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4"/>
  </p:notesMasterIdLst>
  <p:sldIdLst>
    <p:sldId id="297" r:id="rId2"/>
    <p:sldId id="314" r:id="rId3"/>
    <p:sldId id="315" r:id="rId4"/>
    <p:sldId id="316" r:id="rId5"/>
    <p:sldId id="313" r:id="rId6"/>
    <p:sldId id="323" r:id="rId7"/>
    <p:sldId id="324" r:id="rId8"/>
    <p:sldId id="325" r:id="rId9"/>
    <p:sldId id="326" r:id="rId10"/>
    <p:sldId id="328" r:id="rId11"/>
    <p:sldId id="327" r:id="rId12"/>
    <p:sldId id="329" r:id="rId13"/>
    <p:sldId id="321" r:id="rId14"/>
    <p:sldId id="322" r:id="rId15"/>
    <p:sldId id="331" r:id="rId16"/>
    <p:sldId id="332" r:id="rId17"/>
    <p:sldId id="334" r:id="rId18"/>
    <p:sldId id="333" r:id="rId19"/>
    <p:sldId id="335" r:id="rId20"/>
    <p:sldId id="342" r:id="rId21"/>
    <p:sldId id="345" r:id="rId22"/>
    <p:sldId id="346" r:id="rId23"/>
    <p:sldId id="348" r:id="rId24"/>
    <p:sldId id="349" r:id="rId25"/>
    <p:sldId id="351" r:id="rId26"/>
    <p:sldId id="353" r:id="rId27"/>
    <p:sldId id="354" r:id="rId28"/>
    <p:sldId id="355" r:id="rId29"/>
    <p:sldId id="352" r:id="rId30"/>
    <p:sldId id="356" r:id="rId31"/>
    <p:sldId id="357" r:id="rId32"/>
    <p:sldId id="359" r:id="rId33"/>
    <p:sldId id="358" r:id="rId34"/>
    <p:sldId id="361" r:id="rId35"/>
    <p:sldId id="362" r:id="rId36"/>
    <p:sldId id="364" r:id="rId37"/>
    <p:sldId id="365" r:id="rId38"/>
    <p:sldId id="366" r:id="rId39"/>
    <p:sldId id="367" r:id="rId40"/>
    <p:sldId id="371" r:id="rId41"/>
    <p:sldId id="372" r:id="rId42"/>
    <p:sldId id="373" r:id="rId43"/>
    <p:sldId id="374" r:id="rId44"/>
    <p:sldId id="375" r:id="rId45"/>
    <p:sldId id="376" r:id="rId46"/>
    <p:sldId id="377" r:id="rId47"/>
    <p:sldId id="378" r:id="rId48"/>
    <p:sldId id="380" r:id="rId49"/>
    <p:sldId id="381" r:id="rId50"/>
    <p:sldId id="382" r:id="rId51"/>
    <p:sldId id="383" r:id="rId52"/>
    <p:sldId id="384" r:id="rId53"/>
    <p:sldId id="385" r:id="rId54"/>
    <p:sldId id="386" r:id="rId55"/>
    <p:sldId id="387" r:id="rId56"/>
    <p:sldId id="388" r:id="rId57"/>
    <p:sldId id="389" r:id="rId58"/>
    <p:sldId id="390" r:id="rId59"/>
    <p:sldId id="391" r:id="rId60"/>
    <p:sldId id="258" r:id="rId61"/>
    <p:sldId id="256" r:id="rId62"/>
    <p:sldId id="257" r:id="rId63"/>
  </p:sldIdLst>
  <p:sldSz cx="12190413" cy="6859588"/>
  <p:notesSz cx="6858000" cy="9144000"/>
  <p:defaultTextStyle>
    <a:defPPr>
      <a:defRPr lang="zh-CN"/>
    </a:defPPr>
    <a:lvl1pPr marL="0" algn="l" defTabSz="121889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45" algn="l" defTabSz="121889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892" algn="l" defTabSz="121889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338" algn="l" defTabSz="121889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784" algn="l" defTabSz="121889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231" algn="l" defTabSz="121889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676" algn="l" defTabSz="121889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123" algn="l" defTabSz="121889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569" algn="l" defTabSz="121889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D000"/>
    <a:srgbClr val="FF6600"/>
    <a:srgbClr val="FF9900"/>
    <a:srgbClr val="8064A2"/>
    <a:srgbClr val="BA08C8"/>
    <a:srgbClr val="8B4307"/>
    <a:srgbClr val="FFFF66"/>
    <a:srgbClr val="FF3300"/>
    <a:srgbClr val="FF6699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419" autoAdjust="0"/>
    <p:restoredTop sz="98634" autoAdjust="0"/>
  </p:normalViewPr>
  <p:slideViewPr>
    <p:cSldViewPr>
      <p:cViewPr varScale="1">
        <p:scale>
          <a:sx n="112" d="100"/>
          <a:sy n="112" d="100"/>
        </p:scale>
        <p:origin x="834" y="78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CAA029C-D872-47D8-80DB-06F38053B70C}" type="doc">
      <dgm:prSet loTypeId="urn:microsoft.com/office/officeart/2005/8/layout/radial6" loCatId="cycle" qsTypeId="urn:microsoft.com/office/officeart/2005/8/quickstyle/simple2" qsCatId="simple" csTypeId="urn:microsoft.com/office/officeart/2005/8/colors/accent6_5" csCatId="accent6" phldr="1"/>
      <dgm:spPr/>
      <dgm:t>
        <a:bodyPr/>
        <a:lstStyle/>
        <a:p>
          <a:endParaRPr lang="zh-CN" altLang="en-US"/>
        </a:p>
      </dgm:t>
    </dgm:pt>
    <dgm:pt modelId="{92C218DF-7632-4E82-9709-5D7BE8D25429}">
      <dgm:prSet phldrT="[文本]" custT="1"/>
      <dgm:spPr/>
      <dgm:t>
        <a:bodyPr/>
        <a:lstStyle/>
        <a:p>
          <a:r>
            <a:rPr lang="zh-CN" altLang="en-US" sz="2400" dirty="0" smtClean="0">
              <a:latin typeface="微软雅黑" pitchFamily="34" charset="-122"/>
              <a:ea typeface="微软雅黑" pitchFamily="34" charset="-122"/>
            </a:rPr>
            <a:t>时间特性</a:t>
          </a:r>
          <a:endParaRPr lang="zh-CN" altLang="en-US" sz="2400" dirty="0">
            <a:latin typeface="微软雅黑" pitchFamily="34" charset="-122"/>
            <a:ea typeface="微软雅黑" pitchFamily="34" charset="-122"/>
          </a:endParaRPr>
        </a:p>
      </dgm:t>
    </dgm:pt>
    <dgm:pt modelId="{63830AC9-E7E4-4C3F-A861-36E665407267}" type="parTrans" cxnId="{B9850600-7F44-4C45-960E-2A57FDF7D481}">
      <dgm:prSet/>
      <dgm:spPr/>
      <dgm:t>
        <a:bodyPr/>
        <a:lstStyle/>
        <a:p>
          <a:endParaRPr lang="zh-CN" altLang="en-US" sz="1800">
            <a:latin typeface="微软雅黑" pitchFamily="34" charset="-122"/>
            <a:ea typeface="微软雅黑" pitchFamily="34" charset="-122"/>
          </a:endParaRPr>
        </a:p>
      </dgm:t>
    </dgm:pt>
    <dgm:pt modelId="{D8B2AD5E-B181-4887-87FB-47ED41DB4D09}" type="sibTrans" cxnId="{B9850600-7F44-4C45-960E-2A57FDF7D481}">
      <dgm:prSet/>
      <dgm:spPr/>
      <dgm:t>
        <a:bodyPr/>
        <a:lstStyle/>
        <a:p>
          <a:endParaRPr lang="zh-CN" altLang="en-US" sz="1800">
            <a:latin typeface="微软雅黑" pitchFamily="34" charset="-122"/>
            <a:ea typeface="微软雅黑" pitchFamily="34" charset="-122"/>
          </a:endParaRPr>
        </a:p>
      </dgm:t>
    </dgm:pt>
    <dgm:pt modelId="{AAD64D44-0B4B-4523-A501-A56A4F6BB222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itchFamily="34" charset="-122"/>
              <a:ea typeface="微软雅黑" pitchFamily="34" charset="-122"/>
            </a:rPr>
            <a:t>无法开源</a:t>
          </a:r>
          <a:endParaRPr lang="zh-CN" altLang="en-US" sz="1800" dirty="0">
            <a:latin typeface="微软雅黑" pitchFamily="34" charset="-122"/>
            <a:ea typeface="微软雅黑" pitchFamily="34" charset="-122"/>
          </a:endParaRPr>
        </a:p>
      </dgm:t>
    </dgm:pt>
    <dgm:pt modelId="{DCC6B2CE-DDDB-43FA-8811-DB847E68A3C0}" type="parTrans" cxnId="{C5C1F877-FD1D-44AF-95B0-4F1521573342}">
      <dgm:prSet/>
      <dgm:spPr/>
      <dgm:t>
        <a:bodyPr/>
        <a:lstStyle/>
        <a:p>
          <a:endParaRPr lang="zh-CN" altLang="en-US" sz="1800">
            <a:latin typeface="微软雅黑" pitchFamily="34" charset="-122"/>
            <a:ea typeface="微软雅黑" pitchFamily="34" charset="-122"/>
          </a:endParaRPr>
        </a:p>
      </dgm:t>
    </dgm:pt>
    <dgm:pt modelId="{5F22889C-AA0C-4F9B-8690-D53AF5A117BD}" type="sibTrans" cxnId="{C5C1F877-FD1D-44AF-95B0-4F1521573342}">
      <dgm:prSet/>
      <dgm:spPr/>
      <dgm:t>
        <a:bodyPr/>
        <a:lstStyle/>
        <a:p>
          <a:endParaRPr lang="zh-CN" altLang="en-US" sz="1800">
            <a:latin typeface="微软雅黑" pitchFamily="34" charset="-122"/>
            <a:ea typeface="微软雅黑" pitchFamily="34" charset="-122"/>
          </a:endParaRPr>
        </a:p>
      </dgm:t>
    </dgm:pt>
    <dgm:pt modelId="{A5529210-683C-4B2A-A4B1-38D3C5B3D359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itchFamily="34" charset="-122"/>
              <a:ea typeface="微软雅黑" pitchFamily="34" charset="-122"/>
            </a:rPr>
            <a:t>无法节流</a:t>
          </a:r>
          <a:endParaRPr lang="zh-CN" altLang="en-US" sz="1800" dirty="0">
            <a:latin typeface="微软雅黑" pitchFamily="34" charset="-122"/>
            <a:ea typeface="微软雅黑" pitchFamily="34" charset="-122"/>
          </a:endParaRPr>
        </a:p>
      </dgm:t>
    </dgm:pt>
    <dgm:pt modelId="{D89FB73E-C905-4AF1-BC38-4BB2374A7FC7}" type="parTrans" cxnId="{EDC7AEF1-FEFF-4FA6-8C33-5D1A0D6AE03A}">
      <dgm:prSet/>
      <dgm:spPr/>
      <dgm:t>
        <a:bodyPr/>
        <a:lstStyle/>
        <a:p>
          <a:endParaRPr lang="zh-CN" altLang="en-US" sz="1800">
            <a:latin typeface="微软雅黑" pitchFamily="34" charset="-122"/>
            <a:ea typeface="微软雅黑" pitchFamily="34" charset="-122"/>
          </a:endParaRPr>
        </a:p>
      </dgm:t>
    </dgm:pt>
    <dgm:pt modelId="{D5D535F2-D6CC-494E-B0B1-B426CBE97611}" type="sibTrans" cxnId="{EDC7AEF1-FEFF-4FA6-8C33-5D1A0D6AE03A}">
      <dgm:prSet/>
      <dgm:spPr/>
      <dgm:t>
        <a:bodyPr/>
        <a:lstStyle/>
        <a:p>
          <a:endParaRPr lang="zh-CN" altLang="en-US" sz="1800">
            <a:latin typeface="微软雅黑" pitchFamily="34" charset="-122"/>
            <a:ea typeface="微软雅黑" pitchFamily="34" charset="-122"/>
          </a:endParaRPr>
        </a:p>
      </dgm:t>
    </dgm:pt>
    <dgm:pt modelId="{D49858D6-D3FA-4C21-9B28-75F5778EC854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itchFamily="34" charset="-122"/>
              <a:ea typeface="微软雅黑" pitchFamily="34" charset="-122"/>
            </a:rPr>
            <a:t>不可取代</a:t>
          </a:r>
          <a:endParaRPr lang="zh-CN" altLang="en-US" sz="1800" dirty="0">
            <a:latin typeface="微软雅黑" pitchFamily="34" charset="-122"/>
            <a:ea typeface="微软雅黑" pitchFamily="34" charset="-122"/>
          </a:endParaRPr>
        </a:p>
      </dgm:t>
    </dgm:pt>
    <dgm:pt modelId="{44493D09-119A-45C8-AF2B-F46A66FEFBA6}" type="parTrans" cxnId="{4F09D540-7975-4F05-8D29-B5CF604E71B4}">
      <dgm:prSet/>
      <dgm:spPr/>
      <dgm:t>
        <a:bodyPr/>
        <a:lstStyle/>
        <a:p>
          <a:endParaRPr lang="zh-CN" altLang="en-US" sz="1800">
            <a:latin typeface="微软雅黑" pitchFamily="34" charset="-122"/>
            <a:ea typeface="微软雅黑" pitchFamily="34" charset="-122"/>
          </a:endParaRPr>
        </a:p>
      </dgm:t>
    </dgm:pt>
    <dgm:pt modelId="{FA31B525-0133-48ED-9E09-F97272792B6F}" type="sibTrans" cxnId="{4F09D540-7975-4F05-8D29-B5CF604E71B4}">
      <dgm:prSet/>
      <dgm:spPr/>
      <dgm:t>
        <a:bodyPr/>
        <a:lstStyle/>
        <a:p>
          <a:endParaRPr lang="zh-CN" altLang="en-US" sz="1800">
            <a:latin typeface="微软雅黑" pitchFamily="34" charset="-122"/>
            <a:ea typeface="微软雅黑" pitchFamily="34" charset="-122"/>
          </a:endParaRPr>
        </a:p>
      </dgm:t>
    </dgm:pt>
    <dgm:pt modelId="{F5DA1B71-0CF5-47DB-BCB3-FC616714F326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itchFamily="34" charset="-122"/>
              <a:ea typeface="微软雅黑" pitchFamily="34" charset="-122"/>
            </a:rPr>
            <a:t>不可再生</a:t>
          </a:r>
          <a:endParaRPr lang="zh-CN" altLang="en-US" sz="1800" dirty="0">
            <a:latin typeface="微软雅黑" pitchFamily="34" charset="-122"/>
            <a:ea typeface="微软雅黑" pitchFamily="34" charset="-122"/>
          </a:endParaRPr>
        </a:p>
      </dgm:t>
    </dgm:pt>
    <dgm:pt modelId="{E517BB28-BEEE-4556-9C5C-C08B03191C2C}" type="parTrans" cxnId="{982E6541-FFC6-499F-963A-64A85E91F7BB}">
      <dgm:prSet/>
      <dgm:spPr/>
      <dgm:t>
        <a:bodyPr/>
        <a:lstStyle/>
        <a:p>
          <a:endParaRPr lang="zh-CN" altLang="en-US" sz="1800">
            <a:latin typeface="微软雅黑" pitchFamily="34" charset="-122"/>
            <a:ea typeface="微软雅黑" pitchFamily="34" charset="-122"/>
          </a:endParaRPr>
        </a:p>
      </dgm:t>
    </dgm:pt>
    <dgm:pt modelId="{E6C347BE-BF0B-4669-A070-44FCC2CD14A7}" type="sibTrans" cxnId="{982E6541-FFC6-499F-963A-64A85E91F7BB}">
      <dgm:prSet/>
      <dgm:spPr/>
      <dgm:t>
        <a:bodyPr/>
        <a:lstStyle/>
        <a:p>
          <a:endParaRPr lang="zh-CN" altLang="en-US" sz="1800">
            <a:latin typeface="微软雅黑" pitchFamily="34" charset="-122"/>
            <a:ea typeface="微软雅黑" pitchFamily="34" charset="-122"/>
          </a:endParaRPr>
        </a:p>
      </dgm:t>
    </dgm:pt>
    <dgm:pt modelId="{84E98827-1250-492A-A3F2-19384097829E}" type="pres">
      <dgm:prSet presAssocID="{5CAA029C-D872-47D8-80DB-06F38053B70C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0EAF79C-5684-4DCF-B4E0-7DB6B154DD14}" type="pres">
      <dgm:prSet presAssocID="{92C218DF-7632-4E82-9709-5D7BE8D25429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BE2EB3C0-372D-4996-BDAC-4F3B85C985E7}" type="pres">
      <dgm:prSet presAssocID="{AAD64D44-0B4B-4523-A501-A56A4F6BB222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23715BC-5832-4D23-8CE7-8BEB2495B243}" type="pres">
      <dgm:prSet presAssocID="{AAD64D44-0B4B-4523-A501-A56A4F6BB222}" presName="dummy" presStyleCnt="0"/>
      <dgm:spPr/>
    </dgm:pt>
    <dgm:pt modelId="{D2CFAEA3-FE9E-42DC-AFE9-CA60280B9741}" type="pres">
      <dgm:prSet presAssocID="{5F22889C-AA0C-4F9B-8690-D53AF5A117BD}" presName="sibTrans" presStyleLbl="sibTrans2D1" presStyleIdx="0" presStyleCnt="4"/>
      <dgm:spPr/>
      <dgm:t>
        <a:bodyPr/>
        <a:lstStyle/>
        <a:p>
          <a:endParaRPr lang="zh-CN" altLang="en-US"/>
        </a:p>
      </dgm:t>
    </dgm:pt>
    <dgm:pt modelId="{A34AEC28-AAFD-4690-A9F5-7FBB13E86479}" type="pres">
      <dgm:prSet presAssocID="{A5529210-683C-4B2A-A4B1-38D3C5B3D35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8729BDD-6C03-406F-A0AC-B03D2C173AF9}" type="pres">
      <dgm:prSet presAssocID="{A5529210-683C-4B2A-A4B1-38D3C5B3D359}" presName="dummy" presStyleCnt="0"/>
      <dgm:spPr/>
    </dgm:pt>
    <dgm:pt modelId="{BDB2352E-8A93-41A9-8E36-2812BE876725}" type="pres">
      <dgm:prSet presAssocID="{D5D535F2-D6CC-494E-B0B1-B426CBE97611}" presName="sibTrans" presStyleLbl="sibTrans2D1" presStyleIdx="1" presStyleCnt="4"/>
      <dgm:spPr/>
      <dgm:t>
        <a:bodyPr/>
        <a:lstStyle/>
        <a:p>
          <a:endParaRPr lang="zh-CN" altLang="en-US"/>
        </a:p>
      </dgm:t>
    </dgm:pt>
    <dgm:pt modelId="{8ED874A5-2B06-4E82-8ED3-04A677060BBF}" type="pres">
      <dgm:prSet presAssocID="{D49858D6-D3FA-4C21-9B28-75F5778EC854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0F89C09-6738-4EBC-8194-87B7DB519E5A}" type="pres">
      <dgm:prSet presAssocID="{D49858D6-D3FA-4C21-9B28-75F5778EC854}" presName="dummy" presStyleCnt="0"/>
      <dgm:spPr/>
    </dgm:pt>
    <dgm:pt modelId="{4D025E76-BA53-45CF-B538-D1B886758947}" type="pres">
      <dgm:prSet presAssocID="{FA31B525-0133-48ED-9E09-F97272792B6F}" presName="sibTrans" presStyleLbl="sibTrans2D1" presStyleIdx="2" presStyleCnt="4"/>
      <dgm:spPr/>
      <dgm:t>
        <a:bodyPr/>
        <a:lstStyle/>
        <a:p>
          <a:endParaRPr lang="zh-CN" altLang="en-US"/>
        </a:p>
      </dgm:t>
    </dgm:pt>
    <dgm:pt modelId="{3A1A2048-D817-4140-AE7D-85E9B96F9343}" type="pres">
      <dgm:prSet presAssocID="{F5DA1B71-0CF5-47DB-BCB3-FC616714F326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36AB641-4485-442F-8839-F2E01BE91F22}" type="pres">
      <dgm:prSet presAssocID="{F5DA1B71-0CF5-47DB-BCB3-FC616714F326}" presName="dummy" presStyleCnt="0"/>
      <dgm:spPr/>
    </dgm:pt>
    <dgm:pt modelId="{7BCAAB43-56D6-4DE2-8C86-83241226A949}" type="pres">
      <dgm:prSet presAssocID="{E6C347BE-BF0B-4669-A070-44FCC2CD14A7}" presName="sibTrans" presStyleLbl="sibTrans2D1" presStyleIdx="3" presStyleCnt="4"/>
      <dgm:spPr/>
      <dgm:t>
        <a:bodyPr/>
        <a:lstStyle/>
        <a:p>
          <a:endParaRPr lang="zh-CN" altLang="en-US"/>
        </a:p>
      </dgm:t>
    </dgm:pt>
  </dgm:ptLst>
  <dgm:cxnLst>
    <dgm:cxn modelId="{C278B134-25D7-45DA-8031-C1CBAFD1DB20}" type="presOf" srcId="{AAD64D44-0B4B-4523-A501-A56A4F6BB222}" destId="{BE2EB3C0-372D-4996-BDAC-4F3B85C985E7}" srcOrd="0" destOrd="0" presId="urn:microsoft.com/office/officeart/2005/8/layout/radial6"/>
    <dgm:cxn modelId="{49684488-42C4-41B7-B5E1-CAA7FECEF2B9}" type="presOf" srcId="{E6C347BE-BF0B-4669-A070-44FCC2CD14A7}" destId="{7BCAAB43-56D6-4DE2-8C86-83241226A949}" srcOrd="0" destOrd="0" presId="urn:microsoft.com/office/officeart/2005/8/layout/radial6"/>
    <dgm:cxn modelId="{180B0374-7115-45C6-8F0E-3C0F89C1996A}" type="presOf" srcId="{FA31B525-0133-48ED-9E09-F97272792B6F}" destId="{4D025E76-BA53-45CF-B538-D1B886758947}" srcOrd="0" destOrd="0" presId="urn:microsoft.com/office/officeart/2005/8/layout/radial6"/>
    <dgm:cxn modelId="{E393F286-4583-4667-8AD6-5E35E6D13A85}" type="presOf" srcId="{5CAA029C-D872-47D8-80DB-06F38053B70C}" destId="{84E98827-1250-492A-A3F2-19384097829E}" srcOrd="0" destOrd="0" presId="urn:microsoft.com/office/officeart/2005/8/layout/radial6"/>
    <dgm:cxn modelId="{C9F2081A-8795-4718-B9CC-FF137EA750BB}" type="presOf" srcId="{D49858D6-D3FA-4C21-9B28-75F5778EC854}" destId="{8ED874A5-2B06-4E82-8ED3-04A677060BBF}" srcOrd="0" destOrd="0" presId="urn:microsoft.com/office/officeart/2005/8/layout/radial6"/>
    <dgm:cxn modelId="{A110E543-98A3-4683-A69D-3F9AD1F199E5}" type="presOf" srcId="{D5D535F2-D6CC-494E-B0B1-B426CBE97611}" destId="{BDB2352E-8A93-41A9-8E36-2812BE876725}" srcOrd="0" destOrd="0" presId="urn:microsoft.com/office/officeart/2005/8/layout/radial6"/>
    <dgm:cxn modelId="{C5C1F877-FD1D-44AF-95B0-4F1521573342}" srcId="{92C218DF-7632-4E82-9709-5D7BE8D25429}" destId="{AAD64D44-0B4B-4523-A501-A56A4F6BB222}" srcOrd="0" destOrd="0" parTransId="{DCC6B2CE-DDDB-43FA-8811-DB847E68A3C0}" sibTransId="{5F22889C-AA0C-4F9B-8690-D53AF5A117BD}"/>
    <dgm:cxn modelId="{FE945328-6E5D-407C-8F57-C6FDD0C097E3}" type="presOf" srcId="{92C218DF-7632-4E82-9709-5D7BE8D25429}" destId="{10EAF79C-5684-4DCF-B4E0-7DB6B154DD14}" srcOrd="0" destOrd="0" presId="urn:microsoft.com/office/officeart/2005/8/layout/radial6"/>
    <dgm:cxn modelId="{42412295-5A0B-4690-8937-3B1FDB46E4F8}" type="presOf" srcId="{F5DA1B71-0CF5-47DB-BCB3-FC616714F326}" destId="{3A1A2048-D817-4140-AE7D-85E9B96F9343}" srcOrd="0" destOrd="0" presId="urn:microsoft.com/office/officeart/2005/8/layout/radial6"/>
    <dgm:cxn modelId="{B9850600-7F44-4C45-960E-2A57FDF7D481}" srcId="{5CAA029C-D872-47D8-80DB-06F38053B70C}" destId="{92C218DF-7632-4E82-9709-5D7BE8D25429}" srcOrd="0" destOrd="0" parTransId="{63830AC9-E7E4-4C3F-A861-36E665407267}" sibTransId="{D8B2AD5E-B181-4887-87FB-47ED41DB4D09}"/>
    <dgm:cxn modelId="{4F09D540-7975-4F05-8D29-B5CF604E71B4}" srcId="{92C218DF-7632-4E82-9709-5D7BE8D25429}" destId="{D49858D6-D3FA-4C21-9B28-75F5778EC854}" srcOrd="2" destOrd="0" parTransId="{44493D09-119A-45C8-AF2B-F46A66FEFBA6}" sibTransId="{FA31B525-0133-48ED-9E09-F97272792B6F}"/>
    <dgm:cxn modelId="{EBD68E89-1B85-44B5-8FCF-EA3DF79E1FE8}" type="presOf" srcId="{A5529210-683C-4B2A-A4B1-38D3C5B3D359}" destId="{A34AEC28-AAFD-4690-A9F5-7FBB13E86479}" srcOrd="0" destOrd="0" presId="urn:microsoft.com/office/officeart/2005/8/layout/radial6"/>
    <dgm:cxn modelId="{982E6541-FFC6-499F-963A-64A85E91F7BB}" srcId="{92C218DF-7632-4E82-9709-5D7BE8D25429}" destId="{F5DA1B71-0CF5-47DB-BCB3-FC616714F326}" srcOrd="3" destOrd="0" parTransId="{E517BB28-BEEE-4556-9C5C-C08B03191C2C}" sibTransId="{E6C347BE-BF0B-4669-A070-44FCC2CD14A7}"/>
    <dgm:cxn modelId="{07E659FD-E398-409D-99CB-ECEBD56162D9}" type="presOf" srcId="{5F22889C-AA0C-4F9B-8690-D53AF5A117BD}" destId="{D2CFAEA3-FE9E-42DC-AFE9-CA60280B9741}" srcOrd="0" destOrd="0" presId="urn:microsoft.com/office/officeart/2005/8/layout/radial6"/>
    <dgm:cxn modelId="{EDC7AEF1-FEFF-4FA6-8C33-5D1A0D6AE03A}" srcId="{92C218DF-7632-4E82-9709-5D7BE8D25429}" destId="{A5529210-683C-4B2A-A4B1-38D3C5B3D359}" srcOrd="1" destOrd="0" parTransId="{D89FB73E-C905-4AF1-BC38-4BB2374A7FC7}" sibTransId="{D5D535F2-D6CC-494E-B0B1-B426CBE97611}"/>
    <dgm:cxn modelId="{5E27C103-F5F9-4D91-A182-9BB984B66225}" type="presParOf" srcId="{84E98827-1250-492A-A3F2-19384097829E}" destId="{10EAF79C-5684-4DCF-B4E0-7DB6B154DD14}" srcOrd="0" destOrd="0" presId="urn:microsoft.com/office/officeart/2005/8/layout/radial6"/>
    <dgm:cxn modelId="{DCCD335F-A916-49F6-A423-9B8A54BB39A4}" type="presParOf" srcId="{84E98827-1250-492A-A3F2-19384097829E}" destId="{BE2EB3C0-372D-4996-BDAC-4F3B85C985E7}" srcOrd="1" destOrd="0" presId="urn:microsoft.com/office/officeart/2005/8/layout/radial6"/>
    <dgm:cxn modelId="{57618BF7-BEB6-43DE-9893-0C70E46E38B4}" type="presParOf" srcId="{84E98827-1250-492A-A3F2-19384097829E}" destId="{623715BC-5832-4D23-8CE7-8BEB2495B243}" srcOrd="2" destOrd="0" presId="urn:microsoft.com/office/officeart/2005/8/layout/radial6"/>
    <dgm:cxn modelId="{B1806AA9-322C-464C-B0AD-145D38E3BA4C}" type="presParOf" srcId="{84E98827-1250-492A-A3F2-19384097829E}" destId="{D2CFAEA3-FE9E-42DC-AFE9-CA60280B9741}" srcOrd="3" destOrd="0" presId="urn:microsoft.com/office/officeart/2005/8/layout/radial6"/>
    <dgm:cxn modelId="{B6B9DEAD-3779-4DFE-9F66-EC7EDFEC8879}" type="presParOf" srcId="{84E98827-1250-492A-A3F2-19384097829E}" destId="{A34AEC28-AAFD-4690-A9F5-7FBB13E86479}" srcOrd="4" destOrd="0" presId="urn:microsoft.com/office/officeart/2005/8/layout/radial6"/>
    <dgm:cxn modelId="{65C1C799-AA6B-4540-B929-378CE933B818}" type="presParOf" srcId="{84E98827-1250-492A-A3F2-19384097829E}" destId="{D8729BDD-6C03-406F-A0AC-B03D2C173AF9}" srcOrd="5" destOrd="0" presId="urn:microsoft.com/office/officeart/2005/8/layout/radial6"/>
    <dgm:cxn modelId="{F42FA484-AE7B-42EF-92AF-BD31DAC269D7}" type="presParOf" srcId="{84E98827-1250-492A-A3F2-19384097829E}" destId="{BDB2352E-8A93-41A9-8E36-2812BE876725}" srcOrd="6" destOrd="0" presId="urn:microsoft.com/office/officeart/2005/8/layout/radial6"/>
    <dgm:cxn modelId="{9207F168-5D11-4739-99F0-320EC76ED991}" type="presParOf" srcId="{84E98827-1250-492A-A3F2-19384097829E}" destId="{8ED874A5-2B06-4E82-8ED3-04A677060BBF}" srcOrd="7" destOrd="0" presId="urn:microsoft.com/office/officeart/2005/8/layout/radial6"/>
    <dgm:cxn modelId="{069CA9A9-5D59-4E3F-81EF-8542D875F005}" type="presParOf" srcId="{84E98827-1250-492A-A3F2-19384097829E}" destId="{80F89C09-6738-4EBC-8194-87B7DB519E5A}" srcOrd="8" destOrd="0" presId="urn:microsoft.com/office/officeart/2005/8/layout/radial6"/>
    <dgm:cxn modelId="{37BAB22C-E4BB-4FD2-9A12-3D7D81165216}" type="presParOf" srcId="{84E98827-1250-492A-A3F2-19384097829E}" destId="{4D025E76-BA53-45CF-B538-D1B886758947}" srcOrd="9" destOrd="0" presId="urn:microsoft.com/office/officeart/2005/8/layout/radial6"/>
    <dgm:cxn modelId="{41FE97FD-518A-40CE-91F3-B069B8E71DF4}" type="presParOf" srcId="{84E98827-1250-492A-A3F2-19384097829E}" destId="{3A1A2048-D817-4140-AE7D-85E9B96F9343}" srcOrd="10" destOrd="0" presId="urn:microsoft.com/office/officeart/2005/8/layout/radial6"/>
    <dgm:cxn modelId="{335FE797-0503-4A5B-B604-248BA4FE12D2}" type="presParOf" srcId="{84E98827-1250-492A-A3F2-19384097829E}" destId="{736AB641-4485-442F-8839-F2E01BE91F22}" srcOrd="11" destOrd="0" presId="urn:microsoft.com/office/officeart/2005/8/layout/radial6"/>
    <dgm:cxn modelId="{D712184E-E5F2-4050-B3C8-DB1516D4D24F}" type="presParOf" srcId="{84E98827-1250-492A-A3F2-19384097829E}" destId="{7BCAAB43-56D6-4DE2-8C86-83241226A949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94F739D-4C17-44A3-9702-E2C62D263678}" type="doc">
      <dgm:prSet loTypeId="urn:microsoft.com/office/officeart/2005/8/layout/radial6" loCatId="relationship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248F7F0F-156D-404D-8676-9586B853AA29}">
      <dgm:prSet phldrT="[文本]" custT="1"/>
      <dgm:spPr/>
      <dgm:t>
        <a:bodyPr/>
        <a:lstStyle/>
        <a:p>
          <a:endParaRPr lang="zh-CN" altLang="en-US" sz="2800" dirty="0">
            <a:latin typeface="微软雅黑" pitchFamily="34" charset="-122"/>
            <a:ea typeface="微软雅黑" pitchFamily="34" charset="-122"/>
          </a:endParaRPr>
        </a:p>
      </dgm:t>
    </dgm:pt>
    <dgm:pt modelId="{787A2DF8-6A49-490C-85C9-0518081D523A}" type="parTrans" cxnId="{7760ED86-7824-4326-941F-21DD26EACF8B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9456C80D-8B3F-41EA-A511-DD438F79644E}" type="sibTrans" cxnId="{7760ED86-7824-4326-941F-21DD26EACF8B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A683F16F-2E4A-4D69-A782-A42B018D6F79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itchFamily="34" charset="-122"/>
              <a:ea typeface="微软雅黑" pitchFamily="34" charset="-122"/>
            </a:rPr>
            <a:t>效能</a:t>
          </a:r>
          <a:endParaRPr lang="zh-CN" altLang="en-US" sz="1800" dirty="0">
            <a:latin typeface="微软雅黑" pitchFamily="34" charset="-122"/>
            <a:ea typeface="微软雅黑" pitchFamily="34" charset="-122"/>
          </a:endParaRPr>
        </a:p>
      </dgm:t>
    </dgm:pt>
    <dgm:pt modelId="{9F11770E-F92D-4BEF-94B5-03FFEE78E923}" type="parTrans" cxnId="{332A1DEC-A523-44F0-83A9-A849D06217FD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65AD1578-BE51-478E-83CC-9F50256424F8}" type="sibTrans" cxnId="{332A1DEC-A523-44F0-83A9-A849D06217FD}">
      <dgm:prSet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>
        <a:ln>
          <a:noFill/>
        </a:ln>
      </dgm:spPr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4EED4D61-6F9B-4F2B-8B62-2E8F0581ECF3}">
      <dgm:prSet phldrT="[文本]"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sz="1800" dirty="0" smtClean="0">
              <a:latin typeface="微软雅黑" pitchFamily="34" charset="-122"/>
              <a:ea typeface="微软雅黑" pitchFamily="34" charset="-122"/>
            </a:rPr>
            <a:t>勤恳</a:t>
          </a:r>
          <a:endParaRPr lang="zh-CN" altLang="en-US" sz="1800" dirty="0">
            <a:latin typeface="微软雅黑" pitchFamily="34" charset="-122"/>
            <a:ea typeface="微软雅黑" pitchFamily="34" charset="-122"/>
          </a:endParaRPr>
        </a:p>
      </dgm:t>
    </dgm:pt>
    <dgm:pt modelId="{AC17A476-62F8-4014-B1BD-CF23944848B9}" type="parTrans" cxnId="{F7C2E6E5-5BAB-41A4-9014-CCB1D0BFD61F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F63018DB-838D-4EF2-A9F3-07D471DF1666}" type="sibTrans" cxnId="{F7C2E6E5-5BAB-41A4-9014-CCB1D0BFD61F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4C928756-997F-4C8F-A45F-C461F9BCA09E}">
      <dgm:prSet phldrT="[文本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sz="1800" dirty="0" smtClean="0">
              <a:latin typeface="微软雅黑" pitchFamily="34" charset="-122"/>
              <a:ea typeface="微软雅黑" pitchFamily="34" charset="-122"/>
            </a:rPr>
            <a:t>效率</a:t>
          </a:r>
          <a:endParaRPr lang="zh-CN" altLang="en-US" sz="1800" dirty="0">
            <a:latin typeface="微软雅黑" pitchFamily="34" charset="-122"/>
            <a:ea typeface="微软雅黑" pitchFamily="34" charset="-122"/>
          </a:endParaRPr>
        </a:p>
      </dgm:t>
    </dgm:pt>
    <dgm:pt modelId="{A98165CC-582C-4D2B-A166-264966C32EAB}" type="parTrans" cxnId="{35D64402-8EF3-4F92-873D-16F04C68AB86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42595D52-200B-4C31-8F50-93EFBCD0D2DF}" type="sibTrans" cxnId="{35D64402-8EF3-4F92-873D-16F04C68AB86}">
      <dgm:prSet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>
        <a:ln>
          <a:noFill/>
        </a:ln>
      </dgm:spPr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8416585F-FB05-47B5-9877-6F4D41123F41}">
      <dgm:prSet phldrT="[文本]"/>
      <dgm:spPr/>
      <dgm:t>
        <a:bodyPr/>
        <a:lstStyle/>
        <a:p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FF7250F2-02BF-4A63-8FFC-C97811622F30}" type="parTrans" cxnId="{30373D50-00FD-4743-A379-E06C0D134F15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D4CC9372-B674-4E4B-9500-FCA131A7592C}" type="sibTrans" cxnId="{30373D50-00FD-4743-A379-E06C0D134F15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76496D41-1582-4ECE-83A3-F102A9BA9433}" type="pres">
      <dgm:prSet presAssocID="{C94F739D-4C17-44A3-9702-E2C62D26367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5952035-C34B-487D-94B1-BD0AA3508552}" type="pres">
      <dgm:prSet presAssocID="{248F7F0F-156D-404D-8676-9586B853AA29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C095F6F4-F850-49B8-AF78-8208E37F416D}" type="pres">
      <dgm:prSet presAssocID="{A683F16F-2E4A-4D69-A782-A42B018D6F7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4A277E5-E818-4DF5-97EF-CE36CF31767D}" type="pres">
      <dgm:prSet presAssocID="{A683F16F-2E4A-4D69-A782-A42B018D6F79}" presName="dummy" presStyleCnt="0"/>
      <dgm:spPr/>
    </dgm:pt>
    <dgm:pt modelId="{1B35B9BE-A7E4-43E5-930E-5C292A3A14AC}" type="pres">
      <dgm:prSet presAssocID="{65AD1578-BE51-478E-83CC-9F50256424F8}" presName="sibTrans" presStyleLbl="sibTrans2D1" presStyleIdx="0" presStyleCnt="3"/>
      <dgm:spPr/>
      <dgm:t>
        <a:bodyPr/>
        <a:lstStyle/>
        <a:p>
          <a:endParaRPr lang="zh-CN" altLang="en-US"/>
        </a:p>
      </dgm:t>
    </dgm:pt>
    <dgm:pt modelId="{07F8D06B-6BDF-4A43-ADCE-AD0B753A9564}" type="pres">
      <dgm:prSet presAssocID="{4EED4D61-6F9B-4F2B-8B62-2E8F0581ECF3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92E4C73-C331-4844-B7AD-29E6836A4798}" type="pres">
      <dgm:prSet presAssocID="{4EED4D61-6F9B-4F2B-8B62-2E8F0581ECF3}" presName="dummy" presStyleCnt="0"/>
      <dgm:spPr/>
    </dgm:pt>
    <dgm:pt modelId="{F15BDF0B-345D-40A9-BAD3-E43E58B47B10}" type="pres">
      <dgm:prSet presAssocID="{F63018DB-838D-4EF2-A9F3-07D471DF1666}" presName="sibTrans" presStyleLbl="sibTrans2D1" presStyleIdx="1" presStyleCnt="3"/>
      <dgm:spPr/>
      <dgm:t>
        <a:bodyPr/>
        <a:lstStyle/>
        <a:p>
          <a:endParaRPr lang="zh-CN" altLang="en-US"/>
        </a:p>
      </dgm:t>
    </dgm:pt>
    <dgm:pt modelId="{E71BF8E9-3D3C-4A54-836D-B63AE41C5935}" type="pres">
      <dgm:prSet presAssocID="{4C928756-997F-4C8F-A45F-C461F9BCA09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93ACDB8-5293-4D90-A3D6-FF6E1AA19ED4}" type="pres">
      <dgm:prSet presAssocID="{4C928756-997F-4C8F-A45F-C461F9BCA09E}" presName="dummy" presStyleCnt="0"/>
      <dgm:spPr/>
    </dgm:pt>
    <dgm:pt modelId="{4D1278F0-F1CA-4868-885D-9FBCE8B1EF6D}" type="pres">
      <dgm:prSet presAssocID="{42595D52-200B-4C31-8F50-93EFBCD0D2DF}" presName="sibTrans" presStyleLbl="sibTrans2D1" presStyleIdx="2" presStyleCnt="3"/>
      <dgm:spPr/>
      <dgm:t>
        <a:bodyPr/>
        <a:lstStyle/>
        <a:p>
          <a:endParaRPr lang="zh-CN" altLang="en-US"/>
        </a:p>
      </dgm:t>
    </dgm:pt>
  </dgm:ptLst>
  <dgm:cxnLst>
    <dgm:cxn modelId="{E6B907AA-F6A4-419E-A0F5-F2DA5A6703DE}" type="presOf" srcId="{4C928756-997F-4C8F-A45F-C461F9BCA09E}" destId="{E71BF8E9-3D3C-4A54-836D-B63AE41C5935}" srcOrd="0" destOrd="0" presId="urn:microsoft.com/office/officeart/2005/8/layout/radial6"/>
    <dgm:cxn modelId="{E38CBCAE-44B8-4D2F-AB5D-E16BCB44EE98}" type="presOf" srcId="{42595D52-200B-4C31-8F50-93EFBCD0D2DF}" destId="{4D1278F0-F1CA-4868-885D-9FBCE8B1EF6D}" srcOrd="0" destOrd="0" presId="urn:microsoft.com/office/officeart/2005/8/layout/radial6"/>
    <dgm:cxn modelId="{30373D50-00FD-4743-A379-E06C0D134F15}" srcId="{C94F739D-4C17-44A3-9702-E2C62D263678}" destId="{8416585F-FB05-47B5-9877-6F4D41123F41}" srcOrd="1" destOrd="0" parTransId="{FF7250F2-02BF-4A63-8FFC-C97811622F30}" sibTransId="{D4CC9372-B674-4E4B-9500-FCA131A7592C}"/>
    <dgm:cxn modelId="{5671EBF2-4101-4AE7-A12A-51A32F0E3F46}" type="presOf" srcId="{4EED4D61-6F9B-4F2B-8B62-2E8F0581ECF3}" destId="{07F8D06B-6BDF-4A43-ADCE-AD0B753A9564}" srcOrd="0" destOrd="0" presId="urn:microsoft.com/office/officeart/2005/8/layout/radial6"/>
    <dgm:cxn modelId="{7739BBA5-7869-4A88-A093-75800395D372}" type="presOf" srcId="{C94F739D-4C17-44A3-9702-E2C62D263678}" destId="{76496D41-1582-4ECE-83A3-F102A9BA9433}" srcOrd="0" destOrd="0" presId="urn:microsoft.com/office/officeart/2005/8/layout/radial6"/>
    <dgm:cxn modelId="{624130D3-AA46-42F0-A67E-B3A72BC4BCB6}" type="presOf" srcId="{F63018DB-838D-4EF2-A9F3-07D471DF1666}" destId="{F15BDF0B-345D-40A9-BAD3-E43E58B47B10}" srcOrd="0" destOrd="0" presId="urn:microsoft.com/office/officeart/2005/8/layout/radial6"/>
    <dgm:cxn modelId="{DDC12CF6-5065-48DF-9E3B-DD920BC3C6A9}" type="presOf" srcId="{A683F16F-2E4A-4D69-A782-A42B018D6F79}" destId="{C095F6F4-F850-49B8-AF78-8208E37F416D}" srcOrd="0" destOrd="0" presId="urn:microsoft.com/office/officeart/2005/8/layout/radial6"/>
    <dgm:cxn modelId="{332A1DEC-A523-44F0-83A9-A849D06217FD}" srcId="{248F7F0F-156D-404D-8676-9586B853AA29}" destId="{A683F16F-2E4A-4D69-A782-A42B018D6F79}" srcOrd="0" destOrd="0" parTransId="{9F11770E-F92D-4BEF-94B5-03FFEE78E923}" sibTransId="{65AD1578-BE51-478E-83CC-9F50256424F8}"/>
    <dgm:cxn modelId="{58CC6144-DD35-4C5C-9588-B5BD2E29BA61}" type="presOf" srcId="{65AD1578-BE51-478E-83CC-9F50256424F8}" destId="{1B35B9BE-A7E4-43E5-930E-5C292A3A14AC}" srcOrd="0" destOrd="0" presId="urn:microsoft.com/office/officeart/2005/8/layout/radial6"/>
    <dgm:cxn modelId="{F7C2E6E5-5BAB-41A4-9014-CCB1D0BFD61F}" srcId="{248F7F0F-156D-404D-8676-9586B853AA29}" destId="{4EED4D61-6F9B-4F2B-8B62-2E8F0581ECF3}" srcOrd="1" destOrd="0" parTransId="{AC17A476-62F8-4014-B1BD-CF23944848B9}" sibTransId="{F63018DB-838D-4EF2-A9F3-07D471DF1666}"/>
    <dgm:cxn modelId="{A2DE02E7-FDE5-400D-9D9F-C0ED397D8B78}" type="presOf" srcId="{248F7F0F-156D-404D-8676-9586B853AA29}" destId="{C5952035-C34B-487D-94B1-BD0AA3508552}" srcOrd="0" destOrd="0" presId="urn:microsoft.com/office/officeart/2005/8/layout/radial6"/>
    <dgm:cxn modelId="{7760ED86-7824-4326-941F-21DD26EACF8B}" srcId="{C94F739D-4C17-44A3-9702-E2C62D263678}" destId="{248F7F0F-156D-404D-8676-9586B853AA29}" srcOrd="0" destOrd="0" parTransId="{787A2DF8-6A49-490C-85C9-0518081D523A}" sibTransId="{9456C80D-8B3F-41EA-A511-DD438F79644E}"/>
    <dgm:cxn modelId="{35D64402-8EF3-4F92-873D-16F04C68AB86}" srcId="{248F7F0F-156D-404D-8676-9586B853AA29}" destId="{4C928756-997F-4C8F-A45F-C461F9BCA09E}" srcOrd="2" destOrd="0" parTransId="{A98165CC-582C-4D2B-A166-264966C32EAB}" sibTransId="{42595D52-200B-4C31-8F50-93EFBCD0D2DF}"/>
    <dgm:cxn modelId="{6D54E6D4-08B9-4610-969C-D5E455033A24}" type="presParOf" srcId="{76496D41-1582-4ECE-83A3-F102A9BA9433}" destId="{C5952035-C34B-487D-94B1-BD0AA3508552}" srcOrd="0" destOrd="0" presId="urn:microsoft.com/office/officeart/2005/8/layout/radial6"/>
    <dgm:cxn modelId="{C6531EF6-7901-48B1-8904-D2607557E767}" type="presParOf" srcId="{76496D41-1582-4ECE-83A3-F102A9BA9433}" destId="{C095F6F4-F850-49B8-AF78-8208E37F416D}" srcOrd="1" destOrd="0" presId="urn:microsoft.com/office/officeart/2005/8/layout/radial6"/>
    <dgm:cxn modelId="{6B1D559E-83B4-450F-BE89-DF70BA9D98E0}" type="presParOf" srcId="{76496D41-1582-4ECE-83A3-F102A9BA9433}" destId="{74A277E5-E818-4DF5-97EF-CE36CF31767D}" srcOrd="2" destOrd="0" presId="urn:microsoft.com/office/officeart/2005/8/layout/radial6"/>
    <dgm:cxn modelId="{65774E3F-D04B-43DB-A974-918A7B09F627}" type="presParOf" srcId="{76496D41-1582-4ECE-83A3-F102A9BA9433}" destId="{1B35B9BE-A7E4-43E5-930E-5C292A3A14AC}" srcOrd="3" destOrd="0" presId="urn:microsoft.com/office/officeart/2005/8/layout/radial6"/>
    <dgm:cxn modelId="{B388EB1E-D2A6-47B1-B403-95820436C739}" type="presParOf" srcId="{76496D41-1582-4ECE-83A3-F102A9BA9433}" destId="{07F8D06B-6BDF-4A43-ADCE-AD0B753A9564}" srcOrd="4" destOrd="0" presId="urn:microsoft.com/office/officeart/2005/8/layout/radial6"/>
    <dgm:cxn modelId="{081D9E7F-E853-47F0-AB3D-CCBEE67F0A09}" type="presParOf" srcId="{76496D41-1582-4ECE-83A3-F102A9BA9433}" destId="{992E4C73-C331-4844-B7AD-29E6836A4798}" srcOrd="5" destOrd="0" presId="urn:microsoft.com/office/officeart/2005/8/layout/radial6"/>
    <dgm:cxn modelId="{14716DA2-FA00-42EF-B9BA-CBE1C67A6902}" type="presParOf" srcId="{76496D41-1582-4ECE-83A3-F102A9BA9433}" destId="{F15BDF0B-345D-40A9-BAD3-E43E58B47B10}" srcOrd="6" destOrd="0" presId="urn:microsoft.com/office/officeart/2005/8/layout/radial6"/>
    <dgm:cxn modelId="{63EC8607-6FD0-4504-95C2-D542ECEDA92D}" type="presParOf" srcId="{76496D41-1582-4ECE-83A3-F102A9BA9433}" destId="{E71BF8E9-3D3C-4A54-836D-B63AE41C5935}" srcOrd="7" destOrd="0" presId="urn:microsoft.com/office/officeart/2005/8/layout/radial6"/>
    <dgm:cxn modelId="{7E99CA6A-CA7E-45BD-B5A4-B724D5910A42}" type="presParOf" srcId="{76496D41-1582-4ECE-83A3-F102A9BA9433}" destId="{A93ACDB8-5293-4D90-A3D6-FF6E1AA19ED4}" srcOrd="8" destOrd="0" presId="urn:microsoft.com/office/officeart/2005/8/layout/radial6"/>
    <dgm:cxn modelId="{E0C03E5F-FE1D-4237-AFCF-E19AC95850BA}" type="presParOf" srcId="{76496D41-1582-4ECE-83A3-F102A9BA9433}" destId="{4D1278F0-F1CA-4868-885D-9FBCE8B1EF6D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94F739D-4C17-44A3-9702-E2C62D263678}" type="doc">
      <dgm:prSet loTypeId="urn:microsoft.com/office/officeart/2005/8/layout/radial6" loCatId="relationship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248F7F0F-156D-404D-8676-9586B853AA29}">
      <dgm:prSet phldrT="[文本]" custT="1"/>
      <dgm:spPr/>
      <dgm:t>
        <a:bodyPr/>
        <a:lstStyle/>
        <a:p>
          <a:endParaRPr lang="zh-CN" altLang="en-US" sz="2800" dirty="0">
            <a:latin typeface="微软雅黑" pitchFamily="34" charset="-122"/>
            <a:ea typeface="微软雅黑" pitchFamily="34" charset="-122"/>
          </a:endParaRPr>
        </a:p>
      </dgm:t>
    </dgm:pt>
    <dgm:pt modelId="{787A2DF8-6A49-490C-85C9-0518081D523A}" type="parTrans" cxnId="{7760ED86-7824-4326-941F-21DD26EACF8B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9456C80D-8B3F-41EA-A511-DD438F79644E}" type="sibTrans" cxnId="{7760ED86-7824-4326-941F-21DD26EACF8B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A683F16F-2E4A-4D69-A782-A42B018D6F79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itchFamily="34" charset="-122"/>
              <a:ea typeface="微软雅黑" pitchFamily="34" charset="-122"/>
            </a:rPr>
            <a:t>在刀刃上</a:t>
          </a:r>
          <a:endParaRPr lang="zh-CN" altLang="en-US" sz="1800" dirty="0">
            <a:latin typeface="微软雅黑" pitchFamily="34" charset="-122"/>
            <a:ea typeface="微软雅黑" pitchFamily="34" charset="-122"/>
          </a:endParaRPr>
        </a:p>
      </dgm:t>
    </dgm:pt>
    <dgm:pt modelId="{9F11770E-F92D-4BEF-94B5-03FFEE78E923}" type="parTrans" cxnId="{332A1DEC-A523-44F0-83A9-A849D06217FD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65AD1578-BE51-478E-83CC-9F50256424F8}" type="sibTrans" cxnId="{332A1DEC-A523-44F0-83A9-A849D06217FD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4EED4D61-6F9B-4F2B-8B62-2E8F0581ECF3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itchFamily="34" charset="-122"/>
              <a:ea typeface="微软雅黑" pitchFamily="34" charset="-122"/>
            </a:rPr>
            <a:t>便宜实惠</a:t>
          </a:r>
          <a:endParaRPr lang="zh-CN" altLang="en-US" sz="1800" dirty="0">
            <a:latin typeface="微软雅黑" pitchFamily="34" charset="-122"/>
            <a:ea typeface="微软雅黑" pitchFamily="34" charset="-122"/>
          </a:endParaRPr>
        </a:p>
      </dgm:t>
    </dgm:pt>
    <dgm:pt modelId="{AC17A476-62F8-4014-B1BD-CF23944848B9}" type="parTrans" cxnId="{F7C2E6E5-5BAB-41A4-9014-CCB1D0BFD61F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F63018DB-838D-4EF2-A9F3-07D471DF1666}" type="sibTrans" cxnId="{F7C2E6E5-5BAB-41A4-9014-CCB1D0BFD61F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4C928756-997F-4C8F-A45F-C461F9BCA09E}">
      <dgm:prSet phldrT="[文本]" custT="1"/>
      <dgm:spPr/>
      <dgm:t>
        <a:bodyPr/>
        <a:lstStyle/>
        <a:p>
          <a:r>
            <a:rPr lang="zh-CN" altLang="en-US" sz="1800" dirty="0" smtClean="0">
              <a:latin typeface="微软雅黑" pitchFamily="34" charset="-122"/>
              <a:ea typeface="微软雅黑" pitchFamily="34" charset="-122"/>
            </a:rPr>
            <a:t>把钱花完</a:t>
          </a:r>
          <a:endParaRPr lang="zh-CN" altLang="en-US" sz="1800" dirty="0">
            <a:latin typeface="微软雅黑" pitchFamily="34" charset="-122"/>
            <a:ea typeface="微软雅黑" pitchFamily="34" charset="-122"/>
          </a:endParaRPr>
        </a:p>
      </dgm:t>
    </dgm:pt>
    <dgm:pt modelId="{A98165CC-582C-4D2B-A166-264966C32EAB}" type="parTrans" cxnId="{35D64402-8EF3-4F92-873D-16F04C68AB86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42595D52-200B-4C31-8F50-93EFBCD0D2DF}" type="sibTrans" cxnId="{35D64402-8EF3-4F92-873D-16F04C68AB86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8416585F-FB05-47B5-9877-6F4D41123F41}">
      <dgm:prSet phldrT="[文本]"/>
      <dgm:spPr/>
      <dgm:t>
        <a:bodyPr/>
        <a:lstStyle/>
        <a:p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FF7250F2-02BF-4A63-8FFC-C97811622F30}" type="parTrans" cxnId="{30373D50-00FD-4743-A379-E06C0D134F15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D4CC9372-B674-4E4B-9500-FCA131A7592C}" type="sibTrans" cxnId="{30373D50-00FD-4743-A379-E06C0D134F15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76496D41-1582-4ECE-83A3-F102A9BA9433}" type="pres">
      <dgm:prSet presAssocID="{C94F739D-4C17-44A3-9702-E2C62D26367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5952035-C34B-487D-94B1-BD0AA3508552}" type="pres">
      <dgm:prSet presAssocID="{248F7F0F-156D-404D-8676-9586B853AA29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C095F6F4-F850-49B8-AF78-8208E37F416D}" type="pres">
      <dgm:prSet presAssocID="{A683F16F-2E4A-4D69-A782-A42B018D6F7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4A277E5-E818-4DF5-97EF-CE36CF31767D}" type="pres">
      <dgm:prSet presAssocID="{A683F16F-2E4A-4D69-A782-A42B018D6F79}" presName="dummy" presStyleCnt="0"/>
      <dgm:spPr/>
    </dgm:pt>
    <dgm:pt modelId="{1B35B9BE-A7E4-43E5-930E-5C292A3A14AC}" type="pres">
      <dgm:prSet presAssocID="{65AD1578-BE51-478E-83CC-9F50256424F8}" presName="sibTrans" presStyleLbl="sibTrans2D1" presStyleIdx="0" presStyleCnt="3"/>
      <dgm:spPr/>
      <dgm:t>
        <a:bodyPr/>
        <a:lstStyle/>
        <a:p>
          <a:endParaRPr lang="zh-CN" altLang="en-US"/>
        </a:p>
      </dgm:t>
    </dgm:pt>
    <dgm:pt modelId="{07F8D06B-6BDF-4A43-ADCE-AD0B753A9564}" type="pres">
      <dgm:prSet presAssocID="{4EED4D61-6F9B-4F2B-8B62-2E8F0581ECF3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92E4C73-C331-4844-B7AD-29E6836A4798}" type="pres">
      <dgm:prSet presAssocID="{4EED4D61-6F9B-4F2B-8B62-2E8F0581ECF3}" presName="dummy" presStyleCnt="0"/>
      <dgm:spPr/>
    </dgm:pt>
    <dgm:pt modelId="{F15BDF0B-345D-40A9-BAD3-E43E58B47B10}" type="pres">
      <dgm:prSet presAssocID="{F63018DB-838D-4EF2-A9F3-07D471DF1666}" presName="sibTrans" presStyleLbl="sibTrans2D1" presStyleIdx="1" presStyleCnt="3"/>
      <dgm:spPr/>
      <dgm:t>
        <a:bodyPr/>
        <a:lstStyle/>
        <a:p>
          <a:endParaRPr lang="zh-CN" altLang="en-US"/>
        </a:p>
      </dgm:t>
    </dgm:pt>
    <dgm:pt modelId="{E71BF8E9-3D3C-4A54-836D-B63AE41C5935}" type="pres">
      <dgm:prSet presAssocID="{4C928756-997F-4C8F-A45F-C461F9BCA09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93ACDB8-5293-4D90-A3D6-FF6E1AA19ED4}" type="pres">
      <dgm:prSet presAssocID="{4C928756-997F-4C8F-A45F-C461F9BCA09E}" presName="dummy" presStyleCnt="0"/>
      <dgm:spPr/>
    </dgm:pt>
    <dgm:pt modelId="{4D1278F0-F1CA-4868-885D-9FBCE8B1EF6D}" type="pres">
      <dgm:prSet presAssocID="{42595D52-200B-4C31-8F50-93EFBCD0D2DF}" presName="sibTrans" presStyleLbl="sibTrans2D1" presStyleIdx="2" presStyleCnt="3"/>
      <dgm:spPr/>
      <dgm:t>
        <a:bodyPr/>
        <a:lstStyle/>
        <a:p>
          <a:endParaRPr lang="zh-CN" altLang="en-US"/>
        </a:p>
      </dgm:t>
    </dgm:pt>
  </dgm:ptLst>
  <dgm:cxnLst>
    <dgm:cxn modelId="{B9409391-F65A-4063-B115-29EE0025CBDA}" type="presOf" srcId="{C94F739D-4C17-44A3-9702-E2C62D263678}" destId="{76496D41-1582-4ECE-83A3-F102A9BA9433}" srcOrd="0" destOrd="0" presId="urn:microsoft.com/office/officeart/2005/8/layout/radial6"/>
    <dgm:cxn modelId="{67AE5B0D-713C-40E0-AF37-A1D0095CADB8}" type="presOf" srcId="{4C928756-997F-4C8F-A45F-C461F9BCA09E}" destId="{E71BF8E9-3D3C-4A54-836D-B63AE41C5935}" srcOrd="0" destOrd="0" presId="urn:microsoft.com/office/officeart/2005/8/layout/radial6"/>
    <dgm:cxn modelId="{2013F678-C229-4305-A648-886E7264732B}" type="presOf" srcId="{4EED4D61-6F9B-4F2B-8B62-2E8F0581ECF3}" destId="{07F8D06B-6BDF-4A43-ADCE-AD0B753A9564}" srcOrd="0" destOrd="0" presId="urn:microsoft.com/office/officeart/2005/8/layout/radial6"/>
    <dgm:cxn modelId="{2C573372-C826-4C71-B919-B8DA3F2DA52B}" type="presOf" srcId="{A683F16F-2E4A-4D69-A782-A42B018D6F79}" destId="{C095F6F4-F850-49B8-AF78-8208E37F416D}" srcOrd="0" destOrd="0" presId="urn:microsoft.com/office/officeart/2005/8/layout/radial6"/>
    <dgm:cxn modelId="{30373D50-00FD-4743-A379-E06C0D134F15}" srcId="{C94F739D-4C17-44A3-9702-E2C62D263678}" destId="{8416585F-FB05-47B5-9877-6F4D41123F41}" srcOrd="1" destOrd="0" parTransId="{FF7250F2-02BF-4A63-8FFC-C97811622F30}" sibTransId="{D4CC9372-B674-4E4B-9500-FCA131A7592C}"/>
    <dgm:cxn modelId="{3B161031-BC3E-4697-B9D7-12BA7931E44E}" type="presOf" srcId="{248F7F0F-156D-404D-8676-9586B853AA29}" destId="{C5952035-C34B-487D-94B1-BD0AA3508552}" srcOrd="0" destOrd="0" presId="urn:microsoft.com/office/officeart/2005/8/layout/radial6"/>
    <dgm:cxn modelId="{332A1DEC-A523-44F0-83A9-A849D06217FD}" srcId="{248F7F0F-156D-404D-8676-9586B853AA29}" destId="{A683F16F-2E4A-4D69-A782-A42B018D6F79}" srcOrd="0" destOrd="0" parTransId="{9F11770E-F92D-4BEF-94B5-03FFEE78E923}" sibTransId="{65AD1578-BE51-478E-83CC-9F50256424F8}"/>
    <dgm:cxn modelId="{4DFCFD62-F0A1-409C-8D8B-858631915315}" type="presOf" srcId="{65AD1578-BE51-478E-83CC-9F50256424F8}" destId="{1B35B9BE-A7E4-43E5-930E-5C292A3A14AC}" srcOrd="0" destOrd="0" presId="urn:microsoft.com/office/officeart/2005/8/layout/radial6"/>
    <dgm:cxn modelId="{F7C2E6E5-5BAB-41A4-9014-CCB1D0BFD61F}" srcId="{248F7F0F-156D-404D-8676-9586B853AA29}" destId="{4EED4D61-6F9B-4F2B-8B62-2E8F0581ECF3}" srcOrd="1" destOrd="0" parTransId="{AC17A476-62F8-4014-B1BD-CF23944848B9}" sibTransId="{F63018DB-838D-4EF2-A9F3-07D471DF1666}"/>
    <dgm:cxn modelId="{9968C64B-55AB-450E-95B3-4D90A22D7585}" type="presOf" srcId="{F63018DB-838D-4EF2-A9F3-07D471DF1666}" destId="{F15BDF0B-345D-40A9-BAD3-E43E58B47B10}" srcOrd="0" destOrd="0" presId="urn:microsoft.com/office/officeart/2005/8/layout/radial6"/>
    <dgm:cxn modelId="{7760ED86-7824-4326-941F-21DD26EACF8B}" srcId="{C94F739D-4C17-44A3-9702-E2C62D263678}" destId="{248F7F0F-156D-404D-8676-9586B853AA29}" srcOrd="0" destOrd="0" parTransId="{787A2DF8-6A49-490C-85C9-0518081D523A}" sibTransId="{9456C80D-8B3F-41EA-A511-DD438F79644E}"/>
    <dgm:cxn modelId="{35D64402-8EF3-4F92-873D-16F04C68AB86}" srcId="{248F7F0F-156D-404D-8676-9586B853AA29}" destId="{4C928756-997F-4C8F-A45F-C461F9BCA09E}" srcOrd="2" destOrd="0" parTransId="{A98165CC-582C-4D2B-A166-264966C32EAB}" sibTransId="{42595D52-200B-4C31-8F50-93EFBCD0D2DF}"/>
    <dgm:cxn modelId="{52CA3047-BF18-4506-8C5F-85C25C2ABD30}" type="presOf" srcId="{42595D52-200B-4C31-8F50-93EFBCD0D2DF}" destId="{4D1278F0-F1CA-4868-885D-9FBCE8B1EF6D}" srcOrd="0" destOrd="0" presId="urn:microsoft.com/office/officeart/2005/8/layout/radial6"/>
    <dgm:cxn modelId="{19338F8E-B689-4C78-BE08-AF95158EA3B2}" type="presParOf" srcId="{76496D41-1582-4ECE-83A3-F102A9BA9433}" destId="{C5952035-C34B-487D-94B1-BD0AA3508552}" srcOrd="0" destOrd="0" presId="urn:microsoft.com/office/officeart/2005/8/layout/radial6"/>
    <dgm:cxn modelId="{D8E333A9-41EC-4F0C-9C0D-A27DE287A01B}" type="presParOf" srcId="{76496D41-1582-4ECE-83A3-F102A9BA9433}" destId="{C095F6F4-F850-49B8-AF78-8208E37F416D}" srcOrd="1" destOrd="0" presId="urn:microsoft.com/office/officeart/2005/8/layout/radial6"/>
    <dgm:cxn modelId="{74D54A89-6277-4D0B-9B05-EC0B4453B484}" type="presParOf" srcId="{76496D41-1582-4ECE-83A3-F102A9BA9433}" destId="{74A277E5-E818-4DF5-97EF-CE36CF31767D}" srcOrd="2" destOrd="0" presId="urn:microsoft.com/office/officeart/2005/8/layout/radial6"/>
    <dgm:cxn modelId="{9B19FEB5-4D14-46CE-BCB2-D7A2DF8F0716}" type="presParOf" srcId="{76496D41-1582-4ECE-83A3-F102A9BA9433}" destId="{1B35B9BE-A7E4-43E5-930E-5C292A3A14AC}" srcOrd="3" destOrd="0" presId="urn:microsoft.com/office/officeart/2005/8/layout/radial6"/>
    <dgm:cxn modelId="{FEE82576-0C60-4725-AA4F-A5971FA4E833}" type="presParOf" srcId="{76496D41-1582-4ECE-83A3-F102A9BA9433}" destId="{07F8D06B-6BDF-4A43-ADCE-AD0B753A9564}" srcOrd="4" destOrd="0" presId="urn:microsoft.com/office/officeart/2005/8/layout/radial6"/>
    <dgm:cxn modelId="{BA452985-D6E2-46A8-BD4C-2E25D2D437F1}" type="presParOf" srcId="{76496D41-1582-4ECE-83A3-F102A9BA9433}" destId="{992E4C73-C331-4844-B7AD-29E6836A4798}" srcOrd="5" destOrd="0" presId="urn:microsoft.com/office/officeart/2005/8/layout/radial6"/>
    <dgm:cxn modelId="{418160A9-ED85-4FBB-98B9-B6921A07910A}" type="presParOf" srcId="{76496D41-1582-4ECE-83A3-F102A9BA9433}" destId="{F15BDF0B-345D-40A9-BAD3-E43E58B47B10}" srcOrd="6" destOrd="0" presId="urn:microsoft.com/office/officeart/2005/8/layout/radial6"/>
    <dgm:cxn modelId="{14F8310A-6B76-4338-A298-422458A52453}" type="presParOf" srcId="{76496D41-1582-4ECE-83A3-F102A9BA9433}" destId="{E71BF8E9-3D3C-4A54-836D-B63AE41C5935}" srcOrd="7" destOrd="0" presId="urn:microsoft.com/office/officeart/2005/8/layout/radial6"/>
    <dgm:cxn modelId="{3F62DD76-2903-4C5C-B39F-F05CF68BBDDD}" type="presParOf" srcId="{76496D41-1582-4ECE-83A3-F102A9BA9433}" destId="{A93ACDB8-5293-4D90-A3D6-FF6E1AA19ED4}" srcOrd="8" destOrd="0" presId="urn:microsoft.com/office/officeart/2005/8/layout/radial6"/>
    <dgm:cxn modelId="{077BD6D2-4E7F-4F24-A409-81602172CAD3}" type="presParOf" srcId="{76496D41-1582-4ECE-83A3-F102A9BA9433}" destId="{4D1278F0-F1CA-4868-885D-9FBCE8B1EF6D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18CAD1A-13E0-4F3F-87BD-A82DBACD1CE1}" type="doc">
      <dgm:prSet loTypeId="urn:microsoft.com/office/officeart/2005/8/layout/radial4" loCatId="relationship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27379669-F41C-4CF4-ADAD-8FCB965FC9F0}">
      <dgm:prSet phldrT="[文本]" custT="1"/>
      <dgm:spPr/>
      <dgm:t>
        <a:bodyPr/>
        <a:lstStyle/>
        <a:p>
          <a:r>
            <a:rPr lang="zh-CN" altLang="en-US" sz="2400" b="1" dirty="0" smtClean="0">
              <a:latin typeface="微软雅黑" pitchFamily="34" charset="-122"/>
              <a:ea typeface="微软雅黑" pitchFamily="34" charset="-122"/>
            </a:rPr>
            <a:t>如何提高效率</a:t>
          </a:r>
          <a:endParaRPr lang="zh-CN" altLang="en-US" sz="2400" b="1" dirty="0">
            <a:latin typeface="微软雅黑" pitchFamily="34" charset="-122"/>
            <a:ea typeface="微软雅黑" pitchFamily="34" charset="-122"/>
          </a:endParaRPr>
        </a:p>
      </dgm:t>
    </dgm:pt>
    <dgm:pt modelId="{C01EC3AB-BBDA-487E-B934-77152383C9F4}" type="parTrans" cxnId="{F2BAACC0-6BB7-421A-BA94-C59106286009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3A1F868E-86A4-4E40-A165-6F7ABE0405C0}" type="sibTrans" cxnId="{F2BAACC0-6BB7-421A-BA94-C59106286009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3C54D111-3B81-4703-A783-267AEF41F3AA}">
      <dgm:prSet phldrT="[文本]" custT="1"/>
      <dgm:spPr/>
      <dgm:t>
        <a:bodyPr/>
        <a:lstStyle/>
        <a:p>
          <a:r>
            <a:rPr lang="zh-CN" altLang="en-US" sz="1400" b="0" dirty="0" smtClean="0">
              <a:latin typeface="微软雅黑" pitchFamily="34" charset="-122"/>
              <a:ea typeface="微软雅黑" pitchFamily="34" charset="-122"/>
            </a:rPr>
            <a:t>事不宜迟</a:t>
          </a:r>
          <a:r>
            <a:rPr lang="en-US" altLang="zh-CN" sz="1400" b="0" dirty="0" smtClean="0">
              <a:latin typeface="微软雅黑" pitchFamily="34" charset="-122"/>
              <a:ea typeface="微软雅黑" pitchFamily="34" charset="-122"/>
            </a:rPr>
            <a:t>,</a:t>
          </a:r>
          <a:r>
            <a:rPr lang="zh-CN" altLang="en-US" sz="1400" b="0" dirty="0" smtClean="0">
              <a:latin typeface="微软雅黑" pitchFamily="34" charset="-122"/>
              <a:ea typeface="微软雅黑" pitchFamily="34" charset="-122"/>
            </a:rPr>
            <a:t>速度制胜</a:t>
          </a:r>
          <a:endParaRPr lang="zh-CN" altLang="en-US" sz="1400" b="0" dirty="0">
            <a:latin typeface="微软雅黑" pitchFamily="34" charset="-122"/>
            <a:ea typeface="微软雅黑" pitchFamily="34" charset="-122"/>
          </a:endParaRPr>
        </a:p>
      </dgm:t>
    </dgm:pt>
    <dgm:pt modelId="{937729A4-D9E1-4B75-BD1D-AA9E3A881D51}" type="parTrans" cxnId="{AFAC7250-618C-4ED7-AB4F-B47C93D55B03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5B9E4440-F3C4-4D5E-AC64-EEA31E574F34}" type="sibTrans" cxnId="{AFAC7250-618C-4ED7-AB4F-B47C93D55B03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E504B8C8-D572-4C18-9C42-E37366153547}">
      <dgm:prSet phldrT="[文本]" custT="1"/>
      <dgm:spPr/>
      <dgm:t>
        <a:bodyPr/>
        <a:lstStyle/>
        <a:p>
          <a:r>
            <a:rPr lang="zh-CN" altLang="en-US" sz="1400" b="0" dirty="0" smtClean="0">
              <a:latin typeface="微软雅黑" pitchFamily="34" charset="-122"/>
              <a:ea typeface="微软雅黑" pitchFamily="34" charset="-122"/>
            </a:rPr>
            <a:t>统筹安排</a:t>
          </a:r>
          <a:r>
            <a:rPr lang="en-US" altLang="zh-CN" sz="1400" b="0" dirty="0" smtClean="0">
              <a:latin typeface="微软雅黑" pitchFamily="34" charset="-122"/>
              <a:ea typeface="微软雅黑" pitchFamily="34" charset="-122"/>
            </a:rPr>
            <a:t>,</a:t>
          </a:r>
          <a:r>
            <a:rPr lang="zh-CN" altLang="en-US" sz="1400" b="0" dirty="0" smtClean="0">
              <a:latin typeface="微软雅黑" pitchFamily="34" charset="-122"/>
              <a:ea typeface="微软雅黑" pitchFamily="34" charset="-122"/>
            </a:rPr>
            <a:t>平行作业</a:t>
          </a:r>
          <a:endParaRPr lang="zh-CN" altLang="en-US" sz="1400" b="0" dirty="0">
            <a:latin typeface="微软雅黑" pitchFamily="34" charset="-122"/>
            <a:ea typeface="微软雅黑" pitchFamily="34" charset="-122"/>
          </a:endParaRPr>
        </a:p>
      </dgm:t>
    </dgm:pt>
    <dgm:pt modelId="{C4FFF673-9D2E-49FB-B8CD-159AA7C56908}" type="parTrans" cxnId="{FE0A9CE4-FCCB-44D8-A8CA-C5231E9350FC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D75F9F47-316F-4165-943F-49CE492BC602}" type="sibTrans" cxnId="{FE0A9CE4-FCCB-44D8-A8CA-C5231E9350FC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F0E4F97F-3E89-4570-B0CF-148B6A06D215}">
      <dgm:prSet phldrT="[文本]" custT="1"/>
      <dgm:spPr/>
      <dgm:t>
        <a:bodyPr/>
        <a:lstStyle/>
        <a:p>
          <a:r>
            <a:rPr lang="zh-CN" altLang="en-US" sz="1400" b="0" dirty="0" smtClean="0">
              <a:latin typeface="微软雅黑" pitchFamily="34" charset="-122"/>
              <a:ea typeface="微软雅黑" pitchFamily="34" charset="-122"/>
            </a:rPr>
            <a:t>优化流程</a:t>
          </a:r>
          <a:r>
            <a:rPr lang="en-US" altLang="zh-CN" sz="1400" b="0" dirty="0" smtClean="0">
              <a:latin typeface="微软雅黑" pitchFamily="34" charset="-122"/>
              <a:ea typeface="微软雅黑" pitchFamily="34" charset="-122"/>
            </a:rPr>
            <a:t>,</a:t>
          </a:r>
          <a:r>
            <a:rPr lang="zh-CN" altLang="en-US" sz="1400" b="0" dirty="0" smtClean="0">
              <a:latin typeface="微软雅黑" pitchFamily="34" charset="-122"/>
              <a:ea typeface="微软雅黑" pitchFamily="34" charset="-122"/>
            </a:rPr>
            <a:t>简化操作</a:t>
          </a:r>
          <a:endParaRPr lang="zh-CN" altLang="en-US" sz="1400" b="0" dirty="0">
            <a:latin typeface="微软雅黑" pitchFamily="34" charset="-122"/>
            <a:ea typeface="微软雅黑" pitchFamily="34" charset="-122"/>
          </a:endParaRPr>
        </a:p>
      </dgm:t>
    </dgm:pt>
    <dgm:pt modelId="{4271616D-DE52-4049-AE48-3E4614EDAC86}" type="parTrans" cxnId="{A41546DA-86EF-4421-A87F-1DA83650A828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D070E4E9-9317-4642-A578-DA3F94C38D79}" type="sibTrans" cxnId="{A41546DA-86EF-4421-A87F-1DA83650A828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9F2859CF-DA95-474F-AE0E-9B0426CC8D7F}">
      <dgm:prSet phldrT="[文本]" custT="1"/>
      <dgm:spPr/>
      <dgm:t>
        <a:bodyPr/>
        <a:lstStyle/>
        <a:p>
          <a:r>
            <a:rPr lang="zh-CN" altLang="en-US" sz="1400" b="0" dirty="0" smtClean="0">
              <a:latin typeface="微软雅黑" pitchFamily="34" charset="-122"/>
              <a:ea typeface="微软雅黑" pitchFamily="34" charset="-122"/>
            </a:rPr>
            <a:t>整理整顿</a:t>
          </a:r>
          <a:r>
            <a:rPr lang="en-US" altLang="zh-CN" sz="1400" b="0" dirty="0" smtClean="0">
              <a:latin typeface="微软雅黑" pitchFamily="34" charset="-122"/>
              <a:ea typeface="微软雅黑" pitchFamily="34" charset="-122"/>
            </a:rPr>
            <a:t>,</a:t>
          </a:r>
          <a:r>
            <a:rPr lang="zh-CN" altLang="en-US" sz="1400" b="0" dirty="0" smtClean="0">
              <a:latin typeface="微软雅黑" pitchFamily="34" charset="-122"/>
              <a:ea typeface="微软雅黑" pitchFamily="34" charset="-122"/>
            </a:rPr>
            <a:t>快速定位</a:t>
          </a:r>
          <a:endParaRPr lang="zh-CN" altLang="en-US" sz="1400" b="0" dirty="0">
            <a:latin typeface="微软雅黑" pitchFamily="34" charset="-122"/>
            <a:ea typeface="微软雅黑" pitchFamily="34" charset="-122"/>
          </a:endParaRPr>
        </a:p>
      </dgm:t>
    </dgm:pt>
    <dgm:pt modelId="{A15219F7-4AFF-4DAC-B683-9FD64231403A}" type="parTrans" cxnId="{1662AA96-4466-4ACD-8D2A-9B064F5B69C1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9287B5B5-8FE2-4F97-846F-E8FCAFB18673}" type="sibTrans" cxnId="{1662AA96-4466-4ACD-8D2A-9B064F5B69C1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7E068F0E-254F-40F4-A231-D37CBF57E78A}">
      <dgm:prSet phldrT="[文本]" custT="1"/>
      <dgm:spPr/>
      <dgm:t>
        <a:bodyPr/>
        <a:lstStyle/>
        <a:p>
          <a:r>
            <a:rPr lang="zh-CN" altLang="en-US" sz="1400" b="0" dirty="0" smtClean="0">
              <a:latin typeface="微软雅黑" pitchFamily="34" charset="-122"/>
              <a:ea typeface="微软雅黑" pitchFamily="34" charset="-122"/>
            </a:rPr>
            <a:t>选择效率更高的工具</a:t>
          </a:r>
          <a:endParaRPr lang="zh-CN" altLang="en-US" sz="1400" b="0" dirty="0">
            <a:latin typeface="微软雅黑" pitchFamily="34" charset="-122"/>
            <a:ea typeface="微软雅黑" pitchFamily="34" charset="-122"/>
          </a:endParaRPr>
        </a:p>
      </dgm:t>
    </dgm:pt>
    <dgm:pt modelId="{EDD2F7E7-7163-45F6-89AB-B962891A0814}" type="parTrans" cxnId="{08216BCF-AB59-4614-8928-1FE58E76B840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FA6D92A1-4C8F-4EF0-BC4E-7EDD92B83770}" type="sibTrans" cxnId="{08216BCF-AB59-4614-8928-1FE58E76B840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9B0667CF-2554-4C70-9686-877CC0BE64CE}">
      <dgm:prSet phldrT="[文本]" custT="1"/>
      <dgm:spPr/>
      <dgm:t>
        <a:bodyPr/>
        <a:lstStyle/>
        <a:p>
          <a:r>
            <a:rPr lang="zh-CN" altLang="en-US" sz="1400" b="0" dirty="0" smtClean="0">
              <a:latin typeface="微软雅黑" pitchFamily="34" charset="-122"/>
              <a:ea typeface="微软雅黑" pitchFamily="34" charset="-122"/>
            </a:rPr>
            <a:t>第一次就把事情做好</a:t>
          </a:r>
          <a:endParaRPr lang="zh-CN" altLang="en-US" sz="1400" b="0" dirty="0">
            <a:latin typeface="微软雅黑" pitchFamily="34" charset="-122"/>
            <a:ea typeface="微软雅黑" pitchFamily="34" charset="-122"/>
          </a:endParaRPr>
        </a:p>
      </dgm:t>
    </dgm:pt>
    <dgm:pt modelId="{A1CF58AE-5921-4717-B0E4-C83637C04AA1}" type="parTrans" cxnId="{2C2A3A9B-CD17-4DD8-8B8C-22DB673C86EF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C32142DA-92F1-4991-A13F-F5A664C90579}" type="sibTrans" cxnId="{2C2A3A9B-CD17-4DD8-8B8C-22DB673C86EF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C5F9E084-3AE6-4A1C-93C2-3DA157303DDB}" type="pres">
      <dgm:prSet presAssocID="{818CAD1A-13E0-4F3F-87BD-A82DBACD1CE1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A0FD9EF-9B77-44D7-94E1-5720F79BD140}" type="pres">
      <dgm:prSet presAssocID="{27379669-F41C-4CF4-ADAD-8FCB965FC9F0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9B23686A-3BF8-4FDA-A103-ABBA6D193203}" type="pres">
      <dgm:prSet presAssocID="{937729A4-D9E1-4B75-BD1D-AA9E3A881D51}" presName="parTrans" presStyleLbl="bgSibTrans2D1" presStyleIdx="0" presStyleCnt="6"/>
      <dgm:spPr/>
      <dgm:t>
        <a:bodyPr/>
        <a:lstStyle/>
        <a:p>
          <a:endParaRPr lang="zh-CN" altLang="en-US"/>
        </a:p>
      </dgm:t>
    </dgm:pt>
    <dgm:pt modelId="{F4044308-19DB-4175-9494-FADEA42A82DB}" type="pres">
      <dgm:prSet presAssocID="{3C54D111-3B81-4703-A783-267AEF41F3AA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C8BA28D-AEA5-46C9-925E-77B64DA18980}" type="pres">
      <dgm:prSet presAssocID="{C4FFF673-9D2E-49FB-B8CD-159AA7C56908}" presName="parTrans" presStyleLbl="bgSibTrans2D1" presStyleIdx="1" presStyleCnt="6"/>
      <dgm:spPr/>
      <dgm:t>
        <a:bodyPr/>
        <a:lstStyle/>
        <a:p>
          <a:endParaRPr lang="zh-CN" altLang="en-US"/>
        </a:p>
      </dgm:t>
    </dgm:pt>
    <dgm:pt modelId="{B88D02EC-3284-4240-AD75-7C88AF8BBD4F}" type="pres">
      <dgm:prSet presAssocID="{E504B8C8-D572-4C18-9C42-E37366153547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65A2054-D081-4950-8B4F-48CE0BD67EBF}" type="pres">
      <dgm:prSet presAssocID="{4271616D-DE52-4049-AE48-3E4614EDAC86}" presName="parTrans" presStyleLbl="bgSibTrans2D1" presStyleIdx="2" presStyleCnt="6"/>
      <dgm:spPr/>
      <dgm:t>
        <a:bodyPr/>
        <a:lstStyle/>
        <a:p>
          <a:endParaRPr lang="zh-CN" altLang="en-US"/>
        </a:p>
      </dgm:t>
    </dgm:pt>
    <dgm:pt modelId="{63143155-2B4F-478C-B11D-02827E9B730E}" type="pres">
      <dgm:prSet presAssocID="{F0E4F97F-3E89-4570-B0CF-148B6A06D215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37E36B-B6EB-4BA8-AFB4-1ECACD3F3DCD}" type="pres">
      <dgm:prSet presAssocID="{A15219F7-4AFF-4DAC-B683-9FD64231403A}" presName="parTrans" presStyleLbl="bgSibTrans2D1" presStyleIdx="3" presStyleCnt="6"/>
      <dgm:spPr/>
      <dgm:t>
        <a:bodyPr/>
        <a:lstStyle/>
        <a:p>
          <a:endParaRPr lang="zh-CN" altLang="en-US"/>
        </a:p>
      </dgm:t>
    </dgm:pt>
    <dgm:pt modelId="{089DB7C1-6666-4573-BA47-281CC4662F09}" type="pres">
      <dgm:prSet presAssocID="{9F2859CF-DA95-474F-AE0E-9B0426CC8D7F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58775A-813D-4C50-B0B1-A7EF7AB9C39A}" type="pres">
      <dgm:prSet presAssocID="{EDD2F7E7-7163-45F6-89AB-B962891A0814}" presName="parTrans" presStyleLbl="bgSibTrans2D1" presStyleIdx="4" presStyleCnt="6"/>
      <dgm:spPr/>
      <dgm:t>
        <a:bodyPr/>
        <a:lstStyle/>
        <a:p>
          <a:endParaRPr lang="zh-CN" altLang="en-US"/>
        </a:p>
      </dgm:t>
    </dgm:pt>
    <dgm:pt modelId="{C549750B-92ED-4D1D-91DB-0A2C32D383DA}" type="pres">
      <dgm:prSet presAssocID="{7E068F0E-254F-40F4-A231-D37CBF57E78A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D9E1B14-34B9-4592-9B46-0CF68A1D65FB}" type="pres">
      <dgm:prSet presAssocID="{A1CF58AE-5921-4717-B0E4-C83637C04AA1}" presName="parTrans" presStyleLbl="bgSibTrans2D1" presStyleIdx="5" presStyleCnt="6"/>
      <dgm:spPr/>
      <dgm:t>
        <a:bodyPr/>
        <a:lstStyle/>
        <a:p>
          <a:endParaRPr lang="zh-CN" altLang="en-US"/>
        </a:p>
      </dgm:t>
    </dgm:pt>
    <dgm:pt modelId="{2614F0A8-7B7B-4637-B2B4-8E9FB8059081}" type="pres">
      <dgm:prSet presAssocID="{9B0667CF-2554-4C70-9686-877CC0BE64CE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FAC7250-618C-4ED7-AB4F-B47C93D55B03}" srcId="{27379669-F41C-4CF4-ADAD-8FCB965FC9F0}" destId="{3C54D111-3B81-4703-A783-267AEF41F3AA}" srcOrd="0" destOrd="0" parTransId="{937729A4-D9E1-4B75-BD1D-AA9E3A881D51}" sibTransId="{5B9E4440-F3C4-4D5E-AC64-EEA31E574F34}"/>
    <dgm:cxn modelId="{3EF98C52-35A4-45A0-A70D-33D2100DFF1A}" type="presOf" srcId="{818CAD1A-13E0-4F3F-87BD-A82DBACD1CE1}" destId="{C5F9E084-3AE6-4A1C-93C2-3DA157303DDB}" srcOrd="0" destOrd="0" presId="urn:microsoft.com/office/officeart/2005/8/layout/radial4"/>
    <dgm:cxn modelId="{F7AA0C76-0556-4AFF-9095-A96483A18A7D}" type="presOf" srcId="{A15219F7-4AFF-4DAC-B683-9FD64231403A}" destId="{BC37E36B-B6EB-4BA8-AFB4-1ECACD3F3DCD}" srcOrd="0" destOrd="0" presId="urn:microsoft.com/office/officeart/2005/8/layout/radial4"/>
    <dgm:cxn modelId="{7614CC21-7BA6-4D9D-8B58-F7940366E0A5}" type="presOf" srcId="{937729A4-D9E1-4B75-BD1D-AA9E3A881D51}" destId="{9B23686A-3BF8-4FDA-A103-ABBA6D193203}" srcOrd="0" destOrd="0" presId="urn:microsoft.com/office/officeart/2005/8/layout/radial4"/>
    <dgm:cxn modelId="{A46E8AD4-199D-42C1-B8B0-376B316793AF}" type="presOf" srcId="{C4FFF673-9D2E-49FB-B8CD-159AA7C56908}" destId="{8C8BA28D-AEA5-46C9-925E-77B64DA18980}" srcOrd="0" destOrd="0" presId="urn:microsoft.com/office/officeart/2005/8/layout/radial4"/>
    <dgm:cxn modelId="{A41546DA-86EF-4421-A87F-1DA83650A828}" srcId="{27379669-F41C-4CF4-ADAD-8FCB965FC9F0}" destId="{F0E4F97F-3E89-4570-B0CF-148B6A06D215}" srcOrd="2" destOrd="0" parTransId="{4271616D-DE52-4049-AE48-3E4614EDAC86}" sibTransId="{D070E4E9-9317-4642-A578-DA3F94C38D79}"/>
    <dgm:cxn modelId="{B3533942-1574-4E67-8BC8-201200B4446B}" type="presOf" srcId="{27379669-F41C-4CF4-ADAD-8FCB965FC9F0}" destId="{AA0FD9EF-9B77-44D7-94E1-5720F79BD140}" srcOrd="0" destOrd="0" presId="urn:microsoft.com/office/officeart/2005/8/layout/radial4"/>
    <dgm:cxn modelId="{93A45A1A-C25F-45E3-B85F-936B97BB2A20}" type="presOf" srcId="{A1CF58AE-5921-4717-B0E4-C83637C04AA1}" destId="{ED9E1B14-34B9-4592-9B46-0CF68A1D65FB}" srcOrd="0" destOrd="0" presId="urn:microsoft.com/office/officeart/2005/8/layout/radial4"/>
    <dgm:cxn modelId="{08216BCF-AB59-4614-8928-1FE58E76B840}" srcId="{27379669-F41C-4CF4-ADAD-8FCB965FC9F0}" destId="{7E068F0E-254F-40F4-A231-D37CBF57E78A}" srcOrd="4" destOrd="0" parTransId="{EDD2F7E7-7163-45F6-89AB-B962891A0814}" sibTransId="{FA6D92A1-4C8F-4EF0-BC4E-7EDD92B83770}"/>
    <dgm:cxn modelId="{C5C2904C-6EEC-45D3-A0A5-4180FA39950D}" type="presOf" srcId="{F0E4F97F-3E89-4570-B0CF-148B6A06D215}" destId="{63143155-2B4F-478C-B11D-02827E9B730E}" srcOrd="0" destOrd="0" presId="urn:microsoft.com/office/officeart/2005/8/layout/radial4"/>
    <dgm:cxn modelId="{D16E6070-31DD-4ED2-B669-99E160F85D4C}" type="presOf" srcId="{4271616D-DE52-4049-AE48-3E4614EDAC86}" destId="{B65A2054-D081-4950-8B4F-48CE0BD67EBF}" srcOrd="0" destOrd="0" presId="urn:microsoft.com/office/officeart/2005/8/layout/radial4"/>
    <dgm:cxn modelId="{1662AA96-4466-4ACD-8D2A-9B064F5B69C1}" srcId="{27379669-F41C-4CF4-ADAD-8FCB965FC9F0}" destId="{9F2859CF-DA95-474F-AE0E-9B0426CC8D7F}" srcOrd="3" destOrd="0" parTransId="{A15219F7-4AFF-4DAC-B683-9FD64231403A}" sibTransId="{9287B5B5-8FE2-4F97-846F-E8FCAFB18673}"/>
    <dgm:cxn modelId="{2C2A3A9B-CD17-4DD8-8B8C-22DB673C86EF}" srcId="{27379669-F41C-4CF4-ADAD-8FCB965FC9F0}" destId="{9B0667CF-2554-4C70-9686-877CC0BE64CE}" srcOrd="5" destOrd="0" parTransId="{A1CF58AE-5921-4717-B0E4-C83637C04AA1}" sibTransId="{C32142DA-92F1-4991-A13F-F5A664C90579}"/>
    <dgm:cxn modelId="{91B3EEAD-22C5-444B-B221-693DB7775E4A}" type="presOf" srcId="{E504B8C8-D572-4C18-9C42-E37366153547}" destId="{B88D02EC-3284-4240-AD75-7C88AF8BBD4F}" srcOrd="0" destOrd="0" presId="urn:microsoft.com/office/officeart/2005/8/layout/radial4"/>
    <dgm:cxn modelId="{597F0011-038A-42D3-BDB5-4ECB53A2D4A3}" type="presOf" srcId="{9B0667CF-2554-4C70-9686-877CC0BE64CE}" destId="{2614F0A8-7B7B-4637-B2B4-8E9FB8059081}" srcOrd="0" destOrd="0" presId="urn:microsoft.com/office/officeart/2005/8/layout/radial4"/>
    <dgm:cxn modelId="{FE0A9CE4-FCCB-44D8-A8CA-C5231E9350FC}" srcId="{27379669-F41C-4CF4-ADAD-8FCB965FC9F0}" destId="{E504B8C8-D572-4C18-9C42-E37366153547}" srcOrd="1" destOrd="0" parTransId="{C4FFF673-9D2E-49FB-B8CD-159AA7C56908}" sibTransId="{D75F9F47-316F-4165-943F-49CE492BC602}"/>
    <dgm:cxn modelId="{C006B40B-8DF0-4F7C-B4DA-F9741377FC87}" type="presOf" srcId="{9F2859CF-DA95-474F-AE0E-9B0426CC8D7F}" destId="{089DB7C1-6666-4573-BA47-281CC4662F09}" srcOrd="0" destOrd="0" presId="urn:microsoft.com/office/officeart/2005/8/layout/radial4"/>
    <dgm:cxn modelId="{F2BAACC0-6BB7-421A-BA94-C59106286009}" srcId="{818CAD1A-13E0-4F3F-87BD-A82DBACD1CE1}" destId="{27379669-F41C-4CF4-ADAD-8FCB965FC9F0}" srcOrd="0" destOrd="0" parTransId="{C01EC3AB-BBDA-487E-B934-77152383C9F4}" sibTransId="{3A1F868E-86A4-4E40-A165-6F7ABE0405C0}"/>
    <dgm:cxn modelId="{57B11296-241E-4D5A-AA6C-B8CD1DA5AB1E}" type="presOf" srcId="{EDD2F7E7-7163-45F6-89AB-B962891A0814}" destId="{9F58775A-813D-4C50-B0B1-A7EF7AB9C39A}" srcOrd="0" destOrd="0" presId="urn:microsoft.com/office/officeart/2005/8/layout/radial4"/>
    <dgm:cxn modelId="{AC9CA687-7CDE-4067-8642-647589552F18}" type="presOf" srcId="{7E068F0E-254F-40F4-A231-D37CBF57E78A}" destId="{C549750B-92ED-4D1D-91DB-0A2C32D383DA}" srcOrd="0" destOrd="0" presId="urn:microsoft.com/office/officeart/2005/8/layout/radial4"/>
    <dgm:cxn modelId="{1D1A6AD1-A59A-4A7C-982B-8CDE65E755B5}" type="presOf" srcId="{3C54D111-3B81-4703-A783-267AEF41F3AA}" destId="{F4044308-19DB-4175-9494-FADEA42A82DB}" srcOrd="0" destOrd="0" presId="urn:microsoft.com/office/officeart/2005/8/layout/radial4"/>
    <dgm:cxn modelId="{671CE3AD-715A-4E3C-90AB-BCE8DDCBFE2B}" type="presParOf" srcId="{C5F9E084-3AE6-4A1C-93C2-3DA157303DDB}" destId="{AA0FD9EF-9B77-44D7-94E1-5720F79BD140}" srcOrd="0" destOrd="0" presId="urn:microsoft.com/office/officeart/2005/8/layout/radial4"/>
    <dgm:cxn modelId="{F635681D-0730-4313-8C33-C51F08716D0E}" type="presParOf" srcId="{C5F9E084-3AE6-4A1C-93C2-3DA157303DDB}" destId="{9B23686A-3BF8-4FDA-A103-ABBA6D193203}" srcOrd="1" destOrd="0" presId="urn:microsoft.com/office/officeart/2005/8/layout/radial4"/>
    <dgm:cxn modelId="{B6C9E4EC-6F84-41E7-91F8-3704EF0B55B8}" type="presParOf" srcId="{C5F9E084-3AE6-4A1C-93C2-3DA157303DDB}" destId="{F4044308-19DB-4175-9494-FADEA42A82DB}" srcOrd="2" destOrd="0" presId="urn:microsoft.com/office/officeart/2005/8/layout/radial4"/>
    <dgm:cxn modelId="{240D4B7F-8EB3-4811-8295-60F8A2E0F48C}" type="presParOf" srcId="{C5F9E084-3AE6-4A1C-93C2-3DA157303DDB}" destId="{8C8BA28D-AEA5-46C9-925E-77B64DA18980}" srcOrd="3" destOrd="0" presId="urn:microsoft.com/office/officeart/2005/8/layout/radial4"/>
    <dgm:cxn modelId="{920D9DFF-E250-490D-A11B-374C6C1682F4}" type="presParOf" srcId="{C5F9E084-3AE6-4A1C-93C2-3DA157303DDB}" destId="{B88D02EC-3284-4240-AD75-7C88AF8BBD4F}" srcOrd="4" destOrd="0" presId="urn:microsoft.com/office/officeart/2005/8/layout/radial4"/>
    <dgm:cxn modelId="{D6978934-2A15-4858-A6D7-36A18A0DEE4D}" type="presParOf" srcId="{C5F9E084-3AE6-4A1C-93C2-3DA157303DDB}" destId="{B65A2054-D081-4950-8B4F-48CE0BD67EBF}" srcOrd="5" destOrd="0" presId="urn:microsoft.com/office/officeart/2005/8/layout/radial4"/>
    <dgm:cxn modelId="{A62DB279-4B2A-43DD-8BCD-E2169A88C2E3}" type="presParOf" srcId="{C5F9E084-3AE6-4A1C-93C2-3DA157303DDB}" destId="{63143155-2B4F-478C-B11D-02827E9B730E}" srcOrd="6" destOrd="0" presId="urn:microsoft.com/office/officeart/2005/8/layout/radial4"/>
    <dgm:cxn modelId="{8D62B6F9-5ED7-471A-912A-96D7706DF341}" type="presParOf" srcId="{C5F9E084-3AE6-4A1C-93C2-3DA157303DDB}" destId="{BC37E36B-B6EB-4BA8-AFB4-1ECACD3F3DCD}" srcOrd="7" destOrd="0" presId="urn:microsoft.com/office/officeart/2005/8/layout/radial4"/>
    <dgm:cxn modelId="{C2AEC08E-3E0D-44EF-844D-D2A7D680FB5B}" type="presParOf" srcId="{C5F9E084-3AE6-4A1C-93C2-3DA157303DDB}" destId="{089DB7C1-6666-4573-BA47-281CC4662F09}" srcOrd="8" destOrd="0" presId="urn:microsoft.com/office/officeart/2005/8/layout/radial4"/>
    <dgm:cxn modelId="{07DCDBCC-BA45-4CE1-82C5-C730C94A3365}" type="presParOf" srcId="{C5F9E084-3AE6-4A1C-93C2-3DA157303DDB}" destId="{9F58775A-813D-4C50-B0B1-A7EF7AB9C39A}" srcOrd="9" destOrd="0" presId="urn:microsoft.com/office/officeart/2005/8/layout/radial4"/>
    <dgm:cxn modelId="{B0EE36E9-27CA-4387-86D0-1CB17DEB562F}" type="presParOf" srcId="{C5F9E084-3AE6-4A1C-93C2-3DA157303DDB}" destId="{C549750B-92ED-4D1D-91DB-0A2C32D383DA}" srcOrd="10" destOrd="0" presId="urn:microsoft.com/office/officeart/2005/8/layout/radial4"/>
    <dgm:cxn modelId="{87BDF9C5-B470-4B4F-811F-060C6313BFF0}" type="presParOf" srcId="{C5F9E084-3AE6-4A1C-93C2-3DA157303DDB}" destId="{ED9E1B14-34B9-4592-9B46-0CF68A1D65FB}" srcOrd="11" destOrd="0" presId="urn:microsoft.com/office/officeart/2005/8/layout/radial4"/>
    <dgm:cxn modelId="{6C533F6F-9EEB-410D-A836-3367C0EDCA3E}" type="presParOf" srcId="{C5F9E084-3AE6-4A1C-93C2-3DA157303DDB}" destId="{2614F0A8-7B7B-4637-B2B4-8E9FB8059081}" srcOrd="12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CAAB43-56D6-4DE2-8C86-83241226A949}">
      <dsp:nvSpPr>
        <dsp:cNvPr id="0" name=""/>
        <dsp:cNvSpPr/>
      </dsp:nvSpPr>
      <dsp:spPr>
        <a:xfrm>
          <a:off x="1096954" y="440904"/>
          <a:ext cx="2949682" cy="2949682"/>
        </a:xfrm>
        <a:prstGeom prst="blockArc">
          <a:avLst>
            <a:gd name="adj1" fmla="val 10800000"/>
            <a:gd name="adj2" fmla="val 16200000"/>
            <a:gd name="adj3" fmla="val 4635"/>
          </a:avLst>
        </a:prstGeom>
        <a:solidFill>
          <a:schemeClr val="accent6">
            <a:shade val="90000"/>
            <a:hueOff val="-482724"/>
            <a:satOff val="6563"/>
            <a:lumOff val="27732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D025E76-BA53-45CF-B538-D1B886758947}">
      <dsp:nvSpPr>
        <dsp:cNvPr id="0" name=""/>
        <dsp:cNvSpPr/>
      </dsp:nvSpPr>
      <dsp:spPr>
        <a:xfrm>
          <a:off x="1096954" y="440904"/>
          <a:ext cx="2949682" cy="2949682"/>
        </a:xfrm>
        <a:prstGeom prst="blockArc">
          <a:avLst>
            <a:gd name="adj1" fmla="val 5400000"/>
            <a:gd name="adj2" fmla="val 10800000"/>
            <a:gd name="adj3" fmla="val 4635"/>
          </a:avLst>
        </a:prstGeom>
        <a:solidFill>
          <a:schemeClr val="accent6">
            <a:shade val="90000"/>
            <a:hueOff val="-321816"/>
            <a:satOff val="4375"/>
            <a:lumOff val="18488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DB2352E-8A93-41A9-8E36-2812BE876725}">
      <dsp:nvSpPr>
        <dsp:cNvPr id="0" name=""/>
        <dsp:cNvSpPr/>
      </dsp:nvSpPr>
      <dsp:spPr>
        <a:xfrm>
          <a:off x="1096954" y="440904"/>
          <a:ext cx="2949682" cy="2949682"/>
        </a:xfrm>
        <a:prstGeom prst="blockArc">
          <a:avLst>
            <a:gd name="adj1" fmla="val 0"/>
            <a:gd name="adj2" fmla="val 5400000"/>
            <a:gd name="adj3" fmla="val 4635"/>
          </a:avLst>
        </a:prstGeom>
        <a:solidFill>
          <a:schemeClr val="accent6">
            <a:shade val="90000"/>
            <a:hueOff val="-160908"/>
            <a:satOff val="2188"/>
            <a:lumOff val="9244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2CFAEA3-FE9E-42DC-AFE9-CA60280B9741}">
      <dsp:nvSpPr>
        <dsp:cNvPr id="0" name=""/>
        <dsp:cNvSpPr/>
      </dsp:nvSpPr>
      <dsp:spPr>
        <a:xfrm>
          <a:off x="1096954" y="440904"/>
          <a:ext cx="2949682" cy="2949682"/>
        </a:xfrm>
        <a:prstGeom prst="blockArc">
          <a:avLst>
            <a:gd name="adj1" fmla="val 16200000"/>
            <a:gd name="adj2" fmla="val 0"/>
            <a:gd name="adj3" fmla="val 4635"/>
          </a:avLst>
        </a:prstGeom>
        <a:solidFill>
          <a:schemeClr val="accent6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0EAF79C-5684-4DCF-B4E0-7DB6B154DD14}">
      <dsp:nvSpPr>
        <dsp:cNvPr id="0" name=""/>
        <dsp:cNvSpPr/>
      </dsp:nvSpPr>
      <dsp:spPr>
        <a:xfrm>
          <a:off x="1893685" y="1237635"/>
          <a:ext cx="1356220" cy="1356220"/>
        </a:xfrm>
        <a:prstGeom prst="ellipse">
          <a:avLst/>
        </a:prstGeom>
        <a:solidFill>
          <a:schemeClr val="accent6">
            <a:alpha val="8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微软雅黑" pitchFamily="34" charset="-122"/>
              <a:ea typeface="微软雅黑" pitchFamily="34" charset="-122"/>
            </a:rPr>
            <a:t>时间特性</a:t>
          </a:r>
          <a:endParaRPr lang="zh-CN" altLang="en-US" sz="24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2092299" y="1436249"/>
        <a:ext cx="958992" cy="958992"/>
      </dsp:txXfrm>
    </dsp:sp>
    <dsp:sp modelId="{BE2EB3C0-372D-4996-BDAC-4F3B85C985E7}">
      <dsp:nvSpPr>
        <dsp:cNvPr id="0" name=""/>
        <dsp:cNvSpPr/>
      </dsp:nvSpPr>
      <dsp:spPr>
        <a:xfrm>
          <a:off x="2097118" y="404"/>
          <a:ext cx="949354" cy="949354"/>
        </a:xfrm>
        <a:prstGeom prst="ellipse">
          <a:avLst/>
        </a:prstGeom>
        <a:solidFill>
          <a:schemeClr val="accent6">
            <a:alpha val="9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itchFamily="34" charset="-122"/>
              <a:ea typeface="微软雅黑" pitchFamily="34" charset="-122"/>
            </a:rPr>
            <a:t>无法开源</a:t>
          </a:r>
          <a:endParaRPr lang="zh-CN" altLang="en-US" sz="18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2236148" y="139434"/>
        <a:ext cx="671294" cy="671294"/>
      </dsp:txXfrm>
    </dsp:sp>
    <dsp:sp modelId="{A34AEC28-AAFD-4690-A9F5-7FBB13E86479}">
      <dsp:nvSpPr>
        <dsp:cNvPr id="0" name=""/>
        <dsp:cNvSpPr/>
      </dsp:nvSpPr>
      <dsp:spPr>
        <a:xfrm>
          <a:off x="3537782" y="1441068"/>
          <a:ext cx="949354" cy="949354"/>
        </a:xfrm>
        <a:prstGeom prst="ellipse">
          <a:avLst/>
        </a:prstGeom>
        <a:solidFill>
          <a:schemeClr val="accent6">
            <a:alpha val="90000"/>
            <a:hueOff val="0"/>
            <a:satOff val="0"/>
            <a:lumOff val="0"/>
            <a:alphaOff val="-13333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itchFamily="34" charset="-122"/>
              <a:ea typeface="微软雅黑" pitchFamily="34" charset="-122"/>
            </a:rPr>
            <a:t>无法节流</a:t>
          </a:r>
          <a:endParaRPr lang="zh-CN" altLang="en-US" sz="18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3676812" y="1580098"/>
        <a:ext cx="671294" cy="671294"/>
      </dsp:txXfrm>
    </dsp:sp>
    <dsp:sp modelId="{8ED874A5-2B06-4E82-8ED3-04A677060BBF}">
      <dsp:nvSpPr>
        <dsp:cNvPr id="0" name=""/>
        <dsp:cNvSpPr/>
      </dsp:nvSpPr>
      <dsp:spPr>
        <a:xfrm>
          <a:off x="2097118" y="2881732"/>
          <a:ext cx="949354" cy="949354"/>
        </a:xfrm>
        <a:prstGeom prst="ellipse">
          <a:avLst/>
        </a:prstGeom>
        <a:solidFill>
          <a:schemeClr val="accent6">
            <a:alpha val="90000"/>
            <a:hueOff val="0"/>
            <a:satOff val="0"/>
            <a:lumOff val="0"/>
            <a:alphaOff val="-26667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itchFamily="34" charset="-122"/>
              <a:ea typeface="微软雅黑" pitchFamily="34" charset="-122"/>
            </a:rPr>
            <a:t>不可取代</a:t>
          </a:r>
          <a:endParaRPr lang="zh-CN" altLang="en-US" sz="18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2236148" y="3020762"/>
        <a:ext cx="671294" cy="671294"/>
      </dsp:txXfrm>
    </dsp:sp>
    <dsp:sp modelId="{3A1A2048-D817-4140-AE7D-85E9B96F9343}">
      <dsp:nvSpPr>
        <dsp:cNvPr id="0" name=""/>
        <dsp:cNvSpPr/>
      </dsp:nvSpPr>
      <dsp:spPr>
        <a:xfrm>
          <a:off x="656454" y="1441068"/>
          <a:ext cx="949354" cy="949354"/>
        </a:xfrm>
        <a:prstGeom prst="ellipse">
          <a:avLst/>
        </a:prstGeom>
        <a:solidFill>
          <a:schemeClr val="accent6">
            <a:alpha val="90000"/>
            <a:hueOff val="0"/>
            <a:satOff val="0"/>
            <a:lumOff val="0"/>
            <a:alphaOff val="-4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itchFamily="34" charset="-122"/>
              <a:ea typeface="微软雅黑" pitchFamily="34" charset="-122"/>
            </a:rPr>
            <a:t>不可再生</a:t>
          </a:r>
          <a:endParaRPr lang="zh-CN" altLang="en-US" sz="18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795484" y="1580098"/>
        <a:ext cx="671294" cy="6712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1278F0-F1CA-4868-885D-9FBCE8B1EF6D}">
      <dsp:nvSpPr>
        <dsp:cNvPr id="0" name=""/>
        <dsp:cNvSpPr/>
      </dsp:nvSpPr>
      <dsp:spPr>
        <a:xfrm>
          <a:off x="530560" y="450277"/>
          <a:ext cx="3002349" cy="3002349"/>
        </a:xfrm>
        <a:prstGeom prst="blockArc">
          <a:avLst>
            <a:gd name="adj1" fmla="val 9000000"/>
            <a:gd name="adj2" fmla="val 16200000"/>
            <a:gd name="adj3" fmla="val 4643"/>
          </a:avLst>
        </a:prstGeom>
        <a:solidFill>
          <a:schemeClr val="accent2"/>
        </a:solidFill>
        <a:ln w="38100" cap="flat" cmpd="sng" algn="ctr">
          <a:noFill/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</dsp:sp>
    <dsp:sp modelId="{F15BDF0B-345D-40A9-BAD3-E43E58B47B10}">
      <dsp:nvSpPr>
        <dsp:cNvPr id="0" name=""/>
        <dsp:cNvSpPr/>
      </dsp:nvSpPr>
      <dsp:spPr>
        <a:xfrm>
          <a:off x="530560" y="450277"/>
          <a:ext cx="3002349" cy="3002349"/>
        </a:xfrm>
        <a:prstGeom prst="blockArc">
          <a:avLst>
            <a:gd name="adj1" fmla="val 1800000"/>
            <a:gd name="adj2" fmla="val 9000000"/>
            <a:gd name="adj3" fmla="val 4643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B35B9BE-A7E4-43E5-930E-5C292A3A14AC}">
      <dsp:nvSpPr>
        <dsp:cNvPr id="0" name=""/>
        <dsp:cNvSpPr/>
      </dsp:nvSpPr>
      <dsp:spPr>
        <a:xfrm>
          <a:off x="530560" y="450277"/>
          <a:ext cx="3002349" cy="3002349"/>
        </a:xfrm>
        <a:prstGeom prst="blockArc">
          <a:avLst>
            <a:gd name="adj1" fmla="val 16200000"/>
            <a:gd name="adj2" fmla="val 1800000"/>
            <a:gd name="adj3" fmla="val 4643"/>
          </a:avLst>
        </a:prstGeom>
        <a:solidFill>
          <a:schemeClr val="accent4"/>
        </a:solidFill>
        <a:ln w="38100" cap="flat" cmpd="sng" algn="ctr">
          <a:noFill/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</dsp:sp>
    <dsp:sp modelId="{C5952035-C34B-487D-94B1-BD0AA3508552}">
      <dsp:nvSpPr>
        <dsp:cNvPr id="0" name=""/>
        <dsp:cNvSpPr/>
      </dsp:nvSpPr>
      <dsp:spPr>
        <a:xfrm>
          <a:off x="1340270" y="1259986"/>
          <a:ext cx="1382929" cy="138292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1542795" y="1462511"/>
        <a:ext cx="977879" cy="977879"/>
      </dsp:txXfrm>
    </dsp:sp>
    <dsp:sp modelId="{C095F6F4-F850-49B8-AF78-8208E37F416D}">
      <dsp:nvSpPr>
        <dsp:cNvPr id="0" name=""/>
        <dsp:cNvSpPr/>
      </dsp:nvSpPr>
      <dsp:spPr>
        <a:xfrm>
          <a:off x="1547710" y="1101"/>
          <a:ext cx="968050" cy="96805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itchFamily="34" charset="-122"/>
              <a:ea typeface="微软雅黑" pitchFamily="34" charset="-122"/>
            </a:rPr>
            <a:t>效能</a:t>
          </a:r>
          <a:endParaRPr lang="zh-CN" altLang="en-US" sz="18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1689478" y="142869"/>
        <a:ext cx="684514" cy="684514"/>
      </dsp:txXfrm>
    </dsp:sp>
    <dsp:sp modelId="{07F8D06B-6BDF-4A43-ADCE-AD0B753A9564}">
      <dsp:nvSpPr>
        <dsp:cNvPr id="0" name=""/>
        <dsp:cNvSpPr/>
      </dsp:nvSpPr>
      <dsp:spPr>
        <a:xfrm>
          <a:off x="2817584" y="2200588"/>
          <a:ext cx="968050" cy="968050"/>
        </a:xfrm>
        <a:prstGeom prst="ellipse">
          <a:avLst/>
        </a:prstGeom>
        <a:solidFill>
          <a:schemeClr val="accent4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itchFamily="34" charset="-122"/>
              <a:ea typeface="微软雅黑" pitchFamily="34" charset="-122"/>
            </a:rPr>
            <a:t>勤恳</a:t>
          </a:r>
          <a:endParaRPr lang="zh-CN" altLang="en-US" sz="18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2959352" y="2342356"/>
        <a:ext cx="684514" cy="684514"/>
      </dsp:txXfrm>
    </dsp:sp>
    <dsp:sp modelId="{E71BF8E9-3D3C-4A54-836D-B63AE41C5935}">
      <dsp:nvSpPr>
        <dsp:cNvPr id="0" name=""/>
        <dsp:cNvSpPr/>
      </dsp:nvSpPr>
      <dsp:spPr>
        <a:xfrm>
          <a:off x="277835" y="2200588"/>
          <a:ext cx="968050" cy="968050"/>
        </a:xfrm>
        <a:prstGeom prst="ellipse">
          <a:avLst/>
        </a:prstGeom>
        <a:solidFill>
          <a:schemeClr val="accent3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itchFamily="34" charset="-122"/>
              <a:ea typeface="微软雅黑" pitchFamily="34" charset="-122"/>
            </a:rPr>
            <a:t>效率</a:t>
          </a:r>
          <a:endParaRPr lang="zh-CN" altLang="en-US" sz="18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419603" y="2342356"/>
        <a:ext cx="684514" cy="68451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1278F0-F1CA-4868-885D-9FBCE8B1EF6D}">
      <dsp:nvSpPr>
        <dsp:cNvPr id="0" name=""/>
        <dsp:cNvSpPr/>
      </dsp:nvSpPr>
      <dsp:spPr>
        <a:xfrm>
          <a:off x="530560" y="450277"/>
          <a:ext cx="3002349" cy="3002349"/>
        </a:xfrm>
        <a:prstGeom prst="blockArc">
          <a:avLst>
            <a:gd name="adj1" fmla="val 9000000"/>
            <a:gd name="adj2" fmla="val 16200000"/>
            <a:gd name="adj3" fmla="val 4643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15BDF0B-345D-40A9-BAD3-E43E58B47B10}">
      <dsp:nvSpPr>
        <dsp:cNvPr id="0" name=""/>
        <dsp:cNvSpPr/>
      </dsp:nvSpPr>
      <dsp:spPr>
        <a:xfrm>
          <a:off x="530560" y="450277"/>
          <a:ext cx="3002349" cy="3002349"/>
        </a:xfrm>
        <a:prstGeom prst="blockArc">
          <a:avLst>
            <a:gd name="adj1" fmla="val 1800000"/>
            <a:gd name="adj2" fmla="val 9000000"/>
            <a:gd name="adj3" fmla="val 4643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B35B9BE-A7E4-43E5-930E-5C292A3A14AC}">
      <dsp:nvSpPr>
        <dsp:cNvPr id="0" name=""/>
        <dsp:cNvSpPr/>
      </dsp:nvSpPr>
      <dsp:spPr>
        <a:xfrm>
          <a:off x="530560" y="450277"/>
          <a:ext cx="3002349" cy="3002349"/>
        </a:xfrm>
        <a:prstGeom prst="blockArc">
          <a:avLst>
            <a:gd name="adj1" fmla="val 16200000"/>
            <a:gd name="adj2" fmla="val 1800000"/>
            <a:gd name="adj3" fmla="val 4643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5952035-C34B-487D-94B1-BD0AA3508552}">
      <dsp:nvSpPr>
        <dsp:cNvPr id="0" name=""/>
        <dsp:cNvSpPr/>
      </dsp:nvSpPr>
      <dsp:spPr>
        <a:xfrm>
          <a:off x="1340270" y="1259986"/>
          <a:ext cx="1382929" cy="138292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1542795" y="1462511"/>
        <a:ext cx="977879" cy="977879"/>
      </dsp:txXfrm>
    </dsp:sp>
    <dsp:sp modelId="{C095F6F4-F850-49B8-AF78-8208E37F416D}">
      <dsp:nvSpPr>
        <dsp:cNvPr id="0" name=""/>
        <dsp:cNvSpPr/>
      </dsp:nvSpPr>
      <dsp:spPr>
        <a:xfrm>
          <a:off x="1547710" y="1101"/>
          <a:ext cx="968050" cy="96805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itchFamily="34" charset="-122"/>
              <a:ea typeface="微软雅黑" pitchFamily="34" charset="-122"/>
            </a:rPr>
            <a:t>在刀刃上</a:t>
          </a:r>
          <a:endParaRPr lang="zh-CN" altLang="en-US" sz="18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1689478" y="142869"/>
        <a:ext cx="684514" cy="684514"/>
      </dsp:txXfrm>
    </dsp:sp>
    <dsp:sp modelId="{07F8D06B-6BDF-4A43-ADCE-AD0B753A9564}">
      <dsp:nvSpPr>
        <dsp:cNvPr id="0" name=""/>
        <dsp:cNvSpPr/>
      </dsp:nvSpPr>
      <dsp:spPr>
        <a:xfrm>
          <a:off x="2817584" y="2200588"/>
          <a:ext cx="968050" cy="96805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itchFamily="34" charset="-122"/>
              <a:ea typeface="微软雅黑" pitchFamily="34" charset="-122"/>
            </a:rPr>
            <a:t>便宜实惠</a:t>
          </a:r>
          <a:endParaRPr lang="zh-CN" altLang="en-US" sz="18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2959352" y="2342356"/>
        <a:ext cx="684514" cy="684514"/>
      </dsp:txXfrm>
    </dsp:sp>
    <dsp:sp modelId="{E71BF8E9-3D3C-4A54-836D-B63AE41C5935}">
      <dsp:nvSpPr>
        <dsp:cNvPr id="0" name=""/>
        <dsp:cNvSpPr/>
      </dsp:nvSpPr>
      <dsp:spPr>
        <a:xfrm>
          <a:off x="277835" y="2200588"/>
          <a:ext cx="968050" cy="96805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latin typeface="微软雅黑" pitchFamily="34" charset="-122"/>
              <a:ea typeface="微软雅黑" pitchFamily="34" charset="-122"/>
            </a:rPr>
            <a:t>把钱花完</a:t>
          </a:r>
          <a:endParaRPr lang="zh-CN" altLang="en-US" sz="18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419603" y="2342356"/>
        <a:ext cx="684514" cy="68451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0FD9EF-9B77-44D7-94E1-5720F79BD140}">
      <dsp:nvSpPr>
        <dsp:cNvPr id="0" name=""/>
        <dsp:cNvSpPr/>
      </dsp:nvSpPr>
      <dsp:spPr>
        <a:xfrm>
          <a:off x="2014629" y="2278044"/>
          <a:ext cx="1474371" cy="147437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微软雅黑" pitchFamily="34" charset="-122"/>
              <a:ea typeface="微软雅黑" pitchFamily="34" charset="-122"/>
            </a:rPr>
            <a:t>如何提高效率</a:t>
          </a:r>
          <a:endParaRPr lang="zh-CN" altLang="en-US" sz="2400" b="1" kern="1200" dirty="0">
            <a:latin typeface="微软雅黑" pitchFamily="34" charset="-122"/>
            <a:ea typeface="微软雅黑" pitchFamily="34" charset="-122"/>
          </a:endParaRPr>
        </a:p>
      </dsp:txBody>
      <dsp:txXfrm>
        <a:off x="2230546" y="2493961"/>
        <a:ext cx="1042537" cy="1042537"/>
      </dsp:txXfrm>
    </dsp:sp>
    <dsp:sp modelId="{9B23686A-3BF8-4FDA-A103-ABBA6D193203}">
      <dsp:nvSpPr>
        <dsp:cNvPr id="0" name=""/>
        <dsp:cNvSpPr/>
      </dsp:nvSpPr>
      <dsp:spPr>
        <a:xfrm rot="10800000">
          <a:off x="516585" y="2805132"/>
          <a:ext cx="1415651" cy="420195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4044308-19DB-4175-9494-FADEA42A82DB}">
      <dsp:nvSpPr>
        <dsp:cNvPr id="0" name=""/>
        <dsp:cNvSpPr/>
      </dsp:nvSpPr>
      <dsp:spPr>
        <a:xfrm>
          <a:off x="555" y="2602406"/>
          <a:ext cx="1032059" cy="82564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0" kern="1200" dirty="0" smtClean="0">
              <a:latin typeface="微软雅黑" pitchFamily="34" charset="-122"/>
              <a:ea typeface="微软雅黑" pitchFamily="34" charset="-122"/>
            </a:rPr>
            <a:t>事不宜迟</a:t>
          </a:r>
          <a:r>
            <a:rPr lang="en-US" altLang="zh-CN" sz="1400" b="0" kern="1200" dirty="0" smtClean="0">
              <a:latin typeface="微软雅黑" pitchFamily="34" charset="-122"/>
              <a:ea typeface="微软雅黑" pitchFamily="34" charset="-122"/>
            </a:rPr>
            <a:t>,</a:t>
          </a:r>
          <a:r>
            <a:rPr lang="zh-CN" altLang="en-US" sz="1400" b="0" kern="1200" dirty="0" smtClean="0">
              <a:latin typeface="微软雅黑" pitchFamily="34" charset="-122"/>
              <a:ea typeface="微软雅黑" pitchFamily="34" charset="-122"/>
            </a:rPr>
            <a:t>速度制胜</a:t>
          </a:r>
          <a:endParaRPr lang="zh-CN" altLang="en-US" sz="1400" b="0" kern="1200" dirty="0">
            <a:latin typeface="微软雅黑" pitchFamily="34" charset="-122"/>
            <a:ea typeface="微软雅黑" pitchFamily="34" charset="-122"/>
          </a:endParaRPr>
        </a:p>
      </dsp:txBody>
      <dsp:txXfrm>
        <a:off x="24737" y="2626588"/>
        <a:ext cx="983695" cy="777283"/>
      </dsp:txXfrm>
    </dsp:sp>
    <dsp:sp modelId="{8C8BA28D-AEA5-46C9-925E-77B64DA18980}">
      <dsp:nvSpPr>
        <dsp:cNvPr id="0" name=""/>
        <dsp:cNvSpPr/>
      </dsp:nvSpPr>
      <dsp:spPr>
        <a:xfrm rot="12960000">
          <a:off x="808294" y="1907346"/>
          <a:ext cx="1415651" cy="420195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88D02EC-3284-4240-AD75-7C88AF8BBD4F}">
      <dsp:nvSpPr>
        <dsp:cNvPr id="0" name=""/>
        <dsp:cNvSpPr/>
      </dsp:nvSpPr>
      <dsp:spPr>
        <a:xfrm>
          <a:off x="427446" y="1288571"/>
          <a:ext cx="1032059" cy="82564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0" kern="1200" dirty="0" smtClean="0">
              <a:latin typeface="微软雅黑" pitchFamily="34" charset="-122"/>
              <a:ea typeface="微软雅黑" pitchFamily="34" charset="-122"/>
            </a:rPr>
            <a:t>统筹安排</a:t>
          </a:r>
          <a:r>
            <a:rPr lang="en-US" altLang="zh-CN" sz="1400" b="0" kern="1200" dirty="0" smtClean="0">
              <a:latin typeface="微软雅黑" pitchFamily="34" charset="-122"/>
              <a:ea typeface="微软雅黑" pitchFamily="34" charset="-122"/>
            </a:rPr>
            <a:t>,</a:t>
          </a:r>
          <a:r>
            <a:rPr lang="zh-CN" altLang="en-US" sz="1400" b="0" kern="1200" dirty="0" smtClean="0">
              <a:latin typeface="微软雅黑" pitchFamily="34" charset="-122"/>
              <a:ea typeface="微软雅黑" pitchFamily="34" charset="-122"/>
            </a:rPr>
            <a:t>平行作业</a:t>
          </a:r>
          <a:endParaRPr lang="zh-CN" altLang="en-US" sz="1400" b="0" kern="1200" dirty="0">
            <a:latin typeface="微软雅黑" pitchFamily="34" charset="-122"/>
            <a:ea typeface="微软雅黑" pitchFamily="34" charset="-122"/>
          </a:endParaRPr>
        </a:p>
      </dsp:txBody>
      <dsp:txXfrm>
        <a:off x="451628" y="1312753"/>
        <a:ext cx="983695" cy="777283"/>
      </dsp:txXfrm>
    </dsp:sp>
    <dsp:sp modelId="{B65A2054-D081-4950-8B4F-48CE0BD67EBF}">
      <dsp:nvSpPr>
        <dsp:cNvPr id="0" name=""/>
        <dsp:cNvSpPr/>
      </dsp:nvSpPr>
      <dsp:spPr>
        <a:xfrm rot="15120000">
          <a:off x="1571995" y="1352484"/>
          <a:ext cx="1415651" cy="420195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3143155-2B4F-478C-B11D-02827E9B730E}">
      <dsp:nvSpPr>
        <dsp:cNvPr id="0" name=""/>
        <dsp:cNvSpPr/>
      </dsp:nvSpPr>
      <dsp:spPr>
        <a:xfrm>
          <a:off x="1545061" y="476576"/>
          <a:ext cx="1032059" cy="82564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0" kern="1200" dirty="0" smtClean="0">
              <a:latin typeface="微软雅黑" pitchFamily="34" charset="-122"/>
              <a:ea typeface="微软雅黑" pitchFamily="34" charset="-122"/>
            </a:rPr>
            <a:t>优化流程</a:t>
          </a:r>
          <a:r>
            <a:rPr lang="en-US" altLang="zh-CN" sz="1400" b="0" kern="1200" dirty="0" smtClean="0">
              <a:latin typeface="微软雅黑" pitchFamily="34" charset="-122"/>
              <a:ea typeface="微软雅黑" pitchFamily="34" charset="-122"/>
            </a:rPr>
            <a:t>,</a:t>
          </a:r>
          <a:r>
            <a:rPr lang="zh-CN" altLang="en-US" sz="1400" b="0" kern="1200" dirty="0" smtClean="0">
              <a:latin typeface="微软雅黑" pitchFamily="34" charset="-122"/>
              <a:ea typeface="微软雅黑" pitchFamily="34" charset="-122"/>
            </a:rPr>
            <a:t>简化操作</a:t>
          </a:r>
          <a:endParaRPr lang="zh-CN" altLang="en-US" sz="1400" b="0" kern="1200" dirty="0">
            <a:latin typeface="微软雅黑" pitchFamily="34" charset="-122"/>
            <a:ea typeface="微软雅黑" pitchFamily="34" charset="-122"/>
          </a:endParaRPr>
        </a:p>
      </dsp:txBody>
      <dsp:txXfrm>
        <a:off x="1569243" y="500758"/>
        <a:ext cx="983695" cy="777283"/>
      </dsp:txXfrm>
    </dsp:sp>
    <dsp:sp modelId="{BC37E36B-B6EB-4BA8-AFB4-1ECACD3F3DCD}">
      <dsp:nvSpPr>
        <dsp:cNvPr id="0" name=""/>
        <dsp:cNvSpPr/>
      </dsp:nvSpPr>
      <dsp:spPr>
        <a:xfrm rot="17280000">
          <a:off x="2515983" y="1352484"/>
          <a:ext cx="1415651" cy="420195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89DB7C1-6666-4573-BA47-281CC4662F09}">
      <dsp:nvSpPr>
        <dsp:cNvPr id="0" name=""/>
        <dsp:cNvSpPr/>
      </dsp:nvSpPr>
      <dsp:spPr>
        <a:xfrm>
          <a:off x="2926509" y="476576"/>
          <a:ext cx="1032059" cy="82564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0" kern="1200" dirty="0" smtClean="0">
              <a:latin typeface="微软雅黑" pitchFamily="34" charset="-122"/>
              <a:ea typeface="微软雅黑" pitchFamily="34" charset="-122"/>
            </a:rPr>
            <a:t>整理整顿</a:t>
          </a:r>
          <a:r>
            <a:rPr lang="en-US" altLang="zh-CN" sz="1400" b="0" kern="1200" dirty="0" smtClean="0">
              <a:latin typeface="微软雅黑" pitchFamily="34" charset="-122"/>
              <a:ea typeface="微软雅黑" pitchFamily="34" charset="-122"/>
            </a:rPr>
            <a:t>,</a:t>
          </a:r>
          <a:r>
            <a:rPr lang="zh-CN" altLang="en-US" sz="1400" b="0" kern="1200" dirty="0" smtClean="0">
              <a:latin typeface="微软雅黑" pitchFamily="34" charset="-122"/>
              <a:ea typeface="微软雅黑" pitchFamily="34" charset="-122"/>
            </a:rPr>
            <a:t>快速定位</a:t>
          </a:r>
          <a:endParaRPr lang="zh-CN" altLang="en-US" sz="1400" b="0" kern="1200" dirty="0">
            <a:latin typeface="微软雅黑" pitchFamily="34" charset="-122"/>
            <a:ea typeface="微软雅黑" pitchFamily="34" charset="-122"/>
          </a:endParaRPr>
        </a:p>
      </dsp:txBody>
      <dsp:txXfrm>
        <a:off x="2950691" y="500758"/>
        <a:ext cx="983695" cy="777283"/>
      </dsp:txXfrm>
    </dsp:sp>
    <dsp:sp modelId="{9F58775A-813D-4C50-B0B1-A7EF7AB9C39A}">
      <dsp:nvSpPr>
        <dsp:cNvPr id="0" name=""/>
        <dsp:cNvSpPr/>
      </dsp:nvSpPr>
      <dsp:spPr>
        <a:xfrm rot="19440000">
          <a:off x="3279685" y="1907346"/>
          <a:ext cx="1415651" cy="420195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549750B-92ED-4D1D-91DB-0A2C32D383DA}">
      <dsp:nvSpPr>
        <dsp:cNvPr id="0" name=""/>
        <dsp:cNvSpPr/>
      </dsp:nvSpPr>
      <dsp:spPr>
        <a:xfrm>
          <a:off x="4044124" y="1288571"/>
          <a:ext cx="1032059" cy="825647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0" kern="1200" dirty="0" smtClean="0">
              <a:latin typeface="微软雅黑" pitchFamily="34" charset="-122"/>
              <a:ea typeface="微软雅黑" pitchFamily="34" charset="-122"/>
            </a:rPr>
            <a:t>选择效率更高的工具</a:t>
          </a:r>
          <a:endParaRPr lang="zh-CN" altLang="en-US" sz="1400" b="0" kern="1200" dirty="0">
            <a:latin typeface="微软雅黑" pitchFamily="34" charset="-122"/>
            <a:ea typeface="微软雅黑" pitchFamily="34" charset="-122"/>
          </a:endParaRPr>
        </a:p>
      </dsp:txBody>
      <dsp:txXfrm>
        <a:off x="4068306" y="1312753"/>
        <a:ext cx="983695" cy="777283"/>
      </dsp:txXfrm>
    </dsp:sp>
    <dsp:sp modelId="{ED9E1B14-34B9-4592-9B46-0CF68A1D65FB}">
      <dsp:nvSpPr>
        <dsp:cNvPr id="0" name=""/>
        <dsp:cNvSpPr/>
      </dsp:nvSpPr>
      <dsp:spPr>
        <a:xfrm>
          <a:off x="3571393" y="2805132"/>
          <a:ext cx="1415651" cy="420195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614F0A8-7B7B-4637-B2B4-8E9FB8059081}">
      <dsp:nvSpPr>
        <dsp:cNvPr id="0" name=""/>
        <dsp:cNvSpPr/>
      </dsp:nvSpPr>
      <dsp:spPr>
        <a:xfrm>
          <a:off x="4471015" y="2602406"/>
          <a:ext cx="1032059" cy="82564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0" kern="1200" dirty="0" smtClean="0">
              <a:latin typeface="微软雅黑" pitchFamily="34" charset="-122"/>
              <a:ea typeface="微软雅黑" pitchFamily="34" charset="-122"/>
            </a:rPr>
            <a:t>第一次就把事情做好</a:t>
          </a:r>
          <a:endParaRPr lang="zh-CN" altLang="en-US" sz="1400" b="0" kern="1200" dirty="0">
            <a:latin typeface="微软雅黑" pitchFamily="34" charset="-122"/>
            <a:ea typeface="微软雅黑" pitchFamily="34" charset="-122"/>
          </a:endParaRPr>
        </a:p>
      </dsp:txBody>
      <dsp:txXfrm>
        <a:off x="4495197" y="2626588"/>
        <a:ext cx="983695" cy="7772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4E72AF-1621-4FE4-994C-ACDB5857D570}" type="datetimeFigureOut">
              <a:rPr lang="en-US" smtClean="0"/>
              <a:t>7/26/2016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E65CFA-19E8-49E0-B060-DF0F168321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627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89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45" algn="l" defTabSz="121889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892" algn="l" defTabSz="121889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338" algn="l" defTabSz="121889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784" algn="l" defTabSz="121889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231" algn="l" defTabSz="121889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676" algn="l" defTabSz="121889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123" algn="l" defTabSz="121889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569" algn="l" defTabSz="121889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E65CFA-19E8-49E0-B060-DF0F168321FD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3886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E65CFA-19E8-49E0-B060-DF0F168321FD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3886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E65CFA-19E8-49E0-B060-DF0F168321FD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3886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E65CFA-19E8-49E0-B060-DF0F168321FD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388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919"/>
            <a:ext cx="10361851" cy="1470365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42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5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27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70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13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55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98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41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8910B-C851-4AD9-A40F-7A51A5264EF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D190E-7469-4648-B169-F71D50CE1B0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10965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B2A8B-C4C2-4C93-B65F-12EBAC94FCAD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9AA19-66CE-4E3D-9BF2-EE4CDF4F3E6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730120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50" y="274703"/>
            <a:ext cx="2742843" cy="585288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3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5E85-2147-42E5-BC8C-FB71FC27CB5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C4E2B-3A0C-4465-8213-EB847A52CDE3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12607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10344769" y="6094090"/>
            <a:ext cx="1235174" cy="46166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FF66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dirty="0">
              <a:solidFill>
                <a:srgbClr val="FFFF66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526138"/>
            <a:ext cx="1019966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 flipV="1">
            <a:off x="10199662" y="6094090"/>
            <a:ext cx="0" cy="43180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V="1">
            <a:off x="10283799" y="6236965"/>
            <a:ext cx="0" cy="28892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 userDrawn="1"/>
        </p:nvSpPr>
        <p:spPr>
          <a:xfrm>
            <a:off x="118541" y="68461"/>
            <a:ext cx="360000" cy="360000"/>
          </a:xfrm>
          <a:prstGeom prst="rect">
            <a:avLst/>
          </a:prstGeom>
          <a:noFill/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24" name="矩形 23"/>
          <p:cNvSpPr/>
          <p:nvPr userDrawn="1"/>
        </p:nvSpPr>
        <p:spPr>
          <a:xfrm>
            <a:off x="395288" y="394690"/>
            <a:ext cx="165600" cy="165600"/>
          </a:xfrm>
          <a:prstGeom prst="rect">
            <a:avLst/>
          </a:prstGeom>
          <a:noFill/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945271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1"/>
            <a:ext cx="10361851" cy="1362391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426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8852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3279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7705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2132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6558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09852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5411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C1F93-25A9-4CF7-ABF0-E880C1E72D9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ACB5C-FFCE-4DC4-A954-F992F246C16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44858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9083C-4B7E-4637-81A2-CE3D2B5CD5B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A748E-F78C-4747-B34C-5DB3C2D79493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343156"/>
      </p:ext>
    </p:extLst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0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44265" indent="0">
              <a:buNone/>
              <a:defRPr sz="2400" b="1"/>
            </a:lvl2pPr>
            <a:lvl3pPr marL="1088529" indent="0">
              <a:buNone/>
              <a:defRPr sz="2100" b="1"/>
            </a:lvl3pPr>
            <a:lvl4pPr marL="1632794" indent="0">
              <a:buNone/>
              <a:defRPr sz="1900" b="1"/>
            </a:lvl4pPr>
            <a:lvl5pPr marL="2177058" indent="0">
              <a:buNone/>
              <a:defRPr sz="1900" b="1"/>
            </a:lvl5pPr>
            <a:lvl6pPr marL="2721323" indent="0">
              <a:buNone/>
              <a:defRPr sz="1900" b="1"/>
            </a:lvl6pPr>
            <a:lvl7pPr marL="3265588" indent="0">
              <a:buNone/>
              <a:defRPr sz="1900" b="1"/>
            </a:lvl7pPr>
            <a:lvl8pPr marL="3809852" indent="0">
              <a:buNone/>
              <a:defRPr sz="1900" b="1"/>
            </a:lvl8pPr>
            <a:lvl9pPr marL="4354117" indent="0">
              <a:buNone/>
              <a:defRPr sz="1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9"/>
            <a:ext cx="5386216" cy="39522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469"/>
            <a:ext cx="5388332" cy="639910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44265" indent="0">
              <a:buNone/>
              <a:defRPr sz="2400" b="1"/>
            </a:lvl2pPr>
            <a:lvl3pPr marL="1088529" indent="0">
              <a:buNone/>
              <a:defRPr sz="2100" b="1"/>
            </a:lvl3pPr>
            <a:lvl4pPr marL="1632794" indent="0">
              <a:buNone/>
              <a:defRPr sz="1900" b="1"/>
            </a:lvl4pPr>
            <a:lvl5pPr marL="2177058" indent="0">
              <a:buNone/>
              <a:defRPr sz="1900" b="1"/>
            </a:lvl5pPr>
            <a:lvl6pPr marL="2721323" indent="0">
              <a:buNone/>
              <a:defRPr sz="1900" b="1"/>
            </a:lvl6pPr>
            <a:lvl7pPr marL="3265588" indent="0">
              <a:buNone/>
              <a:defRPr sz="1900" b="1"/>
            </a:lvl7pPr>
            <a:lvl8pPr marL="3809852" indent="0">
              <a:buNone/>
              <a:defRPr sz="1900" b="1"/>
            </a:lvl8pPr>
            <a:lvl9pPr marL="4354117" indent="0">
              <a:buNone/>
              <a:defRPr sz="1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5379"/>
            <a:ext cx="5388332" cy="39522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8FDE1-95A5-4370-BFA8-E2062A31B48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B1BDB-3CB2-4138-BF5F-04B83AE52220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227394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0CF1DB-37CE-43DF-BB1F-80A399A015A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8F0F1-DA00-457A-AD3E-48E6AE560068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24305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794545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2" y="273113"/>
            <a:ext cx="4010562" cy="1162320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4"/>
            <a:ext cx="6814779" cy="5854469"/>
          </a:xfrm>
        </p:spPr>
        <p:txBody>
          <a:bodyPr/>
          <a:lstStyle>
            <a:lvl1pPr>
              <a:defRPr sz="3800"/>
            </a:lvl1pPr>
            <a:lvl2pPr>
              <a:defRPr sz="34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2" y="1435433"/>
            <a:ext cx="4010562" cy="4692149"/>
          </a:xfrm>
        </p:spPr>
        <p:txBody>
          <a:bodyPr/>
          <a:lstStyle>
            <a:lvl1pPr marL="0" indent="0">
              <a:buNone/>
              <a:defRPr sz="1700"/>
            </a:lvl1pPr>
            <a:lvl2pPr marL="544265" indent="0">
              <a:buNone/>
              <a:defRPr sz="1400"/>
            </a:lvl2pPr>
            <a:lvl3pPr marL="1088529" indent="0">
              <a:buNone/>
              <a:defRPr sz="1200"/>
            </a:lvl3pPr>
            <a:lvl4pPr marL="1632794" indent="0">
              <a:buNone/>
              <a:defRPr sz="1100"/>
            </a:lvl4pPr>
            <a:lvl5pPr marL="2177058" indent="0">
              <a:buNone/>
              <a:defRPr sz="1100"/>
            </a:lvl5pPr>
            <a:lvl6pPr marL="2721323" indent="0">
              <a:buNone/>
              <a:defRPr sz="1100"/>
            </a:lvl6pPr>
            <a:lvl7pPr marL="3265588" indent="0">
              <a:buNone/>
              <a:defRPr sz="1100"/>
            </a:lvl7pPr>
            <a:lvl8pPr marL="3809852" indent="0">
              <a:buNone/>
              <a:defRPr sz="1100"/>
            </a:lvl8pPr>
            <a:lvl9pPr marL="4354117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E3EAD-9ED6-4940-8953-2C4E47EACCA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75BBF-EA5B-4B26-867B-B22883E6B203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11388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7" y="4801712"/>
            <a:ext cx="7314248" cy="56686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7" y="612917"/>
            <a:ext cx="7314248" cy="4115753"/>
          </a:xfrm>
        </p:spPr>
        <p:txBody>
          <a:bodyPr rtlCol="0">
            <a:normAutofit/>
          </a:bodyPr>
          <a:lstStyle>
            <a:lvl1pPr marL="0" indent="0">
              <a:buNone/>
              <a:defRPr sz="3800"/>
            </a:lvl1pPr>
            <a:lvl2pPr marL="544265" indent="0">
              <a:buNone/>
              <a:defRPr sz="3400"/>
            </a:lvl2pPr>
            <a:lvl3pPr marL="1088529" indent="0">
              <a:buNone/>
              <a:defRPr sz="2800"/>
            </a:lvl3pPr>
            <a:lvl4pPr marL="1632794" indent="0">
              <a:buNone/>
              <a:defRPr sz="2400"/>
            </a:lvl4pPr>
            <a:lvl5pPr marL="2177058" indent="0">
              <a:buNone/>
              <a:defRPr sz="2400"/>
            </a:lvl5pPr>
            <a:lvl6pPr marL="2721323" indent="0">
              <a:buNone/>
              <a:defRPr sz="2400"/>
            </a:lvl6pPr>
            <a:lvl7pPr marL="3265588" indent="0">
              <a:buNone/>
              <a:defRPr sz="2400"/>
            </a:lvl7pPr>
            <a:lvl8pPr marL="3809852" indent="0">
              <a:buNone/>
              <a:defRPr sz="2400"/>
            </a:lvl8pPr>
            <a:lvl9pPr marL="4354117" indent="0">
              <a:buNone/>
              <a:defRPr sz="24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7" y="5368582"/>
            <a:ext cx="7314248" cy="805048"/>
          </a:xfrm>
        </p:spPr>
        <p:txBody>
          <a:bodyPr/>
          <a:lstStyle>
            <a:lvl1pPr marL="0" indent="0">
              <a:buNone/>
              <a:defRPr sz="1700"/>
            </a:lvl1pPr>
            <a:lvl2pPr marL="544265" indent="0">
              <a:buNone/>
              <a:defRPr sz="1400"/>
            </a:lvl2pPr>
            <a:lvl3pPr marL="1088529" indent="0">
              <a:buNone/>
              <a:defRPr sz="1200"/>
            </a:lvl3pPr>
            <a:lvl4pPr marL="1632794" indent="0">
              <a:buNone/>
              <a:defRPr sz="1100"/>
            </a:lvl4pPr>
            <a:lvl5pPr marL="2177058" indent="0">
              <a:buNone/>
              <a:defRPr sz="1100"/>
            </a:lvl5pPr>
            <a:lvl6pPr marL="2721323" indent="0">
              <a:buNone/>
              <a:defRPr sz="1100"/>
            </a:lvl6pPr>
            <a:lvl7pPr marL="3265588" indent="0">
              <a:buNone/>
              <a:defRPr sz="1100"/>
            </a:lvl7pPr>
            <a:lvl8pPr marL="3809852" indent="0">
              <a:buNone/>
              <a:defRPr sz="1100"/>
            </a:lvl8pPr>
            <a:lvl9pPr marL="4354117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C8A30-9833-4715-B4AF-F29C32DDE9CD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50C1D1-6BD7-4C4F-80BD-07C233CD21E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63184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75000"/>
                <a:lumOff val="25000"/>
              </a:schemeClr>
            </a:gs>
            <a:gs pos="100000">
              <a:schemeClr val="tx1">
                <a:lumMod val="85000"/>
                <a:lumOff val="1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10058" y="275230"/>
            <a:ext cx="10970297" cy="1143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8853" tIns="54426" rIns="108853" bIns="5442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10058" y="1599966"/>
            <a:ext cx="10970297" cy="4527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8853" tIns="54426" rIns="108853" bIns="5442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10058" y="6357520"/>
            <a:ext cx="2843355" cy="365966"/>
          </a:xfrm>
          <a:prstGeom prst="rect">
            <a:avLst/>
          </a:prstGeom>
        </p:spPr>
        <p:txBody>
          <a:bodyPr vert="horz" lIns="108853" tIns="54426" rIns="108853" bIns="54426" rtlCol="0" anchor="ctr"/>
          <a:lstStyle>
            <a:lvl1pPr algn="l" defTabSz="1088529" fontAlgn="auto">
              <a:spcBef>
                <a:spcPts val="0"/>
              </a:spcBef>
              <a:spcAft>
                <a:spcPts val="0"/>
              </a:spcAft>
              <a:defRPr sz="14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97E2F1B-98B9-4171-9285-DF191A9EF1C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596" y="6357520"/>
            <a:ext cx="3859222" cy="365966"/>
          </a:xfrm>
          <a:prstGeom prst="rect">
            <a:avLst/>
          </a:prstGeom>
        </p:spPr>
        <p:txBody>
          <a:bodyPr vert="horz" lIns="108853" tIns="54426" rIns="108853" bIns="54426" rtlCol="0" anchor="ctr"/>
          <a:lstStyle>
            <a:lvl1pPr algn="ctr" defTabSz="1088529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000" y="6357520"/>
            <a:ext cx="2843355" cy="365966"/>
          </a:xfrm>
          <a:prstGeom prst="rect">
            <a:avLst/>
          </a:prstGeom>
        </p:spPr>
        <p:txBody>
          <a:bodyPr vert="horz" lIns="108853" tIns="54426" rIns="108853" bIns="54426" rtlCol="0" anchor="ctr"/>
          <a:lstStyle>
            <a:lvl1pPr algn="r" defTabSz="1088529" fontAlgn="auto">
              <a:spcBef>
                <a:spcPts val="0"/>
              </a:spcBef>
              <a:spcAft>
                <a:spcPts val="0"/>
              </a:spcAft>
              <a:defRPr sz="14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439B9A0-7CC3-47E5-ABED-8AA023B92FD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735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algn="ctr" defTabSz="1087690" rtl="0" fontAlgn="base">
        <a:spcBef>
          <a:spcPct val="0"/>
        </a:spcBef>
        <a:spcAft>
          <a:spcPct val="0"/>
        </a:spcAft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087690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defTabSz="1087690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defTabSz="1087690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defTabSz="1087690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03159" algn="ctr" defTabSz="1087690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806318" algn="ctr" defTabSz="1087690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209477" algn="ctr" defTabSz="1087690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612636" algn="ctr" defTabSz="1087690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407359" indent="-407359" algn="l" defTabSz="1087690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3311" indent="-340166" algn="l" defTabSz="1087690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661" indent="-271572" algn="l" defTabSz="1087690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903806" indent="-271572" algn="l" defTabSz="1087690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8351" indent="-271572" algn="l" defTabSz="108769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455" indent="-272132" algn="l" defTabSz="108852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720" indent="-272132" algn="l" defTabSz="108852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984" indent="-272132" algn="l" defTabSz="108852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6249" indent="-272132" algn="l" defTabSz="1088529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52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265" algn="l" defTabSz="108852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529" algn="l" defTabSz="108852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794" algn="l" defTabSz="108852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058" algn="l" defTabSz="108852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323" algn="l" defTabSz="108852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588" algn="l" defTabSz="108852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852" algn="l" defTabSz="108852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17" algn="l" defTabSz="108852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.png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microsoft.com/office/2007/relationships/hdphoto" Target="../media/hdphoto4.wdp"/><Relationship Id="rId7" Type="http://schemas.microsoft.com/office/2007/relationships/hdphoto" Target="../media/hdphoto3.wdp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microsoft.com/office/2007/relationships/hdphoto" Target="../media/hdphoto2.wdp"/><Relationship Id="rId10" Type="http://schemas.openxmlformats.org/officeDocument/2006/relationships/image" Target="../media/image37.png"/><Relationship Id="rId4" Type="http://schemas.openxmlformats.org/officeDocument/2006/relationships/image" Target="../media/image26.jpeg"/><Relationship Id="rId9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microsoft.com/office/2007/relationships/hdphoto" Target="../media/hdphoto4.wdp"/><Relationship Id="rId7" Type="http://schemas.microsoft.com/office/2007/relationships/hdphoto" Target="../media/hdphoto3.wdp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microsoft.com/office/2007/relationships/hdphoto" Target="../media/hdphoto1.wdp"/><Relationship Id="rId4" Type="http://schemas.openxmlformats.org/officeDocument/2006/relationships/image" Target="../media/image25.jpeg"/><Relationship Id="rId9" Type="http://schemas.openxmlformats.org/officeDocument/2006/relationships/image" Target="../media/image5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microsoft.com/office/2007/relationships/hdphoto" Target="../media/hdphoto4.wdp"/><Relationship Id="rId7" Type="http://schemas.openxmlformats.org/officeDocument/2006/relationships/image" Target="../media/image53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microsoft.com/office/2007/relationships/hdphoto" Target="../media/hdphoto2.wdp"/><Relationship Id="rId10" Type="http://schemas.openxmlformats.org/officeDocument/2006/relationships/image" Target="../media/image37.png"/><Relationship Id="rId4" Type="http://schemas.openxmlformats.org/officeDocument/2006/relationships/image" Target="../media/image26.jpeg"/><Relationship Id="rId9" Type="http://schemas.openxmlformats.org/officeDocument/2006/relationships/image" Target="../media/image5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13" Type="http://schemas.openxmlformats.org/officeDocument/2006/relationships/image" Target="../media/image62.png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12" Type="http://schemas.openxmlformats.org/officeDocument/2006/relationships/image" Target="../media/image61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4.png"/><Relationship Id="rId7" Type="http://schemas.openxmlformats.org/officeDocument/2006/relationships/image" Target="../media/image7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meilechen.tmall.com/" TargetMode="Externa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meilechen.tmall.com/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5.jpeg"/><Relationship Id="rId7" Type="http://schemas.openxmlformats.org/officeDocument/2006/relationships/image" Target="../media/image27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6.jpeg"/><Relationship Id="rId4" Type="http://schemas.microsoft.com/office/2007/relationships/hdphoto" Target="../media/hdphoto1.wdp"/><Relationship Id="rId9" Type="http://schemas.openxmlformats.org/officeDocument/2006/relationships/image" Target="../media/image28.pn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98.jpeg"/><Relationship Id="rId7" Type="http://schemas.openxmlformats.org/officeDocument/2006/relationships/image" Target="../media/image100.pn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eyefulpresentations.co.uk/" TargetMode="External"/><Relationship Id="rId11" Type="http://schemas.openxmlformats.org/officeDocument/2006/relationships/image" Target="../media/image104.jpeg"/><Relationship Id="rId5" Type="http://schemas.openxmlformats.org/officeDocument/2006/relationships/hyperlink" Target="mailto:info@eyefulpresentations.co.uk" TargetMode="External"/><Relationship Id="rId10" Type="http://schemas.openxmlformats.org/officeDocument/2006/relationships/image" Target="../media/image103.png"/><Relationship Id="rId4" Type="http://schemas.openxmlformats.org/officeDocument/2006/relationships/image" Target="../media/image99.jpeg"/><Relationship Id="rId9" Type="http://schemas.openxmlformats.org/officeDocument/2006/relationships/image" Target="../media/image102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583038" y="3583244"/>
            <a:ext cx="5794343" cy="494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8839" tIns="54419" rIns="108839" bIns="54419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108764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5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roadway" pitchFamily="82" charset="0"/>
                <a:ea typeface="微软雅黑" pitchFamily="34" charset="-122"/>
              </a:rPr>
              <a:t>Good Skill of </a:t>
            </a:r>
            <a:r>
              <a:rPr lang="en-US" altLang="zh-CN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Broadway" pitchFamily="82" charset="0"/>
                <a:ea typeface="微软雅黑" pitchFamily="34" charset="-122"/>
              </a:rPr>
              <a:t>Time Management </a:t>
            </a:r>
            <a:endParaRPr lang="zh-CN" altLang="en-US" sz="2500" dirty="0">
              <a:solidFill>
                <a:schemeClr val="tx2">
                  <a:lumMod val="60000"/>
                  <a:lumOff val="40000"/>
                </a:schemeClr>
              </a:solidFill>
              <a:latin typeface="Broadway" pitchFamily="82" charset="0"/>
              <a:ea typeface="微软雅黑" pitchFamily="3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549410" y="2349674"/>
            <a:ext cx="5170906" cy="1004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622" tIns="40311" rIns="80622" bIns="40311">
            <a:spAutoFit/>
          </a:bodyPr>
          <a:lstStyle/>
          <a:p>
            <a:pPr defTabSz="108764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时间管理技能</a:t>
            </a:r>
            <a:endParaRPr lang="en-US" altLang="zh-CN" sz="60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67272" y="1701602"/>
            <a:ext cx="5857875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00" dirty="0" smtClean="0">
                <a:solidFill>
                  <a:srgbClr val="FC6204"/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点击此处，写上您公司的名称</a:t>
            </a:r>
            <a:endParaRPr lang="en-US" altLang="zh-CN" sz="1700" dirty="0">
              <a:solidFill>
                <a:srgbClr val="FC6204"/>
              </a:solidFill>
              <a:latin typeface="微软雅黑" pitchFamily="34" charset="-122"/>
              <a:ea typeface="微软雅黑" pitchFamily="34" charset="-122"/>
              <a:cs typeface="Tahoma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975526" y="2349674"/>
            <a:ext cx="511552" cy="355744"/>
            <a:chOff x="6410291" y="4700483"/>
            <a:chExt cx="511552" cy="355744"/>
          </a:xfrm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grpSpPr>
        <p:sp>
          <p:nvSpPr>
            <p:cNvPr id="9" name="二十四角星 8"/>
            <p:cNvSpPr/>
            <p:nvPr/>
          </p:nvSpPr>
          <p:spPr>
            <a:xfrm>
              <a:off x="6411097" y="4700483"/>
              <a:ext cx="355744" cy="355744"/>
            </a:xfrm>
            <a:prstGeom prst="star24">
              <a:avLst/>
            </a:prstGeom>
            <a:solidFill>
              <a:srgbClr val="0070C0"/>
            </a:solidFill>
            <a:ln w="12700">
              <a:noFill/>
            </a:ln>
            <a:effectLst/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prstClr val="white"/>
                </a:solidFill>
                <a:cs typeface="Lao UI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 rot="20430396">
              <a:off x="6410291" y="4731432"/>
              <a:ext cx="51155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solidFill>
                    <a:prstClr val="white"/>
                  </a:solidFill>
                </a:rPr>
                <a:t>V1</a:t>
              </a:r>
              <a:endParaRPr lang="zh-CN" altLang="en-US" sz="1000" dirty="0">
                <a:solidFill>
                  <a:prstClr val="white"/>
                </a:solidFill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046" y="3429794"/>
            <a:ext cx="5904000" cy="14370"/>
          </a:xfrm>
          <a:prstGeom prst="rect">
            <a:avLst/>
          </a:prstGeom>
        </p:spPr>
      </p:pic>
      <p:grpSp>
        <p:nvGrpSpPr>
          <p:cNvPr id="12" name="组合 19"/>
          <p:cNvGrpSpPr>
            <a:grpSpLocks/>
          </p:cNvGrpSpPr>
          <p:nvPr/>
        </p:nvGrpSpPr>
        <p:grpSpPr bwMode="auto">
          <a:xfrm>
            <a:off x="5379913" y="1490365"/>
            <a:ext cx="2803525" cy="2803525"/>
            <a:chOff x="3170321" y="673768"/>
            <a:chExt cx="2803358" cy="2803358"/>
          </a:xfrm>
        </p:grpSpPr>
        <p:grpSp>
          <p:nvGrpSpPr>
            <p:cNvPr id="13" name="组合 13"/>
            <p:cNvGrpSpPr>
              <a:grpSpLocks/>
            </p:cNvGrpSpPr>
            <p:nvPr/>
          </p:nvGrpSpPr>
          <p:grpSpPr bwMode="auto">
            <a:xfrm>
              <a:off x="3170321" y="673768"/>
              <a:ext cx="2803358" cy="2803358"/>
              <a:chOff x="3236195" y="673768"/>
              <a:chExt cx="2803358" cy="2803358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3236195" y="673768"/>
                <a:ext cx="2803358" cy="2803358"/>
              </a:xfrm>
              <a:prstGeom prst="ellipse">
                <a:avLst/>
              </a:prstGeom>
              <a:ln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grpSp>
            <p:nvGrpSpPr>
              <p:cNvPr id="21" name="组合 9"/>
              <p:cNvGrpSpPr>
                <a:grpSpLocks/>
              </p:cNvGrpSpPr>
              <p:nvPr/>
            </p:nvGrpSpPr>
            <p:grpSpPr bwMode="auto">
              <a:xfrm>
                <a:off x="4576914" y="850232"/>
                <a:ext cx="121921" cy="2465270"/>
                <a:chOff x="4444867" y="850232"/>
                <a:chExt cx="121921" cy="2465270"/>
              </a:xfrm>
            </p:grpSpPr>
            <p:pic>
              <p:nvPicPr>
                <p:cNvPr id="25" name="图片 6" descr="1.png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8074" t="17886" r="79657" b="75504"/>
                <a:stretch>
                  <a:fillRect/>
                </a:stretch>
              </p:blipFill>
              <p:spPr bwMode="auto">
                <a:xfrm>
                  <a:off x="4444867" y="3064042"/>
                  <a:ext cx="121920" cy="2514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6" name="图片 8" descr="1.png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8074" t="17886" r="79657" b="75504"/>
                <a:stretch>
                  <a:fillRect/>
                </a:stretch>
              </p:blipFill>
              <p:spPr bwMode="auto">
                <a:xfrm>
                  <a:off x="4444868" y="850232"/>
                  <a:ext cx="121920" cy="2514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22" name="组合 10"/>
              <p:cNvGrpSpPr>
                <a:grpSpLocks/>
              </p:cNvGrpSpPr>
              <p:nvPr/>
            </p:nvGrpSpPr>
            <p:grpSpPr bwMode="auto">
              <a:xfrm rot="5400000">
                <a:off x="4576914" y="850231"/>
                <a:ext cx="121920" cy="2465271"/>
                <a:chOff x="4444867" y="850231"/>
                <a:chExt cx="121920" cy="2465271"/>
              </a:xfrm>
            </p:grpSpPr>
            <p:pic>
              <p:nvPicPr>
                <p:cNvPr id="23" name="图片 11" descr="1.png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8074" t="17886" r="79657" b="75504"/>
                <a:stretch>
                  <a:fillRect/>
                </a:stretch>
              </p:blipFill>
              <p:spPr bwMode="auto">
                <a:xfrm>
                  <a:off x="4444867" y="3064042"/>
                  <a:ext cx="121920" cy="2514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4" name="图片 12" descr="1.png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8074" t="17886" r="79657" b="75504"/>
                <a:stretch>
                  <a:fillRect/>
                </a:stretch>
              </p:blipFill>
              <p:spPr bwMode="auto">
                <a:xfrm>
                  <a:off x="4444867" y="850231"/>
                  <a:ext cx="121920" cy="2514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grpSp>
          <p:nvGrpSpPr>
            <p:cNvPr id="14" name="组合 15"/>
            <p:cNvGrpSpPr>
              <a:grpSpLocks/>
            </p:cNvGrpSpPr>
            <p:nvPr/>
          </p:nvGrpSpPr>
          <p:grpSpPr bwMode="auto">
            <a:xfrm>
              <a:off x="3724977" y="1350343"/>
              <a:ext cx="1624664" cy="1556888"/>
              <a:chOff x="3724977" y="1350343"/>
              <a:chExt cx="1624664" cy="1556888"/>
            </a:xfrm>
          </p:grpSpPr>
          <p:pic>
            <p:nvPicPr>
              <p:cNvPr id="18" name="图片 7" descr="1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693" t="6248" r="83614" b="90147"/>
              <a:stretch>
                <a:fillRect/>
              </a:stretch>
            </p:blipFill>
            <p:spPr bwMode="auto">
              <a:xfrm>
                <a:off x="3724977" y="1350343"/>
                <a:ext cx="144780" cy="137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" name="图片 14" descr="1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693" t="6248" r="83614" b="90147"/>
              <a:stretch>
                <a:fillRect/>
              </a:stretch>
            </p:blipFill>
            <p:spPr bwMode="auto">
              <a:xfrm>
                <a:off x="5204861" y="2770071"/>
                <a:ext cx="144780" cy="137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5" name="组合 16"/>
            <p:cNvGrpSpPr>
              <a:grpSpLocks/>
            </p:cNvGrpSpPr>
            <p:nvPr/>
          </p:nvGrpSpPr>
          <p:grpSpPr bwMode="auto">
            <a:xfrm flipH="1">
              <a:off x="3749033" y="1350343"/>
              <a:ext cx="1624664" cy="1556888"/>
              <a:chOff x="3724977" y="1350343"/>
              <a:chExt cx="1624664" cy="1556888"/>
            </a:xfrm>
          </p:grpSpPr>
          <p:pic>
            <p:nvPicPr>
              <p:cNvPr id="16" name="图片 17" descr="1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693" t="6248" r="83614" b="90147"/>
              <a:stretch>
                <a:fillRect/>
              </a:stretch>
            </p:blipFill>
            <p:spPr bwMode="auto">
              <a:xfrm>
                <a:off x="3724977" y="1350343"/>
                <a:ext cx="144780" cy="137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" name="图片 18" descr="1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693" t="6248" r="83614" b="90147"/>
              <a:stretch>
                <a:fillRect/>
              </a:stretch>
            </p:blipFill>
            <p:spPr bwMode="auto">
              <a:xfrm>
                <a:off x="5204861" y="2770071"/>
                <a:ext cx="144780" cy="1371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27" name="组合 22"/>
          <p:cNvGrpSpPr>
            <a:grpSpLocks/>
          </p:cNvGrpSpPr>
          <p:nvPr/>
        </p:nvGrpSpPr>
        <p:grpSpPr bwMode="auto">
          <a:xfrm>
            <a:off x="6745163" y="1996778"/>
            <a:ext cx="73025" cy="1882775"/>
            <a:chOff x="4535905" y="1179094"/>
            <a:chExt cx="72190" cy="1883444"/>
          </a:xfrm>
        </p:grpSpPr>
        <p:sp>
          <p:nvSpPr>
            <p:cNvPr id="28" name="圆角矩形 27"/>
            <p:cNvSpPr/>
            <p:nvPr/>
          </p:nvSpPr>
          <p:spPr>
            <a:xfrm>
              <a:off x="4535905" y="1179094"/>
              <a:ext cx="72190" cy="944898"/>
            </a:xfrm>
            <a:prstGeom prst="roundRect">
              <a:avLst>
                <a:gd name="adj" fmla="val 50000"/>
              </a:avLst>
            </a:pr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9" name="圆角矩形 28"/>
            <p:cNvSpPr/>
            <p:nvPr/>
          </p:nvSpPr>
          <p:spPr>
            <a:xfrm>
              <a:off x="4535905" y="2117639"/>
              <a:ext cx="72190" cy="944899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30" name="组合 23"/>
          <p:cNvGrpSpPr>
            <a:grpSpLocks/>
          </p:cNvGrpSpPr>
          <p:nvPr/>
        </p:nvGrpSpPr>
        <p:grpSpPr bwMode="auto">
          <a:xfrm rot="5400000">
            <a:off x="6745957" y="2345234"/>
            <a:ext cx="71437" cy="1171575"/>
            <a:chOff x="4535905" y="1179094"/>
            <a:chExt cx="72190" cy="1883444"/>
          </a:xfrm>
        </p:grpSpPr>
        <p:sp>
          <p:nvSpPr>
            <p:cNvPr id="31" name="圆角矩形 30"/>
            <p:cNvSpPr/>
            <p:nvPr/>
          </p:nvSpPr>
          <p:spPr>
            <a:xfrm>
              <a:off x="4535905" y="1179094"/>
              <a:ext cx="72190" cy="944274"/>
            </a:xfrm>
            <a:prstGeom prst="roundRect">
              <a:avLst>
                <a:gd name="adj" fmla="val 50000"/>
              </a:avLst>
            </a:prstGeom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4535905" y="2118264"/>
              <a:ext cx="72190" cy="944274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4524700" y="2349674"/>
            <a:ext cx="5170906" cy="1004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622" tIns="40311" rIns="80622" bIns="40311">
            <a:spAutoFit/>
          </a:bodyPr>
          <a:lstStyle/>
          <a:p>
            <a:pPr defTabSz="108764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时间管理技能</a:t>
            </a:r>
            <a:endParaRPr lang="en-US" altLang="zh-CN" sz="60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4" name="Picture 2" descr="PPECLOGO-eff-0-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9825" y="2275419"/>
            <a:ext cx="1060349" cy="798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" descr="PPECLOGO-eff-0-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8458" y="2235101"/>
            <a:ext cx="981730" cy="75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4" descr="PPECLOGO-eff-0-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363" y="836589"/>
            <a:ext cx="3013731" cy="2376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5" descr="PPECLOGO-eff-0-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348" y="3159881"/>
            <a:ext cx="524127" cy="39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6" descr="PPECLOGO-eff-0-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9252" y="2293056"/>
            <a:ext cx="401158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8" descr="PPECLOGO-eff-0-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0729" y="1962959"/>
            <a:ext cx="981731" cy="75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9" descr="PPECLOGO-eff-5-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854" y="2595438"/>
            <a:ext cx="1477636" cy="1123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0" descr="PPECLOGO-eff-5-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5316" y="2834824"/>
            <a:ext cx="1834444" cy="1436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11" descr="PPECLOGO-eff-5-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9014" y="2114148"/>
            <a:ext cx="1116794" cy="851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12" descr="PPECLOGO-eff-0-1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5712" y="3013730"/>
            <a:ext cx="522112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13" descr="PPECLOGO-eff-0-1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7792" y="1753810"/>
            <a:ext cx="522110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14" descr="PPECLOGO-eff2-1-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7349" y="2184704"/>
            <a:ext cx="1697365" cy="1428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15" descr="PPECLOGO-eff2-1-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6538" y="2174625"/>
            <a:ext cx="437445" cy="3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16" descr="PPECLOGO-eff2-1-4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2252" y="2713871"/>
            <a:ext cx="703540" cy="58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17" descr="PPECLOGO-eff2-1-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1920" y="2298095"/>
            <a:ext cx="360841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18" descr="PPECLOGO-eff2-1-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7902" y="2834823"/>
            <a:ext cx="282222" cy="236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7" descr="PPECLOGO-eff-0-1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570" y="2377447"/>
            <a:ext cx="197556" cy="1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3220082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39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4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47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6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49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88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1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3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55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57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59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3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000"/>
                            </p:stCondLst>
                            <p:childTnLst>
                              <p:par>
                                <p:cTn id="1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3500"/>
                            </p:stCondLst>
                            <p:childTnLst>
                              <p:par>
                                <p:cTn id="14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64800000">
                                      <p:cBhvr>
                                        <p:cTn id="148" dur="1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500000">
                                      <p:cBhvr>
                                        <p:cTn id="150" dur="1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800"/>
                            </p:stCondLst>
                            <p:childTnLst>
                              <p:par>
                                <p:cTn id="152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92771E-6 -1.46161E-6 L -0.35143 -1.46161E-6 " pathEditMode="relative" rAng="0" ptsTypes="AA">
                                      <p:cBhvr>
                                        <p:cTn id="15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72" y="0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92771E-6 1.78538E-6 L -0.35143 1.78538E-6 " pathEditMode="relative" rAng="0" ptsTypes="AA">
                                      <p:cBhvr>
                                        <p:cTn id="15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72" y="0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6849E-6 -1.87789E-6 L -0.3513 -1.87789E-6 " pathEditMode="relative" rAng="0" ptsTypes="AA">
                                      <p:cBhvr>
                                        <p:cTn id="15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6800"/>
                            </p:stCondLst>
                            <p:childTnLst>
                              <p:par>
                                <p:cTn id="15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7250"/>
                            </p:stCondLst>
                            <p:childTnLst>
                              <p:par>
                                <p:cTn id="166" presetID="50" presetClass="exit" presetSubtype="0" accel="10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6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8250"/>
                            </p:stCondLst>
                            <p:childTnLst>
                              <p:par>
                                <p:cTn id="1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8750"/>
                            </p:stCondLst>
                            <p:childTnLst>
                              <p:par>
                                <p:cTn id="18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9750"/>
                            </p:stCondLst>
                            <p:childTnLst>
                              <p:par>
                                <p:cTn id="1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9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  <p:bldP spid="5" grpId="0"/>
      <p:bldP spid="33" grpId="0"/>
      <p:bldP spid="3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sp>
        <p:nvSpPr>
          <p:cNvPr id="39" name="五边形 38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为什么需要时间管理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630710" y="1629594"/>
            <a:ext cx="9433046" cy="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</a:ln>
          <a:effectLst/>
        </p:spPr>
      </p:cxnSp>
      <p:sp>
        <p:nvSpPr>
          <p:cNvPr id="15" name="Line 130"/>
          <p:cNvSpPr>
            <a:spLocks noChangeShapeType="1"/>
          </p:cNvSpPr>
          <p:nvPr/>
        </p:nvSpPr>
        <p:spPr bwMode="auto">
          <a:xfrm>
            <a:off x="1990750" y="2349674"/>
            <a:ext cx="0" cy="457200"/>
          </a:xfrm>
          <a:prstGeom prst="line">
            <a:avLst/>
          </a:prstGeom>
          <a:noFill/>
          <a:ln w="38100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630710" y="952178"/>
            <a:ext cx="9433046" cy="533400"/>
            <a:chOff x="1630710" y="952178"/>
            <a:chExt cx="9433046" cy="533400"/>
          </a:xfrm>
        </p:grpSpPr>
        <p:sp>
          <p:nvSpPr>
            <p:cNvPr id="14" name="TextBox 13"/>
            <p:cNvSpPr txBox="1"/>
            <p:nvPr/>
          </p:nvSpPr>
          <p:spPr>
            <a:xfrm>
              <a:off x="2454151" y="981522"/>
              <a:ext cx="860960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kern="0" dirty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做好时间管理，不再因虚度光阴而悔恨</a:t>
              </a:r>
              <a:endParaRPr lang="en-US" altLang="zh-CN" kern="0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2</a:t>
              </a:r>
              <a:endParaRPr lang="zh-CN" altLang="en-US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1630712" y="1870869"/>
            <a:ext cx="4320478" cy="78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那么，怎样才能判断自己是否虚度了光阴？李开复的这一段话可给我们以参考。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469944" y="2433494"/>
            <a:ext cx="7975904" cy="2796499"/>
            <a:chOff x="3176212" y="2433494"/>
            <a:chExt cx="7975904" cy="2796499"/>
          </a:xfrm>
        </p:grpSpPr>
        <p:grpSp>
          <p:nvGrpSpPr>
            <p:cNvPr id="20" name="组合 23"/>
            <p:cNvGrpSpPr/>
            <p:nvPr/>
          </p:nvGrpSpPr>
          <p:grpSpPr>
            <a:xfrm>
              <a:off x="3176212" y="2433494"/>
              <a:ext cx="753054" cy="1572364"/>
              <a:chOff x="1002380" y="5658664"/>
              <a:chExt cx="753054" cy="1572364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1002380" y="5658664"/>
                <a:ext cx="526106" cy="156966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zh-CN" sz="9600" b="1" dirty="0">
                    <a:ln w="17780" cmpd="sng">
                      <a:solidFill>
                        <a:srgbClr val="4F81BD">
                          <a:tint val="3000"/>
                        </a:srgbClr>
                      </a:solidFill>
                      <a:prstDash val="solid"/>
                      <a:miter lim="800000"/>
                    </a:ln>
                    <a:solidFill>
                      <a:prstClr val="white">
                        <a:lumMod val="85000"/>
                      </a:prstClr>
                    </a:solidFill>
                    <a:effectLst>
                      <a:outerShdw blurRad="55000" dist="50800" dir="5400000" algn="tl">
                        <a:srgbClr val="000000">
                          <a:alpha val="33000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‘</a:t>
                </a:r>
                <a:endParaRPr lang="zh-CN" altLang="en-US" sz="9600" b="1" dirty="0">
                  <a:ln w="17780" cmpd="sng">
                    <a:solidFill>
                      <a:srgbClr val="4F81BD">
                        <a:tint val="3000"/>
                      </a:srgbClr>
                    </a:solidFill>
                    <a:prstDash val="solid"/>
                    <a:miter lim="800000"/>
                  </a:ln>
                  <a:solidFill>
                    <a:prstClr val="white">
                      <a:lumMod val="85000"/>
                    </a:prstClr>
                  </a:solidFill>
                  <a:effectLst>
                    <a:outerShdw blurRad="55000" dist="50800" dir="5400000" algn="tl">
                      <a:srgbClr val="000000">
                        <a:alpha val="33000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1229328" y="5661368"/>
                <a:ext cx="526106" cy="156966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zh-CN" sz="9600" b="1" dirty="0">
                    <a:ln w="17780" cmpd="sng">
                      <a:solidFill>
                        <a:srgbClr val="4F81BD">
                          <a:tint val="3000"/>
                        </a:srgbClr>
                      </a:solidFill>
                      <a:prstDash val="solid"/>
                      <a:miter lim="800000"/>
                    </a:ln>
                    <a:solidFill>
                      <a:srgbClr val="00B0F0"/>
                    </a:solidFill>
                    <a:effectLst>
                      <a:outerShdw blurRad="55000" dist="50800" dir="5400000" algn="tl">
                        <a:srgbClr val="000000">
                          <a:alpha val="33000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‘</a:t>
                </a:r>
                <a:endParaRPr lang="zh-CN" altLang="en-US" sz="9600" b="1" dirty="0">
                  <a:ln w="17780" cmpd="sng">
                    <a:solidFill>
                      <a:srgbClr val="4F81BD">
                        <a:tint val="3000"/>
                      </a:srgbClr>
                    </a:solidFill>
                    <a:prstDash val="solid"/>
                    <a:miter lim="800000"/>
                  </a:ln>
                  <a:solidFill>
                    <a:srgbClr val="00B0F0"/>
                  </a:solidFill>
                  <a:effectLst>
                    <a:outerShdw blurRad="55000" dist="50800" dir="5400000" algn="tl">
                      <a:srgbClr val="000000">
                        <a:alpha val="33000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3646935" y="3133145"/>
              <a:ext cx="6912768" cy="173380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indent="457200">
                <a:lnSpc>
                  <a:spcPts val="3200"/>
                </a:lnSpc>
              </a:pPr>
              <a:r>
                <a:rPr lang="zh-CN" altLang="en-US" sz="1800" b="1" dirty="0">
                  <a:ln w="17780" cmpd="sng">
                    <a:noFill/>
                    <a:prstDash val="solid"/>
                    <a:miter lim="800000"/>
                  </a:ln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人的一生两个最大的财富是：你的才华和你的时间。才华越来越多，但是时间越来越少，我们的一生可以说是用时间来换取才华。如果一天天过去了，我们的时间少了，而才华没有增加，那就是虚度了时光。所以，我们必须节省时间，有效率地使用时间</a:t>
              </a:r>
              <a:r>
                <a:rPr lang="zh-CN" altLang="en-US" sz="1800" b="1" dirty="0" smtClean="0">
                  <a:ln w="17780" cmpd="sng">
                    <a:noFill/>
                    <a:prstDash val="solid"/>
                    <a:miter lim="800000"/>
                  </a:ln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。 </a:t>
              </a:r>
              <a:endParaRPr lang="zh-CN" altLang="en-US" sz="1800" b="1" dirty="0">
                <a:ln w="17780" cmpd="sng">
                  <a:noFill/>
                  <a:prstDash val="solid"/>
                  <a:miter lim="800000"/>
                </a:ln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7" name="组合 24"/>
            <p:cNvGrpSpPr/>
            <p:nvPr/>
          </p:nvGrpSpPr>
          <p:grpSpPr>
            <a:xfrm rot="10800000">
              <a:off x="10409986" y="3660333"/>
              <a:ext cx="742130" cy="1569660"/>
              <a:chOff x="908322" y="5479116"/>
              <a:chExt cx="742130" cy="1569660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1124346" y="5479116"/>
                <a:ext cx="526106" cy="156966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zh-CN" sz="9600" b="1" dirty="0">
                    <a:ln w="17780" cmpd="sng">
                      <a:solidFill>
                        <a:srgbClr val="4F81BD">
                          <a:tint val="3000"/>
                        </a:srgbClr>
                      </a:solidFill>
                      <a:prstDash val="solid"/>
                      <a:miter lim="800000"/>
                    </a:ln>
                    <a:solidFill>
                      <a:srgbClr val="00B0F0"/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Arial" pitchFamily="34" charset="0"/>
                    <a:cs typeface="Arial" pitchFamily="34" charset="0"/>
                  </a:rPr>
                  <a:t>‘</a:t>
                </a:r>
                <a:endParaRPr lang="zh-CN" altLang="en-US" sz="9600" b="1" dirty="0">
                  <a:ln w="17780" cmpd="sng">
                    <a:solidFill>
                      <a:srgbClr val="4F81BD">
                        <a:tint val="3000"/>
                      </a:srgbClr>
                    </a:solidFill>
                    <a:prstDash val="solid"/>
                    <a:miter lim="800000"/>
                  </a:ln>
                  <a:solidFill>
                    <a:srgbClr val="00B0F0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08322" y="5479116"/>
                <a:ext cx="526106" cy="156966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zh-CN" sz="9600" b="1" dirty="0">
                    <a:ln w="17780" cmpd="sng">
                      <a:solidFill>
                        <a:srgbClr val="4F81BD">
                          <a:tint val="3000"/>
                        </a:srgbClr>
                      </a:solidFill>
                      <a:prstDash val="solid"/>
                      <a:miter lim="800000"/>
                    </a:ln>
                    <a:solidFill>
                      <a:prstClr val="white">
                        <a:lumMod val="85000"/>
                      </a:prstClr>
                    </a:solidFill>
                    <a:effectLst>
                      <a:outerShdw blurRad="50800" dist="38100" dir="8100000" algn="tr" rotWithShape="0">
                        <a:prstClr val="black">
                          <a:alpha val="40000"/>
                        </a:prstClr>
                      </a:outerShdw>
                    </a:effectLst>
                    <a:latin typeface="Arial" pitchFamily="34" charset="0"/>
                    <a:cs typeface="Arial" pitchFamily="34" charset="0"/>
                  </a:rPr>
                  <a:t>‘</a:t>
                </a:r>
                <a:endParaRPr lang="zh-CN" altLang="en-US" sz="9600" b="1" dirty="0">
                  <a:ln w="17780" cmpd="sng">
                    <a:solidFill>
                      <a:srgbClr val="4F81BD">
                        <a:tint val="3000"/>
                      </a:srgbClr>
                    </a:solidFill>
                    <a:prstDash val="solid"/>
                    <a:miter lim="800000"/>
                  </a:ln>
                  <a:solidFill>
                    <a:prstClr val="white">
                      <a:lumMod val="85000"/>
                    </a:prst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294" y="3128901"/>
            <a:ext cx="2133600" cy="17068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矩形 4"/>
          <p:cNvSpPr>
            <a:spLocks noChangeArrowheads="1"/>
          </p:cNvSpPr>
          <p:nvPr/>
        </p:nvSpPr>
        <p:spPr bwMode="auto">
          <a:xfrm>
            <a:off x="4727056" y="5407109"/>
            <a:ext cx="525658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当然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，这里面的才华，也可以是财富，</a:t>
            </a:r>
            <a:r>
              <a:rPr lang="zh-CN" altLang="en-US" sz="160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也</a:t>
            </a:r>
            <a:r>
              <a:rPr lang="zh-CN" altLang="en-US" sz="160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可以是智慧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也</a:t>
            </a:r>
            <a:r>
              <a:rPr lang="zh-CN" altLang="en-US" sz="160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可以是人生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目标，也可以是工作业绩。</a:t>
            </a:r>
          </a:p>
        </p:txBody>
      </p:sp>
    </p:spTree>
    <p:extLst>
      <p:ext uri="{BB962C8B-B14F-4D97-AF65-F5344CB8AC3E}">
        <p14:creationId xmlns:p14="http://schemas.microsoft.com/office/powerpoint/2010/main" val="269492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sp>
        <p:nvSpPr>
          <p:cNvPr id="39" name="五边形 38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为什么需要时间管理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630710" y="1629594"/>
            <a:ext cx="9433046" cy="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</a:ln>
          <a:effectLst/>
        </p:spPr>
      </p:cxnSp>
      <p:sp>
        <p:nvSpPr>
          <p:cNvPr id="15" name="Line 130"/>
          <p:cNvSpPr>
            <a:spLocks noChangeShapeType="1"/>
          </p:cNvSpPr>
          <p:nvPr/>
        </p:nvSpPr>
        <p:spPr bwMode="auto">
          <a:xfrm>
            <a:off x="1032711" y="2208362"/>
            <a:ext cx="0" cy="457200"/>
          </a:xfrm>
          <a:prstGeom prst="line">
            <a:avLst/>
          </a:prstGeom>
          <a:noFill/>
          <a:ln w="38100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630710" y="952178"/>
            <a:ext cx="9433046" cy="533400"/>
            <a:chOff x="1630710" y="952178"/>
            <a:chExt cx="9433046" cy="533400"/>
          </a:xfrm>
        </p:grpSpPr>
        <p:sp>
          <p:nvSpPr>
            <p:cNvPr id="14" name="TextBox 13"/>
            <p:cNvSpPr txBox="1"/>
            <p:nvPr/>
          </p:nvSpPr>
          <p:spPr>
            <a:xfrm>
              <a:off x="2454151" y="981522"/>
              <a:ext cx="860960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kern="0" dirty="0" smtClean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做好</a:t>
              </a:r>
              <a:r>
                <a:rPr lang="zh-CN" altLang="en-US" kern="0" dirty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时间管理，也是一个人能力的体现</a:t>
              </a:r>
              <a:endParaRPr lang="en-US" altLang="zh-CN" kern="0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3</a:t>
              </a:r>
              <a:endParaRPr lang="zh-CN" altLang="en-US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5231110" y="2021463"/>
            <a:ext cx="5832646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C6204"/>
                </a:solidFill>
                <a:latin typeface="微软雅黑" pitchFamily="34" charset="-122"/>
                <a:ea typeface="微软雅黑" pitchFamily="34" charset="-122"/>
              </a:rPr>
              <a:t>时间</a:t>
            </a:r>
            <a:r>
              <a:rPr lang="zh-CN" altLang="en-US" sz="2000" b="1" dirty="0">
                <a:solidFill>
                  <a:srgbClr val="FC6204"/>
                </a:solidFill>
                <a:latin typeface="微软雅黑" pitchFamily="34" charset="-122"/>
                <a:ea typeface="微软雅黑" pitchFamily="34" charset="-122"/>
              </a:rPr>
              <a:t>是最高贵而有限的资源，不能管理时间，便什么都不能管理。</a:t>
            </a:r>
            <a:r>
              <a:rPr lang="en-US" altLang="zh-CN" sz="20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000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德鲁克</a:t>
            </a:r>
            <a:endParaRPr lang="zh-CN" altLang="en-US" sz="20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5231110" y="3344426"/>
            <a:ext cx="597666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能不能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做好时间管理，往往也是一个人能力的体现。事业有成的人，可能成功原因有很多种，但是，他们的共同之处就是，他们往往都是时间管理的专家。不善于管理时间的人，会经常都感到时间不够用的。在实际工作中，一些人经常忙忙碌碌，甚至加班加点，但是到了绩效考评时，却很少有能摆得上桌面上的业绩。这其中重要的原因就在于控制和规划时间的能力欠缺，导致工作主次不分，劳而无功或劳而少功。</a:t>
            </a:r>
          </a:p>
        </p:txBody>
      </p:sp>
      <p:pic>
        <p:nvPicPr>
          <p:cNvPr id="3074" name="Picture 2" descr="C:\Documents and Settings\tdz\桌面\200842210213666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702" y="1948429"/>
            <a:ext cx="3343275" cy="4145661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89436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sp>
        <p:nvSpPr>
          <p:cNvPr id="39" name="五边形 38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为什么需要时间管理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630710" y="1629594"/>
            <a:ext cx="9433046" cy="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</a:ln>
          <a:effectLst/>
        </p:spPr>
      </p:cxnSp>
      <p:sp>
        <p:nvSpPr>
          <p:cNvPr id="15" name="Line 130"/>
          <p:cNvSpPr>
            <a:spLocks noChangeShapeType="1"/>
          </p:cNvSpPr>
          <p:nvPr/>
        </p:nvSpPr>
        <p:spPr bwMode="auto">
          <a:xfrm>
            <a:off x="1032711" y="2208362"/>
            <a:ext cx="0" cy="457200"/>
          </a:xfrm>
          <a:prstGeom prst="line">
            <a:avLst/>
          </a:prstGeom>
          <a:noFill/>
          <a:ln w="38100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630710" y="952178"/>
            <a:ext cx="9433046" cy="533400"/>
            <a:chOff x="1630710" y="952178"/>
            <a:chExt cx="9433046" cy="533400"/>
          </a:xfrm>
        </p:grpSpPr>
        <p:sp>
          <p:nvSpPr>
            <p:cNvPr id="14" name="TextBox 13"/>
            <p:cNvSpPr txBox="1"/>
            <p:nvPr/>
          </p:nvSpPr>
          <p:spPr>
            <a:xfrm>
              <a:off x="2454151" y="981522"/>
              <a:ext cx="860960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kern="0" dirty="0" smtClean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做好</a:t>
              </a:r>
              <a:r>
                <a:rPr lang="zh-CN" altLang="en-US" kern="0" dirty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时间管理，是实现人生规划的保证</a:t>
              </a:r>
              <a:endParaRPr lang="en-US" altLang="zh-CN" kern="0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4</a:t>
              </a:r>
              <a:endParaRPr lang="zh-CN" altLang="en-US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4943078" y="1989634"/>
            <a:ext cx="6120678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每个人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都有自己的梦想，或者都有自己理想中的生活目标。用专业一点的话说，就是有自己的人生规划。所谓人生规划，无外乎就是你希望能够</a:t>
            </a:r>
            <a:r>
              <a:rPr lang="zh-CN" altLang="en-US" sz="1800" b="1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做自己想做的事情，成为自己想成为的人，达到自己预设的目标</a:t>
            </a:r>
            <a:r>
              <a:rPr lang="zh-CN" altLang="en-US" sz="1800" b="1" dirty="0" smtClean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dirty="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099" name="Picture 3" descr="E:\仝德志文件，勿删！\03-参考文档\！PPT图片及版面资源\06-PPT精选插图\01-高清\风景-高清\扶梯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709" y="1924851"/>
            <a:ext cx="2806322" cy="4207429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4943078" y="4236398"/>
            <a:ext cx="6120678" cy="1618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这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是多么诱人的前景啊。我们最终真能实现这样的目标吗？</a:t>
            </a:r>
            <a:r>
              <a:rPr lang="zh-CN" altLang="en-US" sz="1800" b="1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这全靠我们是否可以做好自己的时间管理。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因为，只有我们妥善安排并利用好时间，通过实现人生旅途中一个个小目标，才能最终实现自己的人生大目标，实现规划中的理想生活。</a:t>
            </a:r>
          </a:p>
        </p:txBody>
      </p:sp>
    </p:spTree>
    <p:extLst>
      <p:ext uri="{BB962C8B-B14F-4D97-AF65-F5344CB8AC3E}">
        <p14:creationId xmlns:p14="http://schemas.microsoft.com/office/powerpoint/2010/main" val="2615563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406574" y="1302238"/>
            <a:ext cx="2520000" cy="4647836"/>
            <a:chOff x="406574" y="1302238"/>
            <a:chExt cx="2520000" cy="4647836"/>
          </a:xfrm>
        </p:grpSpPr>
        <p:pic>
          <p:nvPicPr>
            <p:cNvPr id="10" name="Picture 3" descr="E:\仝德志文件，勿删！\03-参考文档\！PPT图片及版面资源\06-PPT精选插图\06-问号\锐普论坛实用商务PPT图片-疑问感慨 (18)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574" y="1302238"/>
              <a:ext cx="2520000" cy="3783740"/>
            </a:xfrm>
            <a:prstGeom prst="rect">
              <a:avLst/>
            </a:prstGeom>
            <a:noFill/>
            <a:ln w="28575">
              <a:solidFill>
                <a:schemeClr val="accent6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5" name="组合 14"/>
            <p:cNvGrpSpPr/>
            <p:nvPr/>
          </p:nvGrpSpPr>
          <p:grpSpPr>
            <a:xfrm>
              <a:off x="406574" y="5374011"/>
              <a:ext cx="2520000" cy="576063"/>
              <a:chOff x="406574" y="5374011"/>
              <a:chExt cx="2520000" cy="576063"/>
            </a:xfrm>
          </p:grpSpPr>
          <p:sp>
            <p:nvSpPr>
              <p:cNvPr id="16" name="TextBox 15">
                <a:hlinkClick r:id="" action="ppaction://hlinkshowjump?jump=nextslide"/>
              </p:cNvPr>
              <p:cNvSpPr txBox="1"/>
              <p:nvPr/>
            </p:nvSpPr>
            <p:spPr>
              <a:xfrm>
                <a:off x="406574" y="5479481"/>
                <a:ext cx="2520000" cy="353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285829">
                  <a:defRPr/>
                </a:pPr>
                <a:r>
                  <a:rPr lang="zh-CN" altLang="en-US" sz="170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为什么需要时间管理</a:t>
                </a:r>
                <a:endParaRPr lang="en-US" altLang="zh-CN" sz="17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17" name="直接连接符 16"/>
              <p:cNvCxnSpPr/>
              <p:nvPr/>
            </p:nvCxnSpPr>
            <p:spPr>
              <a:xfrm flipV="1">
                <a:off x="419041" y="5374011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18" name="直接连接符 17"/>
              <p:cNvCxnSpPr/>
              <p:nvPr/>
            </p:nvCxnSpPr>
            <p:spPr>
              <a:xfrm flipV="1">
                <a:off x="406574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33" name="组合 32"/>
          <p:cNvGrpSpPr/>
          <p:nvPr/>
        </p:nvGrpSpPr>
        <p:grpSpPr>
          <a:xfrm>
            <a:off x="6282770" y="1301419"/>
            <a:ext cx="2548460" cy="4648655"/>
            <a:chOff x="6282770" y="1301419"/>
            <a:chExt cx="2548460" cy="4648655"/>
          </a:xfrm>
        </p:grpSpPr>
        <p:pic>
          <p:nvPicPr>
            <p:cNvPr id="13" name="Picture 4" descr="C:\Documents and Settings\tdz\桌面\34DFAA21F6D27FDCC5C15FEB0413948F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1230" y="1301419"/>
              <a:ext cx="2520000" cy="3778975"/>
            </a:xfrm>
            <a:prstGeom prst="rect">
              <a:avLst/>
            </a:prstGeom>
            <a:noFill/>
            <a:ln w="28575">
              <a:solidFill>
                <a:schemeClr val="accent6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3" name="组合 22"/>
            <p:cNvGrpSpPr/>
            <p:nvPr/>
          </p:nvGrpSpPr>
          <p:grpSpPr>
            <a:xfrm>
              <a:off x="6282770" y="5374010"/>
              <a:ext cx="2548460" cy="576064"/>
              <a:chOff x="6282770" y="5374010"/>
              <a:chExt cx="2548460" cy="576064"/>
            </a:xfrm>
          </p:grpSpPr>
          <p:sp>
            <p:nvSpPr>
              <p:cNvPr id="24" name="TextBox 23">
                <a:hlinkClick r:id="" action="ppaction://hlinkshowjump?jump=nextslide"/>
              </p:cNvPr>
              <p:cNvSpPr txBox="1"/>
              <p:nvPr/>
            </p:nvSpPr>
            <p:spPr>
              <a:xfrm>
                <a:off x="6282770" y="5479551"/>
                <a:ext cx="2548460" cy="353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285829">
                  <a:defRPr/>
                </a:pPr>
                <a:r>
                  <a:rPr lang="zh-CN" altLang="en-US" sz="170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为什么</a:t>
                </a:r>
                <a:r>
                  <a:rPr lang="zh-CN" altLang="en-US" sz="17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时间</a:t>
                </a:r>
                <a:r>
                  <a:rPr lang="zh-CN" altLang="en-US" sz="170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总不够用</a:t>
                </a:r>
                <a:endParaRPr lang="en-US" altLang="zh-CN" sz="17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25" name="直接连接符 24"/>
              <p:cNvCxnSpPr/>
              <p:nvPr/>
            </p:nvCxnSpPr>
            <p:spPr>
              <a:xfrm flipV="1">
                <a:off x="6323697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26" name="直接连接符 25"/>
              <p:cNvCxnSpPr/>
              <p:nvPr/>
            </p:nvCxnSpPr>
            <p:spPr>
              <a:xfrm flipV="1">
                <a:off x="6311230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34" name="组合 33"/>
          <p:cNvGrpSpPr/>
          <p:nvPr/>
        </p:nvGrpSpPr>
        <p:grpSpPr>
          <a:xfrm>
            <a:off x="9263558" y="1304440"/>
            <a:ext cx="2520001" cy="4645634"/>
            <a:chOff x="9263558" y="1304440"/>
            <a:chExt cx="2520001" cy="4645634"/>
          </a:xfrm>
        </p:grpSpPr>
        <p:pic>
          <p:nvPicPr>
            <p:cNvPr id="14" name="Picture 5" descr="C:\Documents and Settings\tdz\桌面\01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63558" y="1304440"/>
              <a:ext cx="2520000" cy="3781538"/>
            </a:xfrm>
            <a:prstGeom prst="rect">
              <a:avLst/>
            </a:prstGeom>
            <a:noFill/>
            <a:ln w="28575">
              <a:solidFill>
                <a:schemeClr val="accent6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7" name="组合 26"/>
            <p:cNvGrpSpPr/>
            <p:nvPr/>
          </p:nvGrpSpPr>
          <p:grpSpPr>
            <a:xfrm>
              <a:off x="9263558" y="5374010"/>
              <a:ext cx="2520001" cy="576064"/>
              <a:chOff x="9263558" y="5374010"/>
              <a:chExt cx="2520001" cy="576064"/>
            </a:xfrm>
          </p:grpSpPr>
          <p:sp>
            <p:nvSpPr>
              <p:cNvPr id="28" name="TextBox 27">
                <a:hlinkClick r:id="" action="ppaction://hlinkshowjump?jump=nextslide"/>
              </p:cNvPr>
              <p:cNvSpPr txBox="1"/>
              <p:nvPr/>
            </p:nvSpPr>
            <p:spPr>
              <a:xfrm>
                <a:off x="9263558" y="5479480"/>
                <a:ext cx="2520001" cy="353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285829">
                  <a:defRPr/>
                </a:pPr>
                <a:r>
                  <a:rPr lang="zh-CN" altLang="en-US" sz="170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该</a:t>
                </a:r>
                <a:r>
                  <a:rPr lang="zh-CN" altLang="en-US" sz="17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怎样进行时间管理</a:t>
                </a:r>
                <a:endParaRPr lang="en-US" altLang="zh-CN" sz="17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29" name="直接连接符 28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30" name="直接连接符 29"/>
              <p:cNvCxnSpPr/>
              <p:nvPr/>
            </p:nvCxnSpPr>
            <p:spPr>
              <a:xfrm flipV="1">
                <a:off x="9263558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sp>
        <p:nvSpPr>
          <p:cNvPr id="38" name="斜纹 37"/>
          <p:cNvSpPr/>
          <p:nvPr/>
        </p:nvSpPr>
        <p:spPr>
          <a:xfrm>
            <a:off x="0" y="0"/>
            <a:ext cx="1008063" cy="1008063"/>
          </a:xfrm>
          <a:prstGeom prst="diagStripe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sysClr val="windowText" lastClr="000000"/>
              </a:solidFill>
              <a:ea typeface="微软雅黑"/>
            </a:endParaRPr>
          </a:p>
        </p:txBody>
      </p:sp>
      <p:sp>
        <p:nvSpPr>
          <p:cNvPr id="39" name="TextBox 38"/>
          <p:cNvSpPr txBox="1"/>
          <p:nvPr/>
        </p:nvSpPr>
        <p:spPr>
          <a:xfrm rot="18928564">
            <a:off x="-93884" y="21364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  <a:endParaRPr lang="zh-CN" altLang="en-US" sz="18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 descr="C:\Documents and Settings\tdz\桌面\未标题-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4948" y="2243212"/>
            <a:ext cx="2634931" cy="464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4" name="组合 43"/>
          <p:cNvGrpSpPr/>
          <p:nvPr/>
        </p:nvGrpSpPr>
        <p:grpSpPr>
          <a:xfrm>
            <a:off x="3358902" y="1302238"/>
            <a:ext cx="2520280" cy="4647836"/>
            <a:chOff x="3358902" y="1302238"/>
            <a:chExt cx="2520280" cy="4647836"/>
          </a:xfrm>
        </p:grpSpPr>
        <p:pic>
          <p:nvPicPr>
            <p:cNvPr id="45" name="Picture 3" descr="C:\Documents and Settings\tdz\桌面\xpic5216.jp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8902" y="1302238"/>
              <a:ext cx="2520000" cy="3778156"/>
            </a:xfrm>
            <a:prstGeom prst="rect">
              <a:avLst/>
            </a:prstGeom>
            <a:noFill/>
            <a:ln w="28575">
              <a:solidFill>
                <a:schemeClr val="accent6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6" name="组合 45"/>
            <p:cNvGrpSpPr/>
            <p:nvPr/>
          </p:nvGrpSpPr>
          <p:grpSpPr>
            <a:xfrm>
              <a:off x="3358902" y="5374010"/>
              <a:ext cx="2520280" cy="576064"/>
              <a:chOff x="3358902" y="5374010"/>
              <a:chExt cx="2520280" cy="576064"/>
            </a:xfrm>
          </p:grpSpPr>
          <p:sp>
            <p:nvSpPr>
              <p:cNvPr id="47" name="TextBox 46">
                <a:hlinkClick r:id="" action="ppaction://hlinkshowjump?jump=nextslide"/>
              </p:cNvPr>
              <p:cNvSpPr txBox="1"/>
              <p:nvPr/>
            </p:nvSpPr>
            <p:spPr>
              <a:xfrm>
                <a:off x="3358902" y="5479481"/>
                <a:ext cx="2520000" cy="3540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285829">
                  <a:defRPr/>
                </a:pPr>
                <a:r>
                  <a:rPr lang="zh-CN" altLang="en-US" sz="170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时间与时间管理概述</a:t>
                </a:r>
                <a:endParaRPr lang="en-US" altLang="zh-CN" sz="17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48" name="直接连接符 47"/>
              <p:cNvCxnSpPr/>
              <p:nvPr/>
            </p:nvCxnSpPr>
            <p:spPr>
              <a:xfrm flipV="1">
                <a:off x="3371649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49" name="直接连接符 48"/>
              <p:cNvCxnSpPr/>
              <p:nvPr/>
            </p:nvCxnSpPr>
            <p:spPr>
              <a:xfrm flipV="1">
                <a:off x="3359182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pic>
        <p:nvPicPr>
          <p:cNvPr id="50" name="s2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8982" y="3648382"/>
            <a:ext cx="1835871" cy="489398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78088" y="6344230"/>
            <a:ext cx="11305471" cy="253916"/>
            <a:chOff x="478088" y="6344230"/>
            <a:chExt cx="11305471" cy="253916"/>
          </a:xfrm>
        </p:grpSpPr>
        <p:cxnSp>
          <p:nvCxnSpPr>
            <p:cNvPr id="51" name="直接连接符 50"/>
            <p:cNvCxnSpPr/>
            <p:nvPr/>
          </p:nvCxnSpPr>
          <p:spPr bwMode="auto">
            <a:xfrm>
              <a:off x="478088" y="6471230"/>
              <a:ext cx="4969716" cy="0"/>
            </a:xfrm>
            <a:prstGeom prst="line">
              <a:avLst/>
            </a:prstGeom>
            <a:ln w="12700">
              <a:solidFill>
                <a:srgbClr val="9682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 bwMode="auto">
            <a:xfrm>
              <a:off x="6959104" y="6471230"/>
              <a:ext cx="4824455" cy="0"/>
            </a:xfrm>
            <a:prstGeom prst="line">
              <a:avLst/>
            </a:prstGeom>
            <a:ln w="12700">
              <a:solidFill>
                <a:srgbClr val="9682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Box 52"/>
            <p:cNvSpPr txBox="1"/>
            <p:nvPr/>
          </p:nvSpPr>
          <p:spPr>
            <a:xfrm>
              <a:off x="5843092" y="6344230"/>
              <a:ext cx="723275" cy="2539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050" b="1" dirty="0">
                  <a:solidFill>
                    <a:srgbClr val="968200"/>
                  </a:solidFill>
                  <a:latin typeface="微软雅黑" pitchFamily="34" charset="-122"/>
                  <a:ea typeface="微软雅黑" pitchFamily="34" charset="-122"/>
                </a:rPr>
                <a:t>一</a:t>
              </a:r>
              <a:r>
                <a:rPr lang="zh-CN" altLang="en-US" sz="1050" b="1" dirty="0" smtClean="0">
                  <a:solidFill>
                    <a:srgbClr val="968200"/>
                  </a:solidFill>
                  <a:latin typeface="微软雅黑" pitchFamily="34" charset="-122"/>
                  <a:ea typeface="微软雅黑" pitchFamily="34" charset="-122"/>
                </a:rPr>
                <a:t>级目录</a:t>
              </a:r>
              <a:endParaRPr lang="zh-CN" altLang="en-US" sz="1050" b="1" dirty="0">
                <a:solidFill>
                  <a:srgbClr val="9682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4" name="组合 39"/>
            <p:cNvGrpSpPr>
              <a:grpSpLocks/>
            </p:cNvGrpSpPr>
            <p:nvPr/>
          </p:nvGrpSpPr>
          <p:grpSpPr bwMode="auto">
            <a:xfrm>
              <a:off x="5814517" y="6454130"/>
              <a:ext cx="777875" cy="30162"/>
              <a:chOff x="415265" y="812476"/>
              <a:chExt cx="777680" cy="30360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415265" y="814073"/>
                <a:ext cx="28568" cy="28763"/>
              </a:xfrm>
              <a:prstGeom prst="ellipse">
                <a:avLst/>
              </a:prstGeom>
              <a:solidFill>
                <a:srgbClr val="9682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1164377" y="812476"/>
                <a:ext cx="28568" cy="28763"/>
              </a:xfrm>
              <a:prstGeom prst="ellipse">
                <a:avLst/>
              </a:prstGeom>
              <a:solidFill>
                <a:srgbClr val="9682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62189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8783E-6 -8.88067E-7 L 1.00821 0.24931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410" y="1246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">
                                      <p:cBhvr>
                                        <p:cTn id="1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17663E-6 -4.6161E-6 L 0.86349 0.38067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168" y="1903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3.8674E-6 -4.6161E-6 L 0.38023 0.39108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05" y="1954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1.6582E-6 4.11656E-6 L 0.13677 0.38043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39" y="1901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10"/>
                            </p:stCondLst>
                            <p:childTnLst>
                              <p:par>
                                <p:cTn id="3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10"/>
                            </p:stCondLst>
                            <p:childTnLst>
                              <p:par>
                                <p:cTn id="3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1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1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1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60"/>
                            </p:stCondLst>
                            <p:childTnLst>
                              <p:par>
                                <p:cTn id="51" presetID="35" presetClass="path" presetSubtype="0" accel="12000" decel="1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35" presetClass="path" presetSubtype="0" accel="1200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5888E-6 -4.6161E-6 L -0.23915 -4.6161E-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5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460"/>
                            </p:stCondLst>
                            <p:childTnLst>
                              <p:par>
                                <p:cTn id="5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446400" y="1302238"/>
            <a:ext cx="2520280" cy="4647836"/>
            <a:chOff x="3358902" y="1302238"/>
            <a:chExt cx="2520280" cy="4647836"/>
          </a:xfrm>
        </p:grpSpPr>
        <p:pic>
          <p:nvPicPr>
            <p:cNvPr id="45" name="Picture 3" descr="C:\Documents and Settings\tdz\桌面\xpic5216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8902" y="1302238"/>
              <a:ext cx="2520000" cy="3778156"/>
            </a:xfrm>
            <a:prstGeom prst="rect">
              <a:avLst/>
            </a:prstGeom>
            <a:noFill/>
            <a:ln w="28575">
              <a:solidFill>
                <a:schemeClr val="accent6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6" name="组合 45"/>
            <p:cNvGrpSpPr/>
            <p:nvPr/>
          </p:nvGrpSpPr>
          <p:grpSpPr>
            <a:xfrm>
              <a:off x="3358902" y="5374010"/>
              <a:ext cx="2520280" cy="576064"/>
              <a:chOff x="3358902" y="5374010"/>
              <a:chExt cx="2520280" cy="576064"/>
            </a:xfrm>
          </p:grpSpPr>
          <p:sp>
            <p:nvSpPr>
              <p:cNvPr id="47" name="TextBox 46">
                <a:hlinkClick r:id="" action="ppaction://hlinkshowjump?jump=nextslide"/>
              </p:cNvPr>
              <p:cNvSpPr txBox="1"/>
              <p:nvPr/>
            </p:nvSpPr>
            <p:spPr>
              <a:xfrm>
                <a:off x="3358902" y="5479481"/>
                <a:ext cx="2520000" cy="3540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285829">
                  <a:defRPr/>
                </a:pPr>
                <a:r>
                  <a:rPr lang="zh-CN" altLang="en-US" sz="170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时间与时间管理概述</a:t>
                </a:r>
                <a:endParaRPr lang="en-US" altLang="zh-CN" sz="17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48" name="直接连接符 47"/>
              <p:cNvCxnSpPr/>
              <p:nvPr/>
            </p:nvCxnSpPr>
            <p:spPr>
              <a:xfrm flipV="1">
                <a:off x="3371649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49" name="直接连接符 48"/>
              <p:cNvCxnSpPr/>
              <p:nvPr/>
            </p:nvCxnSpPr>
            <p:spPr>
              <a:xfrm flipV="1">
                <a:off x="3359182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2" name="组合 1"/>
          <p:cNvGrpSpPr/>
          <p:nvPr/>
        </p:nvGrpSpPr>
        <p:grpSpPr>
          <a:xfrm>
            <a:off x="478088" y="6344230"/>
            <a:ext cx="11305471" cy="253916"/>
            <a:chOff x="478088" y="6344230"/>
            <a:chExt cx="11305471" cy="253916"/>
          </a:xfrm>
        </p:grpSpPr>
        <p:cxnSp>
          <p:nvCxnSpPr>
            <p:cNvPr id="4" name="直接连接符 3"/>
            <p:cNvCxnSpPr/>
            <p:nvPr/>
          </p:nvCxnSpPr>
          <p:spPr bwMode="auto">
            <a:xfrm>
              <a:off x="478088" y="6471230"/>
              <a:ext cx="4969716" cy="0"/>
            </a:xfrm>
            <a:prstGeom prst="line">
              <a:avLst/>
            </a:prstGeom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 bwMode="auto">
            <a:xfrm>
              <a:off x="6959104" y="6471230"/>
              <a:ext cx="4824455" cy="0"/>
            </a:xfrm>
            <a:prstGeom prst="line">
              <a:avLst/>
            </a:prstGeom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>
              <a:off x="5843092" y="6344230"/>
              <a:ext cx="723275" cy="2539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050" b="1" dirty="0">
                  <a:solidFill>
                    <a:srgbClr val="F79646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二</a:t>
              </a:r>
              <a:r>
                <a:rPr lang="zh-CN" altLang="en-US" sz="1050" b="1" dirty="0" smtClean="0">
                  <a:solidFill>
                    <a:srgbClr val="F79646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级目录</a:t>
              </a:r>
              <a:endParaRPr lang="zh-CN" altLang="en-US" sz="1050" b="1" dirty="0">
                <a:solidFill>
                  <a:srgbClr val="F79646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7" name="组合 39"/>
            <p:cNvGrpSpPr>
              <a:grpSpLocks/>
            </p:cNvGrpSpPr>
            <p:nvPr/>
          </p:nvGrpSpPr>
          <p:grpSpPr bwMode="auto">
            <a:xfrm>
              <a:off x="5814517" y="6454130"/>
              <a:ext cx="777875" cy="30162"/>
              <a:chOff x="415265" y="812476"/>
              <a:chExt cx="777680" cy="30360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415265" y="814073"/>
                <a:ext cx="28568" cy="28763"/>
              </a:xfrm>
              <a:prstGeom prst="ellipse">
                <a:avLst/>
              </a:prstGeom>
              <a:solidFill>
                <a:srgbClr val="9682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164377" y="812476"/>
                <a:ext cx="28568" cy="28763"/>
              </a:xfrm>
              <a:prstGeom prst="ellipse">
                <a:avLst/>
              </a:prstGeom>
              <a:solidFill>
                <a:srgbClr val="9682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38" name="斜纹 37"/>
          <p:cNvSpPr/>
          <p:nvPr/>
        </p:nvSpPr>
        <p:spPr>
          <a:xfrm>
            <a:off x="0" y="0"/>
            <a:ext cx="1008063" cy="1008063"/>
          </a:xfrm>
          <a:prstGeom prst="diagStripe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sysClr val="windowText" lastClr="000000"/>
              </a:solidFill>
              <a:ea typeface="微软雅黑"/>
            </a:endParaRPr>
          </a:p>
        </p:txBody>
      </p:sp>
      <p:sp>
        <p:nvSpPr>
          <p:cNvPr id="39" name="TextBox 38"/>
          <p:cNvSpPr txBox="1"/>
          <p:nvPr/>
        </p:nvSpPr>
        <p:spPr>
          <a:xfrm rot="18928564">
            <a:off x="-93884" y="21364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  <a:endParaRPr lang="zh-CN" altLang="en-US" sz="18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Freeform 27"/>
          <p:cNvSpPr>
            <a:spLocks/>
          </p:cNvSpPr>
          <p:nvPr/>
        </p:nvSpPr>
        <p:spPr bwMode="auto">
          <a:xfrm rot="10800000" flipH="1" flipV="1">
            <a:off x="2966680" y="1903450"/>
            <a:ext cx="2336438" cy="2318432"/>
          </a:xfrm>
          <a:custGeom>
            <a:avLst/>
            <a:gdLst>
              <a:gd name="T0" fmla="*/ 0 w 1905"/>
              <a:gd name="T1" fmla="*/ 2147483647 h 136"/>
              <a:gd name="T2" fmla="*/ 2147483647 w 1905"/>
              <a:gd name="T3" fmla="*/ 0 h 136"/>
              <a:gd name="T4" fmla="*/ 2147483647 w 1905"/>
              <a:gd name="T5" fmla="*/ 0 h 136"/>
              <a:gd name="T6" fmla="*/ 0 60000 65536"/>
              <a:gd name="T7" fmla="*/ 0 60000 65536"/>
              <a:gd name="T8" fmla="*/ 0 60000 65536"/>
              <a:gd name="T9" fmla="*/ 0 w 1905"/>
              <a:gd name="T10" fmla="*/ 0 h 136"/>
              <a:gd name="T11" fmla="*/ 1905 w 1905"/>
              <a:gd name="T12" fmla="*/ 136 h 1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05" h="136">
                <a:moveTo>
                  <a:pt x="0" y="136"/>
                </a:moveTo>
                <a:lnTo>
                  <a:pt x="317" y="0"/>
                </a:lnTo>
                <a:lnTo>
                  <a:pt x="1905" y="0"/>
                </a:lnTo>
              </a:path>
            </a:pathLst>
          </a:custGeom>
          <a:noFill/>
          <a:ln w="25400" cap="rnd" cmpd="sng">
            <a:solidFill>
              <a:sysClr val="window" lastClr="FFFFFF">
                <a:lumMod val="65000"/>
              </a:sysClr>
            </a:solidFill>
            <a:prstDash val="sysDot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Text Box 28"/>
          <p:cNvSpPr txBox="1">
            <a:spLocks noChangeArrowheads="1"/>
          </p:cNvSpPr>
          <p:nvPr/>
        </p:nvSpPr>
        <p:spPr bwMode="auto">
          <a:xfrm>
            <a:off x="5447134" y="1266647"/>
            <a:ext cx="1889069" cy="273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kern="0" dirty="0" smtClean="0">
                <a:solidFill>
                  <a:srgbClr val="FFB400"/>
                </a:solidFill>
                <a:latin typeface="微软雅黑"/>
                <a:ea typeface="微软雅黑"/>
              </a:rPr>
              <a:t>时间概述</a:t>
            </a:r>
            <a:endParaRPr kumimoji="1" lang="en-US" altLang="zh-CN" sz="2000" b="1" i="0" u="none" strike="noStrike" kern="0" cap="none" spc="0" normalizeH="0" baseline="0" noProof="0" dirty="0" smtClean="0">
              <a:ln>
                <a:noFill/>
              </a:ln>
              <a:solidFill>
                <a:srgbClr val="FFB400"/>
              </a:solidFill>
              <a:effectLst/>
              <a:uLnTx/>
              <a:uFillTx/>
              <a:latin typeface="微软雅黑"/>
              <a:ea typeface="微软雅黑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kern="0" dirty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什么</a:t>
            </a:r>
            <a:r>
              <a:rPr lang="zh-CN" altLang="en-US" sz="1600" kern="0" dirty="0" smtClean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是时间</a:t>
            </a:r>
            <a:endParaRPr lang="en-US" altLang="zh-CN" sz="1600" kern="0" dirty="0" smtClean="0">
              <a:solidFill>
                <a:sysClr val="window" lastClr="FFFFFF">
                  <a:lumMod val="95000"/>
                </a:sysClr>
              </a:solidFill>
              <a:latin typeface="微软雅黑"/>
              <a:ea typeface="微软雅黑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/>
                <a:ea typeface="微软雅黑"/>
              </a:rPr>
              <a:t>时间的四项独特性</a:t>
            </a:r>
            <a:endParaRPr kumimoji="1" lang="en-US" altLang="ko-KR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/>
              <a:ea typeface="微软雅黑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ko-KR" sz="1100" b="0" i="0" u="none" strike="noStrike" kern="0" cap="none" spc="0" normalizeH="0" baseline="0" noProof="0" dirty="0">
              <a:ln>
                <a:noFill/>
              </a:ln>
              <a:solidFill>
                <a:srgbClr val="9E9E9E"/>
              </a:solidFill>
              <a:effectLst/>
              <a:uLnTx/>
              <a:uFillTx/>
              <a:latin typeface="Arial" charset="0"/>
              <a:ea typeface="굴림" pitchFamily="34" charset="-127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kern="0" dirty="0" smtClean="0">
                <a:solidFill>
                  <a:srgbClr val="FFC000"/>
                </a:solidFill>
                <a:latin typeface="微软雅黑"/>
                <a:ea typeface="微软雅黑"/>
              </a:rPr>
              <a:t>时间管理概述</a:t>
            </a:r>
            <a:endParaRPr kumimoji="1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微软雅黑"/>
              <a:ea typeface="微软雅黑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kern="0" dirty="0" smtClean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什么是时间管理</a:t>
            </a:r>
            <a:endParaRPr lang="en-US" altLang="zh-CN" sz="1600" kern="0" dirty="0" smtClean="0">
              <a:solidFill>
                <a:sysClr val="window" lastClr="FFFFFF">
                  <a:lumMod val="95000"/>
                </a:sysClr>
              </a:solidFill>
              <a:latin typeface="微软雅黑"/>
              <a:ea typeface="微软雅黑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/>
                <a:ea typeface="微软雅黑"/>
              </a:rPr>
              <a:t>四</a:t>
            </a:r>
            <a:r>
              <a:rPr kumimoji="1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/>
                <a:ea typeface="微软雅黑"/>
              </a:rPr>
              <a:t>代时间管理理论</a:t>
            </a:r>
            <a:r>
              <a:rPr kumimoji="1" lang="en-US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/>
                <a:ea typeface="微软雅黑"/>
              </a:rPr>
              <a:t> </a:t>
            </a:r>
            <a:endParaRPr kumimoji="1" lang="en-US" altLang="ko-KR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5303118" y="1413570"/>
            <a:ext cx="0" cy="2523187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  <p:sp>
        <p:nvSpPr>
          <p:cNvPr id="31" name="五边形 30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时间与时间管理概述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0952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7663E-6 -4.6161E-6 L 0.80644 -0.39569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315" y="-1979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4274E-6 -4.7086E-6 L 0.60987 -0.31359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494" y="-1568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988E-6 4.52359E-6 L 0.49628 -0.24677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14" y="-1235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0297E-6 -3.79278E-6 L 0.41879 -0.24098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33" y="-12049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1" grpId="2" animBg="1"/>
      <p:bldP spid="22" grpId="0"/>
      <p:bldP spid="22" grpId="1"/>
      <p:bldP spid="22" grpId="2"/>
      <p:bldP spid="3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0" y="6094090"/>
            <a:ext cx="11579943" cy="461665"/>
            <a:chOff x="0" y="6094090"/>
            <a:chExt cx="11579943" cy="461665"/>
          </a:xfrm>
        </p:grpSpPr>
        <p:sp>
          <p:nvSpPr>
            <p:cNvPr id="38" name="TextBox 37"/>
            <p:cNvSpPr txBox="1"/>
            <p:nvPr/>
          </p:nvSpPr>
          <p:spPr>
            <a:xfrm>
              <a:off x="10344769" y="6094090"/>
              <a:ext cx="1235174" cy="461665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FFFF66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Broadway" pitchFamily="82" charset="0"/>
                  <a:ea typeface="楷体" pitchFamily="49" charset="-122"/>
                  <a:cs typeface="经典繁仿黑" pitchFamily="49" charset="-122"/>
                </a:rPr>
                <a:t>LOGO</a:t>
              </a:r>
              <a:endParaRPr lang="zh-CN" altLang="en-US" dirty="0">
                <a:solidFill>
                  <a:srgbClr val="FFFF66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0" y="6526138"/>
              <a:ext cx="1019966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10199662" y="6094090"/>
              <a:ext cx="0" cy="431800"/>
            </a:xfrm>
            <a:prstGeom prst="line">
              <a:avLst/>
            </a:prstGeom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10283799" y="6236965"/>
              <a:ext cx="0" cy="288925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矩形 42"/>
          <p:cNvSpPr/>
          <p:nvPr/>
        </p:nvSpPr>
        <p:spPr>
          <a:xfrm>
            <a:off x="118541" y="68461"/>
            <a:ext cx="360000" cy="360000"/>
          </a:xfrm>
          <a:prstGeom prst="rect">
            <a:avLst/>
          </a:prstGeom>
          <a:noFill/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95288" y="394690"/>
            <a:ext cx="165600" cy="165600"/>
          </a:xfrm>
          <a:prstGeom prst="rect">
            <a:avLst/>
          </a:prstGeom>
          <a:noFill/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ysClr val="window" lastClr="FFFFFF"/>
              </a:solidFill>
              <a:ea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630710" y="1629594"/>
            <a:ext cx="9433046" cy="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</a:ln>
          <a:effectLst/>
        </p:spPr>
      </p:cxnSp>
      <p:sp>
        <p:nvSpPr>
          <p:cNvPr id="15" name="Line 130"/>
          <p:cNvSpPr>
            <a:spLocks noChangeShapeType="1"/>
          </p:cNvSpPr>
          <p:nvPr/>
        </p:nvSpPr>
        <p:spPr bwMode="auto">
          <a:xfrm>
            <a:off x="1032711" y="2208362"/>
            <a:ext cx="0" cy="457200"/>
          </a:xfrm>
          <a:prstGeom prst="line">
            <a:avLst/>
          </a:prstGeom>
          <a:noFill/>
          <a:ln w="38100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1633711" y="1870869"/>
            <a:ext cx="446149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法国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思想家伏尔泰曾出过一个意味深长的谜：“世界上哪样东西最长又是最短的，最快又是最慢的，最能分割又是最广大的，最不受重视又是最值得惋惜的？没有它，什么事情都做不成；它使一切渺小的东西归于消灭，使一切伟大的东西生命不绝。”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630710" y="952178"/>
            <a:ext cx="9433046" cy="533400"/>
            <a:chOff x="1630710" y="952178"/>
            <a:chExt cx="9433046" cy="533400"/>
          </a:xfrm>
        </p:grpSpPr>
        <p:sp>
          <p:nvSpPr>
            <p:cNvPr id="14" name="TextBox 13"/>
            <p:cNvSpPr txBox="1"/>
            <p:nvPr/>
          </p:nvSpPr>
          <p:spPr>
            <a:xfrm>
              <a:off x="2454151" y="981522"/>
              <a:ext cx="860960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kern="0" dirty="0" smtClean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什么是时间</a:t>
              </a:r>
              <a:endParaRPr lang="en-US" altLang="zh-CN" kern="0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1</a:t>
              </a:r>
              <a:endParaRPr lang="zh-CN" altLang="en-US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20" name="五边形 19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时间与时间管理概述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燕尾形 21"/>
          <p:cNvSpPr/>
          <p:nvPr/>
        </p:nvSpPr>
        <p:spPr>
          <a:xfrm rot="5400000">
            <a:off x="10847733" y="2997747"/>
            <a:ext cx="1512169" cy="360040"/>
          </a:xfrm>
          <a:prstGeom prst="chevron">
            <a:avLst>
              <a:gd name="adj" fmla="val 36111"/>
            </a:avLst>
          </a:prstGeom>
          <a:solidFill>
            <a:srgbClr val="F88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时间概述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图片 18" descr="钟表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4756" y="2061642"/>
            <a:ext cx="3657600" cy="25968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2" descr="E:\仝德志文件，勿删！\03-参考文档\！PPT图片及版面资源\06-PPT精选插图\05-头像\问号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9752" y="4505052"/>
            <a:ext cx="1944687" cy="151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3" name="直接连接符 22"/>
          <p:cNvCxnSpPr/>
          <p:nvPr/>
        </p:nvCxnSpPr>
        <p:spPr>
          <a:xfrm>
            <a:off x="1475656" y="1633364"/>
            <a:ext cx="0" cy="431671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</a:ln>
          <a:effectLst/>
        </p:spPr>
      </p:cxnSp>
      <p:sp>
        <p:nvSpPr>
          <p:cNvPr id="24" name="TextBox 23"/>
          <p:cNvSpPr txBox="1"/>
          <p:nvPr/>
        </p:nvSpPr>
        <p:spPr>
          <a:xfrm>
            <a:off x="1012831" y="1917626"/>
            <a:ext cx="492443" cy="338060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kern="0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2000" kern="0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个意味深长的谜语</a:t>
            </a:r>
            <a:endParaRPr lang="en-US" altLang="zh-CN" sz="2000" kern="0" dirty="0">
              <a:solidFill>
                <a:srgbClr val="00C4F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3612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2" grpId="0" animBg="1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1630710" y="1629594"/>
            <a:ext cx="9433046" cy="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</a:ln>
          <a:effectLst/>
        </p:spPr>
      </p:cxnSp>
      <p:sp>
        <p:nvSpPr>
          <p:cNvPr id="15" name="Line 130"/>
          <p:cNvSpPr>
            <a:spLocks noChangeShapeType="1"/>
          </p:cNvSpPr>
          <p:nvPr/>
        </p:nvSpPr>
        <p:spPr bwMode="auto">
          <a:xfrm>
            <a:off x="1032711" y="2208362"/>
            <a:ext cx="0" cy="457200"/>
          </a:xfrm>
          <a:prstGeom prst="line">
            <a:avLst/>
          </a:prstGeom>
          <a:noFill/>
          <a:ln w="38100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1633711" y="1870869"/>
            <a:ext cx="3741415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时间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到底是什么呢？时间对于不同的人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有不同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的意义。对于活着的人来说，时间是生命；对于商人来说，时间是金钱；对于做学问的人来说，时间是资源；对于无聊的人来说，时间是债务。对于绝大多数的人来说，时间就是财富，是人生最大的资本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dirty="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630710" y="952178"/>
            <a:ext cx="9433046" cy="533400"/>
            <a:chOff x="1630710" y="952178"/>
            <a:chExt cx="9433046" cy="533400"/>
          </a:xfrm>
        </p:grpSpPr>
        <p:sp>
          <p:nvSpPr>
            <p:cNvPr id="14" name="TextBox 13"/>
            <p:cNvSpPr txBox="1"/>
            <p:nvPr/>
          </p:nvSpPr>
          <p:spPr>
            <a:xfrm>
              <a:off x="2454151" y="981522"/>
              <a:ext cx="860960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kern="0" dirty="0" smtClean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什么是时间</a:t>
              </a:r>
              <a:endParaRPr lang="en-US" altLang="zh-CN" kern="0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1</a:t>
              </a:r>
              <a:endParaRPr lang="zh-CN" altLang="en-US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20" name="五边形 19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时间与时间管理概述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燕尾形 21"/>
          <p:cNvSpPr/>
          <p:nvPr/>
        </p:nvSpPr>
        <p:spPr>
          <a:xfrm rot="5400000">
            <a:off x="10847733" y="2997747"/>
            <a:ext cx="1512169" cy="360040"/>
          </a:xfrm>
          <a:prstGeom prst="chevron">
            <a:avLst>
              <a:gd name="adj" fmla="val 36111"/>
            </a:avLst>
          </a:prstGeom>
          <a:solidFill>
            <a:srgbClr val="F88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时间概述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475656" y="1633364"/>
            <a:ext cx="0" cy="431671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</a:ln>
          <a:effectLst/>
        </p:spPr>
      </p:cxnSp>
      <p:sp>
        <p:nvSpPr>
          <p:cNvPr id="24" name="TextBox 23"/>
          <p:cNvSpPr txBox="1"/>
          <p:nvPr/>
        </p:nvSpPr>
        <p:spPr>
          <a:xfrm>
            <a:off x="1012831" y="1917626"/>
            <a:ext cx="492443" cy="338060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kern="0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时间</a:t>
            </a:r>
            <a:r>
              <a:rPr lang="zh-CN" altLang="en-US" sz="2000" kern="0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到底是什么呢</a:t>
            </a:r>
            <a:endParaRPr lang="en-US" altLang="zh-CN" sz="2000" kern="0" dirty="0">
              <a:solidFill>
                <a:srgbClr val="00C4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0" name="组合 10"/>
          <p:cNvGrpSpPr>
            <a:grpSpLocks/>
          </p:cNvGrpSpPr>
          <p:nvPr/>
        </p:nvGrpSpPr>
        <p:grpSpPr bwMode="auto">
          <a:xfrm>
            <a:off x="6671373" y="1773714"/>
            <a:ext cx="1008000" cy="1008000"/>
            <a:chOff x="2963207" y="-125557"/>
            <a:chExt cx="1268905" cy="1286160"/>
          </a:xfrm>
          <a:solidFill>
            <a:srgbClr val="FFC000"/>
          </a:solidFill>
        </p:grpSpPr>
        <p:sp>
          <p:nvSpPr>
            <p:cNvPr id="31" name="椭圆 30"/>
            <p:cNvSpPr/>
            <p:nvPr/>
          </p:nvSpPr>
          <p:spPr>
            <a:xfrm>
              <a:off x="2963207" y="-125557"/>
              <a:ext cx="1268905" cy="1286160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</p:sp>
        <p:sp>
          <p:nvSpPr>
            <p:cNvPr id="32" name="椭圆 4"/>
            <p:cNvSpPr/>
            <p:nvPr/>
          </p:nvSpPr>
          <p:spPr>
            <a:xfrm>
              <a:off x="3187042" y="102577"/>
              <a:ext cx="863790" cy="874279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生命</a:t>
              </a:r>
            </a:p>
          </p:txBody>
        </p:sp>
      </p:grpSp>
      <p:grpSp>
        <p:nvGrpSpPr>
          <p:cNvPr id="33" name="组合 13"/>
          <p:cNvGrpSpPr>
            <a:grpSpLocks/>
          </p:cNvGrpSpPr>
          <p:nvPr/>
        </p:nvGrpSpPr>
        <p:grpSpPr bwMode="auto">
          <a:xfrm>
            <a:off x="7593605" y="2565811"/>
            <a:ext cx="1008000" cy="1007999"/>
            <a:chOff x="3669612" y="963716"/>
            <a:chExt cx="1008221" cy="1007500"/>
          </a:xfrm>
          <a:solidFill>
            <a:srgbClr val="92D050"/>
          </a:solidFill>
        </p:grpSpPr>
        <p:sp>
          <p:nvSpPr>
            <p:cNvPr id="34" name="椭圆 33"/>
            <p:cNvSpPr/>
            <p:nvPr/>
          </p:nvSpPr>
          <p:spPr>
            <a:xfrm>
              <a:off x="3669612" y="963716"/>
              <a:ext cx="1008221" cy="1007500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</p:sp>
        <p:sp>
          <p:nvSpPr>
            <p:cNvPr id="35" name="椭圆 4"/>
            <p:cNvSpPr/>
            <p:nvPr/>
          </p:nvSpPr>
          <p:spPr>
            <a:xfrm>
              <a:off x="3755408" y="997694"/>
              <a:ext cx="863789" cy="874279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金钱</a:t>
              </a:r>
            </a:p>
          </p:txBody>
        </p:sp>
      </p:grpSp>
      <p:grpSp>
        <p:nvGrpSpPr>
          <p:cNvPr id="36" name="组合 16"/>
          <p:cNvGrpSpPr>
            <a:grpSpLocks/>
          </p:cNvGrpSpPr>
          <p:nvPr/>
        </p:nvGrpSpPr>
        <p:grpSpPr bwMode="auto">
          <a:xfrm>
            <a:off x="8522293" y="3553483"/>
            <a:ext cx="1008000" cy="1008000"/>
            <a:chOff x="3946616" y="2248602"/>
            <a:chExt cx="1008221" cy="1007501"/>
          </a:xfrm>
          <a:solidFill>
            <a:srgbClr val="00B0F0"/>
          </a:solidFill>
        </p:grpSpPr>
        <p:sp>
          <p:nvSpPr>
            <p:cNvPr id="39" name="椭圆 38"/>
            <p:cNvSpPr/>
            <p:nvPr/>
          </p:nvSpPr>
          <p:spPr>
            <a:xfrm>
              <a:off x="3946616" y="2248602"/>
              <a:ext cx="1008221" cy="1007501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</p:sp>
        <p:sp>
          <p:nvSpPr>
            <p:cNvPr id="45" name="椭圆 4"/>
            <p:cNvSpPr/>
            <p:nvPr/>
          </p:nvSpPr>
          <p:spPr>
            <a:xfrm>
              <a:off x="4040326" y="2340892"/>
              <a:ext cx="863789" cy="874279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资源</a:t>
              </a:r>
            </a:p>
          </p:txBody>
        </p:sp>
      </p:grpSp>
      <p:grpSp>
        <p:nvGrpSpPr>
          <p:cNvPr id="46" name="组合 19"/>
          <p:cNvGrpSpPr>
            <a:grpSpLocks/>
          </p:cNvGrpSpPr>
          <p:nvPr/>
        </p:nvGrpSpPr>
        <p:grpSpPr bwMode="auto">
          <a:xfrm>
            <a:off x="6671382" y="5102883"/>
            <a:ext cx="1008000" cy="1007999"/>
            <a:chOff x="3691037" y="3533490"/>
            <a:chExt cx="1008221" cy="1007501"/>
          </a:xfrm>
          <a:solidFill>
            <a:srgbClr val="FF99FF"/>
          </a:solidFill>
        </p:grpSpPr>
        <p:sp>
          <p:nvSpPr>
            <p:cNvPr id="47" name="椭圆 46"/>
            <p:cNvSpPr/>
            <p:nvPr/>
          </p:nvSpPr>
          <p:spPr>
            <a:xfrm>
              <a:off x="3691037" y="3533490"/>
              <a:ext cx="1008221" cy="1007501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</p:sp>
        <p:sp>
          <p:nvSpPr>
            <p:cNvPr id="48" name="椭圆 4"/>
            <p:cNvSpPr/>
            <p:nvPr/>
          </p:nvSpPr>
          <p:spPr>
            <a:xfrm>
              <a:off x="3773606" y="3649928"/>
              <a:ext cx="863789" cy="874279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财富</a:t>
              </a:r>
            </a:p>
          </p:txBody>
        </p:sp>
      </p:grpSp>
      <p:grpSp>
        <p:nvGrpSpPr>
          <p:cNvPr id="49" name="组合 22"/>
          <p:cNvGrpSpPr>
            <a:grpSpLocks/>
          </p:cNvGrpSpPr>
          <p:nvPr/>
        </p:nvGrpSpPr>
        <p:grpSpPr bwMode="auto">
          <a:xfrm>
            <a:off x="8039533" y="4725938"/>
            <a:ext cx="1008001" cy="1007999"/>
            <a:chOff x="2963207" y="4622762"/>
            <a:chExt cx="1008221" cy="1007501"/>
          </a:xfrm>
          <a:solidFill>
            <a:srgbClr val="FF6600"/>
          </a:solidFill>
        </p:grpSpPr>
        <p:sp>
          <p:nvSpPr>
            <p:cNvPr id="50" name="椭圆 49"/>
            <p:cNvSpPr/>
            <p:nvPr/>
          </p:nvSpPr>
          <p:spPr>
            <a:xfrm>
              <a:off x="2963207" y="4622762"/>
              <a:ext cx="1008221" cy="1007501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</p:sp>
        <p:sp>
          <p:nvSpPr>
            <p:cNvPr id="51" name="椭圆 4"/>
            <p:cNvSpPr/>
            <p:nvPr/>
          </p:nvSpPr>
          <p:spPr>
            <a:xfrm>
              <a:off x="3051853" y="4675561"/>
              <a:ext cx="863789" cy="874279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160" tIns="10160" rIns="10160" bIns="10160" spcCol="1270" anchor="ctr"/>
            <a:lstStyle/>
            <a:p>
              <a:pPr algn="ctr" defTabSz="711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债务</a:t>
              </a:r>
            </a:p>
          </p:txBody>
        </p:sp>
      </p:grpSp>
      <p:grpSp>
        <p:nvGrpSpPr>
          <p:cNvPr id="54" name="组合 31"/>
          <p:cNvGrpSpPr>
            <a:grpSpLocks/>
          </p:cNvGrpSpPr>
          <p:nvPr/>
        </p:nvGrpSpPr>
        <p:grpSpPr bwMode="auto">
          <a:xfrm>
            <a:off x="7495603" y="1560134"/>
            <a:ext cx="3226966" cy="1525371"/>
            <a:chOff x="301455" y="-413652"/>
            <a:chExt cx="5509508" cy="1524145"/>
          </a:xfrm>
        </p:grpSpPr>
        <p:sp>
          <p:nvSpPr>
            <p:cNvPr id="55" name="矩形 54"/>
            <p:cNvSpPr/>
            <p:nvPr/>
          </p:nvSpPr>
          <p:spPr>
            <a:xfrm>
              <a:off x="3981451" y="-125176"/>
              <a:ext cx="1829512" cy="123566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6" name="矩形 55"/>
            <p:cNvSpPr/>
            <p:nvPr/>
          </p:nvSpPr>
          <p:spPr>
            <a:xfrm rot="20895506">
              <a:off x="301455" y="-413652"/>
              <a:ext cx="2778151" cy="99362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 spcCol="1270" anchor="ctr"/>
            <a:lstStyle/>
            <a:p>
              <a:pPr marL="171450" lvl="1" indent="-171450" algn="ctr" defTabSz="7112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活着的人</a:t>
              </a:r>
            </a:p>
          </p:txBody>
        </p:sp>
      </p:grpSp>
      <p:sp>
        <p:nvSpPr>
          <p:cNvPr id="57" name="矩形 56"/>
          <p:cNvSpPr/>
          <p:nvPr/>
        </p:nvSpPr>
        <p:spPr>
          <a:xfrm rot="21269975">
            <a:off x="8515037" y="2326811"/>
            <a:ext cx="1071562" cy="96051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spcCol="1270" anchor="ctr"/>
          <a:lstStyle/>
          <a:p>
            <a:pPr marL="171450" lvl="1" indent="-171450" algn="ctr" defTabSz="711200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商人</a:t>
            </a:r>
          </a:p>
        </p:txBody>
      </p:sp>
      <p:sp>
        <p:nvSpPr>
          <p:cNvPr id="58" name="矩形 57"/>
          <p:cNvSpPr/>
          <p:nvPr/>
        </p:nvSpPr>
        <p:spPr>
          <a:xfrm>
            <a:off x="9623598" y="3645818"/>
            <a:ext cx="1741041" cy="72379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spcCol="1270" anchor="ctr"/>
          <a:lstStyle/>
          <a:p>
            <a:pPr marL="171450" lvl="1" indent="-171450" algn="ctr" defTabSz="711200">
              <a:lnSpc>
                <a:spcPct val="90000"/>
              </a:lnSpc>
              <a:spcAft>
                <a:spcPct val="15000"/>
              </a:spcAft>
              <a:buFontTx/>
              <a:buChar char="••"/>
            </a:pP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做学问的人</a:t>
            </a:r>
          </a:p>
        </p:txBody>
      </p:sp>
      <p:sp>
        <p:nvSpPr>
          <p:cNvPr id="59" name="矩形 58"/>
          <p:cNvSpPr/>
          <p:nvPr/>
        </p:nvSpPr>
        <p:spPr>
          <a:xfrm rot="173226">
            <a:off x="9101653" y="4919152"/>
            <a:ext cx="1450975" cy="83047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spcCol="1270" anchor="ctr"/>
          <a:lstStyle/>
          <a:p>
            <a:pPr marL="171450" lvl="1" indent="-171450" algn="ctr" defTabSz="711200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无聊的人</a:t>
            </a:r>
          </a:p>
        </p:txBody>
      </p:sp>
      <p:sp>
        <p:nvSpPr>
          <p:cNvPr id="60" name="矩形 59"/>
          <p:cNvSpPr/>
          <p:nvPr/>
        </p:nvSpPr>
        <p:spPr>
          <a:xfrm rot="303718">
            <a:off x="7520662" y="5749458"/>
            <a:ext cx="2008187" cy="60424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 spcCol="1270" anchor="ctr"/>
          <a:lstStyle/>
          <a:p>
            <a:pPr marL="171450" lvl="1" indent="-171450" algn="ctr" defTabSz="711200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绝大多数的人</a:t>
            </a:r>
          </a:p>
        </p:txBody>
      </p:sp>
      <p:pic>
        <p:nvPicPr>
          <p:cNvPr id="61" name="Picture 4" descr="D:\Teliss_Tong\Copy\定期备份\工作备份\！PPT图片及版面资源\06-PPT精选插图\04-图标\B27A6FB87E516110BBD758E9783952C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633" y="3515383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7175373" y="4057483"/>
            <a:ext cx="1346920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endCxn id="31" idx="3"/>
          </p:cNvCxnSpPr>
          <p:nvPr/>
        </p:nvCxnSpPr>
        <p:spPr>
          <a:xfrm flipV="1">
            <a:off x="6671373" y="2634096"/>
            <a:ext cx="147618" cy="734306"/>
          </a:xfrm>
          <a:prstGeom prst="line">
            <a:avLst/>
          </a:prstGeom>
          <a:ln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stCxn id="34" idx="3"/>
          </p:cNvCxnSpPr>
          <p:nvPr/>
        </p:nvCxnSpPr>
        <p:spPr>
          <a:xfrm flipH="1">
            <a:off x="7035912" y="3426192"/>
            <a:ext cx="705311" cy="325743"/>
          </a:xfrm>
          <a:prstGeom prst="line">
            <a:avLst/>
          </a:prstGeom>
          <a:ln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3" name="直接连接符 62"/>
          <p:cNvCxnSpPr>
            <a:stCxn id="47" idx="0"/>
          </p:cNvCxnSpPr>
          <p:nvPr/>
        </p:nvCxnSpPr>
        <p:spPr>
          <a:xfrm flipH="1" flipV="1">
            <a:off x="6903801" y="4646597"/>
            <a:ext cx="271581" cy="456286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67" name="直接连接符 66"/>
          <p:cNvCxnSpPr>
            <a:stCxn id="50" idx="1"/>
          </p:cNvCxnSpPr>
          <p:nvPr/>
        </p:nvCxnSpPr>
        <p:spPr>
          <a:xfrm flipH="1" flipV="1">
            <a:off x="7175373" y="4417957"/>
            <a:ext cx="1011778" cy="455599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2" name="矩形 4"/>
          <p:cNvSpPr>
            <a:spLocks noChangeArrowheads="1"/>
          </p:cNvSpPr>
          <p:nvPr/>
        </p:nvSpPr>
        <p:spPr bwMode="auto">
          <a:xfrm>
            <a:off x="1633711" y="4755262"/>
            <a:ext cx="3741415" cy="133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哲学家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说：“</a:t>
            </a:r>
            <a:r>
              <a:rPr lang="zh-CN" altLang="en-US" sz="1800" b="1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时间是物质运动的顺序性和持续性，其特点是一维性，是一种特殊的资源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。”</a:t>
            </a:r>
          </a:p>
        </p:txBody>
      </p:sp>
    </p:spTree>
    <p:extLst>
      <p:ext uri="{BB962C8B-B14F-4D97-AF65-F5344CB8AC3E}">
        <p14:creationId xmlns:p14="http://schemas.microsoft.com/office/powerpoint/2010/main" val="3062543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4" grpId="0"/>
      <p:bldP spid="57" grpId="0"/>
      <p:bldP spid="58" grpId="0"/>
      <p:bldP spid="59" grpId="0"/>
      <p:bldP spid="60" grpId="0"/>
      <p:bldP spid="4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1630710" y="1629594"/>
            <a:ext cx="9433046" cy="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</a:ln>
          <a:effectLst/>
        </p:spPr>
      </p:cxnSp>
      <p:sp>
        <p:nvSpPr>
          <p:cNvPr id="15" name="Line 130"/>
          <p:cNvSpPr>
            <a:spLocks noChangeShapeType="1"/>
          </p:cNvSpPr>
          <p:nvPr/>
        </p:nvSpPr>
        <p:spPr bwMode="auto">
          <a:xfrm>
            <a:off x="1032711" y="2208362"/>
            <a:ext cx="0" cy="457200"/>
          </a:xfrm>
          <a:prstGeom prst="line">
            <a:avLst/>
          </a:prstGeom>
          <a:noFill/>
          <a:ln w="38100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1633711" y="2245207"/>
            <a:ext cx="6549727" cy="3316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想要体会“一年”有多少价值，可以去问一个失败重修的学生；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想要体会“一月”有多少价值，可以去问一个不幸早产的母亲；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想要体会“一周”有多少价值，可以去问一个定期周刊的编辑；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想要体会“一天”有多少价值，可以去问“眼睛一闭一睁”的小沈阳；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想要体会“一小时”有多少价值，可以去问一对等待相聚的恋人；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想要体会“一分钟”有多少价值，可以去问一个错过火车的旅人；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想要体会“一秒钟”有多少价值，可以去问一个死里逃生的幸运儿；</a:t>
            </a:r>
          </a:p>
          <a:p>
            <a:pPr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想要体会“一毫秒”有多少价值，可以去问一个错失金牌的运动员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dirty="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630710" y="952178"/>
            <a:ext cx="9433046" cy="533400"/>
            <a:chOff x="1630710" y="952178"/>
            <a:chExt cx="9433046" cy="533400"/>
          </a:xfrm>
        </p:grpSpPr>
        <p:sp>
          <p:nvSpPr>
            <p:cNvPr id="14" name="TextBox 13"/>
            <p:cNvSpPr txBox="1"/>
            <p:nvPr/>
          </p:nvSpPr>
          <p:spPr>
            <a:xfrm>
              <a:off x="2454151" y="981522"/>
              <a:ext cx="860960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kern="0" dirty="0" smtClean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什么是时间</a:t>
              </a:r>
              <a:endParaRPr lang="en-US" altLang="zh-CN" kern="0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1</a:t>
              </a:r>
              <a:endParaRPr lang="zh-CN" altLang="en-US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20" name="五边形 19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时间与时间管理概述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燕尾形 21"/>
          <p:cNvSpPr/>
          <p:nvPr/>
        </p:nvSpPr>
        <p:spPr>
          <a:xfrm rot="5400000">
            <a:off x="10847733" y="2997747"/>
            <a:ext cx="1512169" cy="360040"/>
          </a:xfrm>
          <a:prstGeom prst="chevron">
            <a:avLst>
              <a:gd name="adj" fmla="val 36111"/>
            </a:avLst>
          </a:prstGeom>
          <a:solidFill>
            <a:srgbClr val="F88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时间概述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475656" y="1633364"/>
            <a:ext cx="0" cy="431671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</a:ln>
          <a:effectLst/>
        </p:spPr>
      </p:cxnSp>
      <p:sp>
        <p:nvSpPr>
          <p:cNvPr id="24" name="TextBox 23"/>
          <p:cNvSpPr txBox="1"/>
          <p:nvPr/>
        </p:nvSpPr>
        <p:spPr>
          <a:xfrm>
            <a:off x="1012831" y="1917626"/>
            <a:ext cx="492443" cy="338060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kern="0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体会</a:t>
            </a:r>
            <a:r>
              <a:rPr lang="zh-CN" altLang="en-US" sz="2000" kern="0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时间</a:t>
            </a:r>
            <a:endParaRPr lang="en-US" altLang="zh-CN" sz="2000" kern="0" dirty="0">
              <a:solidFill>
                <a:srgbClr val="00C4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1" name="图片 4" descr="图片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9557" y="3877530"/>
            <a:ext cx="2751997" cy="20145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8759502" y="1917626"/>
            <a:ext cx="1997119" cy="2257425"/>
            <a:chOff x="8759502" y="1917626"/>
            <a:chExt cx="1997119" cy="2257425"/>
          </a:xfrm>
        </p:grpSpPr>
        <p:pic>
          <p:nvPicPr>
            <p:cNvPr id="2051" name="Picture 3" descr="E:\仝德志文件，勿删！\03-参考文档\！PPT图片及版面资源\06-PPT精选插图\04-图标\ED82A00EE6AD1E273AC63925E4D762EE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59502" y="1917626"/>
              <a:ext cx="1990725" cy="22574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8975526" y="2320644"/>
              <a:ext cx="1781095" cy="11091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180000">
                <a:lnSpc>
                  <a:spcPct val="120000"/>
                </a:lnSpc>
                <a:spcAft>
                  <a:spcPts val="300"/>
                </a:spcAft>
              </a:pPr>
              <a:r>
                <a:rPr lang="zh-CN" altLang="en-US" sz="1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眼睛一闭一睁，一天就过去了 嚎</a:t>
              </a:r>
              <a:r>
                <a:rPr lang="en-US" altLang="zh-CN" sz="1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~</a:t>
              </a:r>
            </a:p>
            <a:p>
              <a:pPr indent="180000">
                <a:lnSpc>
                  <a:spcPct val="120000"/>
                </a:lnSpc>
                <a:spcAft>
                  <a:spcPts val="300"/>
                </a:spcAft>
              </a:pPr>
              <a:r>
                <a:rPr lang="zh-CN" altLang="en-US" sz="1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眼睛一闭不睁，这辈子就过去了 嚎</a:t>
              </a:r>
              <a:r>
                <a:rPr lang="en-US" altLang="zh-CN" sz="1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~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63875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1630710" y="1629594"/>
            <a:ext cx="9433046" cy="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</a:ln>
          <a:effectLst/>
        </p:spPr>
      </p:cxnSp>
      <p:sp>
        <p:nvSpPr>
          <p:cNvPr id="11" name="Line 130"/>
          <p:cNvSpPr>
            <a:spLocks noChangeShapeType="1"/>
          </p:cNvSpPr>
          <p:nvPr/>
        </p:nvSpPr>
        <p:spPr bwMode="auto">
          <a:xfrm>
            <a:off x="1032711" y="2208362"/>
            <a:ext cx="0" cy="457200"/>
          </a:xfrm>
          <a:prstGeom prst="line">
            <a:avLst/>
          </a:prstGeom>
          <a:noFill/>
          <a:ln w="38100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630710" y="952178"/>
            <a:ext cx="9433046" cy="533400"/>
            <a:chOff x="1630710" y="952178"/>
            <a:chExt cx="9433046" cy="533400"/>
          </a:xfrm>
        </p:grpSpPr>
        <p:sp>
          <p:nvSpPr>
            <p:cNvPr id="14" name="TextBox 13"/>
            <p:cNvSpPr txBox="1"/>
            <p:nvPr/>
          </p:nvSpPr>
          <p:spPr>
            <a:xfrm>
              <a:off x="2454151" y="981522"/>
              <a:ext cx="860960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kern="0" dirty="0" smtClean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时间</a:t>
              </a:r>
              <a:r>
                <a:rPr lang="zh-CN" altLang="en-US" kern="0" dirty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的四项独特性</a:t>
              </a:r>
              <a:endParaRPr lang="en-US" altLang="zh-CN" kern="0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2</a:t>
              </a:r>
              <a:endParaRPr lang="zh-CN" altLang="en-US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16" name="五边形 15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时间与时间管理概述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燕尾形 16"/>
          <p:cNvSpPr/>
          <p:nvPr/>
        </p:nvSpPr>
        <p:spPr>
          <a:xfrm rot="5400000">
            <a:off x="10847733" y="2997747"/>
            <a:ext cx="1512169" cy="360040"/>
          </a:xfrm>
          <a:prstGeom prst="chevron">
            <a:avLst>
              <a:gd name="adj" fmla="val 36111"/>
            </a:avLst>
          </a:prstGeom>
          <a:solidFill>
            <a:srgbClr val="F88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时间概述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910631" y="1845618"/>
            <a:ext cx="3528391" cy="166160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4D4D4D"/>
                </a:solidFill>
                <a:ea typeface="微软雅黑" pitchFamily="34" charset="-122"/>
              </a:defRPr>
            </a:lvl1pPr>
          </a:lstStyle>
          <a:p>
            <a:pPr lvl="0" indent="457200" defTabSz="914400">
              <a:lnSpc>
                <a:spcPct val="130000"/>
              </a:lnSpc>
              <a:defRPr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</a:rPr>
              <a:t>时间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</a:rPr>
              <a:t>的供给量是固定不变的，在任何情况下不会增加、也不会减少。不论性别、职位、贫富，我们度过的每一年都有</a:t>
            </a:r>
            <a:r>
              <a:rPr lang="en-US" altLang="zh-CN" sz="1600" dirty="0">
                <a:solidFill>
                  <a:srgbClr val="A6A6A6"/>
                </a:solidFill>
                <a:latin typeface="微软雅黑" pitchFamily="34" charset="-122"/>
              </a:rPr>
              <a:t>365 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</a:rPr>
              <a:t>天，每一天都有</a:t>
            </a:r>
            <a:r>
              <a:rPr lang="en-US" altLang="zh-CN" sz="1600" dirty="0">
                <a:solidFill>
                  <a:srgbClr val="A6A6A6"/>
                </a:solidFill>
                <a:latin typeface="微软雅黑" pitchFamily="34" charset="-122"/>
              </a:rPr>
              <a:t>24 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</a:rPr>
              <a:t>个小时，所以我们无法开源。</a:t>
            </a:r>
          </a:p>
        </p:txBody>
      </p:sp>
      <p:cxnSp>
        <p:nvCxnSpPr>
          <p:cNvPr id="52" name="直接连接符 51"/>
          <p:cNvCxnSpPr/>
          <p:nvPr/>
        </p:nvCxnSpPr>
        <p:spPr>
          <a:xfrm>
            <a:off x="910630" y="3501802"/>
            <a:ext cx="3402398" cy="0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graphicFrame>
        <p:nvGraphicFramePr>
          <p:cNvPr id="54" name="图示 53"/>
          <p:cNvGraphicFramePr/>
          <p:nvPr>
            <p:extLst>
              <p:ext uri="{D42A27DB-BD31-4B8C-83A1-F6EECF244321}">
                <p14:modId xmlns:p14="http://schemas.microsoft.com/office/powerpoint/2010/main" val="2071913720"/>
              </p:ext>
            </p:extLst>
          </p:nvPr>
        </p:nvGraphicFramePr>
        <p:xfrm>
          <a:off x="3543903" y="2190591"/>
          <a:ext cx="5143591" cy="38314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58" name="肘形连接符 57"/>
          <p:cNvCxnSpPr/>
          <p:nvPr/>
        </p:nvCxnSpPr>
        <p:spPr>
          <a:xfrm flipV="1">
            <a:off x="4439022" y="2665562"/>
            <a:ext cx="990090" cy="836240"/>
          </a:xfrm>
          <a:prstGeom prst="bentConnector3">
            <a:avLst>
              <a:gd name="adj1" fmla="val 14161"/>
            </a:avLst>
          </a:prstGeom>
          <a:ln w="19050">
            <a:headEnd type="oval" w="med" len="med"/>
            <a:tailEnd type="oval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5" name="肘形连接符 64"/>
          <p:cNvCxnSpPr/>
          <p:nvPr/>
        </p:nvCxnSpPr>
        <p:spPr>
          <a:xfrm rot="5400000" flipH="1" flipV="1">
            <a:off x="3812666" y="5239006"/>
            <a:ext cx="1355447" cy="354722"/>
          </a:xfrm>
          <a:prstGeom prst="bentConnector3">
            <a:avLst>
              <a:gd name="adj1" fmla="val -11420"/>
            </a:avLst>
          </a:prstGeom>
          <a:ln w="19050">
            <a:headEnd type="oval" w="med" len="med"/>
            <a:tailEnd type="oval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910630" y="5950074"/>
            <a:ext cx="3402398" cy="0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1032711" y="4005858"/>
            <a:ext cx="3118278" cy="2012859"/>
          </a:xfrm>
          <a:prstGeom prst="rect">
            <a:avLst/>
          </a:prstGeom>
          <a:ln w="19050">
            <a:noFill/>
            <a:headEnd type="oval" w="med" len="med"/>
            <a:tailEnd type="oval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4D4D4D"/>
                </a:solidFill>
                <a:ea typeface="微软雅黑" pitchFamily="34" charset="-122"/>
              </a:defRPr>
            </a:lvl1pPr>
          </a:lstStyle>
          <a:p>
            <a:pPr lvl="0" indent="457200" defTabSz="914400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</a:rPr>
              <a:t>陶渊明说，“盛年不重来，一日难再晨</a:t>
            </a:r>
            <a:r>
              <a:rPr lang="en-US" altLang="zh-CN" sz="1600" dirty="0">
                <a:solidFill>
                  <a:srgbClr val="A6A6A6"/>
                </a:solidFill>
                <a:latin typeface="微软雅黑" pitchFamily="34" charset="-122"/>
              </a:rPr>
              <a:t>……”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</a:rPr>
              <a:t>，曾国藩也说，“天可补，海可填，南山可移。日月既往，不可复追”，时间一旦丧失，则会永远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</a:rPr>
              <a:t>丧失，任何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</a:rPr>
              <a:t>人都无法失而复得。</a:t>
            </a:r>
          </a:p>
        </p:txBody>
      </p:sp>
      <p:cxnSp>
        <p:nvCxnSpPr>
          <p:cNvPr id="90" name="肘形连接符 89"/>
          <p:cNvCxnSpPr/>
          <p:nvPr/>
        </p:nvCxnSpPr>
        <p:spPr>
          <a:xfrm flipV="1">
            <a:off x="7697404" y="3357786"/>
            <a:ext cx="270010" cy="188168"/>
          </a:xfrm>
          <a:prstGeom prst="bentConnector3">
            <a:avLst>
              <a:gd name="adj1" fmla="val 50000"/>
            </a:avLst>
          </a:prstGeom>
          <a:ln w="19050">
            <a:headEnd type="oval" w="med" len="med"/>
            <a:tailEnd type="oval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7967414" y="3488154"/>
            <a:ext cx="3258380" cy="0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94" name="TextBox 93"/>
          <p:cNvSpPr txBox="1"/>
          <p:nvPr/>
        </p:nvSpPr>
        <p:spPr>
          <a:xfrm>
            <a:off x="8039422" y="1809031"/>
            <a:ext cx="3240360" cy="169277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4D4D4D"/>
                </a:solidFill>
                <a:ea typeface="微软雅黑" pitchFamily="34" charset="-122"/>
              </a:defRPr>
            </a:lvl1pPr>
          </a:lstStyle>
          <a:p>
            <a:pPr lvl="0" indent="457200" defTabSz="914400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</a:rPr>
              <a:t>孔子说，“逝者如斯夫，不舍昼夜”。时间不像人力、财力、物力和技术那样被积蓄储藏。不论愿不愿意，我们都必须消费时间，所以我们无法节流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</a:rPr>
              <a:t>。</a:t>
            </a:r>
            <a:endParaRPr lang="zh-CN" altLang="en-US" sz="1600" dirty="0">
              <a:solidFill>
                <a:srgbClr val="A6A6A6"/>
              </a:solidFill>
              <a:latin typeface="微软雅黑" pitchFamily="34" charset="-122"/>
            </a:endParaRPr>
          </a:p>
        </p:txBody>
      </p:sp>
      <p:cxnSp>
        <p:nvCxnSpPr>
          <p:cNvPr id="95" name="肘形连接符 94"/>
          <p:cNvCxnSpPr/>
          <p:nvPr/>
        </p:nvCxnSpPr>
        <p:spPr>
          <a:xfrm flipV="1">
            <a:off x="6095206" y="5950074"/>
            <a:ext cx="1737203" cy="216028"/>
          </a:xfrm>
          <a:prstGeom prst="bentConnector3">
            <a:avLst>
              <a:gd name="adj1" fmla="val 50000"/>
            </a:avLst>
          </a:prstGeom>
          <a:ln w="19050">
            <a:headEnd type="oval" w="med" len="med"/>
            <a:tailEnd type="oval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8021402" y="5950074"/>
            <a:ext cx="3258380" cy="0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06" name="TextBox 105"/>
          <p:cNvSpPr txBox="1"/>
          <p:nvPr/>
        </p:nvSpPr>
        <p:spPr>
          <a:xfrm>
            <a:off x="8039422" y="4509914"/>
            <a:ext cx="3240360" cy="134152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4D4D4D"/>
                </a:solidFill>
                <a:ea typeface="微软雅黑" pitchFamily="34" charset="-122"/>
              </a:defRPr>
            </a:lvl1pPr>
          </a:lstStyle>
          <a:p>
            <a:pPr lvl="0" indent="457200" defTabSz="914400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</a:rPr>
              <a:t>任何一项活动都有赖于时间的堆砌，这就是说，时间是任何活动所不可缺少的基本资源。因此，时间是不可取代的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</a:rPr>
              <a:t>。</a:t>
            </a:r>
            <a:endParaRPr lang="zh-CN" altLang="en-US" sz="1600" dirty="0">
              <a:solidFill>
                <a:srgbClr val="A6A6A6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1166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Graphic spid="54" grpId="0">
        <p:bldAsOne/>
      </p:bldGraphic>
      <p:bldGraphic spid="54" grpId="1">
        <p:bldAsOne/>
      </p:bldGraphic>
      <p:bldP spid="89" grpId="0"/>
      <p:bldP spid="94" grpId="0"/>
      <p:bldP spid="10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tdz\桌面\77c6a7efce1b9d161aed0823f3deb48f8c54644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815"/>
          <a:stretch/>
        </p:blipFill>
        <p:spPr bwMode="auto">
          <a:xfrm>
            <a:off x="844136" y="1864644"/>
            <a:ext cx="4561439" cy="1599850"/>
          </a:xfrm>
          <a:prstGeom prst="rect">
            <a:avLst/>
          </a:prstGeom>
          <a:noFill/>
          <a:ln w="12700">
            <a:solidFill>
              <a:srgbClr val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1630710" y="1629594"/>
            <a:ext cx="9433046" cy="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</a:ln>
          <a:effectLst/>
        </p:spPr>
      </p:cxnSp>
      <p:sp>
        <p:nvSpPr>
          <p:cNvPr id="11" name="Line 130"/>
          <p:cNvSpPr>
            <a:spLocks noChangeShapeType="1"/>
          </p:cNvSpPr>
          <p:nvPr/>
        </p:nvSpPr>
        <p:spPr bwMode="auto">
          <a:xfrm>
            <a:off x="1032711" y="2208362"/>
            <a:ext cx="0" cy="457200"/>
          </a:xfrm>
          <a:prstGeom prst="line">
            <a:avLst/>
          </a:prstGeom>
          <a:noFill/>
          <a:ln w="38100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730571" y="3586291"/>
            <a:ext cx="4788571" cy="2723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古人诗曰“</a:t>
            </a:r>
            <a:r>
              <a:rPr lang="zh-CN" altLang="en-US" sz="1800" b="1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海上生明月，天涯共</a:t>
            </a:r>
            <a:r>
              <a:rPr lang="zh-CN" altLang="en-US" sz="1800" b="1" dirty="0" smtClean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此时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”，描绘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了这样的意境：“一轮明月升起在海上，你我虽天各一方，却能共赏这共同的月亮。”而这句诗引申到本课中，其实，它反映了“时间对任何人都是公平的”的这个道理。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时间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如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水，静静流泻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，她对每个人都是公平的，时间本身是没有任何问题的。那么，怎么去理解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“时间管理”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呢？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630710" y="952178"/>
            <a:ext cx="9433046" cy="533400"/>
            <a:chOff x="1630710" y="952178"/>
            <a:chExt cx="9433046" cy="533400"/>
          </a:xfrm>
        </p:grpSpPr>
        <p:sp>
          <p:nvSpPr>
            <p:cNvPr id="14" name="TextBox 13"/>
            <p:cNvSpPr txBox="1"/>
            <p:nvPr/>
          </p:nvSpPr>
          <p:spPr>
            <a:xfrm>
              <a:off x="2454151" y="981522"/>
              <a:ext cx="860960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kern="0" dirty="0" smtClean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什么</a:t>
              </a:r>
              <a:r>
                <a:rPr lang="zh-CN" altLang="en-US" kern="0" dirty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是时间管理</a:t>
              </a:r>
              <a:endParaRPr lang="en-US" altLang="zh-CN" kern="0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1</a:t>
              </a:r>
              <a:endParaRPr lang="zh-CN" altLang="en-US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16" name="五边形 15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时间与时间管理概述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燕尾形 16"/>
          <p:cNvSpPr/>
          <p:nvPr/>
        </p:nvSpPr>
        <p:spPr>
          <a:xfrm rot="5400000">
            <a:off x="10775725" y="3069756"/>
            <a:ext cx="1656185" cy="360040"/>
          </a:xfrm>
          <a:prstGeom prst="chevron">
            <a:avLst>
              <a:gd name="adj" fmla="val 36111"/>
            </a:avLst>
          </a:prstGeom>
          <a:solidFill>
            <a:srgbClr val="F88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时间管理概述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5746550" y="1773610"/>
            <a:ext cx="5317206" cy="2077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问题在于“时间是无始无终的，而每个人的生命却是有限的。”因此，时间管理的对象不是“时间”，而是每一个“使用时间的人”，其</a:t>
            </a:r>
            <a:r>
              <a:rPr lang="zh-CN" altLang="en-US" sz="1800" b="1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本质就是“自我管理”。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另外，鲁迅先生说“时间是组成生命的材料”，那么，管理时间，也就是</a:t>
            </a:r>
            <a:r>
              <a:rPr lang="zh-CN" altLang="en-US" sz="1800" b="1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管理生命，即管理自我。</a:t>
            </a:r>
          </a:p>
        </p:txBody>
      </p:sp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5746550" y="4155098"/>
            <a:ext cx="531720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那么由此可以理解，所谓的时间管理，不是管理时间，而是基于时间的“无法开源、无法节流、不可取代、不可再生”等特性，去管理“自我对时间资源使用的方式、方法以及与时间对应的事项安排”，以求减少时间浪费，用最短的时间或在预定的时间内实现既定目标的行为。</a:t>
            </a:r>
          </a:p>
        </p:txBody>
      </p:sp>
    </p:spTree>
    <p:extLst>
      <p:ext uri="{BB962C8B-B14F-4D97-AF65-F5344CB8AC3E}">
        <p14:creationId xmlns:p14="http://schemas.microsoft.com/office/powerpoint/2010/main" val="777306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 animBg="1"/>
      <p:bldP spid="22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开篇测试</a:t>
            </a:r>
            <a:endParaRPr lang="zh-CN" altLang="en-US" sz="14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66259" y="1917626"/>
            <a:ext cx="492443" cy="338060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kern="0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你需要时间管理吗</a:t>
            </a:r>
            <a:endParaRPr lang="en-US" altLang="zh-CN" sz="2000" kern="0" dirty="0">
              <a:solidFill>
                <a:srgbClr val="00C4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558702" y="1629594"/>
            <a:ext cx="0" cy="4225257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</a:ln>
          <a:effectLst/>
        </p:spPr>
      </p:cxnSp>
      <p:sp>
        <p:nvSpPr>
          <p:cNvPr id="178" name="TextBox 177"/>
          <p:cNvSpPr txBox="1"/>
          <p:nvPr/>
        </p:nvSpPr>
        <p:spPr>
          <a:xfrm>
            <a:off x="951275" y="1016219"/>
            <a:ext cx="6699235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700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下面</a:t>
            </a:r>
            <a:r>
              <a:rPr kumimoji="0" lang="zh-CN" altLang="en-US" sz="1700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，我们</a:t>
            </a:r>
            <a:r>
              <a:rPr kumimoji="0" lang="zh-CN" altLang="zh-CN" sz="1700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用</a:t>
            </a:r>
            <a:r>
              <a:rPr kumimoji="0" lang="zh-CN" altLang="zh-CN" sz="1700" i="0" u="none" strike="noStrike" kern="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最简单的办法测试你对时间的掌控程度，你只需</a:t>
            </a:r>
            <a:r>
              <a:rPr kumimoji="0" lang="zh-CN" altLang="zh-CN" sz="1700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回答</a:t>
            </a:r>
            <a:r>
              <a:rPr kumimoji="0" lang="en-US" altLang="zh-CN" sz="1700" i="0" u="none" strike="noStrike" kern="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  <a:r>
              <a:rPr kumimoji="0" lang="en-US" altLang="zh-CN" sz="1700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  </a:t>
            </a:r>
            <a:endParaRPr kumimoji="0" lang="zh-CN" altLang="en-US" sz="4200" i="0" u="none" strike="noStrike" kern="0" cap="none" spc="0" normalizeH="0" baseline="0" noProof="0" dirty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9" name="Picture 10" descr="E:\仝德志文件，勿删！\03-参考文档\！PPT图片及版面资源\PPT精美插图\头像\ye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8110" y="760562"/>
            <a:ext cx="11430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0" name="Picture 9" descr="E:\仝德志文件，勿删！\03-参考文档\！PPT图片及版面资源\PPT精美插图\头像\N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2635" y="760562"/>
            <a:ext cx="113347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1" name="Group 120"/>
          <p:cNvGrpSpPr>
            <a:grpSpLocks/>
          </p:cNvGrpSpPr>
          <p:nvPr/>
        </p:nvGrpSpPr>
        <p:grpSpPr bwMode="auto">
          <a:xfrm>
            <a:off x="1935510" y="1678137"/>
            <a:ext cx="265113" cy="442913"/>
            <a:chOff x="192" y="818"/>
            <a:chExt cx="167" cy="279"/>
          </a:xfrm>
        </p:grpSpPr>
        <p:sp>
          <p:nvSpPr>
            <p:cNvPr id="182" name="AutoShape 29"/>
            <p:cNvSpPr>
              <a:spLocks noChangeArrowheads="1"/>
            </p:cNvSpPr>
            <p:nvPr/>
          </p:nvSpPr>
          <p:spPr bwMode="auto">
            <a:xfrm>
              <a:off x="192" y="818"/>
              <a:ext cx="167" cy="279"/>
            </a:xfrm>
            <a:prstGeom prst="homePlate">
              <a:avLst>
                <a:gd name="adj" fmla="val 72454"/>
              </a:avLst>
            </a:prstGeom>
            <a:solidFill>
              <a:srgbClr val="449CD8"/>
            </a:solidFill>
            <a:ln>
              <a:noFill/>
            </a:ln>
            <a:effectLst>
              <a:outerShdw dist="35921" dir="2700000" algn="ctr" rotWithShape="0">
                <a:srgbClr val="C0C0C0"/>
              </a:outerShdw>
            </a:effectLst>
            <a:extLst>
              <a:ext uri="{91240B29-F687-4F45-9708-019B960494DF}">
                <a14:hiddenLine xmlns:a14="http://schemas.microsoft.com/office/drawing/2010/main" w="6350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3" name="Text Box 30"/>
            <p:cNvSpPr txBox="1">
              <a:spLocks noChangeArrowheads="1"/>
            </p:cNvSpPr>
            <p:nvPr/>
          </p:nvSpPr>
          <p:spPr bwMode="auto">
            <a:xfrm>
              <a:off x="196" y="888"/>
              <a:ext cx="108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1</a:t>
              </a:r>
            </a:p>
          </p:txBody>
        </p:sp>
      </p:grpSp>
      <p:sp>
        <p:nvSpPr>
          <p:cNvPr id="186" name="Line 36"/>
          <p:cNvSpPr>
            <a:spLocks noChangeShapeType="1"/>
          </p:cNvSpPr>
          <p:nvPr/>
        </p:nvSpPr>
        <p:spPr bwMode="auto">
          <a:xfrm>
            <a:off x="10469910" y="1674962"/>
            <a:ext cx="0" cy="457200"/>
          </a:xfrm>
          <a:prstGeom prst="line">
            <a:avLst/>
          </a:prstGeom>
          <a:noFill/>
          <a:ln w="38100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9" name="Rectangle 122"/>
          <p:cNvSpPr>
            <a:spLocks noChangeArrowheads="1"/>
          </p:cNvSpPr>
          <p:nvPr/>
        </p:nvSpPr>
        <p:spPr bwMode="auto">
          <a:xfrm>
            <a:off x="2392710" y="1751162"/>
            <a:ext cx="807720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如果没有完成你所希望做的工作，是否有负罪感？</a:t>
            </a:r>
          </a:p>
        </p:txBody>
      </p:sp>
      <p:grpSp>
        <p:nvGrpSpPr>
          <p:cNvPr id="190" name="Group 123"/>
          <p:cNvGrpSpPr>
            <a:grpSpLocks/>
          </p:cNvGrpSpPr>
          <p:nvPr/>
        </p:nvGrpSpPr>
        <p:grpSpPr bwMode="auto">
          <a:xfrm>
            <a:off x="1935510" y="2211537"/>
            <a:ext cx="265113" cy="442913"/>
            <a:chOff x="192" y="818"/>
            <a:chExt cx="167" cy="279"/>
          </a:xfrm>
        </p:grpSpPr>
        <p:sp>
          <p:nvSpPr>
            <p:cNvPr id="191" name="AutoShape 124"/>
            <p:cNvSpPr>
              <a:spLocks noChangeArrowheads="1"/>
            </p:cNvSpPr>
            <p:nvPr/>
          </p:nvSpPr>
          <p:spPr bwMode="auto">
            <a:xfrm>
              <a:off x="192" y="818"/>
              <a:ext cx="167" cy="279"/>
            </a:xfrm>
            <a:prstGeom prst="homePlate">
              <a:avLst>
                <a:gd name="adj" fmla="val 72454"/>
              </a:avLst>
            </a:prstGeom>
            <a:solidFill>
              <a:srgbClr val="449CD8"/>
            </a:solidFill>
            <a:ln>
              <a:noFill/>
            </a:ln>
            <a:effectLst>
              <a:outerShdw dist="35921" dir="2700000" algn="ctr" rotWithShape="0">
                <a:srgbClr val="C0C0C0"/>
              </a:outerShdw>
            </a:effectLst>
            <a:extLst>
              <a:ext uri="{91240B29-F687-4F45-9708-019B960494DF}">
                <a14:hiddenLine xmlns:a14="http://schemas.microsoft.com/office/drawing/2010/main" w="6350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2" name="Text Box 125"/>
            <p:cNvSpPr txBox="1">
              <a:spLocks noChangeArrowheads="1"/>
            </p:cNvSpPr>
            <p:nvPr/>
          </p:nvSpPr>
          <p:spPr bwMode="auto">
            <a:xfrm>
              <a:off x="196" y="888"/>
              <a:ext cx="108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2</a:t>
              </a:r>
            </a:p>
          </p:txBody>
        </p:sp>
      </p:grpSp>
      <p:sp>
        <p:nvSpPr>
          <p:cNvPr id="195" name="Line 130"/>
          <p:cNvSpPr>
            <a:spLocks noChangeShapeType="1"/>
          </p:cNvSpPr>
          <p:nvPr/>
        </p:nvSpPr>
        <p:spPr bwMode="auto">
          <a:xfrm>
            <a:off x="1032711" y="2208362"/>
            <a:ext cx="0" cy="457200"/>
          </a:xfrm>
          <a:prstGeom prst="line">
            <a:avLst/>
          </a:prstGeom>
          <a:noFill/>
          <a:ln w="38100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8" name="Rectangle 131"/>
          <p:cNvSpPr>
            <a:spLocks noChangeArrowheads="1"/>
          </p:cNvSpPr>
          <p:nvPr/>
        </p:nvSpPr>
        <p:spPr bwMode="auto">
          <a:xfrm>
            <a:off x="2392710" y="2284562"/>
            <a:ext cx="807720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即使没有出现严重问题或危机，你也经常感到压力山大？</a:t>
            </a:r>
          </a:p>
        </p:txBody>
      </p:sp>
      <p:grpSp>
        <p:nvGrpSpPr>
          <p:cNvPr id="199" name="Group 132"/>
          <p:cNvGrpSpPr>
            <a:grpSpLocks/>
          </p:cNvGrpSpPr>
          <p:nvPr/>
        </p:nvGrpSpPr>
        <p:grpSpPr bwMode="auto">
          <a:xfrm>
            <a:off x="1935510" y="2744937"/>
            <a:ext cx="265113" cy="442913"/>
            <a:chOff x="192" y="818"/>
            <a:chExt cx="167" cy="279"/>
          </a:xfrm>
        </p:grpSpPr>
        <p:sp>
          <p:nvSpPr>
            <p:cNvPr id="200" name="AutoShape 133"/>
            <p:cNvSpPr>
              <a:spLocks noChangeArrowheads="1"/>
            </p:cNvSpPr>
            <p:nvPr/>
          </p:nvSpPr>
          <p:spPr bwMode="auto">
            <a:xfrm>
              <a:off x="192" y="818"/>
              <a:ext cx="167" cy="279"/>
            </a:xfrm>
            <a:prstGeom prst="homePlate">
              <a:avLst>
                <a:gd name="adj" fmla="val 72454"/>
              </a:avLst>
            </a:prstGeom>
            <a:solidFill>
              <a:srgbClr val="449CD8"/>
            </a:solidFill>
            <a:ln>
              <a:noFill/>
            </a:ln>
            <a:effectLst>
              <a:outerShdw dist="35921" dir="2700000" algn="ctr" rotWithShape="0">
                <a:srgbClr val="C0C0C0"/>
              </a:outerShdw>
            </a:effectLst>
            <a:extLst>
              <a:ext uri="{91240B29-F687-4F45-9708-019B960494DF}">
                <a14:hiddenLine xmlns:a14="http://schemas.microsoft.com/office/drawing/2010/main" w="6350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1" name="Text Box 134"/>
            <p:cNvSpPr txBox="1">
              <a:spLocks noChangeArrowheads="1"/>
            </p:cNvSpPr>
            <p:nvPr/>
          </p:nvSpPr>
          <p:spPr bwMode="auto">
            <a:xfrm>
              <a:off x="196" y="888"/>
              <a:ext cx="108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3</a:t>
              </a:r>
            </a:p>
          </p:txBody>
        </p:sp>
      </p:grpSp>
      <p:sp>
        <p:nvSpPr>
          <p:cNvPr id="207" name="Rectangle 140"/>
          <p:cNvSpPr>
            <a:spLocks noChangeArrowheads="1"/>
          </p:cNvSpPr>
          <p:nvPr/>
        </p:nvSpPr>
        <p:spPr bwMode="auto">
          <a:xfrm>
            <a:off x="2392710" y="2817962"/>
            <a:ext cx="807720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hangingPunct="0"/>
            <a:r>
              <a:rPr lang="zh-CN" altLang="zh-CN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你有许多并不重要但长时间未处理的文件或邮件吗？</a:t>
            </a:r>
          </a:p>
        </p:txBody>
      </p:sp>
      <p:grpSp>
        <p:nvGrpSpPr>
          <p:cNvPr id="208" name="Group 141"/>
          <p:cNvGrpSpPr>
            <a:grpSpLocks/>
          </p:cNvGrpSpPr>
          <p:nvPr/>
        </p:nvGrpSpPr>
        <p:grpSpPr bwMode="auto">
          <a:xfrm>
            <a:off x="1935510" y="3278337"/>
            <a:ext cx="265113" cy="442913"/>
            <a:chOff x="192" y="818"/>
            <a:chExt cx="167" cy="279"/>
          </a:xfrm>
        </p:grpSpPr>
        <p:sp>
          <p:nvSpPr>
            <p:cNvPr id="209" name="AutoShape 142"/>
            <p:cNvSpPr>
              <a:spLocks noChangeArrowheads="1"/>
            </p:cNvSpPr>
            <p:nvPr/>
          </p:nvSpPr>
          <p:spPr bwMode="auto">
            <a:xfrm>
              <a:off x="192" y="818"/>
              <a:ext cx="167" cy="279"/>
            </a:xfrm>
            <a:prstGeom prst="homePlate">
              <a:avLst>
                <a:gd name="adj" fmla="val 72454"/>
              </a:avLst>
            </a:prstGeom>
            <a:solidFill>
              <a:srgbClr val="449CD8"/>
            </a:solidFill>
            <a:ln>
              <a:noFill/>
            </a:ln>
            <a:effectLst>
              <a:outerShdw dist="35921" dir="2700000" algn="ctr" rotWithShape="0">
                <a:srgbClr val="C0C0C0"/>
              </a:outerShdw>
            </a:effectLst>
            <a:extLst>
              <a:ext uri="{91240B29-F687-4F45-9708-019B960494DF}">
                <a14:hiddenLine xmlns:a14="http://schemas.microsoft.com/office/drawing/2010/main" w="6350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0" name="Text Box 143"/>
            <p:cNvSpPr txBox="1">
              <a:spLocks noChangeArrowheads="1"/>
            </p:cNvSpPr>
            <p:nvPr/>
          </p:nvSpPr>
          <p:spPr bwMode="auto">
            <a:xfrm>
              <a:off x="196" y="888"/>
              <a:ext cx="108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4</a:t>
              </a:r>
            </a:p>
          </p:txBody>
        </p:sp>
      </p:grpSp>
      <p:sp>
        <p:nvSpPr>
          <p:cNvPr id="216" name="Rectangle 149"/>
          <p:cNvSpPr>
            <a:spLocks noChangeArrowheads="1"/>
          </p:cNvSpPr>
          <p:nvPr/>
        </p:nvSpPr>
        <p:spPr bwMode="auto">
          <a:xfrm>
            <a:off x="2392710" y="3351362"/>
            <a:ext cx="807720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lvl="0" indent="0" defTabSz="9144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你常常不能集中精神来工作，常常在做重要工作时被打断吗？</a:t>
            </a:r>
            <a:endParaRPr lang="zh-CN" altLang="en-US" sz="14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7" name="Group 150"/>
          <p:cNvGrpSpPr>
            <a:grpSpLocks/>
          </p:cNvGrpSpPr>
          <p:nvPr/>
        </p:nvGrpSpPr>
        <p:grpSpPr bwMode="auto">
          <a:xfrm>
            <a:off x="1935510" y="3811737"/>
            <a:ext cx="265113" cy="442913"/>
            <a:chOff x="192" y="818"/>
            <a:chExt cx="167" cy="279"/>
          </a:xfrm>
        </p:grpSpPr>
        <p:sp>
          <p:nvSpPr>
            <p:cNvPr id="218" name="AutoShape 151"/>
            <p:cNvSpPr>
              <a:spLocks noChangeArrowheads="1"/>
            </p:cNvSpPr>
            <p:nvPr/>
          </p:nvSpPr>
          <p:spPr bwMode="auto">
            <a:xfrm>
              <a:off x="192" y="818"/>
              <a:ext cx="167" cy="279"/>
            </a:xfrm>
            <a:prstGeom prst="homePlate">
              <a:avLst>
                <a:gd name="adj" fmla="val 72454"/>
              </a:avLst>
            </a:prstGeom>
            <a:solidFill>
              <a:srgbClr val="449CD8"/>
            </a:solidFill>
            <a:ln>
              <a:noFill/>
            </a:ln>
            <a:effectLst>
              <a:outerShdw dist="35921" dir="2700000" algn="ctr" rotWithShape="0">
                <a:srgbClr val="C0C0C0"/>
              </a:outerShdw>
            </a:effectLst>
            <a:extLst>
              <a:ext uri="{91240B29-F687-4F45-9708-019B960494DF}">
                <a14:hiddenLine xmlns:a14="http://schemas.microsoft.com/office/drawing/2010/main" w="6350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9" name="Text Box 152"/>
            <p:cNvSpPr txBox="1">
              <a:spLocks noChangeArrowheads="1"/>
            </p:cNvSpPr>
            <p:nvPr/>
          </p:nvSpPr>
          <p:spPr bwMode="auto">
            <a:xfrm>
              <a:off x="196" y="888"/>
              <a:ext cx="108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5</a:t>
              </a:r>
            </a:p>
          </p:txBody>
        </p:sp>
      </p:grpSp>
      <p:sp>
        <p:nvSpPr>
          <p:cNvPr id="225" name="Rectangle 158"/>
          <p:cNvSpPr>
            <a:spLocks noChangeArrowheads="1"/>
          </p:cNvSpPr>
          <p:nvPr/>
        </p:nvSpPr>
        <p:spPr bwMode="auto">
          <a:xfrm>
            <a:off x="2392710" y="3884762"/>
            <a:ext cx="807720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hangingPunct="0"/>
            <a:r>
              <a:rPr lang="zh-CN" altLang="zh-CN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你常常感觉有许多事情要做，但做起事情来又感觉效率低下吗？</a:t>
            </a:r>
          </a:p>
        </p:txBody>
      </p:sp>
      <p:grpSp>
        <p:nvGrpSpPr>
          <p:cNvPr id="226" name="Group 159"/>
          <p:cNvGrpSpPr>
            <a:grpSpLocks/>
          </p:cNvGrpSpPr>
          <p:nvPr/>
        </p:nvGrpSpPr>
        <p:grpSpPr bwMode="auto">
          <a:xfrm>
            <a:off x="1935510" y="4345137"/>
            <a:ext cx="265113" cy="442913"/>
            <a:chOff x="192" y="818"/>
            <a:chExt cx="167" cy="279"/>
          </a:xfrm>
        </p:grpSpPr>
        <p:sp>
          <p:nvSpPr>
            <p:cNvPr id="227" name="AutoShape 160"/>
            <p:cNvSpPr>
              <a:spLocks noChangeArrowheads="1"/>
            </p:cNvSpPr>
            <p:nvPr/>
          </p:nvSpPr>
          <p:spPr bwMode="auto">
            <a:xfrm>
              <a:off x="192" y="818"/>
              <a:ext cx="167" cy="279"/>
            </a:xfrm>
            <a:prstGeom prst="homePlate">
              <a:avLst>
                <a:gd name="adj" fmla="val 72454"/>
              </a:avLst>
            </a:prstGeom>
            <a:solidFill>
              <a:srgbClr val="449CD8"/>
            </a:solidFill>
            <a:ln>
              <a:noFill/>
            </a:ln>
            <a:effectLst>
              <a:outerShdw dist="35921" dir="2700000" algn="ctr" rotWithShape="0">
                <a:srgbClr val="C0C0C0"/>
              </a:outerShdw>
            </a:effectLst>
            <a:extLst>
              <a:ext uri="{91240B29-F687-4F45-9708-019B960494DF}">
                <a14:hiddenLine xmlns:a14="http://schemas.microsoft.com/office/drawing/2010/main" w="6350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8" name="Text Box 161"/>
            <p:cNvSpPr txBox="1">
              <a:spLocks noChangeArrowheads="1"/>
            </p:cNvSpPr>
            <p:nvPr/>
          </p:nvSpPr>
          <p:spPr bwMode="auto">
            <a:xfrm>
              <a:off x="196" y="888"/>
              <a:ext cx="108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6</a:t>
              </a:r>
            </a:p>
          </p:txBody>
        </p:sp>
      </p:grpSp>
      <p:sp>
        <p:nvSpPr>
          <p:cNvPr id="234" name="Rectangle 167"/>
          <p:cNvSpPr>
            <a:spLocks noChangeArrowheads="1"/>
          </p:cNvSpPr>
          <p:nvPr/>
        </p:nvSpPr>
        <p:spPr bwMode="auto">
          <a:xfrm>
            <a:off x="2392710" y="4418162"/>
            <a:ext cx="807720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你时常把工作推到最后一分钟，然后再很努力的去做完它们吗？</a:t>
            </a:r>
            <a:endParaRPr lang="zh-CN" altLang="en-US" sz="14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35" name="Group 168"/>
          <p:cNvGrpSpPr>
            <a:grpSpLocks/>
          </p:cNvGrpSpPr>
          <p:nvPr/>
        </p:nvGrpSpPr>
        <p:grpSpPr bwMode="auto">
          <a:xfrm>
            <a:off x="1935510" y="4878537"/>
            <a:ext cx="265113" cy="442913"/>
            <a:chOff x="192" y="818"/>
            <a:chExt cx="167" cy="279"/>
          </a:xfrm>
        </p:grpSpPr>
        <p:sp>
          <p:nvSpPr>
            <p:cNvPr id="236" name="AutoShape 169"/>
            <p:cNvSpPr>
              <a:spLocks noChangeArrowheads="1"/>
            </p:cNvSpPr>
            <p:nvPr/>
          </p:nvSpPr>
          <p:spPr bwMode="auto">
            <a:xfrm>
              <a:off x="192" y="818"/>
              <a:ext cx="167" cy="279"/>
            </a:xfrm>
            <a:prstGeom prst="homePlate">
              <a:avLst>
                <a:gd name="adj" fmla="val 72454"/>
              </a:avLst>
            </a:prstGeom>
            <a:solidFill>
              <a:srgbClr val="449CD8"/>
            </a:solidFill>
            <a:ln>
              <a:noFill/>
            </a:ln>
            <a:effectLst>
              <a:outerShdw dist="35921" dir="2700000" algn="ctr" rotWithShape="0">
                <a:srgbClr val="C0C0C0"/>
              </a:outerShdw>
            </a:effectLst>
            <a:extLst>
              <a:ext uri="{91240B29-F687-4F45-9708-019B960494DF}">
                <a14:hiddenLine xmlns:a14="http://schemas.microsoft.com/office/drawing/2010/main" w="6350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7" name="Text Box 170"/>
            <p:cNvSpPr txBox="1">
              <a:spLocks noChangeArrowheads="1"/>
            </p:cNvSpPr>
            <p:nvPr/>
          </p:nvSpPr>
          <p:spPr bwMode="auto">
            <a:xfrm>
              <a:off x="196" y="888"/>
              <a:ext cx="108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7</a:t>
              </a:r>
            </a:p>
          </p:txBody>
        </p:sp>
      </p:grpSp>
      <p:sp>
        <p:nvSpPr>
          <p:cNvPr id="243" name="Rectangle 176"/>
          <p:cNvSpPr>
            <a:spLocks noChangeArrowheads="1"/>
          </p:cNvSpPr>
          <p:nvPr/>
        </p:nvSpPr>
        <p:spPr bwMode="auto">
          <a:xfrm>
            <a:off x="2392710" y="4951562"/>
            <a:ext cx="807720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你感觉自己的工作落下了很多，总是很难在既定目标内完成。</a:t>
            </a:r>
          </a:p>
        </p:txBody>
      </p:sp>
      <p:grpSp>
        <p:nvGrpSpPr>
          <p:cNvPr id="244" name="Group 177"/>
          <p:cNvGrpSpPr>
            <a:grpSpLocks/>
          </p:cNvGrpSpPr>
          <p:nvPr/>
        </p:nvGrpSpPr>
        <p:grpSpPr bwMode="auto">
          <a:xfrm>
            <a:off x="1935510" y="5411937"/>
            <a:ext cx="265113" cy="442913"/>
            <a:chOff x="192" y="818"/>
            <a:chExt cx="167" cy="279"/>
          </a:xfrm>
        </p:grpSpPr>
        <p:sp>
          <p:nvSpPr>
            <p:cNvPr id="245" name="AutoShape 178"/>
            <p:cNvSpPr>
              <a:spLocks noChangeArrowheads="1"/>
            </p:cNvSpPr>
            <p:nvPr/>
          </p:nvSpPr>
          <p:spPr bwMode="auto">
            <a:xfrm>
              <a:off x="192" y="818"/>
              <a:ext cx="167" cy="279"/>
            </a:xfrm>
            <a:prstGeom prst="homePlate">
              <a:avLst>
                <a:gd name="adj" fmla="val 72454"/>
              </a:avLst>
            </a:prstGeom>
            <a:solidFill>
              <a:srgbClr val="449CD8"/>
            </a:solidFill>
            <a:ln>
              <a:noFill/>
            </a:ln>
            <a:effectLst>
              <a:outerShdw dist="35921" dir="2700000" algn="ctr" rotWithShape="0">
                <a:srgbClr val="C0C0C0"/>
              </a:outerShdw>
            </a:effectLst>
            <a:extLst>
              <a:ext uri="{91240B29-F687-4F45-9708-019B960494DF}">
                <a14:hiddenLine xmlns:a14="http://schemas.microsoft.com/office/drawing/2010/main" w="6350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Text Box 179"/>
            <p:cNvSpPr txBox="1">
              <a:spLocks noChangeArrowheads="1"/>
            </p:cNvSpPr>
            <p:nvPr/>
          </p:nvSpPr>
          <p:spPr bwMode="auto">
            <a:xfrm>
              <a:off x="196" y="888"/>
              <a:ext cx="108" cy="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8</a:t>
              </a:r>
            </a:p>
          </p:txBody>
        </p:sp>
      </p:grpSp>
      <p:sp>
        <p:nvSpPr>
          <p:cNvPr id="252" name="Rectangle 185"/>
          <p:cNvSpPr>
            <a:spLocks noChangeArrowheads="1"/>
          </p:cNvSpPr>
          <p:nvPr/>
        </p:nvSpPr>
        <p:spPr bwMode="auto">
          <a:xfrm>
            <a:off x="2392710" y="5484962"/>
            <a:ext cx="807720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你很想跟家人多呆一会儿，可你感觉根本就没有时间啊。</a:t>
            </a:r>
          </a:p>
        </p:txBody>
      </p:sp>
      <p:sp>
        <p:nvSpPr>
          <p:cNvPr id="261" name="TextBox 260"/>
          <p:cNvSpPr txBox="1"/>
          <p:nvPr/>
        </p:nvSpPr>
        <p:spPr>
          <a:xfrm>
            <a:off x="8641110" y="814676"/>
            <a:ext cx="91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</a:rPr>
              <a:t>or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rgbClr val="92D050"/>
              </a:solidFill>
              <a:effectLst/>
              <a:uLnTx/>
              <a:uFillTx/>
            </a:endParaRPr>
          </a:p>
        </p:txBody>
      </p:sp>
      <p:grpSp>
        <p:nvGrpSpPr>
          <p:cNvPr id="273" name="组合 272"/>
          <p:cNvGrpSpPr/>
          <p:nvPr/>
        </p:nvGrpSpPr>
        <p:grpSpPr>
          <a:xfrm>
            <a:off x="2113310" y="2132162"/>
            <a:ext cx="8025336" cy="3722689"/>
            <a:chOff x="2113310" y="2132162"/>
            <a:chExt cx="8025336" cy="3722689"/>
          </a:xfrm>
        </p:grpSpPr>
        <p:cxnSp>
          <p:nvCxnSpPr>
            <p:cNvPr id="263" name="直接连接符 262"/>
            <p:cNvCxnSpPr/>
            <p:nvPr/>
          </p:nvCxnSpPr>
          <p:spPr>
            <a:xfrm flipV="1">
              <a:off x="2139607" y="2132162"/>
              <a:ext cx="7999039" cy="1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dash"/>
            </a:ln>
            <a:effectLst/>
          </p:spPr>
        </p:cxnSp>
        <p:cxnSp>
          <p:nvCxnSpPr>
            <p:cNvPr id="266" name="直接连接符 265"/>
            <p:cNvCxnSpPr/>
            <p:nvPr/>
          </p:nvCxnSpPr>
          <p:spPr>
            <a:xfrm flipV="1">
              <a:off x="2113310" y="2654448"/>
              <a:ext cx="7999039" cy="1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dash"/>
            </a:ln>
            <a:effectLst/>
          </p:spPr>
        </p:cxnSp>
        <p:cxnSp>
          <p:nvCxnSpPr>
            <p:cNvPr id="267" name="直接连接符 266"/>
            <p:cNvCxnSpPr/>
            <p:nvPr/>
          </p:nvCxnSpPr>
          <p:spPr>
            <a:xfrm flipV="1">
              <a:off x="2113310" y="3187850"/>
              <a:ext cx="7999039" cy="1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dash"/>
            </a:ln>
            <a:effectLst/>
          </p:spPr>
        </p:cxnSp>
        <p:cxnSp>
          <p:nvCxnSpPr>
            <p:cNvPr id="268" name="直接连接符 267"/>
            <p:cNvCxnSpPr/>
            <p:nvPr/>
          </p:nvCxnSpPr>
          <p:spPr>
            <a:xfrm flipV="1">
              <a:off x="2121074" y="3721250"/>
              <a:ext cx="7999039" cy="1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dash"/>
            </a:ln>
            <a:effectLst/>
          </p:spPr>
        </p:cxnSp>
        <p:cxnSp>
          <p:nvCxnSpPr>
            <p:cNvPr id="269" name="直接连接符 268"/>
            <p:cNvCxnSpPr/>
            <p:nvPr/>
          </p:nvCxnSpPr>
          <p:spPr>
            <a:xfrm flipV="1">
              <a:off x="2128838" y="4254650"/>
              <a:ext cx="7999039" cy="1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dash"/>
            </a:ln>
            <a:effectLst/>
          </p:spPr>
        </p:cxnSp>
        <p:cxnSp>
          <p:nvCxnSpPr>
            <p:cNvPr id="270" name="直接连接符 269"/>
            <p:cNvCxnSpPr/>
            <p:nvPr/>
          </p:nvCxnSpPr>
          <p:spPr>
            <a:xfrm flipV="1">
              <a:off x="2139607" y="4788050"/>
              <a:ext cx="7999039" cy="1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dash"/>
            </a:ln>
            <a:effectLst/>
          </p:spPr>
        </p:cxnSp>
        <p:cxnSp>
          <p:nvCxnSpPr>
            <p:cNvPr id="271" name="直接连接符 270"/>
            <p:cNvCxnSpPr/>
            <p:nvPr/>
          </p:nvCxnSpPr>
          <p:spPr>
            <a:xfrm flipV="1">
              <a:off x="2139607" y="5321450"/>
              <a:ext cx="7999039" cy="1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dash"/>
            </a:ln>
            <a:effectLst/>
          </p:spPr>
        </p:cxnSp>
        <p:cxnSp>
          <p:nvCxnSpPr>
            <p:cNvPr id="272" name="直接连接符 271"/>
            <p:cNvCxnSpPr/>
            <p:nvPr/>
          </p:nvCxnSpPr>
          <p:spPr>
            <a:xfrm flipV="1">
              <a:off x="2139607" y="5854850"/>
              <a:ext cx="7999039" cy="1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dash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88080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" grpId="0"/>
      <p:bldP spid="189" grpId="0"/>
      <p:bldP spid="198" grpId="0"/>
      <p:bldP spid="207" grpId="0"/>
      <p:bldP spid="216" grpId="0"/>
      <p:bldP spid="225" grpId="0"/>
      <p:bldP spid="234" grpId="0"/>
      <p:bldP spid="243" grpId="0"/>
      <p:bldP spid="252" grpId="0"/>
      <p:bldP spid="26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图片 84" descr="new尘4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2" y="4347964"/>
            <a:ext cx="4562475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图片 85" descr="new尘4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687" y="4984552"/>
            <a:ext cx="3954463" cy="220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图片 82" descr="new尘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950" y="5506839"/>
            <a:ext cx="3429000" cy="186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图片 83" descr="new尘3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625" y="4432102"/>
            <a:ext cx="4489450" cy="247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1630710" y="1629594"/>
            <a:ext cx="9433046" cy="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1630710" y="952178"/>
            <a:ext cx="9433046" cy="533400"/>
            <a:chOff x="1630710" y="952178"/>
            <a:chExt cx="9433046" cy="533400"/>
          </a:xfrm>
        </p:grpSpPr>
        <p:sp>
          <p:nvSpPr>
            <p:cNvPr id="14" name="TextBox 13"/>
            <p:cNvSpPr txBox="1"/>
            <p:nvPr/>
          </p:nvSpPr>
          <p:spPr>
            <a:xfrm>
              <a:off x="2454151" y="981522"/>
              <a:ext cx="860960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kern="0" dirty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四代</a:t>
              </a:r>
              <a:r>
                <a:rPr lang="zh-CN" altLang="en-US" kern="0" dirty="0" smtClean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时间管理理论</a:t>
              </a:r>
              <a:endParaRPr lang="en-US" altLang="zh-CN" kern="0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 smtClean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2</a:t>
              </a:r>
              <a:endParaRPr lang="zh-CN" altLang="en-US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16" name="五边形 15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时间与时间管理概述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燕尾形 16"/>
          <p:cNvSpPr/>
          <p:nvPr/>
        </p:nvSpPr>
        <p:spPr>
          <a:xfrm rot="5400000">
            <a:off x="10775725" y="3069756"/>
            <a:ext cx="1656185" cy="360040"/>
          </a:xfrm>
          <a:prstGeom prst="chevron">
            <a:avLst>
              <a:gd name="adj" fmla="val 36111"/>
            </a:avLst>
          </a:prstGeom>
          <a:solidFill>
            <a:srgbClr val="F88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时间管理概述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6167214" y="4821753"/>
            <a:ext cx="495716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或者，更直观地说，时间管理给我们带来的最起码的好处就是，帮我们实现合理的生活</a:t>
            </a:r>
            <a:r>
              <a:rPr lang="en-US" altLang="zh-CN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把我们原本在工作中浪费掉的时间用于享受其它的快乐。</a:t>
            </a:r>
            <a:endParaRPr lang="zh-CN" altLang="en-US" sz="1800" b="1" dirty="0">
              <a:solidFill>
                <a:srgbClr val="99D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6167214" y="1845618"/>
            <a:ext cx="4957165" cy="2816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本课即第四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代管理理论，即以“人生规划”为核心内容，而时间管理是为了确保人生规划的顺利实施，此也为时间管理的根本目的。所以，当我们担心学习时间管理后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，会变成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没有灵魂的机器人，那说明我们并没有真正明白时间管理的根本目的。</a:t>
            </a:r>
            <a:r>
              <a:rPr lang="zh-CN" altLang="en-US" sz="1800" b="1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时间管理只不过是让我们追求幸福生活，实现人生梦想的有效工具。</a:t>
            </a:r>
          </a:p>
        </p:txBody>
      </p:sp>
      <p:sp>
        <p:nvSpPr>
          <p:cNvPr id="54" name="Oval 2"/>
          <p:cNvSpPr>
            <a:spLocks noChangeArrowheads="1"/>
          </p:cNvSpPr>
          <p:nvPr/>
        </p:nvSpPr>
        <p:spPr bwMode="auto">
          <a:xfrm>
            <a:off x="2566517" y="6094338"/>
            <a:ext cx="1582737" cy="431800"/>
          </a:xfrm>
          <a:prstGeom prst="ellipse">
            <a:avLst/>
          </a:prstGeom>
          <a:gradFill rotWithShape="1">
            <a:gsLst>
              <a:gs pos="0">
                <a:schemeClr val="bg2"/>
              </a:gs>
              <a:gs pos="100000">
                <a:srgbClr val="DBDBDB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>
            <a:off x="3073066" y="1919215"/>
            <a:ext cx="543739" cy="4356098"/>
            <a:chOff x="3073066" y="1919215"/>
            <a:chExt cx="543739" cy="4356098"/>
          </a:xfrm>
        </p:grpSpPr>
        <p:sp>
          <p:nvSpPr>
            <p:cNvPr id="55" name="Pentagon 12"/>
            <p:cNvSpPr>
              <a:spLocks noChangeArrowheads="1"/>
            </p:cNvSpPr>
            <p:nvPr/>
          </p:nvSpPr>
          <p:spPr bwMode="auto">
            <a:xfrm rot="5400000">
              <a:off x="1180631" y="3863901"/>
              <a:ext cx="4356098" cy="466725"/>
            </a:xfrm>
            <a:prstGeom prst="homePlate">
              <a:avLst>
                <a:gd name="adj" fmla="val 62969"/>
              </a:avLst>
            </a:prstGeom>
            <a:gradFill rotWithShape="1">
              <a:gsLst>
                <a:gs pos="0">
                  <a:srgbClr val="1F88C8"/>
                </a:gs>
                <a:gs pos="100000">
                  <a:srgbClr val="59B0E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anchor="ctr"/>
            <a:lstStyle/>
            <a:p>
              <a:pPr indent="-342900" algn="ctr">
                <a:buFont typeface="Calibri" pitchFamily="34" charset="0"/>
                <a:buAutoNum type="arabicPeriod"/>
              </a:pPr>
              <a:endParaRPr lang="zh-CN" noProof="1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</a:endParaRPr>
            </a:p>
          </p:txBody>
        </p:sp>
        <p:sp>
          <p:nvSpPr>
            <p:cNvPr id="56" name="Text Box 21"/>
            <p:cNvSpPr txBox="1">
              <a:spLocks noChangeArrowheads="1"/>
            </p:cNvSpPr>
            <p:nvPr/>
          </p:nvSpPr>
          <p:spPr bwMode="auto">
            <a:xfrm>
              <a:off x="3073066" y="2617961"/>
              <a:ext cx="54373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一代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Text Box 22"/>
            <p:cNvSpPr txBox="1">
              <a:spLocks noChangeArrowheads="1"/>
            </p:cNvSpPr>
            <p:nvPr/>
          </p:nvSpPr>
          <p:spPr bwMode="auto">
            <a:xfrm>
              <a:off x="3073066" y="3501802"/>
              <a:ext cx="54373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二代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Text Box 23"/>
            <p:cNvSpPr txBox="1">
              <a:spLocks noChangeArrowheads="1"/>
            </p:cNvSpPr>
            <p:nvPr/>
          </p:nvSpPr>
          <p:spPr bwMode="auto">
            <a:xfrm>
              <a:off x="3073066" y="4490169"/>
              <a:ext cx="54373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三代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Text Box 24"/>
            <p:cNvSpPr txBox="1">
              <a:spLocks noChangeArrowheads="1"/>
            </p:cNvSpPr>
            <p:nvPr/>
          </p:nvSpPr>
          <p:spPr bwMode="auto">
            <a:xfrm>
              <a:off x="3073066" y="5374010"/>
              <a:ext cx="54373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四代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2" name="Text Box 28"/>
          <p:cNvSpPr txBox="1">
            <a:spLocks noChangeArrowheads="1"/>
          </p:cNvSpPr>
          <p:nvPr/>
        </p:nvSpPr>
        <p:spPr bwMode="auto">
          <a:xfrm>
            <a:off x="838623" y="1917626"/>
            <a:ext cx="208823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59B0E5"/>
                </a:solidFill>
                <a:ea typeface="微软雅黑" pitchFamily="34" charset="-122"/>
              </a:rPr>
              <a:t>着重利用便条与备忘录，在忙碌中调配时间与精力。</a:t>
            </a:r>
          </a:p>
        </p:txBody>
      </p:sp>
      <p:sp>
        <p:nvSpPr>
          <p:cNvPr id="64" name="Text Box 30"/>
          <p:cNvSpPr txBox="1">
            <a:spLocks noChangeArrowheads="1"/>
          </p:cNvSpPr>
          <p:nvPr/>
        </p:nvSpPr>
        <p:spPr bwMode="auto">
          <a:xfrm>
            <a:off x="3863503" y="2782144"/>
            <a:ext cx="2088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59B0E5"/>
                </a:solidFill>
                <a:ea typeface="微软雅黑" pitchFamily="34" charset="-122"/>
              </a:rPr>
              <a:t>强调行事历与日程表，反映出时间管理已注意到计划的重要。</a:t>
            </a:r>
          </a:p>
        </p:txBody>
      </p:sp>
      <p:sp>
        <p:nvSpPr>
          <p:cNvPr id="66" name="Text Box 32"/>
          <p:cNvSpPr txBox="1">
            <a:spLocks noChangeArrowheads="1"/>
          </p:cNvSpPr>
          <p:nvPr/>
        </p:nvSpPr>
        <p:spPr bwMode="auto">
          <a:xfrm>
            <a:off x="874622" y="3750925"/>
            <a:ext cx="2088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59B0E5"/>
                </a:solidFill>
                <a:ea typeface="微软雅黑" pitchFamily="34" charset="-122"/>
              </a:rPr>
              <a:t>将有限的</a:t>
            </a:r>
            <a:r>
              <a:rPr lang="zh-CN" altLang="en-US" sz="1600" dirty="0" smtClean="0">
                <a:solidFill>
                  <a:srgbClr val="59B0E5"/>
                </a:solidFill>
                <a:ea typeface="微软雅黑" pitchFamily="34" charset="-122"/>
              </a:rPr>
              <a:t>时间、精力</a:t>
            </a:r>
            <a:r>
              <a:rPr lang="zh-CN" altLang="en-US" sz="1600" dirty="0">
                <a:solidFill>
                  <a:srgbClr val="59B0E5"/>
                </a:solidFill>
                <a:ea typeface="微软雅黑" pitchFamily="34" charset="-122"/>
              </a:rPr>
              <a:t>加以分配，争取最高的效率。</a:t>
            </a:r>
          </a:p>
        </p:txBody>
      </p:sp>
      <p:cxnSp>
        <p:nvCxnSpPr>
          <p:cNvPr id="71" name="直接连接符 70"/>
          <p:cNvCxnSpPr/>
          <p:nvPr/>
        </p:nvCxnSpPr>
        <p:spPr>
          <a:xfrm flipH="1">
            <a:off x="838622" y="2781722"/>
            <a:ext cx="2160000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alpha val="40000"/>
              </a:sysClr>
            </a:solidFill>
            <a:prstDash val="solid"/>
            <a:headEnd type="oval" w="med" len="med"/>
            <a:tailEnd type="oval" w="med" len="med"/>
          </a:ln>
          <a:effectLst>
            <a:outerShdw blurRad="38100" algn="ctr" rotWithShape="0">
              <a:sysClr val="window" lastClr="FFFFFF"/>
            </a:outerShdw>
          </a:effectLst>
        </p:spPr>
      </p:cxnSp>
      <p:cxnSp>
        <p:nvCxnSpPr>
          <p:cNvPr id="73" name="直接连接符 72"/>
          <p:cNvCxnSpPr/>
          <p:nvPr/>
        </p:nvCxnSpPr>
        <p:spPr>
          <a:xfrm flipH="1">
            <a:off x="3715530" y="3645818"/>
            <a:ext cx="2160000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alpha val="40000"/>
              </a:sysClr>
            </a:solidFill>
            <a:prstDash val="solid"/>
            <a:headEnd type="oval" w="med" len="med"/>
            <a:tailEnd type="oval" w="med" len="med"/>
          </a:ln>
          <a:effectLst>
            <a:outerShdw blurRad="38100" algn="ctr" rotWithShape="0">
              <a:sysClr val="window" lastClr="FFFFFF"/>
            </a:outerShdw>
          </a:effectLst>
        </p:spPr>
      </p:cxnSp>
      <p:cxnSp>
        <p:nvCxnSpPr>
          <p:cNvPr id="78" name="直接连接符 77"/>
          <p:cNvCxnSpPr/>
          <p:nvPr/>
        </p:nvCxnSpPr>
        <p:spPr>
          <a:xfrm flipH="1">
            <a:off x="838622" y="4581922"/>
            <a:ext cx="2160000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alpha val="40000"/>
              </a:sysClr>
            </a:solidFill>
            <a:prstDash val="solid"/>
            <a:headEnd type="oval" w="med" len="med"/>
            <a:tailEnd type="oval" w="med" len="med"/>
          </a:ln>
          <a:effectLst>
            <a:outerShdw blurRad="38100" algn="ctr" rotWithShape="0">
              <a:sysClr val="window" lastClr="FFFFFF"/>
            </a:outerShdw>
          </a:effectLst>
        </p:spPr>
      </p:cxnSp>
      <p:sp>
        <p:nvSpPr>
          <p:cNvPr id="80" name="Text Box 30"/>
          <p:cNvSpPr txBox="1">
            <a:spLocks noChangeArrowheads="1"/>
          </p:cNvSpPr>
          <p:nvPr/>
        </p:nvSpPr>
        <p:spPr bwMode="auto">
          <a:xfrm>
            <a:off x="3866915" y="4653930"/>
            <a:ext cx="2088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59B0E5"/>
                </a:solidFill>
                <a:ea typeface="微软雅黑" pitchFamily="34" charset="-122"/>
              </a:rPr>
              <a:t>强调每一天的行动</a:t>
            </a:r>
            <a:r>
              <a:rPr lang="zh-CN" altLang="en-US" sz="1600" dirty="0" smtClean="0">
                <a:solidFill>
                  <a:srgbClr val="59B0E5"/>
                </a:solidFill>
                <a:ea typeface="微软雅黑" pitchFamily="34" charset="-122"/>
              </a:rPr>
              <a:t>，都</a:t>
            </a:r>
            <a:r>
              <a:rPr lang="zh-CN" altLang="en-US" sz="1600" dirty="0">
                <a:solidFill>
                  <a:srgbClr val="59B0E5"/>
                </a:solidFill>
                <a:ea typeface="微软雅黑" pitchFamily="34" charset="-122"/>
              </a:rPr>
              <a:t>要与未来</a:t>
            </a:r>
            <a:r>
              <a:rPr lang="zh-CN" altLang="en-US" sz="1600" dirty="0" smtClean="0">
                <a:solidFill>
                  <a:srgbClr val="59B0E5"/>
                </a:solidFill>
                <a:ea typeface="微软雅黑" pitchFamily="34" charset="-122"/>
              </a:rPr>
              <a:t>的方向一致，与目标接近</a:t>
            </a:r>
            <a:r>
              <a:rPr lang="zh-CN" altLang="en-US" sz="1600" dirty="0">
                <a:solidFill>
                  <a:srgbClr val="59B0E5"/>
                </a:solidFill>
                <a:ea typeface="微软雅黑" pitchFamily="34" charset="-122"/>
              </a:rPr>
              <a:t>。</a:t>
            </a:r>
          </a:p>
        </p:txBody>
      </p:sp>
      <p:cxnSp>
        <p:nvCxnSpPr>
          <p:cNvPr id="81" name="直接连接符 80"/>
          <p:cNvCxnSpPr/>
          <p:nvPr/>
        </p:nvCxnSpPr>
        <p:spPr>
          <a:xfrm flipH="1">
            <a:off x="3718942" y="5517604"/>
            <a:ext cx="2160000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alpha val="40000"/>
              </a:sysClr>
            </a:solidFill>
            <a:prstDash val="solid"/>
            <a:headEnd type="oval" w="med" len="med"/>
            <a:tailEnd type="oval" w="med" len="med"/>
          </a:ln>
          <a:effectLst>
            <a:outerShdw blurRad="38100" algn="ctr" rotWithShape="0">
              <a:sysClr val="window" lastClr="FFFFFF"/>
            </a:outerShdw>
          </a:effectLst>
        </p:spPr>
      </p:cxnSp>
      <p:pic>
        <p:nvPicPr>
          <p:cNvPr id="87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3163" y="1701602"/>
            <a:ext cx="981075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9083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0.69435 L 4.72222E-6 7.22445E-7 " pathEditMode="relative" rAng="0" ptsTypes="AA">
                                      <p:cBhvr>
                                        <p:cTn id="18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702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170"/>
                                  </p:stCondLst>
                                  <p:childTnLst>
                                    <p:animScale>
                                      <p:cBhvr>
                                        <p:cTn id="45" dur="1500" fill="hold"/>
                                        <p:tgtEl>
                                          <p:spTgt spid="83"/>
                                        </p:tgtEl>
                                      </p:cBhvr>
                                      <p:by x="900000" y="9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6" presetID="6" presetClass="emph" presetSubtype="0" fill="hold" nodeType="withEffect">
                                  <p:stCondLst>
                                    <p:cond delay="170"/>
                                  </p:stCondLst>
                                  <p:childTnLst>
                                    <p:animScale>
                                      <p:cBhvr>
                                        <p:cTn id="47" dur="1500" fill="hold"/>
                                        <p:tgtEl>
                                          <p:spTgt spid="84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6" presetClass="emph" presetSubtype="0" fill="hold" nodeType="withEffect">
                                  <p:stCondLst>
                                    <p:cond delay="170"/>
                                  </p:stCondLst>
                                  <p:childTnLst>
                                    <p:animScale>
                                      <p:cBhvr>
                                        <p:cTn id="49" dur="1500" fill="hold"/>
                                        <p:tgtEl>
                                          <p:spTgt spid="86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fill="hold" nodeType="withEffect">
                                  <p:stCondLst>
                                    <p:cond delay="170"/>
                                  </p:stCondLst>
                                  <p:childTnLst>
                                    <p:animScale>
                                      <p:cBhvr>
                                        <p:cTn id="51" dur="1500" fill="hold"/>
                                        <p:tgtEl>
                                          <p:spTgt spid="85"/>
                                        </p:tgtEl>
                                      </p:cBhvr>
                                      <p:by x="700000" y="7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12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12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12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16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56" presetClass="path" presetSubtype="0" accel="50000" decel="50000" fill="hold" nodeType="withEffect">
                                  <p:stCondLst>
                                    <p:cond delay="1170"/>
                                  </p:stCondLst>
                                  <p:childTnLst>
                                    <p:animMotion origin="layout" path="M -1.66667E-6 -1.35761E-7 L -0.15087 -0.14131 " pathEditMode="relative" rAng="0" ptsTypes="AA">
                                      <p:cBhvr>
                                        <p:cTn id="6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" y="-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54" grpId="0" animBg="1"/>
      <p:bldP spid="62" grpId="0"/>
      <p:bldP spid="64" grpId="0"/>
      <p:bldP spid="66" grpId="0"/>
      <p:bldP spid="8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406574" y="1302238"/>
            <a:ext cx="2520000" cy="4647836"/>
            <a:chOff x="406574" y="1302238"/>
            <a:chExt cx="2520000" cy="4647836"/>
          </a:xfrm>
        </p:grpSpPr>
        <p:pic>
          <p:nvPicPr>
            <p:cNvPr id="10" name="Picture 3" descr="E:\仝德志文件，勿删！\03-参考文档\！PPT图片及版面资源\06-PPT精选插图\06-问号\锐普论坛实用商务PPT图片-疑问感慨 (18)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574" y="1302238"/>
              <a:ext cx="2520000" cy="3783740"/>
            </a:xfrm>
            <a:prstGeom prst="rect">
              <a:avLst/>
            </a:prstGeom>
            <a:noFill/>
            <a:ln w="28575">
              <a:solidFill>
                <a:schemeClr val="accent6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5" name="组合 14"/>
            <p:cNvGrpSpPr/>
            <p:nvPr/>
          </p:nvGrpSpPr>
          <p:grpSpPr>
            <a:xfrm>
              <a:off x="406574" y="5374011"/>
              <a:ext cx="2520000" cy="576063"/>
              <a:chOff x="406574" y="5374011"/>
              <a:chExt cx="2520000" cy="576063"/>
            </a:xfrm>
          </p:grpSpPr>
          <p:sp>
            <p:nvSpPr>
              <p:cNvPr id="16" name="TextBox 15">
                <a:hlinkClick r:id="" action="ppaction://hlinkshowjump?jump=nextslide"/>
              </p:cNvPr>
              <p:cNvSpPr txBox="1"/>
              <p:nvPr/>
            </p:nvSpPr>
            <p:spPr>
              <a:xfrm>
                <a:off x="406574" y="5479481"/>
                <a:ext cx="2520000" cy="353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285829">
                  <a:defRPr/>
                </a:pPr>
                <a:r>
                  <a:rPr lang="zh-CN" altLang="en-US" sz="170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为什么需要时间管理</a:t>
                </a:r>
                <a:endParaRPr lang="en-US" altLang="zh-CN" sz="17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17" name="直接连接符 16"/>
              <p:cNvCxnSpPr/>
              <p:nvPr/>
            </p:nvCxnSpPr>
            <p:spPr>
              <a:xfrm flipV="1">
                <a:off x="419041" y="5374011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18" name="直接连接符 17"/>
              <p:cNvCxnSpPr/>
              <p:nvPr/>
            </p:nvCxnSpPr>
            <p:spPr>
              <a:xfrm flipV="1">
                <a:off x="406574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31" name="组合 30"/>
          <p:cNvGrpSpPr/>
          <p:nvPr/>
        </p:nvGrpSpPr>
        <p:grpSpPr>
          <a:xfrm>
            <a:off x="3358902" y="1302238"/>
            <a:ext cx="2520280" cy="4647836"/>
            <a:chOff x="3358902" y="1302238"/>
            <a:chExt cx="2520280" cy="4647836"/>
          </a:xfrm>
        </p:grpSpPr>
        <p:pic>
          <p:nvPicPr>
            <p:cNvPr id="12" name="Picture 3" descr="C:\Documents and Settings\tdz\桌面\xpic5216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8902" y="1302238"/>
              <a:ext cx="2520000" cy="3778156"/>
            </a:xfrm>
            <a:prstGeom prst="rect">
              <a:avLst/>
            </a:prstGeom>
            <a:noFill/>
            <a:ln w="28575">
              <a:solidFill>
                <a:schemeClr val="accent6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9" name="组合 18"/>
            <p:cNvGrpSpPr/>
            <p:nvPr/>
          </p:nvGrpSpPr>
          <p:grpSpPr>
            <a:xfrm>
              <a:off x="3358902" y="5374010"/>
              <a:ext cx="2520280" cy="576064"/>
              <a:chOff x="3358902" y="5374010"/>
              <a:chExt cx="2520280" cy="576064"/>
            </a:xfrm>
          </p:grpSpPr>
          <p:sp>
            <p:nvSpPr>
              <p:cNvPr id="20" name="TextBox 19">
                <a:hlinkClick r:id="" action="ppaction://hlinkshowjump?jump=nextslide"/>
              </p:cNvPr>
              <p:cNvSpPr txBox="1"/>
              <p:nvPr/>
            </p:nvSpPr>
            <p:spPr>
              <a:xfrm>
                <a:off x="3358902" y="5479481"/>
                <a:ext cx="2520000" cy="3540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285829">
                  <a:defRPr/>
                </a:pPr>
                <a:r>
                  <a:rPr lang="zh-CN" altLang="en-US" sz="170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时间与时间管理概述</a:t>
                </a:r>
                <a:endParaRPr lang="en-US" altLang="zh-CN" sz="17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21" name="直接连接符 20"/>
              <p:cNvCxnSpPr/>
              <p:nvPr/>
            </p:nvCxnSpPr>
            <p:spPr>
              <a:xfrm flipV="1">
                <a:off x="3371649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22" name="直接连接符 21"/>
              <p:cNvCxnSpPr/>
              <p:nvPr/>
            </p:nvCxnSpPr>
            <p:spPr>
              <a:xfrm flipV="1">
                <a:off x="3359182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sp>
        <p:nvSpPr>
          <p:cNvPr id="35" name="矩形 34"/>
          <p:cNvSpPr/>
          <p:nvPr/>
        </p:nvSpPr>
        <p:spPr>
          <a:xfrm>
            <a:off x="118541" y="68461"/>
            <a:ext cx="360000" cy="360000"/>
          </a:xfrm>
          <a:prstGeom prst="rect">
            <a:avLst/>
          </a:prstGeom>
          <a:noFill/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95288" y="394690"/>
            <a:ext cx="165600" cy="165600"/>
          </a:xfrm>
          <a:prstGeom prst="rect">
            <a:avLst/>
          </a:prstGeom>
          <a:noFill/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一级目录</a:t>
            </a:r>
            <a:endParaRPr lang="zh-CN" altLang="en-US" sz="14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五边形 38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为什么时间总不够用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9263558" y="1304440"/>
            <a:ext cx="2520001" cy="4645634"/>
            <a:chOff x="9263558" y="1304440"/>
            <a:chExt cx="2520001" cy="4645634"/>
          </a:xfrm>
        </p:grpSpPr>
        <p:pic>
          <p:nvPicPr>
            <p:cNvPr id="59" name="Picture 5" descr="C:\Documents and Settings\tdz\桌面\01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63558" y="1304440"/>
              <a:ext cx="2520000" cy="3781538"/>
            </a:xfrm>
            <a:prstGeom prst="rect">
              <a:avLst/>
            </a:prstGeom>
            <a:noFill/>
            <a:ln w="28575">
              <a:solidFill>
                <a:schemeClr val="accent6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0" name="组合 59"/>
            <p:cNvGrpSpPr/>
            <p:nvPr/>
          </p:nvGrpSpPr>
          <p:grpSpPr>
            <a:xfrm>
              <a:off x="9263558" y="5374010"/>
              <a:ext cx="2520001" cy="576064"/>
              <a:chOff x="9263558" y="5374010"/>
              <a:chExt cx="2520001" cy="576064"/>
            </a:xfrm>
          </p:grpSpPr>
          <p:sp>
            <p:nvSpPr>
              <p:cNvPr id="61" name="TextBox 60">
                <a:hlinkClick r:id="" action="ppaction://hlinkshowjump?jump=nextslide"/>
              </p:cNvPr>
              <p:cNvSpPr txBox="1"/>
              <p:nvPr/>
            </p:nvSpPr>
            <p:spPr>
              <a:xfrm>
                <a:off x="9263558" y="5479480"/>
                <a:ext cx="2520001" cy="353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285829">
                  <a:defRPr/>
                </a:pPr>
                <a:r>
                  <a:rPr lang="zh-CN" altLang="en-US" sz="170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该</a:t>
                </a:r>
                <a:r>
                  <a:rPr lang="zh-CN" altLang="en-US" sz="17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怎样进行时间管理</a:t>
                </a:r>
                <a:endParaRPr lang="en-US" altLang="zh-CN" sz="17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63" name="直接连接符 62"/>
              <p:cNvCxnSpPr/>
              <p:nvPr/>
            </p:nvCxnSpPr>
            <p:spPr>
              <a:xfrm flipV="1">
                <a:off x="9263558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pic>
        <p:nvPicPr>
          <p:cNvPr id="64" name="Picture 3" descr="C:\Documents and Settings\tdz\桌面\未标题-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4948" y="2243212"/>
            <a:ext cx="2634931" cy="464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7" name="组合 66"/>
          <p:cNvGrpSpPr/>
          <p:nvPr/>
        </p:nvGrpSpPr>
        <p:grpSpPr>
          <a:xfrm>
            <a:off x="478088" y="6344230"/>
            <a:ext cx="11305471" cy="253916"/>
            <a:chOff x="478088" y="6344230"/>
            <a:chExt cx="11305471" cy="253916"/>
          </a:xfrm>
        </p:grpSpPr>
        <p:cxnSp>
          <p:nvCxnSpPr>
            <p:cNvPr id="68" name="直接连接符 67"/>
            <p:cNvCxnSpPr/>
            <p:nvPr/>
          </p:nvCxnSpPr>
          <p:spPr bwMode="auto">
            <a:xfrm>
              <a:off x="478088" y="6471230"/>
              <a:ext cx="4969716" cy="0"/>
            </a:xfrm>
            <a:prstGeom prst="line">
              <a:avLst/>
            </a:prstGeom>
            <a:ln w="12700">
              <a:solidFill>
                <a:srgbClr val="9682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 bwMode="auto">
            <a:xfrm>
              <a:off x="6959104" y="6471230"/>
              <a:ext cx="4824455" cy="0"/>
            </a:xfrm>
            <a:prstGeom prst="line">
              <a:avLst/>
            </a:prstGeom>
            <a:ln w="12700">
              <a:solidFill>
                <a:srgbClr val="9682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TextBox 69"/>
            <p:cNvSpPr txBox="1"/>
            <p:nvPr/>
          </p:nvSpPr>
          <p:spPr>
            <a:xfrm>
              <a:off x="5843092" y="6344230"/>
              <a:ext cx="723275" cy="2539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050" b="1" dirty="0">
                  <a:solidFill>
                    <a:srgbClr val="968200"/>
                  </a:solidFill>
                  <a:latin typeface="微软雅黑" pitchFamily="34" charset="-122"/>
                  <a:ea typeface="微软雅黑" pitchFamily="34" charset="-122"/>
                </a:rPr>
                <a:t>一</a:t>
              </a:r>
              <a:r>
                <a:rPr lang="zh-CN" altLang="en-US" sz="1050" b="1" dirty="0" smtClean="0">
                  <a:solidFill>
                    <a:srgbClr val="968200"/>
                  </a:solidFill>
                  <a:latin typeface="微软雅黑" pitchFamily="34" charset="-122"/>
                  <a:ea typeface="微软雅黑" pitchFamily="34" charset="-122"/>
                </a:rPr>
                <a:t>级目录</a:t>
              </a:r>
              <a:endParaRPr lang="zh-CN" altLang="en-US" sz="1050" b="1" dirty="0">
                <a:solidFill>
                  <a:srgbClr val="9682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71" name="组合 39"/>
            <p:cNvGrpSpPr>
              <a:grpSpLocks/>
            </p:cNvGrpSpPr>
            <p:nvPr/>
          </p:nvGrpSpPr>
          <p:grpSpPr bwMode="auto">
            <a:xfrm>
              <a:off x="5814517" y="6454130"/>
              <a:ext cx="777875" cy="30162"/>
              <a:chOff x="415265" y="812476"/>
              <a:chExt cx="777680" cy="30360"/>
            </a:xfrm>
          </p:grpSpPr>
          <p:sp>
            <p:nvSpPr>
              <p:cNvPr id="72" name="椭圆 71"/>
              <p:cNvSpPr/>
              <p:nvPr/>
            </p:nvSpPr>
            <p:spPr>
              <a:xfrm>
                <a:off x="415265" y="814073"/>
                <a:ext cx="28568" cy="28763"/>
              </a:xfrm>
              <a:prstGeom prst="ellipse">
                <a:avLst/>
              </a:prstGeom>
              <a:solidFill>
                <a:srgbClr val="9682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1164377" y="812476"/>
                <a:ext cx="28568" cy="28763"/>
              </a:xfrm>
              <a:prstGeom prst="ellipse">
                <a:avLst/>
              </a:prstGeom>
              <a:solidFill>
                <a:srgbClr val="9682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6283050" y="1301419"/>
            <a:ext cx="2548460" cy="4648655"/>
            <a:chOff x="6282770" y="1301419"/>
            <a:chExt cx="2548460" cy="4648655"/>
          </a:xfrm>
        </p:grpSpPr>
        <p:pic>
          <p:nvPicPr>
            <p:cNvPr id="40" name="Picture 4" descr="C:\Documents and Settings\tdz\桌面\34DFAA21F6D27FDCC5C15FEB0413948F.jp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1230" y="1301419"/>
              <a:ext cx="2520000" cy="3778975"/>
            </a:xfrm>
            <a:prstGeom prst="rect">
              <a:avLst/>
            </a:prstGeom>
            <a:noFill/>
            <a:ln w="28575">
              <a:solidFill>
                <a:schemeClr val="accent6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1" name="组合 40"/>
            <p:cNvGrpSpPr/>
            <p:nvPr/>
          </p:nvGrpSpPr>
          <p:grpSpPr>
            <a:xfrm>
              <a:off x="6282770" y="5374010"/>
              <a:ext cx="2548460" cy="576064"/>
              <a:chOff x="6282770" y="5374010"/>
              <a:chExt cx="2548460" cy="576064"/>
            </a:xfrm>
          </p:grpSpPr>
          <p:sp>
            <p:nvSpPr>
              <p:cNvPr id="42" name="TextBox 41">
                <a:hlinkClick r:id="" action="ppaction://hlinkshowjump?jump=nextslide"/>
              </p:cNvPr>
              <p:cNvSpPr txBox="1"/>
              <p:nvPr/>
            </p:nvSpPr>
            <p:spPr>
              <a:xfrm>
                <a:off x="6282770" y="5479551"/>
                <a:ext cx="2548460" cy="353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285829">
                  <a:defRPr/>
                </a:pPr>
                <a:r>
                  <a:rPr lang="zh-CN" altLang="en-US" sz="170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为什么</a:t>
                </a:r>
                <a:r>
                  <a:rPr lang="zh-CN" altLang="en-US" sz="17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时间</a:t>
                </a:r>
                <a:r>
                  <a:rPr lang="zh-CN" altLang="en-US" sz="170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总不够用</a:t>
                </a:r>
                <a:endParaRPr lang="en-US" altLang="zh-CN" sz="17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43" name="直接连接符 42"/>
              <p:cNvCxnSpPr/>
              <p:nvPr/>
            </p:nvCxnSpPr>
            <p:spPr>
              <a:xfrm flipV="1">
                <a:off x="6323697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44" name="直接连接符 43"/>
              <p:cNvCxnSpPr/>
              <p:nvPr/>
            </p:nvCxnSpPr>
            <p:spPr>
              <a:xfrm flipV="1">
                <a:off x="6311230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</p:spTree>
    <p:extLst>
      <p:ext uri="{BB962C8B-B14F-4D97-AF65-F5344CB8AC3E}">
        <p14:creationId xmlns:p14="http://schemas.microsoft.com/office/powerpoint/2010/main" val="67283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8783E-6 -8.88067E-7 L 1.00821 0.24931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410" y="1246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">
                                      <p:cBhvr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6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1.6582E-6 4.11656E-6 L 0.13677 0.38043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39" y="1901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5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4.05888E-6 -4.6161E-6 L 0.62134 0.38067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67" y="1903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2.17663E-6 -4.6161E-6 L 0.86349 0.39108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168" y="19542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10"/>
                            </p:stCondLst>
                            <p:childTnLst>
                              <p:par>
                                <p:cTn id="3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10"/>
                            </p:stCondLst>
                            <p:childTnLst>
                              <p:par>
                                <p:cTn id="3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1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1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674E-6 -1.01758E-6 L 0.32917 -0.35939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52" y="-17969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Line 18"/>
          <p:cNvSpPr>
            <a:spLocks noChangeShapeType="1"/>
          </p:cNvSpPr>
          <p:nvPr/>
        </p:nvSpPr>
        <p:spPr bwMode="auto">
          <a:xfrm>
            <a:off x="2573544" y="5737721"/>
            <a:ext cx="5372115" cy="0"/>
          </a:xfrm>
          <a:prstGeom prst="line">
            <a:avLst/>
          </a:prstGeom>
          <a:noFill/>
          <a:ln w="12700" cap="rnd">
            <a:solidFill>
              <a:srgbClr val="00B0F0"/>
            </a:solidFill>
            <a:prstDash val="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</a:endParaRPr>
          </a:p>
        </p:txBody>
      </p:sp>
      <p:sp>
        <p:nvSpPr>
          <p:cNvPr id="84" name="Line 18"/>
          <p:cNvSpPr>
            <a:spLocks noChangeShapeType="1"/>
          </p:cNvSpPr>
          <p:nvPr/>
        </p:nvSpPr>
        <p:spPr bwMode="auto">
          <a:xfrm>
            <a:off x="2573544" y="4801617"/>
            <a:ext cx="5372116" cy="0"/>
          </a:xfrm>
          <a:prstGeom prst="line">
            <a:avLst/>
          </a:prstGeom>
          <a:noFill/>
          <a:ln w="12700" cap="rnd">
            <a:solidFill>
              <a:srgbClr val="00B0F0"/>
            </a:solidFill>
            <a:prstDash val="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</a:endParaRPr>
          </a:p>
        </p:txBody>
      </p:sp>
      <p:sp>
        <p:nvSpPr>
          <p:cNvPr id="83" name="Line 18"/>
          <p:cNvSpPr>
            <a:spLocks noChangeShapeType="1"/>
          </p:cNvSpPr>
          <p:nvPr/>
        </p:nvSpPr>
        <p:spPr bwMode="auto">
          <a:xfrm>
            <a:off x="2573544" y="3865513"/>
            <a:ext cx="5357827" cy="0"/>
          </a:xfrm>
          <a:prstGeom prst="line">
            <a:avLst/>
          </a:prstGeom>
          <a:noFill/>
          <a:ln w="12700" cap="rnd">
            <a:solidFill>
              <a:srgbClr val="00B0F0"/>
            </a:solidFill>
            <a:prstDash val="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</a:endParaRPr>
          </a:p>
        </p:txBody>
      </p:sp>
      <p:sp>
        <p:nvSpPr>
          <p:cNvPr id="82" name="Line 18"/>
          <p:cNvSpPr>
            <a:spLocks noChangeShapeType="1"/>
          </p:cNvSpPr>
          <p:nvPr/>
        </p:nvSpPr>
        <p:spPr bwMode="auto">
          <a:xfrm>
            <a:off x="2573544" y="2929409"/>
            <a:ext cx="5357827" cy="0"/>
          </a:xfrm>
          <a:prstGeom prst="line">
            <a:avLst/>
          </a:prstGeom>
          <a:noFill/>
          <a:ln w="12700" cap="rnd">
            <a:solidFill>
              <a:srgbClr val="00B0F0"/>
            </a:solidFill>
            <a:prstDash val="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</a:endParaRPr>
          </a:p>
        </p:txBody>
      </p:sp>
      <p:sp>
        <p:nvSpPr>
          <p:cNvPr id="81" name="Line 18"/>
          <p:cNvSpPr>
            <a:spLocks noChangeShapeType="1"/>
          </p:cNvSpPr>
          <p:nvPr/>
        </p:nvSpPr>
        <p:spPr bwMode="auto">
          <a:xfrm>
            <a:off x="2573544" y="1993305"/>
            <a:ext cx="5357827" cy="0"/>
          </a:xfrm>
          <a:prstGeom prst="line">
            <a:avLst/>
          </a:prstGeom>
          <a:noFill/>
          <a:ln w="12700" cap="rnd">
            <a:solidFill>
              <a:srgbClr val="00B0F0"/>
            </a:solidFill>
            <a:prstDash val="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</a:endParaRPr>
          </a:p>
        </p:txBody>
      </p:sp>
      <p:sp>
        <p:nvSpPr>
          <p:cNvPr id="86" name="TextBox 39"/>
          <p:cNvSpPr txBox="1">
            <a:spLocks noChangeArrowheads="1"/>
          </p:cNvSpPr>
          <p:nvPr/>
        </p:nvSpPr>
        <p:spPr bwMode="auto">
          <a:xfrm>
            <a:off x="2716435" y="1383907"/>
            <a:ext cx="521640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上司打电话让马经理去谈话，谈</a:t>
            </a:r>
            <a:r>
              <a:rPr lang="zh-CN" altLang="zh-CN" sz="14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了会有关</a:t>
            </a:r>
            <a:r>
              <a:rPr lang="zh-CN" altLang="zh-CN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公司人力资源规划的问题，中间总经理接听电话</a:t>
            </a:r>
            <a:r>
              <a:rPr lang="zh-CN" altLang="zh-CN" sz="14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、客人</a:t>
            </a:r>
            <a:r>
              <a:rPr lang="zh-CN" altLang="zh-CN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来访等</a:t>
            </a:r>
            <a:r>
              <a:rPr lang="zh-CN" altLang="zh-CN" sz="14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，谈话延续</a:t>
            </a:r>
            <a:r>
              <a:rPr lang="zh-CN" altLang="zh-CN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到</a:t>
            </a:r>
            <a:r>
              <a:rPr lang="en-US" altLang="zh-CN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00</a:t>
            </a:r>
            <a:r>
              <a:rPr lang="zh-CN" altLang="zh-CN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TextBox 40"/>
          <p:cNvSpPr txBox="1">
            <a:spLocks noChangeArrowheads="1"/>
          </p:cNvSpPr>
          <p:nvPr/>
        </p:nvSpPr>
        <p:spPr bwMode="auto">
          <a:xfrm>
            <a:off x="2716435" y="2341940"/>
            <a:ext cx="5216400" cy="587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准备布置下属工作，又有电话打来询问有关新入职人员薪资的问题，解释到</a:t>
            </a:r>
            <a:r>
              <a:rPr lang="en-US" altLang="zh-CN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zh-CN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1414686" y="1633265"/>
            <a:ext cx="1158859" cy="4244801"/>
            <a:chOff x="1414686" y="1629594"/>
            <a:chExt cx="1158859" cy="4244801"/>
          </a:xfrm>
        </p:grpSpPr>
        <p:grpSp>
          <p:nvGrpSpPr>
            <p:cNvPr id="93" name="Group 3"/>
            <p:cNvGrpSpPr>
              <a:grpSpLocks/>
            </p:cNvGrpSpPr>
            <p:nvPr/>
          </p:nvGrpSpPr>
          <p:grpSpPr bwMode="auto">
            <a:xfrm>
              <a:off x="1414686" y="1629594"/>
              <a:ext cx="1158859" cy="500385"/>
              <a:chOff x="816" y="2229"/>
              <a:chExt cx="1440" cy="523"/>
            </a:xfrm>
            <a:solidFill>
              <a:srgbClr val="FFC000"/>
            </a:solidFill>
          </p:grpSpPr>
          <p:sp>
            <p:nvSpPr>
              <p:cNvPr id="110" name="Freeform 4"/>
              <p:cNvSpPr>
                <a:spLocks/>
              </p:cNvSpPr>
              <p:nvPr/>
            </p:nvSpPr>
            <p:spPr bwMode="gray">
              <a:xfrm>
                <a:off x="901" y="2562"/>
                <a:ext cx="1270" cy="190"/>
              </a:xfrm>
              <a:custGeom>
                <a:avLst/>
                <a:gdLst>
                  <a:gd name="T0" fmla="*/ 1270 w 1120"/>
                  <a:gd name="T1" fmla="*/ 190 h 252"/>
                  <a:gd name="T2" fmla="*/ 1265 w 1120"/>
                  <a:gd name="T3" fmla="*/ 188 h 252"/>
                  <a:gd name="T4" fmla="*/ 1247 w 1120"/>
                  <a:gd name="T5" fmla="*/ 185 h 252"/>
                  <a:gd name="T6" fmla="*/ 1218 w 1120"/>
                  <a:gd name="T7" fmla="*/ 181 h 252"/>
                  <a:gd name="T8" fmla="*/ 1177 w 1120"/>
                  <a:gd name="T9" fmla="*/ 175 h 252"/>
                  <a:gd name="T10" fmla="*/ 1125 w 1120"/>
                  <a:gd name="T11" fmla="*/ 167 h 252"/>
                  <a:gd name="T12" fmla="*/ 1064 w 1120"/>
                  <a:gd name="T13" fmla="*/ 160 h 252"/>
                  <a:gd name="T14" fmla="*/ 993 w 1120"/>
                  <a:gd name="T15" fmla="*/ 154 h 252"/>
                  <a:gd name="T16" fmla="*/ 914 w 1120"/>
                  <a:gd name="T17" fmla="*/ 148 h 252"/>
                  <a:gd name="T18" fmla="*/ 828 w 1120"/>
                  <a:gd name="T19" fmla="*/ 143 h 252"/>
                  <a:gd name="T20" fmla="*/ 733 w 1120"/>
                  <a:gd name="T21" fmla="*/ 139 h 252"/>
                  <a:gd name="T22" fmla="*/ 630 w 1120"/>
                  <a:gd name="T23" fmla="*/ 139 h 252"/>
                  <a:gd name="T24" fmla="*/ 528 w 1120"/>
                  <a:gd name="T25" fmla="*/ 139 h 252"/>
                  <a:gd name="T26" fmla="*/ 435 w 1120"/>
                  <a:gd name="T27" fmla="*/ 143 h 252"/>
                  <a:gd name="T28" fmla="*/ 349 w 1120"/>
                  <a:gd name="T29" fmla="*/ 148 h 252"/>
                  <a:gd name="T30" fmla="*/ 270 w 1120"/>
                  <a:gd name="T31" fmla="*/ 154 h 252"/>
                  <a:gd name="T32" fmla="*/ 202 w 1120"/>
                  <a:gd name="T33" fmla="*/ 160 h 252"/>
                  <a:gd name="T34" fmla="*/ 143 w 1120"/>
                  <a:gd name="T35" fmla="*/ 167 h 252"/>
                  <a:gd name="T36" fmla="*/ 93 w 1120"/>
                  <a:gd name="T37" fmla="*/ 175 h 252"/>
                  <a:gd name="T38" fmla="*/ 52 w 1120"/>
                  <a:gd name="T39" fmla="*/ 181 h 252"/>
                  <a:gd name="T40" fmla="*/ 23 w 1120"/>
                  <a:gd name="T41" fmla="*/ 185 h 252"/>
                  <a:gd name="T42" fmla="*/ 7 w 1120"/>
                  <a:gd name="T43" fmla="*/ 188 h 252"/>
                  <a:gd name="T44" fmla="*/ 0 w 1120"/>
                  <a:gd name="T45" fmla="*/ 190 h 252"/>
                  <a:gd name="T46" fmla="*/ 0 w 1120"/>
                  <a:gd name="T47" fmla="*/ 47 h 252"/>
                  <a:gd name="T48" fmla="*/ 635 w 1120"/>
                  <a:gd name="T49" fmla="*/ 0 h 252"/>
                  <a:gd name="T50" fmla="*/ 1270 w 1120"/>
                  <a:gd name="T51" fmla="*/ 47 h 252"/>
                  <a:gd name="T52" fmla="*/ 1270 w 1120"/>
                  <a:gd name="T53" fmla="*/ 190 h 252"/>
                  <a:gd name="T54" fmla="*/ 1270 w 1120"/>
                  <a:gd name="T55" fmla="*/ 190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grpFill/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cs typeface="Arial" charset="0"/>
                </a:endParaRPr>
              </a:p>
            </p:txBody>
          </p:sp>
          <p:sp>
            <p:nvSpPr>
              <p:cNvPr id="111" name="Rectangle 5"/>
              <p:cNvSpPr>
                <a:spLocks noChangeArrowheads="1"/>
              </p:cNvSpPr>
              <p:nvPr/>
            </p:nvSpPr>
            <p:spPr bwMode="gray">
              <a:xfrm>
                <a:off x="816" y="2229"/>
                <a:ext cx="1440" cy="39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n-US" altLang="zh-CN" sz="1600" dirty="0">
                    <a:solidFill>
                      <a:schemeClr val="bg1"/>
                    </a:solidFill>
                    <a:latin typeface="微软雅黑" pitchFamily="34" charset="-122"/>
                    <a:cs typeface="Arial" charset="0"/>
                  </a:rPr>
                  <a:t>8:30</a:t>
                </a:r>
              </a:p>
            </p:txBody>
          </p:sp>
        </p:grpSp>
        <p:grpSp>
          <p:nvGrpSpPr>
            <p:cNvPr id="94" name="Group 3"/>
            <p:cNvGrpSpPr>
              <a:grpSpLocks/>
            </p:cNvGrpSpPr>
            <p:nvPr/>
          </p:nvGrpSpPr>
          <p:grpSpPr bwMode="auto">
            <a:xfrm>
              <a:off x="1414686" y="2565698"/>
              <a:ext cx="1158859" cy="500385"/>
              <a:chOff x="816" y="2229"/>
              <a:chExt cx="1440" cy="523"/>
            </a:xfrm>
            <a:solidFill>
              <a:srgbClr val="FFC000"/>
            </a:solidFill>
          </p:grpSpPr>
          <p:sp>
            <p:nvSpPr>
              <p:cNvPr id="108" name="Freeform 4"/>
              <p:cNvSpPr>
                <a:spLocks/>
              </p:cNvSpPr>
              <p:nvPr/>
            </p:nvSpPr>
            <p:spPr bwMode="gray">
              <a:xfrm>
                <a:off x="901" y="2562"/>
                <a:ext cx="1270" cy="190"/>
              </a:xfrm>
              <a:custGeom>
                <a:avLst/>
                <a:gdLst>
                  <a:gd name="T0" fmla="*/ 1270 w 1120"/>
                  <a:gd name="T1" fmla="*/ 190 h 252"/>
                  <a:gd name="T2" fmla="*/ 1265 w 1120"/>
                  <a:gd name="T3" fmla="*/ 188 h 252"/>
                  <a:gd name="T4" fmla="*/ 1247 w 1120"/>
                  <a:gd name="T5" fmla="*/ 185 h 252"/>
                  <a:gd name="T6" fmla="*/ 1218 w 1120"/>
                  <a:gd name="T7" fmla="*/ 181 h 252"/>
                  <a:gd name="T8" fmla="*/ 1177 w 1120"/>
                  <a:gd name="T9" fmla="*/ 175 h 252"/>
                  <a:gd name="T10" fmla="*/ 1125 w 1120"/>
                  <a:gd name="T11" fmla="*/ 167 h 252"/>
                  <a:gd name="T12" fmla="*/ 1064 w 1120"/>
                  <a:gd name="T13" fmla="*/ 160 h 252"/>
                  <a:gd name="T14" fmla="*/ 993 w 1120"/>
                  <a:gd name="T15" fmla="*/ 154 h 252"/>
                  <a:gd name="T16" fmla="*/ 914 w 1120"/>
                  <a:gd name="T17" fmla="*/ 148 h 252"/>
                  <a:gd name="T18" fmla="*/ 828 w 1120"/>
                  <a:gd name="T19" fmla="*/ 143 h 252"/>
                  <a:gd name="T20" fmla="*/ 733 w 1120"/>
                  <a:gd name="T21" fmla="*/ 139 h 252"/>
                  <a:gd name="T22" fmla="*/ 630 w 1120"/>
                  <a:gd name="T23" fmla="*/ 139 h 252"/>
                  <a:gd name="T24" fmla="*/ 528 w 1120"/>
                  <a:gd name="T25" fmla="*/ 139 h 252"/>
                  <a:gd name="T26" fmla="*/ 435 w 1120"/>
                  <a:gd name="T27" fmla="*/ 143 h 252"/>
                  <a:gd name="T28" fmla="*/ 349 w 1120"/>
                  <a:gd name="T29" fmla="*/ 148 h 252"/>
                  <a:gd name="T30" fmla="*/ 270 w 1120"/>
                  <a:gd name="T31" fmla="*/ 154 h 252"/>
                  <a:gd name="T32" fmla="*/ 202 w 1120"/>
                  <a:gd name="T33" fmla="*/ 160 h 252"/>
                  <a:gd name="T34" fmla="*/ 143 w 1120"/>
                  <a:gd name="T35" fmla="*/ 167 h 252"/>
                  <a:gd name="T36" fmla="*/ 93 w 1120"/>
                  <a:gd name="T37" fmla="*/ 175 h 252"/>
                  <a:gd name="T38" fmla="*/ 52 w 1120"/>
                  <a:gd name="T39" fmla="*/ 181 h 252"/>
                  <a:gd name="T40" fmla="*/ 23 w 1120"/>
                  <a:gd name="T41" fmla="*/ 185 h 252"/>
                  <a:gd name="T42" fmla="*/ 7 w 1120"/>
                  <a:gd name="T43" fmla="*/ 188 h 252"/>
                  <a:gd name="T44" fmla="*/ 0 w 1120"/>
                  <a:gd name="T45" fmla="*/ 190 h 252"/>
                  <a:gd name="T46" fmla="*/ 0 w 1120"/>
                  <a:gd name="T47" fmla="*/ 47 h 252"/>
                  <a:gd name="T48" fmla="*/ 635 w 1120"/>
                  <a:gd name="T49" fmla="*/ 0 h 252"/>
                  <a:gd name="T50" fmla="*/ 1270 w 1120"/>
                  <a:gd name="T51" fmla="*/ 47 h 252"/>
                  <a:gd name="T52" fmla="*/ 1270 w 1120"/>
                  <a:gd name="T53" fmla="*/ 190 h 252"/>
                  <a:gd name="T54" fmla="*/ 1270 w 1120"/>
                  <a:gd name="T55" fmla="*/ 190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grpFill/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cs typeface="Arial" charset="0"/>
                </a:endParaRPr>
              </a:p>
            </p:txBody>
          </p:sp>
          <p:sp>
            <p:nvSpPr>
              <p:cNvPr id="109" name="Rectangle 5"/>
              <p:cNvSpPr>
                <a:spLocks noChangeArrowheads="1"/>
              </p:cNvSpPr>
              <p:nvPr/>
            </p:nvSpPr>
            <p:spPr bwMode="gray">
              <a:xfrm>
                <a:off x="816" y="2229"/>
                <a:ext cx="1440" cy="39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eaLnBrk="0" hangingPunct="0"/>
                <a:r>
                  <a:rPr lang="en-US" altLang="zh-CN" sz="1600" dirty="0">
                    <a:solidFill>
                      <a:schemeClr val="bg1"/>
                    </a:solidFill>
                    <a:latin typeface="微软雅黑" pitchFamily="34" charset="-122"/>
                    <a:cs typeface="Arial" charset="0"/>
                  </a:rPr>
                  <a:t>10:00</a:t>
                </a:r>
              </a:p>
            </p:txBody>
          </p:sp>
        </p:grpSp>
        <p:grpSp>
          <p:nvGrpSpPr>
            <p:cNvPr id="95" name="Group 3"/>
            <p:cNvGrpSpPr>
              <a:grpSpLocks/>
            </p:cNvGrpSpPr>
            <p:nvPr/>
          </p:nvGrpSpPr>
          <p:grpSpPr bwMode="auto">
            <a:xfrm>
              <a:off x="1414686" y="3501802"/>
              <a:ext cx="1158859" cy="500385"/>
              <a:chOff x="816" y="2229"/>
              <a:chExt cx="1440" cy="523"/>
            </a:xfrm>
            <a:solidFill>
              <a:srgbClr val="FFC000"/>
            </a:solidFill>
          </p:grpSpPr>
          <p:sp>
            <p:nvSpPr>
              <p:cNvPr id="106" name="Freeform 4"/>
              <p:cNvSpPr>
                <a:spLocks/>
              </p:cNvSpPr>
              <p:nvPr/>
            </p:nvSpPr>
            <p:spPr bwMode="gray">
              <a:xfrm>
                <a:off x="901" y="2562"/>
                <a:ext cx="1270" cy="190"/>
              </a:xfrm>
              <a:custGeom>
                <a:avLst/>
                <a:gdLst>
                  <a:gd name="T0" fmla="*/ 1270 w 1120"/>
                  <a:gd name="T1" fmla="*/ 190 h 252"/>
                  <a:gd name="T2" fmla="*/ 1265 w 1120"/>
                  <a:gd name="T3" fmla="*/ 188 h 252"/>
                  <a:gd name="T4" fmla="*/ 1247 w 1120"/>
                  <a:gd name="T5" fmla="*/ 185 h 252"/>
                  <a:gd name="T6" fmla="*/ 1218 w 1120"/>
                  <a:gd name="T7" fmla="*/ 181 h 252"/>
                  <a:gd name="T8" fmla="*/ 1177 w 1120"/>
                  <a:gd name="T9" fmla="*/ 175 h 252"/>
                  <a:gd name="T10" fmla="*/ 1125 w 1120"/>
                  <a:gd name="T11" fmla="*/ 167 h 252"/>
                  <a:gd name="T12" fmla="*/ 1064 w 1120"/>
                  <a:gd name="T13" fmla="*/ 160 h 252"/>
                  <a:gd name="T14" fmla="*/ 993 w 1120"/>
                  <a:gd name="T15" fmla="*/ 154 h 252"/>
                  <a:gd name="T16" fmla="*/ 914 w 1120"/>
                  <a:gd name="T17" fmla="*/ 148 h 252"/>
                  <a:gd name="T18" fmla="*/ 828 w 1120"/>
                  <a:gd name="T19" fmla="*/ 143 h 252"/>
                  <a:gd name="T20" fmla="*/ 733 w 1120"/>
                  <a:gd name="T21" fmla="*/ 139 h 252"/>
                  <a:gd name="T22" fmla="*/ 630 w 1120"/>
                  <a:gd name="T23" fmla="*/ 139 h 252"/>
                  <a:gd name="T24" fmla="*/ 528 w 1120"/>
                  <a:gd name="T25" fmla="*/ 139 h 252"/>
                  <a:gd name="T26" fmla="*/ 435 w 1120"/>
                  <a:gd name="T27" fmla="*/ 143 h 252"/>
                  <a:gd name="T28" fmla="*/ 349 w 1120"/>
                  <a:gd name="T29" fmla="*/ 148 h 252"/>
                  <a:gd name="T30" fmla="*/ 270 w 1120"/>
                  <a:gd name="T31" fmla="*/ 154 h 252"/>
                  <a:gd name="T32" fmla="*/ 202 w 1120"/>
                  <a:gd name="T33" fmla="*/ 160 h 252"/>
                  <a:gd name="T34" fmla="*/ 143 w 1120"/>
                  <a:gd name="T35" fmla="*/ 167 h 252"/>
                  <a:gd name="T36" fmla="*/ 93 w 1120"/>
                  <a:gd name="T37" fmla="*/ 175 h 252"/>
                  <a:gd name="T38" fmla="*/ 52 w 1120"/>
                  <a:gd name="T39" fmla="*/ 181 h 252"/>
                  <a:gd name="T40" fmla="*/ 23 w 1120"/>
                  <a:gd name="T41" fmla="*/ 185 h 252"/>
                  <a:gd name="T42" fmla="*/ 7 w 1120"/>
                  <a:gd name="T43" fmla="*/ 188 h 252"/>
                  <a:gd name="T44" fmla="*/ 0 w 1120"/>
                  <a:gd name="T45" fmla="*/ 190 h 252"/>
                  <a:gd name="T46" fmla="*/ 0 w 1120"/>
                  <a:gd name="T47" fmla="*/ 47 h 252"/>
                  <a:gd name="T48" fmla="*/ 635 w 1120"/>
                  <a:gd name="T49" fmla="*/ 0 h 252"/>
                  <a:gd name="T50" fmla="*/ 1270 w 1120"/>
                  <a:gd name="T51" fmla="*/ 47 h 252"/>
                  <a:gd name="T52" fmla="*/ 1270 w 1120"/>
                  <a:gd name="T53" fmla="*/ 190 h 252"/>
                  <a:gd name="T54" fmla="*/ 1270 w 1120"/>
                  <a:gd name="T55" fmla="*/ 190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grpFill/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cs typeface="Arial" charset="0"/>
                </a:endParaRPr>
              </a:p>
            </p:txBody>
          </p:sp>
          <p:sp>
            <p:nvSpPr>
              <p:cNvPr id="107" name="Rectangle 5"/>
              <p:cNvSpPr>
                <a:spLocks noChangeArrowheads="1"/>
              </p:cNvSpPr>
              <p:nvPr/>
            </p:nvSpPr>
            <p:spPr bwMode="gray">
              <a:xfrm>
                <a:off x="816" y="2229"/>
                <a:ext cx="1440" cy="39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eaLnBrk="0" hangingPunct="0"/>
                <a:r>
                  <a:rPr lang="en-US" altLang="zh-CN" sz="1600" dirty="0">
                    <a:solidFill>
                      <a:schemeClr val="bg1"/>
                    </a:solidFill>
                    <a:latin typeface="微软雅黑" pitchFamily="34" charset="-122"/>
                    <a:cs typeface="Arial" charset="0"/>
                  </a:rPr>
                  <a:t>10:20</a:t>
                </a:r>
              </a:p>
            </p:txBody>
          </p:sp>
        </p:grpSp>
        <p:grpSp>
          <p:nvGrpSpPr>
            <p:cNvPr id="96" name="Group 3"/>
            <p:cNvGrpSpPr>
              <a:grpSpLocks/>
            </p:cNvGrpSpPr>
            <p:nvPr/>
          </p:nvGrpSpPr>
          <p:grpSpPr bwMode="auto">
            <a:xfrm>
              <a:off x="1414686" y="4437906"/>
              <a:ext cx="1158859" cy="500385"/>
              <a:chOff x="816" y="2229"/>
              <a:chExt cx="1440" cy="523"/>
            </a:xfrm>
            <a:solidFill>
              <a:srgbClr val="FFC000"/>
            </a:solidFill>
          </p:grpSpPr>
          <p:sp>
            <p:nvSpPr>
              <p:cNvPr id="104" name="Freeform 4"/>
              <p:cNvSpPr>
                <a:spLocks/>
              </p:cNvSpPr>
              <p:nvPr/>
            </p:nvSpPr>
            <p:spPr bwMode="gray">
              <a:xfrm>
                <a:off x="901" y="2562"/>
                <a:ext cx="1270" cy="190"/>
              </a:xfrm>
              <a:custGeom>
                <a:avLst/>
                <a:gdLst>
                  <a:gd name="T0" fmla="*/ 1270 w 1120"/>
                  <a:gd name="T1" fmla="*/ 190 h 252"/>
                  <a:gd name="T2" fmla="*/ 1265 w 1120"/>
                  <a:gd name="T3" fmla="*/ 188 h 252"/>
                  <a:gd name="T4" fmla="*/ 1247 w 1120"/>
                  <a:gd name="T5" fmla="*/ 185 h 252"/>
                  <a:gd name="T6" fmla="*/ 1218 w 1120"/>
                  <a:gd name="T7" fmla="*/ 181 h 252"/>
                  <a:gd name="T8" fmla="*/ 1177 w 1120"/>
                  <a:gd name="T9" fmla="*/ 175 h 252"/>
                  <a:gd name="T10" fmla="*/ 1125 w 1120"/>
                  <a:gd name="T11" fmla="*/ 167 h 252"/>
                  <a:gd name="T12" fmla="*/ 1064 w 1120"/>
                  <a:gd name="T13" fmla="*/ 160 h 252"/>
                  <a:gd name="T14" fmla="*/ 993 w 1120"/>
                  <a:gd name="T15" fmla="*/ 154 h 252"/>
                  <a:gd name="T16" fmla="*/ 914 w 1120"/>
                  <a:gd name="T17" fmla="*/ 148 h 252"/>
                  <a:gd name="T18" fmla="*/ 828 w 1120"/>
                  <a:gd name="T19" fmla="*/ 143 h 252"/>
                  <a:gd name="T20" fmla="*/ 733 w 1120"/>
                  <a:gd name="T21" fmla="*/ 139 h 252"/>
                  <a:gd name="T22" fmla="*/ 630 w 1120"/>
                  <a:gd name="T23" fmla="*/ 139 h 252"/>
                  <a:gd name="T24" fmla="*/ 528 w 1120"/>
                  <a:gd name="T25" fmla="*/ 139 h 252"/>
                  <a:gd name="T26" fmla="*/ 435 w 1120"/>
                  <a:gd name="T27" fmla="*/ 143 h 252"/>
                  <a:gd name="T28" fmla="*/ 349 w 1120"/>
                  <a:gd name="T29" fmla="*/ 148 h 252"/>
                  <a:gd name="T30" fmla="*/ 270 w 1120"/>
                  <a:gd name="T31" fmla="*/ 154 h 252"/>
                  <a:gd name="T32" fmla="*/ 202 w 1120"/>
                  <a:gd name="T33" fmla="*/ 160 h 252"/>
                  <a:gd name="T34" fmla="*/ 143 w 1120"/>
                  <a:gd name="T35" fmla="*/ 167 h 252"/>
                  <a:gd name="T36" fmla="*/ 93 w 1120"/>
                  <a:gd name="T37" fmla="*/ 175 h 252"/>
                  <a:gd name="T38" fmla="*/ 52 w 1120"/>
                  <a:gd name="T39" fmla="*/ 181 h 252"/>
                  <a:gd name="T40" fmla="*/ 23 w 1120"/>
                  <a:gd name="T41" fmla="*/ 185 h 252"/>
                  <a:gd name="T42" fmla="*/ 7 w 1120"/>
                  <a:gd name="T43" fmla="*/ 188 h 252"/>
                  <a:gd name="T44" fmla="*/ 0 w 1120"/>
                  <a:gd name="T45" fmla="*/ 190 h 252"/>
                  <a:gd name="T46" fmla="*/ 0 w 1120"/>
                  <a:gd name="T47" fmla="*/ 47 h 252"/>
                  <a:gd name="T48" fmla="*/ 635 w 1120"/>
                  <a:gd name="T49" fmla="*/ 0 h 252"/>
                  <a:gd name="T50" fmla="*/ 1270 w 1120"/>
                  <a:gd name="T51" fmla="*/ 47 h 252"/>
                  <a:gd name="T52" fmla="*/ 1270 w 1120"/>
                  <a:gd name="T53" fmla="*/ 190 h 252"/>
                  <a:gd name="T54" fmla="*/ 1270 w 1120"/>
                  <a:gd name="T55" fmla="*/ 190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grpFill/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cs typeface="Arial" charset="0"/>
                </a:endParaRPr>
              </a:p>
            </p:txBody>
          </p:sp>
          <p:sp>
            <p:nvSpPr>
              <p:cNvPr id="105" name="Rectangle 5"/>
              <p:cNvSpPr>
                <a:spLocks noChangeArrowheads="1"/>
              </p:cNvSpPr>
              <p:nvPr/>
            </p:nvSpPr>
            <p:spPr bwMode="gray">
              <a:xfrm>
                <a:off x="816" y="2229"/>
                <a:ext cx="1440" cy="39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eaLnBrk="0" hangingPunct="0"/>
                <a:r>
                  <a:rPr lang="en-US" altLang="zh-CN" sz="1600" dirty="0">
                    <a:solidFill>
                      <a:schemeClr val="bg1"/>
                    </a:solidFill>
                    <a:latin typeface="微软雅黑" pitchFamily="34" charset="-122"/>
                    <a:cs typeface="Arial" charset="0"/>
                  </a:rPr>
                  <a:t>11:00</a:t>
                </a:r>
              </a:p>
            </p:txBody>
          </p:sp>
        </p:grpSp>
        <p:grpSp>
          <p:nvGrpSpPr>
            <p:cNvPr id="97" name="Group 3"/>
            <p:cNvGrpSpPr>
              <a:grpSpLocks/>
            </p:cNvGrpSpPr>
            <p:nvPr/>
          </p:nvGrpSpPr>
          <p:grpSpPr bwMode="auto">
            <a:xfrm>
              <a:off x="1414686" y="5374010"/>
              <a:ext cx="1158859" cy="500385"/>
              <a:chOff x="816" y="2229"/>
              <a:chExt cx="1440" cy="523"/>
            </a:xfrm>
            <a:solidFill>
              <a:srgbClr val="FFC000"/>
            </a:solidFill>
          </p:grpSpPr>
          <p:sp>
            <p:nvSpPr>
              <p:cNvPr id="102" name="Freeform 4"/>
              <p:cNvSpPr>
                <a:spLocks/>
              </p:cNvSpPr>
              <p:nvPr/>
            </p:nvSpPr>
            <p:spPr bwMode="gray">
              <a:xfrm>
                <a:off x="901" y="2562"/>
                <a:ext cx="1270" cy="190"/>
              </a:xfrm>
              <a:custGeom>
                <a:avLst/>
                <a:gdLst>
                  <a:gd name="T0" fmla="*/ 1270 w 1120"/>
                  <a:gd name="T1" fmla="*/ 190 h 252"/>
                  <a:gd name="T2" fmla="*/ 1265 w 1120"/>
                  <a:gd name="T3" fmla="*/ 188 h 252"/>
                  <a:gd name="T4" fmla="*/ 1247 w 1120"/>
                  <a:gd name="T5" fmla="*/ 185 h 252"/>
                  <a:gd name="T6" fmla="*/ 1218 w 1120"/>
                  <a:gd name="T7" fmla="*/ 181 h 252"/>
                  <a:gd name="T8" fmla="*/ 1177 w 1120"/>
                  <a:gd name="T9" fmla="*/ 175 h 252"/>
                  <a:gd name="T10" fmla="*/ 1125 w 1120"/>
                  <a:gd name="T11" fmla="*/ 167 h 252"/>
                  <a:gd name="T12" fmla="*/ 1064 w 1120"/>
                  <a:gd name="T13" fmla="*/ 160 h 252"/>
                  <a:gd name="T14" fmla="*/ 993 w 1120"/>
                  <a:gd name="T15" fmla="*/ 154 h 252"/>
                  <a:gd name="T16" fmla="*/ 914 w 1120"/>
                  <a:gd name="T17" fmla="*/ 148 h 252"/>
                  <a:gd name="T18" fmla="*/ 828 w 1120"/>
                  <a:gd name="T19" fmla="*/ 143 h 252"/>
                  <a:gd name="T20" fmla="*/ 733 w 1120"/>
                  <a:gd name="T21" fmla="*/ 139 h 252"/>
                  <a:gd name="T22" fmla="*/ 630 w 1120"/>
                  <a:gd name="T23" fmla="*/ 139 h 252"/>
                  <a:gd name="T24" fmla="*/ 528 w 1120"/>
                  <a:gd name="T25" fmla="*/ 139 h 252"/>
                  <a:gd name="T26" fmla="*/ 435 w 1120"/>
                  <a:gd name="T27" fmla="*/ 143 h 252"/>
                  <a:gd name="T28" fmla="*/ 349 w 1120"/>
                  <a:gd name="T29" fmla="*/ 148 h 252"/>
                  <a:gd name="T30" fmla="*/ 270 w 1120"/>
                  <a:gd name="T31" fmla="*/ 154 h 252"/>
                  <a:gd name="T32" fmla="*/ 202 w 1120"/>
                  <a:gd name="T33" fmla="*/ 160 h 252"/>
                  <a:gd name="T34" fmla="*/ 143 w 1120"/>
                  <a:gd name="T35" fmla="*/ 167 h 252"/>
                  <a:gd name="T36" fmla="*/ 93 w 1120"/>
                  <a:gd name="T37" fmla="*/ 175 h 252"/>
                  <a:gd name="T38" fmla="*/ 52 w 1120"/>
                  <a:gd name="T39" fmla="*/ 181 h 252"/>
                  <a:gd name="T40" fmla="*/ 23 w 1120"/>
                  <a:gd name="T41" fmla="*/ 185 h 252"/>
                  <a:gd name="T42" fmla="*/ 7 w 1120"/>
                  <a:gd name="T43" fmla="*/ 188 h 252"/>
                  <a:gd name="T44" fmla="*/ 0 w 1120"/>
                  <a:gd name="T45" fmla="*/ 190 h 252"/>
                  <a:gd name="T46" fmla="*/ 0 w 1120"/>
                  <a:gd name="T47" fmla="*/ 47 h 252"/>
                  <a:gd name="T48" fmla="*/ 635 w 1120"/>
                  <a:gd name="T49" fmla="*/ 0 h 252"/>
                  <a:gd name="T50" fmla="*/ 1270 w 1120"/>
                  <a:gd name="T51" fmla="*/ 47 h 252"/>
                  <a:gd name="T52" fmla="*/ 1270 w 1120"/>
                  <a:gd name="T53" fmla="*/ 190 h 252"/>
                  <a:gd name="T54" fmla="*/ 1270 w 1120"/>
                  <a:gd name="T55" fmla="*/ 190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grpFill/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cs typeface="Arial" charset="0"/>
                </a:endParaRPr>
              </a:p>
            </p:txBody>
          </p:sp>
          <p:sp>
            <p:nvSpPr>
              <p:cNvPr id="103" name="Rectangle 5"/>
              <p:cNvSpPr>
                <a:spLocks noChangeArrowheads="1"/>
              </p:cNvSpPr>
              <p:nvPr/>
            </p:nvSpPr>
            <p:spPr bwMode="gray">
              <a:xfrm>
                <a:off x="816" y="2229"/>
                <a:ext cx="1440" cy="39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eaLnBrk="0" hangingPunct="0"/>
                <a:r>
                  <a:rPr lang="en-US" altLang="zh-CN" sz="1600" dirty="0">
                    <a:solidFill>
                      <a:schemeClr val="bg1"/>
                    </a:solidFill>
                    <a:latin typeface="微软雅黑" pitchFamily="34" charset="-122"/>
                    <a:cs typeface="Arial" charset="0"/>
                  </a:rPr>
                  <a:t>12:00</a:t>
                </a:r>
              </a:p>
            </p:txBody>
          </p:sp>
        </p:grpSp>
        <p:cxnSp>
          <p:nvCxnSpPr>
            <p:cNvPr id="98" name="直接连接符 97"/>
            <p:cNvCxnSpPr>
              <a:stCxn id="111" idx="2"/>
              <a:endCxn id="109" idx="0"/>
            </p:cNvCxnSpPr>
            <p:nvPr/>
          </p:nvCxnSpPr>
          <p:spPr>
            <a:xfrm>
              <a:off x="1994116" y="2005600"/>
              <a:ext cx="0" cy="560098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>
              <a:stCxn id="109" idx="2"/>
              <a:endCxn id="107" idx="0"/>
            </p:cNvCxnSpPr>
            <p:nvPr/>
          </p:nvCxnSpPr>
          <p:spPr>
            <a:xfrm>
              <a:off x="1994116" y="2941704"/>
              <a:ext cx="0" cy="560098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>
              <a:stCxn id="107" idx="2"/>
              <a:endCxn id="105" idx="0"/>
            </p:cNvCxnSpPr>
            <p:nvPr/>
          </p:nvCxnSpPr>
          <p:spPr>
            <a:xfrm>
              <a:off x="1994116" y="3877808"/>
              <a:ext cx="0" cy="560098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>
              <a:stCxn id="105" idx="2"/>
              <a:endCxn id="103" idx="0"/>
            </p:cNvCxnSpPr>
            <p:nvPr/>
          </p:nvCxnSpPr>
          <p:spPr>
            <a:xfrm>
              <a:off x="1994116" y="4813912"/>
              <a:ext cx="0" cy="560098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pic>
        <p:nvPicPr>
          <p:cNvPr id="91" name="Picture 2" descr="E:\仝德志文件，勿删！\03-参考文档\！PPT图片及版面资源\06-PPT精选插图\01-高清\商务-高清\pic374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9" r="5838"/>
          <a:stretch/>
        </p:blipFill>
        <p:spPr bwMode="auto">
          <a:xfrm>
            <a:off x="8255446" y="1561257"/>
            <a:ext cx="2890852" cy="4145280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sp>
        <p:nvSpPr>
          <p:cNvPr id="39" name="五边形 38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为什么时间总不够用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094090"/>
            <a:ext cx="11579943" cy="461665"/>
            <a:chOff x="0" y="6094090"/>
            <a:chExt cx="11579943" cy="461665"/>
          </a:xfrm>
        </p:grpSpPr>
        <p:sp>
          <p:nvSpPr>
            <p:cNvPr id="38" name="TextBox 37"/>
            <p:cNvSpPr txBox="1"/>
            <p:nvPr/>
          </p:nvSpPr>
          <p:spPr>
            <a:xfrm>
              <a:off x="10344769" y="6094090"/>
              <a:ext cx="1235174" cy="461665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FFFF66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Broadway" pitchFamily="82" charset="0"/>
                  <a:ea typeface="楷体" pitchFamily="49" charset="-122"/>
                  <a:cs typeface="经典繁仿黑" pitchFamily="49" charset="-122"/>
                </a:rPr>
                <a:t>LOGO</a:t>
              </a:r>
              <a:endParaRPr lang="zh-CN" altLang="en-US" dirty="0">
                <a:solidFill>
                  <a:srgbClr val="FFFF66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0" y="6526138"/>
              <a:ext cx="1019966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10199662" y="6094090"/>
              <a:ext cx="0" cy="431800"/>
            </a:xfrm>
            <a:prstGeom prst="line">
              <a:avLst/>
            </a:prstGeom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10283799" y="6236965"/>
              <a:ext cx="0" cy="288925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矩形 42"/>
          <p:cNvSpPr/>
          <p:nvPr/>
        </p:nvSpPr>
        <p:spPr>
          <a:xfrm>
            <a:off x="118541" y="68461"/>
            <a:ext cx="360000" cy="360000"/>
          </a:xfrm>
          <a:prstGeom prst="rect">
            <a:avLst/>
          </a:prstGeom>
          <a:noFill/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95288" y="394690"/>
            <a:ext cx="165600" cy="165600"/>
          </a:xfrm>
          <a:prstGeom prst="rect">
            <a:avLst/>
          </a:prstGeom>
          <a:noFill/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15" name="Line 130"/>
          <p:cNvSpPr>
            <a:spLocks noChangeShapeType="1"/>
          </p:cNvSpPr>
          <p:nvPr/>
        </p:nvSpPr>
        <p:spPr bwMode="auto">
          <a:xfrm>
            <a:off x="1032711" y="2208362"/>
            <a:ext cx="0" cy="457200"/>
          </a:xfrm>
          <a:prstGeom prst="line">
            <a:avLst/>
          </a:prstGeom>
          <a:noFill/>
          <a:ln w="38100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4211" y="1917626"/>
            <a:ext cx="492443" cy="338060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kern="0" spc="200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2000" kern="0" spc="200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看 马经理</a:t>
            </a:r>
            <a:r>
              <a:rPr lang="zh-CN" altLang="en-US" sz="2000" kern="0" spc="200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000" kern="0" spc="200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一天</a:t>
            </a:r>
            <a:endParaRPr lang="en-US" altLang="zh-CN" sz="2000" kern="0" spc="200" dirty="0">
              <a:solidFill>
                <a:srgbClr val="00C4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086009" y="1413570"/>
            <a:ext cx="0" cy="4225257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</a:ln>
          <a:effectLst/>
        </p:spPr>
      </p:cxnSp>
      <p:sp>
        <p:nvSpPr>
          <p:cNvPr id="88" name="TextBox 41"/>
          <p:cNvSpPr txBox="1">
            <a:spLocks noChangeArrowheads="1"/>
          </p:cNvSpPr>
          <p:nvPr/>
        </p:nvSpPr>
        <p:spPr bwMode="auto">
          <a:xfrm>
            <a:off x="2716435" y="3256115"/>
            <a:ext cx="521640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找来下属布置招聘工作，中间不断有其他</a:t>
            </a:r>
            <a:r>
              <a:rPr lang="zh-CN" altLang="zh-CN" sz="14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下属请示</a:t>
            </a:r>
            <a:r>
              <a:rPr lang="zh-CN" altLang="zh-CN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工作，马经理的思路和时间被分割和耽误，布置工作一直延续到</a:t>
            </a:r>
            <a:r>
              <a:rPr lang="en-US" altLang="zh-CN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zh-CN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00</a:t>
            </a:r>
            <a:r>
              <a:rPr lang="zh-CN" altLang="zh-CN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TextBox 42"/>
          <p:cNvSpPr txBox="1">
            <a:spLocks noChangeArrowheads="1"/>
          </p:cNvSpPr>
          <p:nvPr/>
        </p:nvSpPr>
        <p:spPr bwMode="auto">
          <a:xfrm>
            <a:off x="2716435" y="4192219"/>
            <a:ext cx="5214937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对秘书报上来的文件等进行批示、处理；阅读文件、各类的报告、建议书等，到</a:t>
            </a:r>
            <a:r>
              <a:rPr lang="en-US" altLang="zh-CN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zh-CN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00</a:t>
            </a:r>
            <a:r>
              <a:rPr lang="zh-CN" altLang="zh-CN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，还有一部分没有过目。</a:t>
            </a:r>
            <a:endParaRPr lang="zh-CN" altLang="en-US" sz="1400" dirty="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TextBox 43"/>
          <p:cNvSpPr txBox="1">
            <a:spLocks noChangeArrowheads="1"/>
          </p:cNvSpPr>
          <p:nvPr/>
        </p:nvSpPr>
        <p:spPr bwMode="auto">
          <a:xfrm>
            <a:off x="2716435" y="5128323"/>
            <a:ext cx="5214937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匆匆吃过饭，看</a:t>
            </a:r>
            <a:r>
              <a:rPr lang="zh-CN" altLang="zh-CN" sz="14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了会报纸</a:t>
            </a:r>
            <a:r>
              <a:rPr lang="zh-CN" altLang="zh-CN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、与同事聊</a:t>
            </a:r>
            <a:r>
              <a:rPr lang="zh-CN" altLang="zh-CN" sz="14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了会天</a:t>
            </a:r>
            <a:r>
              <a:rPr lang="zh-CN" altLang="zh-CN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，猛然想起总经理交待</a:t>
            </a:r>
            <a:r>
              <a:rPr lang="zh-CN" altLang="zh-CN" sz="14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的人力资源规划</a:t>
            </a:r>
            <a:r>
              <a:rPr lang="zh-CN" altLang="zh-CN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报告还</a:t>
            </a:r>
            <a:r>
              <a:rPr lang="zh-CN" altLang="zh-CN" sz="14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没完</a:t>
            </a:r>
            <a:r>
              <a:rPr lang="zh-CN" altLang="zh-CN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成</a:t>
            </a:r>
            <a:r>
              <a:rPr lang="zh-CN" altLang="zh-CN" sz="14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，于是</a:t>
            </a:r>
            <a:r>
              <a:rPr lang="zh-CN" altLang="zh-CN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赶紧冲进办公室。</a:t>
            </a:r>
            <a:endParaRPr lang="zh-CN" altLang="en-US" sz="1400" dirty="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325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  <p:bldP spid="84" grpId="0" animBg="1"/>
      <p:bldP spid="83" grpId="0" animBg="1"/>
      <p:bldP spid="82" grpId="0" animBg="1"/>
      <p:bldP spid="81" grpId="0" animBg="1"/>
      <p:bldP spid="86" grpId="0"/>
      <p:bldP spid="87" grpId="0"/>
      <p:bldP spid="18" grpId="0"/>
      <p:bldP spid="88" grpId="0"/>
      <p:bldP spid="89" grpId="0"/>
      <p:bldP spid="9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sp>
        <p:nvSpPr>
          <p:cNvPr id="39" name="五边形 38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为什么时间总不够用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Line 130"/>
          <p:cNvSpPr>
            <a:spLocks noChangeShapeType="1"/>
          </p:cNvSpPr>
          <p:nvPr/>
        </p:nvSpPr>
        <p:spPr bwMode="auto">
          <a:xfrm>
            <a:off x="1032711" y="2208362"/>
            <a:ext cx="0" cy="457200"/>
          </a:xfrm>
          <a:prstGeom prst="line">
            <a:avLst/>
          </a:prstGeom>
          <a:noFill/>
          <a:ln w="38100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4211" y="1917626"/>
            <a:ext cx="492443" cy="338060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kern="0" spc="200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2000" kern="0" spc="200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看 马经理</a:t>
            </a:r>
            <a:r>
              <a:rPr lang="zh-CN" altLang="en-US" sz="2000" kern="0" spc="200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000" kern="0" spc="200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一天</a:t>
            </a:r>
            <a:endParaRPr lang="en-US" altLang="zh-CN" sz="2000" kern="0" spc="200" dirty="0">
              <a:solidFill>
                <a:srgbClr val="00C4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086009" y="1413570"/>
            <a:ext cx="0" cy="4225257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</a:ln>
          <a:effectLst/>
        </p:spPr>
      </p:cxnSp>
      <p:sp>
        <p:nvSpPr>
          <p:cNvPr id="55" name="Line 18"/>
          <p:cNvSpPr>
            <a:spLocks noChangeShapeType="1"/>
          </p:cNvSpPr>
          <p:nvPr/>
        </p:nvSpPr>
        <p:spPr bwMode="auto">
          <a:xfrm>
            <a:off x="2573544" y="1989634"/>
            <a:ext cx="5357827" cy="0"/>
          </a:xfrm>
          <a:prstGeom prst="line">
            <a:avLst/>
          </a:prstGeom>
          <a:noFill/>
          <a:ln w="12700" cap="rnd">
            <a:solidFill>
              <a:srgbClr val="00B0F0"/>
            </a:solidFill>
            <a:prstDash val="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</a:endParaRPr>
          </a:p>
        </p:txBody>
      </p:sp>
      <p:sp>
        <p:nvSpPr>
          <p:cNvPr id="56" name="Line 18"/>
          <p:cNvSpPr>
            <a:spLocks noChangeShapeType="1"/>
          </p:cNvSpPr>
          <p:nvPr/>
        </p:nvSpPr>
        <p:spPr bwMode="auto">
          <a:xfrm>
            <a:off x="2573544" y="2925738"/>
            <a:ext cx="5357827" cy="0"/>
          </a:xfrm>
          <a:prstGeom prst="line">
            <a:avLst/>
          </a:prstGeom>
          <a:noFill/>
          <a:ln w="12700" cap="rnd">
            <a:solidFill>
              <a:srgbClr val="00B0F0"/>
            </a:solidFill>
            <a:prstDash val="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</a:endParaRPr>
          </a:p>
        </p:txBody>
      </p:sp>
      <p:sp>
        <p:nvSpPr>
          <p:cNvPr id="57" name="Line 18"/>
          <p:cNvSpPr>
            <a:spLocks noChangeShapeType="1"/>
          </p:cNvSpPr>
          <p:nvPr/>
        </p:nvSpPr>
        <p:spPr bwMode="auto">
          <a:xfrm>
            <a:off x="2573544" y="3861842"/>
            <a:ext cx="5357827" cy="0"/>
          </a:xfrm>
          <a:prstGeom prst="line">
            <a:avLst/>
          </a:prstGeom>
          <a:noFill/>
          <a:ln w="12700" cap="rnd">
            <a:solidFill>
              <a:srgbClr val="00B0F0"/>
            </a:solidFill>
            <a:prstDash val="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</a:endParaRPr>
          </a:p>
        </p:txBody>
      </p:sp>
      <p:sp>
        <p:nvSpPr>
          <p:cNvPr id="58" name="Line 18"/>
          <p:cNvSpPr>
            <a:spLocks noChangeShapeType="1"/>
          </p:cNvSpPr>
          <p:nvPr/>
        </p:nvSpPr>
        <p:spPr bwMode="auto">
          <a:xfrm>
            <a:off x="2573544" y="4797946"/>
            <a:ext cx="5372116" cy="0"/>
          </a:xfrm>
          <a:prstGeom prst="line">
            <a:avLst/>
          </a:prstGeom>
          <a:noFill/>
          <a:ln w="12700" cap="rnd">
            <a:solidFill>
              <a:srgbClr val="00B0F0"/>
            </a:solidFill>
            <a:prstDash val="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</a:endParaRPr>
          </a:p>
        </p:txBody>
      </p:sp>
      <p:sp>
        <p:nvSpPr>
          <p:cNvPr id="59" name="Line 18"/>
          <p:cNvSpPr>
            <a:spLocks noChangeShapeType="1"/>
          </p:cNvSpPr>
          <p:nvPr/>
        </p:nvSpPr>
        <p:spPr bwMode="auto">
          <a:xfrm>
            <a:off x="2573544" y="5734050"/>
            <a:ext cx="5372115" cy="0"/>
          </a:xfrm>
          <a:prstGeom prst="line">
            <a:avLst/>
          </a:prstGeom>
          <a:noFill/>
          <a:ln w="12700" cap="rnd">
            <a:solidFill>
              <a:srgbClr val="00B0F0"/>
            </a:solidFill>
            <a:prstDash val="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</a:endParaRPr>
          </a:p>
        </p:txBody>
      </p:sp>
      <p:sp>
        <p:nvSpPr>
          <p:cNvPr id="72" name="TextBox 39"/>
          <p:cNvSpPr txBox="1">
            <a:spLocks noChangeArrowheads="1"/>
          </p:cNvSpPr>
          <p:nvPr/>
        </p:nvSpPr>
        <p:spPr bwMode="auto">
          <a:xfrm>
            <a:off x="2716435" y="1380236"/>
            <a:ext cx="521640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与销售</a:t>
            </a:r>
            <a:r>
              <a:rPr lang="zh-CN" altLang="en-US" sz="14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经理讨论业务员</a:t>
            </a:r>
            <a:r>
              <a:rPr lang="zh-CN" altLang="en-US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招聘</a:t>
            </a:r>
            <a:r>
              <a:rPr lang="zh-CN" altLang="en-US" sz="14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事宜，</a:t>
            </a:r>
            <a:r>
              <a:rPr lang="zh-CN" altLang="en-US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由于对</a:t>
            </a:r>
            <a:r>
              <a:rPr lang="zh-CN" altLang="en-US" sz="14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招聘专员的</a:t>
            </a:r>
            <a:r>
              <a:rPr lang="zh-CN" altLang="en-US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工作不放心，本应是下属的</a:t>
            </a:r>
            <a:r>
              <a:rPr lang="zh-CN" altLang="en-US" sz="14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职责，马经理准备亲自做相关计划。</a:t>
            </a:r>
            <a:endParaRPr lang="zh-CN" altLang="en-US" sz="1400" dirty="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TextBox 40"/>
          <p:cNvSpPr txBox="1">
            <a:spLocks noChangeArrowheads="1"/>
          </p:cNvSpPr>
          <p:nvPr/>
        </p:nvSpPr>
        <p:spPr bwMode="auto">
          <a:xfrm>
            <a:off x="2716435" y="2338269"/>
            <a:ext cx="521640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4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招聘</a:t>
            </a:r>
            <a:r>
              <a:rPr lang="zh-CN" altLang="en-US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计划、招聘人员资格的</a:t>
            </a:r>
            <a:r>
              <a:rPr lang="zh-CN" altLang="en-US" sz="14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具体、招聘渠道及广告发布等内容拟定占去马经理</a:t>
            </a:r>
            <a:r>
              <a:rPr lang="en-US" altLang="zh-CN" sz="14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4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小时的时间。</a:t>
            </a:r>
            <a:endParaRPr lang="zh-CN" altLang="en-US" sz="1400" dirty="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TextBox 41"/>
          <p:cNvSpPr txBox="1">
            <a:spLocks noChangeArrowheads="1"/>
          </p:cNvSpPr>
          <p:nvPr/>
        </p:nvSpPr>
        <p:spPr bwMode="auto">
          <a:xfrm>
            <a:off x="2716435" y="3252444"/>
            <a:ext cx="521640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刚要</a:t>
            </a:r>
            <a:r>
              <a:rPr lang="zh-CN" altLang="en-US" sz="14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写公司</a:t>
            </a:r>
            <a:r>
              <a:rPr lang="zh-CN" altLang="en-US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人力资源规划报告，一个下属又进来请示和审批，同时聊了一会儿个人的私事和公司最近的传闻。</a:t>
            </a:r>
          </a:p>
        </p:txBody>
      </p:sp>
      <p:sp>
        <p:nvSpPr>
          <p:cNvPr id="75" name="TextBox 42"/>
          <p:cNvSpPr txBox="1">
            <a:spLocks noChangeArrowheads="1"/>
          </p:cNvSpPr>
          <p:nvPr/>
        </p:nvSpPr>
        <p:spPr bwMode="auto">
          <a:xfrm>
            <a:off x="2716435" y="4188548"/>
            <a:ext cx="5214937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召集下属开会，</a:t>
            </a:r>
            <a:r>
              <a:rPr lang="zh-CN" altLang="en-US" sz="14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因下属</a:t>
            </a:r>
            <a:r>
              <a:rPr lang="zh-CN" altLang="en-US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反映部门内部不</a:t>
            </a:r>
            <a:r>
              <a:rPr lang="zh-CN" altLang="en-US" sz="14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团结影响</a:t>
            </a:r>
            <a:r>
              <a:rPr lang="zh-CN" altLang="en-US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到了</a:t>
            </a:r>
            <a:r>
              <a:rPr lang="zh-CN" altLang="en-US" sz="14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工作。</a:t>
            </a:r>
            <a:r>
              <a:rPr lang="zh-CN" altLang="en-US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但会议不仅没有达到预期目的，还拖延了时间，一直持续到</a:t>
            </a:r>
            <a:r>
              <a:rPr lang="en-US" altLang="zh-CN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17</a:t>
            </a:r>
            <a:r>
              <a:rPr lang="zh-CN" altLang="en-US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00</a:t>
            </a:r>
            <a:r>
              <a:rPr lang="zh-CN" altLang="en-US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76" name="TextBox 43"/>
          <p:cNvSpPr txBox="1">
            <a:spLocks noChangeArrowheads="1"/>
          </p:cNvSpPr>
          <p:nvPr/>
        </p:nvSpPr>
        <p:spPr bwMode="auto">
          <a:xfrm>
            <a:off x="2716435" y="5124652"/>
            <a:ext cx="5214937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下属走后</a:t>
            </a:r>
            <a:r>
              <a:rPr lang="zh-CN" altLang="en-US" sz="14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，已过</a:t>
            </a:r>
            <a:r>
              <a:rPr lang="zh-CN" altLang="en-US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了下班时间</a:t>
            </a:r>
            <a:r>
              <a:rPr lang="zh-CN" altLang="en-US" sz="14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，没有时间完成报告了，马经理只好带着未</a:t>
            </a:r>
            <a:r>
              <a:rPr lang="zh-CN" altLang="en-US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写完的</a:t>
            </a:r>
            <a:r>
              <a:rPr lang="zh-CN" altLang="en-US" sz="14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报告回到</a:t>
            </a:r>
            <a:r>
              <a:rPr lang="zh-CN" altLang="en-US" sz="14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家中，看样子今晚上又得加班到午夜了。</a:t>
            </a:r>
          </a:p>
        </p:txBody>
      </p:sp>
      <p:grpSp>
        <p:nvGrpSpPr>
          <p:cNvPr id="79" name="组合 78"/>
          <p:cNvGrpSpPr/>
          <p:nvPr/>
        </p:nvGrpSpPr>
        <p:grpSpPr>
          <a:xfrm>
            <a:off x="1414686" y="1629594"/>
            <a:ext cx="1158859" cy="4244801"/>
            <a:chOff x="1414686" y="1629594"/>
            <a:chExt cx="1158859" cy="4244801"/>
          </a:xfrm>
        </p:grpSpPr>
        <p:grpSp>
          <p:nvGrpSpPr>
            <p:cNvPr id="52" name="Group 3"/>
            <p:cNvGrpSpPr>
              <a:grpSpLocks/>
            </p:cNvGrpSpPr>
            <p:nvPr/>
          </p:nvGrpSpPr>
          <p:grpSpPr bwMode="auto">
            <a:xfrm>
              <a:off x="1414686" y="1629594"/>
              <a:ext cx="1158859" cy="500385"/>
              <a:chOff x="816" y="2229"/>
              <a:chExt cx="1440" cy="523"/>
            </a:xfrm>
            <a:solidFill>
              <a:srgbClr val="FFC000"/>
            </a:solidFill>
          </p:grpSpPr>
          <p:sp>
            <p:nvSpPr>
              <p:cNvPr id="53" name="Freeform 4"/>
              <p:cNvSpPr>
                <a:spLocks/>
              </p:cNvSpPr>
              <p:nvPr/>
            </p:nvSpPr>
            <p:spPr bwMode="gray">
              <a:xfrm>
                <a:off x="901" y="2562"/>
                <a:ext cx="1270" cy="190"/>
              </a:xfrm>
              <a:custGeom>
                <a:avLst/>
                <a:gdLst>
                  <a:gd name="T0" fmla="*/ 1270 w 1120"/>
                  <a:gd name="T1" fmla="*/ 190 h 252"/>
                  <a:gd name="T2" fmla="*/ 1265 w 1120"/>
                  <a:gd name="T3" fmla="*/ 188 h 252"/>
                  <a:gd name="T4" fmla="*/ 1247 w 1120"/>
                  <a:gd name="T5" fmla="*/ 185 h 252"/>
                  <a:gd name="T6" fmla="*/ 1218 w 1120"/>
                  <a:gd name="T7" fmla="*/ 181 h 252"/>
                  <a:gd name="T8" fmla="*/ 1177 w 1120"/>
                  <a:gd name="T9" fmla="*/ 175 h 252"/>
                  <a:gd name="T10" fmla="*/ 1125 w 1120"/>
                  <a:gd name="T11" fmla="*/ 167 h 252"/>
                  <a:gd name="T12" fmla="*/ 1064 w 1120"/>
                  <a:gd name="T13" fmla="*/ 160 h 252"/>
                  <a:gd name="T14" fmla="*/ 993 w 1120"/>
                  <a:gd name="T15" fmla="*/ 154 h 252"/>
                  <a:gd name="T16" fmla="*/ 914 w 1120"/>
                  <a:gd name="T17" fmla="*/ 148 h 252"/>
                  <a:gd name="T18" fmla="*/ 828 w 1120"/>
                  <a:gd name="T19" fmla="*/ 143 h 252"/>
                  <a:gd name="T20" fmla="*/ 733 w 1120"/>
                  <a:gd name="T21" fmla="*/ 139 h 252"/>
                  <a:gd name="T22" fmla="*/ 630 w 1120"/>
                  <a:gd name="T23" fmla="*/ 139 h 252"/>
                  <a:gd name="T24" fmla="*/ 528 w 1120"/>
                  <a:gd name="T25" fmla="*/ 139 h 252"/>
                  <a:gd name="T26" fmla="*/ 435 w 1120"/>
                  <a:gd name="T27" fmla="*/ 143 h 252"/>
                  <a:gd name="T28" fmla="*/ 349 w 1120"/>
                  <a:gd name="T29" fmla="*/ 148 h 252"/>
                  <a:gd name="T30" fmla="*/ 270 w 1120"/>
                  <a:gd name="T31" fmla="*/ 154 h 252"/>
                  <a:gd name="T32" fmla="*/ 202 w 1120"/>
                  <a:gd name="T33" fmla="*/ 160 h 252"/>
                  <a:gd name="T34" fmla="*/ 143 w 1120"/>
                  <a:gd name="T35" fmla="*/ 167 h 252"/>
                  <a:gd name="T36" fmla="*/ 93 w 1120"/>
                  <a:gd name="T37" fmla="*/ 175 h 252"/>
                  <a:gd name="T38" fmla="*/ 52 w 1120"/>
                  <a:gd name="T39" fmla="*/ 181 h 252"/>
                  <a:gd name="T40" fmla="*/ 23 w 1120"/>
                  <a:gd name="T41" fmla="*/ 185 h 252"/>
                  <a:gd name="T42" fmla="*/ 7 w 1120"/>
                  <a:gd name="T43" fmla="*/ 188 h 252"/>
                  <a:gd name="T44" fmla="*/ 0 w 1120"/>
                  <a:gd name="T45" fmla="*/ 190 h 252"/>
                  <a:gd name="T46" fmla="*/ 0 w 1120"/>
                  <a:gd name="T47" fmla="*/ 47 h 252"/>
                  <a:gd name="T48" fmla="*/ 635 w 1120"/>
                  <a:gd name="T49" fmla="*/ 0 h 252"/>
                  <a:gd name="T50" fmla="*/ 1270 w 1120"/>
                  <a:gd name="T51" fmla="*/ 47 h 252"/>
                  <a:gd name="T52" fmla="*/ 1270 w 1120"/>
                  <a:gd name="T53" fmla="*/ 190 h 252"/>
                  <a:gd name="T54" fmla="*/ 1270 w 1120"/>
                  <a:gd name="T55" fmla="*/ 190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grpFill/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cs typeface="Arial" charset="0"/>
                </a:endParaRPr>
              </a:p>
            </p:txBody>
          </p:sp>
          <p:sp>
            <p:nvSpPr>
              <p:cNvPr id="54" name="Rectangle 5"/>
              <p:cNvSpPr>
                <a:spLocks noChangeArrowheads="1"/>
              </p:cNvSpPr>
              <p:nvPr/>
            </p:nvSpPr>
            <p:spPr bwMode="gray">
              <a:xfrm>
                <a:off x="816" y="2229"/>
                <a:ext cx="1440" cy="39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n-US" altLang="zh-CN" sz="1600" dirty="0" smtClean="0">
                    <a:solidFill>
                      <a:schemeClr val="bg1"/>
                    </a:solidFill>
                    <a:latin typeface="微软雅黑" pitchFamily="34" charset="-122"/>
                    <a:cs typeface="Arial" charset="0"/>
                  </a:rPr>
                  <a:t>13:00</a:t>
                </a:r>
                <a:endParaRPr lang="en-US" altLang="zh-CN" sz="1600" dirty="0">
                  <a:solidFill>
                    <a:schemeClr val="bg1"/>
                  </a:solidFill>
                  <a:latin typeface="微软雅黑" pitchFamily="34" charset="-122"/>
                  <a:cs typeface="Arial" charset="0"/>
                </a:endParaRPr>
              </a:p>
            </p:txBody>
          </p:sp>
        </p:grpSp>
        <p:grpSp>
          <p:nvGrpSpPr>
            <p:cNvPr id="60" name="Group 3"/>
            <p:cNvGrpSpPr>
              <a:grpSpLocks/>
            </p:cNvGrpSpPr>
            <p:nvPr/>
          </p:nvGrpSpPr>
          <p:grpSpPr bwMode="auto">
            <a:xfrm>
              <a:off x="1414686" y="2565698"/>
              <a:ext cx="1158859" cy="500385"/>
              <a:chOff x="816" y="2229"/>
              <a:chExt cx="1440" cy="523"/>
            </a:xfrm>
            <a:solidFill>
              <a:srgbClr val="FFC000"/>
            </a:solidFill>
          </p:grpSpPr>
          <p:sp>
            <p:nvSpPr>
              <p:cNvPr id="61" name="Freeform 4"/>
              <p:cNvSpPr>
                <a:spLocks/>
              </p:cNvSpPr>
              <p:nvPr/>
            </p:nvSpPr>
            <p:spPr bwMode="gray">
              <a:xfrm>
                <a:off x="901" y="2562"/>
                <a:ext cx="1270" cy="190"/>
              </a:xfrm>
              <a:custGeom>
                <a:avLst/>
                <a:gdLst>
                  <a:gd name="T0" fmla="*/ 1270 w 1120"/>
                  <a:gd name="T1" fmla="*/ 190 h 252"/>
                  <a:gd name="T2" fmla="*/ 1265 w 1120"/>
                  <a:gd name="T3" fmla="*/ 188 h 252"/>
                  <a:gd name="T4" fmla="*/ 1247 w 1120"/>
                  <a:gd name="T5" fmla="*/ 185 h 252"/>
                  <a:gd name="T6" fmla="*/ 1218 w 1120"/>
                  <a:gd name="T7" fmla="*/ 181 h 252"/>
                  <a:gd name="T8" fmla="*/ 1177 w 1120"/>
                  <a:gd name="T9" fmla="*/ 175 h 252"/>
                  <a:gd name="T10" fmla="*/ 1125 w 1120"/>
                  <a:gd name="T11" fmla="*/ 167 h 252"/>
                  <a:gd name="T12" fmla="*/ 1064 w 1120"/>
                  <a:gd name="T13" fmla="*/ 160 h 252"/>
                  <a:gd name="T14" fmla="*/ 993 w 1120"/>
                  <a:gd name="T15" fmla="*/ 154 h 252"/>
                  <a:gd name="T16" fmla="*/ 914 w 1120"/>
                  <a:gd name="T17" fmla="*/ 148 h 252"/>
                  <a:gd name="T18" fmla="*/ 828 w 1120"/>
                  <a:gd name="T19" fmla="*/ 143 h 252"/>
                  <a:gd name="T20" fmla="*/ 733 w 1120"/>
                  <a:gd name="T21" fmla="*/ 139 h 252"/>
                  <a:gd name="T22" fmla="*/ 630 w 1120"/>
                  <a:gd name="T23" fmla="*/ 139 h 252"/>
                  <a:gd name="T24" fmla="*/ 528 w 1120"/>
                  <a:gd name="T25" fmla="*/ 139 h 252"/>
                  <a:gd name="T26" fmla="*/ 435 w 1120"/>
                  <a:gd name="T27" fmla="*/ 143 h 252"/>
                  <a:gd name="T28" fmla="*/ 349 w 1120"/>
                  <a:gd name="T29" fmla="*/ 148 h 252"/>
                  <a:gd name="T30" fmla="*/ 270 w 1120"/>
                  <a:gd name="T31" fmla="*/ 154 h 252"/>
                  <a:gd name="T32" fmla="*/ 202 w 1120"/>
                  <a:gd name="T33" fmla="*/ 160 h 252"/>
                  <a:gd name="T34" fmla="*/ 143 w 1120"/>
                  <a:gd name="T35" fmla="*/ 167 h 252"/>
                  <a:gd name="T36" fmla="*/ 93 w 1120"/>
                  <a:gd name="T37" fmla="*/ 175 h 252"/>
                  <a:gd name="T38" fmla="*/ 52 w 1120"/>
                  <a:gd name="T39" fmla="*/ 181 h 252"/>
                  <a:gd name="T40" fmla="*/ 23 w 1120"/>
                  <a:gd name="T41" fmla="*/ 185 h 252"/>
                  <a:gd name="T42" fmla="*/ 7 w 1120"/>
                  <a:gd name="T43" fmla="*/ 188 h 252"/>
                  <a:gd name="T44" fmla="*/ 0 w 1120"/>
                  <a:gd name="T45" fmla="*/ 190 h 252"/>
                  <a:gd name="T46" fmla="*/ 0 w 1120"/>
                  <a:gd name="T47" fmla="*/ 47 h 252"/>
                  <a:gd name="T48" fmla="*/ 635 w 1120"/>
                  <a:gd name="T49" fmla="*/ 0 h 252"/>
                  <a:gd name="T50" fmla="*/ 1270 w 1120"/>
                  <a:gd name="T51" fmla="*/ 47 h 252"/>
                  <a:gd name="T52" fmla="*/ 1270 w 1120"/>
                  <a:gd name="T53" fmla="*/ 190 h 252"/>
                  <a:gd name="T54" fmla="*/ 1270 w 1120"/>
                  <a:gd name="T55" fmla="*/ 190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grpFill/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cs typeface="Arial" charset="0"/>
                </a:endParaRPr>
              </a:p>
            </p:txBody>
          </p:sp>
          <p:sp>
            <p:nvSpPr>
              <p:cNvPr id="62" name="Rectangle 5"/>
              <p:cNvSpPr>
                <a:spLocks noChangeArrowheads="1"/>
              </p:cNvSpPr>
              <p:nvPr/>
            </p:nvSpPr>
            <p:spPr bwMode="gray">
              <a:xfrm>
                <a:off x="816" y="2229"/>
                <a:ext cx="1440" cy="39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eaLnBrk="0" hangingPunct="0"/>
                <a:r>
                  <a:rPr lang="en-US" altLang="zh-CN" sz="1600" dirty="0" smtClean="0">
                    <a:solidFill>
                      <a:schemeClr val="bg1"/>
                    </a:solidFill>
                    <a:latin typeface="微软雅黑" pitchFamily="34" charset="-122"/>
                    <a:cs typeface="Arial" charset="0"/>
                  </a:rPr>
                  <a:t>14:00</a:t>
                </a:r>
                <a:endParaRPr lang="en-US" altLang="zh-CN" sz="1600" dirty="0">
                  <a:solidFill>
                    <a:schemeClr val="bg1"/>
                  </a:solidFill>
                  <a:latin typeface="微软雅黑" pitchFamily="34" charset="-122"/>
                  <a:cs typeface="Arial" charset="0"/>
                </a:endParaRPr>
              </a:p>
            </p:txBody>
          </p:sp>
        </p:grpSp>
        <p:grpSp>
          <p:nvGrpSpPr>
            <p:cNvPr id="63" name="Group 3"/>
            <p:cNvGrpSpPr>
              <a:grpSpLocks/>
            </p:cNvGrpSpPr>
            <p:nvPr/>
          </p:nvGrpSpPr>
          <p:grpSpPr bwMode="auto">
            <a:xfrm>
              <a:off x="1414686" y="3501802"/>
              <a:ext cx="1158859" cy="500385"/>
              <a:chOff x="816" y="2229"/>
              <a:chExt cx="1440" cy="523"/>
            </a:xfrm>
            <a:solidFill>
              <a:srgbClr val="FFC000"/>
            </a:solidFill>
          </p:grpSpPr>
          <p:sp>
            <p:nvSpPr>
              <p:cNvPr id="64" name="Freeform 4"/>
              <p:cNvSpPr>
                <a:spLocks/>
              </p:cNvSpPr>
              <p:nvPr/>
            </p:nvSpPr>
            <p:spPr bwMode="gray">
              <a:xfrm>
                <a:off x="901" y="2562"/>
                <a:ext cx="1270" cy="190"/>
              </a:xfrm>
              <a:custGeom>
                <a:avLst/>
                <a:gdLst>
                  <a:gd name="T0" fmla="*/ 1270 w 1120"/>
                  <a:gd name="T1" fmla="*/ 190 h 252"/>
                  <a:gd name="T2" fmla="*/ 1265 w 1120"/>
                  <a:gd name="T3" fmla="*/ 188 h 252"/>
                  <a:gd name="T4" fmla="*/ 1247 w 1120"/>
                  <a:gd name="T5" fmla="*/ 185 h 252"/>
                  <a:gd name="T6" fmla="*/ 1218 w 1120"/>
                  <a:gd name="T7" fmla="*/ 181 h 252"/>
                  <a:gd name="T8" fmla="*/ 1177 w 1120"/>
                  <a:gd name="T9" fmla="*/ 175 h 252"/>
                  <a:gd name="T10" fmla="*/ 1125 w 1120"/>
                  <a:gd name="T11" fmla="*/ 167 h 252"/>
                  <a:gd name="T12" fmla="*/ 1064 w 1120"/>
                  <a:gd name="T13" fmla="*/ 160 h 252"/>
                  <a:gd name="T14" fmla="*/ 993 w 1120"/>
                  <a:gd name="T15" fmla="*/ 154 h 252"/>
                  <a:gd name="T16" fmla="*/ 914 w 1120"/>
                  <a:gd name="T17" fmla="*/ 148 h 252"/>
                  <a:gd name="T18" fmla="*/ 828 w 1120"/>
                  <a:gd name="T19" fmla="*/ 143 h 252"/>
                  <a:gd name="T20" fmla="*/ 733 w 1120"/>
                  <a:gd name="T21" fmla="*/ 139 h 252"/>
                  <a:gd name="T22" fmla="*/ 630 w 1120"/>
                  <a:gd name="T23" fmla="*/ 139 h 252"/>
                  <a:gd name="T24" fmla="*/ 528 w 1120"/>
                  <a:gd name="T25" fmla="*/ 139 h 252"/>
                  <a:gd name="T26" fmla="*/ 435 w 1120"/>
                  <a:gd name="T27" fmla="*/ 143 h 252"/>
                  <a:gd name="T28" fmla="*/ 349 w 1120"/>
                  <a:gd name="T29" fmla="*/ 148 h 252"/>
                  <a:gd name="T30" fmla="*/ 270 w 1120"/>
                  <a:gd name="T31" fmla="*/ 154 h 252"/>
                  <a:gd name="T32" fmla="*/ 202 w 1120"/>
                  <a:gd name="T33" fmla="*/ 160 h 252"/>
                  <a:gd name="T34" fmla="*/ 143 w 1120"/>
                  <a:gd name="T35" fmla="*/ 167 h 252"/>
                  <a:gd name="T36" fmla="*/ 93 w 1120"/>
                  <a:gd name="T37" fmla="*/ 175 h 252"/>
                  <a:gd name="T38" fmla="*/ 52 w 1120"/>
                  <a:gd name="T39" fmla="*/ 181 h 252"/>
                  <a:gd name="T40" fmla="*/ 23 w 1120"/>
                  <a:gd name="T41" fmla="*/ 185 h 252"/>
                  <a:gd name="T42" fmla="*/ 7 w 1120"/>
                  <a:gd name="T43" fmla="*/ 188 h 252"/>
                  <a:gd name="T44" fmla="*/ 0 w 1120"/>
                  <a:gd name="T45" fmla="*/ 190 h 252"/>
                  <a:gd name="T46" fmla="*/ 0 w 1120"/>
                  <a:gd name="T47" fmla="*/ 47 h 252"/>
                  <a:gd name="T48" fmla="*/ 635 w 1120"/>
                  <a:gd name="T49" fmla="*/ 0 h 252"/>
                  <a:gd name="T50" fmla="*/ 1270 w 1120"/>
                  <a:gd name="T51" fmla="*/ 47 h 252"/>
                  <a:gd name="T52" fmla="*/ 1270 w 1120"/>
                  <a:gd name="T53" fmla="*/ 190 h 252"/>
                  <a:gd name="T54" fmla="*/ 1270 w 1120"/>
                  <a:gd name="T55" fmla="*/ 190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grpFill/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cs typeface="Arial" charset="0"/>
                </a:endParaRPr>
              </a:p>
            </p:txBody>
          </p:sp>
          <p:sp>
            <p:nvSpPr>
              <p:cNvPr id="65" name="Rectangle 5"/>
              <p:cNvSpPr>
                <a:spLocks noChangeArrowheads="1"/>
              </p:cNvSpPr>
              <p:nvPr/>
            </p:nvSpPr>
            <p:spPr bwMode="gray">
              <a:xfrm>
                <a:off x="816" y="2229"/>
                <a:ext cx="1440" cy="39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eaLnBrk="0" hangingPunct="0"/>
                <a:r>
                  <a:rPr lang="en-US" altLang="zh-CN" sz="1600" dirty="0" smtClean="0">
                    <a:solidFill>
                      <a:schemeClr val="bg1"/>
                    </a:solidFill>
                    <a:latin typeface="微软雅黑" pitchFamily="34" charset="-122"/>
                    <a:cs typeface="Arial" charset="0"/>
                  </a:rPr>
                  <a:t>16:00</a:t>
                </a:r>
                <a:endParaRPr lang="en-US" altLang="zh-CN" sz="1600" dirty="0">
                  <a:solidFill>
                    <a:schemeClr val="bg1"/>
                  </a:solidFill>
                  <a:latin typeface="微软雅黑" pitchFamily="34" charset="-122"/>
                  <a:cs typeface="Arial" charset="0"/>
                </a:endParaRPr>
              </a:p>
            </p:txBody>
          </p:sp>
        </p:grpSp>
        <p:grpSp>
          <p:nvGrpSpPr>
            <p:cNvPr id="66" name="Group 3"/>
            <p:cNvGrpSpPr>
              <a:grpSpLocks/>
            </p:cNvGrpSpPr>
            <p:nvPr/>
          </p:nvGrpSpPr>
          <p:grpSpPr bwMode="auto">
            <a:xfrm>
              <a:off x="1414686" y="4437906"/>
              <a:ext cx="1158859" cy="500385"/>
              <a:chOff x="816" y="2229"/>
              <a:chExt cx="1440" cy="523"/>
            </a:xfrm>
            <a:solidFill>
              <a:srgbClr val="FFC000"/>
            </a:solidFill>
          </p:grpSpPr>
          <p:sp>
            <p:nvSpPr>
              <p:cNvPr id="67" name="Freeform 4"/>
              <p:cNvSpPr>
                <a:spLocks/>
              </p:cNvSpPr>
              <p:nvPr/>
            </p:nvSpPr>
            <p:spPr bwMode="gray">
              <a:xfrm>
                <a:off x="901" y="2562"/>
                <a:ext cx="1270" cy="190"/>
              </a:xfrm>
              <a:custGeom>
                <a:avLst/>
                <a:gdLst>
                  <a:gd name="T0" fmla="*/ 1270 w 1120"/>
                  <a:gd name="T1" fmla="*/ 190 h 252"/>
                  <a:gd name="T2" fmla="*/ 1265 w 1120"/>
                  <a:gd name="T3" fmla="*/ 188 h 252"/>
                  <a:gd name="T4" fmla="*/ 1247 w 1120"/>
                  <a:gd name="T5" fmla="*/ 185 h 252"/>
                  <a:gd name="T6" fmla="*/ 1218 w 1120"/>
                  <a:gd name="T7" fmla="*/ 181 h 252"/>
                  <a:gd name="T8" fmla="*/ 1177 w 1120"/>
                  <a:gd name="T9" fmla="*/ 175 h 252"/>
                  <a:gd name="T10" fmla="*/ 1125 w 1120"/>
                  <a:gd name="T11" fmla="*/ 167 h 252"/>
                  <a:gd name="T12" fmla="*/ 1064 w 1120"/>
                  <a:gd name="T13" fmla="*/ 160 h 252"/>
                  <a:gd name="T14" fmla="*/ 993 w 1120"/>
                  <a:gd name="T15" fmla="*/ 154 h 252"/>
                  <a:gd name="T16" fmla="*/ 914 w 1120"/>
                  <a:gd name="T17" fmla="*/ 148 h 252"/>
                  <a:gd name="T18" fmla="*/ 828 w 1120"/>
                  <a:gd name="T19" fmla="*/ 143 h 252"/>
                  <a:gd name="T20" fmla="*/ 733 w 1120"/>
                  <a:gd name="T21" fmla="*/ 139 h 252"/>
                  <a:gd name="T22" fmla="*/ 630 w 1120"/>
                  <a:gd name="T23" fmla="*/ 139 h 252"/>
                  <a:gd name="T24" fmla="*/ 528 w 1120"/>
                  <a:gd name="T25" fmla="*/ 139 h 252"/>
                  <a:gd name="T26" fmla="*/ 435 w 1120"/>
                  <a:gd name="T27" fmla="*/ 143 h 252"/>
                  <a:gd name="T28" fmla="*/ 349 w 1120"/>
                  <a:gd name="T29" fmla="*/ 148 h 252"/>
                  <a:gd name="T30" fmla="*/ 270 w 1120"/>
                  <a:gd name="T31" fmla="*/ 154 h 252"/>
                  <a:gd name="T32" fmla="*/ 202 w 1120"/>
                  <a:gd name="T33" fmla="*/ 160 h 252"/>
                  <a:gd name="T34" fmla="*/ 143 w 1120"/>
                  <a:gd name="T35" fmla="*/ 167 h 252"/>
                  <a:gd name="T36" fmla="*/ 93 w 1120"/>
                  <a:gd name="T37" fmla="*/ 175 h 252"/>
                  <a:gd name="T38" fmla="*/ 52 w 1120"/>
                  <a:gd name="T39" fmla="*/ 181 h 252"/>
                  <a:gd name="T40" fmla="*/ 23 w 1120"/>
                  <a:gd name="T41" fmla="*/ 185 h 252"/>
                  <a:gd name="T42" fmla="*/ 7 w 1120"/>
                  <a:gd name="T43" fmla="*/ 188 h 252"/>
                  <a:gd name="T44" fmla="*/ 0 w 1120"/>
                  <a:gd name="T45" fmla="*/ 190 h 252"/>
                  <a:gd name="T46" fmla="*/ 0 w 1120"/>
                  <a:gd name="T47" fmla="*/ 47 h 252"/>
                  <a:gd name="T48" fmla="*/ 635 w 1120"/>
                  <a:gd name="T49" fmla="*/ 0 h 252"/>
                  <a:gd name="T50" fmla="*/ 1270 w 1120"/>
                  <a:gd name="T51" fmla="*/ 47 h 252"/>
                  <a:gd name="T52" fmla="*/ 1270 w 1120"/>
                  <a:gd name="T53" fmla="*/ 190 h 252"/>
                  <a:gd name="T54" fmla="*/ 1270 w 1120"/>
                  <a:gd name="T55" fmla="*/ 190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grpFill/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cs typeface="Arial" charset="0"/>
                </a:endParaRPr>
              </a:p>
            </p:txBody>
          </p:sp>
          <p:sp>
            <p:nvSpPr>
              <p:cNvPr id="68" name="Rectangle 5"/>
              <p:cNvSpPr>
                <a:spLocks noChangeArrowheads="1"/>
              </p:cNvSpPr>
              <p:nvPr/>
            </p:nvSpPr>
            <p:spPr bwMode="gray">
              <a:xfrm>
                <a:off x="816" y="2229"/>
                <a:ext cx="1440" cy="39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eaLnBrk="0" hangingPunct="0"/>
                <a:r>
                  <a:rPr lang="en-US" altLang="zh-CN" sz="1600" dirty="0" smtClean="0">
                    <a:solidFill>
                      <a:schemeClr val="bg1"/>
                    </a:solidFill>
                    <a:latin typeface="微软雅黑" pitchFamily="34" charset="-122"/>
                    <a:cs typeface="Arial" charset="0"/>
                  </a:rPr>
                  <a:t>16:30</a:t>
                </a:r>
                <a:endParaRPr lang="en-US" altLang="zh-CN" sz="1600" dirty="0">
                  <a:solidFill>
                    <a:schemeClr val="bg1"/>
                  </a:solidFill>
                  <a:latin typeface="微软雅黑" pitchFamily="34" charset="-122"/>
                  <a:cs typeface="Arial" charset="0"/>
                </a:endParaRPr>
              </a:p>
            </p:txBody>
          </p:sp>
        </p:grpSp>
        <p:grpSp>
          <p:nvGrpSpPr>
            <p:cNvPr id="69" name="Group 3"/>
            <p:cNvGrpSpPr>
              <a:grpSpLocks/>
            </p:cNvGrpSpPr>
            <p:nvPr/>
          </p:nvGrpSpPr>
          <p:grpSpPr bwMode="auto">
            <a:xfrm>
              <a:off x="1414686" y="5374010"/>
              <a:ext cx="1158859" cy="500385"/>
              <a:chOff x="816" y="2229"/>
              <a:chExt cx="1440" cy="523"/>
            </a:xfrm>
            <a:solidFill>
              <a:srgbClr val="FFC000"/>
            </a:solidFill>
          </p:grpSpPr>
          <p:sp>
            <p:nvSpPr>
              <p:cNvPr id="70" name="Freeform 4"/>
              <p:cNvSpPr>
                <a:spLocks/>
              </p:cNvSpPr>
              <p:nvPr/>
            </p:nvSpPr>
            <p:spPr bwMode="gray">
              <a:xfrm>
                <a:off x="901" y="2562"/>
                <a:ext cx="1270" cy="190"/>
              </a:xfrm>
              <a:custGeom>
                <a:avLst/>
                <a:gdLst>
                  <a:gd name="T0" fmla="*/ 1270 w 1120"/>
                  <a:gd name="T1" fmla="*/ 190 h 252"/>
                  <a:gd name="T2" fmla="*/ 1265 w 1120"/>
                  <a:gd name="T3" fmla="*/ 188 h 252"/>
                  <a:gd name="T4" fmla="*/ 1247 w 1120"/>
                  <a:gd name="T5" fmla="*/ 185 h 252"/>
                  <a:gd name="T6" fmla="*/ 1218 w 1120"/>
                  <a:gd name="T7" fmla="*/ 181 h 252"/>
                  <a:gd name="T8" fmla="*/ 1177 w 1120"/>
                  <a:gd name="T9" fmla="*/ 175 h 252"/>
                  <a:gd name="T10" fmla="*/ 1125 w 1120"/>
                  <a:gd name="T11" fmla="*/ 167 h 252"/>
                  <a:gd name="T12" fmla="*/ 1064 w 1120"/>
                  <a:gd name="T13" fmla="*/ 160 h 252"/>
                  <a:gd name="T14" fmla="*/ 993 w 1120"/>
                  <a:gd name="T15" fmla="*/ 154 h 252"/>
                  <a:gd name="T16" fmla="*/ 914 w 1120"/>
                  <a:gd name="T17" fmla="*/ 148 h 252"/>
                  <a:gd name="T18" fmla="*/ 828 w 1120"/>
                  <a:gd name="T19" fmla="*/ 143 h 252"/>
                  <a:gd name="T20" fmla="*/ 733 w 1120"/>
                  <a:gd name="T21" fmla="*/ 139 h 252"/>
                  <a:gd name="T22" fmla="*/ 630 w 1120"/>
                  <a:gd name="T23" fmla="*/ 139 h 252"/>
                  <a:gd name="T24" fmla="*/ 528 w 1120"/>
                  <a:gd name="T25" fmla="*/ 139 h 252"/>
                  <a:gd name="T26" fmla="*/ 435 w 1120"/>
                  <a:gd name="T27" fmla="*/ 143 h 252"/>
                  <a:gd name="T28" fmla="*/ 349 w 1120"/>
                  <a:gd name="T29" fmla="*/ 148 h 252"/>
                  <a:gd name="T30" fmla="*/ 270 w 1120"/>
                  <a:gd name="T31" fmla="*/ 154 h 252"/>
                  <a:gd name="T32" fmla="*/ 202 w 1120"/>
                  <a:gd name="T33" fmla="*/ 160 h 252"/>
                  <a:gd name="T34" fmla="*/ 143 w 1120"/>
                  <a:gd name="T35" fmla="*/ 167 h 252"/>
                  <a:gd name="T36" fmla="*/ 93 w 1120"/>
                  <a:gd name="T37" fmla="*/ 175 h 252"/>
                  <a:gd name="T38" fmla="*/ 52 w 1120"/>
                  <a:gd name="T39" fmla="*/ 181 h 252"/>
                  <a:gd name="T40" fmla="*/ 23 w 1120"/>
                  <a:gd name="T41" fmla="*/ 185 h 252"/>
                  <a:gd name="T42" fmla="*/ 7 w 1120"/>
                  <a:gd name="T43" fmla="*/ 188 h 252"/>
                  <a:gd name="T44" fmla="*/ 0 w 1120"/>
                  <a:gd name="T45" fmla="*/ 190 h 252"/>
                  <a:gd name="T46" fmla="*/ 0 w 1120"/>
                  <a:gd name="T47" fmla="*/ 47 h 252"/>
                  <a:gd name="T48" fmla="*/ 635 w 1120"/>
                  <a:gd name="T49" fmla="*/ 0 h 252"/>
                  <a:gd name="T50" fmla="*/ 1270 w 1120"/>
                  <a:gd name="T51" fmla="*/ 47 h 252"/>
                  <a:gd name="T52" fmla="*/ 1270 w 1120"/>
                  <a:gd name="T53" fmla="*/ 190 h 252"/>
                  <a:gd name="T54" fmla="*/ 1270 w 1120"/>
                  <a:gd name="T55" fmla="*/ 190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grpFill/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>
                  <a:defRPr/>
                </a:pPr>
                <a:endParaRPr lang="zh-CN" altLang="zh-CN">
                  <a:solidFill>
                    <a:schemeClr val="bg1"/>
                  </a:solidFill>
                  <a:latin typeface="微软雅黑" pitchFamily="34" charset="-122"/>
                  <a:cs typeface="Arial" charset="0"/>
                </a:endParaRPr>
              </a:p>
            </p:txBody>
          </p:sp>
          <p:sp>
            <p:nvSpPr>
              <p:cNvPr id="71" name="Rectangle 5"/>
              <p:cNvSpPr>
                <a:spLocks noChangeArrowheads="1"/>
              </p:cNvSpPr>
              <p:nvPr/>
            </p:nvSpPr>
            <p:spPr bwMode="gray">
              <a:xfrm>
                <a:off x="816" y="2229"/>
                <a:ext cx="1440" cy="393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eaLnBrk="0" hangingPunct="0"/>
                <a:r>
                  <a:rPr lang="en-US" altLang="zh-CN" sz="1600" dirty="0" smtClean="0">
                    <a:solidFill>
                      <a:schemeClr val="bg1"/>
                    </a:solidFill>
                    <a:latin typeface="微软雅黑" pitchFamily="34" charset="-122"/>
                    <a:cs typeface="Arial" charset="0"/>
                  </a:rPr>
                  <a:t>17:00</a:t>
                </a:r>
                <a:endParaRPr lang="en-US" altLang="zh-CN" sz="1600" dirty="0">
                  <a:solidFill>
                    <a:schemeClr val="bg1"/>
                  </a:solidFill>
                  <a:latin typeface="微软雅黑" pitchFamily="34" charset="-122"/>
                  <a:cs typeface="Arial" charset="0"/>
                </a:endParaRPr>
              </a:p>
            </p:txBody>
          </p:sp>
        </p:grpSp>
        <p:cxnSp>
          <p:nvCxnSpPr>
            <p:cNvPr id="5" name="直接连接符 4"/>
            <p:cNvCxnSpPr>
              <a:stCxn id="54" idx="2"/>
              <a:endCxn id="62" idx="0"/>
            </p:cNvCxnSpPr>
            <p:nvPr/>
          </p:nvCxnSpPr>
          <p:spPr>
            <a:xfrm>
              <a:off x="1994116" y="2005600"/>
              <a:ext cx="0" cy="560098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stCxn id="62" idx="2"/>
              <a:endCxn id="65" idx="0"/>
            </p:cNvCxnSpPr>
            <p:nvPr/>
          </p:nvCxnSpPr>
          <p:spPr>
            <a:xfrm>
              <a:off x="1994116" y="2941704"/>
              <a:ext cx="0" cy="560098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65" idx="2"/>
              <a:endCxn id="68" idx="0"/>
            </p:cNvCxnSpPr>
            <p:nvPr/>
          </p:nvCxnSpPr>
          <p:spPr>
            <a:xfrm>
              <a:off x="1994116" y="3877808"/>
              <a:ext cx="0" cy="560098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>
              <a:stCxn id="68" idx="2"/>
              <a:endCxn id="71" idx="0"/>
            </p:cNvCxnSpPr>
            <p:nvPr/>
          </p:nvCxnSpPr>
          <p:spPr>
            <a:xfrm>
              <a:off x="1994116" y="4813912"/>
              <a:ext cx="0" cy="560098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pic>
        <p:nvPicPr>
          <p:cNvPr id="2050" name="Picture 2" descr="E:\仝德志文件，勿删！\03-参考文档\！PPT图片及版面资源\06-PPT精选插图\01-高清\商务-高清\shangwusx27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389" y="1557586"/>
            <a:ext cx="2964385" cy="4176464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6152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 animBg="1"/>
      <p:bldP spid="57" grpId="0" animBg="1"/>
      <p:bldP spid="58" grpId="0" animBg="1"/>
      <p:bldP spid="59" grpId="0" animBg="1"/>
      <p:bldP spid="72" grpId="0"/>
      <p:bldP spid="73" grpId="0"/>
      <p:bldP spid="74" grpId="0"/>
      <p:bldP spid="75" grpId="0"/>
      <p:bldP spid="7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sp>
        <p:nvSpPr>
          <p:cNvPr id="39" name="五边形 38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为什么时间总不够用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Line 130"/>
          <p:cNvSpPr>
            <a:spLocks noChangeShapeType="1"/>
          </p:cNvSpPr>
          <p:nvPr/>
        </p:nvSpPr>
        <p:spPr bwMode="auto">
          <a:xfrm>
            <a:off x="1032711" y="2208362"/>
            <a:ext cx="0" cy="457200"/>
          </a:xfrm>
          <a:prstGeom prst="line">
            <a:avLst/>
          </a:prstGeom>
          <a:noFill/>
          <a:ln w="38100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4211" y="1917625"/>
            <a:ext cx="492443" cy="37212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kern="0" spc="200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马经理</a:t>
            </a:r>
            <a:r>
              <a:rPr lang="zh-CN" altLang="en-US" sz="2000" kern="0" spc="200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000" kern="0" spc="200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时间哪儿去了</a:t>
            </a:r>
            <a:endParaRPr lang="en-US" altLang="zh-CN" sz="2000" kern="0" spc="200" dirty="0">
              <a:solidFill>
                <a:srgbClr val="00C4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086009" y="1413570"/>
            <a:ext cx="0" cy="4225257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</a:ln>
          <a:effectLst/>
        </p:spPr>
      </p:cxnSp>
      <p:sp>
        <p:nvSpPr>
          <p:cNvPr id="137" name="Freeform 27"/>
          <p:cNvSpPr>
            <a:spLocks/>
          </p:cNvSpPr>
          <p:nvPr/>
        </p:nvSpPr>
        <p:spPr bwMode="auto">
          <a:xfrm rot="10800000" flipV="1">
            <a:off x="3591787" y="2126036"/>
            <a:ext cx="613672" cy="547106"/>
          </a:xfrm>
          <a:custGeom>
            <a:avLst/>
            <a:gdLst>
              <a:gd name="T0" fmla="*/ 0 w 1905"/>
              <a:gd name="T1" fmla="*/ 2147483647 h 136"/>
              <a:gd name="T2" fmla="*/ 2147483647 w 1905"/>
              <a:gd name="T3" fmla="*/ 0 h 136"/>
              <a:gd name="T4" fmla="*/ 2147483647 w 1905"/>
              <a:gd name="T5" fmla="*/ 0 h 136"/>
              <a:gd name="T6" fmla="*/ 0 60000 65536"/>
              <a:gd name="T7" fmla="*/ 0 60000 65536"/>
              <a:gd name="T8" fmla="*/ 0 60000 65536"/>
              <a:gd name="T9" fmla="*/ 0 w 1905"/>
              <a:gd name="T10" fmla="*/ 0 h 136"/>
              <a:gd name="T11" fmla="*/ 1905 w 1905"/>
              <a:gd name="T12" fmla="*/ 136 h 1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05" h="136">
                <a:moveTo>
                  <a:pt x="0" y="136"/>
                </a:moveTo>
                <a:lnTo>
                  <a:pt x="317" y="0"/>
                </a:lnTo>
                <a:lnTo>
                  <a:pt x="1905" y="0"/>
                </a:lnTo>
              </a:path>
            </a:pathLst>
          </a:custGeom>
          <a:noFill/>
          <a:ln w="25400" cap="rnd" cmpd="sng">
            <a:solidFill>
              <a:sysClr val="window" lastClr="FFFFFF">
                <a:lumMod val="65000"/>
              </a:sysClr>
            </a:solidFill>
            <a:prstDash val="sysDot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8" name="Text Box 28"/>
          <p:cNvSpPr txBox="1">
            <a:spLocks noChangeArrowheads="1"/>
          </p:cNvSpPr>
          <p:nvPr/>
        </p:nvSpPr>
        <p:spPr bwMode="auto">
          <a:xfrm>
            <a:off x="1558702" y="1341562"/>
            <a:ext cx="1889069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marL="0" marR="0" lvl="0" indent="0" algn="r" defTabSz="91440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B400"/>
                </a:solidFill>
                <a:effectLst/>
                <a:uLnTx/>
                <a:uFillTx/>
                <a:latin typeface="微软雅黑"/>
                <a:ea typeface="微软雅黑"/>
              </a:rPr>
              <a:t>电话干扰</a:t>
            </a:r>
            <a:endParaRPr kumimoji="1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rgbClr val="FFB400"/>
              </a:solidFill>
              <a:effectLst/>
              <a:uLnTx/>
              <a:uFillTx/>
              <a:latin typeface="微软雅黑"/>
              <a:ea typeface="微软雅黑"/>
            </a:endParaRPr>
          </a:p>
          <a:p>
            <a:pPr lvl="0" algn="r" defTabSz="914400" eaLnBrk="1" hangingPunct="1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对公司员工解释有关薪酬问题，这本不属于马经理的事，有薪酬主管吗</a:t>
            </a:r>
            <a:r>
              <a:rPr lang="zh-CN" altLang="en-US" sz="1200" kern="0" dirty="0" smtClean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？</a:t>
            </a:r>
            <a:r>
              <a:rPr kumimoji="1" lang="en-US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/>
                <a:ea typeface="微软雅黑"/>
              </a:rPr>
              <a:t> </a:t>
            </a:r>
            <a:endParaRPr kumimoji="1" lang="en-US" altLang="ko-KR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cxnSp>
        <p:nvCxnSpPr>
          <p:cNvPr id="139" name="直接连接符 138"/>
          <p:cNvCxnSpPr/>
          <p:nvPr/>
        </p:nvCxnSpPr>
        <p:spPr>
          <a:xfrm>
            <a:off x="3591787" y="1517531"/>
            <a:ext cx="0" cy="1039813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  <p:sp>
        <p:nvSpPr>
          <p:cNvPr id="140" name="Freeform 27"/>
          <p:cNvSpPr>
            <a:spLocks/>
          </p:cNvSpPr>
          <p:nvPr/>
        </p:nvSpPr>
        <p:spPr bwMode="auto">
          <a:xfrm rot="10800000">
            <a:off x="3591784" y="4509914"/>
            <a:ext cx="775227" cy="585908"/>
          </a:xfrm>
          <a:custGeom>
            <a:avLst/>
            <a:gdLst>
              <a:gd name="T0" fmla="*/ 0 w 1905"/>
              <a:gd name="T1" fmla="*/ 2147483647 h 136"/>
              <a:gd name="T2" fmla="*/ 2147483647 w 1905"/>
              <a:gd name="T3" fmla="*/ 0 h 136"/>
              <a:gd name="T4" fmla="*/ 2147483647 w 1905"/>
              <a:gd name="T5" fmla="*/ 0 h 136"/>
              <a:gd name="T6" fmla="*/ 0 60000 65536"/>
              <a:gd name="T7" fmla="*/ 0 60000 65536"/>
              <a:gd name="T8" fmla="*/ 0 60000 65536"/>
              <a:gd name="T9" fmla="*/ 0 w 1905"/>
              <a:gd name="T10" fmla="*/ 0 h 136"/>
              <a:gd name="T11" fmla="*/ 1905 w 1905"/>
              <a:gd name="T12" fmla="*/ 136 h 1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05" h="136">
                <a:moveTo>
                  <a:pt x="0" y="136"/>
                </a:moveTo>
                <a:lnTo>
                  <a:pt x="317" y="0"/>
                </a:lnTo>
                <a:lnTo>
                  <a:pt x="1905" y="0"/>
                </a:lnTo>
              </a:path>
            </a:pathLst>
          </a:custGeom>
          <a:noFill/>
          <a:ln w="25400" cap="rnd" cmpd="sng">
            <a:solidFill>
              <a:sysClr val="window" lastClr="FFFFFF">
                <a:lumMod val="65000"/>
              </a:sysClr>
            </a:solidFill>
            <a:prstDash val="sysDot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1" name="Text Box 28"/>
          <p:cNvSpPr txBox="1">
            <a:spLocks noChangeArrowheads="1"/>
          </p:cNvSpPr>
          <p:nvPr/>
        </p:nvSpPr>
        <p:spPr bwMode="auto">
          <a:xfrm>
            <a:off x="1558702" y="3933850"/>
            <a:ext cx="188906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lvl="0" algn="r" defTabSz="914400" eaLnBrk="1" hangingPunct="1">
              <a:lnSpc>
                <a:spcPct val="150000"/>
              </a:lnSpc>
              <a:spcBef>
                <a:spcPts val="600"/>
              </a:spcBef>
              <a:defRPr/>
            </a:pPr>
            <a:r>
              <a:rPr lang="zh-CN" altLang="en-US" sz="1600" b="1" kern="0" dirty="0" smtClean="0">
                <a:solidFill>
                  <a:srgbClr val="FFB400"/>
                </a:solidFill>
                <a:latin typeface="微软雅黑"/>
                <a:ea typeface="微软雅黑"/>
              </a:rPr>
              <a:t>事必躬亲</a:t>
            </a:r>
            <a:endParaRPr kumimoji="1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rgbClr val="FFB400"/>
              </a:solidFill>
              <a:effectLst/>
              <a:uLnTx/>
              <a:uFillTx/>
              <a:latin typeface="微软雅黑"/>
              <a:ea typeface="微软雅黑"/>
            </a:endParaRPr>
          </a:p>
          <a:p>
            <a:pPr lvl="0" algn="r" defTabSz="914400" eaLnBrk="1" hangingPunct="1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对</a:t>
            </a:r>
            <a:r>
              <a:rPr lang="zh-CN" altLang="en-US" sz="1200" kern="0" dirty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下属工作不放心，凡事事必躬亲，替下属做工作，结果整天被埋在事务性的工作</a:t>
            </a:r>
            <a:r>
              <a:rPr lang="zh-CN" altLang="en-US" sz="1200" kern="0" dirty="0" smtClean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里。</a:t>
            </a:r>
            <a:endParaRPr kumimoji="1" lang="en-US" altLang="ko-KR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cxnSp>
        <p:nvCxnSpPr>
          <p:cNvPr id="142" name="直接连接符 141"/>
          <p:cNvCxnSpPr/>
          <p:nvPr/>
        </p:nvCxnSpPr>
        <p:spPr>
          <a:xfrm>
            <a:off x="3591787" y="4119133"/>
            <a:ext cx="0" cy="1322013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  <p:grpSp>
        <p:nvGrpSpPr>
          <p:cNvPr id="12" name="组合 11"/>
          <p:cNvGrpSpPr/>
          <p:nvPr/>
        </p:nvGrpSpPr>
        <p:grpSpPr>
          <a:xfrm>
            <a:off x="3951827" y="1557586"/>
            <a:ext cx="3841751" cy="3697287"/>
            <a:chOff x="3951827" y="1557586"/>
            <a:chExt cx="3841751" cy="3697287"/>
          </a:xfrm>
        </p:grpSpPr>
        <p:sp>
          <p:nvSpPr>
            <p:cNvPr id="121" name="Freeform 35"/>
            <p:cNvSpPr>
              <a:spLocks/>
            </p:cNvSpPr>
            <p:nvPr/>
          </p:nvSpPr>
          <p:spPr bwMode="auto">
            <a:xfrm>
              <a:off x="4899610" y="2479890"/>
              <a:ext cx="1944000" cy="1944000"/>
            </a:xfrm>
            <a:custGeom>
              <a:avLst/>
              <a:gdLst>
                <a:gd name="T0" fmla="*/ 0 w 478"/>
                <a:gd name="T1" fmla="*/ 239 h 478"/>
                <a:gd name="T2" fmla="*/ 239 w 478"/>
                <a:gd name="T3" fmla="*/ 0 h 478"/>
                <a:gd name="T4" fmla="*/ 478 w 478"/>
                <a:gd name="T5" fmla="*/ 239 h 478"/>
                <a:gd name="T6" fmla="*/ 478 w 478"/>
                <a:gd name="T7" fmla="*/ 239 h 478"/>
                <a:gd name="T8" fmla="*/ 239 w 478"/>
                <a:gd name="T9" fmla="*/ 478 h 478"/>
                <a:gd name="T10" fmla="*/ 0 w 478"/>
                <a:gd name="T11" fmla="*/ 239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8" h="478">
                  <a:moveTo>
                    <a:pt x="0" y="239"/>
                  </a:moveTo>
                  <a:cubicBezTo>
                    <a:pt x="0" y="107"/>
                    <a:pt x="107" y="0"/>
                    <a:pt x="239" y="0"/>
                  </a:cubicBezTo>
                  <a:cubicBezTo>
                    <a:pt x="371" y="0"/>
                    <a:pt x="478" y="107"/>
                    <a:pt x="478" y="239"/>
                  </a:cubicBezTo>
                  <a:cubicBezTo>
                    <a:pt x="478" y="239"/>
                    <a:pt x="478" y="239"/>
                    <a:pt x="478" y="239"/>
                  </a:cubicBezTo>
                  <a:cubicBezTo>
                    <a:pt x="478" y="371"/>
                    <a:pt x="371" y="478"/>
                    <a:pt x="239" y="478"/>
                  </a:cubicBezTo>
                  <a:cubicBezTo>
                    <a:pt x="107" y="478"/>
                    <a:pt x="0" y="371"/>
                    <a:pt x="0" y="239"/>
                  </a:cubicBezTo>
                </a:path>
              </a:pathLst>
            </a:custGeom>
            <a:gradFill>
              <a:gsLst>
                <a:gs pos="33000">
                  <a:srgbClr val="F68426">
                    <a:lumMod val="60000"/>
                    <a:lumOff val="40000"/>
                  </a:srgbClr>
                </a:gs>
                <a:gs pos="100000">
                  <a:srgbClr val="F68426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grpSp>
          <p:nvGrpSpPr>
            <p:cNvPr id="122" name="组合 121"/>
            <p:cNvGrpSpPr/>
            <p:nvPr/>
          </p:nvGrpSpPr>
          <p:grpSpPr>
            <a:xfrm>
              <a:off x="4186777" y="3788706"/>
              <a:ext cx="2059973" cy="1458229"/>
              <a:chOff x="2886075" y="3763058"/>
              <a:chExt cx="2059973" cy="1458229"/>
            </a:xfrm>
          </p:grpSpPr>
          <p:sp>
            <p:nvSpPr>
              <p:cNvPr id="123" name="Freeform 25"/>
              <p:cNvSpPr>
                <a:spLocks/>
              </p:cNvSpPr>
              <p:nvPr/>
            </p:nvSpPr>
            <p:spPr bwMode="auto">
              <a:xfrm>
                <a:off x="2886075" y="3892550"/>
                <a:ext cx="1574800" cy="1328737"/>
              </a:xfrm>
              <a:custGeom>
                <a:avLst/>
                <a:gdLst>
                  <a:gd name="T0" fmla="*/ 2641 w 2647"/>
                  <a:gd name="T1" fmla="*/ 2229 h 2233"/>
                  <a:gd name="T2" fmla="*/ 2641 w 2647"/>
                  <a:gd name="T3" fmla="*/ 1269 h 2233"/>
                  <a:gd name="T4" fmla="*/ 2647 w 2647"/>
                  <a:gd name="T5" fmla="*/ 1276 h 2233"/>
                  <a:gd name="T6" fmla="*/ 910 w 2647"/>
                  <a:gd name="T7" fmla="*/ 0 h 2233"/>
                  <a:gd name="T8" fmla="*/ 913 w 2647"/>
                  <a:gd name="T9" fmla="*/ 5 h 2233"/>
                  <a:gd name="T10" fmla="*/ 1 w 2647"/>
                  <a:gd name="T11" fmla="*/ 293 h 2233"/>
                  <a:gd name="T12" fmla="*/ 0 w 2647"/>
                  <a:gd name="T13" fmla="*/ 296 h 2233"/>
                  <a:gd name="T14" fmla="*/ 2646 w 2647"/>
                  <a:gd name="T15" fmla="*/ 2233 h 2233"/>
                  <a:gd name="T16" fmla="*/ 2641 w 2647"/>
                  <a:gd name="T17" fmla="*/ 2229 h 2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47" h="2233">
                    <a:moveTo>
                      <a:pt x="2641" y="2229"/>
                    </a:moveTo>
                    <a:lnTo>
                      <a:pt x="2641" y="1269"/>
                    </a:lnTo>
                    <a:lnTo>
                      <a:pt x="2647" y="1276"/>
                    </a:lnTo>
                    <a:cubicBezTo>
                      <a:pt x="1874" y="1209"/>
                      <a:pt x="1204" y="717"/>
                      <a:pt x="910" y="0"/>
                    </a:cubicBezTo>
                    <a:lnTo>
                      <a:pt x="913" y="5"/>
                    </a:lnTo>
                    <a:lnTo>
                      <a:pt x="1" y="293"/>
                    </a:lnTo>
                    <a:lnTo>
                      <a:pt x="0" y="296"/>
                    </a:lnTo>
                    <a:cubicBezTo>
                      <a:pt x="425" y="1406"/>
                      <a:pt x="1460" y="2164"/>
                      <a:pt x="2646" y="2233"/>
                    </a:cubicBezTo>
                    <a:lnTo>
                      <a:pt x="2641" y="2229"/>
                    </a:lnTo>
                    <a:close/>
                  </a:path>
                </a:pathLst>
              </a:cu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anchor="ctr">
                <a:noAutofit/>
              </a:bodyPr>
              <a:lstStyle/>
              <a:p>
                <a:pPr marL="0" marR="0" lvl="0" indent="0" algn="ctr" defTabSz="914400" eaLnBrk="0" fontAlgn="base" latinLnBrk="0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124" name="矩形 123"/>
              <p:cNvSpPr/>
              <p:nvPr/>
            </p:nvSpPr>
            <p:spPr bwMode="auto">
              <a:xfrm rot="13167970">
                <a:off x="3145848" y="3763058"/>
                <a:ext cx="1800200" cy="97774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spcFirstLastPara="1" anchor="ctr">
                <a:prstTxWarp prst="textArchUp">
                  <a:avLst/>
                </a:prstTxWarp>
              </a:bodyPr>
              <a:lstStyle/>
              <a:p>
                <a:pPr lvl="0" algn="ctr" defTabSz="914400">
                  <a:defRPr/>
                </a:pPr>
                <a:r>
                  <a:rPr lang="zh-CN" altLang="en-US" sz="1600" kern="0" dirty="0">
                    <a:solidFill>
                      <a:srgbClr val="4D4D4D"/>
                    </a:solidFill>
                    <a:latin typeface="微软雅黑" pitchFamily="34" charset="-122"/>
                    <a:ea typeface="微软雅黑" pitchFamily="34" charset="-122"/>
                  </a:rPr>
                  <a:t>事必躬亲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25" name="组合 124"/>
            <p:cNvGrpSpPr/>
            <p:nvPr/>
          </p:nvGrpSpPr>
          <p:grpSpPr>
            <a:xfrm>
              <a:off x="3951827" y="2054473"/>
              <a:ext cx="1440189" cy="1990100"/>
              <a:chOff x="2651125" y="2028825"/>
              <a:chExt cx="1440189" cy="1990100"/>
            </a:xfrm>
          </p:grpSpPr>
          <p:sp>
            <p:nvSpPr>
              <p:cNvPr id="126" name="Freeform 9"/>
              <p:cNvSpPr>
                <a:spLocks/>
              </p:cNvSpPr>
              <p:nvPr/>
            </p:nvSpPr>
            <p:spPr bwMode="auto">
              <a:xfrm>
                <a:off x="2651125" y="2028825"/>
                <a:ext cx="1123950" cy="1857375"/>
              </a:xfrm>
              <a:custGeom>
                <a:avLst/>
                <a:gdLst>
                  <a:gd name="T0" fmla="*/ 298 w 1888"/>
                  <a:gd name="T1" fmla="*/ 3121 h 3121"/>
                  <a:gd name="T2" fmla="*/ 1210 w 1888"/>
                  <a:gd name="T3" fmla="*/ 2817 h 3121"/>
                  <a:gd name="T4" fmla="*/ 1211 w 1888"/>
                  <a:gd name="T5" fmla="*/ 2821 h 3121"/>
                  <a:gd name="T6" fmla="*/ 1888 w 1888"/>
                  <a:gd name="T7" fmla="*/ 774 h 3121"/>
                  <a:gd name="T8" fmla="*/ 1882 w 1888"/>
                  <a:gd name="T9" fmla="*/ 769 h 3121"/>
                  <a:gd name="T10" fmla="*/ 1322 w 1888"/>
                  <a:gd name="T11" fmla="*/ 1 h 3121"/>
                  <a:gd name="T12" fmla="*/ 1325 w 1888"/>
                  <a:gd name="T13" fmla="*/ 0 h 3121"/>
                  <a:gd name="T14" fmla="*/ 300 w 1888"/>
                  <a:gd name="T15" fmla="*/ 3117 h 3121"/>
                  <a:gd name="T16" fmla="*/ 298 w 1888"/>
                  <a:gd name="T17" fmla="*/ 3121 h 3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88" h="3121">
                    <a:moveTo>
                      <a:pt x="298" y="3121"/>
                    </a:moveTo>
                    <a:lnTo>
                      <a:pt x="1210" y="2817"/>
                    </a:lnTo>
                    <a:lnTo>
                      <a:pt x="1211" y="2821"/>
                    </a:lnTo>
                    <a:cubicBezTo>
                      <a:pt x="1036" y="2066"/>
                      <a:pt x="1297" y="1276"/>
                      <a:pt x="1888" y="774"/>
                    </a:cubicBezTo>
                    <a:lnTo>
                      <a:pt x="1882" y="769"/>
                    </a:lnTo>
                    <a:lnTo>
                      <a:pt x="1322" y="1"/>
                    </a:lnTo>
                    <a:lnTo>
                      <a:pt x="1325" y="0"/>
                    </a:lnTo>
                    <a:cubicBezTo>
                      <a:pt x="401" y="747"/>
                      <a:pt x="0" y="1967"/>
                      <a:pt x="300" y="3117"/>
                    </a:cubicBezTo>
                    <a:lnTo>
                      <a:pt x="298" y="3121"/>
                    </a:lnTo>
                    <a:close/>
                  </a:path>
                </a:pathLst>
              </a:cu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anchor="ctr">
                <a:noAutofit/>
              </a:bodyPr>
              <a:lstStyle/>
              <a:p>
                <a:pPr marL="0" marR="0" lvl="0" indent="0" algn="ctr" defTabSz="914400" eaLnBrk="0" fontAlgn="base" latinLnBrk="0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127" name="矩形 126"/>
              <p:cNvSpPr/>
              <p:nvPr/>
            </p:nvSpPr>
            <p:spPr bwMode="auto">
              <a:xfrm rot="17315291">
                <a:off x="2702343" y="2629953"/>
                <a:ext cx="1800200" cy="97774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spcFirstLastPara="1" anchor="ctr">
                <a:prstTxWarp prst="textArchUp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600" kern="0" noProof="0" dirty="0" smtClean="0">
                    <a:solidFill>
                      <a:srgbClr val="4D4D4D"/>
                    </a:solidFill>
                    <a:latin typeface="微软雅黑" pitchFamily="34" charset="-122"/>
                    <a:ea typeface="微软雅黑" pitchFamily="34" charset="-122"/>
                  </a:rPr>
                  <a:t>电话干扰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28" name="组合 127"/>
            <p:cNvGrpSpPr/>
            <p:nvPr/>
          </p:nvGrpSpPr>
          <p:grpSpPr>
            <a:xfrm>
              <a:off x="4901152" y="1557586"/>
              <a:ext cx="1952625" cy="1381605"/>
              <a:chOff x="3600450" y="1531938"/>
              <a:chExt cx="1952625" cy="1381605"/>
            </a:xfrm>
          </p:grpSpPr>
          <p:sp>
            <p:nvSpPr>
              <p:cNvPr id="129" name="Freeform 7"/>
              <p:cNvSpPr>
                <a:spLocks/>
              </p:cNvSpPr>
              <p:nvPr/>
            </p:nvSpPr>
            <p:spPr bwMode="auto">
              <a:xfrm>
                <a:off x="3600450" y="1531938"/>
                <a:ext cx="1952625" cy="849312"/>
              </a:xfrm>
              <a:custGeom>
                <a:avLst/>
                <a:gdLst>
                  <a:gd name="T0" fmla="*/ 0 w 3281"/>
                  <a:gd name="T1" fmla="*/ 643 h 1427"/>
                  <a:gd name="T2" fmla="*/ 560 w 3281"/>
                  <a:gd name="T3" fmla="*/ 1411 h 1427"/>
                  <a:gd name="T4" fmla="*/ 564 w 3281"/>
                  <a:gd name="T5" fmla="*/ 1416 h 1427"/>
                  <a:gd name="T6" fmla="*/ 2718 w 3281"/>
                  <a:gd name="T7" fmla="*/ 1427 h 1427"/>
                  <a:gd name="T8" fmla="*/ 2720 w 3281"/>
                  <a:gd name="T9" fmla="*/ 1427 h 1427"/>
                  <a:gd name="T10" fmla="*/ 3280 w 3281"/>
                  <a:gd name="T11" fmla="*/ 659 h 1427"/>
                  <a:gd name="T12" fmla="*/ 3281 w 3281"/>
                  <a:gd name="T13" fmla="*/ 653 h 1427"/>
                  <a:gd name="T14" fmla="*/ 1 w 3281"/>
                  <a:gd name="T15" fmla="*/ 641 h 1427"/>
                  <a:gd name="T16" fmla="*/ 0 w 3281"/>
                  <a:gd name="T17" fmla="*/ 643 h 1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81" h="1427">
                    <a:moveTo>
                      <a:pt x="0" y="643"/>
                    </a:moveTo>
                    <a:lnTo>
                      <a:pt x="560" y="1411"/>
                    </a:lnTo>
                    <a:lnTo>
                      <a:pt x="564" y="1416"/>
                    </a:lnTo>
                    <a:cubicBezTo>
                      <a:pt x="1227" y="1016"/>
                      <a:pt x="2059" y="1020"/>
                      <a:pt x="2718" y="1427"/>
                    </a:cubicBezTo>
                    <a:lnTo>
                      <a:pt x="2720" y="1427"/>
                    </a:lnTo>
                    <a:lnTo>
                      <a:pt x="3280" y="659"/>
                    </a:lnTo>
                    <a:lnTo>
                      <a:pt x="3281" y="653"/>
                    </a:lnTo>
                    <a:cubicBezTo>
                      <a:pt x="2285" y="5"/>
                      <a:pt x="1002" y="0"/>
                      <a:pt x="1" y="641"/>
                    </a:cubicBezTo>
                    <a:lnTo>
                      <a:pt x="0" y="643"/>
                    </a:lnTo>
                    <a:close/>
                  </a:path>
                </a:pathLst>
              </a:cu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anchor="ctr">
                <a:noAutofit/>
              </a:bodyPr>
              <a:lstStyle/>
              <a:p>
                <a:pPr marL="0" marR="0" lvl="0" indent="0" algn="ctr" defTabSz="914400" eaLnBrk="0" fontAlgn="base" latinLnBrk="0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130" name="矩形 129"/>
              <p:cNvSpPr/>
              <p:nvPr/>
            </p:nvSpPr>
            <p:spPr bwMode="auto">
              <a:xfrm>
                <a:off x="3666196" y="1935800"/>
                <a:ext cx="1800200" cy="97774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spcFirstLastPara="1" anchor="ctr">
                <a:prstTxWarp prst="textArchUp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上司召见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grpSp>
          <p:nvGrpSpPr>
            <p:cNvPr id="131" name="组合 130"/>
            <p:cNvGrpSpPr/>
            <p:nvPr/>
          </p:nvGrpSpPr>
          <p:grpSpPr>
            <a:xfrm>
              <a:off x="6371835" y="2063998"/>
              <a:ext cx="1421743" cy="1951993"/>
              <a:chOff x="5071133" y="2038350"/>
              <a:chExt cx="1421743" cy="1951993"/>
            </a:xfrm>
          </p:grpSpPr>
          <p:sp>
            <p:nvSpPr>
              <p:cNvPr id="132" name="Freeform 27"/>
              <p:cNvSpPr>
                <a:spLocks/>
              </p:cNvSpPr>
              <p:nvPr/>
            </p:nvSpPr>
            <p:spPr bwMode="auto">
              <a:xfrm>
                <a:off x="5376863" y="2038350"/>
                <a:ext cx="1116013" cy="1866900"/>
              </a:xfrm>
              <a:custGeom>
                <a:avLst/>
                <a:gdLst>
                  <a:gd name="T0" fmla="*/ 566 w 1874"/>
                  <a:gd name="T1" fmla="*/ 0 h 3136"/>
                  <a:gd name="T2" fmla="*/ 6 w 1874"/>
                  <a:gd name="T3" fmla="*/ 784 h 3136"/>
                  <a:gd name="T4" fmla="*/ 0 w 1874"/>
                  <a:gd name="T5" fmla="*/ 782 h 3136"/>
                  <a:gd name="T6" fmla="*/ 655 w 1874"/>
                  <a:gd name="T7" fmla="*/ 2836 h 3136"/>
                  <a:gd name="T8" fmla="*/ 662 w 1874"/>
                  <a:gd name="T9" fmla="*/ 2832 h 3136"/>
                  <a:gd name="T10" fmla="*/ 1558 w 1874"/>
                  <a:gd name="T11" fmla="*/ 3136 h 3136"/>
                  <a:gd name="T12" fmla="*/ 1565 w 1874"/>
                  <a:gd name="T13" fmla="*/ 3132 h 3136"/>
                  <a:gd name="T14" fmla="*/ 562 w 1874"/>
                  <a:gd name="T15" fmla="*/ 7 h 3136"/>
                  <a:gd name="T16" fmla="*/ 566 w 1874"/>
                  <a:gd name="T17" fmla="*/ 0 h 3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74" h="3136">
                    <a:moveTo>
                      <a:pt x="566" y="0"/>
                    </a:moveTo>
                    <a:lnTo>
                      <a:pt x="6" y="784"/>
                    </a:lnTo>
                    <a:lnTo>
                      <a:pt x="0" y="782"/>
                    </a:lnTo>
                    <a:cubicBezTo>
                      <a:pt x="585" y="1290"/>
                      <a:pt x="838" y="2082"/>
                      <a:pt x="655" y="2836"/>
                    </a:cubicBezTo>
                    <a:lnTo>
                      <a:pt x="662" y="2832"/>
                    </a:lnTo>
                    <a:lnTo>
                      <a:pt x="1558" y="3136"/>
                    </a:lnTo>
                    <a:lnTo>
                      <a:pt x="1565" y="3132"/>
                    </a:lnTo>
                    <a:cubicBezTo>
                      <a:pt x="1874" y="1984"/>
                      <a:pt x="1481" y="761"/>
                      <a:pt x="562" y="7"/>
                    </a:cubicBezTo>
                    <a:lnTo>
                      <a:pt x="566" y="0"/>
                    </a:lnTo>
                    <a:close/>
                  </a:path>
                </a:pathLst>
              </a:cu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anchor="ctr">
                <a:noAutofit/>
              </a:bodyPr>
              <a:lstStyle/>
              <a:p>
                <a:pPr marL="0" marR="0" lvl="0" indent="0" algn="ctr" defTabSz="914400" eaLnBrk="0" fontAlgn="base" latinLnBrk="0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133" name="矩形 132"/>
              <p:cNvSpPr/>
              <p:nvPr/>
            </p:nvSpPr>
            <p:spPr bwMode="auto">
              <a:xfrm rot="4387699">
                <a:off x="4659905" y="2601371"/>
                <a:ext cx="1800200" cy="97774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spcFirstLastPara="1" anchor="ctr">
                <a:prstTxWarp prst="textArchUp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低效会议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grpSp>
          <p:nvGrpSpPr>
            <p:cNvPr id="134" name="组合 133"/>
            <p:cNvGrpSpPr/>
            <p:nvPr/>
          </p:nvGrpSpPr>
          <p:grpSpPr>
            <a:xfrm>
              <a:off x="5612570" y="3771290"/>
              <a:ext cx="1930182" cy="1483583"/>
              <a:chOff x="4311868" y="3745642"/>
              <a:chExt cx="1930182" cy="1483583"/>
            </a:xfrm>
          </p:grpSpPr>
          <p:sp>
            <p:nvSpPr>
              <p:cNvPr id="135" name="Freeform 29"/>
              <p:cNvSpPr>
                <a:spLocks/>
              </p:cNvSpPr>
              <p:nvPr/>
            </p:nvSpPr>
            <p:spPr bwMode="auto">
              <a:xfrm>
                <a:off x="4657725" y="3911600"/>
                <a:ext cx="1584325" cy="1317625"/>
              </a:xfrm>
              <a:custGeom>
                <a:avLst/>
                <a:gdLst>
                  <a:gd name="T0" fmla="*/ 2656 w 2662"/>
                  <a:gd name="T1" fmla="*/ 294 h 2215"/>
                  <a:gd name="T2" fmla="*/ 1744 w 2662"/>
                  <a:gd name="T3" fmla="*/ 6 h 2215"/>
                  <a:gd name="T4" fmla="*/ 1751 w 2662"/>
                  <a:gd name="T5" fmla="*/ 0 h 2215"/>
                  <a:gd name="T6" fmla="*/ 1 w 2662"/>
                  <a:gd name="T7" fmla="*/ 1258 h 2215"/>
                  <a:gd name="T8" fmla="*/ 0 w 2662"/>
                  <a:gd name="T9" fmla="*/ 1254 h 2215"/>
                  <a:gd name="T10" fmla="*/ 0 w 2662"/>
                  <a:gd name="T11" fmla="*/ 2214 h 2215"/>
                  <a:gd name="T12" fmla="*/ 1 w 2662"/>
                  <a:gd name="T13" fmla="*/ 2215 h 2215"/>
                  <a:gd name="T14" fmla="*/ 2662 w 2662"/>
                  <a:gd name="T15" fmla="*/ 296 h 2215"/>
                  <a:gd name="T16" fmla="*/ 2656 w 2662"/>
                  <a:gd name="T17" fmla="*/ 294 h 2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62" h="2215">
                    <a:moveTo>
                      <a:pt x="2656" y="294"/>
                    </a:moveTo>
                    <a:lnTo>
                      <a:pt x="1744" y="6"/>
                    </a:lnTo>
                    <a:lnTo>
                      <a:pt x="1751" y="0"/>
                    </a:lnTo>
                    <a:cubicBezTo>
                      <a:pt x="1449" y="714"/>
                      <a:pt x="774" y="1199"/>
                      <a:pt x="1" y="1258"/>
                    </a:cubicBezTo>
                    <a:lnTo>
                      <a:pt x="0" y="1254"/>
                    </a:lnTo>
                    <a:lnTo>
                      <a:pt x="0" y="2214"/>
                    </a:lnTo>
                    <a:lnTo>
                      <a:pt x="1" y="2215"/>
                    </a:lnTo>
                    <a:cubicBezTo>
                      <a:pt x="1188" y="2154"/>
                      <a:pt x="2229" y="1403"/>
                      <a:pt x="2662" y="296"/>
                    </a:cubicBezTo>
                    <a:lnTo>
                      <a:pt x="2656" y="294"/>
                    </a:lnTo>
                    <a:close/>
                  </a:path>
                </a:pathLst>
              </a:custGeom>
              <a:gradFill>
                <a:gsLst>
                  <a:gs pos="33000">
                    <a:srgbClr val="F9F9F9"/>
                  </a:gs>
                  <a:gs pos="100000">
                    <a:srgbClr val="D7D7D7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anchor="ctr">
                <a:noAutofit/>
              </a:bodyPr>
              <a:lstStyle/>
              <a:p>
                <a:pPr marL="0" marR="0" lvl="0" indent="0" algn="ctr" defTabSz="914400" eaLnBrk="0" fontAlgn="base" latinLnBrk="0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136" name="矩形 135"/>
              <p:cNvSpPr/>
              <p:nvPr/>
            </p:nvSpPr>
            <p:spPr bwMode="auto">
              <a:xfrm rot="8762233">
                <a:off x="4311868" y="3745642"/>
                <a:ext cx="1800200" cy="977743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spcFirstLastPara="1" anchor="ctr">
                <a:prstTxWarp prst="textArchUp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官僚作风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sp>
          <p:nvSpPr>
            <p:cNvPr id="143" name="Line 130"/>
            <p:cNvSpPr>
              <a:spLocks noChangeShapeType="1"/>
            </p:cNvSpPr>
            <p:nvPr/>
          </p:nvSpPr>
          <p:spPr bwMode="auto">
            <a:xfrm>
              <a:off x="7098922" y="1848322"/>
              <a:ext cx="0" cy="457200"/>
            </a:xfrm>
            <a:prstGeom prst="line">
              <a:avLst/>
            </a:prstGeom>
            <a:noFill/>
            <a:ln w="38100">
              <a:noFill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44" name="Freeform 27"/>
          <p:cNvSpPr>
            <a:spLocks/>
          </p:cNvSpPr>
          <p:nvPr/>
        </p:nvSpPr>
        <p:spPr bwMode="auto">
          <a:xfrm rot="10800000" flipH="1" flipV="1">
            <a:off x="6527254" y="1477964"/>
            <a:ext cx="970504" cy="199434"/>
          </a:xfrm>
          <a:custGeom>
            <a:avLst/>
            <a:gdLst>
              <a:gd name="T0" fmla="*/ 0 w 1905"/>
              <a:gd name="T1" fmla="*/ 2147483647 h 136"/>
              <a:gd name="T2" fmla="*/ 2147483647 w 1905"/>
              <a:gd name="T3" fmla="*/ 0 h 136"/>
              <a:gd name="T4" fmla="*/ 2147483647 w 1905"/>
              <a:gd name="T5" fmla="*/ 0 h 136"/>
              <a:gd name="T6" fmla="*/ 0 60000 65536"/>
              <a:gd name="T7" fmla="*/ 0 60000 65536"/>
              <a:gd name="T8" fmla="*/ 0 60000 65536"/>
              <a:gd name="T9" fmla="*/ 0 w 1905"/>
              <a:gd name="T10" fmla="*/ 0 h 136"/>
              <a:gd name="T11" fmla="*/ 1905 w 1905"/>
              <a:gd name="T12" fmla="*/ 136 h 1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05" h="136">
                <a:moveTo>
                  <a:pt x="0" y="136"/>
                </a:moveTo>
                <a:lnTo>
                  <a:pt x="317" y="0"/>
                </a:lnTo>
                <a:lnTo>
                  <a:pt x="1905" y="0"/>
                </a:lnTo>
              </a:path>
            </a:pathLst>
          </a:custGeom>
          <a:noFill/>
          <a:ln w="25400" cap="rnd" cmpd="sng">
            <a:solidFill>
              <a:sysClr val="window" lastClr="FFFFFF">
                <a:lumMod val="65000"/>
              </a:sysClr>
            </a:solidFill>
            <a:prstDash val="sysDot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5" name="Text Box 28"/>
          <p:cNvSpPr txBox="1">
            <a:spLocks noChangeArrowheads="1"/>
          </p:cNvSpPr>
          <p:nvPr/>
        </p:nvSpPr>
        <p:spPr bwMode="auto">
          <a:xfrm>
            <a:off x="7624913" y="981522"/>
            <a:ext cx="1889069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B400"/>
                </a:solidFill>
                <a:effectLst/>
                <a:uLnTx/>
                <a:uFillTx/>
                <a:latin typeface="微软雅黑"/>
                <a:ea typeface="微软雅黑"/>
              </a:rPr>
              <a:t>上司召见</a:t>
            </a:r>
            <a:endParaRPr kumimoji="1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rgbClr val="FFB400"/>
              </a:solidFill>
              <a:effectLst/>
              <a:uLnTx/>
              <a:uFillTx/>
              <a:latin typeface="微软雅黑"/>
              <a:ea typeface="微软雅黑"/>
            </a:endParaRPr>
          </a:p>
          <a:p>
            <a:pPr lvl="0" defTabSz="914400" eaLnBrk="1" hangingPunct="1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上司</a:t>
            </a:r>
            <a:r>
              <a:rPr lang="zh-CN" altLang="en-US" sz="1200" kern="0" dirty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不定期的召见，使中层经理的时间具有很大的随意性。</a:t>
            </a:r>
            <a:r>
              <a:rPr kumimoji="1" lang="en-US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/>
                <a:ea typeface="微软雅黑"/>
              </a:rPr>
              <a:t> </a:t>
            </a:r>
            <a:endParaRPr kumimoji="1" lang="en-US" altLang="ko-KR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cxnSp>
        <p:nvCxnSpPr>
          <p:cNvPr id="146" name="直接连接符 145"/>
          <p:cNvCxnSpPr/>
          <p:nvPr/>
        </p:nvCxnSpPr>
        <p:spPr>
          <a:xfrm>
            <a:off x="7535366" y="1157491"/>
            <a:ext cx="0" cy="1039813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  <p:sp>
        <p:nvSpPr>
          <p:cNvPr id="147" name="Freeform 27"/>
          <p:cNvSpPr>
            <a:spLocks/>
          </p:cNvSpPr>
          <p:nvPr/>
        </p:nvSpPr>
        <p:spPr bwMode="auto">
          <a:xfrm rot="10800000" flipH="1" flipV="1">
            <a:off x="7679382" y="2993614"/>
            <a:ext cx="970504" cy="199434"/>
          </a:xfrm>
          <a:custGeom>
            <a:avLst/>
            <a:gdLst>
              <a:gd name="T0" fmla="*/ 0 w 1905"/>
              <a:gd name="T1" fmla="*/ 2147483647 h 136"/>
              <a:gd name="T2" fmla="*/ 2147483647 w 1905"/>
              <a:gd name="T3" fmla="*/ 0 h 136"/>
              <a:gd name="T4" fmla="*/ 2147483647 w 1905"/>
              <a:gd name="T5" fmla="*/ 0 h 136"/>
              <a:gd name="T6" fmla="*/ 0 60000 65536"/>
              <a:gd name="T7" fmla="*/ 0 60000 65536"/>
              <a:gd name="T8" fmla="*/ 0 60000 65536"/>
              <a:gd name="T9" fmla="*/ 0 w 1905"/>
              <a:gd name="T10" fmla="*/ 0 h 136"/>
              <a:gd name="T11" fmla="*/ 1905 w 1905"/>
              <a:gd name="T12" fmla="*/ 136 h 1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05" h="136">
                <a:moveTo>
                  <a:pt x="0" y="136"/>
                </a:moveTo>
                <a:lnTo>
                  <a:pt x="317" y="0"/>
                </a:lnTo>
                <a:lnTo>
                  <a:pt x="1905" y="0"/>
                </a:lnTo>
              </a:path>
            </a:pathLst>
          </a:custGeom>
          <a:noFill/>
          <a:ln w="25400" cap="rnd" cmpd="sng">
            <a:solidFill>
              <a:sysClr val="window" lastClr="FFFFFF">
                <a:lumMod val="65000"/>
              </a:sysClr>
            </a:solidFill>
            <a:prstDash val="sysDot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8" name="Text Box 28"/>
          <p:cNvSpPr txBox="1">
            <a:spLocks noChangeArrowheads="1"/>
          </p:cNvSpPr>
          <p:nvPr/>
        </p:nvSpPr>
        <p:spPr bwMode="auto">
          <a:xfrm>
            <a:off x="8777041" y="2497172"/>
            <a:ext cx="1889069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b="1" kern="0" dirty="0" smtClean="0">
                <a:solidFill>
                  <a:srgbClr val="FFB400"/>
                </a:solidFill>
                <a:latin typeface="微软雅黑"/>
                <a:ea typeface="微软雅黑"/>
              </a:rPr>
              <a:t>低效会议</a:t>
            </a:r>
            <a:endParaRPr kumimoji="1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rgbClr val="FFB400"/>
              </a:solidFill>
              <a:effectLst/>
              <a:uLnTx/>
              <a:uFillTx/>
              <a:latin typeface="微软雅黑"/>
              <a:ea typeface="微软雅黑"/>
            </a:endParaRPr>
          </a:p>
          <a:p>
            <a:pPr lvl="0" defTabSz="914400" eaLnBrk="1" hangingPunct="1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会议安排没有计划，会议拖延，主题不明确，对会议没有实行有效控制。</a:t>
            </a:r>
            <a:r>
              <a:rPr kumimoji="1" lang="en-US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/>
                <a:ea typeface="微软雅黑"/>
              </a:rPr>
              <a:t> </a:t>
            </a:r>
            <a:endParaRPr kumimoji="1" lang="en-US" altLang="ko-KR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cxnSp>
        <p:nvCxnSpPr>
          <p:cNvPr id="149" name="直接连接符 148"/>
          <p:cNvCxnSpPr/>
          <p:nvPr/>
        </p:nvCxnSpPr>
        <p:spPr>
          <a:xfrm>
            <a:off x="8687494" y="2673141"/>
            <a:ext cx="0" cy="1039813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  <p:sp>
        <p:nvSpPr>
          <p:cNvPr id="150" name="Freeform 27"/>
          <p:cNvSpPr>
            <a:spLocks/>
          </p:cNvSpPr>
          <p:nvPr/>
        </p:nvSpPr>
        <p:spPr bwMode="auto">
          <a:xfrm rot="10800000" flipH="1">
            <a:off x="7031311" y="4869954"/>
            <a:ext cx="970504" cy="247237"/>
          </a:xfrm>
          <a:custGeom>
            <a:avLst/>
            <a:gdLst>
              <a:gd name="T0" fmla="*/ 0 w 1905"/>
              <a:gd name="T1" fmla="*/ 2147483647 h 136"/>
              <a:gd name="T2" fmla="*/ 2147483647 w 1905"/>
              <a:gd name="T3" fmla="*/ 0 h 136"/>
              <a:gd name="T4" fmla="*/ 2147483647 w 1905"/>
              <a:gd name="T5" fmla="*/ 0 h 136"/>
              <a:gd name="T6" fmla="*/ 0 60000 65536"/>
              <a:gd name="T7" fmla="*/ 0 60000 65536"/>
              <a:gd name="T8" fmla="*/ 0 60000 65536"/>
              <a:gd name="T9" fmla="*/ 0 w 1905"/>
              <a:gd name="T10" fmla="*/ 0 h 136"/>
              <a:gd name="T11" fmla="*/ 1905 w 1905"/>
              <a:gd name="T12" fmla="*/ 136 h 1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05" h="136">
                <a:moveTo>
                  <a:pt x="0" y="136"/>
                </a:moveTo>
                <a:lnTo>
                  <a:pt x="317" y="0"/>
                </a:lnTo>
                <a:lnTo>
                  <a:pt x="1905" y="0"/>
                </a:lnTo>
              </a:path>
            </a:pathLst>
          </a:custGeom>
          <a:noFill/>
          <a:ln w="25400" cap="rnd" cmpd="sng">
            <a:solidFill>
              <a:sysClr val="window" lastClr="FFFFFF">
                <a:lumMod val="65000"/>
              </a:sysClr>
            </a:solidFill>
            <a:prstDash val="sysDot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1" name="Text Box 28"/>
          <p:cNvSpPr txBox="1">
            <a:spLocks noChangeArrowheads="1"/>
          </p:cNvSpPr>
          <p:nvPr/>
        </p:nvSpPr>
        <p:spPr bwMode="auto">
          <a:xfrm>
            <a:off x="8128970" y="4225364"/>
            <a:ext cx="207069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b="1" kern="0" dirty="0" smtClean="0">
                <a:solidFill>
                  <a:srgbClr val="FFB400"/>
                </a:solidFill>
                <a:latin typeface="微软雅黑"/>
                <a:ea typeface="微软雅黑"/>
              </a:rPr>
              <a:t>官僚作风</a:t>
            </a:r>
            <a:endParaRPr kumimoji="1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rgbClr val="FFB400"/>
              </a:solidFill>
              <a:effectLst/>
              <a:uLnTx/>
              <a:uFillTx/>
              <a:latin typeface="微软雅黑"/>
              <a:ea typeface="微软雅黑"/>
            </a:endParaRPr>
          </a:p>
          <a:p>
            <a:pPr lvl="0" defTabSz="914400" eaLnBrk="1" hangingPunct="1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喜欢</a:t>
            </a:r>
            <a:r>
              <a:rPr lang="zh-CN" altLang="en-US" sz="1200" kern="0" dirty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下属事事请示和汇报的官僚作风，下属的不断请示和汇报</a:t>
            </a:r>
            <a:r>
              <a:rPr lang="zh-CN" altLang="en-US" sz="1200" kern="0" dirty="0" smtClean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，大大</a:t>
            </a:r>
            <a:r>
              <a:rPr lang="zh-CN" altLang="en-US" sz="1200" kern="0" dirty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浪费了自己的时间。</a:t>
            </a:r>
            <a:r>
              <a:rPr kumimoji="1" lang="en-US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/>
                <a:ea typeface="微软雅黑"/>
              </a:rPr>
              <a:t> </a:t>
            </a:r>
            <a:endParaRPr kumimoji="1" lang="en-US" altLang="ko-KR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cxnSp>
        <p:nvCxnSpPr>
          <p:cNvPr id="152" name="直接连接符 151"/>
          <p:cNvCxnSpPr/>
          <p:nvPr/>
        </p:nvCxnSpPr>
        <p:spPr>
          <a:xfrm>
            <a:off x="8039423" y="4401333"/>
            <a:ext cx="0" cy="1237494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</p:spTree>
    <p:extLst>
      <p:ext uri="{BB962C8B-B14F-4D97-AF65-F5344CB8AC3E}">
        <p14:creationId xmlns:p14="http://schemas.microsoft.com/office/powerpoint/2010/main" val="3562934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37" grpId="0" animBg="1"/>
      <p:bldP spid="138" grpId="0"/>
      <p:bldP spid="140" grpId="0" animBg="1"/>
      <p:bldP spid="141" grpId="0"/>
      <p:bldP spid="144" grpId="0" animBg="1"/>
      <p:bldP spid="145" grpId="0"/>
      <p:bldP spid="147" grpId="0" animBg="1"/>
      <p:bldP spid="148" grpId="0"/>
      <p:bldP spid="150" grpId="0" animBg="1"/>
      <p:bldP spid="15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sp>
        <p:nvSpPr>
          <p:cNvPr id="3" name="五边形 2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为什么时间总不够用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Line 130"/>
          <p:cNvSpPr>
            <a:spLocks noChangeShapeType="1"/>
          </p:cNvSpPr>
          <p:nvPr/>
        </p:nvSpPr>
        <p:spPr bwMode="auto">
          <a:xfrm>
            <a:off x="1032711" y="2208362"/>
            <a:ext cx="0" cy="457200"/>
          </a:xfrm>
          <a:prstGeom prst="line">
            <a:avLst/>
          </a:prstGeom>
          <a:noFill/>
          <a:ln w="38100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2656" y="1917625"/>
            <a:ext cx="553998" cy="37212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kern="0" spc="200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这些</a:t>
            </a:r>
            <a:r>
              <a:rPr lang="zh-CN" altLang="en-US" b="1" kern="0" spc="20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时间杀手</a:t>
            </a:r>
            <a:r>
              <a:rPr lang="zh-CN" altLang="en-US" sz="2000" kern="0" spc="200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是否就在身边</a:t>
            </a:r>
            <a:endParaRPr lang="en-US" altLang="zh-CN" sz="2000" kern="0" spc="200" dirty="0">
              <a:solidFill>
                <a:srgbClr val="00C4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086009" y="1413570"/>
            <a:ext cx="0" cy="4225257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</a:ln>
          <a:effectLst/>
        </p:spPr>
      </p:cxnSp>
      <p:grpSp>
        <p:nvGrpSpPr>
          <p:cNvPr id="40" name="网线"/>
          <p:cNvGrpSpPr/>
          <p:nvPr/>
        </p:nvGrpSpPr>
        <p:grpSpPr>
          <a:xfrm>
            <a:off x="4138003" y="1469123"/>
            <a:ext cx="3986578" cy="4192919"/>
            <a:chOff x="1937437" y="1332541"/>
            <a:chExt cx="3986578" cy="4192919"/>
          </a:xfrm>
        </p:grpSpPr>
        <p:sp>
          <p:nvSpPr>
            <p:cNvPr id="41" name="Line 16"/>
            <p:cNvSpPr>
              <a:spLocks noChangeShapeType="1"/>
            </p:cNvSpPr>
            <p:nvPr/>
          </p:nvSpPr>
          <p:spPr bwMode="gray">
            <a:xfrm>
              <a:off x="1937437" y="3430781"/>
              <a:ext cx="3986578" cy="0"/>
            </a:xfrm>
            <a:prstGeom prst="line">
              <a:avLst/>
            </a:prstGeom>
            <a:noFill/>
            <a:ln w="28575">
              <a:solidFill>
                <a:srgbClr val="808080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sp>
          <p:nvSpPr>
            <p:cNvPr id="42" name="Line 17"/>
            <p:cNvSpPr>
              <a:spLocks noChangeShapeType="1"/>
            </p:cNvSpPr>
            <p:nvPr/>
          </p:nvSpPr>
          <p:spPr bwMode="gray">
            <a:xfrm>
              <a:off x="3930726" y="1332541"/>
              <a:ext cx="0" cy="4192919"/>
            </a:xfrm>
            <a:prstGeom prst="line">
              <a:avLst/>
            </a:prstGeom>
            <a:noFill/>
            <a:ln w="28575">
              <a:solidFill>
                <a:srgbClr val="808080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sp>
          <p:nvSpPr>
            <p:cNvPr id="43" name="Oval 10"/>
            <p:cNvSpPr>
              <a:spLocks noChangeArrowheads="1"/>
            </p:cNvSpPr>
            <p:nvPr/>
          </p:nvSpPr>
          <p:spPr bwMode="gray">
            <a:xfrm>
              <a:off x="2332889" y="1808118"/>
              <a:ext cx="3192112" cy="3216828"/>
            </a:xfrm>
            <a:prstGeom prst="ellipse">
              <a:avLst/>
            </a:prstGeom>
            <a:noFill/>
            <a:ln w="9525">
              <a:solidFill>
                <a:srgbClr val="B2B2B2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64999"/>
                    </a:scheme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sp>
          <p:nvSpPr>
            <p:cNvPr id="44" name="Oval 15"/>
            <p:cNvSpPr>
              <a:spLocks noChangeArrowheads="1"/>
            </p:cNvSpPr>
            <p:nvPr/>
          </p:nvSpPr>
          <p:spPr bwMode="auto">
            <a:xfrm>
              <a:off x="2135163" y="1601500"/>
              <a:ext cx="3608939" cy="3642531"/>
            </a:xfrm>
            <a:prstGeom prst="ellipse">
              <a:avLst/>
            </a:prstGeom>
            <a:noFill/>
            <a:ln w="19050">
              <a:solidFill>
                <a:srgbClr val="B2B2B2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</p:grpSp>
      <p:grpSp>
        <p:nvGrpSpPr>
          <p:cNvPr id="45" name="标题"/>
          <p:cNvGrpSpPr>
            <a:grpSpLocks/>
          </p:cNvGrpSpPr>
          <p:nvPr/>
        </p:nvGrpSpPr>
        <p:grpSpPr bwMode="auto">
          <a:xfrm>
            <a:off x="4788182" y="2224348"/>
            <a:ext cx="2668407" cy="2721656"/>
            <a:chOff x="579" y="1589"/>
            <a:chExt cx="1358" cy="1358"/>
          </a:xfrm>
        </p:grpSpPr>
        <p:sp>
          <p:nvSpPr>
            <p:cNvPr id="46" name="Oval 12"/>
            <p:cNvSpPr>
              <a:spLocks noChangeArrowheads="1"/>
            </p:cNvSpPr>
            <p:nvPr/>
          </p:nvSpPr>
          <p:spPr bwMode="gray">
            <a:xfrm>
              <a:off x="579" y="1589"/>
              <a:ext cx="1358" cy="1358"/>
            </a:xfrm>
            <a:prstGeom prst="ellipse">
              <a:avLst/>
            </a:prstGeom>
            <a:gradFill rotWithShape="1">
              <a:gsLst>
                <a:gs pos="0">
                  <a:srgbClr val="F68426">
                    <a:lumMod val="60000"/>
                    <a:lumOff val="40000"/>
                  </a:srgbClr>
                </a:gs>
                <a:gs pos="100000">
                  <a:srgbClr val="F68426">
                    <a:lumMod val="50000"/>
                  </a:srgbClr>
                </a:gs>
              </a:gsLst>
              <a:lin ang="2700000" scaled="1"/>
            </a:gradFill>
            <a:ln w="38100">
              <a:solidFill>
                <a:srgbClr val="F8F8F8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sp>
          <p:nvSpPr>
            <p:cNvPr id="47" name="Oval 13"/>
            <p:cNvSpPr>
              <a:spLocks noChangeArrowheads="1"/>
            </p:cNvSpPr>
            <p:nvPr/>
          </p:nvSpPr>
          <p:spPr bwMode="gray">
            <a:xfrm>
              <a:off x="635" y="1642"/>
              <a:ext cx="1245" cy="1246"/>
            </a:xfrm>
            <a:prstGeom prst="ellipse">
              <a:avLst/>
            </a:prstGeom>
            <a:gradFill rotWithShape="1">
              <a:gsLst>
                <a:gs pos="0">
                  <a:srgbClr val="F68426"/>
                </a:gs>
                <a:gs pos="100000">
                  <a:srgbClr val="F68426">
                    <a:lumMod val="60000"/>
                    <a:lumOff val="40000"/>
                  </a:srgbClr>
                </a:gs>
              </a:gsLst>
              <a:lin ang="2700000" scaled="1"/>
            </a:gradFill>
            <a:ln>
              <a:noFill/>
            </a:ln>
            <a:effectLst>
              <a:outerShdw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DDDDDD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sp>
          <p:nvSpPr>
            <p:cNvPr id="48" name="Oval 14"/>
            <p:cNvSpPr>
              <a:spLocks noChangeArrowheads="1"/>
            </p:cNvSpPr>
            <p:nvPr/>
          </p:nvSpPr>
          <p:spPr bwMode="gray">
            <a:xfrm>
              <a:off x="865" y="1880"/>
              <a:ext cx="797" cy="798"/>
            </a:xfrm>
            <a:prstGeom prst="ellipse">
              <a:avLst/>
            </a:prstGeom>
            <a:gradFill rotWithShape="1">
              <a:gsLst>
                <a:gs pos="0">
                  <a:srgbClr val="F68426">
                    <a:lumMod val="75000"/>
                  </a:srgbClr>
                </a:gs>
                <a:gs pos="100000">
                  <a:srgbClr val="F68426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B2B2B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100" normalizeH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微软雅黑" pitchFamily="34" charset="-122"/>
                </a:rPr>
                <a:t>时间</a:t>
              </a:r>
              <a:endParaRPr kumimoji="0" lang="en-US" altLang="zh-CN" sz="2800" b="1" i="0" u="none" strike="noStrike" kern="0" cap="none" spc="10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100" normalizeH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微软雅黑" pitchFamily="34" charset="-122"/>
                </a:rPr>
                <a:t>杀手</a:t>
              </a:r>
              <a:endParaRPr kumimoji="0" lang="zh-CN" altLang="en-US" sz="2800" b="1" i="0" u="none" strike="noStrike" kern="0" cap="none" spc="10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</p:grpSp>
      <p:sp>
        <p:nvSpPr>
          <p:cNvPr id="49" name="文本5"/>
          <p:cNvSpPr>
            <a:spLocks noChangeArrowheads="1"/>
          </p:cNvSpPr>
          <p:nvPr/>
        </p:nvSpPr>
        <p:spPr bwMode="black">
          <a:xfrm>
            <a:off x="7238460" y="5036239"/>
            <a:ext cx="2337083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>
            <a:spAutoFit/>
          </a:bodyPr>
          <a:lstStyle/>
          <a:p>
            <a:r>
              <a:rPr lang="zh-CN" altLang="en-US" sz="1600" kern="0" dirty="0" smtClean="0">
                <a:solidFill>
                  <a:schemeClr val="bg1"/>
                </a:solidFill>
                <a:ea typeface="微软雅黑" pitchFamily="34" charset="-122"/>
              </a:rPr>
              <a:t>大包大揽，事必躬亲</a:t>
            </a:r>
            <a:endParaRPr lang="en-US" altLang="zh-CN" sz="1600" kern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50" name="文本4"/>
          <p:cNvSpPr>
            <a:spLocks noChangeArrowheads="1"/>
          </p:cNvSpPr>
          <p:nvPr/>
        </p:nvSpPr>
        <p:spPr bwMode="black">
          <a:xfrm>
            <a:off x="7953203" y="4320201"/>
            <a:ext cx="233708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en-US" sz="1600" kern="0" dirty="0">
                <a:solidFill>
                  <a:schemeClr val="bg1"/>
                </a:solidFill>
                <a:ea typeface="微软雅黑" pitchFamily="34" charset="-122"/>
              </a:rPr>
              <a:t>不</a:t>
            </a:r>
            <a:r>
              <a:rPr lang="zh-CN" altLang="en-US" sz="1600" kern="0" dirty="0" smtClean="0">
                <a:solidFill>
                  <a:schemeClr val="bg1"/>
                </a:solidFill>
                <a:ea typeface="微软雅黑" pitchFamily="34" charset="-122"/>
              </a:rPr>
              <a:t>懂得统筹安排</a:t>
            </a:r>
            <a:endParaRPr lang="en-US" altLang="zh-CN" sz="1600" kern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51" name="文本3"/>
          <p:cNvSpPr>
            <a:spLocks noChangeArrowheads="1"/>
          </p:cNvSpPr>
          <p:nvPr/>
        </p:nvSpPr>
        <p:spPr bwMode="black">
          <a:xfrm>
            <a:off x="8224400" y="3416265"/>
            <a:ext cx="291136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1600" kern="0" dirty="0" smtClean="0">
                <a:solidFill>
                  <a:schemeClr val="bg1"/>
                </a:solidFill>
                <a:ea typeface="微软雅黑" pitchFamily="34" charset="-122"/>
              </a:rPr>
              <a:t>没有设定完成时限</a:t>
            </a:r>
            <a:endParaRPr lang="en-US" altLang="zh-CN" sz="1600" kern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52" name="文本2"/>
          <p:cNvSpPr>
            <a:spLocks noChangeArrowheads="1"/>
          </p:cNvSpPr>
          <p:nvPr/>
        </p:nvSpPr>
        <p:spPr bwMode="black">
          <a:xfrm>
            <a:off x="7957170" y="2537702"/>
            <a:ext cx="253052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1600" kern="0" dirty="0" smtClean="0">
                <a:solidFill>
                  <a:schemeClr val="bg1"/>
                </a:solidFill>
                <a:ea typeface="微软雅黑" pitchFamily="34" charset="-122"/>
              </a:rPr>
              <a:t>没有轻重缓急安排</a:t>
            </a:r>
            <a:endParaRPr lang="en-US" altLang="zh-CN" sz="1600" kern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53" name="文本1"/>
          <p:cNvSpPr>
            <a:spLocks noChangeArrowheads="1"/>
          </p:cNvSpPr>
          <p:nvPr/>
        </p:nvSpPr>
        <p:spPr bwMode="black">
          <a:xfrm>
            <a:off x="7185425" y="1749945"/>
            <a:ext cx="233708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 kern="0" dirty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没有目标或缺乏计划</a:t>
            </a:r>
            <a:endParaRPr kumimoji="1" lang="en-US" altLang="zh-CN" sz="1600" kern="0" dirty="0">
              <a:solidFill>
                <a:sysClr val="window" lastClr="FFFFFF">
                  <a:lumMod val="95000"/>
                </a:sysClr>
              </a:solidFill>
              <a:latin typeface="微软雅黑"/>
              <a:ea typeface="微软雅黑"/>
            </a:endParaRPr>
          </a:p>
        </p:txBody>
      </p:sp>
      <p:grpSp>
        <p:nvGrpSpPr>
          <p:cNvPr id="54" name="圆圈1"/>
          <p:cNvGrpSpPr>
            <a:grpSpLocks/>
          </p:cNvGrpSpPr>
          <p:nvPr/>
        </p:nvGrpSpPr>
        <p:grpSpPr bwMode="auto">
          <a:xfrm>
            <a:off x="6770783" y="1718490"/>
            <a:ext cx="381201" cy="381174"/>
            <a:chOff x="2928" y="2208"/>
            <a:chExt cx="262" cy="262"/>
          </a:xfrm>
        </p:grpSpPr>
        <p:sp>
          <p:nvSpPr>
            <p:cNvPr id="55" name="Oval 19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F68426">
                    <a:lumMod val="60000"/>
                    <a:lumOff val="40000"/>
                  </a:srgbClr>
                </a:gs>
                <a:gs pos="100000">
                  <a:srgbClr val="F68426">
                    <a:lumMod val="50000"/>
                  </a:srgbClr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sp>
          <p:nvSpPr>
            <p:cNvPr id="56" name="Oval 20"/>
            <p:cNvSpPr>
              <a:spLocks noChangeArrowheads="1"/>
            </p:cNvSpPr>
            <p:nvPr/>
          </p:nvSpPr>
          <p:spPr bwMode="gray">
            <a:xfrm>
              <a:off x="2953" y="2230"/>
              <a:ext cx="218" cy="218"/>
            </a:xfrm>
            <a:prstGeom prst="ellipse">
              <a:avLst/>
            </a:prstGeom>
            <a:gradFill rotWithShape="1">
              <a:gsLst>
                <a:gs pos="0">
                  <a:srgbClr val="F68426"/>
                </a:gs>
                <a:gs pos="100000">
                  <a:srgbClr val="F68426">
                    <a:lumMod val="60000"/>
                    <a:lumOff val="40000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</p:grpSp>
      <p:grpSp>
        <p:nvGrpSpPr>
          <p:cNvPr id="57" name="圆圈2"/>
          <p:cNvGrpSpPr>
            <a:grpSpLocks/>
          </p:cNvGrpSpPr>
          <p:nvPr/>
        </p:nvGrpSpPr>
        <p:grpSpPr bwMode="auto">
          <a:xfrm>
            <a:off x="7568812" y="2509338"/>
            <a:ext cx="381201" cy="381174"/>
            <a:chOff x="2928" y="2208"/>
            <a:chExt cx="262" cy="262"/>
          </a:xfrm>
        </p:grpSpPr>
        <p:sp>
          <p:nvSpPr>
            <p:cNvPr id="58" name="Oval 28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F68426">
                    <a:lumMod val="60000"/>
                    <a:lumOff val="40000"/>
                  </a:srgbClr>
                </a:gs>
                <a:gs pos="100000">
                  <a:srgbClr val="F68426">
                    <a:lumMod val="50000"/>
                  </a:srgbClr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sp>
          <p:nvSpPr>
            <p:cNvPr id="59" name="Oval 29"/>
            <p:cNvSpPr>
              <a:spLocks noChangeArrowheads="1"/>
            </p:cNvSpPr>
            <p:nvPr/>
          </p:nvSpPr>
          <p:spPr bwMode="gray">
            <a:xfrm>
              <a:off x="2950" y="2230"/>
              <a:ext cx="218" cy="218"/>
            </a:xfrm>
            <a:prstGeom prst="ellipse">
              <a:avLst/>
            </a:prstGeom>
            <a:gradFill rotWithShape="1">
              <a:gsLst>
                <a:gs pos="0">
                  <a:srgbClr val="F68426"/>
                </a:gs>
                <a:gs pos="100000">
                  <a:srgbClr val="F68426">
                    <a:lumMod val="60000"/>
                    <a:lumOff val="40000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</p:grpSp>
      <p:grpSp>
        <p:nvGrpSpPr>
          <p:cNvPr id="60" name="圆圈3"/>
          <p:cNvGrpSpPr>
            <a:grpSpLocks/>
          </p:cNvGrpSpPr>
          <p:nvPr/>
        </p:nvGrpSpPr>
        <p:grpSpPr bwMode="auto">
          <a:xfrm>
            <a:off x="7828883" y="3371432"/>
            <a:ext cx="381201" cy="381174"/>
            <a:chOff x="2928" y="2208"/>
            <a:chExt cx="262" cy="262"/>
          </a:xfrm>
        </p:grpSpPr>
        <p:sp>
          <p:nvSpPr>
            <p:cNvPr id="61" name="Oval 31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F68426">
                    <a:lumMod val="60000"/>
                    <a:lumOff val="40000"/>
                  </a:srgbClr>
                </a:gs>
                <a:gs pos="100000">
                  <a:srgbClr val="F68426">
                    <a:lumMod val="50000"/>
                  </a:srgbClr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sp>
          <p:nvSpPr>
            <p:cNvPr id="62" name="Oval 32"/>
            <p:cNvSpPr>
              <a:spLocks noChangeArrowheads="1"/>
            </p:cNvSpPr>
            <p:nvPr/>
          </p:nvSpPr>
          <p:spPr bwMode="gray">
            <a:xfrm>
              <a:off x="2950" y="2230"/>
              <a:ext cx="218" cy="218"/>
            </a:xfrm>
            <a:prstGeom prst="ellipse">
              <a:avLst/>
            </a:prstGeom>
            <a:gradFill rotWithShape="1">
              <a:gsLst>
                <a:gs pos="0">
                  <a:srgbClr val="F68426"/>
                </a:gs>
                <a:gs pos="100000">
                  <a:srgbClr val="F68426">
                    <a:lumMod val="60000"/>
                    <a:lumOff val="40000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</p:grpSp>
      <p:grpSp>
        <p:nvGrpSpPr>
          <p:cNvPr id="63" name="圆圈4"/>
          <p:cNvGrpSpPr>
            <a:grpSpLocks/>
          </p:cNvGrpSpPr>
          <p:nvPr/>
        </p:nvGrpSpPr>
        <p:grpSpPr bwMode="auto">
          <a:xfrm>
            <a:off x="7558124" y="4286965"/>
            <a:ext cx="381201" cy="381174"/>
            <a:chOff x="2928" y="2208"/>
            <a:chExt cx="262" cy="262"/>
          </a:xfrm>
        </p:grpSpPr>
        <p:sp>
          <p:nvSpPr>
            <p:cNvPr id="64" name="Oval 34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F68426">
                    <a:lumMod val="60000"/>
                    <a:lumOff val="40000"/>
                  </a:srgbClr>
                </a:gs>
                <a:gs pos="100000">
                  <a:srgbClr val="F68426">
                    <a:lumMod val="50000"/>
                  </a:srgbClr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sp>
          <p:nvSpPr>
            <p:cNvPr id="65" name="Oval 35"/>
            <p:cNvSpPr>
              <a:spLocks noChangeArrowheads="1"/>
            </p:cNvSpPr>
            <p:nvPr/>
          </p:nvSpPr>
          <p:spPr bwMode="gray">
            <a:xfrm>
              <a:off x="2951" y="2230"/>
              <a:ext cx="218" cy="218"/>
            </a:xfrm>
            <a:prstGeom prst="ellipse">
              <a:avLst/>
            </a:prstGeom>
            <a:gradFill rotWithShape="1">
              <a:gsLst>
                <a:gs pos="0">
                  <a:srgbClr val="F68426"/>
                </a:gs>
                <a:gs pos="100000">
                  <a:srgbClr val="F68426">
                    <a:lumMod val="60000"/>
                    <a:lumOff val="40000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</p:grpSp>
      <p:grpSp>
        <p:nvGrpSpPr>
          <p:cNvPr id="66" name="圆圈5"/>
          <p:cNvGrpSpPr>
            <a:grpSpLocks/>
          </p:cNvGrpSpPr>
          <p:nvPr/>
        </p:nvGrpSpPr>
        <p:grpSpPr bwMode="auto">
          <a:xfrm>
            <a:off x="6856286" y="4985191"/>
            <a:ext cx="381201" cy="381174"/>
            <a:chOff x="2928" y="2208"/>
            <a:chExt cx="262" cy="262"/>
          </a:xfrm>
        </p:grpSpPr>
        <p:sp>
          <p:nvSpPr>
            <p:cNvPr id="67" name="Oval 37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gamma/>
                    <a:tint val="28627"/>
                    <a:invGamma/>
                  </a:srgbClr>
                </a:gs>
                <a:gs pos="100000">
                  <a:srgbClr val="000000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sp>
          <p:nvSpPr>
            <p:cNvPr id="68" name="Oval 38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adFill rotWithShape="1">
              <a:gsLst>
                <a:gs pos="0">
                  <a:srgbClr val="F68426"/>
                </a:gs>
                <a:gs pos="100000">
                  <a:srgbClr val="F68426">
                    <a:lumMod val="60000"/>
                    <a:lumOff val="40000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</p:grpSp>
      <p:grpSp>
        <p:nvGrpSpPr>
          <p:cNvPr id="69" name="圆圈1"/>
          <p:cNvGrpSpPr>
            <a:grpSpLocks/>
          </p:cNvGrpSpPr>
          <p:nvPr/>
        </p:nvGrpSpPr>
        <p:grpSpPr bwMode="auto">
          <a:xfrm>
            <a:off x="4983404" y="1766176"/>
            <a:ext cx="381201" cy="381174"/>
            <a:chOff x="2928" y="2208"/>
            <a:chExt cx="262" cy="262"/>
          </a:xfrm>
        </p:grpSpPr>
        <p:sp>
          <p:nvSpPr>
            <p:cNvPr id="70" name="Oval 19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F68426">
                    <a:lumMod val="60000"/>
                    <a:lumOff val="40000"/>
                  </a:srgbClr>
                </a:gs>
                <a:gs pos="100000">
                  <a:srgbClr val="F68426">
                    <a:lumMod val="50000"/>
                  </a:srgbClr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sp>
          <p:nvSpPr>
            <p:cNvPr id="71" name="Oval 20"/>
            <p:cNvSpPr>
              <a:spLocks noChangeArrowheads="1"/>
            </p:cNvSpPr>
            <p:nvPr/>
          </p:nvSpPr>
          <p:spPr bwMode="gray">
            <a:xfrm>
              <a:off x="2953" y="2230"/>
              <a:ext cx="218" cy="218"/>
            </a:xfrm>
            <a:prstGeom prst="ellipse">
              <a:avLst/>
            </a:prstGeom>
            <a:gradFill rotWithShape="1">
              <a:gsLst>
                <a:gs pos="0">
                  <a:srgbClr val="F68426"/>
                </a:gs>
                <a:gs pos="100000">
                  <a:srgbClr val="F68426">
                    <a:lumMod val="60000"/>
                    <a:lumOff val="40000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</p:grpSp>
      <p:grpSp>
        <p:nvGrpSpPr>
          <p:cNvPr id="72" name="圆圈2"/>
          <p:cNvGrpSpPr>
            <a:grpSpLocks/>
          </p:cNvGrpSpPr>
          <p:nvPr/>
        </p:nvGrpSpPr>
        <p:grpSpPr bwMode="auto">
          <a:xfrm>
            <a:off x="4263324" y="2557024"/>
            <a:ext cx="381201" cy="381174"/>
            <a:chOff x="2928" y="2208"/>
            <a:chExt cx="262" cy="262"/>
          </a:xfrm>
        </p:grpSpPr>
        <p:sp>
          <p:nvSpPr>
            <p:cNvPr id="73" name="Oval 28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F68426">
                    <a:lumMod val="60000"/>
                    <a:lumOff val="40000"/>
                  </a:srgbClr>
                </a:gs>
                <a:gs pos="100000">
                  <a:srgbClr val="F68426">
                    <a:lumMod val="50000"/>
                  </a:srgbClr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sp>
          <p:nvSpPr>
            <p:cNvPr id="74" name="Oval 29"/>
            <p:cNvSpPr>
              <a:spLocks noChangeArrowheads="1"/>
            </p:cNvSpPr>
            <p:nvPr/>
          </p:nvSpPr>
          <p:spPr bwMode="gray">
            <a:xfrm>
              <a:off x="2950" y="2230"/>
              <a:ext cx="218" cy="218"/>
            </a:xfrm>
            <a:prstGeom prst="ellipse">
              <a:avLst/>
            </a:prstGeom>
            <a:gradFill rotWithShape="1">
              <a:gsLst>
                <a:gs pos="0">
                  <a:srgbClr val="F68426"/>
                </a:gs>
                <a:gs pos="100000">
                  <a:srgbClr val="F68426">
                    <a:lumMod val="60000"/>
                    <a:lumOff val="40000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</p:grpSp>
      <p:grpSp>
        <p:nvGrpSpPr>
          <p:cNvPr id="75" name="圆圈3"/>
          <p:cNvGrpSpPr>
            <a:grpSpLocks/>
          </p:cNvGrpSpPr>
          <p:nvPr/>
        </p:nvGrpSpPr>
        <p:grpSpPr bwMode="auto">
          <a:xfrm>
            <a:off x="4098147" y="3401226"/>
            <a:ext cx="381201" cy="381174"/>
            <a:chOff x="2928" y="2208"/>
            <a:chExt cx="262" cy="262"/>
          </a:xfrm>
        </p:grpSpPr>
        <p:sp>
          <p:nvSpPr>
            <p:cNvPr id="76" name="Oval 31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F68426">
                    <a:lumMod val="60000"/>
                    <a:lumOff val="40000"/>
                  </a:srgbClr>
                </a:gs>
                <a:gs pos="100000">
                  <a:srgbClr val="F68426">
                    <a:lumMod val="50000"/>
                  </a:srgbClr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sp>
          <p:nvSpPr>
            <p:cNvPr id="77" name="Oval 32"/>
            <p:cNvSpPr>
              <a:spLocks noChangeArrowheads="1"/>
            </p:cNvSpPr>
            <p:nvPr/>
          </p:nvSpPr>
          <p:spPr bwMode="gray">
            <a:xfrm>
              <a:off x="2950" y="2230"/>
              <a:ext cx="218" cy="218"/>
            </a:xfrm>
            <a:prstGeom prst="ellipse">
              <a:avLst/>
            </a:prstGeom>
            <a:gradFill rotWithShape="1">
              <a:gsLst>
                <a:gs pos="0">
                  <a:srgbClr val="F68426"/>
                </a:gs>
                <a:gs pos="100000">
                  <a:srgbClr val="F68426">
                    <a:lumMod val="60000"/>
                    <a:lumOff val="40000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</p:grpSp>
      <p:grpSp>
        <p:nvGrpSpPr>
          <p:cNvPr id="78" name="圆圈4"/>
          <p:cNvGrpSpPr>
            <a:grpSpLocks/>
          </p:cNvGrpSpPr>
          <p:nvPr/>
        </p:nvGrpSpPr>
        <p:grpSpPr bwMode="auto">
          <a:xfrm>
            <a:off x="4335332" y="4334651"/>
            <a:ext cx="381201" cy="381174"/>
            <a:chOff x="2928" y="2208"/>
            <a:chExt cx="262" cy="262"/>
          </a:xfrm>
        </p:grpSpPr>
        <p:sp>
          <p:nvSpPr>
            <p:cNvPr id="79" name="Oval 34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F68426">
                    <a:lumMod val="60000"/>
                    <a:lumOff val="40000"/>
                  </a:srgbClr>
                </a:gs>
                <a:gs pos="100000">
                  <a:srgbClr val="F68426">
                    <a:lumMod val="50000"/>
                  </a:srgbClr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sp>
          <p:nvSpPr>
            <p:cNvPr id="80" name="Oval 35"/>
            <p:cNvSpPr>
              <a:spLocks noChangeArrowheads="1"/>
            </p:cNvSpPr>
            <p:nvPr/>
          </p:nvSpPr>
          <p:spPr bwMode="gray">
            <a:xfrm>
              <a:off x="2951" y="2230"/>
              <a:ext cx="218" cy="218"/>
            </a:xfrm>
            <a:prstGeom prst="ellipse">
              <a:avLst/>
            </a:prstGeom>
            <a:gradFill rotWithShape="1">
              <a:gsLst>
                <a:gs pos="0">
                  <a:srgbClr val="F68426"/>
                </a:gs>
                <a:gs pos="100000">
                  <a:srgbClr val="F68426">
                    <a:lumMod val="60000"/>
                    <a:lumOff val="40000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</p:grpSp>
      <p:grpSp>
        <p:nvGrpSpPr>
          <p:cNvPr id="81" name="圆圈5"/>
          <p:cNvGrpSpPr>
            <a:grpSpLocks/>
          </p:cNvGrpSpPr>
          <p:nvPr/>
        </p:nvGrpSpPr>
        <p:grpSpPr bwMode="auto">
          <a:xfrm>
            <a:off x="5068907" y="5032877"/>
            <a:ext cx="381201" cy="381174"/>
            <a:chOff x="2928" y="2208"/>
            <a:chExt cx="262" cy="262"/>
          </a:xfrm>
        </p:grpSpPr>
        <p:sp>
          <p:nvSpPr>
            <p:cNvPr id="82" name="Oval 37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gamma/>
                    <a:tint val="28627"/>
                    <a:invGamma/>
                  </a:srgbClr>
                </a:gs>
                <a:gs pos="100000">
                  <a:srgbClr val="000000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sp>
          <p:nvSpPr>
            <p:cNvPr id="83" name="Oval 38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adFill rotWithShape="1">
              <a:gsLst>
                <a:gs pos="0">
                  <a:srgbClr val="F68426"/>
                </a:gs>
                <a:gs pos="100000">
                  <a:srgbClr val="F68426">
                    <a:lumMod val="60000"/>
                    <a:lumOff val="40000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</p:grpSp>
      <p:sp>
        <p:nvSpPr>
          <p:cNvPr id="84" name="文本5"/>
          <p:cNvSpPr>
            <a:spLocks noChangeArrowheads="1"/>
          </p:cNvSpPr>
          <p:nvPr/>
        </p:nvSpPr>
        <p:spPr bwMode="black">
          <a:xfrm>
            <a:off x="2533987" y="5029359"/>
            <a:ext cx="233708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zh-CN" altLang="en-US" sz="1600" kern="0" dirty="0" smtClean="0">
                <a:solidFill>
                  <a:schemeClr val="bg1"/>
                </a:solidFill>
                <a:ea typeface="微软雅黑" pitchFamily="34" charset="-122"/>
              </a:rPr>
              <a:t>有求必应，来者不拒</a:t>
            </a:r>
            <a:endParaRPr lang="en-US" altLang="zh-CN" sz="1600" kern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85" name="文本5"/>
          <p:cNvSpPr>
            <a:spLocks noChangeArrowheads="1"/>
          </p:cNvSpPr>
          <p:nvPr/>
        </p:nvSpPr>
        <p:spPr bwMode="black">
          <a:xfrm>
            <a:off x="1774726" y="4381287"/>
            <a:ext cx="233708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zh-CN" altLang="en-US" sz="1600" kern="0" dirty="0" smtClean="0">
                <a:solidFill>
                  <a:schemeClr val="bg1"/>
                </a:solidFill>
                <a:ea typeface="微软雅黑" pitchFamily="34" charset="-122"/>
              </a:rPr>
              <a:t>冗长而又无效的会议</a:t>
            </a:r>
            <a:endParaRPr lang="en-US" altLang="zh-CN" sz="1600" kern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86" name="文本5"/>
          <p:cNvSpPr>
            <a:spLocks noChangeArrowheads="1"/>
          </p:cNvSpPr>
          <p:nvPr/>
        </p:nvSpPr>
        <p:spPr bwMode="black">
          <a:xfrm>
            <a:off x="1630710" y="3435891"/>
            <a:ext cx="233708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zh-CN" altLang="en-US" sz="1600" kern="0" dirty="0" smtClean="0">
                <a:solidFill>
                  <a:schemeClr val="bg1"/>
                </a:solidFill>
                <a:ea typeface="微软雅黑" pitchFamily="34" charset="-122"/>
              </a:rPr>
              <a:t>官僚作风、文牍主义</a:t>
            </a:r>
            <a:endParaRPr lang="en-US" altLang="zh-CN" sz="1600" kern="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87" name="文本5"/>
          <p:cNvSpPr>
            <a:spLocks noChangeArrowheads="1"/>
          </p:cNvSpPr>
          <p:nvPr/>
        </p:nvSpPr>
        <p:spPr bwMode="black">
          <a:xfrm>
            <a:off x="1774726" y="2581087"/>
            <a:ext cx="233708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zh-CN" altLang="en-US" sz="1600" kern="0" dirty="0">
                <a:solidFill>
                  <a:schemeClr val="bg1"/>
                </a:solidFill>
                <a:ea typeface="微软雅黑" pitchFamily="34" charset="-122"/>
              </a:rPr>
              <a:t>沟通不良，做无用功</a:t>
            </a:r>
          </a:p>
        </p:txBody>
      </p:sp>
      <p:sp>
        <p:nvSpPr>
          <p:cNvPr id="88" name="文本5"/>
          <p:cNvSpPr>
            <a:spLocks noChangeArrowheads="1"/>
          </p:cNvSpPr>
          <p:nvPr/>
        </p:nvSpPr>
        <p:spPr bwMode="black">
          <a:xfrm>
            <a:off x="2533987" y="1788999"/>
            <a:ext cx="233708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r"/>
            <a:r>
              <a:rPr lang="zh-CN" altLang="en-US" sz="1600" kern="0" dirty="0" smtClean="0">
                <a:solidFill>
                  <a:schemeClr val="bg1"/>
                </a:solidFill>
                <a:ea typeface="微软雅黑" pitchFamily="34" charset="-122"/>
              </a:rPr>
              <a:t>等待或各种干扰来袭</a:t>
            </a:r>
            <a:r>
              <a:rPr lang="en-US" altLang="zh-CN" sz="1600" kern="0" dirty="0" smtClean="0">
                <a:solidFill>
                  <a:schemeClr val="bg1"/>
                </a:solidFill>
                <a:ea typeface="微软雅黑" pitchFamily="34" charset="-122"/>
              </a:rPr>
              <a:t>……</a:t>
            </a:r>
            <a:endParaRPr lang="en-US" altLang="zh-CN" sz="1600" kern="0" dirty="0">
              <a:solidFill>
                <a:schemeClr val="bg1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7503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9" grpId="0"/>
      <p:bldP spid="50" grpId="0"/>
      <p:bldP spid="51" grpId="0"/>
      <p:bldP spid="52" grpId="0"/>
      <p:bldP spid="53" grpId="0"/>
      <p:bldP spid="84" grpId="0"/>
      <p:bldP spid="85" grpId="0"/>
      <p:bldP spid="86" grpId="0"/>
      <p:bldP spid="87" grpId="0"/>
      <p:bldP spid="8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406574" y="1302238"/>
            <a:ext cx="2520000" cy="4647836"/>
            <a:chOff x="406574" y="1302238"/>
            <a:chExt cx="2520000" cy="4647836"/>
          </a:xfrm>
        </p:grpSpPr>
        <p:pic>
          <p:nvPicPr>
            <p:cNvPr id="10" name="Picture 3" descr="E:\仝德志文件，勿删！\03-参考文档\！PPT图片及版面资源\06-PPT精选插图\06-问号\锐普论坛实用商务PPT图片-疑问感慨 (18)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574" y="1302238"/>
              <a:ext cx="2520000" cy="3783740"/>
            </a:xfrm>
            <a:prstGeom prst="rect">
              <a:avLst/>
            </a:prstGeom>
            <a:noFill/>
            <a:ln w="28575">
              <a:solidFill>
                <a:schemeClr val="accent6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5" name="组合 14"/>
            <p:cNvGrpSpPr/>
            <p:nvPr/>
          </p:nvGrpSpPr>
          <p:grpSpPr>
            <a:xfrm>
              <a:off x="406574" y="5374011"/>
              <a:ext cx="2520000" cy="576063"/>
              <a:chOff x="406574" y="5374011"/>
              <a:chExt cx="2520000" cy="576063"/>
            </a:xfrm>
          </p:grpSpPr>
          <p:sp>
            <p:nvSpPr>
              <p:cNvPr id="16" name="TextBox 15">
                <a:hlinkClick r:id="" action="ppaction://hlinkshowjump?jump=nextslide"/>
              </p:cNvPr>
              <p:cNvSpPr txBox="1"/>
              <p:nvPr/>
            </p:nvSpPr>
            <p:spPr>
              <a:xfrm>
                <a:off x="406574" y="5479481"/>
                <a:ext cx="2520000" cy="353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285829">
                  <a:defRPr/>
                </a:pPr>
                <a:r>
                  <a:rPr lang="zh-CN" altLang="en-US" sz="170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为什么需要时间管理</a:t>
                </a:r>
                <a:endParaRPr lang="en-US" altLang="zh-CN" sz="17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17" name="直接连接符 16"/>
              <p:cNvCxnSpPr/>
              <p:nvPr/>
            </p:nvCxnSpPr>
            <p:spPr>
              <a:xfrm flipV="1">
                <a:off x="419041" y="5374011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18" name="直接连接符 17"/>
              <p:cNvCxnSpPr/>
              <p:nvPr/>
            </p:nvCxnSpPr>
            <p:spPr>
              <a:xfrm flipV="1">
                <a:off x="406574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33" name="组合 32"/>
          <p:cNvGrpSpPr/>
          <p:nvPr/>
        </p:nvGrpSpPr>
        <p:grpSpPr>
          <a:xfrm>
            <a:off x="6282770" y="1301419"/>
            <a:ext cx="2548460" cy="4648655"/>
            <a:chOff x="6282770" y="1301419"/>
            <a:chExt cx="2548460" cy="4648655"/>
          </a:xfrm>
        </p:grpSpPr>
        <p:pic>
          <p:nvPicPr>
            <p:cNvPr id="13" name="Picture 4" descr="C:\Documents and Settings\tdz\桌面\34DFAA21F6D27FDCC5C15FEB0413948F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1230" y="1301419"/>
              <a:ext cx="2520000" cy="3778975"/>
            </a:xfrm>
            <a:prstGeom prst="rect">
              <a:avLst/>
            </a:prstGeom>
            <a:noFill/>
            <a:ln w="28575">
              <a:solidFill>
                <a:schemeClr val="accent6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3" name="组合 22"/>
            <p:cNvGrpSpPr/>
            <p:nvPr/>
          </p:nvGrpSpPr>
          <p:grpSpPr>
            <a:xfrm>
              <a:off x="6282770" y="5374010"/>
              <a:ext cx="2548460" cy="576064"/>
              <a:chOff x="6282770" y="5374010"/>
              <a:chExt cx="2548460" cy="576064"/>
            </a:xfrm>
          </p:grpSpPr>
          <p:sp>
            <p:nvSpPr>
              <p:cNvPr id="24" name="TextBox 23">
                <a:hlinkClick r:id="" action="ppaction://hlinkshowjump?jump=nextslide"/>
              </p:cNvPr>
              <p:cNvSpPr txBox="1"/>
              <p:nvPr/>
            </p:nvSpPr>
            <p:spPr>
              <a:xfrm>
                <a:off x="6282770" y="5479551"/>
                <a:ext cx="2548460" cy="353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285829">
                  <a:defRPr/>
                </a:pPr>
                <a:r>
                  <a:rPr lang="zh-CN" altLang="en-US" sz="170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为什么</a:t>
                </a:r>
                <a:r>
                  <a:rPr lang="zh-CN" altLang="en-US" sz="17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时间</a:t>
                </a:r>
                <a:r>
                  <a:rPr lang="zh-CN" altLang="en-US" sz="170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总不够用</a:t>
                </a:r>
                <a:endParaRPr lang="en-US" altLang="zh-CN" sz="17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25" name="直接连接符 24"/>
              <p:cNvCxnSpPr/>
              <p:nvPr/>
            </p:nvCxnSpPr>
            <p:spPr>
              <a:xfrm flipV="1">
                <a:off x="6323697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26" name="直接连接符 25"/>
              <p:cNvCxnSpPr/>
              <p:nvPr/>
            </p:nvCxnSpPr>
            <p:spPr>
              <a:xfrm flipV="1">
                <a:off x="6311230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sp>
        <p:nvSpPr>
          <p:cNvPr id="38" name="斜纹 37"/>
          <p:cNvSpPr/>
          <p:nvPr/>
        </p:nvSpPr>
        <p:spPr>
          <a:xfrm>
            <a:off x="0" y="0"/>
            <a:ext cx="1008063" cy="1008063"/>
          </a:xfrm>
          <a:prstGeom prst="diagStripe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sysClr val="windowText" lastClr="000000"/>
              </a:solidFill>
              <a:ea typeface="微软雅黑"/>
            </a:endParaRPr>
          </a:p>
        </p:txBody>
      </p:sp>
      <p:sp>
        <p:nvSpPr>
          <p:cNvPr id="39" name="TextBox 38"/>
          <p:cNvSpPr txBox="1"/>
          <p:nvPr/>
        </p:nvSpPr>
        <p:spPr>
          <a:xfrm rot="18928564">
            <a:off x="-93884" y="21364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  <a:endParaRPr lang="zh-CN" altLang="en-US" sz="18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 descr="C:\Documents and Settings\tdz\桌面\未标题-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4948" y="2243212"/>
            <a:ext cx="2634931" cy="464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4" name="组合 43"/>
          <p:cNvGrpSpPr/>
          <p:nvPr/>
        </p:nvGrpSpPr>
        <p:grpSpPr>
          <a:xfrm>
            <a:off x="3358902" y="1302238"/>
            <a:ext cx="2520280" cy="4647836"/>
            <a:chOff x="3358902" y="1302238"/>
            <a:chExt cx="2520280" cy="4647836"/>
          </a:xfrm>
        </p:grpSpPr>
        <p:pic>
          <p:nvPicPr>
            <p:cNvPr id="45" name="Picture 3" descr="C:\Documents and Settings\tdz\桌面\xpic5216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8902" y="1302238"/>
              <a:ext cx="2520000" cy="3778156"/>
            </a:xfrm>
            <a:prstGeom prst="rect">
              <a:avLst/>
            </a:prstGeom>
            <a:noFill/>
            <a:ln w="28575">
              <a:solidFill>
                <a:schemeClr val="accent6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6" name="组合 45"/>
            <p:cNvGrpSpPr/>
            <p:nvPr/>
          </p:nvGrpSpPr>
          <p:grpSpPr>
            <a:xfrm>
              <a:off x="3358902" y="5374010"/>
              <a:ext cx="2520280" cy="576064"/>
              <a:chOff x="3358902" y="5374010"/>
              <a:chExt cx="2520280" cy="576064"/>
            </a:xfrm>
          </p:grpSpPr>
          <p:sp>
            <p:nvSpPr>
              <p:cNvPr id="47" name="TextBox 46">
                <a:hlinkClick r:id="" action="ppaction://hlinkshowjump?jump=nextslide"/>
              </p:cNvPr>
              <p:cNvSpPr txBox="1"/>
              <p:nvPr/>
            </p:nvSpPr>
            <p:spPr>
              <a:xfrm>
                <a:off x="3358902" y="5479481"/>
                <a:ext cx="2520000" cy="3540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285829">
                  <a:defRPr/>
                </a:pPr>
                <a:r>
                  <a:rPr lang="zh-CN" altLang="en-US" sz="170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时间与时间管理概述</a:t>
                </a:r>
                <a:endParaRPr lang="en-US" altLang="zh-CN" sz="17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48" name="直接连接符 47"/>
              <p:cNvCxnSpPr/>
              <p:nvPr/>
            </p:nvCxnSpPr>
            <p:spPr>
              <a:xfrm flipV="1">
                <a:off x="3371649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49" name="直接连接符 48"/>
              <p:cNvCxnSpPr/>
              <p:nvPr/>
            </p:nvCxnSpPr>
            <p:spPr>
              <a:xfrm flipV="1">
                <a:off x="3359182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2" name="组合 1"/>
          <p:cNvGrpSpPr/>
          <p:nvPr/>
        </p:nvGrpSpPr>
        <p:grpSpPr>
          <a:xfrm>
            <a:off x="478088" y="6344230"/>
            <a:ext cx="11305471" cy="253916"/>
            <a:chOff x="478088" y="6344230"/>
            <a:chExt cx="11305471" cy="253916"/>
          </a:xfrm>
        </p:grpSpPr>
        <p:cxnSp>
          <p:nvCxnSpPr>
            <p:cNvPr id="51" name="直接连接符 50"/>
            <p:cNvCxnSpPr/>
            <p:nvPr/>
          </p:nvCxnSpPr>
          <p:spPr bwMode="auto">
            <a:xfrm>
              <a:off x="478088" y="6471230"/>
              <a:ext cx="4969716" cy="0"/>
            </a:xfrm>
            <a:prstGeom prst="line">
              <a:avLst/>
            </a:prstGeom>
            <a:ln w="12700">
              <a:solidFill>
                <a:srgbClr val="9682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 bwMode="auto">
            <a:xfrm>
              <a:off x="6959104" y="6471230"/>
              <a:ext cx="4824455" cy="0"/>
            </a:xfrm>
            <a:prstGeom prst="line">
              <a:avLst/>
            </a:prstGeom>
            <a:ln w="12700">
              <a:solidFill>
                <a:srgbClr val="9682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Box 52"/>
            <p:cNvSpPr txBox="1"/>
            <p:nvPr/>
          </p:nvSpPr>
          <p:spPr>
            <a:xfrm>
              <a:off x="5843092" y="6344230"/>
              <a:ext cx="723275" cy="2539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050" b="1" dirty="0">
                  <a:solidFill>
                    <a:srgbClr val="968200"/>
                  </a:solidFill>
                  <a:latin typeface="微软雅黑" pitchFamily="34" charset="-122"/>
                  <a:ea typeface="微软雅黑" pitchFamily="34" charset="-122"/>
                </a:rPr>
                <a:t>一</a:t>
              </a:r>
              <a:r>
                <a:rPr lang="zh-CN" altLang="en-US" sz="1050" b="1" dirty="0" smtClean="0">
                  <a:solidFill>
                    <a:srgbClr val="968200"/>
                  </a:solidFill>
                  <a:latin typeface="微软雅黑" pitchFamily="34" charset="-122"/>
                  <a:ea typeface="微软雅黑" pitchFamily="34" charset="-122"/>
                </a:rPr>
                <a:t>级目录</a:t>
              </a:r>
              <a:endParaRPr lang="zh-CN" altLang="en-US" sz="1050" b="1" dirty="0">
                <a:solidFill>
                  <a:srgbClr val="9682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4" name="组合 39"/>
            <p:cNvGrpSpPr>
              <a:grpSpLocks/>
            </p:cNvGrpSpPr>
            <p:nvPr/>
          </p:nvGrpSpPr>
          <p:grpSpPr bwMode="auto">
            <a:xfrm>
              <a:off x="5814517" y="6454130"/>
              <a:ext cx="777875" cy="30162"/>
              <a:chOff x="415265" y="812476"/>
              <a:chExt cx="777680" cy="30360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415265" y="814073"/>
                <a:ext cx="28568" cy="28763"/>
              </a:xfrm>
              <a:prstGeom prst="ellipse">
                <a:avLst/>
              </a:prstGeom>
              <a:solidFill>
                <a:srgbClr val="9682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1164377" y="812476"/>
                <a:ext cx="28568" cy="28763"/>
              </a:xfrm>
              <a:prstGeom prst="ellipse">
                <a:avLst/>
              </a:prstGeom>
              <a:solidFill>
                <a:srgbClr val="9682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9263558" y="1269554"/>
            <a:ext cx="2520001" cy="4645634"/>
            <a:chOff x="9263558" y="1304440"/>
            <a:chExt cx="2520001" cy="4645634"/>
          </a:xfrm>
        </p:grpSpPr>
        <p:pic>
          <p:nvPicPr>
            <p:cNvPr id="40" name="Picture 5" descr="C:\Documents and Settings\tdz\桌面\01.jp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63558" y="1304440"/>
              <a:ext cx="2520000" cy="3781538"/>
            </a:xfrm>
            <a:prstGeom prst="rect">
              <a:avLst/>
            </a:prstGeom>
            <a:noFill/>
            <a:ln w="28575">
              <a:solidFill>
                <a:schemeClr val="accent6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1" name="组合 40"/>
            <p:cNvGrpSpPr/>
            <p:nvPr/>
          </p:nvGrpSpPr>
          <p:grpSpPr>
            <a:xfrm>
              <a:off x="9263558" y="5374010"/>
              <a:ext cx="2520001" cy="576064"/>
              <a:chOff x="9263558" y="5374010"/>
              <a:chExt cx="2520001" cy="576064"/>
            </a:xfrm>
          </p:grpSpPr>
          <p:sp>
            <p:nvSpPr>
              <p:cNvPr id="42" name="TextBox 41">
                <a:hlinkClick r:id="" action="ppaction://hlinkshowjump?jump=nextslide"/>
              </p:cNvPr>
              <p:cNvSpPr txBox="1"/>
              <p:nvPr/>
            </p:nvSpPr>
            <p:spPr>
              <a:xfrm>
                <a:off x="9263558" y="5479480"/>
                <a:ext cx="2520001" cy="353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285829">
                  <a:defRPr/>
                </a:pPr>
                <a:r>
                  <a:rPr lang="zh-CN" altLang="en-US" sz="170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该</a:t>
                </a:r>
                <a:r>
                  <a:rPr lang="zh-CN" altLang="en-US" sz="17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怎样进行时间管理</a:t>
                </a:r>
                <a:endParaRPr lang="en-US" altLang="zh-CN" sz="17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43" name="直接连接符 42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57" name="直接连接符 56"/>
              <p:cNvCxnSpPr/>
              <p:nvPr/>
            </p:nvCxnSpPr>
            <p:spPr>
              <a:xfrm flipV="1">
                <a:off x="9263558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pic>
        <p:nvPicPr>
          <p:cNvPr id="50" name="s2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7927" y="3648382"/>
            <a:ext cx="1835871" cy="4893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84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8783E-6 -8.88067E-7 L 1.00821 0.24931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410" y="1246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">
                                      <p:cBhvr>
                                        <p:cTn id="1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17663E-6 -4.6161E-6 L 0.86349 0.38067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168" y="1903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3.8674E-6 -4.6161E-6 L 0.38023 0.39108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05" y="1954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4.05888E-6 -4.6161E-6 L 0.62134 0.38067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67" y="1903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10"/>
                            </p:stCondLst>
                            <p:childTnLst>
                              <p:par>
                                <p:cTn id="3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10"/>
                            </p:stCondLst>
                            <p:childTnLst>
                              <p:par>
                                <p:cTn id="3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1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1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1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60"/>
                            </p:stCondLst>
                            <p:childTnLst>
                              <p:par>
                                <p:cTn id="51" presetID="35" presetClass="path" presetSubtype="0" accel="12000" decel="1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0957E-6 4.66235E-6 L -0.72229 4.66235E-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121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35" presetClass="path" presetSubtype="0" accel="1200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86 -0.02243 L -0.72672 -0.02243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460"/>
                            </p:stCondLst>
                            <p:childTnLst>
                              <p:par>
                                <p:cTn id="5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8088" y="6344230"/>
            <a:ext cx="11305471" cy="253916"/>
            <a:chOff x="478088" y="6344230"/>
            <a:chExt cx="11305471" cy="253916"/>
          </a:xfrm>
        </p:grpSpPr>
        <p:cxnSp>
          <p:nvCxnSpPr>
            <p:cNvPr id="4" name="直接连接符 3"/>
            <p:cNvCxnSpPr/>
            <p:nvPr/>
          </p:nvCxnSpPr>
          <p:spPr bwMode="auto">
            <a:xfrm>
              <a:off x="478088" y="6471230"/>
              <a:ext cx="4969716" cy="0"/>
            </a:xfrm>
            <a:prstGeom prst="line">
              <a:avLst/>
            </a:prstGeom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 bwMode="auto">
            <a:xfrm>
              <a:off x="6959104" y="6471230"/>
              <a:ext cx="4824455" cy="0"/>
            </a:xfrm>
            <a:prstGeom prst="line">
              <a:avLst/>
            </a:prstGeom>
            <a:ln w="1270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>
              <a:off x="5843092" y="6344230"/>
              <a:ext cx="723275" cy="2539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050" b="1" dirty="0">
                  <a:solidFill>
                    <a:srgbClr val="F79646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二</a:t>
              </a:r>
              <a:r>
                <a:rPr lang="zh-CN" altLang="en-US" sz="1050" b="1" dirty="0" smtClean="0">
                  <a:solidFill>
                    <a:srgbClr val="F79646">
                      <a:lumMod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级目录</a:t>
              </a:r>
              <a:endParaRPr lang="zh-CN" altLang="en-US" sz="1050" b="1" dirty="0">
                <a:solidFill>
                  <a:srgbClr val="F79646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7" name="组合 39"/>
            <p:cNvGrpSpPr>
              <a:grpSpLocks/>
            </p:cNvGrpSpPr>
            <p:nvPr/>
          </p:nvGrpSpPr>
          <p:grpSpPr bwMode="auto">
            <a:xfrm>
              <a:off x="5814517" y="6454130"/>
              <a:ext cx="777875" cy="30162"/>
              <a:chOff x="415265" y="812476"/>
              <a:chExt cx="777680" cy="30360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415265" y="814073"/>
                <a:ext cx="28568" cy="28763"/>
              </a:xfrm>
              <a:prstGeom prst="ellipse">
                <a:avLst/>
              </a:prstGeom>
              <a:solidFill>
                <a:srgbClr val="9682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164377" y="812476"/>
                <a:ext cx="28568" cy="28763"/>
              </a:xfrm>
              <a:prstGeom prst="ellipse">
                <a:avLst/>
              </a:prstGeom>
              <a:solidFill>
                <a:srgbClr val="9682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38" name="斜纹 37"/>
          <p:cNvSpPr/>
          <p:nvPr/>
        </p:nvSpPr>
        <p:spPr>
          <a:xfrm>
            <a:off x="0" y="0"/>
            <a:ext cx="1008063" cy="1008063"/>
          </a:xfrm>
          <a:prstGeom prst="diagStripe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sysClr val="windowText" lastClr="000000"/>
              </a:solidFill>
              <a:ea typeface="微软雅黑"/>
            </a:endParaRPr>
          </a:p>
        </p:txBody>
      </p:sp>
      <p:sp>
        <p:nvSpPr>
          <p:cNvPr id="39" name="TextBox 38"/>
          <p:cNvSpPr txBox="1"/>
          <p:nvPr/>
        </p:nvSpPr>
        <p:spPr>
          <a:xfrm rot="18928564">
            <a:off x="-93884" y="21364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  <a:endParaRPr lang="zh-CN" altLang="en-US" sz="18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Freeform 27"/>
          <p:cNvSpPr>
            <a:spLocks/>
          </p:cNvSpPr>
          <p:nvPr/>
        </p:nvSpPr>
        <p:spPr bwMode="auto">
          <a:xfrm rot="10800000" flipH="1" flipV="1">
            <a:off x="2966680" y="1903450"/>
            <a:ext cx="2336438" cy="2318432"/>
          </a:xfrm>
          <a:custGeom>
            <a:avLst/>
            <a:gdLst>
              <a:gd name="T0" fmla="*/ 0 w 1905"/>
              <a:gd name="T1" fmla="*/ 2147483647 h 136"/>
              <a:gd name="T2" fmla="*/ 2147483647 w 1905"/>
              <a:gd name="T3" fmla="*/ 0 h 136"/>
              <a:gd name="T4" fmla="*/ 2147483647 w 1905"/>
              <a:gd name="T5" fmla="*/ 0 h 136"/>
              <a:gd name="T6" fmla="*/ 0 60000 65536"/>
              <a:gd name="T7" fmla="*/ 0 60000 65536"/>
              <a:gd name="T8" fmla="*/ 0 60000 65536"/>
              <a:gd name="T9" fmla="*/ 0 w 1905"/>
              <a:gd name="T10" fmla="*/ 0 h 136"/>
              <a:gd name="T11" fmla="*/ 1905 w 1905"/>
              <a:gd name="T12" fmla="*/ 136 h 1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05" h="136">
                <a:moveTo>
                  <a:pt x="0" y="136"/>
                </a:moveTo>
                <a:lnTo>
                  <a:pt x="317" y="0"/>
                </a:lnTo>
                <a:lnTo>
                  <a:pt x="1905" y="0"/>
                </a:lnTo>
              </a:path>
            </a:pathLst>
          </a:custGeom>
          <a:noFill/>
          <a:ln w="25400" cap="rnd" cmpd="sng">
            <a:solidFill>
              <a:sysClr val="window" lastClr="FFFFFF">
                <a:lumMod val="65000"/>
              </a:sysClr>
            </a:solidFill>
            <a:prstDash val="sysDot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Text Box 28"/>
          <p:cNvSpPr txBox="1">
            <a:spLocks noChangeArrowheads="1"/>
          </p:cNvSpPr>
          <p:nvPr/>
        </p:nvSpPr>
        <p:spPr bwMode="auto">
          <a:xfrm>
            <a:off x="5447134" y="1266647"/>
            <a:ext cx="3528392" cy="364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kern="0" noProof="0" dirty="0">
                <a:solidFill>
                  <a:srgbClr val="FFB400"/>
                </a:solidFill>
                <a:latin typeface="微软雅黑"/>
                <a:ea typeface="微软雅黑"/>
              </a:rPr>
              <a:t>效能</a:t>
            </a:r>
            <a:endParaRPr kumimoji="1" lang="en-US" altLang="zh-CN" sz="2000" b="1" i="0" u="none" strike="noStrike" kern="0" cap="none" spc="0" normalizeH="0" baseline="0" noProof="0" dirty="0" smtClean="0">
              <a:ln>
                <a:noFill/>
              </a:ln>
              <a:solidFill>
                <a:srgbClr val="FFB400"/>
              </a:solidFill>
              <a:effectLst/>
              <a:uLnTx/>
              <a:uFillTx/>
              <a:latin typeface="微软雅黑"/>
              <a:ea typeface="微软雅黑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kern="0" noProof="0" dirty="0" smtClean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注重事轻重缓急，</a:t>
            </a:r>
            <a:r>
              <a:rPr kumimoji="1" lang="zh-CN" altLang="en-US" sz="1600" b="0" i="0" u="none" strike="noStrike" kern="0" cap="none" spc="0" normalizeH="0" baseline="0" dirty="0" smtClean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/>
                <a:ea typeface="微软雅黑"/>
              </a:rPr>
              <a:t>做最重要的事</a:t>
            </a:r>
            <a:endParaRPr kumimoji="1" lang="en-US" altLang="ko-KR" sz="1100" b="0" i="0" u="none" strike="noStrike" kern="0" cap="none" spc="0" normalizeH="0" baseline="0" noProof="0" dirty="0">
              <a:ln>
                <a:noFill/>
              </a:ln>
              <a:solidFill>
                <a:srgbClr val="9E9E9E"/>
              </a:solidFill>
              <a:effectLst/>
              <a:uLnTx/>
              <a:uFillTx/>
              <a:latin typeface="Arial" charset="0"/>
              <a:ea typeface="굴림" pitchFamily="34" charset="-127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kern="0" noProof="0" dirty="0">
                <a:solidFill>
                  <a:srgbClr val="FFC000"/>
                </a:solidFill>
                <a:latin typeface="微软雅黑"/>
                <a:ea typeface="微软雅黑"/>
              </a:rPr>
              <a:t>效率</a:t>
            </a:r>
            <a:endParaRPr kumimoji="1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微软雅黑"/>
              <a:ea typeface="微软雅黑"/>
            </a:endParaRPr>
          </a:p>
          <a:p>
            <a:pPr lvl="0" defTabSz="914400" eaLnBrk="1" hangingPunct="1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在一定的时间内尽可能做更多的</a:t>
            </a:r>
            <a:r>
              <a:rPr lang="zh-CN" altLang="en-US" sz="1600" kern="0" dirty="0" smtClean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事</a:t>
            </a:r>
            <a:r>
              <a:rPr kumimoji="1" lang="en-US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/>
                <a:ea typeface="微软雅黑"/>
              </a:rPr>
              <a:t> </a:t>
            </a:r>
          </a:p>
          <a:p>
            <a:pPr lvl="0" defTabSz="914400" eaLnBrk="1" hangingPunct="1">
              <a:lnSpc>
                <a:spcPct val="150000"/>
              </a:lnSpc>
              <a:spcAft>
                <a:spcPts val="600"/>
              </a:spcAft>
              <a:defRPr/>
            </a:pPr>
            <a:r>
              <a:rPr lang="zh-CN" altLang="en-US" sz="2000" b="1" kern="0" dirty="0">
                <a:solidFill>
                  <a:srgbClr val="FFC000"/>
                </a:solidFill>
                <a:latin typeface="微软雅黑"/>
                <a:ea typeface="微软雅黑"/>
              </a:rPr>
              <a:t>勤恳</a:t>
            </a:r>
            <a:endParaRPr lang="en-US" altLang="zh-CN" sz="2000" b="1" kern="0" dirty="0">
              <a:solidFill>
                <a:srgbClr val="FFC000"/>
              </a:solidFill>
              <a:latin typeface="微软雅黑"/>
              <a:ea typeface="微软雅黑"/>
            </a:endParaRPr>
          </a:p>
          <a:p>
            <a:pPr lvl="0" defTabSz="914400" eaLnBrk="1" hangingPunct="1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珍惜时间，充分利用时间，</a:t>
            </a:r>
            <a:r>
              <a:rPr lang="zh-CN" altLang="en-US" sz="1600" kern="0" dirty="0" smtClean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不浪费</a:t>
            </a:r>
            <a:r>
              <a:rPr lang="en-US" altLang="en-US" sz="1600" kern="0" dirty="0" smtClean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 </a:t>
            </a:r>
            <a:endParaRPr lang="en-US" altLang="ko-KR" sz="1600" kern="0" dirty="0" smtClean="0">
              <a:solidFill>
                <a:sysClr val="window" lastClr="FFFFFF">
                  <a:lumMod val="95000"/>
                </a:sysClr>
              </a:solidFill>
              <a:latin typeface="微软雅黑"/>
              <a:ea typeface="微软雅黑"/>
            </a:endParaRPr>
          </a:p>
          <a:p>
            <a:pPr lvl="0" defTabSz="914400" eaLnBrk="1" hangingPunct="1">
              <a:lnSpc>
                <a:spcPct val="150000"/>
              </a:lnSpc>
              <a:spcAft>
                <a:spcPts val="600"/>
              </a:spcAft>
              <a:defRPr/>
            </a:pPr>
            <a:r>
              <a:rPr lang="zh-CN" altLang="en-US" sz="2000" b="1" kern="0" dirty="0" smtClean="0">
                <a:solidFill>
                  <a:srgbClr val="FFC000"/>
                </a:solidFill>
                <a:latin typeface="微软雅黑"/>
                <a:ea typeface="微软雅黑"/>
              </a:rPr>
              <a:t>时间管理步骤</a:t>
            </a:r>
            <a:endParaRPr lang="en-US" altLang="zh-CN" sz="2000" b="1" kern="0" dirty="0" smtClean="0">
              <a:solidFill>
                <a:srgbClr val="FFC000"/>
              </a:solidFill>
              <a:latin typeface="微软雅黑"/>
              <a:ea typeface="微软雅黑"/>
            </a:endParaRPr>
          </a:p>
          <a:p>
            <a:pPr lvl="0" defTabSz="914400" eaLnBrk="1" hangingPunct="1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介绍</a:t>
            </a:r>
            <a:r>
              <a:rPr lang="zh-CN" altLang="en-US" sz="1600" kern="0" dirty="0" smtClean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具体的时间管理步骤以参考</a:t>
            </a:r>
            <a:endParaRPr kumimoji="1" lang="en-US" altLang="ko-KR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5303118" y="1413570"/>
            <a:ext cx="0" cy="3312368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  <p:sp>
        <p:nvSpPr>
          <p:cNvPr id="31" name="五边形 30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该怎样进行时间管理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06800" y="1112400"/>
            <a:ext cx="2520001" cy="4640772"/>
            <a:chOff x="9263558" y="1309302"/>
            <a:chExt cx="2520001" cy="4640772"/>
          </a:xfrm>
        </p:grpSpPr>
        <p:pic>
          <p:nvPicPr>
            <p:cNvPr id="25" name="Picture 5" descr="C:\Documents and Settings\tdz\桌面\01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63558" y="1309302"/>
              <a:ext cx="2520000" cy="3781538"/>
            </a:xfrm>
            <a:prstGeom prst="rect">
              <a:avLst/>
            </a:prstGeom>
            <a:noFill/>
            <a:ln w="28575">
              <a:solidFill>
                <a:schemeClr val="accent6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6" name="组合 25"/>
            <p:cNvGrpSpPr/>
            <p:nvPr/>
          </p:nvGrpSpPr>
          <p:grpSpPr>
            <a:xfrm>
              <a:off x="9263558" y="5374010"/>
              <a:ext cx="2520001" cy="576064"/>
              <a:chOff x="9263558" y="5374010"/>
              <a:chExt cx="2520001" cy="576064"/>
            </a:xfrm>
          </p:grpSpPr>
          <p:sp>
            <p:nvSpPr>
              <p:cNvPr id="27" name="TextBox 26">
                <a:hlinkClick r:id="" action="ppaction://hlinkshowjump?jump=nextslide"/>
              </p:cNvPr>
              <p:cNvSpPr txBox="1"/>
              <p:nvPr/>
            </p:nvSpPr>
            <p:spPr>
              <a:xfrm>
                <a:off x="9263558" y="5479480"/>
                <a:ext cx="2520001" cy="353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285829">
                  <a:defRPr/>
                </a:pPr>
                <a:r>
                  <a:rPr lang="zh-CN" altLang="en-US" sz="170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该</a:t>
                </a:r>
                <a:r>
                  <a:rPr lang="zh-CN" altLang="en-US" sz="17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怎样进行时间管理</a:t>
                </a:r>
                <a:endParaRPr lang="en-US" altLang="zh-CN" sz="17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28" name="直接连接符 27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29" name="直接连接符 28"/>
              <p:cNvCxnSpPr/>
              <p:nvPr/>
            </p:nvCxnSpPr>
            <p:spPr>
              <a:xfrm flipV="1">
                <a:off x="9263558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</p:spTree>
    <p:extLst>
      <p:ext uri="{BB962C8B-B14F-4D97-AF65-F5344CB8AC3E}">
        <p14:creationId xmlns:p14="http://schemas.microsoft.com/office/powerpoint/2010/main" val="4061001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7663E-6 0 L 0.80058 -0.36748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29" y="-1838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4274E-6 -4.7086E-6 L 0.59802 -0.324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94" y="-16212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988E-6 2.22017E-7 L 0.50215 -0.32493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01" y="-1625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64166E-6 3.74653E-6 L 0.34571 -0.33858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85" y="-16929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1" grpId="2" animBg="1"/>
      <p:bldP spid="22" grpId="0"/>
      <p:bldP spid="22" grpId="1"/>
      <p:bldP spid="22" grpId="2"/>
      <p:bldP spid="3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6094090"/>
            <a:ext cx="11579943" cy="461665"/>
            <a:chOff x="0" y="6094090"/>
            <a:chExt cx="11579943" cy="461665"/>
          </a:xfrm>
        </p:grpSpPr>
        <p:sp>
          <p:nvSpPr>
            <p:cNvPr id="4" name="TextBox 3"/>
            <p:cNvSpPr txBox="1"/>
            <p:nvPr/>
          </p:nvSpPr>
          <p:spPr>
            <a:xfrm>
              <a:off x="10344769" y="6094090"/>
              <a:ext cx="1235174" cy="461665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FFFF66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Broadway" pitchFamily="82" charset="0"/>
                  <a:ea typeface="楷体" pitchFamily="49" charset="-122"/>
                  <a:cs typeface="经典繁仿黑" pitchFamily="49" charset="-122"/>
                </a:rPr>
                <a:t>LOGO</a:t>
              </a:r>
              <a:endParaRPr lang="zh-CN" altLang="en-US" dirty="0">
                <a:solidFill>
                  <a:srgbClr val="FFFF66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0" y="6526138"/>
              <a:ext cx="1019966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10199662" y="6094090"/>
              <a:ext cx="0" cy="431800"/>
            </a:xfrm>
            <a:prstGeom prst="line">
              <a:avLst/>
            </a:prstGeom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0283799" y="6236965"/>
              <a:ext cx="0" cy="288925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118541" y="68461"/>
            <a:ext cx="360000" cy="360000"/>
          </a:xfrm>
          <a:prstGeom prst="rect">
            <a:avLst/>
          </a:prstGeom>
          <a:noFill/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288" y="394690"/>
            <a:ext cx="165600" cy="165600"/>
          </a:xfrm>
          <a:prstGeom prst="rect">
            <a:avLst/>
          </a:prstGeom>
          <a:noFill/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16" name="五边形 15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该怎样进行时间管理</a:t>
            </a:r>
          </a:p>
        </p:txBody>
      </p:sp>
      <p:pic>
        <p:nvPicPr>
          <p:cNvPr id="24" name="Picture 4" descr="蛇口“时间就是金钱”的标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590" y="2661640"/>
            <a:ext cx="4000500" cy="3006725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直接连接符 2"/>
          <p:cNvSpPr>
            <a:spLocks noChangeShapeType="1"/>
          </p:cNvSpPr>
          <p:nvPr/>
        </p:nvSpPr>
        <p:spPr bwMode="auto">
          <a:xfrm flipH="1">
            <a:off x="550590" y="1651660"/>
            <a:ext cx="4156374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910707" y="1147604"/>
            <a:ext cx="3816347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000" kern="0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我们口中的</a:t>
            </a:r>
            <a:r>
              <a:rPr lang="zh-CN" altLang="en-US" sz="2000" kern="0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时间</a:t>
            </a:r>
            <a:endParaRPr lang="zh-CN" altLang="en-US" sz="20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4799062" y="2425452"/>
            <a:ext cx="535120" cy="3380606"/>
            <a:chOff x="4799062" y="2277666"/>
            <a:chExt cx="535120" cy="3380606"/>
          </a:xfrm>
        </p:grpSpPr>
        <p:sp>
          <p:nvSpPr>
            <p:cNvPr id="29" name="TextBox 28"/>
            <p:cNvSpPr txBox="1"/>
            <p:nvPr/>
          </p:nvSpPr>
          <p:spPr>
            <a:xfrm>
              <a:off x="4841739" y="2277666"/>
              <a:ext cx="492443" cy="338060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000" kern="0" dirty="0">
                  <a:solidFill>
                    <a:srgbClr val="FF6600"/>
                  </a:solidFill>
                  <a:latin typeface="微软雅黑" pitchFamily="34" charset="-122"/>
                  <a:ea typeface="微软雅黑" pitchFamily="34" charset="-122"/>
                </a:rPr>
                <a:t>我们做的如</a:t>
              </a:r>
              <a:r>
                <a:rPr lang="zh-CN" altLang="en-US" sz="2000" kern="0" dirty="0" smtClean="0">
                  <a:solidFill>
                    <a:srgbClr val="FF6600"/>
                  </a:solidFill>
                  <a:latin typeface="微软雅黑" pitchFamily="34" charset="-122"/>
                  <a:ea typeface="微软雅黑" pitchFamily="34" charset="-122"/>
                </a:rPr>
                <a:t>何</a:t>
              </a:r>
              <a:endParaRPr lang="en-US" altLang="zh-CN" sz="2000" kern="0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799062" y="2442216"/>
              <a:ext cx="504057" cy="3075810"/>
              <a:chOff x="4799062" y="2484105"/>
              <a:chExt cx="504057" cy="3075810"/>
            </a:xfrm>
          </p:grpSpPr>
          <p:cxnSp>
            <p:nvCxnSpPr>
              <p:cNvPr id="31" name="直接连接符 30"/>
              <p:cNvCxnSpPr/>
              <p:nvPr/>
            </p:nvCxnSpPr>
            <p:spPr>
              <a:xfrm flipV="1">
                <a:off x="4799062" y="2484105"/>
                <a:ext cx="1" cy="3066225"/>
              </a:xfrm>
              <a:prstGeom prst="line">
                <a:avLst/>
              </a:prstGeom>
              <a:noFill/>
              <a:ln w="12700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32" name="直接连接符 31"/>
              <p:cNvCxnSpPr/>
              <p:nvPr/>
            </p:nvCxnSpPr>
            <p:spPr>
              <a:xfrm flipV="1">
                <a:off x="5303118" y="2493690"/>
                <a:ext cx="1" cy="3066225"/>
              </a:xfrm>
              <a:prstGeom prst="line">
                <a:avLst/>
              </a:prstGeom>
              <a:noFill/>
              <a:ln w="12700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pic>
        <p:nvPicPr>
          <p:cNvPr id="33" name="Picture 2" descr="E:\仝德志文件，勿删！\03-参考文档\！PPT图片及版面资源\06-PPT精选插图\02-商务\mf821-026290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5606" y="2680062"/>
            <a:ext cx="2029492" cy="3043465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矩形 4"/>
          <p:cNvSpPr>
            <a:spLocks noChangeArrowheads="1"/>
          </p:cNvSpPr>
          <p:nvPr/>
        </p:nvSpPr>
        <p:spPr bwMode="auto">
          <a:xfrm>
            <a:off x="5591150" y="2997448"/>
            <a:ext cx="3960440" cy="275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u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要是在大学多学点东西就好啦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zh-CN" altLang="en-US" sz="1600" dirty="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u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应该少上网、少看电视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，多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读点书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zh-CN" altLang="en-US" sz="1600" dirty="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  <a:buFont typeface="Wingdings" pitchFamily="2" charset="2"/>
              <a:buChar char="u"/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时间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根本不够用，公司股价节节下降，董事会和股东像一群蜜蜂一样叮得我满头包；同事间争权夺利，我总是担任和事佬的角色；家人总也见不到我，几乎把我登报作废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zh-CN" altLang="en-US" sz="1600" dirty="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直接连接符 2"/>
          <p:cNvSpPr>
            <a:spLocks noChangeShapeType="1"/>
          </p:cNvSpPr>
          <p:nvPr/>
        </p:nvSpPr>
        <p:spPr bwMode="auto">
          <a:xfrm>
            <a:off x="5591150" y="2680062"/>
            <a:ext cx="4032448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5591150" y="2137420"/>
            <a:ext cx="3816347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000" kern="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我们常常听到：</a:t>
            </a:r>
            <a:endParaRPr lang="zh-CN" altLang="en-US" sz="20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直接连接符 2"/>
          <p:cNvSpPr>
            <a:spLocks noChangeShapeType="1"/>
          </p:cNvSpPr>
          <p:nvPr/>
        </p:nvSpPr>
        <p:spPr bwMode="auto">
          <a:xfrm flipV="1">
            <a:off x="550590" y="1773610"/>
            <a:ext cx="0" cy="834917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none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93111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34" grpId="0"/>
      <p:bldP spid="35" grpId="0" animBg="1"/>
      <p:bldP spid="36" grpId="0"/>
      <p:bldP spid="3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extBox 77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grpSp>
        <p:nvGrpSpPr>
          <p:cNvPr id="77" name="组合 76"/>
          <p:cNvGrpSpPr/>
          <p:nvPr/>
        </p:nvGrpSpPr>
        <p:grpSpPr>
          <a:xfrm>
            <a:off x="819382" y="1822756"/>
            <a:ext cx="3280498" cy="3280498"/>
            <a:chOff x="1270670" y="1822756"/>
            <a:chExt cx="3280498" cy="3280498"/>
          </a:xfrm>
        </p:grpSpPr>
        <p:sp>
          <p:nvSpPr>
            <p:cNvPr id="79" name="椭圆 78"/>
            <p:cNvSpPr/>
            <p:nvPr/>
          </p:nvSpPr>
          <p:spPr>
            <a:xfrm>
              <a:off x="1270670" y="1822756"/>
              <a:ext cx="3280498" cy="3280498"/>
            </a:xfrm>
            <a:prstGeom prst="ellipse">
              <a:avLst/>
            </a:prstGeom>
            <a:gradFill>
              <a:gsLst>
                <a:gs pos="3300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endParaRPr>
            </a:p>
          </p:txBody>
        </p:sp>
        <p:sp>
          <p:nvSpPr>
            <p:cNvPr id="80" name="Rectangle 12"/>
            <p:cNvSpPr>
              <a:spLocks noChangeArrowheads="1"/>
            </p:cNvSpPr>
            <p:nvPr/>
          </p:nvSpPr>
          <p:spPr bwMode="gray">
            <a:xfrm>
              <a:off x="2951882" y="3468688"/>
              <a:ext cx="1588" cy="0"/>
            </a:xfrm>
            <a:prstGeom prst="rect">
              <a:avLst/>
            </a:prstGeom>
            <a:solidFill>
              <a:srgbClr val="69A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1" name="Rectangle 13"/>
            <p:cNvSpPr>
              <a:spLocks noChangeArrowheads="1"/>
            </p:cNvSpPr>
            <p:nvPr/>
          </p:nvSpPr>
          <p:spPr bwMode="gray">
            <a:xfrm>
              <a:off x="2951882" y="3468688"/>
              <a:ext cx="1588" cy="0"/>
            </a:xfrm>
            <a:prstGeom prst="rect">
              <a:avLst/>
            </a:prstGeom>
            <a:solidFill>
              <a:srgbClr val="69A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" name="Rectangle 14"/>
            <p:cNvSpPr>
              <a:spLocks noChangeArrowheads="1"/>
            </p:cNvSpPr>
            <p:nvPr/>
          </p:nvSpPr>
          <p:spPr bwMode="gray">
            <a:xfrm>
              <a:off x="2951882" y="3468688"/>
              <a:ext cx="1588" cy="0"/>
            </a:xfrm>
            <a:prstGeom prst="rect">
              <a:avLst/>
            </a:prstGeom>
            <a:solidFill>
              <a:srgbClr val="69A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3" name="Rectangle 15"/>
            <p:cNvSpPr>
              <a:spLocks noChangeArrowheads="1"/>
            </p:cNvSpPr>
            <p:nvPr/>
          </p:nvSpPr>
          <p:spPr bwMode="gray">
            <a:xfrm>
              <a:off x="2951882" y="3468688"/>
              <a:ext cx="1588" cy="0"/>
            </a:xfrm>
            <a:prstGeom prst="rect">
              <a:avLst/>
            </a:prstGeom>
            <a:solidFill>
              <a:srgbClr val="69A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4" name="Rectangle 16"/>
            <p:cNvSpPr>
              <a:spLocks noChangeArrowheads="1"/>
            </p:cNvSpPr>
            <p:nvPr/>
          </p:nvSpPr>
          <p:spPr bwMode="gray">
            <a:xfrm>
              <a:off x="2951882" y="3468688"/>
              <a:ext cx="1588" cy="0"/>
            </a:xfrm>
            <a:prstGeom prst="rect">
              <a:avLst/>
            </a:prstGeom>
            <a:solidFill>
              <a:srgbClr val="69A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5" name="Rectangle 17"/>
            <p:cNvSpPr>
              <a:spLocks noChangeArrowheads="1"/>
            </p:cNvSpPr>
            <p:nvPr/>
          </p:nvSpPr>
          <p:spPr bwMode="gray">
            <a:xfrm>
              <a:off x="2951882" y="3468688"/>
              <a:ext cx="1588" cy="0"/>
            </a:xfrm>
            <a:prstGeom prst="rect">
              <a:avLst/>
            </a:prstGeom>
            <a:solidFill>
              <a:srgbClr val="69A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6" name="Rectangle 18"/>
            <p:cNvSpPr>
              <a:spLocks noChangeArrowheads="1"/>
            </p:cNvSpPr>
            <p:nvPr/>
          </p:nvSpPr>
          <p:spPr bwMode="gray">
            <a:xfrm>
              <a:off x="2951882" y="3468688"/>
              <a:ext cx="1588" cy="0"/>
            </a:xfrm>
            <a:prstGeom prst="rect">
              <a:avLst/>
            </a:prstGeom>
            <a:solidFill>
              <a:srgbClr val="69A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7" name="Rectangle 19"/>
            <p:cNvSpPr>
              <a:spLocks noChangeArrowheads="1"/>
            </p:cNvSpPr>
            <p:nvPr/>
          </p:nvSpPr>
          <p:spPr bwMode="gray">
            <a:xfrm>
              <a:off x="2951882" y="3468688"/>
              <a:ext cx="1588" cy="0"/>
            </a:xfrm>
            <a:prstGeom prst="rect">
              <a:avLst/>
            </a:prstGeom>
            <a:solidFill>
              <a:srgbClr val="69A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8" name="Rectangle 20"/>
            <p:cNvSpPr>
              <a:spLocks noChangeArrowheads="1"/>
            </p:cNvSpPr>
            <p:nvPr/>
          </p:nvSpPr>
          <p:spPr bwMode="gray">
            <a:xfrm>
              <a:off x="2951882" y="3468688"/>
              <a:ext cx="1588" cy="0"/>
            </a:xfrm>
            <a:prstGeom prst="rect">
              <a:avLst/>
            </a:prstGeom>
            <a:solidFill>
              <a:srgbClr val="69A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9" name="Freeform 21"/>
            <p:cNvSpPr>
              <a:spLocks/>
            </p:cNvSpPr>
            <p:nvPr/>
          </p:nvSpPr>
          <p:spPr bwMode="gray">
            <a:xfrm>
              <a:off x="2951882" y="3468688"/>
              <a:ext cx="1588" cy="0"/>
            </a:xfrm>
            <a:custGeom>
              <a:avLst/>
              <a:gdLst>
                <a:gd name="T0" fmla="*/ 0 w 1588"/>
                <a:gd name="T1" fmla="*/ 0 h 1588"/>
                <a:gd name="T2" fmla="*/ 0 w 1588"/>
                <a:gd name="T3" fmla="*/ 0 h 1588"/>
                <a:gd name="T4" fmla="*/ 0 w 1588"/>
                <a:gd name="T5" fmla="*/ 0 h 1588"/>
                <a:gd name="T6" fmla="*/ 0 w 1588"/>
                <a:gd name="T7" fmla="*/ 0 h 1588"/>
                <a:gd name="T8" fmla="*/ 0 w 1588"/>
                <a:gd name="T9" fmla="*/ 0 h 1588"/>
                <a:gd name="T10" fmla="*/ 0 w 1588"/>
                <a:gd name="T11" fmla="*/ 0 h 15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88"/>
                <a:gd name="T19" fmla="*/ 0 h 1588"/>
                <a:gd name="T20" fmla="*/ 1588 w 1588"/>
                <a:gd name="T21" fmla="*/ 0 h 158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88" h="1588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69A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0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90" name="Group 33"/>
            <p:cNvGrpSpPr>
              <a:grpSpLocks/>
            </p:cNvGrpSpPr>
            <p:nvPr/>
          </p:nvGrpSpPr>
          <p:grpSpPr bwMode="auto">
            <a:xfrm>
              <a:off x="1629495" y="2157413"/>
              <a:ext cx="2638425" cy="2611437"/>
              <a:chOff x="3642" y="1678"/>
              <a:chExt cx="1422" cy="1408"/>
            </a:xfrm>
          </p:grpSpPr>
          <p:grpSp>
            <p:nvGrpSpPr>
              <p:cNvPr id="91" name="Group 34"/>
              <p:cNvGrpSpPr>
                <a:grpSpLocks/>
              </p:cNvGrpSpPr>
              <p:nvPr/>
            </p:nvGrpSpPr>
            <p:grpSpPr bwMode="auto">
              <a:xfrm>
                <a:off x="3642" y="1678"/>
                <a:ext cx="1422" cy="1408"/>
                <a:chOff x="3642" y="1678"/>
                <a:chExt cx="1422" cy="1408"/>
              </a:xfrm>
            </p:grpSpPr>
            <p:sp>
              <p:nvSpPr>
                <p:cNvPr id="105" name="Freeform 35"/>
                <p:cNvSpPr>
                  <a:spLocks/>
                </p:cNvSpPr>
                <p:nvPr/>
              </p:nvSpPr>
              <p:spPr bwMode="gray">
                <a:xfrm>
                  <a:off x="3987" y="1762"/>
                  <a:ext cx="49" cy="62"/>
                </a:xfrm>
                <a:custGeom>
                  <a:avLst/>
                  <a:gdLst>
                    <a:gd name="T0" fmla="*/ 0 w 35"/>
                    <a:gd name="T1" fmla="*/ 220 h 45"/>
                    <a:gd name="T2" fmla="*/ 413 w 35"/>
                    <a:gd name="T3" fmla="*/ 0 h 45"/>
                    <a:gd name="T4" fmla="*/ 1021 w 35"/>
                    <a:gd name="T5" fmla="*/ 856 h 45"/>
                    <a:gd name="T6" fmla="*/ 560 w 35"/>
                    <a:gd name="T7" fmla="*/ 1102 h 45"/>
                    <a:gd name="T8" fmla="*/ 0 w 35"/>
                    <a:gd name="T9" fmla="*/ 220 h 4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5"/>
                    <a:gd name="T16" fmla="*/ 0 h 45"/>
                    <a:gd name="T17" fmla="*/ 35 w 35"/>
                    <a:gd name="T18" fmla="*/ 45 h 4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5" h="45">
                      <a:moveTo>
                        <a:pt x="0" y="9"/>
                      </a:moveTo>
                      <a:lnTo>
                        <a:pt x="14" y="0"/>
                      </a:lnTo>
                      <a:lnTo>
                        <a:pt x="35" y="35"/>
                      </a:lnTo>
                      <a:lnTo>
                        <a:pt x="19" y="45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06" name="Rectangle 36"/>
                <p:cNvSpPr>
                  <a:spLocks noChangeArrowheads="1"/>
                </p:cNvSpPr>
                <p:nvPr/>
              </p:nvSpPr>
              <p:spPr bwMode="gray">
                <a:xfrm>
                  <a:off x="4342" y="1678"/>
                  <a:ext cx="22" cy="5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000" kern="0" noProof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07" name="Freeform 37"/>
                <p:cNvSpPr>
                  <a:spLocks/>
                </p:cNvSpPr>
                <p:nvPr/>
              </p:nvSpPr>
              <p:spPr bwMode="gray">
                <a:xfrm>
                  <a:off x="3728" y="2019"/>
                  <a:ext cx="60" cy="46"/>
                </a:xfrm>
                <a:custGeom>
                  <a:avLst/>
                  <a:gdLst>
                    <a:gd name="T0" fmla="*/ 0 w 45"/>
                    <a:gd name="T1" fmla="*/ 216 h 35"/>
                    <a:gd name="T2" fmla="*/ 172 w 45"/>
                    <a:gd name="T3" fmla="*/ 0 h 35"/>
                    <a:gd name="T4" fmla="*/ 805 w 45"/>
                    <a:gd name="T5" fmla="*/ 296 h 35"/>
                    <a:gd name="T6" fmla="*/ 635 w 45"/>
                    <a:gd name="T7" fmla="*/ 538 h 35"/>
                    <a:gd name="T8" fmla="*/ 0 w 45"/>
                    <a:gd name="T9" fmla="*/ 216 h 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5"/>
                    <a:gd name="T16" fmla="*/ 0 h 35"/>
                    <a:gd name="T17" fmla="*/ 45 w 45"/>
                    <a:gd name="T18" fmla="*/ 35 h 3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5" h="35">
                      <a:moveTo>
                        <a:pt x="0" y="14"/>
                      </a:moveTo>
                      <a:lnTo>
                        <a:pt x="10" y="0"/>
                      </a:lnTo>
                      <a:lnTo>
                        <a:pt x="45" y="19"/>
                      </a:lnTo>
                      <a:lnTo>
                        <a:pt x="36" y="35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08" name="Rectangle 38"/>
                <p:cNvSpPr>
                  <a:spLocks noChangeArrowheads="1"/>
                </p:cNvSpPr>
                <p:nvPr/>
              </p:nvSpPr>
              <p:spPr bwMode="gray">
                <a:xfrm>
                  <a:off x="3642" y="2367"/>
                  <a:ext cx="55" cy="2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000" kern="0" noProof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09" name="Freeform 39"/>
                <p:cNvSpPr>
                  <a:spLocks/>
                </p:cNvSpPr>
                <p:nvPr/>
              </p:nvSpPr>
              <p:spPr bwMode="gray">
                <a:xfrm>
                  <a:off x="3728" y="2694"/>
                  <a:ext cx="60" cy="49"/>
                </a:xfrm>
                <a:custGeom>
                  <a:avLst/>
                  <a:gdLst>
                    <a:gd name="T0" fmla="*/ 172 w 45"/>
                    <a:gd name="T1" fmla="*/ 478 h 38"/>
                    <a:gd name="T2" fmla="*/ 0 w 45"/>
                    <a:gd name="T3" fmla="*/ 269 h 38"/>
                    <a:gd name="T4" fmla="*/ 635 w 45"/>
                    <a:gd name="T5" fmla="*/ 0 h 38"/>
                    <a:gd name="T6" fmla="*/ 805 w 45"/>
                    <a:gd name="T7" fmla="*/ 209 h 38"/>
                    <a:gd name="T8" fmla="*/ 172 w 45"/>
                    <a:gd name="T9" fmla="*/ 478 h 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5"/>
                    <a:gd name="T16" fmla="*/ 0 h 38"/>
                    <a:gd name="T17" fmla="*/ 45 w 45"/>
                    <a:gd name="T18" fmla="*/ 38 h 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5" h="38">
                      <a:moveTo>
                        <a:pt x="10" y="38"/>
                      </a:moveTo>
                      <a:lnTo>
                        <a:pt x="0" y="22"/>
                      </a:lnTo>
                      <a:lnTo>
                        <a:pt x="36" y="0"/>
                      </a:lnTo>
                      <a:lnTo>
                        <a:pt x="45" y="17"/>
                      </a:lnTo>
                      <a:lnTo>
                        <a:pt x="10" y="3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0" name="Freeform 40"/>
                <p:cNvSpPr>
                  <a:spLocks/>
                </p:cNvSpPr>
                <p:nvPr/>
              </p:nvSpPr>
              <p:spPr bwMode="gray">
                <a:xfrm>
                  <a:off x="3987" y="2936"/>
                  <a:ext cx="49" cy="60"/>
                </a:xfrm>
                <a:custGeom>
                  <a:avLst/>
                  <a:gdLst>
                    <a:gd name="T0" fmla="*/ 413 w 35"/>
                    <a:gd name="T1" fmla="*/ 805 h 45"/>
                    <a:gd name="T2" fmla="*/ 0 w 35"/>
                    <a:gd name="T3" fmla="*/ 635 h 45"/>
                    <a:gd name="T4" fmla="*/ 560 w 35"/>
                    <a:gd name="T5" fmla="*/ 0 h 45"/>
                    <a:gd name="T6" fmla="*/ 1021 w 35"/>
                    <a:gd name="T7" fmla="*/ 172 h 45"/>
                    <a:gd name="T8" fmla="*/ 413 w 35"/>
                    <a:gd name="T9" fmla="*/ 805 h 4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5"/>
                    <a:gd name="T16" fmla="*/ 0 h 45"/>
                    <a:gd name="T17" fmla="*/ 35 w 35"/>
                    <a:gd name="T18" fmla="*/ 45 h 4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5" h="45">
                      <a:moveTo>
                        <a:pt x="14" y="45"/>
                      </a:moveTo>
                      <a:lnTo>
                        <a:pt x="0" y="36"/>
                      </a:lnTo>
                      <a:lnTo>
                        <a:pt x="19" y="0"/>
                      </a:lnTo>
                      <a:lnTo>
                        <a:pt x="35" y="10"/>
                      </a:lnTo>
                      <a:lnTo>
                        <a:pt x="14" y="4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1" name="Rectangle 41"/>
                <p:cNvSpPr>
                  <a:spLocks noChangeArrowheads="1"/>
                </p:cNvSpPr>
                <p:nvPr/>
              </p:nvSpPr>
              <p:spPr bwMode="gray">
                <a:xfrm>
                  <a:off x="4342" y="3033"/>
                  <a:ext cx="27" cy="5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000" kern="0" noProof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2" name="Freeform 42"/>
                <p:cNvSpPr>
                  <a:spLocks/>
                </p:cNvSpPr>
                <p:nvPr/>
              </p:nvSpPr>
              <p:spPr bwMode="gray">
                <a:xfrm>
                  <a:off x="4671" y="2936"/>
                  <a:ext cx="49" cy="60"/>
                </a:xfrm>
                <a:custGeom>
                  <a:avLst/>
                  <a:gdLst>
                    <a:gd name="T0" fmla="*/ 789 w 36"/>
                    <a:gd name="T1" fmla="*/ 635 h 45"/>
                    <a:gd name="T2" fmla="*/ 411 w 36"/>
                    <a:gd name="T3" fmla="*/ 805 h 45"/>
                    <a:gd name="T4" fmla="*/ 0 w 36"/>
                    <a:gd name="T5" fmla="*/ 172 h 45"/>
                    <a:gd name="T6" fmla="*/ 302 w 36"/>
                    <a:gd name="T7" fmla="*/ 0 h 45"/>
                    <a:gd name="T8" fmla="*/ 789 w 36"/>
                    <a:gd name="T9" fmla="*/ 635 h 4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6"/>
                    <a:gd name="T16" fmla="*/ 0 h 45"/>
                    <a:gd name="T17" fmla="*/ 36 w 36"/>
                    <a:gd name="T18" fmla="*/ 45 h 4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6" h="45">
                      <a:moveTo>
                        <a:pt x="36" y="36"/>
                      </a:moveTo>
                      <a:lnTo>
                        <a:pt x="19" y="45"/>
                      </a:lnTo>
                      <a:lnTo>
                        <a:pt x="0" y="10"/>
                      </a:lnTo>
                      <a:lnTo>
                        <a:pt x="14" y="0"/>
                      </a:lnTo>
                      <a:lnTo>
                        <a:pt x="36" y="3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3" name="Freeform 43"/>
                <p:cNvSpPr>
                  <a:spLocks/>
                </p:cNvSpPr>
                <p:nvPr/>
              </p:nvSpPr>
              <p:spPr bwMode="gray">
                <a:xfrm>
                  <a:off x="4914" y="2697"/>
                  <a:ext cx="61" cy="45"/>
                </a:xfrm>
                <a:custGeom>
                  <a:avLst/>
                  <a:gdLst>
                    <a:gd name="T0" fmla="*/ 948 w 45"/>
                    <a:gd name="T1" fmla="*/ 296 h 35"/>
                    <a:gd name="T2" fmla="*/ 733 w 45"/>
                    <a:gd name="T3" fmla="*/ 538 h 35"/>
                    <a:gd name="T4" fmla="*/ 0 w 45"/>
                    <a:gd name="T5" fmla="*/ 216 h 35"/>
                    <a:gd name="T6" fmla="*/ 190 w 45"/>
                    <a:gd name="T7" fmla="*/ 0 h 35"/>
                    <a:gd name="T8" fmla="*/ 948 w 45"/>
                    <a:gd name="T9" fmla="*/ 296 h 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5"/>
                    <a:gd name="T16" fmla="*/ 0 h 35"/>
                    <a:gd name="T17" fmla="*/ 45 w 45"/>
                    <a:gd name="T18" fmla="*/ 35 h 3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5" h="35">
                      <a:moveTo>
                        <a:pt x="45" y="19"/>
                      </a:moveTo>
                      <a:lnTo>
                        <a:pt x="35" y="35"/>
                      </a:lnTo>
                      <a:lnTo>
                        <a:pt x="0" y="14"/>
                      </a:lnTo>
                      <a:lnTo>
                        <a:pt x="9" y="0"/>
                      </a:lnTo>
                      <a:lnTo>
                        <a:pt x="45" y="1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4" name="Rectangle 44"/>
                <p:cNvSpPr>
                  <a:spLocks noChangeArrowheads="1"/>
                </p:cNvSpPr>
                <p:nvPr/>
              </p:nvSpPr>
              <p:spPr bwMode="gray">
                <a:xfrm>
                  <a:off x="5010" y="2367"/>
                  <a:ext cx="54" cy="2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000" kern="0" noProof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5" name="Freeform 45"/>
                <p:cNvSpPr>
                  <a:spLocks/>
                </p:cNvSpPr>
                <p:nvPr/>
              </p:nvSpPr>
              <p:spPr bwMode="gray">
                <a:xfrm>
                  <a:off x="4918" y="2017"/>
                  <a:ext cx="57" cy="48"/>
                </a:xfrm>
                <a:custGeom>
                  <a:avLst/>
                  <a:gdLst>
                    <a:gd name="T0" fmla="*/ 551 w 43"/>
                    <a:gd name="T1" fmla="*/ 0 h 37"/>
                    <a:gd name="T2" fmla="*/ 729 w 43"/>
                    <a:gd name="T3" fmla="*/ 211 h 37"/>
                    <a:gd name="T4" fmla="*/ 114 w 43"/>
                    <a:gd name="T5" fmla="*/ 494 h 37"/>
                    <a:gd name="T6" fmla="*/ 0 w 43"/>
                    <a:gd name="T7" fmla="*/ 274 h 37"/>
                    <a:gd name="T8" fmla="*/ 551 w 43"/>
                    <a:gd name="T9" fmla="*/ 0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3"/>
                    <a:gd name="T16" fmla="*/ 0 h 37"/>
                    <a:gd name="T17" fmla="*/ 43 w 43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3" h="37">
                      <a:moveTo>
                        <a:pt x="33" y="0"/>
                      </a:moveTo>
                      <a:lnTo>
                        <a:pt x="43" y="16"/>
                      </a:lnTo>
                      <a:lnTo>
                        <a:pt x="7" y="37"/>
                      </a:lnTo>
                      <a:lnTo>
                        <a:pt x="0" y="21"/>
                      </a:lnTo>
                      <a:lnTo>
                        <a:pt x="3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6" name="Freeform 46"/>
                <p:cNvSpPr>
                  <a:spLocks/>
                </p:cNvSpPr>
                <p:nvPr/>
              </p:nvSpPr>
              <p:spPr bwMode="gray">
                <a:xfrm>
                  <a:off x="4671" y="1766"/>
                  <a:ext cx="49" cy="58"/>
                </a:xfrm>
                <a:custGeom>
                  <a:avLst/>
                  <a:gdLst>
                    <a:gd name="T0" fmla="*/ 411 w 36"/>
                    <a:gd name="T1" fmla="*/ 0 h 43"/>
                    <a:gd name="T2" fmla="*/ 789 w 36"/>
                    <a:gd name="T3" fmla="*/ 132 h 43"/>
                    <a:gd name="T4" fmla="*/ 302 w 36"/>
                    <a:gd name="T5" fmla="*/ 857 h 43"/>
                    <a:gd name="T6" fmla="*/ 0 w 36"/>
                    <a:gd name="T7" fmla="*/ 668 h 43"/>
                    <a:gd name="T8" fmla="*/ 411 w 36"/>
                    <a:gd name="T9" fmla="*/ 0 h 4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6"/>
                    <a:gd name="T16" fmla="*/ 0 h 43"/>
                    <a:gd name="T17" fmla="*/ 36 w 36"/>
                    <a:gd name="T18" fmla="*/ 43 h 4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6" h="43">
                      <a:moveTo>
                        <a:pt x="19" y="0"/>
                      </a:moveTo>
                      <a:lnTo>
                        <a:pt x="36" y="7"/>
                      </a:lnTo>
                      <a:lnTo>
                        <a:pt x="14" y="43"/>
                      </a:lnTo>
                      <a:lnTo>
                        <a:pt x="0" y="33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7" name="Freeform 47"/>
                <p:cNvSpPr>
                  <a:spLocks/>
                </p:cNvSpPr>
                <p:nvPr/>
              </p:nvSpPr>
              <p:spPr bwMode="gray">
                <a:xfrm>
                  <a:off x="4626" y="1733"/>
                  <a:ext cx="23" cy="29"/>
                </a:xfrm>
                <a:custGeom>
                  <a:avLst/>
                  <a:gdLst>
                    <a:gd name="T0" fmla="*/ 135 w 17"/>
                    <a:gd name="T1" fmla="*/ 0 h 22"/>
                    <a:gd name="T2" fmla="*/ 349 w 17"/>
                    <a:gd name="T3" fmla="*/ 49 h 22"/>
                    <a:gd name="T4" fmla="*/ 135 w 17"/>
                    <a:gd name="T5" fmla="*/ 348 h 22"/>
                    <a:gd name="T6" fmla="*/ 0 w 17"/>
                    <a:gd name="T7" fmla="*/ 302 h 22"/>
                    <a:gd name="T8" fmla="*/ 135 w 17"/>
                    <a:gd name="T9" fmla="*/ 0 h 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7"/>
                    <a:gd name="T16" fmla="*/ 0 h 22"/>
                    <a:gd name="T17" fmla="*/ 17 w 17"/>
                    <a:gd name="T18" fmla="*/ 22 h 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7" h="22">
                      <a:moveTo>
                        <a:pt x="7" y="0"/>
                      </a:moveTo>
                      <a:lnTo>
                        <a:pt x="17" y="3"/>
                      </a:lnTo>
                      <a:lnTo>
                        <a:pt x="7" y="22"/>
                      </a:lnTo>
                      <a:lnTo>
                        <a:pt x="0" y="19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8" name="Freeform 48"/>
                <p:cNvSpPr>
                  <a:spLocks/>
                </p:cNvSpPr>
                <p:nvPr/>
              </p:nvSpPr>
              <p:spPr bwMode="gray">
                <a:xfrm>
                  <a:off x="4559" y="1709"/>
                  <a:ext cx="20" cy="28"/>
                </a:xfrm>
                <a:custGeom>
                  <a:avLst/>
                  <a:gdLst>
                    <a:gd name="T0" fmla="*/ 151 w 15"/>
                    <a:gd name="T1" fmla="*/ 0 h 22"/>
                    <a:gd name="T2" fmla="*/ 268 w 15"/>
                    <a:gd name="T3" fmla="*/ 36 h 22"/>
                    <a:gd name="T4" fmla="*/ 151 w 15"/>
                    <a:gd name="T5" fmla="*/ 249 h 22"/>
                    <a:gd name="T6" fmla="*/ 0 w 15"/>
                    <a:gd name="T7" fmla="*/ 213 h 22"/>
                    <a:gd name="T8" fmla="*/ 151 w 15"/>
                    <a:gd name="T9" fmla="*/ 0 h 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"/>
                    <a:gd name="T16" fmla="*/ 0 h 22"/>
                    <a:gd name="T17" fmla="*/ 15 w 15"/>
                    <a:gd name="T18" fmla="*/ 22 h 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" h="22">
                      <a:moveTo>
                        <a:pt x="8" y="0"/>
                      </a:moveTo>
                      <a:lnTo>
                        <a:pt x="15" y="3"/>
                      </a:lnTo>
                      <a:lnTo>
                        <a:pt x="8" y="22"/>
                      </a:lnTo>
                      <a:lnTo>
                        <a:pt x="0" y="19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19" name="Freeform 49"/>
                <p:cNvSpPr>
                  <a:spLocks/>
                </p:cNvSpPr>
                <p:nvPr/>
              </p:nvSpPr>
              <p:spPr bwMode="gray">
                <a:xfrm>
                  <a:off x="4491" y="1689"/>
                  <a:ext cx="15" cy="31"/>
                </a:xfrm>
                <a:custGeom>
                  <a:avLst/>
                  <a:gdLst>
                    <a:gd name="T0" fmla="*/ 46 w 11"/>
                    <a:gd name="T1" fmla="*/ 0 h 22"/>
                    <a:gd name="T2" fmla="*/ 123 w 11"/>
                    <a:gd name="T3" fmla="*/ 89 h 22"/>
                    <a:gd name="T4" fmla="*/ 76 w 11"/>
                    <a:gd name="T5" fmla="*/ 683 h 22"/>
                    <a:gd name="T6" fmla="*/ 0 w 11"/>
                    <a:gd name="T7" fmla="*/ 596 h 22"/>
                    <a:gd name="T8" fmla="*/ 46 w 11"/>
                    <a:gd name="T9" fmla="*/ 0 h 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"/>
                    <a:gd name="T16" fmla="*/ 0 h 22"/>
                    <a:gd name="T17" fmla="*/ 11 w 11"/>
                    <a:gd name="T18" fmla="*/ 22 h 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" h="22">
                      <a:moveTo>
                        <a:pt x="4" y="0"/>
                      </a:moveTo>
                      <a:lnTo>
                        <a:pt x="11" y="3"/>
                      </a:lnTo>
                      <a:lnTo>
                        <a:pt x="7" y="22"/>
                      </a:lnTo>
                      <a:lnTo>
                        <a:pt x="0" y="19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20" name="Freeform 50"/>
                <p:cNvSpPr>
                  <a:spLocks/>
                </p:cNvSpPr>
                <p:nvPr/>
              </p:nvSpPr>
              <p:spPr bwMode="gray">
                <a:xfrm>
                  <a:off x="4420" y="1680"/>
                  <a:ext cx="10" cy="29"/>
                </a:xfrm>
                <a:custGeom>
                  <a:avLst/>
                  <a:gdLst>
                    <a:gd name="T0" fmla="*/ 2 w 9"/>
                    <a:gd name="T1" fmla="*/ 0 h 21"/>
                    <a:gd name="T2" fmla="*/ 24 w 9"/>
                    <a:gd name="T3" fmla="*/ 0 h 21"/>
                    <a:gd name="T4" fmla="*/ 20 w 9"/>
                    <a:gd name="T5" fmla="*/ 526 h 21"/>
                    <a:gd name="T6" fmla="*/ 0 w 9"/>
                    <a:gd name="T7" fmla="*/ 476 h 21"/>
                    <a:gd name="T8" fmla="*/ 2 w 9"/>
                    <a:gd name="T9" fmla="*/ 0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"/>
                    <a:gd name="T16" fmla="*/ 0 h 21"/>
                    <a:gd name="T17" fmla="*/ 9 w 9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" h="21">
                      <a:moveTo>
                        <a:pt x="2" y="0"/>
                      </a:moveTo>
                      <a:lnTo>
                        <a:pt x="9" y="0"/>
                      </a:lnTo>
                      <a:lnTo>
                        <a:pt x="7" y="21"/>
                      </a:lnTo>
                      <a:lnTo>
                        <a:pt x="0" y="1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21" name="Freeform 51"/>
                <p:cNvSpPr>
                  <a:spLocks/>
                </p:cNvSpPr>
                <p:nvPr/>
              </p:nvSpPr>
              <p:spPr bwMode="gray">
                <a:xfrm>
                  <a:off x="4902" y="1961"/>
                  <a:ext cx="27" cy="25"/>
                </a:xfrm>
                <a:custGeom>
                  <a:avLst/>
                  <a:gdLst>
                    <a:gd name="T0" fmla="*/ 208 w 21"/>
                    <a:gd name="T1" fmla="*/ 0 h 19"/>
                    <a:gd name="T2" fmla="*/ 261 w 21"/>
                    <a:gd name="T3" fmla="*/ 125 h 19"/>
                    <a:gd name="T4" fmla="*/ 85 w 21"/>
                    <a:gd name="T5" fmla="*/ 296 h 19"/>
                    <a:gd name="T6" fmla="*/ 0 w 21"/>
                    <a:gd name="T7" fmla="*/ 192 h 19"/>
                    <a:gd name="T8" fmla="*/ 208 w 21"/>
                    <a:gd name="T9" fmla="*/ 0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9"/>
                    <a:gd name="T17" fmla="*/ 21 w 21"/>
                    <a:gd name="T18" fmla="*/ 19 h 1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9">
                      <a:moveTo>
                        <a:pt x="17" y="0"/>
                      </a:moveTo>
                      <a:lnTo>
                        <a:pt x="21" y="8"/>
                      </a:lnTo>
                      <a:lnTo>
                        <a:pt x="7" y="19"/>
                      </a:lnTo>
                      <a:lnTo>
                        <a:pt x="0" y="12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22" name="Freeform 52"/>
                <p:cNvSpPr>
                  <a:spLocks/>
                </p:cNvSpPr>
                <p:nvPr/>
              </p:nvSpPr>
              <p:spPr bwMode="gray">
                <a:xfrm>
                  <a:off x="4857" y="1905"/>
                  <a:ext cx="28" cy="27"/>
                </a:xfrm>
                <a:custGeom>
                  <a:avLst/>
                  <a:gdLst>
                    <a:gd name="T0" fmla="*/ 305 w 21"/>
                    <a:gd name="T1" fmla="*/ 0 h 19"/>
                    <a:gd name="T2" fmla="*/ 368 w 21"/>
                    <a:gd name="T3" fmla="*/ 172 h 19"/>
                    <a:gd name="T4" fmla="*/ 116 w 21"/>
                    <a:gd name="T5" fmla="*/ 441 h 19"/>
                    <a:gd name="T6" fmla="*/ 0 w 21"/>
                    <a:gd name="T7" fmla="*/ 322 h 19"/>
                    <a:gd name="T8" fmla="*/ 305 w 21"/>
                    <a:gd name="T9" fmla="*/ 0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9"/>
                    <a:gd name="T17" fmla="*/ 21 w 21"/>
                    <a:gd name="T18" fmla="*/ 19 h 1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9">
                      <a:moveTo>
                        <a:pt x="17" y="0"/>
                      </a:moveTo>
                      <a:lnTo>
                        <a:pt x="21" y="7"/>
                      </a:lnTo>
                      <a:lnTo>
                        <a:pt x="7" y="19"/>
                      </a:lnTo>
                      <a:lnTo>
                        <a:pt x="0" y="14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23" name="Freeform 53"/>
                <p:cNvSpPr>
                  <a:spLocks/>
                </p:cNvSpPr>
                <p:nvPr/>
              </p:nvSpPr>
              <p:spPr bwMode="gray">
                <a:xfrm>
                  <a:off x="4804" y="1850"/>
                  <a:ext cx="31" cy="30"/>
                </a:xfrm>
                <a:custGeom>
                  <a:avLst/>
                  <a:gdLst>
                    <a:gd name="T0" fmla="*/ 431 w 22"/>
                    <a:gd name="T1" fmla="*/ 0 h 21"/>
                    <a:gd name="T2" fmla="*/ 683 w 22"/>
                    <a:gd name="T3" fmla="*/ 244 h 21"/>
                    <a:gd name="T4" fmla="*/ 217 w 22"/>
                    <a:gd name="T5" fmla="*/ 737 h 21"/>
                    <a:gd name="T6" fmla="*/ 0 w 22"/>
                    <a:gd name="T7" fmla="*/ 571 h 21"/>
                    <a:gd name="T8" fmla="*/ 431 w 22"/>
                    <a:gd name="T9" fmla="*/ 0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21"/>
                    <a:gd name="T17" fmla="*/ 22 w 22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21">
                      <a:moveTo>
                        <a:pt x="14" y="0"/>
                      </a:moveTo>
                      <a:lnTo>
                        <a:pt x="22" y="7"/>
                      </a:lnTo>
                      <a:lnTo>
                        <a:pt x="7" y="21"/>
                      </a:lnTo>
                      <a:lnTo>
                        <a:pt x="0" y="1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24" name="Freeform 54"/>
                <p:cNvSpPr>
                  <a:spLocks/>
                </p:cNvSpPr>
                <p:nvPr/>
              </p:nvSpPr>
              <p:spPr bwMode="gray">
                <a:xfrm>
                  <a:off x="4748" y="1808"/>
                  <a:ext cx="25" cy="27"/>
                </a:xfrm>
                <a:custGeom>
                  <a:avLst/>
                  <a:gdLst>
                    <a:gd name="T0" fmla="*/ 192 w 19"/>
                    <a:gd name="T1" fmla="*/ 0 h 21"/>
                    <a:gd name="T2" fmla="*/ 296 w 19"/>
                    <a:gd name="T3" fmla="*/ 46 h 21"/>
                    <a:gd name="T4" fmla="*/ 111 w 19"/>
                    <a:gd name="T5" fmla="*/ 261 h 21"/>
                    <a:gd name="T6" fmla="*/ 0 w 19"/>
                    <a:gd name="T7" fmla="*/ 203 h 21"/>
                    <a:gd name="T8" fmla="*/ 192 w 19"/>
                    <a:gd name="T9" fmla="*/ 0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"/>
                    <a:gd name="T16" fmla="*/ 0 h 21"/>
                    <a:gd name="T17" fmla="*/ 19 w 19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" h="21">
                      <a:moveTo>
                        <a:pt x="12" y="0"/>
                      </a:moveTo>
                      <a:lnTo>
                        <a:pt x="19" y="4"/>
                      </a:lnTo>
                      <a:lnTo>
                        <a:pt x="7" y="21"/>
                      </a:lnTo>
                      <a:lnTo>
                        <a:pt x="0" y="16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25" name="Freeform 55"/>
                <p:cNvSpPr>
                  <a:spLocks/>
                </p:cNvSpPr>
                <p:nvPr/>
              </p:nvSpPr>
              <p:spPr bwMode="gray">
                <a:xfrm>
                  <a:off x="5032" y="2300"/>
                  <a:ext cx="28" cy="15"/>
                </a:xfrm>
                <a:custGeom>
                  <a:avLst/>
                  <a:gdLst>
                    <a:gd name="T0" fmla="*/ 476 w 21"/>
                    <a:gd name="T1" fmla="*/ 0 h 12"/>
                    <a:gd name="T2" fmla="*/ 526 w 21"/>
                    <a:gd name="T3" fmla="*/ 172 h 12"/>
                    <a:gd name="T4" fmla="*/ 0 w 21"/>
                    <a:gd name="T5" fmla="*/ 207 h 12"/>
                    <a:gd name="T6" fmla="*/ 0 w 21"/>
                    <a:gd name="T7" fmla="*/ 49 h 12"/>
                    <a:gd name="T8" fmla="*/ 476 w 21"/>
                    <a:gd name="T9" fmla="*/ 0 h 1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2"/>
                    <a:gd name="T17" fmla="*/ 21 w 21"/>
                    <a:gd name="T18" fmla="*/ 12 h 1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2">
                      <a:moveTo>
                        <a:pt x="19" y="0"/>
                      </a:moveTo>
                      <a:lnTo>
                        <a:pt x="21" y="10"/>
                      </a:lnTo>
                      <a:lnTo>
                        <a:pt x="0" y="12"/>
                      </a:lnTo>
                      <a:lnTo>
                        <a:pt x="0" y="3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26" name="Freeform 56"/>
                <p:cNvSpPr>
                  <a:spLocks/>
                </p:cNvSpPr>
                <p:nvPr/>
              </p:nvSpPr>
              <p:spPr bwMode="gray">
                <a:xfrm>
                  <a:off x="5022" y="2228"/>
                  <a:ext cx="30" cy="15"/>
                </a:xfrm>
                <a:custGeom>
                  <a:avLst/>
                  <a:gdLst>
                    <a:gd name="T0" fmla="*/ 680 w 21"/>
                    <a:gd name="T1" fmla="*/ 0 h 12"/>
                    <a:gd name="T2" fmla="*/ 737 w 21"/>
                    <a:gd name="T3" fmla="*/ 155 h 12"/>
                    <a:gd name="T4" fmla="*/ 0 w 21"/>
                    <a:gd name="T5" fmla="*/ 207 h 12"/>
                    <a:gd name="T6" fmla="*/ 0 w 21"/>
                    <a:gd name="T7" fmla="*/ 87 h 12"/>
                    <a:gd name="T8" fmla="*/ 680 w 21"/>
                    <a:gd name="T9" fmla="*/ 0 h 1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2"/>
                    <a:gd name="T17" fmla="*/ 21 w 21"/>
                    <a:gd name="T18" fmla="*/ 12 h 1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2">
                      <a:moveTo>
                        <a:pt x="19" y="0"/>
                      </a:moveTo>
                      <a:lnTo>
                        <a:pt x="21" y="9"/>
                      </a:lnTo>
                      <a:lnTo>
                        <a:pt x="0" y="12"/>
                      </a:lnTo>
                      <a:lnTo>
                        <a:pt x="0" y="5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27" name="Freeform 57"/>
                <p:cNvSpPr>
                  <a:spLocks/>
                </p:cNvSpPr>
                <p:nvPr/>
              </p:nvSpPr>
              <p:spPr bwMode="gray">
                <a:xfrm>
                  <a:off x="4999" y="2158"/>
                  <a:ext cx="31" cy="19"/>
                </a:xfrm>
                <a:custGeom>
                  <a:avLst/>
                  <a:gdLst>
                    <a:gd name="T0" fmla="*/ 596 w 22"/>
                    <a:gd name="T1" fmla="*/ 0 h 14"/>
                    <a:gd name="T2" fmla="*/ 683 w 22"/>
                    <a:gd name="T3" fmla="*/ 161 h 14"/>
                    <a:gd name="T4" fmla="*/ 89 w 22"/>
                    <a:gd name="T5" fmla="*/ 297 h 14"/>
                    <a:gd name="T6" fmla="*/ 0 w 22"/>
                    <a:gd name="T7" fmla="*/ 119 h 14"/>
                    <a:gd name="T8" fmla="*/ 596 w 22"/>
                    <a:gd name="T9" fmla="*/ 0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4"/>
                    <a:gd name="T17" fmla="*/ 22 w 2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4">
                      <a:moveTo>
                        <a:pt x="19" y="0"/>
                      </a:moveTo>
                      <a:lnTo>
                        <a:pt x="22" y="7"/>
                      </a:lnTo>
                      <a:lnTo>
                        <a:pt x="3" y="14"/>
                      </a:lnTo>
                      <a:lnTo>
                        <a:pt x="0" y="5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28" name="Freeform 58"/>
                <p:cNvSpPr>
                  <a:spLocks/>
                </p:cNvSpPr>
                <p:nvPr/>
              </p:nvSpPr>
              <p:spPr bwMode="gray">
                <a:xfrm>
                  <a:off x="4975" y="2089"/>
                  <a:ext cx="29" cy="22"/>
                </a:xfrm>
                <a:custGeom>
                  <a:avLst/>
                  <a:gdLst>
                    <a:gd name="T0" fmla="*/ 457 w 21"/>
                    <a:gd name="T1" fmla="*/ 0 h 17"/>
                    <a:gd name="T2" fmla="*/ 526 w 21"/>
                    <a:gd name="T3" fmla="*/ 97 h 17"/>
                    <a:gd name="T4" fmla="*/ 55 w 21"/>
                    <a:gd name="T5" fmla="*/ 221 h 17"/>
                    <a:gd name="T6" fmla="*/ 0 w 21"/>
                    <a:gd name="T7" fmla="*/ 97 h 17"/>
                    <a:gd name="T8" fmla="*/ 457 w 21"/>
                    <a:gd name="T9" fmla="*/ 0 h 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7"/>
                    <a:gd name="T17" fmla="*/ 21 w 21"/>
                    <a:gd name="T18" fmla="*/ 17 h 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7">
                      <a:moveTo>
                        <a:pt x="18" y="0"/>
                      </a:moveTo>
                      <a:lnTo>
                        <a:pt x="21" y="7"/>
                      </a:lnTo>
                      <a:lnTo>
                        <a:pt x="2" y="17"/>
                      </a:lnTo>
                      <a:lnTo>
                        <a:pt x="0" y="7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29" name="Freeform 59"/>
                <p:cNvSpPr>
                  <a:spLocks/>
                </p:cNvSpPr>
                <p:nvPr/>
              </p:nvSpPr>
              <p:spPr bwMode="gray">
                <a:xfrm>
                  <a:off x="4975" y="2653"/>
                  <a:ext cx="31" cy="20"/>
                </a:xfrm>
                <a:custGeom>
                  <a:avLst/>
                  <a:gdLst>
                    <a:gd name="T0" fmla="*/ 464 w 23"/>
                    <a:gd name="T1" fmla="*/ 62 h 16"/>
                    <a:gd name="T2" fmla="*/ 346 w 23"/>
                    <a:gd name="T3" fmla="*/ 149 h 16"/>
                    <a:gd name="T4" fmla="*/ 0 w 23"/>
                    <a:gd name="T5" fmla="*/ 62 h 16"/>
                    <a:gd name="T6" fmla="*/ 73 w 23"/>
                    <a:gd name="T7" fmla="*/ 0 h 16"/>
                    <a:gd name="T8" fmla="*/ 464 w 23"/>
                    <a:gd name="T9" fmla="*/ 62 h 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3"/>
                    <a:gd name="T16" fmla="*/ 0 h 16"/>
                    <a:gd name="T17" fmla="*/ 23 w 23"/>
                    <a:gd name="T18" fmla="*/ 16 h 1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3" h="16">
                      <a:moveTo>
                        <a:pt x="23" y="7"/>
                      </a:moveTo>
                      <a:lnTo>
                        <a:pt x="18" y="16"/>
                      </a:lnTo>
                      <a:lnTo>
                        <a:pt x="0" y="7"/>
                      </a:lnTo>
                      <a:lnTo>
                        <a:pt x="4" y="0"/>
                      </a:lnTo>
                      <a:lnTo>
                        <a:pt x="23" y="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30" name="Freeform 60"/>
                <p:cNvSpPr>
                  <a:spLocks/>
                </p:cNvSpPr>
                <p:nvPr/>
              </p:nvSpPr>
              <p:spPr bwMode="gray">
                <a:xfrm>
                  <a:off x="4999" y="2585"/>
                  <a:ext cx="31" cy="20"/>
                </a:xfrm>
                <a:custGeom>
                  <a:avLst/>
                  <a:gdLst>
                    <a:gd name="T0" fmla="*/ 683 w 22"/>
                    <a:gd name="T1" fmla="*/ 171 h 14"/>
                    <a:gd name="T2" fmla="*/ 596 w 22"/>
                    <a:gd name="T3" fmla="*/ 499 h 14"/>
                    <a:gd name="T4" fmla="*/ 0 w 22"/>
                    <a:gd name="T5" fmla="*/ 244 h 14"/>
                    <a:gd name="T6" fmla="*/ 89 w 22"/>
                    <a:gd name="T7" fmla="*/ 0 h 14"/>
                    <a:gd name="T8" fmla="*/ 683 w 22"/>
                    <a:gd name="T9" fmla="*/ 171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4"/>
                    <a:gd name="T17" fmla="*/ 22 w 2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4">
                      <a:moveTo>
                        <a:pt x="22" y="5"/>
                      </a:moveTo>
                      <a:lnTo>
                        <a:pt x="19" y="14"/>
                      </a:lnTo>
                      <a:lnTo>
                        <a:pt x="0" y="7"/>
                      </a:lnTo>
                      <a:lnTo>
                        <a:pt x="3" y="0"/>
                      </a:lnTo>
                      <a:lnTo>
                        <a:pt x="22" y="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31" name="Freeform 61"/>
                <p:cNvSpPr>
                  <a:spLocks/>
                </p:cNvSpPr>
                <p:nvPr/>
              </p:nvSpPr>
              <p:spPr bwMode="gray">
                <a:xfrm>
                  <a:off x="5022" y="2516"/>
                  <a:ext cx="30" cy="17"/>
                </a:xfrm>
                <a:custGeom>
                  <a:avLst/>
                  <a:gdLst>
                    <a:gd name="T0" fmla="*/ 737 w 21"/>
                    <a:gd name="T1" fmla="*/ 163 h 12"/>
                    <a:gd name="T2" fmla="*/ 680 w 21"/>
                    <a:gd name="T3" fmla="*/ 387 h 12"/>
                    <a:gd name="T4" fmla="*/ 0 w 21"/>
                    <a:gd name="T5" fmla="*/ 231 h 12"/>
                    <a:gd name="T6" fmla="*/ 0 w 21"/>
                    <a:gd name="T7" fmla="*/ 0 h 12"/>
                    <a:gd name="T8" fmla="*/ 737 w 21"/>
                    <a:gd name="T9" fmla="*/ 163 h 1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2"/>
                    <a:gd name="T17" fmla="*/ 21 w 21"/>
                    <a:gd name="T18" fmla="*/ 12 h 1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2">
                      <a:moveTo>
                        <a:pt x="21" y="5"/>
                      </a:moveTo>
                      <a:lnTo>
                        <a:pt x="19" y="12"/>
                      </a:lnTo>
                      <a:lnTo>
                        <a:pt x="0" y="7"/>
                      </a:lnTo>
                      <a:lnTo>
                        <a:pt x="0" y="0"/>
                      </a:lnTo>
                      <a:lnTo>
                        <a:pt x="21" y="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32" name="Freeform 62"/>
                <p:cNvSpPr>
                  <a:spLocks/>
                </p:cNvSpPr>
                <p:nvPr/>
              </p:nvSpPr>
              <p:spPr bwMode="gray">
                <a:xfrm>
                  <a:off x="5032" y="2446"/>
                  <a:ext cx="28" cy="13"/>
                </a:xfrm>
                <a:custGeom>
                  <a:avLst/>
                  <a:gdLst>
                    <a:gd name="T0" fmla="*/ 526 w 21"/>
                    <a:gd name="T1" fmla="*/ 81 h 9"/>
                    <a:gd name="T2" fmla="*/ 476 w 21"/>
                    <a:gd name="T3" fmla="*/ 352 h 9"/>
                    <a:gd name="T4" fmla="*/ 0 w 21"/>
                    <a:gd name="T5" fmla="*/ 264 h 9"/>
                    <a:gd name="T6" fmla="*/ 0 w 21"/>
                    <a:gd name="T7" fmla="*/ 0 h 9"/>
                    <a:gd name="T8" fmla="*/ 526 w 21"/>
                    <a:gd name="T9" fmla="*/ 81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9"/>
                    <a:gd name="T17" fmla="*/ 21 w 21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9">
                      <a:moveTo>
                        <a:pt x="21" y="2"/>
                      </a:moveTo>
                      <a:lnTo>
                        <a:pt x="19" y="9"/>
                      </a:lnTo>
                      <a:lnTo>
                        <a:pt x="0" y="7"/>
                      </a:lnTo>
                      <a:lnTo>
                        <a:pt x="0" y="0"/>
                      </a:lnTo>
                      <a:lnTo>
                        <a:pt x="21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33" name="Freeform 63"/>
                <p:cNvSpPr>
                  <a:spLocks/>
                </p:cNvSpPr>
                <p:nvPr/>
              </p:nvSpPr>
              <p:spPr bwMode="gray">
                <a:xfrm>
                  <a:off x="4748" y="2924"/>
                  <a:ext cx="25" cy="29"/>
                </a:xfrm>
                <a:custGeom>
                  <a:avLst/>
                  <a:gdLst>
                    <a:gd name="T0" fmla="*/ 296 w 19"/>
                    <a:gd name="T1" fmla="*/ 399 h 21"/>
                    <a:gd name="T2" fmla="*/ 192 w 19"/>
                    <a:gd name="T3" fmla="*/ 526 h 21"/>
                    <a:gd name="T4" fmla="*/ 0 w 19"/>
                    <a:gd name="T5" fmla="*/ 181 h 21"/>
                    <a:gd name="T6" fmla="*/ 111 w 19"/>
                    <a:gd name="T7" fmla="*/ 0 h 21"/>
                    <a:gd name="T8" fmla="*/ 296 w 19"/>
                    <a:gd name="T9" fmla="*/ 399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"/>
                    <a:gd name="T16" fmla="*/ 0 h 21"/>
                    <a:gd name="T17" fmla="*/ 19 w 19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" h="21">
                      <a:moveTo>
                        <a:pt x="19" y="16"/>
                      </a:moveTo>
                      <a:lnTo>
                        <a:pt x="12" y="21"/>
                      </a:lnTo>
                      <a:lnTo>
                        <a:pt x="0" y="7"/>
                      </a:lnTo>
                      <a:lnTo>
                        <a:pt x="7" y="0"/>
                      </a:lnTo>
                      <a:lnTo>
                        <a:pt x="19" y="1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34" name="Freeform 64"/>
                <p:cNvSpPr>
                  <a:spLocks/>
                </p:cNvSpPr>
                <p:nvPr/>
              </p:nvSpPr>
              <p:spPr bwMode="gray">
                <a:xfrm>
                  <a:off x="4804" y="2881"/>
                  <a:ext cx="31" cy="27"/>
                </a:xfrm>
                <a:custGeom>
                  <a:avLst/>
                  <a:gdLst>
                    <a:gd name="T0" fmla="*/ 683 w 22"/>
                    <a:gd name="T1" fmla="*/ 203 h 21"/>
                    <a:gd name="T2" fmla="*/ 431 w 22"/>
                    <a:gd name="T3" fmla="*/ 261 h 21"/>
                    <a:gd name="T4" fmla="*/ 0 w 22"/>
                    <a:gd name="T5" fmla="*/ 85 h 21"/>
                    <a:gd name="T6" fmla="*/ 217 w 22"/>
                    <a:gd name="T7" fmla="*/ 0 h 21"/>
                    <a:gd name="T8" fmla="*/ 683 w 22"/>
                    <a:gd name="T9" fmla="*/ 203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21"/>
                    <a:gd name="T17" fmla="*/ 22 w 22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21">
                      <a:moveTo>
                        <a:pt x="22" y="16"/>
                      </a:moveTo>
                      <a:lnTo>
                        <a:pt x="14" y="21"/>
                      </a:lnTo>
                      <a:lnTo>
                        <a:pt x="0" y="7"/>
                      </a:lnTo>
                      <a:lnTo>
                        <a:pt x="7" y="0"/>
                      </a:lnTo>
                      <a:lnTo>
                        <a:pt x="22" y="1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35" name="Freeform 65"/>
                <p:cNvSpPr>
                  <a:spLocks/>
                </p:cNvSpPr>
                <p:nvPr/>
              </p:nvSpPr>
              <p:spPr bwMode="gray">
                <a:xfrm>
                  <a:off x="4857" y="2830"/>
                  <a:ext cx="28" cy="27"/>
                </a:xfrm>
                <a:custGeom>
                  <a:avLst/>
                  <a:gdLst>
                    <a:gd name="T0" fmla="*/ 368 w 21"/>
                    <a:gd name="T1" fmla="*/ 174 h 21"/>
                    <a:gd name="T2" fmla="*/ 249 w 21"/>
                    <a:gd name="T3" fmla="*/ 261 h 21"/>
                    <a:gd name="T4" fmla="*/ 0 w 21"/>
                    <a:gd name="T5" fmla="*/ 85 h 21"/>
                    <a:gd name="T6" fmla="*/ 116 w 21"/>
                    <a:gd name="T7" fmla="*/ 0 h 21"/>
                    <a:gd name="T8" fmla="*/ 368 w 21"/>
                    <a:gd name="T9" fmla="*/ 174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21"/>
                    <a:gd name="T17" fmla="*/ 21 w 21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21">
                      <a:moveTo>
                        <a:pt x="21" y="14"/>
                      </a:moveTo>
                      <a:lnTo>
                        <a:pt x="14" y="21"/>
                      </a:lnTo>
                      <a:lnTo>
                        <a:pt x="0" y="7"/>
                      </a:lnTo>
                      <a:lnTo>
                        <a:pt x="7" y="0"/>
                      </a:lnTo>
                      <a:lnTo>
                        <a:pt x="21" y="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36" name="Freeform 66"/>
                <p:cNvSpPr>
                  <a:spLocks/>
                </p:cNvSpPr>
                <p:nvPr/>
              </p:nvSpPr>
              <p:spPr bwMode="gray">
                <a:xfrm>
                  <a:off x="4905" y="2776"/>
                  <a:ext cx="29" cy="26"/>
                </a:xfrm>
                <a:custGeom>
                  <a:avLst/>
                  <a:gdLst>
                    <a:gd name="T0" fmla="*/ 526 w 21"/>
                    <a:gd name="T1" fmla="*/ 270 h 19"/>
                    <a:gd name="T2" fmla="*/ 345 w 21"/>
                    <a:gd name="T3" fmla="*/ 441 h 19"/>
                    <a:gd name="T4" fmla="*/ 0 w 21"/>
                    <a:gd name="T5" fmla="*/ 172 h 19"/>
                    <a:gd name="T6" fmla="*/ 105 w 21"/>
                    <a:gd name="T7" fmla="*/ 0 h 19"/>
                    <a:gd name="T8" fmla="*/ 526 w 21"/>
                    <a:gd name="T9" fmla="*/ 270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9"/>
                    <a:gd name="T17" fmla="*/ 21 w 21"/>
                    <a:gd name="T18" fmla="*/ 19 h 1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9">
                      <a:moveTo>
                        <a:pt x="21" y="12"/>
                      </a:moveTo>
                      <a:lnTo>
                        <a:pt x="14" y="19"/>
                      </a:lnTo>
                      <a:lnTo>
                        <a:pt x="0" y="7"/>
                      </a:lnTo>
                      <a:lnTo>
                        <a:pt x="4" y="0"/>
                      </a:lnTo>
                      <a:lnTo>
                        <a:pt x="21" y="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37" name="Freeform 67"/>
                <p:cNvSpPr>
                  <a:spLocks/>
                </p:cNvSpPr>
                <p:nvPr/>
              </p:nvSpPr>
              <p:spPr bwMode="gray">
                <a:xfrm>
                  <a:off x="4420" y="3054"/>
                  <a:ext cx="10" cy="28"/>
                </a:xfrm>
                <a:custGeom>
                  <a:avLst/>
                  <a:gdLst>
                    <a:gd name="T0" fmla="*/ 24 w 9"/>
                    <a:gd name="T1" fmla="*/ 476 h 21"/>
                    <a:gd name="T2" fmla="*/ 2 w 9"/>
                    <a:gd name="T3" fmla="*/ 526 h 21"/>
                    <a:gd name="T4" fmla="*/ 0 w 9"/>
                    <a:gd name="T5" fmla="*/ 0 h 21"/>
                    <a:gd name="T6" fmla="*/ 20 w 9"/>
                    <a:gd name="T7" fmla="*/ 0 h 21"/>
                    <a:gd name="T8" fmla="*/ 24 w 9"/>
                    <a:gd name="T9" fmla="*/ 476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"/>
                    <a:gd name="T16" fmla="*/ 0 h 21"/>
                    <a:gd name="T17" fmla="*/ 9 w 9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" h="21">
                      <a:moveTo>
                        <a:pt x="9" y="19"/>
                      </a:moveTo>
                      <a:lnTo>
                        <a:pt x="2" y="21"/>
                      </a:lnTo>
                      <a:lnTo>
                        <a:pt x="0" y="0"/>
                      </a:lnTo>
                      <a:lnTo>
                        <a:pt x="7" y="0"/>
                      </a:lnTo>
                      <a:lnTo>
                        <a:pt x="9" y="1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38" name="Freeform 68"/>
                <p:cNvSpPr>
                  <a:spLocks/>
                </p:cNvSpPr>
                <p:nvPr/>
              </p:nvSpPr>
              <p:spPr bwMode="gray">
                <a:xfrm>
                  <a:off x="4491" y="3045"/>
                  <a:ext cx="15" cy="29"/>
                </a:xfrm>
                <a:custGeom>
                  <a:avLst/>
                  <a:gdLst>
                    <a:gd name="T0" fmla="*/ 123 w 11"/>
                    <a:gd name="T1" fmla="*/ 457 h 21"/>
                    <a:gd name="T2" fmla="*/ 46 w 11"/>
                    <a:gd name="T3" fmla="*/ 526 h 21"/>
                    <a:gd name="T4" fmla="*/ 0 w 11"/>
                    <a:gd name="T5" fmla="*/ 0 h 21"/>
                    <a:gd name="T6" fmla="*/ 97 w 11"/>
                    <a:gd name="T7" fmla="*/ 0 h 21"/>
                    <a:gd name="T8" fmla="*/ 123 w 11"/>
                    <a:gd name="T9" fmla="*/ 457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"/>
                    <a:gd name="T16" fmla="*/ 0 h 21"/>
                    <a:gd name="T17" fmla="*/ 11 w 11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" h="21">
                      <a:moveTo>
                        <a:pt x="11" y="18"/>
                      </a:moveTo>
                      <a:lnTo>
                        <a:pt x="4" y="21"/>
                      </a:lnTo>
                      <a:lnTo>
                        <a:pt x="0" y="0"/>
                      </a:lnTo>
                      <a:lnTo>
                        <a:pt x="9" y="0"/>
                      </a:lnTo>
                      <a:lnTo>
                        <a:pt x="11" y="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39" name="Freeform 69"/>
                <p:cNvSpPr>
                  <a:spLocks/>
                </p:cNvSpPr>
                <p:nvPr/>
              </p:nvSpPr>
              <p:spPr bwMode="gray">
                <a:xfrm>
                  <a:off x="4559" y="3024"/>
                  <a:ext cx="20" cy="26"/>
                </a:xfrm>
                <a:custGeom>
                  <a:avLst/>
                  <a:gdLst>
                    <a:gd name="T0" fmla="*/ 268 w 15"/>
                    <a:gd name="T1" fmla="*/ 167 h 21"/>
                    <a:gd name="T2" fmla="*/ 87 w 15"/>
                    <a:gd name="T3" fmla="*/ 181 h 21"/>
                    <a:gd name="T4" fmla="*/ 0 w 15"/>
                    <a:gd name="T5" fmla="*/ 2 h 21"/>
                    <a:gd name="T6" fmla="*/ 151 w 15"/>
                    <a:gd name="T7" fmla="*/ 0 h 21"/>
                    <a:gd name="T8" fmla="*/ 268 w 15"/>
                    <a:gd name="T9" fmla="*/ 167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"/>
                    <a:gd name="T16" fmla="*/ 0 h 21"/>
                    <a:gd name="T17" fmla="*/ 15 w 15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" h="21">
                      <a:moveTo>
                        <a:pt x="15" y="19"/>
                      </a:moveTo>
                      <a:lnTo>
                        <a:pt x="5" y="21"/>
                      </a:lnTo>
                      <a:lnTo>
                        <a:pt x="0" y="2"/>
                      </a:lnTo>
                      <a:lnTo>
                        <a:pt x="8" y="0"/>
                      </a:lnTo>
                      <a:lnTo>
                        <a:pt x="15" y="1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40" name="Freeform 70"/>
                <p:cNvSpPr>
                  <a:spLocks/>
                </p:cNvSpPr>
                <p:nvPr/>
              </p:nvSpPr>
              <p:spPr bwMode="gray">
                <a:xfrm>
                  <a:off x="4626" y="2996"/>
                  <a:ext cx="23" cy="29"/>
                </a:xfrm>
                <a:custGeom>
                  <a:avLst/>
                  <a:gdLst>
                    <a:gd name="T0" fmla="*/ 349 w 17"/>
                    <a:gd name="T1" fmla="*/ 476 h 21"/>
                    <a:gd name="T2" fmla="*/ 135 w 17"/>
                    <a:gd name="T3" fmla="*/ 526 h 21"/>
                    <a:gd name="T4" fmla="*/ 0 w 17"/>
                    <a:gd name="T5" fmla="*/ 55 h 21"/>
                    <a:gd name="T6" fmla="*/ 135 w 17"/>
                    <a:gd name="T7" fmla="*/ 0 h 21"/>
                    <a:gd name="T8" fmla="*/ 349 w 17"/>
                    <a:gd name="T9" fmla="*/ 476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7"/>
                    <a:gd name="T16" fmla="*/ 0 h 21"/>
                    <a:gd name="T17" fmla="*/ 17 w 17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7" h="21">
                      <a:moveTo>
                        <a:pt x="17" y="19"/>
                      </a:moveTo>
                      <a:lnTo>
                        <a:pt x="7" y="21"/>
                      </a:lnTo>
                      <a:lnTo>
                        <a:pt x="0" y="2"/>
                      </a:lnTo>
                      <a:lnTo>
                        <a:pt x="7" y="0"/>
                      </a:lnTo>
                      <a:lnTo>
                        <a:pt x="17" y="1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41" name="Freeform 71"/>
                <p:cNvSpPr>
                  <a:spLocks/>
                </p:cNvSpPr>
                <p:nvPr/>
              </p:nvSpPr>
              <p:spPr bwMode="gray">
                <a:xfrm>
                  <a:off x="4058" y="2996"/>
                  <a:ext cx="21" cy="33"/>
                </a:xfrm>
                <a:custGeom>
                  <a:avLst/>
                  <a:gdLst>
                    <a:gd name="T0" fmla="*/ 110 w 16"/>
                    <a:gd name="T1" fmla="*/ 575 h 24"/>
                    <a:gd name="T2" fmla="*/ 0 w 16"/>
                    <a:gd name="T3" fmla="*/ 469 h 24"/>
                    <a:gd name="T4" fmla="*/ 110 w 16"/>
                    <a:gd name="T5" fmla="*/ 0 h 24"/>
                    <a:gd name="T6" fmla="*/ 248 w 16"/>
                    <a:gd name="T7" fmla="*/ 131 h 24"/>
                    <a:gd name="T8" fmla="*/ 110 w 16"/>
                    <a:gd name="T9" fmla="*/ 575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6"/>
                    <a:gd name="T16" fmla="*/ 0 h 24"/>
                    <a:gd name="T17" fmla="*/ 16 w 16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6" h="24">
                      <a:moveTo>
                        <a:pt x="7" y="24"/>
                      </a:moveTo>
                      <a:lnTo>
                        <a:pt x="0" y="19"/>
                      </a:lnTo>
                      <a:lnTo>
                        <a:pt x="7" y="0"/>
                      </a:lnTo>
                      <a:lnTo>
                        <a:pt x="16" y="5"/>
                      </a:lnTo>
                      <a:lnTo>
                        <a:pt x="7" y="2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42" name="Freeform 72"/>
                <p:cNvSpPr>
                  <a:spLocks/>
                </p:cNvSpPr>
                <p:nvPr/>
              </p:nvSpPr>
              <p:spPr bwMode="gray">
                <a:xfrm>
                  <a:off x="4124" y="3024"/>
                  <a:ext cx="24" cy="26"/>
                </a:xfrm>
                <a:custGeom>
                  <a:avLst/>
                  <a:gdLst>
                    <a:gd name="T0" fmla="*/ 315 w 17"/>
                    <a:gd name="T1" fmla="*/ 181 h 21"/>
                    <a:gd name="T2" fmla="*/ 0 w 17"/>
                    <a:gd name="T3" fmla="*/ 167 h 21"/>
                    <a:gd name="T4" fmla="*/ 223 w 17"/>
                    <a:gd name="T5" fmla="*/ 0 h 21"/>
                    <a:gd name="T6" fmla="*/ 541 w 17"/>
                    <a:gd name="T7" fmla="*/ 2 h 21"/>
                    <a:gd name="T8" fmla="*/ 315 w 17"/>
                    <a:gd name="T9" fmla="*/ 181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7"/>
                    <a:gd name="T16" fmla="*/ 0 h 21"/>
                    <a:gd name="T17" fmla="*/ 17 w 17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7" h="21">
                      <a:moveTo>
                        <a:pt x="10" y="21"/>
                      </a:moveTo>
                      <a:lnTo>
                        <a:pt x="0" y="19"/>
                      </a:lnTo>
                      <a:lnTo>
                        <a:pt x="7" y="0"/>
                      </a:lnTo>
                      <a:lnTo>
                        <a:pt x="17" y="2"/>
                      </a:lnTo>
                      <a:lnTo>
                        <a:pt x="10" y="2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43" name="Freeform 73"/>
                <p:cNvSpPr>
                  <a:spLocks/>
                </p:cNvSpPr>
                <p:nvPr/>
              </p:nvSpPr>
              <p:spPr bwMode="gray">
                <a:xfrm>
                  <a:off x="4198" y="3045"/>
                  <a:ext cx="20" cy="29"/>
                </a:xfrm>
                <a:custGeom>
                  <a:avLst/>
                  <a:gdLst>
                    <a:gd name="T0" fmla="*/ 333 w 14"/>
                    <a:gd name="T1" fmla="*/ 526 h 21"/>
                    <a:gd name="T2" fmla="*/ 0 w 14"/>
                    <a:gd name="T3" fmla="*/ 457 h 21"/>
                    <a:gd name="T4" fmla="*/ 163 w 14"/>
                    <a:gd name="T5" fmla="*/ 0 h 21"/>
                    <a:gd name="T6" fmla="*/ 499 w 14"/>
                    <a:gd name="T7" fmla="*/ 0 h 21"/>
                    <a:gd name="T8" fmla="*/ 333 w 14"/>
                    <a:gd name="T9" fmla="*/ 526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"/>
                    <a:gd name="T16" fmla="*/ 0 h 21"/>
                    <a:gd name="T17" fmla="*/ 14 w 14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" h="21">
                      <a:moveTo>
                        <a:pt x="9" y="21"/>
                      </a:moveTo>
                      <a:lnTo>
                        <a:pt x="0" y="18"/>
                      </a:lnTo>
                      <a:lnTo>
                        <a:pt x="4" y="0"/>
                      </a:lnTo>
                      <a:lnTo>
                        <a:pt x="14" y="0"/>
                      </a:lnTo>
                      <a:lnTo>
                        <a:pt x="9" y="2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44" name="Freeform 74"/>
                <p:cNvSpPr>
                  <a:spLocks/>
                </p:cNvSpPr>
                <p:nvPr/>
              </p:nvSpPr>
              <p:spPr bwMode="gray">
                <a:xfrm>
                  <a:off x="4272" y="3054"/>
                  <a:ext cx="17" cy="28"/>
                </a:xfrm>
                <a:custGeom>
                  <a:avLst/>
                  <a:gdLst>
                    <a:gd name="T0" fmla="*/ 299 w 12"/>
                    <a:gd name="T1" fmla="*/ 526 h 21"/>
                    <a:gd name="T2" fmla="*/ 0 w 12"/>
                    <a:gd name="T3" fmla="*/ 476 h 21"/>
                    <a:gd name="T4" fmla="*/ 74 w 12"/>
                    <a:gd name="T5" fmla="*/ 0 h 21"/>
                    <a:gd name="T6" fmla="*/ 387 w 12"/>
                    <a:gd name="T7" fmla="*/ 0 h 21"/>
                    <a:gd name="T8" fmla="*/ 299 w 12"/>
                    <a:gd name="T9" fmla="*/ 526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"/>
                    <a:gd name="T16" fmla="*/ 0 h 21"/>
                    <a:gd name="T17" fmla="*/ 12 w 12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" h="21">
                      <a:moveTo>
                        <a:pt x="9" y="21"/>
                      </a:moveTo>
                      <a:lnTo>
                        <a:pt x="0" y="19"/>
                      </a:lnTo>
                      <a:lnTo>
                        <a:pt x="2" y="0"/>
                      </a:lnTo>
                      <a:lnTo>
                        <a:pt x="12" y="0"/>
                      </a:lnTo>
                      <a:lnTo>
                        <a:pt x="9" y="2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45" name="Freeform 75"/>
                <p:cNvSpPr>
                  <a:spLocks/>
                </p:cNvSpPr>
                <p:nvPr/>
              </p:nvSpPr>
              <p:spPr bwMode="gray">
                <a:xfrm>
                  <a:off x="3772" y="2773"/>
                  <a:ext cx="31" cy="26"/>
                </a:xfrm>
                <a:custGeom>
                  <a:avLst/>
                  <a:gdLst>
                    <a:gd name="T0" fmla="*/ 154 w 22"/>
                    <a:gd name="T1" fmla="*/ 296 h 19"/>
                    <a:gd name="T2" fmla="*/ 0 w 22"/>
                    <a:gd name="T3" fmla="*/ 192 h 19"/>
                    <a:gd name="T4" fmla="*/ 533 w 22"/>
                    <a:gd name="T5" fmla="*/ 0 h 19"/>
                    <a:gd name="T6" fmla="*/ 683 w 22"/>
                    <a:gd name="T7" fmla="*/ 111 h 19"/>
                    <a:gd name="T8" fmla="*/ 154 w 22"/>
                    <a:gd name="T9" fmla="*/ 296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9"/>
                    <a:gd name="T17" fmla="*/ 22 w 22"/>
                    <a:gd name="T18" fmla="*/ 19 h 1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9">
                      <a:moveTo>
                        <a:pt x="5" y="19"/>
                      </a:moveTo>
                      <a:lnTo>
                        <a:pt x="0" y="12"/>
                      </a:lnTo>
                      <a:lnTo>
                        <a:pt x="17" y="0"/>
                      </a:lnTo>
                      <a:lnTo>
                        <a:pt x="22" y="7"/>
                      </a:lnTo>
                      <a:lnTo>
                        <a:pt x="5" y="1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46" name="Freeform 76"/>
                <p:cNvSpPr>
                  <a:spLocks/>
                </p:cNvSpPr>
                <p:nvPr/>
              </p:nvSpPr>
              <p:spPr bwMode="gray">
                <a:xfrm>
                  <a:off x="3819" y="2830"/>
                  <a:ext cx="28" cy="27"/>
                </a:xfrm>
                <a:custGeom>
                  <a:avLst/>
                  <a:gdLst>
                    <a:gd name="T0" fmla="*/ 116 w 21"/>
                    <a:gd name="T1" fmla="*/ 261 h 21"/>
                    <a:gd name="T2" fmla="*/ 0 w 21"/>
                    <a:gd name="T3" fmla="*/ 174 h 21"/>
                    <a:gd name="T4" fmla="*/ 276 w 21"/>
                    <a:gd name="T5" fmla="*/ 0 h 21"/>
                    <a:gd name="T6" fmla="*/ 368 w 21"/>
                    <a:gd name="T7" fmla="*/ 85 h 21"/>
                    <a:gd name="T8" fmla="*/ 116 w 21"/>
                    <a:gd name="T9" fmla="*/ 261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21"/>
                    <a:gd name="T17" fmla="*/ 21 w 21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21">
                      <a:moveTo>
                        <a:pt x="7" y="21"/>
                      </a:moveTo>
                      <a:lnTo>
                        <a:pt x="0" y="14"/>
                      </a:lnTo>
                      <a:lnTo>
                        <a:pt x="16" y="0"/>
                      </a:lnTo>
                      <a:lnTo>
                        <a:pt x="21" y="7"/>
                      </a:lnTo>
                      <a:lnTo>
                        <a:pt x="7" y="2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47" name="Freeform 77"/>
                <p:cNvSpPr>
                  <a:spLocks/>
                </p:cNvSpPr>
                <p:nvPr/>
              </p:nvSpPr>
              <p:spPr bwMode="gray">
                <a:xfrm>
                  <a:off x="3873" y="2881"/>
                  <a:ext cx="26" cy="27"/>
                </a:xfrm>
                <a:custGeom>
                  <a:avLst/>
                  <a:gdLst>
                    <a:gd name="T0" fmla="*/ 172 w 19"/>
                    <a:gd name="T1" fmla="*/ 261 h 21"/>
                    <a:gd name="T2" fmla="*/ 0 w 19"/>
                    <a:gd name="T3" fmla="*/ 174 h 21"/>
                    <a:gd name="T4" fmla="*/ 322 w 19"/>
                    <a:gd name="T5" fmla="*/ 0 h 21"/>
                    <a:gd name="T6" fmla="*/ 441 w 19"/>
                    <a:gd name="T7" fmla="*/ 85 h 21"/>
                    <a:gd name="T8" fmla="*/ 172 w 19"/>
                    <a:gd name="T9" fmla="*/ 261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"/>
                    <a:gd name="T16" fmla="*/ 0 h 21"/>
                    <a:gd name="T17" fmla="*/ 19 w 19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" h="21">
                      <a:moveTo>
                        <a:pt x="7" y="21"/>
                      </a:moveTo>
                      <a:lnTo>
                        <a:pt x="0" y="14"/>
                      </a:lnTo>
                      <a:lnTo>
                        <a:pt x="14" y="0"/>
                      </a:lnTo>
                      <a:lnTo>
                        <a:pt x="19" y="7"/>
                      </a:lnTo>
                      <a:lnTo>
                        <a:pt x="7" y="2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48" name="Freeform 78"/>
                <p:cNvSpPr>
                  <a:spLocks/>
                </p:cNvSpPr>
                <p:nvPr/>
              </p:nvSpPr>
              <p:spPr bwMode="gray">
                <a:xfrm>
                  <a:off x="3929" y="2928"/>
                  <a:ext cx="31" cy="27"/>
                </a:xfrm>
                <a:custGeom>
                  <a:avLst/>
                  <a:gdLst>
                    <a:gd name="T0" fmla="*/ 244 w 21"/>
                    <a:gd name="T1" fmla="*/ 181 h 21"/>
                    <a:gd name="T2" fmla="*/ 0 w 21"/>
                    <a:gd name="T3" fmla="*/ 118 h 21"/>
                    <a:gd name="T4" fmla="*/ 416 w 21"/>
                    <a:gd name="T5" fmla="*/ 0 h 21"/>
                    <a:gd name="T6" fmla="*/ 737 w 21"/>
                    <a:gd name="T7" fmla="*/ 40 h 21"/>
                    <a:gd name="T8" fmla="*/ 244 w 21"/>
                    <a:gd name="T9" fmla="*/ 181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21"/>
                    <a:gd name="T17" fmla="*/ 21 w 21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21">
                      <a:moveTo>
                        <a:pt x="7" y="21"/>
                      </a:moveTo>
                      <a:lnTo>
                        <a:pt x="0" y="14"/>
                      </a:lnTo>
                      <a:lnTo>
                        <a:pt x="12" y="0"/>
                      </a:lnTo>
                      <a:lnTo>
                        <a:pt x="21" y="5"/>
                      </a:lnTo>
                      <a:lnTo>
                        <a:pt x="7" y="2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49" name="Freeform 79"/>
                <p:cNvSpPr>
                  <a:spLocks/>
                </p:cNvSpPr>
                <p:nvPr/>
              </p:nvSpPr>
              <p:spPr bwMode="gray">
                <a:xfrm>
                  <a:off x="3646" y="2446"/>
                  <a:ext cx="27" cy="13"/>
                </a:xfrm>
                <a:custGeom>
                  <a:avLst/>
                  <a:gdLst>
                    <a:gd name="T0" fmla="*/ 0 w 21"/>
                    <a:gd name="T1" fmla="*/ 352 h 9"/>
                    <a:gd name="T2" fmla="*/ 0 w 21"/>
                    <a:gd name="T3" fmla="*/ 81 h 9"/>
                    <a:gd name="T4" fmla="*/ 231 w 21"/>
                    <a:gd name="T5" fmla="*/ 0 h 9"/>
                    <a:gd name="T6" fmla="*/ 261 w 21"/>
                    <a:gd name="T7" fmla="*/ 264 h 9"/>
                    <a:gd name="T8" fmla="*/ 0 w 21"/>
                    <a:gd name="T9" fmla="*/ 352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9"/>
                    <a:gd name="T17" fmla="*/ 21 w 21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9">
                      <a:moveTo>
                        <a:pt x="0" y="9"/>
                      </a:moveTo>
                      <a:lnTo>
                        <a:pt x="0" y="2"/>
                      </a:lnTo>
                      <a:lnTo>
                        <a:pt x="19" y="0"/>
                      </a:lnTo>
                      <a:lnTo>
                        <a:pt x="21" y="7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0" name="Freeform 80"/>
                <p:cNvSpPr>
                  <a:spLocks/>
                </p:cNvSpPr>
                <p:nvPr/>
              </p:nvSpPr>
              <p:spPr bwMode="gray">
                <a:xfrm>
                  <a:off x="3655" y="2516"/>
                  <a:ext cx="29" cy="17"/>
                </a:xfrm>
                <a:custGeom>
                  <a:avLst/>
                  <a:gdLst>
                    <a:gd name="T0" fmla="*/ 55 w 21"/>
                    <a:gd name="T1" fmla="*/ 387 h 12"/>
                    <a:gd name="T2" fmla="*/ 0 w 21"/>
                    <a:gd name="T3" fmla="*/ 163 h 12"/>
                    <a:gd name="T4" fmla="*/ 476 w 21"/>
                    <a:gd name="T5" fmla="*/ 0 h 12"/>
                    <a:gd name="T6" fmla="*/ 526 w 21"/>
                    <a:gd name="T7" fmla="*/ 299 h 12"/>
                    <a:gd name="T8" fmla="*/ 55 w 21"/>
                    <a:gd name="T9" fmla="*/ 387 h 1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2"/>
                    <a:gd name="T17" fmla="*/ 21 w 21"/>
                    <a:gd name="T18" fmla="*/ 12 h 1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2">
                      <a:moveTo>
                        <a:pt x="2" y="12"/>
                      </a:moveTo>
                      <a:lnTo>
                        <a:pt x="0" y="5"/>
                      </a:lnTo>
                      <a:lnTo>
                        <a:pt x="19" y="0"/>
                      </a:lnTo>
                      <a:lnTo>
                        <a:pt x="21" y="9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1" name="Freeform 81"/>
                <p:cNvSpPr>
                  <a:spLocks/>
                </p:cNvSpPr>
                <p:nvPr/>
              </p:nvSpPr>
              <p:spPr bwMode="gray">
                <a:xfrm>
                  <a:off x="3673" y="2585"/>
                  <a:ext cx="31" cy="20"/>
                </a:xfrm>
                <a:custGeom>
                  <a:avLst/>
                  <a:gdLst>
                    <a:gd name="T0" fmla="*/ 89 w 22"/>
                    <a:gd name="T1" fmla="*/ 499 h 14"/>
                    <a:gd name="T2" fmla="*/ 0 w 22"/>
                    <a:gd name="T3" fmla="*/ 171 h 14"/>
                    <a:gd name="T4" fmla="*/ 596 w 22"/>
                    <a:gd name="T5" fmla="*/ 0 h 14"/>
                    <a:gd name="T6" fmla="*/ 683 w 22"/>
                    <a:gd name="T7" fmla="*/ 244 h 14"/>
                    <a:gd name="T8" fmla="*/ 89 w 22"/>
                    <a:gd name="T9" fmla="*/ 499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4"/>
                    <a:gd name="T17" fmla="*/ 22 w 2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4">
                      <a:moveTo>
                        <a:pt x="3" y="14"/>
                      </a:moveTo>
                      <a:lnTo>
                        <a:pt x="0" y="5"/>
                      </a:lnTo>
                      <a:lnTo>
                        <a:pt x="19" y="0"/>
                      </a:lnTo>
                      <a:lnTo>
                        <a:pt x="22" y="7"/>
                      </a:lnTo>
                      <a:lnTo>
                        <a:pt x="3" y="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2" name="Freeform 82"/>
                <p:cNvSpPr>
                  <a:spLocks/>
                </p:cNvSpPr>
                <p:nvPr/>
              </p:nvSpPr>
              <p:spPr bwMode="gray">
                <a:xfrm>
                  <a:off x="3700" y="2653"/>
                  <a:ext cx="33" cy="20"/>
                </a:xfrm>
                <a:custGeom>
                  <a:avLst/>
                  <a:gdLst>
                    <a:gd name="T0" fmla="*/ 131 w 24"/>
                    <a:gd name="T1" fmla="*/ 149 h 16"/>
                    <a:gd name="T2" fmla="*/ 0 w 24"/>
                    <a:gd name="T3" fmla="*/ 62 h 16"/>
                    <a:gd name="T4" fmla="*/ 469 w 24"/>
                    <a:gd name="T5" fmla="*/ 0 h 16"/>
                    <a:gd name="T6" fmla="*/ 575 w 24"/>
                    <a:gd name="T7" fmla="*/ 62 h 16"/>
                    <a:gd name="T8" fmla="*/ 131 w 24"/>
                    <a:gd name="T9" fmla="*/ 149 h 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"/>
                    <a:gd name="T16" fmla="*/ 0 h 16"/>
                    <a:gd name="T17" fmla="*/ 24 w 24"/>
                    <a:gd name="T18" fmla="*/ 16 h 1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" h="16">
                      <a:moveTo>
                        <a:pt x="5" y="16"/>
                      </a:moveTo>
                      <a:lnTo>
                        <a:pt x="0" y="7"/>
                      </a:lnTo>
                      <a:lnTo>
                        <a:pt x="19" y="0"/>
                      </a:lnTo>
                      <a:lnTo>
                        <a:pt x="24" y="7"/>
                      </a:lnTo>
                      <a:lnTo>
                        <a:pt x="5" y="1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3" name="Freeform 83"/>
                <p:cNvSpPr>
                  <a:spLocks/>
                </p:cNvSpPr>
                <p:nvPr/>
              </p:nvSpPr>
              <p:spPr bwMode="gray">
                <a:xfrm>
                  <a:off x="3700" y="2089"/>
                  <a:ext cx="28" cy="22"/>
                </a:xfrm>
                <a:custGeom>
                  <a:avLst/>
                  <a:gdLst>
                    <a:gd name="T0" fmla="*/ 0 w 21"/>
                    <a:gd name="T1" fmla="*/ 97 h 17"/>
                    <a:gd name="T2" fmla="*/ 49 w 21"/>
                    <a:gd name="T3" fmla="*/ 0 h 17"/>
                    <a:gd name="T4" fmla="*/ 368 w 21"/>
                    <a:gd name="T5" fmla="*/ 97 h 17"/>
                    <a:gd name="T6" fmla="*/ 332 w 21"/>
                    <a:gd name="T7" fmla="*/ 221 h 17"/>
                    <a:gd name="T8" fmla="*/ 0 w 21"/>
                    <a:gd name="T9" fmla="*/ 97 h 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7"/>
                    <a:gd name="T17" fmla="*/ 21 w 21"/>
                    <a:gd name="T18" fmla="*/ 17 h 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7">
                      <a:moveTo>
                        <a:pt x="0" y="7"/>
                      </a:moveTo>
                      <a:lnTo>
                        <a:pt x="3" y="0"/>
                      </a:lnTo>
                      <a:lnTo>
                        <a:pt x="21" y="7"/>
                      </a:lnTo>
                      <a:lnTo>
                        <a:pt x="19" y="17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4" name="Freeform 84"/>
                <p:cNvSpPr>
                  <a:spLocks/>
                </p:cNvSpPr>
                <p:nvPr/>
              </p:nvSpPr>
              <p:spPr bwMode="gray">
                <a:xfrm>
                  <a:off x="3673" y="2156"/>
                  <a:ext cx="31" cy="21"/>
                </a:xfrm>
                <a:custGeom>
                  <a:avLst/>
                  <a:gdLst>
                    <a:gd name="T0" fmla="*/ 0 w 22"/>
                    <a:gd name="T1" fmla="*/ 144 h 16"/>
                    <a:gd name="T2" fmla="*/ 89 w 22"/>
                    <a:gd name="T3" fmla="*/ 0 h 16"/>
                    <a:gd name="T4" fmla="*/ 683 w 22"/>
                    <a:gd name="T5" fmla="*/ 110 h 16"/>
                    <a:gd name="T6" fmla="*/ 596 w 22"/>
                    <a:gd name="T7" fmla="*/ 248 h 16"/>
                    <a:gd name="T8" fmla="*/ 0 w 22"/>
                    <a:gd name="T9" fmla="*/ 144 h 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6"/>
                    <a:gd name="T17" fmla="*/ 22 w 22"/>
                    <a:gd name="T18" fmla="*/ 16 h 1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6">
                      <a:moveTo>
                        <a:pt x="0" y="9"/>
                      </a:moveTo>
                      <a:lnTo>
                        <a:pt x="3" y="0"/>
                      </a:lnTo>
                      <a:lnTo>
                        <a:pt x="22" y="7"/>
                      </a:lnTo>
                      <a:lnTo>
                        <a:pt x="19" y="16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5" name="Freeform 85"/>
                <p:cNvSpPr>
                  <a:spLocks/>
                </p:cNvSpPr>
                <p:nvPr/>
              </p:nvSpPr>
              <p:spPr bwMode="gray">
                <a:xfrm>
                  <a:off x="3655" y="2228"/>
                  <a:ext cx="29" cy="18"/>
                </a:xfrm>
                <a:custGeom>
                  <a:avLst/>
                  <a:gdLst>
                    <a:gd name="T0" fmla="*/ 0 w 21"/>
                    <a:gd name="T1" fmla="*/ 109 h 14"/>
                    <a:gd name="T2" fmla="*/ 55 w 21"/>
                    <a:gd name="T3" fmla="*/ 0 h 14"/>
                    <a:gd name="T4" fmla="*/ 526 w 21"/>
                    <a:gd name="T5" fmla="*/ 59 h 14"/>
                    <a:gd name="T6" fmla="*/ 476 w 21"/>
                    <a:gd name="T7" fmla="*/ 174 h 14"/>
                    <a:gd name="T8" fmla="*/ 0 w 21"/>
                    <a:gd name="T9" fmla="*/ 109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4"/>
                    <a:gd name="T17" fmla="*/ 21 w 21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4">
                      <a:moveTo>
                        <a:pt x="0" y="9"/>
                      </a:moveTo>
                      <a:lnTo>
                        <a:pt x="2" y="0"/>
                      </a:lnTo>
                      <a:lnTo>
                        <a:pt x="21" y="5"/>
                      </a:lnTo>
                      <a:lnTo>
                        <a:pt x="19" y="14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6" name="Freeform 86"/>
                <p:cNvSpPr>
                  <a:spLocks/>
                </p:cNvSpPr>
                <p:nvPr/>
              </p:nvSpPr>
              <p:spPr bwMode="gray">
                <a:xfrm>
                  <a:off x="3646" y="2300"/>
                  <a:ext cx="27" cy="15"/>
                </a:xfrm>
                <a:custGeom>
                  <a:avLst/>
                  <a:gdLst>
                    <a:gd name="T0" fmla="*/ 0 w 21"/>
                    <a:gd name="T1" fmla="*/ 172 h 12"/>
                    <a:gd name="T2" fmla="*/ 0 w 21"/>
                    <a:gd name="T3" fmla="*/ 0 h 12"/>
                    <a:gd name="T4" fmla="*/ 261 w 21"/>
                    <a:gd name="T5" fmla="*/ 49 h 12"/>
                    <a:gd name="T6" fmla="*/ 231 w 21"/>
                    <a:gd name="T7" fmla="*/ 207 h 12"/>
                    <a:gd name="T8" fmla="*/ 0 w 21"/>
                    <a:gd name="T9" fmla="*/ 172 h 1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2"/>
                    <a:gd name="T17" fmla="*/ 21 w 21"/>
                    <a:gd name="T18" fmla="*/ 12 h 1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2">
                      <a:moveTo>
                        <a:pt x="0" y="10"/>
                      </a:moveTo>
                      <a:lnTo>
                        <a:pt x="0" y="0"/>
                      </a:lnTo>
                      <a:lnTo>
                        <a:pt x="21" y="3"/>
                      </a:lnTo>
                      <a:lnTo>
                        <a:pt x="19" y="12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7" name="Freeform 87"/>
                <p:cNvSpPr>
                  <a:spLocks/>
                </p:cNvSpPr>
                <p:nvPr/>
              </p:nvSpPr>
              <p:spPr bwMode="gray">
                <a:xfrm>
                  <a:off x="3929" y="1808"/>
                  <a:ext cx="27" cy="27"/>
                </a:xfrm>
                <a:custGeom>
                  <a:avLst/>
                  <a:gdLst>
                    <a:gd name="T0" fmla="*/ 0 w 19"/>
                    <a:gd name="T1" fmla="*/ 46 h 21"/>
                    <a:gd name="T2" fmla="*/ 172 w 19"/>
                    <a:gd name="T3" fmla="*/ 0 h 21"/>
                    <a:gd name="T4" fmla="*/ 441 w 19"/>
                    <a:gd name="T5" fmla="*/ 203 h 21"/>
                    <a:gd name="T6" fmla="*/ 270 w 19"/>
                    <a:gd name="T7" fmla="*/ 261 h 21"/>
                    <a:gd name="T8" fmla="*/ 0 w 19"/>
                    <a:gd name="T9" fmla="*/ 46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"/>
                    <a:gd name="T16" fmla="*/ 0 h 21"/>
                    <a:gd name="T17" fmla="*/ 19 w 19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" h="21">
                      <a:moveTo>
                        <a:pt x="0" y="4"/>
                      </a:moveTo>
                      <a:lnTo>
                        <a:pt x="7" y="0"/>
                      </a:lnTo>
                      <a:lnTo>
                        <a:pt x="19" y="16"/>
                      </a:lnTo>
                      <a:lnTo>
                        <a:pt x="12" y="21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8" name="Freeform 88"/>
                <p:cNvSpPr>
                  <a:spLocks/>
                </p:cNvSpPr>
                <p:nvPr/>
              </p:nvSpPr>
              <p:spPr bwMode="gray">
                <a:xfrm>
                  <a:off x="3873" y="1850"/>
                  <a:ext cx="26" cy="30"/>
                </a:xfrm>
                <a:custGeom>
                  <a:avLst/>
                  <a:gdLst>
                    <a:gd name="T0" fmla="*/ 0 w 19"/>
                    <a:gd name="T1" fmla="*/ 244 h 21"/>
                    <a:gd name="T2" fmla="*/ 172 w 19"/>
                    <a:gd name="T3" fmla="*/ 0 h 21"/>
                    <a:gd name="T4" fmla="*/ 441 w 19"/>
                    <a:gd name="T5" fmla="*/ 571 h 21"/>
                    <a:gd name="T6" fmla="*/ 322 w 19"/>
                    <a:gd name="T7" fmla="*/ 737 h 21"/>
                    <a:gd name="T8" fmla="*/ 0 w 19"/>
                    <a:gd name="T9" fmla="*/ 244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"/>
                    <a:gd name="T16" fmla="*/ 0 h 21"/>
                    <a:gd name="T17" fmla="*/ 19 w 19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" h="21">
                      <a:moveTo>
                        <a:pt x="0" y="7"/>
                      </a:moveTo>
                      <a:lnTo>
                        <a:pt x="7" y="0"/>
                      </a:lnTo>
                      <a:lnTo>
                        <a:pt x="19" y="16"/>
                      </a:lnTo>
                      <a:lnTo>
                        <a:pt x="14" y="21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59" name="Freeform 89"/>
                <p:cNvSpPr>
                  <a:spLocks/>
                </p:cNvSpPr>
                <p:nvPr/>
              </p:nvSpPr>
              <p:spPr bwMode="gray">
                <a:xfrm>
                  <a:off x="3821" y="1905"/>
                  <a:ext cx="27" cy="27"/>
                </a:xfrm>
                <a:custGeom>
                  <a:avLst/>
                  <a:gdLst>
                    <a:gd name="T0" fmla="*/ 0 w 19"/>
                    <a:gd name="T1" fmla="*/ 172 h 19"/>
                    <a:gd name="T2" fmla="*/ 126 w 19"/>
                    <a:gd name="T3" fmla="*/ 0 h 19"/>
                    <a:gd name="T4" fmla="*/ 441 w 19"/>
                    <a:gd name="T5" fmla="*/ 322 h 19"/>
                    <a:gd name="T6" fmla="*/ 322 w 19"/>
                    <a:gd name="T7" fmla="*/ 441 h 19"/>
                    <a:gd name="T8" fmla="*/ 0 w 19"/>
                    <a:gd name="T9" fmla="*/ 172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"/>
                    <a:gd name="T16" fmla="*/ 0 h 19"/>
                    <a:gd name="T17" fmla="*/ 19 w 19"/>
                    <a:gd name="T18" fmla="*/ 19 h 1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" h="19">
                      <a:moveTo>
                        <a:pt x="0" y="7"/>
                      </a:moveTo>
                      <a:lnTo>
                        <a:pt x="5" y="0"/>
                      </a:lnTo>
                      <a:lnTo>
                        <a:pt x="19" y="14"/>
                      </a:lnTo>
                      <a:lnTo>
                        <a:pt x="14" y="19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60" name="Freeform 90"/>
                <p:cNvSpPr>
                  <a:spLocks/>
                </p:cNvSpPr>
                <p:nvPr/>
              </p:nvSpPr>
              <p:spPr bwMode="gray">
                <a:xfrm>
                  <a:off x="3772" y="1961"/>
                  <a:ext cx="31" cy="25"/>
                </a:xfrm>
                <a:custGeom>
                  <a:avLst/>
                  <a:gdLst>
                    <a:gd name="T0" fmla="*/ 0 w 22"/>
                    <a:gd name="T1" fmla="*/ 125 h 19"/>
                    <a:gd name="T2" fmla="*/ 154 w 22"/>
                    <a:gd name="T3" fmla="*/ 0 h 19"/>
                    <a:gd name="T4" fmla="*/ 683 w 22"/>
                    <a:gd name="T5" fmla="*/ 192 h 19"/>
                    <a:gd name="T6" fmla="*/ 533 w 22"/>
                    <a:gd name="T7" fmla="*/ 296 h 19"/>
                    <a:gd name="T8" fmla="*/ 0 w 22"/>
                    <a:gd name="T9" fmla="*/ 125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9"/>
                    <a:gd name="T17" fmla="*/ 22 w 22"/>
                    <a:gd name="T18" fmla="*/ 19 h 1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9">
                      <a:moveTo>
                        <a:pt x="0" y="8"/>
                      </a:moveTo>
                      <a:lnTo>
                        <a:pt x="5" y="0"/>
                      </a:lnTo>
                      <a:lnTo>
                        <a:pt x="22" y="12"/>
                      </a:lnTo>
                      <a:lnTo>
                        <a:pt x="17" y="19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61" name="Freeform 91"/>
                <p:cNvSpPr>
                  <a:spLocks/>
                </p:cNvSpPr>
                <p:nvPr/>
              </p:nvSpPr>
              <p:spPr bwMode="gray">
                <a:xfrm>
                  <a:off x="4272" y="1680"/>
                  <a:ext cx="17" cy="29"/>
                </a:xfrm>
                <a:custGeom>
                  <a:avLst/>
                  <a:gdLst>
                    <a:gd name="T0" fmla="*/ 0 w 12"/>
                    <a:gd name="T1" fmla="*/ 0 h 21"/>
                    <a:gd name="T2" fmla="*/ 299 w 12"/>
                    <a:gd name="T3" fmla="*/ 0 h 21"/>
                    <a:gd name="T4" fmla="*/ 387 w 12"/>
                    <a:gd name="T5" fmla="*/ 476 h 21"/>
                    <a:gd name="T6" fmla="*/ 74 w 12"/>
                    <a:gd name="T7" fmla="*/ 526 h 21"/>
                    <a:gd name="T8" fmla="*/ 0 w 12"/>
                    <a:gd name="T9" fmla="*/ 0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"/>
                    <a:gd name="T16" fmla="*/ 0 h 21"/>
                    <a:gd name="T17" fmla="*/ 12 w 12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" h="21">
                      <a:moveTo>
                        <a:pt x="0" y="0"/>
                      </a:moveTo>
                      <a:lnTo>
                        <a:pt x="9" y="0"/>
                      </a:lnTo>
                      <a:lnTo>
                        <a:pt x="12" y="19"/>
                      </a:lnTo>
                      <a:lnTo>
                        <a:pt x="2" y="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62" name="Freeform 92"/>
                <p:cNvSpPr>
                  <a:spLocks/>
                </p:cNvSpPr>
                <p:nvPr/>
              </p:nvSpPr>
              <p:spPr bwMode="gray">
                <a:xfrm>
                  <a:off x="4198" y="1689"/>
                  <a:ext cx="16" cy="31"/>
                </a:xfrm>
                <a:custGeom>
                  <a:avLst/>
                  <a:gdLst>
                    <a:gd name="T0" fmla="*/ 0 w 11"/>
                    <a:gd name="T1" fmla="*/ 89 h 22"/>
                    <a:gd name="T2" fmla="*/ 391 w 11"/>
                    <a:gd name="T3" fmla="*/ 0 h 22"/>
                    <a:gd name="T4" fmla="*/ 455 w 11"/>
                    <a:gd name="T5" fmla="*/ 596 h 22"/>
                    <a:gd name="T6" fmla="*/ 185 w 11"/>
                    <a:gd name="T7" fmla="*/ 683 h 22"/>
                    <a:gd name="T8" fmla="*/ 0 w 11"/>
                    <a:gd name="T9" fmla="*/ 89 h 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"/>
                    <a:gd name="T16" fmla="*/ 0 h 22"/>
                    <a:gd name="T17" fmla="*/ 11 w 11"/>
                    <a:gd name="T18" fmla="*/ 22 h 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" h="22">
                      <a:moveTo>
                        <a:pt x="0" y="3"/>
                      </a:moveTo>
                      <a:lnTo>
                        <a:pt x="9" y="0"/>
                      </a:lnTo>
                      <a:lnTo>
                        <a:pt x="11" y="19"/>
                      </a:lnTo>
                      <a:lnTo>
                        <a:pt x="4" y="22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63" name="Freeform 93"/>
                <p:cNvSpPr>
                  <a:spLocks/>
                </p:cNvSpPr>
                <p:nvPr/>
              </p:nvSpPr>
              <p:spPr bwMode="gray">
                <a:xfrm>
                  <a:off x="4128" y="1709"/>
                  <a:ext cx="20" cy="28"/>
                </a:xfrm>
                <a:custGeom>
                  <a:avLst/>
                  <a:gdLst>
                    <a:gd name="T0" fmla="*/ 0 w 14"/>
                    <a:gd name="T1" fmla="*/ 36 h 22"/>
                    <a:gd name="T2" fmla="*/ 244 w 14"/>
                    <a:gd name="T3" fmla="*/ 0 h 22"/>
                    <a:gd name="T4" fmla="*/ 499 w 14"/>
                    <a:gd name="T5" fmla="*/ 213 h 22"/>
                    <a:gd name="T6" fmla="*/ 163 w 14"/>
                    <a:gd name="T7" fmla="*/ 249 h 22"/>
                    <a:gd name="T8" fmla="*/ 0 w 14"/>
                    <a:gd name="T9" fmla="*/ 36 h 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"/>
                    <a:gd name="T16" fmla="*/ 0 h 22"/>
                    <a:gd name="T17" fmla="*/ 14 w 14"/>
                    <a:gd name="T18" fmla="*/ 22 h 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" h="22">
                      <a:moveTo>
                        <a:pt x="0" y="3"/>
                      </a:moveTo>
                      <a:lnTo>
                        <a:pt x="7" y="0"/>
                      </a:lnTo>
                      <a:lnTo>
                        <a:pt x="14" y="19"/>
                      </a:lnTo>
                      <a:lnTo>
                        <a:pt x="4" y="22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64" name="Freeform 94"/>
                <p:cNvSpPr>
                  <a:spLocks/>
                </p:cNvSpPr>
                <p:nvPr/>
              </p:nvSpPr>
              <p:spPr bwMode="gray">
                <a:xfrm>
                  <a:off x="4058" y="1733"/>
                  <a:ext cx="21" cy="33"/>
                </a:xfrm>
                <a:custGeom>
                  <a:avLst/>
                  <a:gdLst>
                    <a:gd name="T0" fmla="*/ 0 w 16"/>
                    <a:gd name="T1" fmla="*/ 131 h 24"/>
                    <a:gd name="T2" fmla="*/ 110 w 16"/>
                    <a:gd name="T3" fmla="*/ 0 h 24"/>
                    <a:gd name="T4" fmla="*/ 248 w 16"/>
                    <a:gd name="T5" fmla="*/ 469 h 24"/>
                    <a:gd name="T6" fmla="*/ 110 w 16"/>
                    <a:gd name="T7" fmla="*/ 575 h 24"/>
                    <a:gd name="T8" fmla="*/ 0 w 16"/>
                    <a:gd name="T9" fmla="*/ 131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6"/>
                    <a:gd name="T16" fmla="*/ 0 h 24"/>
                    <a:gd name="T17" fmla="*/ 16 w 16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6" h="24">
                      <a:moveTo>
                        <a:pt x="0" y="5"/>
                      </a:moveTo>
                      <a:lnTo>
                        <a:pt x="7" y="0"/>
                      </a:lnTo>
                      <a:lnTo>
                        <a:pt x="16" y="19"/>
                      </a:lnTo>
                      <a:lnTo>
                        <a:pt x="7" y="24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92" name="Group 95"/>
              <p:cNvGrpSpPr>
                <a:grpSpLocks/>
              </p:cNvGrpSpPr>
              <p:nvPr/>
            </p:nvGrpSpPr>
            <p:grpSpPr bwMode="auto">
              <a:xfrm>
                <a:off x="3681" y="1716"/>
                <a:ext cx="1350" cy="1321"/>
                <a:chOff x="3681" y="1716"/>
                <a:chExt cx="1350" cy="1321"/>
              </a:xfrm>
            </p:grpSpPr>
            <p:sp>
              <p:nvSpPr>
                <p:cNvPr id="93" name="Text Box 96"/>
                <p:cNvSpPr txBox="1">
                  <a:spLocks noChangeArrowheads="1"/>
                </p:cNvSpPr>
                <p:nvPr/>
              </p:nvSpPr>
              <p:spPr bwMode="gray">
                <a:xfrm>
                  <a:off x="4278" y="2871"/>
                  <a:ext cx="159" cy="1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de-DE" altLang="zh-CN" sz="1400" b="1" kern="0" dirty="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6</a:t>
                  </a:r>
                </a:p>
              </p:txBody>
            </p:sp>
            <p:sp>
              <p:nvSpPr>
                <p:cNvPr id="94" name="Text Box 97"/>
                <p:cNvSpPr txBox="1">
                  <a:spLocks noChangeArrowheads="1"/>
                </p:cNvSpPr>
                <p:nvPr/>
              </p:nvSpPr>
              <p:spPr bwMode="gray">
                <a:xfrm>
                  <a:off x="3977" y="2791"/>
                  <a:ext cx="159" cy="1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de-DE" altLang="zh-CN" sz="1400" b="1" kern="0" dirty="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7</a:t>
                  </a:r>
                </a:p>
              </p:txBody>
            </p:sp>
            <p:sp>
              <p:nvSpPr>
                <p:cNvPr id="95" name="Text Box 98"/>
                <p:cNvSpPr txBox="1">
                  <a:spLocks noChangeArrowheads="1"/>
                </p:cNvSpPr>
                <p:nvPr/>
              </p:nvSpPr>
              <p:spPr bwMode="gray">
                <a:xfrm>
                  <a:off x="3767" y="2575"/>
                  <a:ext cx="159" cy="1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de-DE" altLang="zh-CN" sz="1400" b="1" kern="0" dirty="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8</a:t>
                  </a:r>
                </a:p>
              </p:txBody>
            </p:sp>
            <p:sp>
              <p:nvSpPr>
                <p:cNvPr id="96" name="Text Box 99"/>
                <p:cNvSpPr txBox="1">
                  <a:spLocks noChangeArrowheads="1"/>
                </p:cNvSpPr>
                <p:nvPr/>
              </p:nvSpPr>
              <p:spPr bwMode="gray">
                <a:xfrm>
                  <a:off x="4249" y="1716"/>
                  <a:ext cx="219" cy="1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de-DE" altLang="zh-CN" sz="1400" b="1" kern="0" dirty="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12</a:t>
                  </a:r>
                </a:p>
              </p:txBody>
            </p:sp>
            <p:sp>
              <p:nvSpPr>
                <p:cNvPr id="97" name="Text Box 100"/>
                <p:cNvSpPr txBox="1">
                  <a:spLocks noChangeArrowheads="1"/>
                </p:cNvSpPr>
                <p:nvPr/>
              </p:nvSpPr>
              <p:spPr bwMode="gray">
                <a:xfrm>
                  <a:off x="4569" y="1791"/>
                  <a:ext cx="159" cy="1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de-DE" altLang="zh-CN" sz="1400" b="1" kern="0" dirty="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1</a:t>
                  </a:r>
                </a:p>
              </p:txBody>
            </p:sp>
            <p:sp>
              <p:nvSpPr>
                <p:cNvPr id="98" name="Text Box 101"/>
                <p:cNvSpPr txBox="1">
                  <a:spLocks noChangeArrowheads="1"/>
                </p:cNvSpPr>
                <p:nvPr/>
              </p:nvSpPr>
              <p:spPr bwMode="gray">
                <a:xfrm>
                  <a:off x="4785" y="2006"/>
                  <a:ext cx="159" cy="1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de-DE" altLang="zh-CN" sz="1400" b="1" kern="0" dirty="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2</a:t>
                  </a:r>
                </a:p>
              </p:txBody>
            </p:sp>
            <p:sp>
              <p:nvSpPr>
                <p:cNvPr id="99" name="Text Box 102"/>
                <p:cNvSpPr txBox="1">
                  <a:spLocks noChangeArrowheads="1"/>
                </p:cNvSpPr>
                <p:nvPr/>
              </p:nvSpPr>
              <p:spPr bwMode="gray">
                <a:xfrm>
                  <a:off x="4862" y="2297"/>
                  <a:ext cx="169" cy="1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de-DE" altLang="zh-CN" sz="1400" b="1" kern="0" dirty="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3</a:t>
                  </a:r>
                </a:p>
              </p:txBody>
            </p:sp>
            <p:sp>
              <p:nvSpPr>
                <p:cNvPr id="100" name="Text Box 103"/>
                <p:cNvSpPr txBox="1">
                  <a:spLocks noChangeArrowheads="1"/>
                </p:cNvSpPr>
                <p:nvPr/>
              </p:nvSpPr>
              <p:spPr bwMode="gray">
                <a:xfrm>
                  <a:off x="4785" y="2585"/>
                  <a:ext cx="159" cy="1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de-DE" altLang="zh-CN" sz="1400" b="1" kern="0" dirty="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4</a:t>
                  </a:r>
                </a:p>
              </p:txBody>
            </p:sp>
            <p:sp>
              <p:nvSpPr>
                <p:cNvPr id="101" name="Text Box 104"/>
                <p:cNvSpPr txBox="1">
                  <a:spLocks noChangeArrowheads="1"/>
                </p:cNvSpPr>
                <p:nvPr/>
              </p:nvSpPr>
              <p:spPr bwMode="gray">
                <a:xfrm>
                  <a:off x="4579" y="2787"/>
                  <a:ext cx="159" cy="1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de-DE" altLang="zh-CN" sz="1400" b="1" kern="0" dirty="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5</a:t>
                  </a:r>
                </a:p>
              </p:txBody>
            </p:sp>
            <p:sp>
              <p:nvSpPr>
                <p:cNvPr id="102" name="Text Box 105"/>
                <p:cNvSpPr txBox="1">
                  <a:spLocks noChangeArrowheads="1"/>
                </p:cNvSpPr>
                <p:nvPr/>
              </p:nvSpPr>
              <p:spPr bwMode="gray">
                <a:xfrm>
                  <a:off x="3681" y="2289"/>
                  <a:ext cx="159" cy="1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de-DE" altLang="zh-CN" sz="1400" b="1" kern="0" dirty="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9</a:t>
                  </a:r>
                </a:p>
              </p:txBody>
            </p:sp>
            <p:sp>
              <p:nvSpPr>
                <p:cNvPr id="103" name="Text Box 106"/>
                <p:cNvSpPr txBox="1">
                  <a:spLocks noChangeArrowheads="1"/>
                </p:cNvSpPr>
                <p:nvPr/>
              </p:nvSpPr>
              <p:spPr bwMode="gray">
                <a:xfrm>
                  <a:off x="3769" y="2002"/>
                  <a:ext cx="219" cy="1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de-DE" altLang="zh-CN" sz="1400" b="1" kern="0" dirty="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10</a:t>
                  </a:r>
                </a:p>
              </p:txBody>
            </p:sp>
            <p:sp>
              <p:nvSpPr>
                <p:cNvPr id="104" name="Text Box 107"/>
                <p:cNvSpPr txBox="1">
                  <a:spLocks noChangeArrowheads="1"/>
                </p:cNvSpPr>
                <p:nvPr/>
              </p:nvSpPr>
              <p:spPr bwMode="gray">
                <a:xfrm>
                  <a:off x="3977" y="1798"/>
                  <a:ext cx="219" cy="1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de-DE" altLang="zh-CN" sz="1400" b="1" kern="0" dirty="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11</a:t>
                  </a:r>
                </a:p>
              </p:txBody>
            </p:sp>
          </p:grpSp>
        </p:grpSp>
      </p:grpSp>
      <p:grpSp>
        <p:nvGrpSpPr>
          <p:cNvPr id="165" name="Gruppieren 128"/>
          <p:cNvGrpSpPr>
            <a:grpSpLocks/>
          </p:cNvGrpSpPr>
          <p:nvPr/>
        </p:nvGrpSpPr>
        <p:grpSpPr bwMode="auto">
          <a:xfrm>
            <a:off x="2410107" y="2627313"/>
            <a:ext cx="168275" cy="1673225"/>
            <a:chOff x="2776538" y="2833688"/>
            <a:chExt cx="133350" cy="1317625"/>
          </a:xfrm>
        </p:grpSpPr>
        <p:sp>
          <p:nvSpPr>
            <p:cNvPr id="166" name="Rectangle 108"/>
            <p:cNvSpPr>
              <a:spLocks noChangeAspect="1" noChangeArrowheads="1"/>
            </p:cNvSpPr>
            <p:nvPr/>
          </p:nvSpPr>
          <p:spPr bwMode="gray">
            <a:xfrm>
              <a:off x="2776538" y="2833688"/>
              <a:ext cx="133350" cy="1317625"/>
            </a:xfrm>
            <a:prstGeom prst="rect">
              <a:avLst/>
            </a:prstGeom>
            <a:solidFill>
              <a:srgbClr val="DDDDDD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7" name="Rectangle 109"/>
            <p:cNvSpPr>
              <a:spLocks noChangeAspect="1" noChangeArrowheads="1"/>
            </p:cNvSpPr>
            <p:nvPr/>
          </p:nvSpPr>
          <p:spPr bwMode="gray">
            <a:xfrm flipH="1">
              <a:off x="2813019" y="2895243"/>
              <a:ext cx="49199" cy="606009"/>
            </a:xfrm>
            <a:prstGeom prst="rect">
              <a:avLst/>
            </a:prstGeom>
            <a:solidFill>
              <a:srgbClr val="000000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8" name="Group 110"/>
          <p:cNvGrpSpPr>
            <a:grpSpLocks/>
          </p:cNvGrpSpPr>
          <p:nvPr/>
        </p:nvGrpSpPr>
        <p:grpSpPr bwMode="auto">
          <a:xfrm rot="5400000">
            <a:off x="2423600" y="2293143"/>
            <a:ext cx="139700" cy="2341564"/>
            <a:chOff x="3635" y="14"/>
            <a:chExt cx="76" cy="1262"/>
          </a:xfrm>
        </p:grpSpPr>
        <p:sp>
          <p:nvSpPr>
            <p:cNvPr id="169" name="Rectangle 111"/>
            <p:cNvSpPr>
              <a:spLocks noChangeArrowheads="1"/>
            </p:cNvSpPr>
            <p:nvPr/>
          </p:nvSpPr>
          <p:spPr bwMode="gray">
            <a:xfrm>
              <a:off x="3635" y="14"/>
              <a:ext cx="76" cy="1262"/>
            </a:xfrm>
            <a:prstGeom prst="rect">
              <a:avLst/>
            </a:prstGeom>
            <a:solidFill>
              <a:srgbClr val="DDDDDD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0" name="Rectangle 112"/>
            <p:cNvSpPr>
              <a:spLocks noChangeArrowheads="1"/>
            </p:cNvSpPr>
            <p:nvPr/>
          </p:nvSpPr>
          <p:spPr bwMode="gray">
            <a:xfrm flipH="1">
              <a:off x="3658" y="91"/>
              <a:ext cx="29" cy="56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1" name="Oval 113"/>
            <p:cNvSpPr>
              <a:spLocks noChangeArrowheads="1"/>
            </p:cNvSpPr>
            <p:nvPr/>
          </p:nvSpPr>
          <p:spPr bwMode="gray">
            <a:xfrm>
              <a:off x="3635" y="605"/>
              <a:ext cx="76" cy="7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2" name="Oval 114"/>
            <p:cNvSpPr>
              <a:spLocks noChangeArrowheads="1"/>
            </p:cNvSpPr>
            <p:nvPr/>
          </p:nvSpPr>
          <p:spPr bwMode="gray">
            <a:xfrm>
              <a:off x="3650" y="622"/>
              <a:ext cx="45" cy="4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3" name="Oval 115"/>
            <p:cNvSpPr>
              <a:spLocks noChangeArrowheads="1"/>
            </p:cNvSpPr>
            <p:nvPr/>
          </p:nvSpPr>
          <p:spPr bwMode="gray">
            <a:xfrm>
              <a:off x="3664" y="633"/>
              <a:ext cx="19" cy="1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4" name="五边形 173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该怎样进行时间管理</a:t>
            </a:r>
          </a:p>
        </p:txBody>
      </p:sp>
      <p:sp>
        <p:nvSpPr>
          <p:cNvPr id="205" name="Line 18"/>
          <p:cNvSpPr>
            <a:spLocks noChangeShapeType="1"/>
          </p:cNvSpPr>
          <p:nvPr/>
        </p:nvSpPr>
        <p:spPr bwMode="auto">
          <a:xfrm>
            <a:off x="2898193" y="5103254"/>
            <a:ext cx="1737613" cy="0"/>
          </a:xfrm>
          <a:prstGeom prst="line">
            <a:avLst/>
          </a:prstGeom>
          <a:noFill/>
          <a:ln w="12700" cap="rnd">
            <a:solidFill>
              <a:srgbClr val="00B0F0"/>
            </a:solidFill>
            <a:prstDash val="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</a:endParaRPr>
          </a:p>
        </p:txBody>
      </p:sp>
      <p:sp>
        <p:nvSpPr>
          <p:cNvPr id="206" name="直接连接符 2"/>
          <p:cNvSpPr>
            <a:spLocks noChangeShapeType="1"/>
          </p:cNvSpPr>
          <p:nvPr/>
        </p:nvSpPr>
        <p:spPr bwMode="auto">
          <a:xfrm flipV="1">
            <a:off x="4635806" y="1862044"/>
            <a:ext cx="0" cy="3119206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211" name="直接连接符 210"/>
          <p:cNvCxnSpPr/>
          <p:nvPr/>
        </p:nvCxnSpPr>
        <p:spPr>
          <a:xfrm flipH="1">
            <a:off x="4779822" y="1862044"/>
            <a:ext cx="3456384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9" name="矩形 218"/>
          <p:cNvSpPr>
            <a:spLocks noChangeArrowheads="1"/>
          </p:cNvSpPr>
          <p:nvPr/>
        </p:nvSpPr>
        <p:spPr bwMode="auto">
          <a:xfrm>
            <a:off x="4707814" y="1345994"/>
            <a:ext cx="3816347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000" kern="0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我们所拥有的时间财富</a:t>
            </a:r>
            <a:endParaRPr lang="zh-CN" altLang="en-US" sz="20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0" name="矩形 4"/>
          <p:cNvSpPr>
            <a:spLocks noChangeArrowheads="1"/>
          </p:cNvSpPr>
          <p:nvPr/>
        </p:nvSpPr>
        <p:spPr bwMode="auto">
          <a:xfrm>
            <a:off x="4995846" y="1989634"/>
            <a:ext cx="302433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最成功和最不成功的人一样，一天都只有</a:t>
            </a:r>
            <a:r>
              <a:rPr lang="en-US" altLang="zh-CN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24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小时，但区别就在于他们如何利用这所拥有的</a:t>
            </a:r>
            <a:r>
              <a:rPr lang="en-US" altLang="zh-CN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24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小时。每小时由</a:t>
            </a:r>
            <a:r>
              <a:rPr lang="en-US" altLang="zh-CN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分钟组成，每分钟由</a:t>
            </a:r>
            <a:r>
              <a:rPr lang="en-US" altLang="zh-CN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秒组成，</a:t>
            </a:r>
            <a:r>
              <a:rPr lang="en-US" altLang="zh-CN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24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小时总计就是</a:t>
            </a:r>
            <a:r>
              <a:rPr lang="en-US" altLang="zh-CN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8.64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万秒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dirty="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1" name="直接连接符 2"/>
          <p:cNvSpPr>
            <a:spLocks noChangeShapeType="1"/>
          </p:cNvSpPr>
          <p:nvPr/>
        </p:nvSpPr>
        <p:spPr bwMode="auto">
          <a:xfrm flipV="1">
            <a:off x="8236206" y="1989634"/>
            <a:ext cx="0" cy="2486171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223" name="直接连接符 222"/>
          <p:cNvCxnSpPr/>
          <p:nvPr/>
        </p:nvCxnSpPr>
        <p:spPr>
          <a:xfrm flipH="1">
            <a:off x="6363998" y="4493027"/>
            <a:ext cx="1769138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9" name="直接连接符 2"/>
          <p:cNvSpPr>
            <a:spLocks noChangeShapeType="1"/>
          </p:cNvSpPr>
          <p:nvPr/>
        </p:nvSpPr>
        <p:spPr bwMode="auto">
          <a:xfrm flipV="1">
            <a:off x="6363998" y="4581921"/>
            <a:ext cx="0" cy="521332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230" name="直接连接符 229"/>
          <p:cNvCxnSpPr/>
          <p:nvPr/>
        </p:nvCxnSpPr>
        <p:spPr>
          <a:xfrm flipH="1">
            <a:off x="6480718" y="5103254"/>
            <a:ext cx="5709695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none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2" name="矩形 231"/>
          <p:cNvSpPr>
            <a:spLocks noChangeArrowheads="1"/>
          </p:cNvSpPr>
          <p:nvPr/>
        </p:nvSpPr>
        <p:spPr bwMode="auto">
          <a:xfrm>
            <a:off x="6508014" y="4509914"/>
            <a:ext cx="4968475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000" kern="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我们将怎样面对这样的一</a:t>
            </a:r>
            <a:r>
              <a:rPr lang="zh-CN" altLang="en-US" sz="2000" kern="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笔时间财富</a:t>
            </a:r>
            <a:r>
              <a:rPr lang="zh-CN" altLang="en-US" sz="2000" kern="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呢？</a:t>
            </a:r>
            <a:endParaRPr lang="zh-CN" altLang="en-US" sz="20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54" name="Picture 2" descr="E:\仝德志文件，勿删！\03-参考文档\！PPT图片及版面资源\06-PPT精选插图\04-图标\BAB60EF727855B50C4885422B363088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144" y="2080890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079653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64800000">
                                      <p:cBhvr>
                                        <p:cTn id="19" dur="13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500000">
                                      <p:cBhvr>
                                        <p:cTn id="21" dur="13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3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8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3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" grpId="0" animBg="1"/>
      <p:bldP spid="206" grpId="0" animBg="1"/>
      <p:bldP spid="219" grpId="0"/>
      <p:bldP spid="220" grpId="0"/>
      <p:bldP spid="221" grpId="0" animBg="1"/>
      <p:bldP spid="229" grpId="0" animBg="1"/>
      <p:bldP spid="2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直接连接符 53"/>
          <p:cNvCxnSpPr/>
          <p:nvPr/>
        </p:nvCxnSpPr>
        <p:spPr>
          <a:xfrm>
            <a:off x="1558702" y="1629594"/>
            <a:ext cx="0" cy="4225257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</a:ln>
          <a:effectLst/>
        </p:spPr>
      </p:cxnSp>
      <p:sp>
        <p:nvSpPr>
          <p:cNvPr id="2" name="TextBox 1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开篇测试</a:t>
            </a:r>
            <a:endParaRPr lang="zh-CN" altLang="en-US" sz="14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66259" y="1917626"/>
            <a:ext cx="492443" cy="338060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kern="0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你需要时间管理吗</a:t>
            </a:r>
            <a:endParaRPr lang="en-US" altLang="zh-CN" sz="2000" kern="0" dirty="0">
              <a:solidFill>
                <a:srgbClr val="00C4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8" name="TextBox 177"/>
          <p:cNvSpPr txBox="1"/>
          <p:nvPr/>
        </p:nvSpPr>
        <p:spPr>
          <a:xfrm>
            <a:off x="951275" y="1016219"/>
            <a:ext cx="6699235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700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下面</a:t>
            </a:r>
            <a:r>
              <a:rPr kumimoji="0" lang="zh-CN" altLang="en-US" sz="1700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，我们</a:t>
            </a:r>
            <a:r>
              <a:rPr kumimoji="0" lang="zh-CN" altLang="zh-CN" sz="1700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用</a:t>
            </a:r>
            <a:r>
              <a:rPr kumimoji="0" lang="zh-CN" altLang="zh-CN" sz="1700" i="0" u="none" strike="noStrike" kern="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最简单的办法测试你对时间的掌控程度，你只需</a:t>
            </a:r>
            <a:r>
              <a:rPr kumimoji="0" lang="zh-CN" altLang="zh-CN" sz="1700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回答</a:t>
            </a:r>
            <a:r>
              <a:rPr kumimoji="0" lang="en-US" altLang="zh-CN" sz="1700" i="0" u="none" strike="noStrike" kern="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  <a:r>
              <a:rPr kumimoji="0" lang="en-US" altLang="zh-CN" sz="1700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  </a:t>
            </a:r>
            <a:endParaRPr kumimoji="0" lang="zh-CN" altLang="en-US" sz="4200" i="0" u="none" strike="noStrike" kern="0" cap="none" spc="0" normalizeH="0" baseline="0" noProof="0" dirty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9" name="Picture 10" descr="E:\仝德志文件，勿删！\03-参考文档\！PPT图片及版面资源\PPT精美插图\头像\ye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8110" y="760562"/>
            <a:ext cx="11430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0" name="Picture 9" descr="E:\仝德志文件，勿删！\03-参考文档\！PPT图片及版面资源\PPT精美插图\头像\N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2635" y="760562"/>
            <a:ext cx="113347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1" name="Group 120"/>
          <p:cNvGrpSpPr>
            <a:grpSpLocks/>
          </p:cNvGrpSpPr>
          <p:nvPr/>
        </p:nvGrpSpPr>
        <p:grpSpPr bwMode="auto">
          <a:xfrm>
            <a:off x="1935510" y="1678137"/>
            <a:ext cx="265113" cy="442913"/>
            <a:chOff x="192" y="818"/>
            <a:chExt cx="167" cy="279"/>
          </a:xfrm>
        </p:grpSpPr>
        <p:sp>
          <p:nvSpPr>
            <p:cNvPr id="182" name="AutoShape 29"/>
            <p:cNvSpPr>
              <a:spLocks noChangeArrowheads="1"/>
            </p:cNvSpPr>
            <p:nvPr/>
          </p:nvSpPr>
          <p:spPr bwMode="auto">
            <a:xfrm>
              <a:off x="192" y="818"/>
              <a:ext cx="167" cy="279"/>
            </a:xfrm>
            <a:prstGeom prst="homePlate">
              <a:avLst>
                <a:gd name="adj" fmla="val 72454"/>
              </a:avLst>
            </a:prstGeom>
            <a:solidFill>
              <a:srgbClr val="449CD8"/>
            </a:solidFill>
            <a:ln>
              <a:noFill/>
            </a:ln>
            <a:effectLst>
              <a:outerShdw dist="35921" dir="2700000" algn="ctr" rotWithShape="0">
                <a:srgbClr val="C0C0C0"/>
              </a:outerShdw>
            </a:effectLst>
            <a:extLst>
              <a:ext uri="{91240B29-F687-4F45-9708-019B960494DF}">
                <a14:hiddenLine xmlns:a14="http://schemas.microsoft.com/office/drawing/2010/main" w="6350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3" name="Text Box 30"/>
            <p:cNvSpPr txBox="1">
              <a:spLocks noChangeArrowheads="1"/>
            </p:cNvSpPr>
            <p:nvPr/>
          </p:nvSpPr>
          <p:spPr bwMode="auto">
            <a:xfrm>
              <a:off x="196" y="898"/>
              <a:ext cx="108" cy="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9</a:t>
              </a:r>
              <a:endPara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endParaRPr>
            </a:p>
          </p:txBody>
        </p:sp>
      </p:grpSp>
      <p:sp>
        <p:nvSpPr>
          <p:cNvPr id="186" name="Line 36"/>
          <p:cNvSpPr>
            <a:spLocks noChangeShapeType="1"/>
          </p:cNvSpPr>
          <p:nvPr/>
        </p:nvSpPr>
        <p:spPr bwMode="auto">
          <a:xfrm>
            <a:off x="10469910" y="1674962"/>
            <a:ext cx="0" cy="457200"/>
          </a:xfrm>
          <a:prstGeom prst="line">
            <a:avLst/>
          </a:prstGeom>
          <a:noFill/>
          <a:ln w="38100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9" name="Rectangle 122"/>
          <p:cNvSpPr>
            <a:spLocks noChangeArrowheads="1"/>
          </p:cNvSpPr>
          <p:nvPr/>
        </p:nvSpPr>
        <p:spPr bwMode="auto">
          <a:xfrm>
            <a:off x="2392710" y="1751162"/>
            <a:ext cx="80772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 defTabSz="914400" hangingPunct="0">
              <a:defRPr/>
            </a:pPr>
            <a:r>
              <a:rPr lang="zh-CN" altLang="en-US" sz="14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都</a:t>
            </a: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没有时间和朋友聚一聚，感觉自己生活的圈子越来越小了。</a:t>
            </a:r>
          </a:p>
          <a:p>
            <a:pPr marL="0" marR="0" lvl="0" indent="0" defTabSz="9144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0" name="Group 123"/>
          <p:cNvGrpSpPr>
            <a:grpSpLocks/>
          </p:cNvGrpSpPr>
          <p:nvPr/>
        </p:nvGrpSpPr>
        <p:grpSpPr bwMode="auto">
          <a:xfrm>
            <a:off x="1935510" y="2211537"/>
            <a:ext cx="265113" cy="442913"/>
            <a:chOff x="192" y="818"/>
            <a:chExt cx="167" cy="279"/>
          </a:xfrm>
        </p:grpSpPr>
        <p:sp>
          <p:nvSpPr>
            <p:cNvPr id="191" name="AutoShape 124"/>
            <p:cNvSpPr>
              <a:spLocks noChangeArrowheads="1"/>
            </p:cNvSpPr>
            <p:nvPr/>
          </p:nvSpPr>
          <p:spPr bwMode="auto">
            <a:xfrm>
              <a:off x="192" y="818"/>
              <a:ext cx="167" cy="279"/>
            </a:xfrm>
            <a:prstGeom prst="homePlate">
              <a:avLst>
                <a:gd name="adj" fmla="val 72454"/>
              </a:avLst>
            </a:prstGeom>
            <a:solidFill>
              <a:srgbClr val="449CD8"/>
            </a:solidFill>
            <a:ln>
              <a:noFill/>
            </a:ln>
            <a:effectLst>
              <a:outerShdw dist="35921" dir="2700000" algn="ctr" rotWithShape="0">
                <a:srgbClr val="C0C0C0"/>
              </a:outerShdw>
            </a:effectLst>
            <a:extLst>
              <a:ext uri="{91240B29-F687-4F45-9708-019B960494DF}">
                <a14:hiddenLine xmlns:a14="http://schemas.microsoft.com/office/drawing/2010/main" w="6350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2" name="Text Box 125"/>
            <p:cNvSpPr txBox="1">
              <a:spLocks noChangeArrowheads="1"/>
            </p:cNvSpPr>
            <p:nvPr/>
          </p:nvSpPr>
          <p:spPr bwMode="auto">
            <a:xfrm>
              <a:off x="196" y="897"/>
              <a:ext cx="108" cy="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10</a:t>
              </a:r>
              <a:endPara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endParaRPr>
            </a:p>
          </p:txBody>
        </p:sp>
      </p:grpSp>
      <p:sp>
        <p:nvSpPr>
          <p:cNvPr id="195" name="Line 130"/>
          <p:cNvSpPr>
            <a:spLocks noChangeShapeType="1"/>
          </p:cNvSpPr>
          <p:nvPr/>
        </p:nvSpPr>
        <p:spPr bwMode="auto">
          <a:xfrm>
            <a:off x="1032711" y="2208362"/>
            <a:ext cx="0" cy="457200"/>
          </a:xfrm>
          <a:prstGeom prst="line">
            <a:avLst/>
          </a:prstGeom>
          <a:noFill/>
          <a:ln w="38100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8" name="Rectangle 131"/>
          <p:cNvSpPr>
            <a:spLocks noChangeArrowheads="1"/>
          </p:cNvSpPr>
          <p:nvPr/>
        </p:nvSpPr>
        <p:spPr bwMode="auto">
          <a:xfrm>
            <a:off x="2392710" y="2284562"/>
            <a:ext cx="80772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 defTabSz="914400" hangingPunct="0">
              <a:defRPr/>
            </a:pPr>
            <a:r>
              <a:rPr lang="zh-CN" altLang="en-US" sz="14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你</a:t>
            </a: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知道自己迫切需要提高，但总是无暇阅读与工作有关的书籍。</a:t>
            </a:r>
          </a:p>
          <a:p>
            <a:pPr marL="0" marR="0" lvl="0" indent="0" defTabSz="9144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9" name="Group 132"/>
          <p:cNvGrpSpPr>
            <a:grpSpLocks/>
          </p:cNvGrpSpPr>
          <p:nvPr/>
        </p:nvGrpSpPr>
        <p:grpSpPr bwMode="auto">
          <a:xfrm>
            <a:off x="1935510" y="2744937"/>
            <a:ext cx="265113" cy="442913"/>
            <a:chOff x="192" y="818"/>
            <a:chExt cx="167" cy="279"/>
          </a:xfrm>
        </p:grpSpPr>
        <p:sp>
          <p:nvSpPr>
            <p:cNvPr id="200" name="AutoShape 133"/>
            <p:cNvSpPr>
              <a:spLocks noChangeArrowheads="1"/>
            </p:cNvSpPr>
            <p:nvPr/>
          </p:nvSpPr>
          <p:spPr bwMode="auto">
            <a:xfrm>
              <a:off x="192" y="818"/>
              <a:ext cx="167" cy="279"/>
            </a:xfrm>
            <a:prstGeom prst="homePlate">
              <a:avLst>
                <a:gd name="adj" fmla="val 72454"/>
              </a:avLst>
            </a:prstGeom>
            <a:solidFill>
              <a:srgbClr val="449CD8"/>
            </a:solidFill>
            <a:ln>
              <a:noFill/>
            </a:ln>
            <a:effectLst>
              <a:outerShdw dist="35921" dir="2700000" algn="ctr" rotWithShape="0">
                <a:srgbClr val="C0C0C0"/>
              </a:outerShdw>
            </a:effectLst>
            <a:extLst>
              <a:ext uri="{91240B29-F687-4F45-9708-019B960494DF}">
                <a14:hiddenLine xmlns:a14="http://schemas.microsoft.com/office/drawing/2010/main" w="6350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1" name="Text Box 134"/>
            <p:cNvSpPr txBox="1">
              <a:spLocks noChangeArrowheads="1"/>
            </p:cNvSpPr>
            <p:nvPr/>
          </p:nvSpPr>
          <p:spPr bwMode="auto">
            <a:xfrm>
              <a:off x="196" y="898"/>
              <a:ext cx="108" cy="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11</a:t>
              </a:r>
              <a:endPara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endParaRPr>
            </a:p>
          </p:txBody>
        </p:sp>
      </p:grpSp>
      <p:sp>
        <p:nvSpPr>
          <p:cNvPr id="207" name="Rectangle 140"/>
          <p:cNvSpPr>
            <a:spLocks noChangeArrowheads="1"/>
          </p:cNvSpPr>
          <p:nvPr/>
        </p:nvSpPr>
        <p:spPr bwMode="auto">
          <a:xfrm>
            <a:off x="2392710" y="2817962"/>
            <a:ext cx="807720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hangingPunct="0"/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你没有开通微博，也不知道什么是微信，没有时间尝试新鲜事物，感觉自己凹凸了。</a:t>
            </a:r>
          </a:p>
        </p:txBody>
      </p:sp>
      <p:grpSp>
        <p:nvGrpSpPr>
          <p:cNvPr id="208" name="Group 141"/>
          <p:cNvGrpSpPr>
            <a:grpSpLocks/>
          </p:cNvGrpSpPr>
          <p:nvPr/>
        </p:nvGrpSpPr>
        <p:grpSpPr bwMode="auto">
          <a:xfrm>
            <a:off x="1935510" y="3278337"/>
            <a:ext cx="265113" cy="442913"/>
            <a:chOff x="192" y="818"/>
            <a:chExt cx="167" cy="279"/>
          </a:xfrm>
        </p:grpSpPr>
        <p:sp>
          <p:nvSpPr>
            <p:cNvPr id="209" name="AutoShape 142"/>
            <p:cNvSpPr>
              <a:spLocks noChangeArrowheads="1"/>
            </p:cNvSpPr>
            <p:nvPr/>
          </p:nvSpPr>
          <p:spPr bwMode="auto">
            <a:xfrm>
              <a:off x="192" y="818"/>
              <a:ext cx="167" cy="279"/>
            </a:xfrm>
            <a:prstGeom prst="homePlate">
              <a:avLst>
                <a:gd name="adj" fmla="val 72454"/>
              </a:avLst>
            </a:prstGeom>
            <a:solidFill>
              <a:srgbClr val="449CD8"/>
            </a:solidFill>
            <a:ln>
              <a:noFill/>
            </a:ln>
            <a:effectLst>
              <a:outerShdw dist="35921" dir="2700000" algn="ctr" rotWithShape="0">
                <a:srgbClr val="C0C0C0"/>
              </a:outerShdw>
            </a:effectLst>
            <a:extLst>
              <a:ext uri="{91240B29-F687-4F45-9708-019B960494DF}">
                <a14:hiddenLine xmlns:a14="http://schemas.microsoft.com/office/drawing/2010/main" w="6350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0" name="Text Box 143"/>
            <p:cNvSpPr txBox="1">
              <a:spLocks noChangeArrowheads="1"/>
            </p:cNvSpPr>
            <p:nvPr/>
          </p:nvSpPr>
          <p:spPr bwMode="auto">
            <a:xfrm>
              <a:off x="196" y="897"/>
              <a:ext cx="108" cy="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12</a:t>
              </a:r>
              <a:endPara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endParaRPr>
            </a:p>
          </p:txBody>
        </p:sp>
      </p:grpSp>
      <p:sp>
        <p:nvSpPr>
          <p:cNvPr id="216" name="Rectangle 149"/>
          <p:cNvSpPr>
            <a:spLocks noChangeArrowheads="1"/>
          </p:cNvSpPr>
          <p:nvPr/>
        </p:nvSpPr>
        <p:spPr bwMode="auto">
          <a:xfrm>
            <a:off x="2392710" y="3351362"/>
            <a:ext cx="807720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lvl="0" indent="0" defTabSz="91440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什么，你问我的业余爱好？我哪有时间去从事什么业余爱好，太奢侈了吧？</a:t>
            </a:r>
          </a:p>
        </p:txBody>
      </p:sp>
      <p:grpSp>
        <p:nvGrpSpPr>
          <p:cNvPr id="217" name="Group 150"/>
          <p:cNvGrpSpPr>
            <a:grpSpLocks/>
          </p:cNvGrpSpPr>
          <p:nvPr/>
        </p:nvGrpSpPr>
        <p:grpSpPr bwMode="auto">
          <a:xfrm>
            <a:off x="1935510" y="3811737"/>
            <a:ext cx="265113" cy="442913"/>
            <a:chOff x="192" y="818"/>
            <a:chExt cx="167" cy="279"/>
          </a:xfrm>
        </p:grpSpPr>
        <p:sp>
          <p:nvSpPr>
            <p:cNvPr id="218" name="AutoShape 151"/>
            <p:cNvSpPr>
              <a:spLocks noChangeArrowheads="1"/>
            </p:cNvSpPr>
            <p:nvPr/>
          </p:nvSpPr>
          <p:spPr bwMode="auto">
            <a:xfrm>
              <a:off x="192" y="818"/>
              <a:ext cx="167" cy="279"/>
            </a:xfrm>
            <a:prstGeom prst="homePlate">
              <a:avLst>
                <a:gd name="adj" fmla="val 72454"/>
              </a:avLst>
            </a:prstGeom>
            <a:solidFill>
              <a:srgbClr val="449CD8"/>
            </a:solidFill>
            <a:ln>
              <a:noFill/>
            </a:ln>
            <a:effectLst>
              <a:outerShdw dist="35921" dir="2700000" algn="ctr" rotWithShape="0">
                <a:srgbClr val="C0C0C0"/>
              </a:outerShdw>
            </a:effectLst>
            <a:extLst>
              <a:ext uri="{91240B29-F687-4F45-9708-019B960494DF}">
                <a14:hiddenLine xmlns:a14="http://schemas.microsoft.com/office/drawing/2010/main" w="6350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9" name="Text Box 152"/>
            <p:cNvSpPr txBox="1">
              <a:spLocks noChangeArrowheads="1"/>
            </p:cNvSpPr>
            <p:nvPr/>
          </p:nvSpPr>
          <p:spPr bwMode="auto">
            <a:xfrm>
              <a:off x="196" y="898"/>
              <a:ext cx="108" cy="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13</a:t>
              </a:r>
              <a:endPara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endParaRPr>
            </a:p>
          </p:txBody>
        </p:sp>
      </p:grpSp>
      <p:sp>
        <p:nvSpPr>
          <p:cNvPr id="225" name="Rectangle 158"/>
          <p:cNvSpPr>
            <a:spLocks noChangeArrowheads="1"/>
          </p:cNvSpPr>
          <p:nvPr/>
        </p:nvSpPr>
        <p:spPr bwMode="auto">
          <a:xfrm>
            <a:off x="2392710" y="3884762"/>
            <a:ext cx="807720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914400" hangingPunct="0"/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感觉自己没有在有限的时间里做自己应该做的事情，每一天都忙却忙的不是地方。</a:t>
            </a:r>
          </a:p>
        </p:txBody>
      </p:sp>
      <p:grpSp>
        <p:nvGrpSpPr>
          <p:cNvPr id="226" name="Group 159"/>
          <p:cNvGrpSpPr>
            <a:grpSpLocks/>
          </p:cNvGrpSpPr>
          <p:nvPr/>
        </p:nvGrpSpPr>
        <p:grpSpPr bwMode="auto">
          <a:xfrm>
            <a:off x="1935510" y="4345137"/>
            <a:ext cx="265113" cy="442913"/>
            <a:chOff x="192" y="818"/>
            <a:chExt cx="167" cy="279"/>
          </a:xfrm>
        </p:grpSpPr>
        <p:sp>
          <p:nvSpPr>
            <p:cNvPr id="227" name="AutoShape 160"/>
            <p:cNvSpPr>
              <a:spLocks noChangeArrowheads="1"/>
            </p:cNvSpPr>
            <p:nvPr/>
          </p:nvSpPr>
          <p:spPr bwMode="auto">
            <a:xfrm>
              <a:off x="192" y="818"/>
              <a:ext cx="167" cy="279"/>
            </a:xfrm>
            <a:prstGeom prst="homePlate">
              <a:avLst>
                <a:gd name="adj" fmla="val 72454"/>
              </a:avLst>
            </a:prstGeom>
            <a:solidFill>
              <a:srgbClr val="449CD8"/>
            </a:solidFill>
            <a:ln>
              <a:noFill/>
            </a:ln>
            <a:effectLst>
              <a:outerShdw dist="35921" dir="2700000" algn="ctr" rotWithShape="0">
                <a:srgbClr val="C0C0C0"/>
              </a:outerShdw>
            </a:effectLst>
            <a:extLst>
              <a:ext uri="{91240B29-F687-4F45-9708-019B960494DF}">
                <a14:hiddenLine xmlns:a14="http://schemas.microsoft.com/office/drawing/2010/main" w="6350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8" name="Text Box 161"/>
            <p:cNvSpPr txBox="1">
              <a:spLocks noChangeArrowheads="1"/>
            </p:cNvSpPr>
            <p:nvPr/>
          </p:nvSpPr>
          <p:spPr bwMode="auto">
            <a:xfrm>
              <a:off x="196" y="898"/>
              <a:ext cx="108" cy="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14</a:t>
              </a:r>
              <a:endPara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endParaRPr>
            </a:p>
          </p:txBody>
        </p:sp>
      </p:grpSp>
      <p:sp>
        <p:nvSpPr>
          <p:cNvPr id="234" name="Rectangle 167"/>
          <p:cNvSpPr>
            <a:spLocks noChangeArrowheads="1"/>
          </p:cNvSpPr>
          <p:nvPr/>
        </p:nvSpPr>
        <p:spPr bwMode="auto">
          <a:xfrm>
            <a:off x="2392710" y="4418162"/>
            <a:ext cx="807720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 defTabSz="914400"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很想好好给自己放个假，但如果长休了一段时间，又会有负罪感。</a:t>
            </a:r>
          </a:p>
        </p:txBody>
      </p:sp>
      <p:grpSp>
        <p:nvGrpSpPr>
          <p:cNvPr id="235" name="Group 168"/>
          <p:cNvGrpSpPr>
            <a:grpSpLocks/>
          </p:cNvGrpSpPr>
          <p:nvPr/>
        </p:nvGrpSpPr>
        <p:grpSpPr bwMode="auto">
          <a:xfrm>
            <a:off x="1935510" y="4878537"/>
            <a:ext cx="265113" cy="442913"/>
            <a:chOff x="192" y="818"/>
            <a:chExt cx="167" cy="279"/>
          </a:xfrm>
        </p:grpSpPr>
        <p:sp>
          <p:nvSpPr>
            <p:cNvPr id="236" name="AutoShape 169"/>
            <p:cNvSpPr>
              <a:spLocks noChangeArrowheads="1"/>
            </p:cNvSpPr>
            <p:nvPr/>
          </p:nvSpPr>
          <p:spPr bwMode="auto">
            <a:xfrm>
              <a:off x="192" y="818"/>
              <a:ext cx="167" cy="279"/>
            </a:xfrm>
            <a:prstGeom prst="homePlate">
              <a:avLst>
                <a:gd name="adj" fmla="val 72454"/>
              </a:avLst>
            </a:prstGeom>
            <a:solidFill>
              <a:srgbClr val="449CD8"/>
            </a:solidFill>
            <a:ln>
              <a:noFill/>
            </a:ln>
            <a:effectLst>
              <a:outerShdw dist="35921" dir="2700000" algn="ctr" rotWithShape="0">
                <a:srgbClr val="C0C0C0"/>
              </a:outerShdw>
            </a:effectLst>
            <a:extLst>
              <a:ext uri="{91240B29-F687-4F45-9708-019B960494DF}">
                <a14:hiddenLine xmlns:a14="http://schemas.microsoft.com/office/drawing/2010/main" w="6350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7" name="Text Box 170"/>
            <p:cNvSpPr txBox="1">
              <a:spLocks noChangeArrowheads="1"/>
            </p:cNvSpPr>
            <p:nvPr/>
          </p:nvSpPr>
          <p:spPr bwMode="auto">
            <a:xfrm>
              <a:off x="196" y="898"/>
              <a:ext cx="108" cy="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15</a:t>
              </a:r>
              <a:endPara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endParaRPr>
            </a:p>
          </p:txBody>
        </p:sp>
      </p:grpSp>
      <p:sp>
        <p:nvSpPr>
          <p:cNvPr id="243" name="Rectangle 176"/>
          <p:cNvSpPr>
            <a:spLocks noChangeArrowheads="1"/>
          </p:cNvSpPr>
          <p:nvPr/>
        </p:nvSpPr>
        <p:spPr bwMode="auto">
          <a:xfrm>
            <a:off x="2392710" y="4951562"/>
            <a:ext cx="807720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 defTabSz="914400" hangingPunct="0"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你常常沉醉于过去的成功或失败之中，不敢想未来会怎样。</a:t>
            </a:r>
          </a:p>
        </p:txBody>
      </p:sp>
      <p:grpSp>
        <p:nvGrpSpPr>
          <p:cNvPr id="244" name="Group 177"/>
          <p:cNvGrpSpPr>
            <a:grpSpLocks/>
          </p:cNvGrpSpPr>
          <p:nvPr/>
        </p:nvGrpSpPr>
        <p:grpSpPr bwMode="auto">
          <a:xfrm>
            <a:off x="1935510" y="5411937"/>
            <a:ext cx="265113" cy="442913"/>
            <a:chOff x="192" y="818"/>
            <a:chExt cx="167" cy="279"/>
          </a:xfrm>
        </p:grpSpPr>
        <p:sp>
          <p:nvSpPr>
            <p:cNvPr id="245" name="AutoShape 178"/>
            <p:cNvSpPr>
              <a:spLocks noChangeArrowheads="1"/>
            </p:cNvSpPr>
            <p:nvPr/>
          </p:nvSpPr>
          <p:spPr bwMode="auto">
            <a:xfrm>
              <a:off x="192" y="818"/>
              <a:ext cx="167" cy="279"/>
            </a:xfrm>
            <a:prstGeom prst="homePlate">
              <a:avLst>
                <a:gd name="adj" fmla="val 72454"/>
              </a:avLst>
            </a:prstGeom>
            <a:solidFill>
              <a:srgbClr val="449CD8"/>
            </a:solidFill>
            <a:ln>
              <a:noFill/>
            </a:ln>
            <a:effectLst>
              <a:outerShdw dist="35921" dir="2700000" algn="ctr" rotWithShape="0">
                <a:srgbClr val="C0C0C0"/>
              </a:outerShdw>
            </a:effectLst>
            <a:extLst>
              <a:ext uri="{91240B29-F687-4F45-9708-019B960494DF}">
                <a14:hiddenLine xmlns:a14="http://schemas.microsoft.com/office/drawing/2010/main" w="6350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Text Box 179"/>
            <p:cNvSpPr txBox="1">
              <a:spLocks noChangeArrowheads="1"/>
            </p:cNvSpPr>
            <p:nvPr/>
          </p:nvSpPr>
          <p:spPr bwMode="auto">
            <a:xfrm>
              <a:off x="196" y="898"/>
              <a:ext cx="108" cy="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16</a:t>
              </a:r>
            </a:p>
          </p:txBody>
        </p:sp>
      </p:grpSp>
      <p:sp>
        <p:nvSpPr>
          <p:cNvPr id="252" name="Rectangle 185"/>
          <p:cNvSpPr>
            <a:spLocks noChangeArrowheads="1"/>
          </p:cNvSpPr>
          <p:nvPr/>
        </p:nvSpPr>
        <p:spPr bwMode="auto">
          <a:xfrm>
            <a:off x="2392710" y="5484962"/>
            <a:ext cx="807720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 defTabSz="914400" hangingPunct="0"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还记得自己的理想吗？或许自己的宏图大志等都只有在梦中实现了。</a:t>
            </a:r>
          </a:p>
        </p:txBody>
      </p:sp>
      <p:sp>
        <p:nvSpPr>
          <p:cNvPr id="261" name="TextBox 260"/>
          <p:cNvSpPr txBox="1"/>
          <p:nvPr/>
        </p:nvSpPr>
        <p:spPr>
          <a:xfrm>
            <a:off x="8641110" y="814676"/>
            <a:ext cx="91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</a:rPr>
              <a:t>or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rgbClr val="92D050"/>
              </a:solidFill>
              <a:effectLst/>
              <a:uLnTx/>
              <a:uFillTx/>
            </a:endParaRPr>
          </a:p>
        </p:txBody>
      </p:sp>
      <p:grpSp>
        <p:nvGrpSpPr>
          <p:cNvPr id="273" name="组合 272"/>
          <p:cNvGrpSpPr/>
          <p:nvPr/>
        </p:nvGrpSpPr>
        <p:grpSpPr>
          <a:xfrm>
            <a:off x="2113310" y="2132162"/>
            <a:ext cx="8025336" cy="3722689"/>
            <a:chOff x="2113310" y="2132162"/>
            <a:chExt cx="8025336" cy="3722689"/>
          </a:xfrm>
        </p:grpSpPr>
        <p:cxnSp>
          <p:nvCxnSpPr>
            <p:cNvPr id="263" name="直接连接符 262"/>
            <p:cNvCxnSpPr/>
            <p:nvPr/>
          </p:nvCxnSpPr>
          <p:spPr>
            <a:xfrm flipV="1">
              <a:off x="2139607" y="2132162"/>
              <a:ext cx="7999039" cy="1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dash"/>
            </a:ln>
            <a:effectLst/>
          </p:spPr>
        </p:cxnSp>
        <p:cxnSp>
          <p:nvCxnSpPr>
            <p:cNvPr id="266" name="直接连接符 265"/>
            <p:cNvCxnSpPr/>
            <p:nvPr/>
          </p:nvCxnSpPr>
          <p:spPr>
            <a:xfrm flipV="1">
              <a:off x="2113310" y="2654448"/>
              <a:ext cx="7999039" cy="1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dash"/>
            </a:ln>
            <a:effectLst/>
          </p:spPr>
        </p:cxnSp>
        <p:cxnSp>
          <p:nvCxnSpPr>
            <p:cNvPr id="267" name="直接连接符 266"/>
            <p:cNvCxnSpPr/>
            <p:nvPr/>
          </p:nvCxnSpPr>
          <p:spPr>
            <a:xfrm flipV="1">
              <a:off x="2113310" y="3187850"/>
              <a:ext cx="7999039" cy="1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dash"/>
            </a:ln>
            <a:effectLst/>
          </p:spPr>
        </p:cxnSp>
        <p:cxnSp>
          <p:nvCxnSpPr>
            <p:cNvPr id="268" name="直接连接符 267"/>
            <p:cNvCxnSpPr/>
            <p:nvPr/>
          </p:nvCxnSpPr>
          <p:spPr>
            <a:xfrm flipV="1">
              <a:off x="2121074" y="3721250"/>
              <a:ext cx="7999039" cy="1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dash"/>
            </a:ln>
            <a:effectLst/>
          </p:spPr>
        </p:cxnSp>
        <p:cxnSp>
          <p:nvCxnSpPr>
            <p:cNvPr id="269" name="直接连接符 268"/>
            <p:cNvCxnSpPr/>
            <p:nvPr/>
          </p:nvCxnSpPr>
          <p:spPr>
            <a:xfrm flipV="1">
              <a:off x="2128838" y="4254650"/>
              <a:ext cx="7999039" cy="1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dash"/>
            </a:ln>
            <a:effectLst/>
          </p:spPr>
        </p:cxnSp>
        <p:cxnSp>
          <p:nvCxnSpPr>
            <p:cNvPr id="270" name="直接连接符 269"/>
            <p:cNvCxnSpPr/>
            <p:nvPr/>
          </p:nvCxnSpPr>
          <p:spPr>
            <a:xfrm flipV="1">
              <a:off x="2139607" y="4788050"/>
              <a:ext cx="7999039" cy="1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dash"/>
            </a:ln>
            <a:effectLst/>
          </p:spPr>
        </p:cxnSp>
        <p:cxnSp>
          <p:nvCxnSpPr>
            <p:cNvPr id="271" name="直接连接符 270"/>
            <p:cNvCxnSpPr/>
            <p:nvPr/>
          </p:nvCxnSpPr>
          <p:spPr>
            <a:xfrm flipV="1">
              <a:off x="2139607" y="5321450"/>
              <a:ext cx="7999039" cy="1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dash"/>
            </a:ln>
            <a:effectLst/>
          </p:spPr>
        </p:cxnSp>
        <p:cxnSp>
          <p:nvCxnSpPr>
            <p:cNvPr id="272" name="直接连接符 271"/>
            <p:cNvCxnSpPr/>
            <p:nvPr/>
          </p:nvCxnSpPr>
          <p:spPr>
            <a:xfrm flipV="1">
              <a:off x="2139607" y="5854850"/>
              <a:ext cx="7999039" cy="1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dash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41395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" grpId="0"/>
      <p:bldP spid="198" grpId="0"/>
      <p:bldP spid="207" grpId="0"/>
      <p:bldP spid="216" grpId="0"/>
      <p:bldP spid="225" grpId="0"/>
      <p:bldP spid="234" grpId="0"/>
      <p:bldP spid="243" grpId="0"/>
      <p:bldP spid="25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25471" y="5103254"/>
            <a:ext cx="5709695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non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" name="五边形 3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该怎样进行时间管理</a:t>
            </a:r>
          </a:p>
        </p:txBody>
      </p:sp>
      <p:pic>
        <p:nvPicPr>
          <p:cNvPr id="1028" name="Picture 4" descr="C:\Documents and Settings\tdz\桌面\xpic47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126" y="549474"/>
            <a:ext cx="3657600" cy="2619756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Documents and Settings\tdz\桌面\xpic473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126" y="3313246"/>
            <a:ext cx="3657600" cy="2619756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2062758" y="4077866"/>
            <a:ext cx="3384376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000" b="1" dirty="0" smtClean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请问</a:t>
            </a:r>
            <a:r>
              <a:rPr lang="zh-CN" altLang="en-US" sz="2000" b="1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：你如何用这笔钱</a:t>
            </a:r>
            <a:r>
              <a:rPr lang="zh-CN" altLang="en-US" sz="2000" b="1" dirty="0" smtClean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sz="2000" b="1" dirty="0">
              <a:solidFill>
                <a:srgbClr val="99D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直接连接符 2"/>
          <p:cNvSpPr>
            <a:spLocks noChangeShapeType="1"/>
          </p:cNvSpPr>
          <p:nvPr/>
        </p:nvSpPr>
        <p:spPr bwMode="auto">
          <a:xfrm flipV="1">
            <a:off x="5735166" y="1862044"/>
            <a:ext cx="0" cy="3119206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18804" y="1845618"/>
            <a:ext cx="492443" cy="338060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18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可以将情况设定为</a:t>
            </a:r>
            <a:endParaRPr lang="en-US" altLang="zh-CN" sz="2000" kern="0" spc="180" dirty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730571" y="1932142"/>
            <a:ext cx="478857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如果银行明天向你的帐号拨款</a:t>
            </a:r>
            <a:r>
              <a:rPr lang="en-US" altLang="zh-CN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8.64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万元，你在这一天可以随心所欲，想用多少就用多少，用途也没有任何的规定。条件只有一个：用剩的钱不能留到第二天再用，也不能节余归自己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800" b="1" dirty="0">
              <a:solidFill>
                <a:srgbClr val="99D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25471" y="1701602"/>
            <a:ext cx="5709695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non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9" name="Picture 8" descr="E:\仝德志文件，勿删！\03-参考文档\！PPT图片及版面资源\PPT精美插图\头像\呵呵头像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614" y="3789834"/>
            <a:ext cx="1026509" cy="1026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122422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5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5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5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6" grpId="0"/>
      <p:bldP spid="1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" name="直接连接符 49"/>
          <p:cNvCxnSpPr/>
          <p:nvPr/>
        </p:nvCxnSpPr>
        <p:spPr>
          <a:xfrm flipH="1">
            <a:off x="9310093" y="1701602"/>
            <a:ext cx="2854849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none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" name="TextBox 47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sp>
        <p:nvSpPr>
          <p:cNvPr id="49" name="五边形 48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该怎样进行时间管理</a:t>
            </a:r>
          </a:p>
        </p:txBody>
      </p:sp>
      <p:sp>
        <p:nvSpPr>
          <p:cNvPr id="81" name="矩形 80"/>
          <p:cNvSpPr>
            <a:spLocks noChangeArrowheads="1"/>
          </p:cNvSpPr>
          <p:nvPr/>
        </p:nvSpPr>
        <p:spPr bwMode="auto">
          <a:xfrm>
            <a:off x="9335643" y="1125538"/>
            <a:ext cx="1440083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20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类比分析</a:t>
            </a:r>
            <a:endParaRPr lang="zh-CN" altLang="en-US" sz="20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1815815160"/>
              </p:ext>
            </p:extLst>
          </p:nvPr>
        </p:nvGraphicFramePr>
        <p:xfrm>
          <a:off x="2350790" y="2349674"/>
          <a:ext cx="4063471" cy="36450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5" name="图示 84"/>
          <p:cNvGraphicFramePr/>
          <p:nvPr>
            <p:extLst>
              <p:ext uri="{D42A27DB-BD31-4B8C-83A1-F6EECF244321}">
                <p14:modId xmlns:p14="http://schemas.microsoft.com/office/powerpoint/2010/main" val="2230342196"/>
              </p:ext>
            </p:extLst>
          </p:nvPr>
        </p:nvGraphicFramePr>
        <p:xfrm>
          <a:off x="6064183" y="2349674"/>
          <a:ext cx="4063471" cy="36450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2053" name="Picture 5" descr="E:\仝德志文件，勿删！\03-参考文档\！PPT图片及版面资源\06-PPT精选插图\04-图标\131846CD7C60C4618C061A8D8DAE74CD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366" y="3722763"/>
            <a:ext cx="1219199" cy="1219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E:\仝德志文件，勿删！\03-参考文档\！PPT图片及版面资源\06-PPT精选插图\04-图标\12A88677B1352C306D6B7E9CD0A73664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8942" y="3654501"/>
            <a:ext cx="1287461" cy="1287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6" name="直接连接符 85"/>
          <p:cNvCxnSpPr/>
          <p:nvPr/>
        </p:nvCxnSpPr>
        <p:spPr>
          <a:xfrm>
            <a:off x="8754565" y="2781722"/>
            <a:ext cx="3173289" cy="0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88" name="矩形 4"/>
          <p:cNvSpPr>
            <a:spLocks noChangeArrowheads="1"/>
          </p:cNvSpPr>
          <p:nvPr/>
        </p:nvSpPr>
        <p:spPr bwMode="auto">
          <a:xfrm>
            <a:off x="9770657" y="4941962"/>
            <a:ext cx="2157197" cy="418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 smtClean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同样的钱，买的最多</a:t>
            </a:r>
            <a:endParaRPr lang="zh-CN" altLang="en-US" sz="1600" dirty="0">
              <a:solidFill>
                <a:srgbClr val="99D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矩形 4"/>
          <p:cNvSpPr>
            <a:spLocks noChangeArrowheads="1"/>
          </p:cNvSpPr>
          <p:nvPr/>
        </p:nvSpPr>
        <p:spPr bwMode="auto">
          <a:xfrm>
            <a:off x="8844458" y="2363531"/>
            <a:ext cx="2157197" cy="418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买最该买的东西</a:t>
            </a:r>
            <a:endParaRPr lang="zh-CN" altLang="en-US" sz="1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0" name="直接连接符 89"/>
          <p:cNvCxnSpPr/>
          <p:nvPr/>
        </p:nvCxnSpPr>
        <p:spPr>
          <a:xfrm>
            <a:off x="9923056" y="5403627"/>
            <a:ext cx="2004798" cy="0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26" name="直接连接符 125"/>
          <p:cNvCxnSpPr/>
          <p:nvPr/>
        </p:nvCxnSpPr>
        <p:spPr>
          <a:xfrm>
            <a:off x="6527254" y="2011699"/>
            <a:ext cx="2808389" cy="0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27" name="矩形 4"/>
          <p:cNvSpPr>
            <a:spLocks noChangeArrowheads="1"/>
          </p:cNvSpPr>
          <p:nvPr/>
        </p:nvSpPr>
        <p:spPr bwMode="auto">
          <a:xfrm>
            <a:off x="6530297" y="1557586"/>
            <a:ext cx="2157197" cy="418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一分</a:t>
            </a:r>
            <a:r>
              <a:rPr lang="zh-CN" altLang="en-US" sz="16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钱也不剩</a:t>
            </a:r>
            <a:endParaRPr lang="zh-CN" altLang="en-US" sz="1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6" name="直接连接符 135"/>
          <p:cNvCxnSpPr/>
          <p:nvPr/>
        </p:nvCxnSpPr>
        <p:spPr>
          <a:xfrm>
            <a:off x="3214886" y="2011699"/>
            <a:ext cx="2736304" cy="0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37" name="矩形 4"/>
          <p:cNvSpPr>
            <a:spLocks noChangeArrowheads="1"/>
          </p:cNvSpPr>
          <p:nvPr/>
        </p:nvSpPr>
        <p:spPr bwMode="auto">
          <a:xfrm>
            <a:off x="3430910" y="1557586"/>
            <a:ext cx="25972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充分利用时间，</a:t>
            </a:r>
            <a:r>
              <a:rPr lang="zh-CN" altLang="en-US" sz="160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不浪费</a:t>
            </a:r>
            <a:endParaRPr lang="zh-CN" altLang="en-US" sz="1600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8" name="直接连接符 137"/>
          <p:cNvCxnSpPr/>
          <p:nvPr/>
        </p:nvCxnSpPr>
        <p:spPr>
          <a:xfrm>
            <a:off x="617661" y="2767865"/>
            <a:ext cx="3173289" cy="0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39" name="矩形 4"/>
          <p:cNvSpPr>
            <a:spLocks noChangeArrowheads="1"/>
          </p:cNvSpPr>
          <p:nvPr/>
        </p:nvSpPr>
        <p:spPr bwMode="auto">
          <a:xfrm>
            <a:off x="707554" y="2349674"/>
            <a:ext cx="27233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做最该做的事，要事第一</a:t>
            </a:r>
            <a:endParaRPr lang="zh-CN" altLang="en-US" sz="1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2" name="矩形 4"/>
          <p:cNvSpPr>
            <a:spLocks noChangeArrowheads="1"/>
          </p:cNvSpPr>
          <p:nvPr/>
        </p:nvSpPr>
        <p:spPr bwMode="auto">
          <a:xfrm>
            <a:off x="406574" y="4941962"/>
            <a:ext cx="21571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 smtClean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同样时间，成果更多</a:t>
            </a:r>
            <a:endParaRPr lang="zh-CN" altLang="en-US" sz="1600" dirty="0">
              <a:solidFill>
                <a:srgbClr val="99D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43" name="直接连接符 142"/>
          <p:cNvCxnSpPr/>
          <p:nvPr/>
        </p:nvCxnSpPr>
        <p:spPr>
          <a:xfrm>
            <a:off x="558973" y="5403627"/>
            <a:ext cx="2004798" cy="0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46" name="直接连接符 145"/>
          <p:cNvCxnSpPr/>
          <p:nvPr/>
        </p:nvCxnSpPr>
        <p:spPr>
          <a:xfrm flipV="1">
            <a:off x="5951190" y="2084681"/>
            <a:ext cx="0" cy="2425233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51" name="直接连接符 150"/>
          <p:cNvCxnSpPr/>
          <p:nvPr/>
        </p:nvCxnSpPr>
        <p:spPr>
          <a:xfrm flipV="1">
            <a:off x="6527254" y="2084680"/>
            <a:ext cx="0" cy="2425233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6266485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Graphic spid="3" grpId="0">
        <p:bldAsOne/>
      </p:bldGraphic>
      <p:bldGraphic spid="85" grpId="0">
        <p:bldAsOne/>
      </p:bldGraphic>
      <p:bldP spid="88" grpId="0"/>
      <p:bldP spid="89" grpId="0"/>
      <p:bldP spid="127" grpId="0"/>
      <p:bldP spid="137" grpId="0"/>
      <p:bldP spid="139" grpId="0"/>
      <p:bldP spid="14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25472" y="1701602"/>
            <a:ext cx="8445998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non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" name="五边形 2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该怎样进行时间管理</a:t>
            </a:r>
          </a:p>
        </p:txBody>
      </p:sp>
      <p:grpSp>
        <p:nvGrpSpPr>
          <p:cNvPr id="64" name="组合 63"/>
          <p:cNvGrpSpPr/>
          <p:nvPr/>
        </p:nvGrpSpPr>
        <p:grpSpPr>
          <a:xfrm>
            <a:off x="550550" y="2211893"/>
            <a:ext cx="7379755" cy="1080000"/>
            <a:chOff x="550550" y="2211893"/>
            <a:chExt cx="7379755" cy="1080000"/>
          </a:xfrm>
        </p:grpSpPr>
        <p:sp>
          <p:nvSpPr>
            <p:cNvPr id="5" name="任意多边形 4"/>
            <p:cNvSpPr/>
            <p:nvPr/>
          </p:nvSpPr>
          <p:spPr>
            <a:xfrm>
              <a:off x="550550" y="2211893"/>
              <a:ext cx="1080000" cy="1080000"/>
            </a:xfrm>
            <a:custGeom>
              <a:avLst/>
              <a:gdLst>
                <a:gd name="connsiteX0" fmla="*/ 0 w 1260455"/>
                <a:gd name="connsiteY0" fmla="*/ 630228 h 1260455"/>
                <a:gd name="connsiteX1" fmla="*/ 630228 w 1260455"/>
                <a:gd name="connsiteY1" fmla="*/ 0 h 1260455"/>
                <a:gd name="connsiteX2" fmla="*/ 1260456 w 1260455"/>
                <a:gd name="connsiteY2" fmla="*/ 630228 h 1260455"/>
                <a:gd name="connsiteX3" fmla="*/ 630228 w 1260455"/>
                <a:gd name="connsiteY3" fmla="*/ 1260456 h 1260455"/>
                <a:gd name="connsiteX4" fmla="*/ 0 w 1260455"/>
                <a:gd name="connsiteY4" fmla="*/ 630228 h 126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0455" h="1260455">
                  <a:moveTo>
                    <a:pt x="0" y="630228"/>
                  </a:moveTo>
                  <a:cubicBezTo>
                    <a:pt x="0" y="282163"/>
                    <a:pt x="282163" y="0"/>
                    <a:pt x="630228" y="0"/>
                  </a:cubicBezTo>
                  <a:cubicBezTo>
                    <a:pt x="978293" y="0"/>
                    <a:pt x="1260456" y="282163"/>
                    <a:pt x="1260456" y="630228"/>
                  </a:cubicBezTo>
                  <a:cubicBezTo>
                    <a:pt x="1260456" y="978293"/>
                    <a:pt x="978293" y="1260456"/>
                    <a:pt x="630228" y="1260456"/>
                  </a:cubicBezTo>
                  <a:cubicBezTo>
                    <a:pt x="282163" y="1260456"/>
                    <a:pt x="0" y="978293"/>
                    <a:pt x="0" y="630228"/>
                  </a:cubicBez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215069" tIns="215069" rIns="215069" bIns="215069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kern="12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+mn-cs"/>
                </a:rPr>
                <a:t>效益</a:t>
              </a:r>
              <a:endParaRPr lang="zh-CN" altLang="en-US" sz="2000" kern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1782833" y="2481893"/>
              <a:ext cx="540000" cy="540000"/>
            </a:xfrm>
            <a:custGeom>
              <a:avLst/>
              <a:gdLst>
                <a:gd name="connsiteX0" fmla="*/ 96902 w 731063"/>
                <a:gd name="connsiteY0" fmla="*/ 150599 h 731063"/>
                <a:gd name="connsiteX1" fmla="*/ 634161 w 731063"/>
                <a:gd name="connsiteY1" fmla="*/ 150599 h 731063"/>
                <a:gd name="connsiteX2" fmla="*/ 634161 w 731063"/>
                <a:gd name="connsiteY2" fmla="*/ 322545 h 731063"/>
                <a:gd name="connsiteX3" fmla="*/ 96902 w 731063"/>
                <a:gd name="connsiteY3" fmla="*/ 322545 h 731063"/>
                <a:gd name="connsiteX4" fmla="*/ 96902 w 731063"/>
                <a:gd name="connsiteY4" fmla="*/ 150599 h 731063"/>
                <a:gd name="connsiteX5" fmla="*/ 96902 w 731063"/>
                <a:gd name="connsiteY5" fmla="*/ 408518 h 731063"/>
                <a:gd name="connsiteX6" fmla="*/ 634161 w 731063"/>
                <a:gd name="connsiteY6" fmla="*/ 408518 h 731063"/>
                <a:gd name="connsiteX7" fmla="*/ 634161 w 731063"/>
                <a:gd name="connsiteY7" fmla="*/ 580464 h 731063"/>
                <a:gd name="connsiteX8" fmla="*/ 96902 w 731063"/>
                <a:gd name="connsiteY8" fmla="*/ 580464 h 731063"/>
                <a:gd name="connsiteX9" fmla="*/ 96902 w 731063"/>
                <a:gd name="connsiteY9" fmla="*/ 408518 h 731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1063" h="731063">
                  <a:moveTo>
                    <a:pt x="96902" y="150599"/>
                  </a:moveTo>
                  <a:lnTo>
                    <a:pt x="634161" y="150599"/>
                  </a:lnTo>
                  <a:lnTo>
                    <a:pt x="634161" y="322545"/>
                  </a:lnTo>
                  <a:lnTo>
                    <a:pt x="96902" y="322545"/>
                  </a:lnTo>
                  <a:lnTo>
                    <a:pt x="96902" y="150599"/>
                  </a:lnTo>
                  <a:close/>
                  <a:moveTo>
                    <a:pt x="96902" y="408518"/>
                  </a:moveTo>
                  <a:lnTo>
                    <a:pt x="634161" y="408518"/>
                  </a:lnTo>
                  <a:lnTo>
                    <a:pt x="634161" y="580464"/>
                  </a:lnTo>
                  <a:lnTo>
                    <a:pt x="96902" y="580464"/>
                  </a:lnTo>
                  <a:lnTo>
                    <a:pt x="96902" y="408518"/>
                  </a:ln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96902" tIns="150599" rIns="96902" bIns="150599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 kern="1200">
                <a:solidFill>
                  <a:schemeClr val="tx1"/>
                </a:solidFill>
                <a:latin typeface="Arial"/>
                <a:ea typeface="宋体"/>
                <a:cs typeface="+mn-cs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2600541" y="2211893"/>
              <a:ext cx="1080000" cy="1080000"/>
            </a:xfrm>
            <a:custGeom>
              <a:avLst/>
              <a:gdLst>
                <a:gd name="connsiteX0" fmla="*/ 0 w 1260455"/>
                <a:gd name="connsiteY0" fmla="*/ 630228 h 1260455"/>
                <a:gd name="connsiteX1" fmla="*/ 630228 w 1260455"/>
                <a:gd name="connsiteY1" fmla="*/ 0 h 1260455"/>
                <a:gd name="connsiteX2" fmla="*/ 1260456 w 1260455"/>
                <a:gd name="connsiteY2" fmla="*/ 630228 h 1260455"/>
                <a:gd name="connsiteX3" fmla="*/ 630228 w 1260455"/>
                <a:gd name="connsiteY3" fmla="*/ 1260456 h 1260455"/>
                <a:gd name="connsiteX4" fmla="*/ 0 w 1260455"/>
                <a:gd name="connsiteY4" fmla="*/ 630228 h 126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0455" h="1260455">
                  <a:moveTo>
                    <a:pt x="0" y="630228"/>
                  </a:moveTo>
                  <a:cubicBezTo>
                    <a:pt x="0" y="282163"/>
                    <a:pt x="282163" y="0"/>
                    <a:pt x="630228" y="0"/>
                  </a:cubicBezTo>
                  <a:cubicBezTo>
                    <a:pt x="978293" y="0"/>
                    <a:pt x="1260456" y="282163"/>
                    <a:pt x="1260456" y="630228"/>
                  </a:cubicBezTo>
                  <a:cubicBezTo>
                    <a:pt x="1260456" y="978293"/>
                    <a:pt x="978293" y="1260456"/>
                    <a:pt x="630228" y="1260456"/>
                  </a:cubicBezTo>
                  <a:cubicBezTo>
                    <a:pt x="282163" y="1260456"/>
                    <a:pt x="0" y="978293"/>
                    <a:pt x="0" y="630228"/>
                  </a:cubicBez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215069" tIns="215069" rIns="215069" bIns="215069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效能</a:t>
              </a:r>
              <a:endParaRPr lang="zh-CN" altLang="en-US" sz="2000" kern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3931348" y="2481893"/>
              <a:ext cx="540000" cy="540000"/>
            </a:xfrm>
            <a:custGeom>
              <a:avLst/>
              <a:gdLst>
                <a:gd name="connsiteX0" fmla="*/ 114791 w 731063"/>
                <a:gd name="connsiteY0" fmla="*/ 236375 h 731063"/>
                <a:gd name="connsiteX1" fmla="*/ 236375 w 731063"/>
                <a:gd name="connsiteY1" fmla="*/ 114791 h 731063"/>
                <a:gd name="connsiteX2" fmla="*/ 365532 w 731063"/>
                <a:gd name="connsiteY2" fmla="*/ 243947 h 731063"/>
                <a:gd name="connsiteX3" fmla="*/ 494688 w 731063"/>
                <a:gd name="connsiteY3" fmla="*/ 114791 h 731063"/>
                <a:gd name="connsiteX4" fmla="*/ 616272 w 731063"/>
                <a:gd name="connsiteY4" fmla="*/ 236375 h 731063"/>
                <a:gd name="connsiteX5" fmla="*/ 487116 w 731063"/>
                <a:gd name="connsiteY5" fmla="*/ 365532 h 731063"/>
                <a:gd name="connsiteX6" fmla="*/ 616272 w 731063"/>
                <a:gd name="connsiteY6" fmla="*/ 494688 h 731063"/>
                <a:gd name="connsiteX7" fmla="*/ 494688 w 731063"/>
                <a:gd name="connsiteY7" fmla="*/ 616272 h 731063"/>
                <a:gd name="connsiteX8" fmla="*/ 365532 w 731063"/>
                <a:gd name="connsiteY8" fmla="*/ 487116 h 731063"/>
                <a:gd name="connsiteX9" fmla="*/ 236375 w 731063"/>
                <a:gd name="connsiteY9" fmla="*/ 616272 h 731063"/>
                <a:gd name="connsiteX10" fmla="*/ 114791 w 731063"/>
                <a:gd name="connsiteY10" fmla="*/ 494688 h 731063"/>
                <a:gd name="connsiteX11" fmla="*/ 243947 w 731063"/>
                <a:gd name="connsiteY11" fmla="*/ 365532 h 731063"/>
                <a:gd name="connsiteX12" fmla="*/ 114791 w 731063"/>
                <a:gd name="connsiteY12" fmla="*/ 236375 h 731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31063" h="731063">
                  <a:moveTo>
                    <a:pt x="114791" y="236375"/>
                  </a:moveTo>
                  <a:lnTo>
                    <a:pt x="236375" y="114791"/>
                  </a:lnTo>
                  <a:lnTo>
                    <a:pt x="365532" y="243947"/>
                  </a:lnTo>
                  <a:lnTo>
                    <a:pt x="494688" y="114791"/>
                  </a:lnTo>
                  <a:lnTo>
                    <a:pt x="616272" y="236375"/>
                  </a:lnTo>
                  <a:lnTo>
                    <a:pt x="487116" y="365532"/>
                  </a:lnTo>
                  <a:lnTo>
                    <a:pt x="616272" y="494688"/>
                  </a:lnTo>
                  <a:lnTo>
                    <a:pt x="494688" y="616272"/>
                  </a:lnTo>
                  <a:lnTo>
                    <a:pt x="365532" y="487116"/>
                  </a:lnTo>
                  <a:lnTo>
                    <a:pt x="236375" y="616272"/>
                  </a:lnTo>
                  <a:lnTo>
                    <a:pt x="114791" y="494688"/>
                  </a:lnTo>
                  <a:lnTo>
                    <a:pt x="243947" y="365532"/>
                  </a:lnTo>
                  <a:lnTo>
                    <a:pt x="114791" y="236375"/>
                  </a:ln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114791" tIns="114791" rIns="114791" bIns="114791" numCol="1" spcCol="1270" anchor="ctr" anchorCtr="0">
              <a:noAutofit/>
            </a:bodyPr>
            <a:lstStyle/>
            <a:p>
              <a:pPr lvl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800" kern="1200">
                <a:solidFill>
                  <a:srgbClr val="FFFFFF"/>
                </a:solidFill>
                <a:latin typeface="Arial"/>
                <a:ea typeface="宋体"/>
                <a:cs typeface="+mn-cs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760781" y="2211893"/>
              <a:ext cx="1080000" cy="1080000"/>
            </a:xfrm>
            <a:custGeom>
              <a:avLst/>
              <a:gdLst>
                <a:gd name="connsiteX0" fmla="*/ 0 w 1260455"/>
                <a:gd name="connsiteY0" fmla="*/ 630228 h 1260455"/>
                <a:gd name="connsiteX1" fmla="*/ 630228 w 1260455"/>
                <a:gd name="connsiteY1" fmla="*/ 0 h 1260455"/>
                <a:gd name="connsiteX2" fmla="*/ 1260456 w 1260455"/>
                <a:gd name="connsiteY2" fmla="*/ 630228 h 1260455"/>
                <a:gd name="connsiteX3" fmla="*/ 630228 w 1260455"/>
                <a:gd name="connsiteY3" fmla="*/ 1260456 h 1260455"/>
                <a:gd name="connsiteX4" fmla="*/ 0 w 1260455"/>
                <a:gd name="connsiteY4" fmla="*/ 630228 h 126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0455" h="1260455">
                  <a:moveTo>
                    <a:pt x="0" y="630228"/>
                  </a:moveTo>
                  <a:cubicBezTo>
                    <a:pt x="0" y="282163"/>
                    <a:pt x="282163" y="0"/>
                    <a:pt x="630228" y="0"/>
                  </a:cubicBezTo>
                  <a:cubicBezTo>
                    <a:pt x="978293" y="0"/>
                    <a:pt x="1260456" y="282163"/>
                    <a:pt x="1260456" y="630228"/>
                  </a:cubicBezTo>
                  <a:cubicBezTo>
                    <a:pt x="1260456" y="978293"/>
                    <a:pt x="978293" y="1260456"/>
                    <a:pt x="630228" y="1260456"/>
                  </a:cubicBezTo>
                  <a:cubicBezTo>
                    <a:pt x="282163" y="1260456"/>
                    <a:pt x="0" y="978293"/>
                    <a:pt x="0" y="630228"/>
                  </a:cubicBez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215069" tIns="215069" rIns="215069" bIns="215069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kern="12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+mn-cs"/>
                </a:rPr>
                <a:t>效率</a:t>
              </a:r>
              <a:endParaRPr lang="zh-CN" altLang="en-US" sz="2000" kern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6053226" y="2481893"/>
              <a:ext cx="540000" cy="540000"/>
            </a:xfrm>
            <a:custGeom>
              <a:avLst/>
              <a:gdLst>
                <a:gd name="connsiteX0" fmla="*/ 114791 w 731063"/>
                <a:gd name="connsiteY0" fmla="*/ 236375 h 731063"/>
                <a:gd name="connsiteX1" fmla="*/ 236375 w 731063"/>
                <a:gd name="connsiteY1" fmla="*/ 114791 h 731063"/>
                <a:gd name="connsiteX2" fmla="*/ 365532 w 731063"/>
                <a:gd name="connsiteY2" fmla="*/ 243947 h 731063"/>
                <a:gd name="connsiteX3" fmla="*/ 494688 w 731063"/>
                <a:gd name="connsiteY3" fmla="*/ 114791 h 731063"/>
                <a:gd name="connsiteX4" fmla="*/ 616272 w 731063"/>
                <a:gd name="connsiteY4" fmla="*/ 236375 h 731063"/>
                <a:gd name="connsiteX5" fmla="*/ 487116 w 731063"/>
                <a:gd name="connsiteY5" fmla="*/ 365532 h 731063"/>
                <a:gd name="connsiteX6" fmla="*/ 616272 w 731063"/>
                <a:gd name="connsiteY6" fmla="*/ 494688 h 731063"/>
                <a:gd name="connsiteX7" fmla="*/ 494688 w 731063"/>
                <a:gd name="connsiteY7" fmla="*/ 616272 h 731063"/>
                <a:gd name="connsiteX8" fmla="*/ 365532 w 731063"/>
                <a:gd name="connsiteY8" fmla="*/ 487116 h 731063"/>
                <a:gd name="connsiteX9" fmla="*/ 236375 w 731063"/>
                <a:gd name="connsiteY9" fmla="*/ 616272 h 731063"/>
                <a:gd name="connsiteX10" fmla="*/ 114791 w 731063"/>
                <a:gd name="connsiteY10" fmla="*/ 494688 h 731063"/>
                <a:gd name="connsiteX11" fmla="*/ 243947 w 731063"/>
                <a:gd name="connsiteY11" fmla="*/ 365532 h 731063"/>
                <a:gd name="connsiteX12" fmla="*/ 114791 w 731063"/>
                <a:gd name="connsiteY12" fmla="*/ 236375 h 731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31063" h="731063">
                  <a:moveTo>
                    <a:pt x="114791" y="236375"/>
                  </a:moveTo>
                  <a:lnTo>
                    <a:pt x="236375" y="114791"/>
                  </a:lnTo>
                  <a:lnTo>
                    <a:pt x="365532" y="243947"/>
                  </a:lnTo>
                  <a:lnTo>
                    <a:pt x="494688" y="114791"/>
                  </a:lnTo>
                  <a:lnTo>
                    <a:pt x="616272" y="236375"/>
                  </a:lnTo>
                  <a:lnTo>
                    <a:pt x="487116" y="365532"/>
                  </a:lnTo>
                  <a:lnTo>
                    <a:pt x="616272" y="494688"/>
                  </a:lnTo>
                  <a:lnTo>
                    <a:pt x="494688" y="616272"/>
                  </a:lnTo>
                  <a:lnTo>
                    <a:pt x="365532" y="487116"/>
                  </a:lnTo>
                  <a:lnTo>
                    <a:pt x="236375" y="616272"/>
                  </a:lnTo>
                  <a:lnTo>
                    <a:pt x="114791" y="494688"/>
                  </a:lnTo>
                  <a:lnTo>
                    <a:pt x="243947" y="365532"/>
                  </a:lnTo>
                  <a:lnTo>
                    <a:pt x="114791" y="236375"/>
                  </a:lnTo>
                  <a:close/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114791" tIns="114791" rIns="114791" bIns="114791" numCol="1" spcCol="1270" anchor="ctr" anchorCtr="0">
              <a:noAutofit/>
            </a:bodyPr>
            <a:lstStyle/>
            <a:p>
              <a:pPr lvl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800" kern="1200">
                <a:solidFill>
                  <a:srgbClr val="FFFFFF"/>
                </a:solidFill>
                <a:latin typeface="Arial"/>
                <a:ea typeface="宋体"/>
                <a:cs typeface="+mn-cs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6850305" y="2211893"/>
              <a:ext cx="1080000" cy="1080000"/>
            </a:xfrm>
            <a:custGeom>
              <a:avLst/>
              <a:gdLst>
                <a:gd name="connsiteX0" fmla="*/ 0 w 1260455"/>
                <a:gd name="connsiteY0" fmla="*/ 630228 h 1260455"/>
                <a:gd name="connsiteX1" fmla="*/ 630228 w 1260455"/>
                <a:gd name="connsiteY1" fmla="*/ 0 h 1260455"/>
                <a:gd name="connsiteX2" fmla="*/ 1260456 w 1260455"/>
                <a:gd name="connsiteY2" fmla="*/ 630228 h 1260455"/>
                <a:gd name="connsiteX3" fmla="*/ 630228 w 1260455"/>
                <a:gd name="connsiteY3" fmla="*/ 1260456 h 1260455"/>
                <a:gd name="connsiteX4" fmla="*/ 0 w 1260455"/>
                <a:gd name="connsiteY4" fmla="*/ 630228 h 1260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0455" h="1260455">
                  <a:moveTo>
                    <a:pt x="0" y="630228"/>
                  </a:moveTo>
                  <a:cubicBezTo>
                    <a:pt x="0" y="282163"/>
                    <a:pt x="282163" y="0"/>
                    <a:pt x="630228" y="0"/>
                  </a:cubicBezTo>
                  <a:cubicBezTo>
                    <a:pt x="978293" y="0"/>
                    <a:pt x="1260456" y="282163"/>
                    <a:pt x="1260456" y="630228"/>
                  </a:cubicBezTo>
                  <a:cubicBezTo>
                    <a:pt x="1260456" y="978293"/>
                    <a:pt x="978293" y="1260456"/>
                    <a:pt x="630228" y="1260456"/>
                  </a:cubicBezTo>
                  <a:cubicBezTo>
                    <a:pt x="282163" y="1260456"/>
                    <a:pt x="0" y="978293"/>
                    <a:pt x="0" y="630228"/>
                  </a:cubicBezTo>
                  <a:close/>
                </a:path>
              </a:pathLst>
            </a:custGeom>
            <a:ln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215069" tIns="215069" rIns="215069" bIns="215069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000" kern="12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+mn-cs"/>
                </a:rPr>
                <a:t>勤恳</a:t>
              </a:r>
              <a:endParaRPr lang="zh-CN" altLang="en-US" sz="2000" kern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118542" y="1211403"/>
            <a:ext cx="6463964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8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时间产生的效益</a:t>
            </a:r>
            <a:r>
              <a:rPr lang="zh-CN" altLang="en-US" sz="18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和“效能、效率、勤恳”</a:t>
            </a:r>
            <a:r>
              <a:rPr lang="zh-CN" altLang="en-US" sz="18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三要素</a:t>
            </a:r>
            <a:r>
              <a:rPr lang="zh-CN" altLang="en-US" sz="18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之间的</a:t>
            </a:r>
            <a:r>
              <a:rPr lang="zh-CN" altLang="en-US" sz="18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关系为</a:t>
            </a:r>
            <a:r>
              <a:rPr lang="zh-CN" altLang="en-US" sz="18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90550" y="3501803"/>
            <a:ext cx="1800000" cy="1728191"/>
            <a:chOff x="190550" y="3501803"/>
            <a:chExt cx="1800000" cy="1728191"/>
          </a:xfrm>
        </p:grpSpPr>
        <p:sp>
          <p:nvSpPr>
            <p:cNvPr id="37" name="下箭头 36"/>
            <p:cNvSpPr/>
            <p:nvPr/>
          </p:nvSpPr>
          <p:spPr bwMode="auto">
            <a:xfrm>
              <a:off x="856550" y="3501803"/>
              <a:ext cx="468000" cy="468000"/>
            </a:xfrm>
            <a:prstGeom prst="downArrow">
              <a:avLst/>
            </a:prstGeom>
            <a:ln>
              <a:solidFill>
                <a:schemeClr val="bg1"/>
              </a:solidFill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96902" tIns="150599" rIns="96902" bIns="150599" numCol="1" spcCol="1270" anchor="ctr" anchorCtr="0">
              <a:noAutofit/>
            </a:bodyPr>
            <a:lstStyle/>
            <a:p>
              <a:pPr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>
                <a:latin typeface="Arial"/>
                <a:ea typeface="宋体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90550" y="4149994"/>
              <a:ext cx="1800000" cy="1080000"/>
            </a:xfrm>
            <a:prstGeom prst="rect">
              <a:avLst/>
            </a:prstGeom>
            <a:ln w="12700"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215069" tIns="215069" rIns="215069" bIns="215069" numCol="1" spcCol="1270" anchor="ctr" anchorCtr="0">
              <a:noAutofit/>
            </a:bodyPr>
            <a:lstStyle>
              <a:defPPr>
                <a:defRPr lang="zh-CN"/>
              </a:defPPr>
              <a:lvl1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lvl="0">
                <a:spcBef>
                  <a:spcPts val="0"/>
                </a:spcBef>
                <a:defRPr/>
              </a:pPr>
              <a:r>
                <a:rPr lang="zh-CN" altLang="en-US" sz="1400" b="1" kern="0" dirty="0" smtClean="0">
                  <a:solidFill>
                    <a:srgbClr val="FFFF00"/>
                  </a:solidFill>
                </a:rPr>
                <a:t>效益</a:t>
              </a:r>
              <a:endParaRPr lang="en-US" altLang="zh-CN" sz="1400" b="1" kern="0" dirty="0" smtClean="0">
                <a:solidFill>
                  <a:srgbClr val="FFFF00"/>
                </a:solidFill>
              </a:endParaRPr>
            </a:p>
            <a:p>
              <a:pPr lvl="0">
                <a:spcBef>
                  <a:spcPts val="0"/>
                </a:spcBef>
                <a:defRPr/>
              </a:pPr>
              <a:r>
                <a:rPr lang="zh-CN" altLang="en-US" sz="1400" kern="0" dirty="0" smtClean="0">
                  <a:solidFill>
                    <a:srgbClr val="FFFF00"/>
                  </a:solidFill>
                </a:rPr>
                <a:t>（</a:t>
              </a:r>
              <a:r>
                <a:rPr lang="en-US" altLang="zh-CN" sz="1400" kern="0" dirty="0">
                  <a:solidFill>
                    <a:srgbClr val="FFFF00"/>
                  </a:solidFill>
                </a:rPr>
                <a:t>Benefit</a:t>
              </a:r>
              <a:r>
                <a:rPr lang="zh-CN" altLang="en-US" sz="1400" kern="0" dirty="0">
                  <a:solidFill>
                    <a:srgbClr val="FFFF00"/>
                  </a:solidFill>
                </a:rPr>
                <a:t>）</a:t>
              </a:r>
              <a:endParaRPr lang="en-US" altLang="zh-CN" sz="1400" kern="0" dirty="0">
                <a:solidFill>
                  <a:srgbClr val="FFFF00"/>
                </a:solidFill>
              </a:endParaRPr>
            </a:p>
            <a:p>
              <a:pPr lvl="0" algn="l">
                <a:spcBef>
                  <a:spcPts val="0"/>
                </a:spcBef>
                <a:defRPr/>
              </a:pPr>
              <a:r>
                <a:rPr lang="zh-CN" altLang="en-US" sz="1400" kern="0" dirty="0" smtClean="0">
                  <a:solidFill>
                    <a:srgbClr val="FFFFFF">
                      <a:lumMod val="95000"/>
                    </a:srgbClr>
                  </a:solidFill>
                </a:rPr>
                <a:t>效果</a:t>
              </a:r>
              <a:r>
                <a:rPr lang="zh-CN" altLang="en-US" sz="1400" kern="0" dirty="0">
                  <a:solidFill>
                    <a:srgbClr val="FFFFFF">
                      <a:lumMod val="95000"/>
                    </a:srgbClr>
                  </a:solidFill>
                </a:rPr>
                <a:t>与利益，是最终追求的</a:t>
              </a:r>
              <a:r>
                <a:rPr lang="zh-CN" altLang="en-US" sz="1400" kern="0" dirty="0" smtClean="0">
                  <a:solidFill>
                    <a:srgbClr val="FFFFFF">
                      <a:lumMod val="95000"/>
                    </a:srgbClr>
                  </a:solidFill>
                </a:rPr>
                <a:t>结果</a:t>
              </a:r>
              <a:endParaRPr lang="zh-CN" altLang="en-US" sz="1400" dirty="0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2212788" y="3481184"/>
            <a:ext cx="1800000" cy="1748810"/>
            <a:chOff x="2212788" y="3481184"/>
            <a:chExt cx="1800000" cy="1748810"/>
          </a:xfrm>
        </p:grpSpPr>
        <p:sp>
          <p:nvSpPr>
            <p:cNvPr id="38" name="下箭头 37"/>
            <p:cNvSpPr/>
            <p:nvPr/>
          </p:nvSpPr>
          <p:spPr bwMode="auto">
            <a:xfrm>
              <a:off x="2906541" y="3481184"/>
              <a:ext cx="468000" cy="468000"/>
            </a:xfrm>
            <a:prstGeom prst="downArrow">
              <a:avLst/>
            </a:prstGeom>
            <a:ln>
              <a:solidFill>
                <a:schemeClr val="bg1"/>
              </a:solidFill>
            </a:ln>
            <a:ex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114791" tIns="114791" rIns="114791" bIns="114791" numCol="1" spcCol="1270" anchor="ctr" anchorCtr="0">
              <a:noAutofit/>
            </a:bodyPr>
            <a:lstStyle/>
            <a:p>
              <a:pPr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800">
                <a:solidFill>
                  <a:srgbClr val="FFFFFF"/>
                </a:solidFill>
                <a:latin typeface="Arial"/>
                <a:ea typeface="宋体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212788" y="4149994"/>
              <a:ext cx="1800000" cy="1080000"/>
            </a:xfrm>
            <a:prstGeom prst="rect">
              <a:avLst/>
            </a:prstGeom>
            <a:ln w="12700"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215069" tIns="215069" rIns="215069" bIns="215069" numCol="1" spcCol="1270" anchor="ctr" anchorCtr="0">
              <a:noAutofit/>
            </a:bodyPr>
            <a:lstStyle>
              <a:defPPr>
                <a:defRPr lang="zh-CN"/>
              </a:defPPr>
              <a:lvl1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lvl="0">
                <a:spcBef>
                  <a:spcPts val="0"/>
                </a:spcBef>
                <a:defRPr/>
              </a:pPr>
              <a:r>
                <a:rPr lang="zh-CN" altLang="en-US" sz="1400" b="1" kern="0" dirty="0">
                  <a:solidFill>
                    <a:srgbClr val="FFFF00"/>
                  </a:solidFill>
                </a:rPr>
                <a:t>效能</a:t>
              </a:r>
              <a:r>
                <a:rPr lang="zh-CN" altLang="en-US" sz="1400" kern="0" dirty="0">
                  <a:solidFill>
                    <a:srgbClr val="FFFF00"/>
                  </a:solidFill>
                </a:rPr>
                <a:t>（</a:t>
              </a:r>
              <a:r>
                <a:rPr lang="en-US" altLang="zh-CN" sz="1400" kern="0" dirty="0">
                  <a:solidFill>
                    <a:srgbClr val="FFFF00"/>
                  </a:solidFill>
                </a:rPr>
                <a:t>Effectiveness</a:t>
              </a:r>
              <a:r>
                <a:rPr lang="zh-CN" altLang="en-US" sz="1400" kern="0" dirty="0">
                  <a:solidFill>
                    <a:srgbClr val="FFFF00"/>
                  </a:solidFill>
                </a:rPr>
                <a:t>）</a:t>
              </a:r>
              <a:endParaRPr lang="en-US" altLang="zh-CN" sz="1400" kern="0" dirty="0">
                <a:solidFill>
                  <a:srgbClr val="FFFF00"/>
                </a:solidFill>
              </a:endParaRPr>
            </a:p>
            <a:p>
              <a:pPr lvl="0">
                <a:spcBef>
                  <a:spcPts val="0"/>
                </a:spcBef>
                <a:defRPr/>
              </a:pPr>
              <a:r>
                <a:rPr lang="zh-CN" altLang="en-US" sz="1400" kern="0" dirty="0" smtClean="0">
                  <a:solidFill>
                    <a:srgbClr val="FFFFFF">
                      <a:lumMod val="95000"/>
                    </a:srgbClr>
                  </a:solidFill>
                </a:rPr>
                <a:t>强调目的正确、效果有利</a:t>
              </a:r>
              <a:endParaRPr lang="zh-CN" altLang="en-US" sz="1400" kern="0" dirty="0">
                <a:solidFill>
                  <a:srgbClr val="FFFFFF">
                    <a:lumMod val="95000"/>
                  </a:srgbClr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373028" y="3510593"/>
            <a:ext cx="1800000" cy="1719401"/>
            <a:chOff x="4373028" y="3510593"/>
            <a:chExt cx="1800000" cy="1719401"/>
          </a:xfrm>
        </p:grpSpPr>
        <p:sp>
          <p:nvSpPr>
            <p:cNvPr id="39" name="下箭头 38"/>
            <p:cNvSpPr/>
            <p:nvPr/>
          </p:nvSpPr>
          <p:spPr bwMode="auto">
            <a:xfrm>
              <a:off x="5066781" y="3510593"/>
              <a:ext cx="468000" cy="468000"/>
            </a:xfrm>
            <a:prstGeom prst="downArrow">
              <a:avLst/>
            </a:prstGeom>
            <a:ln>
              <a:solidFill>
                <a:schemeClr val="bg1"/>
              </a:solidFill>
            </a:ln>
            <a:ex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114791" tIns="114791" rIns="114791" bIns="114791" numCol="1" spcCol="1270" anchor="ctr" anchorCtr="0">
              <a:noAutofit/>
            </a:bodyPr>
            <a:lstStyle/>
            <a:p>
              <a:pPr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800">
                <a:solidFill>
                  <a:srgbClr val="FFFFFF"/>
                </a:solidFill>
                <a:latin typeface="Arial"/>
                <a:ea typeface="宋体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373028" y="4149994"/>
              <a:ext cx="1800000" cy="1080000"/>
            </a:xfrm>
            <a:prstGeom prst="rect">
              <a:avLst/>
            </a:prstGeom>
            <a:ln w="12700"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215069" tIns="215069" rIns="215069" bIns="215069" numCol="1" spcCol="1270" anchor="ctr" anchorCtr="0">
              <a:noAutofit/>
            </a:bodyPr>
            <a:lstStyle>
              <a:defPPr>
                <a:defRPr lang="zh-CN"/>
              </a:defPPr>
              <a:lvl1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lvl="0">
                <a:spcBef>
                  <a:spcPts val="0"/>
                </a:spcBef>
                <a:defRPr/>
              </a:pPr>
              <a:r>
                <a:rPr lang="zh-CN" altLang="en-US" sz="1400" b="1" kern="0" dirty="0">
                  <a:solidFill>
                    <a:srgbClr val="FFFF00"/>
                  </a:solidFill>
                </a:rPr>
                <a:t>效率</a:t>
              </a:r>
              <a:r>
                <a:rPr lang="zh-CN" altLang="en-US" sz="1400" kern="0" dirty="0">
                  <a:solidFill>
                    <a:srgbClr val="FFFF00"/>
                  </a:solidFill>
                </a:rPr>
                <a:t>（</a:t>
              </a:r>
              <a:r>
                <a:rPr lang="en-US" altLang="zh-CN" sz="1400" kern="0" dirty="0">
                  <a:solidFill>
                    <a:srgbClr val="FFFF00"/>
                  </a:solidFill>
                </a:rPr>
                <a:t>Efficiency</a:t>
              </a:r>
              <a:r>
                <a:rPr lang="zh-CN" altLang="en-US" sz="1400" kern="0" dirty="0">
                  <a:solidFill>
                    <a:srgbClr val="FFFF00"/>
                  </a:solidFill>
                </a:rPr>
                <a:t>）</a:t>
              </a:r>
              <a:endParaRPr lang="en-US" altLang="zh-CN" sz="1400" kern="0" dirty="0">
                <a:solidFill>
                  <a:srgbClr val="FFFF00"/>
                </a:solidFill>
              </a:endParaRPr>
            </a:p>
            <a:p>
              <a:pPr lvl="0" algn="l">
                <a:spcBef>
                  <a:spcPts val="0"/>
                </a:spcBef>
                <a:defRPr/>
              </a:pPr>
              <a:r>
                <a:rPr lang="zh-CN" altLang="en-US" sz="1400" kern="0" dirty="0">
                  <a:solidFill>
                    <a:srgbClr val="FFFFFF">
                      <a:lumMod val="95000"/>
                    </a:srgbClr>
                  </a:solidFill>
                </a:rPr>
                <a:t>是指在单位时间里完成的工作量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462552" y="3510593"/>
            <a:ext cx="1800000" cy="1719401"/>
            <a:chOff x="6462552" y="3510593"/>
            <a:chExt cx="1800000" cy="1719401"/>
          </a:xfrm>
        </p:grpSpPr>
        <p:sp>
          <p:nvSpPr>
            <p:cNvPr id="40" name="下箭头 39"/>
            <p:cNvSpPr/>
            <p:nvPr/>
          </p:nvSpPr>
          <p:spPr bwMode="auto">
            <a:xfrm>
              <a:off x="7156305" y="3510593"/>
              <a:ext cx="468000" cy="468000"/>
            </a:xfrm>
            <a:prstGeom prst="downArrow">
              <a:avLst/>
            </a:prstGeom>
            <a:ln>
              <a:solidFill>
                <a:schemeClr val="bg1"/>
              </a:solidFill>
              <a:headEnd type="oval" w="med" len="med"/>
              <a:tailEnd/>
            </a:ln>
            <a:extLst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6462552" y="4149994"/>
              <a:ext cx="1800000" cy="1080000"/>
            </a:xfrm>
            <a:prstGeom prst="rect">
              <a:avLst/>
            </a:prstGeom>
            <a:ln w="12700"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215069" tIns="215069" rIns="215069" bIns="215069" numCol="1" spcCol="1270" anchor="ctr" anchorCtr="0">
              <a:noAutofit/>
            </a:bodyPr>
            <a:lstStyle>
              <a:defPPr>
                <a:defRPr lang="zh-CN"/>
              </a:defPPr>
              <a:lvl1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lvl="0">
                <a:spcBef>
                  <a:spcPts val="0"/>
                </a:spcBef>
                <a:defRPr/>
              </a:pPr>
              <a:r>
                <a:rPr lang="zh-CN" altLang="en-US" sz="1400" b="1" kern="0" dirty="0" smtClean="0">
                  <a:solidFill>
                    <a:srgbClr val="FFFF00"/>
                  </a:solidFill>
                </a:rPr>
                <a:t>勤恳</a:t>
              </a:r>
              <a:endParaRPr lang="en-US" altLang="zh-CN" sz="1400" b="1" kern="0" dirty="0" smtClean="0">
                <a:solidFill>
                  <a:srgbClr val="FFFF00"/>
                </a:solidFill>
              </a:endParaRPr>
            </a:p>
            <a:p>
              <a:pPr lvl="0">
                <a:spcBef>
                  <a:spcPts val="0"/>
                </a:spcBef>
                <a:defRPr/>
              </a:pPr>
              <a:r>
                <a:rPr lang="zh-CN" altLang="en-US" sz="1400" kern="0" dirty="0" smtClean="0">
                  <a:solidFill>
                    <a:srgbClr val="FFFF00"/>
                  </a:solidFill>
                </a:rPr>
                <a:t>（</a:t>
              </a:r>
              <a:r>
                <a:rPr lang="en-US" altLang="zh-CN" sz="1400" kern="0" dirty="0">
                  <a:solidFill>
                    <a:srgbClr val="FFFF00"/>
                  </a:solidFill>
                </a:rPr>
                <a:t>Diligence</a:t>
              </a:r>
              <a:r>
                <a:rPr lang="zh-CN" altLang="en-US" sz="1400" kern="0" dirty="0">
                  <a:solidFill>
                    <a:srgbClr val="FFFF00"/>
                  </a:solidFill>
                </a:rPr>
                <a:t>）</a:t>
              </a:r>
            </a:p>
            <a:p>
              <a:pPr lvl="0">
                <a:spcBef>
                  <a:spcPts val="0"/>
                </a:spcBef>
                <a:defRPr/>
              </a:pPr>
              <a:r>
                <a:rPr lang="zh-CN" altLang="en-US" sz="1400" kern="0" dirty="0">
                  <a:solidFill>
                    <a:srgbClr val="FFFFFF">
                      <a:lumMod val="95000"/>
                    </a:srgbClr>
                  </a:solidFill>
                </a:rPr>
                <a:t>充分利用时间，不浪费</a:t>
              </a:r>
            </a:p>
          </p:txBody>
        </p:sp>
      </p:grpSp>
      <p:sp>
        <p:nvSpPr>
          <p:cNvPr id="55" name="直接连接符 2"/>
          <p:cNvSpPr>
            <a:spLocks noChangeShapeType="1"/>
          </p:cNvSpPr>
          <p:nvPr/>
        </p:nvSpPr>
        <p:spPr bwMode="auto">
          <a:xfrm flipV="1">
            <a:off x="8471470" y="1807496"/>
            <a:ext cx="0" cy="3422498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56" name="直接连接符 55"/>
          <p:cNvCxnSpPr/>
          <p:nvPr/>
        </p:nvCxnSpPr>
        <p:spPr>
          <a:xfrm flipH="1">
            <a:off x="8608366" y="5229994"/>
            <a:ext cx="3556578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none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8" name="矩形 4"/>
          <p:cNvSpPr>
            <a:spLocks noChangeArrowheads="1"/>
          </p:cNvSpPr>
          <p:nvPr/>
        </p:nvSpPr>
        <p:spPr bwMode="auto">
          <a:xfrm>
            <a:off x="8687493" y="1701602"/>
            <a:ext cx="2448273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在这三个要素中，效能最为重要，效率次之，勤恳再次之。也就是说，做好时间管理，选择做最重要的事（效能）是根本，然后再正确地去做事（效率），最后再根据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前两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个要素的实际效果并结合原定计划，保持适度的勤恳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800" b="1" dirty="0">
              <a:solidFill>
                <a:srgbClr val="99D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4"/>
          <p:cNvSpPr>
            <a:spLocks noChangeArrowheads="1"/>
          </p:cNvSpPr>
          <p:nvPr/>
        </p:nvSpPr>
        <p:spPr bwMode="auto">
          <a:xfrm>
            <a:off x="190550" y="5579723"/>
            <a:ext cx="9793087" cy="874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也就是说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，勤恳必须在做正确的事和正确地做事这两个前提条件下，否则，</a:t>
            </a:r>
            <a:r>
              <a:rPr lang="zh-CN" altLang="en-US" sz="1800" b="1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盲目的勤恳，对实现时间管理的效益作用不大，反而让自己活的很累。</a:t>
            </a:r>
            <a:endParaRPr lang="zh-CN" altLang="en-US" sz="1600" b="1" dirty="0">
              <a:solidFill>
                <a:srgbClr val="99D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</p:spTree>
    <p:extLst>
      <p:ext uri="{BB962C8B-B14F-4D97-AF65-F5344CB8AC3E}">
        <p14:creationId xmlns:p14="http://schemas.microsoft.com/office/powerpoint/2010/main" val="228744675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55" grpId="0" animBg="1"/>
      <p:bldP spid="58" grpId="0"/>
      <p:bldP spid="6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/>
          <p:nvPr/>
        </p:nvCxnSpPr>
        <p:spPr>
          <a:xfrm flipH="1">
            <a:off x="1475656" y="1220588"/>
            <a:ext cx="10714757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none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燕尾形 1"/>
          <p:cNvSpPr/>
          <p:nvPr/>
        </p:nvSpPr>
        <p:spPr>
          <a:xfrm rot="5400000">
            <a:off x="10847733" y="2997747"/>
            <a:ext cx="1512169" cy="360040"/>
          </a:xfrm>
          <a:prstGeom prst="chevron">
            <a:avLst>
              <a:gd name="adj" fmla="val 36111"/>
            </a:avLst>
          </a:prstGeom>
          <a:solidFill>
            <a:srgbClr val="F88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效能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18348" y="5229994"/>
            <a:ext cx="1324330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non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" name="TextBox 3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sp>
        <p:nvSpPr>
          <p:cNvPr id="5" name="五边形 4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该怎样进行时间管理</a:t>
            </a:r>
          </a:p>
        </p:txBody>
      </p:sp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1633711" y="1557586"/>
            <a:ext cx="4461496" cy="96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8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事情太多、太杂怎么办</a:t>
            </a:r>
            <a:r>
              <a:rPr lang="zh-CN" altLang="en-US" sz="1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en-US" altLang="zh-CN" sz="1800" b="1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事情</a:t>
            </a:r>
            <a:r>
              <a:rPr lang="zh-CN" altLang="en-US" sz="18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总也做不完怎么办</a:t>
            </a:r>
            <a:r>
              <a:rPr lang="zh-CN" altLang="en-US" sz="1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en-US" altLang="zh-CN" sz="1800" b="1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475656" y="1341562"/>
            <a:ext cx="0" cy="3888432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1012833" y="1917626"/>
            <a:ext cx="492443" cy="30243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要事第一</a:t>
            </a:r>
            <a:endParaRPr lang="en-US" altLang="zh-CN" sz="2000" kern="0" spc="200" dirty="0">
              <a:solidFill>
                <a:srgbClr val="00C4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6" name="图片 15" descr="MP9004224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71270" y="1629594"/>
            <a:ext cx="3943538" cy="262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1630710" y="2758411"/>
            <a:ext cx="432048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人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的时间有限，无论怎么挤一天也不可能挤出</a:t>
            </a:r>
            <a:r>
              <a:rPr lang="en-US" altLang="zh-CN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25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个小时出来。因此，有限的时间里，我们要做最能出效益的事！所以，我们做事情的标准，不是“某件事有没有意义”，而是“某件事是不是最有意义”。</a:t>
            </a:r>
          </a:p>
        </p:txBody>
      </p:sp>
      <p:sp>
        <p:nvSpPr>
          <p:cNvPr id="18" name="矩形 4"/>
          <p:cNvSpPr>
            <a:spLocks noChangeArrowheads="1"/>
          </p:cNvSpPr>
          <p:nvPr/>
        </p:nvSpPr>
        <p:spPr bwMode="auto">
          <a:xfrm>
            <a:off x="1630710" y="4797946"/>
            <a:ext cx="4461496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概况起来说，就是“</a:t>
            </a:r>
            <a:r>
              <a:rPr lang="zh-CN" altLang="en-US" sz="1800" b="1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要事第一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”。</a:t>
            </a:r>
          </a:p>
        </p:txBody>
      </p: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1611988" y="5407109"/>
            <a:ext cx="829964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我们根据事情的重要和紧急程度的不同，将事情划分成为四种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类型，并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排定优先，以给予我们做事顺序的指导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。请看下一页。</a:t>
            </a:r>
            <a:endParaRPr lang="zh-CN" altLang="en-US" sz="1600" dirty="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676849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12" grpId="0"/>
      <p:bldP spid="17" grpId="0"/>
      <p:bldP spid="18" grpId="0"/>
      <p:bldP spid="2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/>
          <p:nvPr/>
        </p:nvCxnSpPr>
        <p:spPr>
          <a:xfrm flipH="1">
            <a:off x="-11038" y="1220588"/>
            <a:ext cx="1486694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non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燕尾形 1"/>
          <p:cNvSpPr/>
          <p:nvPr/>
        </p:nvSpPr>
        <p:spPr>
          <a:xfrm rot="5400000">
            <a:off x="10847733" y="2997747"/>
            <a:ext cx="1512169" cy="360040"/>
          </a:xfrm>
          <a:prstGeom prst="chevron">
            <a:avLst>
              <a:gd name="adj" fmla="val 36111"/>
            </a:avLst>
          </a:prstGeom>
          <a:solidFill>
            <a:srgbClr val="F88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效能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sp>
        <p:nvSpPr>
          <p:cNvPr id="5" name="五边形 4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该怎样进行时间管理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1475656" y="1341562"/>
            <a:ext cx="0" cy="3888432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1012844" y="1917626"/>
            <a:ext cx="492443" cy="30243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效能分析四象限</a:t>
            </a:r>
            <a:endParaRPr lang="en-US" altLang="zh-CN" sz="2000" kern="0" spc="200" dirty="0">
              <a:solidFill>
                <a:srgbClr val="00C4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934966" y="1053530"/>
            <a:ext cx="4402963" cy="4392248"/>
            <a:chOff x="3934966" y="1053530"/>
            <a:chExt cx="4402963" cy="4392248"/>
          </a:xfrm>
        </p:grpSpPr>
        <p:sp>
          <p:nvSpPr>
            <p:cNvPr id="20" name="Freeform 9"/>
            <p:cNvSpPr>
              <a:spLocks/>
            </p:cNvSpPr>
            <p:nvPr/>
          </p:nvSpPr>
          <p:spPr bwMode="auto">
            <a:xfrm flipH="1" flipV="1">
              <a:off x="6167454" y="3285778"/>
              <a:ext cx="2160000" cy="2160000"/>
            </a:xfrm>
            <a:custGeom>
              <a:avLst/>
              <a:gdLst>
                <a:gd name="T0" fmla="*/ 2147483647 w 177"/>
                <a:gd name="T1" fmla="*/ 0 h 177"/>
                <a:gd name="T2" fmla="*/ 0 w 177"/>
                <a:gd name="T3" fmla="*/ 2147483647 h 177"/>
                <a:gd name="T4" fmla="*/ 2147483647 w 177"/>
                <a:gd name="T5" fmla="*/ 2147483647 h 177"/>
                <a:gd name="T6" fmla="*/ 2147483647 w 177"/>
                <a:gd name="T7" fmla="*/ 0 h 1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7"/>
                <a:gd name="T13" fmla="*/ 0 h 177"/>
                <a:gd name="T14" fmla="*/ 177 w 177"/>
                <a:gd name="T15" fmla="*/ 177 h 1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7" h="177">
                  <a:moveTo>
                    <a:pt x="177" y="0"/>
                  </a:moveTo>
                  <a:cubicBezTo>
                    <a:pt x="79" y="0"/>
                    <a:pt x="0" y="79"/>
                    <a:pt x="0" y="177"/>
                  </a:cubicBezTo>
                  <a:lnTo>
                    <a:pt x="177" y="177"/>
                  </a:lnTo>
                  <a:lnTo>
                    <a:pt x="177" y="0"/>
                  </a:lnTo>
                  <a:close/>
                </a:path>
              </a:pathLst>
            </a:custGeom>
            <a:gradFill>
              <a:gsLst>
                <a:gs pos="3300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1" name="Freeform 9"/>
            <p:cNvSpPr>
              <a:spLocks/>
            </p:cNvSpPr>
            <p:nvPr/>
          </p:nvSpPr>
          <p:spPr bwMode="auto">
            <a:xfrm flipV="1">
              <a:off x="3934966" y="3269406"/>
              <a:ext cx="2160000" cy="2160000"/>
            </a:xfrm>
            <a:custGeom>
              <a:avLst/>
              <a:gdLst>
                <a:gd name="T0" fmla="*/ 2147483647 w 177"/>
                <a:gd name="T1" fmla="*/ 0 h 177"/>
                <a:gd name="T2" fmla="*/ 0 w 177"/>
                <a:gd name="T3" fmla="*/ 2147483647 h 177"/>
                <a:gd name="T4" fmla="*/ 2147483647 w 177"/>
                <a:gd name="T5" fmla="*/ 2147483647 h 177"/>
                <a:gd name="T6" fmla="*/ 2147483647 w 177"/>
                <a:gd name="T7" fmla="*/ 0 h 1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7"/>
                <a:gd name="T13" fmla="*/ 0 h 177"/>
                <a:gd name="T14" fmla="*/ 177 w 177"/>
                <a:gd name="T15" fmla="*/ 177 h 1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7" h="177">
                  <a:moveTo>
                    <a:pt x="177" y="0"/>
                  </a:moveTo>
                  <a:cubicBezTo>
                    <a:pt x="79" y="0"/>
                    <a:pt x="0" y="79"/>
                    <a:pt x="0" y="177"/>
                  </a:cubicBezTo>
                  <a:lnTo>
                    <a:pt x="177" y="177"/>
                  </a:lnTo>
                  <a:lnTo>
                    <a:pt x="177" y="0"/>
                  </a:lnTo>
                  <a:close/>
                </a:path>
              </a:pathLst>
            </a:custGeom>
            <a:gradFill>
              <a:gsLst>
                <a:gs pos="3300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2" name="Freeform 9"/>
            <p:cNvSpPr>
              <a:spLocks/>
            </p:cNvSpPr>
            <p:nvPr/>
          </p:nvSpPr>
          <p:spPr bwMode="auto">
            <a:xfrm flipH="1">
              <a:off x="6177929" y="1053530"/>
              <a:ext cx="2160000" cy="2160000"/>
            </a:xfrm>
            <a:custGeom>
              <a:avLst/>
              <a:gdLst>
                <a:gd name="T0" fmla="*/ 2147483647 w 177"/>
                <a:gd name="T1" fmla="*/ 0 h 177"/>
                <a:gd name="T2" fmla="*/ 0 w 177"/>
                <a:gd name="T3" fmla="*/ 2147483647 h 177"/>
                <a:gd name="T4" fmla="*/ 2147483647 w 177"/>
                <a:gd name="T5" fmla="*/ 2147483647 h 177"/>
                <a:gd name="T6" fmla="*/ 2147483647 w 177"/>
                <a:gd name="T7" fmla="*/ 0 h 1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7"/>
                <a:gd name="T13" fmla="*/ 0 h 177"/>
                <a:gd name="T14" fmla="*/ 177 w 177"/>
                <a:gd name="T15" fmla="*/ 177 h 1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7" h="177">
                  <a:moveTo>
                    <a:pt x="177" y="0"/>
                  </a:moveTo>
                  <a:cubicBezTo>
                    <a:pt x="79" y="0"/>
                    <a:pt x="0" y="79"/>
                    <a:pt x="0" y="177"/>
                  </a:cubicBezTo>
                  <a:lnTo>
                    <a:pt x="177" y="177"/>
                  </a:lnTo>
                  <a:lnTo>
                    <a:pt x="177" y="0"/>
                  </a:lnTo>
                  <a:close/>
                </a:path>
              </a:pathLst>
            </a:custGeom>
            <a:gradFill>
              <a:gsLst>
                <a:gs pos="33000">
                  <a:srgbClr val="C00000">
                    <a:lumMod val="60000"/>
                    <a:lumOff val="40000"/>
                  </a:srgbClr>
                </a:gs>
                <a:gs pos="100000">
                  <a:srgbClr val="C00000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3934966" y="1053530"/>
              <a:ext cx="2160000" cy="2160000"/>
            </a:xfrm>
            <a:custGeom>
              <a:avLst/>
              <a:gdLst>
                <a:gd name="T0" fmla="*/ 2147483647 w 177"/>
                <a:gd name="T1" fmla="*/ 0 h 177"/>
                <a:gd name="T2" fmla="*/ 0 w 177"/>
                <a:gd name="T3" fmla="*/ 2147483647 h 177"/>
                <a:gd name="T4" fmla="*/ 2147483647 w 177"/>
                <a:gd name="T5" fmla="*/ 2147483647 h 177"/>
                <a:gd name="T6" fmla="*/ 2147483647 w 177"/>
                <a:gd name="T7" fmla="*/ 0 h 1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7"/>
                <a:gd name="T13" fmla="*/ 0 h 177"/>
                <a:gd name="T14" fmla="*/ 177 w 177"/>
                <a:gd name="T15" fmla="*/ 177 h 1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7" h="177">
                  <a:moveTo>
                    <a:pt x="177" y="0"/>
                  </a:moveTo>
                  <a:cubicBezTo>
                    <a:pt x="79" y="0"/>
                    <a:pt x="0" y="79"/>
                    <a:pt x="0" y="177"/>
                  </a:cubicBezTo>
                  <a:lnTo>
                    <a:pt x="177" y="177"/>
                  </a:lnTo>
                  <a:lnTo>
                    <a:pt x="177" y="0"/>
                  </a:lnTo>
                  <a:close/>
                </a:path>
              </a:pathLst>
            </a:custGeom>
            <a:gradFill>
              <a:gsLst>
                <a:gs pos="33000">
                  <a:srgbClr val="F68426">
                    <a:lumMod val="60000"/>
                    <a:lumOff val="40000"/>
                  </a:srgbClr>
                </a:gs>
                <a:gs pos="100000">
                  <a:srgbClr val="F68426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25" name="Line 10"/>
          <p:cNvSpPr>
            <a:spLocks noChangeShapeType="1"/>
          </p:cNvSpPr>
          <p:nvPr/>
        </p:nvSpPr>
        <p:spPr bwMode="auto">
          <a:xfrm rot="5400000" flipH="1" flipV="1">
            <a:off x="6156894" y="-150544"/>
            <a:ext cx="0" cy="6810821"/>
          </a:xfrm>
          <a:prstGeom prst="line">
            <a:avLst/>
          </a:prstGeom>
          <a:ln>
            <a:headEnd type="none" w="med" len="med"/>
            <a:tailEnd type="arrow" w="med" len="med"/>
          </a:ln>
          <a:extLst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 kern="0">
              <a:solidFill>
                <a:sysClr val="windowText" lastClr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Rectangle 17"/>
          <p:cNvSpPr>
            <a:spLocks noChangeArrowheads="1"/>
          </p:cNvSpPr>
          <p:nvPr/>
        </p:nvSpPr>
        <p:spPr bwMode="auto">
          <a:xfrm>
            <a:off x="8376485" y="2853730"/>
            <a:ext cx="6463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1800" dirty="0" smtClean="0">
                <a:solidFill>
                  <a:srgbClr val="FF9900"/>
                </a:solidFill>
                <a:latin typeface="微软雅黑" pitchFamily="34" charset="-122"/>
                <a:ea typeface="微软雅黑" pitchFamily="34" charset="-122"/>
              </a:rPr>
              <a:t>紧急</a:t>
            </a:r>
            <a:endParaRPr kumimoji="1" lang="zh-CN" altLang="en-US" sz="1800" dirty="0">
              <a:solidFill>
                <a:srgbClr val="FF99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Rectangle 19"/>
          <p:cNvSpPr>
            <a:spLocks noChangeArrowheads="1"/>
          </p:cNvSpPr>
          <p:nvPr/>
        </p:nvSpPr>
        <p:spPr bwMode="auto">
          <a:xfrm>
            <a:off x="5459590" y="693490"/>
            <a:ext cx="6463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800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重要</a:t>
            </a:r>
          </a:p>
        </p:txBody>
      </p:sp>
      <p:sp>
        <p:nvSpPr>
          <p:cNvPr id="28" name="Rectangle 36"/>
          <p:cNvSpPr>
            <a:spLocks noChangeArrowheads="1"/>
          </p:cNvSpPr>
          <p:nvPr/>
        </p:nvSpPr>
        <p:spPr bwMode="auto">
          <a:xfrm>
            <a:off x="3934966" y="3412951"/>
            <a:ext cx="2059497" cy="1384995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rgbClr val="3399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r" defTabSz="914400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并不重要的电话或</a:t>
            </a:r>
            <a:r>
              <a:rPr lang="zh-CN" altLang="en-US" sz="14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信件</a:t>
            </a:r>
            <a:endParaRPr lang="en-US" altLang="zh-CN" sz="1400" kern="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r" defTabSz="914400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无谓的交际应酬</a:t>
            </a:r>
          </a:p>
          <a:p>
            <a:pPr lvl="0" algn="r" defTabSz="914400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个人嗜好的沉迷</a:t>
            </a:r>
          </a:p>
          <a:p>
            <a:pPr lvl="0" algn="r" defTabSz="914400">
              <a:lnSpc>
                <a:spcPct val="120000"/>
              </a:lnSpc>
              <a:defRPr/>
            </a:pPr>
            <a:r>
              <a:rPr lang="zh-CN" altLang="en-US" sz="14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点滴时间浪费</a:t>
            </a:r>
            <a:endParaRPr lang="en-US" altLang="zh-CN" sz="1400" kern="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r" defTabSz="914400">
              <a:lnSpc>
                <a:spcPct val="120000"/>
              </a:lnSpc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发呆、拖延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Rectangle 37"/>
          <p:cNvSpPr>
            <a:spLocks noChangeArrowheads="1"/>
          </p:cNvSpPr>
          <p:nvPr/>
        </p:nvSpPr>
        <p:spPr bwMode="auto">
          <a:xfrm>
            <a:off x="6274632" y="3412951"/>
            <a:ext cx="1836798" cy="1384995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rgbClr val="3399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 defTabSz="914400">
              <a:lnSpc>
                <a:spcPct val="120000"/>
              </a:lnSpc>
              <a:defRPr/>
            </a:pPr>
            <a:r>
              <a:rPr lang="zh-CN" altLang="en-US" sz="14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下属请示、汇报</a:t>
            </a:r>
            <a:endParaRPr lang="en-US" altLang="zh-CN" sz="1400" kern="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defTabSz="914400">
              <a:lnSpc>
                <a:spcPct val="120000"/>
              </a:lnSpc>
              <a:defRPr/>
            </a:pPr>
            <a:r>
              <a:rPr lang="zh-CN" altLang="en-US" sz="14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临时会议、邀约</a:t>
            </a:r>
            <a:endParaRPr lang="en-US" altLang="zh-CN" sz="1400" kern="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defTabSz="914400">
              <a:lnSpc>
                <a:spcPct val="120000"/>
              </a:lnSpc>
              <a:defRPr/>
            </a:pPr>
            <a:r>
              <a:rPr lang="zh-CN" altLang="en-US" sz="14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某些电话、邮件</a:t>
            </a:r>
            <a:endParaRPr lang="en-US" altLang="zh-CN" sz="1400" kern="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defTabSz="914400">
              <a:lnSpc>
                <a:spcPct val="120000"/>
              </a:lnSpc>
              <a:defRPr/>
            </a:pPr>
            <a:r>
              <a:rPr lang="zh-CN" altLang="en-US" sz="14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日常文件批阅</a:t>
            </a:r>
            <a:endParaRPr lang="en-US" altLang="zh-CN" sz="1400" kern="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defTabSz="914400">
              <a:lnSpc>
                <a:spcPct val="120000"/>
              </a:lnSpc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不速之客到访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Rectangle 38"/>
          <p:cNvSpPr>
            <a:spLocks noChangeArrowheads="1"/>
          </p:cNvSpPr>
          <p:nvPr/>
        </p:nvSpPr>
        <p:spPr bwMode="auto">
          <a:xfrm>
            <a:off x="4006974" y="1701602"/>
            <a:ext cx="2059497" cy="1384995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rgbClr val="3399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r" defTabSz="914400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 规划</a:t>
            </a:r>
          </a:p>
          <a:p>
            <a:pPr lvl="0" algn="r" defTabSz="914400">
              <a:lnSpc>
                <a:spcPct val="120000"/>
              </a:lnSpc>
              <a:defRPr/>
            </a:pPr>
            <a:r>
              <a:rPr lang="zh-CN" altLang="en-US" sz="14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技能</a:t>
            </a:r>
            <a:r>
              <a:rPr lang="zh-CN" altLang="en-US" sz="14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提升、创新</a:t>
            </a:r>
          </a:p>
          <a:p>
            <a:pPr lvl="0" algn="r" defTabSz="914400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 建立人际关系</a:t>
            </a:r>
          </a:p>
          <a:p>
            <a:pPr lvl="0" algn="r" defTabSz="914400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 发掘新</a:t>
            </a:r>
            <a:r>
              <a:rPr lang="zh-CN" altLang="en-US" sz="14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机会</a:t>
            </a:r>
            <a:endParaRPr lang="en-US" altLang="zh-CN" sz="1400" kern="0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 defTabSz="914400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防患未然（锻炼、防火</a:t>
            </a:r>
            <a:r>
              <a:rPr lang="zh-CN" altLang="en-US" sz="14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1400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Rectangle 39"/>
          <p:cNvSpPr>
            <a:spLocks noChangeArrowheads="1"/>
          </p:cNvSpPr>
          <p:nvPr/>
        </p:nvSpPr>
        <p:spPr bwMode="auto">
          <a:xfrm>
            <a:off x="6274632" y="1701602"/>
            <a:ext cx="1836798" cy="1384995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rgbClr val="3399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 defTabSz="914400">
              <a:lnSpc>
                <a:spcPct val="120000"/>
              </a:lnSpc>
              <a:defRPr/>
            </a:pPr>
            <a:r>
              <a:rPr lang="zh-CN" altLang="en-US" sz="14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设备</a:t>
            </a:r>
            <a:r>
              <a:rPr lang="zh-CN" altLang="en-US" sz="14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出</a:t>
            </a:r>
            <a:r>
              <a:rPr lang="zh-CN" altLang="en-US" sz="14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故障</a:t>
            </a:r>
            <a:endParaRPr lang="en-US" altLang="zh-CN" sz="1400" kern="0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燃眉之急的问题</a:t>
            </a:r>
          </a:p>
          <a:p>
            <a:pPr lvl="0" defTabSz="914400">
              <a:lnSpc>
                <a:spcPct val="120000"/>
              </a:lnSpc>
              <a:defRPr/>
            </a:pPr>
            <a:r>
              <a:rPr lang="zh-CN" altLang="en-US" sz="14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zh-CN" altLang="en-US" sz="14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客户洽谈</a:t>
            </a:r>
            <a:r>
              <a:rPr lang="zh-CN" altLang="en-US" sz="14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业务</a:t>
            </a:r>
            <a:endParaRPr lang="en-US" altLang="zh-CN" sz="1400" kern="0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有期限压力的计划</a:t>
            </a:r>
            <a:endParaRPr lang="en-US" altLang="zh-CN" sz="1400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defTabSz="914400">
              <a:lnSpc>
                <a:spcPct val="120000"/>
              </a:lnSpc>
              <a:defRPr/>
            </a:pPr>
            <a:r>
              <a:rPr lang="zh-CN" altLang="en-US" sz="14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危机</a:t>
            </a:r>
            <a:r>
              <a:rPr lang="zh-CN" altLang="en-US" sz="14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（看病、救火</a:t>
            </a:r>
            <a:r>
              <a:rPr lang="zh-CN" altLang="en-US" sz="1400" kern="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1400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Line 11"/>
          <p:cNvSpPr>
            <a:spLocks noChangeShapeType="1"/>
          </p:cNvSpPr>
          <p:nvPr/>
        </p:nvSpPr>
        <p:spPr bwMode="auto">
          <a:xfrm flipV="1">
            <a:off x="6139918" y="549474"/>
            <a:ext cx="0" cy="5403600"/>
          </a:xfrm>
          <a:prstGeom prst="line">
            <a:avLst/>
          </a:prstGeom>
          <a:ln>
            <a:headEnd type="none" w="med" len="med"/>
            <a:tailEnd type="arrow" w="med" len="med"/>
          </a:ln>
          <a:extLst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 flipH="1">
            <a:off x="0" y="5374010"/>
            <a:ext cx="1486694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non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" name="Freeform 27"/>
          <p:cNvSpPr>
            <a:spLocks/>
          </p:cNvSpPr>
          <p:nvPr/>
        </p:nvSpPr>
        <p:spPr bwMode="auto">
          <a:xfrm rot="10800000" flipV="1">
            <a:off x="3753342" y="1514536"/>
            <a:ext cx="613672" cy="273553"/>
          </a:xfrm>
          <a:custGeom>
            <a:avLst/>
            <a:gdLst>
              <a:gd name="T0" fmla="*/ 0 w 1905"/>
              <a:gd name="T1" fmla="*/ 2147483647 h 136"/>
              <a:gd name="T2" fmla="*/ 2147483647 w 1905"/>
              <a:gd name="T3" fmla="*/ 0 h 136"/>
              <a:gd name="T4" fmla="*/ 2147483647 w 1905"/>
              <a:gd name="T5" fmla="*/ 0 h 136"/>
              <a:gd name="T6" fmla="*/ 0 60000 65536"/>
              <a:gd name="T7" fmla="*/ 0 60000 65536"/>
              <a:gd name="T8" fmla="*/ 0 60000 65536"/>
              <a:gd name="T9" fmla="*/ 0 w 1905"/>
              <a:gd name="T10" fmla="*/ 0 h 136"/>
              <a:gd name="T11" fmla="*/ 1905 w 1905"/>
              <a:gd name="T12" fmla="*/ 136 h 1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05" h="136">
                <a:moveTo>
                  <a:pt x="0" y="136"/>
                </a:moveTo>
                <a:lnTo>
                  <a:pt x="317" y="0"/>
                </a:lnTo>
                <a:lnTo>
                  <a:pt x="1905" y="0"/>
                </a:lnTo>
              </a:path>
            </a:pathLst>
          </a:custGeom>
          <a:noFill/>
          <a:ln w="25400" cap="rnd" cmpd="sng">
            <a:solidFill>
              <a:sysClr val="window" lastClr="FFFFFF">
                <a:lumMod val="65000"/>
              </a:sysClr>
            </a:solidFill>
            <a:prstDash val="sysDot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Text Box 28"/>
          <p:cNvSpPr txBox="1">
            <a:spLocks noChangeArrowheads="1"/>
          </p:cNvSpPr>
          <p:nvPr/>
        </p:nvSpPr>
        <p:spPr bwMode="auto">
          <a:xfrm>
            <a:off x="1720257" y="730062"/>
            <a:ext cx="1889069" cy="184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lvl="0" algn="r" defTabSz="914400" eaLnBrk="1" hangingPunct="1">
              <a:lnSpc>
                <a:spcPct val="150000"/>
              </a:lnSpc>
              <a:spcBef>
                <a:spcPts val="600"/>
              </a:spcBef>
              <a:defRPr/>
            </a:pPr>
            <a:r>
              <a:rPr lang="zh-CN" altLang="en-US" sz="1600" b="1" kern="0" dirty="0">
                <a:solidFill>
                  <a:srgbClr val="FFB400"/>
                </a:solidFill>
                <a:latin typeface="微软雅黑"/>
                <a:ea typeface="微软雅黑"/>
              </a:rPr>
              <a:t>定出时间待会</a:t>
            </a:r>
            <a:r>
              <a:rPr lang="zh-CN" altLang="en-US" sz="1600" b="1" kern="0" dirty="0" smtClean="0">
                <a:solidFill>
                  <a:srgbClr val="FFB400"/>
                </a:solidFill>
                <a:latin typeface="微软雅黑"/>
                <a:ea typeface="微软雅黑"/>
              </a:rPr>
              <a:t>做</a:t>
            </a:r>
            <a:endParaRPr kumimoji="1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rgbClr val="FFB400"/>
              </a:solidFill>
              <a:effectLst/>
              <a:uLnTx/>
              <a:uFillTx/>
              <a:latin typeface="微软雅黑"/>
              <a:ea typeface="微软雅黑"/>
            </a:endParaRPr>
          </a:p>
          <a:p>
            <a:pPr lvl="0" algn="r" defTabSz="914400" eaLnBrk="1" hangingPunct="1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这类事务看起来</a:t>
            </a:r>
            <a:r>
              <a:rPr lang="zh-CN" altLang="en-US" sz="1200" kern="0" dirty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一点都不急迫，可以从容地去做，但却是管理者要下苦功夫、花大精力去做的事，是管理者的第一要务。</a:t>
            </a:r>
            <a:endParaRPr kumimoji="1" lang="en-US" altLang="ko-KR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3753342" y="906031"/>
            <a:ext cx="0" cy="1587659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  <p:sp>
        <p:nvSpPr>
          <p:cNvPr id="37" name="Freeform 27"/>
          <p:cNvSpPr>
            <a:spLocks/>
          </p:cNvSpPr>
          <p:nvPr/>
        </p:nvSpPr>
        <p:spPr bwMode="auto">
          <a:xfrm rot="10800000">
            <a:off x="3735799" y="4802868"/>
            <a:ext cx="775227" cy="292954"/>
          </a:xfrm>
          <a:custGeom>
            <a:avLst/>
            <a:gdLst>
              <a:gd name="T0" fmla="*/ 0 w 1905"/>
              <a:gd name="T1" fmla="*/ 2147483647 h 136"/>
              <a:gd name="T2" fmla="*/ 2147483647 w 1905"/>
              <a:gd name="T3" fmla="*/ 0 h 136"/>
              <a:gd name="T4" fmla="*/ 2147483647 w 1905"/>
              <a:gd name="T5" fmla="*/ 0 h 136"/>
              <a:gd name="T6" fmla="*/ 0 60000 65536"/>
              <a:gd name="T7" fmla="*/ 0 60000 65536"/>
              <a:gd name="T8" fmla="*/ 0 60000 65536"/>
              <a:gd name="T9" fmla="*/ 0 w 1905"/>
              <a:gd name="T10" fmla="*/ 0 h 136"/>
              <a:gd name="T11" fmla="*/ 1905 w 1905"/>
              <a:gd name="T12" fmla="*/ 136 h 1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05" h="136">
                <a:moveTo>
                  <a:pt x="0" y="136"/>
                </a:moveTo>
                <a:lnTo>
                  <a:pt x="317" y="0"/>
                </a:lnTo>
                <a:lnTo>
                  <a:pt x="1905" y="0"/>
                </a:lnTo>
              </a:path>
            </a:pathLst>
          </a:custGeom>
          <a:noFill/>
          <a:ln w="25400" cap="rnd" cmpd="sng">
            <a:solidFill>
              <a:sysClr val="window" lastClr="FFFFFF">
                <a:lumMod val="65000"/>
              </a:sysClr>
            </a:solidFill>
            <a:prstDash val="sysDot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8" name="Text Box 28"/>
          <p:cNvSpPr txBox="1">
            <a:spLocks noChangeArrowheads="1"/>
          </p:cNvSpPr>
          <p:nvPr/>
        </p:nvSpPr>
        <p:spPr bwMode="auto">
          <a:xfrm>
            <a:off x="1702718" y="3933850"/>
            <a:ext cx="1889069" cy="184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lvl="0" algn="r" defTabSz="914400" eaLnBrk="1" hangingPunct="1">
              <a:lnSpc>
                <a:spcPct val="150000"/>
              </a:lnSpc>
              <a:spcBef>
                <a:spcPts val="600"/>
              </a:spcBef>
              <a:defRPr/>
            </a:pPr>
            <a:r>
              <a:rPr lang="zh-CN" altLang="en-US" sz="1600" b="1" kern="0" dirty="0" smtClean="0">
                <a:solidFill>
                  <a:srgbClr val="FFB400"/>
                </a:solidFill>
                <a:latin typeface="微软雅黑"/>
                <a:ea typeface="微软雅黑"/>
              </a:rPr>
              <a:t>打发时间时做</a:t>
            </a:r>
            <a:endParaRPr kumimoji="1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rgbClr val="FFB400"/>
              </a:solidFill>
              <a:effectLst/>
              <a:uLnTx/>
              <a:uFillTx/>
              <a:latin typeface="微软雅黑"/>
              <a:ea typeface="微软雅黑"/>
            </a:endParaRPr>
          </a:p>
          <a:p>
            <a:pPr lvl="0" algn="r" defTabSz="914400" eaLnBrk="1" hangingPunct="1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先</a:t>
            </a:r>
            <a:r>
              <a:rPr lang="zh-CN" altLang="en-US" sz="1200" kern="0" dirty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想一想：这件事如果根本不去</a:t>
            </a:r>
            <a:r>
              <a:rPr lang="zh-CN" altLang="en-US" sz="1200" kern="0" dirty="0" smtClean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理会，</a:t>
            </a:r>
            <a:r>
              <a:rPr lang="zh-CN" altLang="en-US" sz="1200" kern="0" dirty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会出现什么情况呢？如果答案是“什么事都没发生。”那就应该立即停止做这些事</a:t>
            </a:r>
            <a:r>
              <a:rPr lang="zh-CN" altLang="en-US" sz="1200" kern="0" dirty="0" smtClean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。</a:t>
            </a:r>
            <a:endParaRPr kumimoji="1" lang="en-US" altLang="ko-KR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3735803" y="4119133"/>
            <a:ext cx="0" cy="1322013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  <p:sp>
        <p:nvSpPr>
          <p:cNvPr id="40" name="Freeform 27"/>
          <p:cNvSpPr>
            <a:spLocks/>
          </p:cNvSpPr>
          <p:nvPr/>
        </p:nvSpPr>
        <p:spPr bwMode="auto">
          <a:xfrm rot="10800000" flipH="1" flipV="1">
            <a:off x="7716990" y="1405956"/>
            <a:ext cx="970504" cy="199434"/>
          </a:xfrm>
          <a:custGeom>
            <a:avLst/>
            <a:gdLst>
              <a:gd name="T0" fmla="*/ 0 w 1905"/>
              <a:gd name="T1" fmla="*/ 2147483647 h 136"/>
              <a:gd name="T2" fmla="*/ 2147483647 w 1905"/>
              <a:gd name="T3" fmla="*/ 0 h 136"/>
              <a:gd name="T4" fmla="*/ 2147483647 w 1905"/>
              <a:gd name="T5" fmla="*/ 0 h 136"/>
              <a:gd name="T6" fmla="*/ 0 60000 65536"/>
              <a:gd name="T7" fmla="*/ 0 60000 65536"/>
              <a:gd name="T8" fmla="*/ 0 60000 65536"/>
              <a:gd name="T9" fmla="*/ 0 w 1905"/>
              <a:gd name="T10" fmla="*/ 0 h 136"/>
              <a:gd name="T11" fmla="*/ 1905 w 1905"/>
              <a:gd name="T12" fmla="*/ 136 h 1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05" h="136">
                <a:moveTo>
                  <a:pt x="0" y="136"/>
                </a:moveTo>
                <a:lnTo>
                  <a:pt x="317" y="0"/>
                </a:lnTo>
                <a:lnTo>
                  <a:pt x="1905" y="0"/>
                </a:lnTo>
              </a:path>
            </a:pathLst>
          </a:custGeom>
          <a:noFill/>
          <a:ln w="25400" cap="rnd" cmpd="sng">
            <a:solidFill>
              <a:sysClr val="window" lastClr="FFFFFF">
                <a:lumMod val="65000"/>
              </a:sysClr>
            </a:solidFill>
            <a:prstDash val="sysDot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1" name="Text Box 28"/>
          <p:cNvSpPr txBox="1">
            <a:spLocks noChangeArrowheads="1"/>
          </p:cNvSpPr>
          <p:nvPr/>
        </p:nvSpPr>
        <p:spPr bwMode="auto">
          <a:xfrm>
            <a:off x="8814649" y="909514"/>
            <a:ext cx="1889069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B400"/>
                </a:solidFill>
                <a:effectLst/>
                <a:uLnTx/>
                <a:uFillTx/>
                <a:latin typeface="微软雅黑"/>
                <a:ea typeface="微软雅黑"/>
              </a:rPr>
              <a:t>立即去做</a:t>
            </a:r>
            <a:endParaRPr kumimoji="1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rgbClr val="FFB400"/>
              </a:solidFill>
              <a:effectLst/>
              <a:uLnTx/>
              <a:uFillTx/>
              <a:latin typeface="微软雅黑"/>
              <a:ea typeface="微软雅黑"/>
            </a:endParaRPr>
          </a:p>
          <a:p>
            <a:pPr lvl="0" defTabSz="914400" eaLnBrk="1" hangingPunct="1">
              <a:lnSpc>
                <a:spcPct val="150000"/>
              </a:lnSpc>
              <a:defRPr/>
            </a:pPr>
            <a:r>
              <a:rPr kumimoji="1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/>
                <a:ea typeface="微软雅黑"/>
              </a:rPr>
              <a:t>非常重视，并立即去做，直到问题解决或任务完成时止。</a:t>
            </a:r>
            <a:endParaRPr kumimoji="1" lang="en-US" altLang="ko-KR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8725102" y="1157491"/>
            <a:ext cx="0" cy="1039813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  <p:sp>
        <p:nvSpPr>
          <p:cNvPr id="43" name="Freeform 27"/>
          <p:cNvSpPr>
            <a:spLocks/>
          </p:cNvSpPr>
          <p:nvPr/>
        </p:nvSpPr>
        <p:spPr bwMode="auto">
          <a:xfrm rot="10800000" flipH="1">
            <a:off x="7751390" y="4794463"/>
            <a:ext cx="970504" cy="301359"/>
          </a:xfrm>
          <a:custGeom>
            <a:avLst/>
            <a:gdLst>
              <a:gd name="T0" fmla="*/ 0 w 1905"/>
              <a:gd name="T1" fmla="*/ 2147483647 h 136"/>
              <a:gd name="T2" fmla="*/ 2147483647 w 1905"/>
              <a:gd name="T3" fmla="*/ 0 h 136"/>
              <a:gd name="T4" fmla="*/ 2147483647 w 1905"/>
              <a:gd name="T5" fmla="*/ 0 h 136"/>
              <a:gd name="T6" fmla="*/ 0 60000 65536"/>
              <a:gd name="T7" fmla="*/ 0 60000 65536"/>
              <a:gd name="T8" fmla="*/ 0 60000 65536"/>
              <a:gd name="T9" fmla="*/ 0 w 1905"/>
              <a:gd name="T10" fmla="*/ 0 h 136"/>
              <a:gd name="T11" fmla="*/ 1905 w 1905"/>
              <a:gd name="T12" fmla="*/ 136 h 1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05" h="136">
                <a:moveTo>
                  <a:pt x="0" y="136"/>
                </a:moveTo>
                <a:lnTo>
                  <a:pt x="317" y="0"/>
                </a:lnTo>
                <a:lnTo>
                  <a:pt x="1905" y="0"/>
                </a:lnTo>
              </a:path>
            </a:pathLst>
          </a:custGeom>
          <a:noFill/>
          <a:ln w="25400" cap="rnd" cmpd="sng">
            <a:solidFill>
              <a:sysClr val="window" lastClr="FFFFFF">
                <a:lumMod val="65000"/>
              </a:sysClr>
            </a:solidFill>
            <a:prstDash val="sysDot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Text Box 28"/>
          <p:cNvSpPr txBox="1">
            <a:spLocks noChangeArrowheads="1"/>
          </p:cNvSpPr>
          <p:nvPr/>
        </p:nvSpPr>
        <p:spPr bwMode="auto">
          <a:xfrm>
            <a:off x="8849049" y="4149874"/>
            <a:ext cx="2574748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b="1" kern="0" dirty="0" smtClean="0">
                <a:solidFill>
                  <a:srgbClr val="FFB400"/>
                </a:solidFill>
                <a:latin typeface="微软雅黑"/>
                <a:ea typeface="微软雅黑"/>
              </a:rPr>
              <a:t>授权别人去做</a:t>
            </a:r>
            <a:endParaRPr kumimoji="1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rgbClr val="FFB400"/>
              </a:solidFill>
              <a:effectLst/>
              <a:uLnTx/>
              <a:uFillTx/>
              <a:latin typeface="微软雅黑"/>
              <a:ea typeface="微软雅黑"/>
            </a:endParaRPr>
          </a:p>
          <a:p>
            <a:pPr lvl="0" defTabSz="914400" eaLnBrk="1" hangingPunct="1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这类事务也需要管理者赶快处理，但不宜花去过多的时间，最好是授权处理或另约时间。</a:t>
            </a:r>
            <a:endParaRPr kumimoji="1" lang="en-US" altLang="ko-KR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95000"/>
                </a:sysClr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8759502" y="4325843"/>
            <a:ext cx="0" cy="1237494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</p:spTree>
    <p:extLst>
      <p:ext uri="{BB962C8B-B14F-4D97-AF65-F5344CB8AC3E}">
        <p14:creationId xmlns:p14="http://schemas.microsoft.com/office/powerpoint/2010/main" val="186980971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"/>
                            </p:stCondLst>
                            <p:childTnLst>
                              <p:par>
                                <p:cTn id="1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5" grpId="0" animBg="1"/>
      <p:bldP spid="26" grpId="0"/>
      <p:bldP spid="27" grpId="0"/>
      <p:bldP spid="28" grpId="0"/>
      <p:bldP spid="29" grpId="0"/>
      <p:bldP spid="30" grpId="0"/>
      <p:bldP spid="31" grpId="0"/>
      <p:bldP spid="32" grpId="0" animBg="1"/>
      <p:bldP spid="34" grpId="0" animBg="1"/>
      <p:bldP spid="35" grpId="0"/>
      <p:bldP spid="37" grpId="0" animBg="1"/>
      <p:bldP spid="38" grpId="0"/>
      <p:bldP spid="40" grpId="0" animBg="1"/>
      <p:bldP spid="41" grpId="0"/>
      <p:bldP spid="43" grpId="0" animBg="1"/>
      <p:bldP spid="4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直接连接符 45"/>
          <p:cNvCxnSpPr/>
          <p:nvPr/>
        </p:nvCxnSpPr>
        <p:spPr>
          <a:xfrm flipH="1">
            <a:off x="10127654" y="1220588"/>
            <a:ext cx="2062760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none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燕尾形 1"/>
          <p:cNvSpPr/>
          <p:nvPr/>
        </p:nvSpPr>
        <p:spPr>
          <a:xfrm rot="5400000">
            <a:off x="10847733" y="2997747"/>
            <a:ext cx="1512169" cy="360040"/>
          </a:xfrm>
          <a:prstGeom prst="chevron">
            <a:avLst>
              <a:gd name="adj" fmla="val 36111"/>
            </a:avLst>
          </a:prstGeom>
          <a:solidFill>
            <a:srgbClr val="F88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效率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sp>
        <p:nvSpPr>
          <p:cNvPr id="5" name="五边形 4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该怎样进行时间管理</a:t>
            </a:r>
          </a:p>
        </p:txBody>
      </p:sp>
      <p:cxnSp>
        <p:nvCxnSpPr>
          <p:cNvPr id="47" name="直接连接符 46"/>
          <p:cNvCxnSpPr/>
          <p:nvPr/>
        </p:nvCxnSpPr>
        <p:spPr>
          <a:xfrm>
            <a:off x="10127654" y="1341562"/>
            <a:ext cx="0" cy="3888432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sp>
        <p:nvSpPr>
          <p:cNvPr id="48" name="TextBox 47"/>
          <p:cNvSpPr txBox="1"/>
          <p:nvPr/>
        </p:nvSpPr>
        <p:spPr>
          <a:xfrm>
            <a:off x="10211275" y="1701602"/>
            <a:ext cx="492443" cy="30243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农夫的效率</a:t>
            </a:r>
            <a:endParaRPr lang="en-US" altLang="zh-CN" sz="2000" kern="0" spc="200" dirty="0">
              <a:solidFill>
                <a:srgbClr val="00C4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"/>
          <p:cNvSpPr>
            <a:spLocks noChangeArrowheads="1"/>
          </p:cNvSpPr>
          <p:nvPr/>
        </p:nvSpPr>
        <p:spPr bwMode="auto">
          <a:xfrm>
            <a:off x="7031310" y="1452186"/>
            <a:ext cx="2866403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4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美国，有一个农庄，经统计发现其农作物的产出值达平均上限的二倍，这是令人难以置信的。有一位效率专家想去研究高效率原因，他千里迢迢来到这个农庄。看到一户农家，他就推门而入。</a:t>
            </a:r>
          </a:p>
        </p:txBody>
      </p:sp>
      <p:pic>
        <p:nvPicPr>
          <p:cNvPr id="1026" name="Picture 2" descr="E:\仝德志文件，勿删！\03-参考文档\！PPT图片及版面资源\06-PPT精选插图\01-高清\风景-高清\MP900438533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566" y="1244982"/>
            <a:ext cx="6400800" cy="4267200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2" name="直接连接符 51"/>
          <p:cNvCxnSpPr/>
          <p:nvPr/>
        </p:nvCxnSpPr>
        <p:spPr>
          <a:xfrm flipH="1">
            <a:off x="10262219" y="5229994"/>
            <a:ext cx="1928194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none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20002627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8" grpId="0"/>
      <p:bldP spid="4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/>
          <p:nvPr/>
        </p:nvCxnSpPr>
        <p:spPr>
          <a:xfrm flipH="1">
            <a:off x="-11038" y="1220588"/>
            <a:ext cx="1486694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non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燕尾形 1"/>
          <p:cNvSpPr/>
          <p:nvPr/>
        </p:nvSpPr>
        <p:spPr>
          <a:xfrm rot="5400000">
            <a:off x="10847733" y="2997747"/>
            <a:ext cx="1512169" cy="360040"/>
          </a:xfrm>
          <a:prstGeom prst="chevron">
            <a:avLst>
              <a:gd name="adj" fmla="val 36111"/>
            </a:avLst>
          </a:prstGeom>
          <a:solidFill>
            <a:srgbClr val="F88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效率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sp>
        <p:nvSpPr>
          <p:cNvPr id="5" name="五边形 4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该怎样进行时间管理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1475656" y="1341562"/>
            <a:ext cx="0" cy="3744416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1012855" y="1701602"/>
            <a:ext cx="492443" cy="30243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农夫的效率</a:t>
            </a:r>
            <a:endParaRPr lang="en-US" altLang="zh-CN" sz="2000" kern="0" spc="200" dirty="0">
              <a:solidFill>
                <a:srgbClr val="00C4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 flipH="1">
            <a:off x="0" y="5229994"/>
            <a:ext cx="1461220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non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" name="矩形 4"/>
          <p:cNvSpPr>
            <a:spLocks noChangeArrowheads="1"/>
          </p:cNvSpPr>
          <p:nvPr/>
        </p:nvSpPr>
        <p:spPr bwMode="auto">
          <a:xfrm>
            <a:off x="1774726" y="1220588"/>
            <a:ext cx="2304256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他发现有一位农妇，正在工作，她怎么工作呢？二只手打毛线，一只脚正推动着摇篮，摇篮里睡着一位刚出生不久的婴儿，另外一只脚在推动一个链条带动的搅拌器，嘴里哼着催眠曲，炉子上烧着有汽笛的水壶，耳朵注意听水有没有烧开。</a:t>
            </a:r>
          </a:p>
        </p:txBody>
      </p:sp>
      <p:sp>
        <p:nvSpPr>
          <p:cNvPr id="47" name="矩形 4"/>
          <p:cNvSpPr>
            <a:spLocks noChangeArrowheads="1"/>
          </p:cNvSpPr>
          <p:nvPr/>
        </p:nvSpPr>
        <p:spPr bwMode="auto">
          <a:xfrm>
            <a:off x="4367014" y="4740454"/>
            <a:ext cx="658336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但是效率专家觉得很奇怪，为什么每隔一会儿，她就站起来，再重重地坐下去，这样一直地重复？效率专家再仔细一看，才发现这位农妇的坐垫，竟是一大袋必须重复压才会好吃的奶酪。因此效率专家说不必查了，他已经知道高效率的原因了。</a:t>
            </a:r>
          </a:p>
        </p:txBody>
      </p:sp>
      <p:pic>
        <p:nvPicPr>
          <p:cNvPr id="2058" name="Picture 10" descr="C:\Documents and Settings\tdz\桌面\pic2d0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014" y="1220588"/>
            <a:ext cx="6583363" cy="3505200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853756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直接连接符 45"/>
          <p:cNvCxnSpPr/>
          <p:nvPr/>
        </p:nvCxnSpPr>
        <p:spPr>
          <a:xfrm flipH="1">
            <a:off x="10127654" y="1220588"/>
            <a:ext cx="2062760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none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燕尾形 1"/>
          <p:cNvSpPr/>
          <p:nvPr/>
        </p:nvSpPr>
        <p:spPr>
          <a:xfrm rot="5400000">
            <a:off x="10847733" y="2997747"/>
            <a:ext cx="1512169" cy="360040"/>
          </a:xfrm>
          <a:prstGeom prst="chevron">
            <a:avLst>
              <a:gd name="adj" fmla="val 36111"/>
            </a:avLst>
          </a:prstGeom>
          <a:solidFill>
            <a:srgbClr val="F88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效率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sp>
        <p:nvSpPr>
          <p:cNvPr id="5" name="五边形 4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该怎样进行时间管理</a:t>
            </a:r>
          </a:p>
        </p:txBody>
      </p:sp>
      <p:cxnSp>
        <p:nvCxnSpPr>
          <p:cNvPr id="47" name="直接连接符 46"/>
          <p:cNvCxnSpPr/>
          <p:nvPr/>
        </p:nvCxnSpPr>
        <p:spPr>
          <a:xfrm>
            <a:off x="10127654" y="1341562"/>
            <a:ext cx="0" cy="3888432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sp>
        <p:nvSpPr>
          <p:cNvPr id="48" name="TextBox 47"/>
          <p:cNvSpPr txBox="1"/>
          <p:nvPr/>
        </p:nvSpPr>
        <p:spPr>
          <a:xfrm>
            <a:off x="10211278" y="1701602"/>
            <a:ext cx="492443" cy="30243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效率的重要性</a:t>
            </a:r>
            <a:endParaRPr lang="en-US" altLang="zh-CN" sz="2000" kern="0" spc="200" dirty="0">
              <a:solidFill>
                <a:srgbClr val="00C4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"/>
          <p:cNvSpPr>
            <a:spLocks noChangeArrowheads="1"/>
          </p:cNvSpPr>
          <p:nvPr/>
        </p:nvSpPr>
        <p:spPr bwMode="auto">
          <a:xfrm>
            <a:off x="6973218" y="1773610"/>
            <a:ext cx="2866404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效率就是单位时间内完成的工作量。据说，</a:t>
            </a:r>
            <a:r>
              <a:rPr lang="zh-CN" altLang="en-US" sz="18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一个效率糟糕的人与一个高效的人工作效率相差可达</a:t>
            </a:r>
            <a:r>
              <a:rPr lang="en-US" altLang="zh-CN" sz="18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8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倍以上。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生活或者工作，无论做什么都应当有较高的效率，这在无形中就可以延长时间，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这就是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注重效率的好处。</a:t>
            </a:r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1238144069"/>
              </p:ext>
            </p:extLst>
          </p:nvPr>
        </p:nvGraphicFramePr>
        <p:xfrm>
          <a:off x="838622" y="1269554"/>
          <a:ext cx="5503631" cy="42289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00644836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Graphic spid="3" grpId="0">
        <p:bldAsOne/>
      </p:bldGraphic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/>
          <p:nvPr/>
        </p:nvCxnSpPr>
        <p:spPr>
          <a:xfrm flipH="1">
            <a:off x="-11038" y="1220588"/>
            <a:ext cx="1486694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non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燕尾形 1"/>
          <p:cNvSpPr/>
          <p:nvPr/>
        </p:nvSpPr>
        <p:spPr>
          <a:xfrm rot="5400000">
            <a:off x="10847733" y="2997747"/>
            <a:ext cx="1512169" cy="360040"/>
          </a:xfrm>
          <a:prstGeom prst="chevron">
            <a:avLst>
              <a:gd name="adj" fmla="val 36111"/>
            </a:avLst>
          </a:prstGeom>
          <a:solidFill>
            <a:srgbClr val="F88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效率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sp>
        <p:nvSpPr>
          <p:cNvPr id="5" name="五边形 4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该怎样进行时间管理</a:t>
            </a: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1461220" y="1341562"/>
            <a:ext cx="0" cy="28800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1630710" y="952178"/>
            <a:ext cx="9433046" cy="533400"/>
            <a:chOff x="1630710" y="952178"/>
            <a:chExt cx="9433046" cy="533400"/>
          </a:xfrm>
        </p:grpSpPr>
        <p:sp>
          <p:nvSpPr>
            <p:cNvPr id="14" name="TextBox 13"/>
            <p:cNvSpPr txBox="1"/>
            <p:nvPr/>
          </p:nvSpPr>
          <p:spPr>
            <a:xfrm>
              <a:off x="2454151" y="981522"/>
              <a:ext cx="860960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kern="0" dirty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事不宜迟，速度制胜</a:t>
              </a:r>
              <a:endParaRPr lang="en-US" altLang="zh-CN" kern="0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1</a:t>
              </a:r>
              <a:endParaRPr lang="zh-CN" altLang="en-US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 flipH="1">
            <a:off x="1630710" y="1629562"/>
            <a:ext cx="6402064" cy="32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" name="矩形 4"/>
          <p:cNvSpPr>
            <a:spLocks noChangeArrowheads="1"/>
          </p:cNvSpPr>
          <p:nvPr/>
        </p:nvSpPr>
        <p:spPr bwMode="auto">
          <a:xfrm>
            <a:off x="910630" y="2349674"/>
            <a:ext cx="3888432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en-US" altLang="zh-CN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孙子兵法</a:t>
            </a:r>
            <a:r>
              <a:rPr lang="en-US" altLang="zh-CN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上说：“激水之疾，至于漂石者，势也”。速度能决定石头浮沉。</a:t>
            </a:r>
            <a:r>
              <a:rPr lang="zh-CN" altLang="en-US" sz="1800" b="1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面对“快鱼吃慢鱼”的时代，速度决定人生进退，速度决定事业成败。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大浪淘沙，优胜劣汰，这是万古不变的道理。要在竞争中斩露头角，脱颖而出，只有你自己与时间赛跑，与对手赛跑，才有可能会赢。</a:t>
            </a:r>
          </a:p>
        </p:txBody>
      </p:sp>
      <p:pic>
        <p:nvPicPr>
          <p:cNvPr id="1029" name="Picture 5" descr="C:\Documents and Settings\tdz\桌面\pic58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7814" y="2092673"/>
            <a:ext cx="5629920" cy="3569369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8" name="直接连接符 17"/>
          <p:cNvCxnSpPr/>
          <p:nvPr/>
        </p:nvCxnSpPr>
        <p:spPr>
          <a:xfrm flipH="1">
            <a:off x="8183438" y="1629594"/>
            <a:ext cx="0" cy="28800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</p:spTree>
    <p:extLst>
      <p:ext uri="{BB962C8B-B14F-4D97-AF65-F5344CB8AC3E}">
        <p14:creationId xmlns:p14="http://schemas.microsoft.com/office/powerpoint/2010/main" val="328385695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/>
          <p:nvPr/>
        </p:nvCxnSpPr>
        <p:spPr>
          <a:xfrm flipH="1">
            <a:off x="-11038" y="1220588"/>
            <a:ext cx="1486694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non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燕尾形 1"/>
          <p:cNvSpPr/>
          <p:nvPr/>
        </p:nvSpPr>
        <p:spPr>
          <a:xfrm rot="5400000">
            <a:off x="10847733" y="2997747"/>
            <a:ext cx="1512169" cy="360040"/>
          </a:xfrm>
          <a:prstGeom prst="chevron">
            <a:avLst>
              <a:gd name="adj" fmla="val 36111"/>
            </a:avLst>
          </a:prstGeom>
          <a:solidFill>
            <a:srgbClr val="F88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效率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sp>
        <p:nvSpPr>
          <p:cNvPr id="5" name="五边形 4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该怎样进行时间管理</a:t>
            </a: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1461220" y="1341562"/>
            <a:ext cx="0" cy="28800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1630710" y="952178"/>
            <a:ext cx="9433046" cy="533400"/>
            <a:chOff x="1630710" y="952178"/>
            <a:chExt cx="9433046" cy="533400"/>
          </a:xfrm>
        </p:grpSpPr>
        <p:sp>
          <p:nvSpPr>
            <p:cNvPr id="14" name="TextBox 13"/>
            <p:cNvSpPr txBox="1"/>
            <p:nvPr/>
          </p:nvSpPr>
          <p:spPr>
            <a:xfrm>
              <a:off x="2454151" y="981522"/>
              <a:ext cx="860960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kern="0" dirty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统筹安排，平行作业</a:t>
              </a:r>
              <a:endParaRPr lang="en-US" altLang="zh-CN" kern="0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2</a:t>
              </a:r>
              <a:endParaRPr lang="zh-CN" altLang="en-US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30" name="矩形 4"/>
          <p:cNvSpPr>
            <a:spLocks noChangeArrowheads="1"/>
          </p:cNvSpPr>
          <p:nvPr/>
        </p:nvSpPr>
        <p:spPr bwMode="auto">
          <a:xfrm>
            <a:off x="910630" y="2349674"/>
            <a:ext cx="388843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我们都知道一个“先装石头还是先装沙子才能发挥罐子最大容量”的故事模型。类比到时间的统筹安排上，</a:t>
            </a:r>
            <a:r>
              <a:rPr lang="zh-CN" altLang="en-US" sz="1800" b="1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则就是利用大块的时间处理“大块”的事情，利用琐碎的时间处理琐碎的事情，利用等待的事件兼做别的事情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（比如烧开水的工夫可以拍个黄瓜）。</a:t>
            </a:r>
          </a:p>
        </p:txBody>
      </p:sp>
      <p:pic>
        <p:nvPicPr>
          <p:cNvPr id="2052" name="Picture 4" descr="C:\Documents and Settings\tdz\桌面\mzl.udnijtqt.1024x1024-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478" y="2106882"/>
            <a:ext cx="5688256" cy="3555160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8" name="直接连接符 17"/>
          <p:cNvCxnSpPr/>
          <p:nvPr/>
        </p:nvCxnSpPr>
        <p:spPr>
          <a:xfrm flipH="1">
            <a:off x="1630710" y="1629562"/>
            <a:ext cx="6402064" cy="32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直接连接符 19"/>
          <p:cNvCxnSpPr/>
          <p:nvPr/>
        </p:nvCxnSpPr>
        <p:spPr>
          <a:xfrm flipH="1">
            <a:off x="8183438" y="1629594"/>
            <a:ext cx="0" cy="28800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</p:spTree>
    <p:extLst>
      <p:ext uri="{BB962C8B-B14F-4D97-AF65-F5344CB8AC3E}">
        <p14:creationId xmlns:p14="http://schemas.microsoft.com/office/powerpoint/2010/main" val="10084134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" name="直接连接符 65"/>
          <p:cNvCxnSpPr/>
          <p:nvPr/>
        </p:nvCxnSpPr>
        <p:spPr>
          <a:xfrm>
            <a:off x="1558702" y="1629594"/>
            <a:ext cx="0" cy="4225257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</a:ln>
          <a:effectLst/>
        </p:spPr>
      </p:cxnSp>
      <p:sp>
        <p:nvSpPr>
          <p:cNvPr id="2" name="TextBox 1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开篇测试</a:t>
            </a:r>
            <a:endParaRPr lang="zh-CN" altLang="en-US" sz="14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66259" y="1917626"/>
            <a:ext cx="492443" cy="338060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kern="0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你需要时间管理吗</a:t>
            </a:r>
            <a:endParaRPr lang="en-US" altLang="zh-CN" sz="2000" kern="0" dirty="0">
              <a:solidFill>
                <a:srgbClr val="00C4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8" name="TextBox 177"/>
          <p:cNvSpPr txBox="1"/>
          <p:nvPr/>
        </p:nvSpPr>
        <p:spPr>
          <a:xfrm>
            <a:off x="1846734" y="1016219"/>
            <a:ext cx="2551643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700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请数一数</a:t>
            </a:r>
            <a:r>
              <a:rPr kumimoji="0" lang="zh-CN" altLang="zh-CN" sz="1700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，你</a:t>
            </a:r>
            <a:r>
              <a:rPr kumimoji="0" lang="zh-CN" altLang="en-US" sz="1700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所</a:t>
            </a:r>
            <a:r>
              <a:rPr kumimoji="0" lang="zh-CN" altLang="zh-CN" sz="1700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回答</a:t>
            </a:r>
            <a:r>
              <a:rPr kumimoji="0" lang="zh-CN" altLang="en-US" sz="1700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的</a:t>
            </a:r>
            <a:r>
              <a:rPr kumimoji="0" lang="en-US" altLang="zh-CN" sz="1700" i="0" u="none" strike="noStrike" kern="0" cap="none" spc="0" normalizeH="0" baseline="0" noProof="0" dirty="0" smtClean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                </a:t>
            </a:r>
            <a:endParaRPr kumimoji="0" lang="zh-CN" altLang="en-US" sz="4200" i="0" u="none" strike="noStrike" kern="0" cap="none" spc="0" normalizeH="0" baseline="0" noProof="0" dirty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9" name="Picture 10" descr="E:\仝德志文件，勿删！\03-参考文档\！PPT图片及版面资源\PPT精美插图\头像\ye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043" y="827588"/>
            <a:ext cx="11430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6" name="Line 36"/>
          <p:cNvSpPr>
            <a:spLocks noChangeShapeType="1"/>
          </p:cNvSpPr>
          <p:nvPr/>
        </p:nvSpPr>
        <p:spPr bwMode="auto">
          <a:xfrm>
            <a:off x="10469910" y="1674962"/>
            <a:ext cx="0" cy="457200"/>
          </a:xfrm>
          <a:prstGeom prst="line">
            <a:avLst/>
          </a:prstGeom>
          <a:noFill/>
          <a:ln w="38100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5" name="Line 130"/>
          <p:cNvSpPr>
            <a:spLocks noChangeShapeType="1"/>
          </p:cNvSpPr>
          <p:nvPr/>
        </p:nvSpPr>
        <p:spPr bwMode="auto">
          <a:xfrm>
            <a:off x="1032711" y="2208362"/>
            <a:ext cx="0" cy="457200"/>
          </a:xfrm>
          <a:prstGeom prst="line">
            <a:avLst/>
          </a:prstGeom>
          <a:noFill/>
          <a:ln w="38100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1" name="TextBox 260"/>
          <p:cNvSpPr txBox="1"/>
          <p:nvPr/>
        </p:nvSpPr>
        <p:spPr>
          <a:xfrm>
            <a:off x="5694521" y="1016217"/>
            <a:ext cx="1656184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700" kern="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个数：</a:t>
            </a:r>
            <a:endParaRPr lang="zh-CN" altLang="en-US" sz="1700" kern="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6" name="图片 11" descr="button_shuffl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917" y="2088161"/>
            <a:ext cx="18002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13" descr="accept_databas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8629" y="2088161"/>
            <a:ext cx="18002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1918742" y="4207709"/>
            <a:ext cx="2160000" cy="1369913"/>
            <a:chOff x="1918742" y="4207709"/>
            <a:chExt cx="2160000" cy="1369913"/>
          </a:xfrm>
        </p:grpSpPr>
        <p:sp>
          <p:nvSpPr>
            <p:cNvPr id="53" name="TextBox 52"/>
            <p:cNvSpPr txBox="1"/>
            <p:nvPr/>
          </p:nvSpPr>
          <p:spPr>
            <a:xfrm>
              <a:off x="1918742" y="4207709"/>
              <a:ext cx="2160000" cy="461758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 defTabSz="123444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0-3</a:t>
              </a:r>
              <a:r>
                <a:rPr lang="zh-CN" altLang="en-US" sz="1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个“</a:t>
              </a:r>
              <a:r>
                <a:rPr lang="en-US" altLang="zh-CN" sz="1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Yes”</a:t>
              </a:r>
              <a:endParaRPr lang="zh-CN" altLang="en-US" sz="1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TextBox 14"/>
            <p:cNvSpPr txBox="1">
              <a:spLocks noChangeArrowheads="1"/>
            </p:cNvSpPr>
            <p:nvPr/>
          </p:nvSpPr>
          <p:spPr bwMode="auto">
            <a:xfrm>
              <a:off x="1918742" y="5054402"/>
              <a:ext cx="2160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33488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33488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33488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33488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恭喜你，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保留并坚持你的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方法吧，并多介绍经验！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61" name="图片 16" descr="下降的柱形图图标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3205" y="2088160"/>
            <a:ext cx="18002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4511030" y="4207709"/>
            <a:ext cx="2160000" cy="1369913"/>
            <a:chOff x="4511030" y="4207709"/>
            <a:chExt cx="2160000" cy="1369913"/>
          </a:xfrm>
        </p:grpSpPr>
        <p:sp>
          <p:nvSpPr>
            <p:cNvPr id="54" name="TextBox 53"/>
            <p:cNvSpPr txBox="1"/>
            <p:nvPr/>
          </p:nvSpPr>
          <p:spPr>
            <a:xfrm>
              <a:off x="4511030" y="4207709"/>
              <a:ext cx="2160000" cy="461758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 defTabSz="123444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4-7</a:t>
              </a:r>
              <a:r>
                <a:rPr lang="zh-CN" altLang="en-US" sz="1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个“</a:t>
              </a:r>
              <a:r>
                <a:rPr lang="en-US" altLang="zh-CN" sz="1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Yes”</a:t>
              </a:r>
              <a:endParaRPr lang="zh-CN" altLang="en-US" sz="1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3" name="TextBox 14"/>
            <p:cNvSpPr txBox="1">
              <a:spLocks noChangeArrowheads="1"/>
            </p:cNvSpPr>
            <p:nvPr/>
          </p:nvSpPr>
          <p:spPr bwMode="auto">
            <a:xfrm>
              <a:off x="4511030" y="5054402"/>
              <a:ext cx="2160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33488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33488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33488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33488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还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可以，方向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正确，但需要进一步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提升技能。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103318" y="4208939"/>
            <a:ext cx="2160000" cy="1368682"/>
            <a:chOff x="7103318" y="4208939"/>
            <a:chExt cx="2160000" cy="1368682"/>
          </a:xfrm>
        </p:grpSpPr>
        <p:sp>
          <p:nvSpPr>
            <p:cNvPr id="55" name="TextBox 54"/>
            <p:cNvSpPr txBox="1"/>
            <p:nvPr/>
          </p:nvSpPr>
          <p:spPr>
            <a:xfrm>
              <a:off x="7103318" y="4208939"/>
              <a:ext cx="2160000" cy="461758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 defTabSz="123444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8-11</a:t>
              </a:r>
              <a:r>
                <a:rPr lang="zh-CN" altLang="en-US" sz="1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个“</a:t>
              </a:r>
              <a:r>
                <a:rPr lang="en-US" altLang="zh-CN" sz="1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Yes”</a:t>
              </a:r>
              <a:endParaRPr lang="zh-CN" altLang="en-US" sz="1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4" name="TextBox 14"/>
            <p:cNvSpPr txBox="1">
              <a:spLocks noChangeArrowheads="1"/>
            </p:cNvSpPr>
            <p:nvPr/>
          </p:nvSpPr>
          <p:spPr bwMode="auto">
            <a:xfrm>
              <a:off x="7103318" y="5054401"/>
              <a:ext cx="2160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33488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33488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33488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33488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当心哦，你需要重新审视你的时间管理方法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了。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694710" y="4208939"/>
            <a:ext cx="2160896" cy="1381095"/>
            <a:chOff x="9694710" y="4208939"/>
            <a:chExt cx="2160896" cy="1381095"/>
          </a:xfrm>
        </p:grpSpPr>
        <p:sp>
          <p:nvSpPr>
            <p:cNvPr id="62" name="TextBox 61"/>
            <p:cNvSpPr txBox="1"/>
            <p:nvPr/>
          </p:nvSpPr>
          <p:spPr>
            <a:xfrm>
              <a:off x="9695606" y="4208939"/>
              <a:ext cx="2160000" cy="461758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 defTabSz="123444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12-16</a:t>
              </a:r>
              <a:r>
                <a:rPr lang="zh-CN" altLang="en-US" sz="1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个“</a:t>
              </a:r>
              <a:r>
                <a:rPr lang="en-US" altLang="zh-CN" sz="1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Yes”</a:t>
              </a:r>
              <a:endParaRPr lang="zh-CN" altLang="en-US" sz="1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TextBox 14"/>
            <p:cNvSpPr txBox="1">
              <a:spLocks noChangeArrowheads="1"/>
            </p:cNvSpPr>
            <p:nvPr/>
          </p:nvSpPr>
          <p:spPr bwMode="auto">
            <a:xfrm>
              <a:off x="9694710" y="5066814"/>
              <a:ext cx="2160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33488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33488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33488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33488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救命啊！你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迫切需要学习时间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管理并付诸实施。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026" name="Picture 2" descr="E:\仝德志文件，勿删！\03-参考文档\！PPT图片及版面资源\06-PPT精选插图\04-图标\F294CD2A20DCC4F4FEAEF89DEE49946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5606" y="2088160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5431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" grpId="0"/>
      <p:bldP spid="26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/>
          <p:nvPr/>
        </p:nvCxnSpPr>
        <p:spPr>
          <a:xfrm flipH="1">
            <a:off x="-11038" y="1220588"/>
            <a:ext cx="1486694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non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燕尾形 1"/>
          <p:cNvSpPr/>
          <p:nvPr/>
        </p:nvSpPr>
        <p:spPr>
          <a:xfrm rot="5400000">
            <a:off x="10847733" y="2997747"/>
            <a:ext cx="1512169" cy="360040"/>
          </a:xfrm>
          <a:prstGeom prst="chevron">
            <a:avLst>
              <a:gd name="adj" fmla="val 36111"/>
            </a:avLst>
          </a:prstGeom>
          <a:solidFill>
            <a:srgbClr val="F88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效率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sp>
        <p:nvSpPr>
          <p:cNvPr id="5" name="五边形 4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该怎样进行时间管理</a:t>
            </a: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1461220" y="1341562"/>
            <a:ext cx="0" cy="28800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1630710" y="952178"/>
            <a:ext cx="9433046" cy="533400"/>
            <a:chOff x="1630710" y="952178"/>
            <a:chExt cx="9433046" cy="533400"/>
          </a:xfrm>
        </p:grpSpPr>
        <p:sp>
          <p:nvSpPr>
            <p:cNvPr id="14" name="TextBox 13"/>
            <p:cNvSpPr txBox="1"/>
            <p:nvPr/>
          </p:nvSpPr>
          <p:spPr>
            <a:xfrm>
              <a:off x="2454151" y="981522"/>
              <a:ext cx="860960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kern="0" dirty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优化流程，简化操作</a:t>
              </a:r>
              <a:endParaRPr lang="en-US" altLang="zh-CN" kern="0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3</a:t>
              </a:r>
              <a:endParaRPr lang="zh-CN" altLang="en-US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30" name="矩形 4"/>
          <p:cNvSpPr>
            <a:spLocks noChangeArrowheads="1"/>
          </p:cNvSpPr>
          <p:nvPr/>
        </p:nvSpPr>
        <p:spPr bwMode="auto">
          <a:xfrm>
            <a:off x="910630" y="2349674"/>
            <a:ext cx="3888432" cy="1705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通过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对流程的不断</a:t>
            </a:r>
            <a:r>
              <a:rPr lang="zh-CN" altLang="en-US" sz="1800" b="1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优化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，使得工作更为</a:t>
            </a:r>
            <a:r>
              <a:rPr lang="zh-CN" altLang="en-US" sz="1800" b="1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顺畅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；通过对流程中具体工作节点的操作过程进行</a:t>
            </a:r>
            <a:r>
              <a:rPr lang="zh-CN" altLang="en-US" sz="1800" b="1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简化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，提高流程各环节的运行</a:t>
            </a:r>
            <a:r>
              <a:rPr lang="zh-CN" altLang="en-US" sz="1800" b="1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速度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，从而提高效率。</a:t>
            </a:r>
          </a:p>
        </p:txBody>
      </p:sp>
      <p:pic>
        <p:nvPicPr>
          <p:cNvPr id="4103" name="Picture 7" descr="C:\Documents and Settings\tdz\桌面\646EFE449289409DBE64CE62A9E3116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0"/>
          <a:stretch/>
        </p:blipFill>
        <p:spPr bwMode="auto">
          <a:xfrm>
            <a:off x="5190004" y="2099512"/>
            <a:ext cx="5672931" cy="3687140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2" name="直接连接符 21"/>
          <p:cNvCxnSpPr/>
          <p:nvPr/>
        </p:nvCxnSpPr>
        <p:spPr>
          <a:xfrm flipH="1">
            <a:off x="1630710" y="1629562"/>
            <a:ext cx="6402064" cy="32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直接连接符 22"/>
          <p:cNvCxnSpPr/>
          <p:nvPr/>
        </p:nvCxnSpPr>
        <p:spPr>
          <a:xfrm flipH="1">
            <a:off x="8183438" y="1629594"/>
            <a:ext cx="0" cy="28800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</p:spTree>
    <p:extLst>
      <p:ext uri="{BB962C8B-B14F-4D97-AF65-F5344CB8AC3E}">
        <p14:creationId xmlns:p14="http://schemas.microsoft.com/office/powerpoint/2010/main" val="26762702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/>
          <p:nvPr/>
        </p:nvCxnSpPr>
        <p:spPr>
          <a:xfrm flipH="1">
            <a:off x="-11038" y="1220588"/>
            <a:ext cx="1486694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non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燕尾形 1"/>
          <p:cNvSpPr/>
          <p:nvPr/>
        </p:nvSpPr>
        <p:spPr>
          <a:xfrm rot="5400000">
            <a:off x="10847733" y="2997747"/>
            <a:ext cx="1512169" cy="360040"/>
          </a:xfrm>
          <a:prstGeom prst="chevron">
            <a:avLst>
              <a:gd name="adj" fmla="val 36111"/>
            </a:avLst>
          </a:prstGeom>
          <a:solidFill>
            <a:srgbClr val="F88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效率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sp>
        <p:nvSpPr>
          <p:cNvPr id="5" name="五边形 4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该怎样进行时间管理</a:t>
            </a: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1461220" y="1341562"/>
            <a:ext cx="0" cy="28800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1630710" y="952178"/>
            <a:ext cx="9433046" cy="533400"/>
            <a:chOff x="1630710" y="952178"/>
            <a:chExt cx="9433046" cy="533400"/>
          </a:xfrm>
        </p:grpSpPr>
        <p:sp>
          <p:nvSpPr>
            <p:cNvPr id="14" name="TextBox 13"/>
            <p:cNvSpPr txBox="1"/>
            <p:nvPr/>
          </p:nvSpPr>
          <p:spPr>
            <a:xfrm>
              <a:off x="2454151" y="981522"/>
              <a:ext cx="860960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kern="0" dirty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整理整顿，快速定位</a:t>
              </a:r>
              <a:endParaRPr lang="en-US" altLang="zh-CN" kern="0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4</a:t>
              </a:r>
              <a:endParaRPr lang="zh-CN" altLang="en-US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pic>
        <p:nvPicPr>
          <p:cNvPr id="16" name="Picture 3" descr="E:\仝德志文件，勿删！\03-参考文档\！PPT图片及版面资源\06-PPT精选插图\03-人物\学习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57" b="11702"/>
          <a:stretch/>
        </p:blipFill>
        <p:spPr bwMode="auto">
          <a:xfrm>
            <a:off x="5193500" y="2092672"/>
            <a:ext cx="5654234" cy="3569369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矩形 4"/>
          <p:cNvSpPr>
            <a:spLocks noChangeArrowheads="1"/>
          </p:cNvSpPr>
          <p:nvPr/>
        </p:nvSpPr>
        <p:spPr bwMode="auto">
          <a:xfrm>
            <a:off x="910630" y="2349674"/>
            <a:ext cx="3888432" cy="1933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克服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办公桌杂乱和个人混乱。通过对电脑文档、书面文件及身边工具等的整理，使得文件资料或工具的拿取和存放都能快速定位，从而提高效率。</a:t>
            </a:r>
          </a:p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endParaRPr lang="zh-CN" altLang="en-US" sz="1600" dirty="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10630" y="4438800"/>
            <a:ext cx="936103" cy="1291178"/>
            <a:chOff x="910630" y="4438800"/>
            <a:chExt cx="936103" cy="1291178"/>
          </a:xfrm>
        </p:grpSpPr>
        <p:pic>
          <p:nvPicPr>
            <p:cNvPr id="23" name="Picture 8" descr="E:\仝德志文件，勿删！\03-参考文档\！PPT图片及版面资源\06-PPT精选插图\04-图标\B0086C159FB2611042C0FB9A143B064C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8681" y="4438800"/>
              <a:ext cx="900000" cy="9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910630" y="5393283"/>
              <a:ext cx="936103" cy="3366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200"/>
                </a:spcBef>
                <a:spcAft>
                  <a:spcPts val="60"/>
                </a:spcAft>
              </a:pPr>
              <a:r>
                <a:rPr lang="zh-CN" altLang="en-US" sz="1200" dirty="0" smtClean="0">
                  <a:solidFill>
                    <a:srgbClr val="FFFF00"/>
                  </a:solidFill>
                  <a:latin typeface="微软雅黑" pitchFamily="34" charset="-122"/>
                  <a:ea typeface="微软雅黑" pitchFamily="34" charset="-122"/>
                </a:rPr>
                <a:t>电脑文档</a:t>
              </a:r>
              <a:endParaRPr lang="zh-CN" altLang="en-US" sz="12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918743" y="4436918"/>
            <a:ext cx="936103" cy="1297132"/>
            <a:chOff x="1918743" y="4436918"/>
            <a:chExt cx="936103" cy="1297132"/>
          </a:xfrm>
        </p:grpSpPr>
        <p:pic>
          <p:nvPicPr>
            <p:cNvPr id="24" name="Picture 26" descr="C:\Documents and Settings\tdz\桌面\623FC8090360692E5BA7F8FFA5834E17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6794" y="4436918"/>
              <a:ext cx="900000" cy="9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矩形 25"/>
            <p:cNvSpPr>
              <a:spLocks noChangeArrowheads="1"/>
            </p:cNvSpPr>
            <p:nvPr/>
          </p:nvSpPr>
          <p:spPr bwMode="auto">
            <a:xfrm>
              <a:off x="1918743" y="5397355"/>
              <a:ext cx="936103" cy="3366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200"/>
                </a:spcBef>
                <a:spcAft>
                  <a:spcPts val="60"/>
                </a:spcAft>
              </a:pPr>
              <a:r>
                <a:rPr lang="zh-CN" altLang="en-US" sz="1200" dirty="0" smtClean="0">
                  <a:solidFill>
                    <a:srgbClr val="FFFF00"/>
                  </a:solidFill>
                  <a:latin typeface="微软雅黑" pitchFamily="34" charset="-122"/>
                  <a:ea typeface="微软雅黑" pitchFamily="34" charset="-122"/>
                </a:rPr>
                <a:t>书面文件</a:t>
              </a:r>
              <a:endParaRPr lang="zh-CN" altLang="en-US" sz="12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926855" y="4436918"/>
            <a:ext cx="936103" cy="1297132"/>
            <a:chOff x="2926855" y="4436918"/>
            <a:chExt cx="936103" cy="1297132"/>
          </a:xfrm>
        </p:grpSpPr>
        <p:pic>
          <p:nvPicPr>
            <p:cNvPr id="21" name="Picture 21" descr="C:\Documents and Settings\tdz\桌面\266B8367CEB7560E4A42AFD920CFACED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44906" y="4436918"/>
              <a:ext cx="900000" cy="9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矩形 26"/>
            <p:cNvSpPr>
              <a:spLocks noChangeArrowheads="1"/>
            </p:cNvSpPr>
            <p:nvPr/>
          </p:nvSpPr>
          <p:spPr bwMode="auto">
            <a:xfrm>
              <a:off x="2926855" y="5397355"/>
              <a:ext cx="936103" cy="3366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200"/>
                </a:spcBef>
                <a:spcAft>
                  <a:spcPts val="60"/>
                </a:spcAft>
              </a:pPr>
              <a:r>
                <a:rPr lang="zh-CN" altLang="en-US" sz="1200" dirty="0" smtClean="0">
                  <a:solidFill>
                    <a:srgbClr val="FFFF00"/>
                  </a:solidFill>
                  <a:latin typeface="微软雅黑" pitchFamily="34" charset="-122"/>
                  <a:ea typeface="微软雅黑" pitchFamily="34" charset="-122"/>
                </a:rPr>
                <a:t>办公用品</a:t>
              </a:r>
              <a:endParaRPr lang="zh-CN" altLang="en-US" sz="12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934967" y="4436918"/>
            <a:ext cx="936103" cy="1297132"/>
            <a:chOff x="3934967" y="4436918"/>
            <a:chExt cx="936103" cy="1297132"/>
          </a:xfrm>
        </p:grpSpPr>
        <p:pic>
          <p:nvPicPr>
            <p:cNvPr id="22" name="Picture 3" descr="E:\仝德志文件，勿删！\03-参考文档\！PPT图片及版面资源\06-PPT精选插图\04-图标\F39FBF390E2C1117CAA513EB0D73BCD9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4967" y="4436918"/>
              <a:ext cx="900000" cy="9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矩形 27"/>
            <p:cNvSpPr>
              <a:spLocks noChangeArrowheads="1"/>
            </p:cNvSpPr>
            <p:nvPr/>
          </p:nvSpPr>
          <p:spPr bwMode="auto">
            <a:xfrm>
              <a:off x="3934967" y="5397355"/>
              <a:ext cx="936103" cy="3366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200"/>
                </a:spcBef>
                <a:spcAft>
                  <a:spcPts val="60"/>
                </a:spcAft>
              </a:pPr>
              <a:r>
                <a:rPr lang="zh-CN" altLang="en-US" sz="1200" dirty="0" smtClean="0">
                  <a:solidFill>
                    <a:srgbClr val="FFFF00"/>
                  </a:solidFill>
                  <a:latin typeface="微软雅黑" pitchFamily="34" charset="-122"/>
                  <a:ea typeface="微软雅黑" pitchFamily="34" charset="-122"/>
                </a:rPr>
                <a:t>身边工具</a:t>
              </a:r>
              <a:endParaRPr lang="zh-CN" altLang="en-US" sz="12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31" name="直接连接符 30"/>
          <p:cNvCxnSpPr/>
          <p:nvPr/>
        </p:nvCxnSpPr>
        <p:spPr>
          <a:xfrm flipH="1">
            <a:off x="1630710" y="1629562"/>
            <a:ext cx="6402064" cy="32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" name="直接连接符 31"/>
          <p:cNvCxnSpPr/>
          <p:nvPr/>
        </p:nvCxnSpPr>
        <p:spPr>
          <a:xfrm flipH="1">
            <a:off x="8183438" y="1629594"/>
            <a:ext cx="0" cy="28800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</p:spTree>
    <p:extLst>
      <p:ext uri="{BB962C8B-B14F-4D97-AF65-F5344CB8AC3E}">
        <p14:creationId xmlns:p14="http://schemas.microsoft.com/office/powerpoint/2010/main" val="11323616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/>
          <p:nvPr/>
        </p:nvCxnSpPr>
        <p:spPr>
          <a:xfrm flipH="1">
            <a:off x="-11038" y="1220588"/>
            <a:ext cx="1486694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non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燕尾形 1"/>
          <p:cNvSpPr/>
          <p:nvPr/>
        </p:nvSpPr>
        <p:spPr>
          <a:xfrm rot="5400000">
            <a:off x="10847733" y="2997747"/>
            <a:ext cx="1512169" cy="360040"/>
          </a:xfrm>
          <a:prstGeom prst="chevron">
            <a:avLst>
              <a:gd name="adj" fmla="val 36111"/>
            </a:avLst>
          </a:prstGeom>
          <a:solidFill>
            <a:srgbClr val="F88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效率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sp>
        <p:nvSpPr>
          <p:cNvPr id="5" name="五边形 4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该怎样进行时间管理</a:t>
            </a: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1461220" y="1341562"/>
            <a:ext cx="0" cy="28800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1630710" y="952178"/>
            <a:ext cx="9433046" cy="533400"/>
            <a:chOff x="1630710" y="952178"/>
            <a:chExt cx="9433046" cy="533400"/>
          </a:xfrm>
        </p:grpSpPr>
        <p:sp>
          <p:nvSpPr>
            <p:cNvPr id="14" name="TextBox 13"/>
            <p:cNvSpPr txBox="1"/>
            <p:nvPr/>
          </p:nvSpPr>
          <p:spPr>
            <a:xfrm>
              <a:off x="2454151" y="981522"/>
              <a:ext cx="860960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kern="0" dirty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选择效率更高的工具</a:t>
              </a:r>
              <a:endParaRPr lang="en-US" altLang="zh-CN" kern="0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5</a:t>
              </a:r>
              <a:endParaRPr lang="zh-CN" altLang="en-US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20" name="矩形 4"/>
          <p:cNvSpPr>
            <a:spLocks noChangeArrowheads="1"/>
          </p:cNvSpPr>
          <p:nvPr/>
        </p:nvSpPr>
        <p:spPr bwMode="auto">
          <a:xfrm>
            <a:off x="910630" y="2061642"/>
            <a:ext cx="4176464" cy="3462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在日常办公中，我们发现，</a:t>
            </a:r>
            <a:r>
              <a:rPr lang="en-US" altLang="zh-CN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Office2007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可比</a:t>
            </a:r>
            <a:r>
              <a:rPr lang="en-US" altLang="zh-CN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Office2003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提高工作效率约</a:t>
            </a:r>
            <a:r>
              <a:rPr lang="en-US" altLang="zh-CN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50%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，而</a:t>
            </a:r>
            <a:r>
              <a:rPr lang="en-US" altLang="zh-CN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Office2010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又比</a:t>
            </a:r>
            <a:r>
              <a:rPr lang="en-US" altLang="zh-CN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Office2007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提高效率约</a:t>
            </a:r>
            <a:r>
              <a:rPr lang="en-US" altLang="zh-CN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50%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或者更多，尤其是利用</a:t>
            </a:r>
            <a:r>
              <a:rPr lang="en-US" altLang="zh-CN" sz="1800" b="1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Powerpoint2010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制作幻灯片，许多原本需要用平面设计软件来设计的效果，</a:t>
            </a:r>
            <a:r>
              <a:rPr lang="en-US" altLang="zh-CN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Powerpoint2010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一键就可以解决。可见，想要工作更高效，不仅仅是改变工作方式，在一定程度上还依赖于选择更合适的工具。</a:t>
            </a:r>
          </a:p>
        </p:txBody>
      </p:sp>
      <p:cxnSp>
        <p:nvCxnSpPr>
          <p:cNvPr id="29" name="直接连接符 28"/>
          <p:cNvCxnSpPr/>
          <p:nvPr/>
        </p:nvCxnSpPr>
        <p:spPr>
          <a:xfrm flipH="1">
            <a:off x="1630710" y="1629562"/>
            <a:ext cx="6402064" cy="32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直接连接符 29"/>
          <p:cNvCxnSpPr/>
          <p:nvPr/>
        </p:nvCxnSpPr>
        <p:spPr>
          <a:xfrm flipH="1">
            <a:off x="8183438" y="1629594"/>
            <a:ext cx="0" cy="28800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pic>
        <p:nvPicPr>
          <p:cNvPr id="7170" name="Picture 2" descr="C:\Documents and Settings\tdz\桌面\sc_pic-Office2010IconPack\Microsoft_Office_2010_IconPack_by_NhatPG\PNGs\Microsoft PowerPoint 2010\PowerPoin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2686" y="2110770"/>
            <a:ext cx="1463040" cy="146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Documents and Settings\tdz\桌面\sc_pic-Office2010IconPack\Microsoft_Office_2010_IconPack_by_NhatPG\PNGs\Microsoft Word 2010\Wor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150" y="2110770"/>
            <a:ext cx="1463040" cy="146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Documents and Settings\tdz\桌面\sc_pic-Office2010IconPack\Microsoft_Office_2010_IconPack_by_NhatPG\PNGs\Microsoft Outlook 2010\Outlook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150" y="3953157"/>
            <a:ext cx="1463040" cy="146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Documents and Settings\tdz\桌面\sc_pic-Office2010IconPack\Microsoft_Office_2010_IconPack_by_NhatPG\PNGs\Microsoft Visio 2010\Visio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7362" y="3953157"/>
            <a:ext cx="1463040" cy="146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Documents and Settings\tdz\桌面\sc_pic-Office2010IconPack\Microsoft_Office_2010_IconPack_by_NhatPG\PNGs\Microsoft Excel 2010\Excel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7362" y="2110770"/>
            <a:ext cx="1463040" cy="146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Documents and Settings\tdz\桌面\sc_pic-Office2010IconPack\Microsoft_Office_2010_IconPack_by_NhatPG\PNGs\Microsoft Access 2010\Access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2686" y="3953157"/>
            <a:ext cx="1463040" cy="146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87271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仝德志文件，勿删！\03-参考文档\！PPT图片及版面资源\06-PPT精选插图\02-商务\837171B70FE6A5E64BD8CF8192A2C0F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102" y="2050901"/>
            <a:ext cx="5851525" cy="3657600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9" name="直接连接符 18"/>
          <p:cNvCxnSpPr/>
          <p:nvPr/>
        </p:nvCxnSpPr>
        <p:spPr>
          <a:xfrm flipH="1">
            <a:off x="-11038" y="1220588"/>
            <a:ext cx="1486694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non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燕尾形 1"/>
          <p:cNvSpPr/>
          <p:nvPr/>
        </p:nvSpPr>
        <p:spPr>
          <a:xfrm rot="5400000">
            <a:off x="10847733" y="2997747"/>
            <a:ext cx="1512169" cy="360040"/>
          </a:xfrm>
          <a:prstGeom prst="chevron">
            <a:avLst>
              <a:gd name="adj" fmla="val 36111"/>
            </a:avLst>
          </a:prstGeom>
          <a:solidFill>
            <a:srgbClr val="F88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效率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sp>
        <p:nvSpPr>
          <p:cNvPr id="5" name="五边形 4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该怎样进行时间管理</a:t>
            </a: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1461220" y="1341562"/>
            <a:ext cx="0" cy="28800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1630710" y="952178"/>
            <a:ext cx="9433046" cy="533400"/>
            <a:chOff x="1630710" y="952178"/>
            <a:chExt cx="9433046" cy="533400"/>
          </a:xfrm>
        </p:grpSpPr>
        <p:sp>
          <p:nvSpPr>
            <p:cNvPr id="14" name="TextBox 13"/>
            <p:cNvSpPr txBox="1"/>
            <p:nvPr/>
          </p:nvSpPr>
          <p:spPr>
            <a:xfrm>
              <a:off x="2454151" y="981522"/>
              <a:ext cx="860960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kern="0" dirty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第一次就把事情做好</a:t>
              </a:r>
              <a:endParaRPr lang="en-US" altLang="zh-CN" kern="0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6</a:t>
              </a:r>
              <a:endParaRPr lang="zh-CN" altLang="en-US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20" name="矩形 4"/>
          <p:cNvSpPr>
            <a:spLocks noChangeArrowheads="1"/>
          </p:cNvSpPr>
          <p:nvPr/>
        </p:nvSpPr>
        <p:spPr bwMode="auto">
          <a:xfrm>
            <a:off x="910630" y="1917626"/>
            <a:ext cx="3888432" cy="3924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800" b="1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世界上最没有效率、最倒胃口的事情就是一件事情开始没有做好，被推倒重来。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工作是很琐碎的，每一步都会牵涉到很多东西，一步不到位，将导致以后的步步不到位，最后当你看到漏洞无法弥补的时候，也就是自己被惩罚的时候。第一次就把事情做对、做好、做到位，是一个观念，也是一个良好的习惯。它会节省我们很多的人力、物力、财力，使我们少走很多不必要的弯路。</a:t>
            </a: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1630710" y="1629562"/>
            <a:ext cx="6402064" cy="32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直接连接符 20"/>
          <p:cNvCxnSpPr/>
          <p:nvPr/>
        </p:nvCxnSpPr>
        <p:spPr>
          <a:xfrm flipH="1">
            <a:off x="8183438" y="1629594"/>
            <a:ext cx="0" cy="28800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</p:spTree>
    <p:extLst>
      <p:ext uri="{BB962C8B-B14F-4D97-AF65-F5344CB8AC3E}">
        <p14:creationId xmlns:p14="http://schemas.microsoft.com/office/powerpoint/2010/main" val="24315903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/>
          <p:nvPr/>
        </p:nvCxnSpPr>
        <p:spPr>
          <a:xfrm flipH="1">
            <a:off x="-11038" y="1220588"/>
            <a:ext cx="1486694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non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燕尾形 1"/>
          <p:cNvSpPr/>
          <p:nvPr/>
        </p:nvSpPr>
        <p:spPr>
          <a:xfrm rot="5400000">
            <a:off x="10847733" y="2997747"/>
            <a:ext cx="1512169" cy="360040"/>
          </a:xfrm>
          <a:prstGeom prst="chevron">
            <a:avLst>
              <a:gd name="adj" fmla="val 36111"/>
            </a:avLst>
          </a:prstGeom>
          <a:solidFill>
            <a:srgbClr val="F88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勤恳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sp>
        <p:nvSpPr>
          <p:cNvPr id="5" name="五边形 4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该怎样进行时间管理</a:t>
            </a: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1461220" y="1341562"/>
            <a:ext cx="0" cy="28800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1630710" y="952178"/>
            <a:ext cx="9433046" cy="533400"/>
            <a:chOff x="1630710" y="952178"/>
            <a:chExt cx="9433046" cy="533400"/>
          </a:xfrm>
        </p:grpSpPr>
        <p:sp>
          <p:nvSpPr>
            <p:cNvPr id="14" name="TextBox 13"/>
            <p:cNvSpPr txBox="1"/>
            <p:nvPr/>
          </p:nvSpPr>
          <p:spPr>
            <a:xfrm>
              <a:off x="2454151" y="981522"/>
              <a:ext cx="860960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kern="0" dirty="0" smtClean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为什么需要勤恳</a:t>
              </a:r>
              <a:endParaRPr lang="en-US" altLang="zh-CN" kern="0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1</a:t>
              </a:r>
              <a:endParaRPr lang="zh-CN" altLang="en-US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 flipH="1">
            <a:off x="1630710" y="1629562"/>
            <a:ext cx="6402064" cy="32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" name="矩形 4"/>
          <p:cNvSpPr>
            <a:spLocks noChangeArrowheads="1"/>
          </p:cNvSpPr>
          <p:nvPr/>
        </p:nvSpPr>
        <p:spPr bwMode="auto">
          <a:xfrm>
            <a:off x="1663390" y="1971776"/>
            <a:ext cx="3351696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住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在田边的青蛙对住在路边的青蛙说：“您这里太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危险啦，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搬来跟我住吧！”路边的青蛙说：“我已经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习惯这里，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懒得搬了。”几天后，田边的青蛙去探望路边的青蛙，却发现他已被车子压死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，可怜地暴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尸在马路上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dirty="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8183438" y="1629594"/>
            <a:ext cx="0" cy="28800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cxnSp>
        <p:nvCxnSpPr>
          <p:cNvPr id="16" name="直接连接符 15"/>
          <p:cNvCxnSpPr/>
          <p:nvPr/>
        </p:nvCxnSpPr>
        <p:spPr>
          <a:xfrm>
            <a:off x="1457052" y="1773610"/>
            <a:ext cx="0" cy="3744416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994255" y="2133650"/>
            <a:ext cx="492443" cy="30243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懒惰的代价</a:t>
            </a:r>
            <a:endParaRPr lang="en-US" altLang="zh-CN" sz="2000" kern="0" spc="200" dirty="0">
              <a:solidFill>
                <a:srgbClr val="00C4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6" name="Picture 4" descr="C:\Documents and Settings\tdz\桌面\迷人的王子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1110" y="2061642"/>
            <a:ext cx="5638800" cy="3524250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矩形 4"/>
          <p:cNvSpPr>
            <a:spLocks noChangeArrowheads="1"/>
          </p:cNvSpPr>
          <p:nvPr/>
        </p:nvSpPr>
        <p:spPr bwMode="auto">
          <a:xfrm>
            <a:off x="1663390" y="4715627"/>
            <a:ext cx="335169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800" b="1" dirty="0" smtClean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原来，掌握</a:t>
            </a:r>
            <a:r>
              <a:rPr lang="zh-CN" altLang="en-US" sz="1800" b="1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命运的方法很简单，远离懒惰就可以了。</a:t>
            </a:r>
          </a:p>
        </p:txBody>
      </p:sp>
    </p:spTree>
    <p:extLst>
      <p:ext uri="{BB962C8B-B14F-4D97-AF65-F5344CB8AC3E}">
        <p14:creationId xmlns:p14="http://schemas.microsoft.com/office/powerpoint/2010/main" val="3241778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/>
      <p:bldP spid="20" grpId="0"/>
      <p:bldP spid="2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E:\仝德志文件，勿删！\03-参考文档\！PPT图片及版面资源\06-PPT精选插图\03-人物\tongro-trd014ca541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0" b="4095"/>
          <a:stretch/>
        </p:blipFill>
        <p:spPr bwMode="auto">
          <a:xfrm>
            <a:off x="5231110" y="2061642"/>
            <a:ext cx="5638800" cy="3524250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9" name="直接连接符 18"/>
          <p:cNvCxnSpPr/>
          <p:nvPr/>
        </p:nvCxnSpPr>
        <p:spPr>
          <a:xfrm flipH="1">
            <a:off x="-11038" y="1220588"/>
            <a:ext cx="1486694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non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燕尾形 1"/>
          <p:cNvSpPr/>
          <p:nvPr/>
        </p:nvSpPr>
        <p:spPr>
          <a:xfrm rot="5400000">
            <a:off x="10847733" y="2997747"/>
            <a:ext cx="1512169" cy="360040"/>
          </a:xfrm>
          <a:prstGeom prst="chevron">
            <a:avLst>
              <a:gd name="adj" fmla="val 36111"/>
            </a:avLst>
          </a:prstGeom>
          <a:solidFill>
            <a:srgbClr val="F88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勤恳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sp>
        <p:nvSpPr>
          <p:cNvPr id="5" name="五边形 4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该怎样进行时间管理</a:t>
            </a: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1461220" y="1341562"/>
            <a:ext cx="0" cy="28800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1630710" y="952178"/>
            <a:ext cx="9433046" cy="533400"/>
            <a:chOff x="1630710" y="952178"/>
            <a:chExt cx="9433046" cy="533400"/>
          </a:xfrm>
        </p:grpSpPr>
        <p:sp>
          <p:nvSpPr>
            <p:cNvPr id="14" name="TextBox 13"/>
            <p:cNvSpPr txBox="1"/>
            <p:nvPr/>
          </p:nvSpPr>
          <p:spPr>
            <a:xfrm>
              <a:off x="2454151" y="981522"/>
              <a:ext cx="860960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kern="0" dirty="0" smtClean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什么是勤恳</a:t>
              </a:r>
              <a:endParaRPr lang="en-US" altLang="zh-CN" kern="0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2</a:t>
              </a:r>
              <a:endParaRPr lang="zh-CN" altLang="en-US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 flipH="1">
            <a:off x="1630710" y="1629562"/>
            <a:ext cx="6402064" cy="32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" name="矩形 4"/>
          <p:cNvSpPr>
            <a:spLocks noChangeArrowheads="1"/>
          </p:cNvSpPr>
          <p:nvPr/>
        </p:nvSpPr>
        <p:spPr bwMode="auto">
          <a:xfrm>
            <a:off x="1663390" y="1971776"/>
            <a:ext cx="3351696" cy="3508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800" b="1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勤恳，就是要充分利用时间，不让时间白白流逝。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耽误什么其实都可以不在乎，唯有时间我们耽误不起，耽误时间是最不好的事情，因为没有人可以让时间逆转。时间不等人，昨天已经成为历史，明天还遥不可知，而今天是一个礼物，所以英文把“现在”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称为“</a:t>
            </a:r>
            <a:r>
              <a:rPr lang="en-US" altLang="zh-CN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Present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”。</a:t>
            </a:r>
            <a:endParaRPr lang="zh-CN" altLang="en-US" sz="1600" dirty="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8183438" y="1629594"/>
            <a:ext cx="0" cy="28800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</p:spTree>
    <p:extLst>
      <p:ext uri="{BB962C8B-B14F-4D97-AF65-F5344CB8AC3E}">
        <p14:creationId xmlns:p14="http://schemas.microsoft.com/office/powerpoint/2010/main" val="36715911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 descr="C:\Documents and Settings\tdz\桌面\攀登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1110" y="2061642"/>
            <a:ext cx="5638800" cy="3524250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9" name="直接连接符 18"/>
          <p:cNvCxnSpPr/>
          <p:nvPr/>
        </p:nvCxnSpPr>
        <p:spPr>
          <a:xfrm flipH="1">
            <a:off x="-11038" y="1220588"/>
            <a:ext cx="1486694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non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燕尾形 1"/>
          <p:cNvSpPr/>
          <p:nvPr/>
        </p:nvSpPr>
        <p:spPr>
          <a:xfrm rot="5400000">
            <a:off x="10847733" y="2997747"/>
            <a:ext cx="1512169" cy="360040"/>
          </a:xfrm>
          <a:prstGeom prst="chevron">
            <a:avLst>
              <a:gd name="adj" fmla="val 36111"/>
            </a:avLst>
          </a:prstGeom>
          <a:solidFill>
            <a:srgbClr val="F88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勤恳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sp>
        <p:nvSpPr>
          <p:cNvPr id="5" name="五边形 4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该怎样进行时间管理</a:t>
            </a: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1461220" y="1341562"/>
            <a:ext cx="0" cy="28800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1630710" y="952178"/>
            <a:ext cx="9433046" cy="533400"/>
            <a:chOff x="1630710" y="952178"/>
            <a:chExt cx="9433046" cy="533400"/>
          </a:xfrm>
        </p:grpSpPr>
        <p:sp>
          <p:nvSpPr>
            <p:cNvPr id="14" name="TextBox 13"/>
            <p:cNvSpPr txBox="1"/>
            <p:nvPr/>
          </p:nvSpPr>
          <p:spPr>
            <a:xfrm>
              <a:off x="2454151" y="981522"/>
              <a:ext cx="860960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kern="0" dirty="0" smtClean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怎样才能唤醒勤恳的精神</a:t>
              </a:r>
              <a:endParaRPr lang="en-US" altLang="zh-CN" kern="0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3</a:t>
              </a:r>
              <a:endParaRPr lang="zh-CN" altLang="en-US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 flipH="1">
            <a:off x="1630710" y="1629562"/>
            <a:ext cx="6402064" cy="32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" name="矩形 4"/>
          <p:cNvSpPr>
            <a:spLocks noChangeArrowheads="1"/>
          </p:cNvSpPr>
          <p:nvPr/>
        </p:nvSpPr>
        <p:spPr bwMode="auto">
          <a:xfrm>
            <a:off x="1663390" y="1971776"/>
            <a:ext cx="3351696" cy="787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是谁叫醒了我们的灵魂？叫醒我们的不是闹钟，而是梦想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 smtClean="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8183438" y="1629594"/>
            <a:ext cx="0" cy="28800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cxnSp>
        <p:nvCxnSpPr>
          <p:cNvPr id="16" name="直接连接符 15"/>
          <p:cNvCxnSpPr/>
          <p:nvPr/>
        </p:nvCxnSpPr>
        <p:spPr>
          <a:xfrm>
            <a:off x="1457052" y="1773610"/>
            <a:ext cx="0" cy="3744416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994263" y="2133650"/>
            <a:ext cx="492443" cy="30243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目标的牵引</a:t>
            </a:r>
            <a:endParaRPr lang="en-US" altLang="zh-CN" sz="2000" kern="0" spc="200" dirty="0">
              <a:solidFill>
                <a:srgbClr val="00C4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1663390" y="2889360"/>
            <a:ext cx="3351696" cy="2772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每天一觉醒来，我们的身体醒了，但灵魂未必能醒，能让灵魂苏醒的是目标。你看，在上班的路上，</a:t>
            </a:r>
            <a:r>
              <a:rPr lang="zh-CN" altLang="en-US" sz="1800" b="1" dirty="0" smtClean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那些行色匆匆却格外精神抖擞的人，一定是心中树立了新目标的人。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心中有目标，步伐更矫健，工作</a:t>
            </a:r>
            <a:r>
              <a:rPr lang="en-US" altLang="zh-CN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学习更有激情，怎能不勤奋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sz="1600" dirty="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39353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0" grpId="0"/>
      <p:bldP spid="2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4" descr="C:\Documents and Settings\tdz\桌面\feizhuliuqinglv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742" y="2061642"/>
            <a:ext cx="5638800" cy="3524250"/>
          </a:xfrm>
          <a:prstGeom prst="round2DiagRect">
            <a:avLst>
              <a:gd name="adj1" fmla="val 6684"/>
              <a:gd name="adj2" fmla="val 0"/>
            </a:avLst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9" name="直接连接符 18"/>
          <p:cNvCxnSpPr/>
          <p:nvPr/>
        </p:nvCxnSpPr>
        <p:spPr>
          <a:xfrm flipH="1">
            <a:off x="-11038" y="1220588"/>
            <a:ext cx="1486694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non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燕尾形 1"/>
          <p:cNvSpPr/>
          <p:nvPr/>
        </p:nvSpPr>
        <p:spPr>
          <a:xfrm rot="5400000">
            <a:off x="10847733" y="2997747"/>
            <a:ext cx="1512169" cy="360040"/>
          </a:xfrm>
          <a:prstGeom prst="chevron">
            <a:avLst>
              <a:gd name="adj" fmla="val 36111"/>
            </a:avLst>
          </a:prstGeom>
          <a:solidFill>
            <a:srgbClr val="F88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勤恳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sp>
        <p:nvSpPr>
          <p:cNvPr id="5" name="五边形 4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该怎样进行时间管理</a:t>
            </a: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1461220" y="1341562"/>
            <a:ext cx="0" cy="28800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1630710" y="952178"/>
            <a:ext cx="9433046" cy="533400"/>
            <a:chOff x="1630710" y="952178"/>
            <a:chExt cx="9433046" cy="533400"/>
          </a:xfrm>
        </p:grpSpPr>
        <p:sp>
          <p:nvSpPr>
            <p:cNvPr id="14" name="TextBox 13"/>
            <p:cNvSpPr txBox="1"/>
            <p:nvPr/>
          </p:nvSpPr>
          <p:spPr>
            <a:xfrm>
              <a:off x="2454151" y="981522"/>
              <a:ext cx="860960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kern="0" dirty="0" smtClean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怎样才能唤醒勤恳的精神</a:t>
              </a:r>
              <a:endParaRPr lang="en-US" altLang="zh-CN" kern="0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3</a:t>
              </a:r>
              <a:endParaRPr lang="zh-CN" altLang="en-US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 flipH="1">
            <a:off x="1630710" y="1629562"/>
            <a:ext cx="6402064" cy="32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直接连接符 17"/>
          <p:cNvCxnSpPr/>
          <p:nvPr/>
        </p:nvCxnSpPr>
        <p:spPr>
          <a:xfrm flipH="1">
            <a:off x="8183438" y="1629594"/>
            <a:ext cx="0" cy="28800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cxnSp>
        <p:nvCxnSpPr>
          <p:cNvPr id="16" name="直接连接符 15"/>
          <p:cNvCxnSpPr/>
          <p:nvPr/>
        </p:nvCxnSpPr>
        <p:spPr>
          <a:xfrm>
            <a:off x="1457052" y="1773610"/>
            <a:ext cx="0" cy="3744416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994263" y="2133650"/>
            <a:ext cx="492443" cy="30243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目标的牵引</a:t>
            </a:r>
            <a:endParaRPr lang="en-US" altLang="zh-CN" sz="2000" kern="0" spc="200" dirty="0">
              <a:solidFill>
                <a:srgbClr val="00C4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8325718" y="1917594"/>
            <a:ext cx="2089968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" name="矩形 4"/>
          <p:cNvSpPr>
            <a:spLocks noChangeArrowheads="1"/>
          </p:cNvSpPr>
          <p:nvPr/>
        </p:nvSpPr>
        <p:spPr bwMode="auto">
          <a:xfrm>
            <a:off x="8258489" y="1527969"/>
            <a:ext cx="2157197" cy="418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 smtClean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你的目标是什么？</a:t>
            </a:r>
            <a:endParaRPr lang="zh-CN" altLang="en-US" sz="1600" dirty="0">
              <a:solidFill>
                <a:srgbClr val="99D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846734" y="3717826"/>
            <a:ext cx="249299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你成家了吗？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139140" y="4637633"/>
            <a:ext cx="485261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600" i="1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你是否已经找到理想的意中人？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258097" y="5704433"/>
            <a:ext cx="51347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你该怎样去完善自我才能达成所愿？</a:t>
            </a:r>
            <a:endParaRPr lang="zh-CN" altLang="en-US" sz="2400" dirty="0">
              <a:solidFill>
                <a:srgbClr val="99D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914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5555 L 0 0.5 " pathEditMode="relative" rAng="0" ptsTypes="AA">
                                      <p:cBhvr>
                                        <p:cTn id="19" dur="2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5555 L 0 -4.44444E-6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95246E-6 1.35985E-6 L 0.55361 0.00162 " pathEditMode="relative" rAng="0" ptsTypes="AA">
                                      <p:cBhvr>
                                        <p:cTn id="28" dur="2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80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53055E-6 1.64662E-6 L -0.50984 -0.00185 " pathEditMode="relative" rAng="0" ptsTypes="AA">
                                      <p:cBhvr>
                                        <p:cTn id="37" dur="20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492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7 L 0.43211 -3.7037E-7 " pathEditMode="relative" rAng="0" ptsTypes="AA">
                                      <p:cBhvr>
                                        <p:cTn id="46" dur="20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50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2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5" presetID="50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2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3000"/>
                            </p:stCondLst>
                            <p:childTnLst>
                              <p:par>
                                <p:cTn id="61" presetID="50" presetClass="exit" presetSubtype="0" accel="10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2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0"/>
                            </p:stCondLst>
                            <p:childTnLst>
                              <p:par>
                                <p:cTn id="6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0 0.5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4" grpId="0"/>
      <p:bldP spid="34" grpId="1"/>
      <p:bldP spid="34" grpId="2"/>
      <p:bldP spid="35" grpId="0"/>
      <p:bldP spid="35" grpId="1"/>
      <p:bldP spid="35" grpId="2"/>
      <p:bldP spid="36" grpId="0"/>
      <p:bldP spid="36" grpId="1"/>
      <p:bldP spid="36" grpId="2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C:\Documents and Settings\tdz\桌面\未标题-1 拷贝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9349" y="2061642"/>
            <a:ext cx="5638800" cy="3691589"/>
          </a:xfrm>
          <a:prstGeom prst="round2DiagRect">
            <a:avLst>
              <a:gd name="adj1" fmla="val 6684"/>
              <a:gd name="adj2" fmla="val 0"/>
            </a:avLst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9" name="直接连接符 18"/>
          <p:cNvCxnSpPr/>
          <p:nvPr/>
        </p:nvCxnSpPr>
        <p:spPr>
          <a:xfrm flipH="1">
            <a:off x="-11038" y="1220588"/>
            <a:ext cx="1486694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non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燕尾形 1"/>
          <p:cNvSpPr/>
          <p:nvPr/>
        </p:nvSpPr>
        <p:spPr>
          <a:xfrm rot="5400000">
            <a:off x="10847733" y="2997747"/>
            <a:ext cx="1512169" cy="360040"/>
          </a:xfrm>
          <a:prstGeom prst="chevron">
            <a:avLst>
              <a:gd name="adj" fmla="val 36111"/>
            </a:avLst>
          </a:prstGeom>
          <a:solidFill>
            <a:srgbClr val="F88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勤恳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sp>
        <p:nvSpPr>
          <p:cNvPr id="5" name="五边形 4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该怎样进行时间管理</a:t>
            </a: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1461220" y="1341562"/>
            <a:ext cx="0" cy="28800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1630710" y="952178"/>
            <a:ext cx="9433046" cy="533400"/>
            <a:chOff x="1630710" y="952178"/>
            <a:chExt cx="9433046" cy="533400"/>
          </a:xfrm>
        </p:grpSpPr>
        <p:sp>
          <p:nvSpPr>
            <p:cNvPr id="14" name="TextBox 13"/>
            <p:cNvSpPr txBox="1"/>
            <p:nvPr/>
          </p:nvSpPr>
          <p:spPr>
            <a:xfrm>
              <a:off x="2454151" y="981522"/>
              <a:ext cx="860960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kern="0" dirty="0" smtClean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怎样才能唤醒勤恳的精神</a:t>
              </a:r>
              <a:endParaRPr lang="en-US" altLang="zh-CN" kern="0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3</a:t>
              </a:r>
              <a:endParaRPr lang="zh-CN" altLang="en-US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 flipH="1">
            <a:off x="1630710" y="1629562"/>
            <a:ext cx="6402064" cy="32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直接连接符 17"/>
          <p:cNvCxnSpPr/>
          <p:nvPr/>
        </p:nvCxnSpPr>
        <p:spPr>
          <a:xfrm flipH="1">
            <a:off x="8183438" y="1629594"/>
            <a:ext cx="0" cy="28800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cxnSp>
        <p:nvCxnSpPr>
          <p:cNvPr id="16" name="直接连接符 15"/>
          <p:cNvCxnSpPr/>
          <p:nvPr/>
        </p:nvCxnSpPr>
        <p:spPr>
          <a:xfrm>
            <a:off x="1457052" y="1773610"/>
            <a:ext cx="0" cy="3744416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994263" y="2133650"/>
            <a:ext cx="492443" cy="30243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目标的牵引</a:t>
            </a:r>
            <a:endParaRPr lang="en-US" altLang="zh-CN" sz="2000" kern="0" spc="200" dirty="0">
              <a:solidFill>
                <a:srgbClr val="00C4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8325718" y="1917594"/>
            <a:ext cx="2089968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" name="矩形 4"/>
          <p:cNvSpPr>
            <a:spLocks noChangeArrowheads="1"/>
          </p:cNvSpPr>
          <p:nvPr/>
        </p:nvSpPr>
        <p:spPr bwMode="auto">
          <a:xfrm>
            <a:off x="8258489" y="1527969"/>
            <a:ext cx="2157197" cy="418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 smtClean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你的目标是什么？</a:t>
            </a:r>
            <a:endParaRPr lang="zh-CN" altLang="en-US" sz="1600" dirty="0">
              <a:solidFill>
                <a:srgbClr val="99D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846734" y="3717826"/>
            <a:ext cx="36471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面</a:t>
            </a:r>
            <a:r>
              <a:rPr lang="zh-CN" altLang="en-US" sz="3000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朝大海，</a:t>
            </a:r>
            <a:r>
              <a:rPr lang="zh-CN" altLang="en-US" sz="3000" dirty="0" smtClean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春暖花开</a:t>
            </a:r>
            <a:endParaRPr lang="zh-CN" altLang="en-US" sz="3000" dirty="0">
              <a:solidFill>
                <a:srgbClr val="99D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139140" y="4637633"/>
            <a:ext cx="485261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600" i="1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你是否想住上这样的别墅洋房？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258097" y="5704433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你需要为之努力打拼吗？</a:t>
            </a:r>
            <a:endParaRPr lang="zh-CN" altLang="en-US" sz="2400" dirty="0">
              <a:solidFill>
                <a:srgbClr val="99D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5406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5555 L 0 0.5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5555 L 0 -4.44444E-6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95246E-6 1.35985E-6 L 0.55361 0.00162 " pathEditMode="relative" rAng="0" ptsTypes="AA">
                                      <p:cBhvr>
                                        <p:cTn id="18" dur="2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80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53055E-6 1.64662E-6 L -0.50984 -0.00185 " pathEditMode="relative" rAng="0" ptsTypes="AA">
                                      <p:cBhvr>
                                        <p:cTn id="27" dur="20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492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7 L 0.43211 -3.7037E-7 " pathEditMode="relative" rAng="0" ptsTypes="AA">
                                      <p:cBhvr>
                                        <p:cTn id="36" dur="20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50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2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1000"/>
                            </p:stCondLst>
                            <p:childTnLst>
                              <p:par>
                                <p:cTn id="43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5" presetID="50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2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3000"/>
                            </p:stCondLst>
                            <p:childTnLst>
                              <p:par>
                                <p:cTn id="51" presetID="50" presetClass="exit" presetSubtype="0" accel="10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2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0"/>
                            </p:stCondLst>
                            <p:childTnLst>
                              <p:par>
                                <p:cTn id="5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0 0.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4" grpId="1"/>
      <p:bldP spid="34" grpId="2"/>
      <p:bldP spid="35" grpId="0"/>
      <p:bldP spid="35" grpId="1"/>
      <p:bldP spid="35" grpId="2"/>
      <p:bldP spid="36" grpId="0"/>
      <p:bldP spid="36" grpId="1"/>
      <p:bldP spid="36" grpId="2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tdz\桌面\7BB42D8FF071FE1786C14E4544A011D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760" y="2061642"/>
            <a:ext cx="5638800" cy="3524250"/>
          </a:xfrm>
          <a:prstGeom prst="round2DiagRect">
            <a:avLst>
              <a:gd name="adj1" fmla="val 6684"/>
              <a:gd name="adj2" fmla="val 0"/>
            </a:avLst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9" name="直接连接符 18"/>
          <p:cNvCxnSpPr/>
          <p:nvPr/>
        </p:nvCxnSpPr>
        <p:spPr>
          <a:xfrm flipH="1">
            <a:off x="-11038" y="1220588"/>
            <a:ext cx="1486694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non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燕尾形 1"/>
          <p:cNvSpPr/>
          <p:nvPr/>
        </p:nvSpPr>
        <p:spPr>
          <a:xfrm rot="5400000">
            <a:off x="10847733" y="2997747"/>
            <a:ext cx="1512169" cy="360040"/>
          </a:xfrm>
          <a:prstGeom prst="chevron">
            <a:avLst>
              <a:gd name="adj" fmla="val 36111"/>
            </a:avLst>
          </a:prstGeom>
          <a:solidFill>
            <a:srgbClr val="F88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勤恳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sp>
        <p:nvSpPr>
          <p:cNvPr id="5" name="五边形 4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该怎样进行时间管理</a:t>
            </a: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1461220" y="1341562"/>
            <a:ext cx="0" cy="28800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1630710" y="952178"/>
            <a:ext cx="9433046" cy="533400"/>
            <a:chOff x="1630710" y="952178"/>
            <a:chExt cx="9433046" cy="533400"/>
          </a:xfrm>
        </p:grpSpPr>
        <p:sp>
          <p:nvSpPr>
            <p:cNvPr id="14" name="TextBox 13"/>
            <p:cNvSpPr txBox="1"/>
            <p:nvPr/>
          </p:nvSpPr>
          <p:spPr>
            <a:xfrm>
              <a:off x="2454151" y="981522"/>
              <a:ext cx="860960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kern="0" dirty="0" smtClean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怎样才能唤醒勤恳的精神</a:t>
              </a:r>
              <a:endParaRPr lang="en-US" altLang="zh-CN" kern="0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3</a:t>
              </a:r>
              <a:endParaRPr lang="zh-CN" altLang="en-US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 flipH="1">
            <a:off x="1630710" y="1629562"/>
            <a:ext cx="6402064" cy="32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直接连接符 17"/>
          <p:cNvCxnSpPr/>
          <p:nvPr/>
        </p:nvCxnSpPr>
        <p:spPr>
          <a:xfrm flipH="1">
            <a:off x="8183438" y="1629594"/>
            <a:ext cx="0" cy="28800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cxnSp>
        <p:nvCxnSpPr>
          <p:cNvPr id="16" name="直接连接符 15"/>
          <p:cNvCxnSpPr/>
          <p:nvPr/>
        </p:nvCxnSpPr>
        <p:spPr>
          <a:xfrm>
            <a:off x="1457052" y="1773610"/>
            <a:ext cx="0" cy="3744416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994263" y="2133650"/>
            <a:ext cx="492443" cy="30243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目标的牵引</a:t>
            </a:r>
            <a:endParaRPr lang="en-US" altLang="zh-CN" sz="2000" kern="0" spc="200" dirty="0">
              <a:solidFill>
                <a:srgbClr val="00C4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8325718" y="1917594"/>
            <a:ext cx="2089968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" name="矩形 4"/>
          <p:cNvSpPr>
            <a:spLocks noChangeArrowheads="1"/>
          </p:cNvSpPr>
          <p:nvPr/>
        </p:nvSpPr>
        <p:spPr bwMode="auto">
          <a:xfrm>
            <a:off x="8258489" y="1527969"/>
            <a:ext cx="2157197" cy="418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 smtClean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你的目标是什么？</a:t>
            </a:r>
            <a:endParaRPr lang="zh-CN" altLang="en-US" sz="1600" dirty="0">
              <a:solidFill>
                <a:srgbClr val="99D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846734" y="3717826"/>
            <a:ext cx="287771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想挣很多钱吗？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139140" y="4637633"/>
            <a:ext cx="351891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600" i="1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你挣钱的目标是多少？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258097" y="5704433"/>
            <a:ext cx="48013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想让爱人每天数钱数到手抽筋吗？</a:t>
            </a:r>
            <a:endParaRPr lang="zh-CN" altLang="en-US" sz="2400" dirty="0">
              <a:solidFill>
                <a:srgbClr val="99D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8048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5555 L 0 0.5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5555 L 0 -4.44444E-6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95246E-6 1.35985E-6 L 0.55361 0.00162 " pathEditMode="relative" rAng="0" ptsTypes="AA">
                                      <p:cBhvr>
                                        <p:cTn id="18" dur="2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80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53055E-6 1.64662E-6 L -0.50984 -0.00185 " pathEditMode="relative" rAng="0" ptsTypes="AA">
                                      <p:cBhvr>
                                        <p:cTn id="27" dur="20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492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7 L 0.43211 -3.7037E-7 " pathEditMode="relative" rAng="0" ptsTypes="AA">
                                      <p:cBhvr>
                                        <p:cTn id="36" dur="20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50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2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1000"/>
                            </p:stCondLst>
                            <p:childTnLst>
                              <p:par>
                                <p:cTn id="43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5" presetID="50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2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3000"/>
                            </p:stCondLst>
                            <p:childTnLst>
                              <p:par>
                                <p:cTn id="51" presetID="50" presetClass="exit" presetSubtype="0" accel="10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2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0"/>
                            </p:stCondLst>
                            <p:childTnLst>
                              <p:par>
                                <p:cTn id="5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0 0.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4" grpId="1"/>
      <p:bldP spid="34" grpId="2"/>
      <p:bldP spid="35" grpId="0"/>
      <p:bldP spid="35" grpId="1"/>
      <p:bldP spid="35" grpId="2"/>
      <p:bldP spid="36" grpId="0"/>
      <p:bldP spid="36" grpId="1"/>
      <p:bldP spid="36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18541" y="68461"/>
            <a:ext cx="360000" cy="360000"/>
          </a:xfrm>
          <a:prstGeom prst="rect">
            <a:avLst/>
          </a:prstGeom>
          <a:noFill/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5288" y="394690"/>
            <a:ext cx="165600" cy="165600"/>
          </a:xfrm>
          <a:prstGeom prst="rect">
            <a:avLst/>
          </a:prstGeom>
          <a:noFill/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ysClr val="window" lastClr="FFFFFF"/>
              </a:solidFill>
              <a:ea typeface="微软雅黑"/>
            </a:endParaRPr>
          </a:p>
        </p:txBody>
      </p:sp>
      <p:cxnSp>
        <p:nvCxnSpPr>
          <p:cNvPr id="16" name="直接连接符 15"/>
          <p:cNvCxnSpPr/>
          <p:nvPr/>
        </p:nvCxnSpPr>
        <p:spPr bwMode="auto">
          <a:xfrm>
            <a:off x="478088" y="6471230"/>
            <a:ext cx="4969716" cy="0"/>
          </a:xfrm>
          <a:prstGeom prst="line">
            <a:avLst/>
          </a:prstGeom>
          <a:ln w="12700">
            <a:solidFill>
              <a:srgbClr val="968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 bwMode="auto">
          <a:xfrm>
            <a:off x="6959104" y="6471230"/>
            <a:ext cx="4824455" cy="0"/>
          </a:xfrm>
          <a:prstGeom prst="line">
            <a:avLst/>
          </a:prstGeom>
          <a:ln w="12700">
            <a:solidFill>
              <a:srgbClr val="968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843092" y="6344230"/>
            <a:ext cx="723275" cy="25391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050" b="1" dirty="0">
                <a:solidFill>
                  <a:srgbClr val="968200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1050" b="1" dirty="0" smtClean="0">
                <a:solidFill>
                  <a:srgbClr val="968200"/>
                </a:solidFill>
                <a:latin typeface="微软雅黑" pitchFamily="34" charset="-122"/>
                <a:ea typeface="微软雅黑" pitchFamily="34" charset="-122"/>
              </a:rPr>
              <a:t>级目录</a:t>
            </a:r>
            <a:endParaRPr lang="zh-CN" altLang="en-US" sz="1050" b="1" dirty="0">
              <a:solidFill>
                <a:srgbClr val="9682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39"/>
          <p:cNvGrpSpPr>
            <a:grpSpLocks/>
          </p:cNvGrpSpPr>
          <p:nvPr/>
        </p:nvGrpSpPr>
        <p:grpSpPr bwMode="auto">
          <a:xfrm>
            <a:off x="5814517" y="6454130"/>
            <a:ext cx="777875" cy="30162"/>
            <a:chOff x="415265" y="812476"/>
            <a:chExt cx="777680" cy="30360"/>
          </a:xfrm>
        </p:grpSpPr>
        <p:sp>
          <p:nvSpPr>
            <p:cNvPr id="20" name="椭圆 19"/>
            <p:cNvSpPr/>
            <p:nvPr/>
          </p:nvSpPr>
          <p:spPr>
            <a:xfrm>
              <a:off x="415265" y="814073"/>
              <a:ext cx="28568" cy="28763"/>
            </a:xfrm>
            <a:prstGeom prst="ellipse">
              <a:avLst/>
            </a:prstGeom>
            <a:solidFill>
              <a:srgbClr val="9682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1164377" y="812476"/>
              <a:ext cx="28568" cy="28763"/>
            </a:xfrm>
            <a:prstGeom prst="ellipse">
              <a:avLst/>
            </a:prstGeom>
            <a:solidFill>
              <a:srgbClr val="9682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</p:grpSp>
      <p:pic>
        <p:nvPicPr>
          <p:cNvPr id="30" name="Picture 3" descr="E:\仝德志文件，勿删！\03-参考文档\！PPT图片及版面资源\06-PPT精选插图\06-问号\锐普论坛实用商务PPT图片-疑问感慨 (18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1302238"/>
            <a:ext cx="2520000" cy="3783740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一级</a:t>
            </a:r>
            <a:r>
              <a:rPr lang="zh-CN" altLang="en-US" sz="14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14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1" name="Picture 3" descr="C:\Documents and Settings\tdz\桌面\xpic52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902" y="1302238"/>
            <a:ext cx="2520000" cy="3778156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Documents and Settings\tdz\桌面\34DFAA21F6D27FDCC5C15FEB0413948F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230" y="1301419"/>
            <a:ext cx="2520000" cy="3778975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Documents and Settings\tdz\桌面\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3558" y="1304440"/>
            <a:ext cx="2520000" cy="3781538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406574" y="5374011"/>
            <a:ext cx="2520000" cy="576063"/>
            <a:chOff x="406574" y="5374011"/>
            <a:chExt cx="2520000" cy="576063"/>
          </a:xfrm>
        </p:grpSpPr>
        <p:sp>
          <p:nvSpPr>
            <p:cNvPr id="2" name="TextBox 1">
              <a:hlinkClick r:id="" action="ppaction://hlinkshowjump?jump=nextslide"/>
            </p:cNvPr>
            <p:cNvSpPr txBox="1"/>
            <p:nvPr/>
          </p:nvSpPr>
          <p:spPr>
            <a:xfrm>
              <a:off x="406574" y="5479481"/>
              <a:ext cx="2520000" cy="3539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285829">
                <a:defRPr/>
              </a:pPr>
              <a:r>
                <a:rPr lang="zh-CN" altLang="en-US" sz="17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为什么需要时间管理</a:t>
              </a:r>
              <a:endParaRPr lang="en-US" altLang="zh-CN" sz="17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 flipV="1">
              <a:off x="419041" y="5374011"/>
              <a:ext cx="2507533" cy="1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dash"/>
            </a:ln>
            <a:effectLst/>
          </p:spPr>
        </p:cxnSp>
        <p:cxnSp>
          <p:nvCxnSpPr>
            <p:cNvPr id="23" name="直接连接符 22"/>
            <p:cNvCxnSpPr/>
            <p:nvPr/>
          </p:nvCxnSpPr>
          <p:spPr>
            <a:xfrm flipV="1">
              <a:off x="406574" y="5950073"/>
              <a:ext cx="2507533" cy="1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dash"/>
            </a:ln>
            <a:effectLst/>
          </p:spPr>
        </p:cxnSp>
      </p:grpSp>
      <p:grpSp>
        <p:nvGrpSpPr>
          <p:cNvPr id="8" name="组合 7"/>
          <p:cNvGrpSpPr/>
          <p:nvPr/>
        </p:nvGrpSpPr>
        <p:grpSpPr>
          <a:xfrm>
            <a:off x="3358902" y="5374010"/>
            <a:ext cx="2520280" cy="576064"/>
            <a:chOff x="3358902" y="5374010"/>
            <a:chExt cx="2520280" cy="576064"/>
          </a:xfrm>
        </p:grpSpPr>
        <p:sp>
          <p:nvSpPr>
            <p:cNvPr id="4" name="TextBox 3">
              <a:hlinkClick r:id="" action="ppaction://hlinkshowjump?jump=nextslide"/>
            </p:cNvPr>
            <p:cNvSpPr txBox="1"/>
            <p:nvPr/>
          </p:nvSpPr>
          <p:spPr>
            <a:xfrm>
              <a:off x="3358902" y="5479481"/>
              <a:ext cx="2520000" cy="3540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285829">
                <a:defRPr/>
              </a:pPr>
              <a:r>
                <a:rPr lang="zh-CN" altLang="en-US" sz="17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时间与时间管理概述</a:t>
              </a:r>
              <a:endParaRPr lang="en-US" altLang="zh-CN" sz="17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 flipV="1">
              <a:off x="3371649" y="5374010"/>
              <a:ext cx="2507533" cy="1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dash"/>
            </a:ln>
            <a:effectLst/>
          </p:spPr>
        </p:cxnSp>
        <p:cxnSp>
          <p:nvCxnSpPr>
            <p:cNvPr id="25" name="直接连接符 24"/>
            <p:cNvCxnSpPr/>
            <p:nvPr/>
          </p:nvCxnSpPr>
          <p:spPr>
            <a:xfrm flipV="1">
              <a:off x="3359182" y="5950073"/>
              <a:ext cx="2507533" cy="1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dash"/>
            </a:ln>
            <a:effectLst/>
          </p:spPr>
        </p:cxnSp>
      </p:grpSp>
      <p:grpSp>
        <p:nvGrpSpPr>
          <p:cNvPr id="12" name="组合 11"/>
          <p:cNvGrpSpPr/>
          <p:nvPr/>
        </p:nvGrpSpPr>
        <p:grpSpPr>
          <a:xfrm>
            <a:off x="6282770" y="5374010"/>
            <a:ext cx="2548460" cy="576064"/>
            <a:chOff x="6282770" y="5374010"/>
            <a:chExt cx="2548460" cy="576064"/>
          </a:xfrm>
        </p:grpSpPr>
        <p:sp>
          <p:nvSpPr>
            <p:cNvPr id="7" name="TextBox 6">
              <a:hlinkClick r:id="" action="ppaction://hlinkshowjump?jump=nextslide"/>
            </p:cNvPr>
            <p:cNvSpPr txBox="1"/>
            <p:nvPr/>
          </p:nvSpPr>
          <p:spPr>
            <a:xfrm>
              <a:off x="6282770" y="5479551"/>
              <a:ext cx="2548460" cy="3539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285829">
                <a:defRPr/>
              </a:pPr>
              <a:r>
                <a:rPr lang="zh-CN" altLang="en-US" sz="17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为什么</a:t>
              </a:r>
              <a:r>
                <a:rPr lang="zh-CN" altLang="en-US" sz="17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时间</a:t>
              </a:r>
              <a:r>
                <a:rPr lang="zh-CN" altLang="en-US" sz="17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总不够用</a:t>
              </a:r>
              <a:endParaRPr lang="en-US" altLang="zh-CN" sz="17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 flipV="1">
              <a:off x="6323697" y="5374010"/>
              <a:ext cx="2507533" cy="1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dash"/>
            </a:ln>
            <a:effectLst/>
          </p:spPr>
        </p:cxnSp>
        <p:cxnSp>
          <p:nvCxnSpPr>
            <p:cNvPr id="27" name="直接连接符 26"/>
            <p:cNvCxnSpPr/>
            <p:nvPr/>
          </p:nvCxnSpPr>
          <p:spPr>
            <a:xfrm flipV="1">
              <a:off x="6311230" y="5950073"/>
              <a:ext cx="2507533" cy="1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dash"/>
            </a:ln>
            <a:effectLst/>
          </p:spPr>
        </p:cxnSp>
      </p:grpSp>
      <p:grpSp>
        <p:nvGrpSpPr>
          <p:cNvPr id="13" name="组合 12"/>
          <p:cNvGrpSpPr/>
          <p:nvPr/>
        </p:nvGrpSpPr>
        <p:grpSpPr>
          <a:xfrm>
            <a:off x="9263558" y="5374010"/>
            <a:ext cx="2520001" cy="576064"/>
            <a:chOff x="9263558" y="5374010"/>
            <a:chExt cx="2520001" cy="576064"/>
          </a:xfrm>
        </p:grpSpPr>
        <p:sp>
          <p:nvSpPr>
            <p:cNvPr id="9" name="TextBox 8">
              <a:hlinkClick r:id="" action="ppaction://hlinkshowjump?jump=nextslide"/>
            </p:cNvPr>
            <p:cNvSpPr txBox="1"/>
            <p:nvPr/>
          </p:nvSpPr>
          <p:spPr>
            <a:xfrm>
              <a:off x="9263558" y="5479480"/>
              <a:ext cx="2520001" cy="3539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285829">
                <a:defRPr/>
              </a:pPr>
              <a:r>
                <a:rPr lang="zh-CN" altLang="en-US" sz="17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该</a:t>
              </a:r>
              <a:r>
                <a:rPr lang="zh-CN" altLang="en-US" sz="17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怎样进行时间管理</a:t>
              </a:r>
              <a:endParaRPr lang="en-US" altLang="zh-CN" sz="17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 flipV="1">
              <a:off x="9276025" y="5374010"/>
              <a:ext cx="2507533" cy="1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dash"/>
            </a:ln>
            <a:effectLst/>
          </p:spPr>
        </p:cxnSp>
        <p:cxnSp>
          <p:nvCxnSpPr>
            <p:cNvPr id="29" name="直接连接符 28"/>
            <p:cNvCxnSpPr/>
            <p:nvPr/>
          </p:nvCxnSpPr>
          <p:spPr>
            <a:xfrm flipV="1">
              <a:off x="9263558" y="5950073"/>
              <a:ext cx="2507533" cy="1"/>
            </a:xfrm>
            <a:prstGeom prst="line">
              <a:avLst/>
            </a:prstGeom>
            <a:noFill/>
            <a:ln w="9525" cap="flat" cmpd="sng" algn="ctr">
              <a:solidFill>
                <a:srgbClr val="00B0F0"/>
              </a:solidFill>
              <a:prstDash val="dash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7958862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3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tdz\桌面\自然与音乐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742" y="2061642"/>
            <a:ext cx="5638800" cy="3524250"/>
          </a:xfrm>
          <a:prstGeom prst="round2DiagRect">
            <a:avLst>
              <a:gd name="adj1" fmla="val 6684"/>
              <a:gd name="adj2" fmla="val 0"/>
            </a:avLst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9" name="直接连接符 18"/>
          <p:cNvCxnSpPr/>
          <p:nvPr/>
        </p:nvCxnSpPr>
        <p:spPr>
          <a:xfrm flipH="1">
            <a:off x="-11038" y="1220588"/>
            <a:ext cx="1486694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non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燕尾形 1"/>
          <p:cNvSpPr/>
          <p:nvPr/>
        </p:nvSpPr>
        <p:spPr>
          <a:xfrm rot="5400000">
            <a:off x="10847733" y="2997747"/>
            <a:ext cx="1512169" cy="360040"/>
          </a:xfrm>
          <a:prstGeom prst="chevron">
            <a:avLst>
              <a:gd name="adj" fmla="val 36111"/>
            </a:avLst>
          </a:prstGeom>
          <a:solidFill>
            <a:srgbClr val="F88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勤恳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sp>
        <p:nvSpPr>
          <p:cNvPr id="5" name="五边形 4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该怎样进行时间管理</a:t>
            </a: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1461220" y="1341562"/>
            <a:ext cx="0" cy="28800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1630710" y="952178"/>
            <a:ext cx="9433046" cy="533400"/>
            <a:chOff x="1630710" y="952178"/>
            <a:chExt cx="9433046" cy="533400"/>
          </a:xfrm>
        </p:grpSpPr>
        <p:sp>
          <p:nvSpPr>
            <p:cNvPr id="14" name="TextBox 13"/>
            <p:cNvSpPr txBox="1"/>
            <p:nvPr/>
          </p:nvSpPr>
          <p:spPr>
            <a:xfrm>
              <a:off x="2454151" y="981522"/>
              <a:ext cx="860960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kern="0" dirty="0" smtClean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怎样才能唤醒勤恳的精神</a:t>
              </a:r>
              <a:endParaRPr lang="en-US" altLang="zh-CN" kern="0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3</a:t>
              </a:r>
              <a:endParaRPr lang="zh-CN" altLang="en-US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 flipH="1">
            <a:off x="1630710" y="1629562"/>
            <a:ext cx="6402064" cy="32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直接连接符 17"/>
          <p:cNvCxnSpPr/>
          <p:nvPr/>
        </p:nvCxnSpPr>
        <p:spPr>
          <a:xfrm flipH="1">
            <a:off x="8183438" y="1629594"/>
            <a:ext cx="0" cy="28800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cxnSp>
        <p:nvCxnSpPr>
          <p:cNvPr id="16" name="直接连接符 15"/>
          <p:cNvCxnSpPr/>
          <p:nvPr/>
        </p:nvCxnSpPr>
        <p:spPr>
          <a:xfrm>
            <a:off x="1457052" y="1773610"/>
            <a:ext cx="0" cy="3744416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994263" y="2133650"/>
            <a:ext cx="492443" cy="30243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目标的牵引</a:t>
            </a:r>
            <a:endParaRPr lang="en-US" altLang="zh-CN" sz="2000" kern="0" spc="200" dirty="0">
              <a:solidFill>
                <a:srgbClr val="00C4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8325718" y="1917594"/>
            <a:ext cx="2089968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" name="矩形 4"/>
          <p:cNvSpPr>
            <a:spLocks noChangeArrowheads="1"/>
          </p:cNvSpPr>
          <p:nvPr/>
        </p:nvSpPr>
        <p:spPr bwMode="auto">
          <a:xfrm>
            <a:off x="8258489" y="1527969"/>
            <a:ext cx="2157197" cy="418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 smtClean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你的目标是什么？</a:t>
            </a:r>
            <a:endParaRPr lang="zh-CN" altLang="en-US" sz="1600" dirty="0">
              <a:solidFill>
                <a:srgbClr val="99D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846734" y="3717826"/>
            <a:ext cx="326243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你的梦想是什么？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139140" y="4637633"/>
            <a:ext cx="385233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600" i="1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你有明确的人生规划吗？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258097" y="5704433"/>
            <a:ext cx="5109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你是否想让自己的生活：如此惬意？</a:t>
            </a:r>
            <a:endParaRPr lang="zh-CN" altLang="en-US" sz="2400" dirty="0">
              <a:solidFill>
                <a:srgbClr val="99D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0222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5555 L 0 0.5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5555 L 0 -4.44444E-6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95246E-6 1.35985E-6 L 0.55361 0.00162 " pathEditMode="relative" rAng="0" ptsTypes="AA">
                                      <p:cBhvr>
                                        <p:cTn id="18" dur="2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80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53055E-6 1.64662E-6 L -0.50984 -0.00185 " pathEditMode="relative" rAng="0" ptsTypes="AA">
                                      <p:cBhvr>
                                        <p:cTn id="27" dur="20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492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7 L 0.43211 -3.7037E-7 " pathEditMode="relative" rAng="0" ptsTypes="AA">
                                      <p:cBhvr>
                                        <p:cTn id="36" dur="20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50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2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1000"/>
                            </p:stCondLst>
                            <p:childTnLst>
                              <p:par>
                                <p:cTn id="43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5" presetID="50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2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3000"/>
                            </p:stCondLst>
                            <p:childTnLst>
                              <p:par>
                                <p:cTn id="51" presetID="50" presetClass="exit" presetSubtype="0" accel="10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2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0"/>
                            </p:stCondLst>
                            <p:childTnLst>
                              <p:par>
                                <p:cTn id="5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0 0.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4" grpId="1"/>
      <p:bldP spid="34" grpId="2"/>
      <p:bldP spid="35" grpId="0"/>
      <p:bldP spid="35" grpId="1"/>
      <p:bldP spid="35" grpId="2"/>
      <p:bldP spid="36" grpId="0"/>
      <p:bldP spid="36" grpId="1"/>
      <p:bldP spid="36" grpId="2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tdz\桌面\funny-wallpapers-for-deskt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1110" y="2061642"/>
            <a:ext cx="5638800" cy="3524250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9" name="直接连接符 18"/>
          <p:cNvCxnSpPr/>
          <p:nvPr/>
        </p:nvCxnSpPr>
        <p:spPr>
          <a:xfrm flipH="1">
            <a:off x="-11038" y="1220588"/>
            <a:ext cx="1486694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non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燕尾形 1"/>
          <p:cNvSpPr/>
          <p:nvPr/>
        </p:nvSpPr>
        <p:spPr>
          <a:xfrm rot="5400000">
            <a:off x="10847733" y="2997747"/>
            <a:ext cx="1512169" cy="360040"/>
          </a:xfrm>
          <a:prstGeom prst="chevron">
            <a:avLst>
              <a:gd name="adj" fmla="val 36111"/>
            </a:avLst>
          </a:prstGeom>
          <a:solidFill>
            <a:srgbClr val="F88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勤恳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sp>
        <p:nvSpPr>
          <p:cNvPr id="5" name="五边形 4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该怎样进行时间管理</a:t>
            </a: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1461220" y="1341562"/>
            <a:ext cx="0" cy="28800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1630710" y="952178"/>
            <a:ext cx="9433046" cy="533400"/>
            <a:chOff x="1630710" y="952178"/>
            <a:chExt cx="9433046" cy="533400"/>
          </a:xfrm>
        </p:grpSpPr>
        <p:sp>
          <p:nvSpPr>
            <p:cNvPr id="14" name="TextBox 13"/>
            <p:cNvSpPr txBox="1"/>
            <p:nvPr/>
          </p:nvSpPr>
          <p:spPr>
            <a:xfrm>
              <a:off x="2454151" y="981522"/>
              <a:ext cx="860960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kern="0" dirty="0" smtClean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怎样才能唤醒勤恳的精神</a:t>
              </a:r>
              <a:endParaRPr lang="en-US" altLang="zh-CN" kern="0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3</a:t>
              </a:r>
              <a:endParaRPr lang="zh-CN" altLang="en-US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 flipH="1">
            <a:off x="1630710" y="1629562"/>
            <a:ext cx="6402064" cy="32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" name="矩形 4"/>
          <p:cNvSpPr>
            <a:spLocks noChangeArrowheads="1"/>
          </p:cNvSpPr>
          <p:nvPr/>
        </p:nvSpPr>
        <p:spPr bwMode="auto">
          <a:xfrm>
            <a:off x="1663390" y="1917626"/>
            <a:ext cx="3351696" cy="1895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羚羊每天早上起来的时候就知道要比跑得最快的非洲豹跑得快，否则就会被吃掉；非洲豹每天早上起来就知道要比跑得最慢的羚羊要快，否则就会被饿死！</a:t>
            </a:r>
            <a:endParaRPr lang="en-US" altLang="zh-CN" sz="1600" dirty="0" smtClean="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8183438" y="1629594"/>
            <a:ext cx="0" cy="28800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cxnSp>
        <p:nvCxnSpPr>
          <p:cNvPr id="16" name="直接连接符 15"/>
          <p:cNvCxnSpPr/>
          <p:nvPr/>
        </p:nvCxnSpPr>
        <p:spPr>
          <a:xfrm>
            <a:off x="1457052" y="1773610"/>
            <a:ext cx="0" cy="3744416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994270" y="2133650"/>
            <a:ext cx="492443" cy="30243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危机感的推促</a:t>
            </a:r>
            <a:endParaRPr lang="en-US" altLang="zh-CN" sz="2000" kern="0" spc="200" dirty="0">
              <a:solidFill>
                <a:srgbClr val="00C4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1663390" y="3867066"/>
            <a:ext cx="335169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可见，不管我们是强者还是弱者，都要努力去做到更好。这就是危机感，否则，对生活麻木不仁，安于现状，裹足不前，等待我们的是只有被淘汰的命运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zh-CN" altLang="en-US" sz="1600" dirty="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962203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0" grpId="0"/>
      <p:bldP spid="2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C:\Documents and Settings\tdz\桌面\pic8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1110" y="2061642"/>
            <a:ext cx="5638800" cy="3524250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9" name="直接连接符 18"/>
          <p:cNvCxnSpPr/>
          <p:nvPr/>
        </p:nvCxnSpPr>
        <p:spPr>
          <a:xfrm flipH="1">
            <a:off x="-11038" y="1220588"/>
            <a:ext cx="1486694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non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燕尾形 1"/>
          <p:cNvSpPr/>
          <p:nvPr/>
        </p:nvSpPr>
        <p:spPr>
          <a:xfrm rot="5400000">
            <a:off x="10847733" y="2997747"/>
            <a:ext cx="1512169" cy="360040"/>
          </a:xfrm>
          <a:prstGeom prst="chevron">
            <a:avLst>
              <a:gd name="adj" fmla="val 36111"/>
            </a:avLst>
          </a:prstGeom>
          <a:solidFill>
            <a:srgbClr val="F88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勤恳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sp>
        <p:nvSpPr>
          <p:cNvPr id="5" name="五边形 4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该怎样进行时间管理</a:t>
            </a: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1461220" y="1341562"/>
            <a:ext cx="0" cy="28800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1630710" y="952178"/>
            <a:ext cx="9433046" cy="533400"/>
            <a:chOff x="1630710" y="952178"/>
            <a:chExt cx="9433046" cy="533400"/>
          </a:xfrm>
        </p:grpSpPr>
        <p:sp>
          <p:nvSpPr>
            <p:cNvPr id="14" name="TextBox 13"/>
            <p:cNvSpPr txBox="1"/>
            <p:nvPr/>
          </p:nvSpPr>
          <p:spPr>
            <a:xfrm>
              <a:off x="2454151" y="981522"/>
              <a:ext cx="860960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kern="0" dirty="0" smtClean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怎样才能唤醒勤恳的精神</a:t>
              </a:r>
              <a:endParaRPr lang="en-US" altLang="zh-CN" kern="0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3</a:t>
              </a:r>
              <a:endParaRPr lang="zh-CN" altLang="en-US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 flipH="1">
            <a:off x="1630710" y="1629562"/>
            <a:ext cx="6402064" cy="32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" name="矩形 4"/>
          <p:cNvSpPr>
            <a:spLocks noChangeArrowheads="1"/>
          </p:cNvSpPr>
          <p:nvPr/>
        </p:nvSpPr>
        <p:spPr bwMode="auto">
          <a:xfrm>
            <a:off x="1663390" y="1917626"/>
            <a:ext cx="3351696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勤恳来源于现实与目标之间深重的危机意识，“</a:t>
            </a:r>
            <a:r>
              <a:rPr lang="zh-CN" altLang="en-US" sz="1800" b="1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睡着了，你就会失败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！”这是硅谷精神所传递的危机意识，是令人惊叹的硅谷不眠夜的形成原因。</a:t>
            </a:r>
            <a:endParaRPr lang="en-US" altLang="zh-CN" sz="1600" dirty="0" smtClean="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8183438" y="1629594"/>
            <a:ext cx="0" cy="28800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cxnSp>
        <p:nvCxnSpPr>
          <p:cNvPr id="16" name="直接连接符 15"/>
          <p:cNvCxnSpPr/>
          <p:nvPr/>
        </p:nvCxnSpPr>
        <p:spPr>
          <a:xfrm>
            <a:off x="1457052" y="1773610"/>
            <a:ext cx="0" cy="3744416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994270" y="2133650"/>
            <a:ext cx="492443" cy="30243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危机感的推促</a:t>
            </a:r>
            <a:endParaRPr lang="en-US" altLang="zh-CN" sz="2000" kern="0" spc="200" dirty="0">
              <a:solidFill>
                <a:srgbClr val="00C4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1663390" y="4077866"/>
            <a:ext cx="3351696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古有中国“头悬梁、锥刺股”以抗拒疲劳和睡意，今有硅谷“</a:t>
            </a:r>
            <a:r>
              <a:rPr lang="zh-CN" altLang="en-US" sz="1800" b="1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睡眠必然成为一种灾难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”之惊世骇俗的惜时精神。</a:t>
            </a:r>
          </a:p>
        </p:txBody>
      </p:sp>
    </p:spTree>
    <p:extLst>
      <p:ext uri="{BB962C8B-B14F-4D97-AF65-F5344CB8AC3E}">
        <p14:creationId xmlns:p14="http://schemas.microsoft.com/office/powerpoint/2010/main" val="4130229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2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tdz\桌面\xpic2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1110" y="2061642"/>
            <a:ext cx="5638800" cy="3524250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9" name="直接连接符 18"/>
          <p:cNvCxnSpPr/>
          <p:nvPr/>
        </p:nvCxnSpPr>
        <p:spPr>
          <a:xfrm flipH="1">
            <a:off x="-11038" y="1220588"/>
            <a:ext cx="1486694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non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燕尾形 1"/>
          <p:cNvSpPr/>
          <p:nvPr/>
        </p:nvSpPr>
        <p:spPr>
          <a:xfrm rot="5400000">
            <a:off x="10847733" y="2997747"/>
            <a:ext cx="1512169" cy="360040"/>
          </a:xfrm>
          <a:prstGeom prst="chevron">
            <a:avLst>
              <a:gd name="adj" fmla="val 36111"/>
            </a:avLst>
          </a:prstGeom>
          <a:solidFill>
            <a:srgbClr val="F88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勤恳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sp>
        <p:nvSpPr>
          <p:cNvPr id="5" name="五边形 4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该怎样进行时间管理</a:t>
            </a: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1461220" y="1341562"/>
            <a:ext cx="0" cy="28800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1630710" y="952178"/>
            <a:ext cx="9433046" cy="533400"/>
            <a:chOff x="1630710" y="952178"/>
            <a:chExt cx="9433046" cy="533400"/>
          </a:xfrm>
        </p:grpSpPr>
        <p:sp>
          <p:nvSpPr>
            <p:cNvPr id="14" name="TextBox 13"/>
            <p:cNvSpPr txBox="1"/>
            <p:nvPr/>
          </p:nvSpPr>
          <p:spPr>
            <a:xfrm>
              <a:off x="2454151" y="981522"/>
              <a:ext cx="860960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kern="0" dirty="0" smtClean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怎样才能唤醒勤恳的精神</a:t>
              </a:r>
              <a:endParaRPr lang="en-US" altLang="zh-CN" kern="0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3</a:t>
              </a:r>
              <a:endParaRPr lang="zh-CN" altLang="en-US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 flipH="1">
            <a:off x="1630710" y="1629562"/>
            <a:ext cx="6402064" cy="32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" name="矩形 4"/>
          <p:cNvSpPr>
            <a:spLocks noChangeArrowheads="1"/>
          </p:cNvSpPr>
          <p:nvPr/>
        </p:nvSpPr>
        <p:spPr bwMode="auto">
          <a:xfrm>
            <a:off x="1663390" y="1917626"/>
            <a:ext cx="3351696" cy="3831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en-US" altLang="zh-CN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不眠的硅谷</a:t>
            </a:r>
            <a:r>
              <a:rPr lang="en-US" altLang="zh-CN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中这样描述道：在阳光灿烂的日子里，你很难看到有人在外面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闲逛。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这些编程人员、软件开发人员、企业家及项目经理坚守“</a:t>
            </a:r>
            <a:r>
              <a:rPr lang="zh-CN" altLang="en-US" sz="1800" b="1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睡着了，你就会失败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”的信条。凭着远大的理想，借助大杯的咖啡，他们会坐在发出融融光线的显示屏前一直工作到凌晨四、五点钟，有时甚至到六点，而不是舒舒服服地躺在床上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dirty="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8183438" y="1629594"/>
            <a:ext cx="0" cy="28800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cxnSp>
        <p:nvCxnSpPr>
          <p:cNvPr id="16" name="直接连接符 15"/>
          <p:cNvCxnSpPr/>
          <p:nvPr/>
        </p:nvCxnSpPr>
        <p:spPr>
          <a:xfrm>
            <a:off x="1457052" y="1773610"/>
            <a:ext cx="0" cy="3744416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994270" y="2133650"/>
            <a:ext cx="492443" cy="30243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危机感的推促</a:t>
            </a:r>
            <a:endParaRPr lang="en-US" altLang="zh-CN" sz="2000" kern="0" spc="200" dirty="0">
              <a:solidFill>
                <a:srgbClr val="00C4F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3014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 descr="C:\Documents and Settings\tdz\桌面\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995"/>
          <a:stretch/>
        </p:blipFill>
        <p:spPr bwMode="auto">
          <a:xfrm>
            <a:off x="3460549" y="2061642"/>
            <a:ext cx="5637600" cy="3524250"/>
          </a:xfrm>
          <a:prstGeom prst="round2DiagRect">
            <a:avLst>
              <a:gd name="adj1" fmla="val 6684"/>
              <a:gd name="adj2" fmla="val 0"/>
            </a:avLst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9" name="直接连接符 18"/>
          <p:cNvCxnSpPr/>
          <p:nvPr/>
        </p:nvCxnSpPr>
        <p:spPr>
          <a:xfrm flipH="1">
            <a:off x="-11038" y="1220588"/>
            <a:ext cx="1486694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non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燕尾形 1"/>
          <p:cNvSpPr/>
          <p:nvPr/>
        </p:nvSpPr>
        <p:spPr>
          <a:xfrm rot="5400000">
            <a:off x="10847733" y="2997747"/>
            <a:ext cx="1512169" cy="360040"/>
          </a:xfrm>
          <a:prstGeom prst="chevron">
            <a:avLst>
              <a:gd name="adj" fmla="val 36111"/>
            </a:avLst>
          </a:prstGeom>
          <a:solidFill>
            <a:srgbClr val="F88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勤恳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sp>
        <p:nvSpPr>
          <p:cNvPr id="5" name="五边形 4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该怎样进行时间管理</a:t>
            </a: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1461220" y="1341562"/>
            <a:ext cx="0" cy="28800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1630710" y="952178"/>
            <a:ext cx="9433046" cy="533400"/>
            <a:chOff x="1630710" y="952178"/>
            <a:chExt cx="9433046" cy="533400"/>
          </a:xfrm>
        </p:grpSpPr>
        <p:sp>
          <p:nvSpPr>
            <p:cNvPr id="14" name="TextBox 13"/>
            <p:cNvSpPr txBox="1"/>
            <p:nvPr/>
          </p:nvSpPr>
          <p:spPr>
            <a:xfrm>
              <a:off x="2454151" y="981522"/>
              <a:ext cx="860960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kern="0" dirty="0" smtClean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怎样才能唤醒勤恳的精神</a:t>
              </a:r>
              <a:endParaRPr lang="en-US" altLang="zh-CN" kern="0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3</a:t>
              </a:r>
              <a:endParaRPr lang="zh-CN" altLang="en-US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 flipH="1">
            <a:off x="1630710" y="1629562"/>
            <a:ext cx="6402064" cy="32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直接连接符 17"/>
          <p:cNvCxnSpPr/>
          <p:nvPr/>
        </p:nvCxnSpPr>
        <p:spPr>
          <a:xfrm flipH="1">
            <a:off x="8183438" y="1629594"/>
            <a:ext cx="0" cy="28800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cxnSp>
        <p:nvCxnSpPr>
          <p:cNvPr id="16" name="直接连接符 15"/>
          <p:cNvCxnSpPr/>
          <p:nvPr/>
        </p:nvCxnSpPr>
        <p:spPr>
          <a:xfrm>
            <a:off x="1457052" y="1773610"/>
            <a:ext cx="0" cy="3744416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994270" y="2133650"/>
            <a:ext cx="492443" cy="30243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危机感的推促</a:t>
            </a:r>
            <a:endParaRPr lang="en-US" altLang="zh-CN" sz="2000" kern="0" spc="200" dirty="0">
              <a:solidFill>
                <a:srgbClr val="00C4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8183438" y="1629594"/>
            <a:ext cx="0" cy="28800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8258489" y="1527969"/>
            <a:ext cx="21571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 smtClean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你的</a:t>
            </a:r>
            <a:r>
              <a:rPr lang="zh-CN" altLang="en-US" sz="1600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危机</a:t>
            </a:r>
            <a:r>
              <a:rPr lang="zh-CN" altLang="en-US" sz="1600" dirty="0" smtClean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是什么？</a:t>
            </a:r>
            <a:endParaRPr lang="zh-CN" altLang="en-US" sz="1600" dirty="0">
              <a:solidFill>
                <a:srgbClr val="99D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846734" y="3717826"/>
            <a:ext cx="287771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父母正慢慢老</a:t>
            </a:r>
            <a:r>
              <a:rPr lang="zh-CN" altLang="en-US" sz="3000" dirty="0" smtClean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去</a:t>
            </a:r>
            <a:endParaRPr lang="zh-CN" altLang="en-US" sz="3000" dirty="0">
              <a:solidFill>
                <a:srgbClr val="99D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139140" y="4637633"/>
            <a:ext cx="485261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600" i="1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你有多久没有好好陪陪父母了？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258097" y="5704433"/>
            <a:ext cx="78790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你可曾想过，什么时候开始要好好报答父母的养育之恩？</a:t>
            </a:r>
            <a:endParaRPr lang="zh-CN" altLang="en-US" sz="2400" dirty="0">
              <a:solidFill>
                <a:srgbClr val="99D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8325718" y="1917594"/>
            <a:ext cx="2089968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455029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5555 L 0 0.5 " pathEditMode="relative" rAng="0" ptsTypes="AA">
                                      <p:cBhvr>
                                        <p:cTn id="18" dur="2000" spd="-100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5555 L 0 -4.44444E-6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95246E-6 1.35985E-6 L 0.55361 0.00162 " pathEditMode="relative" rAng="0" ptsTypes="AA">
                                      <p:cBhvr>
                                        <p:cTn id="27" dur="2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80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53055E-6 1.64662E-6 L -0.50984 -0.00185 " pathEditMode="relative" rAng="0" ptsTypes="AA">
                                      <p:cBhvr>
                                        <p:cTn id="36" dur="20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492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000"/>
                            </p:stCondLst>
                            <p:childTnLst>
                              <p:par>
                                <p:cTn id="38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7 L 0.43211 -3.7037E-7 " pathEditMode="relative" rAng="0" ptsTypes="AA">
                                      <p:cBhvr>
                                        <p:cTn id="45" dur="2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50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2000"/>
                            </p:stCondLst>
                            <p:childTnLst>
                              <p:par>
                                <p:cTn id="52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4" presetID="50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4000"/>
                            </p:stCondLst>
                            <p:childTnLst>
                              <p:par>
                                <p:cTn id="60" presetID="50" presetClass="exit" presetSubtype="0" accel="10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2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6000"/>
                            </p:stCondLst>
                            <p:childTnLst>
                              <p:par>
                                <p:cTn id="6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0 0.5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0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4" grpId="1"/>
      <p:bldP spid="24" grpId="2"/>
      <p:bldP spid="25" grpId="0"/>
      <p:bldP spid="25" grpId="1"/>
      <p:bldP spid="25" grpId="2"/>
      <p:bldP spid="26" grpId="0"/>
      <p:bldP spid="26" grpId="1"/>
      <p:bldP spid="26" grpId="2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E:\仝德志文件，勿删！\03-参考文档\！PPT图片及版面资源\06-PPT精选插图\03-人物\讲故事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3" b="2325"/>
          <a:stretch/>
        </p:blipFill>
        <p:spPr bwMode="auto">
          <a:xfrm>
            <a:off x="3502918" y="1989633"/>
            <a:ext cx="5638800" cy="3605547"/>
          </a:xfrm>
          <a:prstGeom prst="round2DiagRect">
            <a:avLst>
              <a:gd name="adj1" fmla="val 6684"/>
              <a:gd name="adj2" fmla="val 0"/>
            </a:avLst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9" name="直接连接符 18"/>
          <p:cNvCxnSpPr/>
          <p:nvPr/>
        </p:nvCxnSpPr>
        <p:spPr>
          <a:xfrm flipH="1">
            <a:off x="-11038" y="1220588"/>
            <a:ext cx="1486694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non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燕尾形 1"/>
          <p:cNvSpPr/>
          <p:nvPr/>
        </p:nvSpPr>
        <p:spPr>
          <a:xfrm rot="5400000">
            <a:off x="10847733" y="2997747"/>
            <a:ext cx="1512169" cy="360040"/>
          </a:xfrm>
          <a:prstGeom prst="chevron">
            <a:avLst>
              <a:gd name="adj" fmla="val 36111"/>
            </a:avLst>
          </a:prstGeom>
          <a:solidFill>
            <a:srgbClr val="F88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勤恳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sp>
        <p:nvSpPr>
          <p:cNvPr id="5" name="五边形 4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该怎样进行时间管理</a:t>
            </a: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1461220" y="1341562"/>
            <a:ext cx="0" cy="28800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1630710" y="952178"/>
            <a:ext cx="9433046" cy="533400"/>
            <a:chOff x="1630710" y="952178"/>
            <a:chExt cx="9433046" cy="533400"/>
          </a:xfrm>
        </p:grpSpPr>
        <p:sp>
          <p:nvSpPr>
            <p:cNvPr id="14" name="TextBox 13"/>
            <p:cNvSpPr txBox="1"/>
            <p:nvPr/>
          </p:nvSpPr>
          <p:spPr>
            <a:xfrm>
              <a:off x="2454151" y="981522"/>
              <a:ext cx="860960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kern="0" dirty="0" smtClean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怎样才能唤醒勤恳的精神</a:t>
              </a:r>
              <a:endParaRPr lang="en-US" altLang="zh-CN" kern="0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3</a:t>
              </a:r>
              <a:endParaRPr lang="zh-CN" altLang="en-US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 flipH="1">
            <a:off x="1630710" y="1629562"/>
            <a:ext cx="6402064" cy="32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直接连接符 17"/>
          <p:cNvCxnSpPr/>
          <p:nvPr/>
        </p:nvCxnSpPr>
        <p:spPr>
          <a:xfrm flipH="1">
            <a:off x="8183438" y="1629594"/>
            <a:ext cx="0" cy="28800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cxnSp>
        <p:nvCxnSpPr>
          <p:cNvPr id="16" name="直接连接符 15"/>
          <p:cNvCxnSpPr/>
          <p:nvPr/>
        </p:nvCxnSpPr>
        <p:spPr>
          <a:xfrm>
            <a:off x="1457052" y="1773610"/>
            <a:ext cx="0" cy="3744416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994270" y="2133650"/>
            <a:ext cx="492443" cy="30243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危机感的推促</a:t>
            </a:r>
            <a:endParaRPr lang="en-US" altLang="zh-CN" sz="2000" kern="0" spc="200" dirty="0">
              <a:solidFill>
                <a:srgbClr val="00C4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8183438" y="1629594"/>
            <a:ext cx="0" cy="28800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8258489" y="1527969"/>
            <a:ext cx="21571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 smtClean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你的</a:t>
            </a:r>
            <a:r>
              <a:rPr lang="zh-CN" altLang="en-US" sz="1600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危机</a:t>
            </a:r>
            <a:r>
              <a:rPr lang="zh-CN" altLang="en-US" sz="1600" dirty="0" smtClean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是什么？</a:t>
            </a:r>
            <a:endParaRPr lang="zh-CN" altLang="en-US" sz="1600" dirty="0">
              <a:solidFill>
                <a:srgbClr val="99D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846734" y="3717826"/>
            <a:ext cx="480131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你多久没有陪孩子玩耍了？</a:t>
            </a:r>
            <a:endParaRPr lang="zh-CN" altLang="en-US" sz="3000" dirty="0">
              <a:solidFill>
                <a:srgbClr val="99D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139140" y="4637633"/>
            <a:ext cx="318548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600" i="1" dirty="0" smtClean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你的孩子会攀比吗？</a:t>
            </a:r>
            <a:endParaRPr lang="zh-CN" altLang="en-US" sz="2600" i="1" dirty="0">
              <a:solidFill>
                <a:srgbClr val="99D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58097" y="5734050"/>
            <a:ext cx="5109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你可曾想过为孩子换个好点的学校？</a:t>
            </a:r>
            <a:endParaRPr lang="zh-CN" altLang="en-US" sz="2400" dirty="0">
              <a:solidFill>
                <a:srgbClr val="99D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8325718" y="1917594"/>
            <a:ext cx="2089968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665466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5555 L 0 0.5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5555 L 0 -4.44444E-6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95246E-6 1.35985E-6 L 0.55361 0.00162 " pathEditMode="relative" rAng="0" ptsTypes="AA">
                                      <p:cBhvr>
                                        <p:cTn id="18" dur="2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80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53055E-6 1.64662E-6 L -0.50984 -0.00185 " pathEditMode="relative" rAng="0" ptsTypes="AA">
                                      <p:cBhvr>
                                        <p:cTn id="27" dur="20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492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7 L 0.43211 -3.7037E-7 " pathEditMode="relative" rAng="0" ptsTypes="AA">
                                      <p:cBhvr>
                                        <p:cTn id="36" dur="2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50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1000"/>
                            </p:stCondLst>
                            <p:childTnLst>
                              <p:par>
                                <p:cTn id="43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5" presetID="50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3000"/>
                            </p:stCondLst>
                            <p:childTnLst>
                              <p:par>
                                <p:cTn id="51" presetID="50" presetClass="exit" presetSubtype="0" accel="10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2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0"/>
                            </p:stCondLst>
                            <p:childTnLst>
                              <p:par>
                                <p:cTn id="5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0 0.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4" grpId="2"/>
      <p:bldP spid="25" grpId="0"/>
      <p:bldP spid="25" grpId="1"/>
      <p:bldP spid="25" grpId="2"/>
      <p:bldP spid="26" grpId="0"/>
      <p:bldP spid="26" grpId="1"/>
      <p:bldP spid="26" grpId="2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3" descr="C:\Documents and Settings\tdz\桌面\打工身影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918" y="2030501"/>
            <a:ext cx="5638096" cy="3523810"/>
          </a:xfrm>
          <a:prstGeom prst="round2DiagRect">
            <a:avLst>
              <a:gd name="adj1" fmla="val 6684"/>
              <a:gd name="adj2" fmla="val 0"/>
            </a:avLst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8" name="直接连接符 27"/>
          <p:cNvCxnSpPr/>
          <p:nvPr/>
        </p:nvCxnSpPr>
        <p:spPr>
          <a:xfrm flipH="1">
            <a:off x="-11038" y="1220588"/>
            <a:ext cx="1486694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non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" name="燕尾形 28"/>
          <p:cNvSpPr/>
          <p:nvPr/>
        </p:nvSpPr>
        <p:spPr>
          <a:xfrm rot="5400000">
            <a:off x="10847733" y="2997747"/>
            <a:ext cx="1512169" cy="360040"/>
          </a:xfrm>
          <a:prstGeom prst="chevron">
            <a:avLst>
              <a:gd name="adj" fmla="val 36111"/>
            </a:avLst>
          </a:prstGeom>
          <a:solidFill>
            <a:srgbClr val="F88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勤恳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sp>
        <p:nvSpPr>
          <p:cNvPr id="31" name="五边形 30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该怎样进行时间管理</a:t>
            </a:r>
          </a:p>
        </p:txBody>
      </p:sp>
      <p:cxnSp>
        <p:nvCxnSpPr>
          <p:cNvPr id="32" name="直接连接符 31"/>
          <p:cNvCxnSpPr/>
          <p:nvPr/>
        </p:nvCxnSpPr>
        <p:spPr>
          <a:xfrm flipH="1">
            <a:off x="1461220" y="1341562"/>
            <a:ext cx="0" cy="28800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grpSp>
        <p:nvGrpSpPr>
          <p:cNvPr id="33" name="组合 32"/>
          <p:cNvGrpSpPr/>
          <p:nvPr/>
        </p:nvGrpSpPr>
        <p:grpSpPr>
          <a:xfrm>
            <a:off x="1630710" y="952178"/>
            <a:ext cx="9433046" cy="533400"/>
            <a:chOff x="1630710" y="952178"/>
            <a:chExt cx="9433046" cy="533400"/>
          </a:xfrm>
        </p:grpSpPr>
        <p:sp>
          <p:nvSpPr>
            <p:cNvPr id="34" name="TextBox 33"/>
            <p:cNvSpPr txBox="1"/>
            <p:nvPr/>
          </p:nvSpPr>
          <p:spPr>
            <a:xfrm>
              <a:off x="2454151" y="981522"/>
              <a:ext cx="860960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kern="0" dirty="0" smtClean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怎样才能唤醒勤恳的精神</a:t>
              </a:r>
              <a:endParaRPr lang="en-US" altLang="zh-CN" kern="0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3</a:t>
              </a:r>
              <a:endParaRPr lang="zh-CN" altLang="en-US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>
          <a:xfrm flipH="1">
            <a:off x="1630710" y="1629562"/>
            <a:ext cx="6402064" cy="32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" name="直接连接符 36"/>
          <p:cNvCxnSpPr/>
          <p:nvPr/>
        </p:nvCxnSpPr>
        <p:spPr>
          <a:xfrm flipH="1">
            <a:off x="8183438" y="1629594"/>
            <a:ext cx="0" cy="28800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cxnSp>
        <p:nvCxnSpPr>
          <p:cNvPr id="38" name="直接连接符 37"/>
          <p:cNvCxnSpPr/>
          <p:nvPr/>
        </p:nvCxnSpPr>
        <p:spPr>
          <a:xfrm>
            <a:off x="1457052" y="1773610"/>
            <a:ext cx="0" cy="3744416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sp>
        <p:nvSpPr>
          <p:cNvPr id="39" name="TextBox 38"/>
          <p:cNvSpPr txBox="1"/>
          <p:nvPr/>
        </p:nvSpPr>
        <p:spPr>
          <a:xfrm>
            <a:off x="994270" y="2133650"/>
            <a:ext cx="492443" cy="30243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危机感的推促</a:t>
            </a:r>
            <a:endParaRPr lang="en-US" altLang="zh-CN" sz="2000" kern="0" spc="200" dirty="0">
              <a:solidFill>
                <a:srgbClr val="00C4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 flipH="1">
            <a:off x="8183438" y="1629594"/>
            <a:ext cx="0" cy="28800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sp>
        <p:nvSpPr>
          <p:cNvPr id="41" name="矩形 4"/>
          <p:cNvSpPr>
            <a:spLocks noChangeArrowheads="1"/>
          </p:cNvSpPr>
          <p:nvPr/>
        </p:nvSpPr>
        <p:spPr bwMode="auto">
          <a:xfrm>
            <a:off x="8258489" y="1527969"/>
            <a:ext cx="21571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 smtClean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你的</a:t>
            </a:r>
            <a:r>
              <a:rPr lang="zh-CN" altLang="en-US" sz="1600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危机</a:t>
            </a:r>
            <a:r>
              <a:rPr lang="zh-CN" altLang="en-US" sz="1600" dirty="0" smtClean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是什么？</a:t>
            </a:r>
            <a:endParaRPr lang="zh-CN" altLang="en-US" sz="1600" dirty="0">
              <a:solidFill>
                <a:srgbClr val="99D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846734" y="3717826"/>
            <a:ext cx="86485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你的职业技能是否足以应付这个充满竞争的社会？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139140" y="4637633"/>
            <a:ext cx="585288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600" i="1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会不会人到中年还奔波在外辛苦打工？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3258097" y="5734050"/>
            <a:ext cx="84946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rPr>
              <a:t>随着年龄的增长，你是做领导呢？还是一直从事基层的劳动？</a:t>
            </a:r>
            <a:endParaRPr lang="zh-CN" altLang="en-US" sz="2400" dirty="0">
              <a:solidFill>
                <a:srgbClr val="99D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 flipH="1">
            <a:off x="8325718" y="1917594"/>
            <a:ext cx="2089968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" name="直接连接符 45"/>
          <p:cNvCxnSpPr/>
          <p:nvPr/>
        </p:nvCxnSpPr>
        <p:spPr>
          <a:xfrm flipH="1">
            <a:off x="0" y="5662042"/>
            <a:ext cx="1461220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oval" w="med" len="med"/>
            <a:tailEnd type="none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345024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5555 L 0 0.5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5555 L 0 -4.44444E-6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95246E-6 1.35985E-6 L 0.55361 0.00162 " pathEditMode="relative" rAng="0" ptsTypes="AA">
                                      <p:cBhvr>
                                        <p:cTn id="18" dur="20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80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53055E-6 1.64662E-6 L -0.50984 -0.00185 " pathEditMode="relative" rAng="0" ptsTypes="AA">
                                      <p:cBhvr>
                                        <p:cTn id="27" dur="20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492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7 L 0.43211 -3.7037E-7 " pathEditMode="relative" rAng="0" ptsTypes="AA">
                                      <p:cBhvr>
                                        <p:cTn id="36" dur="200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50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1000"/>
                            </p:stCondLst>
                            <p:childTnLst>
                              <p:par>
                                <p:cTn id="43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5" presetID="50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2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3000"/>
                            </p:stCondLst>
                            <p:childTnLst>
                              <p:par>
                                <p:cTn id="51" presetID="50" presetClass="exit" presetSubtype="0" accel="10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2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0"/>
                            </p:stCondLst>
                            <p:childTnLst>
                              <p:par>
                                <p:cTn id="5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0 0.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7000"/>
                            </p:stCondLst>
                            <p:childTnLst>
                              <p:par>
                                <p:cTn id="6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2" grpId="1"/>
      <p:bldP spid="42" grpId="2"/>
      <p:bldP spid="43" grpId="0"/>
      <p:bldP spid="43" grpId="1"/>
      <p:bldP spid="43" grpId="2"/>
      <p:bldP spid="44" grpId="0"/>
      <p:bldP spid="44" grpId="1"/>
      <p:bldP spid="44" grpId="2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rot="5400000">
            <a:off x="10775725" y="3069756"/>
            <a:ext cx="1656185" cy="360040"/>
          </a:xfrm>
          <a:prstGeom prst="chevron">
            <a:avLst>
              <a:gd name="adj" fmla="val 36111"/>
            </a:avLst>
          </a:prstGeom>
          <a:solidFill>
            <a:srgbClr val="F88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时间管理步骤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sp>
        <p:nvSpPr>
          <p:cNvPr id="5" name="五边形 4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该怎样进行时间管理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408228" y="3336319"/>
            <a:ext cx="8215370" cy="642942"/>
            <a:chOff x="1408228" y="3336319"/>
            <a:chExt cx="8215370" cy="642942"/>
          </a:xfrm>
        </p:grpSpPr>
        <p:grpSp>
          <p:nvGrpSpPr>
            <p:cNvPr id="3" name="组合 2"/>
            <p:cNvGrpSpPr/>
            <p:nvPr/>
          </p:nvGrpSpPr>
          <p:grpSpPr>
            <a:xfrm>
              <a:off x="1408228" y="3336319"/>
              <a:ext cx="8215370" cy="642942"/>
              <a:chOff x="1408228" y="3336319"/>
              <a:chExt cx="8215370" cy="642942"/>
            </a:xfrm>
          </p:grpSpPr>
          <p:sp>
            <p:nvSpPr>
              <p:cNvPr id="23" name="직사각형 1"/>
              <p:cNvSpPr/>
              <p:nvPr/>
            </p:nvSpPr>
            <p:spPr>
              <a:xfrm>
                <a:off x="1408228" y="3407757"/>
                <a:ext cx="1643074" cy="500066"/>
              </a:xfrm>
              <a:prstGeom prst="rect">
                <a:avLst/>
              </a:prstGeom>
              <a:gradFill>
                <a:gsLst>
                  <a:gs pos="0">
                    <a:srgbClr val="94AAF0"/>
                  </a:gs>
                  <a:gs pos="50000">
                    <a:srgbClr val="6282E8"/>
                  </a:gs>
                  <a:gs pos="100000">
                    <a:srgbClr val="1E4CE0"/>
                  </a:gs>
                </a:gsLst>
                <a:lin ang="5400000" scaled="0"/>
              </a:gra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90500" dist="2540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cs typeface="+mn-cs"/>
                </a:endParaRPr>
              </a:p>
            </p:txBody>
          </p:sp>
          <p:sp>
            <p:nvSpPr>
              <p:cNvPr id="24" name="직사각형 2"/>
              <p:cNvSpPr/>
              <p:nvPr/>
            </p:nvSpPr>
            <p:spPr>
              <a:xfrm>
                <a:off x="3051302" y="3407757"/>
                <a:ext cx="1643074" cy="500066"/>
              </a:xfrm>
              <a:prstGeom prst="rect">
                <a:avLst/>
              </a:prstGeom>
              <a:gradFill>
                <a:gsLst>
                  <a:gs pos="0">
                    <a:srgbClr val="94AAF0"/>
                  </a:gs>
                  <a:gs pos="50000">
                    <a:srgbClr val="6282E8"/>
                  </a:gs>
                  <a:gs pos="100000">
                    <a:srgbClr val="1E4CE0"/>
                  </a:gs>
                </a:gsLst>
                <a:lin ang="5400000" scaled="0"/>
              </a:gra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90500" dist="2540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cs typeface="+mn-cs"/>
                </a:endParaRPr>
              </a:p>
            </p:txBody>
          </p:sp>
          <p:sp>
            <p:nvSpPr>
              <p:cNvPr id="25" name="직사각형 3"/>
              <p:cNvSpPr/>
              <p:nvPr/>
            </p:nvSpPr>
            <p:spPr>
              <a:xfrm>
                <a:off x="4694376" y="3407757"/>
                <a:ext cx="1643074" cy="500066"/>
              </a:xfrm>
              <a:prstGeom prst="rect">
                <a:avLst/>
              </a:prstGeom>
              <a:gradFill>
                <a:gsLst>
                  <a:gs pos="0">
                    <a:srgbClr val="94AAF0"/>
                  </a:gs>
                  <a:gs pos="50000">
                    <a:srgbClr val="6282E8"/>
                  </a:gs>
                  <a:gs pos="100000">
                    <a:srgbClr val="1E4CE0"/>
                  </a:gs>
                </a:gsLst>
                <a:lin ang="5400000" scaled="0"/>
              </a:gra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90500" dist="2540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cs typeface="+mn-cs"/>
                </a:endParaRPr>
              </a:p>
            </p:txBody>
          </p:sp>
          <p:sp>
            <p:nvSpPr>
              <p:cNvPr id="26" name="직사각형 4"/>
              <p:cNvSpPr/>
              <p:nvPr/>
            </p:nvSpPr>
            <p:spPr>
              <a:xfrm>
                <a:off x="6337450" y="3407757"/>
                <a:ext cx="1643074" cy="500066"/>
              </a:xfrm>
              <a:prstGeom prst="rect">
                <a:avLst/>
              </a:prstGeom>
              <a:gradFill>
                <a:gsLst>
                  <a:gs pos="0">
                    <a:srgbClr val="94AAF0"/>
                  </a:gs>
                  <a:gs pos="50000">
                    <a:srgbClr val="6282E8"/>
                  </a:gs>
                  <a:gs pos="100000">
                    <a:srgbClr val="1E4CE0"/>
                  </a:gs>
                </a:gsLst>
                <a:lin ang="5400000" scaled="0"/>
              </a:gra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90500" dist="2540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cs typeface="+mn-cs"/>
                </a:endParaRPr>
              </a:p>
            </p:txBody>
          </p:sp>
          <p:sp>
            <p:nvSpPr>
              <p:cNvPr id="27" name="직사각형 5"/>
              <p:cNvSpPr/>
              <p:nvPr/>
            </p:nvSpPr>
            <p:spPr>
              <a:xfrm>
                <a:off x="7980524" y="3407757"/>
                <a:ext cx="1643074" cy="500066"/>
              </a:xfrm>
              <a:prstGeom prst="rect">
                <a:avLst/>
              </a:prstGeom>
              <a:gradFill>
                <a:gsLst>
                  <a:gs pos="0">
                    <a:srgbClr val="FFB3B3"/>
                  </a:gs>
                  <a:gs pos="50000">
                    <a:srgbClr val="FF5353"/>
                  </a:gs>
                  <a:gs pos="100000">
                    <a:srgbClr val="B00000"/>
                  </a:gs>
                </a:gsLst>
                <a:lin ang="5400000" scaled="0"/>
              </a:gra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90500" dist="2540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cs typeface="+mn-cs"/>
                </a:endParaRPr>
              </a:p>
            </p:txBody>
          </p:sp>
          <p:sp>
            <p:nvSpPr>
              <p:cNvPr id="28" name="타원 6"/>
              <p:cNvSpPr/>
              <p:nvPr/>
            </p:nvSpPr>
            <p:spPr>
              <a:xfrm>
                <a:off x="1479666" y="3336319"/>
                <a:ext cx="142876" cy="142876"/>
              </a:xfrm>
              <a:prstGeom prst="ellipse">
                <a:avLst/>
              </a:prstGeom>
              <a:gradFill>
                <a:gsLst>
                  <a:gs pos="0">
                    <a:srgbClr val="FFC000"/>
                  </a:gs>
                  <a:gs pos="50000">
                    <a:srgbClr val="D2A000"/>
                  </a:gs>
                </a:gsLst>
                <a:lin ang="2700000" scaled="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cs typeface="+mn-cs"/>
                </a:endParaRPr>
              </a:p>
            </p:txBody>
          </p:sp>
          <p:sp>
            <p:nvSpPr>
              <p:cNvPr id="29" name="타원 7"/>
              <p:cNvSpPr/>
              <p:nvPr/>
            </p:nvSpPr>
            <p:spPr>
              <a:xfrm>
                <a:off x="3194178" y="3836385"/>
                <a:ext cx="142876" cy="142876"/>
              </a:xfrm>
              <a:prstGeom prst="ellipse">
                <a:avLst/>
              </a:prstGeom>
              <a:gradFill>
                <a:gsLst>
                  <a:gs pos="0">
                    <a:srgbClr val="FFC000"/>
                  </a:gs>
                  <a:gs pos="50000">
                    <a:srgbClr val="D2A000"/>
                  </a:gs>
                </a:gsLst>
                <a:lin ang="2700000" scaled="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cs typeface="+mn-cs"/>
                </a:endParaRPr>
              </a:p>
            </p:txBody>
          </p:sp>
          <p:sp>
            <p:nvSpPr>
              <p:cNvPr id="31" name="타원 8"/>
              <p:cNvSpPr/>
              <p:nvPr/>
            </p:nvSpPr>
            <p:spPr>
              <a:xfrm>
                <a:off x="4765814" y="3336319"/>
                <a:ext cx="142876" cy="142876"/>
              </a:xfrm>
              <a:prstGeom prst="ellipse">
                <a:avLst/>
              </a:prstGeom>
              <a:gradFill>
                <a:gsLst>
                  <a:gs pos="0">
                    <a:srgbClr val="FFC000"/>
                  </a:gs>
                  <a:gs pos="50000">
                    <a:srgbClr val="D2A000"/>
                  </a:gs>
                </a:gsLst>
                <a:lin ang="2700000" scaled="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cs typeface="+mn-cs"/>
                </a:endParaRPr>
              </a:p>
            </p:txBody>
          </p:sp>
          <p:sp>
            <p:nvSpPr>
              <p:cNvPr id="32" name="타원 9"/>
              <p:cNvSpPr/>
              <p:nvPr/>
            </p:nvSpPr>
            <p:spPr>
              <a:xfrm>
                <a:off x="6408888" y="3836385"/>
                <a:ext cx="142876" cy="142876"/>
              </a:xfrm>
              <a:prstGeom prst="ellipse">
                <a:avLst/>
              </a:prstGeom>
              <a:gradFill>
                <a:gsLst>
                  <a:gs pos="0">
                    <a:srgbClr val="FFC000"/>
                  </a:gs>
                  <a:gs pos="50000">
                    <a:srgbClr val="D2A000"/>
                  </a:gs>
                </a:gsLst>
                <a:lin ang="2700000" scaled="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cs typeface="+mn-cs"/>
                </a:endParaRPr>
              </a:p>
            </p:txBody>
          </p:sp>
          <p:sp>
            <p:nvSpPr>
              <p:cNvPr id="35" name="직사각형 22"/>
              <p:cNvSpPr/>
              <p:nvPr/>
            </p:nvSpPr>
            <p:spPr>
              <a:xfrm>
                <a:off x="1479666" y="3407757"/>
                <a:ext cx="1500198" cy="500066"/>
              </a:xfrm>
              <a:prstGeom prst="rect">
                <a:avLst/>
              </a:prstGeom>
              <a:noFill/>
              <a:ln w="31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微软雅黑"/>
                    <a:ea typeface="微软雅黑"/>
                    <a:cs typeface="+mn-cs"/>
                  </a:rPr>
                  <a:t>4</a:t>
                </a:r>
                <a:endParaRPr kumimoji="0" lang="ko-KR" altLang="en-US" sz="180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/>
                  <a:cs typeface="+mn-cs"/>
                </a:endParaRPr>
              </a:p>
            </p:txBody>
          </p:sp>
          <p:sp>
            <p:nvSpPr>
              <p:cNvPr id="36" name="직사각형 23"/>
              <p:cNvSpPr/>
              <p:nvPr/>
            </p:nvSpPr>
            <p:spPr>
              <a:xfrm>
                <a:off x="3122740" y="3407757"/>
                <a:ext cx="1500198" cy="500066"/>
              </a:xfrm>
              <a:prstGeom prst="rect">
                <a:avLst/>
              </a:prstGeom>
              <a:noFill/>
              <a:ln w="31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微软雅黑"/>
                    <a:ea typeface="微软雅黑"/>
                    <a:cs typeface="+mn-cs"/>
                  </a:rPr>
                  <a:t>3</a:t>
                </a:r>
                <a:endParaRPr kumimoji="0" lang="ko-KR" altLang="en-US" sz="180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/>
                  <a:cs typeface="+mn-cs"/>
                </a:endParaRPr>
              </a:p>
            </p:txBody>
          </p:sp>
          <p:sp>
            <p:nvSpPr>
              <p:cNvPr id="37" name="직사각형 24"/>
              <p:cNvSpPr/>
              <p:nvPr/>
            </p:nvSpPr>
            <p:spPr>
              <a:xfrm>
                <a:off x="4765814" y="3407757"/>
                <a:ext cx="1500198" cy="500066"/>
              </a:xfrm>
              <a:prstGeom prst="rect">
                <a:avLst/>
              </a:prstGeom>
              <a:noFill/>
              <a:ln w="31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微软雅黑"/>
                    <a:ea typeface="微软雅黑"/>
                    <a:cs typeface="+mn-cs"/>
                  </a:rPr>
                  <a:t>2</a:t>
                </a:r>
                <a:endParaRPr kumimoji="0" lang="ko-KR" altLang="en-US" sz="180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/>
                  <a:cs typeface="+mn-cs"/>
                </a:endParaRPr>
              </a:p>
            </p:txBody>
          </p:sp>
          <p:sp>
            <p:nvSpPr>
              <p:cNvPr id="38" name="직사각형 25"/>
              <p:cNvSpPr/>
              <p:nvPr/>
            </p:nvSpPr>
            <p:spPr>
              <a:xfrm>
                <a:off x="6408888" y="3407757"/>
                <a:ext cx="1500198" cy="500066"/>
              </a:xfrm>
              <a:prstGeom prst="rect">
                <a:avLst/>
              </a:prstGeom>
              <a:noFill/>
              <a:ln w="31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微软雅黑"/>
                    <a:ea typeface="微软雅黑"/>
                    <a:cs typeface="+mn-cs"/>
                  </a:rPr>
                  <a:t>1</a:t>
                </a:r>
                <a:endParaRPr kumimoji="0" lang="ko-KR" altLang="en-US" sz="180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/>
                  <a:cs typeface="+mn-cs"/>
                </a:endParaRPr>
              </a:p>
            </p:txBody>
          </p:sp>
        </p:grpSp>
        <p:sp>
          <p:nvSpPr>
            <p:cNvPr id="39" name="직사각형 26"/>
            <p:cNvSpPr/>
            <p:nvPr/>
          </p:nvSpPr>
          <p:spPr>
            <a:xfrm>
              <a:off x="8051962" y="3407757"/>
              <a:ext cx="1500198" cy="500066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rPr>
                <a:t>立即行动</a:t>
              </a:r>
              <a:endParaRPr kumimoji="0" lang="ko-KR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itchFamily="34" charset="-122"/>
              </a:endParaRPr>
            </a:p>
          </p:txBody>
        </p:sp>
      </p:grpSp>
      <p:cxnSp>
        <p:nvCxnSpPr>
          <p:cNvPr id="46" name="直接连接符 45"/>
          <p:cNvCxnSpPr/>
          <p:nvPr/>
        </p:nvCxnSpPr>
        <p:spPr>
          <a:xfrm flipH="1">
            <a:off x="10127654" y="1220588"/>
            <a:ext cx="2062760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none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" name="直接连接符 46"/>
          <p:cNvCxnSpPr/>
          <p:nvPr/>
        </p:nvCxnSpPr>
        <p:spPr>
          <a:xfrm>
            <a:off x="10127654" y="1341562"/>
            <a:ext cx="0" cy="4321238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  <a:headEnd type="oval"/>
            <a:tailEnd type="oval"/>
          </a:ln>
          <a:effectLst/>
        </p:spPr>
      </p:cxnSp>
      <p:sp>
        <p:nvSpPr>
          <p:cNvPr id="48" name="TextBox 47"/>
          <p:cNvSpPr txBox="1"/>
          <p:nvPr/>
        </p:nvSpPr>
        <p:spPr>
          <a:xfrm>
            <a:off x="10211286" y="1701602"/>
            <a:ext cx="492443" cy="30243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 smtClean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rPr>
              <a:t>没有行动，一切为零</a:t>
            </a:r>
            <a:endParaRPr lang="en-US" altLang="zh-CN" sz="2000" kern="0" spc="200" dirty="0">
              <a:solidFill>
                <a:srgbClr val="00C4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 flipH="1">
            <a:off x="10262219" y="5662800"/>
            <a:ext cx="1928194" cy="0"/>
          </a:xfrm>
          <a:prstGeom prst="line">
            <a:avLst/>
          </a:prstGeom>
          <a:noFill/>
          <a:ln w="9525" cap="flat" cmpd="sng">
            <a:solidFill>
              <a:srgbClr val="DC9F0B"/>
            </a:solidFill>
            <a:prstDash val="dash"/>
            <a:round/>
            <a:headEnd type="none" w="med" len="med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2" name="Text Box 28"/>
          <p:cNvSpPr txBox="1">
            <a:spLocks noChangeArrowheads="1"/>
          </p:cNvSpPr>
          <p:nvPr/>
        </p:nvSpPr>
        <p:spPr bwMode="auto">
          <a:xfrm>
            <a:off x="6551764" y="4625459"/>
            <a:ext cx="1889069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lvl="0" defTabSz="914400" eaLnBrk="1" hangingPunct="1">
              <a:lnSpc>
                <a:spcPct val="150000"/>
              </a:lnSpc>
              <a:spcBef>
                <a:spcPts val="600"/>
              </a:spcBef>
              <a:defRPr/>
            </a:pPr>
            <a:r>
              <a:rPr lang="zh-CN" altLang="en-US" sz="1600" b="1" kern="0" dirty="0" smtClean="0">
                <a:solidFill>
                  <a:srgbClr val="FFB400"/>
                </a:solidFill>
                <a:latin typeface="微软雅黑"/>
                <a:ea typeface="微软雅黑"/>
              </a:rPr>
              <a:t>设定</a:t>
            </a:r>
            <a:r>
              <a:rPr lang="zh-CN" altLang="en-US" sz="1600" b="1" kern="0" dirty="0">
                <a:solidFill>
                  <a:srgbClr val="FFB400"/>
                </a:solidFill>
                <a:latin typeface="微软雅黑"/>
                <a:ea typeface="微软雅黑"/>
              </a:rPr>
              <a:t>目标</a:t>
            </a:r>
            <a:endParaRPr kumimoji="1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rgbClr val="FFB400"/>
              </a:solidFill>
              <a:effectLst/>
              <a:uLnTx/>
              <a:uFillTx/>
              <a:latin typeface="微软雅黑"/>
              <a:ea typeface="微软雅黑"/>
            </a:endParaRPr>
          </a:p>
          <a:p>
            <a:pPr marL="171450" lvl="0" indent="-171450" defTabSz="914400" eaLnBrk="1" hangingPunct="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en-US" sz="1200" kern="0" dirty="0" smtClean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没有</a:t>
            </a:r>
            <a:r>
              <a:rPr lang="zh-CN" altLang="en-US" sz="1200" kern="0" dirty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目标就无法管理</a:t>
            </a:r>
          </a:p>
          <a:p>
            <a:pPr marL="171450" lvl="0" indent="-171450" defTabSz="914400" eaLnBrk="1" hangingPunct="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en-US" sz="1200" kern="0" dirty="0" smtClean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目标</a:t>
            </a:r>
            <a:r>
              <a:rPr lang="zh-CN" altLang="en-US" sz="1200" kern="0" dirty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必须明确具体，且有完成时限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6475865" y="3933850"/>
            <a:ext cx="0" cy="1624231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  <p:sp>
        <p:nvSpPr>
          <p:cNvPr id="54" name="Text Box 28"/>
          <p:cNvSpPr txBox="1">
            <a:spLocks noChangeArrowheads="1"/>
          </p:cNvSpPr>
          <p:nvPr/>
        </p:nvSpPr>
        <p:spPr bwMode="auto">
          <a:xfrm>
            <a:off x="3342041" y="4625459"/>
            <a:ext cx="188906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lvl="0" defTabSz="914400" eaLnBrk="1" hangingPunct="1">
              <a:lnSpc>
                <a:spcPct val="150000"/>
              </a:lnSpc>
              <a:spcBef>
                <a:spcPts val="600"/>
              </a:spcBef>
              <a:defRPr/>
            </a:pPr>
            <a:r>
              <a:rPr lang="zh-CN" altLang="en-US" sz="1600" b="1" kern="0" dirty="0" smtClean="0">
                <a:solidFill>
                  <a:srgbClr val="FFB400"/>
                </a:solidFill>
                <a:latin typeface="微软雅黑"/>
                <a:ea typeface="微软雅黑"/>
              </a:rPr>
              <a:t>统筹</a:t>
            </a:r>
            <a:r>
              <a:rPr lang="zh-CN" altLang="en-US" sz="1600" b="1" kern="0" dirty="0">
                <a:solidFill>
                  <a:srgbClr val="FFB400"/>
                </a:solidFill>
                <a:latin typeface="微软雅黑"/>
                <a:ea typeface="微软雅黑"/>
              </a:rPr>
              <a:t>安排</a:t>
            </a:r>
            <a:endParaRPr kumimoji="1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rgbClr val="FFB400"/>
              </a:solidFill>
              <a:effectLst/>
              <a:uLnTx/>
              <a:uFillTx/>
              <a:latin typeface="微软雅黑"/>
              <a:ea typeface="微软雅黑"/>
            </a:endParaRPr>
          </a:p>
          <a:p>
            <a:pPr marL="171450" lvl="0" indent="-171450" defTabSz="914400" eaLnBrk="1" hangingPunct="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en-US" sz="1200" kern="0" dirty="0" smtClean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提高</a:t>
            </a:r>
            <a:r>
              <a:rPr lang="zh-CN" altLang="en-US" sz="1200" kern="0" dirty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时间的利用率</a:t>
            </a:r>
            <a:r>
              <a:rPr lang="en-US" altLang="zh-CN" sz="1200" kern="0" dirty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——</a:t>
            </a:r>
            <a:r>
              <a:rPr lang="zh-CN" altLang="en-US" sz="1200" kern="0" dirty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增加生命的宽度</a:t>
            </a:r>
          </a:p>
          <a:p>
            <a:pPr marL="171450" lvl="0" indent="-171450" defTabSz="914400" eaLnBrk="1" hangingPunct="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en-US" sz="1200" kern="0" dirty="0" smtClean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在</a:t>
            </a:r>
            <a:r>
              <a:rPr lang="zh-CN" altLang="en-US" sz="1200" kern="0" dirty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具体的事项中，追求高效率</a:t>
            </a:r>
          </a:p>
        </p:txBody>
      </p:sp>
      <p:cxnSp>
        <p:nvCxnSpPr>
          <p:cNvPr id="55" name="直接连接符 54"/>
          <p:cNvCxnSpPr/>
          <p:nvPr/>
        </p:nvCxnSpPr>
        <p:spPr>
          <a:xfrm>
            <a:off x="3266142" y="3933850"/>
            <a:ext cx="0" cy="1624231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  <p:sp>
        <p:nvSpPr>
          <p:cNvPr id="56" name="Text Box 28"/>
          <p:cNvSpPr txBox="1">
            <a:spLocks noChangeArrowheads="1"/>
          </p:cNvSpPr>
          <p:nvPr/>
        </p:nvSpPr>
        <p:spPr bwMode="auto">
          <a:xfrm>
            <a:off x="4912569" y="1197546"/>
            <a:ext cx="1889069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lvl="0" defTabSz="914400" eaLnBrk="1" hangingPunct="1">
              <a:lnSpc>
                <a:spcPct val="150000"/>
              </a:lnSpc>
              <a:spcBef>
                <a:spcPts val="600"/>
              </a:spcBef>
              <a:defRPr/>
            </a:pPr>
            <a:r>
              <a:rPr lang="zh-CN" altLang="en-US" sz="1600" b="1" kern="0" dirty="0" smtClean="0">
                <a:solidFill>
                  <a:srgbClr val="FFB400"/>
                </a:solidFill>
                <a:latin typeface="微软雅黑"/>
                <a:ea typeface="微软雅黑"/>
              </a:rPr>
              <a:t>优先</a:t>
            </a:r>
            <a:r>
              <a:rPr lang="zh-CN" altLang="en-US" sz="1600" b="1" kern="0" dirty="0">
                <a:solidFill>
                  <a:srgbClr val="FFB400"/>
                </a:solidFill>
                <a:latin typeface="微软雅黑"/>
                <a:ea typeface="微软雅黑"/>
              </a:rPr>
              <a:t>排序</a:t>
            </a:r>
            <a:endParaRPr kumimoji="1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rgbClr val="FFB400"/>
              </a:solidFill>
              <a:effectLst/>
              <a:uLnTx/>
              <a:uFillTx/>
              <a:latin typeface="微软雅黑"/>
              <a:ea typeface="微软雅黑"/>
            </a:endParaRPr>
          </a:p>
          <a:p>
            <a:pPr marL="171450" lvl="0" indent="-171450" defTabSz="914400" eaLnBrk="1" hangingPunct="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en-US" sz="1200" kern="0" dirty="0" smtClean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先</a:t>
            </a:r>
            <a:r>
              <a:rPr lang="zh-CN" altLang="en-US" sz="1200" kern="0" dirty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按重要性再按急迫性决定顺序</a:t>
            </a:r>
          </a:p>
          <a:p>
            <a:pPr marL="171450" lvl="0" indent="-171450" defTabSz="914400" eaLnBrk="1" hangingPunct="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en-US" sz="1200" kern="0" dirty="0" smtClean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一天内</a:t>
            </a:r>
            <a:r>
              <a:rPr lang="en-US" altLang="zh-CN" sz="1200" kern="0" dirty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2-3</a:t>
            </a:r>
            <a:r>
              <a:rPr lang="zh-CN" altLang="en-US" sz="1200" kern="0" dirty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件要项</a:t>
            </a:r>
          </a:p>
        </p:txBody>
      </p:sp>
      <p:cxnSp>
        <p:nvCxnSpPr>
          <p:cNvPr id="57" name="直接连接符 56"/>
          <p:cNvCxnSpPr/>
          <p:nvPr/>
        </p:nvCxnSpPr>
        <p:spPr>
          <a:xfrm>
            <a:off x="4836670" y="1773610"/>
            <a:ext cx="0" cy="1624231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  <p:sp>
        <p:nvSpPr>
          <p:cNvPr id="58" name="Text Box 28"/>
          <p:cNvSpPr txBox="1">
            <a:spLocks noChangeArrowheads="1"/>
          </p:cNvSpPr>
          <p:nvPr/>
        </p:nvSpPr>
        <p:spPr bwMode="auto">
          <a:xfrm>
            <a:off x="1634601" y="1197546"/>
            <a:ext cx="188906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34" charset="-127"/>
                <a:ea typeface="굴림" pitchFamily="34" charset="-127"/>
              </a:defRPr>
            </a:lvl9pPr>
          </a:lstStyle>
          <a:p>
            <a:pPr lvl="0" defTabSz="914400" eaLnBrk="1" hangingPunct="1">
              <a:lnSpc>
                <a:spcPct val="150000"/>
              </a:lnSpc>
              <a:spcBef>
                <a:spcPts val="600"/>
              </a:spcBef>
              <a:defRPr/>
            </a:pPr>
            <a:r>
              <a:rPr lang="zh-CN" altLang="en-US" sz="1600" b="1" kern="0" dirty="0" smtClean="0">
                <a:solidFill>
                  <a:srgbClr val="FFB400"/>
                </a:solidFill>
                <a:latin typeface="微软雅黑"/>
                <a:ea typeface="微软雅黑"/>
              </a:rPr>
              <a:t>每</a:t>
            </a:r>
            <a:r>
              <a:rPr lang="zh-CN" altLang="en-US" sz="1600" b="1" kern="0" dirty="0">
                <a:solidFill>
                  <a:srgbClr val="FFB400"/>
                </a:solidFill>
                <a:latin typeface="微软雅黑"/>
                <a:ea typeface="微软雅黑"/>
              </a:rPr>
              <a:t>晚回顾</a:t>
            </a:r>
            <a:endParaRPr kumimoji="1" lang="en-US" altLang="zh-CN" sz="1600" b="1" i="0" u="none" strike="noStrike" kern="0" cap="none" spc="0" normalizeH="0" baseline="0" noProof="0" dirty="0" smtClean="0">
              <a:ln>
                <a:noFill/>
              </a:ln>
              <a:solidFill>
                <a:srgbClr val="FFB400"/>
              </a:solidFill>
              <a:effectLst/>
              <a:uLnTx/>
              <a:uFillTx/>
              <a:latin typeface="微软雅黑"/>
              <a:ea typeface="微软雅黑"/>
            </a:endParaRPr>
          </a:p>
          <a:p>
            <a:pPr marL="171450" lvl="0" indent="-171450" defTabSz="914400" eaLnBrk="1" hangingPunct="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en-US" sz="1200" kern="0" dirty="0" smtClean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检视</a:t>
            </a:r>
            <a:r>
              <a:rPr lang="zh-CN" altLang="en-US" sz="1200" kern="0" dirty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自己</a:t>
            </a:r>
            <a:r>
              <a:rPr lang="zh-CN" altLang="en-US" sz="1200" kern="0" dirty="0" smtClean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的执行状况</a:t>
            </a:r>
            <a:endParaRPr lang="zh-CN" altLang="en-US" sz="1200" kern="0" dirty="0">
              <a:solidFill>
                <a:sysClr val="window" lastClr="FFFFFF">
                  <a:lumMod val="95000"/>
                </a:sysClr>
              </a:solidFill>
              <a:latin typeface="微软雅黑"/>
              <a:ea typeface="微软雅黑"/>
            </a:endParaRPr>
          </a:p>
          <a:p>
            <a:pPr marL="171450" lvl="0" indent="-171450" defTabSz="914400" eaLnBrk="1" hangingPunct="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en-US" sz="1200" kern="0" dirty="0" smtClean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如</a:t>
            </a:r>
            <a:r>
              <a:rPr lang="zh-CN" altLang="en-US" sz="1200" kern="0" dirty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不满意，检讨自己的时间管理方法</a:t>
            </a:r>
          </a:p>
          <a:p>
            <a:pPr marL="171450" lvl="0" indent="-171450" defTabSz="914400" eaLnBrk="1" hangingPunct="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en-US" sz="1200" kern="0" dirty="0" smtClean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rPr>
              <a:t>发现问题，及时调整</a:t>
            </a:r>
            <a:endParaRPr lang="zh-CN" altLang="en-US" sz="1200" kern="0" dirty="0">
              <a:solidFill>
                <a:sysClr val="window" lastClr="FFFFFF">
                  <a:lumMod val="95000"/>
                </a:sysClr>
              </a:solidFill>
              <a:latin typeface="微软雅黑"/>
              <a:ea typeface="微软雅黑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1558702" y="1773610"/>
            <a:ext cx="0" cy="1624231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</p:spTree>
    <p:extLst>
      <p:ext uri="{BB962C8B-B14F-4D97-AF65-F5344CB8AC3E}">
        <p14:creationId xmlns:p14="http://schemas.microsoft.com/office/powerpoint/2010/main" val="1584861982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8" grpId="0"/>
      <p:bldP spid="52" grpId="0"/>
      <p:bldP spid="54" grpId="0"/>
      <p:bldP spid="56" grpId="0"/>
      <p:bldP spid="58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18541" y="68461"/>
            <a:ext cx="360000" cy="360000"/>
          </a:xfrm>
          <a:prstGeom prst="rect">
            <a:avLst/>
          </a:prstGeom>
          <a:noFill/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5288" y="394690"/>
            <a:ext cx="165600" cy="165600"/>
          </a:xfrm>
          <a:prstGeom prst="rect">
            <a:avLst/>
          </a:prstGeom>
          <a:noFill/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其他作品推荐</a:t>
            </a:r>
            <a:endParaRPr lang="zh-CN" altLang="en-US" sz="14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26990" y="5229995"/>
            <a:ext cx="3924000" cy="643639"/>
            <a:chOff x="226990" y="5229995"/>
            <a:chExt cx="3924000" cy="643639"/>
          </a:xfrm>
        </p:grpSpPr>
        <p:sp>
          <p:nvSpPr>
            <p:cNvPr id="16" name="五边形 15"/>
            <p:cNvSpPr/>
            <p:nvPr/>
          </p:nvSpPr>
          <p:spPr>
            <a:xfrm>
              <a:off x="226990" y="5229995"/>
              <a:ext cx="3924000" cy="126000"/>
            </a:xfrm>
            <a:prstGeom prst="homePlate">
              <a:avLst/>
            </a:prstGeom>
            <a:gradFill>
              <a:gsLst>
                <a:gs pos="0">
                  <a:schemeClr val="accent3">
                    <a:lumMod val="75000"/>
                  </a:schemeClr>
                </a:gs>
                <a:gs pos="47000">
                  <a:srgbClr val="627A32"/>
                </a:gs>
                <a:gs pos="58000">
                  <a:schemeClr val="accent3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344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矩形 16"/>
            <p:cNvSpPr>
              <a:spLocks noChangeArrowheads="1"/>
            </p:cNvSpPr>
            <p:nvPr/>
          </p:nvSpPr>
          <p:spPr bwMode="auto">
            <a:xfrm>
              <a:off x="262558" y="5374010"/>
              <a:ext cx="3780000" cy="4996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200"/>
                </a:spcBef>
                <a:spcAft>
                  <a:spcPts val="60"/>
                </a:spcAft>
              </a:pPr>
              <a:r>
                <a:rPr lang="zh-CN" altLang="en-US" sz="2000" kern="0" dirty="0" smtClean="0">
                  <a:solidFill>
                    <a:srgbClr val="99D000"/>
                  </a:solidFill>
                  <a:latin typeface="微软雅黑" pitchFamily="34" charset="-122"/>
                  <a:ea typeface="微软雅黑" pitchFamily="34" charset="-122"/>
                </a:rPr>
                <a:t>作品封面</a:t>
              </a:r>
              <a:endParaRPr lang="zh-CN" altLang="en-US" sz="2000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115422" y="5229995"/>
            <a:ext cx="3924000" cy="648071"/>
            <a:chOff x="4115422" y="5229995"/>
            <a:chExt cx="3924000" cy="648071"/>
          </a:xfrm>
        </p:grpSpPr>
        <p:sp>
          <p:nvSpPr>
            <p:cNvPr id="19" name="燕尾形 18"/>
            <p:cNvSpPr/>
            <p:nvPr/>
          </p:nvSpPr>
          <p:spPr>
            <a:xfrm>
              <a:off x="4115422" y="5229995"/>
              <a:ext cx="3924000" cy="126000"/>
            </a:xfrm>
            <a:prstGeom prst="chevron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48000">
                  <a:srgbClr val="4172AD"/>
                </a:gs>
                <a:gs pos="51000">
                  <a:schemeClr val="accent1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344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矩形 19"/>
            <p:cNvSpPr>
              <a:spLocks noChangeArrowheads="1"/>
            </p:cNvSpPr>
            <p:nvPr/>
          </p:nvSpPr>
          <p:spPr bwMode="auto">
            <a:xfrm>
              <a:off x="4150990" y="5378442"/>
              <a:ext cx="3780000" cy="4996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200"/>
                </a:spcBef>
                <a:spcAft>
                  <a:spcPts val="60"/>
                </a:spcAft>
              </a:pPr>
              <a:r>
                <a:rPr lang="zh-CN" altLang="en-US" sz="2000" kern="0" dirty="0" smtClean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作品</a:t>
              </a:r>
              <a:r>
                <a:rPr lang="zh-CN" altLang="en-US" sz="2000" kern="0" dirty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介绍</a:t>
              </a:r>
              <a:endParaRPr lang="zh-CN" altLang="en-US" sz="20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012126" y="5229994"/>
            <a:ext cx="3924000" cy="648072"/>
            <a:chOff x="8012126" y="5229994"/>
            <a:chExt cx="3924000" cy="648072"/>
          </a:xfrm>
        </p:grpSpPr>
        <p:sp>
          <p:nvSpPr>
            <p:cNvPr id="22" name="燕尾形 21"/>
            <p:cNvSpPr/>
            <p:nvPr/>
          </p:nvSpPr>
          <p:spPr>
            <a:xfrm>
              <a:off x="8012126" y="5229994"/>
              <a:ext cx="3924000" cy="126000"/>
            </a:xfrm>
            <a:prstGeom prst="chevron">
              <a:avLst/>
            </a:prstGeom>
            <a:gradFill>
              <a:gsLst>
                <a:gs pos="0">
                  <a:schemeClr val="accent6"/>
                </a:gs>
                <a:gs pos="48000">
                  <a:schemeClr val="accent6"/>
                </a:gs>
                <a:gs pos="52000">
                  <a:schemeClr val="accent6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12344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矩形 22"/>
            <p:cNvSpPr>
              <a:spLocks noChangeArrowheads="1"/>
            </p:cNvSpPr>
            <p:nvPr/>
          </p:nvSpPr>
          <p:spPr bwMode="auto">
            <a:xfrm>
              <a:off x="8075846" y="5378442"/>
              <a:ext cx="3780000" cy="4996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200"/>
                </a:spcBef>
                <a:spcAft>
                  <a:spcPts val="60"/>
                </a:spcAft>
              </a:pPr>
              <a:r>
                <a:rPr lang="zh-CN" altLang="en-US" sz="2000" dirty="0" smtClean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下载地址</a:t>
              </a:r>
              <a:endParaRPr lang="zh-CN" altLang="en-US" sz="20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24" name="Picture 2" descr="C:\Documents and Settings\tdz\桌面\未标题-2 拷贝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58" y="2205658"/>
            <a:ext cx="3800872" cy="2850654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组合 24"/>
          <p:cNvGrpSpPr/>
          <p:nvPr/>
        </p:nvGrpSpPr>
        <p:grpSpPr>
          <a:xfrm>
            <a:off x="4150990" y="1629594"/>
            <a:ext cx="4248472" cy="3600400"/>
            <a:chOff x="4150990" y="1629594"/>
            <a:chExt cx="4248472" cy="3600400"/>
          </a:xfrm>
        </p:grpSpPr>
        <p:sp>
          <p:nvSpPr>
            <p:cNvPr id="26" name="矩形 4"/>
            <p:cNvSpPr>
              <a:spLocks noChangeArrowheads="1"/>
            </p:cNvSpPr>
            <p:nvPr/>
          </p:nvSpPr>
          <p:spPr bwMode="auto">
            <a:xfrm>
              <a:off x="4222998" y="2394822"/>
              <a:ext cx="335169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spcBef>
                  <a:spcPts val="200"/>
                </a:spcBef>
                <a:spcAft>
                  <a:spcPts val="60"/>
                </a:spcAft>
              </a:pPr>
              <a:r>
                <a:rPr lang="zh-CN" altLang="en-US" sz="1600" b="1" dirty="0">
                  <a:solidFill>
                    <a:srgbClr val="99D000"/>
                  </a:solidFill>
                  <a:latin typeface="微软雅黑" pitchFamily="34" charset="-122"/>
                  <a:ea typeface="微软雅黑" pitchFamily="34" charset="-122"/>
                </a:rPr>
                <a:t>完成时间</a:t>
              </a:r>
              <a:r>
                <a:rPr lang="zh-CN" altLang="en-US" sz="1600" dirty="0" smtClean="0">
                  <a:solidFill>
                    <a:srgbClr val="A6A6A6"/>
                  </a:solidFill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en-US" altLang="zh-CN" sz="1400" dirty="0" smtClean="0">
                  <a:solidFill>
                    <a:srgbClr val="A6A6A6"/>
                  </a:solidFill>
                  <a:latin typeface="微软雅黑" pitchFamily="34" charset="-122"/>
                  <a:ea typeface="微软雅黑" pitchFamily="34" charset="-122"/>
                </a:rPr>
                <a:t>2016.04.20</a:t>
              </a:r>
              <a:endParaRPr lang="en-US" altLang="zh-CN" sz="14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 flipH="1">
              <a:off x="4150990" y="2205658"/>
              <a:ext cx="2880320" cy="0"/>
            </a:xfrm>
            <a:prstGeom prst="line">
              <a:avLst/>
            </a:prstGeom>
            <a:noFill/>
            <a:ln w="9525" cap="flat" cmpd="sng">
              <a:solidFill>
                <a:srgbClr val="DC9F0B"/>
              </a:solidFill>
              <a:prstDash val="dash"/>
              <a:round/>
              <a:headEnd type="oval" w="med" len="med"/>
              <a:tailEnd type="non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4222998" y="2998552"/>
              <a:ext cx="3600400" cy="1754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spcBef>
                  <a:spcPts val="200"/>
                </a:spcBef>
                <a:spcAft>
                  <a:spcPts val="60"/>
                </a:spcAft>
              </a:pPr>
              <a:r>
                <a:rPr lang="zh-CN" altLang="en-US" sz="1600" b="1" dirty="0">
                  <a:solidFill>
                    <a:srgbClr val="99D000"/>
                  </a:solidFill>
                  <a:latin typeface="微软雅黑" pitchFamily="34" charset="-122"/>
                  <a:ea typeface="微软雅黑" pitchFamily="34" charset="-122"/>
                </a:rPr>
                <a:t>内容概要</a:t>
              </a:r>
              <a:r>
                <a:rPr lang="zh-CN" altLang="en-US" sz="1600" dirty="0" smtClean="0">
                  <a:solidFill>
                    <a:srgbClr val="A6A6A6"/>
                  </a:solidFill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zh-CN" altLang="en-US" sz="1400" dirty="0" smtClean="0">
                  <a:solidFill>
                    <a:srgbClr val="A6A6A6"/>
                  </a:solidFill>
                  <a:latin typeface="微软雅黑" pitchFamily="34" charset="-122"/>
                  <a:ea typeface="微软雅黑" pitchFamily="34" charset="-122"/>
                </a:rPr>
                <a:t>关于新员工团队精神和忠诚度的培训，同时也可以作为老员工在职培训素材</a:t>
              </a: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。本课件从</a:t>
              </a: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团队精神及忠诚度两方面展开，有概念</a:t>
              </a:r>
              <a:r>
                <a:rPr lang="zh-CN" altLang="en-US" sz="1400" dirty="0">
                  <a:solidFill>
                    <a:srgbClr val="A6A6A6"/>
                  </a:solidFill>
                  <a:latin typeface="微软雅黑" pitchFamily="34" charset="-122"/>
                  <a:ea typeface="微软雅黑" pitchFamily="34" charset="-122"/>
                </a:rPr>
                <a:t>解释，有案例点评，层次清晰，图片精致，超丰富信息</a:t>
              </a:r>
              <a:r>
                <a:rPr lang="zh-CN" altLang="en-US" sz="1400" dirty="0" smtClean="0">
                  <a:solidFill>
                    <a:srgbClr val="A6A6A6"/>
                  </a:solidFill>
                  <a:latin typeface="微软雅黑" pitchFamily="34" charset="-122"/>
                  <a:ea typeface="微软雅黑" pitchFamily="34" charset="-122"/>
                </a:rPr>
                <a:t>一网打尽</a:t>
              </a:r>
              <a:r>
                <a:rPr lang="en-US" altLang="zh-CN" sz="1400" dirty="0" smtClean="0">
                  <a:solidFill>
                    <a:srgbClr val="A6A6A6"/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</a:p>
          </p:txBody>
        </p:sp>
        <p:pic>
          <p:nvPicPr>
            <p:cNvPr id="29" name="Picture 3" descr="F:\Job\PPT模板\！PPT图片及版面资源\06-PPT精选插图\11-杂烩包\高画质精美透明PNG图标572张\png_icon_075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47334" y="1629594"/>
              <a:ext cx="1152128" cy="11521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30" name="直接连接符 29"/>
            <p:cNvCxnSpPr/>
            <p:nvPr/>
          </p:nvCxnSpPr>
          <p:spPr>
            <a:xfrm>
              <a:off x="7967414" y="2998552"/>
              <a:ext cx="0" cy="2231442"/>
            </a:xfrm>
            <a:prstGeom prst="line">
              <a:avLst/>
            </a:prstGeom>
            <a:noFill/>
            <a:ln w="9525" cap="flat" cmpd="sng" algn="ctr">
              <a:solidFill>
                <a:srgbClr val="FC6204"/>
              </a:solidFill>
              <a:prstDash val="dash"/>
              <a:headEnd type="oval"/>
              <a:tailEnd type="none"/>
            </a:ln>
            <a:effectLst/>
          </p:spPr>
        </p:cxnSp>
      </p:grpSp>
      <p:grpSp>
        <p:nvGrpSpPr>
          <p:cNvPr id="31" name="组合 30"/>
          <p:cNvGrpSpPr/>
          <p:nvPr/>
        </p:nvGrpSpPr>
        <p:grpSpPr>
          <a:xfrm>
            <a:off x="8157426" y="2223512"/>
            <a:ext cx="3770428" cy="3005676"/>
            <a:chOff x="8157426" y="2223512"/>
            <a:chExt cx="3770428" cy="3005676"/>
          </a:xfrm>
        </p:grpSpPr>
        <p:cxnSp>
          <p:nvCxnSpPr>
            <p:cNvPr id="32" name="直接连接符 31"/>
            <p:cNvCxnSpPr/>
            <p:nvPr/>
          </p:nvCxnSpPr>
          <p:spPr>
            <a:xfrm flipH="1">
              <a:off x="8471470" y="2223512"/>
              <a:ext cx="3312368" cy="0"/>
            </a:xfrm>
            <a:prstGeom prst="line">
              <a:avLst/>
            </a:prstGeom>
            <a:noFill/>
            <a:ln w="9525" cap="flat" cmpd="sng">
              <a:solidFill>
                <a:srgbClr val="DC9F0B"/>
              </a:solidFill>
              <a:prstDash val="dash"/>
              <a:round/>
              <a:headEnd type="oval" w="med" len="med"/>
              <a:tailEnd type="oval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3" name="直接连接符 32"/>
            <p:cNvCxnSpPr/>
            <p:nvPr/>
          </p:nvCxnSpPr>
          <p:spPr>
            <a:xfrm flipH="1">
              <a:off x="11905934" y="2223512"/>
              <a:ext cx="21920" cy="3005676"/>
            </a:xfrm>
            <a:prstGeom prst="line">
              <a:avLst/>
            </a:prstGeom>
            <a:noFill/>
            <a:ln w="9525" cap="flat" cmpd="sng" algn="ctr">
              <a:solidFill>
                <a:srgbClr val="FC6204"/>
              </a:solidFill>
              <a:prstDash val="dash"/>
              <a:headEnd type="oval"/>
              <a:tailEnd type="none"/>
            </a:ln>
            <a:effectLst/>
          </p:spPr>
        </p:cxnSp>
        <p:sp>
          <p:nvSpPr>
            <p:cNvPr id="34" name="矩形 4"/>
            <p:cNvSpPr>
              <a:spLocks noChangeArrowheads="1"/>
            </p:cNvSpPr>
            <p:nvPr/>
          </p:nvSpPr>
          <p:spPr bwMode="auto">
            <a:xfrm>
              <a:off x="8157426" y="2490783"/>
              <a:ext cx="3626412" cy="3366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ts val="200"/>
                </a:spcBef>
                <a:spcAft>
                  <a:spcPts val="60"/>
                </a:spcAft>
              </a:pPr>
              <a:endParaRPr kumimoji="1" lang="en-US" altLang="zh-CN" sz="1200" kern="0" dirty="0">
                <a:solidFill>
                  <a:schemeClr val="bg1">
                    <a:lumMod val="65000"/>
                  </a:schemeClr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111431" y="2604115"/>
            <a:ext cx="42380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99D000"/>
                </a:solidFill>
              </a:rPr>
              <a:t>美乐辰：</a:t>
            </a:r>
            <a:r>
              <a:rPr lang="en-US" altLang="zh-CN" sz="1600" dirty="0" smtClean="0">
                <a:solidFill>
                  <a:schemeClr val="bg1"/>
                </a:solidFill>
                <a:hlinkClick r:id="rId4"/>
              </a:rPr>
              <a:t>https://meilechen.tmall.com</a:t>
            </a:r>
            <a:endParaRPr lang="en-US" altLang="zh-CN" sz="1600" dirty="0" smtClean="0">
              <a:solidFill>
                <a:schemeClr val="bg1"/>
              </a:solidFill>
            </a:endParaRPr>
          </a:p>
          <a:p>
            <a:r>
              <a:rPr lang="zh-CN" altLang="en-US" sz="1600" b="1" dirty="0" smtClean="0">
                <a:solidFill>
                  <a:srgbClr val="99D000"/>
                </a:solidFill>
              </a:rPr>
              <a:t>美</a:t>
            </a:r>
            <a:r>
              <a:rPr lang="zh-CN" altLang="en-US" sz="1600" b="1" dirty="0">
                <a:solidFill>
                  <a:srgbClr val="99D000"/>
                </a:solidFill>
              </a:rPr>
              <a:t>乐辰：</a:t>
            </a:r>
            <a:r>
              <a:rPr lang="en-US" altLang="zh-CN" sz="1600" dirty="0">
                <a:solidFill>
                  <a:schemeClr val="bg1"/>
                </a:solidFill>
                <a:hlinkClick r:id="rId4"/>
              </a:rPr>
              <a:t>https://</a:t>
            </a:r>
            <a:r>
              <a:rPr lang="en-US" altLang="zh-CN" sz="1600" dirty="0" smtClean="0">
                <a:solidFill>
                  <a:schemeClr val="bg1"/>
                </a:solidFill>
                <a:hlinkClick r:id="rId4"/>
              </a:rPr>
              <a:t>meilechen.tmall.com</a:t>
            </a:r>
            <a:endParaRPr lang="en-US" altLang="zh-CN" sz="1600" dirty="0" smtClean="0">
              <a:solidFill>
                <a:schemeClr val="bg1"/>
              </a:solidFill>
            </a:endParaRPr>
          </a:p>
          <a:p>
            <a:r>
              <a:rPr lang="zh-CN" altLang="en-US" sz="1600" b="1" dirty="0" smtClean="0">
                <a:solidFill>
                  <a:srgbClr val="99D000"/>
                </a:solidFill>
              </a:rPr>
              <a:t>美</a:t>
            </a:r>
            <a:r>
              <a:rPr lang="zh-CN" altLang="en-US" sz="1600" b="1" dirty="0">
                <a:solidFill>
                  <a:srgbClr val="99D000"/>
                </a:solidFill>
              </a:rPr>
              <a:t>乐辰：</a:t>
            </a:r>
            <a:r>
              <a:rPr lang="en-US" altLang="zh-CN" sz="1600" dirty="0">
                <a:solidFill>
                  <a:schemeClr val="bg1"/>
                </a:solidFill>
              </a:rPr>
              <a:t>https://meilechen.tmall.com</a:t>
            </a:r>
            <a:endParaRPr lang="zh-CN" altLang="en-US" sz="1600" dirty="0">
              <a:solidFill>
                <a:schemeClr val="bg1"/>
              </a:solidFill>
            </a:endParaRPr>
          </a:p>
          <a:p>
            <a:endParaRPr lang="en-US" altLang="zh-CN" sz="1600" dirty="0" smtClean="0">
              <a:solidFill>
                <a:schemeClr val="bg1"/>
              </a:solidFill>
            </a:endParaRPr>
          </a:p>
          <a:p>
            <a:endParaRPr lang="zh-CN" altLang="en-US" sz="1600" dirty="0">
              <a:solidFill>
                <a:schemeClr val="bg1"/>
              </a:solidFill>
            </a:endParaRPr>
          </a:p>
          <a:p>
            <a:endParaRPr lang="en-US" altLang="zh-CN" sz="16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904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9" name="Picture 3" descr="C:\Documents and Settings\tdz\桌面\未标题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430" y="2223512"/>
            <a:ext cx="3810000" cy="2857500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118541" y="68461"/>
            <a:ext cx="360000" cy="360000"/>
          </a:xfrm>
          <a:prstGeom prst="rect">
            <a:avLst/>
          </a:prstGeom>
          <a:noFill/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5288" y="394690"/>
            <a:ext cx="165600" cy="165600"/>
          </a:xfrm>
          <a:prstGeom prst="rect">
            <a:avLst/>
          </a:prstGeom>
          <a:noFill/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其他作品推荐</a:t>
            </a:r>
            <a:endParaRPr lang="zh-CN" altLang="en-US" sz="14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514" name="组合 21513"/>
          <p:cNvGrpSpPr/>
          <p:nvPr/>
        </p:nvGrpSpPr>
        <p:grpSpPr>
          <a:xfrm>
            <a:off x="226990" y="5229995"/>
            <a:ext cx="3924000" cy="643639"/>
            <a:chOff x="226990" y="5229995"/>
            <a:chExt cx="3924000" cy="643639"/>
          </a:xfrm>
        </p:grpSpPr>
        <p:sp>
          <p:nvSpPr>
            <p:cNvPr id="37" name="五边形 36"/>
            <p:cNvSpPr/>
            <p:nvPr/>
          </p:nvSpPr>
          <p:spPr>
            <a:xfrm>
              <a:off x="226990" y="5229995"/>
              <a:ext cx="3924000" cy="126000"/>
            </a:xfrm>
            <a:prstGeom prst="homePlate">
              <a:avLst/>
            </a:prstGeom>
            <a:gradFill>
              <a:gsLst>
                <a:gs pos="0">
                  <a:schemeClr val="accent3">
                    <a:lumMod val="75000"/>
                  </a:schemeClr>
                </a:gs>
                <a:gs pos="47000">
                  <a:srgbClr val="627A32"/>
                </a:gs>
                <a:gs pos="58000">
                  <a:schemeClr val="accent3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344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矩形 39"/>
            <p:cNvSpPr>
              <a:spLocks noChangeArrowheads="1"/>
            </p:cNvSpPr>
            <p:nvPr/>
          </p:nvSpPr>
          <p:spPr bwMode="auto">
            <a:xfrm>
              <a:off x="262558" y="5374010"/>
              <a:ext cx="3780000" cy="4996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200"/>
                </a:spcBef>
                <a:spcAft>
                  <a:spcPts val="60"/>
                </a:spcAft>
              </a:pPr>
              <a:r>
                <a:rPr lang="zh-CN" altLang="en-US" sz="2000" kern="0" dirty="0" smtClean="0">
                  <a:solidFill>
                    <a:srgbClr val="99D000"/>
                  </a:solidFill>
                  <a:latin typeface="微软雅黑" pitchFamily="34" charset="-122"/>
                  <a:ea typeface="微软雅黑" pitchFamily="34" charset="-122"/>
                </a:rPr>
                <a:t>作品封面</a:t>
              </a:r>
              <a:endParaRPr lang="zh-CN" altLang="en-US" sz="2000" dirty="0">
                <a:solidFill>
                  <a:srgbClr val="99D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515" name="组合 21514"/>
          <p:cNvGrpSpPr/>
          <p:nvPr/>
        </p:nvGrpSpPr>
        <p:grpSpPr>
          <a:xfrm>
            <a:off x="4115422" y="5229995"/>
            <a:ext cx="3924000" cy="648071"/>
            <a:chOff x="4115422" y="5229995"/>
            <a:chExt cx="3924000" cy="648071"/>
          </a:xfrm>
        </p:grpSpPr>
        <p:sp>
          <p:nvSpPr>
            <p:cNvPr id="38" name="燕尾形 37"/>
            <p:cNvSpPr/>
            <p:nvPr/>
          </p:nvSpPr>
          <p:spPr>
            <a:xfrm>
              <a:off x="4115422" y="5229995"/>
              <a:ext cx="3924000" cy="126000"/>
            </a:xfrm>
            <a:prstGeom prst="chevron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48000">
                  <a:srgbClr val="4172AD"/>
                </a:gs>
                <a:gs pos="51000">
                  <a:schemeClr val="accent1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344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矩形 40"/>
            <p:cNvSpPr>
              <a:spLocks noChangeArrowheads="1"/>
            </p:cNvSpPr>
            <p:nvPr/>
          </p:nvSpPr>
          <p:spPr bwMode="auto">
            <a:xfrm>
              <a:off x="4150990" y="5378442"/>
              <a:ext cx="3780000" cy="4996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200"/>
                </a:spcBef>
                <a:spcAft>
                  <a:spcPts val="60"/>
                </a:spcAft>
              </a:pPr>
              <a:r>
                <a:rPr lang="zh-CN" altLang="en-US" sz="2000" kern="0" dirty="0" smtClean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作品</a:t>
              </a:r>
              <a:r>
                <a:rPr lang="zh-CN" altLang="en-US" sz="2000" kern="0" dirty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介绍</a:t>
              </a:r>
              <a:endParaRPr lang="zh-CN" altLang="en-US" sz="20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516" name="组合 21515"/>
          <p:cNvGrpSpPr/>
          <p:nvPr/>
        </p:nvGrpSpPr>
        <p:grpSpPr>
          <a:xfrm>
            <a:off x="8012126" y="5229994"/>
            <a:ext cx="3924000" cy="648072"/>
            <a:chOff x="8012126" y="5229994"/>
            <a:chExt cx="3924000" cy="648072"/>
          </a:xfrm>
        </p:grpSpPr>
        <p:sp>
          <p:nvSpPr>
            <p:cNvPr id="39" name="燕尾形 38"/>
            <p:cNvSpPr/>
            <p:nvPr/>
          </p:nvSpPr>
          <p:spPr>
            <a:xfrm>
              <a:off x="8012126" y="5229994"/>
              <a:ext cx="3924000" cy="126000"/>
            </a:xfrm>
            <a:prstGeom prst="chevron">
              <a:avLst/>
            </a:prstGeom>
            <a:gradFill>
              <a:gsLst>
                <a:gs pos="0">
                  <a:schemeClr val="accent6"/>
                </a:gs>
                <a:gs pos="48000">
                  <a:schemeClr val="accent6"/>
                </a:gs>
                <a:gs pos="52000">
                  <a:schemeClr val="accent6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123444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矩形 41"/>
            <p:cNvSpPr>
              <a:spLocks noChangeArrowheads="1"/>
            </p:cNvSpPr>
            <p:nvPr/>
          </p:nvSpPr>
          <p:spPr bwMode="auto">
            <a:xfrm>
              <a:off x="8075846" y="5378442"/>
              <a:ext cx="3780000" cy="4996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ts val="200"/>
                </a:spcBef>
                <a:spcAft>
                  <a:spcPts val="60"/>
                </a:spcAft>
              </a:pPr>
              <a:r>
                <a:rPr lang="zh-CN" altLang="en-US" sz="2000" dirty="0" smtClean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下载地址</a:t>
              </a:r>
              <a:endParaRPr lang="zh-CN" altLang="en-US" sz="20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517" name="组合 21516"/>
          <p:cNvGrpSpPr/>
          <p:nvPr/>
        </p:nvGrpSpPr>
        <p:grpSpPr>
          <a:xfrm>
            <a:off x="4150990" y="1629594"/>
            <a:ext cx="4248472" cy="3600400"/>
            <a:chOff x="4150990" y="1629594"/>
            <a:chExt cx="4248472" cy="3600400"/>
          </a:xfrm>
        </p:grpSpPr>
        <p:sp>
          <p:nvSpPr>
            <p:cNvPr id="50" name="矩形 4"/>
            <p:cNvSpPr>
              <a:spLocks noChangeArrowheads="1"/>
            </p:cNvSpPr>
            <p:nvPr/>
          </p:nvSpPr>
          <p:spPr bwMode="auto">
            <a:xfrm>
              <a:off x="4222998" y="2394822"/>
              <a:ext cx="335169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spcBef>
                  <a:spcPts val="200"/>
                </a:spcBef>
                <a:spcAft>
                  <a:spcPts val="60"/>
                </a:spcAft>
              </a:pPr>
              <a:r>
                <a:rPr lang="zh-CN" altLang="en-US" sz="1600" b="1" dirty="0">
                  <a:solidFill>
                    <a:srgbClr val="99D000"/>
                  </a:solidFill>
                  <a:latin typeface="微软雅黑" pitchFamily="34" charset="-122"/>
                  <a:ea typeface="微软雅黑" pitchFamily="34" charset="-122"/>
                </a:rPr>
                <a:t>完成时间</a:t>
              </a:r>
              <a:r>
                <a:rPr lang="zh-CN" altLang="en-US" sz="1600" dirty="0" smtClean="0">
                  <a:solidFill>
                    <a:srgbClr val="A6A6A6"/>
                  </a:solidFill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en-US" altLang="zh-CN" sz="1400" dirty="0" smtClean="0">
                  <a:solidFill>
                    <a:srgbClr val="A6A6A6"/>
                  </a:solidFill>
                  <a:latin typeface="微软雅黑" pitchFamily="34" charset="-122"/>
                  <a:ea typeface="微软雅黑" pitchFamily="34" charset="-122"/>
                </a:rPr>
                <a:t>2016.05.16</a:t>
              </a:r>
              <a:endParaRPr lang="en-US" altLang="zh-CN" sz="14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 flipH="1">
              <a:off x="4150990" y="2205658"/>
              <a:ext cx="2880320" cy="0"/>
            </a:xfrm>
            <a:prstGeom prst="line">
              <a:avLst/>
            </a:prstGeom>
            <a:noFill/>
            <a:ln w="9525" cap="flat" cmpd="sng">
              <a:solidFill>
                <a:srgbClr val="DC9F0B"/>
              </a:solidFill>
              <a:prstDash val="dash"/>
              <a:round/>
              <a:headEnd type="oval" w="med" len="med"/>
              <a:tailEnd type="non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2" name="矩形 4"/>
            <p:cNvSpPr>
              <a:spLocks noChangeArrowheads="1"/>
            </p:cNvSpPr>
            <p:nvPr/>
          </p:nvSpPr>
          <p:spPr bwMode="auto">
            <a:xfrm>
              <a:off x="4222998" y="2998552"/>
              <a:ext cx="3600400" cy="2077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spcBef>
                  <a:spcPts val="200"/>
                </a:spcBef>
                <a:spcAft>
                  <a:spcPts val="60"/>
                </a:spcAft>
              </a:pPr>
              <a:r>
                <a:rPr lang="zh-CN" altLang="en-US" sz="1600" b="1" dirty="0">
                  <a:solidFill>
                    <a:srgbClr val="99D000"/>
                  </a:solidFill>
                  <a:latin typeface="微软雅黑" pitchFamily="34" charset="-122"/>
                  <a:ea typeface="微软雅黑" pitchFamily="34" charset="-122"/>
                </a:rPr>
                <a:t>内容概要</a:t>
              </a:r>
              <a:r>
                <a:rPr lang="zh-CN" altLang="en-US" sz="1600" dirty="0" smtClean="0">
                  <a:solidFill>
                    <a:srgbClr val="A6A6A6"/>
                  </a:solidFill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zh-CN" altLang="en-US" sz="1400" dirty="0">
                  <a:solidFill>
                    <a:srgbClr val="A6A6A6"/>
                  </a:solidFill>
                  <a:latin typeface="微软雅黑" pitchFamily="34" charset="-122"/>
                  <a:ea typeface="微软雅黑" pitchFamily="34" charset="-122"/>
                </a:rPr>
                <a:t>针对管理者的角色转变与定位误区，进行管理者的定位分析与认知。深刻剖析中层干部、经理的角色错位与病症，并提出了具体的分析解决</a:t>
              </a:r>
              <a:r>
                <a:rPr lang="zh-CN" altLang="en-US" sz="1400" dirty="0" smtClean="0">
                  <a:solidFill>
                    <a:srgbClr val="A6A6A6"/>
                  </a:solidFill>
                  <a:latin typeface="微软雅黑" pitchFamily="34" charset="-122"/>
                  <a:ea typeface="微软雅黑" pitchFamily="34" charset="-122"/>
                </a:rPr>
                <a:t>方案</a:t>
              </a:r>
              <a:r>
                <a:rPr lang="en-US" altLang="zh-CN" sz="1400" dirty="0" smtClean="0">
                  <a:solidFill>
                    <a:srgbClr val="A6A6A6"/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1400" dirty="0" smtClean="0">
                  <a:solidFill>
                    <a:srgbClr val="A6A6A6"/>
                  </a:solidFill>
                  <a:latin typeface="微软雅黑" pitchFamily="34" charset="-122"/>
                  <a:ea typeface="微软雅黑" pitchFamily="34" charset="-122"/>
                </a:rPr>
                <a:t>，内容</a:t>
              </a:r>
              <a:r>
                <a:rPr lang="zh-CN" altLang="en-US" sz="1400" dirty="0">
                  <a:solidFill>
                    <a:srgbClr val="A6A6A6"/>
                  </a:solidFill>
                  <a:latin typeface="微软雅黑" pitchFamily="34" charset="-122"/>
                  <a:ea typeface="微软雅黑" pitchFamily="34" charset="-122"/>
                </a:rPr>
                <a:t>丰富、配图精美，不管您是哪一层级管理者，都会有所</a:t>
              </a:r>
              <a:r>
                <a:rPr lang="zh-CN" altLang="en-US" sz="1400" dirty="0" smtClean="0">
                  <a:solidFill>
                    <a:srgbClr val="A6A6A6"/>
                  </a:solidFill>
                  <a:latin typeface="微软雅黑" pitchFamily="34" charset="-122"/>
                  <a:ea typeface="微软雅黑" pitchFamily="34" charset="-122"/>
                </a:rPr>
                <a:t>启发。</a:t>
              </a:r>
              <a:endParaRPr lang="en-US" altLang="zh-CN" sz="14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54" name="Picture 3" descr="F:\Job\PPT模板\！PPT图片及版面资源\06-PPT精选插图\11-杂烩包\高画质精美透明PNG图标572张\png_icon_075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47334" y="1629594"/>
              <a:ext cx="1152128" cy="11521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55" name="直接连接符 54"/>
            <p:cNvCxnSpPr/>
            <p:nvPr/>
          </p:nvCxnSpPr>
          <p:spPr>
            <a:xfrm>
              <a:off x="7967414" y="2998552"/>
              <a:ext cx="0" cy="2231442"/>
            </a:xfrm>
            <a:prstGeom prst="line">
              <a:avLst/>
            </a:prstGeom>
            <a:noFill/>
            <a:ln w="9525" cap="flat" cmpd="sng" algn="ctr">
              <a:solidFill>
                <a:srgbClr val="FC6204"/>
              </a:solidFill>
              <a:prstDash val="dash"/>
              <a:headEnd type="oval"/>
              <a:tailEnd type="none"/>
            </a:ln>
            <a:effectLst/>
          </p:spPr>
        </p:cxnSp>
      </p:grpSp>
      <p:grpSp>
        <p:nvGrpSpPr>
          <p:cNvPr id="21518" name="组合 21517"/>
          <p:cNvGrpSpPr/>
          <p:nvPr/>
        </p:nvGrpSpPr>
        <p:grpSpPr>
          <a:xfrm>
            <a:off x="8157426" y="2223512"/>
            <a:ext cx="3770428" cy="3005676"/>
            <a:chOff x="8157426" y="2223512"/>
            <a:chExt cx="3770428" cy="3005676"/>
          </a:xfrm>
        </p:grpSpPr>
        <p:cxnSp>
          <p:nvCxnSpPr>
            <p:cNvPr id="48" name="直接连接符 47"/>
            <p:cNvCxnSpPr/>
            <p:nvPr/>
          </p:nvCxnSpPr>
          <p:spPr>
            <a:xfrm flipH="1">
              <a:off x="8471470" y="2223512"/>
              <a:ext cx="3312368" cy="0"/>
            </a:xfrm>
            <a:prstGeom prst="line">
              <a:avLst/>
            </a:prstGeom>
            <a:noFill/>
            <a:ln w="9525" cap="flat" cmpd="sng">
              <a:solidFill>
                <a:srgbClr val="DC9F0B"/>
              </a:solidFill>
              <a:prstDash val="dash"/>
              <a:round/>
              <a:headEnd type="oval" w="med" len="med"/>
              <a:tailEnd type="oval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" name="直接连接符 60"/>
            <p:cNvCxnSpPr/>
            <p:nvPr/>
          </p:nvCxnSpPr>
          <p:spPr>
            <a:xfrm flipH="1">
              <a:off x="11905934" y="2223512"/>
              <a:ext cx="21920" cy="3005676"/>
            </a:xfrm>
            <a:prstGeom prst="line">
              <a:avLst/>
            </a:prstGeom>
            <a:noFill/>
            <a:ln w="9525" cap="flat" cmpd="sng" algn="ctr">
              <a:solidFill>
                <a:srgbClr val="FC6204"/>
              </a:solidFill>
              <a:prstDash val="dash"/>
              <a:headEnd type="oval"/>
              <a:tailEnd type="none"/>
            </a:ln>
            <a:effectLst/>
          </p:spPr>
        </p:cxnSp>
        <p:sp>
          <p:nvSpPr>
            <p:cNvPr id="63" name="矩形 4"/>
            <p:cNvSpPr>
              <a:spLocks noChangeArrowheads="1"/>
            </p:cNvSpPr>
            <p:nvPr/>
          </p:nvSpPr>
          <p:spPr bwMode="auto">
            <a:xfrm>
              <a:off x="8157426" y="2490783"/>
              <a:ext cx="3626412" cy="3366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ts val="200"/>
                </a:spcBef>
                <a:spcAft>
                  <a:spcPts val="60"/>
                </a:spcAft>
              </a:pPr>
              <a:endParaRPr kumimoji="1" lang="en-US" altLang="zh-CN" sz="1200" kern="0" dirty="0">
                <a:solidFill>
                  <a:schemeClr val="bg1">
                    <a:lumMod val="65000"/>
                  </a:schemeClr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399462" y="2781722"/>
            <a:ext cx="44644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99D000"/>
                </a:solidFill>
              </a:rPr>
              <a:t>美乐辰：</a:t>
            </a:r>
            <a:r>
              <a:rPr lang="en-US" altLang="zh-CN" sz="1600" dirty="0">
                <a:solidFill>
                  <a:schemeClr val="bg1"/>
                </a:solidFill>
                <a:hlinkClick r:id="rId4"/>
              </a:rPr>
              <a:t>https://meilechen.tmall.com</a:t>
            </a:r>
            <a:endParaRPr lang="en-US" altLang="zh-CN" sz="1600" dirty="0">
              <a:solidFill>
                <a:schemeClr val="bg1"/>
              </a:solidFill>
            </a:endParaRPr>
          </a:p>
          <a:p>
            <a:r>
              <a:rPr lang="zh-CN" altLang="en-US" sz="1600" b="1" dirty="0">
                <a:solidFill>
                  <a:srgbClr val="99D000"/>
                </a:solidFill>
              </a:rPr>
              <a:t>美乐辰：</a:t>
            </a:r>
            <a:r>
              <a:rPr lang="en-US" altLang="zh-CN" sz="1600" dirty="0">
                <a:solidFill>
                  <a:schemeClr val="bg1"/>
                </a:solidFill>
                <a:hlinkClick r:id="rId4"/>
              </a:rPr>
              <a:t>https://meilechen.tmall.com</a:t>
            </a:r>
            <a:endParaRPr lang="en-US" altLang="zh-CN" sz="1600" dirty="0">
              <a:solidFill>
                <a:schemeClr val="bg1"/>
              </a:solidFill>
            </a:endParaRPr>
          </a:p>
          <a:p>
            <a:r>
              <a:rPr lang="zh-CN" altLang="en-US" sz="1600" b="1" dirty="0">
                <a:solidFill>
                  <a:srgbClr val="99D000"/>
                </a:solidFill>
              </a:rPr>
              <a:t>美乐辰：</a:t>
            </a:r>
            <a:r>
              <a:rPr lang="en-US" altLang="zh-CN" sz="1600" dirty="0">
                <a:solidFill>
                  <a:schemeClr val="bg1"/>
                </a:solidFill>
              </a:rPr>
              <a:t>https://meilechen.tmall.com</a:t>
            </a:r>
            <a:endParaRPr lang="zh-CN" altLang="en-US" sz="1600" dirty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686355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406574" y="1302238"/>
            <a:ext cx="2520000" cy="4647836"/>
            <a:chOff x="406574" y="1302238"/>
            <a:chExt cx="2520000" cy="4647836"/>
          </a:xfrm>
        </p:grpSpPr>
        <p:pic>
          <p:nvPicPr>
            <p:cNvPr id="10" name="Picture 3" descr="E:\仝德志文件，勿删！\03-参考文档\！PPT图片及版面资源\06-PPT精选插图\06-问号\锐普论坛实用商务PPT图片-疑问感慨 (18)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574" y="1302238"/>
              <a:ext cx="2520000" cy="3783740"/>
            </a:xfrm>
            <a:prstGeom prst="rect">
              <a:avLst/>
            </a:prstGeom>
            <a:noFill/>
            <a:ln w="28575">
              <a:solidFill>
                <a:schemeClr val="accent6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5" name="组合 14"/>
            <p:cNvGrpSpPr/>
            <p:nvPr/>
          </p:nvGrpSpPr>
          <p:grpSpPr>
            <a:xfrm>
              <a:off x="406574" y="5374011"/>
              <a:ext cx="2520000" cy="576063"/>
              <a:chOff x="406574" y="5374011"/>
              <a:chExt cx="2520000" cy="576063"/>
            </a:xfrm>
          </p:grpSpPr>
          <p:sp>
            <p:nvSpPr>
              <p:cNvPr id="16" name="TextBox 15">
                <a:hlinkClick r:id="" action="ppaction://hlinkshowjump?jump=nextslide"/>
              </p:cNvPr>
              <p:cNvSpPr txBox="1"/>
              <p:nvPr/>
            </p:nvSpPr>
            <p:spPr>
              <a:xfrm>
                <a:off x="406574" y="5479481"/>
                <a:ext cx="2520000" cy="353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285829">
                  <a:defRPr/>
                </a:pPr>
                <a:r>
                  <a:rPr lang="zh-CN" altLang="en-US" sz="170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为什么需要时间管理</a:t>
                </a:r>
                <a:endParaRPr lang="en-US" altLang="zh-CN" sz="17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17" name="直接连接符 16"/>
              <p:cNvCxnSpPr/>
              <p:nvPr/>
            </p:nvCxnSpPr>
            <p:spPr>
              <a:xfrm flipV="1">
                <a:off x="419041" y="5374011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18" name="直接连接符 17"/>
              <p:cNvCxnSpPr/>
              <p:nvPr/>
            </p:nvCxnSpPr>
            <p:spPr>
              <a:xfrm flipV="1">
                <a:off x="406574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31" name="组合 30"/>
          <p:cNvGrpSpPr/>
          <p:nvPr/>
        </p:nvGrpSpPr>
        <p:grpSpPr>
          <a:xfrm>
            <a:off x="3358902" y="1302238"/>
            <a:ext cx="2520280" cy="4647836"/>
            <a:chOff x="3358902" y="1302238"/>
            <a:chExt cx="2520280" cy="4647836"/>
          </a:xfrm>
        </p:grpSpPr>
        <p:pic>
          <p:nvPicPr>
            <p:cNvPr id="12" name="Picture 3" descr="C:\Documents and Settings\tdz\桌面\xpic5216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8902" y="1302238"/>
              <a:ext cx="2520000" cy="3778156"/>
            </a:xfrm>
            <a:prstGeom prst="rect">
              <a:avLst/>
            </a:prstGeom>
            <a:noFill/>
            <a:ln w="28575">
              <a:solidFill>
                <a:schemeClr val="accent6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9" name="组合 18"/>
            <p:cNvGrpSpPr/>
            <p:nvPr/>
          </p:nvGrpSpPr>
          <p:grpSpPr>
            <a:xfrm>
              <a:off x="3358902" y="5374010"/>
              <a:ext cx="2520280" cy="576064"/>
              <a:chOff x="3358902" y="5374010"/>
              <a:chExt cx="2520280" cy="576064"/>
            </a:xfrm>
          </p:grpSpPr>
          <p:sp>
            <p:nvSpPr>
              <p:cNvPr id="20" name="TextBox 19">
                <a:hlinkClick r:id="" action="ppaction://hlinkshowjump?jump=nextslide"/>
              </p:cNvPr>
              <p:cNvSpPr txBox="1"/>
              <p:nvPr/>
            </p:nvSpPr>
            <p:spPr>
              <a:xfrm>
                <a:off x="3358902" y="5479481"/>
                <a:ext cx="2520000" cy="3540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285829">
                  <a:defRPr/>
                </a:pPr>
                <a:r>
                  <a:rPr lang="zh-CN" altLang="en-US" sz="170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时间与时间管理概述</a:t>
                </a:r>
                <a:endParaRPr lang="en-US" altLang="zh-CN" sz="17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21" name="直接连接符 20"/>
              <p:cNvCxnSpPr/>
              <p:nvPr/>
            </p:nvCxnSpPr>
            <p:spPr>
              <a:xfrm flipV="1">
                <a:off x="3371649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22" name="直接连接符 21"/>
              <p:cNvCxnSpPr/>
              <p:nvPr/>
            </p:nvCxnSpPr>
            <p:spPr>
              <a:xfrm flipV="1">
                <a:off x="3359182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sp>
        <p:nvSpPr>
          <p:cNvPr id="35" name="矩形 34"/>
          <p:cNvSpPr/>
          <p:nvPr/>
        </p:nvSpPr>
        <p:spPr>
          <a:xfrm>
            <a:off x="118541" y="68461"/>
            <a:ext cx="360000" cy="360000"/>
          </a:xfrm>
          <a:prstGeom prst="rect">
            <a:avLst/>
          </a:prstGeom>
          <a:noFill/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95288" y="394690"/>
            <a:ext cx="165600" cy="165600"/>
          </a:xfrm>
          <a:prstGeom prst="rect">
            <a:avLst/>
          </a:prstGeom>
          <a:noFill/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一级目录</a:t>
            </a:r>
            <a:endParaRPr lang="zh-CN" altLang="en-US" sz="1400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五边形 38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为什么需要时间管理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6282770" y="1301419"/>
            <a:ext cx="2548460" cy="4648655"/>
            <a:chOff x="6282770" y="1301419"/>
            <a:chExt cx="2548460" cy="4648655"/>
          </a:xfrm>
        </p:grpSpPr>
        <p:pic>
          <p:nvPicPr>
            <p:cNvPr id="53" name="Picture 4" descr="C:\Documents and Settings\tdz\桌面\34DFAA21F6D27FDCC5C15FEB0413948F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1230" y="1301419"/>
              <a:ext cx="2520000" cy="3778975"/>
            </a:xfrm>
            <a:prstGeom prst="rect">
              <a:avLst/>
            </a:prstGeom>
            <a:noFill/>
            <a:ln w="28575">
              <a:solidFill>
                <a:schemeClr val="accent6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4" name="组合 53"/>
            <p:cNvGrpSpPr/>
            <p:nvPr/>
          </p:nvGrpSpPr>
          <p:grpSpPr>
            <a:xfrm>
              <a:off x="6282770" y="5374010"/>
              <a:ext cx="2548460" cy="576064"/>
              <a:chOff x="6282770" y="5374010"/>
              <a:chExt cx="2548460" cy="576064"/>
            </a:xfrm>
          </p:grpSpPr>
          <p:sp>
            <p:nvSpPr>
              <p:cNvPr id="55" name="TextBox 54">
                <a:hlinkClick r:id="" action="ppaction://hlinkshowjump?jump=nextslide"/>
              </p:cNvPr>
              <p:cNvSpPr txBox="1"/>
              <p:nvPr/>
            </p:nvSpPr>
            <p:spPr>
              <a:xfrm>
                <a:off x="6282770" y="5479551"/>
                <a:ext cx="2548460" cy="353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285829">
                  <a:defRPr/>
                </a:pPr>
                <a:r>
                  <a:rPr lang="zh-CN" altLang="en-US" sz="170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为什么</a:t>
                </a:r>
                <a:r>
                  <a:rPr lang="zh-CN" altLang="en-US" sz="17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时间</a:t>
                </a:r>
                <a:r>
                  <a:rPr lang="zh-CN" altLang="en-US" sz="170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总不够用</a:t>
                </a:r>
                <a:endParaRPr lang="en-US" altLang="zh-CN" sz="17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 flipV="1">
                <a:off x="6323697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57" name="直接连接符 56"/>
              <p:cNvCxnSpPr/>
              <p:nvPr/>
            </p:nvCxnSpPr>
            <p:spPr>
              <a:xfrm flipV="1">
                <a:off x="6311230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58" name="组合 57"/>
          <p:cNvGrpSpPr/>
          <p:nvPr/>
        </p:nvGrpSpPr>
        <p:grpSpPr>
          <a:xfrm>
            <a:off x="9263558" y="1304440"/>
            <a:ext cx="2520001" cy="4645634"/>
            <a:chOff x="9263558" y="1304440"/>
            <a:chExt cx="2520001" cy="4645634"/>
          </a:xfrm>
        </p:grpSpPr>
        <p:pic>
          <p:nvPicPr>
            <p:cNvPr id="59" name="Picture 5" descr="C:\Documents and Settings\tdz\桌面\01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63558" y="1304440"/>
              <a:ext cx="2520000" cy="3781538"/>
            </a:xfrm>
            <a:prstGeom prst="rect">
              <a:avLst/>
            </a:prstGeom>
            <a:noFill/>
            <a:ln w="28575">
              <a:solidFill>
                <a:schemeClr val="accent6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0" name="组合 59"/>
            <p:cNvGrpSpPr/>
            <p:nvPr/>
          </p:nvGrpSpPr>
          <p:grpSpPr>
            <a:xfrm>
              <a:off x="9263558" y="5374010"/>
              <a:ext cx="2520001" cy="576064"/>
              <a:chOff x="9263558" y="5374010"/>
              <a:chExt cx="2520001" cy="576064"/>
            </a:xfrm>
          </p:grpSpPr>
          <p:sp>
            <p:nvSpPr>
              <p:cNvPr id="61" name="TextBox 60">
                <a:hlinkClick r:id="" action="ppaction://hlinkshowjump?jump=nextslide"/>
              </p:cNvPr>
              <p:cNvSpPr txBox="1"/>
              <p:nvPr/>
            </p:nvSpPr>
            <p:spPr>
              <a:xfrm>
                <a:off x="9263558" y="5479480"/>
                <a:ext cx="2520001" cy="3539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285829">
                  <a:defRPr/>
                </a:pPr>
                <a:r>
                  <a:rPr lang="zh-CN" altLang="en-US" sz="170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该</a:t>
                </a:r>
                <a:r>
                  <a:rPr lang="zh-CN" altLang="en-US" sz="170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怎样进行时间管理</a:t>
                </a:r>
                <a:endParaRPr lang="en-US" altLang="zh-CN" sz="17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63" name="直接连接符 62"/>
              <p:cNvCxnSpPr/>
              <p:nvPr/>
            </p:nvCxnSpPr>
            <p:spPr>
              <a:xfrm flipV="1">
                <a:off x="9263558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pic>
        <p:nvPicPr>
          <p:cNvPr id="64" name="Picture 3" descr="C:\Documents and Settings\tdz\桌面\未标题-1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4948" y="2243212"/>
            <a:ext cx="2634931" cy="464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7" name="组合 66"/>
          <p:cNvGrpSpPr/>
          <p:nvPr/>
        </p:nvGrpSpPr>
        <p:grpSpPr>
          <a:xfrm>
            <a:off x="478088" y="6344230"/>
            <a:ext cx="11305471" cy="253916"/>
            <a:chOff x="478088" y="6344230"/>
            <a:chExt cx="11305471" cy="253916"/>
          </a:xfrm>
        </p:grpSpPr>
        <p:cxnSp>
          <p:nvCxnSpPr>
            <p:cNvPr id="68" name="直接连接符 67"/>
            <p:cNvCxnSpPr/>
            <p:nvPr/>
          </p:nvCxnSpPr>
          <p:spPr bwMode="auto">
            <a:xfrm>
              <a:off x="478088" y="6471230"/>
              <a:ext cx="4969716" cy="0"/>
            </a:xfrm>
            <a:prstGeom prst="line">
              <a:avLst/>
            </a:prstGeom>
            <a:ln w="12700">
              <a:solidFill>
                <a:srgbClr val="9682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 bwMode="auto">
            <a:xfrm>
              <a:off x="6959104" y="6471230"/>
              <a:ext cx="4824455" cy="0"/>
            </a:xfrm>
            <a:prstGeom prst="line">
              <a:avLst/>
            </a:prstGeom>
            <a:ln w="12700">
              <a:solidFill>
                <a:srgbClr val="9682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TextBox 69"/>
            <p:cNvSpPr txBox="1"/>
            <p:nvPr/>
          </p:nvSpPr>
          <p:spPr>
            <a:xfrm>
              <a:off x="5843092" y="6344230"/>
              <a:ext cx="723275" cy="25391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050" b="1" dirty="0">
                  <a:solidFill>
                    <a:srgbClr val="968200"/>
                  </a:solidFill>
                  <a:latin typeface="微软雅黑" pitchFamily="34" charset="-122"/>
                  <a:ea typeface="微软雅黑" pitchFamily="34" charset="-122"/>
                </a:rPr>
                <a:t>一</a:t>
              </a:r>
              <a:r>
                <a:rPr lang="zh-CN" altLang="en-US" sz="1050" b="1" dirty="0" smtClean="0">
                  <a:solidFill>
                    <a:srgbClr val="968200"/>
                  </a:solidFill>
                  <a:latin typeface="微软雅黑" pitchFamily="34" charset="-122"/>
                  <a:ea typeface="微软雅黑" pitchFamily="34" charset="-122"/>
                </a:rPr>
                <a:t>级目录</a:t>
              </a:r>
              <a:endParaRPr lang="zh-CN" altLang="en-US" sz="1050" b="1" dirty="0">
                <a:solidFill>
                  <a:srgbClr val="9682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71" name="组合 39"/>
            <p:cNvGrpSpPr>
              <a:grpSpLocks/>
            </p:cNvGrpSpPr>
            <p:nvPr/>
          </p:nvGrpSpPr>
          <p:grpSpPr bwMode="auto">
            <a:xfrm>
              <a:off x="5814517" y="6454130"/>
              <a:ext cx="777875" cy="30162"/>
              <a:chOff x="415265" y="812476"/>
              <a:chExt cx="777680" cy="30360"/>
            </a:xfrm>
          </p:grpSpPr>
          <p:sp>
            <p:nvSpPr>
              <p:cNvPr id="72" name="椭圆 71"/>
              <p:cNvSpPr/>
              <p:nvPr/>
            </p:nvSpPr>
            <p:spPr>
              <a:xfrm>
                <a:off x="415265" y="814073"/>
                <a:ext cx="28568" cy="28763"/>
              </a:xfrm>
              <a:prstGeom prst="ellipse">
                <a:avLst/>
              </a:prstGeom>
              <a:solidFill>
                <a:srgbClr val="9682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1164377" y="812476"/>
                <a:ext cx="28568" cy="28763"/>
              </a:xfrm>
              <a:prstGeom prst="ellipse">
                <a:avLst/>
              </a:prstGeom>
              <a:solidFill>
                <a:srgbClr val="9682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6144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8783E-6 -8.88067E-7 L 1.00821 0.24931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410" y="1246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">
                                      <p:cBhvr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6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3.8674E-6 -4.6161E-6 L 0.38023 0.39108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05" y="1954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5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1.6582E-6 4.11656E-6 L 0.13677 0.38043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39" y="1901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4.05888E-6 -4.6161E-6 L 0.62134 0.38067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67" y="1903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10"/>
                            </p:stCondLst>
                            <p:childTnLst>
                              <p:par>
                                <p:cTn id="3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10"/>
                            </p:stCondLst>
                            <p:childTnLst>
                              <p:par>
                                <p:cTn id="3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1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1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7663E-6 -4.6161E-6 L 0.80644 -0.39569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315" y="-19796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Freeform 8"/>
          <p:cNvSpPr>
            <a:spLocks/>
          </p:cNvSpPr>
          <p:nvPr/>
        </p:nvSpPr>
        <p:spPr bwMode="auto">
          <a:xfrm>
            <a:off x="4763417" y="3213168"/>
            <a:ext cx="3168650" cy="359833"/>
          </a:xfrm>
          <a:custGeom>
            <a:avLst/>
            <a:gdLst>
              <a:gd name="T0" fmla="*/ 0 w 1996"/>
              <a:gd name="T1" fmla="*/ 0 h 272"/>
              <a:gd name="T2" fmla="*/ 998 w 1996"/>
              <a:gd name="T3" fmla="*/ 0 h 272"/>
              <a:gd name="T4" fmla="*/ 1134 w 1996"/>
              <a:gd name="T5" fmla="*/ 91 h 272"/>
              <a:gd name="T6" fmla="*/ 1996 w 1996"/>
              <a:gd name="T7" fmla="*/ 91 h 272"/>
              <a:gd name="T8" fmla="*/ 1996 w 1996"/>
              <a:gd name="T9" fmla="*/ 272 h 272"/>
              <a:gd name="T10" fmla="*/ 0 w 1996"/>
              <a:gd name="T11" fmla="*/ 272 h 272"/>
              <a:gd name="T12" fmla="*/ 0 w 1996"/>
              <a:gd name="T13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96" h="272">
                <a:moveTo>
                  <a:pt x="0" y="0"/>
                </a:moveTo>
                <a:lnTo>
                  <a:pt x="998" y="0"/>
                </a:lnTo>
                <a:lnTo>
                  <a:pt x="1134" y="91"/>
                </a:lnTo>
                <a:lnTo>
                  <a:pt x="1996" y="91"/>
                </a:lnTo>
                <a:lnTo>
                  <a:pt x="1996" y="272"/>
                </a:lnTo>
                <a:lnTo>
                  <a:pt x="0" y="27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000"/>
            </a:schemeClr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z="2800" smtClean="0">
              <a:solidFill>
                <a:srgbClr val="000000"/>
              </a:solidFill>
            </a:endParaRPr>
          </a:p>
        </p:txBody>
      </p:sp>
      <p:sp>
        <p:nvSpPr>
          <p:cNvPr id="47" name="Freeform 11"/>
          <p:cNvSpPr>
            <a:spLocks/>
          </p:cNvSpPr>
          <p:nvPr/>
        </p:nvSpPr>
        <p:spPr bwMode="auto">
          <a:xfrm>
            <a:off x="4763417" y="3189354"/>
            <a:ext cx="3168650" cy="359833"/>
          </a:xfrm>
          <a:custGeom>
            <a:avLst/>
            <a:gdLst>
              <a:gd name="T0" fmla="*/ 0 w 1996"/>
              <a:gd name="T1" fmla="*/ 0 h 272"/>
              <a:gd name="T2" fmla="*/ 998 w 1996"/>
              <a:gd name="T3" fmla="*/ 0 h 272"/>
              <a:gd name="T4" fmla="*/ 1134 w 1996"/>
              <a:gd name="T5" fmla="*/ 91 h 272"/>
              <a:gd name="T6" fmla="*/ 1996 w 1996"/>
              <a:gd name="T7" fmla="*/ 91 h 272"/>
              <a:gd name="T8" fmla="*/ 1996 w 1996"/>
              <a:gd name="T9" fmla="*/ 272 h 272"/>
              <a:gd name="T10" fmla="*/ 0 w 1996"/>
              <a:gd name="T11" fmla="*/ 272 h 272"/>
              <a:gd name="T12" fmla="*/ 0 w 1996"/>
              <a:gd name="T13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96" h="272">
                <a:moveTo>
                  <a:pt x="0" y="0"/>
                </a:moveTo>
                <a:lnTo>
                  <a:pt x="998" y="0"/>
                </a:lnTo>
                <a:lnTo>
                  <a:pt x="1134" y="91"/>
                </a:lnTo>
                <a:lnTo>
                  <a:pt x="1996" y="91"/>
                </a:lnTo>
                <a:lnTo>
                  <a:pt x="1996" y="272"/>
                </a:lnTo>
                <a:lnTo>
                  <a:pt x="0" y="27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999"/>
            </a:schemeClr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z="2800" smtClean="0">
              <a:solidFill>
                <a:srgbClr val="000000"/>
              </a:solidFill>
            </a:endParaRPr>
          </a:p>
        </p:txBody>
      </p:sp>
      <p:sp>
        <p:nvSpPr>
          <p:cNvPr id="48" name="Rectangle 23"/>
          <p:cNvSpPr>
            <a:spLocks noChangeArrowheads="1"/>
          </p:cNvSpPr>
          <p:nvPr/>
        </p:nvSpPr>
        <p:spPr bwMode="auto">
          <a:xfrm>
            <a:off x="6347745" y="0"/>
            <a:ext cx="45719" cy="6859588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z="2800" smtClean="0">
              <a:solidFill>
                <a:srgbClr val="000000"/>
              </a:solidFill>
            </a:endParaRPr>
          </a:p>
        </p:txBody>
      </p:sp>
      <p:sp>
        <p:nvSpPr>
          <p:cNvPr id="49" name="Rectangle 24"/>
          <p:cNvSpPr>
            <a:spLocks noChangeArrowheads="1"/>
          </p:cNvSpPr>
          <p:nvPr/>
        </p:nvSpPr>
        <p:spPr bwMode="auto">
          <a:xfrm>
            <a:off x="6311230" y="0"/>
            <a:ext cx="45719" cy="6859588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z="2800" smtClean="0">
              <a:solidFill>
                <a:srgbClr val="000000"/>
              </a:solidFill>
            </a:endParaRPr>
          </a:p>
        </p:txBody>
      </p:sp>
      <p:sp>
        <p:nvSpPr>
          <p:cNvPr id="50" name="Line 25"/>
          <p:cNvSpPr>
            <a:spLocks noChangeShapeType="1"/>
          </p:cNvSpPr>
          <p:nvPr/>
        </p:nvSpPr>
        <p:spPr bwMode="auto">
          <a:xfrm>
            <a:off x="-1" y="3213167"/>
            <a:ext cx="12190413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z="2800" smtClean="0">
              <a:solidFill>
                <a:srgbClr val="000000"/>
              </a:solidFill>
            </a:endParaRPr>
          </a:p>
        </p:txBody>
      </p:sp>
      <p:sp>
        <p:nvSpPr>
          <p:cNvPr id="51" name="Line 26"/>
          <p:cNvSpPr>
            <a:spLocks noChangeShapeType="1"/>
          </p:cNvSpPr>
          <p:nvPr/>
        </p:nvSpPr>
        <p:spPr bwMode="auto">
          <a:xfrm>
            <a:off x="0" y="3573000"/>
            <a:ext cx="12190412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z="2800" smtClean="0">
              <a:solidFill>
                <a:srgbClr val="000000"/>
              </a:solidFill>
            </a:endParaRPr>
          </a:p>
        </p:txBody>
      </p:sp>
      <p:grpSp>
        <p:nvGrpSpPr>
          <p:cNvPr id="52" name="Group 27"/>
          <p:cNvGrpSpPr>
            <a:grpSpLocks/>
          </p:cNvGrpSpPr>
          <p:nvPr/>
        </p:nvGrpSpPr>
        <p:grpSpPr bwMode="auto">
          <a:xfrm>
            <a:off x="4979317" y="3329583"/>
            <a:ext cx="2857500" cy="198438"/>
            <a:chOff x="1987" y="2010"/>
            <a:chExt cx="1800" cy="150"/>
          </a:xfrm>
        </p:grpSpPr>
        <p:sp>
          <p:nvSpPr>
            <p:cNvPr id="53" name="WordArt 28"/>
            <p:cNvSpPr>
              <a:spLocks noChangeArrowheads="1" noChangeShapeType="1" noTextEdit="1"/>
            </p:cNvSpPr>
            <p:nvPr/>
          </p:nvSpPr>
          <p:spPr bwMode="auto">
            <a:xfrm>
              <a:off x="1987" y="2010"/>
              <a:ext cx="862" cy="15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4000" kern="10" dirty="0" smtClean="0">
                  <a:solidFill>
                    <a:srgbClr val="FFFFFF"/>
                  </a:solidFill>
                  <a:latin typeface="Arial Black"/>
                </a:rPr>
                <a:t>THANKS</a:t>
              </a:r>
              <a:endParaRPr kumimoji="1" lang="zh-CN" altLang="en-US" sz="4000" kern="10" dirty="0" smtClean="0">
                <a:solidFill>
                  <a:srgbClr val="FFFFFF"/>
                </a:solidFill>
                <a:latin typeface="Arial Black"/>
              </a:endParaRPr>
            </a:p>
          </p:txBody>
        </p:sp>
        <p:sp>
          <p:nvSpPr>
            <p:cNvPr id="54" name="WordArt 29"/>
            <p:cNvSpPr>
              <a:spLocks noChangeArrowheads="1" noChangeShapeType="1" noTextEdit="1"/>
            </p:cNvSpPr>
            <p:nvPr/>
          </p:nvSpPr>
          <p:spPr bwMode="auto">
            <a:xfrm>
              <a:off x="2901" y="2024"/>
              <a:ext cx="886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4000" i="1" kern="10" dirty="0" smtClean="0">
                  <a:solidFill>
                    <a:srgbClr val="FFFFFF"/>
                  </a:solidFill>
                  <a:latin typeface="돋움"/>
                  <a:ea typeface="돋움"/>
                </a:rPr>
                <a:t>for your time</a:t>
              </a:r>
              <a:endParaRPr kumimoji="1" lang="zh-CN" altLang="en-US" sz="4000" i="1" kern="10" dirty="0" smtClean="0">
                <a:solidFill>
                  <a:srgbClr val="FFFFFF"/>
                </a:solidFill>
                <a:latin typeface="돋움"/>
                <a:ea typeface="돋움"/>
              </a:endParaRPr>
            </a:p>
          </p:txBody>
        </p:sp>
      </p:grpSp>
      <p:sp>
        <p:nvSpPr>
          <p:cNvPr id="55" name="AutoShape 30"/>
          <p:cNvSpPr>
            <a:spLocks noChangeArrowheads="1"/>
          </p:cNvSpPr>
          <p:nvPr/>
        </p:nvSpPr>
        <p:spPr bwMode="auto">
          <a:xfrm>
            <a:off x="4676105" y="3285928"/>
            <a:ext cx="552450" cy="459053"/>
          </a:xfrm>
          <a:prstGeom prst="star16">
            <a:avLst>
              <a:gd name="adj" fmla="val 22046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z="2800" smtClean="0">
              <a:solidFill>
                <a:srgbClr val="000000"/>
              </a:solidFill>
            </a:endParaRPr>
          </a:p>
        </p:txBody>
      </p:sp>
      <p:sp>
        <p:nvSpPr>
          <p:cNvPr id="56" name="AutoShape 31"/>
          <p:cNvSpPr>
            <a:spLocks noChangeArrowheads="1"/>
          </p:cNvSpPr>
          <p:nvPr/>
        </p:nvSpPr>
        <p:spPr bwMode="auto">
          <a:xfrm>
            <a:off x="4552280" y="3198614"/>
            <a:ext cx="792162" cy="636323"/>
          </a:xfrm>
          <a:prstGeom prst="star4">
            <a:avLst>
              <a:gd name="adj" fmla="val 5412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z="2800" smtClean="0">
              <a:solidFill>
                <a:srgbClr val="000000"/>
              </a:solidFill>
            </a:endParaRPr>
          </a:p>
        </p:txBody>
      </p:sp>
      <p:sp>
        <p:nvSpPr>
          <p:cNvPr id="57" name="AutoShape 32"/>
          <p:cNvSpPr>
            <a:spLocks noChangeArrowheads="1"/>
          </p:cNvSpPr>
          <p:nvPr/>
        </p:nvSpPr>
        <p:spPr bwMode="auto">
          <a:xfrm rot="-2690537">
            <a:off x="4458620" y="3133792"/>
            <a:ext cx="981075" cy="787135"/>
          </a:xfrm>
          <a:prstGeom prst="star4">
            <a:avLst>
              <a:gd name="adj" fmla="val 5412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z="2800" smtClean="0">
              <a:solidFill>
                <a:srgbClr val="000000"/>
              </a:solidFill>
            </a:endParaRPr>
          </a:p>
        </p:txBody>
      </p:sp>
      <p:sp>
        <p:nvSpPr>
          <p:cNvPr id="58" name="Line 33"/>
          <p:cNvSpPr>
            <a:spLocks noChangeShapeType="1"/>
          </p:cNvSpPr>
          <p:nvPr/>
        </p:nvSpPr>
        <p:spPr bwMode="auto">
          <a:xfrm flipV="1">
            <a:off x="4763417" y="0"/>
            <a:ext cx="0" cy="6859588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z="2800" smtClean="0">
              <a:solidFill>
                <a:srgbClr val="000000"/>
              </a:solidFill>
            </a:endParaRPr>
          </a:p>
        </p:txBody>
      </p:sp>
      <p:sp>
        <p:nvSpPr>
          <p:cNvPr id="59" name="Line 34"/>
          <p:cNvSpPr>
            <a:spLocks noChangeShapeType="1"/>
          </p:cNvSpPr>
          <p:nvPr/>
        </p:nvSpPr>
        <p:spPr bwMode="auto">
          <a:xfrm flipV="1">
            <a:off x="7932067" y="0"/>
            <a:ext cx="0" cy="6859588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z="2800" smtClean="0">
              <a:solidFill>
                <a:srgbClr val="000000"/>
              </a:solidFill>
            </a:endParaRPr>
          </a:p>
        </p:txBody>
      </p:sp>
      <p:sp>
        <p:nvSpPr>
          <p:cNvPr id="60" name="AutoShape 35"/>
          <p:cNvSpPr>
            <a:spLocks noChangeArrowheads="1"/>
          </p:cNvSpPr>
          <p:nvPr/>
        </p:nvSpPr>
        <p:spPr bwMode="auto">
          <a:xfrm flipH="1">
            <a:off x="7465345" y="3240947"/>
            <a:ext cx="758825" cy="609865"/>
          </a:xfrm>
          <a:prstGeom prst="star4">
            <a:avLst>
              <a:gd name="adj" fmla="val 5519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z="2800" smtClean="0">
              <a:solidFill>
                <a:srgbClr val="000000"/>
              </a:solidFill>
            </a:endParaRPr>
          </a:p>
        </p:txBody>
      </p:sp>
      <p:sp>
        <p:nvSpPr>
          <p:cNvPr id="61" name="AutoShape 36"/>
          <p:cNvSpPr>
            <a:spLocks noChangeArrowheads="1"/>
          </p:cNvSpPr>
          <p:nvPr/>
        </p:nvSpPr>
        <p:spPr bwMode="auto">
          <a:xfrm rot="18909463" flipV="1">
            <a:off x="7533608" y="3284604"/>
            <a:ext cx="625475" cy="502708"/>
          </a:xfrm>
          <a:prstGeom prst="star4">
            <a:avLst>
              <a:gd name="adj" fmla="val 5481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z="2800" smtClean="0">
              <a:solidFill>
                <a:srgbClr val="000000"/>
              </a:solidFill>
            </a:endParaRPr>
          </a:p>
        </p:txBody>
      </p:sp>
      <p:pic>
        <p:nvPicPr>
          <p:cNvPr id="4" name="Picture 2" descr="C:\Documents and Settings\tdz\桌面\新建文件夹\为高手鼓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24" y="4635336"/>
            <a:ext cx="2908800" cy="1818000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Documents and Settings\tdz\桌面\新建文件夹\201212817323049203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6207" y="4635336"/>
            <a:ext cx="2908800" cy="1818000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Documents and Settings\tdz\桌面\新建文件夹\201251185537155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7" y="4635336"/>
            <a:ext cx="2908800" cy="1818000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val 60">
            <a:hlinkClick r:id="rId5"/>
          </p:cNvPr>
          <p:cNvSpPr>
            <a:spLocks noChangeArrowheads="1"/>
          </p:cNvSpPr>
          <p:nvPr/>
        </p:nvSpPr>
        <p:spPr bwMode="auto">
          <a:xfrm>
            <a:off x="5967477" y="2757243"/>
            <a:ext cx="444010" cy="523875"/>
          </a:xfrm>
          <a:prstGeom prst="ellipse">
            <a:avLst/>
          </a:prstGeom>
          <a:solidFill>
            <a:srgbClr val="0079C5">
              <a:alpha val="0"/>
            </a:srgbClr>
          </a:solidFill>
          <a:ln w="33338">
            <a:noFill/>
            <a:miter lim="800000"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8" name="Oval 61">
            <a:hlinkClick r:id="rId6"/>
          </p:cNvPr>
          <p:cNvSpPr>
            <a:spLocks noChangeArrowheads="1"/>
          </p:cNvSpPr>
          <p:nvPr/>
        </p:nvSpPr>
        <p:spPr bwMode="auto">
          <a:xfrm>
            <a:off x="5979439" y="3565675"/>
            <a:ext cx="420086" cy="521494"/>
          </a:xfrm>
          <a:prstGeom prst="ellipse">
            <a:avLst/>
          </a:prstGeom>
          <a:solidFill>
            <a:srgbClr val="0079C5">
              <a:alpha val="0"/>
            </a:srgbClr>
          </a:solidFill>
          <a:ln w="33338">
            <a:noFill/>
            <a:miter lim="800000"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9" name="矩形​​ 5"/>
          <p:cNvSpPr>
            <a:spLocks noChangeArrowheads="1"/>
          </p:cNvSpPr>
          <p:nvPr/>
        </p:nvSpPr>
        <p:spPr bwMode="auto">
          <a:xfrm>
            <a:off x="1" y="405460"/>
            <a:ext cx="12190412" cy="4079229"/>
          </a:xfrm>
          <a:prstGeom prst="rect">
            <a:avLst/>
          </a:prstGeom>
          <a:solidFill>
            <a:srgbClr val="00ADDC"/>
          </a:solidFill>
          <a:ln w="9525" cmpd="sng">
            <a:noFill/>
            <a:miter lim="800000"/>
            <a:headEnd/>
            <a:tailEnd/>
          </a:ln>
        </p:spPr>
        <p:txBody>
          <a:bodyPr lIns="287926" tIns="45708" rIns="91417" bIns="45708" anchor="b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z="28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" name="TextBox 19"/>
          <p:cNvSpPr txBox="1">
            <a:spLocks noChangeArrowheads="1"/>
          </p:cNvSpPr>
          <p:nvPr/>
        </p:nvSpPr>
        <p:spPr bwMode="auto">
          <a:xfrm>
            <a:off x="6804028" y="4219330"/>
            <a:ext cx="184684" cy="461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17" tIns="45708" rIns="91417" bIns="45708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1" name="Line 33"/>
          <p:cNvSpPr>
            <a:spLocks noChangeShapeType="1"/>
          </p:cNvSpPr>
          <p:nvPr/>
        </p:nvSpPr>
        <p:spPr bwMode="auto">
          <a:xfrm flipV="1">
            <a:off x="6187893" y="1671390"/>
            <a:ext cx="1587" cy="2700338"/>
          </a:xfrm>
          <a:prstGeom prst="line">
            <a:avLst/>
          </a:prstGeom>
          <a:noFill/>
          <a:ln w="33338">
            <a:solidFill>
              <a:srgbClr val="FFFFFF"/>
            </a:solidFill>
            <a:miter lim="800000"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2" name="Line 5"/>
          <p:cNvSpPr>
            <a:spLocks noChangeShapeType="1"/>
          </p:cNvSpPr>
          <p:nvPr/>
        </p:nvSpPr>
        <p:spPr bwMode="auto">
          <a:xfrm>
            <a:off x="0" y="3913340"/>
            <a:ext cx="1922980" cy="15477"/>
          </a:xfrm>
          <a:prstGeom prst="line">
            <a:avLst/>
          </a:prstGeom>
          <a:noFill/>
          <a:ln w="33338">
            <a:solidFill>
              <a:srgbClr val="FFFFFF"/>
            </a:solidFill>
            <a:miter lim="800000"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" name="Freeform 18"/>
          <p:cNvSpPr>
            <a:spLocks/>
          </p:cNvSpPr>
          <p:nvPr/>
        </p:nvSpPr>
        <p:spPr bwMode="auto">
          <a:xfrm>
            <a:off x="1915042" y="2767957"/>
            <a:ext cx="201612" cy="1279922"/>
          </a:xfrm>
          <a:custGeom>
            <a:avLst/>
            <a:gdLst>
              <a:gd name="T0" fmla="*/ 127 w 127"/>
              <a:gd name="T1" fmla="*/ 0 h 1075"/>
              <a:gd name="T2" fmla="*/ 0 w 127"/>
              <a:gd name="T3" fmla="*/ 1075 h 1075"/>
              <a:gd name="T4" fmla="*/ 127 w 127"/>
              <a:gd name="T5" fmla="*/ 0 h 1075"/>
              <a:gd name="T6" fmla="*/ 0 60000 65536"/>
              <a:gd name="T7" fmla="*/ 0 60000 65536"/>
              <a:gd name="T8" fmla="*/ 0 60000 65536"/>
              <a:gd name="T9" fmla="*/ 0 w 127"/>
              <a:gd name="T10" fmla="*/ 0 h 1075"/>
              <a:gd name="T11" fmla="*/ 127 w 127"/>
              <a:gd name="T12" fmla="*/ 1075 h 107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7" h="1075">
                <a:moveTo>
                  <a:pt x="127" y="0"/>
                </a:moveTo>
                <a:lnTo>
                  <a:pt x="0" y="1075"/>
                </a:lnTo>
                <a:lnTo>
                  <a:pt x="127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4" name="Line 19"/>
          <p:cNvSpPr>
            <a:spLocks noChangeShapeType="1"/>
          </p:cNvSpPr>
          <p:nvPr/>
        </p:nvSpPr>
        <p:spPr bwMode="auto">
          <a:xfrm flipH="1">
            <a:off x="1922979" y="2740573"/>
            <a:ext cx="200025" cy="1188244"/>
          </a:xfrm>
          <a:prstGeom prst="line">
            <a:avLst/>
          </a:prstGeom>
          <a:noFill/>
          <a:ln w="33338">
            <a:solidFill>
              <a:schemeClr val="bg1"/>
            </a:solidFill>
            <a:miter lim="800000"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5" name="Freeform 20"/>
          <p:cNvSpPr>
            <a:spLocks/>
          </p:cNvSpPr>
          <p:nvPr/>
        </p:nvSpPr>
        <p:spPr bwMode="auto">
          <a:xfrm>
            <a:off x="3266002" y="2561978"/>
            <a:ext cx="7938" cy="1806178"/>
          </a:xfrm>
          <a:custGeom>
            <a:avLst/>
            <a:gdLst>
              <a:gd name="T0" fmla="*/ 0 w 5"/>
              <a:gd name="T1" fmla="*/ 0 h 1517"/>
              <a:gd name="T2" fmla="*/ 5 w 5"/>
              <a:gd name="T3" fmla="*/ 1517 h 1517"/>
              <a:gd name="T4" fmla="*/ 0 w 5"/>
              <a:gd name="T5" fmla="*/ 0 h 1517"/>
              <a:gd name="T6" fmla="*/ 0 60000 65536"/>
              <a:gd name="T7" fmla="*/ 0 60000 65536"/>
              <a:gd name="T8" fmla="*/ 0 60000 65536"/>
              <a:gd name="T9" fmla="*/ 0 w 5"/>
              <a:gd name="T10" fmla="*/ 0 h 1517"/>
              <a:gd name="T11" fmla="*/ 5 w 5"/>
              <a:gd name="T12" fmla="*/ 1517 h 15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" h="1517">
                <a:moveTo>
                  <a:pt x="0" y="0"/>
                </a:moveTo>
                <a:lnTo>
                  <a:pt x="5" y="151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6" name="Line 21"/>
          <p:cNvSpPr>
            <a:spLocks noChangeShapeType="1"/>
          </p:cNvSpPr>
          <p:nvPr/>
        </p:nvSpPr>
        <p:spPr bwMode="auto">
          <a:xfrm>
            <a:off x="3135827" y="2561978"/>
            <a:ext cx="7938" cy="1806178"/>
          </a:xfrm>
          <a:prstGeom prst="line">
            <a:avLst/>
          </a:prstGeom>
          <a:noFill/>
          <a:ln w="33338">
            <a:solidFill>
              <a:schemeClr val="bg1"/>
            </a:solidFill>
            <a:miter lim="800000"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7" name="Oval 22"/>
          <p:cNvSpPr>
            <a:spLocks noChangeArrowheads="1"/>
          </p:cNvSpPr>
          <p:nvPr/>
        </p:nvSpPr>
        <p:spPr bwMode="auto">
          <a:xfrm>
            <a:off x="5679445" y="692696"/>
            <a:ext cx="1008109" cy="978694"/>
          </a:xfrm>
          <a:prstGeom prst="ellipse">
            <a:avLst/>
          </a:prstGeom>
          <a:noFill/>
          <a:ln w="33338">
            <a:solidFill>
              <a:srgbClr val="FFFFFF"/>
            </a:solidFill>
            <a:miter lim="800000"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课件制作</a:t>
            </a:r>
          </a:p>
        </p:txBody>
      </p:sp>
      <p:grpSp>
        <p:nvGrpSpPr>
          <p:cNvPr id="18" name="Group 55"/>
          <p:cNvGrpSpPr>
            <a:grpSpLocks/>
          </p:cNvGrpSpPr>
          <p:nvPr/>
        </p:nvGrpSpPr>
        <p:grpSpPr bwMode="auto">
          <a:xfrm>
            <a:off x="5907429" y="1965479"/>
            <a:ext cx="564102" cy="523876"/>
            <a:chOff x="3202" y="1887"/>
            <a:chExt cx="554" cy="556"/>
          </a:xfrm>
        </p:grpSpPr>
        <p:sp>
          <p:nvSpPr>
            <p:cNvPr id="19" name="Oval 25"/>
            <p:cNvSpPr>
              <a:spLocks noChangeArrowheads="1"/>
            </p:cNvSpPr>
            <p:nvPr/>
          </p:nvSpPr>
          <p:spPr bwMode="auto">
            <a:xfrm>
              <a:off x="3202" y="1887"/>
              <a:ext cx="554" cy="556"/>
            </a:xfrm>
            <a:prstGeom prst="ellipse">
              <a:avLst/>
            </a:prstGeom>
            <a:solidFill>
              <a:schemeClr val="accent1"/>
            </a:solidFill>
            <a:ln w="333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auto">
            <a:xfrm>
              <a:off x="3414" y="1973"/>
              <a:ext cx="132" cy="382"/>
            </a:xfrm>
            <a:custGeom>
              <a:avLst/>
              <a:gdLst>
                <a:gd name="T0" fmla="*/ 73 w 74"/>
                <a:gd name="T1" fmla="*/ 185 h 213"/>
                <a:gd name="T2" fmla="*/ 67 w 74"/>
                <a:gd name="T3" fmla="*/ 176 h 213"/>
                <a:gd name="T4" fmla="*/ 53 w 74"/>
                <a:gd name="T5" fmla="*/ 162 h 213"/>
                <a:gd name="T6" fmla="*/ 44 w 74"/>
                <a:gd name="T7" fmla="*/ 156 h 213"/>
                <a:gd name="T8" fmla="*/ 41 w 74"/>
                <a:gd name="T9" fmla="*/ 157 h 213"/>
                <a:gd name="T10" fmla="*/ 41 w 74"/>
                <a:gd name="T11" fmla="*/ 146 h 213"/>
                <a:gd name="T12" fmla="*/ 41 w 74"/>
                <a:gd name="T13" fmla="*/ 77 h 213"/>
                <a:gd name="T14" fmla="*/ 43 w 74"/>
                <a:gd name="T15" fmla="*/ 63 h 213"/>
                <a:gd name="T16" fmla="*/ 48 w 74"/>
                <a:gd name="T17" fmla="*/ 61 h 213"/>
                <a:gd name="T18" fmla="*/ 56 w 74"/>
                <a:gd name="T19" fmla="*/ 54 h 213"/>
                <a:gd name="T20" fmla="*/ 68 w 74"/>
                <a:gd name="T21" fmla="*/ 33 h 213"/>
                <a:gd name="T22" fmla="*/ 70 w 74"/>
                <a:gd name="T23" fmla="*/ 23 h 213"/>
                <a:gd name="T24" fmla="*/ 68 w 74"/>
                <a:gd name="T25" fmla="*/ 19 h 213"/>
                <a:gd name="T26" fmla="*/ 60 w 74"/>
                <a:gd name="T27" fmla="*/ 13 h 213"/>
                <a:gd name="T28" fmla="*/ 43 w 74"/>
                <a:gd name="T29" fmla="*/ 3 h 213"/>
                <a:gd name="T30" fmla="*/ 29 w 74"/>
                <a:gd name="T31" fmla="*/ 7 h 213"/>
                <a:gd name="T32" fmla="*/ 5 w 74"/>
                <a:gd name="T33" fmla="*/ 48 h 213"/>
                <a:gd name="T34" fmla="*/ 0 w 74"/>
                <a:gd name="T35" fmla="*/ 57 h 213"/>
                <a:gd name="T36" fmla="*/ 0 w 74"/>
                <a:gd name="T37" fmla="*/ 68 h 213"/>
                <a:gd name="T38" fmla="*/ 0 w 74"/>
                <a:gd name="T39" fmla="*/ 160 h 213"/>
                <a:gd name="T40" fmla="*/ 0 w 74"/>
                <a:gd name="T41" fmla="*/ 171 h 213"/>
                <a:gd name="T42" fmla="*/ 8 w 74"/>
                <a:gd name="T43" fmla="*/ 178 h 213"/>
                <a:gd name="T44" fmla="*/ 39 w 74"/>
                <a:gd name="T45" fmla="*/ 209 h 213"/>
                <a:gd name="T46" fmla="*/ 54 w 74"/>
                <a:gd name="T47" fmla="*/ 209 h 213"/>
                <a:gd name="T48" fmla="*/ 66 w 74"/>
                <a:gd name="T49" fmla="*/ 197 h 213"/>
                <a:gd name="T50" fmla="*/ 72 w 74"/>
                <a:gd name="T51" fmla="*/ 188 h 213"/>
                <a:gd name="T52" fmla="*/ 73 w 74"/>
                <a:gd name="T53" fmla="*/ 185 h 21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74"/>
                <a:gd name="T82" fmla="*/ 0 h 213"/>
                <a:gd name="T83" fmla="*/ 74 w 74"/>
                <a:gd name="T84" fmla="*/ 213 h 21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74" h="213">
                  <a:moveTo>
                    <a:pt x="73" y="185"/>
                  </a:moveTo>
                  <a:cubicBezTo>
                    <a:pt x="74" y="184"/>
                    <a:pt x="72" y="180"/>
                    <a:pt x="67" y="176"/>
                  </a:cubicBezTo>
                  <a:cubicBezTo>
                    <a:pt x="53" y="162"/>
                    <a:pt x="53" y="162"/>
                    <a:pt x="53" y="162"/>
                  </a:cubicBezTo>
                  <a:cubicBezTo>
                    <a:pt x="49" y="158"/>
                    <a:pt x="45" y="155"/>
                    <a:pt x="44" y="156"/>
                  </a:cubicBezTo>
                  <a:cubicBezTo>
                    <a:pt x="43" y="157"/>
                    <a:pt x="42" y="158"/>
                    <a:pt x="41" y="157"/>
                  </a:cubicBezTo>
                  <a:cubicBezTo>
                    <a:pt x="41" y="157"/>
                    <a:pt x="41" y="152"/>
                    <a:pt x="41" y="146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41" y="72"/>
                    <a:pt x="42" y="65"/>
                    <a:pt x="43" y="63"/>
                  </a:cubicBezTo>
                  <a:cubicBezTo>
                    <a:pt x="44" y="61"/>
                    <a:pt x="46" y="60"/>
                    <a:pt x="48" y="61"/>
                  </a:cubicBezTo>
                  <a:cubicBezTo>
                    <a:pt x="50" y="62"/>
                    <a:pt x="53" y="59"/>
                    <a:pt x="56" y="54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71" y="28"/>
                    <a:pt x="72" y="23"/>
                    <a:pt x="70" y="23"/>
                  </a:cubicBezTo>
                  <a:cubicBezTo>
                    <a:pt x="68" y="22"/>
                    <a:pt x="67" y="20"/>
                    <a:pt x="68" y="19"/>
                  </a:cubicBezTo>
                  <a:cubicBezTo>
                    <a:pt x="68" y="19"/>
                    <a:pt x="65" y="16"/>
                    <a:pt x="60" y="1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38" y="0"/>
                    <a:pt x="31" y="2"/>
                    <a:pt x="29" y="7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2" y="53"/>
                    <a:pt x="0" y="57"/>
                    <a:pt x="0" y="57"/>
                  </a:cubicBezTo>
                  <a:cubicBezTo>
                    <a:pt x="0" y="57"/>
                    <a:pt x="0" y="62"/>
                    <a:pt x="0" y="68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66"/>
                    <a:pt x="0" y="171"/>
                    <a:pt x="0" y="171"/>
                  </a:cubicBezTo>
                  <a:cubicBezTo>
                    <a:pt x="0" y="171"/>
                    <a:pt x="4" y="174"/>
                    <a:pt x="8" y="178"/>
                  </a:cubicBezTo>
                  <a:cubicBezTo>
                    <a:pt x="39" y="209"/>
                    <a:pt x="39" y="209"/>
                    <a:pt x="39" y="209"/>
                  </a:cubicBezTo>
                  <a:cubicBezTo>
                    <a:pt x="43" y="213"/>
                    <a:pt x="50" y="213"/>
                    <a:pt x="54" y="209"/>
                  </a:cubicBezTo>
                  <a:cubicBezTo>
                    <a:pt x="66" y="197"/>
                    <a:pt x="66" y="197"/>
                    <a:pt x="66" y="197"/>
                  </a:cubicBezTo>
                  <a:cubicBezTo>
                    <a:pt x="70" y="193"/>
                    <a:pt x="73" y="189"/>
                    <a:pt x="72" y="188"/>
                  </a:cubicBezTo>
                  <a:cubicBezTo>
                    <a:pt x="72" y="188"/>
                    <a:pt x="72" y="186"/>
                    <a:pt x="73" y="185"/>
                  </a:cubicBezTo>
                  <a:close/>
                </a:path>
              </a:pathLst>
            </a:custGeom>
            <a:solidFill>
              <a:srgbClr val="FFFFFF"/>
            </a:solidFill>
            <a:ln w="11113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  <a:latin typeface="Arial" charset="0"/>
              </a:endParaRPr>
            </a:p>
          </p:txBody>
        </p:sp>
      </p:grpSp>
      <p:grpSp>
        <p:nvGrpSpPr>
          <p:cNvPr id="21" name="Group 63"/>
          <p:cNvGrpSpPr>
            <a:grpSpLocks/>
          </p:cNvGrpSpPr>
          <p:nvPr/>
        </p:nvGrpSpPr>
        <p:grpSpPr bwMode="auto">
          <a:xfrm>
            <a:off x="5907430" y="2757243"/>
            <a:ext cx="564100" cy="523875"/>
            <a:chOff x="3073" y="2610"/>
            <a:chExt cx="438" cy="440"/>
          </a:xfrm>
        </p:grpSpPr>
        <p:sp>
          <p:nvSpPr>
            <p:cNvPr id="22" name="Rectangle 28"/>
            <p:cNvSpPr>
              <a:spLocks noChangeArrowheads="1"/>
            </p:cNvSpPr>
            <p:nvPr/>
          </p:nvSpPr>
          <p:spPr bwMode="auto">
            <a:xfrm>
              <a:off x="3181" y="2748"/>
              <a:ext cx="222" cy="164"/>
            </a:xfrm>
            <a:prstGeom prst="rect">
              <a:avLst/>
            </a:prstGeom>
            <a:solidFill>
              <a:srgbClr val="FFFFFF"/>
            </a:solidFill>
            <a:ln w="11113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23" name="Freeform 29"/>
            <p:cNvSpPr>
              <a:spLocks/>
            </p:cNvSpPr>
            <p:nvPr/>
          </p:nvSpPr>
          <p:spPr bwMode="auto">
            <a:xfrm>
              <a:off x="3182" y="2748"/>
              <a:ext cx="220" cy="110"/>
            </a:xfrm>
            <a:custGeom>
              <a:avLst/>
              <a:gdLst>
                <a:gd name="T0" fmla="*/ 0 w 278"/>
                <a:gd name="T1" fmla="*/ 0 h 140"/>
                <a:gd name="T2" fmla="*/ 138 w 278"/>
                <a:gd name="T3" fmla="*/ 140 h 140"/>
                <a:gd name="T4" fmla="*/ 278 w 278"/>
                <a:gd name="T5" fmla="*/ 0 h 140"/>
                <a:gd name="T6" fmla="*/ 0 w 278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8"/>
                <a:gd name="T13" fmla="*/ 0 h 140"/>
                <a:gd name="T14" fmla="*/ 278 w 278"/>
                <a:gd name="T15" fmla="*/ 140 h 14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8" h="140">
                  <a:moveTo>
                    <a:pt x="0" y="0"/>
                  </a:moveTo>
                  <a:lnTo>
                    <a:pt x="138" y="140"/>
                  </a:lnTo>
                  <a:lnTo>
                    <a:pt x="2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9050" cap="flat" cmpd="sng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3073" y="2610"/>
              <a:ext cx="438" cy="440"/>
            </a:xfrm>
            <a:prstGeom prst="ellipse">
              <a:avLst/>
            </a:prstGeom>
            <a:solidFill>
              <a:schemeClr val="accent1"/>
            </a:solidFill>
            <a:ln w="333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25" name="Group 64"/>
          <p:cNvGrpSpPr>
            <a:grpSpLocks/>
          </p:cNvGrpSpPr>
          <p:nvPr/>
        </p:nvGrpSpPr>
        <p:grpSpPr bwMode="auto">
          <a:xfrm>
            <a:off x="5907430" y="3565675"/>
            <a:ext cx="564100" cy="521494"/>
            <a:chOff x="3073" y="3289"/>
            <a:chExt cx="438" cy="438"/>
          </a:xfrm>
        </p:grpSpPr>
        <p:sp>
          <p:nvSpPr>
            <p:cNvPr id="26" name="Freeform 32"/>
            <p:cNvSpPr>
              <a:spLocks/>
            </p:cNvSpPr>
            <p:nvPr/>
          </p:nvSpPr>
          <p:spPr bwMode="auto">
            <a:xfrm>
              <a:off x="3173" y="3389"/>
              <a:ext cx="240" cy="241"/>
            </a:xfrm>
            <a:custGeom>
              <a:avLst/>
              <a:gdLst>
                <a:gd name="T0" fmla="*/ 303 w 303"/>
                <a:gd name="T1" fmla="*/ 263 h 305"/>
                <a:gd name="T2" fmla="*/ 171 w 303"/>
                <a:gd name="T3" fmla="*/ 131 h 305"/>
                <a:gd name="T4" fmla="*/ 223 w 303"/>
                <a:gd name="T5" fmla="*/ 77 h 305"/>
                <a:gd name="T6" fmla="*/ 0 w 303"/>
                <a:gd name="T7" fmla="*/ 0 h 305"/>
                <a:gd name="T8" fmla="*/ 76 w 303"/>
                <a:gd name="T9" fmla="*/ 224 h 305"/>
                <a:gd name="T10" fmla="*/ 129 w 303"/>
                <a:gd name="T11" fmla="*/ 170 h 305"/>
                <a:gd name="T12" fmla="*/ 262 w 303"/>
                <a:gd name="T13" fmla="*/ 305 h 305"/>
                <a:gd name="T14" fmla="*/ 303 w 303"/>
                <a:gd name="T15" fmla="*/ 263 h 30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3"/>
                <a:gd name="T25" fmla="*/ 0 h 305"/>
                <a:gd name="T26" fmla="*/ 303 w 303"/>
                <a:gd name="T27" fmla="*/ 305 h 30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3" h="305">
                  <a:moveTo>
                    <a:pt x="303" y="263"/>
                  </a:moveTo>
                  <a:lnTo>
                    <a:pt x="171" y="131"/>
                  </a:lnTo>
                  <a:lnTo>
                    <a:pt x="223" y="77"/>
                  </a:lnTo>
                  <a:lnTo>
                    <a:pt x="0" y="0"/>
                  </a:lnTo>
                  <a:lnTo>
                    <a:pt x="76" y="224"/>
                  </a:lnTo>
                  <a:lnTo>
                    <a:pt x="129" y="170"/>
                  </a:lnTo>
                  <a:lnTo>
                    <a:pt x="262" y="305"/>
                  </a:lnTo>
                  <a:lnTo>
                    <a:pt x="303" y="263"/>
                  </a:lnTo>
                  <a:close/>
                </a:path>
              </a:pathLst>
            </a:custGeom>
            <a:solidFill>
              <a:schemeClr val="bg1"/>
            </a:solidFill>
            <a:ln w="11113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3073" y="3289"/>
              <a:ext cx="438" cy="438"/>
            </a:xfrm>
            <a:prstGeom prst="ellipse">
              <a:avLst/>
            </a:prstGeom>
            <a:solidFill>
              <a:schemeClr val="accent1"/>
            </a:solidFill>
            <a:ln w="333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sp>
        <p:nvSpPr>
          <p:cNvPr id="28" name="Line 43"/>
          <p:cNvSpPr>
            <a:spLocks noChangeShapeType="1"/>
          </p:cNvSpPr>
          <p:nvPr/>
        </p:nvSpPr>
        <p:spPr bwMode="auto">
          <a:xfrm>
            <a:off x="1322902" y="2878687"/>
            <a:ext cx="1588" cy="119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9" name="Line 45"/>
          <p:cNvSpPr>
            <a:spLocks noChangeShapeType="1"/>
          </p:cNvSpPr>
          <p:nvPr/>
        </p:nvSpPr>
        <p:spPr bwMode="auto">
          <a:xfrm>
            <a:off x="4289943" y="910581"/>
            <a:ext cx="1587" cy="1191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0" name="Freeform 11"/>
          <p:cNvSpPr>
            <a:spLocks/>
          </p:cNvSpPr>
          <p:nvPr/>
        </p:nvSpPr>
        <p:spPr bwMode="auto">
          <a:xfrm>
            <a:off x="1154632" y="2738190"/>
            <a:ext cx="981075" cy="198834"/>
          </a:xfrm>
          <a:custGeom>
            <a:avLst/>
            <a:gdLst>
              <a:gd name="T0" fmla="*/ 0 w 618"/>
              <a:gd name="T1" fmla="*/ 167 h 167"/>
              <a:gd name="T2" fmla="*/ 616 w 618"/>
              <a:gd name="T3" fmla="*/ 20 h 167"/>
              <a:gd name="T4" fmla="*/ 618 w 618"/>
              <a:gd name="T5" fmla="*/ 0 h 167"/>
              <a:gd name="T6" fmla="*/ 2 w 618"/>
              <a:gd name="T7" fmla="*/ 153 h 167"/>
              <a:gd name="T8" fmla="*/ 0 60000 65536"/>
              <a:gd name="T9" fmla="*/ 0 60000 65536"/>
              <a:gd name="T10" fmla="*/ 0 60000 65536"/>
              <a:gd name="T11" fmla="*/ 0 60000 65536"/>
              <a:gd name="T12" fmla="*/ 0 w 618"/>
              <a:gd name="T13" fmla="*/ 0 h 167"/>
              <a:gd name="T14" fmla="*/ 618 w 618"/>
              <a:gd name="T15" fmla="*/ 167 h 16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18" h="167">
                <a:moveTo>
                  <a:pt x="0" y="167"/>
                </a:moveTo>
                <a:lnTo>
                  <a:pt x="616" y="20"/>
                </a:lnTo>
                <a:lnTo>
                  <a:pt x="618" y="0"/>
                </a:lnTo>
                <a:lnTo>
                  <a:pt x="2" y="153"/>
                </a:lnTo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1" name="Freeform 13"/>
          <p:cNvSpPr>
            <a:spLocks/>
          </p:cNvSpPr>
          <p:nvPr/>
        </p:nvSpPr>
        <p:spPr bwMode="auto">
          <a:xfrm>
            <a:off x="2103952" y="2459586"/>
            <a:ext cx="1566863" cy="309563"/>
          </a:xfrm>
          <a:custGeom>
            <a:avLst/>
            <a:gdLst>
              <a:gd name="T0" fmla="*/ 0 w 987"/>
              <a:gd name="T1" fmla="*/ 260 h 260"/>
              <a:gd name="T2" fmla="*/ 985 w 987"/>
              <a:gd name="T3" fmla="*/ 19 h 260"/>
              <a:gd name="T4" fmla="*/ 987 w 987"/>
              <a:gd name="T5" fmla="*/ 0 h 260"/>
              <a:gd name="T6" fmla="*/ 8 w 987"/>
              <a:gd name="T7" fmla="*/ 238 h 260"/>
              <a:gd name="T8" fmla="*/ 0 60000 65536"/>
              <a:gd name="T9" fmla="*/ 0 60000 65536"/>
              <a:gd name="T10" fmla="*/ 0 60000 65536"/>
              <a:gd name="T11" fmla="*/ 0 60000 65536"/>
              <a:gd name="T12" fmla="*/ 0 w 987"/>
              <a:gd name="T13" fmla="*/ 0 h 260"/>
              <a:gd name="T14" fmla="*/ 987 w 987"/>
              <a:gd name="T15" fmla="*/ 260 h 2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87" h="260">
                <a:moveTo>
                  <a:pt x="0" y="260"/>
                </a:moveTo>
                <a:lnTo>
                  <a:pt x="985" y="19"/>
                </a:lnTo>
                <a:lnTo>
                  <a:pt x="987" y="0"/>
                </a:lnTo>
                <a:lnTo>
                  <a:pt x="8" y="238"/>
                </a:lnTo>
              </a:path>
            </a:pathLst>
          </a:custGeom>
          <a:solidFill>
            <a:schemeClr val="bg1"/>
          </a:solidFill>
          <a:ln w="11113" cap="flat" cmpd="sng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2" name="Freeform 15"/>
          <p:cNvSpPr>
            <a:spLocks/>
          </p:cNvSpPr>
          <p:nvPr/>
        </p:nvSpPr>
        <p:spPr bwMode="auto">
          <a:xfrm>
            <a:off x="1260995" y="946300"/>
            <a:ext cx="2541587" cy="845344"/>
          </a:xfrm>
          <a:custGeom>
            <a:avLst/>
            <a:gdLst>
              <a:gd name="T0" fmla="*/ 1002 w 1002"/>
              <a:gd name="T1" fmla="*/ 3 h 396"/>
              <a:gd name="T2" fmla="*/ 997 w 1002"/>
              <a:gd name="T3" fmla="*/ 12 h 396"/>
              <a:gd name="T4" fmla="*/ 993 w 1002"/>
              <a:gd name="T5" fmla="*/ 11 h 396"/>
              <a:gd name="T6" fmla="*/ 982 w 1002"/>
              <a:gd name="T7" fmla="*/ 9 h 396"/>
              <a:gd name="T8" fmla="*/ 967 w 1002"/>
              <a:gd name="T9" fmla="*/ 9 h 396"/>
              <a:gd name="T10" fmla="*/ 953 w 1002"/>
              <a:gd name="T11" fmla="*/ 11 h 396"/>
              <a:gd name="T12" fmla="*/ 939 w 1002"/>
              <a:gd name="T13" fmla="*/ 16 h 396"/>
              <a:gd name="T14" fmla="*/ 424 w 1002"/>
              <a:gd name="T15" fmla="*/ 224 h 396"/>
              <a:gd name="T16" fmla="*/ 376 w 1002"/>
              <a:gd name="T17" fmla="*/ 244 h 396"/>
              <a:gd name="T18" fmla="*/ 1 w 1002"/>
              <a:gd name="T19" fmla="*/ 396 h 396"/>
              <a:gd name="T20" fmla="*/ 0 w 1002"/>
              <a:gd name="T21" fmla="*/ 390 h 396"/>
              <a:gd name="T22" fmla="*/ 377 w 1002"/>
              <a:gd name="T23" fmla="*/ 237 h 396"/>
              <a:gd name="T24" fmla="*/ 424 w 1002"/>
              <a:gd name="T25" fmla="*/ 218 h 396"/>
              <a:gd name="T26" fmla="*/ 938 w 1002"/>
              <a:gd name="T27" fmla="*/ 8 h 396"/>
              <a:gd name="T28" fmla="*/ 954 w 1002"/>
              <a:gd name="T29" fmla="*/ 3 h 396"/>
              <a:gd name="T30" fmla="*/ 971 w 1002"/>
              <a:gd name="T31" fmla="*/ 1 h 396"/>
              <a:gd name="T32" fmla="*/ 987 w 1002"/>
              <a:gd name="T33" fmla="*/ 0 h 396"/>
              <a:gd name="T34" fmla="*/ 1000 w 1002"/>
              <a:gd name="T35" fmla="*/ 3 h 396"/>
              <a:gd name="T36" fmla="*/ 1002 w 1002"/>
              <a:gd name="T37" fmla="*/ 3 h 39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002"/>
              <a:gd name="T58" fmla="*/ 0 h 396"/>
              <a:gd name="T59" fmla="*/ 1002 w 1002"/>
              <a:gd name="T60" fmla="*/ 396 h 39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002" h="396">
                <a:moveTo>
                  <a:pt x="1002" y="3"/>
                </a:moveTo>
                <a:cubicBezTo>
                  <a:pt x="997" y="12"/>
                  <a:pt x="997" y="12"/>
                  <a:pt x="997" y="12"/>
                </a:cubicBezTo>
                <a:cubicBezTo>
                  <a:pt x="993" y="11"/>
                  <a:pt x="993" y="11"/>
                  <a:pt x="993" y="11"/>
                </a:cubicBezTo>
                <a:cubicBezTo>
                  <a:pt x="990" y="10"/>
                  <a:pt x="986" y="9"/>
                  <a:pt x="982" y="9"/>
                </a:cubicBezTo>
                <a:cubicBezTo>
                  <a:pt x="977" y="9"/>
                  <a:pt x="972" y="9"/>
                  <a:pt x="967" y="9"/>
                </a:cubicBezTo>
                <a:cubicBezTo>
                  <a:pt x="962" y="10"/>
                  <a:pt x="957" y="10"/>
                  <a:pt x="953" y="11"/>
                </a:cubicBezTo>
                <a:cubicBezTo>
                  <a:pt x="948" y="13"/>
                  <a:pt x="943" y="14"/>
                  <a:pt x="939" y="16"/>
                </a:cubicBezTo>
                <a:cubicBezTo>
                  <a:pt x="424" y="224"/>
                  <a:pt x="424" y="224"/>
                  <a:pt x="424" y="224"/>
                </a:cubicBezTo>
                <a:cubicBezTo>
                  <a:pt x="376" y="244"/>
                  <a:pt x="376" y="244"/>
                  <a:pt x="376" y="244"/>
                </a:cubicBezTo>
                <a:cubicBezTo>
                  <a:pt x="1" y="396"/>
                  <a:pt x="1" y="396"/>
                  <a:pt x="1" y="396"/>
                </a:cubicBezTo>
                <a:cubicBezTo>
                  <a:pt x="0" y="390"/>
                  <a:pt x="0" y="390"/>
                  <a:pt x="0" y="390"/>
                </a:cubicBezTo>
                <a:cubicBezTo>
                  <a:pt x="377" y="237"/>
                  <a:pt x="377" y="237"/>
                  <a:pt x="377" y="237"/>
                </a:cubicBezTo>
                <a:cubicBezTo>
                  <a:pt x="424" y="218"/>
                  <a:pt x="424" y="218"/>
                  <a:pt x="424" y="218"/>
                </a:cubicBezTo>
                <a:cubicBezTo>
                  <a:pt x="938" y="8"/>
                  <a:pt x="938" y="8"/>
                  <a:pt x="938" y="8"/>
                </a:cubicBezTo>
                <a:cubicBezTo>
                  <a:pt x="943" y="6"/>
                  <a:pt x="948" y="5"/>
                  <a:pt x="954" y="3"/>
                </a:cubicBezTo>
                <a:cubicBezTo>
                  <a:pt x="959" y="2"/>
                  <a:pt x="965" y="1"/>
                  <a:pt x="971" y="1"/>
                </a:cubicBezTo>
                <a:cubicBezTo>
                  <a:pt x="976" y="0"/>
                  <a:pt x="982" y="0"/>
                  <a:pt x="987" y="0"/>
                </a:cubicBezTo>
                <a:cubicBezTo>
                  <a:pt x="992" y="1"/>
                  <a:pt x="996" y="1"/>
                  <a:pt x="1000" y="3"/>
                </a:cubicBezTo>
                <a:cubicBezTo>
                  <a:pt x="1002" y="3"/>
                  <a:pt x="1002" y="3"/>
                  <a:pt x="1002" y="3"/>
                </a:cubicBezTo>
              </a:path>
            </a:pathLst>
          </a:custGeom>
          <a:solidFill>
            <a:schemeClr val="bg1"/>
          </a:solidFill>
          <a:ln w="11113" cap="flat" cmpd="sng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3" name="Freeform 16"/>
          <p:cNvSpPr>
            <a:spLocks/>
          </p:cNvSpPr>
          <p:nvPr/>
        </p:nvSpPr>
        <p:spPr bwMode="auto">
          <a:xfrm>
            <a:off x="938727" y="1778549"/>
            <a:ext cx="325438" cy="1190625"/>
          </a:xfrm>
          <a:custGeom>
            <a:avLst/>
            <a:gdLst>
              <a:gd name="T0" fmla="*/ 128 w 128"/>
              <a:gd name="T1" fmla="*/ 6 h 558"/>
              <a:gd name="T2" fmla="*/ 124 w 128"/>
              <a:gd name="T3" fmla="*/ 7 h 558"/>
              <a:gd name="T4" fmla="*/ 118 w 128"/>
              <a:gd name="T5" fmla="*/ 11 h 558"/>
              <a:gd name="T6" fmla="*/ 112 w 128"/>
              <a:gd name="T7" fmla="*/ 17 h 558"/>
              <a:gd name="T8" fmla="*/ 108 w 128"/>
              <a:gd name="T9" fmla="*/ 24 h 558"/>
              <a:gd name="T10" fmla="*/ 106 w 128"/>
              <a:gd name="T11" fmla="*/ 31 h 558"/>
              <a:gd name="T12" fmla="*/ 64 w 128"/>
              <a:gd name="T13" fmla="*/ 240 h 558"/>
              <a:gd name="T14" fmla="*/ 55 w 128"/>
              <a:gd name="T15" fmla="*/ 287 h 558"/>
              <a:gd name="T16" fmla="*/ 7 w 128"/>
              <a:gd name="T17" fmla="*/ 530 h 558"/>
              <a:gd name="T18" fmla="*/ 6 w 128"/>
              <a:gd name="T19" fmla="*/ 539 h 558"/>
              <a:gd name="T20" fmla="*/ 8 w 128"/>
              <a:gd name="T21" fmla="*/ 545 h 558"/>
              <a:gd name="T22" fmla="*/ 13 w 128"/>
              <a:gd name="T23" fmla="*/ 549 h 558"/>
              <a:gd name="T24" fmla="*/ 19 w 128"/>
              <a:gd name="T25" fmla="*/ 550 h 558"/>
              <a:gd name="T26" fmla="*/ 86 w 128"/>
              <a:gd name="T27" fmla="*/ 535 h 558"/>
              <a:gd name="T28" fmla="*/ 85 w 128"/>
              <a:gd name="T29" fmla="*/ 543 h 558"/>
              <a:gd name="T30" fmla="*/ 17 w 128"/>
              <a:gd name="T31" fmla="*/ 558 h 558"/>
              <a:gd name="T32" fmla="*/ 9 w 128"/>
              <a:gd name="T33" fmla="*/ 557 h 558"/>
              <a:gd name="T34" fmla="*/ 3 w 128"/>
              <a:gd name="T35" fmla="*/ 552 h 558"/>
              <a:gd name="T36" fmla="*/ 0 w 128"/>
              <a:gd name="T37" fmla="*/ 543 h 558"/>
              <a:gd name="T38" fmla="*/ 1 w 128"/>
              <a:gd name="T39" fmla="*/ 531 h 558"/>
              <a:gd name="T40" fmla="*/ 49 w 128"/>
              <a:gd name="T41" fmla="*/ 289 h 558"/>
              <a:gd name="T42" fmla="*/ 58 w 128"/>
              <a:gd name="T43" fmla="*/ 242 h 558"/>
              <a:gd name="T44" fmla="*/ 100 w 128"/>
              <a:gd name="T45" fmla="*/ 33 h 558"/>
              <a:gd name="T46" fmla="*/ 104 w 128"/>
              <a:gd name="T47" fmla="*/ 23 h 558"/>
              <a:gd name="T48" fmla="*/ 110 w 128"/>
              <a:gd name="T49" fmla="*/ 14 h 558"/>
              <a:gd name="T50" fmla="*/ 117 w 128"/>
              <a:gd name="T51" fmla="*/ 6 h 558"/>
              <a:gd name="T52" fmla="*/ 126 w 128"/>
              <a:gd name="T53" fmla="*/ 1 h 558"/>
              <a:gd name="T54" fmla="*/ 127 w 128"/>
              <a:gd name="T55" fmla="*/ 0 h 558"/>
              <a:gd name="T56" fmla="*/ 128 w 128"/>
              <a:gd name="T57" fmla="*/ 6 h 55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28"/>
              <a:gd name="T88" fmla="*/ 0 h 558"/>
              <a:gd name="T89" fmla="*/ 128 w 128"/>
              <a:gd name="T90" fmla="*/ 558 h 558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28" h="558">
                <a:moveTo>
                  <a:pt x="128" y="6"/>
                </a:moveTo>
                <a:cubicBezTo>
                  <a:pt x="124" y="7"/>
                  <a:pt x="124" y="7"/>
                  <a:pt x="124" y="7"/>
                </a:cubicBezTo>
                <a:cubicBezTo>
                  <a:pt x="122" y="8"/>
                  <a:pt x="120" y="9"/>
                  <a:pt x="118" y="11"/>
                </a:cubicBezTo>
                <a:cubicBezTo>
                  <a:pt x="116" y="13"/>
                  <a:pt x="114" y="15"/>
                  <a:pt x="112" y="17"/>
                </a:cubicBezTo>
                <a:cubicBezTo>
                  <a:pt x="111" y="19"/>
                  <a:pt x="109" y="21"/>
                  <a:pt x="108" y="24"/>
                </a:cubicBezTo>
                <a:cubicBezTo>
                  <a:pt x="107" y="26"/>
                  <a:pt x="106" y="28"/>
                  <a:pt x="106" y="31"/>
                </a:cubicBezTo>
                <a:cubicBezTo>
                  <a:pt x="64" y="240"/>
                  <a:pt x="64" y="240"/>
                  <a:pt x="64" y="240"/>
                </a:cubicBezTo>
                <a:cubicBezTo>
                  <a:pt x="55" y="287"/>
                  <a:pt x="55" y="287"/>
                  <a:pt x="55" y="287"/>
                </a:cubicBezTo>
                <a:cubicBezTo>
                  <a:pt x="7" y="530"/>
                  <a:pt x="7" y="530"/>
                  <a:pt x="7" y="530"/>
                </a:cubicBezTo>
                <a:cubicBezTo>
                  <a:pt x="6" y="533"/>
                  <a:pt x="6" y="536"/>
                  <a:pt x="6" y="539"/>
                </a:cubicBezTo>
                <a:cubicBezTo>
                  <a:pt x="6" y="541"/>
                  <a:pt x="7" y="544"/>
                  <a:pt x="8" y="545"/>
                </a:cubicBezTo>
                <a:cubicBezTo>
                  <a:pt x="9" y="547"/>
                  <a:pt x="11" y="548"/>
                  <a:pt x="13" y="549"/>
                </a:cubicBezTo>
                <a:cubicBezTo>
                  <a:pt x="14" y="550"/>
                  <a:pt x="17" y="550"/>
                  <a:pt x="19" y="550"/>
                </a:cubicBezTo>
                <a:cubicBezTo>
                  <a:pt x="86" y="535"/>
                  <a:pt x="86" y="535"/>
                  <a:pt x="86" y="535"/>
                </a:cubicBezTo>
                <a:cubicBezTo>
                  <a:pt x="85" y="543"/>
                  <a:pt x="85" y="543"/>
                  <a:pt x="85" y="543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4" y="558"/>
                  <a:pt x="11" y="558"/>
                  <a:pt x="9" y="557"/>
                </a:cubicBezTo>
                <a:cubicBezTo>
                  <a:pt x="6" y="556"/>
                  <a:pt x="4" y="554"/>
                  <a:pt x="3" y="552"/>
                </a:cubicBezTo>
                <a:cubicBezTo>
                  <a:pt x="1" y="550"/>
                  <a:pt x="0" y="547"/>
                  <a:pt x="0" y="543"/>
                </a:cubicBezTo>
                <a:cubicBezTo>
                  <a:pt x="0" y="540"/>
                  <a:pt x="0" y="536"/>
                  <a:pt x="1" y="531"/>
                </a:cubicBezTo>
                <a:cubicBezTo>
                  <a:pt x="49" y="289"/>
                  <a:pt x="49" y="289"/>
                  <a:pt x="49" y="289"/>
                </a:cubicBezTo>
                <a:cubicBezTo>
                  <a:pt x="58" y="242"/>
                  <a:pt x="58" y="242"/>
                  <a:pt x="58" y="242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101" y="30"/>
                  <a:pt x="102" y="26"/>
                  <a:pt x="104" y="23"/>
                </a:cubicBezTo>
                <a:cubicBezTo>
                  <a:pt x="105" y="20"/>
                  <a:pt x="107" y="17"/>
                  <a:pt x="110" y="14"/>
                </a:cubicBezTo>
                <a:cubicBezTo>
                  <a:pt x="112" y="11"/>
                  <a:pt x="114" y="8"/>
                  <a:pt x="117" y="6"/>
                </a:cubicBezTo>
                <a:cubicBezTo>
                  <a:pt x="120" y="4"/>
                  <a:pt x="123" y="2"/>
                  <a:pt x="126" y="1"/>
                </a:cubicBezTo>
                <a:cubicBezTo>
                  <a:pt x="127" y="0"/>
                  <a:pt x="127" y="0"/>
                  <a:pt x="127" y="0"/>
                </a:cubicBezTo>
                <a:lnTo>
                  <a:pt x="128" y="6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4" name="Freeform 17"/>
          <p:cNvSpPr>
            <a:spLocks/>
          </p:cNvSpPr>
          <p:nvPr/>
        </p:nvSpPr>
        <p:spPr bwMode="auto">
          <a:xfrm>
            <a:off x="3673990" y="952253"/>
            <a:ext cx="1308100" cy="1528763"/>
          </a:xfrm>
          <a:custGeom>
            <a:avLst/>
            <a:gdLst>
              <a:gd name="T0" fmla="*/ 46 w 516"/>
              <a:gd name="T1" fmla="*/ 9 h 716"/>
              <a:gd name="T2" fmla="*/ 485 w 516"/>
              <a:gd name="T3" fmla="*/ 148 h 716"/>
              <a:gd name="T4" fmla="*/ 496 w 516"/>
              <a:gd name="T5" fmla="*/ 154 h 716"/>
              <a:gd name="T6" fmla="*/ 501 w 516"/>
              <a:gd name="T7" fmla="*/ 164 h 716"/>
              <a:gd name="T8" fmla="*/ 501 w 516"/>
              <a:gd name="T9" fmla="*/ 175 h 716"/>
              <a:gd name="T10" fmla="*/ 494 w 516"/>
              <a:gd name="T11" fmla="*/ 187 h 716"/>
              <a:gd name="T12" fmla="*/ 113 w 516"/>
              <a:gd name="T13" fmla="*/ 656 h 716"/>
              <a:gd name="T14" fmla="*/ 100 w 516"/>
              <a:gd name="T15" fmla="*/ 668 h 716"/>
              <a:gd name="T16" fmla="*/ 84 w 516"/>
              <a:gd name="T17" fmla="*/ 679 h 716"/>
              <a:gd name="T18" fmla="*/ 66 w 516"/>
              <a:gd name="T19" fmla="*/ 689 h 716"/>
              <a:gd name="T20" fmla="*/ 49 w 516"/>
              <a:gd name="T21" fmla="*/ 694 h 716"/>
              <a:gd name="T22" fmla="*/ 0 w 516"/>
              <a:gd name="T23" fmla="*/ 705 h 716"/>
              <a:gd name="T24" fmla="*/ 0 w 516"/>
              <a:gd name="T25" fmla="*/ 716 h 716"/>
              <a:gd name="T26" fmla="*/ 50 w 516"/>
              <a:gd name="T27" fmla="*/ 705 h 716"/>
              <a:gd name="T28" fmla="*/ 69 w 516"/>
              <a:gd name="T29" fmla="*/ 699 h 716"/>
              <a:gd name="T30" fmla="*/ 89 w 516"/>
              <a:gd name="T31" fmla="*/ 689 h 716"/>
              <a:gd name="T32" fmla="*/ 108 w 516"/>
              <a:gd name="T33" fmla="*/ 676 h 716"/>
              <a:gd name="T34" fmla="*/ 122 w 516"/>
              <a:gd name="T35" fmla="*/ 661 h 716"/>
              <a:gd name="T36" fmla="*/ 506 w 516"/>
              <a:gd name="T37" fmla="*/ 190 h 716"/>
              <a:gd name="T38" fmla="*/ 515 w 516"/>
              <a:gd name="T39" fmla="*/ 174 h 716"/>
              <a:gd name="T40" fmla="*/ 515 w 516"/>
              <a:gd name="T41" fmla="*/ 159 h 716"/>
              <a:gd name="T42" fmla="*/ 508 w 516"/>
              <a:gd name="T43" fmla="*/ 147 h 716"/>
              <a:gd name="T44" fmla="*/ 493 w 516"/>
              <a:gd name="T45" fmla="*/ 138 h 716"/>
              <a:gd name="T46" fmla="*/ 51 w 516"/>
              <a:gd name="T47" fmla="*/ 0 h 716"/>
              <a:gd name="T48" fmla="*/ 46 w 516"/>
              <a:gd name="T49" fmla="*/ 9 h 71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516"/>
              <a:gd name="T76" fmla="*/ 0 h 716"/>
              <a:gd name="T77" fmla="*/ 516 w 516"/>
              <a:gd name="T78" fmla="*/ 716 h 71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516" h="716">
                <a:moveTo>
                  <a:pt x="46" y="9"/>
                </a:moveTo>
                <a:cubicBezTo>
                  <a:pt x="485" y="148"/>
                  <a:pt x="485" y="148"/>
                  <a:pt x="485" y="148"/>
                </a:cubicBezTo>
                <a:cubicBezTo>
                  <a:pt x="490" y="150"/>
                  <a:pt x="493" y="152"/>
                  <a:pt x="496" y="154"/>
                </a:cubicBezTo>
                <a:cubicBezTo>
                  <a:pt x="499" y="157"/>
                  <a:pt x="500" y="160"/>
                  <a:pt x="501" y="164"/>
                </a:cubicBezTo>
                <a:cubicBezTo>
                  <a:pt x="502" y="167"/>
                  <a:pt x="502" y="171"/>
                  <a:pt x="501" y="175"/>
                </a:cubicBezTo>
                <a:cubicBezTo>
                  <a:pt x="500" y="179"/>
                  <a:pt x="498" y="183"/>
                  <a:pt x="494" y="187"/>
                </a:cubicBezTo>
                <a:cubicBezTo>
                  <a:pt x="113" y="656"/>
                  <a:pt x="113" y="656"/>
                  <a:pt x="113" y="656"/>
                </a:cubicBezTo>
                <a:cubicBezTo>
                  <a:pt x="109" y="660"/>
                  <a:pt x="105" y="664"/>
                  <a:pt x="100" y="668"/>
                </a:cubicBezTo>
                <a:cubicBezTo>
                  <a:pt x="95" y="672"/>
                  <a:pt x="89" y="676"/>
                  <a:pt x="84" y="679"/>
                </a:cubicBezTo>
                <a:cubicBezTo>
                  <a:pt x="78" y="683"/>
                  <a:pt x="72" y="686"/>
                  <a:pt x="66" y="689"/>
                </a:cubicBezTo>
                <a:cubicBezTo>
                  <a:pt x="60" y="691"/>
                  <a:pt x="55" y="693"/>
                  <a:pt x="49" y="694"/>
                </a:cubicBezTo>
                <a:cubicBezTo>
                  <a:pt x="0" y="705"/>
                  <a:pt x="0" y="705"/>
                  <a:pt x="0" y="705"/>
                </a:cubicBezTo>
                <a:cubicBezTo>
                  <a:pt x="0" y="716"/>
                  <a:pt x="0" y="716"/>
                  <a:pt x="0" y="716"/>
                </a:cubicBezTo>
                <a:cubicBezTo>
                  <a:pt x="50" y="705"/>
                  <a:pt x="50" y="705"/>
                  <a:pt x="50" y="705"/>
                </a:cubicBezTo>
                <a:cubicBezTo>
                  <a:pt x="56" y="704"/>
                  <a:pt x="63" y="702"/>
                  <a:pt x="69" y="699"/>
                </a:cubicBezTo>
                <a:cubicBezTo>
                  <a:pt x="76" y="696"/>
                  <a:pt x="83" y="693"/>
                  <a:pt x="89" y="689"/>
                </a:cubicBezTo>
                <a:cubicBezTo>
                  <a:pt x="96" y="685"/>
                  <a:pt x="102" y="680"/>
                  <a:pt x="108" y="676"/>
                </a:cubicBezTo>
                <a:cubicBezTo>
                  <a:pt x="113" y="671"/>
                  <a:pt x="118" y="666"/>
                  <a:pt x="122" y="661"/>
                </a:cubicBezTo>
                <a:cubicBezTo>
                  <a:pt x="506" y="190"/>
                  <a:pt x="506" y="190"/>
                  <a:pt x="506" y="190"/>
                </a:cubicBezTo>
                <a:cubicBezTo>
                  <a:pt x="510" y="185"/>
                  <a:pt x="513" y="180"/>
                  <a:pt x="515" y="174"/>
                </a:cubicBezTo>
                <a:cubicBezTo>
                  <a:pt x="516" y="169"/>
                  <a:pt x="516" y="164"/>
                  <a:pt x="515" y="159"/>
                </a:cubicBezTo>
                <a:cubicBezTo>
                  <a:pt x="514" y="154"/>
                  <a:pt x="511" y="150"/>
                  <a:pt x="508" y="147"/>
                </a:cubicBezTo>
                <a:cubicBezTo>
                  <a:pt x="504" y="143"/>
                  <a:pt x="499" y="140"/>
                  <a:pt x="493" y="138"/>
                </a:cubicBezTo>
                <a:cubicBezTo>
                  <a:pt x="51" y="0"/>
                  <a:pt x="51" y="0"/>
                  <a:pt x="51" y="0"/>
                </a:cubicBezTo>
                <a:lnTo>
                  <a:pt x="46" y="9"/>
                </a:lnTo>
                <a:close/>
              </a:path>
            </a:pathLst>
          </a:custGeom>
          <a:solidFill>
            <a:schemeClr val="bg1"/>
          </a:solidFill>
          <a:ln w="11113" cap="flat" cmpd="sng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35" name="Line 51"/>
          <p:cNvSpPr>
            <a:spLocks noChangeShapeType="1"/>
          </p:cNvSpPr>
          <p:nvPr/>
        </p:nvSpPr>
        <p:spPr bwMode="auto">
          <a:xfrm>
            <a:off x="3129479" y="4365776"/>
            <a:ext cx="3071203" cy="2380"/>
          </a:xfrm>
          <a:prstGeom prst="line">
            <a:avLst/>
          </a:prstGeom>
          <a:noFill/>
          <a:ln w="33338">
            <a:solidFill>
              <a:srgbClr val="FFFFFF"/>
            </a:solidFill>
            <a:miter lim="800000"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 rot="20445248">
            <a:off x="1391032" y="1491918"/>
            <a:ext cx="2954609" cy="923305"/>
          </a:xfrm>
          <a:prstGeom prst="rect">
            <a:avLst/>
          </a:prstGeom>
          <a:noFill/>
        </p:spPr>
        <p:txBody>
          <a:bodyPr wrap="none" lIns="91417" tIns="45708" rIns="91417" bIns="45708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谢谢观看</a:t>
            </a:r>
          </a:p>
        </p:txBody>
      </p:sp>
      <p:pic>
        <p:nvPicPr>
          <p:cNvPr id="41" name="Picture 3" descr="C:\Documents and Settings\tdz\桌面\QQzone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7477" y="2022994"/>
            <a:ext cx="450416" cy="426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3" descr="C:\Documents and Settings\tdz\桌面\未标题-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2110" y="3632352"/>
            <a:ext cx="457143" cy="411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6" descr="C:\Documents and Settings\tdz\桌面\未标题-2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502" y="2814376"/>
            <a:ext cx="360363" cy="408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9" descr="E:\仝德志文件，勿删！\03-参考文档\！PPT图片及版面资源\06-PPT精选插图\05-头像\嘿嘿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4186" y="728321"/>
            <a:ext cx="853334" cy="853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" descr="C:\Documents and Settings\tdz\桌面\新建文件夹\欢迎02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4135" y="4635336"/>
            <a:ext cx="2908800" cy="1818000"/>
          </a:xfrm>
          <a:prstGeom prst="rect">
            <a:avLst/>
          </a:prstGeom>
          <a:noFill/>
          <a:ln w="38100">
            <a:solidFill>
              <a:srgbClr val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381184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6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0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0.3151 0 " pathEditMode="relative" ptsTypes="AA">
                                      <p:cBhvr>
                                        <p:cTn id="77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" presetID="0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0.3151 0 " pathEditMode="relative" ptsTypes="AA">
                                      <p:cBhvr>
                                        <p:cTn id="79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" presetID="0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0 L 0.3151 0 " pathEditMode="relative" rAng="0" ptsTypes="AA">
                                      <p:cBhvr>
                                        <p:cTn id="81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8" presetClass="emph" presetSubtype="0" accel="50000" decel="5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-21600000">
                                      <p:cBhvr>
                                        <p:cTn id="83" dur="5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8" presetClass="emph" presetSubtype="0" accel="50000" decel="5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85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8" presetClass="emph" presetSubtype="0" accel="50000" decel="5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-21600000">
                                      <p:cBhvr>
                                        <p:cTn id="87" dur="5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53" presetClass="exit" presetSubtype="0" fill="hold" grpId="3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2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53" presetClass="exit" presetSubtype="0" fill="hold" grpId="3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2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53" presetClass="exit" presetSubtype="0" fill="hold" grpId="3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2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53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8" presetClass="emph" presetSubtype="0" accel="50000" decel="5000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Rot by="10800000">
                                      <p:cBhvr>
                                        <p:cTn id="114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5" presetID="8" presetClass="emph" presetSubtype="0" accel="50000" decel="5000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Rot by="-10800000">
                                      <p:cBhvr>
                                        <p:cTn id="116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53" presetClass="exit" presetSubtype="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3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3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53" presetClass="exit" presetSubtype="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3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5" dur="3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9500"/>
                            </p:stCondLst>
                            <p:childTnLst>
                              <p:par>
                                <p:cTn id="128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" presetClass="entr" presetSubtype="9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11800"/>
                            </p:stCondLst>
                            <p:childTnLst>
                              <p:par>
                                <p:cTn id="1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2300"/>
                            </p:stCondLst>
                            <p:childTnLst>
                              <p:par>
                                <p:cTn id="18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2800"/>
                            </p:stCondLst>
                            <p:childTnLst>
                              <p:par>
                                <p:cTn id="1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3300"/>
                            </p:stCondLst>
                            <p:childTnLst>
                              <p:par>
                                <p:cTn id="19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3800"/>
                            </p:stCondLst>
                            <p:childTnLst>
                              <p:par>
                                <p:cTn id="1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4300"/>
                            </p:stCondLst>
                            <p:childTnLst>
                              <p:par>
                                <p:cTn id="19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4800"/>
                            </p:stCondLst>
                            <p:childTnLst>
                              <p:par>
                                <p:cTn id="20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15300"/>
                            </p:stCondLst>
                            <p:childTnLst>
                              <p:par>
                                <p:cTn id="20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15800"/>
                            </p:stCondLst>
                            <p:childTnLst>
                              <p:par>
                                <p:cTn id="2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6300"/>
                            </p:stCondLst>
                            <p:childTnLst>
                              <p:par>
                                <p:cTn id="2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16800"/>
                            </p:stCondLst>
                            <p:childTnLst>
                              <p:par>
                                <p:cTn id="2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17300"/>
                            </p:stCondLst>
                            <p:childTnLst>
                              <p:par>
                                <p:cTn id="22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17800"/>
                            </p:stCondLst>
                            <p:childTnLst>
                              <p:par>
                                <p:cTn id="23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5" grpId="0" animBg="1"/>
      <p:bldP spid="55" grpId="1" animBg="1"/>
      <p:bldP spid="55" grpId="2" animBg="1"/>
      <p:bldP spid="55" grpId="3" animBg="1"/>
      <p:bldP spid="56" grpId="0" animBg="1"/>
      <p:bldP spid="56" grpId="1" animBg="1"/>
      <p:bldP spid="56" grpId="2" animBg="1"/>
      <p:bldP spid="56" grpId="3" animBg="1"/>
      <p:bldP spid="57" grpId="0" animBg="1"/>
      <p:bldP spid="57" grpId="1" animBg="1"/>
      <p:bldP spid="57" grpId="2" animBg="1"/>
      <p:bldP spid="57" grpId="3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0" grpId="2" animBg="1"/>
      <p:bldP spid="61" grpId="0" animBg="1"/>
      <p:bldP spid="61" grpId="1" animBg="1"/>
      <p:bldP spid="61" grpId="2" animBg="1"/>
      <p:bldP spid="9" grpId="0" animBg="1"/>
      <p:bldP spid="9" grpId="1" animBg="1"/>
      <p:bldP spid="11" grpId="0" animBg="1"/>
      <p:bldP spid="12" grpId="0" animBg="1"/>
      <p:bldP spid="14" grpId="0" animBg="1"/>
      <p:bldP spid="16" grpId="0" animBg="1"/>
      <p:bldP spid="17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6" descr="D:\Teliss_Tong\Copy\定期备份\工作备份\！PPT图片及版面资源\06-PPT精选插图\10-综合\脚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45" y="1"/>
            <a:ext cx="6366622" cy="688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标题 1"/>
          <p:cNvSpPr txBox="1">
            <a:spLocks/>
          </p:cNvSpPr>
          <p:nvPr/>
        </p:nvSpPr>
        <p:spPr>
          <a:xfrm>
            <a:off x="6816378" y="457160"/>
            <a:ext cx="4895452" cy="1214995"/>
          </a:xfrm>
          <a:prstGeom prst="rect">
            <a:avLst/>
          </a:prstGeom>
        </p:spPr>
        <p:txBody>
          <a:bodyPr vert="horz" lIns="91417" tIns="45708" rIns="91417" bIns="45708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7200" b="1" dirty="0">
                <a:solidFill>
                  <a:srgbClr val="FC6F18"/>
                </a:solidFill>
                <a:latin typeface="微软雅黑" pitchFamily="34" charset="-122"/>
                <a:ea typeface="微软雅黑" pitchFamily="34" charset="-122"/>
              </a:rPr>
              <a:t>我的黄金十年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4337" y="272493"/>
            <a:ext cx="2033736" cy="461665"/>
            <a:chOff x="8525122" y="157879"/>
            <a:chExt cx="651124" cy="461664"/>
          </a:xfrm>
        </p:grpSpPr>
        <p:sp>
          <p:nvSpPr>
            <p:cNvPr id="16" name="矩形 15"/>
            <p:cNvSpPr/>
            <p:nvPr/>
          </p:nvSpPr>
          <p:spPr>
            <a:xfrm>
              <a:off x="8721689" y="167211"/>
              <a:ext cx="432048" cy="3600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525122" y="157879"/>
              <a:ext cx="651124" cy="461664"/>
            </a:xfrm>
            <a:prstGeom prst="rect">
              <a:avLst/>
            </a:prstGeom>
            <a:solidFill>
              <a:srgbClr val="1094EE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  <a:latin typeface="+mj-lt"/>
                  <a:ea typeface="专业字体设计服务/WWW.ZTSGC.COM/" pitchFamily="2" charset="-122"/>
                </a:rPr>
                <a:t> </a:t>
              </a:r>
              <a:r>
                <a:rPr lang="en-US" altLang="zh-CN" dirty="0" smtClean="0">
                  <a:solidFill>
                    <a:schemeClr val="bg1"/>
                  </a:solidFill>
                  <a:latin typeface="+mj-lt"/>
                  <a:ea typeface="专业字体设计服务/WWW.ZTSGC.COM/" pitchFamily="2" charset="-122"/>
                </a:rPr>
                <a:t> </a:t>
              </a:r>
              <a:r>
                <a:rPr lang="zh-CN" altLang="en-US" dirty="0" smtClean="0">
                  <a:solidFill>
                    <a:schemeClr val="bg1"/>
                  </a:solidFill>
                  <a:latin typeface="+mj-lt"/>
                  <a:ea typeface="微软雅黑" pitchFamily="34" charset="-122"/>
                </a:rPr>
                <a:t>片尾广告</a:t>
              </a:r>
              <a:endParaRPr lang="zh-CN" altLang="en-US" dirty="0">
                <a:solidFill>
                  <a:schemeClr val="bg1"/>
                </a:solidFill>
                <a:latin typeface="+mj-lt"/>
                <a:ea typeface="微软雅黑" pitchFamily="3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7342427" y="1647202"/>
            <a:ext cx="4164052" cy="430863"/>
          </a:xfrm>
          <a:prstGeom prst="rect">
            <a:avLst/>
          </a:prstGeom>
          <a:noFill/>
        </p:spPr>
        <p:txBody>
          <a:bodyPr wrap="square" lIns="91417" tIns="45708" rIns="91417" bIns="45708">
            <a:spAutoFit/>
          </a:bodyPr>
          <a:lstStyle/>
          <a:p>
            <a:r>
              <a:rPr lang="zh-CN" altLang="en-US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一位平凡</a:t>
            </a:r>
            <a:r>
              <a:rPr lang="en-US" altLang="zh-CN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zh-CN" altLang="en-US" sz="2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后的职场与情感历程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743278" y="2492896"/>
            <a:ext cx="4968552" cy="2185189"/>
          </a:xfrm>
          <a:prstGeom prst="rect">
            <a:avLst/>
          </a:prstGeom>
          <a:noFill/>
        </p:spPr>
        <p:txBody>
          <a:bodyPr wrap="square" lIns="91417" tIns="45708" rIns="91417" bIns="45708" rtlCol="0">
            <a:spAutoFit/>
          </a:bodyPr>
          <a:lstStyle/>
          <a:p>
            <a:pPr indent="457164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400" dirty="0">
                <a:solidFill>
                  <a:srgbClr val="FF3C00"/>
                </a:solidFill>
                <a:latin typeface="微软雅黑" pitchFamily="34" charset="-122"/>
                <a:ea typeface="微软雅黑" pitchFamily="34" charset="-122"/>
              </a:rPr>
              <a:t>我将毕业后的第一个十年称之为“黄金十年”，第二个十年称之为“白金十年”，第三个十年称之为“钻石十年”，以此来形容人生当中最青春蓬勃、年富力强和激情满怀的宝贵三十年。</a:t>
            </a:r>
            <a:endParaRPr lang="en-US" altLang="zh-CN" sz="1400" dirty="0">
              <a:solidFill>
                <a:srgbClr val="FF3C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164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400" dirty="0">
                <a:solidFill>
                  <a:srgbClr val="FF3C00"/>
                </a:solidFill>
                <a:latin typeface="微软雅黑" pitchFamily="34" charset="-122"/>
                <a:ea typeface="微软雅黑" pitchFamily="34" charset="-122"/>
              </a:rPr>
              <a:t>“我的黄金十年”写的就是毕业后，第一个十年所发生的职场与情感的那些事儿</a:t>
            </a:r>
            <a:r>
              <a:rPr lang="en-US" altLang="zh-CN" sz="1400" dirty="0">
                <a:solidFill>
                  <a:srgbClr val="FF3C0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zh-CN" altLang="en-US" sz="1400" dirty="0">
              <a:solidFill>
                <a:srgbClr val="FF3C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064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5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50"/>
                            </p:stCondLst>
                            <p:childTnLst>
                              <p:par>
                                <p:cTn id="2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17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17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7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20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17"/>
          <p:cNvSpPr>
            <a:spLocks noChangeArrowheads="1"/>
          </p:cNvSpPr>
          <p:nvPr/>
        </p:nvSpPr>
        <p:spPr bwMode="gray">
          <a:xfrm>
            <a:off x="-1" y="2215544"/>
            <a:ext cx="12190413" cy="2222508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wrap="none" lIns="91417" tIns="45708" rIns="91417" bIns="45708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  <a:latin typeface="Arial"/>
            </a:endParaRPr>
          </a:p>
        </p:txBody>
      </p:sp>
      <p:pic>
        <p:nvPicPr>
          <p:cNvPr id="38" name="Picture 8" descr="D:\hd-white-132\handdrawn-white13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0734" y="2786058"/>
            <a:ext cx="892624" cy="1143008"/>
          </a:xfrm>
          <a:prstGeom prst="rect">
            <a:avLst/>
          </a:prstGeom>
          <a:noFill/>
        </p:spPr>
      </p:pic>
      <p:pic>
        <p:nvPicPr>
          <p:cNvPr id="39" name="Picture 113" descr="D:\hd-white-132\handdrawn-white7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43078" y="2787048"/>
            <a:ext cx="857256" cy="1109938"/>
          </a:xfrm>
          <a:prstGeom prst="rect">
            <a:avLst/>
          </a:prstGeom>
          <a:noFill/>
        </p:spPr>
      </p:pic>
      <p:sp>
        <p:nvSpPr>
          <p:cNvPr id="40" name="矩形 39"/>
          <p:cNvSpPr/>
          <p:nvPr/>
        </p:nvSpPr>
        <p:spPr>
          <a:xfrm>
            <a:off x="766614" y="2501294"/>
            <a:ext cx="3650748" cy="1523470"/>
          </a:xfrm>
          <a:prstGeom prst="rect">
            <a:avLst/>
          </a:prstGeom>
        </p:spPr>
        <p:txBody>
          <a:bodyPr wrap="square" lIns="91417" tIns="45708" rIns="91417" bIns="45708">
            <a:spAutoFit/>
          </a:bodyPr>
          <a:lstStyle/>
          <a:p>
            <a:pPr algn="r"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可以在下列情况使用</a:t>
            </a:r>
          </a:p>
          <a:p>
            <a:pPr algn="r"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endParaRPr lang="en-US" altLang="zh-CN" sz="1200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宋体" charset="-122"/>
            </a:endParaRPr>
          </a:p>
          <a:p>
            <a:pPr algn="r"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2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不限次数的用于个人</a:t>
            </a:r>
            <a:r>
              <a:rPr lang="en-US" altLang="zh-CN" sz="12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/</a:t>
            </a:r>
            <a:r>
              <a:rPr lang="zh-CN" altLang="en-US" sz="12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公司、企业</a:t>
            </a:r>
          </a:p>
          <a:p>
            <a:pPr algn="r"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2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修改并编辑其中素材内容</a:t>
            </a:r>
          </a:p>
          <a:p>
            <a:pPr algn="r"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2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拷贝并使用其中内容</a:t>
            </a:r>
          </a:p>
        </p:txBody>
      </p:sp>
      <p:sp>
        <p:nvSpPr>
          <p:cNvPr id="41" name="矩形 40"/>
          <p:cNvSpPr/>
          <p:nvPr/>
        </p:nvSpPr>
        <p:spPr>
          <a:xfrm>
            <a:off x="7925234" y="2501294"/>
            <a:ext cx="3642580" cy="1523470"/>
          </a:xfrm>
          <a:prstGeom prst="rect">
            <a:avLst/>
          </a:prstGeom>
        </p:spPr>
        <p:txBody>
          <a:bodyPr wrap="square" lIns="91417" tIns="45708" rIns="91417" bIns="45708">
            <a:spAutoFit/>
          </a:bodyPr>
          <a:lstStyle/>
          <a:p>
            <a:pPr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不可以在以下情况使用</a:t>
            </a:r>
          </a:p>
          <a:p>
            <a:pPr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endParaRPr lang="en-US" altLang="zh-CN" sz="1200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2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用于任何形式的在线付费下载</a:t>
            </a:r>
          </a:p>
          <a:p>
            <a:pPr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2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收集整理我们免费资源后，刻录光碟销售</a:t>
            </a:r>
            <a:endParaRPr lang="zh-CN" altLang="en-GB" sz="1200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buClr>
                <a:srgbClr val="E20000"/>
              </a:buClr>
              <a:buSzPct val="60000"/>
              <a:defRPr/>
            </a:pPr>
            <a:r>
              <a:rPr lang="zh-CN" altLang="en-US" sz="1200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宋体" charset="-122"/>
              </a:rPr>
              <a:t>把我们的创作做为您个人作品</a:t>
            </a:r>
          </a:p>
        </p:txBody>
      </p:sp>
      <p:cxnSp>
        <p:nvCxnSpPr>
          <p:cNvPr id="42" name="直接连接符 41"/>
          <p:cNvCxnSpPr/>
          <p:nvPr/>
        </p:nvCxnSpPr>
        <p:spPr bwMode="auto">
          <a:xfrm rot="5400000">
            <a:off x="5420690" y="3358550"/>
            <a:ext cx="1571636" cy="1588"/>
          </a:xfrm>
          <a:prstGeom prst="line">
            <a:avLst/>
          </a:prstGeom>
          <a:solidFill>
            <a:srgbClr val="E20000"/>
          </a:solidFill>
          <a:ln w="3175" cap="flat" cmpd="sng" algn="ctr">
            <a:solidFill>
              <a:srgbClr val="FFFFFF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grpSp>
        <p:nvGrpSpPr>
          <p:cNvPr id="43" name="组合 42"/>
          <p:cNvGrpSpPr/>
          <p:nvPr/>
        </p:nvGrpSpPr>
        <p:grpSpPr>
          <a:xfrm>
            <a:off x="5215467" y="1430585"/>
            <a:ext cx="1983669" cy="630265"/>
            <a:chOff x="1712218" y="595554"/>
            <a:chExt cx="1907518" cy="632241"/>
          </a:xfrm>
          <a:solidFill>
            <a:srgbClr val="00B0F0"/>
          </a:solidFill>
        </p:grpSpPr>
        <p:sp>
          <p:nvSpPr>
            <p:cNvPr id="44" name="前凸带形 43"/>
            <p:cNvSpPr/>
            <p:nvPr/>
          </p:nvSpPr>
          <p:spPr>
            <a:xfrm>
              <a:off x="1712218" y="595554"/>
              <a:ext cx="1907518" cy="632241"/>
            </a:xfrm>
            <a:prstGeom prst="ribbo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30">
                <a:defRPr/>
              </a:pPr>
              <a:endParaRPr lang="zh-CN" altLang="en-US" sz="1800" kern="0" dirty="0">
                <a:solidFill>
                  <a:prstClr val="white"/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195394" y="784065"/>
              <a:ext cx="903073" cy="35292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defTabSz="914330">
                <a:defRPr/>
              </a:pPr>
              <a:r>
                <a:rPr lang="zh-CN" altLang="en-US" sz="1600" b="1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声明</a:t>
              </a:r>
            </a:p>
          </p:txBody>
        </p:sp>
      </p:grpSp>
      <p:pic>
        <p:nvPicPr>
          <p:cNvPr id="1029" name="Picture 5" descr="C:\Users\user\AppData\Local\Temp\SoEasy\6A7F6CE0565497B2026AE3CC468C4A5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507" y="4604515"/>
            <a:ext cx="1664445" cy="166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7069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sp>
        <p:nvSpPr>
          <p:cNvPr id="39" name="五边形 38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为什么需要时间管理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6094090"/>
            <a:ext cx="11579943" cy="461665"/>
            <a:chOff x="0" y="6094090"/>
            <a:chExt cx="11579943" cy="461665"/>
          </a:xfrm>
        </p:grpSpPr>
        <p:sp>
          <p:nvSpPr>
            <p:cNvPr id="38" name="TextBox 37"/>
            <p:cNvSpPr txBox="1"/>
            <p:nvPr/>
          </p:nvSpPr>
          <p:spPr>
            <a:xfrm>
              <a:off x="10344769" y="6094090"/>
              <a:ext cx="1235174" cy="461665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FFFF66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Broadway" pitchFamily="82" charset="0"/>
                  <a:ea typeface="楷体" pitchFamily="49" charset="-122"/>
                  <a:cs typeface="经典繁仿黑" pitchFamily="49" charset="-122"/>
                </a:rPr>
                <a:t>LOGO</a:t>
              </a:r>
              <a:endParaRPr lang="zh-CN" altLang="en-US" dirty="0">
                <a:solidFill>
                  <a:srgbClr val="FFFF66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0" y="6526138"/>
              <a:ext cx="1019966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10199662" y="6094090"/>
              <a:ext cx="0" cy="431800"/>
            </a:xfrm>
            <a:prstGeom prst="line">
              <a:avLst/>
            </a:prstGeom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V="1">
              <a:off x="10283799" y="6236965"/>
              <a:ext cx="0" cy="288925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矩形 42"/>
          <p:cNvSpPr/>
          <p:nvPr/>
        </p:nvSpPr>
        <p:spPr>
          <a:xfrm>
            <a:off x="118541" y="68461"/>
            <a:ext cx="360000" cy="360000"/>
          </a:xfrm>
          <a:prstGeom prst="rect">
            <a:avLst/>
          </a:prstGeom>
          <a:noFill/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ysClr val="window" lastClr="FFFFFF"/>
              </a:solidFill>
              <a:ea typeface="微软雅黑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95288" y="394690"/>
            <a:ext cx="165600" cy="165600"/>
          </a:xfrm>
          <a:prstGeom prst="rect">
            <a:avLst/>
          </a:prstGeom>
          <a:noFill/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 kern="0">
              <a:solidFill>
                <a:sysClr val="window" lastClr="FFFFFF"/>
              </a:solidFill>
              <a:ea typeface="微软雅黑"/>
            </a:endParaRPr>
          </a:p>
        </p:txBody>
      </p:sp>
      <p:pic>
        <p:nvPicPr>
          <p:cNvPr id="1026" name="Picture 2" descr="E:\仝德志文件，勿删！\03-参考文档\！PPT图片及版面资源\06-PPT精选插图\02-商务\同一起跑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1437" y="2061642"/>
            <a:ext cx="5582319" cy="3600400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直接连接符 12"/>
          <p:cNvCxnSpPr/>
          <p:nvPr/>
        </p:nvCxnSpPr>
        <p:spPr>
          <a:xfrm>
            <a:off x="1630710" y="1629594"/>
            <a:ext cx="9433046" cy="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</a:ln>
          <a:effectLst/>
        </p:spPr>
      </p:cxnSp>
      <p:sp>
        <p:nvSpPr>
          <p:cNvPr id="15" name="Line 130"/>
          <p:cNvSpPr>
            <a:spLocks noChangeShapeType="1"/>
          </p:cNvSpPr>
          <p:nvPr/>
        </p:nvSpPr>
        <p:spPr bwMode="auto">
          <a:xfrm>
            <a:off x="1032711" y="2208362"/>
            <a:ext cx="0" cy="457200"/>
          </a:xfrm>
          <a:prstGeom prst="line">
            <a:avLst/>
          </a:prstGeom>
          <a:noFill/>
          <a:ln w="38100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1057646" y="1870869"/>
            <a:ext cx="3885432" cy="387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这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是一个拼爹的时代，公平的理想依然遥远，不公的现实代代遗传。如果你既不是富二代，也不是官二代，那么你怎么样才能比得过白富美和高富帅？感谢老天爷，让我们在万千的不公平中，还有</a:t>
            </a:r>
            <a:r>
              <a:rPr lang="zh-CN" altLang="en-US" sz="18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这唯一公平的资源：时间！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因此，与其感叹你缺乏别的资源，比如金钱，人脉，不如好好把你的时间资源加以管理以弥补其他资源的不足，因为时间资源的正确使用可以创造出其他的资源。 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630710" y="952178"/>
            <a:ext cx="9433046" cy="533400"/>
            <a:chOff x="1630710" y="952178"/>
            <a:chExt cx="9433046" cy="533400"/>
          </a:xfrm>
        </p:grpSpPr>
        <p:sp>
          <p:nvSpPr>
            <p:cNvPr id="14" name="TextBox 13"/>
            <p:cNvSpPr txBox="1"/>
            <p:nvPr/>
          </p:nvSpPr>
          <p:spPr>
            <a:xfrm>
              <a:off x="2454151" y="981522"/>
              <a:ext cx="860960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kern="0" dirty="0" smtClean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时间</a:t>
              </a:r>
              <a:r>
                <a:rPr lang="zh-CN" altLang="en-US" kern="0" dirty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是我们唯一对每个人都公平的资源</a:t>
              </a:r>
              <a:endParaRPr lang="en-US" altLang="zh-CN" kern="0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1</a:t>
              </a:r>
              <a:endParaRPr lang="zh-CN" altLang="en-US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490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sp>
        <p:nvSpPr>
          <p:cNvPr id="39" name="五边形 38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为什么需要时间管理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630710" y="1629594"/>
            <a:ext cx="9433046" cy="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</a:ln>
          <a:effectLst/>
        </p:spPr>
      </p:cxnSp>
      <p:sp>
        <p:nvSpPr>
          <p:cNvPr id="15" name="Line 130"/>
          <p:cNvSpPr>
            <a:spLocks noChangeShapeType="1"/>
          </p:cNvSpPr>
          <p:nvPr/>
        </p:nvSpPr>
        <p:spPr bwMode="auto">
          <a:xfrm>
            <a:off x="1032711" y="2208362"/>
            <a:ext cx="0" cy="457200"/>
          </a:xfrm>
          <a:prstGeom prst="line">
            <a:avLst/>
          </a:prstGeom>
          <a:noFill/>
          <a:ln w="38100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1630711" y="1870869"/>
            <a:ext cx="3168351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深夜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，一个危重病人迎来了他生命中的最后一分钟，死神如期来到了他的身边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。此前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，死神的形象在他脑海中几次闪过。他对死神说：“再给我一分钟好么</a:t>
            </a:r>
            <a:r>
              <a:rPr lang="en-US" altLang="zh-CN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?”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死神回答：“你要一分钟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干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嘛</a:t>
            </a:r>
            <a:r>
              <a:rPr lang="en-US" altLang="zh-CN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?”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他说：“我想利用这一分钟看一看天，看一看地。我想利用这一分钟想一想我的朋友和我的亲人。如果运气好的话，我还可以看到一朵绽开的花。” 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630710" y="952178"/>
            <a:ext cx="9433046" cy="533400"/>
            <a:chOff x="1630710" y="952178"/>
            <a:chExt cx="9433046" cy="533400"/>
          </a:xfrm>
        </p:grpSpPr>
        <p:sp>
          <p:nvSpPr>
            <p:cNvPr id="14" name="TextBox 13"/>
            <p:cNvSpPr txBox="1"/>
            <p:nvPr/>
          </p:nvSpPr>
          <p:spPr>
            <a:xfrm>
              <a:off x="2454151" y="981522"/>
              <a:ext cx="860960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kern="0" dirty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做好时间管理，不再因虚度光阴而悔恨</a:t>
              </a:r>
              <a:endParaRPr lang="en-US" altLang="zh-CN" kern="0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2</a:t>
              </a:r>
              <a:endParaRPr lang="zh-CN" altLang="en-US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1475656" y="1633364"/>
            <a:ext cx="0" cy="431671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</a:ln>
          <a:effectLst/>
        </p:spPr>
      </p:cxnSp>
      <p:sp>
        <p:nvSpPr>
          <p:cNvPr id="19" name="TextBox 18"/>
          <p:cNvSpPr txBox="1"/>
          <p:nvPr/>
        </p:nvSpPr>
        <p:spPr>
          <a:xfrm>
            <a:off x="748030" y="1777380"/>
            <a:ext cx="738664" cy="31645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 spc="19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死神的</a:t>
            </a:r>
            <a:r>
              <a:rPr lang="zh-CN" altLang="en-US" sz="36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叹息</a:t>
            </a:r>
            <a:endParaRPr lang="en-US" altLang="zh-CN" sz="3600" b="1" dirty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97" y="5302002"/>
            <a:ext cx="648000" cy="64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4583038" y="6035939"/>
            <a:ext cx="5464224" cy="418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这是在</a:t>
            </a:r>
            <a:r>
              <a:rPr lang="en-US" altLang="zh-CN" sz="1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终极突破</a:t>
            </a:r>
            <a:r>
              <a:rPr lang="en-US" altLang="zh-CN" sz="1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这本书里找到的一段文字</a:t>
            </a:r>
            <a:endParaRPr lang="zh-CN" altLang="en-US" sz="1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4"/>
          <p:cNvSpPr>
            <a:spLocks noChangeArrowheads="1"/>
          </p:cNvSpPr>
          <p:nvPr/>
        </p:nvSpPr>
        <p:spPr bwMode="auto">
          <a:xfrm>
            <a:off x="8039423" y="1845618"/>
            <a:ext cx="3168351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死神说：“你的想法不错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，但是，很抱歉，我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不能答应你。我们留了足够的时间让你去欣赏，你却没有去珍惜，你看一下这份账单：在过去</a:t>
            </a:r>
            <a:r>
              <a:rPr lang="en-US" altLang="zh-CN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年的生命中，你有三分之一的时间在睡觉；剩下的</a:t>
            </a:r>
            <a:r>
              <a:rPr lang="en-US" altLang="zh-CN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多年里你经常拖延时间；你曾经感叹时间太慢的次数达到了</a:t>
            </a:r>
            <a:r>
              <a:rPr lang="en-US" altLang="zh-CN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10000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次。上学时，你拖延作业；成人后，你抽烟、喝酒、看电视，虚掷光阴。 </a:t>
            </a:r>
          </a:p>
        </p:txBody>
      </p:sp>
      <p:pic>
        <p:nvPicPr>
          <p:cNvPr id="2050" name="Picture 2" descr="C:\Documents and Settings\tdz\桌面\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6913" y="1989634"/>
            <a:ext cx="2570461" cy="3855692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63294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730571" y="333450"/>
            <a:ext cx="2340299" cy="30777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正文</a:t>
            </a:r>
          </a:p>
        </p:txBody>
      </p:sp>
      <p:sp>
        <p:nvSpPr>
          <p:cNvPr id="39" name="五边形 38"/>
          <p:cNvSpPr/>
          <p:nvPr/>
        </p:nvSpPr>
        <p:spPr>
          <a:xfrm rot="5400000">
            <a:off x="10355110" y="1064962"/>
            <a:ext cx="2497415" cy="360040"/>
          </a:xfrm>
          <a:prstGeom prst="homePlate">
            <a:avLst>
              <a:gd name="adj" fmla="val 353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为什么需要时间管理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630710" y="1629594"/>
            <a:ext cx="9433046" cy="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</a:ln>
          <a:effectLst/>
        </p:spPr>
      </p:cxnSp>
      <p:sp>
        <p:nvSpPr>
          <p:cNvPr id="15" name="Line 130"/>
          <p:cNvSpPr>
            <a:spLocks noChangeShapeType="1"/>
          </p:cNvSpPr>
          <p:nvPr/>
        </p:nvSpPr>
        <p:spPr bwMode="auto">
          <a:xfrm>
            <a:off x="1032711" y="2208362"/>
            <a:ext cx="0" cy="457200"/>
          </a:xfrm>
          <a:prstGeom prst="line">
            <a:avLst/>
          </a:prstGeom>
          <a:noFill/>
          <a:ln w="38100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630710" y="952178"/>
            <a:ext cx="9433046" cy="533400"/>
            <a:chOff x="1630710" y="952178"/>
            <a:chExt cx="9433046" cy="533400"/>
          </a:xfrm>
        </p:grpSpPr>
        <p:sp>
          <p:nvSpPr>
            <p:cNvPr id="14" name="TextBox 13"/>
            <p:cNvSpPr txBox="1"/>
            <p:nvPr/>
          </p:nvSpPr>
          <p:spPr>
            <a:xfrm>
              <a:off x="2454151" y="981522"/>
              <a:ext cx="860960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kern="0" dirty="0">
                  <a:solidFill>
                    <a:srgbClr val="00C4F0"/>
                  </a:solidFill>
                  <a:latin typeface="微软雅黑" pitchFamily="34" charset="-122"/>
                  <a:ea typeface="微软雅黑" pitchFamily="34" charset="-122"/>
                </a:rPr>
                <a:t>做好时间管理，不再因虚度光阴而悔恨</a:t>
              </a:r>
              <a:endParaRPr lang="en-US" altLang="zh-CN" kern="0" dirty="0">
                <a:solidFill>
                  <a:srgbClr val="00C4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defTabSz="110523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 smtClean="0"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2</a:t>
              </a:r>
              <a:endParaRPr lang="zh-CN" altLang="en-US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1475656" y="1633364"/>
            <a:ext cx="0" cy="4316710"/>
          </a:xfrm>
          <a:prstGeom prst="line">
            <a:avLst/>
          </a:prstGeom>
          <a:noFill/>
          <a:ln w="9525" cap="flat" cmpd="sng" algn="ctr">
            <a:solidFill>
              <a:srgbClr val="FC6204"/>
            </a:solidFill>
            <a:prstDash val="dash"/>
          </a:ln>
          <a:effectLst/>
        </p:spPr>
      </p:cxnSp>
      <p:sp>
        <p:nvSpPr>
          <p:cNvPr id="19" name="TextBox 18"/>
          <p:cNvSpPr txBox="1"/>
          <p:nvPr/>
        </p:nvSpPr>
        <p:spPr>
          <a:xfrm>
            <a:off x="748030" y="1777380"/>
            <a:ext cx="738664" cy="31645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 spc="19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死神的</a:t>
            </a:r>
            <a:r>
              <a:rPr lang="zh-CN" altLang="en-US" sz="3600" b="1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叹息</a:t>
            </a:r>
            <a:endParaRPr lang="en-US" altLang="zh-CN" sz="3600" b="1" dirty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97" y="5302002"/>
            <a:ext cx="648000" cy="64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4583038" y="6035939"/>
            <a:ext cx="5464224" cy="418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这是在</a:t>
            </a:r>
            <a:r>
              <a:rPr lang="en-US" altLang="zh-CN" sz="1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终极突破</a:t>
            </a:r>
            <a:r>
              <a:rPr lang="en-US" altLang="zh-CN" sz="1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这本书里找到的一段文字</a:t>
            </a:r>
            <a:endParaRPr lang="zh-CN" altLang="en-US" sz="1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图片 7" descr="死神副本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" r="2403"/>
          <a:stretch/>
        </p:blipFill>
        <p:spPr bwMode="auto">
          <a:xfrm>
            <a:off x="6095206" y="2034158"/>
            <a:ext cx="5079553" cy="3771900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1630712" y="1870869"/>
            <a:ext cx="4320478" cy="4193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你做事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拖延的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时间共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耗去了</a:t>
            </a:r>
            <a:r>
              <a:rPr lang="en-US" altLang="zh-CN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36500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个小时，折合</a:t>
            </a:r>
            <a:r>
              <a:rPr lang="en-US" altLang="zh-CN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1520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天。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做事马虎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，使得事情不断地要重做，浪费了大约</a:t>
            </a:r>
            <a:r>
              <a:rPr lang="en-US" altLang="zh-CN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300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多天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。你工作时间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同事聊天，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把工作丢到了一旁毫无顾忌；你经常埋怨、责怪别人，找借口、找理由、推卸责任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；你还常常和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无聊的人煲电话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粥；还有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……” </a:t>
            </a:r>
          </a:p>
          <a:p>
            <a:pPr indent="457200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说到这里，这个危重病人就断了气。死神叹了口气说：“如果你活着的时候能节约一分钟的话，你就能听完我给你记下的账单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了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。哎，真可惜，世人怎么都是这样，还等不到我动手就后悔死了</a:t>
            </a:r>
            <a:r>
              <a:rPr lang="zh-CN" altLang="en-US" sz="1600" dirty="0" smtClean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600" dirty="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11989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>
          <a:solidFill>
            <a:srgbClr val="DC9F0B"/>
          </a:solidFill>
          <a:round/>
          <a:headEnd type="oval" w="med" len="med"/>
          <a:tailEnd/>
        </a:ln>
        <a:extLst>
          <a:ext uri="{909E8E84-426E-40DD-AFC4-6F175D3DCCD1}">
            <a14:hiddenFill xmlns:a14="http://schemas.microsoft.com/office/drawing/2010/main">
              <a:noFill/>
            </a14:hiddenFill>
          </a:ext>
        </a:extLst>
      </a:spPr>
      <a:bodyPr/>
      <a:lstStyle>
        <a:defPPr marL="0" marR="0" indent="0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0" cap="none" spc="0" normalizeH="0" baseline="0" noProof="0">
            <a:ln>
              <a:noFill/>
            </a:ln>
            <a:solidFill>
              <a:sysClr val="windowText" lastClr="000000"/>
            </a:solidFill>
            <a:effectLst/>
            <a:uLnTx/>
            <a:uFillTx/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2491</TotalTime>
  <Words>6393</Words>
  <Application>Microsoft Office PowerPoint</Application>
  <PresentationFormat>自定义</PresentationFormat>
  <Paragraphs>649</Paragraphs>
  <Slides>62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81" baseType="lpstr">
      <vt:lpstr>Arial Unicode MS</vt:lpstr>
      <vt:lpstr>돋움</vt:lpstr>
      <vt:lpstr>굴림</vt:lpstr>
      <vt:lpstr>맑은 고딕</vt:lpstr>
      <vt:lpstr>ＭＳ Ｐゴシック</vt:lpstr>
      <vt:lpstr>经典繁仿黑</vt:lpstr>
      <vt:lpstr>楷体</vt:lpstr>
      <vt:lpstr>宋体</vt:lpstr>
      <vt:lpstr>微软雅黑</vt:lpstr>
      <vt:lpstr>专业字体设计服务/WWW.ZTSGC.COM/</vt:lpstr>
      <vt:lpstr>Arial</vt:lpstr>
      <vt:lpstr>Arial Black</vt:lpstr>
      <vt:lpstr>Broadway</vt:lpstr>
      <vt:lpstr>Calibri</vt:lpstr>
      <vt:lpstr>Impact</vt:lpstr>
      <vt:lpstr>Lao UI</vt:lpstr>
      <vt:lpstr>Tahoma</vt:lpstr>
      <vt:lpstr>Wingdings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583</cp:revision>
  <dcterms:created xsi:type="dcterms:W3CDTF">2012-06-23T13:32:53Z</dcterms:created>
  <dcterms:modified xsi:type="dcterms:W3CDTF">2016-07-26T02:19:25Z</dcterms:modified>
</cp:coreProperties>
</file>