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301" r:id="rId2"/>
    <p:sldId id="379" r:id="rId3"/>
    <p:sldId id="393" r:id="rId4"/>
    <p:sldId id="402" r:id="rId5"/>
    <p:sldId id="401" r:id="rId6"/>
    <p:sldId id="403" r:id="rId7"/>
    <p:sldId id="404" r:id="rId8"/>
    <p:sldId id="396" r:id="rId9"/>
    <p:sldId id="406" r:id="rId10"/>
    <p:sldId id="407" r:id="rId11"/>
    <p:sldId id="408" r:id="rId12"/>
    <p:sldId id="411" r:id="rId13"/>
    <p:sldId id="412" r:id="rId14"/>
    <p:sldId id="397" r:id="rId15"/>
    <p:sldId id="413" r:id="rId16"/>
    <p:sldId id="414" r:id="rId17"/>
    <p:sldId id="415" r:id="rId18"/>
    <p:sldId id="416" r:id="rId19"/>
    <p:sldId id="417" r:id="rId20"/>
    <p:sldId id="398" r:id="rId21"/>
    <p:sldId id="419" r:id="rId22"/>
    <p:sldId id="421" r:id="rId23"/>
    <p:sldId id="399" r:id="rId24"/>
    <p:sldId id="423" r:id="rId25"/>
    <p:sldId id="424" r:id="rId26"/>
    <p:sldId id="426" r:id="rId27"/>
    <p:sldId id="428" r:id="rId2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DFGothic-EB" panose="020B0600070205080204" charset="-128"/>
      <p:regular r:id="rId36"/>
    </p:embeddedFont>
    <p:embeddedFont>
      <p:font typeface="Roboto" pitchFamily="2" charset="0"/>
      <p:regular r:id="rId37"/>
      <p:bold r:id="rId38"/>
      <p:italic r:id="rId39"/>
      <p:boldItalic r:id="rId40"/>
    </p:embeddedFont>
  </p:embeddedFontLst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C5FF"/>
    <a:srgbClr val="A568D2"/>
    <a:srgbClr val="9954CC"/>
    <a:srgbClr val="FFFFFF"/>
    <a:srgbClr val="EED56C"/>
    <a:srgbClr val="D43E01"/>
    <a:srgbClr val="E8EAE9"/>
    <a:srgbClr val="FCFCFC"/>
    <a:srgbClr val="CCD0D1"/>
    <a:srgbClr val="D7D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25" d="100"/>
          <a:sy n="125" d="100"/>
        </p:scale>
        <p:origin x="394" y="8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</c:dPt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A568D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596378272"/>
        <c:axId val="-1596390240"/>
        <c:axId val="0"/>
      </c:bar3DChart>
      <c:catAx>
        <c:axId val="-1596378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-1596390240"/>
        <c:crosses val="autoZero"/>
        <c:auto val="1"/>
        <c:lblAlgn val="ctr"/>
        <c:lblOffset val="100"/>
        <c:noMultiLvlLbl val="0"/>
      </c:catAx>
      <c:valAx>
        <c:axId val="-15963902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-159637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2017/8/5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09944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4325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1725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768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679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7217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7186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166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4752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1212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840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73833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1238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3094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22463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3550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4168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4778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10495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189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4150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5865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0970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5713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26381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8569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  <a:pPr/>
              <a:t>‹#›</a:t>
            </a:fld>
            <a:endParaRPr lang="en-US" sz="1000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16" y="210344"/>
            <a:ext cx="705222" cy="705222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1" y="0"/>
            <a:ext cx="9142645" cy="5143500"/>
          </a:xfrm>
          <a:prstGeom prst="rect">
            <a:avLst/>
          </a:prstGeom>
          <a:solidFill>
            <a:schemeClr val="bg1">
              <a:alpha val="4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1.pn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8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jpeg"/><Relationship Id="rId4" Type="http://schemas.microsoft.com/office/2007/relationships/hdphoto" Target="../media/hdphoto2.wdp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" y="3795886"/>
            <a:ext cx="9143244" cy="1347614"/>
          </a:xfrm>
          <a:prstGeom prst="rect">
            <a:avLst/>
          </a:prstGeom>
        </p:spPr>
      </p:pic>
      <p:pic>
        <p:nvPicPr>
          <p:cNvPr id="2" name="超酷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508104" y="-1892746"/>
            <a:ext cx="609600" cy="60960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8253134" y="4661063"/>
            <a:ext cx="305647" cy="305644"/>
            <a:chOff x="5196486" y="5946187"/>
            <a:chExt cx="305647" cy="305644"/>
          </a:xfrm>
        </p:grpSpPr>
        <p:grpSp>
          <p:nvGrpSpPr>
            <p:cNvPr id="65" name="组合 64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6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695531" y="4661063"/>
            <a:ext cx="305647" cy="305644"/>
            <a:chOff x="5638883" y="5946187"/>
            <a:chExt cx="305647" cy="305644"/>
          </a:xfrm>
        </p:grpSpPr>
        <p:grpSp>
          <p:nvGrpSpPr>
            <p:cNvPr id="70" name="组合 69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56414" y="4661063"/>
            <a:ext cx="305647" cy="305644"/>
            <a:chOff x="4299766" y="5946187"/>
            <a:chExt cx="305647" cy="305644"/>
          </a:xfrm>
        </p:grpSpPr>
        <p:grpSp>
          <p:nvGrpSpPr>
            <p:cNvPr id="75" name="组合 74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797038" y="4661063"/>
            <a:ext cx="305647" cy="305644"/>
            <a:chOff x="4740390" y="5946187"/>
            <a:chExt cx="305647" cy="305644"/>
          </a:xfrm>
        </p:grpSpPr>
        <p:grpSp>
          <p:nvGrpSpPr>
            <p:cNvPr id="80" name="组合 79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" t="37400" r="51575"/>
          <a:stretch/>
        </p:blipFill>
        <p:spPr>
          <a:xfrm>
            <a:off x="155859" y="3075466"/>
            <a:ext cx="2734078" cy="20720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5" t="36000" r="27943"/>
          <a:stretch/>
        </p:blipFill>
        <p:spPr>
          <a:xfrm>
            <a:off x="2439429" y="2957549"/>
            <a:ext cx="2132570" cy="24997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9" t="6600" r="4312" b="72400"/>
          <a:stretch/>
        </p:blipFill>
        <p:spPr>
          <a:xfrm>
            <a:off x="7256625" y="3957673"/>
            <a:ext cx="1764882" cy="4994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25558" y="1485829"/>
            <a:ext cx="44996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企业品质管理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动态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5896" y="2151718"/>
            <a:ext cx="161582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野望教育淘宝店</a:t>
            </a:r>
            <a:endParaRPr lang="zh-CN" altLang="en-US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06"/>
          <a:stretch/>
        </p:blipFill>
        <p:spPr>
          <a:xfrm>
            <a:off x="6703704" y="456381"/>
            <a:ext cx="1255672" cy="13384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09" y="-15566"/>
            <a:ext cx="3361031" cy="234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39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6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7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2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重点任务完成</a:t>
            </a:r>
            <a:endParaRPr lang="zh-CN" altLang="en-US" dirty="0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5" name="组合 4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9954C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0" name="组合 9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9954CC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5" name="组合 14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9954C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填加标题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5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29" name="椭圆 28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同心圆 32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181844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 animBg="1"/>
          <p:bldP spid="26" grpId="0" animBg="1"/>
          <p:bldP spid="27" grpId="0" animBg="1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 animBg="1"/>
          <p:bldP spid="26" grpId="0" animBg="1"/>
          <p:bldP spid="27" grpId="0" animBg="1"/>
          <p:bldP spid="3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工作完成阶段</a:t>
            </a:r>
            <a:endParaRPr lang="zh-CN" altLang="en-US" dirty="0"/>
          </a:p>
        </p:txBody>
      </p:sp>
      <p:pic>
        <p:nvPicPr>
          <p:cNvPr id="29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36" name="组合 3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41" name="组合 4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46" name="组合 4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51" name="组合 5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56" name="组合 5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阶段一</a:t>
            </a:r>
            <a:endParaRPr lang="zh-CN" altLang="en-US" sz="15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5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66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阶段二</a:t>
            </a:r>
            <a:endParaRPr lang="zh-CN" altLang="en-US" sz="15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7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68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阶段三</a:t>
            </a:r>
            <a:endParaRPr lang="zh-CN" altLang="en-US" sz="15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0" name="文本框 13"/>
          <p:cNvSpPr txBox="1"/>
          <p:nvPr/>
        </p:nvSpPr>
        <p:spPr>
          <a:xfrm>
            <a:off x="686593" y="2485481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71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72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阶段四</a:t>
            </a:r>
            <a:endParaRPr lang="zh-CN" altLang="en-US" sz="15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5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77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8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9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0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1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2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3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4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5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6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7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88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阶段五</a:t>
            </a:r>
            <a:endParaRPr lang="zh-CN" altLang="en-US" sz="15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9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90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91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阶段六</a:t>
            </a:r>
            <a:endParaRPr lang="zh-CN" altLang="en-US" sz="1500" b="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3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104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181844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1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 animBg="1"/>
          <p:bldP spid="69" grpId="0"/>
          <p:bldP spid="70" grpId="0"/>
          <p:bldP spid="74" grpId="0"/>
          <p:bldP spid="75" grpId="0"/>
          <p:bldP spid="88" grpId="0"/>
          <p:bldP spid="89" grpId="0"/>
          <p:bldP spid="102" grpId="0"/>
          <p:bldP spid="103" grpId="0"/>
          <p:bldP spid="10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2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7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1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3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6" dur="7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1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 animBg="1"/>
          <p:bldP spid="69" grpId="0"/>
          <p:bldP spid="70" grpId="0"/>
          <p:bldP spid="74" grpId="0"/>
          <p:bldP spid="75" grpId="0"/>
          <p:bldP spid="88" grpId="0"/>
          <p:bldP spid="89" grpId="0"/>
          <p:bldP spid="102" grpId="0"/>
          <p:bldP spid="103" grpId="0"/>
          <p:bldP spid="10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完成项目展示</a:t>
            </a:r>
            <a:endParaRPr lang="zh-CN" altLang="en-US" dirty="0"/>
          </a:p>
        </p:txBody>
      </p:sp>
      <p:pic>
        <p:nvPicPr>
          <p:cNvPr id="3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663" y="104953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774" y="303711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2483768" y="3023790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417" y="1049234"/>
            <a:ext cx="1766888" cy="17668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298" y="104923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le 36"/>
          <p:cNvSpPr/>
          <p:nvPr/>
        </p:nvSpPr>
        <p:spPr>
          <a:xfrm>
            <a:off x="6053761" y="3275962"/>
            <a:ext cx="924820" cy="206456"/>
          </a:xfrm>
          <a:prstGeom prst="roundRect">
            <a:avLst>
              <a:gd name="adj" fmla="val 50000"/>
            </a:avLst>
          </a:prstGeom>
          <a:solidFill>
            <a:srgbClr val="9954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05</a:t>
            </a:r>
            <a:endParaRPr lang="en-US" sz="900" b="1" dirty="0">
              <a:latin typeface="微软雅黑" panose="020B0503020204020204" pitchFamily="34" charset="-122"/>
              <a:ea typeface="微软雅黑" panose="020B0503020204020204" pitchFamily="34" charset="-122"/>
              <a:cs typeface="Source Sans Pro ExtraLight"/>
            </a:endParaRPr>
          </a:p>
        </p:txBody>
      </p:sp>
      <p:sp>
        <p:nvSpPr>
          <p:cNvPr id="9" name="Rounded Rectangle 33"/>
          <p:cNvSpPr/>
          <p:nvPr/>
        </p:nvSpPr>
        <p:spPr>
          <a:xfrm>
            <a:off x="4922647" y="1164400"/>
            <a:ext cx="814154" cy="20645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项目名称 </a:t>
            </a: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0</a:t>
            </a:r>
            <a:r>
              <a:rPr lang="en-US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2</a:t>
            </a:r>
          </a:p>
        </p:txBody>
      </p:sp>
      <p:sp>
        <p:nvSpPr>
          <p:cNvPr id="10" name="Rounded Rectangle 32"/>
          <p:cNvSpPr/>
          <p:nvPr/>
        </p:nvSpPr>
        <p:spPr>
          <a:xfrm>
            <a:off x="2362374" y="1164400"/>
            <a:ext cx="814154" cy="20645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项目名称 </a:t>
            </a:r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0</a:t>
            </a:r>
            <a:r>
              <a:rPr lang="en-US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1</a:t>
            </a:r>
          </a:p>
        </p:txBody>
      </p:sp>
      <p:sp>
        <p:nvSpPr>
          <p:cNvPr id="11" name="Rounded Rectangle 34"/>
          <p:cNvSpPr/>
          <p:nvPr/>
        </p:nvSpPr>
        <p:spPr>
          <a:xfrm>
            <a:off x="7286238" y="1164400"/>
            <a:ext cx="814154" cy="20645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03</a:t>
            </a:r>
            <a:endParaRPr lang="en-US" sz="900" b="1" dirty="0">
              <a:latin typeface="微软雅黑" panose="020B0503020204020204" pitchFamily="34" charset="-122"/>
              <a:ea typeface="微软雅黑" panose="020B0503020204020204" pitchFamily="34" charset="-122"/>
              <a:cs typeface="Source Sans Pro ExtraLight"/>
            </a:endParaRPr>
          </a:p>
        </p:txBody>
      </p:sp>
      <p:sp>
        <p:nvSpPr>
          <p:cNvPr id="12" name="Rounded Rectangle 35"/>
          <p:cNvSpPr/>
          <p:nvPr/>
        </p:nvSpPr>
        <p:spPr>
          <a:xfrm>
            <a:off x="3665887" y="3275962"/>
            <a:ext cx="896437" cy="206456"/>
          </a:xfrm>
          <a:prstGeom prst="roundRect">
            <a:avLst>
              <a:gd name="adj" fmla="val 50000"/>
            </a:avLst>
          </a:prstGeom>
          <a:solidFill>
            <a:srgbClr val="9954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Source Sans Pro ExtraLight"/>
              </a:rPr>
              <a:t>04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  <a:cs typeface="Source Sans Pro Extra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181844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工作完成季度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565126" y="2225119"/>
            <a:ext cx="502336" cy="32460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874407" y="2340605"/>
            <a:ext cx="502336" cy="32460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7054" y="2657319"/>
            <a:ext cx="502336" cy="32460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89759" y="3023012"/>
            <a:ext cx="502336" cy="32460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 rot="5400000" flipH="1">
            <a:off x="6047631" y="2356681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9954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9954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9954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9954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4069" y="2158383"/>
            <a:ext cx="1302758" cy="1137185"/>
            <a:chOff x="1397291" y="3132277"/>
            <a:chExt cx="1948823" cy="1702026"/>
          </a:xfrm>
        </p:grpSpPr>
        <p:grpSp>
          <p:nvGrpSpPr>
            <p:cNvPr id="54" name="组合 53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7030A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34062" y="2726975"/>
            <a:ext cx="1302758" cy="1137185"/>
            <a:chOff x="2893203" y="3983290"/>
            <a:chExt cx="1948823" cy="1702026"/>
          </a:xfrm>
        </p:grpSpPr>
        <p:grpSp>
          <p:nvGrpSpPr>
            <p:cNvPr id="60" name="组合 59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9954CC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29283" y="2148977"/>
            <a:ext cx="1302758" cy="1137185"/>
            <a:chOff x="4381974" y="3118200"/>
            <a:chExt cx="1948823" cy="1702026"/>
          </a:xfrm>
        </p:grpSpPr>
        <p:grpSp>
          <p:nvGrpSpPr>
            <p:cNvPr id="66" name="组合 65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7030A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925619" y="3306773"/>
            <a:ext cx="1302758" cy="1137185"/>
            <a:chOff x="4376494" y="4851074"/>
            <a:chExt cx="1948823" cy="1702026"/>
          </a:xfrm>
        </p:grpSpPr>
        <p:grpSp>
          <p:nvGrpSpPr>
            <p:cNvPr id="72" name="组合 71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9954CC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06903" y="2164078"/>
            <a:ext cx="3656760" cy="2105541"/>
            <a:chOff x="7041153" y="3140803"/>
            <a:chExt cx="5470223" cy="3151364"/>
          </a:xfrm>
        </p:grpSpPr>
        <p:cxnSp>
          <p:nvCxnSpPr>
            <p:cNvPr id="78" name="直接箭头连接符 77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7015" y="1277991"/>
            <a:ext cx="2184598" cy="789703"/>
            <a:chOff x="6084168" y="1274556"/>
            <a:chExt cx="2317853" cy="814392"/>
          </a:xfrm>
        </p:grpSpPr>
        <p:sp>
          <p:nvSpPr>
            <p:cNvPr id="85" name="TextBox 84"/>
            <p:cNvSpPr txBox="1"/>
            <p:nvPr/>
          </p:nvSpPr>
          <p:spPr>
            <a:xfrm>
              <a:off x="6084168" y="1514664"/>
              <a:ext cx="2317853" cy="57428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109640" y="1274556"/>
              <a:ext cx="1008112" cy="29394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181844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1" grpId="0"/>
          <p:bldP spid="42" grpId="0"/>
          <p:bldP spid="43" grpId="0"/>
          <p:bldP spid="8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1" grpId="0"/>
          <p:bldP spid="42" grpId="0"/>
          <p:bldP spid="43" grpId="0"/>
          <p:bldP spid="8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29659" y="-66624"/>
            <a:ext cx="10003318" cy="52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0" y="1347614"/>
            <a:ext cx="9144000" cy="2592288"/>
          </a:xfrm>
          <a:prstGeom prst="rect">
            <a:avLst/>
          </a:prstGeom>
          <a:solidFill>
            <a:srgbClr val="9954CC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851922" y="1707654"/>
            <a:ext cx="3416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第三部分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成果展示及问题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28994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03</a:t>
            </a:r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51720" y="1775651"/>
            <a:ext cx="1197175" cy="1197175"/>
            <a:chOff x="2123728" y="1579722"/>
            <a:chExt cx="1197175" cy="1197175"/>
          </a:xfrm>
        </p:grpSpPr>
        <p:grpSp>
          <p:nvGrpSpPr>
            <p:cNvPr id="17" name="组合 16"/>
            <p:cNvGrpSpPr/>
            <p:nvPr/>
          </p:nvGrpSpPr>
          <p:grpSpPr>
            <a:xfrm>
              <a:off x="2123728" y="157972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2339752" y="1820075"/>
              <a:ext cx="713918" cy="706777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924164" y="2805306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项目前期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15604" y="2805306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执行过程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064398" y="2805306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存在问题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24164" y="311811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解决方法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004048" y="311811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成果展示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84168" y="3118112"/>
            <a:ext cx="110946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√收益增值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449530" y="-7788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22378" y="-283851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01167" y="31264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23670" y="-158613"/>
            <a:ext cx="685800" cy="6858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6572" y="5040488"/>
            <a:ext cx="588857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63194" y="4529852"/>
            <a:ext cx="252491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181804" y="4327051"/>
            <a:ext cx="529075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628988" y="-1058832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54726" y="415647"/>
            <a:ext cx="223080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43475" y="47061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75416" y="4606645"/>
            <a:ext cx="52019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91128" y="4921759"/>
            <a:ext cx="316877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7164" y="4738452"/>
            <a:ext cx="158438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716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310"/>
                                </p:stCondLst>
                                <p:childTnLst>
                                  <p:par>
                                    <p:cTn id="1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2" grpId="0"/>
          <p:bldP spid="14" grpId="0"/>
          <p:bldP spid="32" grpId="0"/>
          <p:bldP spid="33" grpId="0"/>
          <p:bldP spid="34" grpId="0"/>
          <p:bldP spid="35" grpId="0"/>
          <p:bldP spid="36" grpId="0"/>
          <p:bldP spid="37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310"/>
                                </p:stCondLst>
                                <p:childTnLst>
                                  <p:par>
                                    <p:cTn id="1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2" grpId="0"/>
          <p:bldP spid="14" grpId="0"/>
          <p:bldP spid="32" grpId="0"/>
          <p:bldP spid="33" grpId="0"/>
          <p:bldP spid="34" grpId="0"/>
          <p:bldP spid="35" grpId="0"/>
          <p:bldP spid="36" grpId="0"/>
          <p:bldP spid="37" grpId="0"/>
          <p:bldP spid="7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重点项目展示</a:t>
            </a:r>
            <a:endParaRPr lang="zh-CN" altLang="en-US" dirty="0"/>
          </a:p>
        </p:txBody>
      </p:sp>
      <p:pic>
        <p:nvPicPr>
          <p:cNvPr id="40" name="Picture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A568D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6525"/>
                    </a14:imgEffect>
                    <a14:imgEffect>
                      <a14:saturation sat="10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6607"/>
            <a:ext cx="9145588" cy="2104679"/>
          </a:xfrm>
          <a:prstGeom prst="rect">
            <a:avLst/>
          </a:prstGeom>
          <a:solidFill>
            <a:srgbClr val="7030A0"/>
          </a:solidFill>
        </p:spPr>
      </p:pic>
      <p:pic>
        <p:nvPicPr>
          <p:cNvPr id="41" name="Picture 2" descr="Monito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43582" y="836561"/>
            <a:ext cx="3143817" cy="2620202"/>
          </a:xfrm>
          <a:prstGeom prst="rect">
            <a:avLst/>
          </a:prstGeom>
        </p:spPr>
      </p:pic>
      <p:pic>
        <p:nvPicPr>
          <p:cNvPr id="42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750" y="979484"/>
            <a:ext cx="2821444" cy="16435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43" name="Picture 4" descr="Monitor-Light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14332" y="908024"/>
            <a:ext cx="1201618" cy="1470168"/>
          </a:xfrm>
          <a:prstGeom prst="rect">
            <a:avLst/>
          </a:prstGeom>
        </p:spPr>
      </p:pic>
      <p:pic>
        <p:nvPicPr>
          <p:cNvPr id="44" name="Picture 5" descr="ipa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25387" y="1342009"/>
            <a:ext cx="2980912" cy="2858402"/>
          </a:xfrm>
          <a:prstGeom prst="rect">
            <a:avLst/>
          </a:prstGeom>
        </p:spPr>
      </p:pic>
      <p:pic>
        <p:nvPicPr>
          <p:cNvPr id="45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411" y="1505744"/>
            <a:ext cx="1560546" cy="1882185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46" name="Picture 7" descr="ipad-light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7214452" y="1405022"/>
            <a:ext cx="915621" cy="2072317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1259632" y="3700085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/>
                <a:ea typeface="微软雅黑"/>
              </a:rPr>
              <a:t>项目分析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51920" y="3700085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>
                <a:solidFill>
                  <a:srgbClr val="7030A0"/>
                </a:solidFill>
              </a:rPr>
              <a:t>项目分析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588224" y="3700085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>
                <a:solidFill>
                  <a:srgbClr val="7030A0"/>
                </a:solidFill>
              </a:rPr>
              <a:t>项目分析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59048" y="4108753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66358" y="4108753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054948" y="4108753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53" name="文本框 37"/>
          <p:cNvSpPr>
            <a:spLocks noChangeArrowheads="1"/>
          </p:cNvSpPr>
          <p:nvPr/>
        </p:nvSpPr>
        <p:spPr bwMode="auto">
          <a:xfrm>
            <a:off x="179512" y="2483912"/>
            <a:ext cx="4010238" cy="807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2" tIns="34292" rIns="68582" bIns="34292">
            <a:spAutoFit/>
          </a:bodyPr>
          <a:lstStyle/>
          <a:p>
            <a:pPr algn="l"/>
            <a:r>
              <a:rPr lang="en-US" sz="4800" dirty="0" smtClean="0">
                <a:solidFill>
                  <a:schemeClr val="bg1"/>
                </a:solidFill>
                <a:latin typeface="+mj-ea"/>
                <a:ea typeface="+mj-ea"/>
                <a:sym typeface="Arial" pitchFamily="34" charset="0"/>
              </a:rPr>
              <a:t>P</a:t>
            </a:r>
            <a:r>
              <a:rPr lang="en-US" sz="2400" dirty="0" smtClean="0">
                <a:solidFill>
                  <a:schemeClr val="bg1"/>
                </a:solidFill>
                <a:latin typeface="+mj-ea"/>
                <a:ea typeface="+mj-ea"/>
                <a:sym typeface="Arial" pitchFamily="34" charset="0"/>
              </a:rPr>
              <a:t>ROJECT DISPLAY</a:t>
            </a:r>
            <a:endParaRPr lang="zh-CN" altLang="en-US" sz="2400" b="0" baseline="-3000" dirty="0">
              <a:solidFill>
                <a:schemeClr val="bg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8502148"/>
      </p:ext>
    </p:extLst>
  </p:cSld>
  <p:clrMapOvr>
    <a:masterClrMapping/>
  </p:clrMapOvr>
  <p:transition spd="slow" advClick="0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工作执行过程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904733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912509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07111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0379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31" name="燕尾形箭头 30"/>
          <p:cNvSpPr/>
          <p:nvPr/>
        </p:nvSpPr>
        <p:spPr>
          <a:xfrm>
            <a:off x="467544" y="2283718"/>
            <a:ext cx="8208912" cy="228600"/>
          </a:xfrm>
          <a:prstGeom prst="notch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3076" y="1491630"/>
            <a:ext cx="1697385" cy="1697385"/>
            <a:chOff x="1278794" y="3334906"/>
            <a:chExt cx="914014" cy="914014"/>
          </a:xfrm>
        </p:grpSpPr>
        <p:grpSp>
          <p:nvGrpSpPr>
            <p:cNvPr id="33" name="组合 3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5" name="同心圆 3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7030A0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第一阶段</a:t>
              </a:r>
              <a:endParaRPr lang="zh-CN" altLang="en-US" sz="15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46134" y="1495340"/>
            <a:ext cx="1697385" cy="1697385"/>
            <a:chOff x="1278794" y="3334906"/>
            <a:chExt cx="914014" cy="914014"/>
          </a:xfrm>
        </p:grpSpPr>
        <p:grpSp>
          <p:nvGrpSpPr>
            <p:cNvPr id="38" name="组合 3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0" name="同心圆 3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9954CC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9954CC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9954CC"/>
                  </a:solidFill>
                  <a:latin typeface="微软雅黑" pitchFamily="34" charset="-122"/>
                  <a:ea typeface="微软雅黑" pitchFamily="34" charset="-122"/>
                </a:rPr>
                <a:t>第二阶段</a:t>
              </a:r>
              <a:endParaRPr lang="zh-CN" altLang="en-US" sz="1500" b="1" dirty="0">
                <a:solidFill>
                  <a:srgbClr val="995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8516" y="1491630"/>
            <a:ext cx="1697385" cy="1697385"/>
            <a:chOff x="1278794" y="3334906"/>
            <a:chExt cx="914014" cy="914014"/>
          </a:xfrm>
        </p:grpSpPr>
        <p:grpSp>
          <p:nvGrpSpPr>
            <p:cNvPr id="43" name="组合 4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5" name="同心圆 4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7030A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第三阶段</a:t>
              </a:r>
              <a:endParaRPr lang="zh-CN" altLang="en-US" sz="15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19031" y="1498505"/>
            <a:ext cx="1697385" cy="1697385"/>
            <a:chOff x="1278794" y="3334906"/>
            <a:chExt cx="914014" cy="914014"/>
          </a:xfrm>
        </p:grpSpPr>
        <p:grpSp>
          <p:nvGrpSpPr>
            <p:cNvPr id="48" name="组合 4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9954CC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9954CC"/>
                  </a:solidFill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rgbClr val="9954CC"/>
                  </a:solidFill>
                  <a:latin typeface="微软雅黑" pitchFamily="34" charset="-122"/>
                  <a:ea typeface="微软雅黑" pitchFamily="34" charset="-122"/>
                </a:rPr>
                <a:t>第四阶段</a:t>
              </a:r>
              <a:endParaRPr lang="zh-CN" altLang="en-US" sz="1500" b="1" dirty="0">
                <a:solidFill>
                  <a:srgbClr val="9954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824277" y="1347614"/>
            <a:ext cx="645364" cy="64536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3" name="椭圆 52"/>
          <p:cNvSpPr/>
          <p:nvPr/>
        </p:nvSpPr>
        <p:spPr>
          <a:xfrm>
            <a:off x="2783180" y="1347614"/>
            <a:ext cx="645364" cy="645364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4" name="椭圆 53"/>
          <p:cNvSpPr/>
          <p:nvPr/>
        </p:nvSpPr>
        <p:spPr>
          <a:xfrm>
            <a:off x="4760524" y="1354159"/>
            <a:ext cx="645364" cy="64536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5" name="椭圆 54"/>
          <p:cNvSpPr/>
          <p:nvPr/>
        </p:nvSpPr>
        <p:spPr>
          <a:xfrm>
            <a:off x="6707078" y="1354159"/>
            <a:ext cx="645364" cy="645364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/>
          </a:p>
        </p:txBody>
      </p:sp>
      <p:sp>
        <p:nvSpPr>
          <p:cNvPr id="56" name="Freeform 34"/>
          <p:cNvSpPr>
            <a:spLocks noEditPoints="1"/>
          </p:cNvSpPr>
          <p:nvPr/>
        </p:nvSpPr>
        <p:spPr bwMode="auto">
          <a:xfrm>
            <a:off x="1000830" y="1498505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57" name="Freeform 26"/>
          <p:cNvSpPr>
            <a:spLocks noEditPoints="1"/>
          </p:cNvSpPr>
          <p:nvPr/>
        </p:nvSpPr>
        <p:spPr bwMode="auto">
          <a:xfrm>
            <a:off x="2952968" y="15192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>
            <a:off x="6895784" y="1535551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59" name="Freeform 20"/>
          <p:cNvSpPr>
            <a:spLocks noEditPoints="1"/>
          </p:cNvSpPr>
          <p:nvPr/>
        </p:nvSpPr>
        <p:spPr bwMode="auto">
          <a:xfrm>
            <a:off x="4949998" y="14916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/>
          </a:p>
        </p:txBody>
      </p:sp>
      <p:sp>
        <p:nvSpPr>
          <p:cNvPr id="60" name="TextBox 59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18777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5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 p14:presetBounceEnd="5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 p14:presetBounceEnd="52308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4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5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 p14:presetBounceEnd="52308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8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9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 p14:presetBounceEnd="52308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2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3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 p14:presetBounceEnd="52308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6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7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29" grpId="0"/>
          <p:bldP spid="30" grpId="0"/>
          <p:bldP spid="3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8" grpId="0"/>
          <p:bldP spid="29" grpId="0"/>
          <p:bldP spid="30" grpId="0"/>
          <p:bldP spid="3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工作存在问题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218791" y="1947391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4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5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6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7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66937" y="1347361"/>
            <a:ext cx="1669828" cy="819528"/>
            <a:chOff x="6084168" y="1274556"/>
            <a:chExt cx="1669538" cy="796423"/>
          </a:xfrm>
        </p:grpSpPr>
        <p:sp>
          <p:nvSpPr>
            <p:cNvPr id="9" name="TextBox 8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15320" y="3732749"/>
            <a:ext cx="1669828" cy="819528"/>
            <a:chOff x="6084168" y="1274556"/>
            <a:chExt cx="1669538" cy="796423"/>
          </a:xfrm>
        </p:grpSpPr>
        <p:sp>
          <p:nvSpPr>
            <p:cNvPr id="12" name="TextBox 11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99476" y="1347361"/>
            <a:ext cx="1669828" cy="819528"/>
            <a:chOff x="6084168" y="1274556"/>
            <a:chExt cx="1669538" cy="796423"/>
          </a:xfrm>
        </p:grpSpPr>
        <p:sp>
          <p:nvSpPr>
            <p:cNvPr id="15" name="TextBox 14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13184" y="3732750"/>
            <a:ext cx="1669828" cy="819528"/>
            <a:chOff x="6084168" y="1274556"/>
            <a:chExt cx="1669538" cy="796422"/>
          </a:xfrm>
        </p:grpSpPr>
        <p:sp>
          <p:nvSpPr>
            <p:cNvPr id="18" name="TextBox 17"/>
            <p:cNvSpPr txBox="1"/>
            <p:nvPr/>
          </p:nvSpPr>
          <p:spPr>
            <a:xfrm>
              <a:off x="6084168" y="1514664"/>
              <a:ext cx="1669538" cy="55631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16672" y="2248188"/>
            <a:ext cx="1206806" cy="1206613"/>
            <a:chOff x="2201071" y="3406041"/>
            <a:chExt cx="1805286" cy="18059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694008" y="3876616"/>
              <a:ext cx="1023614" cy="87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80217" y="2248188"/>
            <a:ext cx="1206806" cy="1206613"/>
            <a:chOff x="7382260" y="3406041"/>
            <a:chExt cx="1805286" cy="1805938"/>
          </a:xfrm>
        </p:grpSpPr>
        <p:grpSp>
          <p:nvGrpSpPr>
            <p:cNvPr id="28" name="组合 27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2" name="同心圆 3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椭圆 3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7875197" y="3876616"/>
              <a:ext cx="1023614" cy="87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61429" y="2248188"/>
            <a:ext cx="1206806" cy="1206613"/>
            <a:chOff x="4811090" y="3406041"/>
            <a:chExt cx="1805286" cy="1805938"/>
          </a:xfrm>
        </p:grpSpPr>
        <p:grpSp>
          <p:nvGrpSpPr>
            <p:cNvPr id="35" name="组合 34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9" name="同心圆 3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8" name="椭圆 3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9954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5304027" y="3876616"/>
              <a:ext cx="1023614" cy="87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706590" y="2248188"/>
            <a:ext cx="1206806" cy="1206613"/>
            <a:chOff x="9964778" y="3406041"/>
            <a:chExt cx="1805286" cy="1805938"/>
          </a:xfrm>
        </p:grpSpPr>
        <p:grpSp>
          <p:nvGrpSpPr>
            <p:cNvPr id="42" name="组合 41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椭圆 4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9954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TextBox 42"/>
            <p:cNvSpPr txBox="1"/>
            <p:nvPr/>
          </p:nvSpPr>
          <p:spPr>
            <a:xfrm>
              <a:off x="10457715" y="3876616"/>
              <a:ext cx="1023614" cy="87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18777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工作解决方法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677194" y="1353344"/>
            <a:ext cx="2851220" cy="28512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16485" y="3248318"/>
            <a:ext cx="656312" cy="6563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22202" y="1816204"/>
            <a:ext cx="282390" cy="282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09333" y="4187495"/>
            <a:ext cx="328649" cy="3286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65607" y="1245984"/>
            <a:ext cx="343725" cy="3437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574266" y="3964404"/>
            <a:ext cx="218415" cy="21841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1" name="Group 30"/>
          <p:cNvGrpSpPr/>
          <p:nvPr/>
        </p:nvGrpSpPr>
        <p:grpSpPr>
          <a:xfrm>
            <a:off x="2896394" y="2004579"/>
            <a:ext cx="576066" cy="491765"/>
            <a:chOff x="3440113" y="1050925"/>
            <a:chExt cx="390525" cy="333376"/>
          </a:xfrm>
          <a:solidFill>
            <a:srgbClr val="7030A0"/>
          </a:solidFill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2394255" y="2570786"/>
            <a:ext cx="1568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9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r>
              <a:rPr lang="zh-CN" altLang="en-US" sz="900" b="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此处添加内容此处添加标题内容点击此处添加内容点击此处添加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zh-CN" sz="900" b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64510" y="2572544"/>
            <a:ext cx="2743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0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解决方法策略</a:t>
            </a:r>
            <a:endParaRPr lang="zh-CN" altLang="en-US" sz="2000" b="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5884272" y="3044124"/>
            <a:ext cx="2802528" cy="1340666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spcBef>
                <a:spcPts val="0"/>
              </a:spcBef>
              <a:defRPr/>
            </a:pPr>
            <a:r>
              <a:rPr kumimoji="0" lang="zh-CN" altLang="en-US" sz="115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您的内容打在这里，或者通过复制您的文本后，在此框中选择粘贴，并选择只保留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文字您的内容打在这里，或者通过复制您的文本后，在此框中选择粘贴，并选择只保留文字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粘贴</a:t>
            </a:r>
            <a:endParaRPr lang="en-US" altLang="zh-CN" sz="1150" b="0" kern="0" noProof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87122" y="1396848"/>
            <a:ext cx="998801" cy="99880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2" name="椭圆 3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5349" y="1798908"/>
            <a:ext cx="1146259" cy="114625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21970" y="3445825"/>
            <a:ext cx="444479" cy="444479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38" name="椭圆 3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878801" y="3065408"/>
            <a:ext cx="221831" cy="221831"/>
            <a:chOff x="5252030" y="2008764"/>
            <a:chExt cx="809336" cy="809336"/>
          </a:xfrm>
          <a:solidFill>
            <a:srgbClr val="7030A0"/>
          </a:solidFill>
        </p:grpSpPr>
        <p:sp>
          <p:nvSpPr>
            <p:cNvPr id="41" name="椭圆 4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5295589" y="2057095"/>
              <a:ext cx="714907" cy="714907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98046" y="1478792"/>
            <a:ext cx="221831" cy="221831"/>
            <a:chOff x="5252030" y="2008764"/>
            <a:chExt cx="809336" cy="809336"/>
          </a:xfrm>
          <a:solidFill>
            <a:srgbClr val="7030A0"/>
          </a:solidFill>
        </p:grpSpPr>
        <p:sp>
          <p:nvSpPr>
            <p:cNvPr id="44" name="椭圆 4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09792" y="3932667"/>
            <a:ext cx="221831" cy="221831"/>
            <a:chOff x="5252030" y="2008764"/>
            <a:chExt cx="809336" cy="809336"/>
          </a:xfrm>
          <a:solidFill>
            <a:srgbClr val="7030A0"/>
          </a:solidFill>
        </p:grpSpPr>
        <p:sp>
          <p:nvSpPr>
            <p:cNvPr id="47" name="椭圆 4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37878" y="3657965"/>
            <a:ext cx="164925" cy="164925"/>
            <a:chOff x="5252030" y="2008764"/>
            <a:chExt cx="809336" cy="809336"/>
          </a:xfrm>
          <a:solidFill>
            <a:srgbClr val="7030A0"/>
          </a:solidFill>
        </p:grpSpPr>
        <p:sp>
          <p:nvSpPr>
            <p:cNvPr id="50" name="椭圆 4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300210" y="2060330"/>
              <a:ext cx="707701" cy="707701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128318" y="2043218"/>
            <a:ext cx="444479" cy="44447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53" name="椭圆 5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65401" y="2900106"/>
            <a:ext cx="321721" cy="321721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6" name="椭圆 5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25213" y="2566983"/>
            <a:ext cx="160860" cy="160860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9" name="椭圆 5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18777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 p14:presetBounceEnd="5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7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8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0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6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项目成果展示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64693" y="149934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" name="圆角矩形 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ound Diagonal Corner Rectangle 3"/>
          <p:cNvSpPr/>
          <p:nvPr/>
        </p:nvSpPr>
        <p:spPr bwMode="auto">
          <a:xfrm rot="5400000">
            <a:off x="6784510" y="1089564"/>
            <a:ext cx="1187734" cy="2020094"/>
          </a:xfrm>
          <a:prstGeom prst="round2DiagRect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8207" tIns="49104" rIns="98207" bIns="49104" numCol="1" rtlCol="0" anchor="t" anchorCtr="0" compatLnSpc="1">
            <a:prstTxWarp prst="textNoShape">
              <a:avLst/>
            </a:prstTxWarp>
          </a:bodyPr>
          <a:lstStyle/>
          <a:p>
            <a:pPr algn="ctr" defTabSz="982076" fontAlgn="base">
              <a:spcBef>
                <a:spcPct val="0"/>
              </a:spcBef>
              <a:spcAft>
                <a:spcPct val="0"/>
              </a:spcAft>
            </a:pPr>
            <a:endParaRPr lang="en-US" sz="60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ound Diagonal Corner Rectangle 180"/>
          <p:cNvSpPr/>
          <p:nvPr/>
        </p:nvSpPr>
        <p:spPr bwMode="auto">
          <a:xfrm rot="5400000">
            <a:off x="6784510" y="2568833"/>
            <a:ext cx="1187732" cy="2020090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8207" tIns="49104" rIns="98207" bIns="49104" numCol="1" rtlCol="0" anchor="t" anchorCtr="0" compatLnSpc="1">
            <a:prstTxWarp prst="textNoShape">
              <a:avLst/>
            </a:prstTxWarp>
          </a:bodyPr>
          <a:lstStyle/>
          <a:p>
            <a:pPr algn="ctr" defTabSz="982076" fontAlgn="base">
              <a:spcBef>
                <a:spcPct val="0"/>
              </a:spcBef>
              <a:spcAft>
                <a:spcPct val="0"/>
              </a:spcAft>
            </a:pPr>
            <a:endParaRPr lang="en-US" sz="60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5760" y="171829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1628948" y="1718294"/>
            <a:ext cx="1458171" cy="799752"/>
            <a:chOff x="0" y="0"/>
            <a:chExt cx="2419" cy="1343"/>
          </a:xfrm>
        </p:grpSpPr>
        <p:sp>
          <p:nvSpPr>
            <p:cNvPr id="1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" name="Freeform 9"/>
          <p:cNvSpPr>
            <a:spLocks noEditPoints="1"/>
          </p:cNvSpPr>
          <p:nvPr/>
        </p:nvSpPr>
        <p:spPr bwMode="auto">
          <a:xfrm>
            <a:off x="1059255" y="1909038"/>
            <a:ext cx="281960" cy="224466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96793" y="149934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圆角矩形 1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747860" y="171829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1" name="Group 41"/>
          <p:cNvGrpSpPr>
            <a:grpSpLocks/>
          </p:cNvGrpSpPr>
          <p:nvPr/>
        </p:nvGrpSpPr>
        <p:grpSpPr bwMode="auto">
          <a:xfrm>
            <a:off x="4461048" y="1718294"/>
            <a:ext cx="1458171" cy="799752"/>
            <a:chOff x="0" y="0"/>
            <a:chExt cx="2419" cy="1343"/>
          </a:xfrm>
        </p:grpSpPr>
        <p:sp>
          <p:nvSpPr>
            <p:cNvPr id="2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4" name="Freeform 8"/>
          <p:cNvSpPr>
            <a:spLocks noEditPoints="1"/>
          </p:cNvSpPr>
          <p:nvPr/>
        </p:nvSpPr>
        <p:spPr bwMode="auto">
          <a:xfrm>
            <a:off x="3936150" y="1949300"/>
            <a:ext cx="244466" cy="242244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64693" y="295984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5760" y="317879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1" name="Group 41"/>
          <p:cNvGrpSpPr>
            <a:grpSpLocks/>
          </p:cNvGrpSpPr>
          <p:nvPr/>
        </p:nvGrpSpPr>
        <p:grpSpPr bwMode="auto">
          <a:xfrm>
            <a:off x="1628948" y="3178794"/>
            <a:ext cx="1458171" cy="799752"/>
            <a:chOff x="0" y="0"/>
            <a:chExt cx="2419" cy="1343"/>
          </a:xfrm>
        </p:grpSpPr>
        <p:sp>
          <p:nvSpPr>
            <p:cNvPr id="3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4" name="Freeform 7"/>
          <p:cNvSpPr>
            <a:spLocks/>
          </p:cNvSpPr>
          <p:nvPr/>
        </p:nvSpPr>
        <p:spPr bwMode="auto">
          <a:xfrm>
            <a:off x="1051254" y="3340414"/>
            <a:ext cx="296209" cy="297806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598045" y="2959843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6" name="圆角矩形 3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49112" y="3178795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1" name="Group 41"/>
          <p:cNvGrpSpPr>
            <a:grpSpLocks/>
          </p:cNvGrpSpPr>
          <p:nvPr/>
        </p:nvGrpSpPr>
        <p:grpSpPr bwMode="auto">
          <a:xfrm>
            <a:off x="4462300" y="3178794"/>
            <a:ext cx="1458171" cy="799752"/>
            <a:chOff x="0" y="0"/>
            <a:chExt cx="2419" cy="1343"/>
          </a:xfrm>
        </p:grpSpPr>
        <p:sp>
          <p:nvSpPr>
            <p:cNvPr id="4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939464" y="3361898"/>
            <a:ext cx="272212" cy="276322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187771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5000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5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14" grpId="0" animBg="1"/>
          <p:bldP spid="24" grpId="0" animBg="1"/>
          <p:bldP spid="34" grpId="0" animBg="1"/>
          <p:bldP spid="44" grpId="0" animBg="1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9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14" grpId="0" animBg="1"/>
          <p:bldP spid="24" grpId="0" animBg="1"/>
          <p:bldP spid="34" grpId="0" animBg="1"/>
          <p:bldP spid="44" grpId="0" animBg="1"/>
          <p:bldP spid="4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430324" y="-1100658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834454" y="1240622"/>
            <a:ext cx="274777" cy="274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38120" y="1358961"/>
            <a:ext cx="137389" cy="137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44435" y="1237777"/>
            <a:ext cx="137389" cy="137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16501" y="1108306"/>
            <a:ext cx="250454" cy="25045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117724" y="1082954"/>
            <a:ext cx="274777" cy="274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52550" y="1369468"/>
            <a:ext cx="137389" cy="137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488222" y="1184422"/>
            <a:ext cx="322151" cy="3221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89058" y="1240492"/>
            <a:ext cx="274777" cy="274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03848" y="1371724"/>
            <a:ext cx="137389" cy="137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054540" y="1057221"/>
            <a:ext cx="274777" cy="27477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72835" y="1293555"/>
            <a:ext cx="137389" cy="137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920093" y="1369468"/>
            <a:ext cx="137389" cy="1373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035416" y="114767"/>
            <a:ext cx="1231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3964944" y="566306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b="0" kern="0" dirty="0" smtClean="0">
                <a:solidFill>
                  <a:srgbClr val="7030A0"/>
                </a:solidFill>
                <a:latin typeface="Arial"/>
                <a:ea typeface="微软雅黑"/>
              </a:rPr>
              <a:t>CATALOG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6282140" y="1995686"/>
            <a:ext cx="1602228" cy="1359398"/>
            <a:chOff x="9224782" y="2628163"/>
            <a:chExt cx="2397222" cy="2093640"/>
          </a:xfrm>
        </p:grpSpPr>
        <p:grpSp>
          <p:nvGrpSpPr>
            <p:cNvPr id="78" name="组合 77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1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7030A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innerShdw blurRad="152400">
                  <a:schemeClr val="tx1">
                    <a:lumMod val="65000"/>
                    <a:lumOff val="35000"/>
                    <a:alpha val="41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9918251" y="3180762"/>
              <a:ext cx="1010287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3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828211" y="2002549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7030A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010287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374350" y="2013793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7030A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010287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2604216" y="2693491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A568D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7" y="4183862"/>
              <a:ext cx="1010287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054713" y="2686684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A568D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010287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735589" y="3488881"/>
            <a:ext cx="1027882" cy="594665"/>
            <a:chOff x="2328257" y="4927865"/>
            <a:chExt cx="1537897" cy="915858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工作汇报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70" y="5322308"/>
              <a:ext cx="1286284" cy="521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2955119" y="2062759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完成情况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190111" y="3521866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成果展示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356178" y="2062759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工作不足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635159" y="3521861"/>
            <a:ext cx="1027882" cy="433671"/>
            <a:chOff x="9752962" y="4978665"/>
            <a:chExt cx="1537897" cy="667908"/>
          </a:xfrm>
        </p:grpSpPr>
        <p:sp>
          <p:nvSpPr>
            <p:cNvPr id="124" name="TextBox 123"/>
            <p:cNvSpPr txBox="1"/>
            <p:nvPr/>
          </p:nvSpPr>
          <p:spPr>
            <a:xfrm>
              <a:off x="9752962" y="49786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明年计划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9841086" y="5338463"/>
              <a:ext cx="1286284" cy="308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600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0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8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3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8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7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91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95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8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99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2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21" grpId="0"/>
          <p:bldP spid="22" grpId="0"/>
          <p:bldP spid="1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0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2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0" presetID="42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3" dur="2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21" grpId="0"/>
          <p:bldP spid="22" grpId="0"/>
          <p:bldP spid="1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/>
          <p:nvPr/>
        </p:nvSpPr>
        <p:spPr>
          <a:xfrm>
            <a:off x="-39172" y="-22034"/>
            <a:ext cx="9222344" cy="5187568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39172" y="1347614"/>
            <a:ext cx="9257800" cy="2592288"/>
          </a:xfrm>
          <a:prstGeom prst="rect">
            <a:avLst/>
          </a:prstGeom>
          <a:solidFill>
            <a:srgbClr val="9954CC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851922" y="1707654"/>
            <a:ext cx="34163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第四部分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工作不足及提高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28994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04</a:t>
            </a:r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51720" y="1806623"/>
            <a:ext cx="1197175" cy="1197175"/>
            <a:chOff x="2123728" y="1579722"/>
            <a:chExt cx="1197175" cy="1197175"/>
          </a:xfrm>
        </p:grpSpPr>
        <p:grpSp>
          <p:nvGrpSpPr>
            <p:cNvPr id="26" name="组合 25"/>
            <p:cNvGrpSpPr/>
            <p:nvPr/>
          </p:nvGrpSpPr>
          <p:grpSpPr>
            <a:xfrm>
              <a:off x="2123728" y="157972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2339752" y="1837694"/>
              <a:ext cx="689633" cy="662048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3876584" y="2836663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努力方向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954916" y="2836663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工作效率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876584" y="3149469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团队提高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954916" y="3149470"/>
            <a:ext cx="985236" cy="430392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扩展销售</a:t>
            </a:r>
          </a:p>
          <a:p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49530" y="-7788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922378" y="-283851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601167" y="31264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23670" y="-158613"/>
            <a:ext cx="685800" cy="6858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66572" y="5040488"/>
            <a:ext cx="588857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63194" y="4529852"/>
            <a:ext cx="252491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81804" y="4327051"/>
            <a:ext cx="529075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628988" y="-1058832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654726" y="415647"/>
            <a:ext cx="223080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943475" y="47061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275416" y="4606645"/>
            <a:ext cx="52019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91128" y="4921759"/>
            <a:ext cx="316877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17164" y="4738452"/>
            <a:ext cx="158438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95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9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9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2" dur="2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5" dur="2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500" tmFilter="0, 0; .2, .5; .8, .5; 1, 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8" dur="250" autoRev="1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6910"/>
                                </p:stCondLst>
                                <p:childTnLst>
                                  <p:par>
                                    <p:cTn id="1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24" grpId="0" animBg="1"/>
          <p:bldP spid="12" grpId="0"/>
          <p:bldP spid="14" grpId="0"/>
          <p:bldP spid="31" grpId="0"/>
          <p:bldP spid="33" grpId="0"/>
          <p:bldP spid="34" grpId="0"/>
          <p:bldP spid="35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49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500" tmFilter="0, 0; .2, .5; .8, .5; 1, 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9" dur="250" autoRev="1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0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 tmFilter="0, 0; .2, .5; .8, .5; 1, 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2" dur="250" autoRev="1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4" dur="500" tmFilter="0, 0; .2, .5; .8, .5; 1, 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5" dur="250" autoRev="1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6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500" tmFilter="0, 0; .2, .5; .8, .5; 1, 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8" dur="250" autoRev="1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6910"/>
                                </p:stCondLst>
                                <p:childTnLst>
                                  <p:par>
                                    <p:cTn id="1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24" grpId="0" animBg="1"/>
          <p:bldP spid="12" grpId="0"/>
          <p:bldP spid="14" grpId="0"/>
          <p:bldP spid="31" grpId="0"/>
          <p:bldP spid="33" grpId="0"/>
          <p:bldP spid="34" grpId="0"/>
          <p:bldP spid="35" grpId="0"/>
          <p:bldP spid="7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工作努力方向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5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5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5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努力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rgbClr val="7030A0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TextBox 21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365277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6" grpId="0"/>
          <p:bldP spid="17" grpId="0"/>
          <p:bldP spid="18" grpId="0"/>
          <p:bldP spid="19" grpId="0"/>
          <p:bldP spid="20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6" grpId="0"/>
          <p:bldP spid="17" grpId="0"/>
          <p:bldP spid="18" grpId="0"/>
          <p:bldP spid="19" grpId="0"/>
          <p:bldP spid="20" grpId="0"/>
          <p:bldP spid="2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团队努力方向</a:t>
            </a:r>
            <a:endParaRPr lang="zh-CN" altLang="en-US" dirty="0"/>
          </a:p>
        </p:txBody>
      </p:sp>
      <p:sp>
        <p:nvSpPr>
          <p:cNvPr id="3" name="椭圆 54"/>
          <p:cNvSpPr/>
          <p:nvPr/>
        </p:nvSpPr>
        <p:spPr>
          <a:xfrm>
            <a:off x="2836047" y="1796260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591071" y="1615992"/>
            <a:ext cx="7232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方向一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639023" y="1792279"/>
            <a:ext cx="1913927" cy="2123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53802" y="1792279"/>
            <a:ext cx="1499148" cy="1054342"/>
          </a:xfrm>
          <a:prstGeom prst="line">
            <a:avLst/>
          </a:prstGeom>
          <a:ln w="76200">
            <a:solidFill>
              <a:srgbClr val="9954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26638" y="1792280"/>
            <a:ext cx="626312" cy="177946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552951" y="1792280"/>
            <a:ext cx="670571" cy="1717151"/>
          </a:xfrm>
          <a:prstGeom prst="line">
            <a:avLst/>
          </a:prstGeom>
          <a:ln w="76200">
            <a:solidFill>
              <a:srgbClr val="9954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0" y="1792279"/>
            <a:ext cx="1465240" cy="975841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52950" y="1792278"/>
            <a:ext cx="1861284" cy="13806"/>
          </a:xfrm>
          <a:prstGeom prst="line">
            <a:avLst/>
          </a:prstGeom>
          <a:ln w="76200">
            <a:solidFill>
              <a:srgbClr val="9954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2854407" y="2448805"/>
            <a:ext cx="660132" cy="660132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635896" y="3179365"/>
            <a:ext cx="660132" cy="660132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88236" y="3145626"/>
            <a:ext cx="660132" cy="660132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641678" y="2351946"/>
            <a:ext cx="660132" cy="660132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940152" y="1484231"/>
            <a:ext cx="660132" cy="660132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73690" y="1472828"/>
            <a:ext cx="660132" cy="660132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5496" y="1895281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5128" y="2768120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方向二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9552" y="304740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07884" y="3704224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方向三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52308" y="398351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36096" y="3723878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方向四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84068" y="4003792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264188" y="278891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方向五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012160" y="306882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732240" y="176566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方向六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80212" y="204557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851771" y="1091099"/>
            <a:ext cx="1402358" cy="1402358"/>
            <a:chOff x="3851771" y="1163107"/>
            <a:chExt cx="1402358" cy="1402358"/>
          </a:xfrm>
        </p:grpSpPr>
        <p:grpSp>
          <p:nvGrpSpPr>
            <p:cNvPr id="29" name="组合 28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努力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方向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5365277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3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347614"/>
            <a:ext cx="9144000" cy="2592288"/>
          </a:xfrm>
          <a:prstGeom prst="rect">
            <a:avLst/>
          </a:prstGeom>
          <a:solidFill>
            <a:srgbClr val="9954CC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第五部分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05</a:t>
            </a:r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23728" y="1707656"/>
            <a:ext cx="1197175" cy="1197175"/>
            <a:chOff x="1068965" y="491752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1068965" y="49175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1288029" y="829734"/>
              <a:ext cx="759046" cy="52120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923928" y="2859782"/>
            <a:ext cx="107833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营业额提升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2260" y="285978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团队扩大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84168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管理提高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23928" y="3172588"/>
            <a:ext cx="1231570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利益最大化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04684" y="3172588"/>
            <a:ext cx="1231570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结束语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449530" y="-7788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922378" y="-283851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01167" y="31264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23670" y="-158613"/>
            <a:ext cx="685800" cy="6858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66572" y="5040488"/>
            <a:ext cx="588857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63194" y="4529852"/>
            <a:ext cx="252491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181804" y="4327051"/>
            <a:ext cx="529075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628988" y="-1058832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654726" y="415647"/>
            <a:ext cx="223080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43475" y="47061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275416" y="4606645"/>
            <a:ext cx="52019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1128" y="4921759"/>
            <a:ext cx="316877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17164" y="4738452"/>
            <a:ext cx="158438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706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3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3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6" dur="250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9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2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7110"/>
                                </p:stCondLst>
                                <p:childTnLst>
                                  <p:par>
                                    <p:cTn id="1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4" grpId="0" animBg="1"/>
          <p:bldP spid="12" grpId="0"/>
          <p:bldP spid="14" grpId="0"/>
          <p:bldP spid="20" grpId="0"/>
          <p:bldP spid="21" grpId="0"/>
          <p:bldP spid="22" grpId="0"/>
          <p:bldP spid="23" grpId="0"/>
          <p:bldP spid="31" grpId="0"/>
          <p:bldP spid="7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53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 tmFilter="0, 0; .2, .5; .8, .5; 1, 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3" dur="250" autoRev="1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 tmFilter="0, 0; .2, .5; .8, .5; 1, 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6" dur="250" autoRev="1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9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0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 tmFilter="0, 0; .2, .5; .8, .5; 1, 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2" dur="250" autoRev="1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7110"/>
                                </p:stCondLst>
                                <p:childTnLst>
                                  <p:par>
                                    <p:cTn id="1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4" grpId="0" animBg="1"/>
          <p:bldP spid="12" grpId="0"/>
          <p:bldP spid="14" grpId="0"/>
          <p:bldP spid="20" grpId="0"/>
          <p:bldP spid="21" grpId="0"/>
          <p:bldP spid="22" grpId="0"/>
          <p:bldP spid="23" grpId="0"/>
          <p:bldP spid="31" grpId="0"/>
          <p:bldP spid="7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933867" cy="377030"/>
          </a:xfrm>
        </p:spPr>
        <p:txBody>
          <a:bodyPr/>
          <a:lstStyle/>
          <a:p>
            <a:pPr algn="l"/>
            <a:r>
              <a:rPr lang="zh-CN" altLang="en-US" dirty="0" smtClean="0"/>
              <a:t>营业额提升方法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599274" y="1275606"/>
            <a:ext cx="1506792" cy="1506792"/>
            <a:chOff x="3481448" y="2338049"/>
            <a:chExt cx="2181104" cy="2181104"/>
          </a:xfrm>
        </p:grpSpPr>
        <p:grpSp>
          <p:nvGrpSpPr>
            <p:cNvPr id="41" name="组合 40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3859414" y="3125467"/>
              <a:ext cx="1464617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69066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02992" y="3100157"/>
            <a:ext cx="473766" cy="477588"/>
            <a:chOff x="3041651" y="3326606"/>
            <a:chExt cx="631825" cy="636588"/>
          </a:xfrm>
        </p:grpSpPr>
        <p:sp>
          <p:nvSpPr>
            <p:cNvPr id="47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9954CC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837402" y="1275606"/>
            <a:ext cx="1506792" cy="1506792"/>
            <a:chOff x="3481448" y="2338049"/>
            <a:chExt cx="2181104" cy="2181104"/>
          </a:xfrm>
        </p:grpSpPr>
        <p:grpSp>
          <p:nvGrpSpPr>
            <p:cNvPr id="51" name="组合 50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2776985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438192" y="3100157"/>
            <a:ext cx="473766" cy="477588"/>
            <a:chOff x="3041651" y="3326606"/>
            <a:chExt cx="631825" cy="636588"/>
          </a:xfrm>
        </p:grpSpPr>
        <p:sp>
          <p:nvSpPr>
            <p:cNvPr id="57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7030A0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29994" y="1275606"/>
            <a:ext cx="1506792" cy="1506792"/>
            <a:chOff x="3481448" y="2338049"/>
            <a:chExt cx="2181104" cy="2181104"/>
          </a:xfrm>
        </p:grpSpPr>
        <p:grpSp>
          <p:nvGrpSpPr>
            <p:cNvPr id="61" name="组合 60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4953794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601843" y="3100157"/>
            <a:ext cx="473766" cy="477588"/>
            <a:chOff x="3041651" y="3326606"/>
            <a:chExt cx="631825" cy="636588"/>
          </a:xfrm>
        </p:grpSpPr>
        <p:sp>
          <p:nvSpPr>
            <p:cNvPr id="67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rgbClr val="9954CC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103492" y="1275606"/>
            <a:ext cx="1506792" cy="1506792"/>
            <a:chOff x="3481448" y="2338049"/>
            <a:chExt cx="2181104" cy="2181104"/>
          </a:xfrm>
        </p:grpSpPr>
        <p:grpSp>
          <p:nvGrpSpPr>
            <p:cNvPr id="71" name="组合 70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3" name="同心圆 7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835051" y="3125467"/>
              <a:ext cx="147390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方案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7143203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200499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55" grpId="0"/>
          <p:bldP spid="65" grpId="0"/>
          <p:bldP spid="75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55" grpId="0"/>
          <p:bldP spid="65" grpId="0"/>
          <p:bldP spid="75" grpId="0"/>
          <p:bldP spid="7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管理提升方针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033665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93217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1252315" y="1674242"/>
            <a:ext cx="583929" cy="581800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8"/>
          <p:cNvSpPr>
            <a:spLocks noEditPoints="1"/>
          </p:cNvSpPr>
          <p:nvPr/>
        </p:nvSpPr>
        <p:spPr bwMode="auto">
          <a:xfrm>
            <a:off x="2250276" y="3527046"/>
            <a:ext cx="634333" cy="55577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rgbClr val="995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668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0209" y="1446987"/>
            <a:ext cx="1395913" cy="30546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方针一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241724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4429041" y="1734344"/>
            <a:ext cx="664409" cy="417387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rgbClr val="9954C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72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70609" y="1446987"/>
            <a:ext cx="1395913" cy="30546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方针二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37009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0351" y="3346307"/>
            <a:ext cx="1395913" cy="30546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方针三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23009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5515454" y="3563144"/>
            <a:ext cx="605984" cy="489370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10267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13609" y="3346307"/>
            <a:ext cx="1395913" cy="30546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方针四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200499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8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  <p:bldP spid="12" grpId="0"/>
          <p:bldP spid="16" grpId="0" animBg="1"/>
          <p:bldP spid="17" grpId="0"/>
          <p:bldP spid="18" grpId="0"/>
          <p:bldP spid="19" grpId="0"/>
          <p:bldP spid="20" grpId="0"/>
          <p:bldP spid="24" grpId="0" animBg="1"/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6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/>
          <p:bldP spid="12" grpId="0"/>
          <p:bldP spid="16" grpId="0" animBg="1"/>
          <p:bldP spid="17" grpId="0"/>
          <p:bldP spid="18" grpId="0"/>
          <p:bldP spid="19" grpId="0"/>
          <p:bldP spid="20" grpId="0"/>
          <p:bldP spid="24" grpId="0" animBg="1"/>
          <p:bldP spid="25" grpId="0"/>
          <p:bldP spid="26" grpId="0"/>
          <p:bldP spid="2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420906" cy="377030"/>
          </a:xfrm>
        </p:spPr>
        <p:txBody>
          <a:bodyPr/>
          <a:lstStyle/>
          <a:p>
            <a:pPr algn="l"/>
            <a:r>
              <a:rPr lang="zh-CN" altLang="en-US" dirty="0" smtClean="0"/>
              <a:t>利益最大化</a:t>
            </a:r>
            <a:endParaRPr lang="zh-CN" altLang="en-US" dirty="0"/>
          </a:p>
        </p:txBody>
      </p:sp>
      <p:sp>
        <p:nvSpPr>
          <p:cNvPr id="3" name="五角星 2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5" name="组合 4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利益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最大化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2166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管理成本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其他成本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人员成本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办公成本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营销成本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0" name="组合 19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7030A0"/>
                  </a:solidFill>
                </a:rPr>
                <a:t>点击输入标题文本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0%</a:t>
            </a:r>
            <a:endParaRPr lang="zh-CN" altLang="en-US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zh-CN" altLang="en-US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1200499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27190" y="1272772"/>
            <a:ext cx="1535551" cy="15355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24341" y="2110972"/>
            <a:ext cx="1535551" cy="15355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98390" y="1360518"/>
            <a:ext cx="1535551" cy="15355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81741" y="1741518"/>
            <a:ext cx="1535551" cy="15355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608356" y="1626490"/>
            <a:ext cx="88998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5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55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51010" y="2402999"/>
            <a:ext cx="88998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5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55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45314" y="1564799"/>
            <a:ext cx="88998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5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55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10954" y="2035636"/>
            <a:ext cx="889987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5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55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598197" y="3288996"/>
            <a:ext cx="500908" cy="500908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5740527" y="3513307"/>
            <a:ext cx="274777" cy="274777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575410" y="3513666"/>
            <a:ext cx="274777" cy="274777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279076" y="3632005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198665" y="3518326"/>
            <a:ext cx="274777" cy="27477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085391" y="3510821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576425" y="3642228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873480" y="3545432"/>
            <a:ext cx="250454" cy="25045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750128" y="3512025"/>
            <a:ext cx="274777" cy="274777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174703" y="3520080"/>
            <a:ext cx="274777" cy="274777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7382889" y="3569216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923888" y="3329522"/>
            <a:ext cx="274777" cy="27477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093506" y="3642512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529502" y="3365619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29178" y="3457466"/>
            <a:ext cx="322151" cy="322151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99105" y="3510203"/>
            <a:ext cx="274777" cy="27477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30014" y="3513536"/>
            <a:ext cx="274777" cy="274777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44804" y="3644768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95496" y="3330265"/>
            <a:ext cx="274777" cy="27477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713791" y="3566599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216637" y="3372814"/>
            <a:ext cx="137389" cy="137389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53607" y="3504242"/>
            <a:ext cx="274777" cy="274777"/>
          </a:xfrm>
          <a:prstGeom prst="ellipse">
            <a:avLst/>
          </a:prstGeom>
          <a:solidFill>
            <a:srgbClr val="9954C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060421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2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2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2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  <p:bldP spid="18" grpId="0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1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1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17" grpId="0"/>
          <p:bldP spid="18" grpId="0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5085" y="-512202"/>
            <a:ext cx="9254170" cy="616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-55085" y="1347614"/>
            <a:ext cx="9254170" cy="2592288"/>
          </a:xfrm>
          <a:prstGeom prst="rect">
            <a:avLst/>
          </a:prstGeom>
          <a:solidFill>
            <a:srgbClr val="A568D2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第一部分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01</a:t>
            </a:r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23728" y="1707656"/>
            <a:ext cx="1197175" cy="1197175"/>
            <a:chOff x="1068965" y="491752"/>
            <a:chExt cx="1197175" cy="1197175"/>
          </a:xfrm>
        </p:grpSpPr>
        <p:grpSp>
          <p:nvGrpSpPr>
            <p:cNvPr id="16" name="组合 15"/>
            <p:cNvGrpSpPr/>
            <p:nvPr/>
          </p:nvGrpSpPr>
          <p:grpSpPr>
            <a:xfrm>
              <a:off x="1068965" y="49175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1288029" y="829734"/>
              <a:ext cx="759046" cy="521208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工作前言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工作回顾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工作计划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工作团队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工作进度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去年相比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449530" y="-7788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22378" y="-283851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01167" y="31264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23670" y="-158613"/>
            <a:ext cx="685800" cy="6858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6572" y="5040488"/>
            <a:ext cx="588857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963194" y="4529852"/>
            <a:ext cx="252491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181804" y="4327051"/>
            <a:ext cx="529075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628988" y="-1058832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654726" y="415647"/>
            <a:ext cx="223080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43475" y="47061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275416" y="4606645"/>
            <a:ext cx="52019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91128" y="4921759"/>
            <a:ext cx="316877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17164" y="4738452"/>
            <a:ext cx="158438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310"/>
                                </p:stCondLst>
                                <p:childTnLst>
                                  <p:par>
                                    <p:cTn id="1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2" grpId="0"/>
          <p:bldP spid="14" grpId="0"/>
          <p:bldP spid="25" grpId="0"/>
          <p:bldP spid="26" grpId="0"/>
          <p:bldP spid="27" grpId="0"/>
          <p:bldP spid="28" grpId="0"/>
          <p:bldP spid="29" grpId="0"/>
          <p:bldP spid="30" grpId="0"/>
          <p:bldP spid="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310"/>
                                </p:stCondLst>
                                <p:childTnLst>
                                  <p:par>
                                    <p:cTn id="1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12" grpId="0"/>
          <p:bldP spid="14" grpId="0"/>
          <p:bldP spid="25" grpId="0"/>
          <p:bldP spid="26" grpId="0"/>
          <p:bldP spid="27" grpId="0"/>
          <p:bldP spid="28" grpId="0"/>
          <p:bldP spid="29" grpId="0"/>
          <p:bldP spid="30" grpId="0"/>
          <p:bldP spid="7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52950" y="2104203"/>
            <a:ext cx="3753975" cy="2123604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 回顾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1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1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我们所向披靡，</a:t>
            </a:r>
            <a:r>
              <a:rPr lang="en-US" altLang="zh-CN" sz="11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100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我们勇往直前！</a:t>
            </a:r>
            <a:endParaRPr lang="zh-CN" altLang="en-US" sz="1100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0418" y="-16045"/>
            <a:ext cx="4917289" cy="520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 rot="962903">
            <a:off x="4066418" y="-467341"/>
            <a:ext cx="213879" cy="5787151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693" rIns="91386" bIns="45693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876870" y="742188"/>
            <a:ext cx="1306135" cy="1269327"/>
            <a:chOff x="4345444" y="2542859"/>
            <a:chExt cx="1810550" cy="1811205"/>
          </a:xfrm>
        </p:grpSpPr>
        <p:grpSp>
          <p:nvGrpSpPr>
            <p:cNvPr id="7" name="组合 6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9" name="同心圆 8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37815" y="1091326"/>
            <a:ext cx="965907" cy="599250"/>
            <a:chOff x="6369066" y="979195"/>
            <a:chExt cx="965907" cy="599250"/>
          </a:xfrm>
        </p:grpSpPr>
        <p:sp>
          <p:nvSpPr>
            <p:cNvPr id="12" name="TextBox 11"/>
            <p:cNvSpPr txBox="1"/>
            <p:nvPr/>
          </p:nvSpPr>
          <p:spPr>
            <a:xfrm>
              <a:off x="6369066" y="979195"/>
              <a:ext cx="950693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69066" y="1347613"/>
              <a:ext cx="96590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FOREWORD</a:t>
              </a:r>
              <a:endPara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7424" y="1575160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13698" y="822558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269990" y="987106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316009" y="409654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25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8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2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3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 animBg="1"/>
          <p:bldP spid="23" grpId="0" animBg="1"/>
          <p:bldP spid="24" grpId="0" animBg="1"/>
          <p:bldP spid="34" grpId="0" animBg="1"/>
          <p:bldP spid="35" grpId="0" animBg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 animBg="1"/>
          <p:bldP spid="23" grpId="0" animBg="1"/>
          <p:bldP spid="24" grpId="0" animBg="1"/>
          <p:bldP spid="34" grpId="0" animBg="1"/>
          <p:bldP spid="35" grpId="0" animBg="1"/>
          <p:bldP spid="3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767154" cy="377030"/>
          </a:xfrm>
        </p:spPr>
        <p:txBody>
          <a:bodyPr/>
          <a:lstStyle/>
          <a:p>
            <a:pPr algn="l"/>
            <a:r>
              <a:rPr lang="en-US" altLang="zh-CN" dirty="0" smtClean="0"/>
              <a:t>2015</a:t>
            </a:r>
            <a:r>
              <a:rPr lang="zh-CN" altLang="en-US" dirty="0" smtClean="0"/>
              <a:t>工作概述</a:t>
            </a:r>
            <a:endParaRPr lang="zh-CN" altLang="en-US" dirty="0"/>
          </a:p>
        </p:txBody>
      </p:sp>
      <p:sp>
        <p:nvSpPr>
          <p:cNvPr id="75" name="矩形 160"/>
          <p:cNvSpPr>
            <a:spLocks noChangeArrowheads="1"/>
          </p:cNvSpPr>
          <p:nvPr/>
        </p:nvSpPr>
        <p:spPr bwMode="auto">
          <a:xfrm flipH="1">
            <a:off x="-36514" y="1176566"/>
            <a:ext cx="9289033" cy="2664296"/>
          </a:xfrm>
          <a:custGeom>
            <a:avLst/>
            <a:gdLst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0 w 7260238"/>
              <a:gd name="connsiteY3" fmla="*/ 3090960 h 3090960"/>
              <a:gd name="connsiteX4" fmla="*/ 0 w 7260238"/>
              <a:gd name="connsiteY4" fmla="*/ 0 h 3090960"/>
              <a:gd name="connsiteX0" fmla="*/ 0 w 7260238"/>
              <a:gd name="connsiteY0" fmla="*/ 0 h 3090960"/>
              <a:gd name="connsiteX1" fmla="*/ 7260238 w 7260238"/>
              <a:gd name="connsiteY1" fmla="*/ 0 h 3090960"/>
              <a:gd name="connsiteX2" fmla="*/ 7260238 w 7260238"/>
              <a:gd name="connsiteY2" fmla="*/ 3090960 h 3090960"/>
              <a:gd name="connsiteX3" fmla="*/ 666205 w 7260238"/>
              <a:gd name="connsiteY3" fmla="*/ 3090960 h 3090960"/>
              <a:gd name="connsiteX4" fmla="*/ 0 w 7260238"/>
              <a:gd name="connsiteY4" fmla="*/ 0 h 3090960"/>
              <a:gd name="connsiteX0" fmla="*/ 965 w 6594033"/>
              <a:gd name="connsiteY0" fmla="*/ 7470 h 3090960"/>
              <a:gd name="connsiteX1" fmla="*/ 6594033 w 6594033"/>
              <a:gd name="connsiteY1" fmla="*/ 0 h 3090960"/>
              <a:gd name="connsiteX2" fmla="*/ 6594033 w 6594033"/>
              <a:gd name="connsiteY2" fmla="*/ 3090960 h 3090960"/>
              <a:gd name="connsiteX3" fmla="*/ 0 w 6594033"/>
              <a:gd name="connsiteY3" fmla="*/ 3090960 h 3090960"/>
              <a:gd name="connsiteX4" fmla="*/ 965 w 6594033"/>
              <a:gd name="connsiteY4" fmla="*/ 7470 h 309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94033" h="3090960">
                <a:moveTo>
                  <a:pt x="965" y="7470"/>
                </a:moveTo>
                <a:lnTo>
                  <a:pt x="6594033" y="0"/>
                </a:lnTo>
                <a:lnTo>
                  <a:pt x="6594033" y="3090960"/>
                </a:lnTo>
                <a:lnTo>
                  <a:pt x="0" y="3090960"/>
                </a:lnTo>
                <a:cubicBezTo>
                  <a:pt x="322" y="2063130"/>
                  <a:pt x="643" y="1035300"/>
                  <a:pt x="965" y="7470"/>
                </a:cubicBezTo>
                <a:close/>
              </a:path>
            </a:pathLst>
          </a:custGeom>
          <a:solidFill>
            <a:srgbClr val="A568D2">
              <a:alpha val="24000"/>
            </a:srgbClr>
          </a:solidFill>
          <a:ln w="12700" cmpd="sng">
            <a:solidFill>
              <a:srgbClr val="7030A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 b="1" dirty="0">
              <a:solidFill>
                <a:srgbClr val="FFC000"/>
              </a:solidFill>
              <a:latin typeface="+mn-ea"/>
              <a:ea typeface="+mn-ea"/>
            </a:endParaRPr>
          </a:p>
        </p:txBody>
      </p: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339502"/>
            <a:ext cx="5220072" cy="357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477" y="1324988"/>
            <a:ext cx="783102" cy="676012"/>
          </a:xfrm>
          <a:prstGeom prst="rect">
            <a:avLst/>
          </a:prstGeom>
        </p:spPr>
      </p:pic>
      <p:sp>
        <p:nvSpPr>
          <p:cNvPr id="78" name="矩形 77"/>
          <p:cNvSpPr/>
          <p:nvPr/>
        </p:nvSpPr>
        <p:spPr>
          <a:xfrm flipH="1">
            <a:off x="323528" y="1325692"/>
            <a:ext cx="1980029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本年度工作叙述</a:t>
            </a:r>
            <a:endParaRPr lang="zh-CN" altLang="en-US" sz="20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 flipH="1">
            <a:off x="363558" y="1858448"/>
            <a:ext cx="4572000" cy="857822"/>
            <a:chOff x="-107776" y="1594012"/>
            <a:chExt cx="4572000" cy="857822"/>
          </a:xfrm>
        </p:grpSpPr>
        <p:sp>
          <p:nvSpPr>
            <p:cNvPr id="80" name="矩形 79"/>
            <p:cNvSpPr/>
            <p:nvPr/>
          </p:nvSpPr>
          <p:spPr>
            <a:xfrm>
              <a:off x="2842548" y="1594012"/>
              <a:ext cx="1441420" cy="328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点击增加小标题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-107776" y="1851670"/>
              <a:ext cx="4572000" cy="6001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请输入相关内容请输入相关内容请输入相关内容请输入相关内容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请输入相关内容请输入相关内容请输入相关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365173" y="2764178"/>
            <a:ext cx="4572000" cy="857822"/>
            <a:chOff x="-107776" y="1594012"/>
            <a:chExt cx="4572000" cy="857822"/>
          </a:xfrm>
        </p:grpSpPr>
        <p:sp>
          <p:nvSpPr>
            <p:cNvPr id="84" name="矩形 83"/>
            <p:cNvSpPr/>
            <p:nvPr/>
          </p:nvSpPr>
          <p:spPr>
            <a:xfrm>
              <a:off x="2842548" y="1594012"/>
              <a:ext cx="1441420" cy="3289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点击增加小标题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-107776" y="1851670"/>
              <a:ext cx="4572000" cy="6001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请输入相关内容请输入相关内容请输入相关内容请输入相关内容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请输入相关内容请输入相关内容请输入相关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365440" y="4015451"/>
            <a:ext cx="8455032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5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50" dirty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736476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accel="74000" fill="hold" nodeType="withEffect" p14:presetBounceEnd="2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4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5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78" grpId="0"/>
          <p:bldP spid="87" grpId="0"/>
          <p:bldP spid="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6" accel="74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 animBg="1"/>
          <p:bldP spid="78" grpId="0"/>
          <p:bldP spid="87" grpId="0"/>
          <p:bldP spid="8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7" y="1131590"/>
            <a:ext cx="2773991" cy="3464948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933867" cy="377030"/>
          </a:xfrm>
        </p:spPr>
        <p:txBody>
          <a:bodyPr/>
          <a:lstStyle/>
          <a:p>
            <a:pPr algn="l"/>
            <a:r>
              <a:rPr lang="zh-CN" altLang="en-US" dirty="0" smtClean="0"/>
              <a:t>我们的工作团队</a:t>
            </a:r>
            <a:endParaRPr lang="zh-CN" alt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57" name="斜纹 56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itchFamily="34" charset="-122"/>
            </a:endParaRPr>
          </a:p>
        </p:txBody>
      </p:sp>
      <p:sp>
        <p:nvSpPr>
          <p:cNvPr id="58" name="斜纹 57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60" name="组合 59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  <p:sp>
            <p:nvSpPr>
              <p:cNvPr id="63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61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2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65" name="组合 6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  <p:sp>
            <p:nvSpPr>
              <p:cNvPr id="6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66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200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70" name="组合 69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  <p:sp>
            <p:nvSpPr>
              <p:cNvPr id="73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71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75" name="组合 7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  <p:sp>
            <p:nvSpPr>
              <p:cNvPr id="7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76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</a:rPr>
                <a:t>行动力强</a:t>
              </a:r>
              <a:endParaRPr lang="zh-CN" altLang="en-US" b="1" dirty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5879298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57" grpId="0" animBg="1"/>
          <p:bldP spid="58" grpId="0" animBg="1"/>
          <p:bldP spid="7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  <p:bldP spid="57" grpId="0" animBg="1"/>
          <p:bldP spid="58" grpId="0" animBg="1"/>
          <p:bldP spid="7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工作进度比例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173010" y="4409265"/>
            <a:ext cx="656312" cy="6563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37209" y="4423589"/>
            <a:ext cx="328649" cy="3286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41751" y="3291830"/>
            <a:ext cx="998801" cy="99880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1" name="椭圆 1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239738" y="4703040"/>
            <a:ext cx="321721" cy="32172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7" name="椭圆 1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399550" y="4369917"/>
            <a:ext cx="160860" cy="160860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20" name="椭圆 1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solidFill>
              <a:srgbClr val="9954CC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2" name="Chart 14"/>
          <p:cNvGraphicFramePr/>
          <p:nvPr>
            <p:extLst>
              <p:ext uri="{D42A27DB-BD31-4B8C-83A1-F6EECF244321}">
                <p14:modId xmlns:p14="http://schemas.microsoft.com/office/powerpoint/2010/main" val="998988711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lear Sans Thin" panose="020B0203030202020304" pitchFamily="34" charset="0"/>
            </a:endParaRPr>
          </a:p>
        </p:txBody>
      </p:sp>
      <p:sp>
        <p:nvSpPr>
          <p:cNvPr id="24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lear Sans Thin" panose="020B0203030202020304" pitchFamily="34" charset="0"/>
            </a:endParaRPr>
          </a:p>
        </p:txBody>
      </p:sp>
      <p:sp>
        <p:nvSpPr>
          <p:cNvPr id="25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Clear Sans Thin" panose="020B02030302020203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7030A0"/>
                </a:solidFill>
                <a:latin typeface="微软雅黑" pitchFamily="34" charset="-122"/>
                <a:ea typeface="微软雅黑" panose="020B0503020204020204" pitchFamily="34" charset="-122"/>
              </a:rPr>
              <a:t>填加标题</a:t>
            </a:r>
            <a:endParaRPr lang="en-US" altLang="zh-CN" sz="1400" b="1" dirty="0" smtClean="0">
              <a:solidFill>
                <a:srgbClr val="7030A0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A568D2"/>
                </a:solidFill>
                <a:latin typeface="微软雅黑" pitchFamily="34" charset="-122"/>
                <a:ea typeface="微软雅黑" panose="020B0503020204020204" pitchFamily="34" charset="-122"/>
              </a:rPr>
              <a:t>填加标题</a:t>
            </a:r>
            <a:endParaRPr lang="en-US" altLang="zh-CN" sz="1400" b="1" dirty="0" smtClean="0">
              <a:solidFill>
                <a:srgbClr val="A568D2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1" name="组合 30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32" name="组合 3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37" name="组合 36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42" name="组合 41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A568D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5167156"/>
      </p:ext>
    </p:extLst>
  </p:cSld>
  <p:clrMapOvr>
    <a:masterClrMapping/>
  </p:clrMapOvr>
  <p:transition spd="slow" advClick="0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/>
      <p:bldP spid="24" grpId="0"/>
      <p:bldP spid="25" grpId="0"/>
      <p:bldP spid="26" grpId="0"/>
      <p:bldP spid="27" grpId="0"/>
      <p:bldP spid="28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347614"/>
            <a:ext cx="9144000" cy="2592288"/>
          </a:xfrm>
          <a:prstGeom prst="rect">
            <a:avLst/>
          </a:prstGeom>
          <a:solidFill>
            <a:srgbClr val="9954CC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第二部分</a:t>
            </a:r>
            <a:endParaRPr lang="en-US" altLang="zh-CN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28994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 02</a:t>
            </a:r>
            <a:endParaRPr lang="zh-CN" altLang="en-US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12561" y="1753220"/>
            <a:ext cx="1197175" cy="1197175"/>
            <a:chOff x="2123728" y="1579722"/>
            <a:chExt cx="1197175" cy="1197175"/>
          </a:xfrm>
        </p:grpSpPr>
        <p:grpSp>
          <p:nvGrpSpPr>
            <p:cNvPr id="26" name="组合 25"/>
            <p:cNvGrpSpPr/>
            <p:nvPr/>
          </p:nvGrpSpPr>
          <p:grpSpPr>
            <a:xfrm>
              <a:off x="2123728" y="1579722"/>
              <a:ext cx="1197175" cy="11971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2378606" y="1885587"/>
              <a:ext cx="687417" cy="585444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924164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完成概述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977271" y="2859782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完成阶段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87732" y="2859782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团队完成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24164" y="3172588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完成比例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69564" y="3172588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季度完成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93576" y="3161830"/>
            <a:ext cx="110946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月计划完成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449530" y="-7788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22378" y="-283851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01167" y="31264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923670" y="-158613"/>
            <a:ext cx="685800" cy="6858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6572" y="5040488"/>
            <a:ext cx="588857" cy="588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63194" y="4529852"/>
            <a:ext cx="252491" cy="252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181804" y="4327051"/>
            <a:ext cx="529075" cy="5290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628988" y="-1058832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54726" y="415647"/>
            <a:ext cx="223080" cy="2230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43475" y="4706144"/>
            <a:ext cx="1179281" cy="117928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275416" y="4606645"/>
            <a:ext cx="520192" cy="52019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91128" y="4921759"/>
            <a:ext cx="316877" cy="31687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17164" y="4738452"/>
            <a:ext cx="158438" cy="15843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80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4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310"/>
                                </p:stCondLst>
                                <p:childTnLst>
                                  <p:par>
                                    <p:cTn id="1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4" grpId="0" animBg="1"/>
          <p:bldP spid="12" grpId="0"/>
          <p:bldP spid="14" grpId="0"/>
          <p:bldP spid="32" grpId="0"/>
          <p:bldP spid="33" grpId="0"/>
          <p:bldP spid="34" grpId="0"/>
          <p:bldP spid="35" grpId="0"/>
          <p:bldP spid="36" grpId="0"/>
          <p:bldP spid="37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7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52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3" presetClass="entr" presetSubtype="52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26" presetClass="emph" presetSubtype="0" repeatCount="3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6" dur="500" tmFilter="0, 0; .2, .5; .8, .5; 1, 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7" dur="250" autoRev="1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6" presetClass="emph" presetSubtype="0" repeatCount="3000" fill="hold" nodeType="withEffect">
                                      <p:stCondLst>
                                        <p:cond delay="7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9" dur="500" tmFilter="0, 0; .2, .5; .8, .5; 1, 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0" dur="250" autoRev="1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26" presetClass="emph" presetSubtype="0" repeatCount="3000" fill="hold" nodeType="withEffect">
                                      <p:stCondLst>
                                        <p:cond delay="4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3" dur="2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6" presetClass="emph" presetSubtype="0" repeatCount="3000" fill="hold" nodeType="withEffect">
                                      <p:stCondLst>
                                        <p:cond delay="81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 tmFilter="0, 0; .2, .5; .8, .5; 1, 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6" dur="250" autoRev="1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310"/>
                                </p:stCondLst>
                                <p:childTnLst>
                                  <p:par>
                                    <p:cTn id="1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4" grpId="0" animBg="1"/>
          <p:bldP spid="12" grpId="0"/>
          <p:bldP spid="14" grpId="0"/>
          <p:bldP spid="32" grpId="0"/>
          <p:bldP spid="33" grpId="0"/>
          <p:bldP spid="34" grpId="0"/>
          <p:bldP spid="35" grpId="0"/>
          <p:bldP spid="36" grpId="0"/>
          <p:bldP spid="37" grpId="0"/>
          <p:bldP spid="77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1677386" cy="377030"/>
          </a:xfrm>
        </p:spPr>
        <p:txBody>
          <a:bodyPr/>
          <a:lstStyle/>
          <a:p>
            <a:pPr algn="l"/>
            <a:r>
              <a:rPr lang="zh-CN" altLang="en-US" dirty="0" smtClean="0"/>
              <a:t>工作完成概述</a:t>
            </a:r>
            <a:endParaRPr lang="zh-CN" altLang="en-US" dirty="0"/>
          </a:p>
        </p:txBody>
      </p:sp>
      <p:sp>
        <p:nvSpPr>
          <p:cNvPr id="3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9954CC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9954CC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/>
            </a:p>
          </p:txBody>
        </p:sp>
        <p:sp>
          <p:nvSpPr>
            <p:cNvPr id="12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/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/>
            </a:p>
          </p:txBody>
        </p:sp>
        <p:sp>
          <p:nvSpPr>
            <p:cNvPr id="14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rgbClr val="7030A0"/>
          </a:solidFill>
        </p:grpSpPr>
        <p:sp>
          <p:nvSpPr>
            <p:cNvPr id="19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  <p:sp>
          <p:nvSpPr>
            <p:cNvPr id="20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  <a:ea typeface="+mn-ea"/>
              </a:endParaRPr>
            </a:p>
          </p:txBody>
        </p:sp>
      </p:grpSp>
      <p:sp>
        <p:nvSpPr>
          <p:cNvPr id="21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7030A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2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7030A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23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rgbClr val="7030A0"/>
          </a:solidFill>
        </p:grpSpPr>
        <p:sp>
          <p:nvSpPr>
            <p:cNvPr id="24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25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Roboto condensed"/>
                <a:ea typeface="+mn-ea"/>
                <a:cs typeface="Roboto condensed"/>
              </a:endParaRPr>
            </a:p>
          </p:txBody>
        </p:sp>
        <p:sp>
          <p:nvSpPr>
            <p:cNvPr id="26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Roboto condensed"/>
                <a:ea typeface="+mn-ea"/>
                <a:cs typeface="Roboto condensed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2" name="椭圆 31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5" name="椭圆 34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rgbClr val="9954CC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矩形 38"/>
          <p:cNvSpPr/>
          <p:nvPr/>
        </p:nvSpPr>
        <p:spPr>
          <a:xfrm>
            <a:off x="7236296" y="1738043"/>
            <a:ext cx="1089477" cy="401659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654179" y="5917921"/>
            <a:ext cx="738965" cy="307928"/>
          </a:xfrm>
          <a:prstGeom prst="rect">
            <a:avLst/>
          </a:prstGeom>
          <a:noFill/>
        </p:spPr>
        <p:txBody>
          <a:bodyPr wrap="none" lIns="61109" tIns="30555" rIns="61109" bIns="30555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48608"/>
      </p:ext>
    </p:extLst>
  </p:cSld>
  <p:clrMapOvr>
    <a:masterClrMapping/>
  </p:clrMapOvr>
  <p:transition spd="slow" advClick="0" advTm="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21" grpId="0" animBg="1"/>
          <p:bldP spid="22" grpId="0" animBg="1"/>
          <p:bldP spid="27" grpId="0"/>
          <p:bldP spid="28" grpId="0"/>
          <p:bldP spid="29" grpId="0"/>
          <p:bldP spid="30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21" grpId="0" animBg="1"/>
          <p:bldP spid="22" grpId="0" animBg="1"/>
          <p:bldP spid="27" grpId="0"/>
          <p:bldP spid="28" grpId="0"/>
          <p:bldP spid="29" grpId="0"/>
          <p:bldP spid="30" grpId="0"/>
          <p:bldP spid="39" grpId="0"/>
          <p:bldP spid="4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2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0070C0"/>
      </a:accent1>
      <a:accent2>
        <a:srgbClr val="00B0F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8160</TotalTime>
  <Words>3658</Words>
  <Application>Microsoft Office PowerPoint</Application>
  <PresentationFormat>全屏显示(16:9)</PresentationFormat>
  <Paragraphs>308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Gill Sans</vt:lpstr>
      <vt:lpstr>微软雅黑</vt:lpstr>
      <vt:lpstr>Arial</vt:lpstr>
      <vt:lpstr>Lato Light</vt:lpstr>
      <vt:lpstr>Calibri</vt:lpstr>
      <vt:lpstr>华文黑体</vt:lpstr>
      <vt:lpstr>DFGothic-EB</vt:lpstr>
      <vt:lpstr>宋体</vt:lpstr>
      <vt:lpstr>Bebas Neue</vt:lpstr>
      <vt:lpstr>Roboto condensed</vt:lpstr>
      <vt:lpstr>Clear Sans Thin</vt:lpstr>
      <vt:lpstr>Roboto</vt:lpstr>
      <vt:lpstr>Source Sans Pro ExtraLight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2015工作概述</vt:lpstr>
      <vt:lpstr>我们的工作团队</vt:lpstr>
      <vt:lpstr>工作进度比例</vt:lpstr>
      <vt:lpstr>PowerPoint 演示文稿</vt:lpstr>
      <vt:lpstr>工作完成概述</vt:lpstr>
      <vt:lpstr>重点任务完成</vt:lpstr>
      <vt:lpstr>工作完成阶段</vt:lpstr>
      <vt:lpstr>完成项目展示</vt:lpstr>
      <vt:lpstr>工作完成季度</vt:lpstr>
      <vt:lpstr>PowerPoint 演示文稿</vt:lpstr>
      <vt:lpstr>重点项目展示</vt:lpstr>
      <vt:lpstr>工作执行过程</vt:lpstr>
      <vt:lpstr>工作存在问题</vt:lpstr>
      <vt:lpstr>工作解决方法</vt:lpstr>
      <vt:lpstr>项目成果展示</vt:lpstr>
      <vt:lpstr>PowerPoint 演示文稿</vt:lpstr>
      <vt:lpstr>工作努力方向</vt:lpstr>
      <vt:lpstr>团队努力方向</vt:lpstr>
      <vt:lpstr>PowerPoint 演示文稿</vt:lpstr>
      <vt:lpstr>营业额提升方法</vt:lpstr>
      <vt:lpstr>管理提升方针</vt:lpstr>
      <vt:lpstr>利益最大化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wen</dc:creator>
  <cp:keywords>plus206</cp:keywords>
  <cp:lastModifiedBy>Bee Little</cp:lastModifiedBy>
  <cp:revision>939</cp:revision>
  <dcterms:created xsi:type="dcterms:W3CDTF">2015-04-24T01:01:13Z</dcterms:created>
  <dcterms:modified xsi:type="dcterms:W3CDTF">2017-08-05T12:11:01Z</dcterms:modified>
  <cp:category>plus206</cp:category>
</cp:coreProperties>
</file>