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8" r:id="rId3"/>
    <p:sldId id="257" r:id="rId4"/>
    <p:sldId id="262" r:id="rId5"/>
    <p:sldId id="301" r:id="rId6"/>
    <p:sldId id="259" r:id="rId7"/>
    <p:sldId id="291" r:id="rId8"/>
    <p:sldId id="292" r:id="rId9"/>
    <p:sldId id="293" r:id="rId10"/>
    <p:sldId id="260" r:id="rId11"/>
    <p:sldId id="281" r:id="rId12"/>
    <p:sldId id="282" r:id="rId13"/>
    <p:sldId id="283" r:id="rId14"/>
    <p:sldId id="287" r:id="rId15"/>
    <p:sldId id="288" r:id="rId16"/>
    <p:sldId id="261" r:id="rId17"/>
    <p:sldId id="264" r:id="rId18"/>
    <p:sldId id="265" r:id="rId19"/>
    <p:sldId id="276" r:id="rId20"/>
    <p:sldId id="280"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AF9"/>
    <a:srgbClr val="FBF9F8"/>
    <a:srgbClr val="FBFAF9"/>
    <a:srgbClr val="F8F6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89" autoAdjust="0"/>
    <p:restoredTop sz="92965" autoAdjust="0"/>
  </p:normalViewPr>
  <p:slideViewPr>
    <p:cSldViewPr snapToGrid="0">
      <p:cViewPr varScale="1">
        <p:scale>
          <a:sx n="109" d="100"/>
          <a:sy n="109" d="100"/>
        </p:scale>
        <p:origin x="80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3788C9-4AEA-4A9F-93EE-3F7168931558}"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5AD193-EE9B-4B44-8F03-F9F06AC661FE}" type="slidenum">
              <a:rPr lang="zh-CN" altLang="en-US" smtClean="0"/>
              <a:t>‹#›</a:t>
            </a:fld>
            <a:endParaRPr lang="zh-CN" altLang="en-US"/>
          </a:p>
        </p:txBody>
      </p:sp>
    </p:spTree>
    <p:extLst>
      <p:ext uri="{BB962C8B-B14F-4D97-AF65-F5344CB8AC3E}">
        <p14:creationId xmlns:p14="http://schemas.microsoft.com/office/powerpoint/2010/main" val="184017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5AD193-EE9B-4B44-8F03-F9F06AC661FE}" type="slidenum">
              <a:rPr lang="zh-CN" altLang="en-US" smtClean="0"/>
              <a:t>1</a:t>
            </a:fld>
            <a:endParaRPr lang="zh-CN" altLang="en-US"/>
          </a:p>
        </p:txBody>
      </p:sp>
    </p:spTree>
    <p:extLst>
      <p:ext uri="{BB962C8B-B14F-4D97-AF65-F5344CB8AC3E}">
        <p14:creationId xmlns:p14="http://schemas.microsoft.com/office/powerpoint/2010/main" val="2895181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5AD193-EE9B-4B44-8F03-F9F06AC661FE}" type="slidenum">
              <a:rPr lang="zh-CN" altLang="en-US" smtClean="0"/>
              <a:t>5</a:t>
            </a:fld>
            <a:endParaRPr lang="zh-CN" altLang="en-US"/>
          </a:p>
        </p:txBody>
      </p:sp>
    </p:spTree>
    <p:extLst>
      <p:ext uri="{BB962C8B-B14F-4D97-AF65-F5344CB8AC3E}">
        <p14:creationId xmlns:p14="http://schemas.microsoft.com/office/powerpoint/2010/main" val="81962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D05AD193-EE9B-4B44-8F03-F9F06AC661FE}" type="slidenum">
              <a:rPr lang="zh-CN" altLang="en-US" smtClean="0"/>
              <a:t>13</a:t>
            </a:fld>
            <a:endParaRPr lang="zh-CN" altLang="en-US"/>
          </a:p>
        </p:txBody>
      </p:sp>
    </p:spTree>
    <p:extLst>
      <p:ext uri="{BB962C8B-B14F-4D97-AF65-F5344CB8AC3E}">
        <p14:creationId xmlns:p14="http://schemas.microsoft.com/office/powerpoint/2010/main" val="219980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D05AD193-EE9B-4B44-8F03-F9F06AC661FE}" type="slidenum">
              <a:rPr lang="zh-CN" altLang="en-US" smtClean="0"/>
              <a:t>18</a:t>
            </a:fld>
            <a:endParaRPr lang="zh-CN" altLang="en-US"/>
          </a:p>
        </p:txBody>
      </p:sp>
    </p:spTree>
    <p:extLst>
      <p:ext uri="{BB962C8B-B14F-4D97-AF65-F5344CB8AC3E}">
        <p14:creationId xmlns:p14="http://schemas.microsoft.com/office/powerpoint/2010/main" val="2911647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5AD193-EE9B-4B44-8F03-F9F06AC661FE}" type="slidenum">
              <a:rPr lang="zh-CN" altLang="en-US" smtClean="0"/>
              <a:t>20</a:t>
            </a:fld>
            <a:endParaRPr lang="zh-CN" altLang="en-US"/>
          </a:p>
        </p:txBody>
      </p:sp>
    </p:spTree>
    <p:extLst>
      <p:ext uri="{BB962C8B-B14F-4D97-AF65-F5344CB8AC3E}">
        <p14:creationId xmlns:p14="http://schemas.microsoft.com/office/powerpoint/2010/main" val="3219449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31189630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1289135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1171975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2320756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564522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905394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1860939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1198913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2643669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29256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DE1A8F7-B276-4586-9B1F-4EFCED556183}"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2263807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AF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E1A8F7-B276-4586-9B1F-4EFCED556183}" type="datetimeFigureOut">
              <a:rPr lang="zh-CN" altLang="en-US" smtClean="0"/>
              <a:t>2017/6/12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53339A-C6E9-4ABF-94A1-D4410092996A}" type="slidenum">
              <a:rPr lang="zh-CN" altLang="en-US" smtClean="0"/>
              <a:t>‹#›</a:t>
            </a:fld>
            <a:endParaRPr lang="zh-CN" altLang="en-US"/>
          </a:p>
        </p:txBody>
      </p:sp>
    </p:spTree>
    <p:extLst>
      <p:ext uri="{BB962C8B-B14F-4D97-AF65-F5344CB8AC3E}">
        <p14:creationId xmlns:p14="http://schemas.microsoft.com/office/powerpoint/2010/main" val="32590241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g"/><Relationship Id="rId11" Type="http://schemas.openxmlformats.org/officeDocument/2006/relationships/image" Target="../media/image11.jpg"/><Relationship Id="rId5" Type="http://schemas.openxmlformats.org/officeDocument/2006/relationships/image" Target="../media/image5.jpg"/><Relationship Id="rId10" Type="http://schemas.openxmlformats.org/officeDocument/2006/relationships/image" Target="../media/image10.jpg"/><Relationship Id="rId4" Type="http://schemas.microsoft.com/office/2007/relationships/hdphoto" Target="../media/hdphoto2.wdp"/><Relationship Id="rId9"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351060" cy="6858000"/>
          </a:xfrm>
          <a:prstGeom prst="rect">
            <a:avLst/>
          </a:prstGeom>
        </p:spPr>
      </p:pic>
      <p:grpSp>
        <p:nvGrpSpPr>
          <p:cNvPr id="2" name="组合 1"/>
          <p:cNvGrpSpPr/>
          <p:nvPr/>
        </p:nvGrpSpPr>
        <p:grpSpPr>
          <a:xfrm>
            <a:off x="2586445" y="1309524"/>
            <a:ext cx="7331182" cy="2802037"/>
            <a:chOff x="2586445" y="1309524"/>
            <a:chExt cx="7331182" cy="2802037"/>
          </a:xfrm>
        </p:grpSpPr>
        <p:sp>
          <p:nvSpPr>
            <p:cNvPr id="4" name="文本框 3"/>
            <p:cNvSpPr txBox="1"/>
            <p:nvPr/>
          </p:nvSpPr>
          <p:spPr>
            <a:xfrm>
              <a:off x="3657601" y="2233748"/>
              <a:ext cx="4769254" cy="1015663"/>
            </a:xfrm>
            <a:prstGeom prst="rect">
              <a:avLst/>
            </a:prstGeom>
            <a:noFill/>
          </p:spPr>
          <p:txBody>
            <a:bodyPr wrap="none" rtlCol="0">
              <a:spAutoFit/>
            </a:bodyPr>
            <a:lstStyle/>
            <a:p>
              <a:r>
                <a:rPr lang="en-US" altLang="zh-CN" sz="6000" dirty="0">
                  <a:latin typeface="Viner Hand ITC" panose="03070502030502020203" pitchFamily="66" charset="0"/>
                  <a:ea typeface="Chekiang Sung" panose="02020600000000000000" pitchFamily="18" charset="-120"/>
                </a:rPr>
                <a:t>Ansel Adams</a:t>
              </a:r>
              <a:endParaRPr lang="zh-CN" altLang="en-US" sz="6000" dirty="0">
                <a:latin typeface="Viner Hand ITC" panose="03070502030502020203" pitchFamily="66" charset="0"/>
                <a:ea typeface="Chekiang Sung" panose="02020600000000000000" pitchFamily="18" charset="-120"/>
              </a:endParaRPr>
            </a:p>
          </p:txBody>
        </p:sp>
        <p:sp>
          <p:nvSpPr>
            <p:cNvPr id="7" name="矩形 6"/>
            <p:cNvSpPr/>
            <p:nvPr/>
          </p:nvSpPr>
          <p:spPr>
            <a:xfrm>
              <a:off x="2821577" y="1515291"/>
              <a:ext cx="6152606" cy="2429692"/>
            </a:xfrm>
            <a:custGeom>
              <a:avLst/>
              <a:gdLst>
                <a:gd name="connsiteX0" fmla="*/ 0 w 6152606"/>
                <a:gd name="connsiteY0" fmla="*/ 0 h 2429692"/>
                <a:gd name="connsiteX1" fmla="*/ 6152606 w 6152606"/>
                <a:gd name="connsiteY1" fmla="*/ 0 h 2429692"/>
                <a:gd name="connsiteX2" fmla="*/ 6152606 w 6152606"/>
                <a:gd name="connsiteY2" fmla="*/ 2429692 h 2429692"/>
                <a:gd name="connsiteX3" fmla="*/ 0 w 6152606"/>
                <a:gd name="connsiteY3" fmla="*/ 2429692 h 2429692"/>
                <a:gd name="connsiteX4" fmla="*/ 0 w 6152606"/>
                <a:gd name="connsiteY4" fmla="*/ 0 h 2429692"/>
                <a:gd name="connsiteX0" fmla="*/ 6152606 w 6244046"/>
                <a:gd name="connsiteY0" fmla="*/ 2429692 h 2521132"/>
                <a:gd name="connsiteX1" fmla="*/ 0 w 6244046"/>
                <a:gd name="connsiteY1" fmla="*/ 2429692 h 2521132"/>
                <a:gd name="connsiteX2" fmla="*/ 0 w 6244046"/>
                <a:gd name="connsiteY2" fmla="*/ 0 h 2521132"/>
                <a:gd name="connsiteX3" fmla="*/ 6152606 w 6244046"/>
                <a:gd name="connsiteY3" fmla="*/ 0 h 2521132"/>
                <a:gd name="connsiteX4" fmla="*/ 6244046 w 6244046"/>
                <a:gd name="connsiteY4" fmla="*/ 2521132 h 2521132"/>
                <a:gd name="connsiteX0" fmla="*/ 6152606 w 6152606"/>
                <a:gd name="connsiteY0" fmla="*/ 2429692 h 2429692"/>
                <a:gd name="connsiteX1" fmla="*/ 0 w 6152606"/>
                <a:gd name="connsiteY1" fmla="*/ 2429692 h 2429692"/>
                <a:gd name="connsiteX2" fmla="*/ 0 w 6152606"/>
                <a:gd name="connsiteY2" fmla="*/ 0 h 2429692"/>
                <a:gd name="connsiteX3" fmla="*/ 6152606 w 6152606"/>
                <a:gd name="connsiteY3" fmla="*/ 0 h 2429692"/>
                <a:gd name="connsiteX4" fmla="*/ 6139543 w 6152606"/>
                <a:gd name="connsiteY4" fmla="*/ 2220686 h 2429692"/>
                <a:gd name="connsiteX0" fmla="*/ 5329646 w 6152606"/>
                <a:gd name="connsiteY0" fmla="*/ 2416629 h 2429692"/>
                <a:gd name="connsiteX1" fmla="*/ 0 w 6152606"/>
                <a:gd name="connsiteY1" fmla="*/ 2429692 h 2429692"/>
                <a:gd name="connsiteX2" fmla="*/ 0 w 6152606"/>
                <a:gd name="connsiteY2" fmla="*/ 0 h 2429692"/>
                <a:gd name="connsiteX3" fmla="*/ 6152606 w 6152606"/>
                <a:gd name="connsiteY3" fmla="*/ 0 h 2429692"/>
                <a:gd name="connsiteX4" fmla="*/ 6139543 w 6152606"/>
                <a:gd name="connsiteY4" fmla="*/ 2220686 h 2429692"/>
                <a:gd name="connsiteX0" fmla="*/ 5251269 w 6152606"/>
                <a:gd name="connsiteY0" fmla="*/ 2416629 h 2429692"/>
                <a:gd name="connsiteX1" fmla="*/ 0 w 6152606"/>
                <a:gd name="connsiteY1" fmla="*/ 2429692 h 2429692"/>
                <a:gd name="connsiteX2" fmla="*/ 0 w 6152606"/>
                <a:gd name="connsiteY2" fmla="*/ 0 h 2429692"/>
                <a:gd name="connsiteX3" fmla="*/ 6152606 w 6152606"/>
                <a:gd name="connsiteY3" fmla="*/ 0 h 2429692"/>
                <a:gd name="connsiteX4" fmla="*/ 6139543 w 6152606"/>
                <a:gd name="connsiteY4" fmla="*/ 2220686 h 2429692"/>
                <a:gd name="connsiteX0" fmla="*/ 5251269 w 6152606"/>
                <a:gd name="connsiteY0" fmla="*/ 2416629 h 2429692"/>
                <a:gd name="connsiteX1" fmla="*/ 0 w 6152606"/>
                <a:gd name="connsiteY1" fmla="*/ 2429692 h 2429692"/>
                <a:gd name="connsiteX2" fmla="*/ 0 w 6152606"/>
                <a:gd name="connsiteY2" fmla="*/ 0 h 2429692"/>
                <a:gd name="connsiteX3" fmla="*/ 6152606 w 6152606"/>
                <a:gd name="connsiteY3" fmla="*/ 0 h 2429692"/>
                <a:gd name="connsiteX4" fmla="*/ 6139543 w 6152606"/>
                <a:gd name="connsiteY4" fmla="*/ 2142309 h 2429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2606" h="2429692">
                  <a:moveTo>
                    <a:pt x="5251269" y="2416629"/>
                  </a:moveTo>
                  <a:lnTo>
                    <a:pt x="0" y="2429692"/>
                  </a:lnTo>
                  <a:lnTo>
                    <a:pt x="0" y="0"/>
                  </a:lnTo>
                  <a:lnTo>
                    <a:pt x="6152606" y="0"/>
                  </a:lnTo>
                  <a:cubicBezTo>
                    <a:pt x="6152606" y="809897"/>
                    <a:pt x="6139543" y="2142309"/>
                    <a:pt x="6139543" y="2142309"/>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117134" y="3742229"/>
              <a:ext cx="1800493" cy="369332"/>
            </a:xfrm>
            <a:prstGeom prst="rect">
              <a:avLst/>
            </a:prstGeom>
            <a:noFill/>
          </p:spPr>
          <p:txBody>
            <a:bodyPr wrap="none" rtlCol="0">
              <a:spAutoFit/>
            </a:bodyPr>
            <a:lstStyle/>
            <a:p>
              <a:r>
                <a:rPr lang="zh-CN" altLang="en-US" kern="800" dirty="0">
                  <a:latin typeface="【玉米】诗情体" panose="03000500000000000000" pitchFamily="66" charset="-122"/>
                  <a:ea typeface="【玉米】诗情体" panose="03000500000000000000" pitchFamily="66" charset="-122"/>
                </a:rPr>
                <a:t>安塞尔</a:t>
              </a:r>
              <a:r>
                <a:rPr lang="zh-CN" altLang="zh-CN" b="1" kern="800" dirty="0">
                  <a:latin typeface="【玉米】诗情体" panose="03000500000000000000" pitchFamily="66" charset="-122"/>
                  <a:ea typeface="【玉米】诗情体" panose="03000500000000000000" pitchFamily="66" charset="-122"/>
                </a:rPr>
                <a:t>·</a:t>
              </a:r>
              <a:r>
                <a:rPr lang="zh-CN" altLang="en-US" kern="800" dirty="0">
                  <a:latin typeface="【玉米】诗情体" panose="03000500000000000000" pitchFamily="66" charset="-122"/>
                  <a:ea typeface="【玉米】诗情体" panose="03000500000000000000" pitchFamily="66" charset="-122"/>
                </a:rPr>
                <a:t>亚当斯</a:t>
              </a:r>
            </a:p>
          </p:txBody>
        </p:sp>
        <p:sp>
          <p:nvSpPr>
            <p:cNvPr id="9" name="矩形 8"/>
            <p:cNvSpPr/>
            <p:nvPr/>
          </p:nvSpPr>
          <p:spPr>
            <a:xfrm>
              <a:off x="2586445" y="1309524"/>
              <a:ext cx="744582" cy="741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958049" y="3201739"/>
              <a:ext cx="4459533" cy="307777"/>
            </a:xfrm>
            <a:prstGeom prst="rect">
              <a:avLst/>
            </a:prstGeom>
            <a:noFill/>
          </p:spPr>
          <p:txBody>
            <a:bodyPr wrap="square" rtlCol="0">
              <a:spAutoFit/>
            </a:bodyPr>
            <a:lstStyle/>
            <a:p>
              <a:r>
                <a:rPr lang="zh-CN" altLang="en-US" sz="1400" kern="10000" dirty="0">
                  <a:latin typeface="【玉米】诗情体" panose="03000500000000000000" pitchFamily="66" charset="-122"/>
                  <a:ea typeface="【玉米】诗情体" panose="03000500000000000000" pitchFamily="66" charset="-122"/>
                </a:rPr>
                <a:t>世   界   著   名    摄    影    大    师</a:t>
              </a:r>
            </a:p>
          </p:txBody>
        </p:sp>
      </p:grpSp>
    </p:spTree>
    <p:extLst>
      <p:ext uri="{BB962C8B-B14F-4D97-AF65-F5344CB8AC3E}">
        <p14:creationId xmlns:p14="http://schemas.microsoft.com/office/powerpoint/2010/main" val="21737005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285998"/>
            <a:ext cx="12192000" cy="8128000"/>
          </a:xfrm>
          <a:prstGeom prst="rect">
            <a:avLst/>
          </a:prstGeom>
        </p:spPr>
      </p:pic>
      <p:sp>
        <p:nvSpPr>
          <p:cNvPr id="38" name="文本框 37"/>
          <p:cNvSpPr txBox="1"/>
          <p:nvPr/>
        </p:nvSpPr>
        <p:spPr>
          <a:xfrm>
            <a:off x="10204997" y="1240650"/>
            <a:ext cx="553998" cy="608500"/>
          </a:xfrm>
          <a:prstGeom prst="rect">
            <a:avLst/>
          </a:prstGeom>
          <a:noFill/>
        </p:spPr>
        <p:txBody>
          <a:bodyPr vert="eaVert" wrap="none" rtlCol="0">
            <a:spAutoFit/>
          </a:bodyPr>
          <a:lstStyle/>
          <a:p>
            <a:r>
              <a:rPr lang="zh-CN" altLang="en-US" sz="2400" dirty="0">
                <a:solidFill>
                  <a:schemeClr val="bg1"/>
                </a:solidFill>
                <a:latin typeface="【玉米】诗情体" panose="03000500000000000000" pitchFamily="66" charset="-122"/>
                <a:ea typeface="【玉米】诗情体" panose="03000500000000000000" pitchFamily="66" charset="-122"/>
              </a:rPr>
              <a:t>录</a:t>
            </a:r>
          </a:p>
        </p:txBody>
      </p:sp>
      <p:grpSp>
        <p:nvGrpSpPr>
          <p:cNvPr id="2" name="组合 1"/>
          <p:cNvGrpSpPr/>
          <p:nvPr/>
        </p:nvGrpSpPr>
        <p:grpSpPr>
          <a:xfrm>
            <a:off x="4235742" y="1922050"/>
            <a:ext cx="3720515" cy="669035"/>
            <a:chOff x="3844200" y="1922050"/>
            <a:chExt cx="3720515" cy="669035"/>
          </a:xfrm>
        </p:grpSpPr>
        <p:sp>
          <p:nvSpPr>
            <p:cNvPr id="35" name="文本框 34"/>
            <p:cNvSpPr txBox="1"/>
            <p:nvPr/>
          </p:nvSpPr>
          <p:spPr>
            <a:xfrm>
              <a:off x="4818450" y="2006310"/>
              <a:ext cx="2746265"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Read the Text</a:t>
              </a:r>
              <a:endParaRPr lang="zh-CN" altLang="en-US" sz="3200" dirty="0">
                <a:latin typeface="【玉米】诗情体" panose="03000500000000000000" pitchFamily="66" charset="-122"/>
                <a:ea typeface="【玉米】诗情体" panose="03000500000000000000" pitchFamily="66" charset="-122"/>
              </a:endParaRPr>
            </a:p>
          </p:txBody>
        </p:sp>
        <p:grpSp>
          <p:nvGrpSpPr>
            <p:cNvPr id="39" name="组合 38"/>
            <p:cNvGrpSpPr/>
            <p:nvPr/>
          </p:nvGrpSpPr>
          <p:grpSpPr>
            <a:xfrm>
              <a:off x="3844200" y="1922050"/>
              <a:ext cx="656876" cy="545925"/>
              <a:chOff x="4423124" y="2341142"/>
              <a:chExt cx="656876" cy="545925"/>
            </a:xfrm>
          </p:grpSpPr>
          <p:grpSp>
            <p:nvGrpSpPr>
              <p:cNvPr id="41" name="组合 40"/>
              <p:cNvGrpSpPr/>
              <p:nvPr/>
            </p:nvGrpSpPr>
            <p:grpSpPr>
              <a:xfrm>
                <a:off x="4423124" y="2341142"/>
                <a:ext cx="656876" cy="545925"/>
                <a:chOff x="4423124" y="2061742"/>
                <a:chExt cx="627848" cy="521801"/>
              </a:xfrm>
            </p:grpSpPr>
            <p:sp>
              <p:nvSpPr>
                <p:cNvPr id="43"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44" name="椭圆 43"/>
                <p:cNvSpPr/>
                <p:nvPr/>
              </p:nvSpPr>
              <p:spPr>
                <a:xfrm>
                  <a:off x="4624388" y="2221171"/>
                  <a:ext cx="326669" cy="279142"/>
                </a:xfrm>
                <a:prstGeom prst="ellipse">
                  <a:avLst/>
                </a:prstGeom>
                <a:solidFill>
                  <a:srgbClr val="FCF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4609654" y="2425402"/>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3</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grpSp>
    </p:spTree>
    <p:extLst>
      <p:ext uri="{BB962C8B-B14F-4D97-AF65-F5344CB8AC3E}">
        <p14:creationId xmlns:p14="http://schemas.microsoft.com/office/powerpoint/2010/main" val="1826879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3" name="文本框 2"/>
          <p:cNvSpPr txBox="1"/>
          <p:nvPr/>
        </p:nvSpPr>
        <p:spPr>
          <a:xfrm>
            <a:off x="354875" y="287383"/>
            <a:ext cx="11547566" cy="3416320"/>
          </a:xfrm>
          <a:prstGeom prst="rect">
            <a:avLst/>
          </a:prstGeom>
          <a:noFill/>
        </p:spPr>
        <p:txBody>
          <a:bodyPr wrap="square" rtlCol="0">
            <a:spAutoFit/>
          </a:bodyPr>
          <a:lstStyle/>
          <a:p>
            <a:pPr>
              <a:lnSpc>
                <a:spcPct val="120000"/>
              </a:lnSpc>
            </a:pPr>
            <a:r>
              <a:rPr lang="en-US" altLang="zh-CN" sz="2000" dirty="0">
                <a:latin typeface="【玉米】诗情体" panose="03000500000000000000" pitchFamily="66" charset="-122"/>
                <a:ea typeface="【玉米】诗情体" panose="03000500000000000000" pitchFamily="66" charset="-122"/>
              </a:rPr>
              <a:t>Adams was born in the Western Addition of San Francisco, California, to Charles Hitchcock Adams and Olive Bray Adams. An only child, he was named after his uncle Ansel Easton. His mother's family came from Baltimore, (where his maternal grandfather had a successful freight-hauling business but lost his wealth investing in failed mining and real estate ventures in Nevada). The Adams family came from New England, having migrated from the north of Ireland in the early 18th century. His paternal grandfather founded and built a prosperous lumber business, which his father later ran, though his father's natural talents lay more with sciences than with business. Later in life, Adams would condemn that very same industry for cutting down many of the great redwood forests.</a:t>
            </a:r>
          </a:p>
          <a:p>
            <a:pPr>
              <a:lnSpc>
                <a:spcPct val="120000"/>
              </a:lnSpc>
            </a:pPr>
            <a:endParaRPr lang="zh-CN" altLang="en-US" sz="2000" dirty="0">
              <a:latin typeface="【玉米】诗情体" panose="03000500000000000000" pitchFamily="66" charset="-122"/>
              <a:ea typeface="【玉米】诗情体" panose="03000500000000000000" pitchFamily="66" charset="-122"/>
            </a:endParaRPr>
          </a:p>
        </p:txBody>
      </p:sp>
      <p:sp>
        <p:nvSpPr>
          <p:cNvPr id="5" name="文本框 4"/>
          <p:cNvSpPr txBox="1"/>
          <p:nvPr/>
        </p:nvSpPr>
        <p:spPr>
          <a:xfrm>
            <a:off x="354875" y="3619177"/>
            <a:ext cx="11639006" cy="2308324"/>
          </a:xfrm>
          <a:prstGeom prst="rect">
            <a:avLst/>
          </a:prstGeom>
          <a:noFill/>
        </p:spPr>
        <p:txBody>
          <a:bodyPr wrap="square" rtlCol="0">
            <a:spAutoFit/>
          </a:bodyPr>
          <a:lstStyle/>
          <a:p>
            <a:pPr>
              <a:lnSpc>
                <a:spcPct val="120000"/>
              </a:lnSpc>
            </a:pPr>
            <a:r>
              <a:rPr lang="zh-CN" altLang="en-US" sz="2000" dirty="0">
                <a:latin typeface="【玉米】诗情体" panose="03000500000000000000" pitchFamily="66" charset="-122"/>
                <a:ea typeface="【玉米】诗情体" panose="03000500000000000000" pitchFamily="66" charset="-122"/>
              </a:rPr>
              <a:t>亚当斯出生在旧金山，加利福尼亚 西方之外，查尔斯希区柯克亚当斯和橄榄布雷亚当斯。只有一个孩子，他叫他叔叔安塞尔伊斯顿后。他母亲的家族来自巴尔的摩，（在那里他的外祖父有一个成功的货运业务也失去了他的财富投资失败的矿业和房地产企业在内华达州）。 亚当斯家族来自新英格兰，迁移从北爱尔兰早在第十八世纪。他的祖父创办并建造了一个繁荣的木材生意，他的父亲后来跑了，虽然他父亲的自然天赋比商业更具有科学性。在后来的生活中，亚当斯会谴责，同样的行业减少许多伟大的红木森林。</a:t>
            </a:r>
          </a:p>
        </p:txBody>
      </p:sp>
    </p:spTree>
    <p:extLst>
      <p:ext uri="{BB962C8B-B14F-4D97-AF65-F5344CB8AC3E}">
        <p14:creationId xmlns:p14="http://schemas.microsoft.com/office/powerpoint/2010/main" val="3999934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4" name="文本框 3"/>
          <p:cNvSpPr txBox="1"/>
          <p:nvPr/>
        </p:nvSpPr>
        <p:spPr>
          <a:xfrm>
            <a:off x="418011" y="352697"/>
            <a:ext cx="11390812" cy="3046988"/>
          </a:xfrm>
          <a:prstGeom prst="rect">
            <a:avLst/>
          </a:prstGeom>
          <a:noFill/>
        </p:spPr>
        <p:txBody>
          <a:bodyPr wrap="square" rtlCol="0">
            <a:spAutoFit/>
          </a:bodyPr>
          <a:lstStyle/>
          <a:p>
            <a:pPr>
              <a:lnSpc>
                <a:spcPct val="120000"/>
              </a:lnSpc>
            </a:pPr>
            <a:r>
              <a:rPr lang="en-US" altLang="zh-CN" sz="2000" dirty="0">
                <a:latin typeface="【玉米】诗情体" panose="03000500000000000000" pitchFamily="66" charset="-122"/>
                <a:ea typeface="【玉米】诗情体" panose="03000500000000000000" pitchFamily="66" charset="-122"/>
              </a:rPr>
              <a:t>Adams became interested in piano at age 12. Music became the main focus of his later youth. His father sent him to piano teacher Marie Butler, who focused on perfectionism and accuracy. After four years of studying under her guidance, Adams moved on to other teachers, one being composer Henry Cowell. For the next twelve years, the piano was Adams' primary occupation and, by 1920, his intended profession. Although he ultimately gave up music for photography, the piano brought substance, discipline and structure to his frustrating and erratic youth. Moreover, the careful training and exacting craft required of a musician profoundly informed his visual artistry, as well as his influential writings and teachings on photography.</a:t>
            </a:r>
            <a:endParaRPr lang="zh-CN" altLang="en-US" sz="2000" dirty="0">
              <a:latin typeface="【玉米】诗情体" panose="03000500000000000000" pitchFamily="66" charset="-122"/>
              <a:ea typeface="【玉米】诗情体" panose="03000500000000000000" pitchFamily="66" charset="-122"/>
            </a:endParaRPr>
          </a:p>
        </p:txBody>
      </p:sp>
      <p:sp>
        <p:nvSpPr>
          <p:cNvPr id="6" name="文本框 5"/>
          <p:cNvSpPr txBox="1"/>
          <p:nvPr/>
        </p:nvSpPr>
        <p:spPr>
          <a:xfrm>
            <a:off x="418011" y="3670663"/>
            <a:ext cx="11299372" cy="1569660"/>
          </a:xfrm>
          <a:prstGeom prst="rect">
            <a:avLst/>
          </a:prstGeom>
          <a:noFill/>
        </p:spPr>
        <p:txBody>
          <a:bodyPr wrap="square" rtlCol="0">
            <a:spAutoFit/>
          </a:bodyPr>
          <a:lstStyle/>
          <a:p>
            <a:pPr>
              <a:lnSpc>
                <a:spcPct val="120000"/>
              </a:lnSpc>
            </a:pPr>
            <a:r>
              <a:rPr lang="en-US" altLang="zh-CN" sz="2000" dirty="0">
                <a:latin typeface="【玉米】诗情体" panose="03000500000000000000" pitchFamily="66" charset="-122"/>
                <a:ea typeface="【玉米】诗情体" panose="03000500000000000000" pitchFamily="66" charset="-122"/>
              </a:rPr>
              <a:t>1902</a:t>
            </a:r>
            <a:r>
              <a:rPr lang="zh-CN" altLang="en-US" sz="2000" dirty="0">
                <a:latin typeface="【玉米】诗情体" panose="03000500000000000000" pitchFamily="66" charset="-122"/>
                <a:ea typeface="【玉米】诗情体" panose="03000500000000000000" pitchFamily="66" charset="-122"/>
              </a:rPr>
              <a:t>年</a:t>
            </a:r>
            <a:r>
              <a:rPr lang="en-US" altLang="zh-CN" sz="2000" dirty="0">
                <a:latin typeface="【玉米】诗情体" panose="03000500000000000000" pitchFamily="66" charset="-122"/>
                <a:ea typeface="【玉米】诗情体" panose="03000500000000000000" pitchFamily="66" charset="-122"/>
              </a:rPr>
              <a:t>2</a:t>
            </a:r>
            <a:r>
              <a:rPr lang="zh-CN" altLang="en-US" sz="2000" dirty="0">
                <a:latin typeface="【玉米】诗情体" panose="03000500000000000000" pitchFamily="66" charset="-122"/>
                <a:ea typeface="【玉米】诗情体" panose="03000500000000000000" pitchFamily="66" charset="-122"/>
              </a:rPr>
              <a:t>月，亚当斯在父母的床上降生，虽然非常活跃，但却体弱多病。</a:t>
            </a:r>
            <a:r>
              <a:rPr lang="en-US" altLang="zh-CN" sz="2000" dirty="0">
                <a:latin typeface="【玉米】诗情体" panose="03000500000000000000" pitchFamily="66" charset="-122"/>
                <a:ea typeface="【玉米】诗情体" panose="03000500000000000000" pitchFamily="66" charset="-122"/>
              </a:rPr>
              <a:t>1906</a:t>
            </a:r>
            <a:r>
              <a:rPr lang="zh-CN" altLang="en-US" sz="2000" dirty="0">
                <a:latin typeface="【玉米】诗情体" panose="03000500000000000000" pitchFamily="66" charset="-122"/>
                <a:ea typeface="【玉米】诗情体" panose="03000500000000000000" pitchFamily="66" charset="-122"/>
              </a:rPr>
              <a:t>年的旧金山大地震中，亚当斯的鼻子被打破，此后他也再未做过矫正手术，人们能明显发现他鼻梁上的断裂痕迹。这次地震也给童年的亚当斯带来巨大震撼，在他早期的记忆中，充斥着连篇毁坏的城市以及地震后的火灾场景。</a:t>
            </a:r>
          </a:p>
        </p:txBody>
      </p:sp>
    </p:spTree>
    <p:extLst>
      <p:ext uri="{BB962C8B-B14F-4D97-AF65-F5344CB8AC3E}">
        <p14:creationId xmlns:p14="http://schemas.microsoft.com/office/powerpoint/2010/main" val="2505294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2" name="文本框 1"/>
          <p:cNvSpPr txBox="1"/>
          <p:nvPr/>
        </p:nvSpPr>
        <p:spPr>
          <a:xfrm>
            <a:off x="365760" y="313509"/>
            <a:ext cx="11508377" cy="3785652"/>
          </a:xfrm>
          <a:prstGeom prst="rect">
            <a:avLst/>
          </a:prstGeom>
          <a:noFill/>
        </p:spPr>
        <p:txBody>
          <a:bodyPr wrap="square" rtlCol="0">
            <a:spAutoFit/>
          </a:bodyPr>
          <a:lstStyle/>
          <a:p>
            <a:pPr>
              <a:lnSpc>
                <a:spcPct val="120000"/>
              </a:lnSpc>
            </a:pPr>
            <a:r>
              <a:rPr lang="en-US" altLang="zh-CN" sz="2000" dirty="0">
                <a:latin typeface="【玉米】诗情体" panose="03000500000000000000" pitchFamily="66" charset="-122"/>
                <a:ea typeface="【玉米】诗情体" panose="03000500000000000000" pitchFamily="66" charset="-122"/>
              </a:rPr>
              <a:t>Adams was a hyperactive child and prone to frequent sickness and hypochondria. He had few friends, but his family home and surroundings on the heights facing the Golden Gate provided ample childhood activities. Although he had no patience for games or sports, the curious child took to the beauty of nature at an early age, collecting bugs and exploring Lobos Creek all the way to Baker Beach and the sea cliffs leading to Lands End, "San Francisco's wildest and rockiest coast, a place strewn with shipwrecks and rife with landslides.“</a:t>
            </a:r>
          </a:p>
          <a:p>
            <a:pPr>
              <a:lnSpc>
                <a:spcPct val="120000"/>
              </a:lnSpc>
            </a:pPr>
            <a:r>
              <a:rPr lang="en-US" altLang="zh-CN" sz="2000" dirty="0">
                <a:latin typeface="【玉米】诗情体" panose="03000500000000000000" pitchFamily="66" charset="-122"/>
                <a:ea typeface="【玉米】诗情体" panose="03000500000000000000" pitchFamily="66" charset="-122"/>
              </a:rPr>
              <a:t>His father bought a three-inch telescope and they enthusiastically shared the hobby of amateur astronomy, visiting the Lick Observatory on Mount Hamilton together. His father went on to serve as the paid secretary-treasurer of the Astronomical Society of the Pacific from 1925 to 1950.</a:t>
            </a:r>
            <a:endParaRPr lang="zh-CN" altLang="en-US" sz="2000" dirty="0">
              <a:latin typeface="【玉米】诗情体" panose="03000500000000000000" pitchFamily="66" charset="-122"/>
              <a:ea typeface="【玉米】诗情体" panose="03000500000000000000" pitchFamily="66" charset="-122"/>
            </a:endParaRPr>
          </a:p>
          <a:p>
            <a:pPr>
              <a:lnSpc>
                <a:spcPct val="120000"/>
              </a:lnSpc>
            </a:pPr>
            <a:endParaRPr lang="zh-CN" altLang="en-US" sz="2000" dirty="0">
              <a:latin typeface="【玉米】诗情体" panose="03000500000000000000" pitchFamily="66" charset="-122"/>
              <a:ea typeface="【玉米】诗情体" panose="03000500000000000000" pitchFamily="66" charset="-122"/>
            </a:endParaRPr>
          </a:p>
        </p:txBody>
      </p:sp>
      <p:sp>
        <p:nvSpPr>
          <p:cNvPr id="3" name="文本框 2"/>
          <p:cNvSpPr txBox="1"/>
          <p:nvPr/>
        </p:nvSpPr>
        <p:spPr>
          <a:xfrm>
            <a:off x="365760" y="4096585"/>
            <a:ext cx="11234057" cy="1200329"/>
          </a:xfrm>
          <a:prstGeom prst="rect">
            <a:avLst/>
          </a:prstGeom>
          <a:noFill/>
        </p:spPr>
        <p:txBody>
          <a:bodyPr wrap="square" rtlCol="0">
            <a:spAutoFit/>
          </a:bodyPr>
          <a:lstStyle/>
          <a:p>
            <a:pPr>
              <a:lnSpc>
                <a:spcPct val="120000"/>
              </a:lnSpc>
            </a:pPr>
            <a:r>
              <a:rPr lang="zh-CN" altLang="en-US" sz="2000" dirty="0">
                <a:latin typeface="【玉米】诗情体" panose="03000500000000000000" pitchFamily="66" charset="-122"/>
                <a:ea typeface="【玉米】诗情体" panose="03000500000000000000" pitchFamily="66" charset="-122"/>
              </a:rPr>
              <a:t>亚当斯对事事要求划一的教育体制相当反感，</a:t>
            </a:r>
            <a:r>
              <a:rPr lang="en-US" altLang="zh-CN" sz="2000" dirty="0">
                <a:latin typeface="【玉米】诗情体" panose="03000500000000000000" pitchFamily="66" charset="-122"/>
                <a:ea typeface="【玉米】诗情体" panose="03000500000000000000" pitchFamily="66" charset="-122"/>
              </a:rPr>
              <a:t>13</a:t>
            </a:r>
            <a:r>
              <a:rPr lang="zh-CN" altLang="en-US" sz="2000" dirty="0">
                <a:latin typeface="【玉米】诗情体" panose="03000500000000000000" pitchFamily="66" charset="-122"/>
                <a:ea typeface="【玉米】诗情体" panose="03000500000000000000" pitchFamily="66" charset="-122"/>
              </a:rPr>
              <a:t>岁即离校自学，梦想成为钢琴家。</a:t>
            </a:r>
            <a:r>
              <a:rPr lang="en-US" altLang="zh-CN" sz="2000" dirty="0">
                <a:latin typeface="【玉米】诗情体" panose="03000500000000000000" pitchFamily="66" charset="-122"/>
                <a:ea typeface="【玉米】诗情体" panose="03000500000000000000" pitchFamily="66" charset="-122"/>
              </a:rPr>
              <a:t>14</a:t>
            </a:r>
            <a:r>
              <a:rPr lang="zh-CN" altLang="en-US" sz="2000" dirty="0">
                <a:latin typeface="【玉米】诗情体" panose="03000500000000000000" pitchFamily="66" charset="-122"/>
                <a:ea typeface="【玉米】诗情体" panose="03000500000000000000" pitchFamily="66" charset="-122"/>
              </a:rPr>
              <a:t>岁那年，他到约塞米蒂国家公园游玩，获赠一台照相机。在那儿，他也与维吉尼亚</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贝斯特邂逅，她后来成了他的太太。那几年间，亚当斯在钢琴家或摄影师的职业选择间游移不定。</a:t>
            </a:r>
          </a:p>
        </p:txBody>
      </p:sp>
    </p:spTree>
    <p:extLst>
      <p:ext uri="{BB962C8B-B14F-4D97-AF65-F5344CB8AC3E}">
        <p14:creationId xmlns:p14="http://schemas.microsoft.com/office/powerpoint/2010/main" val="4054397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2" name="文本框 1"/>
          <p:cNvSpPr txBox="1"/>
          <p:nvPr/>
        </p:nvSpPr>
        <p:spPr>
          <a:xfrm>
            <a:off x="753291" y="3892731"/>
            <a:ext cx="10685417" cy="1569660"/>
          </a:xfrm>
          <a:prstGeom prst="rect">
            <a:avLst/>
          </a:prstGeom>
          <a:noFill/>
        </p:spPr>
        <p:txBody>
          <a:bodyPr wrap="square" rtlCol="0">
            <a:spAutoFit/>
          </a:bodyPr>
          <a:lstStyle/>
          <a:p>
            <a:pPr>
              <a:lnSpc>
                <a:spcPct val="120000"/>
              </a:lnSpc>
            </a:pPr>
            <a:r>
              <a:rPr lang="zh-CN" altLang="en-US" sz="2000" dirty="0">
                <a:latin typeface="【玉米】诗情体" panose="03000500000000000000" pitchFamily="66" charset="-122"/>
                <a:ea typeface="【玉米】诗情体" panose="03000500000000000000" pitchFamily="66" charset="-122"/>
              </a:rPr>
              <a:t>从</a:t>
            </a:r>
            <a:r>
              <a:rPr lang="en-US" altLang="zh-CN" sz="2000" dirty="0">
                <a:latin typeface="【玉米】诗情体" panose="03000500000000000000" pitchFamily="66" charset="-122"/>
                <a:ea typeface="【玉米】诗情体" panose="03000500000000000000" pitchFamily="66" charset="-122"/>
              </a:rPr>
              <a:t>1929</a:t>
            </a:r>
            <a:r>
              <a:rPr lang="zh-CN" altLang="en-US" sz="2000" dirty="0">
                <a:latin typeface="【玉米】诗情体" panose="03000500000000000000" pitchFamily="66" charset="-122"/>
                <a:ea typeface="【玉米】诗情体" panose="03000500000000000000" pitchFamily="66" charset="-122"/>
              </a:rPr>
              <a:t>年至</a:t>
            </a:r>
            <a:r>
              <a:rPr lang="en-US" altLang="zh-CN" sz="2000" dirty="0">
                <a:latin typeface="【玉米】诗情体" panose="03000500000000000000" pitchFamily="66" charset="-122"/>
                <a:ea typeface="【玉米】诗情体" panose="03000500000000000000" pitchFamily="66" charset="-122"/>
              </a:rPr>
              <a:t>1942</a:t>
            </a:r>
            <a:r>
              <a:rPr lang="zh-CN" altLang="en-US" sz="2000" dirty="0">
                <a:latin typeface="【玉米】诗情体" panose="03000500000000000000" pitchFamily="66" charset="-122"/>
                <a:ea typeface="【玉米】诗情体" panose="03000500000000000000" pitchFamily="66" charset="-122"/>
              </a:rPr>
              <a:t>年，亚当斯的作品成熟，他变得更加确立。在他</a:t>
            </a:r>
            <a:r>
              <a:rPr lang="en-US" altLang="zh-CN" sz="2000" dirty="0">
                <a:latin typeface="【玉米】诗情体" panose="03000500000000000000" pitchFamily="66" charset="-122"/>
                <a:ea typeface="【玉米】诗情体" panose="03000500000000000000" pitchFamily="66" charset="-122"/>
              </a:rPr>
              <a:t>60</a:t>
            </a:r>
            <a:r>
              <a:rPr lang="zh-CN" altLang="en-US" sz="2000" dirty="0">
                <a:latin typeface="【玉米】诗情体" panose="03000500000000000000" pitchFamily="66" charset="-122"/>
                <a:ea typeface="【玉米】诗情体" panose="03000500000000000000" pitchFamily="66" charset="-122"/>
              </a:rPr>
              <a:t>年的职业生涯中，</a:t>
            </a:r>
            <a:r>
              <a:rPr lang="en-US" altLang="zh-CN" sz="2000" dirty="0">
                <a:latin typeface="【玉米】诗情体" panose="03000500000000000000" pitchFamily="66" charset="-122"/>
                <a:ea typeface="【玉米】诗情体" panose="03000500000000000000" pitchFamily="66" charset="-122"/>
              </a:rPr>
              <a:t>20</a:t>
            </a:r>
            <a:r>
              <a:rPr lang="zh-CN" altLang="en-US" sz="2000" dirty="0">
                <a:latin typeface="【玉米】诗情体" panose="03000500000000000000" pitchFamily="66" charset="-122"/>
                <a:ea typeface="【玉米】诗情体" panose="03000500000000000000" pitchFamily="66" charset="-122"/>
              </a:rPr>
              <a:t>世纪</a:t>
            </a:r>
            <a:r>
              <a:rPr lang="en-US" altLang="zh-CN" sz="2000" dirty="0">
                <a:latin typeface="【玉米】诗情体" panose="03000500000000000000" pitchFamily="66" charset="-122"/>
                <a:ea typeface="【玉米】诗情体" panose="03000500000000000000" pitchFamily="66" charset="-122"/>
              </a:rPr>
              <a:t>30</a:t>
            </a:r>
            <a:r>
              <a:rPr lang="zh-CN" altLang="en-US" sz="2000" dirty="0">
                <a:latin typeface="【玉米】诗情体" panose="03000500000000000000" pitchFamily="66" charset="-122"/>
                <a:ea typeface="【玉米】诗情体" panose="03000500000000000000" pitchFamily="66" charset="-122"/>
              </a:rPr>
              <a:t>年代是一个特别的生产和实验的时间。亚当斯扩大了他的作品，注重细节的特写，以及从山区到大工厂的形式。亚当斯的健谈，意气风发的性质与他出色的钢琴演奏，使他自己的画家朋友圈中的命中相结合。</a:t>
            </a:r>
          </a:p>
        </p:txBody>
      </p:sp>
      <p:sp>
        <p:nvSpPr>
          <p:cNvPr id="3" name="文本框 2"/>
          <p:cNvSpPr txBox="1"/>
          <p:nvPr/>
        </p:nvSpPr>
        <p:spPr>
          <a:xfrm>
            <a:off x="753291" y="888274"/>
            <a:ext cx="10711543" cy="1938992"/>
          </a:xfrm>
          <a:prstGeom prst="rect">
            <a:avLst/>
          </a:prstGeom>
          <a:noFill/>
        </p:spPr>
        <p:txBody>
          <a:bodyPr wrap="square" rtlCol="0">
            <a:spAutoFit/>
          </a:bodyPr>
          <a:lstStyle/>
          <a:p>
            <a:pPr>
              <a:lnSpc>
                <a:spcPct val="120000"/>
              </a:lnSpc>
            </a:pPr>
            <a:r>
              <a:rPr lang="en-US" altLang="zh-CN" sz="2000" dirty="0">
                <a:latin typeface="【玉米】诗情体" panose="03000500000000000000" pitchFamily="66" charset="-122"/>
                <a:ea typeface="【玉米】诗情体" panose="03000500000000000000" pitchFamily="66" charset="-122"/>
              </a:rPr>
              <a:t>Between 1929 and 1942, Adams's work matured and he became more established. In the course of his 60-year career, the 1930s were a particularly productive and experimental time. Adams expanded his works, focusing on detailed close-ups as well as large forms from mountains to factories.</a:t>
            </a:r>
            <a:r>
              <a:rPr lang="en-US" altLang="zh-CN" dirty="0"/>
              <a:t> </a:t>
            </a:r>
            <a:r>
              <a:rPr lang="en-US" altLang="zh-CN" sz="2000" dirty="0">
                <a:latin typeface="【玉米】诗情体" panose="03000500000000000000" pitchFamily="66" charset="-122"/>
                <a:ea typeface="【玉米】诗情体" panose="03000500000000000000" pitchFamily="66" charset="-122"/>
              </a:rPr>
              <a:t>Adams's talkative, high-spirited nature combined with his excellent piano playing made him a hit within his circle of artist friends.</a:t>
            </a:r>
            <a:endParaRPr lang="zh-CN" altLang="en-US" sz="2000" dirty="0">
              <a:latin typeface="【玉米】诗情体" panose="03000500000000000000" pitchFamily="66" charset="-122"/>
              <a:ea typeface="【玉米】诗情体" panose="03000500000000000000" pitchFamily="66" charset="-122"/>
            </a:endParaRPr>
          </a:p>
        </p:txBody>
      </p:sp>
    </p:spTree>
    <p:extLst>
      <p:ext uri="{BB962C8B-B14F-4D97-AF65-F5344CB8AC3E}">
        <p14:creationId xmlns:p14="http://schemas.microsoft.com/office/powerpoint/2010/main" val="4039035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2" name="文本框 1"/>
          <p:cNvSpPr txBox="1"/>
          <p:nvPr/>
        </p:nvSpPr>
        <p:spPr>
          <a:xfrm>
            <a:off x="446312" y="4342939"/>
            <a:ext cx="11231883" cy="1631216"/>
          </a:xfrm>
          <a:prstGeom prst="rect">
            <a:avLst/>
          </a:prstGeom>
          <a:noFill/>
        </p:spPr>
        <p:txBody>
          <a:bodyPr wrap="square" rtlCol="0">
            <a:spAutoFit/>
          </a:bodyPr>
          <a:lstStyle/>
          <a:p>
            <a:r>
              <a:rPr lang="zh-CN" altLang="en-US" sz="2000" dirty="0">
                <a:latin typeface="【玉米】诗情体" panose="03000500000000000000" pitchFamily="66" charset="-122"/>
                <a:ea typeface="【玉米】诗情体" panose="03000500000000000000" pitchFamily="66" charset="-122"/>
              </a:rPr>
              <a:t>求爱施蒂格利茨三年后，亚当斯收集了他最近的工作，不得不在施蒂格利茨画廊在纽约“美国的地方”个展在</a:t>
            </a:r>
            <a:r>
              <a:rPr lang="en-US" altLang="zh-CN" sz="2000" dirty="0">
                <a:latin typeface="【玉米】诗情体" panose="03000500000000000000" pitchFamily="66" charset="-122"/>
                <a:ea typeface="【玉米】诗情体" panose="03000500000000000000" pitchFamily="66" charset="-122"/>
              </a:rPr>
              <a:t>1936</a:t>
            </a:r>
            <a:r>
              <a:rPr lang="zh-CN" altLang="en-US" sz="2000" dirty="0">
                <a:latin typeface="【玉米】诗情体" panose="03000500000000000000" pitchFamily="66" charset="-122"/>
                <a:ea typeface="【玉米】诗情体" panose="03000500000000000000" pitchFamily="66" charset="-122"/>
              </a:rPr>
              <a:t>年该展会被证明是成功的评论家和购买的公众都，并赢得了亚当斯大力称赞从崇敬施蒂格利茨。</a:t>
            </a:r>
            <a:r>
              <a:rPr lang="en-US" altLang="zh-CN" sz="2000" dirty="0">
                <a:latin typeface="【玉米】诗情体" panose="03000500000000000000" pitchFamily="66" charset="-122"/>
                <a:ea typeface="【玉米】诗情体" panose="03000500000000000000" pitchFamily="66" charset="-122"/>
              </a:rPr>
              <a:t>20</a:t>
            </a:r>
            <a:r>
              <a:rPr lang="zh-CN" altLang="en-US" sz="2000" dirty="0">
                <a:latin typeface="【玉米】诗情体" panose="03000500000000000000" pitchFamily="66" charset="-122"/>
                <a:ea typeface="【玉米】诗情体" panose="03000500000000000000" pitchFamily="66" charset="-122"/>
              </a:rPr>
              <a:t>世纪</a:t>
            </a:r>
            <a:r>
              <a:rPr lang="en-US" altLang="zh-CN" sz="2000" dirty="0">
                <a:latin typeface="【玉米】诗情体" panose="03000500000000000000" pitchFamily="66" charset="-122"/>
                <a:ea typeface="【玉米】诗情体" panose="03000500000000000000" pitchFamily="66" charset="-122"/>
              </a:rPr>
              <a:t>30</a:t>
            </a:r>
            <a:r>
              <a:rPr lang="zh-CN" altLang="en-US" sz="2000" dirty="0">
                <a:latin typeface="【玉米】诗情体" panose="03000500000000000000" pitchFamily="66" charset="-122"/>
                <a:ea typeface="【玉米】诗情体" panose="03000500000000000000" pitchFamily="66" charset="-122"/>
              </a:rPr>
              <a:t>年代的平衡，亚当斯在许多商业任务，以补充从陷入困境的最佳工作室收入。他</a:t>
            </a:r>
            <a:r>
              <a:rPr lang="zh-CN" altLang="en-US" sz="2000" dirty="0">
                <a:solidFill>
                  <a:prstClr val="black"/>
                </a:solidFill>
                <a:latin typeface="【玉米】诗情体" panose="03000500000000000000" pitchFamily="66" charset="-122"/>
                <a:ea typeface="【玉米】诗情体" panose="03000500000000000000" pitchFamily="66" charset="-122"/>
              </a:rPr>
              <a:t>于</a:t>
            </a:r>
            <a:r>
              <a:rPr lang="en-US" altLang="zh-CN" sz="2000" dirty="0">
                <a:solidFill>
                  <a:prstClr val="black"/>
                </a:solidFill>
                <a:latin typeface="【玉米】诗情体" panose="03000500000000000000" pitchFamily="66" charset="-122"/>
                <a:ea typeface="【玉米】诗情体" panose="03000500000000000000" pitchFamily="66" charset="-122"/>
              </a:rPr>
              <a:t>1939</a:t>
            </a:r>
            <a:r>
              <a:rPr lang="zh-CN" altLang="en-US" sz="2000" dirty="0">
                <a:solidFill>
                  <a:prstClr val="black"/>
                </a:solidFill>
                <a:latin typeface="【玉米】诗情体" panose="03000500000000000000" pitchFamily="66" charset="-122"/>
                <a:ea typeface="【玉米】诗情体" panose="03000500000000000000" pitchFamily="66" charset="-122"/>
              </a:rPr>
              <a:t>年</a:t>
            </a:r>
            <a:r>
              <a:rPr lang="zh-CN" altLang="en-US" sz="2000" dirty="0">
                <a:latin typeface="【玉米】诗情体" panose="03000500000000000000" pitchFamily="66" charset="-122"/>
                <a:ea typeface="【玉米】诗情体" panose="03000500000000000000" pitchFamily="66" charset="-122"/>
              </a:rPr>
              <a:t>拍摄蒂莫西</a:t>
            </a:r>
            <a:r>
              <a:rPr lang="en-US" altLang="zh-CN" sz="2000" dirty="0">
                <a:latin typeface="【玉米】诗情体" panose="03000500000000000000" pitchFamily="66" charset="-122"/>
                <a:ea typeface="【玉米】诗情体" panose="03000500000000000000" pitchFamily="66" charset="-122"/>
              </a:rPr>
              <a:t>·L. </a:t>
            </a:r>
            <a:r>
              <a:rPr lang="en-US" altLang="zh-CN" sz="2000" dirty="0" err="1">
                <a:latin typeface="【玉米】诗情体" panose="03000500000000000000" pitchFamily="66" charset="-122"/>
                <a:ea typeface="【玉米】诗情体" panose="03000500000000000000" pitchFamily="66" charset="-122"/>
              </a:rPr>
              <a:t>flueger</a:t>
            </a:r>
            <a:r>
              <a:rPr lang="en-US" altLang="zh-CN" sz="2000" dirty="0">
                <a:latin typeface="【玉米】诗情体" panose="03000500000000000000" pitchFamily="66" charset="-122"/>
                <a:ea typeface="【玉米】诗情体" panose="03000500000000000000" pitchFamily="66" charset="-122"/>
              </a:rPr>
              <a:t> </a:t>
            </a:r>
            <a:r>
              <a:rPr lang="zh-CN" altLang="en-US" sz="2000" dirty="0">
                <a:latin typeface="【玉米】诗情体" panose="03000500000000000000" pitchFamily="66" charset="-122"/>
                <a:ea typeface="【玉米】诗情体" panose="03000500000000000000" pitchFamily="66" charset="-122"/>
              </a:rPr>
              <a:t>的新漆皮酒吧街的弗朗西斯酒店。同年，他被任命为当时最流行​​的摄影杂志</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美国相机及旅游</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的编辑。</a:t>
            </a:r>
          </a:p>
        </p:txBody>
      </p:sp>
      <p:sp>
        <p:nvSpPr>
          <p:cNvPr id="3" name="文本框 2"/>
          <p:cNvSpPr txBox="1"/>
          <p:nvPr/>
        </p:nvSpPr>
        <p:spPr>
          <a:xfrm>
            <a:off x="446312" y="692332"/>
            <a:ext cx="10970625" cy="3046988"/>
          </a:xfrm>
          <a:prstGeom prst="rect">
            <a:avLst/>
          </a:prstGeom>
          <a:noFill/>
        </p:spPr>
        <p:txBody>
          <a:bodyPr wrap="square" rtlCol="0">
            <a:spAutoFit/>
          </a:bodyPr>
          <a:lstStyle/>
          <a:p>
            <a:pPr>
              <a:lnSpc>
                <a:spcPct val="120000"/>
              </a:lnSpc>
            </a:pPr>
            <a:r>
              <a:rPr lang="en-US" altLang="zh-CN" sz="2000" dirty="0">
                <a:latin typeface="【玉米】诗情体" panose="03000500000000000000" pitchFamily="66" charset="-122"/>
                <a:ea typeface="【玉米】诗情体" panose="03000500000000000000" pitchFamily="66" charset="-122"/>
              </a:rPr>
              <a:t>After courting Stieglitz for three years, Adams gathered his recent work and had a solo show at the Stieglitz gallery "An American Place" in New York in 1936. The exhibition proved successful with both the critics and the buying public, and earned Adams strong praise from the revered Stieglitz. During the balance of the 1930s, Adams took on many commercial assignments to supplement the income from the struggling Best's Studio. He photographed Timothy L. </a:t>
            </a:r>
            <a:r>
              <a:rPr lang="en-US" altLang="zh-CN" sz="2000" dirty="0" err="1">
                <a:latin typeface="【玉米】诗情体" panose="03000500000000000000" pitchFamily="66" charset="-122"/>
                <a:ea typeface="【玉米】诗情体" panose="03000500000000000000" pitchFamily="66" charset="-122"/>
              </a:rPr>
              <a:t>Pflueger's</a:t>
            </a:r>
            <a:r>
              <a:rPr lang="en-US" altLang="zh-CN" sz="2000" dirty="0">
                <a:latin typeface="【玉米】诗情体" panose="03000500000000000000" pitchFamily="66" charset="-122"/>
                <a:ea typeface="【玉米】诗情体" panose="03000500000000000000" pitchFamily="66" charset="-122"/>
              </a:rPr>
              <a:t> new Patent Leather Bar for the St. Francis hotel in 1939. The same year, he was named an editor of U.S. Camera &amp; Travel, the most popular photography magazine at that time.</a:t>
            </a:r>
            <a:endParaRPr lang="zh-CN" altLang="en-US" sz="2000" dirty="0">
              <a:latin typeface="【玉米】诗情体" panose="03000500000000000000" pitchFamily="66" charset="-122"/>
              <a:ea typeface="【玉米】诗情体" panose="03000500000000000000" pitchFamily="66" charset="-122"/>
            </a:endParaRPr>
          </a:p>
        </p:txBody>
      </p:sp>
    </p:spTree>
    <p:extLst>
      <p:ext uri="{BB962C8B-B14F-4D97-AF65-F5344CB8AC3E}">
        <p14:creationId xmlns:p14="http://schemas.microsoft.com/office/powerpoint/2010/main" val="3339271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285998"/>
            <a:ext cx="12192000" cy="8128000"/>
          </a:xfrm>
          <a:prstGeom prst="rect">
            <a:avLst/>
          </a:prstGeom>
        </p:spPr>
      </p:pic>
      <p:sp>
        <p:nvSpPr>
          <p:cNvPr id="37" name="文本框 36"/>
          <p:cNvSpPr txBox="1"/>
          <p:nvPr/>
        </p:nvSpPr>
        <p:spPr>
          <a:xfrm>
            <a:off x="10204997" y="856170"/>
            <a:ext cx="553998" cy="608500"/>
          </a:xfrm>
          <a:prstGeom prst="rect">
            <a:avLst/>
          </a:prstGeom>
          <a:noFill/>
        </p:spPr>
        <p:txBody>
          <a:bodyPr vert="eaVert" wrap="none" rtlCol="0">
            <a:spAutoFit/>
          </a:bodyPr>
          <a:lstStyle/>
          <a:p>
            <a:r>
              <a:rPr lang="zh-CN" altLang="en-US" sz="2400" dirty="0">
                <a:solidFill>
                  <a:schemeClr val="bg1"/>
                </a:solidFill>
                <a:latin typeface="【玉米】诗情体" panose="03000500000000000000" pitchFamily="66" charset="-122"/>
                <a:ea typeface="【玉米】诗情体" panose="03000500000000000000" pitchFamily="66" charset="-122"/>
              </a:rPr>
              <a:t>目</a:t>
            </a:r>
          </a:p>
        </p:txBody>
      </p:sp>
      <p:grpSp>
        <p:nvGrpSpPr>
          <p:cNvPr id="2" name="组合 1"/>
          <p:cNvGrpSpPr/>
          <p:nvPr/>
        </p:nvGrpSpPr>
        <p:grpSpPr>
          <a:xfrm>
            <a:off x="4185248" y="1922050"/>
            <a:ext cx="3821504" cy="669035"/>
            <a:chOff x="3844200" y="1922050"/>
            <a:chExt cx="3821504" cy="669035"/>
          </a:xfrm>
        </p:grpSpPr>
        <p:sp>
          <p:nvSpPr>
            <p:cNvPr id="36" name="文本框 35"/>
            <p:cNvSpPr txBox="1"/>
            <p:nvPr/>
          </p:nvSpPr>
          <p:spPr>
            <a:xfrm>
              <a:off x="4818450" y="2006310"/>
              <a:ext cx="2847254"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Some Exercises</a:t>
              </a:r>
              <a:endParaRPr lang="zh-CN" altLang="en-US" sz="3200" dirty="0">
                <a:latin typeface="【玉米】诗情体" panose="03000500000000000000" pitchFamily="66" charset="-122"/>
                <a:ea typeface="【玉米】诗情体" panose="03000500000000000000" pitchFamily="66" charset="-122"/>
              </a:endParaRPr>
            </a:p>
          </p:txBody>
        </p:sp>
        <p:grpSp>
          <p:nvGrpSpPr>
            <p:cNvPr id="39" name="组合 38"/>
            <p:cNvGrpSpPr/>
            <p:nvPr/>
          </p:nvGrpSpPr>
          <p:grpSpPr>
            <a:xfrm>
              <a:off x="3844200" y="1922050"/>
              <a:ext cx="656876" cy="545925"/>
              <a:chOff x="4423124" y="2341142"/>
              <a:chExt cx="656876" cy="545925"/>
            </a:xfrm>
          </p:grpSpPr>
          <p:grpSp>
            <p:nvGrpSpPr>
              <p:cNvPr id="41" name="组合 40"/>
              <p:cNvGrpSpPr/>
              <p:nvPr/>
            </p:nvGrpSpPr>
            <p:grpSpPr>
              <a:xfrm>
                <a:off x="4423124" y="2341142"/>
                <a:ext cx="656876" cy="545925"/>
                <a:chOff x="4423124" y="2061742"/>
                <a:chExt cx="627848" cy="521801"/>
              </a:xfrm>
            </p:grpSpPr>
            <p:sp>
              <p:nvSpPr>
                <p:cNvPr id="43"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44" name="椭圆 43"/>
                <p:cNvSpPr/>
                <p:nvPr/>
              </p:nvSpPr>
              <p:spPr>
                <a:xfrm>
                  <a:off x="4624388" y="2221171"/>
                  <a:ext cx="326669" cy="279142"/>
                </a:xfrm>
                <a:prstGeom prst="ellipse">
                  <a:avLst/>
                </a:prstGeom>
                <a:solidFill>
                  <a:srgbClr val="FCF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4609654" y="2425402"/>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4</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grpSp>
    </p:spTree>
    <p:extLst>
      <p:ext uri="{BB962C8B-B14F-4D97-AF65-F5344CB8AC3E}">
        <p14:creationId xmlns:p14="http://schemas.microsoft.com/office/powerpoint/2010/main" val="4208124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3" name="文本框 2"/>
          <p:cNvSpPr txBox="1"/>
          <p:nvPr/>
        </p:nvSpPr>
        <p:spPr>
          <a:xfrm>
            <a:off x="4188505" y="2403947"/>
            <a:ext cx="3879588" cy="523220"/>
          </a:xfrm>
          <a:prstGeom prst="rect">
            <a:avLst/>
          </a:prstGeom>
          <a:noFill/>
        </p:spPr>
        <p:txBody>
          <a:bodyPr wrap="none" rtlCol="0">
            <a:spAutoFit/>
          </a:bodyPr>
          <a:lstStyle/>
          <a:p>
            <a:r>
              <a:rPr lang="en-US" altLang="zh-CN" sz="2800" dirty="0">
                <a:latin typeface="【玉米】诗情体" panose="03000500000000000000" pitchFamily="66" charset="-122"/>
                <a:ea typeface="【玉米】诗情体" panose="03000500000000000000" pitchFamily="66" charset="-122"/>
              </a:rPr>
              <a:t>Translate the Sentences</a:t>
            </a:r>
            <a:endParaRPr lang="zh-CN" altLang="en-US" sz="2800" dirty="0">
              <a:latin typeface="【玉米】诗情体" panose="03000500000000000000" pitchFamily="66" charset="-122"/>
              <a:ea typeface="【玉米】诗情体" panose="03000500000000000000" pitchFamily="66" charset="-122"/>
            </a:endParaRPr>
          </a:p>
        </p:txBody>
      </p:sp>
      <p:sp>
        <p:nvSpPr>
          <p:cNvPr id="4" name="文本框 3"/>
          <p:cNvSpPr txBox="1"/>
          <p:nvPr/>
        </p:nvSpPr>
        <p:spPr>
          <a:xfrm>
            <a:off x="5437576" y="3144835"/>
            <a:ext cx="1338828" cy="369332"/>
          </a:xfrm>
          <a:prstGeom prst="rect">
            <a:avLst/>
          </a:prstGeom>
          <a:noFill/>
        </p:spPr>
        <p:txBody>
          <a:bodyPr wrap="none" rtlCol="0">
            <a:spAutoFit/>
          </a:bodyPr>
          <a:lstStyle/>
          <a:p>
            <a:r>
              <a:rPr lang="zh-CN" altLang="en-US" kern="800" dirty="0">
                <a:latin typeface="【玉米】诗情体" panose="03000500000000000000" pitchFamily="66" charset="-122"/>
                <a:ea typeface="【玉米】诗情体" panose="03000500000000000000" pitchFamily="66" charset="-122"/>
              </a:rPr>
              <a:t>翻译</a:t>
            </a:r>
            <a:r>
              <a:rPr lang="zh-CN" altLang="zh-CN" kern="800" dirty="0">
                <a:latin typeface="【玉米】诗情体" panose="03000500000000000000" pitchFamily="66" charset="-122"/>
                <a:ea typeface="【玉米】诗情体" panose="03000500000000000000" pitchFamily="66" charset="-122"/>
              </a:rPr>
              <a:t>·</a:t>
            </a:r>
            <a:r>
              <a:rPr lang="zh-CN" altLang="en-US" kern="800" dirty="0">
                <a:latin typeface="【玉米】诗情体" panose="03000500000000000000" pitchFamily="66" charset="-122"/>
                <a:ea typeface="【玉米】诗情体" panose="03000500000000000000" pitchFamily="66" charset="-122"/>
              </a:rPr>
              <a:t>句子</a:t>
            </a:r>
          </a:p>
        </p:txBody>
      </p:sp>
    </p:spTree>
    <p:extLst>
      <p:ext uri="{BB962C8B-B14F-4D97-AF65-F5344CB8AC3E}">
        <p14:creationId xmlns:p14="http://schemas.microsoft.com/office/powerpoint/2010/main" val="3716222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2" name="文本框 1"/>
          <p:cNvSpPr txBox="1"/>
          <p:nvPr/>
        </p:nvSpPr>
        <p:spPr>
          <a:xfrm>
            <a:off x="1414054" y="1952919"/>
            <a:ext cx="9363892" cy="2246769"/>
          </a:xfrm>
          <a:prstGeom prst="rect">
            <a:avLst/>
          </a:prstGeom>
          <a:noFill/>
        </p:spPr>
        <p:txBody>
          <a:bodyPr wrap="square" rtlCol="0">
            <a:spAutoFit/>
          </a:bodyPr>
          <a:lstStyle/>
          <a:p>
            <a:r>
              <a:rPr lang="en-US" altLang="zh-CN" sz="2000" dirty="0">
                <a:latin typeface="【玉米】诗情体" panose="03000500000000000000" pitchFamily="66" charset="-122"/>
                <a:ea typeface="【玉米】诗情体" panose="03000500000000000000" pitchFamily="66" charset="-122"/>
              </a:rPr>
              <a:t>Between 1929 and 1942, Adams's work matured and he became more established. In the course of his 60-year career, the 1930s were a particularly productive and experimental time. Adams expanded his works, focusing on detailed close-ups as well as large forms from mountains to factories. Adams's talkative, high-spirited nature combined with his excellent piano playing made him a hit within his circle of artist friends.</a:t>
            </a:r>
            <a:endParaRPr lang="zh-CN" altLang="en-US" sz="2000" dirty="0">
              <a:latin typeface="【玉米】诗情体" panose="03000500000000000000" pitchFamily="66" charset="-122"/>
              <a:ea typeface="【玉米】诗情体" panose="03000500000000000000" pitchFamily="66" charset="-122"/>
            </a:endParaRPr>
          </a:p>
          <a:p>
            <a:endParaRPr lang="zh-CN" altLang="en-US" sz="2000" dirty="0">
              <a:latin typeface="【玉米】诗情体" panose="03000500000000000000" pitchFamily="66" charset="-122"/>
              <a:ea typeface="【玉米】诗情体" panose="03000500000000000000" pitchFamily="66" charset="-122"/>
            </a:endParaRPr>
          </a:p>
        </p:txBody>
      </p:sp>
    </p:spTree>
    <p:extLst>
      <p:ext uri="{BB962C8B-B14F-4D97-AF65-F5344CB8AC3E}">
        <p14:creationId xmlns:p14="http://schemas.microsoft.com/office/powerpoint/2010/main" val="3639723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3" name="文本框 2"/>
          <p:cNvSpPr txBox="1"/>
          <p:nvPr/>
        </p:nvSpPr>
        <p:spPr>
          <a:xfrm>
            <a:off x="1414054" y="2305617"/>
            <a:ext cx="9363892" cy="1569660"/>
          </a:xfrm>
          <a:prstGeom prst="rect">
            <a:avLst/>
          </a:prstGeom>
          <a:noFill/>
        </p:spPr>
        <p:txBody>
          <a:bodyPr wrap="square" rtlCol="0">
            <a:spAutoFit/>
          </a:bodyPr>
          <a:lstStyle/>
          <a:p>
            <a:pPr lvl="0">
              <a:lnSpc>
                <a:spcPct val="120000"/>
              </a:lnSpc>
            </a:pPr>
            <a:r>
              <a:rPr lang="zh-CN" altLang="en-US" sz="2000" dirty="0">
                <a:solidFill>
                  <a:prstClr val="black"/>
                </a:solidFill>
                <a:latin typeface="【玉米】诗情体" panose="03000500000000000000" pitchFamily="66" charset="-122"/>
                <a:ea typeface="【玉米】诗情体" panose="03000500000000000000" pitchFamily="66" charset="-122"/>
              </a:rPr>
              <a:t>从</a:t>
            </a:r>
            <a:r>
              <a:rPr lang="en-US" altLang="zh-CN" sz="2000" dirty="0">
                <a:solidFill>
                  <a:prstClr val="black"/>
                </a:solidFill>
                <a:latin typeface="【玉米】诗情体" panose="03000500000000000000" pitchFamily="66" charset="-122"/>
                <a:ea typeface="【玉米】诗情体" panose="03000500000000000000" pitchFamily="66" charset="-122"/>
              </a:rPr>
              <a:t>1929</a:t>
            </a:r>
            <a:r>
              <a:rPr lang="zh-CN" altLang="en-US" sz="2000" dirty="0">
                <a:solidFill>
                  <a:prstClr val="black"/>
                </a:solidFill>
                <a:latin typeface="【玉米】诗情体" panose="03000500000000000000" pitchFamily="66" charset="-122"/>
                <a:ea typeface="【玉米】诗情体" panose="03000500000000000000" pitchFamily="66" charset="-122"/>
              </a:rPr>
              <a:t>年至</a:t>
            </a:r>
            <a:r>
              <a:rPr lang="en-US" altLang="zh-CN" sz="2000" dirty="0">
                <a:solidFill>
                  <a:prstClr val="black"/>
                </a:solidFill>
                <a:latin typeface="【玉米】诗情体" panose="03000500000000000000" pitchFamily="66" charset="-122"/>
                <a:ea typeface="【玉米】诗情体" panose="03000500000000000000" pitchFamily="66" charset="-122"/>
              </a:rPr>
              <a:t>1942</a:t>
            </a:r>
            <a:r>
              <a:rPr lang="zh-CN" altLang="en-US" sz="2000" dirty="0">
                <a:solidFill>
                  <a:prstClr val="black"/>
                </a:solidFill>
                <a:latin typeface="【玉米】诗情体" panose="03000500000000000000" pitchFamily="66" charset="-122"/>
                <a:ea typeface="【玉米】诗情体" panose="03000500000000000000" pitchFamily="66" charset="-122"/>
              </a:rPr>
              <a:t>年，亚当斯的作品成熟，他变得更加确立。在他</a:t>
            </a:r>
            <a:r>
              <a:rPr lang="en-US" altLang="zh-CN" sz="2000" dirty="0">
                <a:solidFill>
                  <a:prstClr val="black"/>
                </a:solidFill>
                <a:latin typeface="【玉米】诗情体" panose="03000500000000000000" pitchFamily="66" charset="-122"/>
                <a:ea typeface="【玉米】诗情体" panose="03000500000000000000" pitchFamily="66" charset="-122"/>
              </a:rPr>
              <a:t>60</a:t>
            </a:r>
            <a:r>
              <a:rPr lang="zh-CN" altLang="en-US" sz="2000" dirty="0">
                <a:solidFill>
                  <a:prstClr val="black"/>
                </a:solidFill>
                <a:latin typeface="【玉米】诗情体" panose="03000500000000000000" pitchFamily="66" charset="-122"/>
                <a:ea typeface="【玉米】诗情体" panose="03000500000000000000" pitchFamily="66" charset="-122"/>
              </a:rPr>
              <a:t>年的职业生涯中，</a:t>
            </a:r>
            <a:r>
              <a:rPr lang="en-US" altLang="zh-CN" sz="2000" dirty="0">
                <a:solidFill>
                  <a:prstClr val="black"/>
                </a:solidFill>
                <a:latin typeface="【玉米】诗情体" panose="03000500000000000000" pitchFamily="66" charset="-122"/>
                <a:ea typeface="【玉米】诗情体" panose="03000500000000000000" pitchFamily="66" charset="-122"/>
              </a:rPr>
              <a:t>20</a:t>
            </a:r>
            <a:r>
              <a:rPr lang="zh-CN" altLang="en-US" sz="2000" dirty="0">
                <a:solidFill>
                  <a:prstClr val="black"/>
                </a:solidFill>
                <a:latin typeface="【玉米】诗情体" panose="03000500000000000000" pitchFamily="66" charset="-122"/>
                <a:ea typeface="【玉米】诗情体" panose="03000500000000000000" pitchFamily="66" charset="-122"/>
              </a:rPr>
              <a:t>世纪</a:t>
            </a:r>
            <a:r>
              <a:rPr lang="en-US" altLang="zh-CN" sz="2000" dirty="0">
                <a:solidFill>
                  <a:prstClr val="black"/>
                </a:solidFill>
                <a:latin typeface="【玉米】诗情体" panose="03000500000000000000" pitchFamily="66" charset="-122"/>
                <a:ea typeface="【玉米】诗情体" panose="03000500000000000000" pitchFamily="66" charset="-122"/>
              </a:rPr>
              <a:t>30</a:t>
            </a:r>
            <a:r>
              <a:rPr lang="zh-CN" altLang="en-US" sz="2000" dirty="0">
                <a:solidFill>
                  <a:prstClr val="black"/>
                </a:solidFill>
                <a:latin typeface="【玉米】诗情体" panose="03000500000000000000" pitchFamily="66" charset="-122"/>
                <a:ea typeface="【玉米】诗情体" panose="03000500000000000000" pitchFamily="66" charset="-122"/>
              </a:rPr>
              <a:t>年代是一个特别的生产和实验的时间。亚当斯扩大了他的作品，注重细节的特写，以及从山区到大工厂的形式。亚当斯的健谈，意气风发的性质与他出色的钢琴演奏，使他与搞不同艺术的朋友玩的融洽。</a:t>
            </a:r>
          </a:p>
        </p:txBody>
      </p:sp>
    </p:spTree>
    <p:extLst>
      <p:ext uri="{BB962C8B-B14F-4D97-AF65-F5344CB8AC3E}">
        <p14:creationId xmlns:p14="http://schemas.microsoft.com/office/powerpoint/2010/main" val="1503428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rot="16200000">
            <a:off x="3260417" y="-3260417"/>
            <a:ext cx="6906634" cy="13427468"/>
          </a:xfrm>
          <a:prstGeom prst="rect">
            <a:avLst/>
          </a:prstGeom>
        </p:spPr>
      </p:pic>
      <p:grpSp>
        <p:nvGrpSpPr>
          <p:cNvPr id="5" name="组合 4"/>
          <p:cNvGrpSpPr/>
          <p:nvPr/>
        </p:nvGrpSpPr>
        <p:grpSpPr>
          <a:xfrm>
            <a:off x="1276511" y="125972"/>
            <a:ext cx="6283112" cy="1862048"/>
            <a:chOff x="4423123" y="99846"/>
            <a:chExt cx="6283112" cy="1862048"/>
          </a:xfrm>
        </p:grpSpPr>
        <p:sp>
          <p:nvSpPr>
            <p:cNvPr id="6" name="MH_Others_1"/>
            <p:cNvSpPr txBox="1"/>
            <p:nvPr>
              <p:custDataLst>
                <p:tags r:id="rId1"/>
              </p:custDataLst>
            </p:nvPr>
          </p:nvSpPr>
          <p:spPr>
            <a:xfrm>
              <a:off x="4423123" y="99846"/>
              <a:ext cx="5808000" cy="1862048"/>
            </a:xfrm>
            <a:prstGeom prst="rect">
              <a:avLst/>
            </a:prstGeom>
            <a:noFill/>
          </p:spPr>
          <p:txBody>
            <a:bodyPr wrap="square" rtlCol="0">
              <a:noAutofit/>
            </a:bodyPr>
            <a:lstStyle/>
            <a:p>
              <a:r>
                <a:rPr lang="en-US" altLang="zh-CN" sz="11500" dirty="0">
                  <a:ln w="0"/>
                  <a:solidFill>
                    <a:schemeClr val="tx1">
                      <a:lumMod val="85000"/>
                      <a:lumOff val="15000"/>
                    </a:schemeClr>
                  </a:solidFill>
                  <a:latin typeface="Calisto MT" pitchFamily="18" charset="0"/>
                  <a:cs typeface="Arial" pitchFamily="34" charset="0"/>
                </a:rPr>
                <a:t>Contents</a:t>
              </a:r>
              <a:endParaRPr lang="zh-CN" altLang="en-US" sz="11500" dirty="0">
                <a:ln w="0"/>
                <a:solidFill>
                  <a:schemeClr val="tx1">
                    <a:lumMod val="85000"/>
                    <a:lumOff val="15000"/>
                  </a:schemeClr>
                </a:solidFill>
                <a:latin typeface="Calisto MT" pitchFamily="18" charset="0"/>
                <a:cs typeface="Arial" pitchFamily="34" charset="0"/>
              </a:endParaRPr>
            </a:p>
          </p:txBody>
        </p:sp>
        <p:sp>
          <p:nvSpPr>
            <p:cNvPr id="7" name="MH_Others_2"/>
            <p:cNvSpPr txBox="1"/>
            <p:nvPr>
              <p:custDataLst>
                <p:tags r:id="rId2"/>
              </p:custDataLst>
            </p:nvPr>
          </p:nvSpPr>
          <p:spPr>
            <a:xfrm rot="5400000">
              <a:off x="10061846" y="996337"/>
              <a:ext cx="800219" cy="461665"/>
            </a:xfrm>
            <a:prstGeom prst="rect">
              <a:avLst/>
            </a:prstGeom>
            <a:solidFill>
              <a:srgbClr val="3B4931"/>
            </a:solid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noAutofit/>
            </a:bodyPr>
            <a:lstStyle/>
            <a:p>
              <a:pPr algn="ctr"/>
              <a:endParaRPr lang="zh-CN" altLang="en-US" sz="2400" dirty="0">
                <a:solidFill>
                  <a:srgbClr val="FFFFFF"/>
                </a:solidFill>
                <a:latin typeface="【玉米】诗情体" panose="03000500000000000000" pitchFamily="66" charset="-122"/>
                <a:ea typeface="【玉米】诗情体" panose="03000500000000000000" pitchFamily="66" charset="-122"/>
              </a:endParaRPr>
            </a:p>
          </p:txBody>
        </p:sp>
        <p:cxnSp>
          <p:nvCxnSpPr>
            <p:cNvPr id="8" name="MH_Others_3"/>
            <p:cNvCxnSpPr/>
            <p:nvPr>
              <p:custDataLst>
                <p:tags r:id="rId3"/>
              </p:custDataLst>
            </p:nvPr>
          </p:nvCxnSpPr>
          <p:spPr>
            <a:xfrm rot="5400000">
              <a:off x="7717903" y="-1195533"/>
              <a:ext cx="0" cy="5976664"/>
            </a:xfrm>
            <a:prstGeom prst="line">
              <a:avLst/>
            </a:prstGeom>
            <a:ln>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grpSp>
      <p:grpSp>
        <p:nvGrpSpPr>
          <p:cNvPr id="9" name="组合 8"/>
          <p:cNvGrpSpPr/>
          <p:nvPr/>
        </p:nvGrpSpPr>
        <p:grpSpPr>
          <a:xfrm>
            <a:off x="1582959" y="2236186"/>
            <a:ext cx="656876" cy="545925"/>
            <a:chOff x="4423124" y="2341142"/>
            <a:chExt cx="656876" cy="545925"/>
          </a:xfrm>
        </p:grpSpPr>
        <p:grpSp>
          <p:nvGrpSpPr>
            <p:cNvPr id="10" name="组合 9"/>
            <p:cNvGrpSpPr/>
            <p:nvPr/>
          </p:nvGrpSpPr>
          <p:grpSpPr>
            <a:xfrm>
              <a:off x="4423124" y="2341142"/>
              <a:ext cx="656876" cy="545925"/>
              <a:chOff x="4423124" y="2061742"/>
              <a:chExt cx="627848" cy="521801"/>
            </a:xfrm>
          </p:grpSpPr>
          <p:sp>
            <p:nvSpPr>
              <p:cNvPr id="12"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13" name="椭圆 12"/>
              <p:cNvSpPr/>
              <p:nvPr/>
            </p:nvSpPr>
            <p:spPr>
              <a:xfrm>
                <a:off x="4624388" y="2221171"/>
                <a:ext cx="326669" cy="279142"/>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4603197" y="2425401"/>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1</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sp>
        <p:nvSpPr>
          <p:cNvPr id="29" name="文本框 28"/>
          <p:cNvSpPr txBox="1"/>
          <p:nvPr/>
        </p:nvSpPr>
        <p:spPr>
          <a:xfrm>
            <a:off x="2557209" y="2307746"/>
            <a:ext cx="4177747"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Background Information</a:t>
            </a:r>
            <a:endParaRPr lang="zh-CN" altLang="en-US" sz="3200" dirty="0">
              <a:latin typeface="【玉米】诗情体" panose="03000500000000000000" pitchFamily="66" charset="-122"/>
              <a:ea typeface="【玉米】诗情体" panose="03000500000000000000" pitchFamily="66" charset="-122"/>
            </a:endParaRPr>
          </a:p>
        </p:txBody>
      </p:sp>
      <p:sp>
        <p:nvSpPr>
          <p:cNvPr id="30" name="文本框 29"/>
          <p:cNvSpPr txBox="1"/>
          <p:nvPr/>
        </p:nvSpPr>
        <p:spPr>
          <a:xfrm>
            <a:off x="2557209" y="3420817"/>
            <a:ext cx="3760966"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Word and Expression</a:t>
            </a:r>
            <a:endParaRPr lang="zh-CN" altLang="en-US" sz="3200" dirty="0">
              <a:latin typeface="【玉米】诗情体" panose="03000500000000000000" pitchFamily="66" charset="-122"/>
              <a:ea typeface="【玉米】诗情体" panose="03000500000000000000" pitchFamily="66" charset="-122"/>
            </a:endParaRPr>
          </a:p>
        </p:txBody>
      </p:sp>
      <p:sp>
        <p:nvSpPr>
          <p:cNvPr id="31" name="文本框 30"/>
          <p:cNvSpPr txBox="1"/>
          <p:nvPr/>
        </p:nvSpPr>
        <p:spPr>
          <a:xfrm>
            <a:off x="2557209" y="4523458"/>
            <a:ext cx="2746265"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Read the Text</a:t>
            </a:r>
            <a:endParaRPr lang="zh-CN" altLang="en-US" sz="3200" dirty="0">
              <a:latin typeface="【玉米】诗情体" panose="03000500000000000000" pitchFamily="66" charset="-122"/>
              <a:ea typeface="【玉米】诗情体" panose="03000500000000000000" pitchFamily="66" charset="-122"/>
            </a:endParaRPr>
          </a:p>
        </p:txBody>
      </p:sp>
      <p:sp>
        <p:nvSpPr>
          <p:cNvPr id="32" name="文本框 31"/>
          <p:cNvSpPr txBox="1"/>
          <p:nvPr/>
        </p:nvSpPr>
        <p:spPr>
          <a:xfrm>
            <a:off x="2557209" y="5626099"/>
            <a:ext cx="2847254"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Some Exercises</a:t>
            </a:r>
            <a:endParaRPr lang="zh-CN" altLang="en-US" sz="3200" dirty="0">
              <a:latin typeface="【玉米】诗情体" panose="03000500000000000000" pitchFamily="66" charset="-122"/>
              <a:ea typeface="【玉米】诗情体" panose="03000500000000000000" pitchFamily="66" charset="-122"/>
            </a:endParaRPr>
          </a:p>
        </p:txBody>
      </p:sp>
      <p:grpSp>
        <p:nvGrpSpPr>
          <p:cNvPr id="33" name="组合 32"/>
          <p:cNvGrpSpPr/>
          <p:nvPr/>
        </p:nvGrpSpPr>
        <p:grpSpPr>
          <a:xfrm>
            <a:off x="7038718" y="848583"/>
            <a:ext cx="553998" cy="992980"/>
            <a:chOff x="10182639" y="811827"/>
            <a:chExt cx="553998" cy="992980"/>
          </a:xfrm>
        </p:grpSpPr>
        <p:sp>
          <p:nvSpPr>
            <p:cNvPr id="34" name="文本框 33"/>
            <p:cNvSpPr txBox="1"/>
            <p:nvPr/>
          </p:nvSpPr>
          <p:spPr>
            <a:xfrm>
              <a:off x="10182639" y="811827"/>
              <a:ext cx="553998" cy="608500"/>
            </a:xfrm>
            <a:prstGeom prst="rect">
              <a:avLst/>
            </a:prstGeom>
            <a:noFill/>
          </p:spPr>
          <p:txBody>
            <a:bodyPr vert="eaVert" wrap="none" rtlCol="0">
              <a:spAutoFit/>
            </a:bodyPr>
            <a:lstStyle/>
            <a:p>
              <a:r>
                <a:rPr lang="zh-CN" altLang="en-US" sz="2400" dirty="0">
                  <a:solidFill>
                    <a:schemeClr val="bg1">
                      <a:lumMod val="95000"/>
                    </a:schemeClr>
                  </a:solidFill>
                  <a:latin typeface="【玉米】诗情体" panose="03000500000000000000" pitchFamily="66" charset="-122"/>
                  <a:ea typeface="【玉米】诗情体" panose="03000500000000000000" pitchFamily="66" charset="-122"/>
                </a:rPr>
                <a:t>目</a:t>
              </a:r>
            </a:p>
          </p:txBody>
        </p:sp>
        <p:sp>
          <p:nvSpPr>
            <p:cNvPr id="35" name="文本框 34"/>
            <p:cNvSpPr txBox="1"/>
            <p:nvPr/>
          </p:nvSpPr>
          <p:spPr>
            <a:xfrm>
              <a:off x="10182639" y="1196307"/>
              <a:ext cx="553998" cy="608500"/>
            </a:xfrm>
            <a:prstGeom prst="rect">
              <a:avLst/>
            </a:prstGeom>
            <a:noFill/>
          </p:spPr>
          <p:txBody>
            <a:bodyPr vert="eaVert" wrap="none" rtlCol="0">
              <a:spAutoFit/>
            </a:bodyPr>
            <a:lstStyle/>
            <a:p>
              <a:r>
                <a:rPr lang="zh-CN" altLang="en-US" sz="2400" dirty="0">
                  <a:solidFill>
                    <a:schemeClr val="bg1">
                      <a:lumMod val="95000"/>
                    </a:schemeClr>
                  </a:solidFill>
                  <a:latin typeface="【玉米】诗情体" panose="03000500000000000000" pitchFamily="66" charset="-122"/>
                  <a:ea typeface="【玉米】诗情体" panose="03000500000000000000" pitchFamily="66" charset="-122"/>
                </a:rPr>
                <a:t>录</a:t>
              </a:r>
            </a:p>
          </p:txBody>
        </p:sp>
      </p:grpSp>
      <p:grpSp>
        <p:nvGrpSpPr>
          <p:cNvPr id="37" name="组合 36"/>
          <p:cNvGrpSpPr/>
          <p:nvPr/>
        </p:nvGrpSpPr>
        <p:grpSpPr>
          <a:xfrm>
            <a:off x="1582959" y="3337167"/>
            <a:ext cx="656876" cy="545925"/>
            <a:chOff x="4423124" y="2341142"/>
            <a:chExt cx="656876" cy="545925"/>
          </a:xfrm>
        </p:grpSpPr>
        <p:grpSp>
          <p:nvGrpSpPr>
            <p:cNvPr id="38" name="组合 37"/>
            <p:cNvGrpSpPr/>
            <p:nvPr/>
          </p:nvGrpSpPr>
          <p:grpSpPr>
            <a:xfrm>
              <a:off x="4423124" y="2341142"/>
              <a:ext cx="656876" cy="545925"/>
              <a:chOff x="4423124" y="2061742"/>
              <a:chExt cx="627848" cy="521801"/>
            </a:xfrm>
          </p:grpSpPr>
          <p:sp>
            <p:nvSpPr>
              <p:cNvPr id="40"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41" name="椭圆 40"/>
              <p:cNvSpPr/>
              <p:nvPr/>
            </p:nvSpPr>
            <p:spPr>
              <a:xfrm>
                <a:off x="4624388" y="2221171"/>
                <a:ext cx="326669" cy="279142"/>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4603197" y="2425401"/>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2</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grpSp>
        <p:nvGrpSpPr>
          <p:cNvPr id="42" name="组合 41"/>
          <p:cNvGrpSpPr/>
          <p:nvPr/>
        </p:nvGrpSpPr>
        <p:grpSpPr>
          <a:xfrm>
            <a:off x="1582959" y="4438148"/>
            <a:ext cx="656876" cy="545925"/>
            <a:chOff x="4423124" y="2341142"/>
            <a:chExt cx="656876" cy="545925"/>
          </a:xfrm>
        </p:grpSpPr>
        <p:grpSp>
          <p:nvGrpSpPr>
            <p:cNvPr id="43" name="组合 42"/>
            <p:cNvGrpSpPr/>
            <p:nvPr/>
          </p:nvGrpSpPr>
          <p:grpSpPr>
            <a:xfrm>
              <a:off x="4423124" y="2341142"/>
              <a:ext cx="656876" cy="545925"/>
              <a:chOff x="4423124" y="2061742"/>
              <a:chExt cx="627848" cy="521801"/>
            </a:xfrm>
          </p:grpSpPr>
          <p:sp>
            <p:nvSpPr>
              <p:cNvPr id="45"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46" name="椭圆 45"/>
              <p:cNvSpPr/>
              <p:nvPr/>
            </p:nvSpPr>
            <p:spPr>
              <a:xfrm>
                <a:off x="4624388" y="2221171"/>
                <a:ext cx="326669" cy="279142"/>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603197" y="2425401"/>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3</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grpSp>
        <p:nvGrpSpPr>
          <p:cNvPr id="47" name="组合 46"/>
          <p:cNvGrpSpPr/>
          <p:nvPr/>
        </p:nvGrpSpPr>
        <p:grpSpPr>
          <a:xfrm>
            <a:off x="1582959" y="5539129"/>
            <a:ext cx="656876" cy="545925"/>
            <a:chOff x="4423124" y="2341142"/>
            <a:chExt cx="656876" cy="545925"/>
          </a:xfrm>
        </p:grpSpPr>
        <p:grpSp>
          <p:nvGrpSpPr>
            <p:cNvPr id="48" name="组合 47"/>
            <p:cNvGrpSpPr/>
            <p:nvPr/>
          </p:nvGrpSpPr>
          <p:grpSpPr>
            <a:xfrm>
              <a:off x="4423124" y="2341142"/>
              <a:ext cx="656876" cy="545925"/>
              <a:chOff x="4423124" y="2061742"/>
              <a:chExt cx="627848" cy="521801"/>
            </a:xfrm>
          </p:grpSpPr>
          <p:sp>
            <p:nvSpPr>
              <p:cNvPr id="50"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51" name="椭圆 50"/>
              <p:cNvSpPr/>
              <p:nvPr/>
            </p:nvSpPr>
            <p:spPr>
              <a:xfrm>
                <a:off x="4624388" y="2221171"/>
                <a:ext cx="326669" cy="279142"/>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p:cNvSpPr txBox="1"/>
            <p:nvPr/>
          </p:nvSpPr>
          <p:spPr>
            <a:xfrm>
              <a:off x="4603197" y="2425401"/>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4</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spTree>
    <p:extLst>
      <p:ext uri="{BB962C8B-B14F-4D97-AF65-F5344CB8AC3E}">
        <p14:creationId xmlns:p14="http://schemas.microsoft.com/office/powerpoint/2010/main" val="376400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3" name="文本框 2"/>
          <p:cNvSpPr txBox="1"/>
          <p:nvPr/>
        </p:nvSpPr>
        <p:spPr>
          <a:xfrm>
            <a:off x="4000507" y="2233748"/>
            <a:ext cx="4204997" cy="1015663"/>
          </a:xfrm>
          <a:prstGeom prst="rect">
            <a:avLst/>
          </a:prstGeom>
          <a:noFill/>
        </p:spPr>
        <p:txBody>
          <a:bodyPr wrap="none" rtlCol="0">
            <a:spAutoFit/>
          </a:bodyPr>
          <a:lstStyle/>
          <a:p>
            <a:r>
              <a:rPr lang="en-US" altLang="zh-CN" sz="6000" dirty="0">
                <a:latin typeface="Viner Hand ITC" panose="03070502030502020203" pitchFamily="66" charset="0"/>
                <a:ea typeface="Chekiang Sung" panose="02020600000000000000" pitchFamily="18" charset="-120"/>
              </a:rPr>
              <a:t>Thank you</a:t>
            </a:r>
            <a:endParaRPr lang="zh-CN" altLang="en-US" sz="6000" dirty="0">
              <a:latin typeface="Viner Hand ITC" panose="03070502030502020203" pitchFamily="66" charset="0"/>
              <a:ea typeface="Chekiang Sung" panose="02020600000000000000" pitchFamily="18" charset="-120"/>
            </a:endParaRPr>
          </a:p>
        </p:txBody>
      </p:sp>
    </p:spTree>
    <p:extLst>
      <p:ext uri="{BB962C8B-B14F-4D97-AF65-F5344CB8AC3E}">
        <p14:creationId xmlns:p14="http://schemas.microsoft.com/office/powerpoint/2010/main" val="2130269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285998"/>
            <a:ext cx="12192000" cy="8128000"/>
          </a:xfrm>
          <a:prstGeom prst="rect">
            <a:avLst/>
          </a:prstGeom>
        </p:spPr>
      </p:pic>
      <p:grpSp>
        <p:nvGrpSpPr>
          <p:cNvPr id="2" name="组合 1"/>
          <p:cNvGrpSpPr/>
          <p:nvPr/>
        </p:nvGrpSpPr>
        <p:grpSpPr>
          <a:xfrm>
            <a:off x="3520001" y="1922050"/>
            <a:ext cx="5151997" cy="656335"/>
            <a:chOff x="3844200" y="1922050"/>
            <a:chExt cx="5151997" cy="656335"/>
          </a:xfrm>
        </p:grpSpPr>
        <p:grpSp>
          <p:nvGrpSpPr>
            <p:cNvPr id="32" name="组合 31"/>
            <p:cNvGrpSpPr/>
            <p:nvPr/>
          </p:nvGrpSpPr>
          <p:grpSpPr>
            <a:xfrm>
              <a:off x="3844200" y="1922050"/>
              <a:ext cx="656876" cy="545925"/>
              <a:chOff x="4423124" y="2341142"/>
              <a:chExt cx="656876" cy="545925"/>
            </a:xfrm>
          </p:grpSpPr>
          <p:grpSp>
            <p:nvGrpSpPr>
              <p:cNvPr id="15" name="组合 14"/>
              <p:cNvGrpSpPr/>
              <p:nvPr/>
            </p:nvGrpSpPr>
            <p:grpSpPr>
              <a:xfrm>
                <a:off x="4423124" y="2341142"/>
                <a:ext cx="656876" cy="545925"/>
                <a:chOff x="4423124" y="2061742"/>
                <a:chExt cx="627848" cy="521801"/>
              </a:xfrm>
            </p:grpSpPr>
            <p:sp>
              <p:nvSpPr>
                <p:cNvPr id="11"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14" name="椭圆 13"/>
                <p:cNvSpPr/>
                <p:nvPr/>
              </p:nvSpPr>
              <p:spPr>
                <a:xfrm>
                  <a:off x="4624388" y="2221171"/>
                  <a:ext cx="326669" cy="279142"/>
                </a:xfrm>
                <a:prstGeom prst="ellipse">
                  <a:avLst/>
                </a:prstGeom>
                <a:solidFill>
                  <a:srgbClr val="FCF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4609654" y="2425402"/>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1</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sp>
          <p:nvSpPr>
            <p:cNvPr id="33" name="文本框 32"/>
            <p:cNvSpPr txBox="1"/>
            <p:nvPr/>
          </p:nvSpPr>
          <p:spPr>
            <a:xfrm>
              <a:off x="4818450" y="1993610"/>
              <a:ext cx="4177747"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Background Information</a:t>
              </a:r>
              <a:endParaRPr lang="zh-CN" altLang="en-US" sz="3200" dirty="0">
                <a:latin typeface="【玉米】诗情体" panose="03000500000000000000" pitchFamily="66" charset="-122"/>
                <a:ea typeface="【玉米】诗情体" panose="03000500000000000000" pitchFamily="66" charset="-122"/>
              </a:endParaRPr>
            </a:p>
          </p:txBody>
        </p:sp>
      </p:grpSp>
    </p:spTree>
    <p:extLst>
      <p:ext uri="{BB962C8B-B14F-4D97-AF65-F5344CB8AC3E}">
        <p14:creationId xmlns:p14="http://schemas.microsoft.com/office/powerpoint/2010/main" val="690946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4" name="文本框 3"/>
          <p:cNvSpPr txBox="1"/>
          <p:nvPr/>
        </p:nvSpPr>
        <p:spPr>
          <a:xfrm>
            <a:off x="522514" y="4024341"/>
            <a:ext cx="6371772" cy="2308324"/>
          </a:xfrm>
          <a:prstGeom prst="rect">
            <a:avLst/>
          </a:prstGeom>
          <a:solidFill>
            <a:schemeClr val="accent6">
              <a:lumMod val="50000"/>
              <a:alpha val="60000"/>
            </a:schemeClr>
          </a:solidFill>
        </p:spPr>
        <p:txBody>
          <a:bodyPr wrap="square" rtlCol="0">
            <a:spAutoFit/>
          </a:bodyPr>
          <a:lstStyle/>
          <a:p>
            <a:pPr indent="457200"/>
            <a:r>
              <a:rPr lang="zh-CN" altLang="en-US" dirty="0">
                <a:latin typeface="【玉米】诗情体" panose="03000500000000000000" pitchFamily="66" charset="-122"/>
                <a:ea typeface="【玉米】诗情体" panose="03000500000000000000" pitchFamily="66" charset="-122"/>
              </a:rPr>
              <a:t>安塞尔</a:t>
            </a:r>
            <a:r>
              <a:rPr lang="en-US" altLang="zh-CN" dirty="0">
                <a:latin typeface="【玉米】诗情体" panose="03000500000000000000" pitchFamily="66" charset="-122"/>
                <a:ea typeface="【玉米】诗情体" panose="03000500000000000000" pitchFamily="66" charset="-122"/>
              </a:rPr>
              <a:t>·</a:t>
            </a:r>
            <a:r>
              <a:rPr lang="zh-CN" altLang="en-US" dirty="0">
                <a:latin typeface="【玉米】诗情体" panose="03000500000000000000" pitchFamily="66" charset="-122"/>
                <a:ea typeface="【玉米】诗情体" panose="03000500000000000000" pitchFamily="66" charset="-122"/>
              </a:rPr>
              <a:t>亚当斯（</a:t>
            </a:r>
            <a:r>
              <a:rPr lang="en-US" altLang="zh-CN" dirty="0">
                <a:latin typeface="【玉米】诗情体" panose="03000500000000000000" pitchFamily="66" charset="-122"/>
                <a:ea typeface="【玉米】诗情体" panose="03000500000000000000" pitchFamily="66" charset="-122"/>
              </a:rPr>
              <a:t>1902</a:t>
            </a:r>
            <a:r>
              <a:rPr lang="zh-CN" altLang="en-US" dirty="0">
                <a:latin typeface="【玉米】诗情体" panose="03000500000000000000" pitchFamily="66" charset="-122"/>
                <a:ea typeface="【玉米】诗情体" panose="03000500000000000000" pitchFamily="66" charset="-122"/>
              </a:rPr>
              <a:t>年</a:t>
            </a:r>
            <a:r>
              <a:rPr lang="en-US" altLang="zh-CN" dirty="0">
                <a:latin typeface="【玉米】诗情体" panose="03000500000000000000" pitchFamily="66" charset="-122"/>
                <a:ea typeface="【玉米】诗情体" panose="03000500000000000000" pitchFamily="66" charset="-122"/>
              </a:rPr>
              <a:t>2</a:t>
            </a:r>
            <a:r>
              <a:rPr lang="zh-CN" altLang="en-US" dirty="0">
                <a:latin typeface="【玉米】诗情体" panose="03000500000000000000" pitchFamily="66" charset="-122"/>
                <a:ea typeface="【玉米】诗情体" panose="03000500000000000000" pitchFamily="66" charset="-122"/>
              </a:rPr>
              <a:t>月</a:t>
            </a:r>
            <a:r>
              <a:rPr lang="en-US" altLang="zh-CN" dirty="0">
                <a:latin typeface="【玉米】诗情体" panose="03000500000000000000" pitchFamily="66" charset="-122"/>
                <a:ea typeface="【玉米】诗情体" panose="03000500000000000000" pitchFamily="66" charset="-122"/>
              </a:rPr>
              <a:t>20</a:t>
            </a:r>
            <a:r>
              <a:rPr lang="zh-CN" altLang="en-US" dirty="0">
                <a:latin typeface="【玉米】诗情体" panose="03000500000000000000" pitchFamily="66" charset="-122"/>
                <a:ea typeface="【玉米】诗情体" panose="03000500000000000000" pitchFamily="66" charset="-122"/>
              </a:rPr>
              <a:t>日</a:t>
            </a:r>
            <a:r>
              <a:rPr lang="en-US" altLang="zh-CN" dirty="0">
                <a:latin typeface="【玉米】诗情体" panose="03000500000000000000" pitchFamily="66" charset="-122"/>
                <a:ea typeface="【玉米】诗情体" panose="03000500000000000000" pitchFamily="66" charset="-122"/>
              </a:rPr>
              <a:t>- 1984</a:t>
            </a:r>
            <a:r>
              <a:rPr lang="zh-CN" altLang="en-US" dirty="0">
                <a:latin typeface="【玉米】诗情体" panose="03000500000000000000" pitchFamily="66" charset="-122"/>
                <a:ea typeface="【玉米】诗情体" panose="03000500000000000000" pitchFamily="66" charset="-122"/>
              </a:rPr>
              <a:t>年</a:t>
            </a:r>
            <a:r>
              <a:rPr lang="en-US" altLang="zh-CN" dirty="0">
                <a:latin typeface="【玉米】诗情体" panose="03000500000000000000" pitchFamily="66" charset="-122"/>
                <a:ea typeface="【玉米】诗情体" panose="03000500000000000000" pitchFamily="66" charset="-122"/>
              </a:rPr>
              <a:t>4</a:t>
            </a:r>
            <a:r>
              <a:rPr lang="zh-CN" altLang="en-US" dirty="0">
                <a:latin typeface="【玉米】诗情体" panose="03000500000000000000" pitchFamily="66" charset="-122"/>
                <a:ea typeface="【玉米】诗情体" panose="03000500000000000000" pitchFamily="66" charset="-122"/>
              </a:rPr>
              <a:t>月</a:t>
            </a:r>
            <a:r>
              <a:rPr lang="en-US" altLang="zh-CN" dirty="0">
                <a:latin typeface="【玉米】诗情体" panose="03000500000000000000" pitchFamily="66" charset="-122"/>
                <a:ea typeface="【玉米】诗情体" panose="03000500000000000000" pitchFamily="66" charset="-122"/>
              </a:rPr>
              <a:t>22</a:t>
            </a:r>
            <a:r>
              <a:rPr lang="zh-CN" altLang="en-US" dirty="0">
                <a:latin typeface="【玉米】诗情体" panose="03000500000000000000" pitchFamily="66" charset="-122"/>
                <a:ea typeface="【玉米】诗情体" panose="03000500000000000000" pitchFamily="66" charset="-122"/>
              </a:rPr>
              <a:t>日）是美国摄影师和环境保护者。亚当斯制定了区域系统，以此来确定正确的曝光，并调整最终打印的对比度。由此产生的清晰和深入的效果成为他照片的特点。亚当斯主要用于大幅面相机，因为其高的分辨率有助于确保在他的图像清晰度。</a:t>
            </a:r>
            <a:endParaRPr lang="en-US" altLang="zh-CN" dirty="0">
              <a:latin typeface="【玉米】诗情体" panose="03000500000000000000" pitchFamily="66" charset="-122"/>
              <a:ea typeface="【玉米】诗情体" panose="03000500000000000000" pitchFamily="66" charset="-122"/>
            </a:endParaRPr>
          </a:p>
          <a:p>
            <a:pPr indent="457200"/>
            <a:endParaRPr lang="zh-CN" altLang="en-US" dirty="0">
              <a:latin typeface="【玉米】诗情体" panose="03000500000000000000" pitchFamily="66" charset="-122"/>
              <a:ea typeface="【玉米】诗情体" panose="03000500000000000000" pitchFamily="66" charset="-122"/>
            </a:endParaRPr>
          </a:p>
          <a:p>
            <a:pPr indent="457200"/>
            <a:r>
              <a:rPr lang="zh-CN" altLang="en-US" dirty="0">
                <a:latin typeface="【玉米】诗情体" panose="03000500000000000000" pitchFamily="66" charset="-122"/>
                <a:ea typeface="【玉米】诗情体" panose="03000500000000000000" pitchFamily="66" charset="-122"/>
              </a:rPr>
              <a:t>亚当斯与同伴威拉德</a:t>
            </a:r>
            <a:r>
              <a:rPr lang="en-US" altLang="zh-CN" dirty="0">
                <a:latin typeface="【玉米】诗情体" panose="03000500000000000000" pitchFamily="66" charset="-122"/>
                <a:ea typeface="【玉米】诗情体" panose="03000500000000000000" pitchFamily="66" charset="-122"/>
              </a:rPr>
              <a:t>·</a:t>
            </a:r>
            <a:r>
              <a:rPr lang="zh-CN" altLang="en-US" dirty="0">
                <a:latin typeface="【玉米】诗情体" panose="03000500000000000000" pitchFamily="66" charset="-122"/>
                <a:ea typeface="【玉米】诗情体" panose="03000500000000000000" pitchFamily="66" charset="-122"/>
              </a:rPr>
              <a:t>范</a:t>
            </a:r>
            <a:r>
              <a:rPr lang="en-US" altLang="zh-CN" dirty="0">
                <a:latin typeface="【玉米】诗情体" panose="03000500000000000000" pitchFamily="66" charset="-122"/>
                <a:ea typeface="【玉米】诗情体" panose="03000500000000000000" pitchFamily="66" charset="-122"/>
              </a:rPr>
              <a:t>·Dyke</a:t>
            </a:r>
            <a:r>
              <a:rPr lang="zh-CN" altLang="en-US" dirty="0">
                <a:latin typeface="【玉米】诗情体" panose="03000500000000000000" pitchFamily="66" charset="-122"/>
                <a:ea typeface="【玉米】诗情体" panose="03000500000000000000" pitchFamily="66" charset="-122"/>
              </a:rPr>
              <a:t>和爱德华</a:t>
            </a:r>
            <a:r>
              <a:rPr lang="en-US" altLang="zh-CN" dirty="0">
                <a:latin typeface="【玉米】诗情体" panose="03000500000000000000" pitchFamily="66" charset="-122"/>
                <a:ea typeface="【玉米】诗情体" panose="03000500000000000000" pitchFamily="66" charset="-122"/>
              </a:rPr>
              <a:t>·</a:t>
            </a:r>
            <a:r>
              <a:rPr lang="zh-CN" altLang="en-US" dirty="0">
                <a:latin typeface="【玉米】诗情体" panose="03000500000000000000" pitchFamily="66" charset="-122"/>
                <a:ea typeface="【玉米】诗情体" panose="03000500000000000000" pitchFamily="66" charset="-122"/>
              </a:rPr>
              <a:t>韦斯顿一起创办了著名的</a:t>
            </a:r>
            <a:r>
              <a:rPr lang="en-US" altLang="zh-CN" dirty="0">
                <a:latin typeface="【玉米】诗情体" panose="03000500000000000000" pitchFamily="66" charset="-122"/>
                <a:ea typeface="【玉米】诗情体" panose="03000500000000000000" pitchFamily="66" charset="-122"/>
              </a:rPr>
              <a:t>F/64</a:t>
            </a:r>
            <a:r>
              <a:rPr lang="zh-CN" altLang="en-US" dirty="0">
                <a:latin typeface="【玉米】诗情体" panose="03000500000000000000" pitchFamily="66" charset="-122"/>
                <a:ea typeface="【玉米】诗情体" panose="03000500000000000000" pitchFamily="66" charset="-122"/>
              </a:rPr>
              <a:t>摄影组。</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0942" y="551541"/>
            <a:ext cx="4561115" cy="5781124"/>
          </a:xfrm>
          <a:prstGeom prst="rect">
            <a:avLst/>
          </a:prstGeom>
        </p:spPr>
      </p:pic>
      <p:sp>
        <p:nvSpPr>
          <p:cNvPr id="6" name="文本框 5"/>
          <p:cNvSpPr txBox="1"/>
          <p:nvPr/>
        </p:nvSpPr>
        <p:spPr>
          <a:xfrm>
            <a:off x="522514" y="551541"/>
            <a:ext cx="6371772" cy="3727302"/>
          </a:xfrm>
          <a:prstGeom prst="rect">
            <a:avLst/>
          </a:prstGeom>
          <a:noFill/>
        </p:spPr>
        <p:txBody>
          <a:bodyPr wrap="square" rtlCol="0">
            <a:spAutoFit/>
          </a:bodyPr>
          <a:lstStyle/>
          <a:p>
            <a:pPr>
              <a:lnSpc>
                <a:spcPct val="120000"/>
              </a:lnSpc>
            </a:pPr>
            <a:r>
              <a:rPr lang="en-US" altLang="zh-CN" dirty="0">
                <a:latin typeface="【玉米】诗情体" panose="03000500000000000000" pitchFamily="66" charset="-122"/>
                <a:ea typeface="【玉米】诗情体" panose="03000500000000000000" pitchFamily="66" charset="-122"/>
              </a:rPr>
              <a:t>Ansel Adams (February 20, 1902 – April 22, 1984) was an American photographer and environmentalist. </a:t>
            </a:r>
          </a:p>
          <a:p>
            <a:pPr>
              <a:lnSpc>
                <a:spcPct val="120000"/>
              </a:lnSpc>
            </a:pPr>
            <a:r>
              <a:rPr lang="en-US" altLang="zh-CN" dirty="0">
                <a:latin typeface="【玉米】诗情体" panose="03000500000000000000" pitchFamily="66" charset="-122"/>
                <a:ea typeface="【玉米】诗情体" panose="03000500000000000000" pitchFamily="66" charset="-122"/>
              </a:rPr>
              <a:t>Adams developed the Zone System as a way to determine proper exposure and adjust the contrast of the final print. The resulting clarity and depth characterized his photographs. Adams primarily used large-format cameras because their high resolution helped ensure sharpness in his images. Adams founded the photography group known as Group f/64 along with fellow photographers Willard Van Dyke and Edward Weston.</a:t>
            </a:r>
          </a:p>
          <a:p>
            <a:pPr>
              <a:lnSpc>
                <a:spcPct val="120000"/>
              </a:lnSpc>
            </a:pPr>
            <a:endParaRPr lang="zh-CN" altLang="en-US" dirty="0">
              <a:latin typeface="【玉米】诗情体" panose="03000500000000000000" pitchFamily="66" charset="-122"/>
              <a:ea typeface="【玉米】诗情体" panose="03000500000000000000" pitchFamily="66" charset="-122"/>
            </a:endParaRPr>
          </a:p>
        </p:txBody>
      </p:sp>
    </p:spTree>
    <p:extLst>
      <p:ext uri="{BB962C8B-B14F-4D97-AF65-F5344CB8AC3E}">
        <p14:creationId xmlns:p14="http://schemas.microsoft.com/office/powerpoint/2010/main" val="1062157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17" name="文本框 16"/>
          <p:cNvSpPr txBox="1"/>
          <p:nvPr/>
        </p:nvSpPr>
        <p:spPr>
          <a:xfrm>
            <a:off x="4596000" y="2377821"/>
            <a:ext cx="3021981" cy="523220"/>
          </a:xfrm>
          <a:prstGeom prst="rect">
            <a:avLst/>
          </a:prstGeom>
          <a:noFill/>
        </p:spPr>
        <p:txBody>
          <a:bodyPr wrap="none" rtlCol="0">
            <a:spAutoFit/>
          </a:bodyPr>
          <a:lstStyle/>
          <a:p>
            <a:r>
              <a:rPr lang="en-US" altLang="zh-CN" sz="2800" dirty="0">
                <a:latin typeface="【玉米】诗情体" panose="03000500000000000000" pitchFamily="66" charset="-122"/>
                <a:ea typeface="【玉米】诗情体" panose="03000500000000000000" pitchFamily="66" charset="-122"/>
              </a:rPr>
              <a:t>Photography works</a:t>
            </a:r>
            <a:endParaRPr lang="zh-CN" altLang="en-US" sz="2800" dirty="0">
              <a:latin typeface="【玉米】诗情体" panose="03000500000000000000" pitchFamily="66" charset="-122"/>
              <a:ea typeface="【玉米】诗情体" panose="03000500000000000000" pitchFamily="66" charset="-122"/>
            </a:endParaRPr>
          </a:p>
        </p:txBody>
      </p:sp>
      <p:sp>
        <p:nvSpPr>
          <p:cNvPr id="18" name="文本框 17"/>
          <p:cNvSpPr txBox="1"/>
          <p:nvPr/>
        </p:nvSpPr>
        <p:spPr>
          <a:xfrm>
            <a:off x="5437576" y="3144835"/>
            <a:ext cx="1338828" cy="369332"/>
          </a:xfrm>
          <a:prstGeom prst="rect">
            <a:avLst/>
          </a:prstGeom>
          <a:noFill/>
        </p:spPr>
        <p:txBody>
          <a:bodyPr wrap="none" rtlCol="0">
            <a:spAutoFit/>
          </a:bodyPr>
          <a:lstStyle/>
          <a:p>
            <a:r>
              <a:rPr lang="zh-CN" altLang="en-US" kern="800" dirty="0">
                <a:latin typeface="【玉米】诗情体" panose="03000500000000000000" pitchFamily="66" charset="-122"/>
                <a:ea typeface="【玉米】诗情体" panose="03000500000000000000" pitchFamily="66" charset="-122"/>
              </a:rPr>
              <a:t>摄影</a:t>
            </a:r>
            <a:r>
              <a:rPr lang="zh-CN" altLang="zh-CN" kern="800" dirty="0">
                <a:latin typeface="【玉米】诗情体" panose="03000500000000000000" pitchFamily="66" charset="-122"/>
                <a:ea typeface="【玉米】诗情体" panose="03000500000000000000" pitchFamily="66" charset="-122"/>
              </a:rPr>
              <a:t>·</a:t>
            </a:r>
            <a:r>
              <a:rPr lang="zh-CN" altLang="en-US" kern="800" dirty="0">
                <a:latin typeface="【玉米】诗情体" panose="03000500000000000000" pitchFamily="66" charset="-122"/>
                <a:ea typeface="【玉米】诗情体" panose="03000500000000000000" pitchFamily="66" charset="-122"/>
              </a:rPr>
              <a:t>作品</a:t>
            </a:r>
          </a:p>
        </p:txBody>
      </p:sp>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l="1100" t="1869" r="1461" b="1393"/>
          <a:stretch/>
        </p:blipFill>
        <p:spPr>
          <a:xfrm>
            <a:off x="287382" y="373267"/>
            <a:ext cx="4311397" cy="3434347"/>
          </a:xfrm>
          <a:prstGeom prst="rect">
            <a:avLst/>
          </a:prstGeom>
        </p:spPr>
      </p:pic>
      <p:pic>
        <p:nvPicPr>
          <p:cNvPr id="5" name="图片 4"/>
          <p:cNvPicPr>
            <a:picLocks noChangeAspect="1"/>
          </p:cNvPicPr>
          <p:nvPr/>
        </p:nvPicPr>
        <p:blipFill rotWithShape="1">
          <a:blip r:embed="rId6">
            <a:extLst>
              <a:ext uri="{28A0092B-C50C-407E-A947-70E740481C1C}">
                <a14:useLocalDpi xmlns:a14="http://schemas.microsoft.com/office/drawing/2010/main" val="0"/>
              </a:ext>
            </a:extLst>
          </a:blip>
          <a:srcRect l="2092" t="3397" r="1503" b="2833"/>
          <a:stretch/>
        </p:blipFill>
        <p:spPr>
          <a:xfrm>
            <a:off x="9157063" y="376378"/>
            <a:ext cx="2677886" cy="343222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64094" y="360204"/>
            <a:ext cx="4446597" cy="3515611"/>
          </a:xfrm>
          <a:prstGeom prst="rect">
            <a:avLst/>
          </a:prstGeom>
        </p:spPr>
      </p:pic>
      <p:pic>
        <p:nvPicPr>
          <p:cNvPr id="7" name="图片 6"/>
          <p:cNvPicPr>
            <a:picLocks noChangeAspect="1"/>
          </p:cNvPicPr>
          <p:nvPr/>
        </p:nvPicPr>
        <p:blipFill rotWithShape="1">
          <a:blip r:embed="rId8">
            <a:extLst>
              <a:ext uri="{28A0092B-C50C-407E-A947-70E740481C1C}">
                <a14:useLocalDpi xmlns:a14="http://schemas.microsoft.com/office/drawing/2010/main" val="0"/>
              </a:ext>
            </a:extLst>
          </a:blip>
          <a:srcRect l="2016" t="1718" r="1988" b="2203"/>
          <a:stretch/>
        </p:blipFill>
        <p:spPr>
          <a:xfrm>
            <a:off x="287381" y="3943350"/>
            <a:ext cx="3109869" cy="2501900"/>
          </a:xfrm>
          <a:prstGeom prst="rect">
            <a:avLst/>
          </a:prstGeom>
        </p:spPr>
      </p:pic>
      <p:pic>
        <p:nvPicPr>
          <p:cNvPr id="9" name="图片 8"/>
          <p:cNvPicPr>
            <a:picLocks noChangeAspect="1"/>
          </p:cNvPicPr>
          <p:nvPr/>
        </p:nvPicPr>
        <p:blipFill rotWithShape="1">
          <a:blip r:embed="rId9">
            <a:extLst>
              <a:ext uri="{28A0092B-C50C-407E-A947-70E740481C1C}">
                <a14:useLocalDpi xmlns:a14="http://schemas.microsoft.com/office/drawing/2010/main" val="0"/>
              </a:ext>
            </a:extLst>
          </a:blip>
          <a:srcRect l="2086" t="2217" r="2805" b="3867"/>
          <a:stretch/>
        </p:blipFill>
        <p:spPr>
          <a:xfrm>
            <a:off x="3504474" y="3943350"/>
            <a:ext cx="3144520" cy="2500438"/>
          </a:xfrm>
          <a:prstGeom prst="rect">
            <a:avLst/>
          </a:prstGeom>
        </p:spPr>
      </p:pic>
      <p:pic>
        <p:nvPicPr>
          <p:cNvPr id="10" name="图片 9"/>
          <p:cNvPicPr>
            <a:picLocks noChangeAspect="1"/>
          </p:cNvPicPr>
          <p:nvPr/>
        </p:nvPicPr>
        <p:blipFill rotWithShape="1">
          <a:blip r:embed="rId10">
            <a:extLst>
              <a:ext uri="{28A0092B-C50C-407E-A947-70E740481C1C}">
                <a14:useLocalDpi xmlns:a14="http://schemas.microsoft.com/office/drawing/2010/main" val="0"/>
              </a:ext>
            </a:extLst>
          </a:blip>
          <a:srcRect l="2397" t="1688" r="15695" b="3919"/>
          <a:stretch/>
        </p:blipFill>
        <p:spPr>
          <a:xfrm>
            <a:off x="6756218" y="3943350"/>
            <a:ext cx="2936422" cy="2499428"/>
          </a:xfrm>
          <a:prstGeom prst="rect">
            <a:avLst/>
          </a:prstGeom>
        </p:spPr>
      </p:pic>
      <p:pic>
        <p:nvPicPr>
          <p:cNvPr id="11" name="图片 10"/>
          <p:cNvPicPr>
            <a:picLocks noChangeAspect="1"/>
          </p:cNvPicPr>
          <p:nvPr/>
        </p:nvPicPr>
        <p:blipFill rotWithShape="1">
          <a:blip r:embed="rId11">
            <a:extLst>
              <a:ext uri="{28A0092B-C50C-407E-A947-70E740481C1C}">
                <a14:useLocalDpi xmlns:a14="http://schemas.microsoft.com/office/drawing/2010/main" val="0"/>
              </a:ext>
            </a:extLst>
          </a:blip>
          <a:srcRect l="2549" t="2213" b="1326"/>
          <a:stretch/>
        </p:blipFill>
        <p:spPr>
          <a:xfrm>
            <a:off x="9805961" y="3943350"/>
            <a:ext cx="2028988" cy="2499428"/>
          </a:xfrm>
          <a:prstGeom prst="rect">
            <a:avLst/>
          </a:prstGeom>
        </p:spPr>
      </p:pic>
    </p:spTree>
    <p:extLst>
      <p:ext uri="{BB962C8B-B14F-4D97-AF65-F5344CB8AC3E}">
        <p14:creationId xmlns:p14="http://schemas.microsoft.com/office/powerpoint/2010/main" val="3235816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285998"/>
            <a:ext cx="12192000" cy="8128000"/>
          </a:xfrm>
          <a:prstGeom prst="rect">
            <a:avLst/>
          </a:prstGeom>
        </p:spPr>
      </p:pic>
      <p:sp>
        <p:nvSpPr>
          <p:cNvPr id="37" name="文本框 36"/>
          <p:cNvSpPr txBox="1"/>
          <p:nvPr/>
        </p:nvSpPr>
        <p:spPr>
          <a:xfrm>
            <a:off x="10204997" y="856170"/>
            <a:ext cx="553998" cy="608500"/>
          </a:xfrm>
          <a:prstGeom prst="rect">
            <a:avLst/>
          </a:prstGeom>
          <a:noFill/>
        </p:spPr>
        <p:txBody>
          <a:bodyPr vert="eaVert" wrap="none" rtlCol="0">
            <a:spAutoFit/>
          </a:bodyPr>
          <a:lstStyle/>
          <a:p>
            <a:r>
              <a:rPr lang="zh-CN" altLang="en-US" sz="2400" dirty="0">
                <a:solidFill>
                  <a:schemeClr val="bg1"/>
                </a:solidFill>
                <a:latin typeface="【玉米】诗情体" panose="03000500000000000000" pitchFamily="66" charset="-122"/>
                <a:ea typeface="【玉米】诗情体" panose="03000500000000000000" pitchFamily="66" charset="-122"/>
              </a:rPr>
              <a:t>目</a:t>
            </a:r>
          </a:p>
        </p:txBody>
      </p:sp>
      <p:grpSp>
        <p:nvGrpSpPr>
          <p:cNvPr id="2" name="组合 1"/>
          <p:cNvGrpSpPr/>
          <p:nvPr/>
        </p:nvGrpSpPr>
        <p:grpSpPr>
          <a:xfrm>
            <a:off x="3728392" y="1922050"/>
            <a:ext cx="4735216" cy="669035"/>
            <a:chOff x="3844200" y="1922050"/>
            <a:chExt cx="4735216" cy="669035"/>
          </a:xfrm>
        </p:grpSpPr>
        <p:sp>
          <p:nvSpPr>
            <p:cNvPr id="34" name="文本框 33"/>
            <p:cNvSpPr txBox="1"/>
            <p:nvPr/>
          </p:nvSpPr>
          <p:spPr>
            <a:xfrm>
              <a:off x="4818450" y="2006310"/>
              <a:ext cx="3760966" cy="584775"/>
            </a:xfrm>
            <a:prstGeom prst="rect">
              <a:avLst/>
            </a:prstGeom>
            <a:noFill/>
          </p:spPr>
          <p:txBody>
            <a:bodyPr wrap="none" rtlCol="0">
              <a:spAutoFit/>
            </a:bodyPr>
            <a:lstStyle/>
            <a:p>
              <a:r>
                <a:rPr lang="en-US" altLang="zh-CN" sz="3200" dirty="0">
                  <a:latin typeface="【玉米】诗情体" panose="03000500000000000000" pitchFamily="66" charset="-122"/>
                  <a:ea typeface="【玉米】诗情体" panose="03000500000000000000" pitchFamily="66" charset="-122"/>
                </a:rPr>
                <a:t>Word and Expression</a:t>
              </a:r>
              <a:endParaRPr lang="zh-CN" altLang="en-US" sz="3200" dirty="0">
                <a:latin typeface="【玉米】诗情体" panose="03000500000000000000" pitchFamily="66" charset="-122"/>
                <a:ea typeface="【玉米】诗情体" panose="03000500000000000000" pitchFamily="66" charset="-122"/>
              </a:endParaRPr>
            </a:p>
          </p:txBody>
        </p:sp>
        <p:grpSp>
          <p:nvGrpSpPr>
            <p:cNvPr id="39" name="组合 38"/>
            <p:cNvGrpSpPr/>
            <p:nvPr/>
          </p:nvGrpSpPr>
          <p:grpSpPr>
            <a:xfrm>
              <a:off x="3844200" y="1922050"/>
              <a:ext cx="656876" cy="545925"/>
              <a:chOff x="4423124" y="2341142"/>
              <a:chExt cx="656876" cy="545925"/>
            </a:xfrm>
          </p:grpSpPr>
          <p:grpSp>
            <p:nvGrpSpPr>
              <p:cNvPr id="41" name="组合 40"/>
              <p:cNvGrpSpPr/>
              <p:nvPr/>
            </p:nvGrpSpPr>
            <p:grpSpPr>
              <a:xfrm>
                <a:off x="4423124" y="2341142"/>
                <a:ext cx="656876" cy="545925"/>
                <a:chOff x="4423124" y="2061742"/>
                <a:chExt cx="627848" cy="521801"/>
              </a:xfrm>
            </p:grpSpPr>
            <p:sp>
              <p:nvSpPr>
                <p:cNvPr id="43" name="KSO_Shape"/>
                <p:cNvSpPr>
                  <a:spLocks/>
                </p:cNvSpPr>
                <p:nvPr/>
              </p:nvSpPr>
              <p:spPr bwMode="auto">
                <a:xfrm>
                  <a:off x="4423124" y="2061742"/>
                  <a:ext cx="627848" cy="521801"/>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542 w 10000"/>
                    <a:gd name="connsiteY610" fmla="*/ 7106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6017 w 10000"/>
                    <a:gd name="connsiteY610" fmla="*/ 7855 h 10000"/>
                    <a:gd name="connsiteX611" fmla="*/ 7601 w 10000"/>
                    <a:gd name="connsiteY611" fmla="*/ 7010 h 10000"/>
                    <a:gd name="connsiteX612" fmla="*/ 7628 w 10000"/>
                    <a:gd name="connsiteY612" fmla="*/ 6959 h 10000"/>
                    <a:gd name="connsiteX613" fmla="*/ 7658 w 10000"/>
                    <a:gd name="connsiteY613" fmla="*/ 6910 h 10000"/>
                    <a:gd name="connsiteX614" fmla="*/ 7683 w 10000"/>
                    <a:gd name="connsiteY614" fmla="*/ 6861 h 10000"/>
                    <a:gd name="connsiteX615" fmla="*/ 7710 w 10000"/>
                    <a:gd name="connsiteY615" fmla="*/ 6807 h 10000"/>
                    <a:gd name="connsiteX616" fmla="*/ 7731 w 10000"/>
                    <a:gd name="connsiteY616" fmla="*/ 6754 h 10000"/>
                    <a:gd name="connsiteX617" fmla="*/ 7754 w 10000"/>
                    <a:gd name="connsiteY617" fmla="*/ 6701 h 10000"/>
                    <a:gd name="connsiteX618" fmla="*/ 7777 w 10000"/>
                    <a:gd name="connsiteY618" fmla="*/ 6648 h 10000"/>
                    <a:gd name="connsiteX619" fmla="*/ 7799 w 10000"/>
                    <a:gd name="connsiteY619" fmla="*/ 6594 h 10000"/>
                    <a:gd name="connsiteX620" fmla="*/ 7818 w 10000"/>
                    <a:gd name="connsiteY620" fmla="*/ 6537 h 10000"/>
                    <a:gd name="connsiteX621" fmla="*/ 7838 w 10000"/>
                    <a:gd name="connsiteY621" fmla="*/ 6482 h 10000"/>
                    <a:gd name="connsiteX622" fmla="*/ 7854 w 10000"/>
                    <a:gd name="connsiteY622" fmla="*/ 6424 h 10000"/>
                    <a:gd name="connsiteX623" fmla="*/ 7870 w 10000"/>
                    <a:gd name="connsiteY623" fmla="*/ 6367 h 10000"/>
                    <a:gd name="connsiteX624" fmla="*/ 7884 w 10000"/>
                    <a:gd name="connsiteY624" fmla="*/ 6308 h 10000"/>
                    <a:gd name="connsiteX625" fmla="*/ 7898 w 10000"/>
                    <a:gd name="connsiteY625" fmla="*/ 6250 h 10000"/>
                    <a:gd name="connsiteX626" fmla="*/ 7911 w 10000"/>
                    <a:gd name="connsiteY626" fmla="*/ 6191 h 10000"/>
                    <a:gd name="connsiteX627" fmla="*/ 7921 w 10000"/>
                    <a:gd name="connsiteY627" fmla="*/ 6131 h 10000"/>
                    <a:gd name="connsiteX628" fmla="*/ 7932 w 10000"/>
                    <a:gd name="connsiteY628" fmla="*/ 6070 h 10000"/>
                    <a:gd name="connsiteX629" fmla="*/ 7941 w 10000"/>
                    <a:gd name="connsiteY629" fmla="*/ 6011 h 10000"/>
                    <a:gd name="connsiteX630" fmla="*/ 7948 w 10000"/>
                    <a:gd name="connsiteY630" fmla="*/ 5949 h 10000"/>
                    <a:gd name="connsiteX631" fmla="*/ 7955 w 10000"/>
                    <a:gd name="connsiteY631" fmla="*/ 5888 h 10000"/>
                    <a:gd name="connsiteX632" fmla="*/ 7959 w 10000"/>
                    <a:gd name="connsiteY632" fmla="*/ 5826 h 10000"/>
                    <a:gd name="connsiteX633" fmla="*/ 7962 w 10000"/>
                    <a:gd name="connsiteY633" fmla="*/ 5761 h 10000"/>
                    <a:gd name="connsiteX634" fmla="*/ 7966 w 10000"/>
                    <a:gd name="connsiteY634" fmla="*/ 5699 h 10000"/>
                    <a:gd name="connsiteX635" fmla="*/ 7966 w 10000"/>
                    <a:gd name="connsiteY635" fmla="*/ 5636 h 10000"/>
                    <a:gd name="connsiteX636" fmla="*/ 7966 w 10000"/>
                    <a:gd name="connsiteY636" fmla="*/ 5572 h 10000"/>
                    <a:gd name="connsiteX637" fmla="*/ 7962 w 10000"/>
                    <a:gd name="connsiteY637" fmla="*/ 5509 h 10000"/>
                    <a:gd name="connsiteX638" fmla="*/ 7959 w 10000"/>
                    <a:gd name="connsiteY638" fmla="*/ 5447 h 10000"/>
                    <a:gd name="connsiteX639" fmla="*/ 7955 w 10000"/>
                    <a:gd name="connsiteY639" fmla="*/ 5386 h 10000"/>
                    <a:gd name="connsiteX640" fmla="*/ 7948 w 10000"/>
                    <a:gd name="connsiteY640" fmla="*/ 5325 h 10000"/>
                    <a:gd name="connsiteX641" fmla="*/ 7941 w 10000"/>
                    <a:gd name="connsiteY641" fmla="*/ 5261 h 10000"/>
                    <a:gd name="connsiteX642" fmla="*/ 7932 w 10000"/>
                    <a:gd name="connsiteY642" fmla="*/ 5200 h 10000"/>
                    <a:gd name="connsiteX643" fmla="*/ 7921 w 10000"/>
                    <a:gd name="connsiteY643" fmla="*/ 5140 h 10000"/>
                    <a:gd name="connsiteX644" fmla="*/ 7911 w 10000"/>
                    <a:gd name="connsiteY644" fmla="*/ 5081 h 10000"/>
                    <a:gd name="connsiteX645" fmla="*/ 7898 w 10000"/>
                    <a:gd name="connsiteY645" fmla="*/ 5022 h 10000"/>
                    <a:gd name="connsiteX646" fmla="*/ 7884 w 10000"/>
                    <a:gd name="connsiteY646" fmla="*/ 4962 h 10000"/>
                    <a:gd name="connsiteX647" fmla="*/ 7870 w 10000"/>
                    <a:gd name="connsiteY647" fmla="*/ 4905 h 10000"/>
                    <a:gd name="connsiteX648" fmla="*/ 7854 w 10000"/>
                    <a:gd name="connsiteY648" fmla="*/ 4847 h 10000"/>
                    <a:gd name="connsiteX649" fmla="*/ 7838 w 10000"/>
                    <a:gd name="connsiteY649" fmla="*/ 4790 h 10000"/>
                    <a:gd name="connsiteX650" fmla="*/ 7818 w 10000"/>
                    <a:gd name="connsiteY650" fmla="*/ 4735 h 10000"/>
                    <a:gd name="connsiteX651" fmla="*/ 7799 w 10000"/>
                    <a:gd name="connsiteY651" fmla="*/ 4680 h 10000"/>
                    <a:gd name="connsiteX652" fmla="*/ 7777 w 10000"/>
                    <a:gd name="connsiteY652" fmla="*/ 4624 h 10000"/>
                    <a:gd name="connsiteX653" fmla="*/ 7754 w 10000"/>
                    <a:gd name="connsiteY653" fmla="*/ 4569 h 10000"/>
                    <a:gd name="connsiteX654" fmla="*/ 7731 w 10000"/>
                    <a:gd name="connsiteY654" fmla="*/ 4518 h 10000"/>
                    <a:gd name="connsiteX655" fmla="*/ 7710 w 10000"/>
                    <a:gd name="connsiteY655" fmla="*/ 4464 h 10000"/>
                    <a:gd name="connsiteX656" fmla="*/ 7683 w 10000"/>
                    <a:gd name="connsiteY656" fmla="*/ 4413 h 10000"/>
                    <a:gd name="connsiteX657" fmla="*/ 7658 w 10000"/>
                    <a:gd name="connsiteY657" fmla="*/ 4360 h 10000"/>
                    <a:gd name="connsiteX658" fmla="*/ 7628 w 10000"/>
                    <a:gd name="connsiteY658" fmla="*/ 4311 h 10000"/>
                    <a:gd name="connsiteX659" fmla="*/ 7601 w 10000"/>
                    <a:gd name="connsiteY659" fmla="*/ 4262 h 10000"/>
                    <a:gd name="connsiteX660" fmla="*/ 7542 w 10000"/>
                    <a:gd name="connsiteY660" fmla="*/ 4165 h 10000"/>
                    <a:gd name="connsiteX661" fmla="*/ 7478 w 10000"/>
                    <a:gd name="connsiteY661" fmla="*/ 4073 h 10000"/>
                    <a:gd name="connsiteX662" fmla="*/ 7411 w 10000"/>
                    <a:gd name="connsiteY662" fmla="*/ 3983 h 10000"/>
                    <a:gd name="connsiteX663" fmla="*/ 7341 w 10000"/>
                    <a:gd name="connsiteY663" fmla="*/ 3897 h 10000"/>
                    <a:gd name="connsiteX664" fmla="*/ 4205 w 10000"/>
                    <a:gd name="connsiteY664" fmla="*/ 0 h 10000"/>
                    <a:gd name="connsiteX665" fmla="*/ 3515 w 10000"/>
                    <a:gd name="connsiteY665" fmla="*/ 1509 h 10000"/>
                    <a:gd name="connsiteX666" fmla="*/ 1180 w 10000"/>
                    <a:gd name="connsiteY666" fmla="*/ 1509 h 10000"/>
                    <a:gd name="connsiteX667" fmla="*/ 1119 w 10000"/>
                    <a:gd name="connsiteY667" fmla="*/ 1509 h 10000"/>
                    <a:gd name="connsiteX668" fmla="*/ 1061 w 10000"/>
                    <a:gd name="connsiteY668" fmla="*/ 1513 h 10000"/>
                    <a:gd name="connsiteX669" fmla="*/ 1000 w 10000"/>
                    <a:gd name="connsiteY669" fmla="*/ 1524 h 10000"/>
                    <a:gd name="connsiteX670" fmla="*/ 943 w 10000"/>
                    <a:gd name="connsiteY670" fmla="*/ 1536 h 10000"/>
                    <a:gd name="connsiteX671" fmla="*/ 886 w 10000"/>
                    <a:gd name="connsiteY671" fmla="*/ 1552 h 10000"/>
                    <a:gd name="connsiteX672" fmla="*/ 831 w 10000"/>
                    <a:gd name="connsiteY672" fmla="*/ 1569 h 10000"/>
                    <a:gd name="connsiteX673" fmla="*/ 774 w 10000"/>
                    <a:gd name="connsiteY673" fmla="*/ 1591 h 10000"/>
                    <a:gd name="connsiteX674" fmla="*/ 721 w 10000"/>
                    <a:gd name="connsiteY674" fmla="*/ 1616 h 10000"/>
                    <a:gd name="connsiteX675" fmla="*/ 669 w 10000"/>
                    <a:gd name="connsiteY675" fmla="*/ 1642 h 10000"/>
                    <a:gd name="connsiteX676" fmla="*/ 618 w 10000"/>
                    <a:gd name="connsiteY676" fmla="*/ 1673 h 10000"/>
                    <a:gd name="connsiteX677" fmla="*/ 571 w 10000"/>
                    <a:gd name="connsiteY677" fmla="*/ 1704 h 10000"/>
                    <a:gd name="connsiteX678" fmla="*/ 521 w 10000"/>
                    <a:gd name="connsiteY678" fmla="*/ 1741 h 10000"/>
                    <a:gd name="connsiteX679" fmla="*/ 475 w 10000"/>
                    <a:gd name="connsiteY679" fmla="*/ 1778 h 10000"/>
                    <a:gd name="connsiteX680" fmla="*/ 431 w 10000"/>
                    <a:gd name="connsiteY680" fmla="*/ 1819 h 10000"/>
                    <a:gd name="connsiteX681" fmla="*/ 388 w 10000"/>
                    <a:gd name="connsiteY681" fmla="*/ 1862 h 10000"/>
                    <a:gd name="connsiteX682" fmla="*/ 347 w 10000"/>
                    <a:gd name="connsiteY682" fmla="*/ 1907 h 10000"/>
                    <a:gd name="connsiteX683" fmla="*/ 308 w 10000"/>
                    <a:gd name="connsiteY683" fmla="*/ 1954 h 10000"/>
                    <a:gd name="connsiteX684" fmla="*/ 271 w 10000"/>
                    <a:gd name="connsiteY684" fmla="*/ 2005 h 10000"/>
                    <a:gd name="connsiteX685" fmla="*/ 235 w 10000"/>
                    <a:gd name="connsiteY685" fmla="*/ 2054 h 10000"/>
                    <a:gd name="connsiteX686" fmla="*/ 203 w 10000"/>
                    <a:gd name="connsiteY686" fmla="*/ 2109 h 10000"/>
                    <a:gd name="connsiteX687" fmla="*/ 173 w 10000"/>
                    <a:gd name="connsiteY687" fmla="*/ 2163 h 10000"/>
                    <a:gd name="connsiteX688" fmla="*/ 142 w 10000"/>
                    <a:gd name="connsiteY688" fmla="*/ 2220 h 10000"/>
                    <a:gd name="connsiteX689" fmla="*/ 117 w 10000"/>
                    <a:gd name="connsiteY689" fmla="*/ 2277 h 10000"/>
                    <a:gd name="connsiteX690" fmla="*/ 93 w 10000"/>
                    <a:gd name="connsiteY690" fmla="*/ 2339 h 10000"/>
                    <a:gd name="connsiteX691" fmla="*/ 73 w 10000"/>
                    <a:gd name="connsiteY691" fmla="*/ 2398 h 10000"/>
                    <a:gd name="connsiteX692" fmla="*/ 53 w 10000"/>
                    <a:gd name="connsiteY692" fmla="*/ 2464 h 10000"/>
                    <a:gd name="connsiteX693" fmla="*/ 37 w 10000"/>
                    <a:gd name="connsiteY693" fmla="*/ 2527 h 10000"/>
                    <a:gd name="connsiteX694" fmla="*/ 25 w 10000"/>
                    <a:gd name="connsiteY694" fmla="*/ 2591 h 10000"/>
                    <a:gd name="connsiteX695" fmla="*/ 14 w 10000"/>
                    <a:gd name="connsiteY695" fmla="*/ 2660 h 10000"/>
                    <a:gd name="connsiteX696" fmla="*/ 7 w 10000"/>
                    <a:gd name="connsiteY696" fmla="*/ 2728 h 10000"/>
                    <a:gd name="connsiteX697" fmla="*/ 2 w 10000"/>
                    <a:gd name="connsiteY697" fmla="*/ 2795 h 10000"/>
                    <a:gd name="connsiteX698" fmla="*/ 0 w 10000"/>
                    <a:gd name="connsiteY698" fmla="*/ 2865 h 10000"/>
                    <a:gd name="connsiteX699" fmla="*/ 0 w 10000"/>
                    <a:gd name="connsiteY699" fmla="*/ 8646 h 10000"/>
                    <a:gd name="connsiteX700" fmla="*/ 2 w 10000"/>
                    <a:gd name="connsiteY700" fmla="*/ 8714 h 10000"/>
                    <a:gd name="connsiteX701" fmla="*/ 7 w 10000"/>
                    <a:gd name="connsiteY701" fmla="*/ 8784 h 10000"/>
                    <a:gd name="connsiteX702" fmla="*/ 14 w 10000"/>
                    <a:gd name="connsiteY702" fmla="*/ 8849 h 10000"/>
                    <a:gd name="connsiteX703" fmla="*/ 25 w 10000"/>
                    <a:gd name="connsiteY703" fmla="*/ 8917 h 10000"/>
                    <a:gd name="connsiteX704" fmla="*/ 37 w 10000"/>
                    <a:gd name="connsiteY704" fmla="*/ 8982 h 10000"/>
                    <a:gd name="connsiteX705" fmla="*/ 53 w 10000"/>
                    <a:gd name="connsiteY705" fmla="*/ 9048 h 10000"/>
                    <a:gd name="connsiteX706" fmla="*/ 73 w 10000"/>
                    <a:gd name="connsiteY706" fmla="*/ 9109 h 10000"/>
                    <a:gd name="connsiteX707" fmla="*/ 93 w 10000"/>
                    <a:gd name="connsiteY707" fmla="*/ 9171 h 10000"/>
                    <a:gd name="connsiteX708" fmla="*/ 117 w 10000"/>
                    <a:gd name="connsiteY708" fmla="*/ 9230 h 10000"/>
                    <a:gd name="connsiteX709" fmla="*/ 142 w 10000"/>
                    <a:gd name="connsiteY709" fmla="*/ 9289 h 10000"/>
                    <a:gd name="connsiteX710" fmla="*/ 173 w 10000"/>
                    <a:gd name="connsiteY710" fmla="*/ 9347 h 10000"/>
                    <a:gd name="connsiteX711" fmla="*/ 203 w 10000"/>
                    <a:gd name="connsiteY711" fmla="*/ 9402 h 10000"/>
                    <a:gd name="connsiteX712" fmla="*/ 235 w 10000"/>
                    <a:gd name="connsiteY712" fmla="*/ 9453 h 10000"/>
                    <a:gd name="connsiteX713" fmla="*/ 271 w 10000"/>
                    <a:gd name="connsiteY713" fmla="*/ 9506 h 10000"/>
                    <a:gd name="connsiteX714" fmla="*/ 308 w 10000"/>
                    <a:gd name="connsiteY714" fmla="*/ 9556 h 10000"/>
                    <a:gd name="connsiteX715" fmla="*/ 347 w 10000"/>
                    <a:gd name="connsiteY715" fmla="*/ 9603 h 10000"/>
                    <a:gd name="connsiteX716" fmla="*/ 388 w 10000"/>
                    <a:gd name="connsiteY716" fmla="*/ 9650 h 10000"/>
                    <a:gd name="connsiteX717" fmla="*/ 431 w 10000"/>
                    <a:gd name="connsiteY717" fmla="*/ 9691 h 10000"/>
                    <a:gd name="connsiteX718" fmla="*/ 475 w 10000"/>
                    <a:gd name="connsiteY718" fmla="*/ 9732 h 10000"/>
                    <a:gd name="connsiteX719" fmla="*/ 521 w 10000"/>
                    <a:gd name="connsiteY719" fmla="*/ 9769 h 10000"/>
                    <a:gd name="connsiteX720" fmla="*/ 571 w 10000"/>
                    <a:gd name="connsiteY720" fmla="*/ 9803 h 10000"/>
                    <a:gd name="connsiteX721" fmla="*/ 618 w 10000"/>
                    <a:gd name="connsiteY721" fmla="*/ 9836 h 10000"/>
                    <a:gd name="connsiteX722" fmla="*/ 669 w 10000"/>
                    <a:gd name="connsiteY722" fmla="*/ 9867 h 10000"/>
                    <a:gd name="connsiteX723" fmla="*/ 721 w 10000"/>
                    <a:gd name="connsiteY723" fmla="*/ 9894 h 10000"/>
                    <a:gd name="connsiteX724" fmla="*/ 774 w 10000"/>
                    <a:gd name="connsiteY724" fmla="*/ 9918 h 10000"/>
                    <a:gd name="connsiteX725" fmla="*/ 831 w 10000"/>
                    <a:gd name="connsiteY725" fmla="*/ 9939 h 10000"/>
                    <a:gd name="connsiteX726" fmla="*/ 886 w 10000"/>
                    <a:gd name="connsiteY726" fmla="*/ 9957 h 10000"/>
                    <a:gd name="connsiteX727" fmla="*/ 943 w 10000"/>
                    <a:gd name="connsiteY727" fmla="*/ 9975 h 10000"/>
                    <a:gd name="connsiteX728" fmla="*/ 1000 w 10000"/>
                    <a:gd name="connsiteY728" fmla="*/ 9986 h 10000"/>
                    <a:gd name="connsiteX729" fmla="*/ 1061 w 10000"/>
                    <a:gd name="connsiteY729" fmla="*/ 9994 h 10000"/>
                    <a:gd name="connsiteX730" fmla="*/ 1119 w 10000"/>
                    <a:gd name="connsiteY730" fmla="*/ 10000 h 10000"/>
                    <a:gd name="connsiteX731" fmla="*/ 1180 w 10000"/>
                    <a:gd name="connsiteY731" fmla="*/ 10000 h 10000"/>
                    <a:gd name="connsiteX732" fmla="*/ 8820 w 10000"/>
                    <a:gd name="connsiteY732" fmla="*/ 10000 h 10000"/>
                    <a:gd name="connsiteX733" fmla="*/ 8882 w 10000"/>
                    <a:gd name="connsiteY733" fmla="*/ 10000 h 10000"/>
                    <a:gd name="connsiteX734" fmla="*/ 8941 w 10000"/>
                    <a:gd name="connsiteY734" fmla="*/ 9994 h 10000"/>
                    <a:gd name="connsiteX735" fmla="*/ 9000 w 10000"/>
                    <a:gd name="connsiteY735" fmla="*/ 9986 h 10000"/>
                    <a:gd name="connsiteX736" fmla="*/ 9059 w 10000"/>
                    <a:gd name="connsiteY736" fmla="*/ 9975 h 10000"/>
                    <a:gd name="connsiteX737" fmla="*/ 9114 w 10000"/>
                    <a:gd name="connsiteY737" fmla="*/ 9957 h 10000"/>
                    <a:gd name="connsiteX738" fmla="*/ 9172 w 10000"/>
                    <a:gd name="connsiteY738" fmla="*/ 9939 h 10000"/>
                    <a:gd name="connsiteX739" fmla="*/ 9226 w 10000"/>
                    <a:gd name="connsiteY739" fmla="*/ 9918 h 10000"/>
                    <a:gd name="connsiteX740" fmla="*/ 9279 w 10000"/>
                    <a:gd name="connsiteY740" fmla="*/ 9894 h 10000"/>
                    <a:gd name="connsiteX741" fmla="*/ 9331 w 10000"/>
                    <a:gd name="connsiteY741" fmla="*/ 9867 h 10000"/>
                    <a:gd name="connsiteX742" fmla="*/ 9382 w 10000"/>
                    <a:gd name="connsiteY742" fmla="*/ 9836 h 10000"/>
                    <a:gd name="connsiteX743" fmla="*/ 9432 w 10000"/>
                    <a:gd name="connsiteY743" fmla="*/ 9803 h 10000"/>
                    <a:gd name="connsiteX744" fmla="*/ 9480 w 10000"/>
                    <a:gd name="connsiteY744" fmla="*/ 9769 h 10000"/>
                    <a:gd name="connsiteX745" fmla="*/ 9525 w 10000"/>
                    <a:gd name="connsiteY745" fmla="*/ 9732 h 10000"/>
                    <a:gd name="connsiteX746" fmla="*/ 9571 w 10000"/>
                    <a:gd name="connsiteY746" fmla="*/ 9691 h 10000"/>
                    <a:gd name="connsiteX747" fmla="*/ 9612 w 10000"/>
                    <a:gd name="connsiteY747" fmla="*/ 9650 h 10000"/>
                    <a:gd name="connsiteX748" fmla="*/ 9653 w 10000"/>
                    <a:gd name="connsiteY748" fmla="*/ 9603 h 10000"/>
                    <a:gd name="connsiteX749" fmla="*/ 9692 w 10000"/>
                    <a:gd name="connsiteY749" fmla="*/ 9556 h 10000"/>
                    <a:gd name="connsiteX750" fmla="*/ 9729 w 10000"/>
                    <a:gd name="connsiteY750" fmla="*/ 9506 h 10000"/>
                    <a:gd name="connsiteX751" fmla="*/ 9765 w 10000"/>
                    <a:gd name="connsiteY751" fmla="*/ 9453 h 10000"/>
                    <a:gd name="connsiteX752" fmla="*/ 9797 w 10000"/>
                    <a:gd name="connsiteY752" fmla="*/ 9402 h 10000"/>
                    <a:gd name="connsiteX753" fmla="*/ 9829 w 10000"/>
                    <a:gd name="connsiteY753" fmla="*/ 9347 h 10000"/>
                    <a:gd name="connsiteX754" fmla="*/ 9858 w 10000"/>
                    <a:gd name="connsiteY754" fmla="*/ 9289 h 10000"/>
                    <a:gd name="connsiteX755" fmla="*/ 9883 w 10000"/>
                    <a:gd name="connsiteY755" fmla="*/ 9230 h 10000"/>
                    <a:gd name="connsiteX756" fmla="*/ 9907 w 10000"/>
                    <a:gd name="connsiteY756" fmla="*/ 9171 h 10000"/>
                    <a:gd name="connsiteX757" fmla="*/ 9927 w 10000"/>
                    <a:gd name="connsiteY757" fmla="*/ 9109 h 10000"/>
                    <a:gd name="connsiteX758" fmla="*/ 9947 w 10000"/>
                    <a:gd name="connsiteY758" fmla="*/ 9048 h 10000"/>
                    <a:gd name="connsiteX759" fmla="*/ 9963 w 10000"/>
                    <a:gd name="connsiteY759" fmla="*/ 8982 h 10000"/>
                    <a:gd name="connsiteX760" fmla="*/ 9975 w 10000"/>
                    <a:gd name="connsiteY760" fmla="*/ 8917 h 10000"/>
                    <a:gd name="connsiteX761" fmla="*/ 9986 w 10000"/>
                    <a:gd name="connsiteY761" fmla="*/ 8849 h 10000"/>
                    <a:gd name="connsiteX762" fmla="*/ 9995 w 10000"/>
                    <a:gd name="connsiteY762" fmla="*/ 8784 h 10000"/>
                    <a:gd name="connsiteX763" fmla="*/ 9998 w 10000"/>
                    <a:gd name="connsiteY763" fmla="*/ 8714 h 10000"/>
                    <a:gd name="connsiteX764" fmla="*/ 10000 w 10000"/>
                    <a:gd name="connsiteY764" fmla="*/ 8646 h 10000"/>
                    <a:gd name="connsiteX765" fmla="*/ 10000 w 10000"/>
                    <a:gd name="connsiteY765" fmla="*/ 2865 h 10000"/>
                    <a:gd name="connsiteX766" fmla="*/ 9998 w 10000"/>
                    <a:gd name="connsiteY766" fmla="*/ 2795 h 10000"/>
                    <a:gd name="connsiteX767" fmla="*/ 9995 w 10000"/>
                    <a:gd name="connsiteY767" fmla="*/ 2728 h 10000"/>
                    <a:gd name="connsiteX768" fmla="*/ 9986 w 10000"/>
                    <a:gd name="connsiteY768" fmla="*/ 2660 h 10000"/>
                    <a:gd name="connsiteX769" fmla="*/ 9975 w 10000"/>
                    <a:gd name="connsiteY769" fmla="*/ 2591 h 10000"/>
                    <a:gd name="connsiteX770" fmla="*/ 9963 w 10000"/>
                    <a:gd name="connsiteY770" fmla="*/ 2527 h 10000"/>
                    <a:gd name="connsiteX771" fmla="*/ 9947 w 10000"/>
                    <a:gd name="connsiteY771" fmla="*/ 2464 h 10000"/>
                    <a:gd name="connsiteX772" fmla="*/ 9927 w 10000"/>
                    <a:gd name="connsiteY772" fmla="*/ 2398 h 10000"/>
                    <a:gd name="connsiteX773" fmla="*/ 9907 w 10000"/>
                    <a:gd name="connsiteY773" fmla="*/ 2339 h 10000"/>
                    <a:gd name="connsiteX774" fmla="*/ 9883 w 10000"/>
                    <a:gd name="connsiteY774" fmla="*/ 2277 h 10000"/>
                    <a:gd name="connsiteX775" fmla="*/ 9858 w 10000"/>
                    <a:gd name="connsiteY775" fmla="*/ 2220 h 10000"/>
                    <a:gd name="connsiteX776" fmla="*/ 9829 w 10000"/>
                    <a:gd name="connsiteY776" fmla="*/ 2163 h 10000"/>
                    <a:gd name="connsiteX777" fmla="*/ 9797 w 10000"/>
                    <a:gd name="connsiteY777" fmla="*/ 2109 h 10000"/>
                    <a:gd name="connsiteX778" fmla="*/ 9765 w 10000"/>
                    <a:gd name="connsiteY778" fmla="*/ 2054 h 10000"/>
                    <a:gd name="connsiteX779" fmla="*/ 9729 w 10000"/>
                    <a:gd name="connsiteY779" fmla="*/ 2005 h 10000"/>
                    <a:gd name="connsiteX780" fmla="*/ 9692 w 10000"/>
                    <a:gd name="connsiteY780" fmla="*/ 1954 h 10000"/>
                    <a:gd name="connsiteX781" fmla="*/ 9653 w 10000"/>
                    <a:gd name="connsiteY781" fmla="*/ 1907 h 10000"/>
                    <a:gd name="connsiteX782" fmla="*/ 9612 w 10000"/>
                    <a:gd name="connsiteY782" fmla="*/ 1862 h 10000"/>
                    <a:gd name="connsiteX783" fmla="*/ 9571 w 10000"/>
                    <a:gd name="connsiteY783" fmla="*/ 1819 h 10000"/>
                    <a:gd name="connsiteX784" fmla="*/ 9525 w 10000"/>
                    <a:gd name="connsiteY784" fmla="*/ 1778 h 10000"/>
                    <a:gd name="connsiteX785" fmla="*/ 9480 w 10000"/>
                    <a:gd name="connsiteY785" fmla="*/ 1741 h 10000"/>
                    <a:gd name="connsiteX786" fmla="*/ 9432 w 10000"/>
                    <a:gd name="connsiteY786" fmla="*/ 1704 h 10000"/>
                    <a:gd name="connsiteX787" fmla="*/ 9382 w 10000"/>
                    <a:gd name="connsiteY787" fmla="*/ 1673 h 10000"/>
                    <a:gd name="connsiteX788" fmla="*/ 9331 w 10000"/>
                    <a:gd name="connsiteY788" fmla="*/ 1642 h 10000"/>
                    <a:gd name="connsiteX789" fmla="*/ 9279 w 10000"/>
                    <a:gd name="connsiteY789" fmla="*/ 1616 h 10000"/>
                    <a:gd name="connsiteX790" fmla="*/ 9226 w 10000"/>
                    <a:gd name="connsiteY790" fmla="*/ 1591 h 10000"/>
                    <a:gd name="connsiteX791" fmla="*/ 9172 w 10000"/>
                    <a:gd name="connsiteY791" fmla="*/ 1569 h 10000"/>
                    <a:gd name="connsiteX792" fmla="*/ 9114 w 10000"/>
                    <a:gd name="connsiteY792" fmla="*/ 1552 h 10000"/>
                    <a:gd name="connsiteX793" fmla="*/ 9059 w 10000"/>
                    <a:gd name="connsiteY793" fmla="*/ 1536 h 10000"/>
                    <a:gd name="connsiteX794" fmla="*/ 9000 w 10000"/>
                    <a:gd name="connsiteY794" fmla="*/ 1524 h 10000"/>
                    <a:gd name="connsiteX795" fmla="*/ 8941 w 10000"/>
                    <a:gd name="connsiteY795" fmla="*/ 1513 h 10000"/>
                    <a:gd name="connsiteX796" fmla="*/ 8882 w 10000"/>
                    <a:gd name="connsiteY796" fmla="*/ 1509 h 10000"/>
                    <a:gd name="connsiteX797" fmla="*/ 8820 w 10000"/>
                    <a:gd name="connsiteY797" fmla="*/ 1509 h 10000"/>
                    <a:gd name="connsiteX798" fmla="*/ 8446 w 10000"/>
                    <a:gd name="connsiteY798" fmla="*/ 1509 h 10000"/>
                    <a:gd name="connsiteX799" fmla="*/ 7653 w 10000"/>
                    <a:gd name="connsiteY799" fmla="*/ 0 h 10000"/>
                    <a:gd name="connsiteX800" fmla="*/ 4205 w 10000"/>
                    <a:gd name="connsiteY800"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478 w 10000"/>
                    <a:gd name="connsiteY609" fmla="*/ 7200 h 10000"/>
                    <a:gd name="connsiteX610" fmla="*/ 7601 w 10000"/>
                    <a:gd name="connsiteY610" fmla="*/ 7010 h 10000"/>
                    <a:gd name="connsiteX611" fmla="*/ 7628 w 10000"/>
                    <a:gd name="connsiteY611" fmla="*/ 6959 h 10000"/>
                    <a:gd name="connsiteX612" fmla="*/ 7658 w 10000"/>
                    <a:gd name="connsiteY612" fmla="*/ 6910 h 10000"/>
                    <a:gd name="connsiteX613" fmla="*/ 7683 w 10000"/>
                    <a:gd name="connsiteY613" fmla="*/ 6861 h 10000"/>
                    <a:gd name="connsiteX614" fmla="*/ 7710 w 10000"/>
                    <a:gd name="connsiteY614" fmla="*/ 6807 h 10000"/>
                    <a:gd name="connsiteX615" fmla="*/ 7731 w 10000"/>
                    <a:gd name="connsiteY615" fmla="*/ 6754 h 10000"/>
                    <a:gd name="connsiteX616" fmla="*/ 7754 w 10000"/>
                    <a:gd name="connsiteY616" fmla="*/ 6701 h 10000"/>
                    <a:gd name="connsiteX617" fmla="*/ 7777 w 10000"/>
                    <a:gd name="connsiteY617" fmla="*/ 6648 h 10000"/>
                    <a:gd name="connsiteX618" fmla="*/ 7799 w 10000"/>
                    <a:gd name="connsiteY618" fmla="*/ 6594 h 10000"/>
                    <a:gd name="connsiteX619" fmla="*/ 7818 w 10000"/>
                    <a:gd name="connsiteY619" fmla="*/ 6537 h 10000"/>
                    <a:gd name="connsiteX620" fmla="*/ 7838 w 10000"/>
                    <a:gd name="connsiteY620" fmla="*/ 6482 h 10000"/>
                    <a:gd name="connsiteX621" fmla="*/ 7854 w 10000"/>
                    <a:gd name="connsiteY621" fmla="*/ 6424 h 10000"/>
                    <a:gd name="connsiteX622" fmla="*/ 7870 w 10000"/>
                    <a:gd name="connsiteY622" fmla="*/ 6367 h 10000"/>
                    <a:gd name="connsiteX623" fmla="*/ 7884 w 10000"/>
                    <a:gd name="connsiteY623" fmla="*/ 6308 h 10000"/>
                    <a:gd name="connsiteX624" fmla="*/ 7898 w 10000"/>
                    <a:gd name="connsiteY624" fmla="*/ 6250 h 10000"/>
                    <a:gd name="connsiteX625" fmla="*/ 7911 w 10000"/>
                    <a:gd name="connsiteY625" fmla="*/ 6191 h 10000"/>
                    <a:gd name="connsiteX626" fmla="*/ 7921 w 10000"/>
                    <a:gd name="connsiteY626" fmla="*/ 6131 h 10000"/>
                    <a:gd name="connsiteX627" fmla="*/ 7932 w 10000"/>
                    <a:gd name="connsiteY627" fmla="*/ 6070 h 10000"/>
                    <a:gd name="connsiteX628" fmla="*/ 7941 w 10000"/>
                    <a:gd name="connsiteY628" fmla="*/ 6011 h 10000"/>
                    <a:gd name="connsiteX629" fmla="*/ 7948 w 10000"/>
                    <a:gd name="connsiteY629" fmla="*/ 5949 h 10000"/>
                    <a:gd name="connsiteX630" fmla="*/ 7955 w 10000"/>
                    <a:gd name="connsiteY630" fmla="*/ 5888 h 10000"/>
                    <a:gd name="connsiteX631" fmla="*/ 7959 w 10000"/>
                    <a:gd name="connsiteY631" fmla="*/ 5826 h 10000"/>
                    <a:gd name="connsiteX632" fmla="*/ 7962 w 10000"/>
                    <a:gd name="connsiteY632" fmla="*/ 5761 h 10000"/>
                    <a:gd name="connsiteX633" fmla="*/ 7966 w 10000"/>
                    <a:gd name="connsiteY633" fmla="*/ 5699 h 10000"/>
                    <a:gd name="connsiteX634" fmla="*/ 7966 w 10000"/>
                    <a:gd name="connsiteY634" fmla="*/ 5636 h 10000"/>
                    <a:gd name="connsiteX635" fmla="*/ 7966 w 10000"/>
                    <a:gd name="connsiteY635" fmla="*/ 5572 h 10000"/>
                    <a:gd name="connsiteX636" fmla="*/ 7962 w 10000"/>
                    <a:gd name="connsiteY636" fmla="*/ 5509 h 10000"/>
                    <a:gd name="connsiteX637" fmla="*/ 7959 w 10000"/>
                    <a:gd name="connsiteY637" fmla="*/ 5447 h 10000"/>
                    <a:gd name="connsiteX638" fmla="*/ 7955 w 10000"/>
                    <a:gd name="connsiteY638" fmla="*/ 5386 h 10000"/>
                    <a:gd name="connsiteX639" fmla="*/ 7948 w 10000"/>
                    <a:gd name="connsiteY639" fmla="*/ 5325 h 10000"/>
                    <a:gd name="connsiteX640" fmla="*/ 7941 w 10000"/>
                    <a:gd name="connsiteY640" fmla="*/ 5261 h 10000"/>
                    <a:gd name="connsiteX641" fmla="*/ 7932 w 10000"/>
                    <a:gd name="connsiteY641" fmla="*/ 5200 h 10000"/>
                    <a:gd name="connsiteX642" fmla="*/ 7921 w 10000"/>
                    <a:gd name="connsiteY642" fmla="*/ 5140 h 10000"/>
                    <a:gd name="connsiteX643" fmla="*/ 7911 w 10000"/>
                    <a:gd name="connsiteY643" fmla="*/ 5081 h 10000"/>
                    <a:gd name="connsiteX644" fmla="*/ 7898 w 10000"/>
                    <a:gd name="connsiteY644" fmla="*/ 5022 h 10000"/>
                    <a:gd name="connsiteX645" fmla="*/ 7884 w 10000"/>
                    <a:gd name="connsiteY645" fmla="*/ 4962 h 10000"/>
                    <a:gd name="connsiteX646" fmla="*/ 7870 w 10000"/>
                    <a:gd name="connsiteY646" fmla="*/ 4905 h 10000"/>
                    <a:gd name="connsiteX647" fmla="*/ 7854 w 10000"/>
                    <a:gd name="connsiteY647" fmla="*/ 4847 h 10000"/>
                    <a:gd name="connsiteX648" fmla="*/ 7838 w 10000"/>
                    <a:gd name="connsiteY648" fmla="*/ 4790 h 10000"/>
                    <a:gd name="connsiteX649" fmla="*/ 7818 w 10000"/>
                    <a:gd name="connsiteY649" fmla="*/ 4735 h 10000"/>
                    <a:gd name="connsiteX650" fmla="*/ 7799 w 10000"/>
                    <a:gd name="connsiteY650" fmla="*/ 4680 h 10000"/>
                    <a:gd name="connsiteX651" fmla="*/ 7777 w 10000"/>
                    <a:gd name="connsiteY651" fmla="*/ 4624 h 10000"/>
                    <a:gd name="connsiteX652" fmla="*/ 7754 w 10000"/>
                    <a:gd name="connsiteY652" fmla="*/ 4569 h 10000"/>
                    <a:gd name="connsiteX653" fmla="*/ 7731 w 10000"/>
                    <a:gd name="connsiteY653" fmla="*/ 4518 h 10000"/>
                    <a:gd name="connsiteX654" fmla="*/ 7710 w 10000"/>
                    <a:gd name="connsiteY654" fmla="*/ 4464 h 10000"/>
                    <a:gd name="connsiteX655" fmla="*/ 7683 w 10000"/>
                    <a:gd name="connsiteY655" fmla="*/ 4413 h 10000"/>
                    <a:gd name="connsiteX656" fmla="*/ 7658 w 10000"/>
                    <a:gd name="connsiteY656" fmla="*/ 4360 h 10000"/>
                    <a:gd name="connsiteX657" fmla="*/ 7628 w 10000"/>
                    <a:gd name="connsiteY657" fmla="*/ 4311 h 10000"/>
                    <a:gd name="connsiteX658" fmla="*/ 7601 w 10000"/>
                    <a:gd name="connsiteY658" fmla="*/ 4262 h 10000"/>
                    <a:gd name="connsiteX659" fmla="*/ 7542 w 10000"/>
                    <a:gd name="connsiteY659" fmla="*/ 4165 h 10000"/>
                    <a:gd name="connsiteX660" fmla="*/ 7478 w 10000"/>
                    <a:gd name="connsiteY660" fmla="*/ 4073 h 10000"/>
                    <a:gd name="connsiteX661" fmla="*/ 7411 w 10000"/>
                    <a:gd name="connsiteY661" fmla="*/ 3983 h 10000"/>
                    <a:gd name="connsiteX662" fmla="*/ 7341 w 10000"/>
                    <a:gd name="connsiteY662" fmla="*/ 3897 h 10000"/>
                    <a:gd name="connsiteX663" fmla="*/ 4205 w 10000"/>
                    <a:gd name="connsiteY663" fmla="*/ 0 h 10000"/>
                    <a:gd name="connsiteX664" fmla="*/ 3515 w 10000"/>
                    <a:gd name="connsiteY664" fmla="*/ 1509 h 10000"/>
                    <a:gd name="connsiteX665" fmla="*/ 1180 w 10000"/>
                    <a:gd name="connsiteY665" fmla="*/ 1509 h 10000"/>
                    <a:gd name="connsiteX666" fmla="*/ 1119 w 10000"/>
                    <a:gd name="connsiteY666" fmla="*/ 1509 h 10000"/>
                    <a:gd name="connsiteX667" fmla="*/ 1061 w 10000"/>
                    <a:gd name="connsiteY667" fmla="*/ 1513 h 10000"/>
                    <a:gd name="connsiteX668" fmla="*/ 1000 w 10000"/>
                    <a:gd name="connsiteY668" fmla="*/ 1524 h 10000"/>
                    <a:gd name="connsiteX669" fmla="*/ 943 w 10000"/>
                    <a:gd name="connsiteY669" fmla="*/ 1536 h 10000"/>
                    <a:gd name="connsiteX670" fmla="*/ 886 w 10000"/>
                    <a:gd name="connsiteY670" fmla="*/ 1552 h 10000"/>
                    <a:gd name="connsiteX671" fmla="*/ 831 w 10000"/>
                    <a:gd name="connsiteY671" fmla="*/ 1569 h 10000"/>
                    <a:gd name="connsiteX672" fmla="*/ 774 w 10000"/>
                    <a:gd name="connsiteY672" fmla="*/ 1591 h 10000"/>
                    <a:gd name="connsiteX673" fmla="*/ 721 w 10000"/>
                    <a:gd name="connsiteY673" fmla="*/ 1616 h 10000"/>
                    <a:gd name="connsiteX674" fmla="*/ 669 w 10000"/>
                    <a:gd name="connsiteY674" fmla="*/ 1642 h 10000"/>
                    <a:gd name="connsiteX675" fmla="*/ 618 w 10000"/>
                    <a:gd name="connsiteY675" fmla="*/ 1673 h 10000"/>
                    <a:gd name="connsiteX676" fmla="*/ 571 w 10000"/>
                    <a:gd name="connsiteY676" fmla="*/ 1704 h 10000"/>
                    <a:gd name="connsiteX677" fmla="*/ 521 w 10000"/>
                    <a:gd name="connsiteY677" fmla="*/ 1741 h 10000"/>
                    <a:gd name="connsiteX678" fmla="*/ 475 w 10000"/>
                    <a:gd name="connsiteY678" fmla="*/ 1778 h 10000"/>
                    <a:gd name="connsiteX679" fmla="*/ 431 w 10000"/>
                    <a:gd name="connsiteY679" fmla="*/ 1819 h 10000"/>
                    <a:gd name="connsiteX680" fmla="*/ 388 w 10000"/>
                    <a:gd name="connsiteY680" fmla="*/ 1862 h 10000"/>
                    <a:gd name="connsiteX681" fmla="*/ 347 w 10000"/>
                    <a:gd name="connsiteY681" fmla="*/ 1907 h 10000"/>
                    <a:gd name="connsiteX682" fmla="*/ 308 w 10000"/>
                    <a:gd name="connsiteY682" fmla="*/ 1954 h 10000"/>
                    <a:gd name="connsiteX683" fmla="*/ 271 w 10000"/>
                    <a:gd name="connsiteY683" fmla="*/ 2005 h 10000"/>
                    <a:gd name="connsiteX684" fmla="*/ 235 w 10000"/>
                    <a:gd name="connsiteY684" fmla="*/ 2054 h 10000"/>
                    <a:gd name="connsiteX685" fmla="*/ 203 w 10000"/>
                    <a:gd name="connsiteY685" fmla="*/ 2109 h 10000"/>
                    <a:gd name="connsiteX686" fmla="*/ 173 w 10000"/>
                    <a:gd name="connsiteY686" fmla="*/ 2163 h 10000"/>
                    <a:gd name="connsiteX687" fmla="*/ 142 w 10000"/>
                    <a:gd name="connsiteY687" fmla="*/ 2220 h 10000"/>
                    <a:gd name="connsiteX688" fmla="*/ 117 w 10000"/>
                    <a:gd name="connsiteY688" fmla="*/ 2277 h 10000"/>
                    <a:gd name="connsiteX689" fmla="*/ 93 w 10000"/>
                    <a:gd name="connsiteY689" fmla="*/ 2339 h 10000"/>
                    <a:gd name="connsiteX690" fmla="*/ 73 w 10000"/>
                    <a:gd name="connsiteY690" fmla="*/ 2398 h 10000"/>
                    <a:gd name="connsiteX691" fmla="*/ 53 w 10000"/>
                    <a:gd name="connsiteY691" fmla="*/ 2464 h 10000"/>
                    <a:gd name="connsiteX692" fmla="*/ 37 w 10000"/>
                    <a:gd name="connsiteY692" fmla="*/ 2527 h 10000"/>
                    <a:gd name="connsiteX693" fmla="*/ 25 w 10000"/>
                    <a:gd name="connsiteY693" fmla="*/ 2591 h 10000"/>
                    <a:gd name="connsiteX694" fmla="*/ 14 w 10000"/>
                    <a:gd name="connsiteY694" fmla="*/ 2660 h 10000"/>
                    <a:gd name="connsiteX695" fmla="*/ 7 w 10000"/>
                    <a:gd name="connsiteY695" fmla="*/ 2728 h 10000"/>
                    <a:gd name="connsiteX696" fmla="*/ 2 w 10000"/>
                    <a:gd name="connsiteY696" fmla="*/ 2795 h 10000"/>
                    <a:gd name="connsiteX697" fmla="*/ 0 w 10000"/>
                    <a:gd name="connsiteY697" fmla="*/ 2865 h 10000"/>
                    <a:gd name="connsiteX698" fmla="*/ 0 w 10000"/>
                    <a:gd name="connsiteY698" fmla="*/ 8646 h 10000"/>
                    <a:gd name="connsiteX699" fmla="*/ 2 w 10000"/>
                    <a:gd name="connsiteY699" fmla="*/ 8714 h 10000"/>
                    <a:gd name="connsiteX700" fmla="*/ 7 w 10000"/>
                    <a:gd name="connsiteY700" fmla="*/ 8784 h 10000"/>
                    <a:gd name="connsiteX701" fmla="*/ 14 w 10000"/>
                    <a:gd name="connsiteY701" fmla="*/ 8849 h 10000"/>
                    <a:gd name="connsiteX702" fmla="*/ 25 w 10000"/>
                    <a:gd name="connsiteY702" fmla="*/ 8917 h 10000"/>
                    <a:gd name="connsiteX703" fmla="*/ 37 w 10000"/>
                    <a:gd name="connsiteY703" fmla="*/ 8982 h 10000"/>
                    <a:gd name="connsiteX704" fmla="*/ 53 w 10000"/>
                    <a:gd name="connsiteY704" fmla="*/ 9048 h 10000"/>
                    <a:gd name="connsiteX705" fmla="*/ 73 w 10000"/>
                    <a:gd name="connsiteY705" fmla="*/ 9109 h 10000"/>
                    <a:gd name="connsiteX706" fmla="*/ 93 w 10000"/>
                    <a:gd name="connsiteY706" fmla="*/ 9171 h 10000"/>
                    <a:gd name="connsiteX707" fmla="*/ 117 w 10000"/>
                    <a:gd name="connsiteY707" fmla="*/ 9230 h 10000"/>
                    <a:gd name="connsiteX708" fmla="*/ 142 w 10000"/>
                    <a:gd name="connsiteY708" fmla="*/ 9289 h 10000"/>
                    <a:gd name="connsiteX709" fmla="*/ 173 w 10000"/>
                    <a:gd name="connsiteY709" fmla="*/ 9347 h 10000"/>
                    <a:gd name="connsiteX710" fmla="*/ 203 w 10000"/>
                    <a:gd name="connsiteY710" fmla="*/ 9402 h 10000"/>
                    <a:gd name="connsiteX711" fmla="*/ 235 w 10000"/>
                    <a:gd name="connsiteY711" fmla="*/ 9453 h 10000"/>
                    <a:gd name="connsiteX712" fmla="*/ 271 w 10000"/>
                    <a:gd name="connsiteY712" fmla="*/ 9506 h 10000"/>
                    <a:gd name="connsiteX713" fmla="*/ 308 w 10000"/>
                    <a:gd name="connsiteY713" fmla="*/ 9556 h 10000"/>
                    <a:gd name="connsiteX714" fmla="*/ 347 w 10000"/>
                    <a:gd name="connsiteY714" fmla="*/ 9603 h 10000"/>
                    <a:gd name="connsiteX715" fmla="*/ 388 w 10000"/>
                    <a:gd name="connsiteY715" fmla="*/ 9650 h 10000"/>
                    <a:gd name="connsiteX716" fmla="*/ 431 w 10000"/>
                    <a:gd name="connsiteY716" fmla="*/ 9691 h 10000"/>
                    <a:gd name="connsiteX717" fmla="*/ 475 w 10000"/>
                    <a:gd name="connsiteY717" fmla="*/ 9732 h 10000"/>
                    <a:gd name="connsiteX718" fmla="*/ 521 w 10000"/>
                    <a:gd name="connsiteY718" fmla="*/ 9769 h 10000"/>
                    <a:gd name="connsiteX719" fmla="*/ 571 w 10000"/>
                    <a:gd name="connsiteY719" fmla="*/ 9803 h 10000"/>
                    <a:gd name="connsiteX720" fmla="*/ 618 w 10000"/>
                    <a:gd name="connsiteY720" fmla="*/ 9836 h 10000"/>
                    <a:gd name="connsiteX721" fmla="*/ 669 w 10000"/>
                    <a:gd name="connsiteY721" fmla="*/ 9867 h 10000"/>
                    <a:gd name="connsiteX722" fmla="*/ 721 w 10000"/>
                    <a:gd name="connsiteY722" fmla="*/ 9894 h 10000"/>
                    <a:gd name="connsiteX723" fmla="*/ 774 w 10000"/>
                    <a:gd name="connsiteY723" fmla="*/ 9918 h 10000"/>
                    <a:gd name="connsiteX724" fmla="*/ 831 w 10000"/>
                    <a:gd name="connsiteY724" fmla="*/ 9939 h 10000"/>
                    <a:gd name="connsiteX725" fmla="*/ 886 w 10000"/>
                    <a:gd name="connsiteY725" fmla="*/ 9957 h 10000"/>
                    <a:gd name="connsiteX726" fmla="*/ 943 w 10000"/>
                    <a:gd name="connsiteY726" fmla="*/ 9975 h 10000"/>
                    <a:gd name="connsiteX727" fmla="*/ 1000 w 10000"/>
                    <a:gd name="connsiteY727" fmla="*/ 9986 h 10000"/>
                    <a:gd name="connsiteX728" fmla="*/ 1061 w 10000"/>
                    <a:gd name="connsiteY728" fmla="*/ 9994 h 10000"/>
                    <a:gd name="connsiteX729" fmla="*/ 1119 w 10000"/>
                    <a:gd name="connsiteY729" fmla="*/ 10000 h 10000"/>
                    <a:gd name="connsiteX730" fmla="*/ 1180 w 10000"/>
                    <a:gd name="connsiteY730" fmla="*/ 10000 h 10000"/>
                    <a:gd name="connsiteX731" fmla="*/ 8820 w 10000"/>
                    <a:gd name="connsiteY731" fmla="*/ 10000 h 10000"/>
                    <a:gd name="connsiteX732" fmla="*/ 8882 w 10000"/>
                    <a:gd name="connsiteY732" fmla="*/ 10000 h 10000"/>
                    <a:gd name="connsiteX733" fmla="*/ 8941 w 10000"/>
                    <a:gd name="connsiteY733" fmla="*/ 9994 h 10000"/>
                    <a:gd name="connsiteX734" fmla="*/ 9000 w 10000"/>
                    <a:gd name="connsiteY734" fmla="*/ 9986 h 10000"/>
                    <a:gd name="connsiteX735" fmla="*/ 9059 w 10000"/>
                    <a:gd name="connsiteY735" fmla="*/ 9975 h 10000"/>
                    <a:gd name="connsiteX736" fmla="*/ 9114 w 10000"/>
                    <a:gd name="connsiteY736" fmla="*/ 9957 h 10000"/>
                    <a:gd name="connsiteX737" fmla="*/ 9172 w 10000"/>
                    <a:gd name="connsiteY737" fmla="*/ 9939 h 10000"/>
                    <a:gd name="connsiteX738" fmla="*/ 9226 w 10000"/>
                    <a:gd name="connsiteY738" fmla="*/ 9918 h 10000"/>
                    <a:gd name="connsiteX739" fmla="*/ 9279 w 10000"/>
                    <a:gd name="connsiteY739" fmla="*/ 9894 h 10000"/>
                    <a:gd name="connsiteX740" fmla="*/ 9331 w 10000"/>
                    <a:gd name="connsiteY740" fmla="*/ 9867 h 10000"/>
                    <a:gd name="connsiteX741" fmla="*/ 9382 w 10000"/>
                    <a:gd name="connsiteY741" fmla="*/ 9836 h 10000"/>
                    <a:gd name="connsiteX742" fmla="*/ 9432 w 10000"/>
                    <a:gd name="connsiteY742" fmla="*/ 9803 h 10000"/>
                    <a:gd name="connsiteX743" fmla="*/ 9480 w 10000"/>
                    <a:gd name="connsiteY743" fmla="*/ 9769 h 10000"/>
                    <a:gd name="connsiteX744" fmla="*/ 9525 w 10000"/>
                    <a:gd name="connsiteY744" fmla="*/ 9732 h 10000"/>
                    <a:gd name="connsiteX745" fmla="*/ 9571 w 10000"/>
                    <a:gd name="connsiteY745" fmla="*/ 9691 h 10000"/>
                    <a:gd name="connsiteX746" fmla="*/ 9612 w 10000"/>
                    <a:gd name="connsiteY746" fmla="*/ 9650 h 10000"/>
                    <a:gd name="connsiteX747" fmla="*/ 9653 w 10000"/>
                    <a:gd name="connsiteY747" fmla="*/ 9603 h 10000"/>
                    <a:gd name="connsiteX748" fmla="*/ 9692 w 10000"/>
                    <a:gd name="connsiteY748" fmla="*/ 9556 h 10000"/>
                    <a:gd name="connsiteX749" fmla="*/ 9729 w 10000"/>
                    <a:gd name="connsiteY749" fmla="*/ 9506 h 10000"/>
                    <a:gd name="connsiteX750" fmla="*/ 9765 w 10000"/>
                    <a:gd name="connsiteY750" fmla="*/ 9453 h 10000"/>
                    <a:gd name="connsiteX751" fmla="*/ 9797 w 10000"/>
                    <a:gd name="connsiteY751" fmla="*/ 9402 h 10000"/>
                    <a:gd name="connsiteX752" fmla="*/ 9829 w 10000"/>
                    <a:gd name="connsiteY752" fmla="*/ 9347 h 10000"/>
                    <a:gd name="connsiteX753" fmla="*/ 9858 w 10000"/>
                    <a:gd name="connsiteY753" fmla="*/ 9289 h 10000"/>
                    <a:gd name="connsiteX754" fmla="*/ 9883 w 10000"/>
                    <a:gd name="connsiteY754" fmla="*/ 9230 h 10000"/>
                    <a:gd name="connsiteX755" fmla="*/ 9907 w 10000"/>
                    <a:gd name="connsiteY755" fmla="*/ 9171 h 10000"/>
                    <a:gd name="connsiteX756" fmla="*/ 9927 w 10000"/>
                    <a:gd name="connsiteY756" fmla="*/ 9109 h 10000"/>
                    <a:gd name="connsiteX757" fmla="*/ 9947 w 10000"/>
                    <a:gd name="connsiteY757" fmla="*/ 9048 h 10000"/>
                    <a:gd name="connsiteX758" fmla="*/ 9963 w 10000"/>
                    <a:gd name="connsiteY758" fmla="*/ 8982 h 10000"/>
                    <a:gd name="connsiteX759" fmla="*/ 9975 w 10000"/>
                    <a:gd name="connsiteY759" fmla="*/ 8917 h 10000"/>
                    <a:gd name="connsiteX760" fmla="*/ 9986 w 10000"/>
                    <a:gd name="connsiteY760" fmla="*/ 8849 h 10000"/>
                    <a:gd name="connsiteX761" fmla="*/ 9995 w 10000"/>
                    <a:gd name="connsiteY761" fmla="*/ 8784 h 10000"/>
                    <a:gd name="connsiteX762" fmla="*/ 9998 w 10000"/>
                    <a:gd name="connsiteY762" fmla="*/ 8714 h 10000"/>
                    <a:gd name="connsiteX763" fmla="*/ 10000 w 10000"/>
                    <a:gd name="connsiteY763" fmla="*/ 8646 h 10000"/>
                    <a:gd name="connsiteX764" fmla="*/ 10000 w 10000"/>
                    <a:gd name="connsiteY764" fmla="*/ 2865 h 10000"/>
                    <a:gd name="connsiteX765" fmla="*/ 9998 w 10000"/>
                    <a:gd name="connsiteY765" fmla="*/ 2795 h 10000"/>
                    <a:gd name="connsiteX766" fmla="*/ 9995 w 10000"/>
                    <a:gd name="connsiteY766" fmla="*/ 2728 h 10000"/>
                    <a:gd name="connsiteX767" fmla="*/ 9986 w 10000"/>
                    <a:gd name="connsiteY767" fmla="*/ 2660 h 10000"/>
                    <a:gd name="connsiteX768" fmla="*/ 9975 w 10000"/>
                    <a:gd name="connsiteY768" fmla="*/ 2591 h 10000"/>
                    <a:gd name="connsiteX769" fmla="*/ 9963 w 10000"/>
                    <a:gd name="connsiteY769" fmla="*/ 2527 h 10000"/>
                    <a:gd name="connsiteX770" fmla="*/ 9947 w 10000"/>
                    <a:gd name="connsiteY770" fmla="*/ 2464 h 10000"/>
                    <a:gd name="connsiteX771" fmla="*/ 9927 w 10000"/>
                    <a:gd name="connsiteY771" fmla="*/ 2398 h 10000"/>
                    <a:gd name="connsiteX772" fmla="*/ 9907 w 10000"/>
                    <a:gd name="connsiteY772" fmla="*/ 2339 h 10000"/>
                    <a:gd name="connsiteX773" fmla="*/ 9883 w 10000"/>
                    <a:gd name="connsiteY773" fmla="*/ 2277 h 10000"/>
                    <a:gd name="connsiteX774" fmla="*/ 9858 w 10000"/>
                    <a:gd name="connsiteY774" fmla="*/ 2220 h 10000"/>
                    <a:gd name="connsiteX775" fmla="*/ 9829 w 10000"/>
                    <a:gd name="connsiteY775" fmla="*/ 2163 h 10000"/>
                    <a:gd name="connsiteX776" fmla="*/ 9797 w 10000"/>
                    <a:gd name="connsiteY776" fmla="*/ 2109 h 10000"/>
                    <a:gd name="connsiteX777" fmla="*/ 9765 w 10000"/>
                    <a:gd name="connsiteY777" fmla="*/ 2054 h 10000"/>
                    <a:gd name="connsiteX778" fmla="*/ 9729 w 10000"/>
                    <a:gd name="connsiteY778" fmla="*/ 2005 h 10000"/>
                    <a:gd name="connsiteX779" fmla="*/ 9692 w 10000"/>
                    <a:gd name="connsiteY779" fmla="*/ 1954 h 10000"/>
                    <a:gd name="connsiteX780" fmla="*/ 9653 w 10000"/>
                    <a:gd name="connsiteY780" fmla="*/ 1907 h 10000"/>
                    <a:gd name="connsiteX781" fmla="*/ 9612 w 10000"/>
                    <a:gd name="connsiteY781" fmla="*/ 1862 h 10000"/>
                    <a:gd name="connsiteX782" fmla="*/ 9571 w 10000"/>
                    <a:gd name="connsiteY782" fmla="*/ 1819 h 10000"/>
                    <a:gd name="connsiteX783" fmla="*/ 9525 w 10000"/>
                    <a:gd name="connsiteY783" fmla="*/ 1778 h 10000"/>
                    <a:gd name="connsiteX784" fmla="*/ 9480 w 10000"/>
                    <a:gd name="connsiteY784" fmla="*/ 1741 h 10000"/>
                    <a:gd name="connsiteX785" fmla="*/ 9432 w 10000"/>
                    <a:gd name="connsiteY785" fmla="*/ 1704 h 10000"/>
                    <a:gd name="connsiteX786" fmla="*/ 9382 w 10000"/>
                    <a:gd name="connsiteY786" fmla="*/ 1673 h 10000"/>
                    <a:gd name="connsiteX787" fmla="*/ 9331 w 10000"/>
                    <a:gd name="connsiteY787" fmla="*/ 1642 h 10000"/>
                    <a:gd name="connsiteX788" fmla="*/ 9279 w 10000"/>
                    <a:gd name="connsiteY788" fmla="*/ 1616 h 10000"/>
                    <a:gd name="connsiteX789" fmla="*/ 9226 w 10000"/>
                    <a:gd name="connsiteY789" fmla="*/ 1591 h 10000"/>
                    <a:gd name="connsiteX790" fmla="*/ 9172 w 10000"/>
                    <a:gd name="connsiteY790" fmla="*/ 1569 h 10000"/>
                    <a:gd name="connsiteX791" fmla="*/ 9114 w 10000"/>
                    <a:gd name="connsiteY791" fmla="*/ 1552 h 10000"/>
                    <a:gd name="connsiteX792" fmla="*/ 9059 w 10000"/>
                    <a:gd name="connsiteY792" fmla="*/ 1536 h 10000"/>
                    <a:gd name="connsiteX793" fmla="*/ 9000 w 10000"/>
                    <a:gd name="connsiteY793" fmla="*/ 1524 h 10000"/>
                    <a:gd name="connsiteX794" fmla="*/ 8941 w 10000"/>
                    <a:gd name="connsiteY794" fmla="*/ 1513 h 10000"/>
                    <a:gd name="connsiteX795" fmla="*/ 8882 w 10000"/>
                    <a:gd name="connsiteY795" fmla="*/ 1509 h 10000"/>
                    <a:gd name="connsiteX796" fmla="*/ 8820 w 10000"/>
                    <a:gd name="connsiteY796" fmla="*/ 1509 h 10000"/>
                    <a:gd name="connsiteX797" fmla="*/ 8446 w 10000"/>
                    <a:gd name="connsiteY797" fmla="*/ 1509 h 10000"/>
                    <a:gd name="connsiteX798" fmla="*/ 7653 w 10000"/>
                    <a:gd name="connsiteY798" fmla="*/ 0 h 10000"/>
                    <a:gd name="connsiteX799" fmla="*/ 4205 w 10000"/>
                    <a:gd name="connsiteY799" fmla="*/ 0 h 10000"/>
                    <a:gd name="connsiteX0" fmla="*/ 2161 w 10000"/>
                    <a:gd name="connsiteY0" fmla="*/ 80 h 10000"/>
                    <a:gd name="connsiteX1" fmla="*/ 2161 w 10000"/>
                    <a:gd name="connsiteY1" fmla="*/ 80 h 10000"/>
                    <a:gd name="connsiteX2" fmla="*/ 2207 w 10000"/>
                    <a:gd name="connsiteY2" fmla="*/ 80 h 10000"/>
                    <a:gd name="connsiteX3" fmla="*/ 2253 w 10000"/>
                    <a:gd name="connsiteY3" fmla="*/ 86 h 10000"/>
                    <a:gd name="connsiteX4" fmla="*/ 2296 w 10000"/>
                    <a:gd name="connsiteY4" fmla="*/ 90 h 10000"/>
                    <a:gd name="connsiteX5" fmla="*/ 2338 w 10000"/>
                    <a:gd name="connsiteY5" fmla="*/ 100 h 10000"/>
                    <a:gd name="connsiteX6" fmla="*/ 2383 w 10000"/>
                    <a:gd name="connsiteY6" fmla="*/ 109 h 10000"/>
                    <a:gd name="connsiteX7" fmla="*/ 2426 w 10000"/>
                    <a:gd name="connsiteY7" fmla="*/ 121 h 10000"/>
                    <a:gd name="connsiteX8" fmla="*/ 2467 w 10000"/>
                    <a:gd name="connsiteY8" fmla="*/ 135 h 10000"/>
                    <a:gd name="connsiteX9" fmla="*/ 2506 w 10000"/>
                    <a:gd name="connsiteY9" fmla="*/ 152 h 10000"/>
                    <a:gd name="connsiteX10" fmla="*/ 2545 w 10000"/>
                    <a:gd name="connsiteY10" fmla="*/ 170 h 10000"/>
                    <a:gd name="connsiteX11" fmla="*/ 2584 w 10000"/>
                    <a:gd name="connsiteY11" fmla="*/ 193 h 10000"/>
                    <a:gd name="connsiteX12" fmla="*/ 2621 w 10000"/>
                    <a:gd name="connsiteY12" fmla="*/ 213 h 10000"/>
                    <a:gd name="connsiteX13" fmla="*/ 2659 w 10000"/>
                    <a:gd name="connsiteY13" fmla="*/ 240 h 10000"/>
                    <a:gd name="connsiteX14" fmla="*/ 2696 w 10000"/>
                    <a:gd name="connsiteY14" fmla="*/ 264 h 10000"/>
                    <a:gd name="connsiteX15" fmla="*/ 2730 w 10000"/>
                    <a:gd name="connsiteY15" fmla="*/ 293 h 10000"/>
                    <a:gd name="connsiteX16" fmla="*/ 2764 w 10000"/>
                    <a:gd name="connsiteY16" fmla="*/ 322 h 10000"/>
                    <a:gd name="connsiteX17" fmla="*/ 2796 w 10000"/>
                    <a:gd name="connsiteY17" fmla="*/ 354 h 10000"/>
                    <a:gd name="connsiteX18" fmla="*/ 2826 w 10000"/>
                    <a:gd name="connsiteY18" fmla="*/ 385 h 10000"/>
                    <a:gd name="connsiteX19" fmla="*/ 2858 w 10000"/>
                    <a:gd name="connsiteY19" fmla="*/ 420 h 10000"/>
                    <a:gd name="connsiteX20" fmla="*/ 2887 w 10000"/>
                    <a:gd name="connsiteY20" fmla="*/ 457 h 10000"/>
                    <a:gd name="connsiteX21" fmla="*/ 2913 w 10000"/>
                    <a:gd name="connsiteY21" fmla="*/ 492 h 10000"/>
                    <a:gd name="connsiteX22" fmla="*/ 2938 w 10000"/>
                    <a:gd name="connsiteY22" fmla="*/ 530 h 10000"/>
                    <a:gd name="connsiteX23" fmla="*/ 2963 w 10000"/>
                    <a:gd name="connsiteY23" fmla="*/ 571 h 10000"/>
                    <a:gd name="connsiteX24" fmla="*/ 2986 w 10000"/>
                    <a:gd name="connsiteY24" fmla="*/ 610 h 10000"/>
                    <a:gd name="connsiteX25" fmla="*/ 3008 w 10000"/>
                    <a:gd name="connsiteY25" fmla="*/ 653 h 10000"/>
                    <a:gd name="connsiteX26" fmla="*/ 3027 w 10000"/>
                    <a:gd name="connsiteY26" fmla="*/ 696 h 10000"/>
                    <a:gd name="connsiteX27" fmla="*/ 3045 w 10000"/>
                    <a:gd name="connsiteY27" fmla="*/ 741 h 10000"/>
                    <a:gd name="connsiteX28" fmla="*/ 3063 w 10000"/>
                    <a:gd name="connsiteY28" fmla="*/ 786 h 10000"/>
                    <a:gd name="connsiteX29" fmla="*/ 3077 w 10000"/>
                    <a:gd name="connsiteY29" fmla="*/ 831 h 10000"/>
                    <a:gd name="connsiteX30" fmla="*/ 3090 w 10000"/>
                    <a:gd name="connsiteY30" fmla="*/ 879 h 10000"/>
                    <a:gd name="connsiteX31" fmla="*/ 3102 w 10000"/>
                    <a:gd name="connsiteY31" fmla="*/ 928 h 10000"/>
                    <a:gd name="connsiteX32" fmla="*/ 3109 w 10000"/>
                    <a:gd name="connsiteY32" fmla="*/ 977 h 10000"/>
                    <a:gd name="connsiteX33" fmla="*/ 3118 w 10000"/>
                    <a:gd name="connsiteY33" fmla="*/ 1026 h 10000"/>
                    <a:gd name="connsiteX34" fmla="*/ 1207 w 10000"/>
                    <a:gd name="connsiteY34" fmla="*/ 1026 h 10000"/>
                    <a:gd name="connsiteX35" fmla="*/ 1214 w 10000"/>
                    <a:gd name="connsiteY35" fmla="*/ 977 h 10000"/>
                    <a:gd name="connsiteX36" fmla="*/ 1223 w 10000"/>
                    <a:gd name="connsiteY36" fmla="*/ 928 h 10000"/>
                    <a:gd name="connsiteX37" fmla="*/ 1233 w 10000"/>
                    <a:gd name="connsiteY37" fmla="*/ 879 h 10000"/>
                    <a:gd name="connsiteX38" fmla="*/ 1248 w 10000"/>
                    <a:gd name="connsiteY38" fmla="*/ 831 h 10000"/>
                    <a:gd name="connsiteX39" fmla="*/ 1262 w 10000"/>
                    <a:gd name="connsiteY39" fmla="*/ 786 h 10000"/>
                    <a:gd name="connsiteX40" fmla="*/ 1280 w 10000"/>
                    <a:gd name="connsiteY40" fmla="*/ 741 h 10000"/>
                    <a:gd name="connsiteX41" fmla="*/ 1296 w 10000"/>
                    <a:gd name="connsiteY41" fmla="*/ 696 h 10000"/>
                    <a:gd name="connsiteX42" fmla="*/ 1317 w 10000"/>
                    <a:gd name="connsiteY42" fmla="*/ 653 h 10000"/>
                    <a:gd name="connsiteX43" fmla="*/ 1337 w 10000"/>
                    <a:gd name="connsiteY43" fmla="*/ 610 h 10000"/>
                    <a:gd name="connsiteX44" fmla="*/ 1360 w 10000"/>
                    <a:gd name="connsiteY44" fmla="*/ 571 h 10000"/>
                    <a:gd name="connsiteX45" fmla="*/ 1385 w 10000"/>
                    <a:gd name="connsiteY45" fmla="*/ 530 h 10000"/>
                    <a:gd name="connsiteX46" fmla="*/ 1411 w 10000"/>
                    <a:gd name="connsiteY46" fmla="*/ 492 h 10000"/>
                    <a:gd name="connsiteX47" fmla="*/ 1438 w 10000"/>
                    <a:gd name="connsiteY47" fmla="*/ 457 h 10000"/>
                    <a:gd name="connsiteX48" fmla="*/ 1466 w 10000"/>
                    <a:gd name="connsiteY48" fmla="*/ 420 h 10000"/>
                    <a:gd name="connsiteX49" fmla="*/ 1497 w 10000"/>
                    <a:gd name="connsiteY49" fmla="*/ 385 h 10000"/>
                    <a:gd name="connsiteX50" fmla="*/ 1527 w 10000"/>
                    <a:gd name="connsiteY50" fmla="*/ 354 h 10000"/>
                    <a:gd name="connsiteX51" fmla="*/ 1561 w 10000"/>
                    <a:gd name="connsiteY51" fmla="*/ 322 h 10000"/>
                    <a:gd name="connsiteX52" fmla="*/ 1593 w 10000"/>
                    <a:gd name="connsiteY52" fmla="*/ 293 h 10000"/>
                    <a:gd name="connsiteX53" fmla="*/ 1628 w 10000"/>
                    <a:gd name="connsiteY53" fmla="*/ 264 h 10000"/>
                    <a:gd name="connsiteX54" fmla="*/ 1664 w 10000"/>
                    <a:gd name="connsiteY54" fmla="*/ 240 h 10000"/>
                    <a:gd name="connsiteX55" fmla="*/ 1701 w 10000"/>
                    <a:gd name="connsiteY55" fmla="*/ 213 h 10000"/>
                    <a:gd name="connsiteX56" fmla="*/ 1737 w 10000"/>
                    <a:gd name="connsiteY56" fmla="*/ 193 h 10000"/>
                    <a:gd name="connsiteX57" fmla="*/ 1778 w 10000"/>
                    <a:gd name="connsiteY57" fmla="*/ 170 h 10000"/>
                    <a:gd name="connsiteX58" fmla="*/ 1817 w 10000"/>
                    <a:gd name="connsiteY58" fmla="*/ 152 h 10000"/>
                    <a:gd name="connsiteX59" fmla="*/ 1858 w 10000"/>
                    <a:gd name="connsiteY59" fmla="*/ 135 h 10000"/>
                    <a:gd name="connsiteX60" fmla="*/ 1899 w 10000"/>
                    <a:gd name="connsiteY60" fmla="*/ 121 h 10000"/>
                    <a:gd name="connsiteX61" fmla="*/ 1940 w 10000"/>
                    <a:gd name="connsiteY61" fmla="*/ 109 h 10000"/>
                    <a:gd name="connsiteX62" fmla="*/ 1984 w 10000"/>
                    <a:gd name="connsiteY62" fmla="*/ 100 h 10000"/>
                    <a:gd name="connsiteX63" fmla="*/ 2027 w 10000"/>
                    <a:gd name="connsiteY63" fmla="*/ 90 h 10000"/>
                    <a:gd name="connsiteX64" fmla="*/ 2073 w 10000"/>
                    <a:gd name="connsiteY64" fmla="*/ 86 h 10000"/>
                    <a:gd name="connsiteX65" fmla="*/ 2116 w 10000"/>
                    <a:gd name="connsiteY65" fmla="*/ 80 h 10000"/>
                    <a:gd name="connsiteX66" fmla="*/ 2161 w 10000"/>
                    <a:gd name="connsiteY66" fmla="*/ 80 h 10000"/>
                    <a:gd name="connsiteX67" fmla="*/ 5830 w 10000"/>
                    <a:gd name="connsiteY67" fmla="*/ 2038 h 10000"/>
                    <a:gd name="connsiteX68" fmla="*/ 5830 w 10000"/>
                    <a:gd name="connsiteY68" fmla="*/ 2038 h 10000"/>
                    <a:gd name="connsiteX69" fmla="*/ 5912 w 10000"/>
                    <a:gd name="connsiteY69" fmla="*/ 2040 h 10000"/>
                    <a:gd name="connsiteX70" fmla="*/ 5992 w 10000"/>
                    <a:gd name="connsiteY70" fmla="*/ 2042 h 10000"/>
                    <a:gd name="connsiteX71" fmla="*/ 6070 w 10000"/>
                    <a:gd name="connsiteY71" fmla="*/ 2050 h 10000"/>
                    <a:gd name="connsiteX72" fmla="*/ 6149 w 10000"/>
                    <a:gd name="connsiteY72" fmla="*/ 2056 h 10000"/>
                    <a:gd name="connsiteX73" fmla="*/ 6227 w 10000"/>
                    <a:gd name="connsiteY73" fmla="*/ 2066 h 10000"/>
                    <a:gd name="connsiteX74" fmla="*/ 6305 w 10000"/>
                    <a:gd name="connsiteY74" fmla="*/ 2081 h 10000"/>
                    <a:gd name="connsiteX75" fmla="*/ 6382 w 10000"/>
                    <a:gd name="connsiteY75" fmla="*/ 2095 h 10000"/>
                    <a:gd name="connsiteX76" fmla="*/ 6460 w 10000"/>
                    <a:gd name="connsiteY76" fmla="*/ 2111 h 10000"/>
                    <a:gd name="connsiteX77" fmla="*/ 6535 w 10000"/>
                    <a:gd name="connsiteY77" fmla="*/ 2130 h 10000"/>
                    <a:gd name="connsiteX78" fmla="*/ 6611 w 10000"/>
                    <a:gd name="connsiteY78" fmla="*/ 2152 h 10000"/>
                    <a:gd name="connsiteX79" fmla="*/ 6686 w 10000"/>
                    <a:gd name="connsiteY79" fmla="*/ 2175 h 10000"/>
                    <a:gd name="connsiteX80" fmla="*/ 6761 w 10000"/>
                    <a:gd name="connsiteY80" fmla="*/ 2199 h 10000"/>
                    <a:gd name="connsiteX81" fmla="*/ 6832 w 10000"/>
                    <a:gd name="connsiteY81" fmla="*/ 2228 h 10000"/>
                    <a:gd name="connsiteX82" fmla="*/ 6905 w 10000"/>
                    <a:gd name="connsiteY82" fmla="*/ 2257 h 10000"/>
                    <a:gd name="connsiteX83" fmla="*/ 6975 w 10000"/>
                    <a:gd name="connsiteY83" fmla="*/ 2288 h 10000"/>
                    <a:gd name="connsiteX84" fmla="*/ 7048 w 10000"/>
                    <a:gd name="connsiteY84" fmla="*/ 2320 h 10000"/>
                    <a:gd name="connsiteX85" fmla="*/ 7115 w 10000"/>
                    <a:gd name="connsiteY85" fmla="*/ 2355 h 10000"/>
                    <a:gd name="connsiteX86" fmla="*/ 7186 w 10000"/>
                    <a:gd name="connsiteY86" fmla="*/ 2394 h 10000"/>
                    <a:gd name="connsiteX87" fmla="*/ 7252 w 10000"/>
                    <a:gd name="connsiteY87" fmla="*/ 2433 h 10000"/>
                    <a:gd name="connsiteX88" fmla="*/ 7320 w 10000"/>
                    <a:gd name="connsiteY88" fmla="*/ 2472 h 10000"/>
                    <a:gd name="connsiteX89" fmla="*/ 7387 w 10000"/>
                    <a:gd name="connsiteY89" fmla="*/ 2515 h 10000"/>
                    <a:gd name="connsiteX90" fmla="*/ 7452 w 10000"/>
                    <a:gd name="connsiteY90" fmla="*/ 2558 h 10000"/>
                    <a:gd name="connsiteX91" fmla="*/ 7514 w 10000"/>
                    <a:gd name="connsiteY91" fmla="*/ 2605 h 10000"/>
                    <a:gd name="connsiteX92" fmla="*/ 7578 w 10000"/>
                    <a:gd name="connsiteY92" fmla="*/ 2654 h 10000"/>
                    <a:gd name="connsiteX93" fmla="*/ 7638 w 10000"/>
                    <a:gd name="connsiteY93" fmla="*/ 2701 h 10000"/>
                    <a:gd name="connsiteX94" fmla="*/ 7701 w 10000"/>
                    <a:gd name="connsiteY94" fmla="*/ 2752 h 10000"/>
                    <a:gd name="connsiteX95" fmla="*/ 7761 w 10000"/>
                    <a:gd name="connsiteY95" fmla="*/ 2806 h 10000"/>
                    <a:gd name="connsiteX96" fmla="*/ 7818 w 10000"/>
                    <a:gd name="connsiteY96" fmla="*/ 2861 h 10000"/>
                    <a:gd name="connsiteX97" fmla="*/ 7877 w 10000"/>
                    <a:gd name="connsiteY97" fmla="*/ 2914 h 10000"/>
                    <a:gd name="connsiteX98" fmla="*/ 7932 w 10000"/>
                    <a:gd name="connsiteY98" fmla="*/ 2972 h 10000"/>
                    <a:gd name="connsiteX99" fmla="*/ 7985 w 10000"/>
                    <a:gd name="connsiteY99" fmla="*/ 3031 h 10000"/>
                    <a:gd name="connsiteX100" fmla="*/ 8039 w 10000"/>
                    <a:gd name="connsiteY100" fmla="*/ 3090 h 10000"/>
                    <a:gd name="connsiteX101" fmla="*/ 8094 w 10000"/>
                    <a:gd name="connsiteY101" fmla="*/ 3152 h 10000"/>
                    <a:gd name="connsiteX102" fmla="*/ 8142 w 10000"/>
                    <a:gd name="connsiteY102" fmla="*/ 3217 h 10000"/>
                    <a:gd name="connsiteX103" fmla="*/ 8194 w 10000"/>
                    <a:gd name="connsiteY103" fmla="*/ 3281 h 10000"/>
                    <a:gd name="connsiteX104" fmla="*/ 8242 w 10000"/>
                    <a:gd name="connsiteY104" fmla="*/ 3348 h 10000"/>
                    <a:gd name="connsiteX105" fmla="*/ 8290 w 10000"/>
                    <a:gd name="connsiteY105" fmla="*/ 3414 h 10000"/>
                    <a:gd name="connsiteX106" fmla="*/ 8334 w 10000"/>
                    <a:gd name="connsiteY106" fmla="*/ 3484 h 10000"/>
                    <a:gd name="connsiteX107" fmla="*/ 8379 w 10000"/>
                    <a:gd name="connsiteY107" fmla="*/ 3553 h 10000"/>
                    <a:gd name="connsiteX108" fmla="*/ 8421 w 10000"/>
                    <a:gd name="connsiteY108" fmla="*/ 3623 h 10000"/>
                    <a:gd name="connsiteX109" fmla="*/ 8462 w 10000"/>
                    <a:gd name="connsiteY109" fmla="*/ 3696 h 10000"/>
                    <a:gd name="connsiteX110" fmla="*/ 8505 w 10000"/>
                    <a:gd name="connsiteY110" fmla="*/ 3770 h 10000"/>
                    <a:gd name="connsiteX111" fmla="*/ 8541 w 10000"/>
                    <a:gd name="connsiteY111" fmla="*/ 3844 h 10000"/>
                    <a:gd name="connsiteX112" fmla="*/ 8578 w 10000"/>
                    <a:gd name="connsiteY112" fmla="*/ 3920 h 10000"/>
                    <a:gd name="connsiteX113" fmla="*/ 8614 w 10000"/>
                    <a:gd name="connsiteY113" fmla="*/ 4000 h 10000"/>
                    <a:gd name="connsiteX114" fmla="*/ 8647 w 10000"/>
                    <a:gd name="connsiteY114" fmla="*/ 4075 h 10000"/>
                    <a:gd name="connsiteX115" fmla="*/ 8679 w 10000"/>
                    <a:gd name="connsiteY115" fmla="*/ 4155 h 10000"/>
                    <a:gd name="connsiteX116" fmla="*/ 8712 w 10000"/>
                    <a:gd name="connsiteY116" fmla="*/ 4235 h 10000"/>
                    <a:gd name="connsiteX117" fmla="*/ 8740 w 10000"/>
                    <a:gd name="connsiteY117" fmla="*/ 4317 h 10000"/>
                    <a:gd name="connsiteX118" fmla="*/ 8767 w 10000"/>
                    <a:gd name="connsiteY118" fmla="*/ 4399 h 10000"/>
                    <a:gd name="connsiteX119" fmla="*/ 8792 w 10000"/>
                    <a:gd name="connsiteY119" fmla="*/ 4481 h 10000"/>
                    <a:gd name="connsiteX120" fmla="*/ 8817 w 10000"/>
                    <a:gd name="connsiteY120" fmla="*/ 4565 h 10000"/>
                    <a:gd name="connsiteX121" fmla="*/ 8836 w 10000"/>
                    <a:gd name="connsiteY121" fmla="*/ 4651 h 10000"/>
                    <a:gd name="connsiteX122" fmla="*/ 8857 w 10000"/>
                    <a:gd name="connsiteY122" fmla="*/ 4737 h 10000"/>
                    <a:gd name="connsiteX123" fmla="*/ 8877 w 10000"/>
                    <a:gd name="connsiteY123" fmla="*/ 4825 h 10000"/>
                    <a:gd name="connsiteX124" fmla="*/ 8893 w 10000"/>
                    <a:gd name="connsiteY124" fmla="*/ 4909 h 10000"/>
                    <a:gd name="connsiteX125" fmla="*/ 8907 w 10000"/>
                    <a:gd name="connsiteY125" fmla="*/ 4997 h 10000"/>
                    <a:gd name="connsiteX126" fmla="*/ 8920 w 10000"/>
                    <a:gd name="connsiteY126" fmla="*/ 5089 h 10000"/>
                    <a:gd name="connsiteX127" fmla="*/ 8930 w 10000"/>
                    <a:gd name="connsiteY127" fmla="*/ 5179 h 10000"/>
                    <a:gd name="connsiteX128" fmla="*/ 8941 w 10000"/>
                    <a:gd name="connsiteY128" fmla="*/ 5269 h 10000"/>
                    <a:gd name="connsiteX129" fmla="*/ 8946 w 10000"/>
                    <a:gd name="connsiteY129" fmla="*/ 5359 h 10000"/>
                    <a:gd name="connsiteX130" fmla="*/ 8954 w 10000"/>
                    <a:gd name="connsiteY130" fmla="*/ 5450 h 10000"/>
                    <a:gd name="connsiteX131" fmla="*/ 8955 w 10000"/>
                    <a:gd name="connsiteY131" fmla="*/ 5542 h 10000"/>
                    <a:gd name="connsiteX132" fmla="*/ 8957 w 10000"/>
                    <a:gd name="connsiteY132" fmla="*/ 5636 h 10000"/>
                    <a:gd name="connsiteX133" fmla="*/ 8955 w 10000"/>
                    <a:gd name="connsiteY133" fmla="*/ 5728 h 10000"/>
                    <a:gd name="connsiteX134" fmla="*/ 8954 w 10000"/>
                    <a:gd name="connsiteY134" fmla="*/ 5820 h 10000"/>
                    <a:gd name="connsiteX135" fmla="*/ 8946 w 10000"/>
                    <a:gd name="connsiteY135" fmla="*/ 5912 h 10000"/>
                    <a:gd name="connsiteX136" fmla="*/ 8941 w 10000"/>
                    <a:gd name="connsiteY136" fmla="*/ 6005 h 10000"/>
                    <a:gd name="connsiteX137" fmla="*/ 8930 w 10000"/>
                    <a:gd name="connsiteY137" fmla="*/ 6095 h 10000"/>
                    <a:gd name="connsiteX138" fmla="*/ 8920 w 10000"/>
                    <a:gd name="connsiteY138" fmla="*/ 6185 h 10000"/>
                    <a:gd name="connsiteX139" fmla="*/ 8907 w 10000"/>
                    <a:gd name="connsiteY139" fmla="*/ 6273 h 10000"/>
                    <a:gd name="connsiteX140" fmla="*/ 8893 w 10000"/>
                    <a:gd name="connsiteY140" fmla="*/ 6361 h 10000"/>
                    <a:gd name="connsiteX141" fmla="*/ 8877 w 10000"/>
                    <a:gd name="connsiteY141" fmla="*/ 6449 h 10000"/>
                    <a:gd name="connsiteX142" fmla="*/ 8857 w 10000"/>
                    <a:gd name="connsiteY142" fmla="*/ 6535 h 10000"/>
                    <a:gd name="connsiteX143" fmla="*/ 8836 w 10000"/>
                    <a:gd name="connsiteY143" fmla="*/ 6619 h 10000"/>
                    <a:gd name="connsiteX144" fmla="*/ 8817 w 10000"/>
                    <a:gd name="connsiteY144" fmla="*/ 6705 h 10000"/>
                    <a:gd name="connsiteX145" fmla="*/ 8792 w 10000"/>
                    <a:gd name="connsiteY145" fmla="*/ 6791 h 10000"/>
                    <a:gd name="connsiteX146" fmla="*/ 8767 w 10000"/>
                    <a:gd name="connsiteY146" fmla="*/ 6871 h 10000"/>
                    <a:gd name="connsiteX147" fmla="*/ 8740 w 10000"/>
                    <a:gd name="connsiteY147" fmla="*/ 6955 h 10000"/>
                    <a:gd name="connsiteX148" fmla="*/ 8712 w 10000"/>
                    <a:gd name="connsiteY148" fmla="*/ 7035 h 10000"/>
                    <a:gd name="connsiteX149" fmla="*/ 8679 w 10000"/>
                    <a:gd name="connsiteY149" fmla="*/ 7117 h 10000"/>
                    <a:gd name="connsiteX150" fmla="*/ 8647 w 10000"/>
                    <a:gd name="connsiteY150" fmla="*/ 7194 h 10000"/>
                    <a:gd name="connsiteX151" fmla="*/ 8614 w 10000"/>
                    <a:gd name="connsiteY151" fmla="*/ 7274 h 10000"/>
                    <a:gd name="connsiteX152" fmla="*/ 8578 w 10000"/>
                    <a:gd name="connsiteY152" fmla="*/ 7350 h 10000"/>
                    <a:gd name="connsiteX153" fmla="*/ 8541 w 10000"/>
                    <a:gd name="connsiteY153" fmla="*/ 7426 h 10000"/>
                    <a:gd name="connsiteX154" fmla="*/ 8505 w 10000"/>
                    <a:gd name="connsiteY154" fmla="*/ 7502 h 10000"/>
                    <a:gd name="connsiteX155" fmla="*/ 8462 w 10000"/>
                    <a:gd name="connsiteY155" fmla="*/ 7575 h 10000"/>
                    <a:gd name="connsiteX156" fmla="*/ 8421 w 10000"/>
                    <a:gd name="connsiteY156" fmla="*/ 7647 h 10000"/>
                    <a:gd name="connsiteX157" fmla="*/ 8379 w 10000"/>
                    <a:gd name="connsiteY157" fmla="*/ 7719 h 10000"/>
                    <a:gd name="connsiteX158" fmla="*/ 8334 w 10000"/>
                    <a:gd name="connsiteY158" fmla="*/ 7790 h 10000"/>
                    <a:gd name="connsiteX159" fmla="*/ 8290 w 10000"/>
                    <a:gd name="connsiteY159" fmla="*/ 7856 h 10000"/>
                    <a:gd name="connsiteX160" fmla="*/ 8242 w 10000"/>
                    <a:gd name="connsiteY160" fmla="*/ 7925 h 10000"/>
                    <a:gd name="connsiteX161" fmla="*/ 8194 w 10000"/>
                    <a:gd name="connsiteY161" fmla="*/ 7989 h 10000"/>
                    <a:gd name="connsiteX162" fmla="*/ 8142 w 10000"/>
                    <a:gd name="connsiteY162" fmla="*/ 8057 h 10000"/>
                    <a:gd name="connsiteX163" fmla="*/ 8094 w 10000"/>
                    <a:gd name="connsiteY163" fmla="*/ 8118 h 10000"/>
                    <a:gd name="connsiteX164" fmla="*/ 8039 w 10000"/>
                    <a:gd name="connsiteY164" fmla="*/ 8179 h 10000"/>
                    <a:gd name="connsiteX165" fmla="*/ 7985 w 10000"/>
                    <a:gd name="connsiteY165" fmla="*/ 8239 h 10000"/>
                    <a:gd name="connsiteX166" fmla="*/ 7932 w 10000"/>
                    <a:gd name="connsiteY166" fmla="*/ 8298 h 10000"/>
                    <a:gd name="connsiteX167" fmla="*/ 7877 w 10000"/>
                    <a:gd name="connsiteY167" fmla="*/ 8356 h 10000"/>
                    <a:gd name="connsiteX168" fmla="*/ 7818 w 10000"/>
                    <a:gd name="connsiteY168" fmla="*/ 8413 h 10000"/>
                    <a:gd name="connsiteX169" fmla="*/ 7761 w 10000"/>
                    <a:gd name="connsiteY169" fmla="*/ 8466 h 10000"/>
                    <a:gd name="connsiteX170" fmla="*/ 7701 w 10000"/>
                    <a:gd name="connsiteY170" fmla="*/ 8519 h 10000"/>
                    <a:gd name="connsiteX171" fmla="*/ 7638 w 10000"/>
                    <a:gd name="connsiteY171" fmla="*/ 8569 h 10000"/>
                    <a:gd name="connsiteX172" fmla="*/ 7578 w 10000"/>
                    <a:gd name="connsiteY172" fmla="*/ 8620 h 10000"/>
                    <a:gd name="connsiteX173" fmla="*/ 7514 w 10000"/>
                    <a:gd name="connsiteY173" fmla="*/ 8667 h 10000"/>
                    <a:gd name="connsiteX174" fmla="*/ 7452 w 10000"/>
                    <a:gd name="connsiteY174" fmla="*/ 8712 h 10000"/>
                    <a:gd name="connsiteX175" fmla="*/ 7387 w 10000"/>
                    <a:gd name="connsiteY175" fmla="*/ 8757 h 10000"/>
                    <a:gd name="connsiteX176" fmla="*/ 7320 w 10000"/>
                    <a:gd name="connsiteY176" fmla="*/ 8800 h 10000"/>
                    <a:gd name="connsiteX177" fmla="*/ 7252 w 10000"/>
                    <a:gd name="connsiteY177" fmla="*/ 8841 h 10000"/>
                    <a:gd name="connsiteX178" fmla="*/ 7186 w 10000"/>
                    <a:gd name="connsiteY178" fmla="*/ 8878 h 10000"/>
                    <a:gd name="connsiteX179" fmla="*/ 7115 w 10000"/>
                    <a:gd name="connsiteY179" fmla="*/ 8917 h 10000"/>
                    <a:gd name="connsiteX180" fmla="*/ 7048 w 10000"/>
                    <a:gd name="connsiteY180" fmla="*/ 8949 h 10000"/>
                    <a:gd name="connsiteX181" fmla="*/ 6975 w 10000"/>
                    <a:gd name="connsiteY181" fmla="*/ 8982 h 10000"/>
                    <a:gd name="connsiteX182" fmla="*/ 6905 w 10000"/>
                    <a:gd name="connsiteY182" fmla="*/ 9015 h 10000"/>
                    <a:gd name="connsiteX183" fmla="*/ 6832 w 10000"/>
                    <a:gd name="connsiteY183" fmla="*/ 9046 h 10000"/>
                    <a:gd name="connsiteX184" fmla="*/ 6761 w 10000"/>
                    <a:gd name="connsiteY184" fmla="*/ 9070 h 10000"/>
                    <a:gd name="connsiteX185" fmla="*/ 6686 w 10000"/>
                    <a:gd name="connsiteY185" fmla="*/ 9097 h 10000"/>
                    <a:gd name="connsiteX186" fmla="*/ 6611 w 10000"/>
                    <a:gd name="connsiteY186" fmla="*/ 9121 h 10000"/>
                    <a:gd name="connsiteX187" fmla="*/ 6535 w 10000"/>
                    <a:gd name="connsiteY187" fmla="*/ 9142 h 10000"/>
                    <a:gd name="connsiteX188" fmla="*/ 6460 w 10000"/>
                    <a:gd name="connsiteY188" fmla="*/ 9162 h 10000"/>
                    <a:gd name="connsiteX189" fmla="*/ 6382 w 10000"/>
                    <a:gd name="connsiteY189" fmla="*/ 9179 h 10000"/>
                    <a:gd name="connsiteX190" fmla="*/ 6305 w 10000"/>
                    <a:gd name="connsiteY190" fmla="*/ 9193 h 10000"/>
                    <a:gd name="connsiteX191" fmla="*/ 6227 w 10000"/>
                    <a:gd name="connsiteY191" fmla="*/ 9203 h 10000"/>
                    <a:gd name="connsiteX192" fmla="*/ 6149 w 10000"/>
                    <a:gd name="connsiteY192" fmla="*/ 9214 h 10000"/>
                    <a:gd name="connsiteX193" fmla="*/ 6070 w 10000"/>
                    <a:gd name="connsiteY193" fmla="*/ 9224 h 10000"/>
                    <a:gd name="connsiteX194" fmla="*/ 5992 w 10000"/>
                    <a:gd name="connsiteY194" fmla="*/ 9228 h 10000"/>
                    <a:gd name="connsiteX195" fmla="*/ 5912 w 10000"/>
                    <a:gd name="connsiteY195" fmla="*/ 9232 h 10000"/>
                    <a:gd name="connsiteX196" fmla="*/ 5830 w 10000"/>
                    <a:gd name="connsiteY196" fmla="*/ 9232 h 10000"/>
                    <a:gd name="connsiteX197" fmla="*/ 5750 w 10000"/>
                    <a:gd name="connsiteY197" fmla="*/ 9232 h 10000"/>
                    <a:gd name="connsiteX198" fmla="*/ 5670 w 10000"/>
                    <a:gd name="connsiteY198" fmla="*/ 9228 h 10000"/>
                    <a:gd name="connsiteX199" fmla="*/ 5588 w 10000"/>
                    <a:gd name="connsiteY199" fmla="*/ 9224 h 10000"/>
                    <a:gd name="connsiteX200" fmla="*/ 5510 w 10000"/>
                    <a:gd name="connsiteY200" fmla="*/ 9214 h 10000"/>
                    <a:gd name="connsiteX201" fmla="*/ 5432 w 10000"/>
                    <a:gd name="connsiteY201" fmla="*/ 9203 h 10000"/>
                    <a:gd name="connsiteX202" fmla="*/ 5353 w 10000"/>
                    <a:gd name="connsiteY202" fmla="*/ 9193 h 10000"/>
                    <a:gd name="connsiteX203" fmla="*/ 5277 w 10000"/>
                    <a:gd name="connsiteY203" fmla="*/ 9179 h 10000"/>
                    <a:gd name="connsiteX204" fmla="*/ 5200 w 10000"/>
                    <a:gd name="connsiteY204" fmla="*/ 9162 h 10000"/>
                    <a:gd name="connsiteX205" fmla="*/ 5124 w 10000"/>
                    <a:gd name="connsiteY205" fmla="*/ 9142 h 10000"/>
                    <a:gd name="connsiteX206" fmla="*/ 5049 w 10000"/>
                    <a:gd name="connsiteY206" fmla="*/ 9121 h 10000"/>
                    <a:gd name="connsiteX207" fmla="*/ 4974 w 10000"/>
                    <a:gd name="connsiteY207" fmla="*/ 9097 h 10000"/>
                    <a:gd name="connsiteX208" fmla="*/ 4901 w 10000"/>
                    <a:gd name="connsiteY208" fmla="*/ 9070 h 10000"/>
                    <a:gd name="connsiteX209" fmla="*/ 4826 w 10000"/>
                    <a:gd name="connsiteY209" fmla="*/ 9046 h 10000"/>
                    <a:gd name="connsiteX210" fmla="*/ 4754 w 10000"/>
                    <a:gd name="connsiteY210" fmla="*/ 9015 h 10000"/>
                    <a:gd name="connsiteX211" fmla="*/ 4684 w 10000"/>
                    <a:gd name="connsiteY211" fmla="*/ 8982 h 10000"/>
                    <a:gd name="connsiteX212" fmla="*/ 4615 w 10000"/>
                    <a:gd name="connsiteY212" fmla="*/ 8949 h 10000"/>
                    <a:gd name="connsiteX213" fmla="*/ 4544 w 10000"/>
                    <a:gd name="connsiteY213" fmla="*/ 8917 h 10000"/>
                    <a:gd name="connsiteX214" fmla="*/ 4476 w 10000"/>
                    <a:gd name="connsiteY214" fmla="*/ 8878 h 10000"/>
                    <a:gd name="connsiteX215" fmla="*/ 4406 w 10000"/>
                    <a:gd name="connsiteY215" fmla="*/ 8841 h 10000"/>
                    <a:gd name="connsiteX216" fmla="*/ 4339 w 10000"/>
                    <a:gd name="connsiteY216" fmla="*/ 8800 h 10000"/>
                    <a:gd name="connsiteX217" fmla="*/ 4275 w 10000"/>
                    <a:gd name="connsiteY217" fmla="*/ 8757 h 10000"/>
                    <a:gd name="connsiteX218" fmla="*/ 4209 w 10000"/>
                    <a:gd name="connsiteY218" fmla="*/ 8712 h 10000"/>
                    <a:gd name="connsiteX219" fmla="*/ 4145 w 10000"/>
                    <a:gd name="connsiteY219" fmla="*/ 8667 h 10000"/>
                    <a:gd name="connsiteX220" fmla="*/ 4083 w 10000"/>
                    <a:gd name="connsiteY220" fmla="*/ 8620 h 10000"/>
                    <a:gd name="connsiteX221" fmla="*/ 4020 w 10000"/>
                    <a:gd name="connsiteY221" fmla="*/ 8569 h 10000"/>
                    <a:gd name="connsiteX222" fmla="*/ 3960 w 10000"/>
                    <a:gd name="connsiteY222" fmla="*/ 8519 h 10000"/>
                    <a:gd name="connsiteX223" fmla="*/ 3901 w 10000"/>
                    <a:gd name="connsiteY223" fmla="*/ 8466 h 10000"/>
                    <a:gd name="connsiteX224" fmla="*/ 3841 w 10000"/>
                    <a:gd name="connsiteY224" fmla="*/ 8413 h 10000"/>
                    <a:gd name="connsiteX225" fmla="*/ 3784 w 10000"/>
                    <a:gd name="connsiteY225" fmla="*/ 8356 h 10000"/>
                    <a:gd name="connsiteX226" fmla="*/ 3727 w 10000"/>
                    <a:gd name="connsiteY226" fmla="*/ 8298 h 10000"/>
                    <a:gd name="connsiteX227" fmla="*/ 3673 w 10000"/>
                    <a:gd name="connsiteY227" fmla="*/ 8239 h 10000"/>
                    <a:gd name="connsiteX228" fmla="*/ 3620 w 10000"/>
                    <a:gd name="connsiteY228" fmla="*/ 8179 h 10000"/>
                    <a:gd name="connsiteX229" fmla="*/ 3566 w 10000"/>
                    <a:gd name="connsiteY229" fmla="*/ 8118 h 10000"/>
                    <a:gd name="connsiteX230" fmla="*/ 3517 w 10000"/>
                    <a:gd name="connsiteY230" fmla="*/ 8057 h 10000"/>
                    <a:gd name="connsiteX231" fmla="*/ 3467 w 10000"/>
                    <a:gd name="connsiteY231" fmla="*/ 7989 h 10000"/>
                    <a:gd name="connsiteX232" fmla="*/ 3417 w 10000"/>
                    <a:gd name="connsiteY232" fmla="*/ 7925 h 10000"/>
                    <a:gd name="connsiteX233" fmla="*/ 3371 w 10000"/>
                    <a:gd name="connsiteY233" fmla="*/ 7856 h 10000"/>
                    <a:gd name="connsiteX234" fmla="*/ 3324 w 10000"/>
                    <a:gd name="connsiteY234" fmla="*/ 7790 h 10000"/>
                    <a:gd name="connsiteX235" fmla="*/ 3282 w 10000"/>
                    <a:gd name="connsiteY235" fmla="*/ 7719 h 10000"/>
                    <a:gd name="connsiteX236" fmla="*/ 3237 w 10000"/>
                    <a:gd name="connsiteY236" fmla="*/ 7647 h 10000"/>
                    <a:gd name="connsiteX237" fmla="*/ 3196 w 10000"/>
                    <a:gd name="connsiteY237" fmla="*/ 7575 h 10000"/>
                    <a:gd name="connsiteX238" fmla="*/ 3157 w 10000"/>
                    <a:gd name="connsiteY238" fmla="*/ 7502 h 10000"/>
                    <a:gd name="connsiteX239" fmla="*/ 3118 w 10000"/>
                    <a:gd name="connsiteY239" fmla="*/ 7426 h 10000"/>
                    <a:gd name="connsiteX240" fmla="*/ 3081 w 10000"/>
                    <a:gd name="connsiteY240" fmla="*/ 7350 h 10000"/>
                    <a:gd name="connsiteX241" fmla="*/ 3045 w 10000"/>
                    <a:gd name="connsiteY241" fmla="*/ 7274 h 10000"/>
                    <a:gd name="connsiteX242" fmla="*/ 3013 w 10000"/>
                    <a:gd name="connsiteY242" fmla="*/ 7194 h 10000"/>
                    <a:gd name="connsiteX243" fmla="*/ 2979 w 10000"/>
                    <a:gd name="connsiteY243" fmla="*/ 7117 h 10000"/>
                    <a:gd name="connsiteX244" fmla="*/ 2951 w 10000"/>
                    <a:gd name="connsiteY244" fmla="*/ 7035 h 10000"/>
                    <a:gd name="connsiteX245" fmla="*/ 2922 w 10000"/>
                    <a:gd name="connsiteY245" fmla="*/ 6955 h 10000"/>
                    <a:gd name="connsiteX246" fmla="*/ 2892 w 10000"/>
                    <a:gd name="connsiteY246" fmla="*/ 6871 h 10000"/>
                    <a:gd name="connsiteX247" fmla="*/ 2869 w 10000"/>
                    <a:gd name="connsiteY247" fmla="*/ 6791 h 10000"/>
                    <a:gd name="connsiteX248" fmla="*/ 2846 w 10000"/>
                    <a:gd name="connsiteY248" fmla="*/ 6705 h 10000"/>
                    <a:gd name="connsiteX249" fmla="*/ 2823 w 10000"/>
                    <a:gd name="connsiteY249" fmla="*/ 6619 h 10000"/>
                    <a:gd name="connsiteX250" fmla="*/ 2801 w 10000"/>
                    <a:gd name="connsiteY250" fmla="*/ 6535 h 10000"/>
                    <a:gd name="connsiteX251" fmla="*/ 2783 w 10000"/>
                    <a:gd name="connsiteY251" fmla="*/ 6449 h 10000"/>
                    <a:gd name="connsiteX252" fmla="*/ 2767 w 10000"/>
                    <a:gd name="connsiteY252" fmla="*/ 6361 h 10000"/>
                    <a:gd name="connsiteX253" fmla="*/ 2753 w 10000"/>
                    <a:gd name="connsiteY253" fmla="*/ 6273 h 10000"/>
                    <a:gd name="connsiteX254" fmla="*/ 2741 w 10000"/>
                    <a:gd name="connsiteY254" fmla="*/ 6185 h 10000"/>
                    <a:gd name="connsiteX255" fmla="*/ 2730 w 10000"/>
                    <a:gd name="connsiteY255" fmla="*/ 6095 h 10000"/>
                    <a:gd name="connsiteX256" fmla="*/ 2719 w 10000"/>
                    <a:gd name="connsiteY256" fmla="*/ 6005 h 10000"/>
                    <a:gd name="connsiteX257" fmla="*/ 2712 w 10000"/>
                    <a:gd name="connsiteY257" fmla="*/ 5912 h 10000"/>
                    <a:gd name="connsiteX258" fmla="*/ 2709 w 10000"/>
                    <a:gd name="connsiteY258" fmla="*/ 5820 h 10000"/>
                    <a:gd name="connsiteX259" fmla="*/ 2705 w 10000"/>
                    <a:gd name="connsiteY259" fmla="*/ 5728 h 10000"/>
                    <a:gd name="connsiteX260" fmla="*/ 2705 w 10000"/>
                    <a:gd name="connsiteY260" fmla="*/ 5636 h 10000"/>
                    <a:gd name="connsiteX261" fmla="*/ 2705 w 10000"/>
                    <a:gd name="connsiteY261" fmla="*/ 5542 h 10000"/>
                    <a:gd name="connsiteX262" fmla="*/ 2709 w 10000"/>
                    <a:gd name="connsiteY262" fmla="*/ 5450 h 10000"/>
                    <a:gd name="connsiteX263" fmla="*/ 2712 w 10000"/>
                    <a:gd name="connsiteY263" fmla="*/ 5359 h 10000"/>
                    <a:gd name="connsiteX264" fmla="*/ 2719 w 10000"/>
                    <a:gd name="connsiteY264" fmla="*/ 5269 h 10000"/>
                    <a:gd name="connsiteX265" fmla="*/ 2730 w 10000"/>
                    <a:gd name="connsiteY265" fmla="*/ 5179 h 10000"/>
                    <a:gd name="connsiteX266" fmla="*/ 2741 w 10000"/>
                    <a:gd name="connsiteY266" fmla="*/ 5089 h 10000"/>
                    <a:gd name="connsiteX267" fmla="*/ 2753 w 10000"/>
                    <a:gd name="connsiteY267" fmla="*/ 4997 h 10000"/>
                    <a:gd name="connsiteX268" fmla="*/ 2767 w 10000"/>
                    <a:gd name="connsiteY268" fmla="*/ 4909 h 10000"/>
                    <a:gd name="connsiteX269" fmla="*/ 2783 w 10000"/>
                    <a:gd name="connsiteY269" fmla="*/ 4825 h 10000"/>
                    <a:gd name="connsiteX270" fmla="*/ 2801 w 10000"/>
                    <a:gd name="connsiteY270" fmla="*/ 4737 h 10000"/>
                    <a:gd name="connsiteX271" fmla="*/ 2823 w 10000"/>
                    <a:gd name="connsiteY271" fmla="*/ 4651 h 10000"/>
                    <a:gd name="connsiteX272" fmla="*/ 2846 w 10000"/>
                    <a:gd name="connsiteY272" fmla="*/ 4565 h 10000"/>
                    <a:gd name="connsiteX273" fmla="*/ 2869 w 10000"/>
                    <a:gd name="connsiteY273" fmla="*/ 4481 h 10000"/>
                    <a:gd name="connsiteX274" fmla="*/ 2892 w 10000"/>
                    <a:gd name="connsiteY274" fmla="*/ 4399 h 10000"/>
                    <a:gd name="connsiteX275" fmla="*/ 2922 w 10000"/>
                    <a:gd name="connsiteY275" fmla="*/ 4317 h 10000"/>
                    <a:gd name="connsiteX276" fmla="*/ 2951 w 10000"/>
                    <a:gd name="connsiteY276" fmla="*/ 4235 h 10000"/>
                    <a:gd name="connsiteX277" fmla="*/ 2979 w 10000"/>
                    <a:gd name="connsiteY277" fmla="*/ 4155 h 10000"/>
                    <a:gd name="connsiteX278" fmla="*/ 3013 w 10000"/>
                    <a:gd name="connsiteY278" fmla="*/ 4075 h 10000"/>
                    <a:gd name="connsiteX279" fmla="*/ 3045 w 10000"/>
                    <a:gd name="connsiteY279" fmla="*/ 4000 h 10000"/>
                    <a:gd name="connsiteX280" fmla="*/ 3081 w 10000"/>
                    <a:gd name="connsiteY280" fmla="*/ 3920 h 10000"/>
                    <a:gd name="connsiteX281" fmla="*/ 3118 w 10000"/>
                    <a:gd name="connsiteY281" fmla="*/ 3844 h 10000"/>
                    <a:gd name="connsiteX282" fmla="*/ 3157 w 10000"/>
                    <a:gd name="connsiteY282" fmla="*/ 3770 h 10000"/>
                    <a:gd name="connsiteX283" fmla="*/ 3196 w 10000"/>
                    <a:gd name="connsiteY283" fmla="*/ 3696 h 10000"/>
                    <a:gd name="connsiteX284" fmla="*/ 3237 w 10000"/>
                    <a:gd name="connsiteY284" fmla="*/ 3623 h 10000"/>
                    <a:gd name="connsiteX285" fmla="*/ 3282 w 10000"/>
                    <a:gd name="connsiteY285" fmla="*/ 3553 h 10000"/>
                    <a:gd name="connsiteX286" fmla="*/ 3324 w 10000"/>
                    <a:gd name="connsiteY286" fmla="*/ 3484 h 10000"/>
                    <a:gd name="connsiteX287" fmla="*/ 3371 w 10000"/>
                    <a:gd name="connsiteY287" fmla="*/ 3414 h 10000"/>
                    <a:gd name="connsiteX288" fmla="*/ 3417 w 10000"/>
                    <a:gd name="connsiteY288" fmla="*/ 3348 h 10000"/>
                    <a:gd name="connsiteX289" fmla="*/ 3467 w 10000"/>
                    <a:gd name="connsiteY289" fmla="*/ 3281 h 10000"/>
                    <a:gd name="connsiteX290" fmla="*/ 3517 w 10000"/>
                    <a:gd name="connsiteY290" fmla="*/ 3217 h 10000"/>
                    <a:gd name="connsiteX291" fmla="*/ 3566 w 10000"/>
                    <a:gd name="connsiteY291" fmla="*/ 3152 h 10000"/>
                    <a:gd name="connsiteX292" fmla="*/ 3620 w 10000"/>
                    <a:gd name="connsiteY292" fmla="*/ 3090 h 10000"/>
                    <a:gd name="connsiteX293" fmla="*/ 3673 w 10000"/>
                    <a:gd name="connsiteY293" fmla="*/ 3031 h 10000"/>
                    <a:gd name="connsiteX294" fmla="*/ 3727 w 10000"/>
                    <a:gd name="connsiteY294" fmla="*/ 2972 h 10000"/>
                    <a:gd name="connsiteX295" fmla="*/ 3784 w 10000"/>
                    <a:gd name="connsiteY295" fmla="*/ 2914 h 10000"/>
                    <a:gd name="connsiteX296" fmla="*/ 3841 w 10000"/>
                    <a:gd name="connsiteY296" fmla="*/ 2861 h 10000"/>
                    <a:gd name="connsiteX297" fmla="*/ 3901 w 10000"/>
                    <a:gd name="connsiteY297" fmla="*/ 2806 h 10000"/>
                    <a:gd name="connsiteX298" fmla="*/ 3960 w 10000"/>
                    <a:gd name="connsiteY298" fmla="*/ 2752 h 10000"/>
                    <a:gd name="connsiteX299" fmla="*/ 4020 w 10000"/>
                    <a:gd name="connsiteY299" fmla="*/ 2701 h 10000"/>
                    <a:gd name="connsiteX300" fmla="*/ 4083 w 10000"/>
                    <a:gd name="connsiteY300" fmla="*/ 2654 h 10000"/>
                    <a:gd name="connsiteX301" fmla="*/ 4145 w 10000"/>
                    <a:gd name="connsiteY301" fmla="*/ 2605 h 10000"/>
                    <a:gd name="connsiteX302" fmla="*/ 4209 w 10000"/>
                    <a:gd name="connsiteY302" fmla="*/ 2558 h 10000"/>
                    <a:gd name="connsiteX303" fmla="*/ 4275 w 10000"/>
                    <a:gd name="connsiteY303" fmla="*/ 2515 h 10000"/>
                    <a:gd name="connsiteX304" fmla="*/ 4339 w 10000"/>
                    <a:gd name="connsiteY304" fmla="*/ 2472 h 10000"/>
                    <a:gd name="connsiteX305" fmla="*/ 4406 w 10000"/>
                    <a:gd name="connsiteY305" fmla="*/ 2433 h 10000"/>
                    <a:gd name="connsiteX306" fmla="*/ 4476 w 10000"/>
                    <a:gd name="connsiteY306" fmla="*/ 2394 h 10000"/>
                    <a:gd name="connsiteX307" fmla="*/ 4544 w 10000"/>
                    <a:gd name="connsiteY307" fmla="*/ 2355 h 10000"/>
                    <a:gd name="connsiteX308" fmla="*/ 4615 w 10000"/>
                    <a:gd name="connsiteY308" fmla="*/ 2320 h 10000"/>
                    <a:gd name="connsiteX309" fmla="*/ 4684 w 10000"/>
                    <a:gd name="connsiteY309" fmla="*/ 2288 h 10000"/>
                    <a:gd name="connsiteX310" fmla="*/ 4754 w 10000"/>
                    <a:gd name="connsiteY310" fmla="*/ 2257 h 10000"/>
                    <a:gd name="connsiteX311" fmla="*/ 4826 w 10000"/>
                    <a:gd name="connsiteY311" fmla="*/ 2228 h 10000"/>
                    <a:gd name="connsiteX312" fmla="*/ 4901 w 10000"/>
                    <a:gd name="connsiteY312" fmla="*/ 2199 h 10000"/>
                    <a:gd name="connsiteX313" fmla="*/ 4974 w 10000"/>
                    <a:gd name="connsiteY313" fmla="*/ 2175 h 10000"/>
                    <a:gd name="connsiteX314" fmla="*/ 5049 w 10000"/>
                    <a:gd name="connsiteY314" fmla="*/ 2152 h 10000"/>
                    <a:gd name="connsiteX315" fmla="*/ 5124 w 10000"/>
                    <a:gd name="connsiteY315" fmla="*/ 2130 h 10000"/>
                    <a:gd name="connsiteX316" fmla="*/ 5200 w 10000"/>
                    <a:gd name="connsiteY316" fmla="*/ 2111 h 10000"/>
                    <a:gd name="connsiteX317" fmla="*/ 5277 w 10000"/>
                    <a:gd name="connsiteY317" fmla="*/ 2095 h 10000"/>
                    <a:gd name="connsiteX318" fmla="*/ 5353 w 10000"/>
                    <a:gd name="connsiteY318" fmla="*/ 2081 h 10000"/>
                    <a:gd name="connsiteX319" fmla="*/ 5432 w 10000"/>
                    <a:gd name="connsiteY319" fmla="*/ 2066 h 10000"/>
                    <a:gd name="connsiteX320" fmla="*/ 5510 w 10000"/>
                    <a:gd name="connsiteY320" fmla="*/ 2056 h 10000"/>
                    <a:gd name="connsiteX321" fmla="*/ 5588 w 10000"/>
                    <a:gd name="connsiteY321" fmla="*/ 2050 h 10000"/>
                    <a:gd name="connsiteX322" fmla="*/ 5670 w 10000"/>
                    <a:gd name="connsiteY322" fmla="*/ 2042 h 10000"/>
                    <a:gd name="connsiteX323" fmla="*/ 5750 w 10000"/>
                    <a:gd name="connsiteY323" fmla="*/ 2040 h 10000"/>
                    <a:gd name="connsiteX324" fmla="*/ 5830 w 10000"/>
                    <a:gd name="connsiteY324" fmla="*/ 2038 h 10000"/>
                    <a:gd name="connsiteX325" fmla="*/ 5432 w 10000"/>
                    <a:gd name="connsiteY325" fmla="*/ 3879 h 10000"/>
                    <a:gd name="connsiteX326" fmla="*/ 5432 w 10000"/>
                    <a:gd name="connsiteY326" fmla="*/ 3879 h 10000"/>
                    <a:gd name="connsiteX327" fmla="*/ 5394 w 10000"/>
                    <a:gd name="connsiteY327" fmla="*/ 3854 h 10000"/>
                    <a:gd name="connsiteX328" fmla="*/ 5355 w 10000"/>
                    <a:gd name="connsiteY328" fmla="*/ 3836 h 10000"/>
                    <a:gd name="connsiteX329" fmla="*/ 5316 w 10000"/>
                    <a:gd name="connsiteY329" fmla="*/ 3819 h 10000"/>
                    <a:gd name="connsiteX330" fmla="*/ 5277 w 10000"/>
                    <a:gd name="connsiteY330" fmla="*/ 3805 h 10000"/>
                    <a:gd name="connsiteX331" fmla="*/ 5236 w 10000"/>
                    <a:gd name="connsiteY331" fmla="*/ 3793 h 10000"/>
                    <a:gd name="connsiteX332" fmla="*/ 5195 w 10000"/>
                    <a:gd name="connsiteY332" fmla="*/ 3785 h 10000"/>
                    <a:gd name="connsiteX333" fmla="*/ 5154 w 10000"/>
                    <a:gd name="connsiteY333" fmla="*/ 3780 h 10000"/>
                    <a:gd name="connsiteX334" fmla="*/ 5109 w 10000"/>
                    <a:gd name="connsiteY334" fmla="*/ 3778 h 10000"/>
                    <a:gd name="connsiteX335" fmla="*/ 5069 w 10000"/>
                    <a:gd name="connsiteY335" fmla="*/ 3778 h 10000"/>
                    <a:gd name="connsiteX336" fmla="*/ 5026 w 10000"/>
                    <a:gd name="connsiteY336" fmla="*/ 3780 h 10000"/>
                    <a:gd name="connsiteX337" fmla="*/ 4981 w 10000"/>
                    <a:gd name="connsiteY337" fmla="*/ 3787 h 10000"/>
                    <a:gd name="connsiteX338" fmla="*/ 4939 w 10000"/>
                    <a:gd name="connsiteY338" fmla="*/ 3797 h 10000"/>
                    <a:gd name="connsiteX339" fmla="*/ 4894 w 10000"/>
                    <a:gd name="connsiteY339" fmla="*/ 3807 h 10000"/>
                    <a:gd name="connsiteX340" fmla="*/ 4851 w 10000"/>
                    <a:gd name="connsiteY340" fmla="*/ 3821 h 10000"/>
                    <a:gd name="connsiteX341" fmla="*/ 4810 w 10000"/>
                    <a:gd name="connsiteY341" fmla="*/ 3838 h 10000"/>
                    <a:gd name="connsiteX342" fmla="*/ 4766 w 10000"/>
                    <a:gd name="connsiteY342" fmla="*/ 3856 h 10000"/>
                    <a:gd name="connsiteX343" fmla="*/ 4723 w 10000"/>
                    <a:gd name="connsiteY343" fmla="*/ 3881 h 10000"/>
                    <a:gd name="connsiteX344" fmla="*/ 4682 w 10000"/>
                    <a:gd name="connsiteY344" fmla="*/ 3903 h 10000"/>
                    <a:gd name="connsiteX345" fmla="*/ 4641 w 10000"/>
                    <a:gd name="connsiteY345" fmla="*/ 3930 h 10000"/>
                    <a:gd name="connsiteX346" fmla="*/ 4599 w 10000"/>
                    <a:gd name="connsiteY346" fmla="*/ 3959 h 10000"/>
                    <a:gd name="connsiteX347" fmla="*/ 4558 w 10000"/>
                    <a:gd name="connsiteY347" fmla="*/ 3989 h 10000"/>
                    <a:gd name="connsiteX348" fmla="*/ 4519 w 10000"/>
                    <a:gd name="connsiteY348" fmla="*/ 4026 h 10000"/>
                    <a:gd name="connsiteX349" fmla="*/ 4479 w 10000"/>
                    <a:gd name="connsiteY349" fmla="*/ 4061 h 10000"/>
                    <a:gd name="connsiteX350" fmla="*/ 4440 w 10000"/>
                    <a:gd name="connsiteY350" fmla="*/ 4100 h 10000"/>
                    <a:gd name="connsiteX351" fmla="*/ 4403 w 10000"/>
                    <a:gd name="connsiteY351" fmla="*/ 4139 h 10000"/>
                    <a:gd name="connsiteX352" fmla="*/ 4367 w 10000"/>
                    <a:gd name="connsiteY352" fmla="*/ 4182 h 10000"/>
                    <a:gd name="connsiteX353" fmla="*/ 4330 w 10000"/>
                    <a:gd name="connsiteY353" fmla="*/ 4227 h 10000"/>
                    <a:gd name="connsiteX354" fmla="*/ 4298 w 10000"/>
                    <a:gd name="connsiteY354" fmla="*/ 4272 h 10000"/>
                    <a:gd name="connsiteX355" fmla="*/ 4264 w 10000"/>
                    <a:gd name="connsiteY355" fmla="*/ 4323 h 10000"/>
                    <a:gd name="connsiteX356" fmla="*/ 4234 w 10000"/>
                    <a:gd name="connsiteY356" fmla="*/ 4372 h 10000"/>
                    <a:gd name="connsiteX357" fmla="*/ 4204 w 10000"/>
                    <a:gd name="connsiteY357" fmla="*/ 4428 h 10000"/>
                    <a:gd name="connsiteX358" fmla="*/ 4173 w 10000"/>
                    <a:gd name="connsiteY358" fmla="*/ 4481 h 10000"/>
                    <a:gd name="connsiteX359" fmla="*/ 4147 w 10000"/>
                    <a:gd name="connsiteY359" fmla="*/ 4536 h 10000"/>
                    <a:gd name="connsiteX360" fmla="*/ 4122 w 10000"/>
                    <a:gd name="connsiteY360" fmla="*/ 4593 h 10000"/>
                    <a:gd name="connsiteX361" fmla="*/ 4099 w 10000"/>
                    <a:gd name="connsiteY361" fmla="*/ 4651 h 10000"/>
                    <a:gd name="connsiteX362" fmla="*/ 4079 w 10000"/>
                    <a:gd name="connsiteY362" fmla="*/ 4708 h 10000"/>
                    <a:gd name="connsiteX363" fmla="*/ 4059 w 10000"/>
                    <a:gd name="connsiteY363" fmla="*/ 4766 h 10000"/>
                    <a:gd name="connsiteX364" fmla="*/ 4045 w 10000"/>
                    <a:gd name="connsiteY364" fmla="*/ 4825 h 10000"/>
                    <a:gd name="connsiteX365" fmla="*/ 4031 w 10000"/>
                    <a:gd name="connsiteY365" fmla="*/ 4882 h 10000"/>
                    <a:gd name="connsiteX366" fmla="*/ 4019 w 10000"/>
                    <a:gd name="connsiteY366" fmla="*/ 4938 h 10000"/>
                    <a:gd name="connsiteX367" fmla="*/ 4011 w 10000"/>
                    <a:gd name="connsiteY367" fmla="*/ 4995 h 10000"/>
                    <a:gd name="connsiteX368" fmla="*/ 4002 w 10000"/>
                    <a:gd name="connsiteY368" fmla="*/ 5052 h 10000"/>
                    <a:gd name="connsiteX369" fmla="*/ 3995 w 10000"/>
                    <a:gd name="connsiteY369" fmla="*/ 5110 h 10000"/>
                    <a:gd name="connsiteX370" fmla="*/ 3994 w 10000"/>
                    <a:gd name="connsiteY370" fmla="*/ 5167 h 10000"/>
                    <a:gd name="connsiteX371" fmla="*/ 3992 w 10000"/>
                    <a:gd name="connsiteY371" fmla="*/ 5222 h 10000"/>
                    <a:gd name="connsiteX372" fmla="*/ 3994 w 10000"/>
                    <a:gd name="connsiteY372" fmla="*/ 5275 h 10000"/>
                    <a:gd name="connsiteX373" fmla="*/ 3995 w 10000"/>
                    <a:gd name="connsiteY373" fmla="*/ 5331 h 10000"/>
                    <a:gd name="connsiteX374" fmla="*/ 4001 w 10000"/>
                    <a:gd name="connsiteY374" fmla="*/ 5384 h 10000"/>
                    <a:gd name="connsiteX375" fmla="*/ 4008 w 10000"/>
                    <a:gd name="connsiteY375" fmla="*/ 5435 h 10000"/>
                    <a:gd name="connsiteX376" fmla="*/ 4017 w 10000"/>
                    <a:gd name="connsiteY376" fmla="*/ 5488 h 10000"/>
                    <a:gd name="connsiteX377" fmla="*/ 4027 w 10000"/>
                    <a:gd name="connsiteY377" fmla="*/ 5538 h 10000"/>
                    <a:gd name="connsiteX378" fmla="*/ 4042 w 10000"/>
                    <a:gd name="connsiteY378" fmla="*/ 5585 h 10000"/>
                    <a:gd name="connsiteX379" fmla="*/ 4056 w 10000"/>
                    <a:gd name="connsiteY379" fmla="*/ 5632 h 10000"/>
                    <a:gd name="connsiteX380" fmla="*/ 4072 w 10000"/>
                    <a:gd name="connsiteY380" fmla="*/ 5681 h 10000"/>
                    <a:gd name="connsiteX381" fmla="*/ 4091 w 10000"/>
                    <a:gd name="connsiteY381" fmla="*/ 5724 h 10000"/>
                    <a:gd name="connsiteX382" fmla="*/ 4111 w 10000"/>
                    <a:gd name="connsiteY382" fmla="*/ 5765 h 10000"/>
                    <a:gd name="connsiteX383" fmla="*/ 4134 w 10000"/>
                    <a:gd name="connsiteY383" fmla="*/ 5808 h 10000"/>
                    <a:gd name="connsiteX384" fmla="*/ 4159 w 10000"/>
                    <a:gd name="connsiteY384" fmla="*/ 5847 h 10000"/>
                    <a:gd name="connsiteX385" fmla="*/ 4186 w 10000"/>
                    <a:gd name="connsiteY385" fmla="*/ 5886 h 10000"/>
                    <a:gd name="connsiteX386" fmla="*/ 4214 w 10000"/>
                    <a:gd name="connsiteY386" fmla="*/ 5918 h 10000"/>
                    <a:gd name="connsiteX387" fmla="*/ 4246 w 10000"/>
                    <a:gd name="connsiteY387" fmla="*/ 5951 h 10000"/>
                    <a:gd name="connsiteX388" fmla="*/ 4278 w 10000"/>
                    <a:gd name="connsiteY388" fmla="*/ 5982 h 10000"/>
                    <a:gd name="connsiteX389" fmla="*/ 4312 w 10000"/>
                    <a:gd name="connsiteY389" fmla="*/ 6011 h 10000"/>
                    <a:gd name="connsiteX390" fmla="*/ 4350 w 10000"/>
                    <a:gd name="connsiteY390" fmla="*/ 6037 h 10000"/>
                    <a:gd name="connsiteX391" fmla="*/ 4387 w 10000"/>
                    <a:gd name="connsiteY391" fmla="*/ 6058 h 10000"/>
                    <a:gd name="connsiteX392" fmla="*/ 4422 w 10000"/>
                    <a:gd name="connsiteY392" fmla="*/ 6078 h 10000"/>
                    <a:gd name="connsiteX393" fmla="*/ 4455 w 10000"/>
                    <a:gd name="connsiteY393" fmla="*/ 6093 h 10000"/>
                    <a:gd name="connsiteX394" fmla="*/ 4490 w 10000"/>
                    <a:gd name="connsiteY394" fmla="*/ 6101 h 10000"/>
                    <a:gd name="connsiteX395" fmla="*/ 4520 w 10000"/>
                    <a:gd name="connsiteY395" fmla="*/ 6107 h 10000"/>
                    <a:gd name="connsiteX396" fmla="*/ 4554 w 10000"/>
                    <a:gd name="connsiteY396" fmla="*/ 6107 h 10000"/>
                    <a:gd name="connsiteX397" fmla="*/ 4583 w 10000"/>
                    <a:gd name="connsiteY397" fmla="*/ 6103 h 10000"/>
                    <a:gd name="connsiteX398" fmla="*/ 4615 w 10000"/>
                    <a:gd name="connsiteY398" fmla="*/ 6099 h 10000"/>
                    <a:gd name="connsiteX399" fmla="*/ 4643 w 10000"/>
                    <a:gd name="connsiteY399" fmla="*/ 6088 h 10000"/>
                    <a:gd name="connsiteX400" fmla="*/ 4672 w 10000"/>
                    <a:gd name="connsiteY400" fmla="*/ 6074 h 10000"/>
                    <a:gd name="connsiteX401" fmla="*/ 4698 w 10000"/>
                    <a:gd name="connsiteY401" fmla="*/ 6058 h 10000"/>
                    <a:gd name="connsiteX402" fmla="*/ 4727 w 10000"/>
                    <a:gd name="connsiteY402" fmla="*/ 6039 h 10000"/>
                    <a:gd name="connsiteX403" fmla="*/ 4754 w 10000"/>
                    <a:gd name="connsiteY403" fmla="*/ 6015 h 10000"/>
                    <a:gd name="connsiteX404" fmla="*/ 4782 w 10000"/>
                    <a:gd name="connsiteY404" fmla="*/ 5992 h 10000"/>
                    <a:gd name="connsiteX405" fmla="*/ 4805 w 10000"/>
                    <a:gd name="connsiteY405" fmla="*/ 5964 h 10000"/>
                    <a:gd name="connsiteX406" fmla="*/ 4834 w 10000"/>
                    <a:gd name="connsiteY406" fmla="*/ 5933 h 10000"/>
                    <a:gd name="connsiteX407" fmla="*/ 4859 w 10000"/>
                    <a:gd name="connsiteY407" fmla="*/ 5896 h 10000"/>
                    <a:gd name="connsiteX408" fmla="*/ 4882 w 10000"/>
                    <a:gd name="connsiteY408" fmla="*/ 5861 h 10000"/>
                    <a:gd name="connsiteX409" fmla="*/ 4931 w 10000"/>
                    <a:gd name="connsiteY409" fmla="*/ 5783 h 10000"/>
                    <a:gd name="connsiteX410" fmla="*/ 4981 w 10000"/>
                    <a:gd name="connsiteY410" fmla="*/ 5697 h 10000"/>
                    <a:gd name="connsiteX411" fmla="*/ 5033 w 10000"/>
                    <a:gd name="connsiteY411" fmla="*/ 5605 h 10000"/>
                    <a:gd name="connsiteX412" fmla="*/ 5083 w 10000"/>
                    <a:gd name="connsiteY412" fmla="*/ 5505 h 10000"/>
                    <a:gd name="connsiteX413" fmla="*/ 5134 w 10000"/>
                    <a:gd name="connsiteY413" fmla="*/ 5400 h 10000"/>
                    <a:gd name="connsiteX414" fmla="*/ 5241 w 10000"/>
                    <a:gd name="connsiteY414" fmla="*/ 5181 h 10000"/>
                    <a:gd name="connsiteX415" fmla="*/ 5353 w 10000"/>
                    <a:gd name="connsiteY415" fmla="*/ 4964 h 10000"/>
                    <a:gd name="connsiteX416" fmla="*/ 5405 w 10000"/>
                    <a:gd name="connsiteY416" fmla="*/ 4862 h 10000"/>
                    <a:gd name="connsiteX417" fmla="*/ 5497 w 10000"/>
                    <a:gd name="connsiteY417" fmla="*/ 4667 h 10000"/>
                    <a:gd name="connsiteX418" fmla="*/ 5537 w 10000"/>
                    <a:gd name="connsiteY418" fmla="*/ 4577 h 10000"/>
                    <a:gd name="connsiteX419" fmla="*/ 5572 w 10000"/>
                    <a:gd name="connsiteY419" fmla="*/ 4489 h 10000"/>
                    <a:gd name="connsiteX420" fmla="*/ 5585 w 10000"/>
                    <a:gd name="connsiteY420" fmla="*/ 4446 h 10000"/>
                    <a:gd name="connsiteX421" fmla="*/ 5597 w 10000"/>
                    <a:gd name="connsiteY421" fmla="*/ 4405 h 10000"/>
                    <a:gd name="connsiteX422" fmla="*/ 5608 w 10000"/>
                    <a:gd name="connsiteY422" fmla="*/ 4366 h 10000"/>
                    <a:gd name="connsiteX423" fmla="*/ 5617 w 10000"/>
                    <a:gd name="connsiteY423" fmla="*/ 4325 h 10000"/>
                    <a:gd name="connsiteX424" fmla="*/ 5622 w 10000"/>
                    <a:gd name="connsiteY424" fmla="*/ 4286 h 10000"/>
                    <a:gd name="connsiteX425" fmla="*/ 5624 w 10000"/>
                    <a:gd name="connsiteY425" fmla="*/ 4249 h 10000"/>
                    <a:gd name="connsiteX426" fmla="*/ 5626 w 10000"/>
                    <a:gd name="connsiteY426" fmla="*/ 4213 h 10000"/>
                    <a:gd name="connsiteX427" fmla="*/ 5624 w 10000"/>
                    <a:gd name="connsiteY427" fmla="*/ 4178 h 10000"/>
                    <a:gd name="connsiteX428" fmla="*/ 5618 w 10000"/>
                    <a:gd name="connsiteY428" fmla="*/ 4141 h 10000"/>
                    <a:gd name="connsiteX429" fmla="*/ 5611 w 10000"/>
                    <a:gd name="connsiteY429" fmla="*/ 4108 h 10000"/>
                    <a:gd name="connsiteX430" fmla="*/ 5601 w 10000"/>
                    <a:gd name="connsiteY430" fmla="*/ 4075 h 10000"/>
                    <a:gd name="connsiteX431" fmla="*/ 5586 w 10000"/>
                    <a:gd name="connsiteY431" fmla="*/ 4045 h 10000"/>
                    <a:gd name="connsiteX432" fmla="*/ 5570 w 10000"/>
                    <a:gd name="connsiteY432" fmla="*/ 4014 h 10000"/>
                    <a:gd name="connsiteX433" fmla="*/ 5549 w 10000"/>
                    <a:gd name="connsiteY433" fmla="*/ 3985 h 10000"/>
                    <a:gd name="connsiteX434" fmla="*/ 5526 w 10000"/>
                    <a:gd name="connsiteY434" fmla="*/ 3957 h 10000"/>
                    <a:gd name="connsiteX435" fmla="*/ 5497 w 10000"/>
                    <a:gd name="connsiteY435" fmla="*/ 3930 h 10000"/>
                    <a:gd name="connsiteX436" fmla="*/ 5467 w 10000"/>
                    <a:gd name="connsiteY436" fmla="*/ 3903 h 10000"/>
                    <a:gd name="connsiteX437" fmla="*/ 5432 w 10000"/>
                    <a:gd name="connsiteY437" fmla="*/ 3879 h 10000"/>
                    <a:gd name="connsiteX438" fmla="*/ 7341 w 10000"/>
                    <a:gd name="connsiteY438" fmla="*/ 3897 h 10000"/>
                    <a:gd name="connsiteX439" fmla="*/ 7341 w 10000"/>
                    <a:gd name="connsiteY439" fmla="*/ 3897 h 10000"/>
                    <a:gd name="connsiteX440" fmla="*/ 7266 w 10000"/>
                    <a:gd name="connsiteY440" fmla="*/ 3815 h 10000"/>
                    <a:gd name="connsiteX441" fmla="*/ 7188 w 10000"/>
                    <a:gd name="connsiteY441" fmla="*/ 3740 h 10000"/>
                    <a:gd name="connsiteX442" fmla="*/ 7108 w 10000"/>
                    <a:gd name="connsiteY442" fmla="*/ 3666 h 10000"/>
                    <a:gd name="connsiteX443" fmla="*/ 7024 w 10000"/>
                    <a:gd name="connsiteY443" fmla="*/ 3598 h 10000"/>
                    <a:gd name="connsiteX444" fmla="*/ 6982 w 10000"/>
                    <a:gd name="connsiteY444" fmla="*/ 3563 h 10000"/>
                    <a:gd name="connsiteX445" fmla="*/ 6939 w 10000"/>
                    <a:gd name="connsiteY445" fmla="*/ 3533 h 10000"/>
                    <a:gd name="connsiteX446" fmla="*/ 6893 w 10000"/>
                    <a:gd name="connsiteY446" fmla="*/ 3504 h 10000"/>
                    <a:gd name="connsiteX447" fmla="*/ 6848 w 10000"/>
                    <a:gd name="connsiteY447" fmla="*/ 3473 h 10000"/>
                    <a:gd name="connsiteX448" fmla="*/ 6802 w 10000"/>
                    <a:gd name="connsiteY448" fmla="*/ 3447 h 10000"/>
                    <a:gd name="connsiteX449" fmla="*/ 6756 w 10000"/>
                    <a:gd name="connsiteY449" fmla="*/ 3422 h 10000"/>
                    <a:gd name="connsiteX450" fmla="*/ 6709 w 10000"/>
                    <a:gd name="connsiteY450" fmla="*/ 3395 h 10000"/>
                    <a:gd name="connsiteX451" fmla="*/ 6661 w 10000"/>
                    <a:gd name="connsiteY451" fmla="*/ 3371 h 10000"/>
                    <a:gd name="connsiteX452" fmla="*/ 6613 w 10000"/>
                    <a:gd name="connsiteY452" fmla="*/ 3348 h 10000"/>
                    <a:gd name="connsiteX453" fmla="*/ 6563 w 10000"/>
                    <a:gd name="connsiteY453" fmla="*/ 3326 h 10000"/>
                    <a:gd name="connsiteX454" fmla="*/ 6515 w 10000"/>
                    <a:gd name="connsiteY454" fmla="*/ 3307 h 10000"/>
                    <a:gd name="connsiteX455" fmla="*/ 6466 w 10000"/>
                    <a:gd name="connsiteY455" fmla="*/ 3289 h 10000"/>
                    <a:gd name="connsiteX456" fmla="*/ 6416 w 10000"/>
                    <a:gd name="connsiteY456" fmla="*/ 3273 h 10000"/>
                    <a:gd name="connsiteX457" fmla="*/ 6364 w 10000"/>
                    <a:gd name="connsiteY457" fmla="*/ 3254 h 10000"/>
                    <a:gd name="connsiteX458" fmla="*/ 6313 w 10000"/>
                    <a:gd name="connsiteY458" fmla="*/ 3240 h 10000"/>
                    <a:gd name="connsiteX459" fmla="*/ 6261 w 10000"/>
                    <a:gd name="connsiteY459" fmla="*/ 3230 h 10000"/>
                    <a:gd name="connsiteX460" fmla="*/ 6209 w 10000"/>
                    <a:gd name="connsiteY460" fmla="*/ 3217 h 10000"/>
                    <a:gd name="connsiteX461" fmla="*/ 6156 w 10000"/>
                    <a:gd name="connsiteY461" fmla="*/ 3207 h 10000"/>
                    <a:gd name="connsiteX462" fmla="*/ 6101 w 10000"/>
                    <a:gd name="connsiteY462" fmla="*/ 3199 h 10000"/>
                    <a:gd name="connsiteX463" fmla="*/ 6047 w 10000"/>
                    <a:gd name="connsiteY463" fmla="*/ 3191 h 10000"/>
                    <a:gd name="connsiteX464" fmla="*/ 5994 w 10000"/>
                    <a:gd name="connsiteY464" fmla="*/ 3187 h 10000"/>
                    <a:gd name="connsiteX465" fmla="*/ 5941 w 10000"/>
                    <a:gd name="connsiteY465" fmla="*/ 3180 h 10000"/>
                    <a:gd name="connsiteX466" fmla="*/ 5885 w 10000"/>
                    <a:gd name="connsiteY466" fmla="*/ 3178 h 10000"/>
                    <a:gd name="connsiteX467" fmla="*/ 5830 w 10000"/>
                    <a:gd name="connsiteY467" fmla="*/ 3178 h 10000"/>
                    <a:gd name="connsiteX468" fmla="*/ 5775 w 10000"/>
                    <a:gd name="connsiteY468" fmla="*/ 3178 h 10000"/>
                    <a:gd name="connsiteX469" fmla="*/ 5720 w 10000"/>
                    <a:gd name="connsiteY469" fmla="*/ 3180 h 10000"/>
                    <a:gd name="connsiteX470" fmla="*/ 5665 w 10000"/>
                    <a:gd name="connsiteY470" fmla="*/ 3187 h 10000"/>
                    <a:gd name="connsiteX471" fmla="*/ 5611 w 10000"/>
                    <a:gd name="connsiteY471" fmla="*/ 3191 h 10000"/>
                    <a:gd name="connsiteX472" fmla="*/ 5558 w 10000"/>
                    <a:gd name="connsiteY472" fmla="*/ 3199 h 10000"/>
                    <a:gd name="connsiteX473" fmla="*/ 5505 w 10000"/>
                    <a:gd name="connsiteY473" fmla="*/ 3207 h 10000"/>
                    <a:gd name="connsiteX474" fmla="*/ 5453 w 10000"/>
                    <a:gd name="connsiteY474" fmla="*/ 3217 h 10000"/>
                    <a:gd name="connsiteX475" fmla="*/ 5400 w 10000"/>
                    <a:gd name="connsiteY475" fmla="*/ 3230 h 10000"/>
                    <a:gd name="connsiteX476" fmla="*/ 5348 w 10000"/>
                    <a:gd name="connsiteY476" fmla="*/ 3240 h 10000"/>
                    <a:gd name="connsiteX477" fmla="*/ 5296 w 10000"/>
                    <a:gd name="connsiteY477" fmla="*/ 3254 h 10000"/>
                    <a:gd name="connsiteX478" fmla="*/ 5246 w 10000"/>
                    <a:gd name="connsiteY478" fmla="*/ 3273 h 10000"/>
                    <a:gd name="connsiteX479" fmla="*/ 5195 w 10000"/>
                    <a:gd name="connsiteY479" fmla="*/ 3289 h 10000"/>
                    <a:gd name="connsiteX480" fmla="*/ 5145 w 10000"/>
                    <a:gd name="connsiteY480" fmla="*/ 3307 h 10000"/>
                    <a:gd name="connsiteX481" fmla="*/ 5095 w 10000"/>
                    <a:gd name="connsiteY481" fmla="*/ 3326 h 10000"/>
                    <a:gd name="connsiteX482" fmla="*/ 5047 w 10000"/>
                    <a:gd name="connsiteY482" fmla="*/ 3348 h 10000"/>
                    <a:gd name="connsiteX483" fmla="*/ 4997 w 10000"/>
                    <a:gd name="connsiteY483" fmla="*/ 3371 h 10000"/>
                    <a:gd name="connsiteX484" fmla="*/ 4951 w 10000"/>
                    <a:gd name="connsiteY484" fmla="*/ 3395 h 10000"/>
                    <a:gd name="connsiteX485" fmla="*/ 4903 w 10000"/>
                    <a:gd name="connsiteY485" fmla="*/ 3422 h 10000"/>
                    <a:gd name="connsiteX486" fmla="*/ 4859 w 10000"/>
                    <a:gd name="connsiteY486" fmla="*/ 3447 h 10000"/>
                    <a:gd name="connsiteX487" fmla="*/ 4812 w 10000"/>
                    <a:gd name="connsiteY487" fmla="*/ 3473 h 10000"/>
                    <a:gd name="connsiteX488" fmla="*/ 4766 w 10000"/>
                    <a:gd name="connsiteY488" fmla="*/ 3504 h 10000"/>
                    <a:gd name="connsiteX489" fmla="*/ 4723 w 10000"/>
                    <a:gd name="connsiteY489" fmla="*/ 3533 h 10000"/>
                    <a:gd name="connsiteX490" fmla="*/ 4679 w 10000"/>
                    <a:gd name="connsiteY490" fmla="*/ 3563 h 10000"/>
                    <a:gd name="connsiteX491" fmla="*/ 4636 w 10000"/>
                    <a:gd name="connsiteY491" fmla="*/ 3598 h 10000"/>
                    <a:gd name="connsiteX492" fmla="*/ 4552 w 10000"/>
                    <a:gd name="connsiteY492" fmla="*/ 3666 h 10000"/>
                    <a:gd name="connsiteX493" fmla="*/ 4471 w 10000"/>
                    <a:gd name="connsiteY493" fmla="*/ 3740 h 10000"/>
                    <a:gd name="connsiteX494" fmla="*/ 4394 w 10000"/>
                    <a:gd name="connsiteY494" fmla="*/ 3815 h 10000"/>
                    <a:gd name="connsiteX495" fmla="*/ 4321 w 10000"/>
                    <a:gd name="connsiteY495" fmla="*/ 3897 h 10000"/>
                    <a:gd name="connsiteX496" fmla="*/ 4248 w 10000"/>
                    <a:gd name="connsiteY496" fmla="*/ 3983 h 10000"/>
                    <a:gd name="connsiteX497" fmla="*/ 4182 w 10000"/>
                    <a:gd name="connsiteY497" fmla="*/ 4073 h 10000"/>
                    <a:gd name="connsiteX498" fmla="*/ 4118 w 10000"/>
                    <a:gd name="connsiteY498" fmla="*/ 4165 h 10000"/>
                    <a:gd name="connsiteX499" fmla="*/ 4058 w 10000"/>
                    <a:gd name="connsiteY499" fmla="*/ 4262 h 10000"/>
                    <a:gd name="connsiteX500" fmla="*/ 4031 w 10000"/>
                    <a:gd name="connsiteY500" fmla="*/ 4311 h 10000"/>
                    <a:gd name="connsiteX501" fmla="*/ 4004 w 10000"/>
                    <a:gd name="connsiteY501" fmla="*/ 4360 h 10000"/>
                    <a:gd name="connsiteX502" fmla="*/ 3978 w 10000"/>
                    <a:gd name="connsiteY502" fmla="*/ 4413 h 10000"/>
                    <a:gd name="connsiteX503" fmla="*/ 3953 w 10000"/>
                    <a:gd name="connsiteY503" fmla="*/ 4464 h 10000"/>
                    <a:gd name="connsiteX504" fmla="*/ 3928 w 10000"/>
                    <a:gd name="connsiteY504" fmla="*/ 4518 h 10000"/>
                    <a:gd name="connsiteX505" fmla="*/ 3905 w 10000"/>
                    <a:gd name="connsiteY505" fmla="*/ 4569 h 10000"/>
                    <a:gd name="connsiteX506" fmla="*/ 3883 w 10000"/>
                    <a:gd name="connsiteY506" fmla="*/ 4624 h 10000"/>
                    <a:gd name="connsiteX507" fmla="*/ 3862 w 10000"/>
                    <a:gd name="connsiteY507" fmla="*/ 4680 h 10000"/>
                    <a:gd name="connsiteX508" fmla="*/ 3842 w 10000"/>
                    <a:gd name="connsiteY508" fmla="*/ 4735 h 10000"/>
                    <a:gd name="connsiteX509" fmla="*/ 3825 w 10000"/>
                    <a:gd name="connsiteY509" fmla="*/ 4790 h 10000"/>
                    <a:gd name="connsiteX510" fmla="*/ 3807 w 10000"/>
                    <a:gd name="connsiteY510" fmla="*/ 4847 h 10000"/>
                    <a:gd name="connsiteX511" fmla="*/ 3789 w 10000"/>
                    <a:gd name="connsiteY511" fmla="*/ 4905 h 10000"/>
                    <a:gd name="connsiteX512" fmla="*/ 3775 w 10000"/>
                    <a:gd name="connsiteY512" fmla="*/ 4962 h 10000"/>
                    <a:gd name="connsiteX513" fmla="*/ 3760 w 10000"/>
                    <a:gd name="connsiteY513" fmla="*/ 5022 h 10000"/>
                    <a:gd name="connsiteX514" fmla="*/ 3748 w 10000"/>
                    <a:gd name="connsiteY514" fmla="*/ 5081 h 10000"/>
                    <a:gd name="connsiteX515" fmla="*/ 3737 w 10000"/>
                    <a:gd name="connsiteY515" fmla="*/ 5140 h 10000"/>
                    <a:gd name="connsiteX516" fmla="*/ 3727 w 10000"/>
                    <a:gd name="connsiteY516" fmla="*/ 5200 h 10000"/>
                    <a:gd name="connsiteX517" fmla="*/ 3720 w 10000"/>
                    <a:gd name="connsiteY517" fmla="*/ 5261 h 10000"/>
                    <a:gd name="connsiteX518" fmla="*/ 3711 w 10000"/>
                    <a:gd name="connsiteY518" fmla="*/ 5325 h 10000"/>
                    <a:gd name="connsiteX519" fmla="*/ 3705 w 10000"/>
                    <a:gd name="connsiteY519" fmla="*/ 5386 h 10000"/>
                    <a:gd name="connsiteX520" fmla="*/ 3700 w 10000"/>
                    <a:gd name="connsiteY520" fmla="*/ 5447 h 10000"/>
                    <a:gd name="connsiteX521" fmla="*/ 3696 w 10000"/>
                    <a:gd name="connsiteY521" fmla="*/ 5509 h 10000"/>
                    <a:gd name="connsiteX522" fmla="*/ 3695 w 10000"/>
                    <a:gd name="connsiteY522" fmla="*/ 5572 h 10000"/>
                    <a:gd name="connsiteX523" fmla="*/ 3695 w 10000"/>
                    <a:gd name="connsiteY523" fmla="*/ 5636 h 10000"/>
                    <a:gd name="connsiteX524" fmla="*/ 3695 w 10000"/>
                    <a:gd name="connsiteY524" fmla="*/ 5699 h 10000"/>
                    <a:gd name="connsiteX525" fmla="*/ 3696 w 10000"/>
                    <a:gd name="connsiteY525" fmla="*/ 5761 h 10000"/>
                    <a:gd name="connsiteX526" fmla="*/ 3700 w 10000"/>
                    <a:gd name="connsiteY526" fmla="*/ 5826 h 10000"/>
                    <a:gd name="connsiteX527" fmla="*/ 3705 w 10000"/>
                    <a:gd name="connsiteY527" fmla="*/ 5888 h 10000"/>
                    <a:gd name="connsiteX528" fmla="*/ 3711 w 10000"/>
                    <a:gd name="connsiteY528" fmla="*/ 5949 h 10000"/>
                    <a:gd name="connsiteX529" fmla="*/ 3720 w 10000"/>
                    <a:gd name="connsiteY529" fmla="*/ 6011 h 10000"/>
                    <a:gd name="connsiteX530" fmla="*/ 3727 w 10000"/>
                    <a:gd name="connsiteY530" fmla="*/ 6070 h 10000"/>
                    <a:gd name="connsiteX531" fmla="*/ 3737 w 10000"/>
                    <a:gd name="connsiteY531" fmla="*/ 6131 h 10000"/>
                    <a:gd name="connsiteX532" fmla="*/ 3748 w 10000"/>
                    <a:gd name="connsiteY532" fmla="*/ 6191 h 10000"/>
                    <a:gd name="connsiteX533" fmla="*/ 3760 w 10000"/>
                    <a:gd name="connsiteY533" fmla="*/ 6250 h 10000"/>
                    <a:gd name="connsiteX534" fmla="*/ 3775 w 10000"/>
                    <a:gd name="connsiteY534" fmla="*/ 6308 h 10000"/>
                    <a:gd name="connsiteX535" fmla="*/ 3789 w 10000"/>
                    <a:gd name="connsiteY535" fmla="*/ 6367 h 10000"/>
                    <a:gd name="connsiteX536" fmla="*/ 3807 w 10000"/>
                    <a:gd name="connsiteY536" fmla="*/ 6424 h 10000"/>
                    <a:gd name="connsiteX537" fmla="*/ 3825 w 10000"/>
                    <a:gd name="connsiteY537" fmla="*/ 6482 h 10000"/>
                    <a:gd name="connsiteX538" fmla="*/ 3842 w 10000"/>
                    <a:gd name="connsiteY538" fmla="*/ 6537 h 10000"/>
                    <a:gd name="connsiteX539" fmla="*/ 3862 w 10000"/>
                    <a:gd name="connsiteY539" fmla="*/ 6594 h 10000"/>
                    <a:gd name="connsiteX540" fmla="*/ 3883 w 10000"/>
                    <a:gd name="connsiteY540" fmla="*/ 6648 h 10000"/>
                    <a:gd name="connsiteX541" fmla="*/ 3905 w 10000"/>
                    <a:gd name="connsiteY541" fmla="*/ 6701 h 10000"/>
                    <a:gd name="connsiteX542" fmla="*/ 3928 w 10000"/>
                    <a:gd name="connsiteY542" fmla="*/ 6754 h 10000"/>
                    <a:gd name="connsiteX543" fmla="*/ 3953 w 10000"/>
                    <a:gd name="connsiteY543" fmla="*/ 6807 h 10000"/>
                    <a:gd name="connsiteX544" fmla="*/ 3978 w 10000"/>
                    <a:gd name="connsiteY544" fmla="*/ 6861 h 10000"/>
                    <a:gd name="connsiteX545" fmla="*/ 4004 w 10000"/>
                    <a:gd name="connsiteY545" fmla="*/ 6910 h 10000"/>
                    <a:gd name="connsiteX546" fmla="*/ 4031 w 10000"/>
                    <a:gd name="connsiteY546" fmla="*/ 6959 h 10000"/>
                    <a:gd name="connsiteX547" fmla="*/ 4058 w 10000"/>
                    <a:gd name="connsiteY547" fmla="*/ 7010 h 10000"/>
                    <a:gd name="connsiteX548" fmla="*/ 4118 w 10000"/>
                    <a:gd name="connsiteY548" fmla="*/ 7106 h 10000"/>
                    <a:gd name="connsiteX549" fmla="*/ 4182 w 10000"/>
                    <a:gd name="connsiteY549" fmla="*/ 7200 h 10000"/>
                    <a:gd name="connsiteX550" fmla="*/ 4248 w 10000"/>
                    <a:gd name="connsiteY550" fmla="*/ 7289 h 10000"/>
                    <a:gd name="connsiteX551" fmla="*/ 4321 w 10000"/>
                    <a:gd name="connsiteY551" fmla="*/ 7373 h 10000"/>
                    <a:gd name="connsiteX552" fmla="*/ 4394 w 10000"/>
                    <a:gd name="connsiteY552" fmla="*/ 7454 h 10000"/>
                    <a:gd name="connsiteX553" fmla="*/ 4471 w 10000"/>
                    <a:gd name="connsiteY553" fmla="*/ 7532 h 10000"/>
                    <a:gd name="connsiteX554" fmla="*/ 4552 w 10000"/>
                    <a:gd name="connsiteY554" fmla="*/ 7606 h 10000"/>
                    <a:gd name="connsiteX555" fmla="*/ 4636 w 10000"/>
                    <a:gd name="connsiteY555" fmla="*/ 7674 h 10000"/>
                    <a:gd name="connsiteX556" fmla="*/ 4679 w 10000"/>
                    <a:gd name="connsiteY556" fmla="*/ 7706 h 10000"/>
                    <a:gd name="connsiteX557" fmla="*/ 4723 w 10000"/>
                    <a:gd name="connsiteY557" fmla="*/ 7737 h 10000"/>
                    <a:gd name="connsiteX558" fmla="*/ 4766 w 10000"/>
                    <a:gd name="connsiteY558" fmla="*/ 7768 h 10000"/>
                    <a:gd name="connsiteX559" fmla="*/ 4812 w 10000"/>
                    <a:gd name="connsiteY559" fmla="*/ 7796 h 10000"/>
                    <a:gd name="connsiteX560" fmla="*/ 4859 w 10000"/>
                    <a:gd name="connsiteY560" fmla="*/ 7825 h 10000"/>
                    <a:gd name="connsiteX561" fmla="*/ 4903 w 10000"/>
                    <a:gd name="connsiteY561" fmla="*/ 7852 h 10000"/>
                    <a:gd name="connsiteX562" fmla="*/ 4951 w 10000"/>
                    <a:gd name="connsiteY562" fmla="*/ 7878 h 10000"/>
                    <a:gd name="connsiteX563" fmla="*/ 4997 w 10000"/>
                    <a:gd name="connsiteY563" fmla="*/ 7901 h 10000"/>
                    <a:gd name="connsiteX564" fmla="*/ 5047 w 10000"/>
                    <a:gd name="connsiteY564" fmla="*/ 7923 h 10000"/>
                    <a:gd name="connsiteX565" fmla="*/ 5095 w 10000"/>
                    <a:gd name="connsiteY565" fmla="*/ 7944 h 10000"/>
                    <a:gd name="connsiteX566" fmla="*/ 5145 w 10000"/>
                    <a:gd name="connsiteY566" fmla="*/ 7964 h 10000"/>
                    <a:gd name="connsiteX567" fmla="*/ 5195 w 10000"/>
                    <a:gd name="connsiteY567" fmla="*/ 7985 h 10000"/>
                    <a:gd name="connsiteX568" fmla="*/ 5246 w 10000"/>
                    <a:gd name="connsiteY568" fmla="*/ 8001 h 10000"/>
                    <a:gd name="connsiteX569" fmla="*/ 5296 w 10000"/>
                    <a:gd name="connsiteY569" fmla="*/ 8016 h 10000"/>
                    <a:gd name="connsiteX570" fmla="*/ 5348 w 10000"/>
                    <a:gd name="connsiteY570" fmla="*/ 8032 h 10000"/>
                    <a:gd name="connsiteX571" fmla="*/ 5400 w 10000"/>
                    <a:gd name="connsiteY571" fmla="*/ 8044 h 10000"/>
                    <a:gd name="connsiteX572" fmla="*/ 5453 w 10000"/>
                    <a:gd name="connsiteY572" fmla="*/ 8057 h 10000"/>
                    <a:gd name="connsiteX573" fmla="*/ 5505 w 10000"/>
                    <a:gd name="connsiteY573" fmla="*/ 8065 h 10000"/>
                    <a:gd name="connsiteX574" fmla="*/ 5558 w 10000"/>
                    <a:gd name="connsiteY574" fmla="*/ 8075 h 10000"/>
                    <a:gd name="connsiteX575" fmla="*/ 5611 w 10000"/>
                    <a:gd name="connsiteY575" fmla="*/ 8081 h 10000"/>
                    <a:gd name="connsiteX576" fmla="*/ 5665 w 10000"/>
                    <a:gd name="connsiteY576" fmla="*/ 8087 h 10000"/>
                    <a:gd name="connsiteX577" fmla="*/ 5720 w 10000"/>
                    <a:gd name="connsiteY577" fmla="*/ 8091 h 10000"/>
                    <a:gd name="connsiteX578" fmla="*/ 5775 w 10000"/>
                    <a:gd name="connsiteY578" fmla="*/ 8093 h 10000"/>
                    <a:gd name="connsiteX579" fmla="*/ 5830 w 10000"/>
                    <a:gd name="connsiteY579" fmla="*/ 8093 h 10000"/>
                    <a:gd name="connsiteX580" fmla="*/ 5885 w 10000"/>
                    <a:gd name="connsiteY580" fmla="*/ 8093 h 10000"/>
                    <a:gd name="connsiteX581" fmla="*/ 5941 w 10000"/>
                    <a:gd name="connsiteY581" fmla="*/ 8091 h 10000"/>
                    <a:gd name="connsiteX582" fmla="*/ 5994 w 10000"/>
                    <a:gd name="connsiteY582" fmla="*/ 8087 h 10000"/>
                    <a:gd name="connsiteX583" fmla="*/ 6047 w 10000"/>
                    <a:gd name="connsiteY583" fmla="*/ 8081 h 10000"/>
                    <a:gd name="connsiteX584" fmla="*/ 6101 w 10000"/>
                    <a:gd name="connsiteY584" fmla="*/ 8075 h 10000"/>
                    <a:gd name="connsiteX585" fmla="*/ 6156 w 10000"/>
                    <a:gd name="connsiteY585" fmla="*/ 8065 h 10000"/>
                    <a:gd name="connsiteX586" fmla="*/ 6209 w 10000"/>
                    <a:gd name="connsiteY586" fmla="*/ 8057 h 10000"/>
                    <a:gd name="connsiteX587" fmla="*/ 6261 w 10000"/>
                    <a:gd name="connsiteY587" fmla="*/ 8044 h 10000"/>
                    <a:gd name="connsiteX588" fmla="*/ 6313 w 10000"/>
                    <a:gd name="connsiteY588" fmla="*/ 8032 h 10000"/>
                    <a:gd name="connsiteX589" fmla="*/ 6364 w 10000"/>
                    <a:gd name="connsiteY589" fmla="*/ 8016 h 10000"/>
                    <a:gd name="connsiteX590" fmla="*/ 6416 w 10000"/>
                    <a:gd name="connsiteY590" fmla="*/ 8001 h 10000"/>
                    <a:gd name="connsiteX591" fmla="*/ 6466 w 10000"/>
                    <a:gd name="connsiteY591" fmla="*/ 7985 h 10000"/>
                    <a:gd name="connsiteX592" fmla="*/ 6515 w 10000"/>
                    <a:gd name="connsiteY592" fmla="*/ 7964 h 10000"/>
                    <a:gd name="connsiteX593" fmla="*/ 6563 w 10000"/>
                    <a:gd name="connsiteY593" fmla="*/ 7944 h 10000"/>
                    <a:gd name="connsiteX594" fmla="*/ 6613 w 10000"/>
                    <a:gd name="connsiteY594" fmla="*/ 7923 h 10000"/>
                    <a:gd name="connsiteX595" fmla="*/ 6661 w 10000"/>
                    <a:gd name="connsiteY595" fmla="*/ 7901 h 10000"/>
                    <a:gd name="connsiteX596" fmla="*/ 6709 w 10000"/>
                    <a:gd name="connsiteY596" fmla="*/ 7878 h 10000"/>
                    <a:gd name="connsiteX597" fmla="*/ 6756 w 10000"/>
                    <a:gd name="connsiteY597" fmla="*/ 7852 h 10000"/>
                    <a:gd name="connsiteX598" fmla="*/ 6802 w 10000"/>
                    <a:gd name="connsiteY598" fmla="*/ 7825 h 10000"/>
                    <a:gd name="connsiteX599" fmla="*/ 6848 w 10000"/>
                    <a:gd name="connsiteY599" fmla="*/ 7796 h 10000"/>
                    <a:gd name="connsiteX600" fmla="*/ 6893 w 10000"/>
                    <a:gd name="connsiteY600" fmla="*/ 7768 h 10000"/>
                    <a:gd name="connsiteX601" fmla="*/ 6939 w 10000"/>
                    <a:gd name="connsiteY601" fmla="*/ 7737 h 10000"/>
                    <a:gd name="connsiteX602" fmla="*/ 6982 w 10000"/>
                    <a:gd name="connsiteY602" fmla="*/ 7706 h 10000"/>
                    <a:gd name="connsiteX603" fmla="*/ 7024 w 10000"/>
                    <a:gd name="connsiteY603" fmla="*/ 7674 h 10000"/>
                    <a:gd name="connsiteX604" fmla="*/ 7108 w 10000"/>
                    <a:gd name="connsiteY604" fmla="*/ 7606 h 10000"/>
                    <a:gd name="connsiteX605" fmla="*/ 7188 w 10000"/>
                    <a:gd name="connsiteY605" fmla="*/ 7532 h 10000"/>
                    <a:gd name="connsiteX606" fmla="*/ 7266 w 10000"/>
                    <a:gd name="connsiteY606" fmla="*/ 7454 h 10000"/>
                    <a:gd name="connsiteX607" fmla="*/ 7341 w 10000"/>
                    <a:gd name="connsiteY607" fmla="*/ 7373 h 10000"/>
                    <a:gd name="connsiteX608" fmla="*/ 7411 w 10000"/>
                    <a:gd name="connsiteY608" fmla="*/ 7289 h 10000"/>
                    <a:gd name="connsiteX609" fmla="*/ 7601 w 10000"/>
                    <a:gd name="connsiteY609" fmla="*/ 7010 h 10000"/>
                    <a:gd name="connsiteX610" fmla="*/ 7628 w 10000"/>
                    <a:gd name="connsiteY610" fmla="*/ 6959 h 10000"/>
                    <a:gd name="connsiteX611" fmla="*/ 7658 w 10000"/>
                    <a:gd name="connsiteY611" fmla="*/ 6910 h 10000"/>
                    <a:gd name="connsiteX612" fmla="*/ 7683 w 10000"/>
                    <a:gd name="connsiteY612" fmla="*/ 6861 h 10000"/>
                    <a:gd name="connsiteX613" fmla="*/ 7710 w 10000"/>
                    <a:gd name="connsiteY613" fmla="*/ 6807 h 10000"/>
                    <a:gd name="connsiteX614" fmla="*/ 7731 w 10000"/>
                    <a:gd name="connsiteY614" fmla="*/ 6754 h 10000"/>
                    <a:gd name="connsiteX615" fmla="*/ 7754 w 10000"/>
                    <a:gd name="connsiteY615" fmla="*/ 6701 h 10000"/>
                    <a:gd name="connsiteX616" fmla="*/ 7777 w 10000"/>
                    <a:gd name="connsiteY616" fmla="*/ 6648 h 10000"/>
                    <a:gd name="connsiteX617" fmla="*/ 7799 w 10000"/>
                    <a:gd name="connsiteY617" fmla="*/ 6594 h 10000"/>
                    <a:gd name="connsiteX618" fmla="*/ 7818 w 10000"/>
                    <a:gd name="connsiteY618" fmla="*/ 6537 h 10000"/>
                    <a:gd name="connsiteX619" fmla="*/ 7838 w 10000"/>
                    <a:gd name="connsiteY619" fmla="*/ 6482 h 10000"/>
                    <a:gd name="connsiteX620" fmla="*/ 7854 w 10000"/>
                    <a:gd name="connsiteY620" fmla="*/ 6424 h 10000"/>
                    <a:gd name="connsiteX621" fmla="*/ 7870 w 10000"/>
                    <a:gd name="connsiteY621" fmla="*/ 6367 h 10000"/>
                    <a:gd name="connsiteX622" fmla="*/ 7884 w 10000"/>
                    <a:gd name="connsiteY622" fmla="*/ 6308 h 10000"/>
                    <a:gd name="connsiteX623" fmla="*/ 7898 w 10000"/>
                    <a:gd name="connsiteY623" fmla="*/ 6250 h 10000"/>
                    <a:gd name="connsiteX624" fmla="*/ 7911 w 10000"/>
                    <a:gd name="connsiteY624" fmla="*/ 6191 h 10000"/>
                    <a:gd name="connsiteX625" fmla="*/ 7921 w 10000"/>
                    <a:gd name="connsiteY625" fmla="*/ 6131 h 10000"/>
                    <a:gd name="connsiteX626" fmla="*/ 7932 w 10000"/>
                    <a:gd name="connsiteY626" fmla="*/ 6070 h 10000"/>
                    <a:gd name="connsiteX627" fmla="*/ 7941 w 10000"/>
                    <a:gd name="connsiteY627" fmla="*/ 6011 h 10000"/>
                    <a:gd name="connsiteX628" fmla="*/ 7948 w 10000"/>
                    <a:gd name="connsiteY628" fmla="*/ 5949 h 10000"/>
                    <a:gd name="connsiteX629" fmla="*/ 7955 w 10000"/>
                    <a:gd name="connsiteY629" fmla="*/ 5888 h 10000"/>
                    <a:gd name="connsiteX630" fmla="*/ 7959 w 10000"/>
                    <a:gd name="connsiteY630" fmla="*/ 5826 h 10000"/>
                    <a:gd name="connsiteX631" fmla="*/ 7962 w 10000"/>
                    <a:gd name="connsiteY631" fmla="*/ 5761 h 10000"/>
                    <a:gd name="connsiteX632" fmla="*/ 7966 w 10000"/>
                    <a:gd name="connsiteY632" fmla="*/ 5699 h 10000"/>
                    <a:gd name="connsiteX633" fmla="*/ 7966 w 10000"/>
                    <a:gd name="connsiteY633" fmla="*/ 5636 h 10000"/>
                    <a:gd name="connsiteX634" fmla="*/ 7966 w 10000"/>
                    <a:gd name="connsiteY634" fmla="*/ 5572 h 10000"/>
                    <a:gd name="connsiteX635" fmla="*/ 7962 w 10000"/>
                    <a:gd name="connsiteY635" fmla="*/ 5509 h 10000"/>
                    <a:gd name="connsiteX636" fmla="*/ 7959 w 10000"/>
                    <a:gd name="connsiteY636" fmla="*/ 5447 h 10000"/>
                    <a:gd name="connsiteX637" fmla="*/ 7955 w 10000"/>
                    <a:gd name="connsiteY637" fmla="*/ 5386 h 10000"/>
                    <a:gd name="connsiteX638" fmla="*/ 7948 w 10000"/>
                    <a:gd name="connsiteY638" fmla="*/ 5325 h 10000"/>
                    <a:gd name="connsiteX639" fmla="*/ 7941 w 10000"/>
                    <a:gd name="connsiteY639" fmla="*/ 5261 h 10000"/>
                    <a:gd name="connsiteX640" fmla="*/ 7932 w 10000"/>
                    <a:gd name="connsiteY640" fmla="*/ 5200 h 10000"/>
                    <a:gd name="connsiteX641" fmla="*/ 7921 w 10000"/>
                    <a:gd name="connsiteY641" fmla="*/ 5140 h 10000"/>
                    <a:gd name="connsiteX642" fmla="*/ 7911 w 10000"/>
                    <a:gd name="connsiteY642" fmla="*/ 5081 h 10000"/>
                    <a:gd name="connsiteX643" fmla="*/ 7898 w 10000"/>
                    <a:gd name="connsiteY643" fmla="*/ 5022 h 10000"/>
                    <a:gd name="connsiteX644" fmla="*/ 7884 w 10000"/>
                    <a:gd name="connsiteY644" fmla="*/ 4962 h 10000"/>
                    <a:gd name="connsiteX645" fmla="*/ 7870 w 10000"/>
                    <a:gd name="connsiteY645" fmla="*/ 4905 h 10000"/>
                    <a:gd name="connsiteX646" fmla="*/ 7854 w 10000"/>
                    <a:gd name="connsiteY646" fmla="*/ 4847 h 10000"/>
                    <a:gd name="connsiteX647" fmla="*/ 7838 w 10000"/>
                    <a:gd name="connsiteY647" fmla="*/ 4790 h 10000"/>
                    <a:gd name="connsiteX648" fmla="*/ 7818 w 10000"/>
                    <a:gd name="connsiteY648" fmla="*/ 4735 h 10000"/>
                    <a:gd name="connsiteX649" fmla="*/ 7799 w 10000"/>
                    <a:gd name="connsiteY649" fmla="*/ 4680 h 10000"/>
                    <a:gd name="connsiteX650" fmla="*/ 7777 w 10000"/>
                    <a:gd name="connsiteY650" fmla="*/ 4624 h 10000"/>
                    <a:gd name="connsiteX651" fmla="*/ 7754 w 10000"/>
                    <a:gd name="connsiteY651" fmla="*/ 4569 h 10000"/>
                    <a:gd name="connsiteX652" fmla="*/ 7731 w 10000"/>
                    <a:gd name="connsiteY652" fmla="*/ 4518 h 10000"/>
                    <a:gd name="connsiteX653" fmla="*/ 7710 w 10000"/>
                    <a:gd name="connsiteY653" fmla="*/ 4464 h 10000"/>
                    <a:gd name="connsiteX654" fmla="*/ 7683 w 10000"/>
                    <a:gd name="connsiteY654" fmla="*/ 4413 h 10000"/>
                    <a:gd name="connsiteX655" fmla="*/ 7658 w 10000"/>
                    <a:gd name="connsiteY655" fmla="*/ 4360 h 10000"/>
                    <a:gd name="connsiteX656" fmla="*/ 7628 w 10000"/>
                    <a:gd name="connsiteY656" fmla="*/ 4311 h 10000"/>
                    <a:gd name="connsiteX657" fmla="*/ 7601 w 10000"/>
                    <a:gd name="connsiteY657" fmla="*/ 4262 h 10000"/>
                    <a:gd name="connsiteX658" fmla="*/ 7542 w 10000"/>
                    <a:gd name="connsiteY658" fmla="*/ 4165 h 10000"/>
                    <a:gd name="connsiteX659" fmla="*/ 7478 w 10000"/>
                    <a:gd name="connsiteY659" fmla="*/ 4073 h 10000"/>
                    <a:gd name="connsiteX660" fmla="*/ 7411 w 10000"/>
                    <a:gd name="connsiteY660" fmla="*/ 3983 h 10000"/>
                    <a:gd name="connsiteX661" fmla="*/ 7341 w 10000"/>
                    <a:gd name="connsiteY661" fmla="*/ 3897 h 10000"/>
                    <a:gd name="connsiteX662" fmla="*/ 4205 w 10000"/>
                    <a:gd name="connsiteY662" fmla="*/ 0 h 10000"/>
                    <a:gd name="connsiteX663" fmla="*/ 3515 w 10000"/>
                    <a:gd name="connsiteY663" fmla="*/ 1509 h 10000"/>
                    <a:gd name="connsiteX664" fmla="*/ 1180 w 10000"/>
                    <a:gd name="connsiteY664" fmla="*/ 1509 h 10000"/>
                    <a:gd name="connsiteX665" fmla="*/ 1119 w 10000"/>
                    <a:gd name="connsiteY665" fmla="*/ 1509 h 10000"/>
                    <a:gd name="connsiteX666" fmla="*/ 1061 w 10000"/>
                    <a:gd name="connsiteY666" fmla="*/ 1513 h 10000"/>
                    <a:gd name="connsiteX667" fmla="*/ 1000 w 10000"/>
                    <a:gd name="connsiteY667" fmla="*/ 1524 h 10000"/>
                    <a:gd name="connsiteX668" fmla="*/ 943 w 10000"/>
                    <a:gd name="connsiteY668" fmla="*/ 1536 h 10000"/>
                    <a:gd name="connsiteX669" fmla="*/ 886 w 10000"/>
                    <a:gd name="connsiteY669" fmla="*/ 1552 h 10000"/>
                    <a:gd name="connsiteX670" fmla="*/ 831 w 10000"/>
                    <a:gd name="connsiteY670" fmla="*/ 1569 h 10000"/>
                    <a:gd name="connsiteX671" fmla="*/ 774 w 10000"/>
                    <a:gd name="connsiteY671" fmla="*/ 1591 h 10000"/>
                    <a:gd name="connsiteX672" fmla="*/ 721 w 10000"/>
                    <a:gd name="connsiteY672" fmla="*/ 1616 h 10000"/>
                    <a:gd name="connsiteX673" fmla="*/ 669 w 10000"/>
                    <a:gd name="connsiteY673" fmla="*/ 1642 h 10000"/>
                    <a:gd name="connsiteX674" fmla="*/ 618 w 10000"/>
                    <a:gd name="connsiteY674" fmla="*/ 1673 h 10000"/>
                    <a:gd name="connsiteX675" fmla="*/ 571 w 10000"/>
                    <a:gd name="connsiteY675" fmla="*/ 1704 h 10000"/>
                    <a:gd name="connsiteX676" fmla="*/ 521 w 10000"/>
                    <a:gd name="connsiteY676" fmla="*/ 1741 h 10000"/>
                    <a:gd name="connsiteX677" fmla="*/ 475 w 10000"/>
                    <a:gd name="connsiteY677" fmla="*/ 1778 h 10000"/>
                    <a:gd name="connsiteX678" fmla="*/ 431 w 10000"/>
                    <a:gd name="connsiteY678" fmla="*/ 1819 h 10000"/>
                    <a:gd name="connsiteX679" fmla="*/ 388 w 10000"/>
                    <a:gd name="connsiteY679" fmla="*/ 1862 h 10000"/>
                    <a:gd name="connsiteX680" fmla="*/ 347 w 10000"/>
                    <a:gd name="connsiteY680" fmla="*/ 1907 h 10000"/>
                    <a:gd name="connsiteX681" fmla="*/ 308 w 10000"/>
                    <a:gd name="connsiteY681" fmla="*/ 1954 h 10000"/>
                    <a:gd name="connsiteX682" fmla="*/ 271 w 10000"/>
                    <a:gd name="connsiteY682" fmla="*/ 2005 h 10000"/>
                    <a:gd name="connsiteX683" fmla="*/ 235 w 10000"/>
                    <a:gd name="connsiteY683" fmla="*/ 2054 h 10000"/>
                    <a:gd name="connsiteX684" fmla="*/ 203 w 10000"/>
                    <a:gd name="connsiteY684" fmla="*/ 2109 h 10000"/>
                    <a:gd name="connsiteX685" fmla="*/ 173 w 10000"/>
                    <a:gd name="connsiteY685" fmla="*/ 2163 h 10000"/>
                    <a:gd name="connsiteX686" fmla="*/ 142 w 10000"/>
                    <a:gd name="connsiteY686" fmla="*/ 2220 h 10000"/>
                    <a:gd name="connsiteX687" fmla="*/ 117 w 10000"/>
                    <a:gd name="connsiteY687" fmla="*/ 2277 h 10000"/>
                    <a:gd name="connsiteX688" fmla="*/ 93 w 10000"/>
                    <a:gd name="connsiteY688" fmla="*/ 2339 h 10000"/>
                    <a:gd name="connsiteX689" fmla="*/ 73 w 10000"/>
                    <a:gd name="connsiteY689" fmla="*/ 2398 h 10000"/>
                    <a:gd name="connsiteX690" fmla="*/ 53 w 10000"/>
                    <a:gd name="connsiteY690" fmla="*/ 2464 h 10000"/>
                    <a:gd name="connsiteX691" fmla="*/ 37 w 10000"/>
                    <a:gd name="connsiteY691" fmla="*/ 2527 h 10000"/>
                    <a:gd name="connsiteX692" fmla="*/ 25 w 10000"/>
                    <a:gd name="connsiteY692" fmla="*/ 2591 h 10000"/>
                    <a:gd name="connsiteX693" fmla="*/ 14 w 10000"/>
                    <a:gd name="connsiteY693" fmla="*/ 2660 h 10000"/>
                    <a:gd name="connsiteX694" fmla="*/ 7 w 10000"/>
                    <a:gd name="connsiteY694" fmla="*/ 2728 h 10000"/>
                    <a:gd name="connsiteX695" fmla="*/ 2 w 10000"/>
                    <a:gd name="connsiteY695" fmla="*/ 2795 h 10000"/>
                    <a:gd name="connsiteX696" fmla="*/ 0 w 10000"/>
                    <a:gd name="connsiteY696" fmla="*/ 2865 h 10000"/>
                    <a:gd name="connsiteX697" fmla="*/ 0 w 10000"/>
                    <a:gd name="connsiteY697" fmla="*/ 8646 h 10000"/>
                    <a:gd name="connsiteX698" fmla="*/ 2 w 10000"/>
                    <a:gd name="connsiteY698" fmla="*/ 8714 h 10000"/>
                    <a:gd name="connsiteX699" fmla="*/ 7 w 10000"/>
                    <a:gd name="connsiteY699" fmla="*/ 8784 h 10000"/>
                    <a:gd name="connsiteX700" fmla="*/ 14 w 10000"/>
                    <a:gd name="connsiteY700" fmla="*/ 8849 h 10000"/>
                    <a:gd name="connsiteX701" fmla="*/ 25 w 10000"/>
                    <a:gd name="connsiteY701" fmla="*/ 8917 h 10000"/>
                    <a:gd name="connsiteX702" fmla="*/ 37 w 10000"/>
                    <a:gd name="connsiteY702" fmla="*/ 8982 h 10000"/>
                    <a:gd name="connsiteX703" fmla="*/ 53 w 10000"/>
                    <a:gd name="connsiteY703" fmla="*/ 9048 h 10000"/>
                    <a:gd name="connsiteX704" fmla="*/ 73 w 10000"/>
                    <a:gd name="connsiteY704" fmla="*/ 9109 h 10000"/>
                    <a:gd name="connsiteX705" fmla="*/ 93 w 10000"/>
                    <a:gd name="connsiteY705" fmla="*/ 9171 h 10000"/>
                    <a:gd name="connsiteX706" fmla="*/ 117 w 10000"/>
                    <a:gd name="connsiteY706" fmla="*/ 9230 h 10000"/>
                    <a:gd name="connsiteX707" fmla="*/ 142 w 10000"/>
                    <a:gd name="connsiteY707" fmla="*/ 9289 h 10000"/>
                    <a:gd name="connsiteX708" fmla="*/ 173 w 10000"/>
                    <a:gd name="connsiteY708" fmla="*/ 9347 h 10000"/>
                    <a:gd name="connsiteX709" fmla="*/ 203 w 10000"/>
                    <a:gd name="connsiteY709" fmla="*/ 9402 h 10000"/>
                    <a:gd name="connsiteX710" fmla="*/ 235 w 10000"/>
                    <a:gd name="connsiteY710" fmla="*/ 9453 h 10000"/>
                    <a:gd name="connsiteX711" fmla="*/ 271 w 10000"/>
                    <a:gd name="connsiteY711" fmla="*/ 9506 h 10000"/>
                    <a:gd name="connsiteX712" fmla="*/ 308 w 10000"/>
                    <a:gd name="connsiteY712" fmla="*/ 9556 h 10000"/>
                    <a:gd name="connsiteX713" fmla="*/ 347 w 10000"/>
                    <a:gd name="connsiteY713" fmla="*/ 9603 h 10000"/>
                    <a:gd name="connsiteX714" fmla="*/ 388 w 10000"/>
                    <a:gd name="connsiteY714" fmla="*/ 9650 h 10000"/>
                    <a:gd name="connsiteX715" fmla="*/ 431 w 10000"/>
                    <a:gd name="connsiteY715" fmla="*/ 9691 h 10000"/>
                    <a:gd name="connsiteX716" fmla="*/ 475 w 10000"/>
                    <a:gd name="connsiteY716" fmla="*/ 9732 h 10000"/>
                    <a:gd name="connsiteX717" fmla="*/ 521 w 10000"/>
                    <a:gd name="connsiteY717" fmla="*/ 9769 h 10000"/>
                    <a:gd name="connsiteX718" fmla="*/ 571 w 10000"/>
                    <a:gd name="connsiteY718" fmla="*/ 9803 h 10000"/>
                    <a:gd name="connsiteX719" fmla="*/ 618 w 10000"/>
                    <a:gd name="connsiteY719" fmla="*/ 9836 h 10000"/>
                    <a:gd name="connsiteX720" fmla="*/ 669 w 10000"/>
                    <a:gd name="connsiteY720" fmla="*/ 9867 h 10000"/>
                    <a:gd name="connsiteX721" fmla="*/ 721 w 10000"/>
                    <a:gd name="connsiteY721" fmla="*/ 9894 h 10000"/>
                    <a:gd name="connsiteX722" fmla="*/ 774 w 10000"/>
                    <a:gd name="connsiteY722" fmla="*/ 9918 h 10000"/>
                    <a:gd name="connsiteX723" fmla="*/ 831 w 10000"/>
                    <a:gd name="connsiteY723" fmla="*/ 9939 h 10000"/>
                    <a:gd name="connsiteX724" fmla="*/ 886 w 10000"/>
                    <a:gd name="connsiteY724" fmla="*/ 9957 h 10000"/>
                    <a:gd name="connsiteX725" fmla="*/ 943 w 10000"/>
                    <a:gd name="connsiteY725" fmla="*/ 9975 h 10000"/>
                    <a:gd name="connsiteX726" fmla="*/ 1000 w 10000"/>
                    <a:gd name="connsiteY726" fmla="*/ 9986 h 10000"/>
                    <a:gd name="connsiteX727" fmla="*/ 1061 w 10000"/>
                    <a:gd name="connsiteY727" fmla="*/ 9994 h 10000"/>
                    <a:gd name="connsiteX728" fmla="*/ 1119 w 10000"/>
                    <a:gd name="connsiteY728" fmla="*/ 10000 h 10000"/>
                    <a:gd name="connsiteX729" fmla="*/ 1180 w 10000"/>
                    <a:gd name="connsiteY729" fmla="*/ 10000 h 10000"/>
                    <a:gd name="connsiteX730" fmla="*/ 8820 w 10000"/>
                    <a:gd name="connsiteY730" fmla="*/ 10000 h 10000"/>
                    <a:gd name="connsiteX731" fmla="*/ 8882 w 10000"/>
                    <a:gd name="connsiteY731" fmla="*/ 10000 h 10000"/>
                    <a:gd name="connsiteX732" fmla="*/ 8941 w 10000"/>
                    <a:gd name="connsiteY732" fmla="*/ 9994 h 10000"/>
                    <a:gd name="connsiteX733" fmla="*/ 9000 w 10000"/>
                    <a:gd name="connsiteY733" fmla="*/ 9986 h 10000"/>
                    <a:gd name="connsiteX734" fmla="*/ 9059 w 10000"/>
                    <a:gd name="connsiteY734" fmla="*/ 9975 h 10000"/>
                    <a:gd name="connsiteX735" fmla="*/ 9114 w 10000"/>
                    <a:gd name="connsiteY735" fmla="*/ 9957 h 10000"/>
                    <a:gd name="connsiteX736" fmla="*/ 9172 w 10000"/>
                    <a:gd name="connsiteY736" fmla="*/ 9939 h 10000"/>
                    <a:gd name="connsiteX737" fmla="*/ 9226 w 10000"/>
                    <a:gd name="connsiteY737" fmla="*/ 9918 h 10000"/>
                    <a:gd name="connsiteX738" fmla="*/ 9279 w 10000"/>
                    <a:gd name="connsiteY738" fmla="*/ 9894 h 10000"/>
                    <a:gd name="connsiteX739" fmla="*/ 9331 w 10000"/>
                    <a:gd name="connsiteY739" fmla="*/ 9867 h 10000"/>
                    <a:gd name="connsiteX740" fmla="*/ 9382 w 10000"/>
                    <a:gd name="connsiteY740" fmla="*/ 9836 h 10000"/>
                    <a:gd name="connsiteX741" fmla="*/ 9432 w 10000"/>
                    <a:gd name="connsiteY741" fmla="*/ 9803 h 10000"/>
                    <a:gd name="connsiteX742" fmla="*/ 9480 w 10000"/>
                    <a:gd name="connsiteY742" fmla="*/ 9769 h 10000"/>
                    <a:gd name="connsiteX743" fmla="*/ 9525 w 10000"/>
                    <a:gd name="connsiteY743" fmla="*/ 9732 h 10000"/>
                    <a:gd name="connsiteX744" fmla="*/ 9571 w 10000"/>
                    <a:gd name="connsiteY744" fmla="*/ 9691 h 10000"/>
                    <a:gd name="connsiteX745" fmla="*/ 9612 w 10000"/>
                    <a:gd name="connsiteY745" fmla="*/ 9650 h 10000"/>
                    <a:gd name="connsiteX746" fmla="*/ 9653 w 10000"/>
                    <a:gd name="connsiteY746" fmla="*/ 9603 h 10000"/>
                    <a:gd name="connsiteX747" fmla="*/ 9692 w 10000"/>
                    <a:gd name="connsiteY747" fmla="*/ 9556 h 10000"/>
                    <a:gd name="connsiteX748" fmla="*/ 9729 w 10000"/>
                    <a:gd name="connsiteY748" fmla="*/ 9506 h 10000"/>
                    <a:gd name="connsiteX749" fmla="*/ 9765 w 10000"/>
                    <a:gd name="connsiteY749" fmla="*/ 9453 h 10000"/>
                    <a:gd name="connsiteX750" fmla="*/ 9797 w 10000"/>
                    <a:gd name="connsiteY750" fmla="*/ 9402 h 10000"/>
                    <a:gd name="connsiteX751" fmla="*/ 9829 w 10000"/>
                    <a:gd name="connsiteY751" fmla="*/ 9347 h 10000"/>
                    <a:gd name="connsiteX752" fmla="*/ 9858 w 10000"/>
                    <a:gd name="connsiteY752" fmla="*/ 9289 h 10000"/>
                    <a:gd name="connsiteX753" fmla="*/ 9883 w 10000"/>
                    <a:gd name="connsiteY753" fmla="*/ 9230 h 10000"/>
                    <a:gd name="connsiteX754" fmla="*/ 9907 w 10000"/>
                    <a:gd name="connsiteY754" fmla="*/ 9171 h 10000"/>
                    <a:gd name="connsiteX755" fmla="*/ 9927 w 10000"/>
                    <a:gd name="connsiteY755" fmla="*/ 9109 h 10000"/>
                    <a:gd name="connsiteX756" fmla="*/ 9947 w 10000"/>
                    <a:gd name="connsiteY756" fmla="*/ 9048 h 10000"/>
                    <a:gd name="connsiteX757" fmla="*/ 9963 w 10000"/>
                    <a:gd name="connsiteY757" fmla="*/ 8982 h 10000"/>
                    <a:gd name="connsiteX758" fmla="*/ 9975 w 10000"/>
                    <a:gd name="connsiteY758" fmla="*/ 8917 h 10000"/>
                    <a:gd name="connsiteX759" fmla="*/ 9986 w 10000"/>
                    <a:gd name="connsiteY759" fmla="*/ 8849 h 10000"/>
                    <a:gd name="connsiteX760" fmla="*/ 9995 w 10000"/>
                    <a:gd name="connsiteY760" fmla="*/ 8784 h 10000"/>
                    <a:gd name="connsiteX761" fmla="*/ 9998 w 10000"/>
                    <a:gd name="connsiteY761" fmla="*/ 8714 h 10000"/>
                    <a:gd name="connsiteX762" fmla="*/ 10000 w 10000"/>
                    <a:gd name="connsiteY762" fmla="*/ 8646 h 10000"/>
                    <a:gd name="connsiteX763" fmla="*/ 10000 w 10000"/>
                    <a:gd name="connsiteY763" fmla="*/ 2865 h 10000"/>
                    <a:gd name="connsiteX764" fmla="*/ 9998 w 10000"/>
                    <a:gd name="connsiteY764" fmla="*/ 2795 h 10000"/>
                    <a:gd name="connsiteX765" fmla="*/ 9995 w 10000"/>
                    <a:gd name="connsiteY765" fmla="*/ 2728 h 10000"/>
                    <a:gd name="connsiteX766" fmla="*/ 9986 w 10000"/>
                    <a:gd name="connsiteY766" fmla="*/ 2660 h 10000"/>
                    <a:gd name="connsiteX767" fmla="*/ 9975 w 10000"/>
                    <a:gd name="connsiteY767" fmla="*/ 2591 h 10000"/>
                    <a:gd name="connsiteX768" fmla="*/ 9963 w 10000"/>
                    <a:gd name="connsiteY768" fmla="*/ 2527 h 10000"/>
                    <a:gd name="connsiteX769" fmla="*/ 9947 w 10000"/>
                    <a:gd name="connsiteY769" fmla="*/ 2464 h 10000"/>
                    <a:gd name="connsiteX770" fmla="*/ 9927 w 10000"/>
                    <a:gd name="connsiteY770" fmla="*/ 2398 h 10000"/>
                    <a:gd name="connsiteX771" fmla="*/ 9907 w 10000"/>
                    <a:gd name="connsiteY771" fmla="*/ 2339 h 10000"/>
                    <a:gd name="connsiteX772" fmla="*/ 9883 w 10000"/>
                    <a:gd name="connsiteY772" fmla="*/ 2277 h 10000"/>
                    <a:gd name="connsiteX773" fmla="*/ 9858 w 10000"/>
                    <a:gd name="connsiteY773" fmla="*/ 2220 h 10000"/>
                    <a:gd name="connsiteX774" fmla="*/ 9829 w 10000"/>
                    <a:gd name="connsiteY774" fmla="*/ 2163 h 10000"/>
                    <a:gd name="connsiteX775" fmla="*/ 9797 w 10000"/>
                    <a:gd name="connsiteY775" fmla="*/ 2109 h 10000"/>
                    <a:gd name="connsiteX776" fmla="*/ 9765 w 10000"/>
                    <a:gd name="connsiteY776" fmla="*/ 2054 h 10000"/>
                    <a:gd name="connsiteX777" fmla="*/ 9729 w 10000"/>
                    <a:gd name="connsiteY777" fmla="*/ 2005 h 10000"/>
                    <a:gd name="connsiteX778" fmla="*/ 9692 w 10000"/>
                    <a:gd name="connsiteY778" fmla="*/ 1954 h 10000"/>
                    <a:gd name="connsiteX779" fmla="*/ 9653 w 10000"/>
                    <a:gd name="connsiteY779" fmla="*/ 1907 h 10000"/>
                    <a:gd name="connsiteX780" fmla="*/ 9612 w 10000"/>
                    <a:gd name="connsiteY780" fmla="*/ 1862 h 10000"/>
                    <a:gd name="connsiteX781" fmla="*/ 9571 w 10000"/>
                    <a:gd name="connsiteY781" fmla="*/ 1819 h 10000"/>
                    <a:gd name="connsiteX782" fmla="*/ 9525 w 10000"/>
                    <a:gd name="connsiteY782" fmla="*/ 1778 h 10000"/>
                    <a:gd name="connsiteX783" fmla="*/ 9480 w 10000"/>
                    <a:gd name="connsiteY783" fmla="*/ 1741 h 10000"/>
                    <a:gd name="connsiteX784" fmla="*/ 9432 w 10000"/>
                    <a:gd name="connsiteY784" fmla="*/ 1704 h 10000"/>
                    <a:gd name="connsiteX785" fmla="*/ 9382 w 10000"/>
                    <a:gd name="connsiteY785" fmla="*/ 1673 h 10000"/>
                    <a:gd name="connsiteX786" fmla="*/ 9331 w 10000"/>
                    <a:gd name="connsiteY786" fmla="*/ 1642 h 10000"/>
                    <a:gd name="connsiteX787" fmla="*/ 9279 w 10000"/>
                    <a:gd name="connsiteY787" fmla="*/ 1616 h 10000"/>
                    <a:gd name="connsiteX788" fmla="*/ 9226 w 10000"/>
                    <a:gd name="connsiteY788" fmla="*/ 1591 h 10000"/>
                    <a:gd name="connsiteX789" fmla="*/ 9172 w 10000"/>
                    <a:gd name="connsiteY789" fmla="*/ 1569 h 10000"/>
                    <a:gd name="connsiteX790" fmla="*/ 9114 w 10000"/>
                    <a:gd name="connsiteY790" fmla="*/ 1552 h 10000"/>
                    <a:gd name="connsiteX791" fmla="*/ 9059 w 10000"/>
                    <a:gd name="connsiteY791" fmla="*/ 1536 h 10000"/>
                    <a:gd name="connsiteX792" fmla="*/ 9000 w 10000"/>
                    <a:gd name="connsiteY792" fmla="*/ 1524 h 10000"/>
                    <a:gd name="connsiteX793" fmla="*/ 8941 w 10000"/>
                    <a:gd name="connsiteY793" fmla="*/ 1513 h 10000"/>
                    <a:gd name="connsiteX794" fmla="*/ 8882 w 10000"/>
                    <a:gd name="connsiteY794" fmla="*/ 1509 h 10000"/>
                    <a:gd name="connsiteX795" fmla="*/ 8820 w 10000"/>
                    <a:gd name="connsiteY795" fmla="*/ 1509 h 10000"/>
                    <a:gd name="connsiteX796" fmla="*/ 8446 w 10000"/>
                    <a:gd name="connsiteY796" fmla="*/ 1509 h 10000"/>
                    <a:gd name="connsiteX797" fmla="*/ 7653 w 10000"/>
                    <a:gd name="connsiteY797" fmla="*/ 0 h 10000"/>
                    <a:gd name="connsiteX798" fmla="*/ 4205 w 10000"/>
                    <a:gd name="connsiteY79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Lst>
                  <a:rect l="l" t="t" r="r" b="b"/>
                  <a:pathLst>
                    <a:path w="10000" h="10000">
                      <a:moveTo>
                        <a:pt x="2161" y="80"/>
                      </a:moveTo>
                      <a:lnTo>
                        <a:pt x="2161" y="80"/>
                      </a:lnTo>
                      <a:lnTo>
                        <a:pt x="2207" y="80"/>
                      </a:lnTo>
                      <a:lnTo>
                        <a:pt x="2253" y="86"/>
                      </a:lnTo>
                      <a:cubicBezTo>
                        <a:pt x="2267" y="87"/>
                        <a:pt x="2282" y="89"/>
                        <a:pt x="2296" y="90"/>
                      </a:cubicBezTo>
                      <a:cubicBezTo>
                        <a:pt x="2310" y="93"/>
                        <a:pt x="2324" y="97"/>
                        <a:pt x="2338" y="100"/>
                      </a:cubicBezTo>
                      <a:lnTo>
                        <a:pt x="2383" y="109"/>
                      </a:lnTo>
                      <a:lnTo>
                        <a:pt x="2426" y="121"/>
                      </a:lnTo>
                      <a:cubicBezTo>
                        <a:pt x="2440" y="126"/>
                        <a:pt x="2453" y="130"/>
                        <a:pt x="2467" y="135"/>
                      </a:cubicBezTo>
                      <a:cubicBezTo>
                        <a:pt x="2480" y="141"/>
                        <a:pt x="2493" y="146"/>
                        <a:pt x="2506" y="152"/>
                      </a:cubicBezTo>
                      <a:lnTo>
                        <a:pt x="2545" y="170"/>
                      </a:lnTo>
                      <a:cubicBezTo>
                        <a:pt x="2558" y="178"/>
                        <a:pt x="2571" y="185"/>
                        <a:pt x="2584" y="193"/>
                      </a:cubicBezTo>
                      <a:cubicBezTo>
                        <a:pt x="2596" y="200"/>
                        <a:pt x="2609" y="206"/>
                        <a:pt x="2621" y="213"/>
                      </a:cubicBezTo>
                      <a:cubicBezTo>
                        <a:pt x="2634" y="222"/>
                        <a:pt x="2646" y="231"/>
                        <a:pt x="2659" y="240"/>
                      </a:cubicBezTo>
                      <a:cubicBezTo>
                        <a:pt x="2671" y="248"/>
                        <a:pt x="2684" y="256"/>
                        <a:pt x="2696" y="264"/>
                      </a:cubicBezTo>
                      <a:cubicBezTo>
                        <a:pt x="2707" y="274"/>
                        <a:pt x="2719" y="283"/>
                        <a:pt x="2730" y="293"/>
                      </a:cubicBezTo>
                      <a:cubicBezTo>
                        <a:pt x="2741" y="303"/>
                        <a:pt x="2753" y="312"/>
                        <a:pt x="2764" y="322"/>
                      </a:cubicBezTo>
                      <a:lnTo>
                        <a:pt x="2796" y="354"/>
                      </a:lnTo>
                      <a:cubicBezTo>
                        <a:pt x="2806" y="364"/>
                        <a:pt x="2816" y="375"/>
                        <a:pt x="2826" y="385"/>
                      </a:cubicBezTo>
                      <a:lnTo>
                        <a:pt x="2858" y="420"/>
                      </a:lnTo>
                      <a:cubicBezTo>
                        <a:pt x="2868" y="432"/>
                        <a:pt x="2877" y="445"/>
                        <a:pt x="2887" y="457"/>
                      </a:cubicBezTo>
                      <a:cubicBezTo>
                        <a:pt x="2896" y="469"/>
                        <a:pt x="2904" y="480"/>
                        <a:pt x="2913" y="492"/>
                      </a:cubicBezTo>
                      <a:cubicBezTo>
                        <a:pt x="2921" y="505"/>
                        <a:pt x="2930" y="517"/>
                        <a:pt x="2938" y="530"/>
                      </a:cubicBezTo>
                      <a:cubicBezTo>
                        <a:pt x="2946" y="544"/>
                        <a:pt x="2955" y="557"/>
                        <a:pt x="2963" y="571"/>
                      </a:cubicBezTo>
                      <a:cubicBezTo>
                        <a:pt x="2971" y="584"/>
                        <a:pt x="2978" y="597"/>
                        <a:pt x="2986" y="610"/>
                      </a:cubicBezTo>
                      <a:cubicBezTo>
                        <a:pt x="2993" y="624"/>
                        <a:pt x="3001" y="639"/>
                        <a:pt x="3008" y="653"/>
                      </a:cubicBezTo>
                      <a:cubicBezTo>
                        <a:pt x="3014" y="667"/>
                        <a:pt x="3021" y="682"/>
                        <a:pt x="3027" y="696"/>
                      </a:cubicBezTo>
                      <a:lnTo>
                        <a:pt x="3045" y="741"/>
                      </a:lnTo>
                      <a:lnTo>
                        <a:pt x="3063" y="786"/>
                      </a:lnTo>
                      <a:cubicBezTo>
                        <a:pt x="3068" y="801"/>
                        <a:pt x="3072" y="816"/>
                        <a:pt x="3077" y="831"/>
                      </a:cubicBezTo>
                      <a:cubicBezTo>
                        <a:pt x="3081" y="847"/>
                        <a:pt x="3086" y="863"/>
                        <a:pt x="3090" y="879"/>
                      </a:cubicBezTo>
                      <a:cubicBezTo>
                        <a:pt x="3094" y="895"/>
                        <a:pt x="3098" y="912"/>
                        <a:pt x="3102" y="928"/>
                      </a:cubicBezTo>
                      <a:cubicBezTo>
                        <a:pt x="3104" y="944"/>
                        <a:pt x="3107" y="961"/>
                        <a:pt x="3109" y="977"/>
                      </a:cubicBezTo>
                      <a:cubicBezTo>
                        <a:pt x="3112" y="993"/>
                        <a:pt x="3115" y="1010"/>
                        <a:pt x="3118" y="1026"/>
                      </a:cubicBezTo>
                      <a:lnTo>
                        <a:pt x="1207" y="1026"/>
                      </a:lnTo>
                      <a:cubicBezTo>
                        <a:pt x="1209" y="1010"/>
                        <a:pt x="1212" y="993"/>
                        <a:pt x="1214" y="977"/>
                      </a:cubicBezTo>
                      <a:cubicBezTo>
                        <a:pt x="1217" y="961"/>
                        <a:pt x="1220" y="944"/>
                        <a:pt x="1223" y="928"/>
                      </a:cubicBezTo>
                      <a:cubicBezTo>
                        <a:pt x="1226" y="912"/>
                        <a:pt x="1230" y="895"/>
                        <a:pt x="1233" y="879"/>
                      </a:cubicBezTo>
                      <a:lnTo>
                        <a:pt x="1248" y="831"/>
                      </a:lnTo>
                      <a:cubicBezTo>
                        <a:pt x="1253" y="816"/>
                        <a:pt x="1257" y="801"/>
                        <a:pt x="1262" y="786"/>
                      </a:cubicBezTo>
                      <a:lnTo>
                        <a:pt x="1280" y="741"/>
                      </a:lnTo>
                      <a:cubicBezTo>
                        <a:pt x="1285" y="726"/>
                        <a:pt x="1291" y="711"/>
                        <a:pt x="1296" y="696"/>
                      </a:cubicBezTo>
                      <a:cubicBezTo>
                        <a:pt x="1303" y="682"/>
                        <a:pt x="1310" y="667"/>
                        <a:pt x="1317" y="653"/>
                      </a:cubicBezTo>
                      <a:cubicBezTo>
                        <a:pt x="1324" y="639"/>
                        <a:pt x="1330" y="624"/>
                        <a:pt x="1337" y="610"/>
                      </a:cubicBezTo>
                      <a:cubicBezTo>
                        <a:pt x="1345" y="597"/>
                        <a:pt x="1352" y="584"/>
                        <a:pt x="1360" y="571"/>
                      </a:cubicBezTo>
                      <a:cubicBezTo>
                        <a:pt x="1368" y="557"/>
                        <a:pt x="1377" y="544"/>
                        <a:pt x="1385" y="530"/>
                      </a:cubicBezTo>
                      <a:cubicBezTo>
                        <a:pt x="1394" y="517"/>
                        <a:pt x="1402" y="505"/>
                        <a:pt x="1411" y="492"/>
                      </a:cubicBezTo>
                      <a:cubicBezTo>
                        <a:pt x="1420" y="480"/>
                        <a:pt x="1429" y="469"/>
                        <a:pt x="1438" y="457"/>
                      </a:cubicBezTo>
                      <a:cubicBezTo>
                        <a:pt x="1447" y="445"/>
                        <a:pt x="1457" y="432"/>
                        <a:pt x="1466" y="420"/>
                      </a:cubicBezTo>
                      <a:cubicBezTo>
                        <a:pt x="1476" y="408"/>
                        <a:pt x="1487" y="397"/>
                        <a:pt x="1497" y="385"/>
                      </a:cubicBezTo>
                      <a:cubicBezTo>
                        <a:pt x="1507" y="375"/>
                        <a:pt x="1517" y="364"/>
                        <a:pt x="1527" y="354"/>
                      </a:cubicBezTo>
                      <a:cubicBezTo>
                        <a:pt x="1538" y="343"/>
                        <a:pt x="1550" y="333"/>
                        <a:pt x="1561" y="322"/>
                      </a:cubicBezTo>
                      <a:lnTo>
                        <a:pt x="1593" y="293"/>
                      </a:lnTo>
                      <a:lnTo>
                        <a:pt x="1628" y="264"/>
                      </a:lnTo>
                      <a:lnTo>
                        <a:pt x="1664" y="240"/>
                      </a:lnTo>
                      <a:cubicBezTo>
                        <a:pt x="1676" y="231"/>
                        <a:pt x="1689" y="222"/>
                        <a:pt x="1701" y="213"/>
                      </a:cubicBezTo>
                      <a:cubicBezTo>
                        <a:pt x="1713" y="206"/>
                        <a:pt x="1725" y="200"/>
                        <a:pt x="1737" y="193"/>
                      </a:cubicBezTo>
                      <a:cubicBezTo>
                        <a:pt x="1751" y="185"/>
                        <a:pt x="1764" y="178"/>
                        <a:pt x="1778" y="170"/>
                      </a:cubicBezTo>
                      <a:lnTo>
                        <a:pt x="1817" y="152"/>
                      </a:lnTo>
                      <a:cubicBezTo>
                        <a:pt x="1831" y="146"/>
                        <a:pt x="1844" y="141"/>
                        <a:pt x="1858" y="135"/>
                      </a:cubicBezTo>
                      <a:cubicBezTo>
                        <a:pt x="1872" y="130"/>
                        <a:pt x="1885" y="126"/>
                        <a:pt x="1899" y="121"/>
                      </a:cubicBezTo>
                      <a:lnTo>
                        <a:pt x="1940" y="109"/>
                      </a:lnTo>
                      <a:lnTo>
                        <a:pt x="1984" y="100"/>
                      </a:lnTo>
                      <a:cubicBezTo>
                        <a:pt x="1998" y="97"/>
                        <a:pt x="2013" y="93"/>
                        <a:pt x="2027" y="90"/>
                      </a:cubicBezTo>
                      <a:cubicBezTo>
                        <a:pt x="2042" y="89"/>
                        <a:pt x="2058" y="87"/>
                        <a:pt x="2073" y="86"/>
                      </a:cubicBezTo>
                      <a:lnTo>
                        <a:pt x="2116" y="80"/>
                      </a:lnTo>
                      <a:lnTo>
                        <a:pt x="2161" y="80"/>
                      </a:lnTo>
                      <a:close/>
                      <a:moveTo>
                        <a:pt x="5830" y="2038"/>
                      </a:moveTo>
                      <a:lnTo>
                        <a:pt x="5830" y="2038"/>
                      </a:lnTo>
                      <a:cubicBezTo>
                        <a:pt x="5857" y="2039"/>
                        <a:pt x="5885" y="2039"/>
                        <a:pt x="5912" y="2040"/>
                      </a:cubicBezTo>
                      <a:cubicBezTo>
                        <a:pt x="5939" y="2041"/>
                        <a:pt x="5965" y="2041"/>
                        <a:pt x="5992" y="2042"/>
                      </a:cubicBezTo>
                      <a:cubicBezTo>
                        <a:pt x="6018" y="2045"/>
                        <a:pt x="6044" y="2047"/>
                        <a:pt x="6070" y="2050"/>
                      </a:cubicBezTo>
                      <a:lnTo>
                        <a:pt x="6149" y="2056"/>
                      </a:lnTo>
                      <a:cubicBezTo>
                        <a:pt x="6175" y="2059"/>
                        <a:pt x="6201" y="2063"/>
                        <a:pt x="6227" y="2066"/>
                      </a:cubicBezTo>
                      <a:lnTo>
                        <a:pt x="6305" y="2081"/>
                      </a:lnTo>
                      <a:cubicBezTo>
                        <a:pt x="6331" y="2086"/>
                        <a:pt x="6356" y="2090"/>
                        <a:pt x="6382" y="2095"/>
                      </a:cubicBezTo>
                      <a:cubicBezTo>
                        <a:pt x="6408" y="2100"/>
                        <a:pt x="6434" y="2106"/>
                        <a:pt x="6460" y="2111"/>
                      </a:cubicBezTo>
                      <a:cubicBezTo>
                        <a:pt x="6485" y="2117"/>
                        <a:pt x="6510" y="2124"/>
                        <a:pt x="6535" y="2130"/>
                      </a:cubicBezTo>
                      <a:lnTo>
                        <a:pt x="6611" y="2152"/>
                      </a:lnTo>
                      <a:cubicBezTo>
                        <a:pt x="6636" y="2160"/>
                        <a:pt x="6661" y="2167"/>
                        <a:pt x="6686" y="2175"/>
                      </a:cubicBezTo>
                      <a:lnTo>
                        <a:pt x="6761" y="2199"/>
                      </a:lnTo>
                      <a:lnTo>
                        <a:pt x="6832" y="2228"/>
                      </a:lnTo>
                      <a:cubicBezTo>
                        <a:pt x="6856" y="2238"/>
                        <a:pt x="6881" y="2247"/>
                        <a:pt x="6905" y="2257"/>
                      </a:cubicBezTo>
                      <a:lnTo>
                        <a:pt x="6975" y="2288"/>
                      </a:lnTo>
                      <a:cubicBezTo>
                        <a:pt x="6999" y="2299"/>
                        <a:pt x="7024" y="2309"/>
                        <a:pt x="7048" y="2320"/>
                      </a:cubicBezTo>
                      <a:cubicBezTo>
                        <a:pt x="7070" y="2332"/>
                        <a:pt x="7093" y="2343"/>
                        <a:pt x="7115" y="2355"/>
                      </a:cubicBezTo>
                      <a:lnTo>
                        <a:pt x="7186" y="2394"/>
                      </a:lnTo>
                      <a:lnTo>
                        <a:pt x="7252" y="2433"/>
                      </a:lnTo>
                      <a:lnTo>
                        <a:pt x="7320" y="2472"/>
                      </a:lnTo>
                      <a:lnTo>
                        <a:pt x="7387" y="2515"/>
                      </a:lnTo>
                      <a:cubicBezTo>
                        <a:pt x="7409" y="2529"/>
                        <a:pt x="7430" y="2544"/>
                        <a:pt x="7452" y="2558"/>
                      </a:cubicBezTo>
                      <a:lnTo>
                        <a:pt x="7514" y="2605"/>
                      </a:lnTo>
                      <a:lnTo>
                        <a:pt x="7578" y="2654"/>
                      </a:lnTo>
                      <a:cubicBezTo>
                        <a:pt x="7598" y="2670"/>
                        <a:pt x="7618" y="2685"/>
                        <a:pt x="7638" y="2701"/>
                      </a:cubicBezTo>
                      <a:lnTo>
                        <a:pt x="7701" y="2752"/>
                      </a:lnTo>
                      <a:lnTo>
                        <a:pt x="7761" y="2806"/>
                      </a:lnTo>
                      <a:cubicBezTo>
                        <a:pt x="7780" y="2824"/>
                        <a:pt x="7799" y="2843"/>
                        <a:pt x="7818" y="2861"/>
                      </a:cubicBezTo>
                      <a:lnTo>
                        <a:pt x="7877" y="2914"/>
                      </a:lnTo>
                      <a:lnTo>
                        <a:pt x="7932" y="2972"/>
                      </a:lnTo>
                      <a:lnTo>
                        <a:pt x="7985" y="3031"/>
                      </a:lnTo>
                      <a:cubicBezTo>
                        <a:pt x="8003" y="3051"/>
                        <a:pt x="8021" y="3070"/>
                        <a:pt x="8039" y="3090"/>
                      </a:cubicBezTo>
                      <a:cubicBezTo>
                        <a:pt x="8057" y="3111"/>
                        <a:pt x="8076" y="3131"/>
                        <a:pt x="8094" y="3152"/>
                      </a:cubicBezTo>
                      <a:cubicBezTo>
                        <a:pt x="8110" y="3174"/>
                        <a:pt x="8126" y="3195"/>
                        <a:pt x="8142" y="3217"/>
                      </a:cubicBezTo>
                      <a:lnTo>
                        <a:pt x="8194" y="3281"/>
                      </a:lnTo>
                      <a:cubicBezTo>
                        <a:pt x="8210" y="3303"/>
                        <a:pt x="8226" y="3326"/>
                        <a:pt x="8242" y="3348"/>
                      </a:cubicBezTo>
                      <a:lnTo>
                        <a:pt x="8290" y="3414"/>
                      </a:lnTo>
                      <a:cubicBezTo>
                        <a:pt x="8305" y="3437"/>
                        <a:pt x="8319" y="3461"/>
                        <a:pt x="8334" y="3484"/>
                      </a:cubicBezTo>
                      <a:lnTo>
                        <a:pt x="8379" y="3553"/>
                      </a:lnTo>
                      <a:cubicBezTo>
                        <a:pt x="8393" y="3576"/>
                        <a:pt x="8407" y="3600"/>
                        <a:pt x="8421" y="3623"/>
                      </a:cubicBezTo>
                      <a:cubicBezTo>
                        <a:pt x="8435" y="3647"/>
                        <a:pt x="8448" y="3672"/>
                        <a:pt x="8462" y="3696"/>
                      </a:cubicBezTo>
                      <a:cubicBezTo>
                        <a:pt x="8476" y="3721"/>
                        <a:pt x="8491" y="3745"/>
                        <a:pt x="8505" y="3770"/>
                      </a:cubicBezTo>
                      <a:cubicBezTo>
                        <a:pt x="8517" y="3795"/>
                        <a:pt x="8529" y="3819"/>
                        <a:pt x="8541" y="3844"/>
                      </a:cubicBezTo>
                      <a:cubicBezTo>
                        <a:pt x="8553" y="3869"/>
                        <a:pt x="8566" y="3895"/>
                        <a:pt x="8578" y="3920"/>
                      </a:cubicBezTo>
                      <a:cubicBezTo>
                        <a:pt x="8590" y="3947"/>
                        <a:pt x="8602" y="3973"/>
                        <a:pt x="8614" y="4000"/>
                      </a:cubicBezTo>
                      <a:lnTo>
                        <a:pt x="8647" y="4075"/>
                      </a:lnTo>
                      <a:cubicBezTo>
                        <a:pt x="8658" y="4102"/>
                        <a:pt x="8668" y="4128"/>
                        <a:pt x="8679" y="4155"/>
                      </a:cubicBezTo>
                      <a:cubicBezTo>
                        <a:pt x="8690" y="4182"/>
                        <a:pt x="8701" y="4208"/>
                        <a:pt x="8712" y="4235"/>
                      </a:cubicBezTo>
                      <a:cubicBezTo>
                        <a:pt x="8721" y="4262"/>
                        <a:pt x="8731" y="4290"/>
                        <a:pt x="8740" y="4317"/>
                      </a:cubicBezTo>
                      <a:cubicBezTo>
                        <a:pt x="8749" y="4344"/>
                        <a:pt x="8758" y="4372"/>
                        <a:pt x="8767" y="4399"/>
                      </a:cubicBezTo>
                      <a:cubicBezTo>
                        <a:pt x="8775" y="4426"/>
                        <a:pt x="8784" y="4454"/>
                        <a:pt x="8792" y="4481"/>
                      </a:cubicBezTo>
                      <a:cubicBezTo>
                        <a:pt x="8800" y="4509"/>
                        <a:pt x="8809" y="4537"/>
                        <a:pt x="8817" y="4565"/>
                      </a:cubicBezTo>
                      <a:cubicBezTo>
                        <a:pt x="8823" y="4594"/>
                        <a:pt x="8830" y="4622"/>
                        <a:pt x="8836" y="4651"/>
                      </a:cubicBezTo>
                      <a:cubicBezTo>
                        <a:pt x="8843" y="4680"/>
                        <a:pt x="8850" y="4708"/>
                        <a:pt x="8857" y="4737"/>
                      </a:cubicBezTo>
                      <a:cubicBezTo>
                        <a:pt x="8864" y="4766"/>
                        <a:pt x="8870" y="4796"/>
                        <a:pt x="8877" y="4825"/>
                      </a:cubicBezTo>
                      <a:cubicBezTo>
                        <a:pt x="8882" y="4853"/>
                        <a:pt x="8888" y="4881"/>
                        <a:pt x="8893" y="4909"/>
                      </a:cubicBezTo>
                      <a:cubicBezTo>
                        <a:pt x="8898" y="4938"/>
                        <a:pt x="8902" y="4968"/>
                        <a:pt x="8907" y="4997"/>
                      </a:cubicBezTo>
                      <a:cubicBezTo>
                        <a:pt x="8911" y="5028"/>
                        <a:pt x="8916" y="5058"/>
                        <a:pt x="8920" y="5089"/>
                      </a:cubicBezTo>
                      <a:cubicBezTo>
                        <a:pt x="8923" y="5119"/>
                        <a:pt x="8927" y="5149"/>
                        <a:pt x="8930" y="5179"/>
                      </a:cubicBezTo>
                      <a:cubicBezTo>
                        <a:pt x="8934" y="5209"/>
                        <a:pt x="8937" y="5239"/>
                        <a:pt x="8941" y="5269"/>
                      </a:cubicBezTo>
                      <a:cubicBezTo>
                        <a:pt x="8943" y="5299"/>
                        <a:pt x="8944" y="5329"/>
                        <a:pt x="8946" y="5359"/>
                      </a:cubicBezTo>
                      <a:cubicBezTo>
                        <a:pt x="8949" y="5389"/>
                        <a:pt x="8951" y="5420"/>
                        <a:pt x="8954" y="5450"/>
                      </a:cubicBezTo>
                      <a:cubicBezTo>
                        <a:pt x="8954" y="5481"/>
                        <a:pt x="8955" y="5511"/>
                        <a:pt x="8955" y="5542"/>
                      </a:cubicBezTo>
                      <a:cubicBezTo>
                        <a:pt x="8956" y="5573"/>
                        <a:pt x="8956" y="5605"/>
                        <a:pt x="8957" y="5636"/>
                      </a:cubicBezTo>
                      <a:cubicBezTo>
                        <a:pt x="8956" y="5667"/>
                        <a:pt x="8956" y="5697"/>
                        <a:pt x="8955" y="5728"/>
                      </a:cubicBezTo>
                      <a:cubicBezTo>
                        <a:pt x="8955" y="5759"/>
                        <a:pt x="8954" y="5789"/>
                        <a:pt x="8954" y="5820"/>
                      </a:cubicBezTo>
                      <a:cubicBezTo>
                        <a:pt x="8951" y="5851"/>
                        <a:pt x="8949" y="5881"/>
                        <a:pt x="8946" y="5912"/>
                      </a:cubicBezTo>
                      <a:cubicBezTo>
                        <a:pt x="8944" y="5943"/>
                        <a:pt x="8943" y="5974"/>
                        <a:pt x="8941" y="6005"/>
                      </a:cubicBezTo>
                      <a:cubicBezTo>
                        <a:pt x="8937" y="6035"/>
                        <a:pt x="8934" y="6065"/>
                        <a:pt x="8930" y="6095"/>
                      </a:cubicBezTo>
                      <a:cubicBezTo>
                        <a:pt x="8927" y="6125"/>
                        <a:pt x="8923" y="6155"/>
                        <a:pt x="8920" y="6185"/>
                      </a:cubicBezTo>
                      <a:cubicBezTo>
                        <a:pt x="8916" y="6214"/>
                        <a:pt x="8911" y="6244"/>
                        <a:pt x="8907" y="6273"/>
                      </a:cubicBezTo>
                      <a:cubicBezTo>
                        <a:pt x="8902" y="6302"/>
                        <a:pt x="8898" y="6332"/>
                        <a:pt x="8893" y="6361"/>
                      </a:cubicBezTo>
                      <a:cubicBezTo>
                        <a:pt x="8888" y="6390"/>
                        <a:pt x="8882" y="6420"/>
                        <a:pt x="8877" y="6449"/>
                      </a:cubicBezTo>
                      <a:cubicBezTo>
                        <a:pt x="8870" y="6478"/>
                        <a:pt x="8864" y="6506"/>
                        <a:pt x="8857" y="6535"/>
                      </a:cubicBezTo>
                      <a:lnTo>
                        <a:pt x="8836" y="6619"/>
                      </a:lnTo>
                      <a:cubicBezTo>
                        <a:pt x="8830" y="6648"/>
                        <a:pt x="8823" y="6676"/>
                        <a:pt x="8817" y="6705"/>
                      </a:cubicBezTo>
                      <a:cubicBezTo>
                        <a:pt x="8809" y="6734"/>
                        <a:pt x="8800" y="6762"/>
                        <a:pt x="8792" y="6791"/>
                      </a:cubicBezTo>
                      <a:cubicBezTo>
                        <a:pt x="8784" y="6818"/>
                        <a:pt x="8775" y="6844"/>
                        <a:pt x="8767" y="6871"/>
                      </a:cubicBezTo>
                      <a:lnTo>
                        <a:pt x="8740" y="6955"/>
                      </a:lnTo>
                      <a:cubicBezTo>
                        <a:pt x="8731" y="6982"/>
                        <a:pt x="8721" y="7008"/>
                        <a:pt x="8712" y="7035"/>
                      </a:cubicBezTo>
                      <a:cubicBezTo>
                        <a:pt x="8701" y="7062"/>
                        <a:pt x="8690" y="7090"/>
                        <a:pt x="8679" y="7117"/>
                      </a:cubicBezTo>
                      <a:cubicBezTo>
                        <a:pt x="8668" y="7143"/>
                        <a:pt x="8658" y="7168"/>
                        <a:pt x="8647" y="7194"/>
                      </a:cubicBezTo>
                      <a:cubicBezTo>
                        <a:pt x="8636" y="7221"/>
                        <a:pt x="8625" y="7247"/>
                        <a:pt x="8614" y="7274"/>
                      </a:cubicBezTo>
                      <a:cubicBezTo>
                        <a:pt x="8602" y="7299"/>
                        <a:pt x="8590" y="7325"/>
                        <a:pt x="8578" y="7350"/>
                      </a:cubicBezTo>
                      <a:cubicBezTo>
                        <a:pt x="8566" y="7375"/>
                        <a:pt x="8553" y="7401"/>
                        <a:pt x="8541" y="7426"/>
                      </a:cubicBezTo>
                      <a:cubicBezTo>
                        <a:pt x="8529" y="7451"/>
                        <a:pt x="8517" y="7477"/>
                        <a:pt x="8505" y="7502"/>
                      </a:cubicBezTo>
                      <a:cubicBezTo>
                        <a:pt x="8491" y="7526"/>
                        <a:pt x="8476" y="7551"/>
                        <a:pt x="8462" y="7575"/>
                      </a:cubicBezTo>
                      <a:cubicBezTo>
                        <a:pt x="8448" y="7599"/>
                        <a:pt x="8435" y="7623"/>
                        <a:pt x="8421" y="7647"/>
                      </a:cubicBezTo>
                      <a:lnTo>
                        <a:pt x="8379" y="7719"/>
                      </a:lnTo>
                      <a:cubicBezTo>
                        <a:pt x="8364" y="7743"/>
                        <a:pt x="8349" y="7766"/>
                        <a:pt x="8334" y="7790"/>
                      </a:cubicBezTo>
                      <a:cubicBezTo>
                        <a:pt x="8319" y="7812"/>
                        <a:pt x="8305" y="7834"/>
                        <a:pt x="8290" y="7856"/>
                      </a:cubicBezTo>
                      <a:lnTo>
                        <a:pt x="8242" y="7925"/>
                      </a:lnTo>
                      <a:cubicBezTo>
                        <a:pt x="8226" y="7946"/>
                        <a:pt x="8210" y="7968"/>
                        <a:pt x="8194" y="7989"/>
                      </a:cubicBezTo>
                      <a:cubicBezTo>
                        <a:pt x="8177" y="8012"/>
                        <a:pt x="8159" y="8034"/>
                        <a:pt x="8142" y="8057"/>
                      </a:cubicBezTo>
                      <a:cubicBezTo>
                        <a:pt x="8126" y="8077"/>
                        <a:pt x="8110" y="8098"/>
                        <a:pt x="8094" y="8118"/>
                      </a:cubicBezTo>
                      <a:lnTo>
                        <a:pt x="8039" y="8179"/>
                      </a:lnTo>
                      <a:lnTo>
                        <a:pt x="7985" y="8239"/>
                      </a:lnTo>
                      <a:lnTo>
                        <a:pt x="7932" y="8298"/>
                      </a:lnTo>
                      <a:lnTo>
                        <a:pt x="7877" y="8356"/>
                      </a:lnTo>
                      <a:cubicBezTo>
                        <a:pt x="7857" y="8375"/>
                        <a:pt x="7838" y="8394"/>
                        <a:pt x="7818" y="8413"/>
                      </a:cubicBezTo>
                      <a:cubicBezTo>
                        <a:pt x="7799" y="8431"/>
                        <a:pt x="7780" y="8448"/>
                        <a:pt x="7761" y="8466"/>
                      </a:cubicBezTo>
                      <a:cubicBezTo>
                        <a:pt x="7741" y="8484"/>
                        <a:pt x="7721" y="8501"/>
                        <a:pt x="7701" y="8519"/>
                      </a:cubicBezTo>
                      <a:cubicBezTo>
                        <a:pt x="7680" y="8536"/>
                        <a:pt x="7659" y="8552"/>
                        <a:pt x="7638" y="8569"/>
                      </a:cubicBezTo>
                      <a:lnTo>
                        <a:pt x="7578" y="8620"/>
                      </a:lnTo>
                      <a:cubicBezTo>
                        <a:pt x="7557" y="8636"/>
                        <a:pt x="7535" y="8651"/>
                        <a:pt x="7514" y="8667"/>
                      </a:cubicBezTo>
                      <a:cubicBezTo>
                        <a:pt x="7493" y="8682"/>
                        <a:pt x="7473" y="8697"/>
                        <a:pt x="7452" y="8712"/>
                      </a:cubicBezTo>
                      <a:cubicBezTo>
                        <a:pt x="7430" y="8727"/>
                        <a:pt x="7409" y="8742"/>
                        <a:pt x="7387" y="8757"/>
                      </a:cubicBezTo>
                      <a:lnTo>
                        <a:pt x="7320" y="8800"/>
                      </a:lnTo>
                      <a:lnTo>
                        <a:pt x="7252" y="8841"/>
                      </a:lnTo>
                      <a:cubicBezTo>
                        <a:pt x="7230" y="8853"/>
                        <a:pt x="7208" y="8866"/>
                        <a:pt x="7186" y="8878"/>
                      </a:cubicBezTo>
                      <a:lnTo>
                        <a:pt x="7115" y="8917"/>
                      </a:lnTo>
                      <a:cubicBezTo>
                        <a:pt x="7093" y="8928"/>
                        <a:pt x="7070" y="8938"/>
                        <a:pt x="7048" y="8949"/>
                      </a:cubicBezTo>
                      <a:lnTo>
                        <a:pt x="6975" y="8982"/>
                      </a:lnTo>
                      <a:lnTo>
                        <a:pt x="6905" y="9015"/>
                      </a:lnTo>
                      <a:lnTo>
                        <a:pt x="6832" y="9046"/>
                      </a:lnTo>
                      <a:lnTo>
                        <a:pt x="6761" y="9070"/>
                      </a:lnTo>
                      <a:lnTo>
                        <a:pt x="6686" y="9097"/>
                      </a:lnTo>
                      <a:lnTo>
                        <a:pt x="6611" y="9121"/>
                      </a:lnTo>
                      <a:lnTo>
                        <a:pt x="6535" y="9142"/>
                      </a:lnTo>
                      <a:cubicBezTo>
                        <a:pt x="6510" y="9149"/>
                        <a:pt x="6485" y="9155"/>
                        <a:pt x="6460" y="9162"/>
                      </a:cubicBezTo>
                      <a:cubicBezTo>
                        <a:pt x="6434" y="9168"/>
                        <a:pt x="6408" y="9173"/>
                        <a:pt x="6382" y="9179"/>
                      </a:cubicBezTo>
                      <a:cubicBezTo>
                        <a:pt x="6356" y="9184"/>
                        <a:pt x="6331" y="9188"/>
                        <a:pt x="6305" y="9193"/>
                      </a:cubicBezTo>
                      <a:cubicBezTo>
                        <a:pt x="6279" y="9196"/>
                        <a:pt x="6253" y="9200"/>
                        <a:pt x="6227" y="9203"/>
                      </a:cubicBezTo>
                      <a:cubicBezTo>
                        <a:pt x="6201" y="9207"/>
                        <a:pt x="6175" y="9210"/>
                        <a:pt x="6149" y="9214"/>
                      </a:cubicBezTo>
                      <a:cubicBezTo>
                        <a:pt x="6123" y="9217"/>
                        <a:pt x="6096" y="9221"/>
                        <a:pt x="6070" y="9224"/>
                      </a:cubicBezTo>
                      <a:cubicBezTo>
                        <a:pt x="6044" y="9225"/>
                        <a:pt x="6018" y="9227"/>
                        <a:pt x="5992" y="9228"/>
                      </a:cubicBezTo>
                      <a:cubicBezTo>
                        <a:pt x="5965" y="9229"/>
                        <a:pt x="5939" y="9231"/>
                        <a:pt x="5912" y="9232"/>
                      </a:cubicBezTo>
                      <a:lnTo>
                        <a:pt x="5830" y="9232"/>
                      </a:lnTo>
                      <a:lnTo>
                        <a:pt x="5750" y="9232"/>
                      </a:lnTo>
                      <a:cubicBezTo>
                        <a:pt x="5723" y="9231"/>
                        <a:pt x="5697" y="9229"/>
                        <a:pt x="5670" y="9228"/>
                      </a:cubicBezTo>
                      <a:cubicBezTo>
                        <a:pt x="5643" y="9227"/>
                        <a:pt x="5615" y="9225"/>
                        <a:pt x="5588" y="9224"/>
                      </a:cubicBezTo>
                      <a:cubicBezTo>
                        <a:pt x="5562" y="9221"/>
                        <a:pt x="5536" y="9217"/>
                        <a:pt x="5510" y="9214"/>
                      </a:cubicBezTo>
                      <a:cubicBezTo>
                        <a:pt x="5484" y="9210"/>
                        <a:pt x="5458" y="9207"/>
                        <a:pt x="5432" y="9203"/>
                      </a:cubicBezTo>
                      <a:cubicBezTo>
                        <a:pt x="5406" y="9200"/>
                        <a:pt x="5379" y="9196"/>
                        <a:pt x="5353" y="9193"/>
                      </a:cubicBezTo>
                      <a:cubicBezTo>
                        <a:pt x="5328" y="9188"/>
                        <a:pt x="5302" y="9184"/>
                        <a:pt x="5277" y="9179"/>
                      </a:cubicBezTo>
                      <a:lnTo>
                        <a:pt x="5200" y="9162"/>
                      </a:lnTo>
                      <a:cubicBezTo>
                        <a:pt x="5175" y="9155"/>
                        <a:pt x="5149" y="9149"/>
                        <a:pt x="5124" y="9142"/>
                      </a:cubicBezTo>
                      <a:lnTo>
                        <a:pt x="5049" y="9121"/>
                      </a:lnTo>
                      <a:lnTo>
                        <a:pt x="4974" y="9097"/>
                      </a:lnTo>
                      <a:lnTo>
                        <a:pt x="4901" y="9070"/>
                      </a:lnTo>
                      <a:lnTo>
                        <a:pt x="4826" y="9046"/>
                      </a:lnTo>
                      <a:cubicBezTo>
                        <a:pt x="4802" y="9036"/>
                        <a:pt x="4778" y="9025"/>
                        <a:pt x="4754" y="9015"/>
                      </a:cubicBezTo>
                      <a:lnTo>
                        <a:pt x="4684" y="8982"/>
                      </a:lnTo>
                      <a:lnTo>
                        <a:pt x="4615" y="8949"/>
                      </a:lnTo>
                      <a:lnTo>
                        <a:pt x="4544" y="8917"/>
                      </a:lnTo>
                      <a:lnTo>
                        <a:pt x="4476" y="8878"/>
                      </a:lnTo>
                      <a:lnTo>
                        <a:pt x="4406" y="8841"/>
                      </a:lnTo>
                      <a:cubicBezTo>
                        <a:pt x="4384" y="8827"/>
                        <a:pt x="4361" y="8814"/>
                        <a:pt x="4339" y="8800"/>
                      </a:cubicBezTo>
                      <a:lnTo>
                        <a:pt x="4275" y="8757"/>
                      </a:lnTo>
                      <a:lnTo>
                        <a:pt x="4209" y="8712"/>
                      </a:lnTo>
                      <a:cubicBezTo>
                        <a:pt x="4188" y="8697"/>
                        <a:pt x="4166" y="8682"/>
                        <a:pt x="4145" y="8667"/>
                      </a:cubicBezTo>
                      <a:lnTo>
                        <a:pt x="4083" y="8620"/>
                      </a:lnTo>
                      <a:lnTo>
                        <a:pt x="4020" y="8569"/>
                      </a:lnTo>
                      <a:cubicBezTo>
                        <a:pt x="4000" y="8552"/>
                        <a:pt x="3980" y="8536"/>
                        <a:pt x="3960" y="8519"/>
                      </a:cubicBezTo>
                      <a:lnTo>
                        <a:pt x="3901" y="8466"/>
                      </a:lnTo>
                      <a:cubicBezTo>
                        <a:pt x="3881" y="8448"/>
                        <a:pt x="3861" y="8431"/>
                        <a:pt x="3841" y="8413"/>
                      </a:cubicBezTo>
                      <a:lnTo>
                        <a:pt x="3784" y="8356"/>
                      </a:lnTo>
                      <a:cubicBezTo>
                        <a:pt x="3765" y="8337"/>
                        <a:pt x="3746" y="8317"/>
                        <a:pt x="3727" y="8298"/>
                      </a:cubicBezTo>
                      <a:cubicBezTo>
                        <a:pt x="3709" y="8278"/>
                        <a:pt x="3691" y="8259"/>
                        <a:pt x="3673" y="8239"/>
                      </a:cubicBezTo>
                      <a:cubicBezTo>
                        <a:pt x="3655" y="8219"/>
                        <a:pt x="3638" y="8199"/>
                        <a:pt x="3620" y="8179"/>
                      </a:cubicBezTo>
                      <a:cubicBezTo>
                        <a:pt x="3602" y="8159"/>
                        <a:pt x="3584" y="8138"/>
                        <a:pt x="3566" y="8118"/>
                      </a:cubicBezTo>
                      <a:lnTo>
                        <a:pt x="3517" y="8057"/>
                      </a:lnTo>
                      <a:lnTo>
                        <a:pt x="3467" y="7989"/>
                      </a:lnTo>
                      <a:cubicBezTo>
                        <a:pt x="3450" y="7968"/>
                        <a:pt x="3434" y="7946"/>
                        <a:pt x="3417" y="7925"/>
                      </a:cubicBezTo>
                      <a:cubicBezTo>
                        <a:pt x="3402" y="7902"/>
                        <a:pt x="3386" y="7879"/>
                        <a:pt x="3371" y="7856"/>
                      </a:cubicBezTo>
                      <a:cubicBezTo>
                        <a:pt x="3355" y="7834"/>
                        <a:pt x="3340" y="7812"/>
                        <a:pt x="3324" y="7790"/>
                      </a:cubicBezTo>
                      <a:cubicBezTo>
                        <a:pt x="3310" y="7766"/>
                        <a:pt x="3296" y="7743"/>
                        <a:pt x="3282" y="7719"/>
                      </a:cubicBezTo>
                      <a:lnTo>
                        <a:pt x="3237" y="7647"/>
                      </a:lnTo>
                      <a:cubicBezTo>
                        <a:pt x="3223" y="7623"/>
                        <a:pt x="3210" y="7599"/>
                        <a:pt x="3196" y="7575"/>
                      </a:cubicBezTo>
                      <a:cubicBezTo>
                        <a:pt x="3183" y="7551"/>
                        <a:pt x="3170" y="7526"/>
                        <a:pt x="3157" y="7502"/>
                      </a:cubicBezTo>
                      <a:cubicBezTo>
                        <a:pt x="3144" y="7477"/>
                        <a:pt x="3131" y="7451"/>
                        <a:pt x="3118" y="7426"/>
                      </a:cubicBezTo>
                      <a:cubicBezTo>
                        <a:pt x="3106" y="7401"/>
                        <a:pt x="3093" y="7375"/>
                        <a:pt x="3081" y="7350"/>
                      </a:cubicBezTo>
                      <a:cubicBezTo>
                        <a:pt x="3069" y="7325"/>
                        <a:pt x="3057" y="7299"/>
                        <a:pt x="3045" y="7274"/>
                      </a:cubicBezTo>
                      <a:cubicBezTo>
                        <a:pt x="3034" y="7247"/>
                        <a:pt x="3024" y="7221"/>
                        <a:pt x="3013" y="7194"/>
                      </a:cubicBezTo>
                      <a:cubicBezTo>
                        <a:pt x="3002" y="7168"/>
                        <a:pt x="2990" y="7143"/>
                        <a:pt x="2979" y="7117"/>
                      </a:cubicBezTo>
                      <a:cubicBezTo>
                        <a:pt x="2970" y="7090"/>
                        <a:pt x="2960" y="7062"/>
                        <a:pt x="2951" y="7035"/>
                      </a:cubicBezTo>
                      <a:cubicBezTo>
                        <a:pt x="2941" y="7008"/>
                        <a:pt x="2932" y="6982"/>
                        <a:pt x="2922" y="6955"/>
                      </a:cubicBezTo>
                      <a:lnTo>
                        <a:pt x="2892" y="6871"/>
                      </a:lnTo>
                      <a:cubicBezTo>
                        <a:pt x="2884" y="6844"/>
                        <a:pt x="2877" y="6818"/>
                        <a:pt x="2869" y="6791"/>
                      </a:cubicBezTo>
                      <a:cubicBezTo>
                        <a:pt x="2861" y="6762"/>
                        <a:pt x="2854" y="6734"/>
                        <a:pt x="2846" y="6705"/>
                      </a:cubicBezTo>
                      <a:cubicBezTo>
                        <a:pt x="2838" y="6676"/>
                        <a:pt x="2831" y="6648"/>
                        <a:pt x="2823" y="6619"/>
                      </a:cubicBezTo>
                      <a:cubicBezTo>
                        <a:pt x="2816" y="6591"/>
                        <a:pt x="2808" y="6563"/>
                        <a:pt x="2801" y="6535"/>
                      </a:cubicBezTo>
                      <a:cubicBezTo>
                        <a:pt x="2795" y="6506"/>
                        <a:pt x="2789" y="6478"/>
                        <a:pt x="2783" y="6449"/>
                      </a:cubicBezTo>
                      <a:cubicBezTo>
                        <a:pt x="2778" y="6420"/>
                        <a:pt x="2772" y="6390"/>
                        <a:pt x="2767" y="6361"/>
                      </a:cubicBezTo>
                      <a:cubicBezTo>
                        <a:pt x="2762" y="6332"/>
                        <a:pt x="2758" y="6302"/>
                        <a:pt x="2753" y="6273"/>
                      </a:cubicBezTo>
                      <a:cubicBezTo>
                        <a:pt x="2749" y="6244"/>
                        <a:pt x="2745" y="6214"/>
                        <a:pt x="2741" y="6185"/>
                      </a:cubicBezTo>
                      <a:cubicBezTo>
                        <a:pt x="2737" y="6155"/>
                        <a:pt x="2734" y="6125"/>
                        <a:pt x="2730" y="6095"/>
                      </a:cubicBezTo>
                      <a:cubicBezTo>
                        <a:pt x="2726" y="6065"/>
                        <a:pt x="2723" y="6035"/>
                        <a:pt x="2719" y="6005"/>
                      </a:cubicBezTo>
                      <a:cubicBezTo>
                        <a:pt x="2717" y="5974"/>
                        <a:pt x="2714" y="5943"/>
                        <a:pt x="2712" y="5912"/>
                      </a:cubicBezTo>
                      <a:cubicBezTo>
                        <a:pt x="2711" y="5881"/>
                        <a:pt x="2710" y="5851"/>
                        <a:pt x="2709" y="5820"/>
                      </a:cubicBezTo>
                      <a:cubicBezTo>
                        <a:pt x="2708" y="5789"/>
                        <a:pt x="2706" y="5759"/>
                        <a:pt x="2705" y="5728"/>
                      </a:cubicBezTo>
                      <a:lnTo>
                        <a:pt x="2705" y="5636"/>
                      </a:lnTo>
                      <a:lnTo>
                        <a:pt x="2705" y="5542"/>
                      </a:lnTo>
                      <a:cubicBezTo>
                        <a:pt x="2706" y="5511"/>
                        <a:pt x="2708" y="5481"/>
                        <a:pt x="2709" y="5450"/>
                      </a:cubicBezTo>
                      <a:cubicBezTo>
                        <a:pt x="2710" y="5420"/>
                        <a:pt x="2711" y="5389"/>
                        <a:pt x="2712" y="5359"/>
                      </a:cubicBezTo>
                      <a:cubicBezTo>
                        <a:pt x="2714" y="5329"/>
                        <a:pt x="2717" y="5299"/>
                        <a:pt x="2719" y="5269"/>
                      </a:cubicBezTo>
                      <a:cubicBezTo>
                        <a:pt x="2723" y="5239"/>
                        <a:pt x="2726" y="5209"/>
                        <a:pt x="2730" y="5179"/>
                      </a:cubicBezTo>
                      <a:cubicBezTo>
                        <a:pt x="2734" y="5149"/>
                        <a:pt x="2737" y="5119"/>
                        <a:pt x="2741" y="5089"/>
                      </a:cubicBezTo>
                      <a:cubicBezTo>
                        <a:pt x="2745" y="5058"/>
                        <a:pt x="2749" y="5028"/>
                        <a:pt x="2753" y="4997"/>
                      </a:cubicBezTo>
                      <a:cubicBezTo>
                        <a:pt x="2758" y="4968"/>
                        <a:pt x="2762" y="4938"/>
                        <a:pt x="2767" y="4909"/>
                      </a:cubicBezTo>
                      <a:cubicBezTo>
                        <a:pt x="2772" y="4881"/>
                        <a:pt x="2778" y="4853"/>
                        <a:pt x="2783" y="4825"/>
                      </a:cubicBezTo>
                      <a:cubicBezTo>
                        <a:pt x="2789" y="4796"/>
                        <a:pt x="2795" y="4766"/>
                        <a:pt x="2801" y="4737"/>
                      </a:cubicBezTo>
                      <a:cubicBezTo>
                        <a:pt x="2808" y="4708"/>
                        <a:pt x="2816" y="4680"/>
                        <a:pt x="2823" y="4651"/>
                      </a:cubicBezTo>
                      <a:cubicBezTo>
                        <a:pt x="2831" y="4622"/>
                        <a:pt x="2838" y="4594"/>
                        <a:pt x="2846" y="4565"/>
                      </a:cubicBezTo>
                      <a:cubicBezTo>
                        <a:pt x="2854" y="4537"/>
                        <a:pt x="2861" y="4509"/>
                        <a:pt x="2869" y="4481"/>
                      </a:cubicBezTo>
                      <a:cubicBezTo>
                        <a:pt x="2877" y="4454"/>
                        <a:pt x="2884" y="4426"/>
                        <a:pt x="2892" y="4399"/>
                      </a:cubicBezTo>
                      <a:cubicBezTo>
                        <a:pt x="2902" y="4372"/>
                        <a:pt x="2912" y="4344"/>
                        <a:pt x="2922" y="4317"/>
                      </a:cubicBezTo>
                      <a:cubicBezTo>
                        <a:pt x="2932" y="4290"/>
                        <a:pt x="2941" y="4262"/>
                        <a:pt x="2951" y="4235"/>
                      </a:cubicBezTo>
                      <a:cubicBezTo>
                        <a:pt x="2960" y="4208"/>
                        <a:pt x="2970" y="4182"/>
                        <a:pt x="2979" y="4155"/>
                      </a:cubicBezTo>
                      <a:cubicBezTo>
                        <a:pt x="2990" y="4128"/>
                        <a:pt x="3002" y="4102"/>
                        <a:pt x="3013" y="4075"/>
                      </a:cubicBezTo>
                      <a:cubicBezTo>
                        <a:pt x="3024" y="4050"/>
                        <a:pt x="3034" y="4025"/>
                        <a:pt x="3045" y="4000"/>
                      </a:cubicBezTo>
                      <a:cubicBezTo>
                        <a:pt x="3057" y="3973"/>
                        <a:pt x="3069" y="3947"/>
                        <a:pt x="3081" y="3920"/>
                      </a:cubicBezTo>
                      <a:cubicBezTo>
                        <a:pt x="3093" y="3895"/>
                        <a:pt x="3106" y="3869"/>
                        <a:pt x="3118" y="3844"/>
                      </a:cubicBezTo>
                      <a:cubicBezTo>
                        <a:pt x="3131" y="3819"/>
                        <a:pt x="3144" y="3795"/>
                        <a:pt x="3157" y="3770"/>
                      </a:cubicBezTo>
                      <a:cubicBezTo>
                        <a:pt x="3170" y="3745"/>
                        <a:pt x="3183" y="3721"/>
                        <a:pt x="3196" y="3696"/>
                      </a:cubicBezTo>
                      <a:cubicBezTo>
                        <a:pt x="3210" y="3672"/>
                        <a:pt x="3223" y="3647"/>
                        <a:pt x="3237" y="3623"/>
                      </a:cubicBezTo>
                      <a:cubicBezTo>
                        <a:pt x="3252" y="3600"/>
                        <a:pt x="3267" y="3576"/>
                        <a:pt x="3282" y="3553"/>
                      </a:cubicBezTo>
                      <a:lnTo>
                        <a:pt x="3324" y="3484"/>
                      </a:lnTo>
                      <a:cubicBezTo>
                        <a:pt x="3340" y="3461"/>
                        <a:pt x="3355" y="3437"/>
                        <a:pt x="3371" y="3414"/>
                      </a:cubicBezTo>
                      <a:cubicBezTo>
                        <a:pt x="3386" y="3392"/>
                        <a:pt x="3402" y="3370"/>
                        <a:pt x="3417" y="3348"/>
                      </a:cubicBezTo>
                      <a:cubicBezTo>
                        <a:pt x="3434" y="3326"/>
                        <a:pt x="3450" y="3303"/>
                        <a:pt x="3467" y="3281"/>
                      </a:cubicBezTo>
                      <a:cubicBezTo>
                        <a:pt x="3484" y="3260"/>
                        <a:pt x="3500" y="3238"/>
                        <a:pt x="3517" y="3217"/>
                      </a:cubicBezTo>
                      <a:cubicBezTo>
                        <a:pt x="3533" y="3195"/>
                        <a:pt x="3550" y="3174"/>
                        <a:pt x="3566" y="3152"/>
                      </a:cubicBezTo>
                      <a:cubicBezTo>
                        <a:pt x="3584" y="3131"/>
                        <a:pt x="3602" y="3111"/>
                        <a:pt x="3620" y="3090"/>
                      </a:cubicBezTo>
                      <a:lnTo>
                        <a:pt x="3673" y="3031"/>
                      </a:lnTo>
                      <a:cubicBezTo>
                        <a:pt x="3691" y="3011"/>
                        <a:pt x="3709" y="2992"/>
                        <a:pt x="3727" y="2972"/>
                      </a:cubicBezTo>
                      <a:cubicBezTo>
                        <a:pt x="3746" y="2953"/>
                        <a:pt x="3765" y="2933"/>
                        <a:pt x="3784" y="2914"/>
                      </a:cubicBezTo>
                      <a:cubicBezTo>
                        <a:pt x="3803" y="2896"/>
                        <a:pt x="3822" y="2879"/>
                        <a:pt x="3841" y="2861"/>
                      </a:cubicBezTo>
                      <a:cubicBezTo>
                        <a:pt x="3861" y="2843"/>
                        <a:pt x="3881" y="2824"/>
                        <a:pt x="3901" y="2806"/>
                      </a:cubicBezTo>
                      <a:cubicBezTo>
                        <a:pt x="3921" y="2788"/>
                        <a:pt x="3940" y="2770"/>
                        <a:pt x="3960" y="2752"/>
                      </a:cubicBezTo>
                      <a:lnTo>
                        <a:pt x="4020" y="2701"/>
                      </a:lnTo>
                      <a:cubicBezTo>
                        <a:pt x="4041" y="2685"/>
                        <a:pt x="4062" y="2670"/>
                        <a:pt x="4083" y="2654"/>
                      </a:cubicBezTo>
                      <a:cubicBezTo>
                        <a:pt x="4104" y="2638"/>
                        <a:pt x="4124" y="2621"/>
                        <a:pt x="4145" y="2605"/>
                      </a:cubicBezTo>
                      <a:cubicBezTo>
                        <a:pt x="4166" y="2589"/>
                        <a:pt x="4188" y="2574"/>
                        <a:pt x="4209" y="2558"/>
                      </a:cubicBezTo>
                      <a:cubicBezTo>
                        <a:pt x="4231" y="2544"/>
                        <a:pt x="4253" y="2529"/>
                        <a:pt x="4275" y="2515"/>
                      </a:cubicBezTo>
                      <a:lnTo>
                        <a:pt x="4339" y="2472"/>
                      </a:lnTo>
                      <a:lnTo>
                        <a:pt x="4406" y="2433"/>
                      </a:lnTo>
                      <a:lnTo>
                        <a:pt x="4476" y="2394"/>
                      </a:lnTo>
                      <a:lnTo>
                        <a:pt x="4544" y="2355"/>
                      </a:lnTo>
                      <a:lnTo>
                        <a:pt x="4615" y="2320"/>
                      </a:lnTo>
                      <a:cubicBezTo>
                        <a:pt x="4638" y="2309"/>
                        <a:pt x="4661" y="2299"/>
                        <a:pt x="4684" y="2288"/>
                      </a:cubicBezTo>
                      <a:lnTo>
                        <a:pt x="4754" y="2257"/>
                      </a:lnTo>
                      <a:cubicBezTo>
                        <a:pt x="4778" y="2247"/>
                        <a:pt x="4802" y="2238"/>
                        <a:pt x="4826" y="2228"/>
                      </a:cubicBezTo>
                      <a:cubicBezTo>
                        <a:pt x="4851" y="2218"/>
                        <a:pt x="4876" y="2209"/>
                        <a:pt x="4901" y="2199"/>
                      </a:cubicBezTo>
                      <a:lnTo>
                        <a:pt x="4974" y="2175"/>
                      </a:lnTo>
                      <a:cubicBezTo>
                        <a:pt x="4999" y="2167"/>
                        <a:pt x="5024" y="2160"/>
                        <a:pt x="5049" y="2152"/>
                      </a:cubicBezTo>
                      <a:cubicBezTo>
                        <a:pt x="5074" y="2145"/>
                        <a:pt x="5099" y="2137"/>
                        <a:pt x="5124" y="2130"/>
                      </a:cubicBezTo>
                      <a:cubicBezTo>
                        <a:pt x="5149" y="2124"/>
                        <a:pt x="5175" y="2117"/>
                        <a:pt x="5200" y="2111"/>
                      </a:cubicBezTo>
                      <a:cubicBezTo>
                        <a:pt x="5226" y="2106"/>
                        <a:pt x="5251" y="2100"/>
                        <a:pt x="5277" y="2095"/>
                      </a:cubicBezTo>
                      <a:cubicBezTo>
                        <a:pt x="5302" y="2090"/>
                        <a:pt x="5328" y="2086"/>
                        <a:pt x="5353" y="2081"/>
                      </a:cubicBezTo>
                      <a:lnTo>
                        <a:pt x="5432" y="2066"/>
                      </a:lnTo>
                      <a:cubicBezTo>
                        <a:pt x="5458" y="2063"/>
                        <a:pt x="5484" y="2059"/>
                        <a:pt x="5510" y="2056"/>
                      </a:cubicBezTo>
                      <a:lnTo>
                        <a:pt x="5588" y="2050"/>
                      </a:lnTo>
                      <a:cubicBezTo>
                        <a:pt x="5615" y="2047"/>
                        <a:pt x="5643" y="2045"/>
                        <a:pt x="5670" y="2042"/>
                      </a:cubicBezTo>
                      <a:cubicBezTo>
                        <a:pt x="5697" y="2041"/>
                        <a:pt x="5723" y="2041"/>
                        <a:pt x="5750" y="2040"/>
                      </a:cubicBezTo>
                      <a:cubicBezTo>
                        <a:pt x="5777" y="2039"/>
                        <a:pt x="5803" y="2039"/>
                        <a:pt x="5830" y="2038"/>
                      </a:cubicBezTo>
                      <a:close/>
                      <a:moveTo>
                        <a:pt x="5432" y="3879"/>
                      </a:moveTo>
                      <a:lnTo>
                        <a:pt x="5432" y="3879"/>
                      </a:lnTo>
                      <a:cubicBezTo>
                        <a:pt x="5419" y="3871"/>
                        <a:pt x="5407" y="3862"/>
                        <a:pt x="5394" y="3854"/>
                      </a:cubicBezTo>
                      <a:lnTo>
                        <a:pt x="5355" y="3836"/>
                      </a:lnTo>
                      <a:cubicBezTo>
                        <a:pt x="5342" y="3830"/>
                        <a:pt x="5329" y="3825"/>
                        <a:pt x="5316" y="3819"/>
                      </a:cubicBezTo>
                      <a:cubicBezTo>
                        <a:pt x="5303" y="3814"/>
                        <a:pt x="5290" y="3810"/>
                        <a:pt x="5277" y="3805"/>
                      </a:cubicBezTo>
                      <a:lnTo>
                        <a:pt x="5236" y="3793"/>
                      </a:lnTo>
                      <a:cubicBezTo>
                        <a:pt x="5222" y="3790"/>
                        <a:pt x="5209" y="3788"/>
                        <a:pt x="5195" y="3785"/>
                      </a:cubicBezTo>
                      <a:cubicBezTo>
                        <a:pt x="5181" y="3783"/>
                        <a:pt x="5168" y="3782"/>
                        <a:pt x="5154" y="3780"/>
                      </a:cubicBezTo>
                      <a:cubicBezTo>
                        <a:pt x="5139" y="3779"/>
                        <a:pt x="5124" y="3779"/>
                        <a:pt x="5109" y="3778"/>
                      </a:cubicBezTo>
                      <a:lnTo>
                        <a:pt x="5069" y="3778"/>
                      </a:lnTo>
                      <a:cubicBezTo>
                        <a:pt x="5055" y="3779"/>
                        <a:pt x="5040" y="3779"/>
                        <a:pt x="5026" y="3780"/>
                      </a:cubicBezTo>
                      <a:cubicBezTo>
                        <a:pt x="5011" y="3782"/>
                        <a:pt x="4996" y="3785"/>
                        <a:pt x="4981" y="3787"/>
                      </a:cubicBezTo>
                      <a:cubicBezTo>
                        <a:pt x="4967" y="3790"/>
                        <a:pt x="4953" y="3794"/>
                        <a:pt x="4939" y="3797"/>
                      </a:cubicBezTo>
                      <a:cubicBezTo>
                        <a:pt x="4924" y="3800"/>
                        <a:pt x="4909" y="3804"/>
                        <a:pt x="4894" y="3807"/>
                      </a:cubicBezTo>
                      <a:cubicBezTo>
                        <a:pt x="4880" y="3812"/>
                        <a:pt x="4865" y="3816"/>
                        <a:pt x="4851" y="3821"/>
                      </a:cubicBezTo>
                      <a:cubicBezTo>
                        <a:pt x="4837" y="3827"/>
                        <a:pt x="4824" y="3832"/>
                        <a:pt x="4810" y="3838"/>
                      </a:cubicBezTo>
                      <a:lnTo>
                        <a:pt x="4766" y="3856"/>
                      </a:lnTo>
                      <a:lnTo>
                        <a:pt x="4723" y="3881"/>
                      </a:lnTo>
                      <a:cubicBezTo>
                        <a:pt x="4709" y="3888"/>
                        <a:pt x="4696" y="3896"/>
                        <a:pt x="4682" y="3903"/>
                      </a:cubicBezTo>
                      <a:cubicBezTo>
                        <a:pt x="4668" y="3912"/>
                        <a:pt x="4655" y="3921"/>
                        <a:pt x="4641" y="3930"/>
                      </a:cubicBezTo>
                      <a:cubicBezTo>
                        <a:pt x="4627" y="3940"/>
                        <a:pt x="4613" y="3949"/>
                        <a:pt x="4599" y="3959"/>
                      </a:cubicBezTo>
                      <a:cubicBezTo>
                        <a:pt x="4585" y="3969"/>
                        <a:pt x="4572" y="3979"/>
                        <a:pt x="4558" y="3989"/>
                      </a:cubicBezTo>
                      <a:cubicBezTo>
                        <a:pt x="4545" y="4001"/>
                        <a:pt x="4532" y="4014"/>
                        <a:pt x="4519" y="4026"/>
                      </a:cubicBezTo>
                      <a:cubicBezTo>
                        <a:pt x="4506" y="4038"/>
                        <a:pt x="4492" y="4049"/>
                        <a:pt x="4479" y="4061"/>
                      </a:cubicBezTo>
                      <a:lnTo>
                        <a:pt x="4440" y="4100"/>
                      </a:lnTo>
                      <a:cubicBezTo>
                        <a:pt x="4428" y="4113"/>
                        <a:pt x="4415" y="4126"/>
                        <a:pt x="4403" y="4139"/>
                      </a:cubicBezTo>
                      <a:cubicBezTo>
                        <a:pt x="4391" y="4153"/>
                        <a:pt x="4379" y="4168"/>
                        <a:pt x="4367" y="4182"/>
                      </a:cubicBezTo>
                      <a:cubicBezTo>
                        <a:pt x="4355" y="4197"/>
                        <a:pt x="4342" y="4212"/>
                        <a:pt x="4330" y="4227"/>
                      </a:cubicBezTo>
                      <a:cubicBezTo>
                        <a:pt x="4319" y="4242"/>
                        <a:pt x="4309" y="4257"/>
                        <a:pt x="4298" y="4272"/>
                      </a:cubicBezTo>
                      <a:cubicBezTo>
                        <a:pt x="4287" y="4289"/>
                        <a:pt x="4275" y="4306"/>
                        <a:pt x="4264" y="4323"/>
                      </a:cubicBezTo>
                      <a:cubicBezTo>
                        <a:pt x="4254" y="4339"/>
                        <a:pt x="4244" y="4356"/>
                        <a:pt x="4234" y="4372"/>
                      </a:cubicBezTo>
                      <a:cubicBezTo>
                        <a:pt x="4224" y="4391"/>
                        <a:pt x="4214" y="4409"/>
                        <a:pt x="4204" y="4428"/>
                      </a:cubicBezTo>
                      <a:cubicBezTo>
                        <a:pt x="4194" y="4446"/>
                        <a:pt x="4183" y="4463"/>
                        <a:pt x="4173" y="4481"/>
                      </a:cubicBezTo>
                      <a:cubicBezTo>
                        <a:pt x="4164" y="4499"/>
                        <a:pt x="4156" y="4518"/>
                        <a:pt x="4147" y="4536"/>
                      </a:cubicBezTo>
                      <a:cubicBezTo>
                        <a:pt x="4139" y="4555"/>
                        <a:pt x="4130" y="4574"/>
                        <a:pt x="4122" y="4593"/>
                      </a:cubicBezTo>
                      <a:cubicBezTo>
                        <a:pt x="4114" y="4612"/>
                        <a:pt x="4107" y="4632"/>
                        <a:pt x="4099" y="4651"/>
                      </a:cubicBezTo>
                      <a:cubicBezTo>
                        <a:pt x="4092" y="4670"/>
                        <a:pt x="4086" y="4689"/>
                        <a:pt x="4079" y="4708"/>
                      </a:cubicBezTo>
                      <a:cubicBezTo>
                        <a:pt x="4072" y="4727"/>
                        <a:pt x="4066" y="4747"/>
                        <a:pt x="4059" y="4766"/>
                      </a:cubicBezTo>
                      <a:cubicBezTo>
                        <a:pt x="4054" y="4786"/>
                        <a:pt x="4050" y="4805"/>
                        <a:pt x="4045" y="4825"/>
                      </a:cubicBezTo>
                      <a:cubicBezTo>
                        <a:pt x="4040" y="4844"/>
                        <a:pt x="4036" y="4863"/>
                        <a:pt x="4031" y="4882"/>
                      </a:cubicBezTo>
                      <a:cubicBezTo>
                        <a:pt x="4027" y="4901"/>
                        <a:pt x="4023" y="4919"/>
                        <a:pt x="4019" y="4938"/>
                      </a:cubicBezTo>
                      <a:cubicBezTo>
                        <a:pt x="4016" y="4957"/>
                        <a:pt x="4014" y="4976"/>
                        <a:pt x="4011" y="4995"/>
                      </a:cubicBezTo>
                      <a:lnTo>
                        <a:pt x="4002" y="5052"/>
                      </a:lnTo>
                      <a:cubicBezTo>
                        <a:pt x="4000" y="5071"/>
                        <a:pt x="3997" y="5091"/>
                        <a:pt x="3995" y="5110"/>
                      </a:cubicBezTo>
                      <a:cubicBezTo>
                        <a:pt x="3995" y="5129"/>
                        <a:pt x="3994" y="5148"/>
                        <a:pt x="3994" y="5167"/>
                      </a:cubicBezTo>
                      <a:cubicBezTo>
                        <a:pt x="3993" y="5185"/>
                        <a:pt x="3993" y="5204"/>
                        <a:pt x="3992" y="5222"/>
                      </a:cubicBezTo>
                      <a:cubicBezTo>
                        <a:pt x="3993" y="5240"/>
                        <a:pt x="3993" y="5257"/>
                        <a:pt x="3994" y="5275"/>
                      </a:cubicBezTo>
                      <a:cubicBezTo>
                        <a:pt x="3994" y="5294"/>
                        <a:pt x="3995" y="5312"/>
                        <a:pt x="3995" y="5331"/>
                      </a:cubicBezTo>
                      <a:cubicBezTo>
                        <a:pt x="3997" y="5349"/>
                        <a:pt x="3999" y="5366"/>
                        <a:pt x="4001" y="5384"/>
                      </a:cubicBezTo>
                      <a:cubicBezTo>
                        <a:pt x="4003" y="5401"/>
                        <a:pt x="4006" y="5418"/>
                        <a:pt x="4008" y="5435"/>
                      </a:cubicBezTo>
                      <a:cubicBezTo>
                        <a:pt x="4011" y="5453"/>
                        <a:pt x="4014" y="5470"/>
                        <a:pt x="4017" y="5488"/>
                      </a:cubicBezTo>
                      <a:cubicBezTo>
                        <a:pt x="4020" y="5505"/>
                        <a:pt x="4024" y="5521"/>
                        <a:pt x="4027" y="5538"/>
                      </a:cubicBezTo>
                      <a:cubicBezTo>
                        <a:pt x="4032" y="5554"/>
                        <a:pt x="4037" y="5569"/>
                        <a:pt x="4042" y="5585"/>
                      </a:cubicBezTo>
                      <a:cubicBezTo>
                        <a:pt x="4047" y="5601"/>
                        <a:pt x="4051" y="5616"/>
                        <a:pt x="4056" y="5632"/>
                      </a:cubicBezTo>
                      <a:cubicBezTo>
                        <a:pt x="4061" y="5648"/>
                        <a:pt x="4067" y="5665"/>
                        <a:pt x="4072" y="5681"/>
                      </a:cubicBezTo>
                      <a:cubicBezTo>
                        <a:pt x="4078" y="5695"/>
                        <a:pt x="4085" y="5710"/>
                        <a:pt x="4091" y="5724"/>
                      </a:cubicBezTo>
                      <a:cubicBezTo>
                        <a:pt x="4098" y="5738"/>
                        <a:pt x="4104" y="5751"/>
                        <a:pt x="4111" y="5765"/>
                      </a:cubicBezTo>
                      <a:cubicBezTo>
                        <a:pt x="4119" y="5779"/>
                        <a:pt x="4126" y="5794"/>
                        <a:pt x="4134" y="5808"/>
                      </a:cubicBezTo>
                      <a:cubicBezTo>
                        <a:pt x="4142" y="5821"/>
                        <a:pt x="4151" y="5834"/>
                        <a:pt x="4159" y="5847"/>
                      </a:cubicBezTo>
                      <a:lnTo>
                        <a:pt x="4186" y="5886"/>
                      </a:lnTo>
                      <a:cubicBezTo>
                        <a:pt x="4195" y="5897"/>
                        <a:pt x="4205" y="5907"/>
                        <a:pt x="4214" y="5918"/>
                      </a:cubicBezTo>
                      <a:cubicBezTo>
                        <a:pt x="4225" y="5929"/>
                        <a:pt x="4235" y="5940"/>
                        <a:pt x="4246" y="5951"/>
                      </a:cubicBezTo>
                      <a:cubicBezTo>
                        <a:pt x="4257" y="5961"/>
                        <a:pt x="4267" y="5972"/>
                        <a:pt x="4278" y="5982"/>
                      </a:cubicBezTo>
                      <a:cubicBezTo>
                        <a:pt x="4289" y="5992"/>
                        <a:pt x="4301" y="6001"/>
                        <a:pt x="4312" y="6011"/>
                      </a:cubicBezTo>
                      <a:lnTo>
                        <a:pt x="4350" y="6037"/>
                      </a:lnTo>
                      <a:cubicBezTo>
                        <a:pt x="4362" y="6044"/>
                        <a:pt x="4375" y="6051"/>
                        <a:pt x="4387" y="6058"/>
                      </a:cubicBezTo>
                      <a:cubicBezTo>
                        <a:pt x="4399" y="6065"/>
                        <a:pt x="4410" y="6071"/>
                        <a:pt x="4422" y="6078"/>
                      </a:cubicBezTo>
                      <a:lnTo>
                        <a:pt x="4455" y="6093"/>
                      </a:lnTo>
                      <a:cubicBezTo>
                        <a:pt x="4467" y="6096"/>
                        <a:pt x="4478" y="6098"/>
                        <a:pt x="4490" y="6101"/>
                      </a:cubicBezTo>
                      <a:lnTo>
                        <a:pt x="4520" y="6107"/>
                      </a:lnTo>
                      <a:lnTo>
                        <a:pt x="4554" y="6107"/>
                      </a:lnTo>
                      <a:cubicBezTo>
                        <a:pt x="4564" y="6106"/>
                        <a:pt x="4573" y="6104"/>
                        <a:pt x="4583" y="6103"/>
                      </a:cubicBezTo>
                      <a:cubicBezTo>
                        <a:pt x="4594" y="6102"/>
                        <a:pt x="4604" y="6100"/>
                        <a:pt x="4615" y="6099"/>
                      </a:cubicBezTo>
                      <a:cubicBezTo>
                        <a:pt x="4624" y="6095"/>
                        <a:pt x="4634" y="6092"/>
                        <a:pt x="4643" y="6088"/>
                      </a:cubicBezTo>
                      <a:cubicBezTo>
                        <a:pt x="4653" y="6083"/>
                        <a:pt x="4662" y="6079"/>
                        <a:pt x="4672" y="6074"/>
                      </a:cubicBezTo>
                      <a:cubicBezTo>
                        <a:pt x="4681" y="6069"/>
                        <a:pt x="4689" y="6063"/>
                        <a:pt x="4698" y="6058"/>
                      </a:cubicBezTo>
                      <a:cubicBezTo>
                        <a:pt x="4708" y="6052"/>
                        <a:pt x="4717" y="6045"/>
                        <a:pt x="4727" y="6039"/>
                      </a:cubicBezTo>
                      <a:lnTo>
                        <a:pt x="4754" y="6015"/>
                      </a:lnTo>
                      <a:cubicBezTo>
                        <a:pt x="4763" y="6007"/>
                        <a:pt x="4773" y="6000"/>
                        <a:pt x="4782" y="5992"/>
                      </a:cubicBezTo>
                      <a:cubicBezTo>
                        <a:pt x="4790" y="5983"/>
                        <a:pt x="4797" y="5973"/>
                        <a:pt x="4805" y="5964"/>
                      </a:cubicBezTo>
                      <a:cubicBezTo>
                        <a:pt x="4815" y="5954"/>
                        <a:pt x="4824" y="5943"/>
                        <a:pt x="4834" y="5933"/>
                      </a:cubicBezTo>
                      <a:cubicBezTo>
                        <a:pt x="4842" y="5921"/>
                        <a:pt x="4851" y="5908"/>
                        <a:pt x="4859" y="5896"/>
                      </a:cubicBezTo>
                      <a:cubicBezTo>
                        <a:pt x="4867" y="5884"/>
                        <a:pt x="4874" y="5873"/>
                        <a:pt x="4882" y="5861"/>
                      </a:cubicBezTo>
                      <a:cubicBezTo>
                        <a:pt x="4898" y="5835"/>
                        <a:pt x="4915" y="5809"/>
                        <a:pt x="4931" y="5783"/>
                      </a:cubicBezTo>
                      <a:cubicBezTo>
                        <a:pt x="4948" y="5754"/>
                        <a:pt x="4964" y="5726"/>
                        <a:pt x="4981" y="5697"/>
                      </a:cubicBezTo>
                      <a:cubicBezTo>
                        <a:pt x="4998" y="5666"/>
                        <a:pt x="5016" y="5636"/>
                        <a:pt x="5033" y="5605"/>
                      </a:cubicBezTo>
                      <a:cubicBezTo>
                        <a:pt x="5050" y="5572"/>
                        <a:pt x="5066" y="5538"/>
                        <a:pt x="5083" y="5505"/>
                      </a:cubicBezTo>
                      <a:lnTo>
                        <a:pt x="5134" y="5400"/>
                      </a:lnTo>
                      <a:cubicBezTo>
                        <a:pt x="5170" y="5327"/>
                        <a:pt x="5205" y="5254"/>
                        <a:pt x="5241" y="5181"/>
                      </a:cubicBezTo>
                      <a:lnTo>
                        <a:pt x="5353" y="4964"/>
                      </a:lnTo>
                      <a:cubicBezTo>
                        <a:pt x="5370" y="4930"/>
                        <a:pt x="5388" y="4896"/>
                        <a:pt x="5405" y="4862"/>
                      </a:cubicBezTo>
                      <a:cubicBezTo>
                        <a:pt x="5429" y="4813"/>
                        <a:pt x="5475" y="4714"/>
                        <a:pt x="5497" y="4667"/>
                      </a:cubicBezTo>
                      <a:cubicBezTo>
                        <a:pt x="5510" y="4637"/>
                        <a:pt x="5524" y="4607"/>
                        <a:pt x="5537" y="4577"/>
                      </a:cubicBezTo>
                      <a:cubicBezTo>
                        <a:pt x="5549" y="4548"/>
                        <a:pt x="5560" y="4518"/>
                        <a:pt x="5572" y="4489"/>
                      </a:cubicBezTo>
                      <a:cubicBezTo>
                        <a:pt x="5576" y="4475"/>
                        <a:pt x="5581" y="4460"/>
                        <a:pt x="5585" y="4446"/>
                      </a:cubicBezTo>
                      <a:cubicBezTo>
                        <a:pt x="5589" y="4432"/>
                        <a:pt x="5593" y="4419"/>
                        <a:pt x="5597" y="4405"/>
                      </a:cubicBezTo>
                      <a:cubicBezTo>
                        <a:pt x="5601" y="4392"/>
                        <a:pt x="5604" y="4379"/>
                        <a:pt x="5608" y="4366"/>
                      </a:cubicBezTo>
                      <a:cubicBezTo>
                        <a:pt x="5611" y="4352"/>
                        <a:pt x="5614" y="4339"/>
                        <a:pt x="5617" y="4325"/>
                      </a:cubicBezTo>
                      <a:cubicBezTo>
                        <a:pt x="5619" y="4312"/>
                        <a:pt x="5620" y="4299"/>
                        <a:pt x="5622" y="4286"/>
                      </a:cubicBezTo>
                      <a:cubicBezTo>
                        <a:pt x="5623" y="4274"/>
                        <a:pt x="5623" y="4261"/>
                        <a:pt x="5624" y="4249"/>
                      </a:cubicBezTo>
                      <a:cubicBezTo>
                        <a:pt x="5625" y="4237"/>
                        <a:pt x="5625" y="4225"/>
                        <a:pt x="5626" y="4213"/>
                      </a:cubicBezTo>
                      <a:cubicBezTo>
                        <a:pt x="5625" y="4201"/>
                        <a:pt x="5625" y="4190"/>
                        <a:pt x="5624" y="4178"/>
                      </a:cubicBezTo>
                      <a:cubicBezTo>
                        <a:pt x="5622" y="4166"/>
                        <a:pt x="5620" y="4153"/>
                        <a:pt x="5618" y="4141"/>
                      </a:cubicBezTo>
                      <a:cubicBezTo>
                        <a:pt x="5616" y="4130"/>
                        <a:pt x="5613" y="4119"/>
                        <a:pt x="5611" y="4108"/>
                      </a:cubicBezTo>
                      <a:cubicBezTo>
                        <a:pt x="5608" y="4097"/>
                        <a:pt x="5604" y="4086"/>
                        <a:pt x="5601" y="4075"/>
                      </a:cubicBezTo>
                      <a:lnTo>
                        <a:pt x="5586" y="4045"/>
                      </a:lnTo>
                      <a:cubicBezTo>
                        <a:pt x="5581" y="4035"/>
                        <a:pt x="5575" y="4024"/>
                        <a:pt x="5570" y="4014"/>
                      </a:cubicBezTo>
                      <a:cubicBezTo>
                        <a:pt x="5563" y="4004"/>
                        <a:pt x="5556" y="3995"/>
                        <a:pt x="5549" y="3985"/>
                      </a:cubicBezTo>
                      <a:cubicBezTo>
                        <a:pt x="5541" y="3976"/>
                        <a:pt x="5534" y="3966"/>
                        <a:pt x="5526" y="3957"/>
                      </a:cubicBezTo>
                      <a:cubicBezTo>
                        <a:pt x="5516" y="3948"/>
                        <a:pt x="5507" y="3939"/>
                        <a:pt x="5497" y="3930"/>
                      </a:cubicBezTo>
                      <a:lnTo>
                        <a:pt x="5467" y="3903"/>
                      </a:lnTo>
                      <a:cubicBezTo>
                        <a:pt x="5455" y="3895"/>
                        <a:pt x="5444" y="3887"/>
                        <a:pt x="5432" y="3879"/>
                      </a:cubicBezTo>
                      <a:close/>
                      <a:moveTo>
                        <a:pt x="7341" y="3897"/>
                      </a:moveTo>
                      <a:lnTo>
                        <a:pt x="7341" y="3897"/>
                      </a:lnTo>
                      <a:cubicBezTo>
                        <a:pt x="7316" y="3870"/>
                        <a:pt x="7291" y="3842"/>
                        <a:pt x="7266" y="3815"/>
                      </a:cubicBezTo>
                      <a:lnTo>
                        <a:pt x="7188" y="3740"/>
                      </a:lnTo>
                      <a:lnTo>
                        <a:pt x="7108" y="3666"/>
                      </a:lnTo>
                      <a:cubicBezTo>
                        <a:pt x="7080" y="3643"/>
                        <a:pt x="7052" y="3621"/>
                        <a:pt x="7024" y="3598"/>
                      </a:cubicBezTo>
                      <a:cubicBezTo>
                        <a:pt x="7010" y="3586"/>
                        <a:pt x="6996" y="3575"/>
                        <a:pt x="6982" y="3563"/>
                      </a:cubicBezTo>
                      <a:cubicBezTo>
                        <a:pt x="6968" y="3553"/>
                        <a:pt x="6953" y="3543"/>
                        <a:pt x="6939" y="3533"/>
                      </a:cubicBezTo>
                      <a:cubicBezTo>
                        <a:pt x="6924" y="3523"/>
                        <a:pt x="6908" y="3514"/>
                        <a:pt x="6893" y="3504"/>
                      </a:cubicBezTo>
                      <a:cubicBezTo>
                        <a:pt x="6878" y="3494"/>
                        <a:pt x="6863" y="3483"/>
                        <a:pt x="6848" y="3473"/>
                      </a:cubicBezTo>
                      <a:cubicBezTo>
                        <a:pt x="6833" y="3464"/>
                        <a:pt x="6817" y="3456"/>
                        <a:pt x="6802" y="3447"/>
                      </a:cubicBezTo>
                      <a:cubicBezTo>
                        <a:pt x="6787" y="3439"/>
                        <a:pt x="6771" y="3430"/>
                        <a:pt x="6756" y="3422"/>
                      </a:cubicBezTo>
                      <a:cubicBezTo>
                        <a:pt x="6740" y="3413"/>
                        <a:pt x="6725" y="3404"/>
                        <a:pt x="6709" y="3395"/>
                      </a:cubicBezTo>
                      <a:lnTo>
                        <a:pt x="6661" y="3371"/>
                      </a:lnTo>
                      <a:cubicBezTo>
                        <a:pt x="6645" y="3363"/>
                        <a:pt x="6629" y="3356"/>
                        <a:pt x="6613" y="3348"/>
                      </a:cubicBezTo>
                      <a:cubicBezTo>
                        <a:pt x="6596" y="3341"/>
                        <a:pt x="6580" y="3333"/>
                        <a:pt x="6563" y="3326"/>
                      </a:cubicBezTo>
                      <a:cubicBezTo>
                        <a:pt x="6547" y="3320"/>
                        <a:pt x="6531" y="3313"/>
                        <a:pt x="6515" y="3307"/>
                      </a:cubicBezTo>
                      <a:lnTo>
                        <a:pt x="6466" y="3289"/>
                      </a:lnTo>
                      <a:cubicBezTo>
                        <a:pt x="6449" y="3284"/>
                        <a:pt x="6433" y="3278"/>
                        <a:pt x="6416" y="3273"/>
                      </a:cubicBezTo>
                      <a:cubicBezTo>
                        <a:pt x="6399" y="3267"/>
                        <a:pt x="6381" y="3260"/>
                        <a:pt x="6364" y="3254"/>
                      </a:cubicBezTo>
                      <a:cubicBezTo>
                        <a:pt x="6347" y="3249"/>
                        <a:pt x="6330" y="3245"/>
                        <a:pt x="6313" y="3240"/>
                      </a:cubicBezTo>
                      <a:cubicBezTo>
                        <a:pt x="6296" y="3237"/>
                        <a:pt x="6278" y="3233"/>
                        <a:pt x="6261" y="3230"/>
                      </a:cubicBezTo>
                      <a:cubicBezTo>
                        <a:pt x="6244" y="3226"/>
                        <a:pt x="6226" y="3221"/>
                        <a:pt x="6209" y="3217"/>
                      </a:cubicBezTo>
                      <a:cubicBezTo>
                        <a:pt x="6191" y="3214"/>
                        <a:pt x="6174" y="3210"/>
                        <a:pt x="6156" y="3207"/>
                      </a:cubicBezTo>
                      <a:cubicBezTo>
                        <a:pt x="6138" y="3204"/>
                        <a:pt x="6119" y="3202"/>
                        <a:pt x="6101" y="3199"/>
                      </a:cubicBezTo>
                      <a:cubicBezTo>
                        <a:pt x="6083" y="3196"/>
                        <a:pt x="6065" y="3194"/>
                        <a:pt x="6047" y="3191"/>
                      </a:cubicBezTo>
                      <a:cubicBezTo>
                        <a:pt x="6029" y="3190"/>
                        <a:pt x="6012" y="3188"/>
                        <a:pt x="5994" y="3187"/>
                      </a:cubicBezTo>
                      <a:cubicBezTo>
                        <a:pt x="5976" y="3185"/>
                        <a:pt x="5959" y="3182"/>
                        <a:pt x="5941" y="3180"/>
                      </a:cubicBezTo>
                      <a:cubicBezTo>
                        <a:pt x="5922" y="3179"/>
                        <a:pt x="5904" y="3179"/>
                        <a:pt x="5885" y="3178"/>
                      </a:cubicBezTo>
                      <a:lnTo>
                        <a:pt x="5830" y="3178"/>
                      </a:lnTo>
                      <a:lnTo>
                        <a:pt x="5775" y="3178"/>
                      </a:lnTo>
                      <a:cubicBezTo>
                        <a:pt x="5757" y="3179"/>
                        <a:pt x="5738" y="3179"/>
                        <a:pt x="5720" y="3180"/>
                      </a:cubicBezTo>
                      <a:cubicBezTo>
                        <a:pt x="5702" y="3182"/>
                        <a:pt x="5683" y="3185"/>
                        <a:pt x="5665" y="3187"/>
                      </a:cubicBezTo>
                      <a:cubicBezTo>
                        <a:pt x="5647" y="3188"/>
                        <a:pt x="5629" y="3190"/>
                        <a:pt x="5611" y="3191"/>
                      </a:cubicBezTo>
                      <a:cubicBezTo>
                        <a:pt x="5593" y="3194"/>
                        <a:pt x="5576" y="3196"/>
                        <a:pt x="5558" y="3199"/>
                      </a:cubicBezTo>
                      <a:cubicBezTo>
                        <a:pt x="5540" y="3202"/>
                        <a:pt x="5523" y="3204"/>
                        <a:pt x="5505" y="3207"/>
                      </a:cubicBezTo>
                      <a:cubicBezTo>
                        <a:pt x="5488" y="3210"/>
                        <a:pt x="5470" y="3214"/>
                        <a:pt x="5453" y="3217"/>
                      </a:cubicBezTo>
                      <a:cubicBezTo>
                        <a:pt x="5435" y="3221"/>
                        <a:pt x="5418" y="3226"/>
                        <a:pt x="5400" y="3230"/>
                      </a:cubicBezTo>
                      <a:cubicBezTo>
                        <a:pt x="5383" y="3233"/>
                        <a:pt x="5365" y="3237"/>
                        <a:pt x="5348" y="3240"/>
                      </a:cubicBezTo>
                      <a:cubicBezTo>
                        <a:pt x="5331" y="3245"/>
                        <a:pt x="5313" y="3249"/>
                        <a:pt x="5296" y="3254"/>
                      </a:cubicBezTo>
                      <a:cubicBezTo>
                        <a:pt x="5279" y="3260"/>
                        <a:pt x="5263" y="3267"/>
                        <a:pt x="5246" y="3273"/>
                      </a:cubicBezTo>
                      <a:cubicBezTo>
                        <a:pt x="5229" y="3278"/>
                        <a:pt x="5212" y="3284"/>
                        <a:pt x="5195" y="3289"/>
                      </a:cubicBezTo>
                      <a:lnTo>
                        <a:pt x="5145" y="3307"/>
                      </a:lnTo>
                      <a:cubicBezTo>
                        <a:pt x="5128" y="3313"/>
                        <a:pt x="5112" y="3320"/>
                        <a:pt x="5095" y="3326"/>
                      </a:cubicBezTo>
                      <a:cubicBezTo>
                        <a:pt x="5079" y="3333"/>
                        <a:pt x="5063" y="3341"/>
                        <a:pt x="5047" y="3348"/>
                      </a:cubicBezTo>
                      <a:cubicBezTo>
                        <a:pt x="5030" y="3356"/>
                        <a:pt x="5014" y="3363"/>
                        <a:pt x="4997" y="3371"/>
                      </a:cubicBezTo>
                      <a:cubicBezTo>
                        <a:pt x="4982" y="3379"/>
                        <a:pt x="4966" y="3387"/>
                        <a:pt x="4951" y="3395"/>
                      </a:cubicBezTo>
                      <a:lnTo>
                        <a:pt x="4903" y="3422"/>
                      </a:lnTo>
                      <a:cubicBezTo>
                        <a:pt x="4888" y="3430"/>
                        <a:pt x="4874" y="3439"/>
                        <a:pt x="4859" y="3447"/>
                      </a:cubicBezTo>
                      <a:lnTo>
                        <a:pt x="4812" y="3473"/>
                      </a:lnTo>
                      <a:lnTo>
                        <a:pt x="4766" y="3504"/>
                      </a:lnTo>
                      <a:cubicBezTo>
                        <a:pt x="4752" y="3514"/>
                        <a:pt x="4737" y="3523"/>
                        <a:pt x="4723" y="3533"/>
                      </a:cubicBezTo>
                      <a:cubicBezTo>
                        <a:pt x="4708" y="3543"/>
                        <a:pt x="4694" y="3553"/>
                        <a:pt x="4679" y="3563"/>
                      </a:cubicBezTo>
                      <a:cubicBezTo>
                        <a:pt x="4665" y="3575"/>
                        <a:pt x="4650" y="3586"/>
                        <a:pt x="4636" y="3598"/>
                      </a:cubicBezTo>
                      <a:cubicBezTo>
                        <a:pt x="4608" y="3621"/>
                        <a:pt x="4580" y="3643"/>
                        <a:pt x="4552" y="3666"/>
                      </a:cubicBezTo>
                      <a:cubicBezTo>
                        <a:pt x="4525" y="3691"/>
                        <a:pt x="4498" y="3715"/>
                        <a:pt x="4471" y="3740"/>
                      </a:cubicBezTo>
                      <a:cubicBezTo>
                        <a:pt x="4445" y="3765"/>
                        <a:pt x="4420" y="3790"/>
                        <a:pt x="4394" y="3815"/>
                      </a:cubicBezTo>
                      <a:lnTo>
                        <a:pt x="4321" y="3897"/>
                      </a:lnTo>
                      <a:cubicBezTo>
                        <a:pt x="4297" y="3926"/>
                        <a:pt x="4272" y="3954"/>
                        <a:pt x="4248" y="3983"/>
                      </a:cubicBezTo>
                      <a:lnTo>
                        <a:pt x="4182" y="4073"/>
                      </a:lnTo>
                      <a:cubicBezTo>
                        <a:pt x="4161" y="4104"/>
                        <a:pt x="4139" y="4134"/>
                        <a:pt x="4118" y="4165"/>
                      </a:cubicBezTo>
                      <a:cubicBezTo>
                        <a:pt x="4098" y="4197"/>
                        <a:pt x="4078" y="4230"/>
                        <a:pt x="4058" y="4262"/>
                      </a:cubicBezTo>
                      <a:cubicBezTo>
                        <a:pt x="4049" y="4278"/>
                        <a:pt x="4040" y="4295"/>
                        <a:pt x="4031" y="4311"/>
                      </a:cubicBezTo>
                      <a:cubicBezTo>
                        <a:pt x="4022" y="4327"/>
                        <a:pt x="4013" y="4344"/>
                        <a:pt x="4004" y="4360"/>
                      </a:cubicBezTo>
                      <a:cubicBezTo>
                        <a:pt x="3995" y="4378"/>
                        <a:pt x="3987" y="4395"/>
                        <a:pt x="3978" y="4413"/>
                      </a:cubicBezTo>
                      <a:cubicBezTo>
                        <a:pt x="3970" y="4430"/>
                        <a:pt x="3961" y="4447"/>
                        <a:pt x="3953" y="4464"/>
                      </a:cubicBezTo>
                      <a:cubicBezTo>
                        <a:pt x="3945" y="4482"/>
                        <a:pt x="3936" y="4500"/>
                        <a:pt x="3928" y="4518"/>
                      </a:cubicBezTo>
                      <a:cubicBezTo>
                        <a:pt x="3920" y="4535"/>
                        <a:pt x="3913" y="4552"/>
                        <a:pt x="3905" y="4569"/>
                      </a:cubicBezTo>
                      <a:cubicBezTo>
                        <a:pt x="3898" y="4587"/>
                        <a:pt x="3890" y="4606"/>
                        <a:pt x="3883" y="4624"/>
                      </a:cubicBezTo>
                      <a:cubicBezTo>
                        <a:pt x="3876" y="4643"/>
                        <a:pt x="3869" y="4661"/>
                        <a:pt x="3862" y="4680"/>
                      </a:cubicBezTo>
                      <a:cubicBezTo>
                        <a:pt x="3855" y="4698"/>
                        <a:pt x="3849" y="4717"/>
                        <a:pt x="3842" y="4735"/>
                      </a:cubicBezTo>
                      <a:cubicBezTo>
                        <a:pt x="3836" y="4753"/>
                        <a:pt x="3831" y="4772"/>
                        <a:pt x="3825" y="4790"/>
                      </a:cubicBezTo>
                      <a:lnTo>
                        <a:pt x="3807" y="4847"/>
                      </a:lnTo>
                      <a:cubicBezTo>
                        <a:pt x="3801" y="4866"/>
                        <a:pt x="3795" y="4886"/>
                        <a:pt x="3789" y="4905"/>
                      </a:cubicBezTo>
                      <a:cubicBezTo>
                        <a:pt x="3784" y="4924"/>
                        <a:pt x="3780" y="4943"/>
                        <a:pt x="3775" y="4962"/>
                      </a:cubicBezTo>
                      <a:lnTo>
                        <a:pt x="3760" y="5022"/>
                      </a:lnTo>
                      <a:cubicBezTo>
                        <a:pt x="3756" y="5042"/>
                        <a:pt x="3752" y="5061"/>
                        <a:pt x="3748" y="5081"/>
                      </a:cubicBezTo>
                      <a:cubicBezTo>
                        <a:pt x="3744" y="5101"/>
                        <a:pt x="3741" y="5120"/>
                        <a:pt x="3737" y="5140"/>
                      </a:cubicBezTo>
                      <a:cubicBezTo>
                        <a:pt x="3734" y="5160"/>
                        <a:pt x="3730" y="5180"/>
                        <a:pt x="3727" y="5200"/>
                      </a:cubicBezTo>
                      <a:cubicBezTo>
                        <a:pt x="3725" y="5220"/>
                        <a:pt x="3722" y="5241"/>
                        <a:pt x="3720" y="5261"/>
                      </a:cubicBezTo>
                      <a:cubicBezTo>
                        <a:pt x="3717" y="5282"/>
                        <a:pt x="3714" y="5304"/>
                        <a:pt x="3711" y="5325"/>
                      </a:cubicBezTo>
                      <a:cubicBezTo>
                        <a:pt x="3709" y="5345"/>
                        <a:pt x="3707" y="5366"/>
                        <a:pt x="3705" y="5386"/>
                      </a:cubicBezTo>
                      <a:cubicBezTo>
                        <a:pt x="3703" y="5406"/>
                        <a:pt x="3702" y="5427"/>
                        <a:pt x="3700" y="5447"/>
                      </a:cubicBezTo>
                      <a:cubicBezTo>
                        <a:pt x="3699" y="5468"/>
                        <a:pt x="3697" y="5488"/>
                        <a:pt x="3696" y="5509"/>
                      </a:cubicBezTo>
                      <a:cubicBezTo>
                        <a:pt x="3696" y="5530"/>
                        <a:pt x="3695" y="5551"/>
                        <a:pt x="3695" y="5572"/>
                      </a:cubicBezTo>
                      <a:lnTo>
                        <a:pt x="3695" y="5636"/>
                      </a:lnTo>
                      <a:lnTo>
                        <a:pt x="3695" y="5699"/>
                      </a:lnTo>
                      <a:cubicBezTo>
                        <a:pt x="3695" y="5720"/>
                        <a:pt x="3696" y="5740"/>
                        <a:pt x="3696" y="5761"/>
                      </a:cubicBezTo>
                      <a:cubicBezTo>
                        <a:pt x="3697" y="5783"/>
                        <a:pt x="3699" y="5804"/>
                        <a:pt x="3700" y="5826"/>
                      </a:cubicBezTo>
                      <a:cubicBezTo>
                        <a:pt x="3702" y="5847"/>
                        <a:pt x="3703" y="5867"/>
                        <a:pt x="3705" y="5888"/>
                      </a:cubicBezTo>
                      <a:cubicBezTo>
                        <a:pt x="3707" y="5908"/>
                        <a:pt x="3709" y="5929"/>
                        <a:pt x="3711" y="5949"/>
                      </a:cubicBezTo>
                      <a:cubicBezTo>
                        <a:pt x="3714" y="5970"/>
                        <a:pt x="3717" y="5990"/>
                        <a:pt x="3720" y="6011"/>
                      </a:cubicBezTo>
                      <a:cubicBezTo>
                        <a:pt x="3722" y="6031"/>
                        <a:pt x="3725" y="6050"/>
                        <a:pt x="3727" y="6070"/>
                      </a:cubicBezTo>
                      <a:cubicBezTo>
                        <a:pt x="3730" y="6090"/>
                        <a:pt x="3734" y="6111"/>
                        <a:pt x="3737" y="6131"/>
                      </a:cubicBezTo>
                      <a:cubicBezTo>
                        <a:pt x="3741" y="6151"/>
                        <a:pt x="3744" y="6171"/>
                        <a:pt x="3748" y="6191"/>
                      </a:cubicBezTo>
                      <a:cubicBezTo>
                        <a:pt x="3752" y="6211"/>
                        <a:pt x="3756" y="6230"/>
                        <a:pt x="3760" y="6250"/>
                      </a:cubicBezTo>
                      <a:cubicBezTo>
                        <a:pt x="3765" y="6269"/>
                        <a:pt x="3770" y="6289"/>
                        <a:pt x="3775" y="6308"/>
                      </a:cubicBezTo>
                      <a:cubicBezTo>
                        <a:pt x="3780" y="6328"/>
                        <a:pt x="3784" y="6347"/>
                        <a:pt x="3789" y="6367"/>
                      </a:cubicBezTo>
                      <a:lnTo>
                        <a:pt x="3807" y="6424"/>
                      </a:lnTo>
                      <a:cubicBezTo>
                        <a:pt x="3813" y="6443"/>
                        <a:pt x="3819" y="6463"/>
                        <a:pt x="3825" y="6482"/>
                      </a:cubicBezTo>
                      <a:cubicBezTo>
                        <a:pt x="3831" y="6500"/>
                        <a:pt x="3836" y="6519"/>
                        <a:pt x="3842" y="6537"/>
                      </a:cubicBezTo>
                      <a:cubicBezTo>
                        <a:pt x="3849" y="6556"/>
                        <a:pt x="3855" y="6575"/>
                        <a:pt x="3862" y="6594"/>
                      </a:cubicBezTo>
                      <a:lnTo>
                        <a:pt x="3883" y="6648"/>
                      </a:lnTo>
                      <a:cubicBezTo>
                        <a:pt x="3890" y="6666"/>
                        <a:pt x="3898" y="6683"/>
                        <a:pt x="3905" y="6701"/>
                      </a:cubicBezTo>
                      <a:cubicBezTo>
                        <a:pt x="3913" y="6719"/>
                        <a:pt x="3920" y="6736"/>
                        <a:pt x="3928" y="6754"/>
                      </a:cubicBezTo>
                      <a:cubicBezTo>
                        <a:pt x="3936" y="6772"/>
                        <a:pt x="3945" y="6789"/>
                        <a:pt x="3953" y="6807"/>
                      </a:cubicBezTo>
                      <a:cubicBezTo>
                        <a:pt x="3961" y="6825"/>
                        <a:pt x="3970" y="6843"/>
                        <a:pt x="3978" y="6861"/>
                      </a:cubicBezTo>
                      <a:cubicBezTo>
                        <a:pt x="3987" y="6877"/>
                        <a:pt x="3995" y="6894"/>
                        <a:pt x="4004" y="6910"/>
                      </a:cubicBezTo>
                      <a:cubicBezTo>
                        <a:pt x="4013" y="6926"/>
                        <a:pt x="4022" y="6943"/>
                        <a:pt x="4031" y="6959"/>
                      </a:cubicBezTo>
                      <a:lnTo>
                        <a:pt x="4058" y="7010"/>
                      </a:lnTo>
                      <a:lnTo>
                        <a:pt x="4118" y="7106"/>
                      </a:lnTo>
                      <a:lnTo>
                        <a:pt x="4182" y="7200"/>
                      </a:lnTo>
                      <a:cubicBezTo>
                        <a:pt x="4204" y="7230"/>
                        <a:pt x="4226" y="7259"/>
                        <a:pt x="4248" y="7289"/>
                      </a:cubicBezTo>
                      <a:cubicBezTo>
                        <a:pt x="4272" y="7317"/>
                        <a:pt x="4297" y="7345"/>
                        <a:pt x="4321" y="7373"/>
                      </a:cubicBezTo>
                      <a:cubicBezTo>
                        <a:pt x="4345" y="7400"/>
                        <a:pt x="4370" y="7427"/>
                        <a:pt x="4394" y="7454"/>
                      </a:cubicBezTo>
                      <a:cubicBezTo>
                        <a:pt x="4420" y="7480"/>
                        <a:pt x="4445" y="7506"/>
                        <a:pt x="4471" y="7532"/>
                      </a:cubicBezTo>
                      <a:cubicBezTo>
                        <a:pt x="4498" y="7557"/>
                        <a:pt x="4525" y="7581"/>
                        <a:pt x="4552" y="7606"/>
                      </a:cubicBezTo>
                      <a:cubicBezTo>
                        <a:pt x="4580" y="7629"/>
                        <a:pt x="4608" y="7651"/>
                        <a:pt x="4636" y="7674"/>
                      </a:cubicBezTo>
                      <a:cubicBezTo>
                        <a:pt x="4650" y="7685"/>
                        <a:pt x="4665" y="7695"/>
                        <a:pt x="4679" y="7706"/>
                      </a:cubicBezTo>
                      <a:cubicBezTo>
                        <a:pt x="4694" y="7716"/>
                        <a:pt x="4708" y="7727"/>
                        <a:pt x="4723" y="7737"/>
                      </a:cubicBezTo>
                      <a:lnTo>
                        <a:pt x="4766" y="7768"/>
                      </a:lnTo>
                      <a:lnTo>
                        <a:pt x="4812" y="7796"/>
                      </a:lnTo>
                      <a:lnTo>
                        <a:pt x="4859" y="7825"/>
                      </a:lnTo>
                      <a:cubicBezTo>
                        <a:pt x="4874" y="7834"/>
                        <a:pt x="4888" y="7843"/>
                        <a:pt x="4903" y="7852"/>
                      </a:cubicBezTo>
                      <a:cubicBezTo>
                        <a:pt x="4919" y="7861"/>
                        <a:pt x="4935" y="7869"/>
                        <a:pt x="4951" y="7878"/>
                      </a:cubicBezTo>
                      <a:cubicBezTo>
                        <a:pt x="4966" y="7886"/>
                        <a:pt x="4982" y="7893"/>
                        <a:pt x="4997" y="7901"/>
                      </a:cubicBezTo>
                      <a:cubicBezTo>
                        <a:pt x="5014" y="7908"/>
                        <a:pt x="5030" y="7916"/>
                        <a:pt x="5047" y="7923"/>
                      </a:cubicBezTo>
                      <a:lnTo>
                        <a:pt x="5095" y="7944"/>
                      </a:lnTo>
                      <a:cubicBezTo>
                        <a:pt x="5112" y="7951"/>
                        <a:pt x="5128" y="7957"/>
                        <a:pt x="5145" y="7964"/>
                      </a:cubicBezTo>
                      <a:lnTo>
                        <a:pt x="5195" y="7985"/>
                      </a:lnTo>
                      <a:cubicBezTo>
                        <a:pt x="5212" y="7990"/>
                        <a:pt x="5229" y="7996"/>
                        <a:pt x="5246" y="8001"/>
                      </a:cubicBezTo>
                      <a:lnTo>
                        <a:pt x="5296" y="8016"/>
                      </a:lnTo>
                      <a:cubicBezTo>
                        <a:pt x="5313" y="8021"/>
                        <a:pt x="5331" y="8027"/>
                        <a:pt x="5348" y="8032"/>
                      </a:cubicBezTo>
                      <a:lnTo>
                        <a:pt x="5400" y="8044"/>
                      </a:lnTo>
                      <a:cubicBezTo>
                        <a:pt x="5418" y="8048"/>
                        <a:pt x="5435" y="8053"/>
                        <a:pt x="5453" y="8057"/>
                      </a:cubicBezTo>
                      <a:cubicBezTo>
                        <a:pt x="5470" y="8060"/>
                        <a:pt x="5488" y="8062"/>
                        <a:pt x="5505" y="8065"/>
                      </a:cubicBezTo>
                      <a:cubicBezTo>
                        <a:pt x="5523" y="8068"/>
                        <a:pt x="5540" y="8072"/>
                        <a:pt x="5558" y="8075"/>
                      </a:cubicBezTo>
                      <a:lnTo>
                        <a:pt x="5611" y="8081"/>
                      </a:lnTo>
                      <a:lnTo>
                        <a:pt x="5665" y="8087"/>
                      </a:lnTo>
                      <a:cubicBezTo>
                        <a:pt x="5683" y="8088"/>
                        <a:pt x="5702" y="8090"/>
                        <a:pt x="5720" y="8091"/>
                      </a:cubicBezTo>
                      <a:cubicBezTo>
                        <a:pt x="5738" y="8092"/>
                        <a:pt x="5757" y="8092"/>
                        <a:pt x="5775" y="8093"/>
                      </a:cubicBezTo>
                      <a:lnTo>
                        <a:pt x="5830" y="8093"/>
                      </a:lnTo>
                      <a:lnTo>
                        <a:pt x="5885" y="8093"/>
                      </a:lnTo>
                      <a:cubicBezTo>
                        <a:pt x="5904" y="8092"/>
                        <a:pt x="5922" y="8092"/>
                        <a:pt x="5941" y="8091"/>
                      </a:cubicBezTo>
                      <a:cubicBezTo>
                        <a:pt x="5959" y="8090"/>
                        <a:pt x="5976" y="8088"/>
                        <a:pt x="5994" y="8087"/>
                      </a:cubicBezTo>
                      <a:lnTo>
                        <a:pt x="6047" y="8081"/>
                      </a:lnTo>
                      <a:lnTo>
                        <a:pt x="6101" y="8075"/>
                      </a:lnTo>
                      <a:cubicBezTo>
                        <a:pt x="6119" y="8072"/>
                        <a:pt x="6138" y="8068"/>
                        <a:pt x="6156" y="8065"/>
                      </a:cubicBezTo>
                      <a:cubicBezTo>
                        <a:pt x="6174" y="8062"/>
                        <a:pt x="6191" y="8060"/>
                        <a:pt x="6209" y="8057"/>
                      </a:cubicBezTo>
                      <a:cubicBezTo>
                        <a:pt x="6226" y="8053"/>
                        <a:pt x="6244" y="8048"/>
                        <a:pt x="6261" y="8044"/>
                      </a:cubicBezTo>
                      <a:lnTo>
                        <a:pt x="6313" y="8032"/>
                      </a:lnTo>
                      <a:cubicBezTo>
                        <a:pt x="6330" y="8027"/>
                        <a:pt x="6347" y="8021"/>
                        <a:pt x="6364" y="8016"/>
                      </a:cubicBezTo>
                      <a:lnTo>
                        <a:pt x="6416" y="8001"/>
                      </a:lnTo>
                      <a:cubicBezTo>
                        <a:pt x="6433" y="7996"/>
                        <a:pt x="6449" y="7990"/>
                        <a:pt x="6466" y="7985"/>
                      </a:cubicBezTo>
                      <a:lnTo>
                        <a:pt x="6515" y="7964"/>
                      </a:lnTo>
                      <a:cubicBezTo>
                        <a:pt x="6531" y="7957"/>
                        <a:pt x="6547" y="7951"/>
                        <a:pt x="6563" y="7944"/>
                      </a:cubicBezTo>
                      <a:lnTo>
                        <a:pt x="6613" y="7923"/>
                      </a:lnTo>
                      <a:cubicBezTo>
                        <a:pt x="6629" y="7916"/>
                        <a:pt x="6645" y="7908"/>
                        <a:pt x="6661" y="7901"/>
                      </a:cubicBezTo>
                      <a:cubicBezTo>
                        <a:pt x="6677" y="7893"/>
                        <a:pt x="6693" y="7886"/>
                        <a:pt x="6709" y="7878"/>
                      </a:cubicBezTo>
                      <a:lnTo>
                        <a:pt x="6756" y="7852"/>
                      </a:lnTo>
                      <a:cubicBezTo>
                        <a:pt x="6771" y="7843"/>
                        <a:pt x="6787" y="7834"/>
                        <a:pt x="6802" y="7825"/>
                      </a:cubicBezTo>
                      <a:cubicBezTo>
                        <a:pt x="6817" y="7815"/>
                        <a:pt x="6833" y="7806"/>
                        <a:pt x="6848" y="7796"/>
                      </a:cubicBezTo>
                      <a:cubicBezTo>
                        <a:pt x="6863" y="7787"/>
                        <a:pt x="6878" y="7777"/>
                        <a:pt x="6893" y="7768"/>
                      </a:cubicBezTo>
                      <a:lnTo>
                        <a:pt x="6939" y="7737"/>
                      </a:lnTo>
                      <a:lnTo>
                        <a:pt x="6982" y="7706"/>
                      </a:lnTo>
                      <a:cubicBezTo>
                        <a:pt x="6996" y="7695"/>
                        <a:pt x="7010" y="7685"/>
                        <a:pt x="7024" y="7674"/>
                      </a:cubicBezTo>
                      <a:cubicBezTo>
                        <a:pt x="7052" y="7651"/>
                        <a:pt x="7080" y="7629"/>
                        <a:pt x="7108" y="7606"/>
                      </a:cubicBezTo>
                      <a:lnTo>
                        <a:pt x="7188" y="7532"/>
                      </a:lnTo>
                      <a:lnTo>
                        <a:pt x="7266" y="7454"/>
                      </a:lnTo>
                      <a:lnTo>
                        <a:pt x="7341" y="7373"/>
                      </a:lnTo>
                      <a:cubicBezTo>
                        <a:pt x="7364" y="7345"/>
                        <a:pt x="7388" y="7317"/>
                        <a:pt x="7411" y="7289"/>
                      </a:cubicBezTo>
                      <a:cubicBezTo>
                        <a:pt x="7454" y="7229"/>
                        <a:pt x="7565" y="7065"/>
                        <a:pt x="7601" y="7010"/>
                      </a:cubicBezTo>
                      <a:lnTo>
                        <a:pt x="7628" y="6959"/>
                      </a:lnTo>
                      <a:cubicBezTo>
                        <a:pt x="7638" y="6943"/>
                        <a:pt x="7648" y="6926"/>
                        <a:pt x="7658" y="6910"/>
                      </a:cubicBezTo>
                      <a:cubicBezTo>
                        <a:pt x="7666" y="6894"/>
                        <a:pt x="7675" y="6877"/>
                        <a:pt x="7683" y="6861"/>
                      </a:cubicBezTo>
                      <a:lnTo>
                        <a:pt x="7710" y="6807"/>
                      </a:lnTo>
                      <a:cubicBezTo>
                        <a:pt x="7717" y="6789"/>
                        <a:pt x="7724" y="6772"/>
                        <a:pt x="7731" y="6754"/>
                      </a:cubicBezTo>
                      <a:cubicBezTo>
                        <a:pt x="7739" y="6736"/>
                        <a:pt x="7746" y="6719"/>
                        <a:pt x="7754" y="6701"/>
                      </a:cubicBezTo>
                      <a:cubicBezTo>
                        <a:pt x="7762" y="6683"/>
                        <a:pt x="7769" y="6666"/>
                        <a:pt x="7777" y="6648"/>
                      </a:cubicBezTo>
                      <a:cubicBezTo>
                        <a:pt x="7784" y="6630"/>
                        <a:pt x="7792" y="6612"/>
                        <a:pt x="7799" y="6594"/>
                      </a:cubicBezTo>
                      <a:cubicBezTo>
                        <a:pt x="7805" y="6575"/>
                        <a:pt x="7812" y="6556"/>
                        <a:pt x="7818" y="6537"/>
                      </a:cubicBezTo>
                      <a:cubicBezTo>
                        <a:pt x="7825" y="6519"/>
                        <a:pt x="7831" y="6500"/>
                        <a:pt x="7838" y="6482"/>
                      </a:cubicBezTo>
                      <a:cubicBezTo>
                        <a:pt x="7843" y="6463"/>
                        <a:pt x="7849" y="6443"/>
                        <a:pt x="7854" y="6424"/>
                      </a:cubicBezTo>
                      <a:cubicBezTo>
                        <a:pt x="7859" y="6405"/>
                        <a:pt x="7865" y="6386"/>
                        <a:pt x="7870" y="6367"/>
                      </a:cubicBezTo>
                      <a:cubicBezTo>
                        <a:pt x="7875" y="6347"/>
                        <a:pt x="7879" y="6328"/>
                        <a:pt x="7884" y="6308"/>
                      </a:cubicBezTo>
                      <a:cubicBezTo>
                        <a:pt x="7889" y="6289"/>
                        <a:pt x="7893" y="6269"/>
                        <a:pt x="7898" y="6250"/>
                      </a:cubicBezTo>
                      <a:cubicBezTo>
                        <a:pt x="7902" y="6230"/>
                        <a:pt x="7907" y="6211"/>
                        <a:pt x="7911" y="6191"/>
                      </a:cubicBezTo>
                      <a:cubicBezTo>
                        <a:pt x="7914" y="6171"/>
                        <a:pt x="7918" y="6151"/>
                        <a:pt x="7921" y="6131"/>
                      </a:cubicBezTo>
                      <a:cubicBezTo>
                        <a:pt x="7925" y="6111"/>
                        <a:pt x="7928" y="6090"/>
                        <a:pt x="7932" y="6070"/>
                      </a:cubicBezTo>
                      <a:cubicBezTo>
                        <a:pt x="7935" y="6050"/>
                        <a:pt x="7938" y="6031"/>
                        <a:pt x="7941" y="6011"/>
                      </a:cubicBezTo>
                      <a:cubicBezTo>
                        <a:pt x="7943" y="5990"/>
                        <a:pt x="7946" y="5970"/>
                        <a:pt x="7948" y="5949"/>
                      </a:cubicBezTo>
                      <a:cubicBezTo>
                        <a:pt x="7950" y="5929"/>
                        <a:pt x="7953" y="5908"/>
                        <a:pt x="7955" y="5888"/>
                      </a:cubicBezTo>
                      <a:cubicBezTo>
                        <a:pt x="7956" y="5867"/>
                        <a:pt x="7958" y="5847"/>
                        <a:pt x="7959" y="5826"/>
                      </a:cubicBezTo>
                      <a:cubicBezTo>
                        <a:pt x="7960" y="5804"/>
                        <a:pt x="7961" y="5783"/>
                        <a:pt x="7962" y="5761"/>
                      </a:cubicBezTo>
                      <a:cubicBezTo>
                        <a:pt x="7963" y="5740"/>
                        <a:pt x="7965" y="5720"/>
                        <a:pt x="7966" y="5699"/>
                      </a:cubicBezTo>
                      <a:lnTo>
                        <a:pt x="7966" y="5636"/>
                      </a:lnTo>
                      <a:lnTo>
                        <a:pt x="7966" y="5572"/>
                      </a:lnTo>
                      <a:cubicBezTo>
                        <a:pt x="7965" y="5551"/>
                        <a:pt x="7963" y="5530"/>
                        <a:pt x="7962" y="5509"/>
                      </a:cubicBezTo>
                      <a:cubicBezTo>
                        <a:pt x="7961" y="5488"/>
                        <a:pt x="7960" y="5468"/>
                        <a:pt x="7959" y="5447"/>
                      </a:cubicBezTo>
                      <a:cubicBezTo>
                        <a:pt x="7958" y="5427"/>
                        <a:pt x="7956" y="5406"/>
                        <a:pt x="7955" y="5386"/>
                      </a:cubicBezTo>
                      <a:cubicBezTo>
                        <a:pt x="7953" y="5366"/>
                        <a:pt x="7950" y="5345"/>
                        <a:pt x="7948" y="5325"/>
                      </a:cubicBezTo>
                      <a:cubicBezTo>
                        <a:pt x="7946" y="5304"/>
                        <a:pt x="7943" y="5282"/>
                        <a:pt x="7941" y="5261"/>
                      </a:cubicBezTo>
                      <a:cubicBezTo>
                        <a:pt x="7938" y="5241"/>
                        <a:pt x="7935" y="5220"/>
                        <a:pt x="7932" y="5200"/>
                      </a:cubicBezTo>
                      <a:cubicBezTo>
                        <a:pt x="7928" y="5180"/>
                        <a:pt x="7925" y="5160"/>
                        <a:pt x="7921" y="5140"/>
                      </a:cubicBezTo>
                      <a:cubicBezTo>
                        <a:pt x="7918" y="5120"/>
                        <a:pt x="7914" y="5101"/>
                        <a:pt x="7911" y="5081"/>
                      </a:cubicBezTo>
                      <a:cubicBezTo>
                        <a:pt x="7907" y="5061"/>
                        <a:pt x="7902" y="5042"/>
                        <a:pt x="7898" y="5022"/>
                      </a:cubicBezTo>
                      <a:cubicBezTo>
                        <a:pt x="7893" y="5002"/>
                        <a:pt x="7889" y="4982"/>
                        <a:pt x="7884" y="4962"/>
                      </a:cubicBezTo>
                      <a:cubicBezTo>
                        <a:pt x="7879" y="4943"/>
                        <a:pt x="7875" y="4924"/>
                        <a:pt x="7870" y="4905"/>
                      </a:cubicBezTo>
                      <a:cubicBezTo>
                        <a:pt x="7865" y="4886"/>
                        <a:pt x="7859" y="4866"/>
                        <a:pt x="7854" y="4847"/>
                      </a:cubicBezTo>
                      <a:cubicBezTo>
                        <a:pt x="7849" y="4828"/>
                        <a:pt x="7843" y="4809"/>
                        <a:pt x="7838" y="4790"/>
                      </a:cubicBezTo>
                      <a:cubicBezTo>
                        <a:pt x="7831" y="4772"/>
                        <a:pt x="7825" y="4753"/>
                        <a:pt x="7818" y="4735"/>
                      </a:cubicBezTo>
                      <a:cubicBezTo>
                        <a:pt x="7812" y="4717"/>
                        <a:pt x="7805" y="4698"/>
                        <a:pt x="7799" y="4680"/>
                      </a:cubicBezTo>
                      <a:cubicBezTo>
                        <a:pt x="7792" y="4661"/>
                        <a:pt x="7784" y="4643"/>
                        <a:pt x="7777" y="4624"/>
                      </a:cubicBezTo>
                      <a:cubicBezTo>
                        <a:pt x="7769" y="4606"/>
                        <a:pt x="7762" y="4587"/>
                        <a:pt x="7754" y="4569"/>
                      </a:cubicBezTo>
                      <a:cubicBezTo>
                        <a:pt x="7746" y="4552"/>
                        <a:pt x="7739" y="4535"/>
                        <a:pt x="7731" y="4518"/>
                      </a:cubicBezTo>
                      <a:lnTo>
                        <a:pt x="7710" y="4464"/>
                      </a:lnTo>
                      <a:lnTo>
                        <a:pt x="7683" y="4413"/>
                      </a:lnTo>
                      <a:cubicBezTo>
                        <a:pt x="7675" y="4395"/>
                        <a:pt x="7666" y="4378"/>
                        <a:pt x="7658" y="4360"/>
                      </a:cubicBezTo>
                      <a:cubicBezTo>
                        <a:pt x="7648" y="4344"/>
                        <a:pt x="7638" y="4327"/>
                        <a:pt x="7628" y="4311"/>
                      </a:cubicBezTo>
                      <a:cubicBezTo>
                        <a:pt x="7619" y="4295"/>
                        <a:pt x="7610" y="4278"/>
                        <a:pt x="7601" y="4262"/>
                      </a:cubicBezTo>
                      <a:cubicBezTo>
                        <a:pt x="7581" y="4230"/>
                        <a:pt x="7562" y="4197"/>
                        <a:pt x="7542" y="4165"/>
                      </a:cubicBezTo>
                      <a:cubicBezTo>
                        <a:pt x="7521" y="4134"/>
                        <a:pt x="7499" y="4104"/>
                        <a:pt x="7478" y="4073"/>
                      </a:cubicBezTo>
                      <a:cubicBezTo>
                        <a:pt x="7456" y="4043"/>
                        <a:pt x="7433" y="4013"/>
                        <a:pt x="7411" y="3983"/>
                      </a:cubicBezTo>
                      <a:cubicBezTo>
                        <a:pt x="7388" y="3954"/>
                        <a:pt x="7364" y="3926"/>
                        <a:pt x="7341" y="3897"/>
                      </a:cubicBezTo>
                      <a:close/>
                      <a:moveTo>
                        <a:pt x="4205" y="0"/>
                      </a:moveTo>
                      <a:lnTo>
                        <a:pt x="3515" y="1509"/>
                      </a:lnTo>
                      <a:lnTo>
                        <a:pt x="1180" y="1509"/>
                      </a:lnTo>
                      <a:lnTo>
                        <a:pt x="1119" y="1509"/>
                      </a:lnTo>
                      <a:cubicBezTo>
                        <a:pt x="1100" y="1510"/>
                        <a:pt x="1080" y="1512"/>
                        <a:pt x="1061" y="1513"/>
                      </a:cubicBezTo>
                      <a:cubicBezTo>
                        <a:pt x="1041" y="1517"/>
                        <a:pt x="1020" y="1520"/>
                        <a:pt x="1000" y="1524"/>
                      </a:cubicBezTo>
                      <a:lnTo>
                        <a:pt x="943" y="1536"/>
                      </a:lnTo>
                      <a:cubicBezTo>
                        <a:pt x="924" y="1541"/>
                        <a:pt x="905" y="1547"/>
                        <a:pt x="886" y="1552"/>
                      </a:cubicBezTo>
                      <a:cubicBezTo>
                        <a:pt x="868" y="1558"/>
                        <a:pt x="849" y="1563"/>
                        <a:pt x="831" y="1569"/>
                      </a:cubicBezTo>
                      <a:cubicBezTo>
                        <a:pt x="812" y="1576"/>
                        <a:pt x="793" y="1584"/>
                        <a:pt x="774" y="1591"/>
                      </a:cubicBezTo>
                      <a:cubicBezTo>
                        <a:pt x="756" y="1599"/>
                        <a:pt x="739" y="1608"/>
                        <a:pt x="721" y="1616"/>
                      </a:cubicBezTo>
                      <a:cubicBezTo>
                        <a:pt x="704" y="1625"/>
                        <a:pt x="686" y="1633"/>
                        <a:pt x="669" y="1642"/>
                      </a:cubicBezTo>
                      <a:cubicBezTo>
                        <a:pt x="652" y="1652"/>
                        <a:pt x="635" y="1663"/>
                        <a:pt x="618" y="1673"/>
                      </a:cubicBezTo>
                      <a:cubicBezTo>
                        <a:pt x="602" y="1683"/>
                        <a:pt x="587" y="1694"/>
                        <a:pt x="571" y="1704"/>
                      </a:cubicBezTo>
                      <a:cubicBezTo>
                        <a:pt x="554" y="1716"/>
                        <a:pt x="538" y="1729"/>
                        <a:pt x="521" y="1741"/>
                      </a:cubicBezTo>
                      <a:lnTo>
                        <a:pt x="475" y="1778"/>
                      </a:lnTo>
                      <a:lnTo>
                        <a:pt x="431" y="1819"/>
                      </a:lnTo>
                      <a:lnTo>
                        <a:pt x="388" y="1862"/>
                      </a:lnTo>
                      <a:cubicBezTo>
                        <a:pt x="374" y="1877"/>
                        <a:pt x="361" y="1892"/>
                        <a:pt x="347" y="1907"/>
                      </a:cubicBezTo>
                      <a:cubicBezTo>
                        <a:pt x="334" y="1923"/>
                        <a:pt x="321" y="1938"/>
                        <a:pt x="308" y="1954"/>
                      </a:cubicBezTo>
                      <a:cubicBezTo>
                        <a:pt x="296" y="1971"/>
                        <a:pt x="283" y="1988"/>
                        <a:pt x="271" y="2005"/>
                      </a:cubicBezTo>
                      <a:cubicBezTo>
                        <a:pt x="259" y="2021"/>
                        <a:pt x="247" y="2038"/>
                        <a:pt x="235" y="2054"/>
                      </a:cubicBezTo>
                      <a:cubicBezTo>
                        <a:pt x="224" y="2072"/>
                        <a:pt x="214" y="2091"/>
                        <a:pt x="203" y="2109"/>
                      </a:cubicBezTo>
                      <a:lnTo>
                        <a:pt x="173" y="2163"/>
                      </a:lnTo>
                      <a:cubicBezTo>
                        <a:pt x="163" y="2182"/>
                        <a:pt x="152" y="2201"/>
                        <a:pt x="142" y="2220"/>
                      </a:cubicBezTo>
                      <a:cubicBezTo>
                        <a:pt x="134" y="2239"/>
                        <a:pt x="125" y="2258"/>
                        <a:pt x="117" y="2277"/>
                      </a:cubicBezTo>
                      <a:cubicBezTo>
                        <a:pt x="109" y="2298"/>
                        <a:pt x="101" y="2318"/>
                        <a:pt x="93" y="2339"/>
                      </a:cubicBezTo>
                      <a:cubicBezTo>
                        <a:pt x="86" y="2359"/>
                        <a:pt x="80" y="2378"/>
                        <a:pt x="73" y="2398"/>
                      </a:cubicBezTo>
                      <a:cubicBezTo>
                        <a:pt x="66" y="2420"/>
                        <a:pt x="60" y="2442"/>
                        <a:pt x="53" y="2464"/>
                      </a:cubicBezTo>
                      <a:cubicBezTo>
                        <a:pt x="48" y="2485"/>
                        <a:pt x="42" y="2506"/>
                        <a:pt x="37" y="2527"/>
                      </a:cubicBezTo>
                      <a:cubicBezTo>
                        <a:pt x="33" y="2548"/>
                        <a:pt x="29" y="2570"/>
                        <a:pt x="25" y="2591"/>
                      </a:cubicBezTo>
                      <a:cubicBezTo>
                        <a:pt x="21" y="2614"/>
                        <a:pt x="18" y="2637"/>
                        <a:pt x="14" y="2660"/>
                      </a:cubicBezTo>
                      <a:cubicBezTo>
                        <a:pt x="12" y="2683"/>
                        <a:pt x="9" y="2705"/>
                        <a:pt x="7" y="2728"/>
                      </a:cubicBezTo>
                      <a:cubicBezTo>
                        <a:pt x="5" y="2750"/>
                        <a:pt x="4" y="2773"/>
                        <a:pt x="2" y="2795"/>
                      </a:cubicBezTo>
                      <a:cubicBezTo>
                        <a:pt x="1" y="2818"/>
                        <a:pt x="1" y="2842"/>
                        <a:pt x="0" y="2865"/>
                      </a:cubicBezTo>
                      <a:lnTo>
                        <a:pt x="0" y="8646"/>
                      </a:lnTo>
                      <a:cubicBezTo>
                        <a:pt x="1" y="8669"/>
                        <a:pt x="1" y="8691"/>
                        <a:pt x="2" y="8714"/>
                      </a:cubicBezTo>
                      <a:cubicBezTo>
                        <a:pt x="4" y="8737"/>
                        <a:pt x="5" y="8761"/>
                        <a:pt x="7" y="8784"/>
                      </a:cubicBezTo>
                      <a:cubicBezTo>
                        <a:pt x="9" y="8806"/>
                        <a:pt x="12" y="8827"/>
                        <a:pt x="14" y="8849"/>
                      </a:cubicBezTo>
                      <a:cubicBezTo>
                        <a:pt x="18" y="8872"/>
                        <a:pt x="21" y="8894"/>
                        <a:pt x="25" y="8917"/>
                      </a:cubicBezTo>
                      <a:cubicBezTo>
                        <a:pt x="29" y="8939"/>
                        <a:pt x="33" y="8960"/>
                        <a:pt x="37" y="8982"/>
                      </a:cubicBezTo>
                      <a:cubicBezTo>
                        <a:pt x="42" y="9004"/>
                        <a:pt x="48" y="9026"/>
                        <a:pt x="53" y="9048"/>
                      </a:cubicBezTo>
                      <a:cubicBezTo>
                        <a:pt x="60" y="9068"/>
                        <a:pt x="66" y="9089"/>
                        <a:pt x="73" y="9109"/>
                      </a:cubicBezTo>
                      <a:cubicBezTo>
                        <a:pt x="80" y="9130"/>
                        <a:pt x="86" y="9150"/>
                        <a:pt x="93" y="9171"/>
                      </a:cubicBezTo>
                      <a:cubicBezTo>
                        <a:pt x="101" y="9191"/>
                        <a:pt x="109" y="9210"/>
                        <a:pt x="117" y="9230"/>
                      </a:cubicBezTo>
                      <a:cubicBezTo>
                        <a:pt x="125" y="9250"/>
                        <a:pt x="134" y="9269"/>
                        <a:pt x="142" y="9289"/>
                      </a:cubicBezTo>
                      <a:cubicBezTo>
                        <a:pt x="152" y="9308"/>
                        <a:pt x="163" y="9328"/>
                        <a:pt x="173" y="9347"/>
                      </a:cubicBezTo>
                      <a:cubicBezTo>
                        <a:pt x="183" y="9365"/>
                        <a:pt x="193" y="9384"/>
                        <a:pt x="203" y="9402"/>
                      </a:cubicBezTo>
                      <a:cubicBezTo>
                        <a:pt x="214" y="9419"/>
                        <a:pt x="224" y="9436"/>
                        <a:pt x="235" y="9453"/>
                      </a:cubicBezTo>
                      <a:cubicBezTo>
                        <a:pt x="247" y="9471"/>
                        <a:pt x="259" y="9488"/>
                        <a:pt x="271" y="9506"/>
                      </a:cubicBezTo>
                      <a:cubicBezTo>
                        <a:pt x="283" y="9523"/>
                        <a:pt x="296" y="9539"/>
                        <a:pt x="308" y="9556"/>
                      </a:cubicBezTo>
                      <a:cubicBezTo>
                        <a:pt x="321" y="9572"/>
                        <a:pt x="334" y="9587"/>
                        <a:pt x="347" y="9603"/>
                      </a:cubicBezTo>
                      <a:lnTo>
                        <a:pt x="388" y="9650"/>
                      </a:lnTo>
                      <a:cubicBezTo>
                        <a:pt x="402" y="9664"/>
                        <a:pt x="417" y="9677"/>
                        <a:pt x="431" y="9691"/>
                      </a:cubicBezTo>
                      <a:lnTo>
                        <a:pt x="475" y="9732"/>
                      </a:lnTo>
                      <a:lnTo>
                        <a:pt x="521" y="9769"/>
                      </a:lnTo>
                      <a:cubicBezTo>
                        <a:pt x="538" y="9780"/>
                        <a:pt x="554" y="9792"/>
                        <a:pt x="571" y="9803"/>
                      </a:cubicBezTo>
                      <a:cubicBezTo>
                        <a:pt x="587" y="9814"/>
                        <a:pt x="602" y="9825"/>
                        <a:pt x="618" y="9836"/>
                      </a:cubicBezTo>
                      <a:cubicBezTo>
                        <a:pt x="635" y="9846"/>
                        <a:pt x="652" y="9857"/>
                        <a:pt x="669" y="9867"/>
                      </a:cubicBezTo>
                      <a:cubicBezTo>
                        <a:pt x="686" y="9876"/>
                        <a:pt x="704" y="9885"/>
                        <a:pt x="721" y="9894"/>
                      </a:cubicBezTo>
                      <a:lnTo>
                        <a:pt x="774" y="9918"/>
                      </a:lnTo>
                      <a:lnTo>
                        <a:pt x="831" y="9939"/>
                      </a:lnTo>
                      <a:lnTo>
                        <a:pt x="886" y="9957"/>
                      </a:lnTo>
                      <a:lnTo>
                        <a:pt x="943" y="9975"/>
                      </a:lnTo>
                      <a:cubicBezTo>
                        <a:pt x="962" y="9979"/>
                        <a:pt x="981" y="9982"/>
                        <a:pt x="1000" y="9986"/>
                      </a:cubicBezTo>
                      <a:cubicBezTo>
                        <a:pt x="1020" y="9989"/>
                        <a:pt x="1041" y="9991"/>
                        <a:pt x="1061" y="9994"/>
                      </a:cubicBezTo>
                      <a:lnTo>
                        <a:pt x="1119" y="10000"/>
                      </a:lnTo>
                      <a:lnTo>
                        <a:pt x="1180" y="10000"/>
                      </a:lnTo>
                      <a:lnTo>
                        <a:pt x="8820" y="10000"/>
                      </a:lnTo>
                      <a:lnTo>
                        <a:pt x="8882" y="10000"/>
                      </a:lnTo>
                      <a:lnTo>
                        <a:pt x="8941" y="9994"/>
                      </a:lnTo>
                      <a:cubicBezTo>
                        <a:pt x="8961" y="9991"/>
                        <a:pt x="8980" y="9989"/>
                        <a:pt x="9000" y="9986"/>
                      </a:cubicBezTo>
                      <a:cubicBezTo>
                        <a:pt x="9020" y="9982"/>
                        <a:pt x="9039" y="9979"/>
                        <a:pt x="9059" y="9975"/>
                      </a:cubicBezTo>
                      <a:lnTo>
                        <a:pt x="9114" y="9957"/>
                      </a:lnTo>
                      <a:lnTo>
                        <a:pt x="9172" y="9939"/>
                      </a:lnTo>
                      <a:lnTo>
                        <a:pt x="9226" y="9918"/>
                      </a:lnTo>
                      <a:lnTo>
                        <a:pt x="9279" y="9894"/>
                      </a:lnTo>
                      <a:cubicBezTo>
                        <a:pt x="9296" y="9885"/>
                        <a:pt x="9314" y="9876"/>
                        <a:pt x="9331" y="9867"/>
                      </a:cubicBezTo>
                      <a:cubicBezTo>
                        <a:pt x="9348" y="9857"/>
                        <a:pt x="9365" y="9846"/>
                        <a:pt x="9382" y="9836"/>
                      </a:cubicBezTo>
                      <a:cubicBezTo>
                        <a:pt x="9399" y="9825"/>
                        <a:pt x="9415" y="9814"/>
                        <a:pt x="9432" y="9803"/>
                      </a:cubicBezTo>
                      <a:cubicBezTo>
                        <a:pt x="9448" y="9792"/>
                        <a:pt x="9464" y="9780"/>
                        <a:pt x="9480" y="9769"/>
                      </a:cubicBezTo>
                      <a:cubicBezTo>
                        <a:pt x="9495" y="9757"/>
                        <a:pt x="9510" y="9744"/>
                        <a:pt x="9525" y="9732"/>
                      </a:cubicBezTo>
                      <a:cubicBezTo>
                        <a:pt x="9540" y="9718"/>
                        <a:pt x="9556" y="9705"/>
                        <a:pt x="9571" y="9691"/>
                      </a:cubicBezTo>
                      <a:lnTo>
                        <a:pt x="9612" y="9650"/>
                      </a:lnTo>
                      <a:lnTo>
                        <a:pt x="9653" y="9603"/>
                      </a:lnTo>
                      <a:cubicBezTo>
                        <a:pt x="9666" y="9587"/>
                        <a:pt x="9679" y="9572"/>
                        <a:pt x="9692" y="9556"/>
                      </a:cubicBezTo>
                      <a:cubicBezTo>
                        <a:pt x="9704" y="9539"/>
                        <a:pt x="9717" y="9523"/>
                        <a:pt x="9729" y="9506"/>
                      </a:cubicBezTo>
                      <a:cubicBezTo>
                        <a:pt x="9741" y="9488"/>
                        <a:pt x="9753" y="9471"/>
                        <a:pt x="9765" y="9453"/>
                      </a:cubicBezTo>
                      <a:cubicBezTo>
                        <a:pt x="9776" y="9436"/>
                        <a:pt x="9786" y="9419"/>
                        <a:pt x="9797" y="9402"/>
                      </a:cubicBezTo>
                      <a:cubicBezTo>
                        <a:pt x="9808" y="9384"/>
                        <a:pt x="9818" y="9365"/>
                        <a:pt x="9829" y="9347"/>
                      </a:cubicBezTo>
                      <a:cubicBezTo>
                        <a:pt x="9839" y="9328"/>
                        <a:pt x="9848" y="9308"/>
                        <a:pt x="9858" y="9289"/>
                      </a:cubicBezTo>
                      <a:cubicBezTo>
                        <a:pt x="9866" y="9269"/>
                        <a:pt x="9875" y="9250"/>
                        <a:pt x="9883" y="9230"/>
                      </a:cubicBezTo>
                      <a:cubicBezTo>
                        <a:pt x="9891" y="9210"/>
                        <a:pt x="9899" y="9191"/>
                        <a:pt x="9907" y="9171"/>
                      </a:cubicBezTo>
                      <a:cubicBezTo>
                        <a:pt x="9914" y="9150"/>
                        <a:pt x="9920" y="9130"/>
                        <a:pt x="9927" y="9109"/>
                      </a:cubicBezTo>
                      <a:cubicBezTo>
                        <a:pt x="9934" y="9089"/>
                        <a:pt x="9940" y="9068"/>
                        <a:pt x="9947" y="9048"/>
                      </a:cubicBezTo>
                      <a:cubicBezTo>
                        <a:pt x="9952" y="9026"/>
                        <a:pt x="9958" y="9004"/>
                        <a:pt x="9963" y="8982"/>
                      </a:cubicBezTo>
                      <a:cubicBezTo>
                        <a:pt x="9967" y="8960"/>
                        <a:pt x="9971" y="8939"/>
                        <a:pt x="9975" y="8917"/>
                      </a:cubicBezTo>
                      <a:cubicBezTo>
                        <a:pt x="9979" y="8894"/>
                        <a:pt x="9982" y="8872"/>
                        <a:pt x="9986" y="8849"/>
                      </a:cubicBezTo>
                      <a:cubicBezTo>
                        <a:pt x="9989" y="8827"/>
                        <a:pt x="9992" y="8806"/>
                        <a:pt x="9995" y="8784"/>
                      </a:cubicBezTo>
                      <a:cubicBezTo>
                        <a:pt x="9996" y="8761"/>
                        <a:pt x="9997" y="8737"/>
                        <a:pt x="9998" y="8714"/>
                      </a:cubicBezTo>
                      <a:cubicBezTo>
                        <a:pt x="9999" y="8691"/>
                        <a:pt x="9999" y="8669"/>
                        <a:pt x="10000" y="8646"/>
                      </a:cubicBezTo>
                      <a:lnTo>
                        <a:pt x="10000" y="2865"/>
                      </a:lnTo>
                      <a:cubicBezTo>
                        <a:pt x="9999" y="2842"/>
                        <a:pt x="9999" y="2818"/>
                        <a:pt x="9998" y="2795"/>
                      </a:cubicBezTo>
                      <a:cubicBezTo>
                        <a:pt x="9997" y="2773"/>
                        <a:pt x="9996" y="2750"/>
                        <a:pt x="9995" y="2728"/>
                      </a:cubicBezTo>
                      <a:cubicBezTo>
                        <a:pt x="9992" y="2705"/>
                        <a:pt x="9989" y="2683"/>
                        <a:pt x="9986" y="2660"/>
                      </a:cubicBezTo>
                      <a:cubicBezTo>
                        <a:pt x="9982" y="2637"/>
                        <a:pt x="9979" y="2614"/>
                        <a:pt x="9975" y="2591"/>
                      </a:cubicBezTo>
                      <a:cubicBezTo>
                        <a:pt x="9971" y="2570"/>
                        <a:pt x="9967" y="2548"/>
                        <a:pt x="9963" y="2527"/>
                      </a:cubicBezTo>
                      <a:cubicBezTo>
                        <a:pt x="9958" y="2506"/>
                        <a:pt x="9952" y="2485"/>
                        <a:pt x="9947" y="2464"/>
                      </a:cubicBezTo>
                      <a:cubicBezTo>
                        <a:pt x="9940" y="2442"/>
                        <a:pt x="9934" y="2420"/>
                        <a:pt x="9927" y="2398"/>
                      </a:cubicBezTo>
                      <a:cubicBezTo>
                        <a:pt x="9920" y="2378"/>
                        <a:pt x="9914" y="2359"/>
                        <a:pt x="9907" y="2339"/>
                      </a:cubicBezTo>
                      <a:cubicBezTo>
                        <a:pt x="9899" y="2318"/>
                        <a:pt x="9891" y="2298"/>
                        <a:pt x="9883" y="2277"/>
                      </a:cubicBezTo>
                      <a:cubicBezTo>
                        <a:pt x="9875" y="2258"/>
                        <a:pt x="9866" y="2239"/>
                        <a:pt x="9858" y="2220"/>
                      </a:cubicBezTo>
                      <a:cubicBezTo>
                        <a:pt x="9848" y="2201"/>
                        <a:pt x="9839" y="2182"/>
                        <a:pt x="9829" y="2163"/>
                      </a:cubicBezTo>
                      <a:cubicBezTo>
                        <a:pt x="9818" y="2145"/>
                        <a:pt x="9808" y="2127"/>
                        <a:pt x="9797" y="2109"/>
                      </a:cubicBezTo>
                      <a:cubicBezTo>
                        <a:pt x="9786" y="2091"/>
                        <a:pt x="9776" y="2072"/>
                        <a:pt x="9765" y="2054"/>
                      </a:cubicBezTo>
                      <a:cubicBezTo>
                        <a:pt x="9753" y="2038"/>
                        <a:pt x="9741" y="2021"/>
                        <a:pt x="9729" y="2005"/>
                      </a:cubicBezTo>
                      <a:cubicBezTo>
                        <a:pt x="9717" y="1988"/>
                        <a:pt x="9704" y="1971"/>
                        <a:pt x="9692" y="1954"/>
                      </a:cubicBezTo>
                      <a:cubicBezTo>
                        <a:pt x="9679" y="1938"/>
                        <a:pt x="9666" y="1923"/>
                        <a:pt x="9653" y="1907"/>
                      </a:cubicBezTo>
                      <a:cubicBezTo>
                        <a:pt x="9639" y="1892"/>
                        <a:pt x="9626" y="1877"/>
                        <a:pt x="9612" y="1862"/>
                      </a:cubicBezTo>
                      <a:cubicBezTo>
                        <a:pt x="9598" y="1848"/>
                        <a:pt x="9585" y="1833"/>
                        <a:pt x="9571" y="1819"/>
                      </a:cubicBezTo>
                      <a:cubicBezTo>
                        <a:pt x="9556" y="1805"/>
                        <a:pt x="9540" y="1792"/>
                        <a:pt x="9525" y="1778"/>
                      </a:cubicBezTo>
                      <a:cubicBezTo>
                        <a:pt x="9510" y="1766"/>
                        <a:pt x="9495" y="1753"/>
                        <a:pt x="9480" y="1741"/>
                      </a:cubicBezTo>
                      <a:cubicBezTo>
                        <a:pt x="9464" y="1729"/>
                        <a:pt x="9448" y="1716"/>
                        <a:pt x="9432" y="1704"/>
                      </a:cubicBezTo>
                      <a:cubicBezTo>
                        <a:pt x="9415" y="1694"/>
                        <a:pt x="9399" y="1683"/>
                        <a:pt x="9382" y="1673"/>
                      </a:cubicBezTo>
                      <a:cubicBezTo>
                        <a:pt x="9365" y="1663"/>
                        <a:pt x="9348" y="1652"/>
                        <a:pt x="9331" y="1642"/>
                      </a:cubicBezTo>
                      <a:cubicBezTo>
                        <a:pt x="9314" y="1633"/>
                        <a:pt x="9296" y="1625"/>
                        <a:pt x="9279" y="1616"/>
                      </a:cubicBezTo>
                      <a:cubicBezTo>
                        <a:pt x="9261" y="1608"/>
                        <a:pt x="9244" y="1599"/>
                        <a:pt x="9226" y="1591"/>
                      </a:cubicBezTo>
                      <a:cubicBezTo>
                        <a:pt x="9208" y="1584"/>
                        <a:pt x="9190" y="1576"/>
                        <a:pt x="9172" y="1569"/>
                      </a:cubicBezTo>
                      <a:cubicBezTo>
                        <a:pt x="9153" y="1563"/>
                        <a:pt x="9133" y="1558"/>
                        <a:pt x="9114" y="1552"/>
                      </a:cubicBezTo>
                      <a:cubicBezTo>
                        <a:pt x="9096" y="1547"/>
                        <a:pt x="9077" y="1541"/>
                        <a:pt x="9059" y="1536"/>
                      </a:cubicBezTo>
                      <a:lnTo>
                        <a:pt x="9000" y="1524"/>
                      </a:lnTo>
                      <a:cubicBezTo>
                        <a:pt x="8980" y="1520"/>
                        <a:pt x="8961" y="1517"/>
                        <a:pt x="8941" y="1513"/>
                      </a:cubicBezTo>
                      <a:cubicBezTo>
                        <a:pt x="8921" y="1512"/>
                        <a:pt x="8902" y="1510"/>
                        <a:pt x="8882" y="1509"/>
                      </a:cubicBezTo>
                      <a:lnTo>
                        <a:pt x="8820" y="1509"/>
                      </a:lnTo>
                      <a:lnTo>
                        <a:pt x="8446" y="1509"/>
                      </a:lnTo>
                      <a:lnTo>
                        <a:pt x="7653" y="0"/>
                      </a:lnTo>
                      <a:lnTo>
                        <a:pt x="4205" y="0"/>
                      </a:lnTo>
                      <a:close/>
                    </a:path>
                  </a:pathLst>
                </a:custGeom>
                <a:solidFill>
                  <a:schemeClr val="tx1">
                    <a:lumMod val="65000"/>
                    <a:lumOff val="3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aseline="-25000" dirty="0">
                    <a:solidFill>
                      <a:srgbClr val="FFFFFF"/>
                    </a:solidFill>
                  </a:endParaRPr>
                </a:p>
              </p:txBody>
            </p:sp>
            <p:sp>
              <p:nvSpPr>
                <p:cNvPr id="44" name="椭圆 43"/>
                <p:cNvSpPr/>
                <p:nvPr/>
              </p:nvSpPr>
              <p:spPr>
                <a:xfrm>
                  <a:off x="4624388" y="2221171"/>
                  <a:ext cx="326669" cy="279142"/>
                </a:xfrm>
                <a:prstGeom prst="ellipse">
                  <a:avLst/>
                </a:prstGeom>
                <a:solidFill>
                  <a:srgbClr val="FCF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nvSpPr>
            <p:spPr>
              <a:xfrm>
                <a:off x="4609654" y="2425402"/>
                <a:ext cx="389850" cy="461665"/>
              </a:xfrm>
              <a:prstGeom prst="rect">
                <a:avLst/>
              </a:prstGeom>
              <a:noFill/>
            </p:spPr>
            <p:txBody>
              <a:bodyPr wrap="none" rtlCol="0">
                <a:spAutoFit/>
              </a:bodyPr>
              <a:lstStyle/>
              <a:p>
                <a:r>
                  <a:rPr lang="en-US" altLang="zh-CN" sz="2400" dirty="0">
                    <a:ln w="0"/>
                    <a:effectLst>
                      <a:outerShdw blurRad="38100" dist="19050" dir="2700000" algn="tl" rotWithShape="0">
                        <a:schemeClr val="dk1">
                          <a:alpha val="40000"/>
                        </a:schemeClr>
                      </a:outerShdw>
                    </a:effectLst>
                    <a:latin typeface="Arial Black" panose="020B0A04020102020204" pitchFamily="34" charset="0"/>
                  </a:rPr>
                  <a:t>2</a:t>
                </a:r>
                <a:endParaRPr lang="zh-CN" altLang="en-US" sz="2400" dirty="0">
                  <a:ln w="0"/>
                  <a:effectLst>
                    <a:outerShdw blurRad="38100" dist="19050" dir="2700000" algn="tl" rotWithShape="0">
                      <a:schemeClr val="dk1">
                        <a:alpha val="40000"/>
                      </a:schemeClr>
                    </a:outerShdw>
                  </a:effectLst>
                  <a:latin typeface="Arial Black" panose="020B0A04020102020204" pitchFamily="34" charset="0"/>
                </a:endParaRPr>
              </a:p>
            </p:txBody>
          </p:sp>
        </p:grpSp>
      </p:grpSp>
    </p:spTree>
    <p:extLst>
      <p:ext uri="{BB962C8B-B14F-4D97-AF65-F5344CB8AC3E}">
        <p14:creationId xmlns:p14="http://schemas.microsoft.com/office/powerpoint/2010/main" val="3790363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sp>
        <p:nvSpPr>
          <p:cNvPr id="3" name="文本框 2"/>
          <p:cNvSpPr txBox="1"/>
          <p:nvPr/>
        </p:nvSpPr>
        <p:spPr>
          <a:xfrm>
            <a:off x="3581400" y="476250"/>
            <a:ext cx="8229600" cy="473206"/>
          </a:xfrm>
          <a:prstGeom prst="rect">
            <a:avLst/>
          </a:prstGeom>
          <a:noFill/>
        </p:spPr>
        <p:txBody>
          <a:bodyPr wrap="square" rtlCol="0">
            <a:spAutoFit/>
          </a:bodyPr>
          <a:lstStyle/>
          <a:p>
            <a:pPr>
              <a:lnSpc>
                <a:spcPct val="150000"/>
              </a:lnSpc>
            </a:pP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160468530"/>
              </p:ext>
            </p:extLst>
          </p:nvPr>
        </p:nvGraphicFramePr>
        <p:xfrm>
          <a:off x="1695450" y="1113607"/>
          <a:ext cx="10858500" cy="3627120"/>
        </p:xfrm>
        <a:graphic>
          <a:graphicData uri="http://schemas.openxmlformats.org/drawingml/2006/table">
            <a:tbl>
              <a:tblPr firstRow="1" bandRow="1">
                <a:tableStyleId>{5C22544A-7EE6-4342-B048-85BDC9FD1C3A}</a:tableStyleId>
              </a:tblPr>
              <a:tblGrid>
                <a:gridCol w="3067050">
                  <a:extLst>
                    <a:ext uri="{9D8B030D-6E8A-4147-A177-3AD203B41FA5}">
                      <a16:colId xmlns:a16="http://schemas.microsoft.com/office/drawing/2014/main" xmlns="" val="2953775198"/>
                    </a:ext>
                  </a:extLst>
                </a:gridCol>
                <a:gridCol w="7791450">
                  <a:extLst>
                    <a:ext uri="{9D8B030D-6E8A-4147-A177-3AD203B41FA5}">
                      <a16:colId xmlns:a16="http://schemas.microsoft.com/office/drawing/2014/main" xmlns="" val="2095673445"/>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玉米】诗情体" panose="03000500000000000000" pitchFamily="66" charset="-122"/>
                          <a:ea typeface="【玉米】诗情体" panose="03000500000000000000" pitchFamily="66" charset="-122"/>
                        </a:rPr>
                        <a:t>invest in   </a:t>
                      </a:r>
                      <a:endParaRPr lang="zh-CN" altLang="en-US" sz="2000" b="0" dirty="0">
                        <a:solidFill>
                          <a:schemeClr val="tx1"/>
                        </a:solidFill>
                        <a:latin typeface="【玉米】诗情体" panose="03000500000000000000" pitchFamily="66" charset="-122"/>
                        <a:ea typeface="【玉米】诗情体" panose="03000500000000000000" pitchFamily="66" charset="-122"/>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玉米】诗情体" panose="03000500000000000000" pitchFamily="66" charset="-122"/>
                          <a:ea typeface="【玉米】诗情体" panose="03000500000000000000" pitchFamily="66" charset="-122"/>
                        </a:rPr>
                        <a:t>v. </a:t>
                      </a:r>
                      <a:r>
                        <a:rPr lang="zh-CN" altLang="en-US" sz="2000" b="0" dirty="0">
                          <a:solidFill>
                            <a:schemeClr val="tx1"/>
                          </a:solidFill>
                          <a:latin typeface="【玉米】诗情体" panose="03000500000000000000" pitchFamily="66" charset="-122"/>
                          <a:ea typeface="【玉米】诗情体" panose="03000500000000000000" pitchFamily="66" charset="-122"/>
                        </a:rPr>
                        <a:t>投资于；买进；寄希望于</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96376252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mining  </a:t>
                      </a:r>
                      <a:endParaRPr lang="zh-CN" altLang="en-US" sz="2000" dirty="0">
                        <a:latin typeface="【玉米】诗情体" panose="03000500000000000000" pitchFamily="66" charset="-122"/>
                        <a:ea typeface="【玉米】诗情体" panose="03000500000000000000" pitchFamily="66" charset="-122"/>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n. </a:t>
                      </a:r>
                      <a:r>
                        <a:rPr lang="zh-CN" altLang="en-US" sz="2000" dirty="0">
                          <a:latin typeface="【玉米】诗情体" panose="03000500000000000000" pitchFamily="66" charset="-122"/>
                          <a:ea typeface="【玉米】诗情体" panose="03000500000000000000" pitchFamily="66" charset="-122"/>
                        </a:rPr>
                        <a:t>矿业；采矿</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9877540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ventures  </a:t>
                      </a:r>
                      <a:endParaRPr lang="zh-CN" altLang="en-US" sz="2000" dirty="0">
                        <a:latin typeface="【玉米】诗情体" panose="03000500000000000000" pitchFamily="66" charset="-122"/>
                        <a:ea typeface="【玉米】诗情体" panose="03000500000000000000" pitchFamily="66"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n. </a:t>
                      </a:r>
                      <a:r>
                        <a:rPr lang="zh-CN" altLang="en-US" sz="2000" dirty="0">
                          <a:latin typeface="【玉米】诗情体" panose="03000500000000000000" pitchFamily="66" charset="-122"/>
                          <a:ea typeface="【玉米】诗情体" panose="03000500000000000000" pitchFamily="66" charset="-122"/>
                        </a:rPr>
                        <a:t>合资企业（</a:t>
                      </a:r>
                      <a:r>
                        <a:rPr lang="en-US" altLang="zh-CN" sz="2000" dirty="0">
                          <a:latin typeface="【玉米】诗情体" panose="03000500000000000000" pitchFamily="66" charset="-122"/>
                          <a:ea typeface="【玉米】诗情体" panose="03000500000000000000" pitchFamily="66" charset="-122"/>
                        </a:rPr>
                        <a:t>venture</a:t>
                      </a:r>
                      <a:r>
                        <a:rPr lang="zh-CN" altLang="en-US" sz="2000" dirty="0">
                          <a:latin typeface="【玉米】诗情体" panose="03000500000000000000" pitchFamily="66" charset="-122"/>
                          <a:ea typeface="【玉米】诗情体" panose="03000500000000000000" pitchFamily="66" charset="-122"/>
                        </a:rPr>
                        <a:t>的复数）；投机者；商业冒险</a:t>
                      </a:r>
                      <a:endParaRPr lang="en-US" altLang="zh-CN" sz="2000" dirty="0">
                        <a:latin typeface="【玉米】诗情体" panose="03000500000000000000" pitchFamily="66" charset="-122"/>
                        <a:ea typeface="【玉米】诗情体" panose="03000500000000000000" pitchFamily="66" charset="-122"/>
                      </a:endParaRPr>
                    </a:p>
                    <a:p>
                      <a:pPr algn="l">
                        <a:lnSpc>
                          <a:spcPct val="150000"/>
                        </a:lnSpc>
                      </a:pPr>
                      <a:r>
                        <a:rPr lang="en-US" altLang="zh-CN" sz="2000" dirty="0">
                          <a:latin typeface="【玉米】诗情体" panose="03000500000000000000" pitchFamily="66" charset="-122"/>
                          <a:ea typeface="【玉米】诗情体" panose="03000500000000000000" pitchFamily="66" charset="-122"/>
                        </a:rPr>
                        <a:t>v. </a:t>
                      </a:r>
                      <a:r>
                        <a:rPr lang="zh-CN" altLang="en-US" sz="2000" dirty="0">
                          <a:latin typeface="【玉米】诗情体" panose="03000500000000000000" pitchFamily="66" charset="-122"/>
                          <a:ea typeface="【玉米】诗情体" panose="03000500000000000000" pitchFamily="66" charset="-122"/>
                        </a:rPr>
                        <a:t>敢尝试，冒险一试（</a:t>
                      </a:r>
                      <a:r>
                        <a:rPr lang="en-US" altLang="zh-CN" sz="2000" dirty="0">
                          <a:latin typeface="【玉米】诗情体" panose="03000500000000000000" pitchFamily="66" charset="-122"/>
                          <a:ea typeface="【玉米】诗情体" panose="03000500000000000000" pitchFamily="66" charset="-122"/>
                        </a:rPr>
                        <a:t>venture</a:t>
                      </a:r>
                      <a:r>
                        <a:rPr lang="zh-CN" altLang="en-US" sz="2000" dirty="0">
                          <a:latin typeface="【玉米】诗情体" panose="03000500000000000000" pitchFamily="66" charset="-122"/>
                          <a:ea typeface="【玉米】诗情体" panose="03000500000000000000" pitchFamily="66" charset="-122"/>
                        </a:rPr>
                        <a:t>的第三人称单数）</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06189923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migrate from  </a:t>
                      </a:r>
                      <a:endParaRPr lang="zh-CN" altLang="en-US" sz="2000" dirty="0">
                        <a:latin typeface="【玉米】诗情体" panose="03000500000000000000" pitchFamily="66" charset="-122"/>
                        <a:ea typeface="【玉米】诗情体" panose="03000500000000000000" pitchFamily="66"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latin typeface="【玉米】诗情体" panose="03000500000000000000" pitchFamily="66" charset="-122"/>
                          <a:ea typeface="【玉米】诗情体" panose="03000500000000000000" pitchFamily="66" charset="-122"/>
                        </a:rPr>
                        <a:t>移居，</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动物，尤指鸟类</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定期迁徙，从</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定期移栖：</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412566147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paternal </a:t>
                      </a:r>
                      <a:endParaRPr lang="zh-CN" altLang="en-US" sz="2000" dirty="0">
                        <a:latin typeface="【玉米】诗情体" panose="03000500000000000000" pitchFamily="66" charset="-122"/>
                        <a:ea typeface="【玉米】诗情体" panose="03000500000000000000" pitchFamily="66"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adj. </a:t>
                      </a:r>
                      <a:r>
                        <a:rPr lang="zh-CN" altLang="en-US" sz="2000" dirty="0">
                          <a:latin typeface="【玉米】诗情体" panose="03000500000000000000" pitchFamily="66" charset="-122"/>
                          <a:ea typeface="【玉米】诗情体" panose="03000500000000000000" pitchFamily="66" charset="-122"/>
                        </a:rPr>
                        <a:t>父亲的；得自父亲的；父亲般的</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479125656"/>
                  </a:ext>
                </a:extLst>
              </a:tr>
              <a:tr h="370840">
                <a:tc>
                  <a:txBody>
                    <a:bodyPr/>
                    <a:lstStyle/>
                    <a:p>
                      <a:pPr algn="l"/>
                      <a:r>
                        <a:rPr lang="en-US" altLang="zh-CN" sz="2000" dirty="0">
                          <a:latin typeface="【玉米】诗情体" panose="03000500000000000000" pitchFamily="66" charset="-122"/>
                          <a:ea typeface="【玉米】诗情体" panose="03000500000000000000" pitchFamily="66" charset="-122"/>
                        </a:rPr>
                        <a:t>prosperous</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adj. </a:t>
                      </a:r>
                      <a:r>
                        <a:rPr lang="zh-CN" altLang="en-US" sz="2000" dirty="0">
                          <a:latin typeface="【玉米】诗情体" panose="03000500000000000000" pitchFamily="66" charset="-122"/>
                          <a:ea typeface="【玉米】诗情体" panose="03000500000000000000" pitchFamily="66" charset="-122"/>
                        </a:rPr>
                        <a:t>繁荣的；兴旺的</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89488266"/>
                  </a:ext>
                </a:extLst>
              </a:tr>
              <a:tr h="370840">
                <a:tc>
                  <a:txBody>
                    <a:bodyPr/>
                    <a:lstStyle/>
                    <a:p>
                      <a:pPr algn="l"/>
                      <a:r>
                        <a:rPr lang="en-US" altLang="zh-CN" sz="2000" dirty="0">
                          <a:latin typeface="【玉米】诗情体" panose="03000500000000000000" pitchFamily="66" charset="-122"/>
                          <a:ea typeface="【玉米】诗情体" panose="03000500000000000000" pitchFamily="66" charset="-122"/>
                        </a:rPr>
                        <a:t>prosperously</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adv. </a:t>
                      </a:r>
                      <a:r>
                        <a:rPr lang="zh-CN" altLang="en-US" sz="2000" dirty="0">
                          <a:latin typeface="【玉米】诗情体" panose="03000500000000000000" pitchFamily="66" charset="-122"/>
                          <a:ea typeface="【玉米】诗情体" panose="03000500000000000000" pitchFamily="66" charset="-122"/>
                        </a:rPr>
                        <a:t>繁荣地；幸运地</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2044987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prosperous leaves  </a:t>
                      </a:r>
                      <a:endParaRPr lang="zh-CN" altLang="en-US" sz="2000" dirty="0">
                        <a:latin typeface="【玉米】诗情体" panose="03000500000000000000" pitchFamily="66" charset="-122"/>
                        <a:ea typeface="【玉米】诗情体" panose="03000500000000000000" pitchFamily="66"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latin typeface="【玉米】诗情体" panose="03000500000000000000" pitchFamily="66" charset="-122"/>
                          <a:ea typeface="【玉米】诗情体" panose="03000500000000000000" pitchFamily="66" charset="-122"/>
                        </a:rPr>
                        <a:t>茂盛的树叶</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698938126"/>
                  </a:ext>
                </a:extLst>
              </a:tr>
            </a:tbl>
          </a:graphicData>
        </a:graphic>
      </p:graphicFrame>
    </p:spTree>
    <p:extLst>
      <p:ext uri="{BB962C8B-B14F-4D97-AF65-F5344CB8AC3E}">
        <p14:creationId xmlns:p14="http://schemas.microsoft.com/office/powerpoint/2010/main" val="527650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val="1691740342"/>
              </p:ext>
            </p:extLst>
          </p:nvPr>
        </p:nvGraphicFramePr>
        <p:xfrm>
          <a:off x="1727200" y="872066"/>
          <a:ext cx="9798050" cy="5262034"/>
        </p:xfrm>
        <a:graphic>
          <a:graphicData uri="http://schemas.openxmlformats.org/drawingml/2006/table">
            <a:tbl>
              <a:tblPr firstRow="1" bandRow="1">
                <a:tableStyleId>{5C22544A-7EE6-4342-B048-85BDC9FD1C3A}</a:tableStyleId>
              </a:tblPr>
              <a:tblGrid>
                <a:gridCol w="2959100">
                  <a:extLst>
                    <a:ext uri="{9D8B030D-6E8A-4147-A177-3AD203B41FA5}">
                      <a16:colId xmlns:a16="http://schemas.microsoft.com/office/drawing/2014/main" xmlns="" val="2671285766"/>
                    </a:ext>
                  </a:extLst>
                </a:gridCol>
                <a:gridCol w="6838950">
                  <a:extLst>
                    <a:ext uri="{9D8B030D-6E8A-4147-A177-3AD203B41FA5}">
                      <a16:colId xmlns:a16="http://schemas.microsoft.com/office/drawing/2014/main" xmlns="" val="736005108"/>
                    </a:ext>
                  </a:extLst>
                </a:gridCol>
              </a:tblGrid>
              <a:tr h="772218">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lumber</a:t>
                      </a:r>
                      <a:endParaRPr lang="zh-CN" altLang="en-US" sz="20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vi. </a:t>
                      </a:r>
                      <a:r>
                        <a:rPr lang="zh-CN" altLang="en-US" sz="2000" b="0" dirty="0">
                          <a:solidFill>
                            <a:schemeClr val="tx1"/>
                          </a:solidFill>
                          <a:latin typeface="【玉米】诗情体" panose="03000500000000000000" pitchFamily="66" charset="-122"/>
                          <a:ea typeface="【玉米】诗情体" panose="03000500000000000000" pitchFamily="66" charset="-122"/>
                        </a:rPr>
                        <a:t>伐木；喧闹地向前走；笨重地行动，缓慢地移动</a:t>
                      </a:r>
                    </a:p>
                    <a:p>
                      <a:r>
                        <a:rPr lang="en-US" altLang="zh-CN" sz="2000" b="0" dirty="0" err="1">
                          <a:solidFill>
                            <a:schemeClr val="tx1"/>
                          </a:solidFill>
                          <a:latin typeface="【玉米】诗情体" panose="03000500000000000000" pitchFamily="66" charset="-122"/>
                          <a:ea typeface="【玉米】诗情体" panose="03000500000000000000" pitchFamily="66" charset="-122"/>
                        </a:rPr>
                        <a:t>vt.</a:t>
                      </a:r>
                      <a:r>
                        <a:rPr lang="en-US" altLang="zh-CN" sz="2000" b="0" dirty="0">
                          <a:solidFill>
                            <a:schemeClr val="tx1"/>
                          </a:solidFill>
                          <a:latin typeface="【玉米】诗情体" panose="03000500000000000000" pitchFamily="66" charset="-122"/>
                          <a:ea typeface="【玉米】诗情体" panose="03000500000000000000" pitchFamily="66" charset="-122"/>
                        </a:rPr>
                        <a:t> </a:t>
                      </a:r>
                      <a:r>
                        <a:rPr lang="zh-CN" altLang="en-US" sz="2000" b="0" dirty="0">
                          <a:solidFill>
                            <a:schemeClr val="tx1"/>
                          </a:solidFill>
                          <a:latin typeface="【玉米】诗情体" panose="03000500000000000000" pitchFamily="66" charset="-122"/>
                          <a:ea typeface="【玉米】诗情体" panose="03000500000000000000" pitchFamily="66" charset="-122"/>
                        </a:rPr>
                        <a:t>砍伐木材；乱堆</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511962070"/>
                  </a:ext>
                </a:extLst>
              </a:tr>
              <a:tr h="589076">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lumberjack </a:t>
                      </a:r>
                      <a:endParaRPr lang="zh-CN" altLang="en-US" sz="20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玉米】诗情体" panose="03000500000000000000" pitchFamily="66" charset="-122"/>
                          <a:ea typeface="【玉米】诗情体" panose="03000500000000000000" pitchFamily="66" charset="-122"/>
                        </a:rPr>
                        <a:t>n. </a:t>
                      </a:r>
                      <a:r>
                        <a:rPr lang="zh-CN" altLang="en-US" sz="2000" b="0" dirty="0">
                          <a:solidFill>
                            <a:schemeClr val="tx1"/>
                          </a:solidFill>
                          <a:latin typeface="【玉米】诗情体" panose="03000500000000000000" pitchFamily="66" charset="-122"/>
                          <a:ea typeface="【玉米】诗情体" panose="03000500000000000000" pitchFamily="66" charset="-122"/>
                        </a:rPr>
                        <a:t>伐木工人；木材商的佣工；短茄克衫</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274589641"/>
                  </a:ext>
                </a:extLst>
              </a:tr>
              <a:tr h="589076">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condemn</a:t>
                      </a:r>
                      <a:endParaRPr lang="zh-CN" altLang="en-US" sz="20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err="1">
                          <a:solidFill>
                            <a:schemeClr val="tx1"/>
                          </a:solidFill>
                          <a:latin typeface="【玉米】诗情体" panose="03000500000000000000" pitchFamily="66" charset="-122"/>
                          <a:ea typeface="【玉米】诗情体" panose="03000500000000000000" pitchFamily="66" charset="-122"/>
                        </a:rPr>
                        <a:t>vt.</a:t>
                      </a:r>
                      <a:r>
                        <a:rPr lang="en-US" altLang="zh-CN" sz="2000" b="0" dirty="0">
                          <a:solidFill>
                            <a:schemeClr val="tx1"/>
                          </a:solidFill>
                          <a:latin typeface="【玉米】诗情体" panose="03000500000000000000" pitchFamily="66" charset="-122"/>
                          <a:ea typeface="【玉米】诗情体" panose="03000500000000000000" pitchFamily="66" charset="-122"/>
                        </a:rPr>
                        <a:t> </a:t>
                      </a:r>
                      <a:r>
                        <a:rPr lang="zh-CN" altLang="en-US" sz="2000" b="0" dirty="0">
                          <a:solidFill>
                            <a:schemeClr val="tx1"/>
                          </a:solidFill>
                          <a:latin typeface="【玉米】诗情体" panose="03000500000000000000" pitchFamily="66" charset="-122"/>
                          <a:ea typeface="【玉米】诗情体" panose="03000500000000000000" pitchFamily="66" charset="-122"/>
                        </a:rPr>
                        <a:t>谴责；判刑，定罪；声讨</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683714394"/>
                  </a:ext>
                </a:extLst>
              </a:tr>
              <a:tr h="772218">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condemning</a:t>
                      </a:r>
                      <a:endParaRPr lang="zh-CN" altLang="en-US" sz="20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n. </a:t>
                      </a:r>
                      <a:r>
                        <a:rPr lang="zh-CN" altLang="en-US" sz="2000" b="0" dirty="0">
                          <a:solidFill>
                            <a:schemeClr val="tx1"/>
                          </a:solidFill>
                          <a:latin typeface="【玉米】诗情体" panose="03000500000000000000" pitchFamily="66" charset="-122"/>
                          <a:ea typeface="【玉米】诗情体" panose="03000500000000000000" pitchFamily="66" charset="-122"/>
                        </a:rPr>
                        <a:t>谴责；处刑</a:t>
                      </a:r>
                    </a:p>
                    <a:p>
                      <a:r>
                        <a:rPr lang="en-US" altLang="zh-CN" sz="2000" b="0" dirty="0">
                          <a:solidFill>
                            <a:schemeClr val="tx1"/>
                          </a:solidFill>
                          <a:latin typeface="【玉米】诗情体" panose="03000500000000000000" pitchFamily="66" charset="-122"/>
                          <a:ea typeface="【玉米】诗情体" panose="03000500000000000000" pitchFamily="66" charset="-122"/>
                        </a:rPr>
                        <a:t>v. </a:t>
                      </a:r>
                      <a:r>
                        <a:rPr lang="zh-CN" altLang="en-US" sz="2000" b="0" dirty="0">
                          <a:solidFill>
                            <a:schemeClr val="tx1"/>
                          </a:solidFill>
                          <a:latin typeface="【玉米】诗情体" panose="03000500000000000000" pitchFamily="66" charset="-122"/>
                          <a:ea typeface="【玉米】诗情体" panose="03000500000000000000" pitchFamily="66" charset="-122"/>
                        </a:rPr>
                        <a:t>谴责（</a:t>
                      </a:r>
                      <a:r>
                        <a:rPr lang="en-US" altLang="zh-CN" sz="2000" b="0" dirty="0">
                          <a:solidFill>
                            <a:schemeClr val="tx1"/>
                          </a:solidFill>
                          <a:latin typeface="【玉米】诗情体" panose="03000500000000000000" pitchFamily="66" charset="-122"/>
                          <a:ea typeface="【玉米】诗情体" panose="03000500000000000000" pitchFamily="66" charset="-122"/>
                        </a:rPr>
                        <a:t>condemn</a:t>
                      </a:r>
                      <a:r>
                        <a:rPr lang="zh-CN" altLang="en-US" sz="2000" b="0" dirty="0">
                          <a:solidFill>
                            <a:schemeClr val="tx1"/>
                          </a:solidFill>
                          <a:latin typeface="【玉米】诗情体" panose="03000500000000000000" pitchFamily="66" charset="-122"/>
                          <a:ea typeface="【玉米】诗情体" panose="03000500000000000000" pitchFamily="66" charset="-122"/>
                        </a:rPr>
                        <a:t>的现在分词）</a:t>
                      </a:r>
                      <a:endParaRPr lang="en-US" altLang="zh-CN" sz="2000" b="0" dirty="0">
                        <a:solidFill>
                          <a:schemeClr val="tx1"/>
                        </a:solidFill>
                        <a:latin typeface="【玉米】诗情体" panose="03000500000000000000" pitchFamily="66" charset="-122"/>
                        <a:ea typeface="【玉米】诗情体" panose="03000500000000000000" pitchFamily="66"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517546562"/>
                  </a:ext>
                </a:extLst>
              </a:tr>
              <a:tr h="589076">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perfectionism</a:t>
                      </a:r>
                      <a:endParaRPr lang="zh-CN" altLang="en-US" sz="20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玉米】诗情体" panose="03000500000000000000" pitchFamily="66" charset="-122"/>
                          <a:ea typeface="【玉米】诗情体" panose="03000500000000000000" pitchFamily="66" charset="-122"/>
                        </a:rPr>
                        <a:t>n. </a:t>
                      </a:r>
                      <a:r>
                        <a:rPr lang="zh-CN" altLang="en-US" sz="2000" b="0" dirty="0">
                          <a:solidFill>
                            <a:schemeClr val="tx1"/>
                          </a:solidFill>
                          <a:latin typeface="【玉米】诗情体" panose="03000500000000000000" pitchFamily="66" charset="-122"/>
                          <a:ea typeface="【玉米】诗情体" panose="03000500000000000000" pitchFamily="66" charset="-122"/>
                        </a:rPr>
                        <a:t>至善论；十全十美主义</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695986595"/>
                  </a:ext>
                </a:extLst>
              </a:tr>
              <a:tr h="589076">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accuracy </a:t>
                      </a:r>
                      <a:endParaRPr lang="zh-CN" altLang="en-US" sz="20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玉米】诗情体" panose="03000500000000000000" pitchFamily="66" charset="-122"/>
                          <a:ea typeface="【玉米】诗情体" panose="03000500000000000000" pitchFamily="66" charset="-122"/>
                        </a:rPr>
                        <a:t>n. [</a:t>
                      </a:r>
                      <a:r>
                        <a:rPr lang="zh-CN" altLang="en-US" sz="2000" b="0" dirty="0">
                          <a:solidFill>
                            <a:schemeClr val="tx1"/>
                          </a:solidFill>
                          <a:latin typeface="【玉米】诗情体" panose="03000500000000000000" pitchFamily="66" charset="-122"/>
                          <a:ea typeface="【玉米】诗情体" panose="03000500000000000000" pitchFamily="66" charset="-122"/>
                        </a:rPr>
                        <a:t>数</a:t>
                      </a:r>
                      <a:r>
                        <a:rPr lang="en-US" altLang="zh-CN" sz="2000" b="0" dirty="0">
                          <a:solidFill>
                            <a:schemeClr val="tx1"/>
                          </a:solidFill>
                          <a:latin typeface="【玉米】诗情体" panose="03000500000000000000" pitchFamily="66" charset="-122"/>
                          <a:ea typeface="【玉米】诗情体" panose="03000500000000000000" pitchFamily="66" charset="-122"/>
                        </a:rPr>
                        <a:t>] </a:t>
                      </a:r>
                      <a:r>
                        <a:rPr lang="zh-CN" altLang="en-US" sz="2000" b="0" dirty="0">
                          <a:solidFill>
                            <a:schemeClr val="tx1"/>
                          </a:solidFill>
                          <a:latin typeface="【玉米】诗情体" panose="03000500000000000000" pitchFamily="66" charset="-122"/>
                          <a:ea typeface="【玉米】诗情体" panose="03000500000000000000" pitchFamily="66" charset="-122"/>
                        </a:rPr>
                        <a:t>精确度，准确性</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697855617"/>
                  </a:ext>
                </a:extLst>
              </a:tr>
              <a:tr h="589076">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treasurer</a:t>
                      </a:r>
                      <a:endParaRPr lang="zh-CN" altLang="en-US" sz="20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0" dirty="0">
                          <a:solidFill>
                            <a:schemeClr val="tx1"/>
                          </a:solidFill>
                          <a:latin typeface="【玉米】诗情体" panose="03000500000000000000" pitchFamily="66" charset="-122"/>
                          <a:ea typeface="【玉米】诗情体" panose="03000500000000000000" pitchFamily="66" charset="-122"/>
                        </a:rPr>
                        <a:t>n. </a:t>
                      </a:r>
                      <a:r>
                        <a:rPr lang="zh-CN" altLang="en-US" sz="2000" b="0" dirty="0">
                          <a:solidFill>
                            <a:schemeClr val="tx1"/>
                          </a:solidFill>
                          <a:latin typeface="【玉米】诗情体" panose="03000500000000000000" pitchFamily="66" charset="-122"/>
                          <a:ea typeface="【玉米】诗情体" panose="03000500000000000000" pitchFamily="66" charset="-122"/>
                        </a:rPr>
                        <a:t>会计；司库；财务主管；出纳员</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579209212"/>
                  </a:ext>
                </a:extLst>
              </a:tr>
              <a:tr h="772218">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strewn </a:t>
                      </a:r>
                      <a:endParaRPr lang="zh-CN" altLang="en-US" sz="20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v. </a:t>
                      </a:r>
                      <a:r>
                        <a:rPr lang="zh-CN" altLang="en-US" sz="2000" b="0" dirty="0">
                          <a:solidFill>
                            <a:schemeClr val="tx1"/>
                          </a:solidFill>
                          <a:latin typeface="【玉米】诗情体" panose="03000500000000000000" pitchFamily="66" charset="-122"/>
                          <a:ea typeface="【玉米】诗情体" panose="03000500000000000000" pitchFamily="66" charset="-122"/>
                        </a:rPr>
                        <a:t>撒；散播（</a:t>
                      </a:r>
                      <a:r>
                        <a:rPr lang="en-US" altLang="zh-CN" sz="2000" b="0" dirty="0">
                          <a:solidFill>
                            <a:schemeClr val="tx1"/>
                          </a:solidFill>
                          <a:latin typeface="【玉米】诗情体" panose="03000500000000000000" pitchFamily="66" charset="-122"/>
                          <a:ea typeface="【玉米】诗情体" panose="03000500000000000000" pitchFamily="66" charset="-122"/>
                        </a:rPr>
                        <a:t>strew</a:t>
                      </a:r>
                      <a:r>
                        <a:rPr lang="zh-CN" altLang="en-US" sz="2000" b="0" dirty="0">
                          <a:solidFill>
                            <a:schemeClr val="tx1"/>
                          </a:solidFill>
                          <a:latin typeface="【玉米】诗情体" panose="03000500000000000000" pitchFamily="66" charset="-122"/>
                          <a:ea typeface="【玉米】诗情体" panose="03000500000000000000" pitchFamily="66" charset="-122"/>
                        </a:rPr>
                        <a:t>的过去分词）</a:t>
                      </a:r>
                    </a:p>
                    <a:p>
                      <a:r>
                        <a:rPr lang="en-US" altLang="zh-CN" sz="2000" b="0" dirty="0">
                          <a:solidFill>
                            <a:schemeClr val="tx1"/>
                          </a:solidFill>
                          <a:latin typeface="【玉米】诗情体" panose="03000500000000000000" pitchFamily="66" charset="-122"/>
                          <a:ea typeface="【玉米】诗情体" panose="03000500000000000000" pitchFamily="66" charset="-122"/>
                        </a:rPr>
                        <a:t>adj. </a:t>
                      </a:r>
                      <a:r>
                        <a:rPr lang="zh-CN" altLang="en-US" sz="2000" b="0" dirty="0">
                          <a:solidFill>
                            <a:schemeClr val="tx1"/>
                          </a:solidFill>
                          <a:latin typeface="【玉米】诗情体" panose="03000500000000000000" pitchFamily="66" charset="-122"/>
                          <a:ea typeface="【玉米】诗情体" panose="03000500000000000000" pitchFamily="66" charset="-122"/>
                        </a:rPr>
                        <a:t>撒满的；散播的</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957868139"/>
                  </a:ext>
                </a:extLst>
              </a:tr>
            </a:tbl>
          </a:graphicData>
        </a:graphic>
      </p:graphicFrame>
    </p:spTree>
    <p:extLst>
      <p:ext uri="{BB962C8B-B14F-4D97-AF65-F5344CB8AC3E}">
        <p14:creationId xmlns:p14="http://schemas.microsoft.com/office/powerpoint/2010/main" val="782670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0" y="2927167"/>
            <a:ext cx="12192000" cy="8128000"/>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val="2044173884"/>
              </p:ext>
            </p:extLst>
          </p:nvPr>
        </p:nvGraphicFramePr>
        <p:xfrm>
          <a:off x="1727200" y="892737"/>
          <a:ext cx="9931400" cy="4920125"/>
        </p:xfrm>
        <a:graphic>
          <a:graphicData uri="http://schemas.openxmlformats.org/drawingml/2006/table">
            <a:tbl>
              <a:tblPr firstRow="1" bandRow="1">
                <a:tableStyleId>{5C22544A-7EE6-4342-B048-85BDC9FD1C3A}</a:tableStyleId>
              </a:tblPr>
              <a:tblGrid>
                <a:gridCol w="2978150">
                  <a:extLst>
                    <a:ext uri="{9D8B030D-6E8A-4147-A177-3AD203B41FA5}">
                      <a16:colId xmlns:a16="http://schemas.microsoft.com/office/drawing/2014/main" xmlns="" val="2239052082"/>
                    </a:ext>
                  </a:extLst>
                </a:gridCol>
                <a:gridCol w="6953250">
                  <a:extLst>
                    <a:ext uri="{9D8B030D-6E8A-4147-A177-3AD203B41FA5}">
                      <a16:colId xmlns:a16="http://schemas.microsoft.com/office/drawing/2014/main" xmlns="" val="3582224033"/>
                    </a:ext>
                  </a:extLst>
                </a:gridCol>
              </a:tblGrid>
              <a:tr h="782857">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shipwrecks</a:t>
                      </a:r>
                      <a:endParaRPr lang="zh-CN" altLang="en-US" sz="20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2000" b="0" dirty="0">
                          <a:solidFill>
                            <a:schemeClr val="tx1"/>
                          </a:solidFill>
                          <a:latin typeface="【玉米】诗情体" panose="03000500000000000000" pitchFamily="66" charset="-122"/>
                          <a:ea typeface="【玉米】诗情体" panose="03000500000000000000" pitchFamily="66" charset="-122"/>
                        </a:rPr>
                        <a:t>n. </a:t>
                      </a:r>
                      <a:r>
                        <a:rPr lang="zh-CN" altLang="en-US" sz="2000" b="0" dirty="0">
                          <a:solidFill>
                            <a:schemeClr val="tx1"/>
                          </a:solidFill>
                          <a:latin typeface="【玉米】诗情体" panose="03000500000000000000" pitchFamily="66" charset="-122"/>
                          <a:ea typeface="【玉米】诗情体" panose="03000500000000000000" pitchFamily="66" charset="-122"/>
                        </a:rPr>
                        <a:t>海难；遇难船</a:t>
                      </a:r>
                    </a:p>
                    <a:p>
                      <a:r>
                        <a:rPr lang="en-US" altLang="zh-CN" sz="2000" b="0" dirty="0" err="1">
                          <a:solidFill>
                            <a:schemeClr val="tx1"/>
                          </a:solidFill>
                          <a:latin typeface="【玉米】诗情体" panose="03000500000000000000" pitchFamily="66" charset="-122"/>
                          <a:ea typeface="【玉米】诗情体" panose="03000500000000000000" pitchFamily="66" charset="-122"/>
                        </a:rPr>
                        <a:t>vt.</a:t>
                      </a:r>
                      <a:r>
                        <a:rPr lang="en-US" altLang="zh-CN" sz="2000" b="0" dirty="0">
                          <a:solidFill>
                            <a:schemeClr val="tx1"/>
                          </a:solidFill>
                          <a:latin typeface="【玉米】诗情体" panose="03000500000000000000" pitchFamily="66" charset="-122"/>
                          <a:ea typeface="【玉米】诗情体" panose="03000500000000000000" pitchFamily="66" charset="-122"/>
                        </a:rPr>
                        <a:t> </a:t>
                      </a:r>
                      <a:r>
                        <a:rPr lang="zh-CN" altLang="en-US" sz="2000" b="0" dirty="0">
                          <a:solidFill>
                            <a:schemeClr val="tx1"/>
                          </a:solidFill>
                          <a:latin typeface="【玉米】诗情体" panose="03000500000000000000" pitchFamily="66" charset="-122"/>
                          <a:ea typeface="【玉米】诗情体" panose="03000500000000000000" pitchFamily="66" charset="-122"/>
                        </a:rPr>
                        <a:t>使失事；使毁灭；使失败</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251645159"/>
                  </a:ext>
                </a:extLst>
              </a:tr>
              <a:tr h="782857">
                <a:tc>
                  <a:txBody>
                    <a:bodyPr/>
                    <a:lstStyle/>
                    <a:p>
                      <a:r>
                        <a:rPr lang="en-US" altLang="zh-CN" sz="2000" dirty="0">
                          <a:latin typeface="【玉米】诗情体" panose="03000500000000000000" pitchFamily="66" charset="-122"/>
                          <a:ea typeface="【玉米】诗情体" panose="03000500000000000000" pitchFamily="66" charset="-122"/>
                        </a:rPr>
                        <a:t>courting</a:t>
                      </a:r>
                      <a:endParaRPr lang="zh-CN" altLang="en-US" sz="20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v. </a:t>
                      </a:r>
                      <a:r>
                        <a:rPr lang="zh-CN" altLang="en-US" sz="2000" dirty="0">
                          <a:latin typeface="【玉米】诗情体" panose="03000500000000000000" pitchFamily="66" charset="-122"/>
                          <a:ea typeface="【玉米】诗情体" panose="03000500000000000000" pitchFamily="66" charset="-122"/>
                        </a:rPr>
                        <a:t>讨好，向</a:t>
                      </a:r>
                      <a:r>
                        <a:rPr lang="en-US" altLang="zh-CN" sz="2000" dirty="0">
                          <a:latin typeface="【玉米】诗情体" panose="03000500000000000000" pitchFamily="66" charset="-122"/>
                          <a:ea typeface="【玉米】诗情体" panose="03000500000000000000" pitchFamily="66" charset="-122"/>
                        </a:rPr>
                        <a:t>…</a:t>
                      </a:r>
                      <a:r>
                        <a:rPr lang="zh-CN" altLang="en-US" sz="2000" dirty="0">
                          <a:latin typeface="【玉米】诗情体" panose="03000500000000000000" pitchFamily="66" charset="-122"/>
                          <a:ea typeface="【玉米】诗情体" panose="03000500000000000000" pitchFamily="66" charset="-122"/>
                        </a:rPr>
                        <a:t>献殷勤（</a:t>
                      </a:r>
                      <a:r>
                        <a:rPr lang="en-US" altLang="zh-CN" sz="2000" dirty="0">
                          <a:latin typeface="【玉米】诗情体" panose="03000500000000000000" pitchFamily="66" charset="-122"/>
                          <a:ea typeface="【玉米】诗情体" panose="03000500000000000000" pitchFamily="66" charset="-122"/>
                        </a:rPr>
                        <a:t>court</a:t>
                      </a:r>
                      <a:r>
                        <a:rPr lang="zh-CN" altLang="en-US" sz="2000" dirty="0">
                          <a:latin typeface="【玉米】诗情体" panose="03000500000000000000" pitchFamily="66" charset="-122"/>
                          <a:ea typeface="【玉米】诗情体" panose="03000500000000000000" pitchFamily="66" charset="-122"/>
                        </a:rPr>
                        <a:t>的</a:t>
                      </a:r>
                      <a:r>
                        <a:rPr lang="en-US" altLang="zh-CN" sz="2000" dirty="0" err="1">
                          <a:latin typeface="【玉米】诗情体" panose="03000500000000000000" pitchFamily="66" charset="-122"/>
                          <a:ea typeface="【玉米】诗情体" panose="03000500000000000000" pitchFamily="66" charset="-122"/>
                        </a:rPr>
                        <a:t>ing</a:t>
                      </a:r>
                      <a:r>
                        <a:rPr lang="zh-CN" altLang="en-US" sz="2000" dirty="0">
                          <a:latin typeface="【玉米】诗情体" panose="03000500000000000000" pitchFamily="66" charset="-122"/>
                          <a:ea typeface="【玉米】诗情体" panose="03000500000000000000" pitchFamily="66" charset="-122"/>
                        </a:rPr>
                        <a:t>形式）；求偶</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630463075"/>
                  </a:ext>
                </a:extLst>
              </a:tr>
              <a:tr h="782857">
                <a:tc>
                  <a:txBody>
                    <a:bodyPr/>
                    <a:lstStyle/>
                    <a:p>
                      <a:r>
                        <a:rPr lang="en-US" altLang="zh-CN" sz="2000" dirty="0">
                          <a:latin typeface="【玉米】诗情体" panose="03000500000000000000" pitchFamily="66" charset="-122"/>
                          <a:ea typeface="【玉米】诗情体" panose="03000500000000000000" pitchFamily="66" charset="-122"/>
                        </a:rPr>
                        <a:t>prove</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2000" dirty="0" err="1">
                          <a:latin typeface="【玉米】诗情体" panose="03000500000000000000" pitchFamily="66" charset="-122"/>
                          <a:ea typeface="【玉米】诗情体" panose="03000500000000000000" pitchFamily="66" charset="-122"/>
                        </a:rPr>
                        <a:t>vt.</a:t>
                      </a:r>
                      <a:r>
                        <a:rPr lang="en-US" altLang="zh-CN" sz="2000" dirty="0">
                          <a:latin typeface="【玉米】诗情体" panose="03000500000000000000" pitchFamily="66" charset="-122"/>
                          <a:ea typeface="【玉米】诗情体" panose="03000500000000000000" pitchFamily="66" charset="-122"/>
                        </a:rPr>
                        <a:t> </a:t>
                      </a:r>
                      <a:r>
                        <a:rPr lang="zh-CN" altLang="en-US" sz="2000" dirty="0">
                          <a:latin typeface="【玉米】诗情体" panose="03000500000000000000" pitchFamily="66" charset="-122"/>
                          <a:ea typeface="【玉米】诗情体" panose="03000500000000000000" pitchFamily="66" charset="-122"/>
                        </a:rPr>
                        <a:t>证明；检验；显示</a:t>
                      </a:r>
                    </a:p>
                    <a:p>
                      <a:r>
                        <a:rPr lang="en-US" altLang="zh-CN" sz="2000" dirty="0">
                          <a:latin typeface="【玉米】诗情体" panose="03000500000000000000" pitchFamily="66" charset="-122"/>
                          <a:ea typeface="【玉米】诗情体" panose="03000500000000000000" pitchFamily="66" charset="-122"/>
                        </a:rPr>
                        <a:t>vi. </a:t>
                      </a:r>
                      <a:r>
                        <a:rPr lang="zh-CN" altLang="en-US" sz="2000" dirty="0">
                          <a:latin typeface="【玉米】诗情体" panose="03000500000000000000" pitchFamily="66" charset="-122"/>
                          <a:ea typeface="【玉米】诗情体" panose="03000500000000000000" pitchFamily="66" charset="-122"/>
                        </a:rPr>
                        <a:t>证明是</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179664305"/>
                  </a:ext>
                </a:extLst>
              </a:tr>
              <a:tr h="782857">
                <a:tc>
                  <a:txBody>
                    <a:bodyPr/>
                    <a:lstStyle/>
                    <a:p>
                      <a:r>
                        <a:rPr lang="en-US" altLang="zh-CN" sz="2000" dirty="0">
                          <a:latin typeface="【玉米】诗情体" panose="03000500000000000000" pitchFamily="66" charset="-122"/>
                          <a:ea typeface="【玉米】诗情体" panose="03000500000000000000" pitchFamily="66" charset="-122"/>
                        </a:rPr>
                        <a:t>supplement</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2000" dirty="0" err="1">
                          <a:latin typeface="【玉米】诗情体" panose="03000500000000000000" pitchFamily="66" charset="-122"/>
                          <a:ea typeface="【玉米】诗情体" panose="03000500000000000000" pitchFamily="66" charset="-122"/>
                        </a:rPr>
                        <a:t>vt.</a:t>
                      </a:r>
                      <a:r>
                        <a:rPr lang="en-US" altLang="zh-CN" sz="2000" dirty="0">
                          <a:latin typeface="【玉米】诗情体" panose="03000500000000000000" pitchFamily="66" charset="-122"/>
                          <a:ea typeface="【玉米】诗情体" panose="03000500000000000000" pitchFamily="66" charset="-122"/>
                        </a:rPr>
                        <a:t> </a:t>
                      </a:r>
                      <a:r>
                        <a:rPr lang="zh-CN" altLang="en-US" sz="2000" dirty="0">
                          <a:latin typeface="【玉米】诗情体" panose="03000500000000000000" pitchFamily="66" charset="-122"/>
                          <a:ea typeface="【玉米】诗情体" panose="03000500000000000000" pitchFamily="66" charset="-122"/>
                        </a:rPr>
                        <a:t>增补，补充</a:t>
                      </a:r>
                    </a:p>
                    <a:p>
                      <a:r>
                        <a:rPr lang="en-US" altLang="zh-CN" sz="2000" dirty="0">
                          <a:latin typeface="【玉米】诗情体" panose="03000500000000000000" pitchFamily="66" charset="-122"/>
                          <a:ea typeface="【玉米】诗情体" panose="03000500000000000000" pitchFamily="66" charset="-122"/>
                        </a:rPr>
                        <a:t>n. </a:t>
                      </a:r>
                      <a:r>
                        <a:rPr lang="zh-CN" altLang="en-US" sz="2000" dirty="0">
                          <a:latin typeface="【玉米】诗情体" panose="03000500000000000000" pitchFamily="66" charset="-122"/>
                          <a:ea typeface="【玉米】诗情体" panose="03000500000000000000" pitchFamily="66" charset="-122"/>
                        </a:rPr>
                        <a:t>增补，补充；补充物；增刊，副刊</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4273289487"/>
                  </a:ext>
                </a:extLst>
              </a:tr>
              <a:tr h="782857">
                <a:tc>
                  <a:txBody>
                    <a:bodyPr/>
                    <a:lstStyle/>
                    <a:p>
                      <a:r>
                        <a:rPr lang="en-US" altLang="zh-CN" sz="2000" dirty="0">
                          <a:latin typeface="【玉米】诗情体" panose="03000500000000000000" pitchFamily="66" charset="-122"/>
                          <a:ea typeface="【玉米】诗情体" panose="03000500000000000000" pitchFamily="66" charset="-122"/>
                        </a:rPr>
                        <a:t>supplemented</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玉米】诗情体" panose="03000500000000000000" pitchFamily="66" charset="-122"/>
                          <a:ea typeface="【玉米】诗情体" panose="03000500000000000000" pitchFamily="66" charset="-122"/>
                        </a:rPr>
                        <a:t>v. </a:t>
                      </a:r>
                      <a:r>
                        <a:rPr lang="zh-CN" altLang="en-US" sz="2000" dirty="0">
                          <a:latin typeface="【玉米】诗情体" panose="03000500000000000000" pitchFamily="66" charset="-122"/>
                          <a:ea typeface="【玉米】诗情体" panose="03000500000000000000" pitchFamily="66" charset="-122"/>
                        </a:rPr>
                        <a:t>增补，补充（</a:t>
                      </a:r>
                      <a:r>
                        <a:rPr lang="en-US" altLang="zh-CN" sz="2000" dirty="0">
                          <a:latin typeface="【玉米】诗情体" panose="03000500000000000000" pitchFamily="66" charset="-122"/>
                          <a:ea typeface="【玉米】诗情体" panose="03000500000000000000" pitchFamily="66" charset="-122"/>
                        </a:rPr>
                        <a:t>supplement</a:t>
                      </a:r>
                      <a:r>
                        <a:rPr lang="zh-CN" altLang="en-US" sz="2000" dirty="0">
                          <a:latin typeface="【玉米】诗情体" panose="03000500000000000000" pitchFamily="66" charset="-122"/>
                          <a:ea typeface="【玉米】诗情体" panose="03000500000000000000" pitchFamily="66" charset="-122"/>
                        </a:rPr>
                        <a:t>的过去分词）</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530037410"/>
                  </a:ext>
                </a:extLst>
              </a:tr>
              <a:tr h="782857">
                <a:tc>
                  <a:txBody>
                    <a:bodyPr/>
                    <a:lstStyle/>
                    <a:p>
                      <a:r>
                        <a:rPr lang="en-US" altLang="zh-CN" sz="2000" dirty="0">
                          <a:latin typeface="【玉米】诗情体" panose="03000500000000000000" pitchFamily="66" charset="-122"/>
                          <a:ea typeface="【玉米】诗情体" panose="03000500000000000000" pitchFamily="66" charset="-122"/>
                        </a:rPr>
                        <a:t>supplementary</a:t>
                      </a:r>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2000" dirty="0">
                          <a:latin typeface="【玉米】诗情体" panose="03000500000000000000" pitchFamily="66" charset="-122"/>
                          <a:ea typeface="【玉米】诗情体" panose="03000500000000000000" pitchFamily="66" charset="-122"/>
                        </a:rPr>
                        <a:t>adj. </a:t>
                      </a:r>
                      <a:r>
                        <a:rPr lang="zh-CN" altLang="en-US" sz="2000" dirty="0">
                          <a:latin typeface="【玉米】诗情体" panose="03000500000000000000" pitchFamily="66" charset="-122"/>
                          <a:ea typeface="【玉米】诗情体" panose="03000500000000000000" pitchFamily="66" charset="-122"/>
                        </a:rPr>
                        <a:t>补充的；追加的</a:t>
                      </a:r>
                    </a:p>
                    <a:p>
                      <a:r>
                        <a:rPr lang="en-US" altLang="zh-CN" sz="2000" dirty="0">
                          <a:latin typeface="【玉米】诗情体" panose="03000500000000000000" pitchFamily="66" charset="-122"/>
                          <a:ea typeface="【玉米】诗情体" panose="03000500000000000000" pitchFamily="66" charset="-122"/>
                        </a:rPr>
                        <a:t>n. </a:t>
                      </a:r>
                      <a:r>
                        <a:rPr lang="zh-CN" altLang="en-US" sz="2000" dirty="0">
                          <a:latin typeface="【玉米】诗情体" panose="03000500000000000000" pitchFamily="66" charset="-122"/>
                          <a:ea typeface="【玉米】诗情体" panose="03000500000000000000" pitchFamily="66" charset="-122"/>
                        </a:rPr>
                        <a:t>补充者；增补物</a:t>
                      </a:r>
                    </a:p>
                    <a:p>
                      <a:endParaRPr lang="zh-CN" altLang="en-US" sz="2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771767616"/>
                  </a:ext>
                </a:extLst>
              </a:tr>
            </a:tbl>
          </a:graphicData>
        </a:graphic>
      </p:graphicFrame>
    </p:spTree>
    <p:extLst>
      <p:ext uri="{BB962C8B-B14F-4D97-AF65-F5344CB8AC3E}">
        <p14:creationId xmlns:p14="http://schemas.microsoft.com/office/powerpoint/2010/main" val="1577161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
</p:tagLst>
</file>

<file path=ppt/tags/tag2.xml><?xml version="1.0" encoding="utf-8"?>
<p:tagLst xmlns:a="http://schemas.openxmlformats.org/drawingml/2006/main" xmlns:r="http://schemas.openxmlformats.org/officeDocument/2006/relationships" xmlns:p="http://schemas.openxmlformats.org/presentationml/2006/main">
  <p:tag name="MH" val="20160626131609"/>
  <p:tag name="MH_LIBRARY" val="CONTENTS"/>
  <p:tag name="MH_TYPE" val="OTHERS"/>
  <p:tag name="ID" val="545839"/>
</p:tagLst>
</file>

<file path=ppt/tags/tag3.xml><?xml version="1.0" encoding="utf-8"?>
<p:tagLst xmlns:a="http://schemas.openxmlformats.org/drawingml/2006/main" xmlns:r="http://schemas.openxmlformats.org/officeDocument/2006/relationships" xmlns:p="http://schemas.openxmlformats.org/presentationml/2006/main">
  <p:tag name="MH" val="20160626131609"/>
  <p:tag name="MH_LIBRARY" val="CONTENTS"/>
  <p:tag name="MH_TYPE" val="OTHERS"/>
  <p:tag name="ID" val="545839"/>
</p:tagLst>
</file>

<file path=ppt/tags/tag4.xml><?xml version="1.0" encoding="utf-8"?>
<p:tagLst xmlns:a="http://schemas.openxmlformats.org/drawingml/2006/main" xmlns:r="http://schemas.openxmlformats.org/officeDocument/2006/relationships" xmlns:p="http://schemas.openxmlformats.org/presentationml/2006/main">
  <p:tag name="MH" val="20160626131609"/>
  <p:tag name="MH_LIBRARY" val="CONTENTS"/>
  <p:tag name="MH_TYPE" val="OTHERS"/>
  <p:tag name="ID" val="5458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TotalTime>
  <Words>1988</Words>
  <Application>Microsoft Office PowerPoint</Application>
  <PresentationFormat>宽屏</PresentationFormat>
  <Paragraphs>107</Paragraphs>
  <Slides>20</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Calibri Light</vt:lpstr>
      <vt:lpstr>等线 Light</vt:lpstr>
      <vt:lpstr>Viner Hand ITC</vt:lpstr>
      <vt:lpstr>Calibri</vt:lpstr>
      <vt:lpstr>Calisto MT</vt:lpstr>
      <vt:lpstr>Arial Black</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2</cp:revision>
  <dcterms:created xsi:type="dcterms:W3CDTF">2016-06-26T04:42:07Z</dcterms:created>
  <dcterms:modified xsi:type="dcterms:W3CDTF">2017-06-12T06:14:25Z</dcterms:modified>
  <cp:category>店铺： BOSSPPT顶尖职业文案</cp:category>
  <cp:contentStatus>BOSSPPT</cp:contentStatus>
</cp:coreProperties>
</file>