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4" r:id="rId1"/>
    <p:sldMasterId id="2147483698" r:id="rId2"/>
    <p:sldMasterId id="2147483718" r:id="rId3"/>
  </p:sldMasterIdLst>
  <p:notesMasterIdLst>
    <p:notesMasterId r:id="rId35"/>
  </p:notesMasterIdLst>
  <p:handoutMasterIdLst>
    <p:handoutMasterId r:id="rId36"/>
  </p:handoutMasterIdLst>
  <p:sldIdLst>
    <p:sldId id="256" r:id="rId4"/>
    <p:sldId id="263" r:id="rId5"/>
    <p:sldId id="264" r:id="rId6"/>
    <p:sldId id="257" r:id="rId7"/>
    <p:sldId id="269" r:id="rId8"/>
    <p:sldId id="270" r:id="rId9"/>
    <p:sldId id="271" r:id="rId10"/>
    <p:sldId id="272" r:id="rId11"/>
    <p:sldId id="265" r:id="rId12"/>
    <p:sldId id="284" r:id="rId13"/>
    <p:sldId id="275" r:id="rId14"/>
    <p:sldId id="277" r:id="rId15"/>
    <p:sldId id="282" r:id="rId16"/>
    <p:sldId id="283" r:id="rId17"/>
    <p:sldId id="287" r:id="rId18"/>
    <p:sldId id="285" r:id="rId19"/>
    <p:sldId id="288" r:id="rId20"/>
    <p:sldId id="289" r:id="rId21"/>
    <p:sldId id="290" r:id="rId22"/>
    <p:sldId id="291" r:id="rId23"/>
    <p:sldId id="266" r:id="rId24"/>
    <p:sldId id="259" r:id="rId25"/>
    <p:sldId id="292" r:id="rId26"/>
    <p:sldId id="293" r:id="rId27"/>
    <p:sldId id="294" r:id="rId28"/>
    <p:sldId id="267" r:id="rId29"/>
    <p:sldId id="300" r:id="rId30"/>
    <p:sldId id="301" r:id="rId31"/>
    <p:sldId id="268" r:id="rId32"/>
    <p:sldId id="302" r:id="rId33"/>
    <p:sldId id="303" r:id="rId34"/>
  </p:sldIdLst>
  <p:sldSz cx="12198350" cy="6858000"/>
  <p:notesSz cx="6858000" cy="9144000"/>
  <p:embeddedFontLst>
    <p:embeddedFont>
      <p:font typeface="黑体" panose="02010609060101010101" pitchFamily="49" charset="-122"/>
      <p:regular r:id="rId37"/>
    </p:embeddedFont>
    <p:embeddedFont>
      <p:font typeface="微软雅黑 Light" panose="02010600030101010101" charset="-122"/>
      <p:regular r:id="rId38"/>
    </p:embeddedFont>
    <p:embeddedFont>
      <p:font typeface="Calibri" panose="020F0502020204030204" pitchFamily="34" charset="0"/>
      <p:regular r:id="rId39"/>
      <p:bold r:id="rId40"/>
      <p:italic r:id="rId41"/>
      <p:boldItalic r:id="rId42"/>
    </p:embeddedFont>
    <p:embeddedFont>
      <p:font typeface="Impact" panose="020B0806030902050204" pitchFamily="34" charset="0"/>
      <p:regular r:id="rId43"/>
    </p:embeddedFont>
    <p:embeddedFont>
      <p:font typeface="Calibri Light" panose="020F0302020204030204" pitchFamily="34" charset="0"/>
      <p:regular r:id="rId44"/>
      <p:italic r:id="rId45"/>
    </p:embeddedFont>
    <p:embeddedFont>
      <p:font typeface="站酷高端黑" panose="02010600030101010101" charset="-122"/>
      <p:regular r:id="rId46"/>
    </p:embeddedFont>
    <p:embeddedFont>
      <p:font typeface="方正正中黑简体" panose="02010600030101010101" charset="-122"/>
      <p:regular r:id="rId47"/>
    </p:embeddedFont>
    <p:embeddedFont>
      <p:font typeface="Arial Unicode MS" panose="020B0604020202020204" pitchFamily="34" charset="-122"/>
      <p:regular r:id="rId48"/>
    </p:embeddedFont>
    <p:embeddedFont>
      <p:font typeface="Broadway" panose="04040905080B02020502" pitchFamily="82" charset="0"/>
      <p:regular r:id="rId49"/>
    </p:embeddedFont>
    <p:embeddedFont>
      <p:font typeface="微软雅黑" panose="020B0503020204020204" pitchFamily="34" charset="-122"/>
      <p:regular r:id="rId50"/>
      <p:bold r:id="rId51"/>
    </p:embeddedFont>
    <p:embeddedFont>
      <p:font typeface="Agency FB" panose="020B0503020202020204" pitchFamily="34" charset="0"/>
      <p:regular r:id="rId52"/>
      <p:bold r:id="rId5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500"/>
    <a:srgbClr val="00A8E7"/>
    <a:srgbClr val="58B933"/>
    <a:srgbClr val="595959"/>
    <a:srgbClr val="F6F6F6"/>
    <a:srgbClr val="000000"/>
    <a:srgbClr val="FFFFFF"/>
    <a:srgbClr val="EBEBEB"/>
    <a:srgbClr val="FFA94C"/>
    <a:srgbClr val="3B44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58" autoAdjust="0"/>
    <p:restoredTop sz="93970" autoAdjust="0"/>
  </p:normalViewPr>
  <p:slideViewPr>
    <p:cSldViewPr>
      <p:cViewPr varScale="1">
        <p:scale>
          <a:sx n="80" d="100"/>
          <a:sy n="80" d="100"/>
        </p:scale>
        <p:origin x="773" y="67"/>
      </p:cViewPr>
      <p:guideLst>
        <p:guide orient="horz" pos="2160"/>
        <p:guide pos="3842"/>
      </p:guideLst>
    </p:cSldViewPr>
  </p:slideViewPr>
  <p:notesTextViewPr>
    <p:cViewPr>
      <p:scale>
        <a:sx n="100" d="100"/>
        <a:sy n="100" d="100"/>
      </p:scale>
      <p:origin x="0" y="0"/>
    </p:cViewPr>
  </p:notesTextViewPr>
  <p:sorterViewPr>
    <p:cViewPr>
      <p:scale>
        <a:sx n="100" d="100"/>
        <a:sy n="100" d="100"/>
      </p:scale>
      <p:origin x="0" y="3030"/>
    </p:cViewPr>
  </p:sorterViewPr>
  <p:notesViewPr>
    <p:cSldViewPr>
      <p:cViewPr varScale="1">
        <p:scale>
          <a:sx n="86" d="100"/>
          <a:sy n="86" d="100"/>
        </p:scale>
        <p:origin x="3546"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font" Target="fonts/font15.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7.xml"/><Relationship Id="rId41" Type="http://schemas.openxmlformats.org/officeDocument/2006/relationships/font" Target="fonts/font5.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49" Type="http://schemas.openxmlformats.org/officeDocument/2006/relationships/font" Target="fonts/font13.fntdata"/><Relationship Id="rId57"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8.fntdata"/><Relationship Id="rId52" Type="http://schemas.openxmlformats.org/officeDocument/2006/relationships/font" Target="fonts/font16.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0">
                <a:latin typeface="华康俪金黑W8(P)" pitchFamily="34" charset="-122"/>
                <a:ea typeface="华康俪金黑W8(P)" pitchFamily="34" charset="-122"/>
              </a:defRPr>
            </a:pPr>
            <a:r>
              <a:rPr lang="zh-CN" sz="1800" b="0" dirty="0">
                <a:solidFill>
                  <a:schemeClr val="tx1">
                    <a:lumMod val="75000"/>
                    <a:lumOff val="25000"/>
                  </a:schemeClr>
                </a:solidFill>
                <a:latin typeface="华康俪金黑W8(P)" pitchFamily="34" charset="-122"/>
                <a:ea typeface="华康俪金黑W8(P)" pitchFamily="34" charset="-122"/>
              </a:rPr>
              <a:t>龙烟、厦烟卷烟生产过程质量缺陷次数</a:t>
            </a:r>
          </a:p>
        </c:rich>
      </c:tx>
      <c:layout>
        <c:manualLayout>
          <c:xMode val="edge"/>
          <c:yMode val="edge"/>
          <c:x val="0.10824279633576651"/>
          <c:y val="0"/>
        </c:manualLayout>
      </c:layout>
      <c:overlay val="0"/>
    </c:title>
    <c:autoTitleDeleted val="0"/>
    <c:plotArea>
      <c:layout/>
      <c:barChart>
        <c:barDir val="col"/>
        <c:grouping val="stacked"/>
        <c:varyColors val="0"/>
        <c:ser>
          <c:idx val="0"/>
          <c:order val="0"/>
          <c:tx>
            <c:strRef>
              <c:f>Sheet1!$B$1</c:f>
              <c:strCache>
                <c:ptCount val="1"/>
                <c:pt idx="0">
                  <c:v>龙烟公司</c:v>
                </c:pt>
              </c:strCache>
            </c:strRef>
          </c:tx>
          <c:spPr>
            <a:solidFill>
              <a:srgbClr val="FF8500"/>
            </a:solidFill>
          </c:spPr>
          <c:invertIfNegative val="0"/>
          <c:dLbls>
            <c:spPr>
              <a:noFill/>
              <a:ln>
                <a:noFill/>
              </a:ln>
              <a:effectLst/>
            </c:spPr>
            <c:txPr>
              <a:bodyPr/>
              <a:lstStyle/>
              <a:p>
                <a:pPr>
                  <a:defRPr b="1">
                    <a:solidFill>
                      <a:schemeClr val="bg1"/>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2011年</c:v>
                </c:pt>
                <c:pt idx="1">
                  <c:v>2012年</c:v>
                </c:pt>
                <c:pt idx="2">
                  <c:v>2013年</c:v>
                </c:pt>
                <c:pt idx="3">
                  <c:v>2014年</c:v>
                </c:pt>
                <c:pt idx="4">
                  <c:v>2015年</c:v>
                </c:pt>
              </c:strCache>
            </c:strRef>
          </c:cat>
          <c:val>
            <c:numRef>
              <c:f>Sheet1!$B$2:$B$6</c:f>
              <c:numCache>
                <c:formatCode>General</c:formatCode>
                <c:ptCount val="5"/>
                <c:pt idx="0">
                  <c:v>59</c:v>
                </c:pt>
                <c:pt idx="1">
                  <c:v>41</c:v>
                </c:pt>
                <c:pt idx="2">
                  <c:v>26</c:v>
                </c:pt>
                <c:pt idx="3">
                  <c:v>13</c:v>
                </c:pt>
                <c:pt idx="4">
                  <c:v>11</c:v>
                </c:pt>
              </c:numCache>
            </c:numRef>
          </c:val>
        </c:ser>
        <c:ser>
          <c:idx val="1"/>
          <c:order val="1"/>
          <c:tx>
            <c:strRef>
              <c:f>Sheet1!$C$1</c:f>
              <c:strCache>
                <c:ptCount val="1"/>
                <c:pt idx="0">
                  <c:v>厦烟公司</c:v>
                </c:pt>
              </c:strCache>
            </c:strRef>
          </c:tx>
          <c:spPr>
            <a:solidFill>
              <a:srgbClr val="00A8E7"/>
            </a:solidFill>
          </c:spPr>
          <c:invertIfNegative val="0"/>
          <c:dLbls>
            <c:spPr>
              <a:noFill/>
              <a:ln>
                <a:noFill/>
              </a:ln>
              <a:effectLst/>
            </c:spPr>
            <c:txPr>
              <a:bodyPr/>
              <a:lstStyle/>
              <a:p>
                <a:pPr>
                  <a:defRPr sz="1200" b="1">
                    <a:solidFill>
                      <a:schemeClr val="bg1"/>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2011年</c:v>
                </c:pt>
                <c:pt idx="1">
                  <c:v>2012年</c:v>
                </c:pt>
                <c:pt idx="2">
                  <c:v>2013年</c:v>
                </c:pt>
                <c:pt idx="3">
                  <c:v>2014年</c:v>
                </c:pt>
                <c:pt idx="4">
                  <c:v>2015年</c:v>
                </c:pt>
              </c:strCache>
            </c:strRef>
          </c:cat>
          <c:val>
            <c:numRef>
              <c:f>Sheet1!$C$2:$C$6</c:f>
              <c:numCache>
                <c:formatCode>General</c:formatCode>
                <c:ptCount val="5"/>
                <c:pt idx="0">
                  <c:v>36</c:v>
                </c:pt>
                <c:pt idx="1">
                  <c:v>25</c:v>
                </c:pt>
                <c:pt idx="2">
                  <c:v>25</c:v>
                </c:pt>
                <c:pt idx="3">
                  <c:v>19</c:v>
                </c:pt>
                <c:pt idx="4">
                  <c:v>16</c:v>
                </c:pt>
              </c:numCache>
            </c:numRef>
          </c:val>
        </c:ser>
        <c:dLbls>
          <c:showLegendKey val="0"/>
          <c:showVal val="1"/>
          <c:showCatName val="0"/>
          <c:showSerName val="0"/>
          <c:showPercent val="0"/>
          <c:showBubbleSize val="0"/>
        </c:dLbls>
        <c:gapWidth val="75"/>
        <c:overlap val="100"/>
        <c:axId val="924299376"/>
        <c:axId val="924307776"/>
      </c:barChart>
      <c:lineChart>
        <c:grouping val="standard"/>
        <c:varyColors val="0"/>
        <c:ser>
          <c:idx val="2"/>
          <c:order val="2"/>
          <c:tx>
            <c:strRef>
              <c:f>Sheet1!$D$1</c:f>
              <c:strCache>
                <c:ptCount val="1"/>
                <c:pt idx="0">
                  <c:v>合计</c:v>
                </c:pt>
              </c:strCache>
            </c:strRef>
          </c:tx>
          <c:spPr>
            <a:ln w="34925">
              <a:solidFill>
                <a:srgbClr val="58B933"/>
              </a:solidFill>
            </a:ln>
          </c:spPr>
          <c:marker>
            <c:symbol val="circle"/>
            <c:size val="8"/>
            <c:spPr>
              <a:solidFill>
                <a:schemeClr val="bg1">
                  <a:lumMod val="75000"/>
                </a:schemeClr>
              </a:solidFill>
              <a:ln w="25400" cap="rnd">
                <a:solidFill>
                  <a:srgbClr val="58B933"/>
                </a:solidFill>
              </a:ln>
            </c:spPr>
          </c:marker>
          <c:dLbls>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2011年</c:v>
                </c:pt>
                <c:pt idx="1">
                  <c:v>2012年</c:v>
                </c:pt>
                <c:pt idx="2">
                  <c:v>2013年</c:v>
                </c:pt>
                <c:pt idx="3">
                  <c:v>2014年</c:v>
                </c:pt>
                <c:pt idx="4">
                  <c:v>2015年</c:v>
                </c:pt>
              </c:strCache>
            </c:strRef>
          </c:cat>
          <c:val>
            <c:numRef>
              <c:f>Sheet1!$D$2:$D$6</c:f>
              <c:numCache>
                <c:formatCode>General</c:formatCode>
                <c:ptCount val="5"/>
                <c:pt idx="0">
                  <c:v>95</c:v>
                </c:pt>
                <c:pt idx="1">
                  <c:v>66</c:v>
                </c:pt>
                <c:pt idx="2">
                  <c:v>51</c:v>
                </c:pt>
                <c:pt idx="3">
                  <c:v>32</c:v>
                </c:pt>
                <c:pt idx="4">
                  <c:v>27</c:v>
                </c:pt>
              </c:numCache>
            </c:numRef>
          </c:val>
          <c:smooth val="0"/>
        </c:ser>
        <c:dLbls>
          <c:showLegendKey val="0"/>
          <c:showVal val="1"/>
          <c:showCatName val="0"/>
          <c:showSerName val="0"/>
          <c:showPercent val="0"/>
          <c:showBubbleSize val="0"/>
        </c:dLbls>
        <c:marker val="1"/>
        <c:smooth val="0"/>
        <c:axId val="924299376"/>
        <c:axId val="924307776"/>
      </c:lineChart>
      <c:catAx>
        <c:axId val="924299376"/>
        <c:scaling>
          <c:orientation val="minMax"/>
        </c:scaling>
        <c:delete val="0"/>
        <c:axPos val="b"/>
        <c:numFmt formatCode="General" sourceLinked="0"/>
        <c:majorTickMark val="none"/>
        <c:minorTickMark val="none"/>
        <c:tickLblPos val="nextTo"/>
        <c:crossAx val="924307776"/>
        <c:crosses val="autoZero"/>
        <c:auto val="1"/>
        <c:lblAlgn val="ctr"/>
        <c:lblOffset val="100"/>
        <c:noMultiLvlLbl val="0"/>
      </c:catAx>
      <c:valAx>
        <c:axId val="924307776"/>
        <c:scaling>
          <c:orientation val="minMax"/>
        </c:scaling>
        <c:delete val="0"/>
        <c:axPos val="l"/>
        <c:numFmt formatCode="General" sourceLinked="1"/>
        <c:majorTickMark val="none"/>
        <c:minorTickMark val="none"/>
        <c:tickLblPos val="nextTo"/>
        <c:crossAx val="924299376"/>
        <c:crosses val="autoZero"/>
        <c:crossBetween val="between"/>
      </c:valAx>
    </c:plotArea>
    <c:legend>
      <c:legendPos val="b"/>
      <c:overlay val="0"/>
    </c:legend>
    <c:plotVisOnly val="1"/>
    <c:dispBlanksAs val="gap"/>
    <c:showDLblsOverMax val="0"/>
  </c:chart>
  <c:txPr>
    <a:bodyPr/>
    <a:lstStyle/>
    <a:p>
      <a:pPr>
        <a:defRPr sz="1400">
          <a:latin typeface="微软雅黑 Light" pitchFamily="34" charset="-122"/>
          <a:ea typeface="微软雅黑 Light"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0">
                <a:latin typeface="华康俪金黑W8(P)" pitchFamily="34" charset="-122"/>
                <a:ea typeface="华康俪金黑W8(P)" pitchFamily="34" charset="-122"/>
              </a:defRPr>
            </a:pPr>
            <a:r>
              <a:rPr lang="zh-CN" altLang="zh-CN" sz="1800" dirty="0" smtClean="0">
                <a:solidFill>
                  <a:schemeClr val="tx1">
                    <a:lumMod val="75000"/>
                    <a:lumOff val="25000"/>
                  </a:schemeClr>
                </a:solidFill>
                <a:effectLst/>
              </a:rPr>
              <a:t>福建中烟卷烟产品顾客抱怨率统计</a:t>
            </a:r>
            <a:endParaRPr lang="zh-CN" altLang="zh-CN" dirty="0">
              <a:solidFill>
                <a:schemeClr val="tx1">
                  <a:lumMod val="75000"/>
                  <a:lumOff val="25000"/>
                </a:schemeClr>
              </a:solidFill>
              <a:effectLst/>
            </a:endParaRPr>
          </a:p>
        </c:rich>
      </c:tx>
      <c:layout>
        <c:manualLayout>
          <c:xMode val="edge"/>
          <c:yMode val="edge"/>
          <c:x val="0.15315763497243023"/>
          <c:y val="0"/>
        </c:manualLayout>
      </c:layout>
      <c:overlay val="0"/>
    </c:title>
    <c:autoTitleDeleted val="0"/>
    <c:plotArea>
      <c:layout/>
      <c:lineChart>
        <c:grouping val="standard"/>
        <c:varyColors val="0"/>
        <c:ser>
          <c:idx val="0"/>
          <c:order val="0"/>
          <c:tx>
            <c:strRef>
              <c:f>Sheet1!$B$1</c:f>
              <c:strCache>
                <c:ptCount val="1"/>
                <c:pt idx="0">
                  <c:v>顾客抱怨率（PPM）</c:v>
                </c:pt>
              </c:strCache>
            </c:strRef>
          </c:tx>
          <c:spPr>
            <a:ln w="34925">
              <a:solidFill>
                <a:srgbClr val="FF8500"/>
              </a:solidFill>
            </a:ln>
          </c:spPr>
          <c:marker>
            <c:symbol val="circle"/>
            <c:size val="8"/>
            <c:spPr>
              <a:solidFill>
                <a:srgbClr val="FF8500"/>
              </a:solidFill>
            </c:spPr>
          </c:marker>
          <c:dLbls>
            <c:dLbl>
              <c:idx val="1"/>
              <c:layout>
                <c:manualLayout>
                  <c:x val="-3.3411649408051504E-2"/>
                  <c:y val="-7.5335188673211928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400" b="1">
                    <a:solidFill>
                      <a:srgbClr val="FF8500"/>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2011年</c:v>
                </c:pt>
                <c:pt idx="1">
                  <c:v>2012年</c:v>
                </c:pt>
                <c:pt idx="2">
                  <c:v>2013年</c:v>
                </c:pt>
                <c:pt idx="3">
                  <c:v>2014年</c:v>
                </c:pt>
                <c:pt idx="4">
                  <c:v>2015年</c:v>
                </c:pt>
              </c:strCache>
            </c:strRef>
          </c:cat>
          <c:val>
            <c:numRef>
              <c:f>Sheet1!$B$2:$B$6</c:f>
              <c:numCache>
                <c:formatCode>General</c:formatCode>
                <c:ptCount val="5"/>
                <c:pt idx="0">
                  <c:v>2.7080000000000002</c:v>
                </c:pt>
                <c:pt idx="1">
                  <c:v>0.46899999999999997</c:v>
                </c:pt>
                <c:pt idx="2">
                  <c:v>0.33400000000000002</c:v>
                </c:pt>
                <c:pt idx="3">
                  <c:v>0.33200000000000002</c:v>
                </c:pt>
                <c:pt idx="4">
                  <c:v>0.313</c:v>
                </c:pt>
              </c:numCache>
            </c:numRef>
          </c:val>
          <c:smooth val="0"/>
        </c:ser>
        <c:dLbls>
          <c:showLegendKey val="0"/>
          <c:showVal val="1"/>
          <c:showCatName val="0"/>
          <c:showSerName val="0"/>
          <c:showPercent val="0"/>
          <c:showBubbleSize val="0"/>
        </c:dLbls>
        <c:marker val="1"/>
        <c:smooth val="0"/>
        <c:axId val="924302736"/>
        <c:axId val="924307216"/>
      </c:lineChart>
      <c:catAx>
        <c:axId val="924302736"/>
        <c:scaling>
          <c:orientation val="minMax"/>
        </c:scaling>
        <c:delete val="0"/>
        <c:axPos val="b"/>
        <c:numFmt formatCode="General" sourceLinked="0"/>
        <c:majorTickMark val="none"/>
        <c:minorTickMark val="none"/>
        <c:tickLblPos val="nextTo"/>
        <c:crossAx val="924307216"/>
        <c:crosses val="autoZero"/>
        <c:auto val="1"/>
        <c:lblAlgn val="ctr"/>
        <c:lblOffset val="100"/>
        <c:noMultiLvlLbl val="0"/>
      </c:catAx>
      <c:valAx>
        <c:axId val="924307216"/>
        <c:scaling>
          <c:orientation val="minMax"/>
        </c:scaling>
        <c:delete val="0"/>
        <c:axPos val="l"/>
        <c:numFmt formatCode="General" sourceLinked="1"/>
        <c:majorTickMark val="none"/>
        <c:minorTickMark val="none"/>
        <c:tickLblPos val="nextTo"/>
        <c:crossAx val="924302736"/>
        <c:crosses val="autoZero"/>
        <c:crossBetween val="between"/>
      </c:valAx>
    </c:plotArea>
    <c:legend>
      <c:legendPos val="b"/>
      <c:overlay val="0"/>
    </c:legend>
    <c:plotVisOnly val="1"/>
    <c:dispBlanksAs val="gap"/>
    <c:showDLblsOverMax val="0"/>
  </c:chart>
  <c:txPr>
    <a:bodyPr/>
    <a:lstStyle/>
    <a:p>
      <a:pPr>
        <a:defRPr sz="1400">
          <a:latin typeface="微软雅黑 Light" pitchFamily="34" charset="-122"/>
          <a:ea typeface="微软雅黑 Light" pitchFamily="34" charset="-122"/>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pPr/>
              <a:t>2016/11/7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pPr/>
              <a:t>‹#›</a:t>
            </a:fld>
            <a:endParaRPr lang="zh-CN" altLang="en-US"/>
          </a:p>
        </p:txBody>
      </p:sp>
    </p:spTree>
    <p:extLst>
      <p:ext uri="{BB962C8B-B14F-4D97-AF65-F5344CB8AC3E}">
        <p14:creationId xmlns:p14="http://schemas.microsoft.com/office/powerpoint/2010/main" val="24349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pPr/>
              <a:t>2016/11/7</a:t>
            </a:fld>
            <a:endParaRPr lang="zh-CN" altLang="en-US"/>
          </a:p>
        </p:txBody>
      </p:sp>
      <p:sp>
        <p:nvSpPr>
          <p:cNvPr id="4" name="幻灯片图像占位符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pPr/>
              <a:t>‹#›</a:t>
            </a:fld>
            <a:endParaRPr lang="zh-CN" altLang="en-US"/>
          </a:p>
        </p:txBody>
      </p:sp>
    </p:spTree>
    <p:extLst>
      <p:ext uri="{BB962C8B-B14F-4D97-AF65-F5344CB8AC3E}">
        <p14:creationId xmlns:p14="http://schemas.microsoft.com/office/powerpoint/2010/main"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pPr/>
              <a:t>1</a:t>
            </a:fld>
            <a:endParaRPr lang="zh-CN" altLang="en-US"/>
          </a:p>
        </p:txBody>
      </p:sp>
    </p:spTree>
    <p:extLst>
      <p:ext uri="{BB962C8B-B14F-4D97-AF65-F5344CB8AC3E}">
        <p14:creationId xmlns:p14="http://schemas.microsoft.com/office/powerpoint/2010/main" val="1028644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pPr/>
              <a:t>8</a:t>
            </a:fld>
            <a:endParaRPr lang="zh-CN" altLang="en-US"/>
          </a:p>
        </p:txBody>
      </p:sp>
    </p:spTree>
    <p:extLst>
      <p:ext uri="{BB962C8B-B14F-4D97-AF65-F5344CB8AC3E}">
        <p14:creationId xmlns:p14="http://schemas.microsoft.com/office/powerpoint/2010/main" val="831293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pPr/>
              <a:t>16</a:t>
            </a:fld>
            <a:endParaRPr lang="zh-CN" altLang="en-US"/>
          </a:p>
        </p:txBody>
      </p:sp>
    </p:spTree>
    <p:extLst>
      <p:ext uri="{BB962C8B-B14F-4D97-AF65-F5344CB8AC3E}">
        <p14:creationId xmlns:p14="http://schemas.microsoft.com/office/powerpoint/2010/main" val="486548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pPr/>
              <a:t>29</a:t>
            </a:fld>
            <a:endParaRPr lang="zh-CN" altLang="en-US"/>
          </a:p>
        </p:txBody>
      </p:sp>
    </p:spTree>
    <p:extLst>
      <p:ext uri="{BB962C8B-B14F-4D97-AF65-F5344CB8AC3E}">
        <p14:creationId xmlns:p14="http://schemas.microsoft.com/office/powerpoint/2010/main" val="16012978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Master" Target="../slideMasters/slideMaster2.xml"/><Relationship Id="rId5" Type="http://schemas.openxmlformats.org/officeDocument/2006/relationships/image" Target="../media/image6.jpg"/><Relationship Id="rId4" Type="http://schemas.openxmlformats.org/officeDocument/2006/relationships/image" Target="../media/image5.jp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jp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6.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Master" Target="../slideMasters/slideMaster2.xml"/><Relationship Id="rId5" Type="http://schemas.openxmlformats.org/officeDocument/2006/relationships/image" Target="../media/image6.jpg"/><Relationship Id="rId4" Type="http://schemas.openxmlformats.org/officeDocument/2006/relationships/image" Target="../media/image5.jp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Master" Target="../slideMasters/slideMaster2.xml"/><Relationship Id="rId5" Type="http://schemas.openxmlformats.org/officeDocument/2006/relationships/image" Target="../media/image3.jpg"/><Relationship Id="rId4" Type="http://schemas.openxmlformats.org/officeDocument/2006/relationships/image" Target="../media/image6.jp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6.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文本框 1"/>
          <p:cNvSpPr txBox="1"/>
          <p:nvPr userDrawn="1"/>
        </p:nvSpPr>
        <p:spPr>
          <a:xfrm>
            <a:off x="1418655" y="260648"/>
            <a:ext cx="1512168" cy="523220"/>
          </a:xfrm>
          <a:prstGeom prst="rect">
            <a:avLst/>
          </a:prstGeom>
          <a:noFill/>
        </p:spPr>
        <p:txBody>
          <a:bodyPr wrap="square" rtlCol="0">
            <a:spAutoFit/>
          </a:bodyPr>
          <a:lstStyle/>
          <a:p>
            <a:pPr algn="ctr"/>
            <a:r>
              <a:rPr lang="zh-CN" altLang="en-US" sz="2800" dirty="0" smtClean="0">
                <a:solidFill>
                  <a:srgbClr val="00A8E7"/>
                </a:solidFill>
                <a:latin typeface="华康俪金黑W8(P)" panose="020B0800000000000000" pitchFamily="34" charset="-122"/>
                <a:ea typeface="华康俪金黑W8(P)" panose="020B0800000000000000" pitchFamily="34" charset="-122"/>
              </a:rPr>
              <a:t>第一章</a:t>
            </a:r>
            <a:endParaRPr lang="zh-CN" altLang="en-US" sz="2800" dirty="0">
              <a:solidFill>
                <a:srgbClr val="00A8E7"/>
              </a:solidFill>
              <a:latin typeface="华康俪金黑W8(P)" panose="020B0800000000000000" pitchFamily="34" charset="-122"/>
              <a:ea typeface="华康俪金黑W8(P)" panose="020B0800000000000000" pitchFamily="34" charset="-122"/>
            </a:endParaRPr>
          </a:p>
        </p:txBody>
      </p:sp>
      <p:sp>
        <p:nvSpPr>
          <p:cNvPr id="3" name="文本框 2"/>
          <p:cNvSpPr txBox="1"/>
          <p:nvPr userDrawn="1"/>
        </p:nvSpPr>
        <p:spPr>
          <a:xfrm>
            <a:off x="2786807" y="322203"/>
            <a:ext cx="1944216" cy="461665"/>
          </a:xfrm>
          <a:prstGeom prst="rect">
            <a:avLst/>
          </a:prstGeom>
          <a:noFill/>
        </p:spPr>
        <p:txBody>
          <a:bodyPr wrap="square" rtlCol="0">
            <a:spAutoFit/>
          </a:bodyPr>
          <a:lstStyle/>
          <a:p>
            <a:pPr algn="l"/>
            <a:r>
              <a:rPr lang="zh-CN" altLang="en-US" sz="2400" dirty="0" smtClean="0">
                <a:solidFill>
                  <a:srgbClr val="00A8E7"/>
                </a:solidFill>
                <a:latin typeface="华康俪金黑W8(P)" panose="020B0800000000000000" pitchFamily="34" charset="-122"/>
                <a:ea typeface="华康俪金黑W8(P)" panose="020B0800000000000000" pitchFamily="34" charset="-122"/>
              </a:rPr>
              <a:t>项目概况</a:t>
            </a:r>
            <a:endParaRPr lang="zh-CN" altLang="en-US" sz="2400" dirty="0">
              <a:solidFill>
                <a:srgbClr val="00A8E7"/>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954275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cxnSp>
        <p:nvCxnSpPr>
          <p:cNvPr id="3" name="直接连接符 2"/>
          <p:cNvCxnSpPr/>
          <p:nvPr userDrawn="1"/>
        </p:nvCxnSpPr>
        <p:spPr>
          <a:xfrm flipV="1">
            <a:off x="1689909" y="0"/>
            <a:ext cx="0" cy="134620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nvSpPr>
        <p:spPr>
          <a:xfrm>
            <a:off x="1896770" y="334430"/>
            <a:ext cx="1486674" cy="553998"/>
          </a:xfrm>
          <a:prstGeom prst="rect">
            <a:avLst/>
          </a:prstGeom>
          <a:noFill/>
        </p:spPr>
        <p:txBody>
          <a:bodyPr wrap="square" rtlCol="0">
            <a:spAutoFit/>
          </a:bodyPr>
          <a:lstStyle/>
          <a:p>
            <a:pPr algn="ctr"/>
            <a:r>
              <a:rPr lang="zh-CN" altLang="en-US" sz="3000" b="0" dirty="0" smtClean="0">
                <a:solidFill>
                  <a:srgbClr val="00A8E7"/>
                </a:solidFill>
                <a:latin typeface="华康俪金黑W8(P)" panose="020B0800000000000000" pitchFamily="34" charset="-122"/>
                <a:ea typeface="华康俪金黑W8(P)" panose="020B0800000000000000" pitchFamily="34" charset="-122"/>
              </a:rPr>
              <a:t>过渡页</a:t>
            </a:r>
            <a:endParaRPr lang="zh-CN" altLang="en-US" sz="3000" b="0" dirty="0">
              <a:solidFill>
                <a:srgbClr val="00A8E7"/>
              </a:solidFill>
              <a:latin typeface="华康俪金黑W8(P)" panose="020B0800000000000000" pitchFamily="34" charset="-122"/>
              <a:ea typeface="华康俪金黑W8(P)" panose="020B0800000000000000" pitchFamily="34" charset="-122"/>
            </a:endParaRPr>
          </a:p>
        </p:txBody>
      </p:sp>
      <p:sp>
        <p:nvSpPr>
          <p:cNvPr id="5" name="文本框 4"/>
          <p:cNvSpPr txBox="1"/>
          <p:nvPr userDrawn="1"/>
        </p:nvSpPr>
        <p:spPr>
          <a:xfrm>
            <a:off x="1716029" y="916692"/>
            <a:ext cx="1848157" cy="307777"/>
          </a:xfrm>
          <a:prstGeom prst="rect">
            <a:avLst/>
          </a:prstGeom>
          <a:noFill/>
        </p:spPr>
        <p:txBody>
          <a:bodyPr wrap="square" rtlCol="0">
            <a:spAutoFit/>
          </a:bodyPr>
          <a:lstStyle/>
          <a:p>
            <a:pPr algn="ctr"/>
            <a:r>
              <a:rPr lang="en-US" altLang="zh-CN" sz="1400" b="1" dirty="0" smtClean="0">
                <a:solidFill>
                  <a:srgbClr val="00A8E7"/>
                </a:solidFill>
                <a:latin typeface="微软雅黑 Light" panose="020B0502040204020203" pitchFamily="34" charset="-122"/>
                <a:ea typeface="微软雅黑 Light" panose="020B0502040204020203" pitchFamily="34" charset="-122"/>
              </a:rPr>
              <a:t>TRANSITON PAGE</a:t>
            </a:r>
            <a:endParaRPr lang="zh-CN" altLang="en-US" sz="1400" b="1" dirty="0">
              <a:solidFill>
                <a:srgbClr val="00A8E7"/>
              </a:solidFill>
              <a:latin typeface="微软雅黑 Light" panose="020B0502040204020203" pitchFamily="34" charset="-122"/>
              <a:ea typeface="微软雅黑 Light" panose="020B0502040204020203" pitchFamily="34" charset="-122"/>
            </a:endParaRPr>
          </a:p>
        </p:txBody>
      </p:sp>
      <p:grpSp>
        <p:nvGrpSpPr>
          <p:cNvPr id="7" name="组合 6"/>
          <p:cNvGrpSpPr/>
          <p:nvPr userDrawn="1"/>
        </p:nvGrpSpPr>
        <p:grpSpPr>
          <a:xfrm>
            <a:off x="194519" y="390262"/>
            <a:ext cx="1329771" cy="770949"/>
            <a:chOff x="1306513" y="1230313"/>
            <a:chExt cx="2667001" cy="1546225"/>
          </a:xfrm>
          <a:solidFill>
            <a:srgbClr val="00A8E7"/>
          </a:solidFill>
        </p:grpSpPr>
        <p:sp>
          <p:nvSpPr>
            <p:cNvPr id="8" name="Freeform 9"/>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10"/>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1"/>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2"/>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3"/>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4"/>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5"/>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6"/>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7"/>
            <p:cNvSpPr>
              <a:spLocks/>
            </p:cNvSpPr>
            <p:nvPr/>
          </p:nvSpPr>
          <p:spPr bwMode="auto">
            <a:xfrm>
              <a:off x="1306513" y="2054226"/>
              <a:ext cx="238125" cy="249238"/>
            </a:xfrm>
            <a:custGeom>
              <a:avLst/>
              <a:gdLst>
                <a:gd name="T0" fmla="*/ 63 w 63"/>
                <a:gd name="T1" fmla="*/ 0 h 66"/>
                <a:gd name="T2" fmla="*/ 55 w 63"/>
                <a:gd name="T3" fmla="*/ 10 h 66"/>
                <a:gd name="T4" fmla="*/ 18 w 63"/>
                <a:gd name="T5" fmla="*/ 10 h 66"/>
                <a:gd name="T6" fmla="*/ 11 w 63"/>
                <a:gd name="T7" fmla="*/ 19 h 66"/>
                <a:gd name="T8" fmla="*/ 18 w 63"/>
                <a:gd name="T9" fmla="*/ 28 h 66"/>
                <a:gd name="T10" fmla="*/ 49 w 63"/>
                <a:gd name="T11" fmla="*/ 28 h 66"/>
                <a:gd name="T12" fmla="*/ 62 w 63"/>
                <a:gd name="T13" fmla="*/ 48 h 66"/>
                <a:gd name="T14" fmla="*/ 45 w 63"/>
                <a:gd name="T15" fmla="*/ 66 h 66"/>
                <a:gd name="T16" fmla="*/ 0 w 63"/>
                <a:gd name="T17" fmla="*/ 66 h 66"/>
                <a:gd name="T18" fmla="*/ 8 w 63"/>
                <a:gd name="T19" fmla="*/ 57 h 66"/>
                <a:gd name="T20" fmla="*/ 43 w 63"/>
                <a:gd name="T21" fmla="*/ 57 h 66"/>
                <a:gd name="T22" fmla="*/ 52 w 63"/>
                <a:gd name="T23" fmla="*/ 47 h 66"/>
                <a:gd name="T24" fmla="*/ 45 w 63"/>
                <a:gd name="T25" fmla="*/ 38 h 66"/>
                <a:gd name="T26" fmla="*/ 15 w 63"/>
                <a:gd name="T27" fmla="*/ 38 h 66"/>
                <a:gd name="T28" fmla="*/ 1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5" y="10"/>
                    <a:pt x="55" y="10"/>
                    <a:pt x="55" y="10"/>
                  </a:cubicBezTo>
                  <a:cubicBezTo>
                    <a:pt x="18" y="10"/>
                    <a:pt x="18" y="10"/>
                    <a:pt x="18" y="10"/>
                  </a:cubicBezTo>
                  <a:cubicBezTo>
                    <a:pt x="18" y="10"/>
                    <a:pt x="11" y="13"/>
                    <a:pt x="11" y="19"/>
                  </a:cubicBezTo>
                  <a:cubicBezTo>
                    <a:pt x="11" y="25"/>
                    <a:pt x="18" y="28"/>
                    <a:pt x="18" y="28"/>
                  </a:cubicBezTo>
                  <a:cubicBezTo>
                    <a:pt x="49" y="28"/>
                    <a:pt x="49" y="28"/>
                    <a:pt x="49" y="28"/>
                  </a:cubicBezTo>
                  <a:cubicBezTo>
                    <a:pt x="49" y="28"/>
                    <a:pt x="62" y="33"/>
                    <a:pt x="62" y="48"/>
                  </a:cubicBezTo>
                  <a:cubicBezTo>
                    <a:pt x="62" y="62"/>
                    <a:pt x="45" y="66"/>
                    <a:pt x="45" y="66"/>
                  </a:cubicBezTo>
                  <a:cubicBezTo>
                    <a:pt x="0" y="66"/>
                    <a:pt x="0" y="66"/>
                    <a:pt x="0" y="66"/>
                  </a:cubicBezTo>
                  <a:cubicBezTo>
                    <a:pt x="8" y="57"/>
                    <a:pt x="8" y="57"/>
                    <a:pt x="8" y="57"/>
                  </a:cubicBezTo>
                  <a:cubicBezTo>
                    <a:pt x="43" y="57"/>
                    <a:pt x="43" y="57"/>
                    <a:pt x="43" y="57"/>
                  </a:cubicBezTo>
                  <a:cubicBezTo>
                    <a:pt x="43" y="57"/>
                    <a:pt x="52" y="54"/>
                    <a:pt x="52" y="47"/>
                  </a:cubicBezTo>
                  <a:cubicBezTo>
                    <a:pt x="52" y="40"/>
                    <a:pt x="45" y="38"/>
                    <a:pt x="45" y="38"/>
                  </a:cubicBezTo>
                  <a:cubicBezTo>
                    <a:pt x="15" y="38"/>
                    <a:pt x="15" y="38"/>
                    <a:pt x="15" y="38"/>
                  </a:cubicBezTo>
                  <a:cubicBezTo>
                    <a:pt x="15" y="38"/>
                    <a:pt x="1" y="35"/>
                    <a:pt x="1" y="19"/>
                  </a:cubicBezTo>
                  <a:cubicBezTo>
                    <a:pt x="1"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8"/>
            <p:cNvSpPr>
              <a:spLocks/>
            </p:cNvSpPr>
            <p:nvPr/>
          </p:nvSpPr>
          <p:spPr bwMode="auto">
            <a:xfrm>
              <a:off x="3517901" y="2054226"/>
              <a:ext cx="238125" cy="249238"/>
            </a:xfrm>
            <a:custGeom>
              <a:avLst/>
              <a:gdLst>
                <a:gd name="T0" fmla="*/ 63 w 63"/>
                <a:gd name="T1" fmla="*/ 0 h 66"/>
                <a:gd name="T2" fmla="*/ 54 w 63"/>
                <a:gd name="T3" fmla="*/ 10 h 66"/>
                <a:gd name="T4" fmla="*/ 18 w 63"/>
                <a:gd name="T5" fmla="*/ 10 h 66"/>
                <a:gd name="T6" fmla="*/ 11 w 63"/>
                <a:gd name="T7" fmla="*/ 19 h 66"/>
                <a:gd name="T8" fmla="*/ 17 w 63"/>
                <a:gd name="T9" fmla="*/ 28 h 66"/>
                <a:gd name="T10" fmla="*/ 48 w 63"/>
                <a:gd name="T11" fmla="*/ 28 h 66"/>
                <a:gd name="T12" fmla="*/ 62 w 63"/>
                <a:gd name="T13" fmla="*/ 48 h 66"/>
                <a:gd name="T14" fmla="*/ 45 w 63"/>
                <a:gd name="T15" fmla="*/ 66 h 66"/>
                <a:gd name="T16" fmla="*/ 0 w 63"/>
                <a:gd name="T17" fmla="*/ 66 h 66"/>
                <a:gd name="T18" fmla="*/ 8 w 63"/>
                <a:gd name="T19" fmla="*/ 57 h 66"/>
                <a:gd name="T20" fmla="*/ 42 w 63"/>
                <a:gd name="T21" fmla="*/ 57 h 66"/>
                <a:gd name="T22" fmla="*/ 51 w 63"/>
                <a:gd name="T23" fmla="*/ 47 h 66"/>
                <a:gd name="T24" fmla="*/ 44 w 63"/>
                <a:gd name="T25" fmla="*/ 38 h 66"/>
                <a:gd name="T26" fmla="*/ 15 w 63"/>
                <a:gd name="T27" fmla="*/ 38 h 66"/>
                <a:gd name="T28" fmla="*/ 0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4" y="10"/>
                    <a:pt x="54" y="10"/>
                    <a:pt x="54" y="10"/>
                  </a:cubicBezTo>
                  <a:cubicBezTo>
                    <a:pt x="18" y="10"/>
                    <a:pt x="18" y="10"/>
                    <a:pt x="18" y="10"/>
                  </a:cubicBezTo>
                  <a:cubicBezTo>
                    <a:pt x="18" y="10"/>
                    <a:pt x="11" y="13"/>
                    <a:pt x="11" y="19"/>
                  </a:cubicBezTo>
                  <a:cubicBezTo>
                    <a:pt x="10" y="25"/>
                    <a:pt x="17" y="28"/>
                    <a:pt x="17" y="28"/>
                  </a:cubicBezTo>
                  <a:cubicBezTo>
                    <a:pt x="48" y="28"/>
                    <a:pt x="48" y="28"/>
                    <a:pt x="48" y="28"/>
                  </a:cubicBezTo>
                  <a:cubicBezTo>
                    <a:pt x="48" y="28"/>
                    <a:pt x="62" y="33"/>
                    <a:pt x="62" y="48"/>
                  </a:cubicBezTo>
                  <a:cubicBezTo>
                    <a:pt x="62" y="62"/>
                    <a:pt x="45" y="66"/>
                    <a:pt x="45" y="66"/>
                  </a:cubicBezTo>
                  <a:cubicBezTo>
                    <a:pt x="0" y="66"/>
                    <a:pt x="0" y="66"/>
                    <a:pt x="0" y="66"/>
                  </a:cubicBezTo>
                  <a:cubicBezTo>
                    <a:pt x="8" y="57"/>
                    <a:pt x="8" y="57"/>
                    <a:pt x="8" y="57"/>
                  </a:cubicBezTo>
                  <a:cubicBezTo>
                    <a:pt x="42" y="57"/>
                    <a:pt x="42" y="57"/>
                    <a:pt x="42" y="57"/>
                  </a:cubicBezTo>
                  <a:cubicBezTo>
                    <a:pt x="42" y="57"/>
                    <a:pt x="51" y="54"/>
                    <a:pt x="51" y="47"/>
                  </a:cubicBezTo>
                  <a:cubicBezTo>
                    <a:pt x="51" y="40"/>
                    <a:pt x="44" y="38"/>
                    <a:pt x="44" y="38"/>
                  </a:cubicBezTo>
                  <a:cubicBezTo>
                    <a:pt x="15" y="38"/>
                    <a:pt x="15" y="38"/>
                    <a:pt x="15" y="38"/>
                  </a:cubicBezTo>
                  <a:cubicBezTo>
                    <a:pt x="15" y="38"/>
                    <a:pt x="0" y="35"/>
                    <a:pt x="0" y="19"/>
                  </a:cubicBezTo>
                  <a:cubicBezTo>
                    <a:pt x="0"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19"/>
            <p:cNvSpPr>
              <a:spLocks/>
            </p:cNvSpPr>
            <p:nvPr/>
          </p:nvSpPr>
          <p:spPr bwMode="auto">
            <a:xfrm>
              <a:off x="1558926" y="2054226"/>
              <a:ext cx="238125" cy="249238"/>
            </a:xfrm>
            <a:custGeom>
              <a:avLst/>
              <a:gdLst>
                <a:gd name="T0" fmla="*/ 29 w 150"/>
                <a:gd name="T1" fmla="*/ 0 h 157"/>
                <a:gd name="T2" fmla="*/ 148 w 150"/>
                <a:gd name="T3" fmla="*/ 0 h 157"/>
                <a:gd name="T4" fmla="*/ 126 w 150"/>
                <a:gd name="T5" fmla="*/ 24 h 157"/>
                <a:gd name="T6" fmla="*/ 29 w 150"/>
                <a:gd name="T7" fmla="*/ 24 h 157"/>
                <a:gd name="T8" fmla="*/ 29 w 150"/>
                <a:gd name="T9" fmla="*/ 69 h 157"/>
                <a:gd name="T10" fmla="*/ 133 w 150"/>
                <a:gd name="T11" fmla="*/ 69 h 157"/>
                <a:gd name="T12" fmla="*/ 133 w 150"/>
                <a:gd name="T13" fmla="*/ 91 h 157"/>
                <a:gd name="T14" fmla="*/ 29 w 150"/>
                <a:gd name="T15" fmla="*/ 91 h 157"/>
                <a:gd name="T16" fmla="*/ 29 w 150"/>
                <a:gd name="T17" fmla="*/ 136 h 157"/>
                <a:gd name="T18" fmla="*/ 129 w 150"/>
                <a:gd name="T19" fmla="*/ 136 h 157"/>
                <a:gd name="T20" fmla="*/ 150 w 150"/>
                <a:gd name="T21" fmla="*/ 157 h 157"/>
                <a:gd name="T22" fmla="*/ 0 w 150"/>
                <a:gd name="T23" fmla="*/ 157 h 157"/>
                <a:gd name="T24" fmla="*/ 0 w 150"/>
                <a:gd name="T25" fmla="*/ 29 h 157"/>
                <a:gd name="T26" fmla="*/ 29 w 150"/>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7">
                  <a:moveTo>
                    <a:pt x="29" y="0"/>
                  </a:moveTo>
                  <a:lnTo>
                    <a:pt x="148" y="0"/>
                  </a:lnTo>
                  <a:lnTo>
                    <a:pt x="126" y="24"/>
                  </a:lnTo>
                  <a:lnTo>
                    <a:pt x="29" y="24"/>
                  </a:lnTo>
                  <a:lnTo>
                    <a:pt x="29" y="69"/>
                  </a:lnTo>
                  <a:lnTo>
                    <a:pt x="133" y="69"/>
                  </a:lnTo>
                  <a:lnTo>
                    <a:pt x="133" y="91"/>
                  </a:lnTo>
                  <a:lnTo>
                    <a:pt x="29" y="91"/>
                  </a:lnTo>
                  <a:lnTo>
                    <a:pt x="29" y="136"/>
                  </a:lnTo>
                  <a:lnTo>
                    <a:pt x="129" y="136"/>
                  </a:lnTo>
                  <a:lnTo>
                    <a:pt x="150" y="157"/>
                  </a:lnTo>
                  <a:lnTo>
                    <a:pt x="0" y="157"/>
                  </a:lnTo>
                  <a:lnTo>
                    <a:pt x="0" y="29"/>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0"/>
            <p:cNvSpPr>
              <a:spLocks/>
            </p:cNvSpPr>
            <p:nvPr/>
          </p:nvSpPr>
          <p:spPr bwMode="auto">
            <a:xfrm>
              <a:off x="3270251" y="2058988"/>
              <a:ext cx="233363" cy="244475"/>
            </a:xfrm>
            <a:custGeom>
              <a:avLst/>
              <a:gdLst>
                <a:gd name="T0" fmla="*/ 28 w 147"/>
                <a:gd name="T1" fmla="*/ 0 h 154"/>
                <a:gd name="T2" fmla="*/ 147 w 147"/>
                <a:gd name="T3" fmla="*/ 0 h 154"/>
                <a:gd name="T4" fmla="*/ 125 w 147"/>
                <a:gd name="T5" fmla="*/ 21 h 154"/>
                <a:gd name="T6" fmla="*/ 28 w 147"/>
                <a:gd name="T7" fmla="*/ 21 h 154"/>
                <a:gd name="T8" fmla="*/ 28 w 147"/>
                <a:gd name="T9" fmla="*/ 66 h 154"/>
                <a:gd name="T10" fmla="*/ 133 w 147"/>
                <a:gd name="T11" fmla="*/ 66 h 154"/>
                <a:gd name="T12" fmla="*/ 133 w 147"/>
                <a:gd name="T13" fmla="*/ 88 h 154"/>
                <a:gd name="T14" fmla="*/ 28 w 147"/>
                <a:gd name="T15" fmla="*/ 88 h 154"/>
                <a:gd name="T16" fmla="*/ 28 w 147"/>
                <a:gd name="T17" fmla="*/ 135 h 154"/>
                <a:gd name="T18" fmla="*/ 128 w 147"/>
                <a:gd name="T19" fmla="*/ 135 h 154"/>
                <a:gd name="T20" fmla="*/ 147 w 147"/>
                <a:gd name="T21" fmla="*/ 154 h 154"/>
                <a:gd name="T22" fmla="*/ 0 w 147"/>
                <a:gd name="T23" fmla="*/ 154 h 154"/>
                <a:gd name="T24" fmla="*/ 0 w 147"/>
                <a:gd name="T25" fmla="*/ 28 h 154"/>
                <a:gd name="T26" fmla="*/ 28 w 147"/>
                <a:gd name="T27"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154">
                  <a:moveTo>
                    <a:pt x="28" y="0"/>
                  </a:moveTo>
                  <a:lnTo>
                    <a:pt x="147" y="0"/>
                  </a:lnTo>
                  <a:lnTo>
                    <a:pt x="125" y="21"/>
                  </a:lnTo>
                  <a:lnTo>
                    <a:pt x="28" y="21"/>
                  </a:lnTo>
                  <a:lnTo>
                    <a:pt x="28" y="66"/>
                  </a:lnTo>
                  <a:lnTo>
                    <a:pt x="133" y="66"/>
                  </a:lnTo>
                  <a:lnTo>
                    <a:pt x="133" y="88"/>
                  </a:lnTo>
                  <a:lnTo>
                    <a:pt x="28" y="88"/>
                  </a:lnTo>
                  <a:lnTo>
                    <a:pt x="28" y="135"/>
                  </a:lnTo>
                  <a:lnTo>
                    <a:pt x="128" y="135"/>
                  </a:lnTo>
                  <a:lnTo>
                    <a:pt x="147" y="154"/>
                  </a:lnTo>
                  <a:lnTo>
                    <a:pt x="0" y="154"/>
                  </a:lnTo>
                  <a:lnTo>
                    <a:pt x="0" y="28"/>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1"/>
            <p:cNvSpPr>
              <a:spLocks noEditPoints="1"/>
            </p:cNvSpPr>
            <p:nvPr/>
          </p:nvSpPr>
          <p:spPr bwMode="auto">
            <a:xfrm>
              <a:off x="1804988" y="2054226"/>
              <a:ext cx="228600" cy="249238"/>
            </a:xfrm>
            <a:custGeom>
              <a:avLst/>
              <a:gdLst>
                <a:gd name="T0" fmla="*/ 47 w 61"/>
                <a:gd name="T1" fmla="*/ 0 h 66"/>
                <a:gd name="T2" fmla="*/ 11 w 61"/>
                <a:gd name="T3" fmla="*/ 0 h 66"/>
                <a:gd name="T4" fmla="*/ 0 w 61"/>
                <a:gd name="T5" fmla="*/ 11 h 66"/>
                <a:gd name="T6" fmla="*/ 0 w 61"/>
                <a:gd name="T7" fmla="*/ 66 h 66"/>
                <a:gd name="T8" fmla="*/ 12 w 61"/>
                <a:gd name="T9" fmla="*/ 66 h 66"/>
                <a:gd name="T10" fmla="*/ 12 w 61"/>
                <a:gd name="T11" fmla="*/ 37 h 66"/>
                <a:gd name="T12" fmla="*/ 47 w 61"/>
                <a:gd name="T13" fmla="*/ 37 h 66"/>
                <a:gd name="T14" fmla="*/ 61 w 61"/>
                <a:gd name="T15" fmla="*/ 19 h 66"/>
                <a:gd name="T16" fmla="*/ 47 w 61"/>
                <a:gd name="T17" fmla="*/ 0 h 66"/>
                <a:gd name="T18" fmla="*/ 44 w 61"/>
                <a:gd name="T19" fmla="*/ 29 h 66"/>
                <a:gd name="T20" fmla="*/ 12 w 61"/>
                <a:gd name="T21" fmla="*/ 29 h 66"/>
                <a:gd name="T22" fmla="*/ 12 w 61"/>
                <a:gd name="T23" fmla="*/ 9 h 66"/>
                <a:gd name="T24" fmla="*/ 44 w 61"/>
                <a:gd name="T25" fmla="*/ 9 h 66"/>
                <a:gd name="T26" fmla="*/ 50 w 61"/>
                <a:gd name="T27" fmla="*/ 19 h 66"/>
                <a:gd name="T28" fmla="*/ 44 w 61"/>
                <a:gd name="T29"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6">
                  <a:moveTo>
                    <a:pt x="47" y="0"/>
                  </a:moveTo>
                  <a:cubicBezTo>
                    <a:pt x="11" y="0"/>
                    <a:pt x="11" y="0"/>
                    <a:pt x="11" y="0"/>
                  </a:cubicBezTo>
                  <a:cubicBezTo>
                    <a:pt x="0" y="11"/>
                    <a:pt x="0" y="11"/>
                    <a:pt x="0" y="11"/>
                  </a:cubicBezTo>
                  <a:cubicBezTo>
                    <a:pt x="0" y="66"/>
                    <a:pt x="0" y="66"/>
                    <a:pt x="0" y="66"/>
                  </a:cubicBezTo>
                  <a:cubicBezTo>
                    <a:pt x="12" y="66"/>
                    <a:pt x="12" y="66"/>
                    <a:pt x="12" y="66"/>
                  </a:cubicBezTo>
                  <a:cubicBezTo>
                    <a:pt x="12" y="37"/>
                    <a:pt x="12" y="37"/>
                    <a:pt x="12" y="37"/>
                  </a:cubicBezTo>
                  <a:cubicBezTo>
                    <a:pt x="47" y="37"/>
                    <a:pt x="47" y="37"/>
                    <a:pt x="47" y="37"/>
                  </a:cubicBezTo>
                  <a:cubicBezTo>
                    <a:pt x="47" y="37"/>
                    <a:pt x="61" y="33"/>
                    <a:pt x="61" y="19"/>
                  </a:cubicBezTo>
                  <a:cubicBezTo>
                    <a:pt x="61" y="5"/>
                    <a:pt x="47" y="0"/>
                    <a:pt x="47" y="0"/>
                  </a:cubicBezTo>
                  <a:close/>
                  <a:moveTo>
                    <a:pt x="44" y="29"/>
                  </a:moveTo>
                  <a:cubicBezTo>
                    <a:pt x="12" y="29"/>
                    <a:pt x="12" y="29"/>
                    <a:pt x="12" y="29"/>
                  </a:cubicBezTo>
                  <a:cubicBezTo>
                    <a:pt x="12" y="9"/>
                    <a:pt x="12" y="9"/>
                    <a:pt x="12" y="9"/>
                  </a:cubicBezTo>
                  <a:cubicBezTo>
                    <a:pt x="44" y="9"/>
                    <a:pt x="44" y="9"/>
                    <a:pt x="44" y="9"/>
                  </a:cubicBezTo>
                  <a:cubicBezTo>
                    <a:pt x="44" y="9"/>
                    <a:pt x="50" y="11"/>
                    <a:pt x="50" y="19"/>
                  </a:cubicBezTo>
                  <a:cubicBezTo>
                    <a:pt x="50" y="26"/>
                    <a:pt x="44" y="29"/>
                    <a:pt x="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22"/>
            <p:cNvSpPr>
              <a:spLocks/>
            </p:cNvSpPr>
            <p:nvPr/>
          </p:nvSpPr>
          <p:spPr bwMode="auto">
            <a:xfrm>
              <a:off x="2033588" y="2054226"/>
              <a:ext cx="222250" cy="246063"/>
            </a:xfrm>
            <a:custGeom>
              <a:avLst/>
              <a:gdLst>
                <a:gd name="T0" fmla="*/ 0 w 140"/>
                <a:gd name="T1" fmla="*/ 0 h 155"/>
                <a:gd name="T2" fmla="*/ 140 w 140"/>
                <a:gd name="T3" fmla="*/ 0 h 155"/>
                <a:gd name="T4" fmla="*/ 140 w 140"/>
                <a:gd name="T5" fmla="*/ 24 h 155"/>
                <a:gd name="T6" fmla="*/ 83 w 140"/>
                <a:gd name="T7" fmla="*/ 24 h 155"/>
                <a:gd name="T8" fmla="*/ 83 w 140"/>
                <a:gd name="T9" fmla="*/ 155 h 155"/>
                <a:gd name="T10" fmla="*/ 55 w 140"/>
                <a:gd name="T11" fmla="*/ 155 h 155"/>
                <a:gd name="T12" fmla="*/ 55 w 140"/>
                <a:gd name="T13" fmla="*/ 34 h 155"/>
                <a:gd name="T14" fmla="*/ 79 w 140"/>
                <a:gd name="T15" fmla="*/ 24 h 155"/>
                <a:gd name="T16" fmla="*/ 0 w 140"/>
                <a:gd name="T17" fmla="*/ 24 h 155"/>
                <a:gd name="T18" fmla="*/ 0 w 140"/>
                <a:gd name="T19"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55">
                  <a:moveTo>
                    <a:pt x="0" y="0"/>
                  </a:moveTo>
                  <a:lnTo>
                    <a:pt x="140" y="0"/>
                  </a:lnTo>
                  <a:lnTo>
                    <a:pt x="140" y="24"/>
                  </a:lnTo>
                  <a:lnTo>
                    <a:pt x="83" y="24"/>
                  </a:lnTo>
                  <a:lnTo>
                    <a:pt x="83" y="155"/>
                  </a:lnTo>
                  <a:lnTo>
                    <a:pt x="55" y="155"/>
                  </a:lnTo>
                  <a:lnTo>
                    <a:pt x="55" y="34"/>
                  </a:lnTo>
                  <a:lnTo>
                    <a:pt x="79" y="24"/>
                  </a:lnTo>
                  <a:lnTo>
                    <a:pt x="0" y="2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23"/>
            <p:cNvSpPr>
              <a:spLocks/>
            </p:cNvSpPr>
            <p:nvPr/>
          </p:nvSpPr>
          <p:spPr bwMode="auto">
            <a:xfrm>
              <a:off x="2263776" y="2054226"/>
              <a:ext cx="320675" cy="246063"/>
            </a:xfrm>
            <a:custGeom>
              <a:avLst/>
              <a:gdLst>
                <a:gd name="T0" fmla="*/ 0 w 202"/>
                <a:gd name="T1" fmla="*/ 0 h 155"/>
                <a:gd name="T2" fmla="*/ 64 w 202"/>
                <a:gd name="T3" fmla="*/ 155 h 155"/>
                <a:gd name="T4" fmla="*/ 100 w 202"/>
                <a:gd name="T5" fmla="*/ 72 h 155"/>
                <a:gd name="T6" fmla="*/ 138 w 202"/>
                <a:gd name="T7" fmla="*/ 155 h 155"/>
                <a:gd name="T8" fmla="*/ 202 w 202"/>
                <a:gd name="T9" fmla="*/ 3 h 155"/>
                <a:gd name="T10" fmla="*/ 173 w 202"/>
                <a:gd name="T11" fmla="*/ 3 h 155"/>
                <a:gd name="T12" fmla="*/ 135 w 202"/>
                <a:gd name="T13" fmla="*/ 88 h 155"/>
                <a:gd name="T14" fmla="*/ 102 w 202"/>
                <a:gd name="T15" fmla="*/ 0 h 155"/>
                <a:gd name="T16" fmla="*/ 64 w 202"/>
                <a:gd name="T17" fmla="*/ 86 h 155"/>
                <a:gd name="T18" fmla="*/ 31 w 202"/>
                <a:gd name="T19" fmla="*/ 0 h 155"/>
                <a:gd name="T20" fmla="*/ 0 w 202"/>
                <a:gd name="T2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55">
                  <a:moveTo>
                    <a:pt x="0" y="0"/>
                  </a:moveTo>
                  <a:lnTo>
                    <a:pt x="64" y="155"/>
                  </a:lnTo>
                  <a:lnTo>
                    <a:pt x="100" y="72"/>
                  </a:lnTo>
                  <a:lnTo>
                    <a:pt x="138" y="155"/>
                  </a:lnTo>
                  <a:lnTo>
                    <a:pt x="202" y="3"/>
                  </a:lnTo>
                  <a:lnTo>
                    <a:pt x="173" y="3"/>
                  </a:lnTo>
                  <a:lnTo>
                    <a:pt x="135" y="88"/>
                  </a:lnTo>
                  <a:lnTo>
                    <a:pt x="102" y="0"/>
                  </a:lnTo>
                  <a:lnTo>
                    <a:pt x="64" y="86"/>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4"/>
            <p:cNvSpPr>
              <a:spLocks/>
            </p:cNvSpPr>
            <p:nvPr/>
          </p:nvSpPr>
          <p:spPr bwMode="auto">
            <a:xfrm>
              <a:off x="2878138" y="2035176"/>
              <a:ext cx="203200" cy="265113"/>
            </a:xfrm>
            <a:custGeom>
              <a:avLst/>
              <a:gdLst>
                <a:gd name="T0" fmla="*/ 0 w 128"/>
                <a:gd name="T1" fmla="*/ 24 h 167"/>
                <a:gd name="T2" fmla="*/ 26 w 128"/>
                <a:gd name="T3" fmla="*/ 0 h 167"/>
                <a:gd name="T4" fmla="*/ 26 w 128"/>
                <a:gd name="T5" fmla="*/ 145 h 167"/>
                <a:gd name="T6" fmla="*/ 128 w 128"/>
                <a:gd name="T7" fmla="*/ 145 h 167"/>
                <a:gd name="T8" fmla="*/ 107 w 128"/>
                <a:gd name="T9" fmla="*/ 167 h 167"/>
                <a:gd name="T10" fmla="*/ 0 w 128"/>
                <a:gd name="T11" fmla="*/ 167 h 167"/>
                <a:gd name="T12" fmla="*/ 0 w 128"/>
                <a:gd name="T13" fmla="*/ 24 h 167"/>
              </a:gdLst>
              <a:ahLst/>
              <a:cxnLst>
                <a:cxn ang="0">
                  <a:pos x="T0" y="T1"/>
                </a:cxn>
                <a:cxn ang="0">
                  <a:pos x="T2" y="T3"/>
                </a:cxn>
                <a:cxn ang="0">
                  <a:pos x="T4" y="T5"/>
                </a:cxn>
                <a:cxn ang="0">
                  <a:pos x="T6" y="T7"/>
                </a:cxn>
                <a:cxn ang="0">
                  <a:pos x="T8" y="T9"/>
                </a:cxn>
                <a:cxn ang="0">
                  <a:pos x="T10" y="T11"/>
                </a:cxn>
                <a:cxn ang="0">
                  <a:pos x="T12" y="T13"/>
                </a:cxn>
              </a:cxnLst>
              <a:rect l="0" t="0" r="r" b="b"/>
              <a:pathLst>
                <a:path w="128" h="167">
                  <a:moveTo>
                    <a:pt x="0" y="24"/>
                  </a:moveTo>
                  <a:lnTo>
                    <a:pt x="26" y="0"/>
                  </a:lnTo>
                  <a:lnTo>
                    <a:pt x="26" y="145"/>
                  </a:lnTo>
                  <a:lnTo>
                    <a:pt x="128" y="145"/>
                  </a:lnTo>
                  <a:lnTo>
                    <a:pt x="107" y="167"/>
                  </a:lnTo>
                  <a:lnTo>
                    <a:pt x="0" y="167"/>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5"/>
            <p:cNvSpPr>
              <a:spLocks/>
            </p:cNvSpPr>
            <p:nvPr/>
          </p:nvSpPr>
          <p:spPr bwMode="auto">
            <a:xfrm>
              <a:off x="3006726" y="2058988"/>
              <a:ext cx="277813" cy="244475"/>
            </a:xfrm>
            <a:custGeom>
              <a:avLst/>
              <a:gdLst>
                <a:gd name="T0" fmla="*/ 30 w 175"/>
                <a:gd name="T1" fmla="*/ 0 h 154"/>
                <a:gd name="T2" fmla="*/ 87 w 175"/>
                <a:gd name="T3" fmla="*/ 97 h 154"/>
                <a:gd name="T4" fmla="*/ 144 w 175"/>
                <a:gd name="T5" fmla="*/ 0 h 154"/>
                <a:gd name="T6" fmla="*/ 175 w 175"/>
                <a:gd name="T7" fmla="*/ 0 h 154"/>
                <a:gd name="T8" fmla="*/ 87 w 175"/>
                <a:gd name="T9" fmla="*/ 154 h 154"/>
                <a:gd name="T10" fmla="*/ 0 w 175"/>
                <a:gd name="T11" fmla="*/ 0 h 154"/>
                <a:gd name="T12" fmla="*/ 30 w 175"/>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75" h="154">
                  <a:moveTo>
                    <a:pt x="30" y="0"/>
                  </a:moveTo>
                  <a:lnTo>
                    <a:pt x="87" y="97"/>
                  </a:lnTo>
                  <a:lnTo>
                    <a:pt x="144" y="0"/>
                  </a:lnTo>
                  <a:lnTo>
                    <a:pt x="175" y="0"/>
                  </a:lnTo>
                  <a:lnTo>
                    <a:pt x="87" y="154"/>
                  </a:lnTo>
                  <a:lnTo>
                    <a:pt x="0"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26"/>
            <p:cNvSpPr>
              <a:spLocks noEditPoints="1"/>
            </p:cNvSpPr>
            <p:nvPr/>
          </p:nvSpPr>
          <p:spPr bwMode="auto">
            <a:xfrm>
              <a:off x="2598738" y="2054226"/>
              <a:ext cx="233363" cy="246063"/>
            </a:xfrm>
            <a:custGeom>
              <a:avLst/>
              <a:gdLst>
                <a:gd name="T0" fmla="*/ 41 w 62"/>
                <a:gd name="T1" fmla="*/ 0 h 65"/>
                <a:gd name="T2" fmla="*/ 21 w 62"/>
                <a:gd name="T3" fmla="*/ 0 h 65"/>
                <a:gd name="T4" fmla="*/ 0 w 62"/>
                <a:gd name="T5" fmla="*/ 18 h 65"/>
                <a:gd name="T6" fmla="*/ 0 w 62"/>
                <a:gd name="T7" fmla="*/ 47 h 65"/>
                <a:gd name="T8" fmla="*/ 19 w 62"/>
                <a:gd name="T9" fmla="*/ 65 h 65"/>
                <a:gd name="T10" fmla="*/ 45 w 62"/>
                <a:gd name="T11" fmla="*/ 65 h 65"/>
                <a:gd name="T12" fmla="*/ 62 w 62"/>
                <a:gd name="T13" fmla="*/ 48 h 65"/>
                <a:gd name="T14" fmla="*/ 62 w 62"/>
                <a:gd name="T15" fmla="*/ 18 h 65"/>
                <a:gd name="T16" fmla="*/ 41 w 62"/>
                <a:gd name="T17" fmla="*/ 0 h 65"/>
                <a:gd name="T18" fmla="*/ 50 w 62"/>
                <a:gd name="T19" fmla="*/ 46 h 65"/>
                <a:gd name="T20" fmla="*/ 38 w 62"/>
                <a:gd name="T21" fmla="*/ 56 h 65"/>
                <a:gd name="T22" fmla="*/ 23 w 62"/>
                <a:gd name="T23" fmla="*/ 56 h 65"/>
                <a:gd name="T24" fmla="*/ 11 w 62"/>
                <a:gd name="T25" fmla="*/ 43 h 65"/>
                <a:gd name="T26" fmla="*/ 11 w 62"/>
                <a:gd name="T27" fmla="*/ 23 h 65"/>
                <a:gd name="T28" fmla="*/ 23 w 62"/>
                <a:gd name="T29" fmla="*/ 10 h 65"/>
                <a:gd name="T30" fmla="*/ 38 w 62"/>
                <a:gd name="T31" fmla="*/ 10 h 65"/>
                <a:gd name="T32" fmla="*/ 50 w 62"/>
                <a:gd name="T33" fmla="*/ 20 h 65"/>
                <a:gd name="T34" fmla="*/ 50 w 62"/>
                <a:gd name="T35"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65">
                  <a:moveTo>
                    <a:pt x="41" y="0"/>
                  </a:moveTo>
                  <a:cubicBezTo>
                    <a:pt x="41" y="0"/>
                    <a:pt x="21" y="0"/>
                    <a:pt x="21" y="0"/>
                  </a:cubicBezTo>
                  <a:cubicBezTo>
                    <a:pt x="3" y="3"/>
                    <a:pt x="0" y="18"/>
                    <a:pt x="0" y="18"/>
                  </a:cubicBezTo>
                  <a:cubicBezTo>
                    <a:pt x="0" y="18"/>
                    <a:pt x="0" y="39"/>
                    <a:pt x="0" y="47"/>
                  </a:cubicBezTo>
                  <a:cubicBezTo>
                    <a:pt x="0" y="55"/>
                    <a:pt x="12" y="65"/>
                    <a:pt x="19" y="65"/>
                  </a:cubicBezTo>
                  <a:cubicBezTo>
                    <a:pt x="27" y="65"/>
                    <a:pt x="45" y="65"/>
                    <a:pt x="45" y="65"/>
                  </a:cubicBezTo>
                  <a:cubicBezTo>
                    <a:pt x="60" y="59"/>
                    <a:pt x="62" y="48"/>
                    <a:pt x="62" y="48"/>
                  </a:cubicBezTo>
                  <a:cubicBezTo>
                    <a:pt x="62" y="48"/>
                    <a:pt x="62" y="18"/>
                    <a:pt x="62" y="18"/>
                  </a:cubicBezTo>
                  <a:cubicBezTo>
                    <a:pt x="57" y="0"/>
                    <a:pt x="41" y="0"/>
                    <a:pt x="41" y="0"/>
                  </a:cubicBezTo>
                  <a:close/>
                  <a:moveTo>
                    <a:pt x="50" y="46"/>
                  </a:moveTo>
                  <a:cubicBezTo>
                    <a:pt x="50" y="46"/>
                    <a:pt x="49" y="53"/>
                    <a:pt x="38" y="56"/>
                  </a:cubicBezTo>
                  <a:cubicBezTo>
                    <a:pt x="38" y="56"/>
                    <a:pt x="23" y="56"/>
                    <a:pt x="23" y="56"/>
                  </a:cubicBezTo>
                  <a:cubicBezTo>
                    <a:pt x="23" y="56"/>
                    <a:pt x="12" y="54"/>
                    <a:pt x="11" y="43"/>
                  </a:cubicBezTo>
                  <a:cubicBezTo>
                    <a:pt x="11" y="43"/>
                    <a:pt x="11" y="23"/>
                    <a:pt x="11" y="23"/>
                  </a:cubicBezTo>
                  <a:cubicBezTo>
                    <a:pt x="11" y="23"/>
                    <a:pt x="10" y="11"/>
                    <a:pt x="23" y="10"/>
                  </a:cubicBezTo>
                  <a:cubicBezTo>
                    <a:pt x="38" y="10"/>
                    <a:pt x="38" y="10"/>
                    <a:pt x="38" y="10"/>
                  </a:cubicBezTo>
                  <a:cubicBezTo>
                    <a:pt x="38" y="10"/>
                    <a:pt x="49" y="11"/>
                    <a:pt x="50" y="20"/>
                  </a:cubicBezTo>
                  <a:cubicBezTo>
                    <a:pt x="50" y="21"/>
                    <a:pt x="50" y="46"/>
                    <a:pt x="5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27"/>
            <p:cNvSpPr>
              <a:spLocks noEditPoints="1"/>
            </p:cNvSpPr>
            <p:nvPr/>
          </p:nvSpPr>
          <p:spPr bwMode="auto">
            <a:xfrm>
              <a:off x="3841751" y="2001838"/>
              <a:ext cx="131763" cy="131763"/>
            </a:xfrm>
            <a:custGeom>
              <a:avLst/>
              <a:gdLst>
                <a:gd name="T0" fmla="*/ 17 w 35"/>
                <a:gd name="T1" fmla="*/ 35 h 35"/>
                <a:gd name="T2" fmla="*/ 0 w 35"/>
                <a:gd name="T3" fmla="*/ 18 h 35"/>
                <a:gd name="T4" fmla="*/ 17 w 35"/>
                <a:gd name="T5" fmla="*/ 0 h 35"/>
                <a:gd name="T6" fmla="*/ 35 w 35"/>
                <a:gd name="T7" fmla="*/ 18 h 35"/>
                <a:gd name="T8" fmla="*/ 17 w 35"/>
                <a:gd name="T9" fmla="*/ 35 h 35"/>
                <a:gd name="T10" fmla="*/ 17 w 35"/>
                <a:gd name="T11" fmla="*/ 2 h 35"/>
                <a:gd name="T12" fmla="*/ 2 w 35"/>
                <a:gd name="T13" fmla="*/ 18 h 35"/>
                <a:gd name="T14" fmla="*/ 17 w 35"/>
                <a:gd name="T15" fmla="*/ 33 h 35"/>
                <a:gd name="T16" fmla="*/ 33 w 35"/>
                <a:gd name="T17" fmla="*/ 18 h 35"/>
                <a:gd name="T18" fmla="*/ 17 w 35"/>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35"/>
                  </a:moveTo>
                  <a:cubicBezTo>
                    <a:pt x="8" y="35"/>
                    <a:pt x="0" y="27"/>
                    <a:pt x="0" y="18"/>
                  </a:cubicBezTo>
                  <a:cubicBezTo>
                    <a:pt x="0" y="8"/>
                    <a:pt x="8" y="0"/>
                    <a:pt x="17" y="0"/>
                  </a:cubicBezTo>
                  <a:cubicBezTo>
                    <a:pt x="27" y="0"/>
                    <a:pt x="35" y="8"/>
                    <a:pt x="35" y="18"/>
                  </a:cubicBezTo>
                  <a:cubicBezTo>
                    <a:pt x="35" y="27"/>
                    <a:pt x="27" y="35"/>
                    <a:pt x="17" y="35"/>
                  </a:cubicBezTo>
                  <a:close/>
                  <a:moveTo>
                    <a:pt x="17" y="2"/>
                  </a:moveTo>
                  <a:cubicBezTo>
                    <a:pt x="9" y="2"/>
                    <a:pt x="2" y="9"/>
                    <a:pt x="2" y="18"/>
                  </a:cubicBezTo>
                  <a:cubicBezTo>
                    <a:pt x="2" y="26"/>
                    <a:pt x="9" y="33"/>
                    <a:pt x="17" y="33"/>
                  </a:cubicBezTo>
                  <a:cubicBezTo>
                    <a:pt x="26" y="33"/>
                    <a:pt x="33" y="26"/>
                    <a:pt x="33" y="18"/>
                  </a:cubicBezTo>
                  <a:cubicBezTo>
                    <a:pt x="33" y="9"/>
                    <a:pt x="26" y="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28"/>
            <p:cNvSpPr>
              <a:spLocks noEditPoints="1"/>
            </p:cNvSpPr>
            <p:nvPr/>
          </p:nvSpPr>
          <p:spPr bwMode="auto">
            <a:xfrm>
              <a:off x="3871913" y="2032001"/>
              <a:ext cx="79375" cy="71438"/>
            </a:xfrm>
            <a:custGeom>
              <a:avLst/>
              <a:gdLst>
                <a:gd name="T0" fmla="*/ 18 w 21"/>
                <a:gd name="T1" fmla="*/ 4 h 19"/>
                <a:gd name="T2" fmla="*/ 16 w 21"/>
                <a:gd name="T3" fmla="*/ 8 h 19"/>
                <a:gd name="T4" fmla="*/ 12 w 21"/>
                <a:gd name="T5" fmla="*/ 9 h 19"/>
                <a:gd name="T6" fmla="*/ 18 w 21"/>
                <a:gd name="T7" fmla="*/ 18 h 19"/>
                <a:gd name="T8" fmla="*/ 19 w 21"/>
                <a:gd name="T9" fmla="*/ 18 h 19"/>
                <a:gd name="T10" fmla="*/ 20 w 21"/>
                <a:gd name="T11" fmla="*/ 18 h 19"/>
                <a:gd name="T12" fmla="*/ 21 w 21"/>
                <a:gd name="T13" fmla="*/ 18 h 19"/>
                <a:gd name="T14" fmla="*/ 21 w 21"/>
                <a:gd name="T15" fmla="*/ 19 h 19"/>
                <a:gd name="T16" fmla="*/ 16 w 21"/>
                <a:gd name="T17" fmla="*/ 19 h 19"/>
                <a:gd name="T18" fmla="*/ 9 w 21"/>
                <a:gd name="T19" fmla="*/ 9 h 19"/>
                <a:gd name="T20" fmla="*/ 6 w 21"/>
                <a:gd name="T21" fmla="*/ 9 h 19"/>
                <a:gd name="T22" fmla="*/ 6 w 21"/>
                <a:gd name="T23" fmla="*/ 17 h 19"/>
                <a:gd name="T24" fmla="*/ 6 w 21"/>
                <a:gd name="T25" fmla="*/ 18 h 19"/>
                <a:gd name="T26" fmla="*/ 7 w 21"/>
                <a:gd name="T27" fmla="*/ 18 h 19"/>
                <a:gd name="T28" fmla="*/ 8 w 21"/>
                <a:gd name="T29" fmla="*/ 18 h 19"/>
                <a:gd name="T30" fmla="*/ 8 w 21"/>
                <a:gd name="T31" fmla="*/ 19 h 19"/>
                <a:gd name="T32" fmla="*/ 0 w 21"/>
                <a:gd name="T33" fmla="*/ 19 h 19"/>
                <a:gd name="T34" fmla="*/ 0 w 21"/>
                <a:gd name="T35" fmla="*/ 18 h 19"/>
                <a:gd name="T36" fmla="*/ 1 w 21"/>
                <a:gd name="T37" fmla="*/ 18 h 19"/>
                <a:gd name="T38" fmla="*/ 2 w 21"/>
                <a:gd name="T39" fmla="*/ 18 h 19"/>
                <a:gd name="T40" fmla="*/ 3 w 21"/>
                <a:gd name="T41" fmla="*/ 17 h 19"/>
                <a:gd name="T42" fmla="*/ 3 w 21"/>
                <a:gd name="T43" fmla="*/ 1 h 19"/>
                <a:gd name="T44" fmla="*/ 2 w 21"/>
                <a:gd name="T45" fmla="*/ 0 h 19"/>
                <a:gd name="T46" fmla="*/ 1 w 21"/>
                <a:gd name="T47" fmla="*/ 0 h 19"/>
                <a:gd name="T48" fmla="*/ 0 w 21"/>
                <a:gd name="T49" fmla="*/ 0 h 19"/>
                <a:gd name="T50" fmla="*/ 0 w 21"/>
                <a:gd name="T51" fmla="*/ 0 h 19"/>
                <a:gd name="T52" fmla="*/ 9 w 21"/>
                <a:gd name="T53" fmla="*/ 0 h 19"/>
                <a:gd name="T54" fmla="*/ 16 w 21"/>
                <a:gd name="T55" fmla="*/ 1 h 19"/>
                <a:gd name="T56" fmla="*/ 18 w 21"/>
                <a:gd name="T57" fmla="*/ 4 h 19"/>
                <a:gd name="T58" fmla="*/ 6 w 21"/>
                <a:gd name="T59" fmla="*/ 8 h 19"/>
                <a:gd name="T60" fmla="*/ 10 w 21"/>
                <a:gd name="T61" fmla="*/ 8 h 19"/>
                <a:gd name="T62" fmla="*/ 13 w 21"/>
                <a:gd name="T63" fmla="*/ 7 h 19"/>
                <a:gd name="T64" fmla="*/ 15 w 21"/>
                <a:gd name="T65" fmla="*/ 4 h 19"/>
                <a:gd name="T66" fmla="*/ 13 w 21"/>
                <a:gd name="T67" fmla="*/ 1 h 19"/>
                <a:gd name="T68" fmla="*/ 9 w 21"/>
                <a:gd name="T69" fmla="*/ 0 h 19"/>
                <a:gd name="T70" fmla="*/ 7 w 21"/>
                <a:gd name="T71" fmla="*/ 0 h 19"/>
                <a:gd name="T72" fmla="*/ 6 w 21"/>
                <a:gd name="T73" fmla="*/ 0 h 19"/>
                <a:gd name="T74" fmla="*/ 6 w 21"/>
                <a:gd name="T75" fmla="*/ 1 h 19"/>
                <a:gd name="T76" fmla="*/ 6 w 21"/>
                <a:gd name="T7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19">
                  <a:moveTo>
                    <a:pt x="18" y="4"/>
                  </a:moveTo>
                  <a:cubicBezTo>
                    <a:pt x="18" y="6"/>
                    <a:pt x="17" y="7"/>
                    <a:pt x="16" y="8"/>
                  </a:cubicBezTo>
                  <a:cubicBezTo>
                    <a:pt x="15" y="8"/>
                    <a:pt x="14" y="9"/>
                    <a:pt x="12" y="9"/>
                  </a:cubicBezTo>
                  <a:cubicBezTo>
                    <a:pt x="18" y="18"/>
                    <a:pt x="18" y="18"/>
                    <a:pt x="18" y="18"/>
                  </a:cubicBezTo>
                  <a:cubicBezTo>
                    <a:pt x="18" y="18"/>
                    <a:pt x="18" y="18"/>
                    <a:pt x="19" y="18"/>
                  </a:cubicBezTo>
                  <a:cubicBezTo>
                    <a:pt x="19" y="18"/>
                    <a:pt x="19" y="18"/>
                    <a:pt x="20" y="18"/>
                  </a:cubicBezTo>
                  <a:cubicBezTo>
                    <a:pt x="21" y="18"/>
                    <a:pt x="21" y="18"/>
                    <a:pt x="21" y="18"/>
                  </a:cubicBezTo>
                  <a:cubicBezTo>
                    <a:pt x="21" y="19"/>
                    <a:pt x="21" y="19"/>
                    <a:pt x="21" y="19"/>
                  </a:cubicBezTo>
                  <a:cubicBezTo>
                    <a:pt x="16" y="19"/>
                    <a:pt x="16" y="19"/>
                    <a:pt x="16" y="19"/>
                  </a:cubicBezTo>
                  <a:cubicBezTo>
                    <a:pt x="9" y="9"/>
                    <a:pt x="9" y="9"/>
                    <a:pt x="9" y="9"/>
                  </a:cubicBezTo>
                  <a:cubicBezTo>
                    <a:pt x="6" y="9"/>
                    <a:pt x="6" y="9"/>
                    <a:pt x="6" y="9"/>
                  </a:cubicBezTo>
                  <a:cubicBezTo>
                    <a:pt x="6" y="17"/>
                    <a:pt x="6" y="17"/>
                    <a:pt x="6" y="17"/>
                  </a:cubicBezTo>
                  <a:cubicBezTo>
                    <a:pt x="6" y="18"/>
                    <a:pt x="6" y="18"/>
                    <a:pt x="6" y="18"/>
                  </a:cubicBezTo>
                  <a:cubicBezTo>
                    <a:pt x="6" y="18"/>
                    <a:pt x="7" y="18"/>
                    <a:pt x="7" y="18"/>
                  </a:cubicBezTo>
                  <a:cubicBezTo>
                    <a:pt x="8" y="18"/>
                    <a:pt x="8" y="18"/>
                    <a:pt x="8" y="18"/>
                  </a:cubicBezTo>
                  <a:cubicBezTo>
                    <a:pt x="8" y="19"/>
                    <a:pt x="8" y="19"/>
                    <a:pt x="8" y="19"/>
                  </a:cubicBezTo>
                  <a:cubicBezTo>
                    <a:pt x="0" y="19"/>
                    <a:pt x="0" y="19"/>
                    <a:pt x="0" y="19"/>
                  </a:cubicBezTo>
                  <a:cubicBezTo>
                    <a:pt x="0" y="18"/>
                    <a:pt x="0" y="18"/>
                    <a:pt x="0" y="18"/>
                  </a:cubicBezTo>
                  <a:cubicBezTo>
                    <a:pt x="1" y="18"/>
                    <a:pt x="1" y="18"/>
                    <a:pt x="1" y="18"/>
                  </a:cubicBezTo>
                  <a:cubicBezTo>
                    <a:pt x="2" y="18"/>
                    <a:pt x="2" y="18"/>
                    <a:pt x="2" y="18"/>
                  </a:cubicBezTo>
                  <a:cubicBezTo>
                    <a:pt x="3" y="18"/>
                    <a:pt x="3" y="18"/>
                    <a:pt x="3" y="17"/>
                  </a:cubicBezTo>
                  <a:cubicBezTo>
                    <a:pt x="3" y="1"/>
                    <a:pt x="3" y="1"/>
                    <a:pt x="3" y="1"/>
                  </a:cubicBezTo>
                  <a:cubicBezTo>
                    <a:pt x="3" y="1"/>
                    <a:pt x="3" y="1"/>
                    <a:pt x="2" y="0"/>
                  </a:cubicBezTo>
                  <a:cubicBezTo>
                    <a:pt x="2" y="0"/>
                    <a:pt x="2" y="0"/>
                    <a:pt x="1" y="0"/>
                  </a:cubicBezTo>
                  <a:cubicBezTo>
                    <a:pt x="0" y="0"/>
                    <a:pt x="0" y="0"/>
                    <a:pt x="0" y="0"/>
                  </a:cubicBezTo>
                  <a:cubicBezTo>
                    <a:pt x="0" y="0"/>
                    <a:pt x="0" y="0"/>
                    <a:pt x="0" y="0"/>
                  </a:cubicBezTo>
                  <a:cubicBezTo>
                    <a:pt x="9" y="0"/>
                    <a:pt x="9" y="0"/>
                    <a:pt x="9" y="0"/>
                  </a:cubicBezTo>
                  <a:cubicBezTo>
                    <a:pt x="12" y="0"/>
                    <a:pt x="14" y="0"/>
                    <a:pt x="16" y="1"/>
                  </a:cubicBezTo>
                  <a:cubicBezTo>
                    <a:pt x="17" y="1"/>
                    <a:pt x="18" y="3"/>
                    <a:pt x="18" y="4"/>
                  </a:cubicBezTo>
                  <a:close/>
                  <a:moveTo>
                    <a:pt x="6" y="8"/>
                  </a:moveTo>
                  <a:cubicBezTo>
                    <a:pt x="10" y="8"/>
                    <a:pt x="10" y="8"/>
                    <a:pt x="10" y="8"/>
                  </a:cubicBezTo>
                  <a:cubicBezTo>
                    <a:pt x="11" y="8"/>
                    <a:pt x="12" y="8"/>
                    <a:pt x="13" y="7"/>
                  </a:cubicBezTo>
                  <a:cubicBezTo>
                    <a:pt x="14" y="7"/>
                    <a:pt x="15" y="6"/>
                    <a:pt x="15" y="4"/>
                  </a:cubicBezTo>
                  <a:cubicBezTo>
                    <a:pt x="15" y="3"/>
                    <a:pt x="14" y="2"/>
                    <a:pt x="13" y="1"/>
                  </a:cubicBezTo>
                  <a:cubicBezTo>
                    <a:pt x="12" y="1"/>
                    <a:pt x="11" y="0"/>
                    <a:pt x="9" y="0"/>
                  </a:cubicBezTo>
                  <a:cubicBezTo>
                    <a:pt x="7" y="0"/>
                    <a:pt x="7" y="0"/>
                    <a:pt x="7" y="0"/>
                  </a:cubicBezTo>
                  <a:cubicBezTo>
                    <a:pt x="7" y="0"/>
                    <a:pt x="6" y="0"/>
                    <a:pt x="6" y="0"/>
                  </a:cubicBezTo>
                  <a:cubicBezTo>
                    <a:pt x="6" y="1"/>
                    <a:pt x="6" y="1"/>
                    <a:pt x="6" y="1"/>
                  </a:cubicBezTo>
                  <a:lnTo>
                    <a:pt x="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29"/>
            <p:cNvSpPr>
              <a:spLocks/>
            </p:cNvSpPr>
            <p:nvPr/>
          </p:nvSpPr>
          <p:spPr bwMode="auto">
            <a:xfrm>
              <a:off x="1973263" y="2462213"/>
              <a:ext cx="422275" cy="314325"/>
            </a:xfrm>
            <a:custGeom>
              <a:avLst/>
              <a:gdLst>
                <a:gd name="T0" fmla="*/ 28 w 112"/>
                <a:gd name="T1" fmla="*/ 0 h 83"/>
                <a:gd name="T2" fmla="*/ 12 w 112"/>
                <a:gd name="T3" fmla="*/ 14 h 83"/>
                <a:gd name="T4" fmla="*/ 88 w 112"/>
                <a:gd name="T5" fmla="*/ 14 h 83"/>
                <a:gd name="T6" fmla="*/ 30 w 112"/>
                <a:gd name="T7" fmla="*/ 74 h 83"/>
                <a:gd name="T8" fmla="*/ 22 w 112"/>
                <a:gd name="T9" fmla="*/ 74 h 83"/>
                <a:gd name="T10" fmla="*/ 71 w 112"/>
                <a:gd name="T11" fmla="*/ 23 h 83"/>
                <a:gd name="T12" fmla="*/ 59 w 112"/>
                <a:gd name="T13" fmla="*/ 23 h 83"/>
                <a:gd name="T14" fmla="*/ 0 w 112"/>
                <a:gd name="T15" fmla="*/ 83 h 83"/>
                <a:gd name="T16" fmla="*/ 36 w 112"/>
                <a:gd name="T17" fmla="*/ 83 h 83"/>
                <a:gd name="T18" fmla="*/ 108 w 112"/>
                <a:gd name="T19" fmla="*/ 9 h 83"/>
                <a:gd name="T20" fmla="*/ 106 w 112"/>
                <a:gd name="T21" fmla="*/ 0 h 83"/>
                <a:gd name="T22" fmla="*/ 28 w 112"/>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83">
                  <a:moveTo>
                    <a:pt x="28" y="0"/>
                  </a:moveTo>
                  <a:cubicBezTo>
                    <a:pt x="12" y="14"/>
                    <a:pt x="12" y="14"/>
                    <a:pt x="12" y="14"/>
                  </a:cubicBezTo>
                  <a:cubicBezTo>
                    <a:pt x="88" y="14"/>
                    <a:pt x="88" y="14"/>
                    <a:pt x="88" y="14"/>
                  </a:cubicBezTo>
                  <a:cubicBezTo>
                    <a:pt x="30" y="74"/>
                    <a:pt x="30" y="74"/>
                    <a:pt x="30" y="74"/>
                  </a:cubicBezTo>
                  <a:cubicBezTo>
                    <a:pt x="22" y="74"/>
                    <a:pt x="22" y="74"/>
                    <a:pt x="22" y="74"/>
                  </a:cubicBezTo>
                  <a:cubicBezTo>
                    <a:pt x="71" y="23"/>
                    <a:pt x="71" y="23"/>
                    <a:pt x="71" y="23"/>
                  </a:cubicBezTo>
                  <a:cubicBezTo>
                    <a:pt x="59" y="23"/>
                    <a:pt x="59" y="23"/>
                    <a:pt x="59" y="23"/>
                  </a:cubicBezTo>
                  <a:cubicBezTo>
                    <a:pt x="0" y="83"/>
                    <a:pt x="0" y="83"/>
                    <a:pt x="0" y="83"/>
                  </a:cubicBezTo>
                  <a:cubicBezTo>
                    <a:pt x="36" y="83"/>
                    <a:pt x="36" y="83"/>
                    <a:pt x="36" y="83"/>
                  </a:cubicBezTo>
                  <a:cubicBezTo>
                    <a:pt x="108" y="9"/>
                    <a:pt x="108" y="9"/>
                    <a:pt x="108" y="9"/>
                  </a:cubicBezTo>
                  <a:cubicBezTo>
                    <a:pt x="108" y="9"/>
                    <a:pt x="112" y="4"/>
                    <a:pt x="106"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30"/>
            <p:cNvSpPr>
              <a:spLocks noEditPoints="1"/>
            </p:cNvSpPr>
            <p:nvPr/>
          </p:nvSpPr>
          <p:spPr bwMode="auto">
            <a:xfrm>
              <a:off x="2381251" y="2462213"/>
              <a:ext cx="398463" cy="265113"/>
            </a:xfrm>
            <a:custGeom>
              <a:avLst/>
              <a:gdLst>
                <a:gd name="T0" fmla="*/ 81 w 106"/>
                <a:gd name="T1" fmla="*/ 11 h 70"/>
                <a:gd name="T2" fmla="*/ 99 w 106"/>
                <a:gd name="T3" fmla="*/ 11 h 70"/>
                <a:gd name="T4" fmla="*/ 106 w 106"/>
                <a:gd name="T5" fmla="*/ 0 h 70"/>
                <a:gd name="T6" fmla="*/ 17 w 106"/>
                <a:gd name="T7" fmla="*/ 0 h 70"/>
                <a:gd name="T8" fmla="*/ 2 w 106"/>
                <a:gd name="T9" fmla="*/ 54 h 70"/>
                <a:gd name="T10" fmla="*/ 16 w 106"/>
                <a:gd name="T11" fmla="*/ 68 h 70"/>
                <a:gd name="T12" fmla="*/ 88 w 106"/>
                <a:gd name="T13" fmla="*/ 69 h 70"/>
                <a:gd name="T14" fmla="*/ 97 w 106"/>
                <a:gd name="T15" fmla="*/ 55 h 70"/>
                <a:gd name="T16" fmla="*/ 20 w 106"/>
                <a:gd name="T17" fmla="*/ 55 h 70"/>
                <a:gd name="T18" fmla="*/ 23 w 106"/>
                <a:gd name="T19" fmla="*/ 46 h 70"/>
                <a:gd name="T20" fmla="*/ 35 w 106"/>
                <a:gd name="T21" fmla="*/ 53 h 70"/>
                <a:gd name="T22" fmla="*/ 56 w 106"/>
                <a:gd name="T23" fmla="*/ 11 h 70"/>
                <a:gd name="T24" fmla="*/ 67 w 106"/>
                <a:gd name="T25" fmla="*/ 11 h 70"/>
                <a:gd name="T26" fmla="*/ 57 w 106"/>
                <a:gd name="T27" fmla="*/ 41 h 70"/>
                <a:gd name="T28" fmla="*/ 66 w 106"/>
                <a:gd name="T29" fmla="*/ 50 h 70"/>
                <a:gd name="T30" fmla="*/ 83 w 106"/>
                <a:gd name="T31" fmla="*/ 50 h 70"/>
                <a:gd name="T32" fmla="*/ 102 w 106"/>
                <a:gd name="T33" fmla="*/ 37 h 70"/>
                <a:gd name="T34" fmla="*/ 73 w 106"/>
                <a:gd name="T35" fmla="*/ 37 h 70"/>
                <a:gd name="T36" fmla="*/ 81 w 106"/>
                <a:gd name="T37" fmla="*/ 11 h 70"/>
                <a:gd name="T38" fmla="*/ 34 w 106"/>
                <a:gd name="T39" fmla="*/ 34 h 70"/>
                <a:gd name="T40" fmla="*/ 24 w 106"/>
                <a:gd name="T41" fmla="*/ 44 h 70"/>
                <a:gd name="T42" fmla="*/ 33 w 106"/>
                <a:gd name="T43" fmla="*/ 11 h 70"/>
                <a:gd name="T44" fmla="*/ 44 w 106"/>
                <a:gd name="T45" fmla="*/ 11 h 70"/>
                <a:gd name="T46" fmla="*/ 34 w 106"/>
                <a:gd name="T47" fmla="*/ 3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6" h="70">
                  <a:moveTo>
                    <a:pt x="81" y="11"/>
                  </a:moveTo>
                  <a:cubicBezTo>
                    <a:pt x="99" y="11"/>
                    <a:pt x="99" y="11"/>
                    <a:pt x="99" y="11"/>
                  </a:cubicBezTo>
                  <a:cubicBezTo>
                    <a:pt x="106" y="0"/>
                    <a:pt x="106" y="0"/>
                    <a:pt x="106" y="0"/>
                  </a:cubicBezTo>
                  <a:cubicBezTo>
                    <a:pt x="17" y="0"/>
                    <a:pt x="17" y="0"/>
                    <a:pt x="17" y="0"/>
                  </a:cubicBezTo>
                  <a:cubicBezTo>
                    <a:pt x="17" y="0"/>
                    <a:pt x="2" y="53"/>
                    <a:pt x="2" y="54"/>
                  </a:cubicBezTo>
                  <a:cubicBezTo>
                    <a:pt x="0" y="70"/>
                    <a:pt x="16" y="68"/>
                    <a:pt x="16" y="68"/>
                  </a:cubicBezTo>
                  <a:cubicBezTo>
                    <a:pt x="88" y="69"/>
                    <a:pt x="88" y="69"/>
                    <a:pt x="88" y="69"/>
                  </a:cubicBezTo>
                  <a:cubicBezTo>
                    <a:pt x="97" y="55"/>
                    <a:pt x="97" y="55"/>
                    <a:pt x="97" y="55"/>
                  </a:cubicBezTo>
                  <a:cubicBezTo>
                    <a:pt x="20" y="55"/>
                    <a:pt x="20" y="55"/>
                    <a:pt x="20" y="55"/>
                  </a:cubicBezTo>
                  <a:cubicBezTo>
                    <a:pt x="23" y="46"/>
                    <a:pt x="23" y="46"/>
                    <a:pt x="23" y="46"/>
                  </a:cubicBezTo>
                  <a:cubicBezTo>
                    <a:pt x="35" y="53"/>
                    <a:pt x="35" y="53"/>
                    <a:pt x="35" y="53"/>
                  </a:cubicBezTo>
                  <a:cubicBezTo>
                    <a:pt x="57" y="31"/>
                    <a:pt x="56" y="11"/>
                    <a:pt x="56" y="11"/>
                  </a:cubicBezTo>
                  <a:cubicBezTo>
                    <a:pt x="67" y="11"/>
                    <a:pt x="67" y="11"/>
                    <a:pt x="67" y="11"/>
                  </a:cubicBezTo>
                  <a:cubicBezTo>
                    <a:pt x="57" y="41"/>
                    <a:pt x="57" y="41"/>
                    <a:pt x="57" y="41"/>
                  </a:cubicBezTo>
                  <a:cubicBezTo>
                    <a:pt x="58" y="48"/>
                    <a:pt x="61" y="50"/>
                    <a:pt x="66" y="50"/>
                  </a:cubicBezTo>
                  <a:cubicBezTo>
                    <a:pt x="83" y="50"/>
                    <a:pt x="83" y="50"/>
                    <a:pt x="83" y="50"/>
                  </a:cubicBezTo>
                  <a:cubicBezTo>
                    <a:pt x="95" y="48"/>
                    <a:pt x="102" y="37"/>
                    <a:pt x="102" y="37"/>
                  </a:cubicBezTo>
                  <a:cubicBezTo>
                    <a:pt x="73" y="37"/>
                    <a:pt x="73" y="37"/>
                    <a:pt x="73" y="37"/>
                  </a:cubicBezTo>
                  <a:lnTo>
                    <a:pt x="81" y="11"/>
                  </a:lnTo>
                  <a:close/>
                  <a:moveTo>
                    <a:pt x="34" y="34"/>
                  </a:moveTo>
                  <a:cubicBezTo>
                    <a:pt x="30" y="41"/>
                    <a:pt x="24" y="44"/>
                    <a:pt x="24" y="44"/>
                  </a:cubicBezTo>
                  <a:cubicBezTo>
                    <a:pt x="33" y="11"/>
                    <a:pt x="33" y="11"/>
                    <a:pt x="33" y="11"/>
                  </a:cubicBezTo>
                  <a:cubicBezTo>
                    <a:pt x="44" y="11"/>
                    <a:pt x="44" y="11"/>
                    <a:pt x="44" y="11"/>
                  </a:cubicBezTo>
                  <a:cubicBezTo>
                    <a:pt x="44" y="11"/>
                    <a:pt x="43" y="20"/>
                    <a:pt x="3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31"/>
            <p:cNvSpPr>
              <a:spLocks/>
            </p:cNvSpPr>
            <p:nvPr/>
          </p:nvSpPr>
          <p:spPr bwMode="auto">
            <a:xfrm>
              <a:off x="2784476" y="2451101"/>
              <a:ext cx="206375" cy="306388"/>
            </a:xfrm>
            <a:custGeom>
              <a:avLst/>
              <a:gdLst>
                <a:gd name="T0" fmla="*/ 16 w 55"/>
                <a:gd name="T1" fmla="*/ 8 h 81"/>
                <a:gd name="T2" fmla="*/ 33 w 55"/>
                <a:gd name="T3" fmla="*/ 0 h 81"/>
                <a:gd name="T4" fmla="*/ 40 w 55"/>
                <a:gd name="T5" fmla="*/ 7 h 81"/>
                <a:gd name="T6" fmla="*/ 50 w 55"/>
                <a:gd name="T7" fmla="*/ 1 h 81"/>
                <a:gd name="T8" fmla="*/ 55 w 55"/>
                <a:gd name="T9" fmla="*/ 8 h 81"/>
                <a:gd name="T10" fmla="*/ 43 w 55"/>
                <a:gd name="T11" fmla="*/ 16 h 81"/>
                <a:gd name="T12" fmla="*/ 34 w 55"/>
                <a:gd name="T13" fmla="*/ 62 h 81"/>
                <a:gd name="T14" fmla="*/ 0 w 55"/>
                <a:gd name="T15" fmla="*/ 81 h 81"/>
                <a:gd name="T16" fmla="*/ 26 w 55"/>
                <a:gd name="T17" fmla="*/ 47 h 81"/>
                <a:gd name="T18" fmla="*/ 17 w 55"/>
                <a:gd name="T19" fmla="*/ 53 h 81"/>
                <a:gd name="T20" fmla="*/ 4 w 55"/>
                <a:gd name="T21" fmla="*/ 49 h 81"/>
                <a:gd name="T22" fmla="*/ 28 w 55"/>
                <a:gd name="T23" fmla="*/ 33 h 81"/>
                <a:gd name="T24" fmla="*/ 28 w 55"/>
                <a:gd name="T25" fmla="*/ 23 h 81"/>
                <a:gd name="T26" fmla="*/ 17 w 55"/>
                <a:gd name="T27" fmla="*/ 30 h 81"/>
                <a:gd name="T28" fmla="*/ 8 w 55"/>
                <a:gd name="T29" fmla="*/ 25 h 81"/>
                <a:gd name="T30" fmla="*/ 25 w 55"/>
                <a:gd name="T31" fmla="*/ 16 h 81"/>
                <a:gd name="T32" fmla="*/ 16 w 55"/>
                <a:gd name="T33" fmla="*/ 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81">
                  <a:moveTo>
                    <a:pt x="16" y="8"/>
                  </a:moveTo>
                  <a:cubicBezTo>
                    <a:pt x="33" y="0"/>
                    <a:pt x="33" y="0"/>
                    <a:pt x="33" y="0"/>
                  </a:cubicBezTo>
                  <a:cubicBezTo>
                    <a:pt x="40" y="7"/>
                    <a:pt x="40" y="7"/>
                    <a:pt x="40" y="7"/>
                  </a:cubicBezTo>
                  <a:cubicBezTo>
                    <a:pt x="50" y="1"/>
                    <a:pt x="50" y="1"/>
                    <a:pt x="50" y="1"/>
                  </a:cubicBezTo>
                  <a:cubicBezTo>
                    <a:pt x="55" y="8"/>
                    <a:pt x="55" y="8"/>
                    <a:pt x="55" y="8"/>
                  </a:cubicBezTo>
                  <a:cubicBezTo>
                    <a:pt x="43" y="16"/>
                    <a:pt x="43" y="16"/>
                    <a:pt x="43" y="16"/>
                  </a:cubicBezTo>
                  <a:cubicBezTo>
                    <a:pt x="43" y="16"/>
                    <a:pt x="49" y="44"/>
                    <a:pt x="34" y="62"/>
                  </a:cubicBezTo>
                  <a:cubicBezTo>
                    <a:pt x="18" y="80"/>
                    <a:pt x="0" y="81"/>
                    <a:pt x="0" y="81"/>
                  </a:cubicBezTo>
                  <a:cubicBezTo>
                    <a:pt x="0" y="81"/>
                    <a:pt x="23" y="66"/>
                    <a:pt x="26" y="47"/>
                  </a:cubicBezTo>
                  <a:cubicBezTo>
                    <a:pt x="26" y="47"/>
                    <a:pt x="17" y="53"/>
                    <a:pt x="17" y="53"/>
                  </a:cubicBezTo>
                  <a:cubicBezTo>
                    <a:pt x="4" y="49"/>
                    <a:pt x="4" y="49"/>
                    <a:pt x="4" y="49"/>
                  </a:cubicBezTo>
                  <a:cubicBezTo>
                    <a:pt x="28" y="33"/>
                    <a:pt x="28" y="33"/>
                    <a:pt x="28" y="33"/>
                  </a:cubicBezTo>
                  <a:cubicBezTo>
                    <a:pt x="28" y="23"/>
                    <a:pt x="28" y="23"/>
                    <a:pt x="28" y="23"/>
                  </a:cubicBezTo>
                  <a:cubicBezTo>
                    <a:pt x="17" y="30"/>
                    <a:pt x="17" y="30"/>
                    <a:pt x="17" y="30"/>
                  </a:cubicBezTo>
                  <a:cubicBezTo>
                    <a:pt x="8" y="25"/>
                    <a:pt x="8" y="25"/>
                    <a:pt x="8" y="25"/>
                  </a:cubicBezTo>
                  <a:cubicBezTo>
                    <a:pt x="25" y="16"/>
                    <a:pt x="25" y="16"/>
                    <a:pt x="25" y="16"/>
                  </a:cubicBezTo>
                  <a:cubicBezTo>
                    <a:pt x="25" y="16"/>
                    <a:pt x="22" y="10"/>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32"/>
            <p:cNvSpPr>
              <a:spLocks noEditPoints="1"/>
            </p:cNvSpPr>
            <p:nvPr/>
          </p:nvSpPr>
          <p:spPr bwMode="auto">
            <a:xfrm>
              <a:off x="2916238" y="2443163"/>
              <a:ext cx="285750" cy="325438"/>
            </a:xfrm>
            <a:custGeom>
              <a:avLst/>
              <a:gdLst>
                <a:gd name="T0" fmla="*/ 52 w 76"/>
                <a:gd name="T1" fmla="*/ 56 h 86"/>
                <a:gd name="T2" fmla="*/ 68 w 76"/>
                <a:gd name="T3" fmla="*/ 54 h 86"/>
                <a:gd name="T4" fmla="*/ 64 w 76"/>
                <a:gd name="T5" fmla="*/ 46 h 86"/>
                <a:gd name="T6" fmla="*/ 51 w 76"/>
                <a:gd name="T7" fmla="*/ 49 h 86"/>
                <a:gd name="T8" fmla="*/ 51 w 76"/>
                <a:gd name="T9" fmla="*/ 43 h 86"/>
                <a:gd name="T10" fmla="*/ 62 w 76"/>
                <a:gd name="T11" fmla="*/ 43 h 86"/>
                <a:gd name="T12" fmla="*/ 71 w 76"/>
                <a:gd name="T13" fmla="*/ 13 h 86"/>
                <a:gd name="T14" fmla="*/ 76 w 76"/>
                <a:gd name="T15" fmla="*/ 8 h 86"/>
                <a:gd name="T16" fmla="*/ 59 w 76"/>
                <a:gd name="T17" fmla="*/ 8 h 86"/>
                <a:gd name="T18" fmla="*/ 60 w 76"/>
                <a:gd name="T19" fmla="*/ 2 h 86"/>
                <a:gd name="T20" fmla="*/ 64 w 76"/>
                <a:gd name="T21" fmla="*/ 0 h 86"/>
                <a:gd name="T22" fmla="*/ 46 w 76"/>
                <a:gd name="T23" fmla="*/ 0 h 86"/>
                <a:gd name="T24" fmla="*/ 43 w 76"/>
                <a:gd name="T25" fmla="*/ 8 h 86"/>
                <a:gd name="T26" fmla="*/ 23 w 76"/>
                <a:gd name="T27" fmla="*/ 8 h 86"/>
                <a:gd name="T28" fmla="*/ 9 w 76"/>
                <a:gd name="T29" fmla="*/ 63 h 86"/>
                <a:gd name="T30" fmla="*/ 4 w 76"/>
                <a:gd name="T31" fmla="*/ 64 h 86"/>
                <a:gd name="T32" fmla="*/ 0 w 76"/>
                <a:gd name="T33" fmla="*/ 76 h 86"/>
                <a:gd name="T34" fmla="*/ 27 w 76"/>
                <a:gd name="T35" fmla="*/ 74 h 86"/>
                <a:gd name="T36" fmla="*/ 30 w 76"/>
                <a:gd name="T37" fmla="*/ 66 h 86"/>
                <a:gd name="T38" fmla="*/ 34 w 76"/>
                <a:gd name="T39" fmla="*/ 62 h 86"/>
                <a:gd name="T40" fmla="*/ 23 w 76"/>
                <a:gd name="T41" fmla="*/ 63 h 86"/>
                <a:gd name="T42" fmla="*/ 27 w 76"/>
                <a:gd name="T43" fmla="*/ 43 h 86"/>
                <a:gd name="T44" fmla="*/ 35 w 76"/>
                <a:gd name="T45" fmla="*/ 43 h 86"/>
                <a:gd name="T46" fmla="*/ 45 w 76"/>
                <a:gd name="T47" fmla="*/ 73 h 86"/>
                <a:gd name="T48" fmla="*/ 72 w 76"/>
                <a:gd name="T49" fmla="*/ 85 h 86"/>
                <a:gd name="T50" fmla="*/ 52 w 76"/>
                <a:gd name="T51" fmla="*/ 56 h 86"/>
                <a:gd name="T52" fmla="*/ 35 w 76"/>
                <a:gd name="T53" fmla="*/ 15 h 86"/>
                <a:gd name="T54" fmla="*/ 55 w 76"/>
                <a:gd name="T55" fmla="*/ 15 h 86"/>
                <a:gd name="T56" fmla="*/ 53 w 76"/>
                <a:gd name="T57" fmla="*/ 21 h 86"/>
                <a:gd name="T58" fmla="*/ 33 w 76"/>
                <a:gd name="T59" fmla="*/ 21 h 86"/>
                <a:gd name="T60" fmla="*/ 35 w 76"/>
                <a:gd name="T61" fmla="*/ 15 h 86"/>
                <a:gd name="T62" fmla="*/ 30 w 76"/>
                <a:gd name="T63" fmla="*/ 35 h 86"/>
                <a:gd name="T64" fmla="*/ 31 w 76"/>
                <a:gd name="T65" fmla="*/ 29 h 86"/>
                <a:gd name="T66" fmla="*/ 51 w 76"/>
                <a:gd name="T67" fmla="*/ 29 h 86"/>
                <a:gd name="T68" fmla="*/ 49 w 76"/>
                <a:gd name="T69" fmla="*/ 35 h 86"/>
                <a:gd name="T70" fmla="*/ 30 w 76"/>
                <a:gd name="T71" fmla="*/ 3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6">
                  <a:moveTo>
                    <a:pt x="52" y="56"/>
                  </a:moveTo>
                  <a:cubicBezTo>
                    <a:pt x="53" y="56"/>
                    <a:pt x="68" y="54"/>
                    <a:pt x="68" y="54"/>
                  </a:cubicBezTo>
                  <a:cubicBezTo>
                    <a:pt x="64" y="46"/>
                    <a:pt x="64" y="46"/>
                    <a:pt x="64" y="46"/>
                  </a:cubicBezTo>
                  <a:cubicBezTo>
                    <a:pt x="51" y="49"/>
                    <a:pt x="51" y="49"/>
                    <a:pt x="51" y="49"/>
                  </a:cubicBezTo>
                  <a:cubicBezTo>
                    <a:pt x="51" y="49"/>
                    <a:pt x="50" y="46"/>
                    <a:pt x="51" y="43"/>
                  </a:cubicBezTo>
                  <a:cubicBezTo>
                    <a:pt x="62" y="43"/>
                    <a:pt x="62" y="43"/>
                    <a:pt x="62" y="43"/>
                  </a:cubicBezTo>
                  <a:cubicBezTo>
                    <a:pt x="71" y="13"/>
                    <a:pt x="71" y="13"/>
                    <a:pt x="71" y="13"/>
                  </a:cubicBezTo>
                  <a:cubicBezTo>
                    <a:pt x="76" y="8"/>
                    <a:pt x="76" y="8"/>
                    <a:pt x="76" y="8"/>
                  </a:cubicBezTo>
                  <a:cubicBezTo>
                    <a:pt x="59" y="8"/>
                    <a:pt x="59" y="8"/>
                    <a:pt x="59" y="8"/>
                  </a:cubicBezTo>
                  <a:cubicBezTo>
                    <a:pt x="60" y="2"/>
                    <a:pt x="60" y="2"/>
                    <a:pt x="60" y="2"/>
                  </a:cubicBezTo>
                  <a:cubicBezTo>
                    <a:pt x="64" y="0"/>
                    <a:pt x="64" y="0"/>
                    <a:pt x="64" y="0"/>
                  </a:cubicBezTo>
                  <a:cubicBezTo>
                    <a:pt x="46" y="0"/>
                    <a:pt x="46" y="0"/>
                    <a:pt x="46" y="0"/>
                  </a:cubicBezTo>
                  <a:cubicBezTo>
                    <a:pt x="43" y="8"/>
                    <a:pt x="43" y="8"/>
                    <a:pt x="43" y="8"/>
                  </a:cubicBezTo>
                  <a:cubicBezTo>
                    <a:pt x="23" y="8"/>
                    <a:pt x="23" y="8"/>
                    <a:pt x="23" y="8"/>
                  </a:cubicBezTo>
                  <a:cubicBezTo>
                    <a:pt x="9" y="63"/>
                    <a:pt x="9" y="63"/>
                    <a:pt x="9" y="63"/>
                  </a:cubicBezTo>
                  <a:cubicBezTo>
                    <a:pt x="4" y="64"/>
                    <a:pt x="4" y="64"/>
                    <a:pt x="4" y="64"/>
                  </a:cubicBezTo>
                  <a:cubicBezTo>
                    <a:pt x="0" y="76"/>
                    <a:pt x="0" y="76"/>
                    <a:pt x="0" y="76"/>
                  </a:cubicBezTo>
                  <a:cubicBezTo>
                    <a:pt x="27" y="74"/>
                    <a:pt x="27" y="74"/>
                    <a:pt x="27" y="74"/>
                  </a:cubicBezTo>
                  <a:cubicBezTo>
                    <a:pt x="30" y="66"/>
                    <a:pt x="30" y="66"/>
                    <a:pt x="30" y="66"/>
                  </a:cubicBezTo>
                  <a:cubicBezTo>
                    <a:pt x="34" y="62"/>
                    <a:pt x="34" y="62"/>
                    <a:pt x="34" y="62"/>
                  </a:cubicBezTo>
                  <a:cubicBezTo>
                    <a:pt x="23" y="63"/>
                    <a:pt x="23" y="63"/>
                    <a:pt x="23" y="63"/>
                  </a:cubicBezTo>
                  <a:cubicBezTo>
                    <a:pt x="27" y="43"/>
                    <a:pt x="27" y="43"/>
                    <a:pt x="27" y="43"/>
                  </a:cubicBezTo>
                  <a:cubicBezTo>
                    <a:pt x="35" y="43"/>
                    <a:pt x="35" y="43"/>
                    <a:pt x="35" y="43"/>
                  </a:cubicBezTo>
                  <a:cubicBezTo>
                    <a:pt x="35" y="43"/>
                    <a:pt x="32" y="58"/>
                    <a:pt x="45" y="73"/>
                  </a:cubicBezTo>
                  <a:cubicBezTo>
                    <a:pt x="56" y="86"/>
                    <a:pt x="72" y="85"/>
                    <a:pt x="72" y="85"/>
                  </a:cubicBezTo>
                  <a:cubicBezTo>
                    <a:pt x="72" y="85"/>
                    <a:pt x="53" y="67"/>
                    <a:pt x="52" y="56"/>
                  </a:cubicBezTo>
                  <a:close/>
                  <a:moveTo>
                    <a:pt x="35" y="15"/>
                  </a:moveTo>
                  <a:cubicBezTo>
                    <a:pt x="55" y="15"/>
                    <a:pt x="55" y="15"/>
                    <a:pt x="55" y="15"/>
                  </a:cubicBezTo>
                  <a:cubicBezTo>
                    <a:pt x="53" y="21"/>
                    <a:pt x="53" y="21"/>
                    <a:pt x="53" y="21"/>
                  </a:cubicBezTo>
                  <a:cubicBezTo>
                    <a:pt x="33" y="21"/>
                    <a:pt x="33" y="21"/>
                    <a:pt x="33" y="21"/>
                  </a:cubicBezTo>
                  <a:lnTo>
                    <a:pt x="35" y="15"/>
                  </a:lnTo>
                  <a:close/>
                  <a:moveTo>
                    <a:pt x="30" y="35"/>
                  </a:moveTo>
                  <a:cubicBezTo>
                    <a:pt x="31" y="29"/>
                    <a:pt x="31" y="29"/>
                    <a:pt x="31" y="29"/>
                  </a:cubicBezTo>
                  <a:cubicBezTo>
                    <a:pt x="51" y="29"/>
                    <a:pt x="51" y="29"/>
                    <a:pt x="51" y="29"/>
                  </a:cubicBezTo>
                  <a:cubicBezTo>
                    <a:pt x="49" y="35"/>
                    <a:pt x="49" y="35"/>
                    <a:pt x="49" y="35"/>
                  </a:cubicBezTo>
                  <a:lnTo>
                    <a:pt x="3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3" name="组合 32"/>
          <p:cNvGrpSpPr/>
          <p:nvPr userDrawn="1"/>
        </p:nvGrpSpPr>
        <p:grpSpPr>
          <a:xfrm>
            <a:off x="534746" y="2276872"/>
            <a:ext cx="2840263" cy="2327910"/>
            <a:chOff x="918845" y="2476500"/>
            <a:chExt cx="2840263" cy="2327910"/>
          </a:xfrm>
        </p:grpSpPr>
        <p:sp>
          <p:nvSpPr>
            <p:cNvPr id="50" name="平行四边形 49"/>
            <p:cNvSpPr/>
            <p:nvPr/>
          </p:nvSpPr>
          <p:spPr>
            <a:xfrm>
              <a:off x="962025" y="2606040"/>
              <a:ext cx="2768400" cy="2068830"/>
            </a:xfrm>
            <a:prstGeom prst="parallelogram">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51" name="任意多边形 50"/>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52" name="任意多边形 51"/>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grpSp>
        <p:nvGrpSpPr>
          <p:cNvPr id="34" name="组合 33"/>
          <p:cNvGrpSpPr>
            <a:grpSpLocks/>
          </p:cNvGrpSpPr>
          <p:nvPr userDrawn="1"/>
        </p:nvGrpSpPr>
        <p:grpSpPr>
          <a:xfrm>
            <a:off x="8823340" y="2276872"/>
            <a:ext cx="2840263" cy="2327910"/>
            <a:chOff x="918845" y="2476500"/>
            <a:chExt cx="2840263" cy="2327910"/>
          </a:xfrm>
        </p:grpSpPr>
        <p:sp>
          <p:nvSpPr>
            <p:cNvPr id="47" name="平行四边形 46"/>
            <p:cNvSpPr/>
            <p:nvPr/>
          </p:nvSpPr>
          <p:spPr>
            <a:xfrm>
              <a:off x="962025" y="2606040"/>
              <a:ext cx="2768400" cy="2068830"/>
            </a:xfrm>
            <a:prstGeom prst="parallelogram">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8" name="任意多边形 47"/>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9" name="任意多边形 48"/>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grpSp>
        <p:nvGrpSpPr>
          <p:cNvPr id="35" name="组合 34"/>
          <p:cNvGrpSpPr/>
          <p:nvPr userDrawn="1"/>
        </p:nvGrpSpPr>
        <p:grpSpPr>
          <a:xfrm>
            <a:off x="3297611" y="2276872"/>
            <a:ext cx="2840263" cy="2327910"/>
            <a:chOff x="918845" y="2476500"/>
            <a:chExt cx="2840263" cy="2327910"/>
          </a:xfrm>
        </p:grpSpPr>
        <p:sp>
          <p:nvSpPr>
            <p:cNvPr id="44" name="平行四边形 43"/>
            <p:cNvSpPr/>
            <p:nvPr/>
          </p:nvSpPr>
          <p:spPr>
            <a:xfrm>
              <a:off x="962025" y="2606040"/>
              <a:ext cx="2768400" cy="2068830"/>
            </a:xfrm>
            <a:prstGeom prst="parallelogram">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5" name="任意多边形 44"/>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6" name="任意多边形 45"/>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sp>
        <p:nvSpPr>
          <p:cNvPr id="37" name="文本框 36"/>
          <p:cNvSpPr txBox="1"/>
          <p:nvPr/>
        </p:nvSpPr>
        <p:spPr>
          <a:xfrm>
            <a:off x="735065" y="4780336"/>
            <a:ext cx="1886539"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项目概况</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38" name="文本框 37"/>
          <p:cNvSpPr txBox="1"/>
          <p:nvPr/>
        </p:nvSpPr>
        <p:spPr>
          <a:xfrm>
            <a:off x="8578098" y="4780336"/>
            <a:ext cx="2777662"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项目落地应用</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0" name="文本框 39"/>
          <p:cNvSpPr txBox="1"/>
          <p:nvPr/>
        </p:nvSpPr>
        <p:spPr>
          <a:xfrm>
            <a:off x="3497930" y="4780336"/>
            <a:ext cx="1886539"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项目成果</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nvGrpSpPr>
          <p:cNvPr id="53" name="组合 52"/>
          <p:cNvGrpSpPr/>
          <p:nvPr userDrawn="1"/>
        </p:nvGrpSpPr>
        <p:grpSpPr>
          <a:xfrm>
            <a:off x="6060476" y="2276872"/>
            <a:ext cx="2840263" cy="2327910"/>
            <a:chOff x="918845" y="2476500"/>
            <a:chExt cx="2840263" cy="2327910"/>
          </a:xfrm>
        </p:grpSpPr>
        <p:sp>
          <p:nvSpPr>
            <p:cNvPr id="54" name="平行四边形 53"/>
            <p:cNvSpPr/>
            <p:nvPr/>
          </p:nvSpPr>
          <p:spPr>
            <a:xfrm>
              <a:off x="962025" y="2606040"/>
              <a:ext cx="2768400" cy="2068830"/>
            </a:xfrm>
            <a:prstGeom prst="parallelogram">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55" name="任意多边形 54"/>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56" name="任意多边形 55"/>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grpSp>
      <p:sp>
        <p:nvSpPr>
          <p:cNvPr id="57" name="文本框 56"/>
          <p:cNvSpPr txBox="1"/>
          <p:nvPr userDrawn="1"/>
        </p:nvSpPr>
        <p:spPr>
          <a:xfrm>
            <a:off x="6060475" y="4780336"/>
            <a:ext cx="2287180" cy="492443"/>
          </a:xfrm>
          <a:prstGeom prst="rect">
            <a:avLst/>
          </a:prstGeom>
          <a:noFill/>
        </p:spPr>
        <p:txBody>
          <a:bodyPr wrap="square" rtlCol="0">
            <a:spAutoFit/>
          </a:bodyPr>
          <a:lstStyle/>
          <a:p>
            <a:pPr algn="ctr"/>
            <a:r>
              <a:rPr lang="zh-CN" altLang="en-US" sz="2600" dirty="0" smtClean="0">
                <a:solidFill>
                  <a:srgbClr val="00A8E7"/>
                </a:solidFill>
                <a:latin typeface="华康俪金黑W8(P)" panose="020B0800000000000000" pitchFamily="34" charset="-122"/>
                <a:ea typeface="华康俪金黑W8(P)" panose="020B0800000000000000" pitchFamily="34" charset="-122"/>
              </a:rPr>
              <a:t>项目创新点</a:t>
            </a:r>
            <a:endParaRPr lang="zh-CN" altLang="en-US" sz="2600" dirty="0">
              <a:solidFill>
                <a:srgbClr val="00A8E7"/>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3360793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cxnSp>
        <p:nvCxnSpPr>
          <p:cNvPr id="3" name="直接连接符 2"/>
          <p:cNvCxnSpPr/>
          <p:nvPr userDrawn="1"/>
        </p:nvCxnSpPr>
        <p:spPr>
          <a:xfrm flipV="1">
            <a:off x="1689909" y="0"/>
            <a:ext cx="0" cy="134620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nvSpPr>
        <p:spPr>
          <a:xfrm>
            <a:off x="1896770" y="334430"/>
            <a:ext cx="1486674" cy="553998"/>
          </a:xfrm>
          <a:prstGeom prst="rect">
            <a:avLst/>
          </a:prstGeom>
          <a:noFill/>
        </p:spPr>
        <p:txBody>
          <a:bodyPr wrap="square" rtlCol="0">
            <a:spAutoFit/>
          </a:bodyPr>
          <a:lstStyle/>
          <a:p>
            <a:pPr algn="ctr"/>
            <a:r>
              <a:rPr lang="zh-CN" altLang="en-US" sz="3000" b="0" dirty="0" smtClean="0">
                <a:solidFill>
                  <a:srgbClr val="00A8E7"/>
                </a:solidFill>
                <a:latin typeface="华康俪金黑W8(P)" panose="020B0800000000000000" pitchFamily="34" charset="-122"/>
                <a:ea typeface="华康俪金黑W8(P)" panose="020B0800000000000000" pitchFamily="34" charset="-122"/>
              </a:rPr>
              <a:t>过渡页</a:t>
            </a:r>
            <a:endParaRPr lang="zh-CN" altLang="en-US" sz="3000" b="0" dirty="0">
              <a:solidFill>
                <a:srgbClr val="00A8E7"/>
              </a:solidFill>
              <a:latin typeface="华康俪金黑W8(P)" panose="020B0800000000000000" pitchFamily="34" charset="-122"/>
              <a:ea typeface="华康俪金黑W8(P)" panose="020B0800000000000000" pitchFamily="34" charset="-122"/>
            </a:endParaRPr>
          </a:p>
        </p:txBody>
      </p:sp>
      <p:sp>
        <p:nvSpPr>
          <p:cNvPr id="5" name="文本框 4"/>
          <p:cNvSpPr txBox="1"/>
          <p:nvPr userDrawn="1"/>
        </p:nvSpPr>
        <p:spPr>
          <a:xfrm>
            <a:off x="1716029" y="916692"/>
            <a:ext cx="1848157" cy="307777"/>
          </a:xfrm>
          <a:prstGeom prst="rect">
            <a:avLst/>
          </a:prstGeom>
          <a:noFill/>
        </p:spPr>
        <p:txBody>
          <a:bodyPr wrap="square" rtlCol="0">
            <a:spAutoFit/>
          </a:bodyPr>
          <a:lstStyle/>
          <a:p>
            <a:pPr algn="ctr"/>
            <a:r>
              <a:rPr lang="en-US" altLang="zh-CN" sz="1400" b="1" dirty="0" smtClean="0">
                <a:solidFill>
                  <a:srgbClr val="00A8E7"/>
                </a:solidFill>
                <a:latin typeface="微软雅黑 Light" panose="020B0502040204020203" pitchFamily="34" charset="-122"/>
                <a:ea typeface="微软雅黑 Light" panose="020B0502040204020203" pitchFamily="34" charset="-122"/>
              </a:rPr>
              <a:t>TRANSITON PAGE</a:t>
            </a:r>
            <a:endParaRPr lang="zh-CN" altLang="en-US" sz="1400" b="1" dirty="0">
              <a:solidFill>
                <a:srgbClr val="00A8E7"/>
              </a:solidFill>
              <a:latin typeface="微软雅黑 Light" panose="020B0502040204020203" pitchFamily="34" charset="-122"/>
              <a:ea typeface="微软雅黑 Light" panose="020B0502040204020203" pitchFamily="34" charset="-122"/>
            </a:endParaRPr>
          </a:p>
        </p:txBody>
      </p:sp>
      <p:grpSp>
        <p:nvGrpSpPr>
          <p:cNvPr id="7" name="组合 6"/>
          <p:cNvGrpSpPr/>
          <p:nvPr userDrawn="1"/>
        </p:nvGrpSpPr>
        <p:grpSpPr>
          <a:xfrm>
            <a:off x="194519" y="390262"/>
            <a:ext cx="1329771" cy="770949"/>
            <a:chOff x="1306513" y="1230313"/>
            <a:chExt cx="2667001" cy="1546225"/>
          </a:xfrm>
          <a:solidFill>
            <a:srgbClr val="00A8E7"/>
          </a:solidFill>
        </p:grpSpPr>
        <p:sp>
          <p:nvSpPr>
            <p:cNvPr id="8" name="Freeform 9"/>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10"/>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1"/>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2"/>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3"/>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4"/>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5"/>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6"/>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7"/>
            <p:cNvSpPr>
              <a:spLocks/>
            </p:cNvSpPr>
            <p:nvPr/>
          </p:nvSpPr>
          <p:spPr bwMode="auto">
            <a:xfrm>
              <a:off x="1306513" y="2054226"/>
              <a:ext cx="238125" cy="249238"/>
            </a:xfrm>
            <a:custGeom>
              <a:avLst/>
              <a:gdLst>
                <a:gd name="T0" fmla="*/ 63 w 63"/>
                <a:gd name="T1" fmla="*/ 0 h 66"/>
                <a:gd name="T2" fmla="*/ 55 w 63"/>
                <a:gd name="T3" fmla="*/ 10 h 66"/>
                <a:gd name="T4" fmla="*/ 18 w 63"/>
                <a:gd name="T5" fmla="*/ 10 h 66"/>
                <a:gd name="T6" fmla="*/ 11 w 63"/>
                <a:gd name="T7" fmla="*/ 19 h 66"/>
                <a:gd name="T8" fmla="*/ 18 w 63"/>
                <a:gd name="T9" fmla="*/ 28 h 66"/>
                <a:gd name="T10" fmla="*/ 49 w 63"/>
                <a:gd name="T11" fmla="*/ 28 h 66"/>
                <a:gd name="T12" fmla="*/ 62 w 63"/>
                <a:gd name="T13" fmla="*/ 48 h 66"/>
                <a:gd name="T14" fmla="*/ 45 w 63"/>
                <a:gd name="T15" fmla="*/ 66 h 66"/>
                <a:gd name="T16" fmla="*/ 0 w 63"/>
                <a:gd name="T17" fmla="*/ 66 h 66"/>
                <a:gd name="T18" fmla="*/ 8 w 63"/>
                <a:gd name="T19" fmla="*/ 57 h 66"/>
                <a:gd name="T20" fmla="*/ 43 w 63"/>
                <a:gd name="T21" fmla="*/ 57 h 66"/>
                <a:gd name="T22" fmla="*/ 52 w 63"/>
                <a:gd name="T23" fmla="*/ 47 h 66"/>
                <a:gd name="T24" fmla="*/ 45 w 63"/>
                <a:gd name="T25" fmla="*/ 38 h 66"/>
                <a:gd name="T26" fmla="*/ 15 w 63"/>
                <a:gd name="T27" fmla="*/ 38 h 66"/>
                <a:gd name="T28" fmla="*/ 1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5" y="10"/>
                    <a:pt x="55" y="10"/>
                    <a:pt x="55" y="10"/>
                  </a:cubicBezTo>
                  <a:cubicBezTo>
                    <a:pt x="18" y="10"/>
                    <a:pt x="18" y="10"/>
                    <a:pt x="18" y="10"/>
                  </a:cubicBezTo>
                  <a:cubicBezTo>
                    <a:pt x="18" y="10"/>
                    <a:pt x="11" y="13"/>
                    <a:pt x="11" y="19"/>
                  </a:cubicBezTo>
                  <a:cubicBezTo>
                    <a:pt x="11" y="25"/>
                    <a:pt x="18" y="28"/>
                    <a:pt x="18" y="28"/>
                  </a:cubicBezTo>
                  <a:cubicBezTo>
                    <a:pt x="49" y="28"/>
                    <a:pt x="49" y="28"/>
                    <a:pt x="49" y="28"/>
                  </a:cubicBezTo>
                  <a:cubicBezTo>
                    <a:pt x="49" y="28"/>
                    <a:pt x="62" y="33"/>
                    <a:pt x="62" y="48"/>
                  </a:cubicBezTo>
                  <a:cubicBezTo>
                    <a:pt x="62" y="62"/>
                    <a:pt x="45" y="66"/>
                    <a:pt x="45" y="66"/>
                  </a:cubicBezTo>
                  <a:cubicBezTo>
                    <a:pt x="0" y="66"/>
                    <a:pt x="0" y="66"/>
                    <a:pt x="0" y="66"/>
                  </a:cubicBezTo>
                  <a:cubicBezTo>
                    <a:pt x="8" y="57"/>
                    <a:pt x="8" y="57"/>
                    <a:pt x="8" y="57"/>
                  </a:cubicBezTo>
                  <a:cubicBezTo>
                    <a:pt x="43" y="57"/>
                    <a:pt x="43" y="57"/>
                    <a:pt x="43" y="57"/>
                  </a:cubicBezTo>
                  <a:cubicBezTo>
                    <a:pt x="43" y="57"/>
                    <a:pt x="52" y="54"/>
                    <a:pt x="52" y="47"/>
                  </a:cubicBezTo>
                  <a:cubicBezTo>
                    <a:pt x="52" y="40"/>
                    <a:pt x="45" y="38"/>
                    <a:pt x="45" y="38"/>
                  </a:cubicBezTo>
                  <a:cubicBezTo>
                    <a:pt x="15" y="38"/>
                    <a:pt x="15" y="38"/>
                    <a:pt x="15" y="38"/>
                  </a:cubicBezTo>
                  <a:cubicBezTo>
                    <a:pt x="15" y="38"/>
                    <a:pt x="1" y="35"/>
                    <a:pt x="1" y="19"/>
                  </a:cubicBezTo>
                  <a:cubicBezTo>
                    <a:pt x="1"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8"/>
            <p:cNvSpPr>
              <a:spLocks/>
            </p:cNvSpPr>
            <p:nvPr/>
          </p:nvSpPr>
          <p:spPr bwMode="auto">
            <a:xfrm>
              <a:off x="3517901" y="2054226"/>
              <a:ext cx="238125" cy="249238"/>
            </a:xfrm>
            <a:custGeom>
              <a:avLst/>
              <a:gdLst>
                <a:gd name="T0" fmla="*/ 63 w 63"/>
                <a:gd name="T1" fmla="*/ 0 h 66"/>
                <a:gd name="T2" fmla="*/ 54 w 63"/>
                <a:gd name="T3" fmla="*/ 10 h 66"/>
                <a:gd name="T4" fmla="*/ 18 w 63"/>
                <a:gd name="T5" fmla="*/ 10 h 66"/>
                <a:gd name="T6" fmla="*/ 11 w 63"/>
                <a:gd name="T7" fmla="*/ 19 h 66"/>
                <a:gd name="T8" fmla="*/ 17 w 63"/>
                <a:gd name="T9" fmla="*/ 28 h 66"/>
                <a:gd name="T10" fmla="*/ 48 w 63"/>
                <a:gd name="T11" fmla="*/ 28 h 66"/>
                <a:gd name="T12" fmla="*/ 62 w 63"/>
                <a:gd name="T13" fmla="*/ 48 h 66"/>
                <a:gd name="T14" fmla="*/ 45 w 63"/>
                <a:gd name="T15" fmla="*/ 66 h 66"/>
                <a:gd name="T16" fmla="*/ 0 w 63"/>
                <a:gd name="T17" fmla="*/ 66 h 66"/>
                <a:gd name="T18" fmla="*/ 8 w 63"/>
                <a:gd name="T19" fmla="*/ 57 h 66"/>
                <a:gd name="T20" fmla="*/ 42 w 63"/>
                <a:gd name="T21" fmla="*/ 57 h 66"/>
                <a:gd name="T22" fmla="*/ 51 w 63"/>
                <a:gd name="T23" fmla="*/ 47 h 66"/>
                <a:gd name="T24" fmla="*/ 44 w 63"/>
                <a:gd name="T25" fmla="*/ 38 h 66"/>
                <a:gd name="T26" fmla="*/ 15 w 63"/>
                <a:gd name="T27" fmla="*/ 38 h 66"/>
                <a:gd name="T28" fmla="*/ 0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4" y="10"/>
                    <a:pt x="54" y="10"/>
                    <a:pt x="54" y="10"/>
                  </a:cubicBezTo>
                  <a:cubicBezTo>
                    <a:pt x="18" y="10"/>
                    <a:pt x="18" y="10"/>
                    <a:pt x="18" y="10"/>
                  </a:cubicBezTo>
                  <a:cubicBezTo>
                    <a:pt x="18" y="10"/>
                    <a:pt x="11" y="13"/>
                    <a:pt x="11" y="19"/>
                  </a:cubicBezTo>
                  <a:cubicBezTo>
                    <a:pt x="10" y="25"/>
                    <a:pt x="17" y="28"/>
                    <a:pt x="17" y="28"/>
                  </a:cubicBezTo>
                  <a:cubicBezTo>
                    <a:pt x="48" y="28"/>
                    <a:pt x="48" y="28"/>
                    <a:pt x="48" y="28"/>
                  </a:cubicBezTo>
                  <a:cubicBezTo>
                    <a:pt x="48" y="28"/>
                    <a:pt x="62" y="33"/>
                    <a:pt x="62" y="48"/>
                  </a:cubicBezTo>
                  <a:cubicBezTo>
                    <a:pt x="62" y="62"/>
                    <a:pt x="45" y="66"/>
                    <a:pt x="45" y="66"/>
                  </a:cubicBezTo>
                  <a:cubicBezTo>
                    <a:pt x="0" y="66"/>
                    <a:pt x="0" y="66"/>
                    <a:pt x="0" y="66"/>
                  </a:cubicBezTo>
                  <a:cubicBezTo>
                    <a:pt x="8" y="57"/>
                    <a:pt x="8" y="57"/>
                    <a:pt x="8" y="57"/>
                  </a:cubicBezTo>
                  <a:cubicBezTo>
                    <a:pt x="42" y="57"/>
                    <a:pt x="42" y="57"/>
                    <a:pt x="42" y="57"/>
                  </a:cubicBezTo>
                  <a:cubicBezTo>
                    <a:pt x="42" y="57"/>
                    <a:pt x="51" y="54"/>
                    <a:pt x="51" y="47"/>
                  </a:cubicBezTo>
                  <a:cubicBezTo>
                    <a:pt x="51" y="40"/>
                    <a:pt x="44" y="38"/>
                    <a:pt x="44" y="38"/>
                  </a:cubicBezTo>
                  <a:cubicBezTo>
                    <a:pt x="15" y="38"/>
                    <a:pt x="15" y="38"/>
                    <a:pt x="15" y="38"/>
                  </a:cubicBezTo>
                  <a:cubicBezTo>
                    <a:pt x="15" y="38"/>
                    <a:pt x="0" y="35"/>
                    <a:pt x="0" y="19"/>
                  </a:cubicBezTo>
                  <a:cubicBezTo>
                    <a:pt x="0"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19"/>
            <p:cNvSpPr>
              <a:spLocks/>
            </p:cNvSpPr>
            <p:nvPr/>
          </p:nvSpPr>
          <p:spPr bwMode="auto">
            <a:xfrm>
              <a:off x="1558926" y="2054226"/>
              <a:ext cx="238125" cy="249238"/>
            </a:xfrm>
            <a:custGeom>
              <a:avLst/>
              <a:gdLst>
                <a:gd name="T0" fmla="*/ 29 w 150"/>
                <a:gd name="T1" fmla="*/ 0 h 157"/>
                <a:gd name="T2" fmla="*/ 148 w 150"/>
                <a:gd name="T3" fmla="*/ 0 h 157"/>
                <a:gd name="T4" fmla="*/ 126 w 150"/>
                <a:gd name="T5" fmla="*/ 24 h 157"/>
                <a:gd name="T6" fmla="*/ 29 w 150"/>
                <a:gd name="T7" fmla="*/ 24 h 157"/>
                <a:gd name="T8" fmla="*/ 29 w 150"/>
                <a:gd name="T9" fmla="*/ 69 h 157"/>
                <a:gd name="T10" fmla="*/ 133 w 150"/>
                <a:gd name="T11" fmla="*/ 69 h 157"/>
                <a:gd name="T12" fmla="*/ 133 w 150"/>
                <a:gd name="T13" fmla="*/ 91 h 157"/>
                <a:gd name="T14" fmla="*/ 29 w 150"/>
                <a:gd name="T15" fmla="*/ 91 h 157"/>
                <a:gd name="T16" fmla="*/ 29 w 150"/>
                <a:gd name="T17" fmla="*/ 136 h 157"/>
                <a:gd name="T18" fmla="*/ 129 w 150"/>
                <a:gd name="T19" fmla="*/ 136 h 157"/>
                <a:gd name="T20" fmla="*/ 150 w 150"/>
                <a:gd name="T21" fmla="*/ 157 h 157"/>
                <a:gd name="T22" fmla="*/ 0 w 150"/>
                <a:gd name="T23" fmla="*/ 157 h 157"/>
                <a:gd name="T24" fmla="*/ 0 w 150"/>
                <a:gd name="T25" fmla="*/ 29 h 157"/>
                <a:gd name="T26" fmla="*/ 29 w 150"/>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7">
                  <a:moveTo>
                    <a:pt x="29" y="0"/>
                  </a:moveTo>
                  <a:lnTo>
                    <a:pt x="148" y="0"/>
                  </a:lnTo>
                  <a:lnTo>
                    <a:pt x="126" y="24"/>
                  </a:lnTo>
                  <a:lnTo>
                    <a:pt x="29" y="24"/>
                  </a:lnTo>
                  <a:lnTo>
                    <a:pt x="29" y="69"/>
                  </a:lnTo>
                  <a:lnTo>
                    <a:pt x="133" y="69"/>
                  </a:lnTo>
                  <a:lnTo>
                    <a:pt x="133" y="91"/>
                  </a:lnTo>
                  <a:lnTo>
                    <a:pt x="29" y="91"/>
                  </a:lnTo>
                  <a:lnTo>
                    <a:pt x="29" y="136"/>
                  </a:lnTo>
                  <a:lnTo>
                    <a:pt x="129" y="136"/>
                  </a:lnTo>
                  <a:lnTo>
                    <a:pt x="150" y="157"/>
                  </a:lnTo>
                  <a:lnTo>
                    <a:pt x="0" y="157"/>
                  </a:lnTo>
                  <a:lnTo>
                    <a:pt x="0" y="29"/>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0"/>
            <p:cNvSpPr>
              <a:spLocks/>
            </p:cNvSpPr>
            <p:nvPr/>
          </p:nvSpPr>
          <p:spPr bwMode="auto">
            <a:xfrm>
              <a:off x="3270251" y="2058988"/>
              <a:ext cx="233363" cy="244475"/>
            </a:xfrm>
            <a:custGeom>
              <a:avLst/>
              <a:gdLst>
                <a:gd name="T0" fmla="*/ 28 w 147"/>
                <a:gd name="T1" fmla="*/ 0 h 154"/>
                <a:gd name="T2" fmla="*/ 147 w 147"/>
                <a:gd name="T3" fmla="*/ 0 h 154"/>
                <a:gd name="T4" fmla="*/ 125 w 147"/>
                <a:gd name="T5" fmla="*/ 21 h 154"/>
                <a:gd name="T6" fmla="*/ 28 w 147"/>
                <a:gd name="T7" fmla="*/ 21 h 154"/>
                <a:gd name="T8" fmla="*/ 28 w 147"/>
                <a:gd name="T9" fmla="*/ 66 h 154"/>
                <a:gd name="T10" fmla="*/ 133 w 147"/>
                <a:gd name="T11" fmla="*/ 66 h 154"/>
                <a:gd name="T12" fmla="*/ 133 w 147"/>
                <a:gd name="T13" fmla="*/ 88 h 154"/>
                <a:gd name="T14" fmla="*/ 28 w 147"/>
                <a:gd name="T15" fmla="*/ 88 h 154"/>
                <a:gd name="T16" fmla="*/ 28 w 147"/>
                <a:gd name="T17" fmla="*/ 135 h 154"/>
                <a:gd name="T18" fmla="*/ 128 w 147"/>
                <a:gd name="T19" fmla="*/ 135 h 154"/>
                <a:gd name="T20" fmla="*/ 147 w 147"/>
                <a:gd name="T21" fmla="*/ 154 h 154"/>
                <a:gd name="T22" fmla="*/ 0 w 147"/>
                <a:gd name="T23" fmla="*/ 154 h 154"/>
                <a:gd name="T24" fmla="*/ 0 w 147"/>
                <a:gd name="T25" fmla="*/ 28 h 154"/>
                <a:gd name="T26" fmla="*/ 28 w 147"/>
                <a:gd name="T27"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154">
                  <a:moveTo>
                    <a:pt x="28" y="0"/>
                  </a:moveTo>
                  <a:lnTo>
                    <a:pt x="147" y="0"/>
                  </a:lnTo>
                  <a:lnTo>
                    <a:pt x="125" y="21"/>
                  </a:lnTo>
                  <a:lnTo>
                    <a:pt x="28" y="21"/>
                  </a:lnTo>
                  <a:lnTo>
                    <a:pt x="28" y="66"/>
                  </a:lnTo>
                  <a:lnTo>
                    <a:pt x="133" y="66"/>
                  </a:lnTo>
                  <a:lnTo>
                    <a:pt x="133" y="88"/>
                  </a:lnTo>
                  <a:lnTo>
                    <a:pt x="28" y="88"/>
                  </a:lnTo>
                  <a:lnTo>
                    <a:pt x="28" y="135"/>
                  </a:lnTo>
                  <a:lnTo>
                    <a:pt x="128" y="135"/>
                  </a:lnTo>
                  <a:lnTo>
                    <a:pt x="147" y="154"/>
                  </a:lnTo>
                  <a:lnTo>
                    <a:pt x="0" y="154"/>
                  </a:lnTo>
                  <a:lnTo>
                    <a:pt x="0" y="28"/>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1"/>
            <p:cNvSpPr>
              <a:spLocks noEditPoints="1"/>
            </p:cNvSpPr>
            <p:nvPr/>
          </p:nvSpPr>
          <p:spPr bwMode="auto">
            <a:xfrm>
              <a:off x="1804988" y="2054226"/>
              <a:ext cx="228600" cy="249238"/>
            </a:xfrm>
            <a:custGeom>
              <a:avLst/>
              <a:gdLst>
                <a:gd name="T0" fmla="*/ 47 w 61"/>
                <a:gd name="T1" fmla="*/ 0 h 66"/>
                <a:gd name="T2" fmla="*/ 11 w 61"/>
                <a:gd name="T3" fmla="*/ 0 h 66"/>
                <a:gd name="T4" fmla="*/ 0 w 61"/>
                <a:gd name="T5" fmla="*/ 11 h 66"/>
                <a:gd name="T6" fmla="*/ 0 w 61"/>
                <a:gd name="T7" fmla="*/ 66 h 66"/>
                <a:gd name="T8" fmla="*/ 12 w 61"/>
                <a:gd name="T9" fmla="*/ 66 h 66"/>
                <a:gd name="T10" fmla="*/ 12 w 61"/>
                <a:gd name="T11" fmla="*/ 37 h 66"/>
                <a:gd name="T12" fmla="*/ 47 w 61"/>
                <a:gd name="T13" fmla="*/ 37 h 66"/>
                <a:gd name="T14" fmla="*/ 61 w 61"/>
                <a:gd name="T15" fmla="*/ 19 h 66"/>
                <a:gd name="T16" fmla="*/ 47 w 61"/>
                <a:gd name="T17" fmla="*/ 0 h 66"/>
                <a:gd name="T18" fmla="*/ 44 w 61"/>
                <a:gd name="T19" fmla="*/ 29 h 66"/>
                <a:gd name="T20" fmla="*/ 12 w 61"/>
                <a:gd name="T21" fmla="*/ 29 h 66"/>
                <a:gd name="T22" fmla="*/ 12 w 61"/>
                <a:gd name="T23" fmla="*/ 9 h 66"/>
                <a:gd name="T24" fmla="*/ 44 w 61"/>
                <a:gd name="T25" fmla="*/ 9 h 66"/>
                <a:gd name="T26" fmla="*/ 50 w 61"/>
                <a:gd name="T27" fmla="*/ 19 h 66"/>
                <a:gd name="T28" fmla="*/ 44 w 61"/>
                <a:gd name="T29"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6">
                  <a:moveTo>
                    <a:pt x="47" y="0"/>
                  </a:moveTo>
                  <a:cubicBezTo>
                    <a:pt x="11" y="0"/>
                    <a:pt x="11" y="0"/>
                    <a:pt x="11" y="0"/>
                  </a:cubicBezTo>
                  <a:cubicBezTo>
                    <a:pt x="0" y="11"/>
                    <a:pt x="0" y="11"/>
                    <a:pt x="0" y="11"/>
                  </a:cubicBezTo>
                  <a:cubicBezTo>
                    <a:pt x="0" y="66"/>
                    <a:pt x="0" y="66"/>
                    <a:pt x="0" y="66"/>
                  </a:cubicBezTo>
                  <a:cubicBezTo>
                    <a:pt x="12" y="66"/>
                    <a:pt x="12" y="66"/>
                    <a:pt x="12" y="66"/>
                  </a:cubicBezTo>
                  <a:cubicBezTo>
                    <a:pt x="12" y="37"/>
                    <a:pt x="12" y="37"/>
                    <a:pt x="12" y="37"/>
                  </a:cubicBezTo>
                  <a:cubicBezTo>
                    <a:pt x="47" y="37"/>
                    <a:pt x="47" y="37"/>
                    <a:pt x="47" y="37"/>
                  </a:cubicBezTo>
                  <a:cubicBezTo>
                    <a:pt x="47" y="37"/>
                    <a:pt x="61" y="33"/>
                    <a:pt x="61" y="19"/>
                  </a:cubicBezTo>
                  <a:cubicBezTo>
                    <a:pt x="61" y="5"/>
                    <a:pt x="47" y="0"/>
                    <a:pt x="47" y="0"/>
                  </a:cubicBezTo>
                  <a:close/>
                  <a:moveTo>
                    <a:pt x="44" y="29"/>
                  </a:moveTo>
                  <a:cubicBezTo>
                    <a:pt x="12" y="29"/>
                    <a:pt x="12" y="29"/>
                    <a:pt x="12" y="29"/>
                  </a:cubicBezTo>
                  <a:cubicBezTo>
                    <a:pt x="12" y="9"/>
                    <a:pt x="12" y="9"/>
                    <a:pt x="12" y="9"/>
                  </a:cubicBezTo>
                  <a:cubicBezTo>
                    <a:pt x="44" y="9"/>
                    <a:pt x="44" y="9"/>
                    <a:pt x="44" y="9"/>
                  </a:cubicBezTo>
                  <a:cubicBezTo>
                    <a:pt x="44" y="9"/>
                    <a:pt x="50" y="11"/>
                    <a:pt x="50" y="19"/>
                  </a:cubicBezTo>
                  <a:cubicBezTo>
                    <a:pt x="50" y="26"/>
                    <a:pt x="44" y="29"/>
                    <a:pt x="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22"/>
            <p:cNvSpPr>
              <a:spLocks/>
            </p:cNvSpPr>
            <p:nvPr/>
          </p:nvSpPr>
          <p:spPr bwMode="auto">
            <a:xfrm>
              <a:off x="2033588" y="2054226"/>
              <a:ext cx="222250" cy="246063"/>
            </a:xfrm>
            <a:custGeom>
              <a:avLst/>
              <a:gdLst>
                <a:gd name="T0" fmla="*/ 0 w 140"/>
                <a:gd name="T1" fmla="*/ 0 h 155"/>
                <a:gd name="T2" fmla="*/ 140 w 140"/>
                <a:gd name="T3" fmla="*/ 0 h 155"/>
                <a:gd name="T4" fmla="*/ 140 w 140"/>
                <a:gd name="T5" fmla="*/ 24 h 155"/>
                <a:gd name="T6" fmla="*/ 83 w 140"/>
                <a:gd name="T7" fmla="*/ 24 h 155"/>
                <a:gd name="T8" fmla="*/ 83 w 140"/>
                <a:gd name="T9" fmla="*/ 155 h 155"/>
                <a:gd name="T10" fmla="*/ 55 w 140"/>
                <a:gd name="T11" fmla="*/ 155 h 155"/>
                <a:gd name="T12" fmla="*/ 55 w 140"/>
                <a:gd name="T13" fmla="*/ 34 h 155"/>
                <a:gd name="T14" fmla="*/ 79 w 140"/>
                <a:gd name="T15" fmla="*/ 24 h 155"/>
                <a:gd name="T16" fmla="*/ 0 w 140"/>
                <a:gd name="T17" fmla="*/ 24 h 155"/>
                <a:gd name="T18" fmla="*/ 0 w 140"/>
                <a:gd name="T19"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55">
                  <a:moveTo>
                    <a:pt x="0" y="0"/>
                  </a:moveTo>
                  <a:lnTo>
                    <a:pt x="140" y="0"/>
                  </a:lnTo>
                  <a:lnTo>
                    <a:pt x="140" y="24"/>
                  </a:lnTo>
                  <a:lnTo>
                    <a:pt x="83" y="24"/>
                  </a:lnTo>
                  <a:lnTo>
                    <a:pt x="83" y="155"/>
                  </a:lnTo>
                  <a:lnTo>
                    <a:pt x="55" y="155"/>
                  </a:lnTo>
                  <a:lnTo>
                    <a:pt x="55" y="34"/>
                  </a:lnTo>
                  <a:lnTo>
                    <a:pt x="79" y="24"/>
                  </a:lnTo>
                  <a:lnTo>
                    <a:pt x="0" y="2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23"/>
            <p:cNvSpPr>
              <a:spLocks/>
            </p:cNvSpPr>
            <p:nvPr/>
          </p:nvSpPr>
          <p:spPr bwMode="auto">
            <a:xfrm>
              <a:off x="2263776" y="2054226"/>
              <a:ext cx="320675" cy="246063"/>
            </a:xfrm>
            <a:custGeom>
              <a:avLst/>
              <a:gdLst>
                <a:gd name="T0" fmla="*/ 0 w 202"/>
                <a:gd name="T1" fmla="*/ 0 h 155"/>
                <a:gd name="T2" fmla="*/ 64 w 202"/>
                <a:gd name="T3" fmla="*/ 155 h 155"/>
                <a:gd name="T4" fmla="*/ 100 w 202"/>
                <a:gd name="T5" fmla="*/ 72 h 155"/>
                <a:gd name="T6" fmla="*/ 138 w 202"/>
                <a:gd name="T7" fmla="*/ 155 h 155"/>
                <a:gd name="T8" fmla="*/ 202 w 202"/>
                <a:gd name="T9" fmla="*/ 3 h 155"/>
                <a:gd name="T10" fmla="*/ 173 w 202"/>
                <a:gd name="T11" fmla="*/ 3 h 155"/>
                <a:gd name="T12" fmla="*/ 135 w 202"/>
                <a:gd name="T13" fmla="*/ 88 h 155"/>
                <a:gd name="T14" fmla="*/ 102 w 202"/>
                <a:gd name="T15" fmla="*/ 0 h 155"/>
                <a:gd name="T16" fmla="*/ 64 w 202"/>
                <a:gd name="T17" fmla="*/ 86 h 155"/>
                <a:gd name="T18" fmla="*/ 31 w 202"/>
                <a:gd name="T19" fmla="*/ 0 h 155"/>
                <a:gd name="T20" fmla="*/ 0 w 202"/>
                <a:gd name="T2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55">
                  <a:moveTo>
                    <a:pt x="0" y="0"/>
                  </a:moveTo>
                  <a:lnTo>
                    <a:pt x="64" y="155"/>
                  </a:lnTo>
                  <a:lnTo>
                    <a:pt x="100" y="72"/>
                  </a:lnTo>
                  <a:lnTo>
                    <a:pt x="138" y="155"/>
                  </a:lnTo>
                  <a:lnTo>
                    <a:pt x="202" y="3"/>
                  </a:lnTo>
                  <a:lnTo>
                    <a:pt x="173" y="3"/>
                  </a:lnTo>
                  <a:lnTo>
                    <a:pt x="135" y="88"/>
                  </a:lnTo>
                  <a:lnTo>
                    <a:pt x="102" y="0"/>
                  </a:lnTo>
                  <a:lnTo>
                    <a:pt x="64" y="86"/>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4"/>
            <p:cNvSpPr>
              <a:spLocks/>
            </p:cNvSpPr>
            <p:nvPr/>
          </p:nvSpPr>
          <p:spPr bwMode="auto">
            <a:xfrm>
              <a:off x="2878138" y="2035176"/>
              <a:ext cx="203200" cy="265113"/>
            </a:xfrm>
            <a:custGeom>
              <a:avLst/>
              <a:gdLst>
                <a:gd name="T0" fmla="*/ 0 w 128"/>
                <a:gd name="T1" fmla="*/ 24 h 167"/>
                <a:gd name="T2" fmla="*/ 26 w 128"/>
                <a:gd name="T3" fmla="*/ 0 h 167"/>
                <a:gd name="T4" fmla="*/ 26 w 128"/>
                <a:gd name="T5" fmla="*/ 145 h 167"/>
                <a:gd name="T6" fmla="*/ 128 w 128"/>
                <a:gd name="T7" fmla="*/ 145 h 167"/>
                <a:gd name="T8" fmla="*/ 107 w 128"/>
                <a:gd name="T9" fmla="*/ 167 h 167"/>
                <a:gd name="T10" fmla="*/ 0 w 128"/>
                <a:gd name="T11" fmla="*/ 167 h 167"/>
                <a:gd name="T12" fmla="*/ 0 w 128"/>
                <a:gd name="T13" fmla="*/ 24 h 167"/>
              </a:gdLst>
              <a:ahLst/>
              <a:cxnLst>
                <a:cxn ang="0">
                  <a:pos x="T0" y="T1"/>
                </a:cxn>
                <a:cxn ang="0">
                  <a:pos x="T2" y="T3"/>
                </a:cxn>
                <a:cxn ang="0">
                  <a:pos x="T4" y="T5"/>
                </a:cxn>
                <a:cxn ang="0">
                  <a:pos x="T6" y="T7"/>
                </a:cxn>
                <a:cxn ang="0">
                  <a:pos x="T8" y="T9"/>
                </a:cxn>
                <a:cxn ang="0">
                  <a:pos x="T10" y="T11"/>
                </a:cxn>
                <a:cxn ang="0">
                  <a:pos x="T12" y="T13"/>
                </a:cxn>
              </a:cxnLst>
              <a:rect l="0" t="0" r="r" b="b"/>
              <a:pathLst>
                <a:path w="128" h="167">
                  <a:moveTo>
                    <a:pt x="0" y="24"/>
                  </a:moveTo>
                  <a:lnTo>
                    <a:pt x="26" y="0"/>
                  </a:lnTo>
                  <a:lnTo>
                    <a:pt x="26" y="145"/>
                  </a:lnTo>
                  <a:lnTo>
                    <a:pt x="128" y="145"/>
                  </a:lnTo>
                  <a:lnTo>
                    <a:pt x="107" y="167"/>
                  </a:lnTo>
                  <a:lnTo>
                    <a:pt x="0" y="167"/>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5"/>
            <p:cNvSpPr>
              <a:spLocks/>
            </p:cNvSpPr>
            <p:nvPr/>
          </p:nvSpPr>
          <p:spPr bwMode="auto">
            <a:xfrm>
              <a:off x="3006726" y="2058988"/>
              <a:ext cx="277813" cy="244475"/>
            </a:xfrm>
            <a:custGeom>
              <a:avLst/>
              <a:gdLst>
                <a:gd name="T0" fmla="*/ 30 w 175"/>
                <a:gd name="T1" fmla="*/ 0 h 154"/>
                <a:gd name="T2" fmla="*/ 87 w 175"/>
                <a:gd name="T3" fmla="*/ 97 h 154"/>
                <a:gd name="T4" fmla="*/ 144 w 175"/>
                <a:gd name="T5" fmla="*/ 0 h 154"/>
                <a:gd name="T6" fmla="*/ 175 w 175"/>
                <a:gd name="T7" fmla="*/ 0 h 154"/>
                <a:gd name="T8" fmla="*/ 87 w 175"/>
                <a:gd name="T9" fmla="*/ 154 h 154"/>
                <a:gd name="T10" fmla="*/ 0 w 175"/>
                <a:gd name="T11" fmla="*/ 0 h 154"/>
                <a:gd name="T12" fmla="*/ 30 w 175"/>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75" h="154">
                  <a:moveTo>
                    <a:pt x="30" y="0"/>
                  </a:moveTo>
                  <a:lnTo>
                    <a:pt x="87" y="97"/>
                  </a:lnTo>
                  <a:lnTo>
                    <a:pt x="144" y="0"/>
                  </a:lnTo>
                  <a:lnTo>
                    <a:pt x="175" y="0"/>
                  </a:lnTo>
                  <a:lnTo>
                    <a:pt x="87" y="154"/>
                  </a:lnTo>
                  <a:lnTo>
                    <a:pt x="0"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26"/>
            <p:cNvSpPr>
              <a:spLocks noEditPoints="1"/>
            </p:cNvSpPr>
            <p:nvPr/>
          </p:nvSpPr>
          <p:spPr bwMode="auto">
            <a:xfrm>
              <a:off x="2598738" y="2054226"/>
              <a:ext cx="233363" cy="246063"/>
            </a:xfrm>
            <a:custGeom>
              <a:avLst/>
              <a:gdLst>
                <a:gd name="T0" fmla="*/ 41 w 62"/>
                <a:gd name="T1" fmla="*/ 0 h 65"/>
                <a:gd name="T2" fmla="*/ 21 w 62"/>
                <a:gd name="T3" fmla="*/ 0 h 65"/>
                <a:gd name="T4" fmla="*/ 0 w 62"/>
                <a:gd name="T5" fmla="*/ 18 h 65"/>
                <a:gd name="T6" fmla="*/ 0 w 62"/>
                <a:gd name="T7" fmla="*/ 47 h 65"/>
                <a:gd name="T8" fmla="*/ 19 w 62"/>
                <a:gd name="T9" fmla="*/ 65 h 65"/>
                <a:gd name="T10" fmla="*/ 45 w 62"/>
                <a:gd name="T11" fmla="*/ 65 h 65"/>
                <a:gd name="T12" fmla="*/ 62 w 62"/>
                <a:gd name="T13" fmla="*/ 48 h 65"/>
                <a:gd name="T14" fmla="*/ 62 w 62"/>
                <a:gd name="T15" fmla="*/ 18 h 65"/>
                <a:gd name="T16" fmla="*/ 41 w 62"/>
                <a:gd name="T17" fmla="*/ 0 h 65"/>
                <a:gd name="T18" fmla="*/ 50 w 62"/>
                <a:gd name="T19" fmla="*/ 46 h 65"/>
                <a:gd name="T20" fmla="*/ 38 w 62"/>
                <a:gd name="T21" fmla="*/ 56 h 65"/>
                <a:gd name="T22" fmla="*/ 23 w 62"/>
                <a:gd name="T23" fmla="*/ 56 h 65"/>
                <a:gd name="T24" fmla="*/ 11 w 62"/>
                <a:gd name="T25" fmla="*/ 43 h 65"/>
                <a:gd name="T26" fmla="*/ 11 w 62"/>
                <a:gd name="T27" fmla="*/ 23 h 65"/>
                <a:gd name="T28" fmla="*/ 23 w 62"/>
                <a:gd name="T29" fmla="*/ 10 h 65"/>
                <a:gd name="T30" fmla="*/ 38 w 62"/>
                <a:gd name="T31" fmla="*/ 10 h 65"/>
                <a:gd name="T32" fmla="*/ 50 w 62"/>
                <a:gd name="T33" fmla="*/ 20 h 65"/>
                <a:gd name="T34" fmla="*/ 50 w 62"/>
                <a:gd name="T35"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65">
                  <a:moveTo>
                    <a:pt x="41" y="0"/>
                  </a:moveTo>
                  <a:cubicBezTo>
                    <a:pt x="41" y="0"/>
                    <a:pt x="21" y="0"/>
                    <a:pt x="21" y="0"/>
                  </a:cubicBezTo>
                  <a:cubicBezTo>
                    <a:pt x="3" y="3"/>
                    <a:pt x="0" y="18"/>
                    <a:pt x="0" y="18"/>
                  </a:cubicBezTo>
                  <a:cubicBezTo>
                    <a:pt x="0" y="18"/>
                    <a:pt x="0" y="39"/>
                    <a:pt x="0" y="47"/>
                  </a:cubicBezTo>
                  <a:cubicBezTo>
                    <a:pt x="0" y="55"/>
                    <a:pt x="12" y="65"/>
                    <a:pt x="19" y="65"/>
                  </a:cubicBezTo>
                  <a:cubicBezTo>
                    <a:pt x="27" y="65"/>
                    <a:pt x="45" y="65"/>
                    <a:pt x="45" y="65"/>
                  </a:cubicBezTo>
                  <a:cubicBezTo>
                    <a:pt x="60" y="59"/>
                    <a:pt x="62" y="48"/>
                    <a:pt x="62" y="48"/>
                  </a:cubicBezTo>
                  <a:cubicBezTo>
                    <a:pt x="62" y="48"/>
                    <a:pt x="62" y="18"/>
                    <a:pt x="62" y="18"/>
                  </a:cubicBezTo>
                  <a:cubicBezTo>
                    <a:pt x="57" y="0"/>
                    <a:pt x="41" y="0"/>
                    <a:pt x="41" y="0"/>
                  </a:cubicBezTo>
                  <a:close/>
                  <a:moveTo>
                    <a:pt x="50" y="46"/>
                  </a:moveTo>
                  <a:cubicBezTo>
                    <a:pt x="50" y="46"/>
                    <a:pt x="49" y="53"/>
                    <a:pt x="38" y="56"/>
                  </a:cubicBezTo>
                  <a:cubicBezTo>
                    <a:pt x="38" y="56"/>
                    <a:pt x="23" y="56"/>
                    <a:pt x="23" y="56"/>
                  </a:cubicBezTo>
                  <a:cubicBezTo>
                    <a:pt x="23" y="56"/>
                    <a:pt x="12" y="54"/>
                    <a:pt x="11" y="43"/>
                  </a:cubicBezTo>
                  <a:cubicBezTo>
                    <a:pt x="11" y="43"/>
                    <a:pt x="11" y="23"/>
                    <a:pt x="11" y="23"/>
                  </a:cubicBezTo>
                  <a:cubicBezTo>
                    <a:pt x="11" y="23"/>
                    <a:pt x="10" y="11"/>
                    <a:pt x="23" y="10"/>
                  </a:cubicBezTo>
                  <a:cubicBezTo>
                    <a:pt x="38" y="10"/>
                    <a:pt x="38" y="10"/>
                    <a:pt x="38" y="10"/>
                  </a:cubicBezTo>
                  <a:cubicBezTo>
                    <a:pt x="38" y="10"/>
                    <a:pt x="49" y="11"/>
                    <a:pt x="50" y="20"/>
                  </a:cubicBezTo>
                  <a:cubicBezTo>
                    <a:pt x="50" y="21"/>
                    <a:pt x="50" y="46"/>
                    <a:pt x="5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27"/>
            <p:cNvSpPr>
              <a:spLocks noEditPoints="1"/>
            </p:cNvSpPr>
            <p:nvPr/>
          </p:nvSpPr>
          <p:spPr bwMode="auto">
            <a:xfrm>
              <a:off x="3841751" y="2001838"/>
              <a:ext cx="131763" cy="131763"/>
            </a:xfrm>
            <a:custGeom>
              <a:avLst/>
              <a:gdLst>
                <a:gd name="T0" fmla="*/ 17 w 35"/>
                <a:gd name="T1" fmla="*/ 35 h 35"/>
                <a:gd name="T2" fmla="*/ 0 w 35"/>
                <a:gd name="T3" fmla="*/ 18 h 35"/>
                <a:gd name="T4" fmla="*/ 17 w 35"/>
                <a:gd name="T5" fmla="*/ 0 h 35"/>
                <a:gd name="T6" fmla="*/ 35 w 35"/>
                <a:gd name="T7" fmla="*/ 18 h 35"/>
                <a:gd name="T8" fmla="*/ 17 w 35"/>
                <a:gd name="T9" fmla="*/ 35 h 35"/>
                <a:gd name="T10" fmla="*/ 17 w 35"/>
                <a:gd name="T11" fmla="*/ 2 h 35"/>
                <a:gd name="T12" fmla="*/ 2 w 35"/>
                <a:gd name="T13" fmla="*/ 18 h 35"/>
                <a:gd name="T14" fmla="*/ 17 w 35"/>
                <a:gd name="T15" fmla="*/ 33 h 35"/>
                <a:gd name="T16" fmla="*/ 33 w 35"/>
                <a:gd name="T17" fmla="*/ 18 h 35"/>
                <a:gd name="T18" fmla="*/ 17 w 35"/>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35"/>
                  </a:moveTo>
                  <a:cubicBezTo>
                    <a:pt x="8" y="35"/>
                    <a:pt x="0" y="27"/>
                    <a:pt x="0" y="18"/>
                  </a:cubicBezTo>
                  <a:cubicBezTo>
                    <a:pt x="0" y="8"/>
                    <a:pt x="8" y="0"/>
                    <a:pt x="17" y="0"/>
                  </a:cubicBezTo>
                  <a:cubicBezTo>
                    <a:pt x="27" y="0"/>
                    <a:pt x="35" y="8"/>
                    <a:pt x="35" y="18"/>
                  </a:cubicBezTo>
                  <a:cubicBezTo>
                    <a:pt x="35" y="27"/>
                    <a:pt x="27" y="35"/>
                    <a:pt x="17" y="35"/>
                  </a:cubicBezTo>
                  <a:close/>
                  <a:moveTo>
                    <a:pt x="17" y="2"/>
                  </a:moveTo>
                  <a:cubicBezTo>
                    <a:pt x="9" y="2"/>
                    <a:pt x="2" y="9"/>
                    <a:pt x="2" y="18"/>
                  </a:cubicBezTo>
                  <a:cubicBezTo>
                    <a:pt x="2" y="26"/>
                    <a:pt x="9" y="33"/>
                    <a:pt x="17" y="33"/>
                  </a:cubicBezTo>
                  <a:cubicBezTo>
                    <a:pt x="26" y="33"/>
                    <a:pt x="33" y="26"/>
                    <a:pt x="33" y="18"/>
                  </a:cubicBezTo>
                  <a:cubicBezTo>
                    <a:pt x="33" y="9"/>
                    <a:pt x="26" y="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28"/>
            <p:cNvSpPr>
              <a:spLocks noEditPoints="1"/>
            </p:cNvSpPr>
            <p:nvPr/>
          </p:nvSpPr>
          <p:spPr bwMode="auto">
            <a:xfrm>
              <a:off x="3871913" y="2032001"/>
              <a:ext cx="79375" cy="71438"/>
            </a:xfrm>
            <a:custGeom>
              <a:avLst/>
              <a:gdLst>
                <a:gd name="T0" fmla="*/ 18 w 21"/>
                <a:gd name="T1" fmla="*/ 4 h 19"/>
                <a:gd name="T2" fmla="*/ 16 w 21"/>
                <a:gd name="T3" fmla="*/ 8 h 19"/>
                <a:gd name="T4" fmla="*/ 12 w 21"/>
                <a:gd name="T5" fmla="*/ 9 h 19"/>
                <a:gd name="T6" fmla="*/ 18 w 21"/>
                <a:gd name="T7" fmla="*/ 18 h 19"/>
                <a:gd name="T8" fmla="*/ 19 w 21"/>
                <a:gd name="T9" fmla="*/ 18 h 19"/>
                <a:gd name="T10" fmla="*/ 20 w 21"/>
                <a:gd name="T11" fmla="*/ 18 h 19"/>
                <a:gd name="T12" fmla="*/ 21 w 21"/>
                <a:gd name="T13" fmla="*/ 18 h 19"/>
                <a:gd name="T14" fmla="*/ 21 w 21"/>
                <a:gd name="T15" fmla="*/ 19 h 19"/>
                <a:gd name="T16" fmla="*/ 16 w 21"/>
                <a:gd name="T17" fmla="*/ 19 h 19"/>
                <a:gd name="T18" fmla="*/ 9 w 21"/>
                <a:gd name="T19" fmla="*/ 9 h 19"/>
                <a:gd name="T20" fmla="*/ 6 w 21"/>
                <a:gd name="T21" fmla="*/ 9 h 19"/>
                <a:gd name="T22" fmla="*/ 6 w 21"/>
                <a:gd name="T23" fmla="*/ 17 h 19"/>
                <a:gd name="T24" fmla="*/ 6 w 21"/>
                <a:gd name="T25" fmla="*/ 18 h 19"/>
                <a:gd name="T26" fmla="*/ 7 w 21"/>
                <a:gd name="T27" fmla="*/ 18 h 19"/>
                <a:gd name="T28" fmla="*/ 8 w 21"/>
                <a:gd name="T29" fmla="*/ 18 h 19"/>
                <a:gd name="T30" fmla="*/ 8 w 21"/>
                <a:gd name="T31" fmla="*/ 19 h 19"/>
                <a:gd name="T32" fmla="*/ 0 w 21"/>
                <a:gd name="T33" fmla="*/ 19 h 19"/>
                <a:gd name="T34" fmla="*/ 0 w 21"/>
                <a:gd name="T35" fmla="*/ 18 h 19"/>
                <a:gd name="T36" fmla="*/ 1 w 21"/>
                <a:gd name="T37" fmla="*/ 18 h 19"/>
                <a:gd name="T38" fmla="*/ 2 w 21"/>
                <a:gd name="T39" fmla="*/ 18 h 19"/>
                <a:gd name="T40" fmla="*/ 3 w 21"/>
                <a:gd name="T41" fmla="*/ 17 h 19"/>
                <a:gd name="T42" fmla="*/ 3 w 21"/>
                <a:gd name="T43" fmla="*/ 1 h 19"/>
                <a:gd name="T44" fmla="*/ 2 w 21"/>
                <a:gd name="T45" fmla="*/ 0 h 19"/>
                <a:gd name="T46" fmla="*/ 1 w 21"/>
                <a:gd name="T47" fmla="*/ 0 h 19"/>
                <a:gd name="T48" fmla="*/ 0 w 21"/>
                <a:gd name="T49" fmla="*/ 0 h 19"/>
                <a:gd name="T50" fmla="*/ 0 w 21"/>
                <a:gd name="T51" fmla="*/ 0 h 19"/>
                <a:gd name="T52" fmla="*/ 9 w 21"/>
                <a:gd name="T53" fmla="*/ 0 h 19"/>
                <a:gd name="T54" fmla="*/ 16 w 21"/>
                <a:gd name="T55" fmla="*/ 1 h 19"/>
                <a:gd name="T56" fmla="*/ 18 w 21"/>
                <a:gd name="T57" fmla="*/ 4 h 19"/>
                <a:gd name="T58" fmla="*/ 6 w 21"/>
                <a:gd name="T59" fmla="*/ 8 h 19"/>
                <a:gd name="T60" fmla="*/ 10 w 21"/>
                <a:gd name="T61" fmla="*/ 8 h 19"/>
                <a:gd name="T62" fmla="*/ 13 w 21"/>
                <a:gd name="T63" fmla="*/ 7 h 19"/>
                <a:gd name="T64" fmla="*/ 15 w 21"/>
                <a:gd name="T65" fmla="*/ 4 h 19"/>
                <a:gd name="T66" fmla="*/ 13 w 21"/>
                <a:gd name="T67" fmla="*/ 1 h 19"/>
                <a:gd name="T68" fmla="*/ 9 w 21"/>
                <a:gd name="T69" fmla="*/ 0 h 19"/>
                <a:gd name="T70" fmla="*/ 7 w 21"/>
                <a:gd name="T71" fmla="*/ 0 h 19"/>
                <a:gd name="T72" fmla="*/ 6 w 21"/>
                <a:gd name="T73" fmla="*/ 0 h 19"/>
                <a:gd name="T74" fmla="*/ 6 w 21"/>
                <a:gd name="T75" fmla="*/ 1 h 19"/>
                <a:gd name="T76" fmla="*/ 6 w 21"/>
                <a:gd name="T7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19">
                  <a:moveTo>
                    <a:pt x="18" y="4"/>
                  </a:moveTo>
                  <a:cubicBezTo>
                    <a:pt x="18" y="6"/>
                    <a:pt x="17" y="7"/>
                    <a:pt x="16" y="8"/>
                  </a:cubicBezTo>
                  <a:cubicBezTo>
                    <a:pt x="15" y="8"/>
                    <a:pt x="14" y="9"/>
                    <a:pt x="12" y="9"/>
                  </a:cubicBezTo>
                  <a:cubicBezTo>
                    <a:pt x="18" y="18"/>
                    <a:pt x="18" y="18"/>
                    <a:pt x="18" y="18"/>
                  </a:cubicBezTo>
                  <a:cubicBezTo>
                    <a:pt x="18" y="18"/>
                    <a:pt x="18" y="18"/>
                    <a:pt x="19" y="18"/>
                  </a:cubicBezTo>
                  <a:cubicBezTo>
                    <a:pt x="19" y="18"/>
                    <a:pt x="19" y="18"/>
                    <a:pt x="20" y="18"/>
                  </a:cubicBezTo>
                  <a:cubicBezTo>
                    <a:pt x="21" y="18"/>
                    <a:pt x="21" y="18"/>
                    <a:pt x="21" y="18"/>
                  </a:cubicBezTo>
                  <a:cubicBezTo>
                    <a:pt x="21" y="19"/>
                    <a:pt x="21" y="19"/>
                    <a:pt x="21" y="19"/>
                  </a:cubicBezTo>
                  <a:cubicBezTo>
                    <a:pt x="16" y="19"/>
                    <a:pt x="16" y="19"/>
                    <a:pt x="16" y="19"/>
                  </a:cubicBezTo>
                  <a:cubicBezTo>
                    <a:pt x="9" y="9"/>
                    <a:pt x="9" y="9"/>
                    <a:pt x="9" y="9"/>
                  </a:cubicBezTo>
                  <a:cubicBezTo>
                    <a:pt x="6" y="9"/>
                    <a:pt x="6" y="9"/>
                    <a:pt x="6" y="9"/>
                  </a:cubicBezTo>
                  <a:cubicBezTo>
                    <a:pt x="6" y="17"/>
                    <a:pt x="6" y="17"/>
                    <a:pt x="6" y="17"/>
                  </a:cubicBezTo>
                  <a:cubicBezTo>
                    <a:pt x="6" y="18"/>
                    <a:pt x="6" y="18"/>
                    <a:pt x="6" y="18"/>
                  </a:cubicBezTo>
                  <a:cubicBezTo>
                    <a:pt x="6" y="18"/>
                    <a:pt x="7" y="18"/>
                    <a:pt x="7" y="18"/>
                  </a:cubicBezTo>
                  <a:cubicBezTo>
                    <a:pt x="8" y="18"/>
                    <a:pt x="8" y="18"/>
                    <a:pt x="8" y="18"/>
                  </a:cubicBezTo>
                  <a:cubicBezTo>
                    <a:pt x="8" y="19"/>
                    <a:pt x="8" y="19"/>
                    <a:pt x="8" y="19"/>
                  </a:cubicBezTo>
                  <a:cubicBezTo>
                    <a:pt x="0" y="19"/>
                    <a:pt x="0" y="19"/>
                    <a:pt x="0" y="19"/>
                  </a:cubicBezTo>
                  <a:cubicBezTo>
                    <a:pt x="0" y="18"/>
                    <a:pt x="0" y="18"/>
                    <a:pt x="0" y="18"/>
                  </a:cubicBezTo>
                  <a:cubicBezTo>
                    <a:pt x="1" y="18"/>
                    <a:pt x="1" y="18"/>
                    <a:pt x="1" y="18"/>
                  </a:cubicBezTo>
                  <a:cubicBezTo>
                    <a:pt x="2" y="18"/>
                    <a:pt x="2" y="18"/>
                    <a:pt x="2" y="18"/>
                  </a:cubicBezTo>
                  <a:cubicBezTo>
                    <a:pt x="3" y="18"/>
                    <a:pt x="3" y="18"/>
                    <a:pt x="3" y="17"/>
                  </a:cubicBezTo>
                  <a:cubicBezTo>
                    <a:pt x="3" y="1"/>
                    <a:pt x="3" y="1"/>
                    <a:pt x="3" y="1"/>
                  </a:cubicBezTo>
                  <a:cubicBezTo>
                    <a:pt x="3" y="1"/>
                    <a:pt x="3" y="1"/>
                    <a:pt x="2" y="0"/>
                  </a:cubicBezTo>
                  <a:cubicBezTo>
                    <a:pt x="2" y="0"/>
                    <a:pt x="2" y="0"/>
                    <a:pt x="1" y="0"/>
                  </a:cubicBezTo>
                  <a:cubicBezTo>
                    <a:pt x="0" y="0"/>
                    <a:pt x="0" y="0"/>
                    <a:pt x="0" y="0"/>
                  </a:cubicBezTo>
                  <a:cubicBezTo>
                    <a:pt x="0" y="0"/>
                    <a:pt x="0" y="0"/>
                    <a:pt x="0" y="0"/>
                  </a:cubicBezTo>
                  <a:cubicBezTo>
                    <a:pt x="9" y="0"/>
                    <a:pt x="9" y="0"/>
                    <a:pt x="9" y="0"/>
                  </a:cubicBezTo>
                  <a:cubicBezTo>
                    <a:pt x="12" y="0"/>
                    <a:pt x="14" y="0"/>
                    <a:pt x="16" y="1"/>
                  </a:cubicBezTo>
                  <a:cubicBezTo>
                    <a:pt x="17" y="1"/>
                    <a:pt x="18" y="3"/>
                    <a:pt x="18" y="4"/>
                  </a:cubicBezTo>
                  <a:close/>
                  <a:moveTo>
                    <a:pt x="6" y="8"/>
                  </a:moveTo>
                  <a:cubicBezTo>
                    <a:pt x="10" y="8"/>
                    <a:pt x="10" y="8"/>
                    <a:pt x="10" y="8"/>
                  </a:cubicBezTo>
                  <a:cubicBezTo>
                    <a:pt x="11" y="8"/>
                    <a:pt x="12" y="8"/>
                    <a:pt x="13" y="7"/>
                  </a:cubicBezTo>
                  <a:cubicBezTo>
                    <a:pt x="14" y="7"/>
                    <a:pt x="15" y="6"/>
                    <a:pt x="15" y="4"/>
                  </a:cubicBezTo>
                  <a:cubicBezTo>
                    <a:pt x="15" y="3"/>
                    <a:pt x="14" y="2"/>
                    <a:pt x="13" y="1"/>
                  </a:cubicBezTo>
                  <a:cubicBezTo>
                    <a:pt x="12" y="1"/>
                    <a:pt x="11" y="0"/>
                    <a:pt x="9" y="0"/>
                  </a:cubicBezTo>
                  <a:cubicBezTo>
                    <a:pt x="7" y="0"/>
                    <a:pt x="7" y="0"/>
                    <a:pt x="7" y="0"/>
                  </a:cubicBezTo>
                  <a:cubicBezTo>
                    <a:pt x="7" y="0"/>
                    <a:pt x="6" y="0"/>
                    <a:pt x="6" y="0"/>
                  </a:cubicBezTo>
                  <a:cubicBezTo>
                    <a:pt x="6" y="1"/>
                    <a:pt x="6" y="1"/>
                    <a:pt x="6" y="1"/>
                  </a:cubicBezTo>
                  <a:lnTo>
                    <a:pt x="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29"/>
            <p:cNvSpPr>
              <a:spLocks/>
            </p:cNvSpPr>
            <p:nvPr/>
          </p:nvSpPr>
          <p:spPr bwMode="auto">
            <a:xfrm>
              <a:off x="1973263" y="2462213"/>
              <a:ext cx="422275" cy="314325"/>
            </a:xfrm>
            <a:custGeom>
              <a:avLst/>
              <a:gdLst>
                <a:gd name="T0" fmla="*/ 28 w 112"/>
                <a:gd name="T1" fmla="*/ 0 h 83"/>
                <a:gd name="T2" fmla="*/ 12 w 112"/>
                <a:gd name="T3" fmla="*/ 14 h 83"/>
                <a:gd name="T4" fmla="*/ 88 w 112"/>
                <a:gd name="T5" fmla="*/ 14 h 83"/>
                <a:gd name="T6" fmla="*/ 30 w 112"/>
                <a:gd name="T7" fmla="*/ 74 h 83"/>
                <a:gd name="T8" fmla="*/ 22 w 112"/>
                <a:gd name="T9" fmla="*/ 74 h 83"/>
                <a:gd name="T10" fmla="*/ 71 w 112"/>
                <a:gd name="T11" fmla="*/ 23 h 83"/>
                <a:gd name="T12" fmla="*/ 59 w 112"/>
                <a:gd name="T13" fmla="*/ 23 h 83"/>
                <a:gd name="T14" fmla="*/ 0 w 112"/>
                <a:gd name="T15" fmla="*/ 83 h 83"/>
                <a:gd name="T16" fmla="*/ 36 w 112"/>
                <a:gd name="T17" fmla="*/ 83 h 83"/>
                <a:gd name="T18" fmla="*/ 108 w 112"/>
                <a:gd name="T19" fmla="*/ 9 h 83"/>
                <a:gd name="T20" fmla="*/ 106 w 112"/>
                <a:gd name="T21" fmla="*/ 0 h 83"/>
                <a:gd name="T22" fmla="*/ 28 w 112"/>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83">
                  <a:moveTo>
                    <a:pt x="28" y="0"/>
                  </a:moveTo>
                  <a:cubicBezTo>
                    <a:pt x="12" y="14"/>
                    <a:pt x="12" y="14"/>
                    <a:pt x="12" y="14"/>
                  </a:cubicBezTo>
                  <a:cubicBezTo>
                    <a:pt x="88" y="14"/>
                    <a:pt x="88" y="14"/>
                    <a:pt x="88" y="14"/>
                  </a:cubicBezTo>
                  <a:cubicBezTo>
                    <a:pt x="30" y="74"/>
                    <a:pt x="30" y="74"/>
                    <a:pt x="30" y="74"/>
                  </a:cubicBezTo>
                  <a:cubicBezTo>
                    <a:pt x="22" y="74"/>
                    <a:pt x="22" y="74"/>
                    <a:pt x="22" y="74"/>
                  </a:cubicBezTo>
                  <a:cubicBezTo>
                    <a:pt x="71" y="23"/>
                    <a:pt x="71" y="23"/>
                    <a:pt x="71" y="23"/>
                  </a:cubicBezTo>
                  <a:cubicBezTo>
                    <a:pt x="59" y="23"/>
                    <a:pt x="59" y="23"/>
                    <a:pt x="59" y="23"/>
                  </a:cubicBezTo>
                  <a:cubicBezTo>
                    <a:pt x="0" y="83"/>
                    <a:pt x="0" y="83"/>
                    <a:pt x="0" y="83"/>
                  </a:cubicBezTo>
                  <a:cubicBezTo>
                    <a:pt x="36" y="83"/>
                    <a:pt x="36" y="83"/>
                    <a:pt x="36" y="83"/>
                  </a:cubicBezTo>
                  <a:cubicBezTo>
                    <a:pt x="108" y="9"/>
                    <a:pt x="108" y="9"/>
                    <a:pt x="108" y="9"/>
                  </a:cubicBezTo>
                  <a:cubicBezTo>
                    <a:pt x="108" y="9"/>
                    <a:pt x="112" y="4"/>
                    <a:pt x="106"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30"/>
            <p:cNvSpPr>
              <a:spLocks noEditPoints="1"/>
            </p:cNvSpPr>
            <p:nvPr/>
          </p:nvSpPr>
          <p:spPr bwMode="auto">
            <a:xfrm>
              <a:off x="2381251" y="2462213"/>
              <a:ext cx="398463" cy="265113"/>
            </a:xfrm>
            <a:custGeom>
              <a:avLst/>
              <a:gdLst>
                <a:gd name="T0" fmla="*/ 81 w 106"/>
                <a:gd name="T1" fmla="*/ 11 h 70"/>
                <a:gd name="T2" fmla="*/ 99 w 106"/>
                <a:gd name="T3" fmla="*/ 11 h 70"/>
                <a:gd name="T4" fmla="*/ 106 w 106"/>
                <a:gd name="T5" fmla="*/ 0 h 70"/>
                <a:gd name="T6" fmla="*/ 17 w 106"/>
                <a:gd name="T7" fmla="*/ 0 h 70"/>
                <a:gd name="T8" fmla="*/ 2 w 106"/>
                <a:gd name="T9" fmla="*/ 54 h 70"/>
                <a:gd name="T10" fmla="*/ 16 w 106"/>
                <a:gd name="T11" fmla="*/ 68 h 70"/>
                <a:gd name="T12" fmla="*/ 88 w 106"/>
                <a:gd name="T13" fmla="*/ 69 h 70"/>
                <a:gd name="T14" fmla="*/ 97 w 106"/>
                <a:gd name="T15" fmla="*/ 55 h 70"/>
                <a:gd name="T16" fmla="*/ 20 w 106"/>
                <a:gd name="T17" fmla="*/ 55 h 70"/>
                <a:gd name="T18" fmla="*/ 23 w 106"/>
                <a:gd name="T19" fmla="*/ 46 h 70"/>
                <a:gd name="T20" fmla="*/ 35 w 106"/>
                <a:gd name="T21" fmla="*/ 53 h 70"/>
                <a:gd name="T22" fmla="*/ 56 w 106"/>
                <a:gd name="T23" fmla="*/ 11 h 70"/>
                <a:gd name="T24" fmla="*/ 67 w 106"/>
                <a:gd name="T25" fmla="*/ 11 h 70"/>
                <a:gd name="T26" fmla="*/ 57 w 106"/>
                <a:gd name="T27" fmla="*/ 41 h 70"/>
                <a:gd name="T28" fmla="*/ 66 w 106"/>
                <a:gd name="T29" fmla="*/ 50 h 70"/>
                <a:gd name="T30" fmla="*/ 83 w 106"/>
                <a:gd name="T31" fmla="*/ 50 h 70"/>
                <a:gd name="T32" fmla="*/ 102 w 106"/>
                <a:gd name="T33" fmla="*/ 37 h 70"/>
                <a:gd name="T34" fmla="*/ 73 w 106"/>
                <a:gd name="T35" fmla="*/ 37 h 70"/>
                <a:gd name="T36" fmla="*/ 81 w 106"/>
                <a:gd name="T37" fmla="*/ 11 h 70"/>
                <a:gd name="T38" fmla="*/ 34 w 106"/>
                <a:gd name="T39" fmla="*/ 34 h 70"/>
                <a:gd name="T40" fmla="*/ 24 w 106"/>
                <a:gd name="T41" fmla="*/ 44 h 70"/>
                <a:gd name="T42" fmla="*/ 33 w 106"/>
                <a:gd name="T43" fmla="*/ 11 h 70"/>
                <a:gd name="T44" fmla="*/ 44 w 106"/>
                <a:gd name="T45" fmla="*/ 11 h 70"/>
                <a:gd name="T46" fmla="*/ 34 w 106"/>
                <a:gd name="T47" fmla="*/ 3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6" h="70">
                  <a:moveTo>
                    <a:pt x="81" y="11"/>
                  </a:moveTo>
                  <a:cubicBezTo>
                    <a:pt x="99" y="11"/>
                    <a:pt x="99" y="11"/>
                    <a:pt x="99" y="11"/>
                  </a:cubicBezTo>
                  <a:cubicBezTo>
                    <a:pt x="106" y="0"/>
                    <a:pt x="106" y="0"/>
                    <a:pt x="106" y="0"/>
                  </a:cubicBezTo>
                  <a:cubicBezTo>
                    <a:pt x="17" y="0"/>
                    <a:pt x="17" y="0"/>
                    <a:pt x="17" y="0"/>
                  </a:cubicBezTo>
                  <a:cubicBezTo>
                    <a:pt x="17" y="0"/>
                    <a:pt x="2" y="53"/>
                    <a:pt x="2" y="54"/>
                  </a:cubicBezTo>
                  <a:cubicBezTo>
                    <a:pt x="0" y="70"/>
                    <a:pt x="16" y="68"/>
                    <a:pt x="16" y="68"/>
                  </a:cubicBezTo>
                  <a:cubicBezTo>
                    <a:pt x="88" y="69"/>
                    <a:pt x="88" y="69"/>
                    <a:pt x="88" y="69"/>
                  </a:cubicBezTo>
                  <a:cubicBezTo>
                    <a:pt x="97" y="55"/>
                    <a:pt x="97" y="55"/>
                    <a:pt x="97" y="55"/>
                  </a:cubicBezTo>
                  <a:cubicBezTo>
                    <a:pt x="20" y="55"/>
                    <a:pt x="20" y="55"/>
                    <a:pt x="20" y="55"/>
                  </a:cubicBezTo>
                  <a:cubicBezTo>
                    <a:pt x="23" y="46"/>
                    <a:pt x="23" y="46"/>
                    <a:pt x="23" y="46"/>
                  </a:cubicBezTo>
                  <a:cubicBezTo>
                    <a:pt x="35" y="53"/>
                    <a:pt x="35" y="53"/>
                    <a:pt x="35" y="53"/>
                  </a:cubicBezTo>
                  <a:cubicBezTo>
                    <a:pt x="57" y="31"/>
                    <a:pt x="56" y="11"/>
                    <a:pt x="56" y="11"/>
                  </a:cubicBezTo>
                  <a:cubicBezTo>
                    <a:pt x="67" y="11"/>
                    <a:pt x="67" y="11"/>
                    <a:pt x="67" y="11"/>
                  </a:cubicBezTo>
                  <a:cubicBezTo>
                    <a:pt x="57" y="41"/>
                    <a:pt x="57" y="41"/>
                    <a:pt x="57" y="41"/>
                  </a:cubicBezTo>
                  <a:cubicBezTo>
                    <a:pt x="58" y="48"/>
                    <a:pt x="61" y="50"/>
                    <a:pt x="66" y="50"/>
                  </a:cubicBezTo>
                  <a:cubicBezTo>
                    <a:pt x="83" y="50"/>
                    <a:pt x="83" y="50"/>
                    <a:pt x="83" y="50"/>
                  </a:cubicBezTo>
                  <a:cubicBezTo>
                    <a:pt x="95" y="48"/>
                    <a:pt x="102" y="37"/>
                    <a:pt x="102" y="37"/>
                  </a:cubicBezTo>
                  <a:cubicBezTo>
                    <a:pt x="73" y="37"/>
                    <a:pt x="73" y="37"/>
                    <a:pt x="73" y="37"/>
                  </a:cubicBezTo>
                  <a:lnTo>
                    <a:pt x="81" y="11"/>
                  </a:lnTo>
                  <a:close/>
                  <a:moveTo>
                    <a:pt x="34" y="34"/>
                  </a:moveTo>
                  <a:cubicBezTo>
                    <a:pt x="30" y="41"/>
                    <a:pt x="24" y="44"/>
                    <a:pt x="24" y="44"/>
                  </a:cubicBezTo>
                  <a:cubicBezTo>
                    <a:pt x="33" y="11"/>
                    <a:pt x="33" y="11"/>
                    <a:pt x="33" y="11"/>
                  </a:cubicBezTo>
                  <a:cubicBezTo>
                    <a:pt x="44" y="11"/>
                    <a:pt x="44" y="11"/>
                    <a:pt x="44" y="11"/>
                  </a:cubicBezTo>
                  <a:cubicBezTo>
                    <a:pt x="44" y="11"/>
                    <a:pt x="43" y="20"/>
                    <a:pt x="3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31"/>
            <p:cNvSpPr>
              <a:spLocks/>
            </p:cNvSpPr>
            <p:nvPr/>
          </p:nvSpPr>
          <p:spPr bwMode="auto">
            <a:xfrm>
              <a:off x="2784476" y="2451101"/>
              <a:ext cx="206375" cy="306388"/>
            </a:xfrm>
            <a:custGeom>
              <a:avLst/>
              <a:gdLst>
                <a:gd name="T0" fmla="*/ 16 w 55"/>
                <a:gd name="T1" fmla="*/ 8 h 81"/>
                <a:gd name="T2" fmla="*/ 33 w 55"/>
                <a:gd name="T3" fmla="*/ 0 h 81"/>
                <a:gd name="T4" fmla="*/ 40 w 55"/>
                <a:gd name="T5" fmla="*/ 7 h 81"/>
                <a:gd name="T6" fmla="*/ 50 w 55"/>
                <a:gd name="T7" fmla="*/ 1 h 81"/>
                <a:gd name="T8" fmla="*/ 55 w 55"/>
                <a:gd name="T9" fmla="*/ 8 h 81"/>
                <a:gd name="T10" fmla="*/ 43 w 55"/>
                <a:gd name="T11" fmla="*/ 16 h 81"/>
                <a:gd name="T12" fmla="*/ 34 w 55"/>
                <a:gd name="T13" fmla="*/ 62 h 81"/>
                <a:gd name="T14" fmla="*/ 0 w 55"/>
                <a:gd name="T15" fmla="*/ 81 h 81"/>
                <a:gd name="T16" fmla="*/ 26 w 55"/>
                <a:gd name="T17" fmla="*/ 47 h 81"/>
                <a:gd name="T18" fmla="*/ 17 w 55"/>
                <a:gd name="T19" fmla="*/ 53 h 81"/>
                <a:gd name="T20" fmla="*/ 4 w 55"/>
                <a:gd name="T21" fmla="*/ 49 h 81"/>
                <a:gd name="T22" fmla="*/ 28 w 55"/>
                <a:gd name="T23" fmla="*/ 33 h 81"/>
                <a:gd name="T24" fmla="*/ 28 w 55"/>
                <a:gd name="T25" fmla="*/ 23 h 81"/>
                <a:gd name="T26" fmla="*/ 17 w 55"/>
                <a:gd name="T27" fmla="*/ 30 h 81"/>
                <a:gd name="T28" fmla="*/ 8 w 55"/>
                <a:gd name="T29" fmla="*/ 25 h 81"/>
                <a:gd name="T30" fmla="*/ 25 w 55"/>
                <a:gd name="T31" fmla="*/ 16 h 81"/>
                <a:gd name="T32" fmla="*/ 16 w 55"/>
                <a:gd name="T33" fmla="*/ 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81">
                  <a:moveTo>
                    <a:pt x="16" y="8"/>
                  </a:moveTo>
                  <a:cubicBezTo>
                    <a:pt x="33" y="0"/>
                    <a:pt x="33" y="0"/>
                    <a:pt x="33" y="0"/>
                  </a:cubicBezTo>
                  <a:cubicBezTo>
                    <a:pt x="40" y="7"/>
                    <a:pt x="40" y="7"/>
                    <a:pt x="40" y="7"/>
                  </a:cubicBezTo>
                  <a:cubicBezTo>
                    <a:pt x="50" y="1"/>
                    <a:pt x="50" y="1"/>
                    <a:pt x="50" y="1"/>
                  </a:cubicBezTo>
                  <a:cubicBezTo>
                    <a:pt x="55" y="8"/>
                    <a:pt x="55" y="8"/>
                    <a:pt x="55" y="8"/>
                  </a:cubicBezTo>
                  <a:cubicBezTo>
                    <a:pt x="43" y="16"/>
                    <a:pt x="43" y="16"/>
                    <a:pt x="43" y="16"/>
                  </a:cubicBezTo>
                  <a:cubicBezTo>
                    <a:pt x="43" y="16"/>
                    <a:pt x="49" y="44"/>
                    <a:pt x="34" y="62"/>
                  </a:cubicBezTo>
                  <a:cubicBezTo>
                    <a:pt x="18" y="80"/>
                    <a:pt x="0" y="81"/>
                    <a:pt x="0" y="81"/>
                  </a:cubicBezTo>
                  <a:cubicBezTo>
                    <a:pt x="0" y="81"/>
                    <a:pt x="23" y="66"/>
                    <a:pt x="26" y="47"/>
                  </a:cubicBezTo>
                  <a:cubicBezTo>
                    <a:pt x="26" y="47"/>
                    <a:pt x="17" y="53"/>
                    <a:pt x="17" y="53"/>
                  </a:cubicBezTo>
                  <a:cubicBezTo>
                    <a:pt x="4" y="49"/>
                    <a:pt x="4" y="49"/>
                    <a:pt x="4" y="49"/>
                  </a:cubicBezTo>
                  <a:cubicBezTo>
                    <a:pt x="28" y="33"/>
                    <a:pt x="28" y="33"/>
                    <a:pt x="28" y="33"/>
                  </a:cubicBezTo>
                  <a:cubicBezTo>
                    <a:pt x="28" y="23"/>
                    <a:pt x="28" y="23"/>
                    <a:pt x="28" y="23"/>
                  </a:cubicBezTo>
                  <a:cubicBezTo>
                    <a:pt x="17" y="30"/>
                    <a:pt x="17" y="30"/>
                    <a:pt x="17" y="30"/>
                  </a:cubicBezTo>
                  <a:cubicBezTo>
                    <a:pt x="8" y="25"/>
                    <a:pt x="8" y="25"/>
                    <a:pt x="8" y="25"/>
                  </a:cubicBezTo>
                  <a:cubicBezTo>
                    <a:pt x="25" y="16"/>
                    <a:pt x="25" y="16"/>
                    <a:pt x="25" y="16"/>
                  </a:cubicBezTo>
                  <a:cubicBezTo>
                    <a:pt x="25" y="16"/>
                    <a:pt x="22" y="10"/>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32"/>
            <p:cNvSpPr>
              <a:spLocks noEditPoints="1"/>
            </p:cNvSpPr>
            <p:nvPr/>
          </p:nvSpPr>
          <p:spPr bwMode="auto">
            <a:xfrm>
              <a:off x="2916238" y="2443163"/>
              <a:ext cx="285750" cy="325438"/>
            </a:xfrm>
            <a:custGeom>
              <a:avLst/>
              <a:gdLst>
                <a:gd name="T0" fmla="*/ 52 w 76"/>
                <a:gd name="T1" fmla="*/ 56 h 86"/>
                <a:gd name="T2" fmla="*/ 68 w 76"/>
                <a:gd name="T3" fmla="*/ 54 h 86"/>
                <a:gd name="T4" fmla="*/ 64 w 76"/>
                <a:gd name="T5" fmla="*/ 46 h 86"/>
                <a:gd name="T6" fmla="*/ 51 w 76"/>
                <a:gd name="T7" fmla="*/ 49 h 86"/>
                <a:gd name="T8" fmla="*/ 51 w 76"/>
                <a:gd name="T9" fmla="*/ 43 h 86"/>
                <a:gd name="T10" fmla="*/ 62 w 76"/>
                <a:gd name="T11" fmla="*/ 43 h 86"/>
                <a:gd name="T12" fmla="*/ 71 w 76"/>
                <a:gd name="T13" fmla="*/ 13 h 86"/>
                <a:gd name="T14" fmla="*/ 76 w 76"/>
                <a:gd name="T15" fmla="*/ 8 h 86"/>
                <a:gd name="T16" fmla="*/ 59 w 76"/>
                <a:gd name="T17" fmla="*/ 8 h 86"/>
                <a:gd name="T18" fmla="*/ 60 w 76"/>
                <a:gd name="T19" fmla="*/ 2 h 86"/>
                <a:gd name="T20" fmla="*/ 64 w 76"/>
                <a:gd name="T21" fmla="*/ 0 h 86"/>
                <a:gd name="T22" fmla="*/ 46 w 76"/>
                <a:gd name="T23" fmla="*/ 0 h 86"/>
                <a:gd name="T24" fmla="*/ 43 w 76"/>
                <a:gd name="T25" fmla="*/ 8 h 86"/>
                <a:gd name="T26" fmla="*/ 23 w 76"/>
                <a:gd name="T27" fmla="*/ 8 h 86"/>
                <a:gd name="T28" fmla="*/ 9 w 76"/>
                <a:gd name="T29" fmla="*/ 63 h 86"/>
                <a:gd name="T30" fmla="*/ 4 w 76"/>
                <a:gd name="T31" fmla="*/ 64 h 86"/>
                <a:gd name="T32" fmla="*/ 0 w 76"/>
                <a:gd name="T33" fmla="*/ 76 h 86"/>
                <a:gd name="T34" fmla="*/ 27 w 76"/>
                <a:gd name="T35" fmla="*/ 74 h 86"/>
                <a:gd name="T36" fmla="*/ 30 w 76"/>
                <a:gd name="T37" fmla="*/ 66 h 86"/>
                <a:gd name="T38" fmla="*/ 34 w 76"/>
                <a:gd name="T39" fmla="*/ 62 h 86"/>
                <a:gd name="T40" fmla="*/ 23 w 76"/>
                <a:gd name="T41" fmla="*/ 63 h 86"/>
                <a:gd name="T42" fmla="*/ 27 w 76"/>
                <a:gd name="T43" fmla="*/ 43 h 86"/>
                <a:gd name="T44" fmla="*/ 35 w 76"/>
                <a:gd name="T45" fmla="*/ 43 h 86"/>
                <a:gd name="T46" fmla="*/ 45 w 76"/>
                <a:gd name="T47" fmla="*/ 73 h 86"/>
                <a:gd name="T48" fmla="*/ 72 w 76"/>
                <a:gd name="T49" fmla="*/ 85 h 86"/>
                <a:gd name="T50" fmla="*/ 52 w 76"/>
                <a:gd name="T51" fmla="*/ 56 h 86"/>
                <a:gd name="T52" fmla="*/ 35 w 76"/>
                <a:gd name="T53" fmla="*/ 15 h 86"/>
                <a:gd name="T54" fmla="*/ 55 w 76"/>
                <a:gd name="T55" fmla="*/ 15 h 86"/>
                <a:gd name="T56" fmla="*/ 53 w 76"/>
                <a:gd name="T57" fmla="*/ 21 h 86"/>
                <a:gd name="T58" fmla="*/ 33 w 76"/>
                <a:gd name="T59" fmla="*/ 21 h 86"/>
                <a:gd name="T60" fmla="*/ 35 w 76"/>
                <a:gd name="T61" fmla="*/ 15 h 86"/>
                <a:gd name="T62" fmla="*/ 30 w 76"/>
                <a:gd name="T63" fmla="*/ 35 h 86"/>
                <a:gd name="T64" fmla="*/ 31 w 76"/>
                <a:gd name="T65" fmla="*/ 29 h 86"/>
                <a:gd name="T66" fmla="*/ 51 w 76"/>
                <a:gd name="T67" fmla="*/ 29 h 86"/>
                <a:gd name="T68" fmla="*/ 49 w 76"/>
                <a:gd name="T69" fmla="*/ 35 h 86"/>
                <a:gd name="T70" fmla="*/ 30 w 76"/>
                <a:gd name="T71" fmla="*/ 3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6">
                  <a:moveTo>
                    <a:pt x="52" y="56"/>
                  </a:moveTo>
                  <a:cubicBezTo>
                    <a:pt x="53" y="56"/>
                    <a:pt x="68" y="54"/>
                    <a:pt x="68" y="54"/>
                  </a:cubicBezTo>
                  <a:cubicBezTo>
                    <a:pt x="64" y="46"/>
                    <a:pt x="64" y="46"/>
                    <a:pt x="64" y="46"/>
                  </a:cubicBezTo>
                  <a:cubicBezTo>
                    <a:pt x="51" y="49"/>
                    <a:pt x="51" y="49"/>
                    <a:pt x="51" y="49"/>
                  </a:cubicBezTo>
                  <a:cubicBezTo>
                    <a:pt x="51" y="49"/>
                    <a:pt x="50" y="46"/>
                    <a:pt x="51" y="43"/>
                  </a:cubicBezTo>
                  <a:cubicBezTo>
                    <a:pt x="62" y="43"/>
                    <a:pt x="62" y="43"/>
                    <a:pt x="62" y="43"/>
                  </a:cubicBezTo>
                  <a:cubicBezTo>
                    <a:pt x="71" y="13"/>
                    <a:pt x="71" y="13"/>
                    <a:pt x="71" y="13"/>
                  </a:cubicBezTo>
                  <a:cubicBezTo>
                    <a:pt x="76" y="8"/>
                    <a:pt x="76" y="8"/>
                    <a:pt x="76" y="8"/>
                  </a:cubicBezTo>
                  <a:cubicBezTo>
                    <a:pt x="59" y="8"/>
                    <a:pt x="59" y="8"/>
                    <a:pt x="59" y="8"/>
                  </a:cubicBezTo>
                  <a:cubicBezTo>
                    <a:pt x="60" y="2"/>
                    <a:pt x="60" y="2"/>
                    <a:pt x="60" y="2"/>
                  </a:cubicBezTo>
                  <a:cubicBezTo>
                    <a:pt x="64" y="0"/>
                    <a:pt x="64" y="0"/>
                    <a:pt x="64" y="0"/>
                  </a:cubicBezTo>
                  <a:cubicBezTo>
                    <a:pt x="46" y="0"/>
                    <a:pt x="46" y="0"/>
                    <a:pt x="46" y="0"/>
                  </a:cubicBezTo>
                  <a:cubicBezTo>
                    <a:pt x="43" y="8"/>
                    <a:pt x="43" y="8"/>
                    <a:pt x="43" y="8"/>
                  </a:cubicBezTo>
                  <a:cubicBezTo>
                    <a:pt x="23" y="8"/>
                    <a:pt x="23" y="8"/>
                    <a:pt x="23" y="8"/>
                  </a:cubicBezTo>
                  <a:cubicBezTo>
                    <a:pt x="9" y="63"/>
                    <a:pt x="9" y="63"/>
                    <a:pt x="9" y="63"/>
                  </a:cubicBezTo>
                  <a:cubicBezTo>
                    <a:pt x="4" y="64"/>
                    <a:pt x="4" y="64"/>
                    <a:pt x="4" y="64"/>
                  </a:cubicBezTo>
                  <a:cubicBezTo>
                    <a:pt x="0" y="76"/>
                    <a:pt x="0" y="76"/>
                    <a:pt x="0" y="76"/>
                  </a:cubicBezTo>
                  <a:cubicBezTo>
                    <a:pt x="27" y="74"/>
                    <a:pt x="27" y="74"/>
                    <a:pt x="27" y="74"/>
                  </a:cubicBezTo>
                  <a:cubicBezTo>
                    <a:pt x="30" y="66"/>
                    <a:pt x="30" y="66"/>
                    <a:pt x="30" y="66"/>
                  </a:cubicBezTo>
                  <a:cubicBezTo>
                    <a:pt x="34" y="62"/>
                    <a:pt x="34" y="62"/>
                    <a:pt x="34" y="62"/>
                  </a:cubicBezTo>
                  <a:cubicBezTo>
                    <a:pt x="23" y="63"/>
                    <a:pt x="23" y="63"/>
                    <a:pt x="23" y="63"/>
                  </a:cubicBezTo>
                  <a:cubicBezTo>
                    <a:pt x="27" y="43"/>
                    <a:pt x="27" y="43"/>
                    <a:pt x="27" y="43"/>
                  </a:cubicBezTo>
                  <a:cubicBezTo>
                    <a:pt x="35" y="43"/>
                    <a:pt x="35" y="43"/>
                    <a:pt x="35" y="43"/>
                  </a:cubicBezTo>
                  <a:cubicBezTo>
                    <a:pt x="35" y="43"/>
                    <a:pt x="32" y="58"/>
                    <a:pt x="45" y="73"/>
                  </a:cubicBezTo>
                  <a:cubicBezTo>
                    <a:pt x="56" y="86"/>
                    <a:pt x="72" y="85"/>
                    <a:pt x="72" y="85"/>
                  </a:cubicBezTo>
                  <a:cubicBezTo>
                    <a:pt x="72" y="85"/>
                    <a:pt x="53" y="67"/>
                    <a:pt x="52" y="56"/>
                  </a:cubicBezTo>
                  <a:close/>
                  <a:moveTo>
                    <a:pt x="35" y="15"/>
                  </a:moveTo>
                  <a:cubicBezTo>
                    <a:pt x="55" y="15"/>
                    <a:pt x="55" y="15"/>
                    <a:pt x="55" y="15"/>
                  </a:cubicBezTo>
                  <a:cubicBezTo>
                    <a:pt x="53" y="21"/>
                    <a:pt x="53" y="21"/>
                    <a:pt x="53" y="21"/>
                  </a:cubicBezTo>
                  <a:cubicBezTo>
                    <a:pt x="33" y="21"/>
                    <a:pt x="33" y="21"/>
                    <a:pt x="33" y="21"/>
                  </a:cubicBezTo>
                  <a:lnTo>
                    <a:pt x="35" y="15"/>
                  </a:lnTo>
                  <a:close/>
                  <a:moveTo>
                    <a:pt x="30" y="35"/>
                  </a:moveTo>
                  <a:cubicBezTo>
                    <a:pt x="31" y="29"/>
                    <a:pt x="31" y="29"/>
                    <a:pt x="31" y="29"/>
                  </a:cubicBezTo>
                  <a:cubicBezTo>
                    <a:pt x="51" y="29"/>
                    <a:pt x="51" y="29"/>
                    <a:pt x="51" y="29"/>
                  </a:cubicBezTo>
                  <a:cubicBezTo>
                    <a:pt x="49" y="35"/>
                    <a:pt x="49" y="35"/>
                    <a:pt x="49" y="35"/>
                  </a:cubicBezTo>
                  <a:lnTo>
                    <a:pt x="3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3" name="组合 32"/>
          <p:cNvGrpSpPr/>
          <p:nvPr userDrawn="1"/>
        </p:nvGrpSpPr>
        <p:grpSpPr>
          <a:xfrm>
            <a:off x="534746" y="2276872"/>
            <a:ext cx="2840263" cy="2327910"/>
            <a:chOff x="918845" y="2476500"/>
            <a:chExt cx="2840263" cy="2327910"/>
          </a:xfrm>
        </p:grpSpPr>
        <p:sp>
          <p:nvSpPr>
            <p:cNvPr id="50" name="平行四边形 49"/>
            <p:cNvSpPr/>
            <p:nvPr/>
          </p:nvSpPr>
          <p:spPr>
            <a:xfrm>
              <a:off x="962025" y="2606040"/>
              <a:ext cx="2768400" cy="2068830"/>
            </a:xfrm>
            <a:prstGeom prst="parallelogram">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51" name="任意多边形 50"/>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52" name="任意多边形 51"/>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grpSp>
        <p:nvGrpSpPr>
          <p:cNvPr id="35" name="组合 34"/>
          <p:cNvGrpSpPr/>
          <p:nvPr userDrawn="1"/>
        </p:nvGrpSpPr>
        <p:grpSpPr>
          <a:xfrm>
            <a:off x="3297611" y="2276872"/>
            <a:ext cx="2840263" cy="2327910"/>
            <a:chOff x="918845" y="2476500"/>
            <a:chExt cx="2840263" cy="2327910"/>
          </a:xfrm>
        </p:grpSpPr>
        <p:sp>
          <p:nvSpPr>
            <p:cNvPr id="44" name="平行四边形 43"/>
            <p:cNvSpPr/>
            <p:nvPr/>
          </p:nvSpPr>
          <p:spPr>
            <a:xfrm>
              <a:off x="962025" y="2606040"/>
              <a:ext cx="2768400" cy="2068830"/>
            </a:xfrm>
            <a:prstGeom prst="parallelogram">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5" name="任意多边形 44"/>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6" name="任意多边形 45"/>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grpSp>
        <p:nvGrpSpPr>
          <p:cNvPr id="36" name="组合 35"/>
          <p:cNvGrpSpPr/>
          <p:nvPr userDrawn="1"/>
        </p:nvGrpSpPr>
        <p:grpSpPr>
          <a:xfrm>
            <a:off x="6060476" y="2276872"/>
            <a:ext cx="2840263" cy="2327910"/>
            <a:chOff x="918845" y="2476500"/>
            <a:chExt cx="2840263" cy="2327910"/>
          </a:xfrm>
        </p:grpSpPr>
        <p:sp>
          <p:nvSpPr>
            <p:cNvPr id="41" name="平行四边形 40"/>
            <p:cNvSpPr/>
            <p:nvPr/>
          </p:nvSpPr>
          <p:spPr>
            <a:xfrm>
              <a:off x="962025" y="2606040"/>
              <a:ext cx="2768400" cy="2068830"/>
            </a:xfrm>
            <a:prstGeom prst="parallelogram">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2" name="任意多边形 41"/>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3" name="任意多边形 42"/>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sp>
        <p:nvSpPr>
          <p:cNvPr id="37" name="文本框 36"/>
          <p:cNvSpPr txBox="1"/>
          <p:nvPr/>
        </p:nvSpPr>
        <p:spPr>
          <a:xfrm>
            <a:off x="735065" y="4780336"/>
            <a:ext cx="1886539"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项目概况</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39" name="文本框 38"/>
          <p:cNvSpPr txBox="1"/>
          <p:nvPr/>
        </p:nvSpPr>
        <p:spPr>
          <a:xfrm>
            <a:off x="6060475" y="4780336"/>
            <a:ext cx="2287180"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项目创新点</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0" name="文本框 39"/>
          <p:cNvSpPr txBox="1"/>
          <p:nvPr/>
        </p:nvSpPr>
        <p:spPr>
          <a:xfrm>
            <a:off x="3497930" y="4780336"/>
            <a:ext cx="1886539"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项目成果</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nvGrpSpPr>
          <p:cNvPr id="53" name="组合 52"/>
          <p:cNvGrpSpPr>
            <a:grpSpLocks/>
          </p:cNvGrpSpPr>
          <p:nvPr userDrawn="1"/>
        </p:nvGrpSpPr>
        <p:grpSpPr>
          <a:xfrm>
            <a:off x="8823340" y="2276872"/>
            <a:ext cx="2840263" cy="2327910"/>
            <a:chOff x="918845" y="2476500"/>
            <a:chExt cx="2840263" cy="2327910"/>
          </a:xfrm>
        </p:grpSpPr>
        <p:sp>
          <p:nvSpPr>
            <p:cNvPr id="54" name="平行四边形 53"/>
            <p:cNvSpPr/>
            <p:nvPr/>
          </p:nvSpPr>
          <p:spPr>
            <a:xfrm>
              <a:off x="962025" y="2606040"/>
              <a:ext cx="2768400" cy="2068830"/>
            </a:xfrm>
            <a:prstGeom prst="parallelogram">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55" name="任意多边形 54"/>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56" name="任意多边形 55"/>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grpSp>
      <p:sp>
        <p:nvSpPr>
          <p:cNvPr id="57" name="文本框 56"/>
          <p:cNvSpPr txBox="1"/>
          <p:nvPr userDrawn="1"/>
        </p:nvSpPr>
        <p:spPr>
          <a:xfrm>
            <a:off x="8578098" y="4780336"/>
            <a:ext cx="2777662" cy="492443"/>
          </a:xfrm>
          <a:prstGeom prst="rect">
            <a:avLst/>
          </a:prstGeom>
          <a:noFill/>
        </p:spPr>
        <p:txBody>
          <a:bodyPr wrap="square" rtlCol="0">
            <a:spAutoFit/>
          </a:bodyPr>
          <a:lstStyle/>
          <a:p>
            <a:pPr algn="ctr"/>
            <a:r>
              <a:rPr lang="zh-CN" altLang="en-US" sz="2600" dirty="0" smtClean="0">
                <a:solidFill>
                  <a:srgbClr val="00A8E7"/>
                </a:solidFill>
                <a:latin typeface="华康俪金黑W8(P)" panose="020B0800000000000000" pitchFamily="34" charset="-122"/>
                <a:ea typeface="华康俪金黑W8(P)" panose="020B0800000000000000" pitchFamily="34" charset="-122"/>
              </a:rPr>
              <a:t>项目落地应用</a:t>
            </a:r>
            <a:endParaRPr lang="zh-CN" altLang="en-US" sz="2600" dirty="0">
              <a:solidFill>
                <a:srgbClr val="00A8E7"/>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30838409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0721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t="494" b="5945"/>
          <a:stretch/>
        </p:blipFill>
        <p:spPr>
          <a:xfrm>
            <a:off x="-14522" y="-43541"/>
            <a:ext cx="12199551" cy="6902221"/>
          </a:xfrm>
          <a:prstGeom prst="rect">
            <a:avLst/>
          </a:prstGeom>
        </p:spPr>
      </p:pic>
      <p:sp>
        <p:nvSpPr>
          <p:cNvPr id="3" name="矩形 2"/>
          <p:cNvSpPr/>
          <p:nvPr userDrawn="1"/>
        </p:nvSpPr>
        <p:spPr>
          <a:xfrm>
            <a:off x="-9525" y="0"/>
            <a:ext cx="12199551" cy="6858000"/>
          </a:xfrm>
          <a:prstGeom prst="rect">
            <a:avLst/>
          </a:prstGeom>
          <a:solidFill>
            <a:schemeClr val="bg1">
              <a:lumMod val="9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376181570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794"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794"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83890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4794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283" y="1709739"/>
            <a:ext cx="10521077"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2283" y="4589464"/>
            <a:ext cx="10521077"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95589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636" y="1825625"/>
            <a:ext cx="518429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5415" y="1825625"/>
            <a:ext cx="518429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7229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225" y="365126"/>
            <a:ext cx="10521077"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226" y="1681163"/>
            <a:ext cx="51604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226" y="2505075"/>
            <a:ext cx="516047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414" y="1681163"/>
            <a:ext cx="51858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414" y="2505075"/>
            <a:ext cx="51858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60644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1773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文本框 1"/>
          <p:cNvSpPr txBox="1"/>
          <p:nvPr userDrawn="1"/>
        </p:nvSpPr>
        <p:spPr>
          <a:xfrm>
            <a:off x="1418655" y="260648"/>
            <a:ext cx="1512168" cy="523220"/>
          </a:xfrm>
          <a:prstGeom prst="rect">
            <a:avLst/>
          </a:prstGeom>
          <a:noFill/>
        </p:spPr>
        <p:txBody>
          <a:bodyPr wrap="square" rtlCol="0">
            <a:spAutoFit/>
          </a:bodyPr>
          <a:lstStyle/>
          <a:p>
            <a:pPr algn="ctr"/>
            <a:r>
              <a:rPr lang="zh-CN" altLang="en-US" sz="2800" dirty="0" smtClean="0">
                <a:solidFill>
                  <a:srgbClr val="00A8E7"/>
                </a:solidFill>
                <a:latin typeface="华康俪金黑W8(P)" panose="020B0800000000000000" pitchFamily="34" charset="-122"/>
                <a:ea typeface="华康俪金黑W8(P)" panose="020B0800000000000000" pitchFamily="34" charset="-122"/>
              </a:rPr>
              <a:t>第二章</a:t>
            </a:r>
            <a:endParaRPr lang="zh-CN" altLang="en-US" sz="2800" dirty="0">
              <a:solidFill>
                <a:srgbClr val="00A8E7"/>
              </a:solidFill>
              <a:latin typeface="华康俪金黑W8(P)" panose="020B0800000000000000" pitchFamily="34" charset="-122"/>
              <a:ea typeface="华康俪金黑W8(P)" panose="020B0800000000000000" pitchFamily="34" charset="-122"/>
            </a:endParaRPr>
          </a:p>
        </p:txBody>
      </p:sp>
      <p:sp>
        <p:nvSpPr>
          <p:cNvPr id="3" name="文本框 2"/>
          <p:cNvSpPr txBox="1"/>
          <p:nvPr userDrawn="1"/>
        </p:nvSpPr>
        <p:spPr>
          <a:xfrm>
            <a:off x="2786807" y="322203"/>
            <a:ext cx="1944216" cy="461665"/>
          </a:xfrm>
          <a:prstGeom prst="rect">
            <a:avLst/>
          </a:prstGeom>
          <a:noFill/>
        </p:spPr>
        <p:txBody>
          <a:bodyPr wrap="square" rtlCol="0">
            <a:spAutoFit/>
          </a:bodyPr>
          <a:lstStyle/>
          <a:p>
            <a:pPr algn="l"/>
            <a:r>
              <a:rPr lang="zh-CN" altLang="en-US" sz="2400" dirty="0" smtClean="0">
                <a:solidFill>
                  <a:srgbClr val="00A8E7"/>
                </a:solidFill>
                <a:latin typeface="华康俪金黑W8(P)" panose="020B0800000000000000" pitchFamily="34" charset="-122"/>
                <a:ea typeface="华康俪金黑W8(P)" panose="020B0800000000000000" pitchFamily="34" charset="-122"/>
              </a:rPr>
              <a:t>项目成果</a:t>
            </a:r>
            <a:endParaRPr lang="zh-CN" altLang="en-US" sz="2400" dirty="0">
              <a:solidFill>
                <a:srgbClr val="00A8E7"/>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4334704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49861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200"/>
            <a:ext cx="393428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5887" y="987426"/>
            <a:ext cx="617541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226" y="2057400"/>
            <a:ext cx="393428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88484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200"/>
            <a:ext cx="393428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887" y="987426"/>
            <a:ext cx="617541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226" y="2057400"/>
            <a:ext cx="393428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76122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2233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9444" y="365125"/>
            <a:ext cx="2630269"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637" y="365125"/>
            <a:ext cx="7738328"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140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框 1"/>
          <p:cNvSpPr txBox="1"/>
          <p:nvPr userDrawn="1"/>
        </p:nvSpPr>
        <p:spPr>
          <a:xfrm>
            <a:off x="1418655" y="260648"/>
            <a:ext cx="1512168" cy="523220"/>
          </a:xfrm>
          <a:prstGeom prst="rect">
            <a:avLst/>
          </a:prstGeom>
          <a:noFill/>
        </p:spPr>
        <p:txBody>
          <a:bodyPr wrap="square" rtlCol="0">
            <a:spAutoFit/>
          </a:bodyPr>
          <a:lstStyle/>
          <a:p>
            <a:pPr algn="ctr"/>
            <a:r>
              <a:rPr lang="zh-CN" altLang="en-US" sz="2800" dirty="0" smtClean="0">
                <a:solidFill>
                  <a:srgbClr val="00A8E7"/>
                </a:solidFill>
                <a:latin typeface="华康俪金黑W8(P)" panose="020B0800000000000000" pitchFamily="34" charset="-122"/>
                <a:ea typeface="华康俪金黑W8(P)" panose="020B0800000000000000" pitchFamily="34" charset="-122"/>
              </a:rPr>
              <a:t>第三章</a:t>
            </a:r>
            <a:endParaRPr lang="zh-CN" altLang="en-US" sz="2800" dirty="0">
              <a:solidFill>
                <a:srgbClr val="00A8E7"/>
              </a:solidFill>
              <a:latin typeface="华康俪金黑W8(P)" panose="020B0800000000000000" pitchFamily="34" charset="-122"/>
              <a:ea typeface="华康俪金黑W8(P)" panose="020B0800000000000000" pitchFamily="34" charset="-122"/>
            </a:endParaRPr>
          </a:p>
        </p:txBody>
      </p:sp>
      <p:sp>
        <p:nvSpPr>
          <p:cNvPr id="3" name="文本框 2"/>
          <p:cNvSpPr txBox="1"/>
          <p:nvPr userDrawn="1"/>
        </p:nvSpPr>
        <p:spPr>
          <a:xfrm>
            <a:off x="2786807" y="322203"/>
            <a:ext cx="1944216" cy="461665"/>
          </a:xfrm>
          <a:prstGeom prst="rect">
            <a:avLst/>
          </a:prstGeom>
          <a:noFill/>
        </p:spPr>
        <p:txBody>
          <a:bodyPr wrap="square" rtlCol="0">
            <a:spAutoFit/>
          </a:bodyPr>
          <a:lstStyle/>
          <a:p>
            <a:pPr algn="l"/>
            <a:r>
              <a:rPr lang="zh-CN" altLang="en-US" sz="2400" dirty="0" smtClean="0">
                <a:solidFill>
                  <a:srgbClr val="00A8E7"/>
                </a:solidFill>
                <a:latin typeface="华康俪金黑W8(P)" panose="020B0800000000000000" pitchFamily="34" charset="-122"/>
                <a:ea typeface="华康俪金黑W8(P)" panose="020B0800000000000000" pitchFamily="34" charset="-122"/>
              </a:rPr>
              <a:t>项目创新点</a:t>
            </a:r>
            <a:endParaRPr lang="zh-CN" altLang="en-US" sz="2400" dirty="0">
              <a:solidFill>
                <a:srgbClr val="00A8E7"/>
              </a:solidFill>
              <a:latin typeface="华康俪金黑W8(P)" panose="020B0800000000000000" pitchFamily="34" charset="-122"/>
              <a:ea typeface="华康俪金黑W8(P)" panose="020B0800000000000000" pitchFamily="34" charset="-122"/>
            </a:endParaRPr>
          </a:p>
        </p:txBody>
      </p:sp>
      <p:pic>
        <p:nvPicPr>
          <p:cNvPr id="4"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05507" y="980728"/>
            <a:ext cx="5542974" cy="508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864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2" name="文本框 1"/>
          <p:cNvSpPr txBox="1"/>
          <p:nvPr userDrawn="1"/>
        </p:nvSpPr>
        <p:spPr>
          <a:xfrm>
            <a:off x="1418655" y="260648"/>
            <a:ext cx="1512168" cy="523220"/>
          </a:xfrm>
          <a:prstGeom prst="rect">
            <a:avLst/>
          </a:prstGeom>
          <a:noFill/>
        </p:spPr>
        <p:txBody>
          <a:bodyPr wrap="square" rtlCol="0">
            <a:spAutoFit/>
          </a:bodyPr>
          <a:lstStyle/>
          <a:p>
            <a:pPr algn="ctr"/>
            <a:r>
              <a:rPr lang="zh-CN" altLang="en-US" sz="2800" dirty="0" smtClean="0">
                <a:solidFill>
                  <a:srgbClr val="00A8E7"/>
                </a:solidFill>
                <a:latin typeface="华康俪金黑W8(P)" panose="020B0800000000000000" pitchFamily="34" charset="-122"/>
                <a:ea typeface="华康俪金黑W8(P)" panose="020B0800000000000000" pitchFamily="34" charset="-122"/>
              </a:rPr>
              <a:t>第四章</a:t>
            </a:r>
            <a:endParaRPr lang="zh-CN" altLang="en-US" sz="2800" dirty="0">
              <a:solidFill>
                <a:srgbClr val="00A8E7"/>
              </a:solidFill>
              <a:latin typeface="华康俪金黑W8(P)" panose="020B0800000000000000" pitchFamily="34" charset="-122"/>
              <a:ea typeface="华康俪金黑W8(P)" panose="020B0800000000000000" pitchFamily="34" charset="-122"/>
            </a:endParaRPr>
          </a:p>
        </p:txBody>
      </p:sp>
      <p:sp>
        <p:nvSpPr>
          <p:cNvPr id="3" name="文本框 2"/>
          <p:cNvSpPr txBox="1"/>
          <p:nvPr userDrawn="1"/>
        </p:nvSpPr>
        <p:spPr>
          <a:xfrm>
            <a:off x="2786807" y="322203"/>
            <a:ext cx="2376264" cy="461665"/>
          </a:xfrm>
          <a:prstGeom prst="rect">
            <a:avLst/>
          </a:prstGeom>
          <a:noFill/>
        </p:spPr>
        <p:txBody>
          <a:bodyPr wrap="square" rtlCol="0">
            <a:spAutoFit/>
          </a:bodyPr>
          <a:lstStyle/>
          <a:p>
            <a:pPr algn="l"/>
            <a:r>
              <a:rPr lang="zh-CN" altLang="en-US" sz="2400" dirty="0" smtClean="0">
                <a:solidFill>
                  <a:srgbClr val="00A8E7"/>
                </a:solidFill>
                <a:latin typeface="华康俪金黑W8(P)" panose="020B0800000000000000" pitchFamily="34" charset="-122"/>
                <a:ea typeface="华康俪金黑W8(P)" panose="020B0800000000000000" pitchFamily="34" charset="-122"/>
              </a:rPr>
              <a:t>项目落地与应用</a:t>
            </a:r>
            <a:endParaRPr lang="zh-CN" altLang="en-US" sz="2400" dirty="0">
              <a:solidFill>
                <a:srgbClr val="00A8E7"/>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1335788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1"/>
            <a:endCxn id="3" idx="3"/>
          </p:cNvCxnSpPr>
          <p:nvPr userDrawn="1"/>
        </p:nvCxnSpPr>
        <p:spPr>
          <a:xfrm>
            <a:off x="0" y="3429000"/>
            <a:ext cx="12199975" cy="0"/>
          </a:xfrm>
          <a:prstGeom prst="line">
            <a:avLst/>
          </a:pr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cxnSp>
      <p:sp>
        <p:nvSpPr>
          <p:cNvPr id="5" name="椭圆 4"/>
          <p:cNvSpPr/>
          <p:nvPr userDrawn="1"/>
        </p:nvSpPr>
        <p:spPr>
          <a:xfrm>
            <a:off x="1417436" y="1809000"/>
            <a:ext cx="3240844" cy="3240000"/>
          </a:xfrm>
          <a:prstGeom prst="ellipse">
            <a:avLst/>
          </a:prstGeom>
          <a:solidFill>
            <a:schemeClr val="bg1"/>
          </a:solidFill>
          <a:ln w="190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a:latin typeface="Impact" pitchFamily="34" charset="0"/>
            </a:endParaRPr>
          </a:p>
        </p:txBody>
      </p:sp>
      <p:sp>
        <p:nvSpPr>
          <p:cNvPr id="6" name="矩形 5"/>
          <p:cNvSpPr/>
          <p:nvPr userDrawn="1"/>
        </p:nvSpPr>
        <p:spPr>
          <a:xfrm>
            <a:off x="11501181" y="6257927"/>
            <a:ext cx="697169"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5"/>
          <p:cNvSpPr txBox="1"/>
          <p:nvPr userDrawn="1"/>
        </p:nvSpPr>
        <p:spPr>
          <a:xfrm>
            <a:off x="11726514" y="6309320"/>
            <a:ext cx="425116" cy="338554"/>
          </a:xfrm>
          <a:prstGeom prst="rect">
            <a:avLst/>
          </a:prstGeom>
          <a:noFill/>
        </p:spPr>
        <p:txBody>
          <a:bodyPr wrap="none" rtlCol="0">
            <a:spAutoFit/>
          </a:bodyPr>
          <a:lstStyle/>
          <a:p>
            <a:fld id="{2EEF1883-7A0E-4F66-9932-E581691AD397}" type="slidenum">
              <a:rPr lang="zh-CN" altLang="en-US" sz="1600" smtClean="0">
                <a:solidFill>
                  <a:schemeClr val="bg1"/>
                </a:solidFill>
              </a:rPr>
              <a:pPr/>
              <a:t>‹#›</a:t>
            </a:fld>
            <a:endParaRPr lang="zh-CN" altLang="en-US" sz="1600" b="0" dirty="0">
              <a:solidFill>
                <a:schemeClr val="bg1"/>
              </a:solidFill>
              <a:latin typeface="微软雅黑" pitchFamily="34" charset="-122"/>
              <a:ea typeface="微软雅黑" pitchFamily="34" charset="-122"/>
            </a:endParaRPr>
          </a:p>
        </p:txBody>
      </p:sp>
      <p:sp>
        <p:nvSpPr>
          <p:cNvPr id="8" name="五边形 7"/>
          <p:cNvSpPr/>
          <p:nvPr userDrawn="1"/>
        </p:nvSpPr>
        <p:spPr>
          <a:xfrm>
            <a:off x="1" y="343835"/>
            <a:ext cx="3290131" cy="432048"/>
          </a:xfrm>
          <a:prstGeom prst="homePlate">
            <a:avLst>
              <a:gd name="adj" fmla="val 26606"/>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9" name="燕尾形 8"/>
          <p:cNvSpPr/>
          <p:nvPr userDrawn="1"/>
        </p:nvSpPr>
        <p:spPr>
          <a:xfrm>
            <a:off x="3278951" y="343835"/>
            <a:ext cx="216080"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10" name="燕尾形 9"/>
          <p:cNvSpPr/>
          <p:nvPr userDrawn="1"/>
        </p:nvSpPr>
        <p:spPr>
          <a:xfrm>
            <a:off x="3483851" y="343835"/>
            <a:ext cx="216080"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11" name="TextBox 15"/>
          <p:cNvSpPr txBox="1"/>
          <p:nvPr userDrawn="1"/>
        </p:nvSpPr>
        <p:spPr>
          <a:xfrm>
            <a:off x="1201355" y="426150"/>
            <a:ext cx="2077594" cy="338554"/>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smtClean="0">
                <a:solidFill>
                  <a:schemeClr val="bg1"/>
                </a:solidFill>
                <a:ea typeface="微软雅黑" pitchFamily="34" charset="-122"/>
                <a:cs typeface="Arial Unicode MS" pitchFamily="34" charset="-122"/>
              </a:rPr>
              <a:t>TRANSITIONPAGE</a:t>
            </a:r>
            <a:endParaRPr lang="en-US" altLang="zh-CN" sz="1600" b="1" dirty="0" smtClean="0">
              <a:solidFill>
                <a:schemeClr val="bg1"/>
              </a:solidFill>
              <a:ea typeface="微软雅黑" pitchFamily="34" charset="-122"/>
              <a:cs typeface="Arial Unicode MS" pitchFamily="34" charset="-122"/>
            </a:endParaRPr>
          </a:p>
        </p:txBody>
      </p:sp>
      <p:sp>
        <p:nvSpPr>
          <p:cNvPr id="12" name="文本框 17"/>
          <p:cNvSpPr txBox="1"/>
          <p:nvPr userDrawn="1"/>
        </p:nvSpPr>
        <p:spPr>
          <a:xfrm>
            <a:off x="1" y="344417"/>
            <a:ext cx="1201355" cy="430887"/>
          </a:xfrm>
          <a:prstGeom prst="rect">
            <a:avLst/>
          </a:prstGeom>
          <a:noFill/>
        </p:spPr>
        <p:txBody>
          <a:bodyPr wrap="square" rtlCol="0">
            <a:spAutoFit/>
          </a:bodyPr>
          <a:lstStyle/>
          <a:p>
            <a:pPr algn="r"/>
            <a:r>
              <a:rPr lang="zh-CN" altLang="en-US" sz="2200" dirty="0" smtClean="0">
                <a:solidFill>
                  <a:prstClr val="white"/>
                </a:solidFill>
                <a:latin typeface="华康俪金黑W8(P)" pitchFamily="34" charset="-122"/>
                <a:ea typeface="华康俪金黑W8(P)" pitchFamily="34" charset="-122"/>
              </a:rPr>
              <a:t>过渡页</a:t>
            </a:r>
            <a:endParaRPr lang="zh-CN" altLang="en-US" sz="2200" dirty="0">
              <a:solidFill>
                <a:prstClr val="white"/>
              </a:solidFill>
              <a:latin typeface="华康俪金黑W8(P)" pitchFamily="34" charset="-122"/>
              <a:ea typeface="华康俪金黑W8(P)" pitchFamily="34" charset="-122"/>
            </a:endParaRPr>
          </a:p>
        </p:txBody>
      </p:sp>
      <p:sp>
        <p:nvSpPr>
          <p:cNvPr id="13" name="燕尾形 12"/>
          <p:cNvSpPr/>
          <p:nvPr userDrawn="1"/>
        </p:nvSpPr>
        <p:spPr>
          <a:xfrm>
            <a:off x="11857308" y="3537584"/>
            <a:ext cx="108028" cy="28800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燕尾形 13"/>
          <p:cNvSpPr/>
          <p:nvPr userDrawn="1"/>
        </p:nvSpPr>
        <p:spPr>
          <a:xfrm>
            <a:off x="11969366" y="3537584"/>
            <a:ext cx="108028" cy="28800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11668959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a:off x="0" y="2420888"/>
            <a:ext cx="12190413" cy="2088232"/>
          </a:xfrm>
          <a:prstGeom prst="rect">
            <a:avLst/>
          </a:prstGeom>
          <a:solidFill>
            <a:srgbClr val="00A8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a:blip r:embed="rId2"/>
          <a:stretch>
            <a:fillRect/>
          </a:stretch>
        </p:blipFill>
        <p:spPr>
          <a:xfrm>
            <a:off x="266527" y="1114457"/>
            <a:ext cx="4824536" cy="4701094"/>
          </a:xfrm>
          <a:prstGeom prst="rect">
            <a:avLst/>
          </a:prstGeom>
        </p:spPr>
      </p:pic>
    </p:spTree>
    <p:extLst>
      <p:ext uri="{BB962C8B-B14F-4D97-AF65-F5344CB8AC3E}">
        <p14:creationId xmlns:p14="http://schemas.microsoft.com/office/powerpoint/2010/main" val="188720571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cxnSp>
        <p:nvCxnSpPr>
          <p:cNvPr id="3" name="直接连接符 2"/>
          <p:cNvCxnSpPr/>
          <p:nvPr userDrawn="1"/>
        </p:nvCxnSpPr>
        <p:spPr>
          <a:xfrm flipV="1">
            <a:off x="1689909" y="0"/>
            <a:ext cx="0" cy="134620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nvSpPr>
        <p:spPr>
          <a:xfrm>
            <a:off x="1896770" y="334430"/>
            <a:ext cx="1486674" cy="553998"/>
          </a:xfrm>
          <a:prstGeom prst="rect">
            <a:avLst/>
          </a:prstGeom>
          <a:noFill/>
        </p:spPr>
        <p:txBody>
          <a:bodyPr wrap="square" rtlCol="0">
            <a:spAutoFit/>
          </a:bodyPr>
          <a:lstStyle/>
          <a:p>
            <a:pPr algn="ctr"/>
            <a:r>
              <a:rPr lang="zh-CN" altLang="en-US" sz="3000" b="0" dirty="0" smtClean="0">
                <a:solidFill>
                  <a:srgbClr val="00A8E7"/>
                </a:solidFill>
                <a:latin typeface="华康俪金黑W8(P)" panose="020B0800000000000000" pitchFamily="34" charset="-122"/>
                <a:ea typeface="华康俪金黑W8(P)" panose="020B0800000000000000" pitchFamily="34" charset="-122"/>
              </a:rPr>
              <a:t>目录页</a:t>
            </a:r>
            <a:endParaRPr lang="zh-CN" altLang="en-US" sz="3000" b="0" dirty="0">
              <a:solidFill>
                <a:srgbClr val="00A8E7"/>
              </a:solidFill>
              <a:latin typeface="华康俪金黑W8(P)" panose="020B0800000000000000" pitchFamily="34" charset="-122"/>
              <a:ea typeface="华康俪金黑W8(P)" panose="020B0800000000000000" pitchFamily="34" charset="-122"/>
            </a:endParaRPr>
          </a:p>
        </p:txBody>
      </p:sp>
      <p:sp>
        <p:nvSpPr>
          <p:cNvPr id="5" name="文本框 4"/>
          <p:cNvSpPr txBox="1"/>
          <p:nvPr userDrawn="1"/>
        </p:nvSpPr>
        <p:spPr>
          <a:xfrm>
            <a:off x="1716029" y="916692"/>
            <a:ext cx="1848157" cy="307777"/>
          </a:xfrm>
          <a:prstGeom prst="rect">
            <a:avLst/>
          </a:prstGeom>
          <a:noFill/>
        </p:spPr>
        <p:txBody>
          <a:bodyPr wrap="square" rtlCol="0">
            <a:spAutoFit/>
          </a:bodyPr>
          <a:lstStyle/>
          <a:p>
            <a:pPr algn="ctr"/>
            <a:r>
              <a:rPr lang="en-US" altLang="zh-CN" sz="1400" b="1" dirty="0" smtClean="0">
                <a:solidFill>
                  <a:srgbClr val="00A8E7"/>
                </a:solidFill>
                <a:effectLst/>
                <a:latin typeface="微软雅黑 Light" panose="020B0502040204020203" pitchFamily="34" charset="-122"/>
                <a:ea typeface="微软雅黑 Light" panose="020B0502040204020203" pitchFamily="34" charset="-122"/>
              </a:rPr>
              <a:t>CONCENTS PAGE</a:t>
            </a:r>
            <a:endParaRPr lang="zh-CN" altLang="en-US" sz="1400" b="1" dirty="0">
              <a:solidFill>
                <a:srgbClr val="00A8E7"/>
              </a:solidFill>
              <a:effectLst/>
              <a:latin typeface="微软雅黑 Light" panose="020B0502040204020203" pitchFamily="34" charset="-122"/>
              <a:ea typeface="微软雅黑 Light" panose="020B0502040204020203" pitchFamily="34" charset="-122"/>
            </a:endParaRPr>
          </a:p>
        </p:txBody>
      </p:sp>
      <p:grpSp>
        <p:nvGrpSpPr>
          <p:cNvPr id="7" name="组合 6"/>
          <p:cNvGrpSpPr/>
          <p:nvPr userDrawn="1"/>
        </p:nvGrpSpPr>
        <p:grpSpPr>
          <a:xfrm>
            <a:off x="194519" y="390262"/>
            <a:ext cx="1329771" cy="770949"/>
            <a:chOff x="1306513" y="1230313"/>
            <a:chExt cx="2667001" cy="1546225"/>
          </a:xfrm>
          <a:solidFill>
            <a:srgbClr val="00A8E7"/>
          </a:solidFill>
        </p:grpSpPr>
        <p:sp>
          <p:nvSpPr>
            <p:cNvPr id="8" name="Freeform 9"/>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10"/>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1"/>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2"/>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3"/>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4"/>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5"/>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6"/>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7"/>
            <p:cNvSpPr>
              <a:spLocks/>
            </p:cNvSpPr>
            <p:nvPr/>
          </p:nvSpPr>
          <p:spPr bwMode="auto">
            <a:xfrm>
              <a:off x="1306513" y="2054226"/>
              <a:ext cx="238125" cy="249238"/>
            </a:xfrm>
            <a:custGeom>
              <a:avLst/>
              <a:gdLst>
                <a:gd name="T0" fmla="*/ 63 w 63"/>
                <a:gd name="T1" fmla="*/ 0 h 66"/>
                <a:gd name="T2" fmla="*/ 55 w 63"/>
                <a:gd name="T3" fmla="*/ 10 h 66"/>
                <a:gd name="T4" fmla="*/ 18 w 63"/>
                <a:gd name="T5" fmla="*/ 10 h 66"/>
                <a:gd name="T6" fmla="*/ 11 w 63"/>
                <a:gd name="T7" fmla="*/ 19 h 66"/>
                <a:gd name="T8" fmla="*/ 18 w 63"/>
                <a:gd name="T9" fmla="*/ 28 h 66"/>
                <a:gd name="T10" fmla="*/ 49 w 63"/>
                <a:gd name="T11" fmla="*/ 28 h 66"/>
                <a:gd name="T12" fmla="*/ 62 w 63"/>
                <a:gd name="T13" fmla="*/ 48 h 66"/>
                <a:gd name="T14" fmla="*/ 45 w 63"/>
                <a:gd name="T15" fmla="*/ 66 h 66"/>
                <a:gd name="T16" fmla="*/ 0 w 63"/>
                <a:gd name="T17" fmla="*/ 66 h 66"/>
                <a:gd name="T18" fmla="*/ 8 w 63"/>
                <a:gd name="T19" fmla="*/ 57 h 66"/>
                <a:gd name="T20" fmla="*/ 43 w 63"/>
                <a:gd name="T21" fmla="*/ 57 h 66"/>
                <a:gd name="T22" fmla="*/ 52 w 63"/>
                <a:gd name="T23" fmla="*/ 47 h 66"/>
                <a:gd name="T24" fmla="*/ 45 w 63"/>
                <a:gd name="T25" fmla="*/ 38 h 66"/>
                <a:gd name="T26" fmla="*/ 15 w 63"/>
                <a:gd name="T27" fmla="*/ 38 h 66"/>
                <a:gd name="T28" fmla="*/ 1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5" y="10"/>
                    <a:pt x="55" y="10"/>
                    <a:pt x="55" y="10"/>
                  </a:cubicBezTo>
                  <a:cubicBezTo>
                    <a:pt x="18" y="10"/>
                    <a:pt x="18" y="10"/>
                    <a:pt x="18" y="10"/>
                  </a:cubicBezTo>
                  <a:cubicBezTo>
                    <a:pt x="18" y="10"/>
                    <a:pt x="11" y="13"/>
                    <a:pt x="11" y="19"/>
                  </a:cubicBezTo>
                  <a:cubicBezTo>
                    <a:pt x="11" y="25"/>
                    <a:pt x="18" y="28"/>
                    <a:pt x="18" y="28"/>
                  </a:cubicBezTo>
                  <a:cubicBezTo>
                    <a:pt x="49" y="28"/>
                    <a:pt x="49" y="28"/>
                    <a:pt x="49" y="28"/>
                  </a:cubicBezTo>
                  <a:cubicBezTo>
                    <a:pt x="49" y="28"/>
                    <a:pt x="62" y="33"/>
                    <a:pt x="62" y="48"/>
                  </a:cubicBezTo>
                  <a:cubicBezTo>
                    <a:pt x="62" y="62"/>
                    <a:pt x="45" y="66"/>
                    <a:pt x="45" y="66"/>
                  </a:cubicBezTo>
                  <a:cubicBezTo>
                    <a:pt x="0" y="66"/>
                    <a:pt x="0" y="66"/>
                    <a:pt x="0" y="66"/>
                  </a:cubicBezTo>
                  <a:cubicBezTo>
                    <a:pt x="8" y="57"/>
                    <a:pt x="8" y="57"/>
                    <a:pt x="8" y="57"/>
                  </a:cubicBezTo>
                  <a:cubicBezTo>
                    <a:pt x="43" y="57"/>
                    <a:pt x="43" y="57"/>
                    <a:pt x="43" y="57"/>
                  </a:cubicBezTo>
                  <a:cubicBezTo>
                    <a:pt x="43" y="57"/>
                    <a:pt x="52" y="54"/>
                    <a:pt x="52" y="47"/>
                  </a:cubicBezTo>
                  <a:cubicBezTo>
                    <a:pt x="52" y="40"/>
                    <a:pt x="45" y="38"/>
                    <a:pt x="45" y="38"/>
                  </a:cubicBezTo>
                  <a:cubicBezTo>
                    <a:pt x="15" y="38"/>
                    <a:pt x="15" y="38"/>
                    <a:pt x="15" y="38"/>
                  </a:cubicBezTo>
                  <a:cubicBezTo>
                    <a:pt x="15" y="38"/>
                    <a:pt x="1" y="35"/>
                    <a:pt x="1" y="19"/>
                  </a:cubicBezTo>
                  <a:cubicBezTo>
                    <a:pt x="1"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8"/>
            <p:cNvSpPr>
              <a:spLocks/>
            </p:cNvSpPr>
            <p:nvPr/>
          </p:nvSpPr>
          <p:spPr bwMode="auto">
            <a:xfrm>
              <a:off x="3517901" y="2054226"/>
              <a:ext cx="238125" cy="249238"/>
            </a:xfrm>
            <a:custGeom>
              <a:avLst/>
              <a:gdLst>
                <a:gd name="T0" fmla="*/ 63 w 63"/>
                <a:gd name="T1" fmla="*/ 0 h 66"/>
                <a:gd name="T2" fmla="*/ 54 w 63"/>
                <a:gd name="T3" fmla="*/ 10 h 66"/>
                <a:gd name="T4" fmla="*/ 18 w 63"/>
                <a:gd name="T5" fmla="*/ 10 h 66"/>
                <a:gd name="T6" fmla="*/ 11 w 63"/>
                <a:gd name="T7" fmla="*/ 19 h 66"/>
                <a:gd name="T8" fmla="*/ 17 w 63"/>
                <a:gd name="T9" fmla="*/ 28 h 66"/>
                <a:gd name="T10" fmla="*/ 48 w 63"/>
                <a:gd name="T11" fmla="*/ 28 h 66"/>
                <a:gd name="T12" fmla="*/ 62 w 63"/>
                <a:gd name="T13" fmla="*/ 48 h 66"/>
                <a:gd name="T14" fmla="*/ 45 w 63"/>
                <a:gd name="T15" fmla="*/ 66 h 66"/>
                <a:gd name="T16" fmla="*/ 0 w 63"/>
                <a:gd name="T17" fmla="*/ 66 h 66"/>
                <a:gd name="T18" fmla="*/ 8 w 63"/>
                <a:gd name="T19" fmla="*/ 57 h 66"/>
                <a:gd name="T20" fmla="*/ 42 w 63"/>
                <a:gd name="T21" fmla="*/ 57 h 66"/>
                <a:gd name="T22" fmla="*/ 51 w 63"/>
                <a:gd name="T23" fmla="*/ 47 h 66"/>
                <a:gd name="T24" fmla="*/ 44 w 63"/>
                <a:gd name="T25" fmla="*/ 38 h 66"/>
                <a:gd name="T26" fmla="*/ 15 w 63"/>
                <a:gd name="T27" fmla="*/ 38 h 66"/>
                <a:gd name="T28" fmla="*/ 0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4" y="10"/>
                    <a:pt x="54" y="10"/>
                    <a:pt x="54" y="10"/>
                  </a:cubicBezTo>
                  <a:cubicBezTo>
                    <a:pt x="18" y="10"/>
                    <a:pt x="18" y="10"/>
                    <a:pt x="18" y="10"/>
                  </a:cubicBezTo>
                  <a:cubicBezTo>
                    <a:pt x="18" y="10"/>
                    <a:pt x="11" y="13"/>
                    <a:pt x="11" y="19"/>
                  </a:cubicBezTo>
                  <a:cubicBezTo>
                    <a:pt x="10" y="25"/>
                    <a:pt x="17" y="28"/>
                    <a:pt x="17" y="28"/>
                  </a:cubicBezTo>
                  <a:cubicBezTo>
                    <a:pt x="48" y="28"/>
                    <a:pt x="48" y="28"/>
                    <a:pt x="48" y="28"/>
                  </a:cubicBezTo>
                  <a:cubicBezTo>
                    <a:pt x="48" y="28"/>
                    <a:pt x="62" y="33"/>
                    <a:pt x="62" y="48"/>
                  </a:cubicBezTo>
                  <a:cubicBezTo>
                    <a:pt x="62" y="62"/>
                    <a:pt x="45" y="66"/>
                    <a:pt x="45" y="66"/>
                  </a:cubicBezTo>
                  <a:cubicBezTo>
                    <a:pt x="0" y="66"/>
                    <a:pt x="0" y="66"/>
                    <a:pt x="0" y="66"/>
                  </a:cubicBezTo>
                  <a:cubicBezTo>
                    <a:pt x="8" y="57"/>
                    <a:pt x="8" y="57"/>
                    <a:pt x="8" y="57"/>
                  </a:cubicBezTo>
                  <a:cubicBezTo>
                    <a:pt x="42" y="57"/>
                    <a:pt x="42" y="57"/>
                    <a:pt x="42" y="57"/>
                  </a:cubicBezTo>
                  <a:cubicBezTo>
                    <a:pt x="42" y="57"/>
                    <a:pt x="51" y="54"/>
                    <a:pt x="51" y="47"/>
                  </a:cubicBezTo>
                  <a:cubicBezTo>
                    <a:pt x="51" y="40"/>
                    <a:pt x="44" y="38"/>
                    <a:pt x="44" y="38"/>
                  </a:cubicBezTo>
                  <a:cubicBezTo>
                    <a:pt x="15" y="38"/>
                    <a:pt x="15" y="38"/>
                    <a:pt x="15" y="38"/>
                  </a:cubicBezTo>
                  <a:cubicBezTo>
                    <a:pt x="15" y="38"/>
                    <a:pt x="0" y="35"/>
                    <a:pt x="0" y="19"/>
                  </a:cubicBezTo>
                  <a:cubicBezTo>
                    <a:pt x="0"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19"/>
            <p:cNvSpPr>
              <a:spLocks/>
            </p:cNvSpPr>
            <p:nvPr/>
          </p:nvSpPr>
          <p:spPr bwMode="auto">
            <a:xfrm>
              <a:off x="1558926" y="2054226"/>
              <a:ext cx="238125" cy="249238"/>
            </a:xfrm>
            <a:custGeom>
              <a:avLst/>
              <a:gdLst>
                <a:gd name="T0" fmla="*/ 29 w 150"/>
                <a:gd name="T1" fmla="*/ 0 h 157"/>
                <a:gd name="T2" fmla="*/ 148 w 150"/>
                <a:gd name="T3" fmla="*/ 0 h 157"/>
                <a:gd name="T4" fmla="*/ 126 w 150"/>
                <a:gd name="T5" fmla="*/ 24 h 157"/>
                <a:gd name="T6" fmla="*/ 29 w 150"/>
                <a:gd name="T7" fmla="*/ 24 h 157"/>
                <a:gd name="T8" fmla="*/ 29 w 150"/>
                <a:gd name="T9" fmla="*/ 69 h 157"/>
                <a:gd name="T10" fmla="*/ 133 w 150"/>
                <a:gd name="T11" fmla="*/ 69 h 157"/>
                <a:gd name="T12" fmla="*/ 133 w 150"/>
                <a:gd name="T13" fmla="*/ 91 h 157"/>
                <a:gd name="T14" fmla="*/ 29 w 150"/>
                <a:gd name="T15" fmla="*/ 91 h 157"/>
                <a:gd name="T16" fmla="*/ 29 w 150"/>
                <a:gd name="T17" fmla="*/ 136 h 157"/>
                <a:gd name="T18" fmla="*/ 129 w 150"/>
                <a:gd name="T19" fmla="*/ 136 h 157"/>
                <a:gd name="T20" fmla="*/ 150 w 150"/>
                <a:gd name="T21" fmla="*/ 157 h 157"/>
                <a:gd name="T22" fmla="*/ 0 w 150"/>
                <a:gd name="T23" fmla="*/ 157 h 157"/>
                <a:gd name="T24" fmla="*/ 0 w 150"/>
                <a:gd name="T25" fmla="*/ 29 h 157"/>
                <a:gd name="T26" fmla="*/ 29 w 150"/>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7">
                  <a:moveTo>
                    <a:pt x="29" y="0"/>
                  </a:moveTo>
                  <a:lnTo>
                    <a:pt x="148" y="0"/>
                  </a:lnTo>
                  <a:lnTo>
                    <a:pt x="126" y="24"/>
                  </a:lnTo>
                  <a:lnTo>
                    <a:pt x="29" y="24"/>
                  </a:lnTo>
                  <a:lnTo>
                    <a:pt x="29" y="69"/>
                  </a:lnTo>
                  <a:lnTo>
                    <a:pt x="133" y="69"/>
                  </a:lnTo>
                  <a:lnTo>
                    <a:pt x="133" y="91"/>
                  </a:lnTo>
                  <a:lnTo>
                    <a:pt x="29" y="91"/>
                  </a:lnTo>
                  <a:lnTo>
                    <a:pt x="29" y="136"/>
                  </a:lnTo>
                  <a:lnTo>
                    <a:pt x="129" y="136"/>
                  </a:lnTo>
                  <a:lnTo>
                    <a:pt x="150" y="157"/>
                  </a:lnTo>
                  <a:lnTo>
                    <a:pt x="0" y="157"/>
                  </a:lnTo>
                  <a:lnTo>
                    <a:pt x="0" y="29"/>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0"/>
            <p:cNvSpPr>
              <a:spLocks/>
            </p:cNvSpPr>
            <p:nvPr/>
          </p:nvSpPr>
          <p:spPr bwMode="auto">
            <a:xfrm>
              <a:off x="3270251" y="2058988"/>
              <a:ext cx="233363" cy="244475"/>
            </a:xfrm>
            <a:custGeom>
              <a:avLst/>
              <a:gdLst>
                <a:gd name="T0" fmla="*/ 28 w 147"/>
                <a:gd name="T1" fmla="*/ 0 h 154"/>
                <a:gd name="T2" fmla="*/ 147 w 147"/>
                <a:gd name="T3" fmla="*/ 0 h 154"/>
                <a:gd name="T4" fmla="*/ 125 w 147"/>
                <a:gd name="T5" fmla="*/ 21 h 154"/>
                <a:gd name="T6" fmla="*/ 28 w 147"/>
                <a:gd name="T7" fmla="*/ 21 h 154"/>
                <a:gd name="T8" fmla="*/ 28 w 147"/>
                <a:gd name="T9" fmla="*/ 66 h 154"/>
                <a:gd name="T10" fmla="*/ 133 w 147"/>
                <a:gd name="T11" fmla="*/ 66 h 154"/>
                <a:gd name="T12" fmla="*/ 133 w 147"/>
                <a:gd name="T13" fmla="*/ 88 h 154"/>
                <a:gd name="T14" fmla="*/ 28 w 147"/>
                <a:gd name="T15" fmla="*/ 88 h 154"/>
                <a:gd name="T16" fmla="*/ 28 w 147"/>
                <a:gd name="T17" fmla="*/ 135 h 154"/>
                <a:gd name="T18" fmla="*/ 128 w 147"/>
                <a:gd name="T19" fmla="*/ 135 h 154"/>
                <a:gd name="T20" fmla="*/ 147 w 147"/>
                <a:gd name="T21" fmla="*/ 154 h 154"/>
                <a:gd name="T22" fmla="*/ 0 w 147"/>
                <a:gd name="T23" fmla="*/ 154 h 154"/>
                <a:gd name="T24" fmla="*/ 0 w 147"/>
                <a:gd name="T25" fmla="*/ 28 h 154"/>
                <a:gd name="T26" fmla="*/ 28 w 147"/>
                <a:gd name="T27"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154">
                  <a:moveTo>
                    <a:pt x="28" y="0"/>
                  </a:moveTo>
                  <a:lnTo>
                    <a:pt x="147" y="0"/>
                  </a:lnTo>
                  <a:lnTo>
                    <a:pt x="125" y="21"/>
                  </a:lnTo>
                  <a:lnTo>
                    <a:pt x="28" y="21"/>
                  </a:lnTo>
                  <a:lnTo>
                    <a:pt x="28" y="66"/>
                  </a:lnTo>
                  <a:lnTo>
                    <a:pt x="133" y="66"/>
                  </a:lnTo>
                  <a:lnTo>
                    <a:pt x="133" y="88"/>
                  </a:lnTo>
                  <a:lnTo>
                    <a:pt x="28" y="88"/>
                  </a:lnTo>
                  <a:lnTo>
                    <a:pt x="28" y="135"/>
                  </a:lnTo>
                  <a:lnTo>
                    <a:pt x="128" y="135"/>
                  </a:lnTo>
                  <a:lnTo>
                    <a:pt x="147" y="154"/>
                  </a:lnTo>
                  <a:lnTo>
                    <a:pt x="0" y="154"/>
                  </a:lnTo>
                  <a:lnTo>
                    <a:pt x="0" y="28"/>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1"/>
            <p:cNvSpPr>
              <a:spLocks noEditPoints="1"/>
            </p:cNvSpPr>
            <p:nvPr/>
          </p:nvSpPr>
          <p:spPr bwMode="auto">
            <a:xfrm>
              <a:off x="1804988" y="2054226"/>
              <a:ext cx="228600" cy="249238"/>
            </a:xfrm>
            <a:custGeom>
              <a:avLst/>
              <a:gdLst>
                <a:gd name="T0" fmla="*/ 47 w 61"/>
                <a:gd name="T1" fmla="*/ 0 h 66"/>
                <a:gd name="T2" fmla="*/ 11 w 61"/>
                <a:gd name="T3" fmla="*/ 0 h 66"/>
                <a:gd name="T4" fmla="*/ 0 w 61"/>
                <a:gd name="T5" fmla="*/ 11 h 66"/>
                <a:gd name="T6" fmla="*/ 0 w 61"/>
                <a:gd name="T7" fmla="*/ 66 h 66"/>
                <a:gd name="T8" fmla="*/ 12 w 61"/>
                <a:gd name="T9" fmla="*/ 66 h 66"/>
                <a:gd name="T10" fmla="*/ 12 w 61"/>
                <a:gd name="T11" fmla="*/ 37 h 66"/>
                <a:gd name="T12" fmla="*/ 47 w 61"/>
                <a:gd name="T13" fmla="*/ 37 h 66"/>
                <a:gd name="T14" fmla="*/ 61 w 61"/>
                <a:gd name="T15" fmla="*/ 19 h 66"/>
                <a:gd name="T16" fmla="*/ 47 w 61"/>
                <a:gd name="T17" fmla="*/ 0 h 66"/>
                <a:gd name="T18" fmla="*/ 44 w 61"/>
                <a:gd name="T19" fmla="*/ 29 h 66"/>
                <a:gd name="T20" fmla="*/ 12 w 61"/>
                <a:gd name="T21" fmla="*/ 29 h 66"/>
                <a:gd name="T22" fmla="*/ 12 w 61"/>
                <a:gd name="T23" fmla="*/ 9 h 66"/>
                <a:gd name="T24" fmla="*/ 44 w 61"/>
                <a:gd name="T25" fmla="*/ 9 h 66"/>
                <a:gd name="T26" fmla="*/ 50 w 61"/>
                <a:gd name="T27" fmla="*/ 19 h 66"/>
                <a:gd name="T28" fmla="*/ 44 w 61"/>
                <a:gd name="T29"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6">
                  <a:moveTo>
                    <a:pt x="47" y="0"/>
                  </a:moveTo>
                  <a:cubicBezTo>
                    <a:pt x="11" y="0"/>
                    <a:pt x="11" y="0"/>
                    <a:pt x="11" y="0"/>
                  </a:cubicBezTo>
                  <a:cubicBezTo>
                    <a:pt x="0" y="11"/>
                    <a:pt x="0" y="11"/>
                    <a:pt x="0" y="11"/>
                  </a:cubicBezTo>
                  <a:cubicBezTo>
                    <a:pt x="0" y="66"/>
                    <a:pt x="0" y="66"/>
                    <a:pt x="0" y="66"/>
                  </a:cubicBezTo>
                  <a:cubicBezTo>
                    <a:pt x="12" y="66"/>
                    <a:pt x="12" y="66"/>
                    <a:pt x="12" y="66"/>
                  </a:cubicBezTo>
                  <a:cubicBezTo>
                    <a:pt x="12" y="37"/>
                    <a:pt x="12" y="37"/>
                    <a:pt x="12" y="37"/>
                  </a:cubicBezTo>
                  <a:cubicBezTo>
                    <a:pt x="47" y="37"/>
                    <a:pt x="47" y="37"/>
                    <a:pt x="47" y="37"/>
                  </a:cubicBezTo>
                  <a:cubicBezTo>
                    <a:pt x="47" y="37"/>
                    <a:pt x="61" y="33"/>
                    <a:pt x="61" y="19"/>
                  </a:cubicBezTo>
                  <a:cubicBezTo>
                    <a:pt x="61" y="5"/>
                    <a:pt x="47" y="0"/>
                    <a:pt x="47" y="0"/>
                  </a:cubicBezTo>
                  <a:close/>
                  <a:moveTo>
                    <a:pt x="44" y="29"/>
                  </a:moveTo>
                  <a:cubicBezTo>
                    <a:pt x="12" y="29"/>
                    <a:pt x="12" y="29"/>
                    <a:pt x="12" y="29"/>
                  </a:cubicBezTo>
                  <a:cubicBezTo>
                    <a:pt x="12" y="9"/>
                    <a:pt x="12" y="9"/>
                    <a:pt x="12" y="9"/>
                  </a:cubicBezTo>
                  <a:cubicBezTo>
                    <a:pt x="44" y="9"/>
                    <a:pt x="44" y="9"/>
                    <a:pt x="44" y="9"/>
                  </a:cubicBezTo>
                  <a:cubicBezTo>
                    <a:pt x="44" y="9"/>
                    <a:pt x="50" y="11"/>
                    <a:pt x="50" y="19"/>
                  </a:cubicBezTo>
                  <a:cubicBezTo>
                    <a:pt x="50" y="26"/>
                    <a:pt x="44" y="29"/>
                    <a:pt x="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22"/>
            <p:cNvSpPr>
              <a:spLocks/>
            </p:cNvSpPr>
            <p:nvPr/>
          </p:nvSpPr>
          <p:spPr bwMode="auto">
            <a:xfrm>
              <a:off x="2033588" y="2054226"/>
              <a:ext cx="222250" cy="246063"/>
            </a:xfrm>
            <a:custGeom>
              <a:avLst/>
              <a:gdLst>
                <a:gd name="T0" fmla="*/ 0 w 140"/>
                <a:gd name="T1" fmla="*/ 0 h 155"/>
                <a:gd name="T2" fmla="*/ 140 w 140"/>
                <a:gd name="T3" fmla="*/ 0 h 155"/>
                <a:gd name="T4" fmla="*/ 140 w 140"/>
                <a:gd name="T5" fmla="*/ 24 h 155"/>
                <a:gd name="T6" fmla="*/ 83 w 140"/>
                <a:gd name="T7" fmla="*/ 24 h 155"/>
                <a:gd name="T8" fmla="*/ 83 w 140"/>
                <a:gd name="T9" fmla="*/ 155 h 155"/>
                <a:gd name="T10" fmla="*/ 55 w 140"/>
                <a:gd name="T11" fmla="*/ 155 h 155"/>
                <a:gd name="T12" fmla="*/ 55 w 140"/>
                <a:gd name="T13" fmla="*/ 34 h 155"/>
                <a:gd name="T14" fmla="*/ 79 w 140"/>
                <a:gd name="T15" fmla="*/ 24 h 155"/>
                <a:gd name="T16" fmla="*/ 0 w 140"/>
                <a:gd name="T17" fmla="*/ 24 h 155"/>
                <a:gd name="T18" fmla="*/ 0 w 140"/>
                <a:gd name="T19"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55">
                  <a:moveTo>
                    <a:pt x="0" y="0"/>
                  </a:moveTo>
                  <a:lnTo>
                    <a:pt x="140" y="0"/>
                  </a:lnTo>
                  <a:lnTo>
                    <a:pt x="140" y="24"/>
                  </a:lnTo>
                  <a:lnTo>
                    <a:pt x="83" y="24"/>
                  </a:lnTo>
                  <a:lnTo>
                    <a:pt x="83" y="155"/>
                  </a:lnTo>
                  <a:lnTo>
                    <a:pt x="55" y="155"/>
                  </a:lnTo>
                  <a:lnTo>
                    <a:pt x="55" y="34"/>
                  </a:lnTo>
                  <a:lnTo>
                    <a:pt x="79" y="24"/>
                  </a:lnTo>
                  <a:lnTo>
                    <a:pt x="0" y="2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23"/>
            <p:cNvSpPr>
              <a:spLocks/>
            </p:cNvSpPr>
            <p:nvPr/>
          </p:nvSpPr>
          <p:spPr bwMode="auto">
            <a:xfrm>
              <a:off x="2263776" y="2054226"/>
              <a:ext cx="320675" cy="246063"/>
            </a:xfrm>
            <a:custGeom>
              <a:avLst/>
              <a:gdLst>
                <a:gd name="T0" fmla="*/ 0 w 202"/>
                <a:gd name="T1" fmla="*/ 0 h 155"/>
                <a:gd name="T2" fmla="*/ 64 w 202"/>
                <a:gd name="T3" fmla="*/ 155 h 155"/>
                <a:gd name="T4" fmla="*/ 100 w 202"/>
                <a:gd name="T5" fmla="*/ 72 h 155"/>
                <a:gd name="T6" fmla="*/ 138 w 202"/>
                <a:gd name="T7" fmla="*/ 155 h 155"/>
                <a:gd name="T8" fmla="*/ 202 w 202"/>
                <a:gd name="T9" fmla="*/ 3 h 155"/>
                <a:gd name="T10" fmla="*/ 173 w 202"/>
                <a:gd name="T11" fmla="*/ 3 h 155"/>
                <a:gd name="T12" fmla="*/ 135 w 202"/>
                <a:gd name="T13" fmla="*/ 88 h 155"/>
                <a:gd name="T14" fmla="*/ 102 w 202"/>
                <a:gd name="T15" fmla="*/ 0 h 155"/>
                <a:gd name="T16" fmla="*/ 64 w 202"/>
                <a:gd name="T17" fmla="*/ 86 h 155"/>
                <a:gd name="T18" fmla="*/ 31 w 202"/>
                <a:gd name="T19" fmla="*/ 0 h 155"/>
                <a:gd name="T20" fmla="*/ 0 w 202"/>
                <a:gd name="T2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55">
                  <a:moveTo>
                    <a:pt x="0" y="0"/>
                  </a:moveTo>
                  <a:lnTo>
                    <a:pt x="64" y="155"/>
                  </a:lnTo>
                  <a:lnTo>
                    <a:pt x="100" y="72"/>
                  </a:lnTo>
                  <a:lnTo>
                    <a:pt x="138" y="155"/>
                  </a:lnTo>
                  <a:lnTo>
                    <a:pt x="202" y="3"/>
                  </a:lnTo>
                  <a:lnTo>
                    <a:pt x="173" y="3"/>
                  </a:lnTo>
                  <a:lnTo>
                    <a:pt x="135" y="88"/>
                  </a:lnTo>
                  <a:lnTo>
                    <a:pt x="102" y="0"/>
                  </a:lnTo>
                  <a:lnTo>
                    <a:pt x="64" y="86"/>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4"/>
            <p:cNvSpPr>
              <a:spLocks/>
            </p:cNvSpPr>
            <p:nvPr/>
          </p:nvSpPr>
          <p:spPr bwMode="auto">
            <a:xfrm>
              <a:off x="2878138" y="2035176"/>
              <a:ext cx="203200" cy="265113"/>
            </a:xfrm>
            <a:custGeom>
              <a:avLst/>
              <a:gdLst>
                <a:gd name="T0" fmla="*/ 0 w 128"/>
                <a:gd name="T1" fmla="*/ 24 h 167"/>
                <a:gd name="T2" fmla="*/ 26 w 128"/>
                <a:gd name="T3" fmla="*/ 0 h 167"/>
                <a:gd name="T4" fmla="*/ 26 w 128"/>
                <a:gd name="T5" fmla="*/ 145 h 167"/>
                <a:gd name="T6" fmla="*/ 128 w 128"/>
                <a:gd name="T7" fmla="*/ 145 h 167"/>
                <a:gd name="T8" fmla="*/ 107 w 128"/>
                <a:gd name="T9" fmla="*/ 167 h 167"/>
                <a:gd name="T10" fmla="*/ 0 w 128"/>
                <a:gd name="T11" fmla="*/ 167 h 167"/>
                <a:gd name="T12" fmla="*/ 0 w 128"/>
                <a:gd name="T13" fmla="*/ 24 h 167"/>
              </a:gdLst>
              <a:ahLst/>
              <a:cxnLst>
                <a:cxn ang="0">
                  <a:pos x="T0" y="T1"/>
                </a:cxn>
                <a:cxn ang="0">
                  <a:pos x="T2" y="T3"/>
                </a:cxn>
                <a:cxn ang="0">
                  <a:pos x="T4" y="T5"/>
                </a:cxn>
                <a:cxn ang="0">
                  <a:pos x="T6" y="T7"/>
                </a:cxn>
                <a:cxn ang="0">
                  <a:pos x="T8" y="T9"/>
                </a:cxn>
                <a:cxn ang="0">
                  <a:pos x="T10" y="T11"/>
                </a:cxn>
                <a:cxn ang="0">
                  <a:pos x="T12" y="T13"/>
                </a:cxn>
              </a:cxnLst>
              <a:rect l="0" t="0" r="r" b="b"/>
              <a:pathLst>
                <a:path w="128" h="167">
                  <a:moveTo>
                    <a:pt x="0" y="24"/>
                  </a:moveTo>
                  <a:lnTo>
                    <a:pt x="26" y="0"/>
                  </a:lnTo>
                  <a:lnTo>
                    <a:pt x="26" y="145"/>
                  </a:lnTo>
                  <a:lnTo>
                    <a:pt x="128" y="145"/>
                  </a:lnTo>
                  <a:lnTo>
                    <a:pt x="107" y="167"/>
                  </a:lnTo>
                  <a:lnTo>
                    <a:pt x="0" y="167"/>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5"/>
            <p:cNvSpPr>
              <a:spLocks/>
            </p:cNvSpPr>
            <p:nvPr/>
          </p:nvSpPr>
          <p:spPr bwMode="auto">
            <a:xfrm>
              <a:off x="3006726" y="2058988"/>
              <a:ext cx="277813" cy="244475"/>
            </a:xfrm>
            <a:custGeom>
              <a:avLst/>
              <a:gdLst>
                <a:gd name="T0" fmla="*/ 30 w 175"/>
                <a:gd name="T1" fmla="*/ 0 h 154"/>
                <a:gd name="T2" fmla="*/ 87 w 175"/>
                <a:gd name="T3" fmla="*/ 97 h 154"/>
                <a:gd name="T4" fmla="*/ 144 w 175"/>
                <a:gd name="T5" fmla="*/ 0 h 154"/>
                <a:gd name="T6" fmla="*/ 175 w 175"/>
                <a:gd name="T7" fmla="*/ 0 h 154"/>
                <a:gd name="T8" fmla="*/ 87 w 175"/>
                <a:gd name="T9" fmla="*/ 154 h 154"/>
                <a:gd name="T10" fmla="*/ 0 w 175"/>
                <a:gd name="T11" fmla="*/ 0 h 154"/>
                <a:gd name="T12" fmla="*/ 30 w 175"/>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75" h="154">
                  <a:moveTo>
                    <a:pt x="30" y="0"/>
                  </a:moveTo>
                  <a:lnTo>
                    <a:pt x="87" y="97"/>
                  </a:lnTo>
                  <a:lnTo>
                    <a:pt x="144" y="0"/>
                  </a:lnTo>
                  <a:lnTo>
                    <a:pt x="175" y="0"/>
                  </a:lnTo>
                  <a:lnTo>
                    <a:pt x="87" y="154"/>
                  </a:lnTo>
                  <a:lnTo>
                    <a:pt x="0"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26"/>
            <p:cNvSpPr>
              <a:spLocks noEditPoints="1"/>
            </p:cNvSpPr>
            <p:nvPr/>
          </p:nvSpPr>
          <p:spPr bwMode="auto">
            <a:xfrm>
              <a:off x="2598738" y="2054226"/>
              <a:ext cx="233363" cy="246063"/>
            </a:xfrm>
            <a:custGeom>
              <a:avLst/>
              <a:gdLst>
                <a:gd name="T0" fmla="*/ 41 w 62"/>
                <a:gd name="T1" fmla="*/ 0 h 65"/>
                <a:gd name="T2" fmla="*/ 21 w 62"/>
                <a:gd name="T3" fmla="*/ 0 h 65"/>
                <a:gd name="T4" fmla="*/ 0 w 62"/>
                <a:gd name="T5" fmla="*/ 18 h 65"/>
                <a:gd name="T6" fmla="*/ 0 w 62"/>
                <a:gd name="T7" fmla="*/ 47 h 65"/>
                <a:gd name="T8" fmla="*/ 19 w 62"/>
                <a:gd name="T9" fmla="*/ 65 h 65"/>
                <a:gd name="T10" fmla="*/ 45 w 62"/>
                <a:gd name="T11" fmla="*/ 65 h 65"/>
                <a:gd name="T12" fmla="*/ 62 w 62"/>
                <a:gd name="T13" fmla="*/ 48 h 65"/>
                <a:gd name="T14" fmla="*/ 62 w 62"/>
                <a:gd name="T15" fmla="*/ 18 h 65"/>
                <a:gd name="T16" fmla="*/ 41 w 62"/>
                <a:gd name="T17" fmla="*/ 0 h 65"/>
                <a:gd name="T18" fmla="*/ 50 w 62"/>
                <a:gd name="T19" fmla="*/ 46 h 65"/>
                <a:gd name="T20" fmla="*/ 38 w 62"/>
                <a:gd name="T21" fmla="*/ 56 h 65"/>
                <a:gd name="T22" fmla="*/ 23 w 62"/>
                <a:gd name="T23" fmla="*/ 56 h 65"/>
                <a:gd name="T24" fmla="*/ 11 w 62"/>
                <a:gd name="T25" fmla="*/ 43 h 65"/>
                <a:gd name="T26" fmla="*/ 11 w 62"/>
                <a:gd name="T27" fmla="*/ 23 h 65"/>
                <a:gd name="T28" fmla="*/ 23 w 62"/>
                <a:gd name="T29" fmla="*/ 10 h 65"/>
                <a:gd name="T30" fmla="*/ 38 w 62"/>
                <a:gd name="T31" fmla="*/ 10 h 65"/>
                <a:gd name="T32" fmla="*/ 50 w 62"/>
                <a:gd name="T33" fmla="*/ 20 h 65"/>
                <a:gd name="T34" fmla="*/ 50 w 62"/>
                <a:gd name="T35"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65">
                  <a:moveTo>
                    <a:pt x="41" y="0"/>
                  </a:moveTo>
                  <a:cubicBezTo>
                    <a:pt x="41" y="0"/>
                    <a:pt x="21" y="0"/>
                    <a:pt x="21" y="0"/>
                  </a:cubicBezTo>
                  <a:cubicBezTo>
                    <a:pt x="3" y="3"/>
                    <a:pt x="0" y="18"/>
                    <a:pt x="0" y="18"/>
                  </a:cubicBezTo>
                  <a:cubicBezTo>
                    <a:pt x="0" y="18"/>
                    <a:pt x="0" y="39"/>
                    <a:pt x="0" y="47"/>
                  </a:cubicBezTo>
                  <a:cubicBezTo>
                    <a:pt x="0" y="55"/>
                    <a:pt x="12" y="65"/>
                    <a:pt x="19" y="65"/>
                  </a:cubicBezTo>
                  <a:cubicBezTo>
                    <a:pt x="27" y="65"/>
                    <a:pt x="45" y="65"/>
                    <a:pt x="45" y="65"/>
                  </a:cubicBezTo>
                  <a:cubicBezTo>
                    <a:pt x="60" y="59"/>
                    <a:pt x="62" y="48"/>
                    <a:pt x="62" y="48"/>
                  </a:cubicBezTo>
                  <a:cubicBezTo>
                    <a:pt x="62" y="48"/>
                    <a:pt x="62" y="18"/>
                    <a:pt x="62" y="18"/>
                  </a:cubicBezTo>
                  <a:cubicBezTo>
                    <a:pt x="57" y="0"/>
                    <a:pt x="41" y="0"/>
                    <a:pt x="41" y="0"/>
                  </a:cubicBezTo>
                  <a:close/>
                  <a:moveTo>
                    <a:pt x="50" y="46"/>
                  </a:moveTo>
                  <a:cubicBezTo>
                    <a:pt x="50" y="46"/>
                    <a:pt x="49" y="53"/>
                    <a:pt x="38" y="56"/>
                  </a:cubicBezTo>
                  <a:cubicBezTo>
                    <a:pt x="38" y="56"/>
                    <a:pt x="23" y="56"/>
                    <a:pt x="23" y="56"/>
                  </a:cubicBezTo>
                  <a:cubicBezTo>
                    <a:pt x="23" y="56"/>
                    <a:pt x="12" y="54"/>
                    <a:pt x="11" y="43"/>
                  </a:cubicBezTo>
                  <a:cubicBezTo>
                    <a:pt x="11" y="43"/>
                    <a:pt x="11" y="23"/>
                    <a:pt x="11" y="23"/>
                  </a:cubicBezTo>
                  <a:cubicBezTo>
                    <a:pt x="11" y="23"/>
                    <a:pt x="10" y="11"/>
                    <a:pt x="23" y="10"/>
                  </a:cubicBezTo>
                  <a:cubicBezTo>
                    <a:pt x="38" y="10"/>
                    <a:pt x="38" y="10"/>
                    <a:pt x="38" y="10"/>
                  </a:cubicBezTo>
                  <a:cubicBezTo>
                    <a:pt x="38" y="10"/>
                    <a:pt x="49" y="11"/>
                    <a:pt x="50" y="20"/>
                  </a:cubicBezTo>
                  <a:cubicBezTo>
                    <a:pt x="50" y="21"/>
                    <a:pt x="50" y="46"/>
                    <a:pt x="5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27"/>
            <p:cNvSpPr>
              <a:spLocks noEditPoints="1"/>
            </p:cNvSpPr>
            <p:nvPr/>
          </p:nvSpPr>
          <p:spPr bwMode="auto">
            <a:xfrm>
              <a:off x="3841751" y="2001838"/>
              <a:ext cx="131763" cy="131763"/>
            </a:xfrm>
            <a:custGeom>
              <a:avLst/>
              <a:gdLst>
                <a:gd name="T0" fmla="*/ 17 w 35"/>
                <a:gd name="T1" fmla="*/ 35 h 35"/>
                <a:gd name="T2" fmla="*/ 0 w 35"/>
                <a:gd name="T3" fmla="*/ 18 h 35"/>
                <a:gd name="T4" fmla="*/ 17 w 35"/>
                <a:gd name="T5" fmla="*/ 0 h 35"/>
                <a:gd name="T6" fmla="*/ 35 w 35"/>
                <a:gd name="T7" fmla="*/ 18 h 35"/>
                <a:gd name="T8" fmla="*/ 17 w 35"/>
                <a:gd name="T9" fmla="*/ 35 h 35"/>
                <a:gd name="T10" fmla="*/ 17 w 35"/>
                <a:gd name="T11" fmla="*/ 2 h 35"/>
                <a:gd name="T12" fmla="*/ 2 w 35"/>
                <a:gd name="T13" fmla="*/ 18 h 35"/>
                <a:gd name="T14" fmla="*/ 17 w 35"/>
                <a:gd name="T15" fmla="*/ 33 h 35"/>
                <a:gd name="T16" fmla="*/ 33 w 35"/>
                <a:gd name="T17" fmla="*/ 18 h 35"/>
                <a:gd name="T18" fmla="*/ 17 w 35"/>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35"/>
                  </a:moveTo>
                  <a:cubicBezTo>
                    <a:pt x="8" y="35"/>
                    <a:pt x="0" y="27"/>
                    <a:pt x="0" y="18"/>
                  </a:cubicBezTo>
                  <a:cubicBezTo>
                    <a:pt x="0" y="8"/>
                    <a:pt x="8" y="0"/>
                    <a:pt x="17" y="0"/>
                  </a:cubicBezTo>
                  <a:cubicBezTo>
                    <a:pt x="27" y="0"/>
                    <a:pt x="35" y="8"/>
                    <a:pt x="35" y="18"/>
                  </a:cubicBezTo>
                  <a:cubicBezTo>
                    <a:pt x="35" y="27"/>
                    <a:pt x="27" y="35"/>
                    <a:pt x="17" y="35"/>
                  </a:cubicBezTo>
                  <a:close/>
                  <a:moveTo>
                    <a:pt x="17" y="2"/>
                  </a:moveTo>
                  <a:cubicBezTo>
                    <a:pt x="9" y="2"/>
                    <a:pt x="2" y="9"/>
                    <a:pt x="2" y="18"/>
                  </a:cubicBezTo>
                  <a:cubicBezTo>
                    <a:pt x="2" y="26"/>
                    <a:pt x="9" y="33"/>
                    <a:pt x="17" y="33"/>
                  </a:cubicBezTo>
                  <a:cubicBezTo>
                    <a:pt x="26" y="33"/>
                    <a:pt x="33" y="26"/>
                    <a:pt x="33" y="18"/>
                  </a:cubicBezTo>
                  <a:cubicBezTo>
                    <a:pt x="33" y="9"/>
                    <a:pt x="26" y="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28"/>
            <p:cNvSpPr>
              <a:spLocks noEditPoints="1"/>
            </p:cNvSpPr>
            <p:nvPr/>
          </p:nvSpPr>
          <p:spPr bwMode="auto">
            <a:xfrm>
              <a:off x="3871913" y="2032001"/>
              <a:ext cx="79375" cy="71438"/>
            </a:xfrm>
            <a:custGeom>
              <a:avLst/>
              <a:gdLst>
                <a:gd name="T0" fmla="*/ 18 w 21"/>
                <a:gd name="T1" fmla="*/ 4 h 19"/>
                <a:gd name="T2" fmla="*/ 16 w 21"/>
                <a:gd name="T3" fmla="*/ 8 h 19"/>
                <a:gd name="T4" fmla="*/ 12 w 21"/>
                <a:gd name="T5" fmla="*/ 9 h 19"/>
                <a:gd name="T6" fmla="*/ 18 w 21"/>
                <a:gd name="T7" fmla="*/ 18 h 19"/>
                <a:gd name="T8" fmla="*/ 19 w 21"/>
                <a:gd name="T9" fmla="*/ 18 h 19"/>
                <a:gd name="T10" fmla="*/ 20 w 21"/>
                <a:gd name="T11" fmla="*/ 18 h 19"/>
                <a:gd name="T12" fmla="*/ 21 w 21"/>
                <a:gd name="T13" fmla="*/ 18 h 19"/>
                <a:gd name="T14" fmla="*/ 21 w 21"/>
                <a:gd name="T15" fmla="*/ 19 h 19"/>
                <a:gd name="T16" fmla="*/ 16 w 21"/>
                <a:gd name="T17" fmla="*/ 19 h 19"/>
                <a:gd name="T18" fmla="*/ 9 w 21"/>
                <a:gd name="T19" fmla="*/ 9 h 19"/>
                <a:gd name="T20" fmla="*/ 6 w 21"/>
                <a:gd name="T21" fmla="*/ 9 h 19"/>
                <a:gd name="T22" fmla="*/ 6 w 21"/>
                <a:gd name="T23" fmla="*/ 17 h 19"/>
                <a:gd name="T24" fmla="*/ 6 w 21"/>
                <a:gd name="T25" fmla="*/ 18 h 19"/>
                <a:gd name="T26" fmla="*/ 7 w 21"/>
                <a:gd name="T27" fmla="*/ 18 h 19"/>
                <a:gd name="T28" fmla="*/ 8 w 21"/>
                <a:gd name="T29" fmla="*/ 18 h 19"/>
                <a:gd name="T30" fmla="*/ 8 w 21"/>
                <a:gd name="T31" fmla="*/ 19 h 19"/>
                <a:gd name="T32" fmla="*/ 0 w 21"/>
                <a:gd name="T33" fmla="*/ 19 h 19"/>
                <a:gd name="T34" fmla="*/ 0 w 21"/>
                <a:gd name="T35" fmla="*/ 18 h 19"/>
                <a:gd name="T36" fmla="*/ 1 w 21"/>
                <a:gd name="T37" fmla="*/ 18 h 19"/>
                <a:gd name="T38" fmla="*/ 2 w 21"/>
                <a:gd name="T39" fmla="*/ 18 h 19"/>
                <a:gd name="T40" fmla="*/ 3 w 21"/>
                <a:gd name="T41" fmla="*/ 17 h 19"/>
                <a:gd name="T42" fmla="*/ 3 w 21"/>
                <a:gd name="T43" fmla="*/ 1 h 19"/>
                <a:gd name="T44" fmla="*/ 2 w 21"/>
                <a:gd name="T45" fmla="*/ 0 h 19"/>
                <a:gd name="T46" fmla="*/ 1 w 21"/>
                <a:gd name="T47" fmla="*/ 0 h 19"/>
                <a:gd name="T48" fmla="*/ 0 w 21"/>
                <a:gd name="T49" fmla="*/ 0 h 19"/>
                <a:gd name="T50" fmla="*/ 0 w 21"/>
                <a:gd name="T51" fmla="*/ 0 h 19"/>
                <a:gd name="T52" fmla="*/ 9 w 21"/>
                <a:gd name="T53" fmla="*/ 0 h 19"/>
                <a:gd name="T54" fmla="*/ 16 w 21"/>
                <a:gd name="T55" fmla="*/ 1 h 19"/>
                <a:gd name="T56" fmla="*/ 18 w 21"/>
                <a:gd name="T57" fmla="*/ 4 h 19"/>
                <a:gd name="T58" fmla="*/ 6 w 21"/>
                <a:gd name="T59" fmla="*/ 8 h 19"/>
                <a:gd name="T60" fmla="*/ 10 w 21"/>
                <a:gd name="T61" fmla="*/ 8 h 19"/>
                <a:gd name="T62" fmla="*/ 13 w 21"/>
                <a:gd name="T63" fmla="*/ 7 h 19"/>
                <a:gd name="T64" fmla="*/ 15 w 21"/>
                <a:gd name="T65" fmla="*/ 4 h 19"/>
                <a:gd name="T66" fmla="*/ 13 w 21"/>
                <a:gd name="T67" fmla="*/ 1 h 19"/>
                <a:gd name="T68" fmla="*/ 9 w 21"/>
                <a:gd name="T69" fmla="*/ 0 h 19"/>
                <a:gd name="T70" fmla="*/ 7 w 21"/>
                <a:gd name="T71" fmla="*/ 0 h 19"/>
                <a:gd name="T72" fmla="*/ 6 w 21"/>
                <a:gd name="T73" fmla="*/ 0 h 19"/>
                <a:gd name="T74" fmla="*/ 6 w 21"/>
                <a:gd name="T75" fmla="*/ 1 h 19"/>
                <a:gd name="T76" fmla="*/ 6 w 21"/>
                <a:gd name="T7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19">
                  <a:moveTo>
                    <a:pt x="18" y="4"/>
                  </a:moveTo>
                  <a:cubicBezTo>
                    <a:pt x="18" y="6"/>
                    <a:pt x="17" y="7"/>
                    <a:pt x="16" y="8"/>
                  </a:cubicBezTo>
                  <a:cubicBezTo>
                    <a:pt x="15" y="8"/>
                    <a:pt x="14" y="9"/>
                    <a:pt x="12" y="9"/>
                  </a:cubicBezTo>
                  <a:cubicBezTo>
                    <a:pt x="18" y="18"/>
                    <a:pt x="18" y="18"/>
                    <a:pt x="18" y="18"/>
                  </a:cubicBezTo>
                  <a:cubicBezTo>
                    <a:pt x="18" y="18"/>
                    <a:pt x="18" y="18"/>
                    <a:pt x="19" y="18"/>
                  </a:cubicBezTo>
                  <a:cubicBezTo>
                    <a:pt x="19" y="18"/>
                    <a:pt x="19" y="18"/>
                    <a:pt x="20" y="18"/>
                  </a:cubicBezTo>
                  <a:cubicBezTo>
                    <a:pt x="21" y="18"/>
                    <a:pt x="21" y="18"/>
                    <a:pt x="21" y="18"/>
                  </a:cubicBezTo>
                  <a:cubicBezTo>
                    <a:pt x="21" y="19"/>
                    <a:pt x="21" y="19"/>
                    <a:pt x="21" y="19"/>
                  </a:cubicBezTo>
                  <a:cubicBezTo>
                    <a:pt x="16" y="19"/>
                    <a:pt x="16" y="19"/>
                    <a:pt x="16" y="19"/>
                  </a:cubicBezTo>
                  <a:cubicBezTo>
                    <a:pt x="9" y="9"/>
                    <a:pt x="9" y="9"/>
                    <a:pt x="9" y="9"/>
                  </a:cubicBezTo>
                  <a:cubicBezTo>
                    <a:pt x="6" y="9"/>
                    <a:pt x="6" y="9"/>
                    <a:pt x="6" y="9"/>
                  </a:cubicBezTo>
                  <a:cubicBezTo>
                    <a:pt x="6" y="17"/>
                    <a:pt x="6" y="17"/>
                    <a:pt x="6" y="17"/>
                  </a:cubicBezTo>
                  <a:cubicBezTo>
                    <a:pt x="6" y="18"/>
                    <a:pt x="6" y="18"/>
                    <a:pt x="6" y="18"/>
                  </a:cubicBezTo>
                  <a:cubicBezTo>
                    <a:pt x="6" y="18"/>
                    <a:pt x="7" y="18"/>
                    <a:pt x="7" y="18"/>
                  </a:cubicBezTo>
                  <a:cubicBezTo>
                    <a:pt x="8" y="18"/>
                    <a:pt x="8" y="18"/>
                    <a:pt x="8" y="18"/>
                  </a:cubicBezTo>
                  <a:cubicBezTo>
                    <a:pt x="8" y="19"/>
                    <a:pt x="8" y="19"/>
                    <a:pt x="8" y="19"/>
                  </a:cubicBezTo>
                  <a:cubicBezTo>
                    <a:pt x="0" y="19"/>
                    <a:pt x="0" y="19"/>
                    <a:pt x="0" y="19"/>
                  </a:cubicBezTo>
                  <a:cubicBezTo>
                    <a:pt x="0" y="18"/>
                    <a:pt x="0" y="18"/>
                    <a:pt x="0" y="18"/>
                  </a:cubicBezTo>
                  <a:cubicBezTo>
                    <a:pt x="1" y="18"/>
                    <a:pt x="1" y="18"/>
                    <a:pt x="1" y="18"/>
                  </a:cubicBezTo>
                  <a:cubicBezTo>
                    <a:pt x="2" y="18"/>
                    <a:pt x="2" y="18"/>
                    <a:pt x="2" y="18"/>
                  </a:cubicBezTo>
                  <a:cubicBezTo>
                    <a:pt x="3" y="18"/>
                    <a:pt x="3" y="18"/>
                    <a:pt x="3" y="17"/>
                  </a:cubicBezTo>
                  <a:cubicBezTo>
                    <a:pt x="3" y="1"/>
                    <a:pt x="3" y="1"/>
                    <a:pt x="3" y="1"/>
                  </a:cubicBezTo>
                  <a:cubicBezTo>
                    <a:pt x="3" y="1"/>
                    <a:pt x="3" y="1"/>
                    <a:pt x="2" y="0"/>
                  </a:cubicBezTo>
                  <a:cubicBezTo>
                    <a:pt x="2" y="0"/>
                    <a:pt x="2" y="0"/>
                    <a:pt x="1" y="0"/>
                  </a:cubicBezTo>
                  <a:cubicBezTo>
                    <a:pt x="0" y="0"/>
                    <a:pt x="0" y="0"/>
                    <a:pt x="0" y="0"/>
                  </a:cubicBezTo>
                  <a:cubicBezTo>
                    <a:pt x="0" y="0"/>
                    <a:pt x="0" y="0"/>
                    <a:pt x="0" y="0"/>
                  </a:cubicBezTo>
                  <a:cubicBezTo>
                    <a:pt x="9" y="0"/>
                    <a:pt x="9" y="0"/>
                    <a:pt x="9" y="0"/>
                  </a:cubicBezTo>
                  <a:cubicBezTo>
                    <a:pt x="12" y="0"/>
                    <a:pt x="14" y="0"/>
                    <a:pt x="16" y="1"/>
                  </a:cubicBezTo>
                  <a:cubicBezTo>
                    <a:pt x="17" y="1"/>
                    <a:pt x="18" y="3"/>
                    <a:pt x="18" y="4"/>
                  </a:cubicBezTo>
                  <a:close/>
                  <a:moveTo>
                    <a:pt x="6" y="8"/>
                  </a:moveTo>
                  <a:cubicBezTo>
                    <a:pt x="10" y="8"/>
                    <a:pt x="10" y="8"/>
                    <a:pt x="10" y="8"/>
                  </a:cubicBezTo>
                  <a:cubicBezTo>
                    <a:pt x="11" y="8"/>
                    <a:pt x="12" y="8"/>
                    <a:pt x="13" y="7"/>
                  </a:cubicBezTo>
                  <a:cubicBezTo>
                    <a:pt x="14" y="7"/>
                    <a:pt x="15" y="6"/>
                    <a:pt x="15" y="4"/>
                  </a:cubicBezTo>
                  <a:cubicBezTo>
                    <a:pt x="15" y="3"/>
                    <a:pt x="14" y="2"/>
                    <a:pt x="13" y="1"/>
                  </a:cubicBezTo>
                  <a:cubicBezTo>
                    <a:pt x="12" y="1"/>
                    <a:pt x="11" y="0"/>
                    <a:pt x="9" y="0"/>
                  </a:cubicBezTo>
                  <a:cubicBezTo>
                    <a:pt x="7" y="0"/>
                    <a:pt x="7" y="0"/>
                    <a:pt x="7" y="0"/>
                  </a:cubicBezTo>
                  <a:cubicBezTo>
                    <a:pt x="7" y="0"/>
                    <a:pt x="6" y="0"/>
                    <a:pt x="6" y="0"/>
                  </a:cubicBezTo>
                  <a:cubicBezTo>
                    <a:pt x="6" y="1"/>
                    <a:pt x="6" y="1"/>
                    <a:pt x="6" y="1"/>
                  </a:cubicBezTo>
                  <a:lnTo>
                    <a:pt x="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29"/>
            <p:cNvSpPr>
              <a:spLocks/>
            </p:cNvSpPr>
            <p:nvPr/>
          </p:nvSpPr>
          <p:spPr bwMode="auto">
            <a:xfrm>
              <a:off x="1973263" y="2462213"/>
              <a:ext cx="422275" cy="314325"/>
            </a:xfrm>
            <a:custGeom>
              <a:avLst/>
              <a:gdLst>
                <a:gd name="T0" fmla="*/ 28 w 112"/>
                <a:gd name="T1" fmla="*/ 0 h 83"/>
                <a:gd name="T2" fmla="*/ 12 w 112"/>
                <a:gd name="T3" fmla="*/ 14 h 83"/>
                <a:gd name="T4" fmla="*/ 88 w 112"/>
                <a:gd name="T5" fmla="*/ 14 h 83"/>
                <a:gd name="T6" fmla="*/ 30 w 112"/>
                <a:gd name="T7" fmla="*/ 74 h 83"/>
                <a:gd name="T8" fmla="*/ 22 w 112"/>
                <a:gd name="T9" fmla="*/ 74 h 83"/>
                <a:gd name="T10" fmla="*/ 71 w 112"/>
                <a:gd name="T11" fmla="*/ 23 h 83"/>
                <a:gd name="T12" fmla="*/ 59 w 112"/>
                <a:gd name="T13" fmla="*/ 23 h 83"/>
                <a:gd name="T14" fmla="*/ 0 w 112"/>
                <a:gd name="T15" fmla="*/ 83 h 83"/>
                <a:gd name="T16" fmla="*/ 36 w 112"/>
                <a:gd name="T17" fmla="*/ 83 h 83"/>
                <a:gd name="T18" fmla="*/ 108 w 112"/>
                <a:gd name="T19" fmla="*/ 9 h 83"/>
                <a:gd name="T20" fmla="*/ 106 w 112"/>
                <a:gd name="T21" fmla="*/ 0 h 83"/>
                <a:gd name="T22" fmla="*/ 28 w 112"/>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83">
                  <a:moveTo>
                    <a:pt x="28" y="0"/>
                  </a:moveTo>
                  <a:cubicBezTo>
                    <a:pt x="12" y="14"/>
                    <a:pt x="12" y="14"/>
                    <a:pt x="12" y="14"/>
                  </a:cubicBezTo>
                  <a:cubicBezTo>
                    <a:pt x="88" y="14"/>
                    <a:pt x="88" y="14"/>
                    <a:pt x="88" y="14"/>
                  </a:cubicBezTo>
                  <a:cubicBezTo>
                    <a:pt x="30" y="74"/>
                    <a:pt x="30" y="74"/>
                    <a:pt x="30" y="74"/>
                  </a:cubicBezTo>
                  <a:cubicBezTo>
                    <a:pt x="22" y="74"/>
                    <a:pt x="22" y="74"/>
                    <a:pt x="22" y="74"/>
                  </a:cubicBezTo>
                  <a:cubicBezTo>
                    <a:pt x="71" y="23"/>
                    <a:pt x="71" y="23"/>
                    <a:pt x="71" y="23"/>
                  </a:cubicBezTo>
                  <a:cubicBezTo>
                    <a:pt x="59" y="23"/>
                    <a:pt x="59" y="23"/>
                    <a:pt x="59" y="23"/>
                  </a:cubicBezTo>
                  <a:cubicBezTo>
                    <a:pt x="0" y="83"/>
                    <a:pt x="0" y="83"/>
                    <a:pt x="0" y="83"/>
                  </a:cubicBezTo>
                  <a:cubicBezTo>
                    <a:pt x="36" y="83"/>
                    <a:pt x="36" y="83"/>
                    <a:pt x="36" y="83"/>
                  </a:cubicBezTo>
                  <a:cubicBezTo>
                    <a:pt x="108" y="9"/>
                    <a:pt x="108" y="9"/>
                    <a:pt x="108" y="9"/>
                  </a:cubicBezTo>
                  <a:cubicBezTo>
                    <a:pt x="108" y="9"/>
                    <a:pt x="112" y="4"/>
                    <a:pt x="106"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30"/>
            <p:cNvSpPr>
              <a:spLocks noEditPoints="1"/>
            </p:cNvSpPr>
            <p:nvPr/>
          </p:nvSpPr>
          <p:spPr bwMode="auto">
            <a:xfrm>
              <a:off x="2381251" y="2462213"/>
              <a:ext cx="398463" cy="265113"/>
            </a:xfrm>
            <a:custGeom>
              <a:avLst/>
              <a:gdLst>
                <a:gd name="T0" fmla="*/ 81 w 106"/>
                <a:gd name="T1" fmla="*/ 11 h 70"/>
                <a:gd name="T2" fmla="*/ 99 w 106"/>
                <a:gd name="T3" fmla="*/ 11 h 70"/>
                <a:gd name="T4" fmla="*/ 106 w 106"/>
                <a:gd name="T5" fmla="*/ 0 h 70"/>
                <a:gd name="T6" fmla="*/ 17 w 106"/>
                <a:gd name="T7" fmla="*/ 0 h 70"/>
                <a:gd name="T8" fmla="*/ 2 w 106"/>
                <a:gd name="T9" fmla="*/ 54 h 70"/>
                <a:gd name="T10" fmla="*/ 16 w 106"/>
                <a:gd name="T11" fmla="*/ 68 h 70"/>
                <a:gd name="T12" fmla="*/ 88 w 106"/>
                <a:gd name="T13" fmla="*/ 69 h 70"/>
                <a:gd name="T14" fmla="*/ 97 w 106"/>
                <a:gd name="T15" fmla="*/ 55 h 70"/>
                <a:gd name="T16" fmla="*/ 20 w 106"/>
                <a:gd name="T17" fmla="*/ 55 h 70"/>
                <a:gd name="T18" fmla="*/ 23 w 106"/>
                <a:gd name="T19" fmla="*/ 46 h 70"/>
                <a:gd name="T20" fmla="*/ 35 w 106"/>
                <a:gd name="T21" fmla="*/ 53 h 70"/>
                <a:gd name="T22" fmla="*/ 56 w 106"/>
                <a:gd name="T23" fmla="*/ 11 h 70"/>
                <a:gd name="T24" fmla="*/ 67 w 106"/>
                <a:gd name="T25" fmla="*/ 11 h 70"/>
                <a:gd name="T26" fmla="*/ 57 w 106"/>
                <a:gd name="T27" fmla="*/ 41 h 70"/>
                <a:gd name="T28" fmla="*/ 66 w 106"/>
                <a:gd name="T29" fmla="*/ 50 h 70"/>
                <a:gd name="T30" fmla="*/ 83 w 106"/>
                <a:gd name="T31" fmla="*/ 50 h 70"/>
                <a:gd name="T32" fmla="*/ 102 w 106"/>
                <a:gd name="T33" fmla="*/ 37 h 70"/>
                <a:gd name="T34" fmla="*/ 73 w 106"/>
                <a:gd name="T35" fmla="*/ 37 h 70"/>
                <a:gd name="T36" fmla="*/ 81 w 106"/>
                <a:gd name="T37" fmla="*/ 11 h 70"/>
                <a:gd name="T38" fmla="*/ 34 w 106"/>
                <a:gd name="T39" fmla="*/ 34 h 70"/>
                <a:gd name="T40" fmla="*/ 24 w 106"/>
                <a:gd name="T41" fmla="*/ 44 h 70"/>
                <a:gd name="T42" fmla="*/ 33 w 106"/>
                <a:gd name="T43" fmla="*/ 11 h 70"/>
                <a:gd name="T44" fmla="*/ 44 w 106"/>
                <a:gd name="T45" fmla="*/ 11 h 70"/>
                <a:gd name="T46" fmla="*/ 34 w 106"/>
                <a:gd name="T47" fmla="*/ 3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6" h="70">
                  <a:moveTo>
                    <a:pt x="81" y="11"/>
                  </a:moveTo>
                  <a:cubicBezTo>
                    <a:pt x="99" y="11"/>
                    <a:pt x="99" y="11"/>
                    <a:pt x="99" y="11"/>
                  </a:cubicBezTo>
                  <a:cubicBezTo>
                    <a:pt x="106" y="0"/>
                    <a:pt x="106" y="0"/>
                    <a:pt x="106" y="0"/>
                  </a:cubicBezTo>
                  <a:cubicBezTo>
                    <a:pt x="17" y="0"/>
                    <a:pt x="17" y="0"/>
                    <a:pt x="17" y="0"/>
                  </a:cubicBezTo>
                  <a:cubicBezTo>
                    <a:pt x="17" y="0"/>
                    <a:pt x="2" y="53"/>
                    <a:pt x="2" y="54"/>
                  </a:cubicBezTo>
                  <a:cubicBezTo>
                    <a:pt x="0" y="70"/>
                    <a:pt x="16" y="68"/>
                    <a:pt x="16" y="68"/>
                  </a:cubicBezTo>
                  <a:cubicBezTo>
                    <a:pt x="88" y="69"/>
                    <a:pt x="88" y="69"/>
                    <a:pt x="88" y="69"/>
                  </a:cubicBezTo>
                  <a:cubicBezTo>
                    <a:pt x="97" y="55"/>
                    <a:pt x="97" y="55"/>
                    <a:pt x="97" y="55"/>
                  </a:cubicBezTo>
                  <a:cubicBezTo>
                    <a:pt x="20" y="55"/>
                    <a:pt x="20" y="55"/>
                    <a:pt x="20" y="55"/>
                  </a:cubicBezTo>
                  <a:cubicBezTo>
                    <a:pt x="23" y="46"/>
                    <a:pt x="23" y="46"/>
                    <a:pt x="23" y="46"/>
                  </a:cubicBezTo>
                  <a:cubicBezTo>
                    <a:pt x="35" y="53"/>
                    <a:pt x="35" y="53"/>
                    <a:pt x="35" y="53"/>
                  </a:cubicBezTo>
                  <a:cubicBezTo>
                    <a:pt x="57" y="31"/>
                    <a:pt x="56" y="11"/>
                    <a:pt x="56" y="11"/>
                  </a:cubicBezTo>
                  <a:cubicBezTo>
                    <a:pt x="67" y="11"/>
                    <a:pt x="67" y="11"/>
                    <a:pt x="67" y="11"/>
                  </a:cubicBezTo>
                  <a:cubicBezTo>
                    <a:pt x="57" y="41"/>
                    <a:pt x="57" y="41"/>
                    <a:pt x="57" y="41"/>
                  </a:cubicBezTo>
                  <a:cubicBezTo>
                    <a:pt x="58" y="48"/>
                    <a:pt x="61" y="50"/>
                    <a:pt x="66" y="50"/>
                  </a:cubicBezTo>
                  <a:cubicBezTo>
                    <a:pt x="83" y="50"/>
                    <a:pt x="83" y="50"/>
                    <a:pt x="83" y="50"/>
                  </a:cubicBezTo>
                  <a:cubicBezTo>
                    <a:pt x="95" y="48"/>
                    <a:pt x="102" y="37"/>
                    <a:pt x="102" y="37"/>
                  </a:cubicBezTo>
                  <a:cubicBezTo>
                    <a:pt x="73" y="37"/>
                    <a:pt x="73" y="37"/>
                    <a:pt x="73" y="37"/>
                  </a:cubicBezTo>
                  <a:lnTo>
                    <a:pt x="81" y="11"/>
                  </a:lnTo>
                  <a:close/>
                  <a:moveTo>
                    <a:pt x="34" y="34"/>
                  </a:moveTo>
                  <a:cubicBezTo>
                    <a:pt x="30" y="41"/>
                    <a:pt x="24" y="44"/>
                    <a:pt x="24" y="44"/>
                  </a:cubicBezTo>
                  <a:cubicBezTo>
                    <a:pt x="33" y="11"/>
                    <a:pt x="33" y="11"/>
                    <a:pt x="33" y="11"/>
                  </a:cubicBezTo>
                  <a:cubicBezTo>
                    <a:pt x="44" y="11"/>
                    <a:pt x="44" y="11"/>
                    <a:pt x="44" y="11"/>
                  </a:cubicBezTo>
                  <a:cubicBezTo>
                    <a:pt x="44" y="11"/>
                    <a:pt x="43" y="20"/>
                    <a:pt x="3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31"/>
            <p:cNvSpPr>
              <a:spLocks/>
            </p:cNvSpPr>
            <p:nvPr/>
          </p:nvSpPr>
          <p:spPr bwMode="auto">
            <a:xfrm>
              <a:off x="2784476" y="2451101"/>
              <a:ext cx="206375" cy="306388"/>
            </a:xfrm>
            <a:custGeom>
              <a:avLst/>
              <a:gdLst>
                <a:gd name="T0" fmla="*/ 16 w 55"/>
                <a:gd name="T1" fmla="*/ 8 h 81"/>
                <a:gd name="T2" fmla="*/ 33 w 55"/>
                <a:gd name="T3" fmla="*/ 0 h 81"/>
                <a:gd name="T4" fmla="*/ 40 w 55"/>
                <a:gd name="T5" fmla="*/ 7 h 81"/>
                <a:gd name="T6" fmla="*/ 50 w 55"/>
                <a:gd name="T7" fmla="*/ 1 h 81"/>
                <a:gd name="T8" fmla="*/ 55 w 55"/>
                <a:gd name="T9" fmla="*/ 8 h 81"/>
                <a:gd name="T10" fmla="*/ 43 w 55"/>
                <a:gd name="T11" fmla="*/ 16 h 81"/>
                <a:gd name="T12" fmla="*/ 34 w 55"/>
                <a:gd name="T13" fmla="*/ 62 h 81"/>
                <a:gd name="T14" fmla="*/ 0 w 55"/>
                <a:gd name="T15" fmla="*/ 81 h 81"/>
                <a:gd name="T16" fmla="*/ 26 w 55"/>
                <a:gd name="T17" fmla="*/ 47 h 81"/>
                <a:gd name="T18" fmla="*/ 17 w 55"/>
                <a:gd name="T19" fmla="*/ 53 h 81"/>
                <a:gd name="T20" fmla="*/ 4 w 55"/>
                <a:gd name="T21" fmla="*/ 49 h 81"/>
                <a:gd name="T22" fmla="*/ 28 w 55"/>
                <a:gd name="T23" fmla="*/ 33 h 81"/>
                <a:gd name="T24" fmla="*/ 28 w 55"/>
                <a:gd name="T25" fmla="*/ 23 h 81"/>
                <a:gd name="T26" fmla="*/ 17 w 55"/>
                <a:gd name="T27" fmla="*/ 30 h 81"/>
                <a:gd name="T28" fmla="*/ 8 w 55"/>
                <a:gd name="T29" fmla="*/ 25 h 81"/>
                <a:gd name="T30" fmla="*/ 25 w 55"/>
                <a:gd name="T31" fmla="*/ 16 h 81"/>
                <a:gd name="T32" fmla="*/ 16 w 55"/>
                <a:gd name="T33" fmla="*/ 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81">
                  <a:moveTo>
                    <a:pt x="16" y="8"/>
                  </a:moveTo>
                  <a:cubicBezTo>
                    <a:pt x="33" y="0"/>
                    <a:pt x="33" y="0"/>
                    <a:pt x="33" y="0"/>
                  </a:cubicBezTo>
                  <a:cubicBezTo>
                    <a:pt x="40" y="7"/>
                    <a:pt x="40" y="7"/>
                    <a:pt x="40" y="7"/>
                  </a:cubicBezTo>
                  <a:cubicBezTo>
                    <a:pt x="50" y="1"/>
                    <a:pt x="50" y="1"/>
                    <a:pt x="50" y="1"/>
                  </a:cubicBezTo>
                  <a:cubicBezTo>
                    <a:pt x="55" y="8"/>
                    <a:pt x="55" y="8"/>
                    <a:pt x="55" y="8"/>
                  </a:cubicBezTo>
                  <a:cubicBezTo>
                    <a:pt x="43" y="16"/>
                    <a:pt x="43" y="16"/>
                    <a:pt x="43" y="16"/>
                  </a:cubicBezTo>
                  <a:cubicBezTo>
                    <a:pt x="43" y="16"/>
                    <a:pt x="49" y="44"/>
                    <a:pt x="34" y="62"/>
                  </a:cubicBezTo>
                  <a:cubicBezTo>
                    <a:pt x="18" y="80"/>
                    <a:pt x="0" y="81"/>
                    <a:pt x="0" y="81"/>
                  </a:cubicBezTo>
                  <a:cubicBezTo>
                    <a:pt x="0" y="81"/>
                    <a:pt x="23" y="66"/>
                    <a:pt x="26" y="47"/>
                  </a:cubicBezTo>
                  <a:cubicBezTo>
                    <a:pt x="26" y="47"/>
                    <a:pt x="17" y="53"/>
                    <a:pt x="17" y="53"/>
                  </a:cubicBezTo>
                  <a:cubicBezTo>
                    <a:pt x="4" y="49"/>
                    <a:pt x="4" y="49"/>
                    <a:pt x="4" y="49"/>
                  </a:cubicBezTo>
                  <a:cubicBezTo>
                    <a:pt x="28" y="33"/>
                    <a:pt x="28" y="33"/>
                    <a:pt x="28" y="33"/>
                  </a:cubicBezTo>
                  <a:cubicBezTo>
                    <a:pt x="28" y="23"/>
                    <a:pt x="28" y="23"/>
                    <a:pt x="28" y="23"/>
                  </a:cubicBezTo>
                  <a:cubicBezTo>
                    <a:pt x="17" y="30"/>
                    <a:pt x="17" y="30"/>
                    <a:pt x="17" y="30"/>
                  </a:cubicBezTo>
                  <a:cubicBezTo>
                    <a:pt x="8" y="25"/>
                    <a:pt x="8" y="25"/>
                    <a:pt x="8" y="25"/>
                  </a:cubicBezTo>
                  <a:cubicBezTo>
                    <a:pt x="25" y="16"/>
                    <a:pt x="25" y="16"/>
                    <a:pt x="25" y="16"/>
                  </a:cubicBezTo>
                  <a:cubicBezTo>
                    <a:pt x="25" y="16"/>
                    <a:pt x="22" y="10"/>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32"/>
            <p:cNvSpPr>
              <a:spLocks noEditPoints="1"/>
            </p:cNvSpPr>
            <p:nvPr/>
          </p:nvSpPr>
          <p:spPr bwMode="auto">
            <a:xfrm>
              <a:off x="2916238" y="2443163"/>
              <a:ext cx="285750" cy="325438"/>
            </a:xfrm>
            <a:custGeom>
              <a:avLst/>
              <a:gdLst>
                <a:gd name="T0" fmla="*/ 52 w 76"/>
                <a:gd name="T1" fmla="*/ 56 h 86"/>
                <a:gd name="T2" fmla="*/ 68 w 76"/>
                <a:gd name="T3" fmla="*/ 54 h 86"/>
                <a:gd name="T4" fmla="*/ 64 w 76"/>
                <a:gd name="T5" fmla="*/ 46 h 86"/>
                <a:gd name="T6" fmla="*/ 51 w 76"/>
                <a:gd name="T7" fmla="*/ 49 h 86"/>
                <a:gd name="T8" fmla="*/ 51 w 76"/>
                <a:gd name="T9" fmla="*/ 43 h 86"/>
                <a:gd name="T10" fmla="*/ 62 w 76"/>
                <a:gd name="T11" fmla="*/ 43 h 86"/>
                <a:gd name="T12" fmla="*/ 71 w 76"/>
                <a:gd name="T13" fmla="*/ 13 h 86"/>
                <a:gd name="T14" fmla="*/ 76 w 76"/>
                <a:gd name="T15" fmla="*/ 8 h 86"/>
                <a:gd name="T16" fmla="*/ 59 w 76"/>
                <a:gd name="T17" fmla="*/ 8 h 86"/>
                <a:gd name="T18" fmla="*/ 60 w 76"/>
                <a:gd name="T19" fmla="*/ 2 h 86"/>
                <a:gd name="T20" fmla="*/ 64 w 76"/>
                <a:gd name="T21" fmla="*/ 0 h 86"/>
                <a:gd name="T22" fmla="*/ 46 w 76"/>
                <a:gd name="T23" fmla="*/ 0 h 86"/>
                <a:gd name="T24" fmla="*/ 43 w 76"/>
                <a:gd name="T25" fmla="*/ 8 h 86"/>
                <a:gd name="T26" fmla="*/ 23 w 76"/>
                <a:gd name="T27" fmla="*/ 8 h 86"/>
                <a:gd name="T28" fmla="*/ 9 w 76"/>
                <a:gd name="T29" fmla="*/ 63 h 86"/>
                <a:gd name="T30" fmla="*/ 4 w 76"/>
                <a:gd name="T31" fmla="*/ 64 h 86"/>
                <a:gd name="T32" fmla="*/ 0 w 76"/>
                <a:gd name="T33" fmla="*/ 76 h 86"/>
                <a:gd name="T34" fmla="*/ 27 w 76"/>
                <a:gd name="T35" fmla="*/ 74 h 86"/>
                <a:gd name="T36" fmla="*/ 30 w 76"/>
                <a:gd name="T37" fmla="*/ 66 h 86"/>
                <a:gd name="T38" fmla="*/ 34 w 76"/>
                <a:gd name="T39" fmla="*/ 62 h 86"/>
                <a:gd name="T40" fmla="*/ 23 w 76"/>
                <a:gd name="T41" fmla="*/ 63 h 86"/>
                <a:gd name="T42" fmla="*/ 27 w 76"/>
                <a:gd name="T43" fmla="*/ 43 h 86"/>
                <a:gd name="T44" fmla="*/ 35 w 76"/>
                <a:gd name="T45" fmla="*/ 43 h 86"/>
                <a:gd name="T46" fmla="*/ 45 w 76"/>
                <a:gd name="T47" fmla="*/ 73 h 86"/>
                <a:gd name="T48" fmla="*/ 72 w 76"/>
                <a:gd name="T49" fmla="*/ 85 h 86"/>
                <a:gd name="T50" fmla="*/ 52 w 76"/>
                <a:gd name="T51" fmla="*/ 56 h 86"/>
                <a:gd name="T52" fmla="*/ 35 w 76"/>
                <a:gd name="T53" fmla="*/ 15 h 86"/>
                <a:gd name="T54" fmla="*/ 55 w 76"/>
                <a:gd name="T55" fmla="*/ 15 h 86"/>
                <a:gd name="T56" fmla="*/ 53 w 76"/>
                <a:gd name="T57" fmla="*/ 21 h 86"/>
                <a:gd name="T58" fmla="*/ 33 w 76"/>
                <a:gd name="T59" fmla="*/ 21 h 86"/>
                <a:gd name="T60" fmla="*/ 35 w 76"/>
                <a:gd name="T61" fmla="*/ 15 h 86"/>
                <a:gd name="T62" fmla="*/ 30 w 76"/>
                <a:gd name="T63" fmla="*/ 35 h 86"/>
                <a:gd name="T64" fmla="*/ 31 w 76"/>
                <a:gd name="T65" fmla="*/ 29 h 86"/>
                <a:gd name="T66" fmla="*/ 51 w 76"/>
                <a:gd name="T67" fmla="*/ 29 h 86"/>
                <a:gd name="T68" fmla="*/ 49 w 76"/>
                <a:gd name="T69" fmla="*/ 35 h 86"/>
                <a:gd name="T70" fmla="*/ 30 w 76"/>
                <a:gd name="T71" fmla="*/ 3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6">
                  <a:moveTo>
                    <a:pt x="52" y="56"/>
                  </a:moveTo>
                  <a:cubicBezTo>
                    <a:pt x="53" y="56"/>
                    <a:pt x="68" y="54"/>
                    <a:pt x="68" y="54"/>
                  </a:cubicBezTo>
                  <a:cubicBezTo>
                    <a:pt x="64" y="46"/>
                    <a:pt x="64" y="46"/>
                    <a:pt x="64" y="46"/>
                  </a:cubicBezTo>
                  <a:cubicBezTo>
                    <a:pt x="51" y="49"/>
                    <a:pt x="51" y="49"/>
                    <a:pt x="51" y="49"/>
                  </a:cubicBezTo>
                  <a:cubicBezTo>
                    <a:pt x="51" y="49"/>
                    <a:pt x="50" y="46"/>
                    <a:pt x="51" y="43"/>
                  </a:cubicBezTo>
                  <a:cubicBezTo>
                    <a:pt x="62" y="43"/>
                    <a:pt x="62" y="43"/>
                    <a:pt x="62" y="43"/>
                  </a:cubicBezTo>
                  <a:cubicBezTo>
                    <a:pt x="71" y="13"/>
                    <a:pt x="71" y="13"/>
                    <a:pt x="71" y="13"/>
                  </a:cubicBezTo>
                  <a:cubicBezTo>
                    <a:pt x="76" y="8"/>
                    <a:pt x="76" y="8"/>
                    <a:pt x="76" y="8"/>
                  </a:cubicBezTo>
                  <a:cubicBezTo>
                    <a:pt x="59" y="8"/>
                    <a:pt x="59" y="8"/>
                    <a:pt x="59" y="8"/>
                  </a:cubicBezTo>
                  <a:cubicBezTo>
                    <a:pt x="60" y="2"/>
                    <a:pt x="60" y="2"/>
                    <a:pt x="60" y="2"/>
                  </a:cubicBezTo>
                  <a:cubicBezTo>
                    <a:pt x="64" y="0"/>
                    <a:pt x="64" y="0"/>
                    <a:pt x="64" y="0"/>
                  </a:cubicBezTo>
                  <a:cubicBezTo>
                    <a:pt x="46" y="0"/>
                    <a:pt x="46" y="0"/>
                    <a:pt x="46" y="0"/>
                  </a:cubicBezTo>
                  <a:cubicBezTo>
                    <a:pt x="43" y="8"/>
                    <a:pt x="43" y="8"/>
                    <a:pt x="43" y="8"/>
                  </a:cubicBezTo>
                  <a:cubicBezTo>
                    <a:pt x="23" y="8"/>
                    <a:pt x="23" y="8"/>
                    <a:pt x="23" y="8"/>
                  </a:cubicBezTo>
                  <a:cubicBezTo>
                    <a:pt x="9" y="63"/>
                    <a:pt x="9" y="63"/>
                    <a:pt x="9" y="63"/>
                  </a:cubicBezTo>
                  <a:cubicBezTo>
                    <a:pt x="4" y="64"/>
                    <a:pt x="4" y="64"/>
                    <a:pt x="4" y="64"/>
                  </a:cubicBezTo>
                  <a:cubicBezTo>
                    <a:pt x="0" y="76"/>
                    <a:pt x="0" y="76"/>
                    <a:pt x="0" y="76"/>
                  </a:cubicBezTo>
                  <a:cubicBezTo>
                    <a:pt x="27" y="74"/>
                    <a:pt x="27" y="74"/>
                    <a:pt x="27" y="74"/>
                  </a:cubicBezTo>
                  <a:cubicBezTo>
                    <a:pt x="30" y="66"/>
                    <a:pt x="30" y="66"/>
                    <a:pt x="30" y="66"/>
                  </a:cubicBezTo>
                  <a:cubicBezTo>
                    <a:pt x="34" y="62"/>
                    <a:pt x="34" y="62"/>
                    <a:pt x="34" y="62"/>
                  </a:cubicBezTo>
                  <a:cubicBezTo>
                    <a:pt x="23" y="63"/>
                    <a:pt x="23" y="63"/>
                    <a:pt x="23" y="63"/>
                  </a:cubicBezTo>
                  <a:cubicBezTo>
                    <a:pt x="27" y="43"/>
                    <a:pt x="27" y="43"/>
                    <a:pt x="27" y="43"/>
                  </a:cubicBezTo>
                  <a:cubicBezTo>
                    <a:pt x="35" y="43"/>
                    <a:pt x="35" y="43"/>
                    <a:pt x="35" y="43"/>
                  </a:cubicBezTo>
                  <a:cubicBezTo>
                    <a:pt x="35" y="43"/>
                    <a:pt x="32" y="58"/>
                    <a:pt x="45" y="73"/>
                  </a:cubicBezTo>
                  <a:cubicBezTo>
                    <a:pt x="56" y="86"/>
                    <a:pt x="72" y="85"/>
                    <a:pt x="72" y="85"/>
                  </a:cubicBezTo>
                  <a:cubicBezTo>
                    <a:pt x="72" y="85"/>
                    <a:pt x="53" y="67"/>
                    <a:pt x="52" y="56"/>
                  </a:cubicBezTo>
                  <a:close/>
                  <a:moveTo>
                    <a:pt x="35" y="15"/>
                  </a:moveTo>
                  <a:cubicBezTo>
                    <a:pt x="55" y="15"/>
                    <a:pt x="55" y="15"/>
                    <a:pt x="55" y="15"/>
                  </a:cubicBezTo>
                  <a:cubicBezTo>
                    <a:pt x="53" y="21"/>
                    <a:pt x="53" y="21"/>
                    <a:pt x="53" y="21"/>
                  </a:cubicBezTo>
                  <a:cubicBezTo>
                    <a:pt x="33" y="21"/>
                    <a:pt x="33" y="21"/>
                    <a:pt x="33" y="21"/>
                  </a:cubicBezTo>
                  <a:lnTo>
                    <a:pt x="35" y="15"/>
                  </a:lnTo>
                  <a:close/>
                  <a:moveTo>
                    <a:pt x="30" y="35"/>
                  </a:moveTo>
                  <a:cubicBezTo>
                    <a:pt x="31" y="29"/>
                    <a:pt x="31" y="29"/>
                    <a:pt x="31" y="29"/>
                  </a:cubicBezTo>
                  <a:cubicBezTo>
                    <a:pt x="51" y="29"/>
                    <a:pt x="51" y="29"/>
                    <a:pt x="51" y="29"/>
                  </a:cubicBezTo>
                  <a:cubicBezTo>
                    <a:pt x="49" y="35"/>
                    <a:pt x="49" y="35"/>
                    <a:pt x="49" y="35"/>
                  </a:cubicBezTo>
                  <a:lnTo>
                    <a:pt x="3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3" name="组合 32"/>
          <p:cNvGrpSpPr/>
          <p:nvPr/>
        </p:nvGrpSpPr>
        <p:grpSpPr>
          <a:xfrm>
            <a:off x="534746" y="2276872"/>
            <a:ext cx="2840263" cy="2327910"/>
            <a:chOff x="918845" y="2476500"/>
            <a:chExt cx="2840263" cy="2327910"/>
          </a:xfrm>
        </p:grpSpPr>
        <p:sp>
          <p:nvSpPr>
            <p:cNvPr id="50" name="平行四边形 49"/>
            <p:cNvSpPr/>
            <p:nvPr/>
          </p:nvSpPr>
          <p:spPr>
            <a:xfrm>
              <a:off x="962025" y="2606040"/>
              <a:ext cx="2768400" cy="2068830"/>
            </a:xfrm>
            <a:prstGeom prst="parallelogram">
              <a:avLst/>
            </a:prstGeom>
            <a:blipFill dpi="0" rotWithShape="1">
              <a:blip r:embed="rId2">
                <a:extLst>
                  <a:ext uri="{28A0092B-C50C-407E-A947-70E740481C1C}">
                    <a14:useLocalDpi xmlns:a14="http://schemas.microsoft.com/office/drawing/2010/main" val="0"/>
                  </a:ext>
                </a:extLst>
              </a:blip>
              <a:srcRect/>
              <a:stretch>
                <a:fillRect/>
              </a:stretch>
            </a:blip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51" name="任意多边形 50"/>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52" name="任意多边形 51"/>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grpSp>
      <p:grpSp>
        <p:nvGrpSpPr>
          <p:cNvPr id="34" name="组合 33"/>
          <p:cNvGrpSpPr>
            <a:grpSpLocks/>
          </p:cNvGrpSpPr>
          <p:nvPr/>
        </p:nvGrpSpPr>
        <p:grpSpPr>
          <a:xfrm>
            <a:off x="8823340" y="2276872"/>
            <a:ext cx="2840263" cy="2327910"/>
            <a:chOff x="918845" y="2476500"/>
            <a:chExt cx="2840263" cy="2327910"/>
          </a:xfrm>
        </p:grpSpPr>
        <p:sp>
          <p:nvSpPr>
            <p:cNvPr id="47" name="平行四边形 46"/>
            <p:cNvSpPr/>
            <p:nvPr/>
          </p:nvSpPr>
          <p:spPr>
            <a:xfrm>
              <a:off x="962025" y="2606040"/>
              <a:ext cx="2768400" cy="2068830"/>
            </a:xfrm>
            <a:prstGeom prst="parallelogram">
              <a:avLst/>
            </a:prstGeom>
            <a:blipFill dpi="0" rotWithShape="1">
              <a:blip r:embed="rId3">
                <a:extLst>
                  <a:ext uri="{28A0092B-C50C-407E-A947-70E740481C1C}">
                    <a14:useLocalDpi xmlns:a14="http://schemas.microsoft.com/office/drawing/2010/main" val="0"/>
                  </a:ext>
                </a:extLst>
              </a:blip>
              <a:srcRect/>
              <a:stretch>
                <a:fillRect/>
              </a:stretch>
            </a:blip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48" name="任意多边形 47"/>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49" name="任意多边形 48"/>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grpSp>
      <p:grpSp>
        <p:nvGrpSpPr>
          <p:cNvPr id="35" name="组合 34"/>
          <p:cNvGrpSpPr/>
          <p:nvPr/>
        </p:nvGrpSpPr>
        <p:grpSpPr>
          <a:xfrm>
            <a:off x="3297611" y="2276872"/>
            <a:ext cx="2840263" cy="2327910"/>
            <a:chOff x="918845" y="2476500"/>
            <a:chExt cx="2840263" cy="2327910"/>
          </a:xfrm>
        </p:grpSpPr>
        <p:sp>
          <p:nvSpPr>
            <p:cNvPr id="44" name="平行四边形 43"/>
            <p:cNvSpPr/>
            <p:nvPr/>
          </p:nvSpPr>
          <p:spPr>
            <a:xfrm>
              <a:off x="962025" y="2606040"/>
              <a:ext cx="2768400" cy="2068830"/>
            </a:xfrm>
            <a:prstGeom prst="parallelogram">
              <a:avLst/>
            </a:prstGeom>
            <a:blipFill dpi="0" rotWithShape="1">
              <a:blip r:embed="rId4">
                <a:extLst>
                  <a:ext uri="{28A0092B-C50C-407E-A947-70E740481C1C}">
                    <a14:useLocalDpi xmlns:a14="http://schemas.microsoft.com/office/drawing/2010/main" val="0"/>
                  </a:ext>
                </a:extLst>
              </a:blip>
              <a:srcRect/>
              <a:stretch>
                <a:fillRect/>
              </a:stretch>
            </a:blip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45" name="任意多边形 44"/>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46" name="任意多边形 45"/>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grpSp>
      <p:grpSp>
        <p:nvGrpSpPr>
          <p:cNvPr id="36" name="组合 35"/>
          <p:cNvGrpSpPr/>
          <p:nvPr/>
        </p:nvGrpSpPr>
        <p:grpSpPr>
          <a:xfrm>
            <a:off x="6060476" y="2276872"/>
            <a:ext cx="2840263" cy="2327910"/>
            <a:chOff x="918845" y="2476500"/>
            <a:chExt cx="2840263" cy="2327910"/>
          </a:xfrm>
        </p:grpSpPr>
        <p:sp>
          <p:nvSpPr>
            <p:cNvPr id="41" name="平行四边形 40"/>
            <p:cNvSpPr/>
            <p:nvPr/>
          </p:nvSpPr>
          <p:spPr>
            <a:xfrm>
              <a:off x="962025" y="2606040"/>
              <a:ext cx="2768400" cy="2068830"/>
            </a:xfrm>
            <a:prstGeom prst="parallelogram">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42" name="任意多边形 41"/>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43" name="任意多边形 42"/>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grpSp>
      <p:sp>
        <p:nvSpPr>
          <p:cNvPr id="37" name="文本框 36"/>
          <p:cNvSpPr txBox="1"/>
          <p:nvPr/>
        </p:nvSpPr>
        <p:spPr>
          <a:xfrm>
            <a:off x="735065" y="4780336"/>
            <a:ext cx="1886539" cy="492443"/>
          </a:xfrm>
          <a:prstGeom prst="rect">
            <a:avLst/>
          </a:prstGeom>
          <a:noFill/>
        </p:spPr>
        <p:txBody>
          <a:bodyPr wrap="square" rtlCol="0">
            <a:spAutoFit/>
          </a:bodyPr>
          <a:lstStyle/>
          <a:p>
            <a:pPr algn="ctr"/>
            <a:r>
              <a:rPr lang="zh-CN" altLang="en-US" sz="2600" dirty="0" smtClean="0">
                <a:solidFill>
                  <a:srgbClr val="00A8E7"/>
                </a:solidFill>
                <a:latin typeface="华康俪金黑W8(P)" panose="020B0800000000000000" pitchFamily="34" charset="-122"/>
                <a:ea typeface="华康俪金黑W8(P)" panose="020B0800000000000000" pitchFamily="34" charset="-122"/>
              </a:rPr>
              <a:t>项目概况</a:t>
            </a:r>
            <a:endParaRPr lang="zh-CN" altLang="en-US" sz="2600" dirty="0">
              <a:solidFill>
                <a:srgbClr val="00A8E7"/>
              </a:solidFill>
              <a:latin typeface="华康俪金黑W8(P)" panose="020B0800000000000000" pitchFamily="34" charset="-122"/>
              <a:ea typeface="华康俪金黑W8(P)" panose="020B0800000000000000" pitchFamily="34" charset="-122"/>
            </a:endParaRPr>
          </a:p>
        </p:txBody>
      </p:sp>
      <p:sp>
        <p:nvSpPr>
          <p:cNvPr id="38" name="文本框 37"/>
          <p:cNvSpPr txBox="1"/>
          <p:nvPr/>
        </p:nvSpPr>
        <p:spPr>
          <a:xfrm>
            <a:off x="8578098" y="4780336"/>
            <a:ext cx="2777662" cy="492443"/>
          </a:xfrm>
          <a:prstGeom prst="rect">
            <a:avLst/>
          </a:prstGeom>
          <a:noFill/>
        </p:spPr>
        <p:txBody>
          <a:bodyPr wrap="square" rtlCol="0">
            <a:spAutoFit/>
          </a:bodyPr>
          <a:lstStyle/>
          <a:p>
            <a:pPr algn="ctr"/>
            <a:r>
              <a:rPr lang="zh-CN" altLang="en-US" sz="2600" dirty="0" smtClean="0">
                <a:solidFill>
                  <a:srgbClr val="00A8E7"/>
                </a:solidFill>
                <a:latin typeface="华康俪金黑W8(P)" panose="020B0800000000000000" pitchFamily="34" charset="-122"/>
                <a:ea typeface="华康俪金黑W8(P)" panose="020B0800000000000000" pitchFamily="34" charset="-122"/>
              </a:rPr>
              <a:t>项目落地应用</a:t>
            </a:r>
            <a:endParaRPr lang="zh-CN" altLang="en-US" sz="2600" dirty="0">
              <a:solidFill>
                <a:srgbClr val="00A8E7"/>
              </a:solidFill>
              <a:latin typeface="华康俪金黑W8(P)" panose="020B0800000000000000" pitchFamily="34" charset="-122"/>
              <a:ea typeface="华康俪金黑W8(P)" panose="020B0800000000000000" pitchFamily="34" charset="-122"/>
            </a:endParaRPr>
          </a:p>
        </p:txBody>
      </p:sp>
      <p:sp>
        <p:nvSpPr>
          <p:cNvPr id="39" name="文本框 38"/>
          <p:cNvSpPr txBox="1"/>
          <p:nvPr/>
        </p:nvSpPr>
        <p:spPr>
          <a:xfrm>
            <a:off x="6060475" y="4780336"/>
            <a:ext cx="2287180" cy="492443"/>
          </a:xfrm>
          <a:prstGeom prst="rect">
            <a:avLst/>
          </a:prstGeom>
          <a:noFill/>
        </p:spPr>
        <p:txBody>
          <a:bodyPr wrap="square" rtlCol="0">
            <a:spAutoFit/>
          </a:bodyPr>
          <a:lstStyle/>
          <a:p>
            <a:pPr algn="ctr"/>
            <a:r>
              <a:rPr lang="zh-CN" altLang="en-US" sz="2600" dirty="0" smtClean="0">
                <a:solidFill>
                  <a:srgbClr val="00A8E7"/>
                </a:solidFill>
                <a:latin typeface="华康俪金黑W8(P)" panose="020B0800000000000000" pitchFamily="34" charset="-122"/>
                <a:ea typeface="华康俪金黑W8(P)" panose="020B0800000000000000" pitchFamily="34" charset="-122"/>
              </a:rPr>
              <a:t>项目创新点</a:t>
            </a:r>
            <a:endParaRPr lang="zh-CN" altLang="en-US" sz="2600" dirty="0">
              <a:solidFill>
                <a:srgbClr val="00A8E7"/>
              </a:solidFill>
              <a:latin typeface="华康俪金黑W8(P)" panose="020B0800000000000000" pitchFamily="34" charset="-122"/>
              <a:ea typeface="华康俪金黑W8(P)" panose="020B0800000000000000" pitchFamily="34" charset="-122"/>
            </a:endParaRPr>
          </a:p>
        </p:txBody>
      </p:sp>
      <p:sp>
        <p:nvSpPr>
          <p:cNvPr id="40" name="文本框 39"/>
          <p:cNvSpPr txBox="1"/>
          <p:nvPr/>
        </p:nvSpPr>
        <p:spPr>
          <a:xfrm>
            <a:off x="3497930" y="4780336"/>
            <a:ext cx="1886539" cy="492443"/>
          </a:xfrm>
          <a:prstGeom prst="rect">
            <a:avLst/>
          </a:prstGeom>
          <a:noFill/>
        </p:spPr>
        <p:txBody>
          <a:bodyPr wrap="square" rtlCol="0">
            <a:spAutoFit/>
          </a:bodyPr>
          <a:lstStyle/>
          <a:p>
            <a:pPr algn="ctr"/>
            <a:r>
              <a:rPr lang="zh-CN" altLang="en-US" sz="2600" dirty="0" smtClean="0">
                <a:solidFill>
                  <a:srgbClr val="00A8E7"/>
                </a:solidFill>
                <a:latin typeface="华康俪金黑W8(P)" panose="020B0800000000000000" pitchFamily="34" charset="-122"/>
                <a:ea typeface="华康俪金黑W8(P)" panose="020B0800000000000000" pitchFamily="34" charset="-122"/>
              </a:rPr>
              <a:t>项目成果</a:t>
            </a:r>
            <a:endParaRPr lang="zh-CN" altLang="en-US" sz="2600" dirty="0">
              <a:solidFill>
                <a:srgbClr val="00A8E7"/>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228430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cxnSp>
        <p:nvCxnSpPr>
          <p:cNvPr id="3" name="直接连接符 2"/>
          <p:cNvCxnSpPr/>
          <p:nvPr userDrawn="1"/>
        </p:nvCxnSpPr>
        <p:spPr>
          <a:xfrm flipV="1">
            <a:off x="1689909" y="0"/>
            <a:ext cx="0" cy="134620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nvSpPr>
        <p:spPr>
          <a:xfrm>
            <a:off x="1896770" y="334430"/>
            <a:ext cx="1486674" cy="553998"/>
          </a:xfrm>
          <a:prstGeom prst="rect">
            <a:avLst/>
          </a:prstGeom>
          <a:noFill/>
        </p:spPr>
        <p:txBody>
          <a:bodyPr wrap="square" rtlCol="0">
            <a:spAutoFit/>
          </a:bodyPr>
          <a:lstStyle/>
          <a:p>
            <a:pPr algn="ctr"/>
            <a:r>
              <a:rPr lang="zh-CN" altLang="en-US" sz="3000" b="0" dirty="0" smtClean="0">
                <a:solidFill>
                  <a:srgbClr val="00A8E7"/>
                </a:solidFill>
                <a:latin typeface="华康俪金黑W8(P)" panose="020B0800000000000000" pitchFamily="34" charset="-122"/>
                <a:ea typeface="华康俪金黑W8(P)" panose="020B0800000000000000" pitchFamily="34" charset="-122"/>
              </a:rPr>
              <a:t>过渡页</a:t>
            </a:r>
            <a:endParaRPr lang="zh-CN" altLang="en-US" sz="3000" b="0" dirty="0">
              <a:solidFill>
                <a:srgbClr val="00A8E7"/>
              </a:solidFill>
              <a:latin typeface="华康俪金黑W8(P)" panose="020B0800000000000000" pitchFamily="34" charset="-122"/>
              <a:ea typeface="华康俪金黑W8(P)" panose="020B0800000000000000" pitchFamily="34" charset="-122"/>
            </a:endParaRPr>
          </a:p>
        </p:txBody>
      </p:sp>
      <p:sp>
        <p:nvSpPr>
          <p:cNvPr id="5" name="文本框 4"/>
          <p:cNvSpPr txBox="1"/>
          <p:nvPr userDrawn="1"/>
        </p:nvSpPr>
        <p:spPr>
          <a:xfrm>
            <a:off x="1716029" y="916692"/>
            <a:ext cx="1848157" cy="307777"/>
          </a:xfrm>
          <a:prstGeom prst="rect">
            <a:avLst/>
          </a:prstGeom>
          <a:noFill/>
        </p:spPr>
        <p:txBody>
          <a:bodyPr wrap="square" rtlCol="0">
            <a:spAutoFit/>
          </a:bodyPr>
          <a:lstStyle/>
          <a:p>
            <a:pPr algn="ctr"/>
            <a:r>
              <a:rPr lang="en-US" altLang="zh-CN" sz="1400" b="1" dirty="0" smtClean="0">
                <a:solidFill>
                  <a:srgbClr val="00A8E7"/>
                </a:solidFill>
                <a:latin typeface="微软雅黑 Light" panose="020B0502040204020203" pitchFamily="34" charset="-122"/>
                <a:ea typeface="微软雅黑 Light" panose="020B0502040204020203" pitchFamily="34" charset="-122"/>
              </a:rPr>
              <a:t>TRANSITON PAGE</a:t>
            </a:r>
            <a:endParaRPr lang="zh-CN" altLang="en-US" sz="1400" b="1" dirty="0">
              <a:solidFill>
                <a:srgbClr val="00A8E7"/>
              </a:solidFill>
              <a:latin typeface="微软雅黑 Light" panose="020B0502040204020203" pitchFamily="34" charset="-122"/>
              <a:ea typeface="微软雅黑 Light" panose="020B0502040204020203" pitchFamily="34" charset="-122"/>
            </a:endParaRPr>
          </a:p>
        </p:txBody>
      </p:sp>
      <p:grpSp>
        <p:nvGrpSpPr>
          <p:cNvPr id="7" name="组合 6"/>
          <p:cNvGrpSpPr/>
          <p:nvPr userDrawn="1"/>
        </p:nvGrpSpPr>
        <p:grpSpPr>
          <a:xfrm>
            <a:off x="194519" y="390262"/>
            <a:ext cx="1329771" cy="770949"/>
            <a:chOff x="1306513" y="1230313"/>
            <a:chExt cx="2667001" cy="1546225"/>
          </a:xfrm>
          <a:solidFill>
            <a:srgbClr val="00A8E7"/>
          </a:solidFill>
        </p:grpSpPr>
        <p:sp>
          <p:nvSpPr>
            <p:cNvPr id="8" name="Freeform 9"/>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10"/>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1"/>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2"/>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3"/>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4"/>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5"/>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6"/>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7"/>
            <p:cNvSpPr>
              <a:spLocks/>
            </p:cNvSpPr>
            <p:nvPr/>
          </p:nvSpPr>
          <p:spPr bwMode="auto">
            <a:xfrm>
              <a:off x="1306513" y="2054226"/>
              <a:ext cx="238125" cy="249238"/>
            </a:xfrm>
            <a:custGeom>
              <a:avLst/>
              <a:gdLst>
                <a:gd name="T0" fmla="*/ 63 w 63"/>
                <a:gd name="T1" fmla="*/ 0 h 66"/>
                <a:gd name="T2" fmla="*/ 55 w 63"/>
                <a:gd name="T3" fmla="*/ 10 h 66"/>
                <a:gd name="T4" fmla="*/ 18 w 63"/>
                <a:gd name="T5" fmla="*/ 10 h 66"/>
                <a:gd name="T6" fmla="*/ 11 w 63"/>
                <a:gd name="T7" fmla="*/ 19 h 66"/>
                <a:gd name="T8" fmla="*/ 18 w 63"/>
                <a:gd name="T9" fmla="*/ 28 h 66"/>
                <a:gd name="T10" fmla="*/ 49 w 63"/>
                <a:gd name="T11" fmla="*/ 28 h 66"/>
                <a:gd name="T12" fmla="*/ 62 w 63"/>
                <a:gd name="T13" fmla="*/ 48 h 66"/>
                <a:gd name="T14" fmla="*/ 45 w 63"/>
                <a:gd name="T15" fmla="*/ 66 h 66"/>
                <a:gd name="T16" fmla="*/ 0 w 63"/>
                <a:gd name="T17" fmla="*/ 66 h 66"/>
                <a:gd name="T18" fmla="*/ 8 w 63"/>
                <a:gd name="T19" fmla="*/ 57 h 66"/>
                <a:gd name="T20" fmla="*/ 43 w 63"/>
                <a:gd name="T21" fmla="*/ 57 h 66"/>
                <a:gd name="T22" fmla="*/ 52 w 63"/>
                <a:gd name="T23" fmla="*/ 47 h 66"/>
                <a:gd name="T24" fmla="*/ 45 w 63"/>
                <a:gd name="T25" fmla="*/ 38 h 66"/>
                <a:gd name="T26" fmla="*/ 15 w 63"/>
                <a:gd name="T27" fmla="*/ 38 h 66"/>
                <a:gd name="T28" fmla="*/ 1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5" y="10"/>
                    <a:pt x="55" y="10"/>
                    <a:pt x="55" y="10"/>
                  </a:cubicBezTo>
                  <a:cubicBezTo>
                    <a:pt x="18" y="10"/>
                    <a:pt x="18" y="10"/>
                    <a:pt x="18" y="10"/>
                  </a:cubicBezTo>
                  <a:cubicBezTo>
                    <a:pt x="18" y="10"/>
                    <a:pt x="11" y="13"/>
                    <a:pt x="11" y="19"/>
                  </a:cubicBezTo>
                  <a:cubicBezTo>
                    <a:pt x="11" y="25"/>
                    <a:pt x="18" y="28"/>
                    <a:pt x="18" y="28"/>
                  </a:cubicBezTo>
                  <a:cubicBezTo>
                    <a:pt x="49" y="28"/>
                    <a:pt x="49" y="28"/>
                    <a:pt x="49" y="28"/>
                  </a:cubicBezTo>
                  <a:cubicBezTo>
                    <a:pt x="49" y="28"/>
                    <a:pt x="62" y="33"/>
                    <a:pt x="62" y="48"/>
                  </a:cubicBezTo>
                  <a:cubicBezTo>
                    <a:pt x="62" y="62"/>
                    <a:pt x="45" y="66"/>
                    <a:pt x="45" y="66"/>
                  </a:cubicBezTo>
                  <a:cubicBezTo>
                    <a:pt x="0" y="66"/>
                    <a:pt x="0" y="66"/>
                    <a:pt x="0" y="66"/>
                  </a:cubicBezTo>
                  <a:cubicBezTo>
                    <a:pt x="8" y="57"/>
                    <a:pt x="8" y="57"/>
                    <a:pt x="8" y="57"/>
                  </a:cubicBezTo>
                  <a:cubicBezTo>
                    <a:pt x="43" y="57"/>
                    <a:pt x="43" y="57"/>
                    <a:pt x="43" y="57"/>
                  </a:cubicBezTo>
                  <a:cubicBezTo>
                    <a:pt x="43" y="57"/>
                    <a:pt x="52" y="54"/>
                    <a:pt x="52" y="47"/>
                  </a:cubicBezTo>
                  <a:cubicBezTo>
                    <a:pt x="52" y="40"/>
                    <a:pt x="45" y="38"/>
                    <a:pt x="45" y="38"/>
                  </a:cubicBezTo>
                  <a:cubicBezTo>
                    <a:pt x="15" y="38"/>
                    <a:pt x="15" y="38"/>
                    <a:pt x="15" y="38"/>
                  </a:cubicBezTo>
                  <a:cubicBezTo>
                    <a:pt x="15" y="38"/>
                    <a:pt x="1" y="35"/>
                    <a:pt x="1" y="19"/>
                  </a:cubicBezTo>
                  <a:cubicBezTo>
                    <a:pt x="1"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8"/>
            <p:cNvSpPr>
              <a:spLocks/>
            </p:cNvSpPr>
            <p:nvPr/>
          </p:nvSpPr>
          <p:spPr bwMode="auto">
            <a:xfrm>
              <a:off x="3517901" y="2054226"/>
              <a:ext cx="238125" cy="249238"/>
            </a:xfrm>
            <a:custGeom>
              <a:avLst/>
              <a:gdLst>
                <a:gd name="T0" fmla="*/ 63 w 63"/>
                <a:gd name="T1" fmla="*/ 0 h 66"/>
                <a:gd name="T2" fmla="*/ 54 w 63"/>
                <a:gd name="T3" fmla="*/ 10 h 66"/>
                <a:gd name="T4" fmla="*/ 18 w 63"/>
                <a:gd name="T5" fmla="*/ 10 h 66"/>
                <a:gd name="T6" fmla="*/ 11 w 63"/>
                <a:gd name="T7" fmla="*/ 19 h 66"/>
                <a:gd name="T8" fmla="*/ 17 w 63"/>
                <a:gd name="T9" fmla="*/ 28 h 66"/>
                <a:gd name="T10" fmla="*/ 48 w 63"/>
                <a:gd name="T11" fmla="*/ 28 h 66"/>
                <a:gd name="T12" fmla="*/ 62 w 63"/>
                <a:gd name="T13" fmla="*/ 48 h 66"/>
                <a:gd name="T14" fmla="*/ 45 w 63"/>
                <a:gd name="T15" fmla="*/ 66 h 66"/>
                <a:gd name="T16" fmla="*/ 0 w 63"/>
                <a:gd name="T17" fmla="*/ 66 h 66"/>
                <a:gd name="T18" fmla="*/ 8 w 63"/>
                <a:gd name="T19" fmla="*/ 57 h 66"/>
                <a:gd name="T20" fmla="*/ 42 w 63"/>
                <a:gd name="T21" fmla="*/ 57 h 66"/>
                <a:gd name="T22" fmla="*/ 51 w 63"/>
                <a:gd name="T23" fmla="*/ 47 h 66"/>
                <a:gd name="T24" fmla="*/ 44 w 63"/>
                <a:gd name="T25" fmla="*/ 38 h 66"/>
                <a:gd name="T26" fmla="*/ 15 w 63"/>
                <a:gd name="T27" fmla="*/ 38 h 66"/>
                <a:gd name="T28" fmla="*/ 0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4" y="10"/>
                    <a:pt x="54" y="10"/>
                    <a:pt x="54" y="10"/>
                  </a:cubicBezTo>
                  <a:cubicBezTo>
                    <a:pt x="18" y="10"/>
                    <a:pt x="18" y="10"/>
                    <a:pt x="18" y="10"/>
                  </a:cubicBezTo>
                  <a:cubicBezTo>
                    <a:pt x="18" y="10"/>
                    <a:pt x="11" y="13"/>
                    <a:pt x="11" y="19"/>
                  </a:cubicBezTo>
                  <a:cubicBezTo>
                    <a:pt x="10" y="25"/>
                    <a:pt x="17" y="28"/>
                    <a:pt x="17" y="28"/>
                  </a:cubicBezTo>
                  <a:cubicBezTo>
                    <a:pt x="48" y="28"/>
                    <a:pt x="48" y="28"/>
                    <a:pt x="48" y="28"/>
                  </a:cubicBezTo>
                  <a:cubicBezTo>
                    <a:pt x="48" y="28"/>
                    <a:pt x="62" y="33"/>
                    <a:pt x="62" y="48"/>
                  </a:cubicBezTo>
                  <a:cubicBezTo>
                    <a:pt x="62" y="62"/>
                    <a:pt x="45" y="66"/>
                    <a:pt x="45" y="66"/>
                  </a:cubicBezTo>
                  <a:cubicBezTo>
                    <a:pt x="0" y="66"/>
                    <a:pt x="0" y="66"/>
                    <a:pt x="0" y="66"/>
                  </a:cubicBezTo>
                  <a:cubicBezTo>
                    <a:pt x="8" y="57"/>
                    <a:pt x="8" y="57"/>
                    <a:pt x="8" y="57"/>
                  </a:cubicBezTo>
                  <a:cubicBezTo>
                    <a:pt x="42" y="57"/>
                    <a:pt x="42" y="57"/>
                    <a:pt x="42" y="57"/>
                  </a:cubicBezTo>
                  <a:cubicBezTo>
                    <a:pt x="42" y="57"/>
                    <a:pt x="51" y="54"/>
                    <a:pt x="51" y="47"/>
                  </a:cubicBezTo>
                  <a:cubicBezTo>
                    <a:pt x="51" y="40"/>
                    <a:pt x="44" y="38"/>
                    <a:pt x="44" y="38"/>
                  </a:cubicBezTo>
                  <a:cubicBezTo>
                    <a:pt x="15" y="38"/>
                    <a:pt x="15" y="38"/>
                    <a:pt x="15" y="38"/>
                  </a:cubicBezTo>
                  <a:cubicBezTo>
                    <a:pt x="15" y="38"/>
                    <a:pt x="0" y="35"/>
                    <a:pt x="0" y="19"/>
                  </a:cubicBezTo>
                  <a:cubicBezTo>
                    <a:pt x="0"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19"/>
            <p:cNvSpPr>
              <a:spLocks/>
            </p:cNvSpPr>
            <p:nvPr/>
          </p:nvSpPr>
          <p:spPr bwMode="auto">
            <a:xfrm>
              <a:off x="1558926" y="2054226"/>
              <a:ext cx="238125" cy="249238"/>
            </a:xfrm>
            <a:custGeom>
              <a:avLst/>
              <a:gdLst>
                <a:gd name="T0" fmla="*/ 29 w 150"/>
                <a:gd name="T1" fmla="*/ 0 h 157"/>
                <a:gd name="T2" fmla="*/ 148 w 150"/>
                <a:gd name="T3" fmla="*/ 0 h 157"/>
                <a:gd name="T4" fmla="*/ 126 w 150"/>
                <a:gd name="T5" fmla="*/ 24 h 157"/>
                <a:gd name="T6" fmla="*/ 29 w 150"/>
                <a:gd name="T7" fmla="*/ 24 h 157"/>
                <a:gd name="T8" fmla="*/ 29 w 150"/>
                <a:gd name="T9" fmla="*/ 69 h 157"/>
                <a:gd name="T10" fmla="*/ 133 w 150"/>
                <a:gd name="T11" fmla="*/ 69 h 157"/>
                <a:gd name="T12" fmla="*/ 133 w 150"/>
                <a:gd name="T13" fmla="*/ 91 h 157"/>
                <a:gd name="T14" fmla="*/ 29 w 150"/>
                <a:gd name="T15" fmla="*/ 91 h 157"/>
                <a:gd name="T16" fmla="*/ 29 w 150"/>
                <a:gd name="T17" fmla="*/ 136 h 157"/>
                <a:gd name="T18" fmla="*/ 129 w 150"/>
                <a:gd name="T19" fmla="*/ 136 h 157"/>
                <a:gd name="T20" fmla="*/ 150 w 150"/>
                <a:gd name="T21" fmla="*/ 157 h 157"/>
                <a:gd name="T22" fmla="*/ 0 w 150"/>
                <a:gd name="T23" fmla="*/ 157 h 157"/>
                <a:gd name="T24" fmla="*/ 0 w 150"/>
                <a:gd name="T25" fmla="*/ 29 h 157"/>
                <a:gd name="T26" fmla="*/ 29 w 150"/>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7">
                  <a:moveTo>
                    <a:pt x="29" y="0"/>
                  </a:moveTo>
                  <a:lnTo>
                    <a:pt x="148" y="0"/>
                  </a:lnTo>
                  <a:lnTo>
                    <a:pt x="126" y="24"/>
                  </a:lnTo>
                  <a:lnTo>
                    <a:pt x="29" y="24"/>
                  </a:lnTo>
                  <a:lnTo>
                    <a:pt x="29" y="69"/>
                  </a:lnTo>
                  <a:lnTo>
                    <a:pt x="133" y="69"/>
                  </a:lnTo>
                  <a:lnTo>
                    <a:pt x="133" y="91"/>
                  </a:lnTo>
                  <a:lnTo>
                    <a:pt x="29" y="91"/>
                  </a:lnTo>
                  <a:lnTo>
                    <a:pt x="29" y="136"/>
                  </a:lnTo>
                  <a:lnTo>
                    <a:pt x="129" y="136"/>
                  </a:lnTo>
                  <a:lnTo>
                    <a:pt x="150" y="157"/>
                  </a:lnTo>
                  <a:lnTo>
                    <a:pt x="0" y="157"/>
                  </a:lnTo>
                  <a:lnTo>
                    <a:pt x="0" y="29"/>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0"/>
            <p:cNvSpPr>
              <a:spLocks/>
            </p:cNvSpPr>
            <p:nvPr/>
          </p:nvSpPr>
          <p:spPr bwMode="auto">
            <a:xfrm>
              <a:off x="3270251" y="2058988"/>
              <a:ext cx="233363" cy="244475"/>
            </a:xfrm>
            <a:custGeom>
              <a:avLst/>
              <a:gdLst>
                <a:gd name="T0" fmla="*/ 28 w 147"/>
                <a:gd name="T1" fmla="*/ 0 h 154"/>
                <a:gd name="T2" fmla="*/ 147 w 147"/>
                <a:gd name="T3" fmla="*/ 0 h 154"/>
                <a:gd name="T4" fmla="*/ 125 w 147"/>
                <a:gd name="T5" fmla="*/ 21 h 154"/>
                <a:gd name="T6" fmla="*/ 28 w 147"/>
                <a:gd name="T7" fmla="*/ 21 h 154"/>
                <a:gd name="T8" fmla="*/ 28 w 147"/>
                <a:gd name="T9" fmla="*/ 66 h 154"/>
                <a:gd name="T10" fmla="*/ 133 w 147"/>
                <a:gd name="T11" fmla="*/ 66 h 154"/>
                <a:gd name="T12" fmla="*/ 133 w 147"/>
                <a:gd name="T13" fmla="*/ 88 h 154"/>
                <a:gd name="T14" fmla="*/ 28 w 147"/>
                <a:gd name="T15" fmla="*/ 88 h 154"/>
                <a:gd name="T16" fmla="*/ 28 w 147"/>
                <a:gd name="T17" fmla="*/ 135 h 154"/>
                <a:gd name="T18" fmla="*/ 128 w 147"/>
                <a:gd name="T19" fmla="*/ 135 h 154"/>
                <a:gd name="T20" fmla="*/ 147 w 147"/>
                <a:gd name="T21" fmla="*/ 154 h 154"/>
                <a:gd name="T22" fmla="*/ 0 w 147"/>
                <a:gd name="T23" fmla="*/ 154 h 154"/>
                <a:gd name="T24" fmla="*/ 0 w 147"/>
                <a:gd name="T25" fmla="*/ 28 h 154"/>
                <a:gd name="T26" fmla="*/ 28 w 147"/>
                <a:gd name="T27"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154">
                  <a:moveTo>
                    <a:pt x="28" y="0"/>
                  </a:moveTo>
                  <a:lnTo>
                    <a:pt x="147" y="0"/>
                  </a:lnTo>
                  <a:lnTo>
                    <a:pt x="125" y="21"/>
                  </a:lnTo>
                  <a:lnTo>
                    <a:pt x="28" y="21"/>
                  </a:lnTo>
                  <a:lnTo>
                    <a:pt x="28" y="66"/>
                  </a:lnTo>
                  <a:lnTo>
                    <a:pt x="133" y="66"/>
                  </a:lnTo>
                  <a:lnTo>
                    <a:pt x="133" y="88"/>
                  </a:lnTo>
                  <a:lnTo>
                    <a:pt x="28" y="88"/>
                  </a:lnTo>
                  <a:lnTo>
                    <a:pt x="28" y="135"/>
                  </a:lnTo>
                  <a:lnTo>
                    <a:pt x="128" y="135"/>
                  </a:lnTo>
                  <a:lnTo>
                    <a:pt x="147" y="154"/>
                  </a:lnTo>
                  <a:lnTo>
                    <a:pt x="0" y="154"/>
                  </a:lnTo>
                  <a:lnTo>
                    <a:pt x="0" y="28"/>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1"/>
            <p:cNvSpPr>
              <a:spLocks noEditPoints="1"/>
            </p:cNvSpPr>
            <p:nvPr/>
          </p:nvSpPr>
          <p:spPr bwMode="auto">
            <a:xfrm>
              <a:off x="1804988" y="2054226"/>
              <a:ext cx="228600" cy="249238"/>
            </a:xfrm>
            <a:custGeom>
              <a:avLst/>
              <a:gdLst>
                <a:gd name="T0" fmla="*/ 47 w 61"/>
                <a:gd name="T1" fmla="*/ 0 h 66"/>
                <a:gd name="T2" fmla="*/ 11 w 61"/>
                <a:gd name="T3" fmla="*/ 0 h 66"/>
                <a:gd name="T4" fmla="*/ 0 w 61"/>
                <a:gd name="T5" fmla="*/ 11 h 66"/>
                <a:gd name="T6" fmla="*/ 0 w 61"/>
                <a:gd name="T7" fmla="*/ 66 h 66"/>
                <a:gd name="T8" fmla="*/ 12 w 61"/>
                <a:gd name="T9" fmla="*/ 66 h 66"/>
                <a:gd name="T10" fmla="*/ 12 w 61"/>
                <a:gd name="T11" fmla="*/ 37 h 66"/>
                <a:gd name="T12" fmla="*/ 47 w 61"/>
                <a:gd name="T13" fmla="*/ 37 h 66"/>
                <a:gd name="T14" fmla="*/ 61 w 61"/>
                <a:gd name="T15" fmla="*/ 19 h 66"/>
                <a:gd name="T16" fmla="*/ 47 w 61"/>
                <a:gd name="T17" fmla="*/ 0 h 66"/>
                <a:gd name="T18" fmla="*/ 44 w 61"/>
                <a:gd name="T19" fmla="*/ 29 h 66"/>
                <a:gd name="T20" fmla="*/ 12 w 61"/>
                <a:gd name="T21" fmla="*/ 29 h 66"/>
                <a:gd name="T22" fmla="*/ 12 w 61"/>
                <a:gd name="T23" fmla="*/ 9 h 66"/>
                <a:gd name="T24" fmla="*/ 44 w 61"/>
                <a:gd name="T25" fmla="*/ 9 h 66"/>
                <a:gd name="T26" fmla="*/ 50 w 61"/>
                <a:gd name="T27" fmla="*/ 19 h 66"/>
                <a:gd name="T28" fmla="*/ 44 w 61"/>
                <a:gd name="T29"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6">
                  <a:moveTo>
                    <a:pt x="47" y="0"/>
                  </a:moveTo>
                  <a:cubicBezTo>
                    <a:pt x="11" y="0"/>
                    <a:pt x="11" y="0"/>
                    <a:pt x="11" y="0"/>
                  </a:cubicBezTo>
                  <a:cubicBezTo>
                    <a:pt x="0" y="11"/>
                    <a:pt x="0" y="11"/>
                    <a:pt x="0" y="11"/>
                  </a:cubicBezTo>
                  <a:cubicBezTo>
                    <a:pt x="0" y="66"/>
                    <a:pt x="0" y="66"/>
                    <a:pt x="0" y="66"/>
                  </a:cubicBezTo>
                  <a:cubicBezTo>
                    <a:pt x="12" y="66"/>
                    <a:pt x="12" y="66"/>
                    <a:pt x="12" y="66"/>
                  </a:cubicBezTo>
                  <a:cubicBezTo>
                    <a:pt x="12" y="37"/>
                    <a:pt x="12" y="37"/>
                    <a:pt x="12" y="37"/>
                  </a:cubicBezTo>
                  <a:cubicBezTo>
                    <a:pt x="47" y="37"/>
                    <a:pt x="47" y="37"/>
                    <a:pt x="47" y="37"/>
                  </a:cubicBezTo>
                  <a:cubicBezTo>
                    <a:pt x="47" y="37"/>
                    <a:pt x="61" y="33"/>
                    <a:pt x="61" y="19"/>
                  </a:cubicBezTo>
                  <a:cubicBezTo>
                    <a:pt x="61" y="5"/>
                    <a:pt x="47" y="0"/>
                    <a:pt x="47" y="0"/>
                  </a:cubicBezTo>
                  <a:close/>
                  <a:moveTo>
                    <a:pt x="44" y="29"/>
                  </a:moveTo>
                  <a:cubicBezTo>
                    <a:pt x="12" y="29"/>
                    <a:pt x="12" y="29"/>
                    <a:pt x="12" y="29"/>
                  </a:cubicBezTo>
                  <a:cubicBezTo>
                    <a:pt x="12" y="9"/>
                    <a:pt x="12" y="9"/>
                    <a:pt x="12" y="9"/>
                  </a:cubicBezTo>
                  <a:cubicBezTo>
                    <a:pt x="44" y="9"/>
                    <a:pt x="44" y="9"/>
                    <a:pt x="44" y="9"/>
                  </a:cubicBezTo>
                  <a:cubicBezTo>
                    <a:pt x="44" y="9"/>
                    <a:pt x="50" y="11"/>
                    <a:pt x="50" y="19"/>
                  </a:cubicBezTo>
                  <a:cubicBezTo>
                    <a:pt x="50" y="26"/>
                    <a:pt x="44" y="29"/>
                    <a:pt x="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22"/>
            <p:cNvSpPr>
              <a:spLocks/>
            </p:cNvSpPr>
            <p:nvPr/>
          </p:nvSpPr>
          <p:spPr bwMode="auto">
            <a:xfrm>
              <a:off x="2033588" y="2054226"/>
              <a:ext cx="222250" cy="246063"/>
            </a:xfrm>
            <a:custGeom>
              <a:avLst/>
              <a:gdLst>
                <a:gd name="T0" fmla="*/ 0 w 140"/>
                <a:gd name="T1" fmla="*/ 0 h 155"/>
                <a:gd name="T2" fmla="*/ 140 w 140"/>
                <a:gd name="T3" fmla="*/ 0 h 155"/>
                <a:gd name="T4" fmla="*/ 140 w 140"/>
                <a:gd name="T5" fmla="*/ 24 h 155"/>
                <a:gd name="T6" fmla="*/ 83 w 140"/>
                <a:gd name="T7" fmla="*/ 24 h 155"/>
                <a:gd name="T8" fmla="*/ 83 w 140"/>
                <a:gd name="T9" fmla="*/ 155 h 155"/>
                <a:gd name="T10" fmla="*/ 55 w 140"/>
                <a:gd name="T11" fmla="*/ 155 h 155"/>
                <a:gd name="T12" fmla="*/ 55 w 140"/>
                <a:gd name="T13" fmla="*/ 34 h 155"/>
                <a:gd name="T14" fmla="*/ 79 w 140"/>
                <a:gd name="T15" fmla="*/ 24 h 155"/>
                <a:gd name="T16" fmla="*/ 0 w 140"/>
                <a:gd name="T17" fmla="*/ 24 h 155"/>
                <a:gd name="T18" fmla="*/ 0 w 140"/>
                <a:gd name="T19"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55">
                  <a:moveTo>
                    <a:pt x="0" y="0"/>
                  </a:moveTo>
                  <a:lnTo>
                    <a:pt x="140" y="0"/>
                  </a:lnTo>
                  <a:lnTo>
                    <a:pt x="140" y="24"/>
                  </a:lnTo>
                  <a:lnTo>
                    <a:pt x="83" y="24"/>
                  </a:lnTo>
                  <a:lnTo>
                    <a:pt x="83" y="155"/>
                  </a:lnTo>
                  <a:lnTo>
                    <a:pt x="55" y="155"/>
                  </a:lnTo>
                  <a:lnTo>
                    <a:pt x="55" y="34"/>
                  </a:lnTo>
                  <a:lnTo>
                    <a:pt x="79" y="24"/>
                  </a:lnTo>
                  <a:lnTo>
                    <a:pt x="0" y="2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23"/>
            <p:cNvSpPr>
              <a:spLocks/>
            </p:cNvSpPr>
            <p:nvPr/>
          </p:nvSpPr>
          <p:spPr bwMode="auto">
            <a:xfrm>
              <a:off x="2263776" y="2054226"/>
              <a:ext cx="320675" cy="246063"/>
            </a:xfrm>
            <a:custGeom>
              <a:avLst/>
              <a:gdLst>
                <a:gd name="T0" fmla="*/ 0 w 202"/>
                <a:gd name="T1" fmla="*/ 0 h 155"/>
                <a:gd name="T2" fmla="*/ 64 w 202"/>
                <a:gd name="T3" fmla="*/ 155 h 155"/>
                <a:gd name="T4" fmla="*/ 100 w 202"/>
                <a:gd name="T5" fmla="*/ 72 h 155"/>
                <a:gd name="T6" fmla="*/ 138 w 202"/>
                <a:gd name="T7" fmla="*/ 155 h 155"/>
                <a:gd name="T8" fmla="*/ 202 w 202"/>
                <a:gd name="T9" fmla="*/ 3 h 155"/>
                <a:gd name="T10" fmla="*/ 173 w 202"/>
                <a:gd name="T11" fmla="*/ 3 h 155"/>
                <a:gd name="T12" fmla="*/ 135 w 202"/>
                <a:gd name="T13" fmla="*/ 88 h 155"/>
                <a:gd name="T14" fmla="*/ 102 w 202"/>
                <a:gd name="T15" fmla="*/ 0 h 155"/>
                <a:gd name="T16" fmla="*/ 64 w 202"/>
                <a:gd name="T17" fmla="*/ 86 h 155"/>
                <a:gd name="T18" fmla="*/ 31 w 202"/>
                <a:gd name="T19" fmla="*/ 0 h 155"/>
                <a:gd name="T20" fmla="*/ 0 w 202"/>
                <a:gd name="T2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55">
                  <a:moveTo>
                    <a:pt x="0" y="0"/>
                  </a:moveTo>
                  <a:lnTo>
                    <a:pt x="64" y="155"/>
                  </a:lnTo>
                  <a:lnTo>
                    <a:pt x="100" y="72"/>
                  </a:lnTo>
                  <a:lnTo>
                    <a:pt x="138" y="155"/>
                  </a:lnTo>
                  <a:lnTo>
                    <a:pt x="202" y="3"/>
                  </a:lnTo>
                  <a:lnTo>
                    <a:pt x="173" y="3"/>
                  </a:lnTo>
                  <a:lnTo>
                    <a:pt x="135" y="88"/>
                  </a:lnTo>
                  <a:lnTo>
                    <a:pt x="102" y="0"/>
                  </a:lnTo>
                  <a:lnTo>
                    <a:pt x="64" y="86"/>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4"/>
            <p:cNvSpPr>
              <a:spLocks/>
            </p:cNvSpPr>
            <p:nvPr/>
          </p:nvSpPr>
          <p:spPr bwMode="auto">
            <a:xfrm>
              <a:off x="2878138" y="2035176"/>
              <a:ext cx="203200" cy="265113"/>
            </a:xfrm>
            <a:custGeom>
              <a:avLst/>
              <a:gdLst>
                <a:gd name="T0" fmla="*/ 0 w 128"/>
                <a:gd name="T1" fmla="*/ 24 h 167"/>
                <a:gd name="T2" fmla="*/ 26 w 128"/>
                <a:gd name="T3" fmla="*/ 0 h 167"/>
                <a:gd name="T4" fmla="*/ 26 w 128"/>
                <a:gd name="T5" fmla="*/ 145 h 167"/>
                <a:gd name="T6" fmla="*/ 128 w 128"/>
                <a:gd name="T7" fmla="*/ 145 h 167"/>
                <a:gd name="T8" fmla="*/ 107 w 128"/>
                <a:gd name="T9" fmla="*/ 167 h 167"/>
                <a:gd name="T10" fmla="*/ 0 w 128"/>
                <a:gd name="T11" fmla="*/ 167 h 167"/>
                <a:gd name="T12" fmla="*/ 0 w 128"/>
                <a:gd name="T13" fmla="*/ 24 h 167"/>
              </a:gdLst>
              <a:ahLst/>
              <a:cxnLst>
                <a:cxn ang="0">
                  <a:pos x="T0" y="T1"/>
                </a:cxn>
                <a:cxn ang="0">
                  <a:pos x="T2" y="T3"/>
                </a:cxn>
                <a:cxn ang="0">
                  <a:pos x="T4" y="T5"/>
                </a:cxn>
                <a:cxn ang="0">
                  <a:pos x="T6" y="T7"/>
                </a:cxn>
                <a:cxn ang="0">
                  <a:pos x="T8" y="T9"/>
                </a:cxn>
                <a:cxn ang="0">
                  <a:pos x="T10" y="T11"/>
                </a:cxn>
                <a:cxn ang="0">
                  <a:pos x="T12" y="T13"/>
                </a:cxn>
              </a:cxnLst>
              <a:rect l="0" t="0" r="r" b="b"/>
              <a:pathLst>
                <a:path w="128" h="167">
                  <a:moveTo>
                    <a:pt x="0" y="24"/>
                  </a:moveTo>
                  <a:lnTo>
                    <a:pt x="26" y="0"/>
                  </a:lnTo>
                  <a:lnTo>
                    <a:pt x="26" y="145"/>
                  </a:lnTo>
                  <a:lnTo>
                    <a:pt x="128" y="145"/>
                  </a:lnTo>
                  <a:lnTo>
                    <a:pt x="107" y="167"/>
                  </a:lnTo>
                  <a:lnTo>
                    <a:pt x="0" y="167"/>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5"/>
            <p:cNvSpPr>
              <a:spLocks/>
            </p:cNvSpPr>
            <p:nvPr/>
          </p:nvSpPr>
          <p:spPr bwMode="auto">
            <a:xfrm>
              <a:off x="3006726" y="2058988"/>
              <a:ext cx="277813" cy="244475"/>
            </a:xfrm>
            <a:custGeom>
              <a:avLst/>
              <a:gdLst>
                <a:gd name="T0" fmla="*/ 30 w 175"/>
                <a:gd name="T1" fmla="*/ 0 h 154"/>
                <a:gd name="T2" fmla="*/ 87 w 175"/>
                <a:gd name="T3" fmla="*/ 97 h 154"/>
                <a:gd name="T4" fmla="*/ 144 w 175"/>
                <a:gd name="T5" fmla="*/ 0 h 154"/>
                <a:gd name="T6" fmla="*/ 175 w 175"/>
                <a:gd name="T7" fmla="*/ 0 h 154"/>
                <a:gd name="T8" fmla="*/ 87 w 175"/>
                <a:gd name="T9" fmla="*/ 154 h 154"/>
                <a:gd name="T10" fmla="*/ 0 w 175"/>
                <a:gd name="T11" fmla="*/ 0 h 154"/>
                <a:gd name="T12" fmla="*/ 30 w 175"/>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75" h="154">
                  <a:moveTo>
                    <a:pt x="30" y="0"/>
                  </a:moveTo>
                  <a:lnTo>
                    <a:pt x="87" y="97"/>
                  </a:lnTo>
                  <a:lnTo>
                    <a:pt x="144" y="0"/>
                  </a:lnTo>
                  <a:lnTo>
                    <a:pt x="175" y="0"/>
                  </a:lnTo>
                  <a:lnTo>
                    <a:pt x="87" y="154"/>
                  </a:lnTo>
                  <a:lnTo>
                    <a:pt x="0"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26"/>
            <p:cNvSpPr>
              <a:spLocks noEditPoints="1"/>
            </p:cNvSpPr>
            <p:nvPr/>
          </p:nvSpPr>
          <p:spPr bwMode="auto">
            <a:xfrm>
              <a:off x="2598738" y="2054226"/>
              <a:ext cx="233363" cy="246063"/>
            </a:xfrm>
            <a:custGeom>
              <a:avLst/>
              <a:gdLst>
                <a:gd name="T0" fmla="*/ 41 w 62"/>
                <a:gd name="T1" fmla="*/ 0 h 65"/>
                <a:gd name="T2" fmla="*/ 21 w 62"/>
                <a:gd name="T3" fmla="*/ 0 h 65"/>
                <a:gd name="T4" fmla="*/ 0 w 62"/>
                <a:gd name="T5" fmla="*/ 18 h 65"/>
                <a:gd name="T6" fmla="*/ 0 w 62"/>
                <a:gd name="T7" fmla="*/ 47 h 65"/>
                <a:gd name="T8" fmla="*/ 19 w 62"/>
                <a:gd name="T9" fmla="*/ 65 h 65"/>
                <a:gd name="T10" fmla="*/ 45 w 62"/>
                <a:gd name="T11" fmla="*/ 65 h 65"/>
                <a:gd name="T12" fmla="*/ 62 w 62"/>
                <a:gd name="T13" fmla="*/ 48 h 65"/>
                <a:gd name="T14" fmla="*/ 62 w 62"/>
                <a:gd name="T15" fmla="*/ 18 h 65"/>
                <a:gd name="T16" fmla="*/ 41 w 62"/>
                <a:gd name="T17" fmla="*/ 0 h 65"/>
                <a:gd name="T18" fmla="*/ 50 w 62"/>
                <a:gd name="T19" fmla="*/ 46 h 65"/>
                <a:gd name="T20" fmla="*/ 38 w 62"/>
                <a:gd name="T21" fmla="*/ 56 h 65"/>
                <a:gd name="T22" fmla="*/ 23 w 62"/>
                <a:gd name="T23" fmla="*/ 56 h 65"/>
                <a:gd name="T24" fmla="*/ 11 w 62"/>
                <a:gd name="T25" fmla="*/ 43 h 65"/>
                <a:gd name="T26" fmla="*/ 11 w 62"/>
                <a:gd name="T27" fmla="*/ 23 h 65"/>
                <a:gd name="T28" fmla="*/ 23 w 62"/>
                <a:gd name="T29" fmla="*/ 10 h 65"/>
                <a:gd name="T30" fmla="*/ 38 w 62"/>
                <a:gd name="T31" fmla="*/ 10 h 65"/>
                <a:gd name="T32" fmla="*/ 50 w 62"/>
                <a:gd name="T33" fmla="*/ 20 h 65"/>
                <a:gd name="T34" fmla="*/ 50 w 62"/>
                <a:gd name="T35"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65">
                  <a:moveTo>
                    <a:pt x="41" y="0"/>
                  </a:moveTo>
                  <a:cubicBezTo>
                    <a:pt x="41" y="0"/>
                    <a:pt x="21" y="0"/>
                    <a:pt x="21" y="0"/>
                  </a:cubicBezTo>
                  <a:cubicBezTo>
                    <a:pt x="3" y="3"/>
                    <a:pt x="0" y="18"/>
                    <a:pt x="0" y="18"/>
                  </a:cubicBezTo>
                  <a:cubicBezTo>
                    <a:pt x="0" y="18"/>
                    <a:pt x="0" y="39"/>
                    <a:pt x="0" y="47"/>
                  </a:cubicBezTo>
                  <a:cubicBezTo>
                    <a:pt x="0" y="55"/>
                    <a:pt x="12" y="65"/>
                    <a:pt x="19" y="65"/>
                  </a:cubicBezTo>
                  <a:cubicBezTo>
                    <a:pt x="27" y="65"/>
                    <a:pt x="45" y="65"/>
                    <a:pt x="45" y="65"/>
                  </a:cubicBezTo>
                  <a:cubicBezTo>
                    <a:pt x="60" y="59"/>
                    <a:pt x="62" y="48"/>
                    <a:pt x="62" y="48"/>
                  </a:cubicBezTo>
                  <a:cubicBezTo>
                    <a:pt x="62" y="48"/>
                    <a:pt x="62" y="18"/>
                    <a:pt x="62" y="18"/>
                  </a:cubicBezTo>
                  <a:cubicBezTo>
                    <a:pt x="57" y="0"/>
                    <a:pt x="41" y="0"/>
                    <a:pt x="41" y="0"/>
                  </a:cubicBezTo>
                  <a:close/>
                  <a:moveTo>
                    <a:pt x="50" y="46"/>
                  </a:moveTo>
                  <a:cubicBezTo>
                    <a:pt x="50" y="46"/>
                    <a:pt x="49" y="53"/>
                    <a:pt x="38" y="56"/>
                  </a:cubicBezTo>
                  <a:cubicBezTo>
                    <a:pt x="38" y="56"/>
                    <a:pt x="23" y="56"/>
                    <a:pt x="23" y="56"/>
                  </a:cubicBezTo>
                  <a:cubicBezTo>
                    <a:pt x="23" y="56"/>
                    <a:pt x="12" y="54"/>
                    <a:pt x="11" y="43"/>
                  </a:cubicBezTo>
                  <a:cubicBezTo>
                    <a:pt x="11" y="43"/>
                    <a:pt x="11" y="23"/>
                    <a:pt x="11" y="23"/>
                  </a:cubicBezTo>
                  <a:cubicBezTo>
                    <a:pt x="11" y="23"/>
                    <a:pt x="10" y="11"/>
                    <a:pt x="23" y="10"/>
                  </a:cubicBezTo>
                  <a:cubicBezTo>
                    <a:pt x="38" y="10"/>
                    <a:pt x="38" y="10"/>
                    <a:pt x="38" y="10"/>
                  </a:cubicBezTo>
                  <a:cubicBezTo>
                    <a:pt x="38" y="10"/>
                    <a:pt x="49" y="11"/>
                    <a:pt x="50" y="20"/>
                  </a:cubicBezTo>
                  <a:cubicBezTo>
                    <a:pt x="50" y="21"/>
                    <a:pt x="50" y="46"/>
                    <a:pt x="5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27"/>
            <p:cNvSpPr>
              <a:spLocks noEditPoints="1"/>
            </p:cNvSpPr>
            <p:nvPr/>
          </p:nvSpPr>
          <p:spPr bwMode="auto">
            <a:xfrm>
              <a:off x="3841751" y="2001838"/>
              <a:ext cx="131763" cy="131763"/>
            </a:xfrm>
            <a:custGeom>
              <a:avLst/>
              <a:gdLst>
                <a:gd name="T0" fmla="*/ 17 w 35"/>
                <a:gd name="T1" fmla="*/ 35 h 35"/>
                <a:gd name="T2" fmla="*/ 0 w 35"/>
                <a:gd name="T3" fmla="*/ 18 h 35"/>
                <a:gd name="T4" fmla="*/ 17 w 35"/>
                <a:gd name="T5" fmla="*/ 0 h 35"/>
                <a:gd name="T6" fmla="*/ 35 w 35"/>
                <a:gd name="T7" fmla="*/ 18 h 35"/>
                <a:gd name="T8" fmla="*/ 17 w 35"/>
                <a:gd name="T9" fmla="*/ 35 h 35"/>
                <a:gd name="T10" fmla="*/ 17 w 35"/>
                <a:gd name="T11" fmla="*/ 2 h 35"/>
                <a:gd name="T12" fmla="*/ 2 w 35"/>
                <a:gd name="T13" fmla="*/ 18 h 35"/>
                <a:gd name="T14" fmla="*/ 17 w 35"/>
                <a:gd name="T15" fmla="*/ 33 h 35"/>
                <a:gd name="T16" fmla="*/ 33 w 35"/>
                <a:gd name="T17" fmla="*/ 18 h 35"/>
                <a:gd name="T18" fmla="*/ 17 w 35"/>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35"/>
                  </a:moveTo>
                  <a:cubicBezTo>
                    <a:pt x="8" y="35"/>
                    <a:pt x="0" y="27"/>
                    <a:pt x="0" y="18"/>
                  </a:cubicBezTo>
                  <a:cubicBezTo>
                    <a:pt x="0" y="8"/>
                    <a:pt x="8" y="0"/>
                    <a:pt x="17" y="0"/>
                  </a:cubicBezTo>
                  <a:cubicBezTo>
                    <a:pt x="27" y="0"/>
                    <a:pt x="35" y="8"/>
                    <a:pt x="35" y="18"/>
                  </a:cubicBezTo>
                  <a:cubicBezTo>
                    <a:pt x="35" y="27"/>
                    <a:pt x="27" y="35"/>
                    <a:pt x="17" y="35"/>
                  </a:cubicBezTo>
                  <a:close/>
                  <a:moveTo>
                    <a:pt x="17" y="2"/>
                  </a:moveTo>
                  <a:cubicBezTo>
                    <a:pt x="9" y="2"/>
                    <a:pt x="2" y="9"/>
                    <a:pt x="2" y="18"/>
                  </a:cubicBezTo>
                  <a:cubicBezTo>
                    <a:pt x="2" y="26"/>
                    <a:pt x="9" y="33"/>
                    <a:pt x="17" y="33"/>
                  </a:cubicBezTo>
                  <a:cubicBezTo>
                    <a:pt x="26" y="33"/>
                    <a:pt x="33" y="26"/>
                    <a:pt x="33" y="18"/>
                  </a:cubicBezTo>
                  <a:cubicBezTo>
                    <a:pt x="33" y="9"/>
                    <a:pt x="26" y="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28"/>
            <p:cNvSpPr>
              <a:spLocks noEditPoints="1"/>
            </p:cNvSpPr>
            <p:nvPr/>
          </p:nvSpPr>
          <p:spPr bwMode="auto">
            <a:xfrm>
              <a:off x="3871913" y="2032001"/>
              <a:ext cx="79375" cy="71438"/>
            </a:xfrm>
            <a:custGeom>
              <a:avLst/>
              <a:gdLst>
                <a:gd name="T0" fmla="*/ 18 w 21"/>
                <a:gd name="T1" fmla="*/ 4 h 19"/>
                <a:gd name="T2" fmla="*/ 16 w 21"/>
                <a:gd name="T3" fmla="*/ 8 h 19"/>
                <a:gd name="T4" fmla="*/ 12 w 21"/>
                <a:gd name="T5" fmla="*/ 9 h 19"/>
                <a:gd name="T6" fmla="*/ 18 w 21"/>
                <a:gd name="T7" fmla="*/ 18 h 19"/>
                <a:gd name="T8" fmla="*/ 19 w 21"/>
                <a:gd name="T9" fmla="*/ 18 h 19"/>
                <a:gd name="T10" fmla="*/ 20 w 21"/>
                <a:gd name="T11" fmla="*/ 18 h 19"/>
                <a:gd name="T12" fmla="*/ 21 w 21"/>
                <a:gd name="T13" fmla="*/ 18 h 19"/>
                <a:gd name="T14" fmla="*/ 21 w 21"/>
                <a:gd name="T15" fmla="*/ 19 h 19"/>
                <a:gd name="T16" fmla="*/ 16 w 21"/>
                <a:gd name="T17" fmla="*/ 19 h 19"/>
                <a:gd name="T18" fmla="*/ 9 w 21"/>
                <a:gd name="T19" fmla="*/ 9 h 19"/>
                <a:gd name="T20" fmla="*/ 6 w 21"/>
                <a:gd name="T21" fmla="*/ 9 h 19"/>
                <a:gd name="T22" fmla="*/ 6 w 21"/>
                <a:gd name="T23" fmla="*/ 17 h 19"/>
                <a:gd name="T24" fmla="*/ 6 w 21"/>
                <a:gd name="T25" fmla="*/ 18 h 19"/>
                <a:gd name="T26" fmla="*/ 7 w 21"/>
                <a:gd name="T27" fmla="*/ 18 h 19"/>
                <a:gd name="T28" fmla="*/ 8 w 21"/>
                <a:gd name="T29" fmla="*/ 18 h 19"/>
                <a:gd name="T30" fmla="*/ 8 w 21"/>
                <a:gd name="T31" fmla="*/ 19 h 19"/>
                <a:gd name="T32" fmla="*/ 0 w 21"/>
                <a:gd name="T33" fmla="*/ 19 h 19"/>
                <a:gd name="T34" fmla="*/ 0 w 21"/>
                <a:gd name="T35" fmla="*/ 18 h 19"/>
                <a:gd name="T36" fmla="*/ 1 w 21"/>
                <a:gd name="T37" fmla="*/ 18 h 19"/>
                <a:gd name="T38" fmla="*/ 2 w 21"/>
                <a:gd name="T39" fmla="*/ 18 h 19"/>
                <a:gd name="T40" fmla="*/ 3 w 21"/>
                <a:gd name="T41" fmla="*/ 17 h 19"/>
                <a:gd name="T42" fmla="*/ 3 w 21"/>
                <a:gd name="T43" fmla="*/ 1 h 19"/>
                <a:gd name="T44" fmla="*/ 2 w 21"/>
                <a:gd name="T45" fmla="*/ 0 h 19"/>
                <a:gd name="T46" fmla="*/ 1 w 21"/>
                <a:gd name="T47" fmla="*/ 0 h 19"/>
                <a:gd name="T48" fmla="*/ 0 w 21"/>
                <a:gd name="T49" fmla="*/ 0 h 19"/>
                <a:gd name="T50" fmla="*/ 0 w 21"/>
                <a:gd name="T51" fmla="*/ 0 h 19"/>
                <a:gd name="T52" fmla="*/ 9 w 21"/>
                <a:gd name="T53" fmla="*/ 0 h 19"/>
                <a:gd name="T54" fmla="*/ 16 w 21"/>
                <a:gd name="T55" fmla="*/ 1 h 19"/>
                <a:gd name="T56" fmla="*/ 18 w 21"/>
                <a:gd name="T57" fmla="*/ 4 h 19"/>
                <a:gd name="T58" fmla="*/ 6 w 21"/>
                <a:gd name="T59" fmla="*/ 8 h 19"/>
                <a:gd name="T60" fmla="*/ 10 w 21"/>
                <a:gd name="T61" fmla="*/ 8 h 19"/>
                <a:gd name="T62" fmla="*/ 13 w 21"/>
                <a:gd name="T63" fmla="*/ 7 h 19"/>
                <a:gd name="T64" fmla="*/ 15 w 21"/>
                <a:gd name="T65" fmla="*/ 4 h 19"/>
                <a:gd name="T66" fmla="*/ 13 w 21"/>
                <a:gd name="T67" fmla="*/ 1 h 19"/>
                <a:gd name="T68" fmla="*/ 9 w 21"/>
                <a:gd name="T69" fmla="*/ 0 h 19"/>
                <a:gd name="T70" fmla="*/ 7 w 21"/>
                <a:gd name="T71" fmla="*/ 0 h 19"/>
                <a:gd name="T72" fmla="*/ 6 w 21"/>
                <a:gd name="T73" fmla="*/ 0 h 19"/>
                <a:gd name="T74" fmla="*/ 6 w 21"/>
                <a:gd name="T75" fmla="*/ 1 h 19"/>
                <a:gd name="T76" fmla="*/ 6 w 21"/>
                <a:gd name="T7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19">
                  <a:moveTo>
                    <a:pt x="18" y="4"/>
                  </a:moveTo>
                  <a:cubicBezTo>
                    <a:pt x="18" y="6"/>
                    <a:pt x="17" y="7"/>
                    <a:pt x="16" y="8"/>
                  </a:cubicBezTo>
                  <a:cubicBezTo>
                    <a:pt x="15" y="8"/>
                    <a:pt x="14" y="9"/>
                    <a:pt x="12" y="9"/>
                  </a:cubicBezTo>
                  <a:cubicBezTo>
                    <a:pt x="18" y="18"/>
                    <a:pt x="18" y="18"/>
                    <a:pt x="18" y="18"/>
                  </a:cubicBezTo>
                  <a:cubicBezTo>
                    <a:pt x="18" y="18"/>
                    <a:pt x="18" y="18"/>
                    <a:pt x="19" y="18"/>
                  </a:cubicBezTo>
                  <a:cubicBezTo>
                    <a:pt x="19" y="18"/>
                    <a:pt x="19" y="18"/>
                    <a:pt x="20" y="18"/>
                  </a:cubicBezTo>
                  <a:cubicBezTo>
                    <a:pt x="21" y="18"/>
                    <a:pt x="21" y="18"/>
                    <a:pt x="21" y="18"/>
                  </a:cubicBezTo>
                  <a:cubicBezTo>
                    <a:pt x="21" y="19"/>
                    <a:pt x="21" y="19"/>
                    <a:pt x="21" y="19"/>
                  </a:cubicBezTo>
                  <a:cubicBezTo>
                    <a:pt x="16" y="19"/>
                    <a:pt x="16" y="19"/>
                    <a:pt x="16" y="19"/>
                  </a:cubicBezTo>
                  <a:cubicBezTo>
                    <a:pt x="9" y="9"/>
                    <a:pt x="9" y="9"/>
                    <a:pt x="9" y="9"/>
                  </a:cubicBezTo>
                  <a:cubicBezTo>
                    <a:pt x="6" y="9"/>
                    <a:pt x="6" y="9"/>
                    <a:pt x="6" y="9"/>
                  </a:cubicBezTo>
                  <a:cubicBezTo>
                    <a:pt x="6" y="17"/>
                    <a:pt x="6" y="17"/>
                    <a:pt x="6" y="17"/>
                  </a:cubicBezTo>
                  <a:cubicBezTo>
                    <a:pt x="6" y="18"/>
                    <a:pt x="6" y="18"/>
                    <a:pt x="6" y="18"/>
                  </a:cubicBezTo>
                  <a:cubicBezTo>
                    <a:pt x="6" y="18"/>
                    <a:pt x="7" y="18"/>
                    <a:pt x="7" y="18"/>
                  </a:cubicBezTo>
                  <a:cubicBezTo>
                    <a:pt x="8" y="18"/>
                    <a:pt x="8" y="18"/>
                    <a:pt x="8" y="18"/>
                  </a:cubicBezTo>
                  <a:cubicBezTo>
                    <a:pt x="8" y="19"/>
                    <a:pt x="8" y="19"/>
                    <a:pt x="8" y="19"/>
                  </a:cubicBezTo>
                  <a:cubicBezTo>
                    <a:pt x="0" y="19"/>
                    <a:pt x="0" y="19"/>
                    <a:pt x="0" y="19"/>
                  </a:cubicBezTo>
                  <a:cubicBezTo>
                    <a:pt x="0" y="18"/>
                    <a:pt x="0" y="18"/>
                    <a:pt x="0" y="18"/>
                  </a:cubicBezTo>
                  <a:cubicBezTo>
                    <a:pt x="1" y="18"/>
                    <a:pt x="1" y="18"/>
                    <a:pt x="1" y="18"/>
                  </a:cubicBezTo>
                  <a:cubicBezTo>
                    <a:pt x="2" y="18"/>
                    <a:pt x="2" y="18"/>
                    <a:pt x="2" y="18"/>
                  </a:cubicBezTo>
                  <a:cubicBezTo>
                    <a:pt x="3" y="18"/>
                    <a:pt x="3" y="18"/>
                    <a:pt x="3" y="17"/>
                  </a:cubicBezTo>
                  <a:cubicBezTo>
                    <a:pt x="3" y="1"/>
                    <a:pt x="3" y="1"/>
                    <a:pt x="3" y="1"/>
                  </a:cubicBezTo>
                  <a:cubicBezTo>
                    <a:pt x="3" y="1"/>
                    <a:pt x="3" y="1"/>
                    <a:pt x="2" y="0"/>
                  </a:cubicBezTo>
                  <a:cubicBezTo>
                    <a:pt x="2" y="0"/>
                    <a:pt x="2" y="0"/>
                    <a:pt x="1" y="0"/>
                  </a:cubicBezTo>
                  <a:cubicBezTo>
                    <a:pt x="0" y="0"/>
                    <a:pt x="0" y="0"/>
                    <a:pt x="0" y="0"/>
                  </a:cubicBezTo>
                  <a:cubicBezTo>
                    <a:pt x="0" y="0"/>
                    <a:pt x="0" y="0"/>
                    <a:pt x="0" y="0"/>
                  </a:cubicBezTo>
                  <a:cubicBezTo>
                    <a:pt x="9" y="0"/>
                    <a:pt x="9" y="0"/>
                    <a:pt x="9" y="0"/>
                  </a:cubicBezTo>
                  <a:cubicBezTo>
                    <a:pt x="12" y="0"/>
                    <a:pt x="14" y="0"/>
                    <a:pt x="16" y="1"/>
                  </a:cubicBezTo>
                  <a:cubicBezTo>
                    <a:pt x="17" y="1"/>
                    <a:pt x="18" y="3"/>
                    <a:pt x="18" y="4"/>
                  </a:cubicBezTo>
                  <a:close/>
                  <a:moveTo>
                    <a:pt x="6" y="8"/>
                  </a:moveTo>
                  <a:cubicBezTo>
                    <a:pt x="10" y="8"/>
                    <a:pt x="10" y="8"/>
                    <a:pt x="10" y="8"/>
                  </a:cubicBezTo>
                  <a:cubicBezTo>
                    <a:pt x="11" y="8"/>
                    <a:pt x="12" y="8"/>
                    <a:pt x="13" y="7"/>
                  </a:cubicBezTo>
                  <a:cubicBezTo>
                    <a:pt x="14" y="7"/>
                    <a:pt x="15" y="6"/>
                    <a:pt x="15" y="4"/>
                  </a:cubicBezTo>
                  <a:cubicBezTo>
                    <a:pt x="15" y="3"/>
                    <a:pt x="14" y="2"/>
                    <a:pt x="13" y="1"/>
                  </a:cubicBezTo>
                  <a:cubicBezTo>
                    <a:pt x="12" y="1"/>
                    <a:pt x="11" y="0"/>
                    <a:pt x="9" y="0"/>
                  </a:cubicBezTo>
                  <a:cubicBezTo>
                    <a:pt x="7" y="0"/>
                    <a:pt x="7" y="0"/>
                    <a:pt x="7" y="0"/>
                  </a:cubicBezTo>
                  <a:cubicBezTo>
                    <a:pt x="7" y="0"/>
                    <a:pt x="6" y="0"/>
                    <a:pt x="6" y="0"/>
                  </a:cubicBezTo>
                  <a:cubicBezTo>
                    <a:pt x="6" y="1"/>
                    <a:pt x="6" y="1"/>
                    <a:pt x="6" y="1"/>
                  </a:cubicBezTo>
                  <a:lnTo>
                    <a:pt x="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29"/>
            <p:cNvSpPr>
              <a:spLocks/>
            </p:cNvSpPr>
            <p:nvPr/>
          </p:nvSpPr>
          <p:spPr bwMode="auto">
            <a:xfrm>
              <a:off x="1973263" y="2462213"/>
              <a:ext cx="422275" cy="314325"/>
            </a:xfrm>
            <a:custGeom>
              <a:avLst/>
              <a:gdLst>
                <a:gd name="T0" fmla="*/ 28 w 112"/>
                <a:gd name="T1" fmla="*/ 0 h 83"/>
                <a:gd name="T2" fmla="*/ 12 w 112"/>
                <a:gd name="T3" fmla="*/ 14 h 83"/>
                <a:gd name="T4" fmla="*/ 88 w 112"/>
                <a:gd name="T5" fmla="*/ 14 h 83"/>
                <a:gd name="T6" fmla="*/ 30 w 112"/>
                <a:gd name="T7" fmla="*/ 74 h 83"/>
                <a:gd name="T8" fmla="*/ 22 w 112"/>
                <a:gd name="T9" fmla="*/ 74 h 83"/>
                <a:gd name="T10" fmla="*/ 71 w 112"/>
                <a:gd name="T11" fmla="*/ 23 h 83"/>
                <a:gd name="T12" fmla="*/ 59 w 112"/>
                <a:gd name="T13" fmla="*/ 23 h 83"/>
                <a:gd name="T14" fmla="*/ 0 w 112"/>
                <a:gd name="T15" fmla="*/ 83 h 83"/>
                <a:gd name="T16" fmla="*/ 36 w 112"/>
                <a:gd name="T17" fmla="*/ 83 h 83"/>
                <a:gd name="T18" fmla="*/ 108 w 112"/>
                <a:gd name="T19" fmla="*/ 9 h 83"/>
                <a:gd name="T20" fmla="*/ 106 w 112"/>
                <a:gd name="T21" fmla="*/ 0 h 83"/>
                <a:gd name="T22" fmla="*/ 28 w 112"/>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83">
                  <a:moveTo>
                    <a:pt x="28" y="0"/>
                  </a:moveTo>
                  <a:cubicBezTo>
                    <a:pt x="12" y="14"/>
                    <a:pt x="12" y="14"/>
                    <a:pt x="12" y="14"/>
                  </a:cubicBezTo>
                  <a:cubicBezTo>
                    <a:pt x="88" y="14"/>
                    <a:pt x="88" y="14"/>
                    <a:pt x="88" y="14"/>
                  </a:cubicBezTo>
                  <a:cubicBezTo>
                    <a:pt x="30" y="74"/>
                    <a:pt x="30" y="74"/>
                    <a:pt x="30" y="74"/>
                  </a:cubicBezTo>
                  <a:cubicBezTo>
                    <a:pt x="22" y="74"/>
                    <a:pt x="22" y="74"/>
                    <a:pt x="22" y="74"/>
                  </a:cubicBezTo>
                  <a:cubicBezTo>
                    <a:pt x="71" y="23"/>
                    <a:pt x="71" y="23"/>
                    <a:pt x="71" y="23"/>
                  </a:cubicBezTo>
                  <a:cubicBezTo>
                    <a:pt x="59" y="23"/>
                    <a:pt x="59" y="23"/>
                    <a:pt x="59" y="23"/>
                  </a:cubicBezTo>
                  <a:cubicBezTo>
                    <a:pt x="0" y="83"/>
                    <a:pt x="0" y="83"/>
                    <a:pt x="0" y="83"/>
                  </a:cubicBezTo>
                  <a:cubicBezTo>
                    <a:pt x="36" y="83"/>
                    <a:pt x="36" y="83"/>
                    <a:pt x="36" y="83"/>
                  </a:cubicBezTo>
                  <a:cubicBezTo>
                    <a:pt x="108" y="9"/>
                    <a:pt x="108" y="9"/>
                    <a:pt x="108" y="9"/>
                  </a:cubicBezTo>
                  <a:cubicBezTo>
                    <a:pt x="108" y="9"/>
                    <a:pt x="112" y="4"/>
                    <a:pt x="106"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30"/>
            <p:cNvSpPr>
              <a:spLocks noEditPoints="1"/>
            </p:cNvSpPr>
            <p:nvPr/>
          </p:nvSpPr>
          <p:spPr bwMode="auto">
            <a:xfrm>
              <a:off x="2381251" y="2462213"/>
              <a:ext cx="398463" cy="265113"/>
            </a:xfrm>
            <a:custGeom>
              <a:avLst/>
              <a:gdLst>
                <a:gd name="T0" fmla="*/ 81 w 106"/>
                <a:gd name="T1" fmla="*/ 11 h 70"/>
                <a:gd name="T2" fmla="*/ 99 w 106"/>
                <a:gd name="T3" fmla="*/ 11 h 70"/>
                <a:gd name="T4" fmla="*/ 106 w 106"/>
                <a:gd name="T5" fmla="*/ 0 h 70"/>
                <a:gd name="T6" fmla="*/ 17 w 106"/>
                <a:gd name="T7" fmla="*/ 0 h 70"/>
                <a:gd name="T8" fmla="*/ 2 w 106"/>
                <a:gd name="T9" fmla="*/ 54 h 70"/>
                <a:gd name="T10" fmla="*/ 16 w 106"/>
                <a:gd name="T11" fmla="*/ 68 h 70"/>
                <a:gd name="T12" fmla="*/ 88 w 106"/>
                <a:gd name="T13" fmla="*/ 69 h 70"/>
                <a:gd name="T14" fmla="*/ 97 w 106"/>
                <a:gd name="T15" fmla="*/ 55 h 70"/>
                <a:gd name="T16" fmla="*/ 20 w 106"/>
                <a:gd name="T17" fmla="*/ 55 h 70"/>
                <a:gd name="T18" fmla="*/ 23 w 106"/>
                <a:gd name="T19" fmla="*/ 46 h 70"/>
                <a:gd name="T20" fmla="*/ 35 w 106"/>
                <a:gd name="T21" fmla="*/ 53 h 70"/>
                <a:gd name="T22" fmla="*/ 56 w 106"/>
                <a:gd name="T23" fmla="*/ 11 h 70"/>
                <a:gd name="T24" fmla="*/ 67 w 106"/>
                <a:gd name="T25" fmla="*/ 11 h 70"/>
                <a:gd name="T26" fmla="*/ 57 w 106"/>
                <a:gd name="T27" fmla="*/ 41 h 70"/>
                <a:gd name="T28" fmla="*/ 66 w 106"/>
                <a:gd name="T29" fmla="*/ 50 h 70"/>
                <a:gd name="T30" fmla="*/ 83 w 106"/>
                <a:gd name="T31" fmla="*/ 50 h 70"/>
                <a:gd name="T32" fmla="*/ 102 w 106"/>
                <a:gd name="T33" fmla="*/ 37 h 70"/>
                <a:gd name="T34" fmla="*/ 73 w 106"/>
                <a:gd name="T35" fmla="*/ 37 h 70"/>
                <a:gd name="T36" fmla="*/ 81 w 106"/>
                <a:gd name="T37" fmla="*/ 11 h 70"/>
                <a:gd name="T38" fmla="*/ 34 w 106"/>
                <a:gd name="T39" fmla="*/ 34 h 70"/>
                <a:gd name="T40" fmla="*/ 24 w 106"/>
                <a:gd name="T41" fmla="*/ 44 h 70"/>
                <a:gd name="T42" fmla="*/ 33 w 106"/>
                <a:gd name="T43" fmla="*/ 11 h 70"/>
                <a:gd name="T44" fmla="*/ 44 w 106"/>
                <a:gd name="T45" fmla="*/ 11 h 70"/>
                <a:gd name="T46" fmla="*/ 34 w 106"/>
                <a:gd name="T47" fmla="*/ 3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6" h="70">
                  <a:moveTo>
                    <a:pt x="81" y="11"/>
                  </a:moveTo>
                  <a:cubicBezTo>
                    <a:pt x="99" y="11"/>
                    <a:pt x="99" y="11"/>
                    <a:pt x="99" y="11"/>
                  </a:cubicBezTo>
                  <a:cubicBezTo>
                    <a:pt x="106" y="0"/>
                    <a:pt x="106" y="0"/>
                    <a:pt x="106" y="0"/>
                  </a:cubicBezTo>
                  <a:cubicBezTo>
                    <a:pt x="17" y="0"/>
                    <a:pt x="17" y="0"/>
                    <a:pt x="17" y="0"/>
                  </a:cubicBezTo>
                  <a:cubicBezTo>
                    <a:pt x="17" y="0"/>
                    <a:pt x="2" y="53"/>
                    <a:pt x="2" y="54"/>
                  </a:cubicBezTo>
                  <a:cubicBezTo>
                    <a:pt x="0" y="70"/>
                    <a:pt x="16" y="68"/>
                    <a:pt x="16" y="68"/>
                  </a:cubicBezTo>
                  <a:cubicBezTo>
                    <a:pt x="88" y="69"/>
                    <a:pt x="88" y="69"/>
                    <a:pt x="88" y="69"/>
                  </a:cubicBezTo>
                  <a:cubicBezTo>
                    <a:pt x="97" y="55"/>
                    <a:pt x="97" y="55"/>
                    <a:pt x="97" y="55"/>
                  </a:cubicBezTo>
                  <a:cubicBezTo>
                    <a:pt x="20" y="55"/>
                    <a:pt x="20" y="55"/>
                    <a:pt x="20" y="55"/>
                  </a:cubicBezTo>
                  <a:cubicBezTo>
                    <a:pt x="23" y="46"/>
                    <a:pt x="23" y="46"/>
                    <a:pt x="23" y="46"/>
                  </a:cubicBezTo>
                  <a:cubicBezTo>
                    <a:pt x="35" y="53"/>
                    <a:pt x="35" y="53"/>
                    <a:pt x="35" y="53"/>
                  </a:cubicBezTo>
                  <a:cubicBezTo>
                    <a:pt x="57" y="31"/>
                    <a:pt x="56" y="11"/>
                    <a:pt x="56" y="11"/>
                  </a:cubicBezTo>
                  <a:cubicBezTo>
                    <a:pt x="67" y="11"/>
                    <a:pt x="67" y="11"/>
                    <a:pt x="67" y="11"/>
                  </a:cubicBezTo>
                  <a:cubicBezTo>
                    <a:pt x="57" y="41"/>
                    <a:pt x="57" y="41"/>
                    <a:pt x="57" y="41"/>
                  </a:cubicBezTo>
                  <a:cubicBezTo>
                    <a:pt x="58" y="48"/>
                    <a:pt x="61" y="50"/>
                    <a:pt x="66" y="50"/>
                  </a:cubicBezTo>
                  <a:cubicBezTo>
                    <a:pt x="83" y="50"/>
                    <a:pt x="83" y="50"/>
                    <a:pt x="83" y="50"/>
                  </a:cubicBezTo>
                  <a:cubicBezTo>
                    <a:pt x="95" y="48"/>
                    <a:pt x="102" y="37"/>
                    <a:pt x="102" y="37"/>
                  </a:cubicBezTo>
                  <a:cubicBezTo>
                    <a:pt x="73" y="37"/>
                    <a:pt x="73" y="37"/>
                    <a:pt x="73" y="37"/>
                  </a:cubicBezTo>
                  <a:lnTo>
                    <a:pt x="81" y="11"/>
                  </a:lnTo>
                  <a:close/>
                  <a:moveTo>
                    <a:pt x="34" y="34"/>
                  </a:moveTo>
                  <a:cubicBezTo>
                    <a:pt x="30" y="41"/>
                    <a:pt x="24" y="44"/>
                    <a:pt x="24" y="44"/>
                  </a:cubicBezTo>
                  <a:cubicBezTo>
                    <a:pt x="33" y="11"/>
                    <a:pt x="33" y="11"/>
                    <a:pt x="33" y="11"/>
                  </a:cubicBezTo>
                  <a:cubicBezTo>
                    <a:pt x="44" y="11"/>
                    <a:pt x="44" y="11"/>
                    <a:pt x="44" y="11"/>
                  </a:cubicBezTo>
                  <a:cubicBezTo>
                    <a:pt x="44" y="11"/>
                    <a:pt x="43" y="20"/>
                    <a:pt x="3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31"/>
            <p:cNvSpPr>
              <a:spLocks/>
            </p:cNvSpPr>
            <p:nvPr/>
          </p:nvSpPr>
          <p:spPr bwMode="auto">
            <a:xfrm>
              <a:off x="2784476" y="2451101"/>
              <a:ext cx="206375" cy="306388"/>
            </a:xfrm>
            <a:custGeom>
              <a:avLst/>
              <a:gdLst>
                <a:gd name="T0" fmla="*/ 16 w 55"/>
                <a:gd name="T1" fmla="*/ 8 h 81"/>
                <a:gd name="T2" fmla="*/ 33 w 55"/>
                <a:gd name="T3" fmla="*/ 0 h 81"/>
                <a:gd name="T4" fmla="*/ 40 w 55"/>
                <a:gd name="T5" fmla="*/ 7 h 81"/>
                <a:gd name="T6" fmla="*/ 50 w 55"/>
                <a:gd name="T7" fmla="*/ 1 h 81"/>
                <a:gd name="T8" fmla="*/ 55 w 55"/>
                <a:gd name="T9" fmla="*/ 8 h 81"/>
                <a:gd name="T10" fmla="*/ 43 w 55"/>
                <a:gd name="T11" fmla="*/ 16 h 81"/>
                <a:gd name="T12" fmla="*/ 34 w 55"/>
                <a:gd name="T13" fmla="*/ 62 h 81"/>
                <a:gd name="T14" fmla="*/ 0 w 55"/>
                <a:gd name="T15" fmla="*/ 81 h 81"/>
                <a:gd name="T16" fmla="*/ 26 w 55"/>
                <a:gd name="T17" fmla="*/ 47 h 81"/>
                <a:gd name="T18" fmla="*/ 17 w 55"/>
                <a:gd name="T19" fmla="*/ 53 h 81"/>
                <a:gd name="T20" fmla="*/ 4 w 55"/>
                <a:gd name="T21" fmla="*/ 49 h 81"/>
                <a:gd name="T22" fmla="*/ 28 w 55"/>
                <a:gd name="T23" fmla="*/ 33 h 81"/>
                <a:gd name="T24" fmla="*/ 28 w 55"/>
                <a:gd name="T25" fmla="*/ 23 h 81"/>
                <a:gd name="T26" fmla="*/ 17 w 55"/>
                <a:gd name="T27" fmla="*/ 30 h 81"/>
                <a:gd name="T28" fmla="*/ 8 w 55"/>
                <a:gd name="T29" fmla="*/ 25 h 81"/>
                <a:gd name="T30" fmla="*/ 25 w 55"/>
                <a:gd name="T31" fmla="*/ 16 h 81"/>
                <a:gd name="T32" fmla="*/ 16 w 55"/>
                <a:gd name="T33" fmla="*/ 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81">
                  <a:moveTo>
                    <a:pt x="16" y="8"/>
                  </a:moveTo>
                  <a:cubicBezTo>
                    <a:pt x="33" y="0"/>
                    <a:pt x="33" y="0"/>
                    <a:pt x="33" y="0"/>
                  </a:cubicBezTo>
                  <a:cubicBezTo>
                    <a:pt x="40" y="7"/>
                    <a:pt x="40" y="7"/>
                    <a:pt x="40" y="7"/>
                  </a:cubicBezTo>
                  <a:cubicBezTo>
                    <a:pt x="50" y="1"/>
                    <a:pt x="50" y="1"/>
                    <a:pt x="50" y="1"/>
                  </a:cubicBezTo>
                  <a:cubicBezTo>
                    <a:pt x="55" y="8"/>
                    <a:pt x="55" y="8"/>
                    <a:pt x="55" y="8"/>
                  </a:cubicBezTo>
                  <a:cubicBezTo>
                    <a:pt x="43" y="16"/>
                    <a:pt x="43" y="16"/>
                    <a:pt x="43" y="16"/>
                  </a:cubicBezTo>
                  <a:cubicBezTo>
                    <a:pt x="43" y="16"/>
                    <a:pt x="49" y="44"/>
                    <a:pt x="34" y="62"/>
                  </a:cubicBezTo>
                  <a:cubicBezTo>
                    <a:pt x="18" y="80"/>
                    <a:pt x="0" y="81"/>
                    <a:pt x="0" y="81"/>
                  </a:cubicBezTo>
                  <a:cubicBezTo>
                    <a:pt x="0" y="81"/>
                    <a:pt x="23" y="66"/>
                    <a:pt x="26" y="47"/>
                  </a:cubicBezTo>
                  <a:cubicBezTo>
                    <a:pt x="26" y="47"/>
                    <a:pt x="17" y="53"/>
                    <a:pt x="17" y="53"/>
                  </a:cubicBezTo>
                  <a:cubicBezTo>
                    <a:pt x="4" y="49"/>
                    <a:pt x="4" y="49"/>
                    <a:pt x="4" y="49"/>
                  </a:cubicBezTo>
                  <a:cubicBezTo>
                    <a:pt x="28" y="33"/>
                    <a:pt x="28" y="33"/>
                    <a:pt x="28" y="33"/>
                  </a:cubicBezTo>
                  <a:cubicBezTo>
                    <a:pt x="28" y="23"/>
                    <a:pt x="28" y="23"/>
                    <a:pt x="28" y="23"/>
                  </a:cubicBezTo>
                  <a:cubicBezTo>
                    <a:pt x="17" y="30"/>
                    <a:pt x="17" y="30"/>
                    <a:pt x="17" y="30"/>
                  </a:cubicBezTo>
                  <a:cubicBezTo>
                    <a:pt x="8" y="25"/>
                    <a:pt x="8" y="25"/>
                    <a:pt x="8" y="25"/>
                  </a:cubicBezTo>
                  <a:cubicBezTo>
                    <a:pt x="25" y="16"/>
                    <a:pt x="25" y="16"/>
                    <a:pt x="25" y="16"/>
                  </a:cubicBezTo>
                  <a:cubicBezTo>
                    <a:pt x="25" y="16"/>
                    <a:pt x="22" y="10"/>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32"/>
            <p:cNvSpPr>
              <a:spLocks noEditPoints="1"/>
            </p:cNvSpPr>
            <p:nvPr/>
          </p:nvSpPr>
          <p:spPr bwMode="auto">
            <a:xfrm>
              <a:off x="2916238" y="2443163"/>
              <a:ext cx="285750" cy="325438"/>
            </a:xfrm>
            <a:custGeom>
              <a:avLst/>
              <a:gdLst>
                <a:gd name="T0" fmla="*/ 52 w 76"/>
                <a:gd name="T1" fmla="*/ 56 h 86"/>
                <a:gd name="T2" fmla="*/ 68 w 76"/>
                <a:gd name="T3" fmla="*/ 54 h 86"/>
                <a:gd name="T4" fmla="*/ 64 w 76"/>
                <a:gd name="T5" fmla="*/ 46 h 86"/>
                <a:gd name="T6" fmla="*/ 51 w 76"/>
                <a:gd name="T7" fmla="*/ 49 h 86"/>
                <a:gd name="T8" fmla="*/ 51 w 76"/>
                <a:gd name="T9" fmla="*/ 43 h 86"/>
                <a:gd name="T10" fmla="*/ 62 w 76"/>
                <a:gd name="T11" fmla="*/ 43 h 86"/>
                <a:gd name="T12" fmla="*/ 71 w 76"/>
                <a:gd name="T13" fmla="*/ 13 h 86"/>
                <a:gd name="T14" fmla="*/ 76 w 76"/>
                <a:gd name="T15" fmla="*/ 8 h 86"/>
                <a:gd name="T16" fmla="*/ 59 w 76"/>
                <a:gd name="T17" fmla="*/ 8 h 86"/>
                <a:gd name="T18" fmla="*/ 60 w 76"/>
                <a:gd name="T19" fmla="*/ 2 h 86"/>
                <a:gd name="T20" fmla="*/ 64 w 76"/>
                <a:gd name="T21" fmla="*/ 0 h 86"/>
                <a:gd name="T22" fmla="*/ 46 w 76"/>
                <a:gd name="T23" fmla="*/ 0 h 86"/>
                <a:gd name="T24" fmla="*/ 43 w 76"/>
                <a:gd name="T25" fmla="*/ 8 h 86"/>
                <a:gd name="T26" fmla="*/ 23 w 76"/>
                <a:gd name="T27" fmla="*/ 8 h 86"/>
                <a:gd name="T28" fmla="*/ 9 w 76"/>
                <a:gd name="T29" fmla="*/ 63 h 86"/>
                <a:gd name="T30" fmla="*/ 4 w 76"/>
                <a:gd name="T31" fmla="*/ 64 h 86"/>
                <a:gd name="T32" fmla="*/ 0 w 76"/>
                <a:gd name="T33" fmla="*/ 76 h 86"/>
                <a:gd name="T34" fmla="*/ 27 w 76"/>
                <a:gd name="T35" fmla="*/ 74 h 86"/>
                <a:gd name="T36" fmla="*/ 30 w 76"/>
                <a:gd name="T37" fmla="*/ 66 h 86"/>
                <a:gd name="T38" fmla="*/ 34 w 76"/>
                <a:gd name="T39" fmla="*/ 62 h 86"/>
                <a:gd name="T40" fmla="*/ 23 w 76"/>
                <a:gd name="T41" fmla="*/ 63 h 86"/>
                <a:gd name="T42" fmla="*/ 27 w 76"/>
                <a:gd name="T43" fmla="*/ 43 h 86"/>
                <a:gd name="T44" fmla="*/ 35 w 76"/>
                <a:gd name="T45" fmla="*/ 43 h 86"/>
                <a:gd name="T46" fmla="*/ 45 w 76"/>
                <a:gd name="T47" fmla="*/ 73 h 86"/>
                <a:gd name="T48" fmla="*/ 72 w 76"/>
                <a:gd name="T49" fmla="*/ 85 h 86"/>
                <a:gd name="T50" fmla="*/ 52 w 76"/>
                <a:gd name="T51" fmla="*/ 56 h 86"/>
                <a:gd name="T52" fmla="*/ 35 w 76"/>
                <a:gd name="T53" fmla="*/ 15 h 86"/>
                <a:gd name="T54" fmla="*/ 55 w 76"/>
                <a:gd name="T55" fmla="*/ 15 h 86"/>
                <a:gd name="T56" fmla="*/ 53 w 76"/>
                <a:gd name="T57" fmla="*/ 21 h 86"/>
                <a:gd name="T58" fmla="*/ 33 w 76"/>
                <a:gd name="T59" fmla="*/ 21 h 86"/>
                <a:gd name="T60" fmla="*/ 35 w 76"/>
                <a:gd name="T61" fmla="*/ 15 h 86"/>
                <a:gd name="T62" fmla="*/ 30 w 76"/>
                <a:gd name="T63" fmla="*/ 35 h 86"/>
                <a:gd name="T64" fmla="*/ 31 w 76"/>
                <a:gd name="T65" fmla="*/ 29 h 86"/>
                <a:gd name="T66" fmla="*/ 51 w 76"/>
                <a:gd name="T67" fmla="*/ 29 h 86"/>
                <a:gd name="T68" fmla="*/ 49 w 76"/>
                <a:gd name="T69" fmla="*/ 35 h 86"/>
                <a:gd name="T70" fmla="*/ 30 w 76"/>
                <a:gd name="T71" fmla="*/ 3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6">
                  <a:moveTo>
                    <a:pt x="52" y="56"/>
                  </a:moveTo>
                  <a:cubicBezTo>
                    <a:pt x="53" y="56"/>
                    <a:pt x="68" y="54"/>
                    <a:pt x="68" y="54"/>
                  </a:cubicBezTo>
                  <a:cubicBezTo>
                    <a:pt x="64" y="46"/>
                    <a:pt x="64" y="46"/>
                    <a:pt x="64" y="46"/>
                  </a:cubicBezTo>
                  <a:cubicBezTo>
                    <a:pt x="51" y="49"/>
                    <a:pt x="51" y="49"/>
                    <a:pt x="51" y="49"/>
                  </a:cubicBezTo>
                  <a:cubicBezTo>
                    <a:pt x="51" y="49"/>
                    <a:pt x="50" y="46"/>
                    <a:pt x="51" y="43"/>
                  </a:cubicBezTo>
                  <a:cubicBezTo>
                    <a:pt x="62" y="43"/>
                    <a:pt x="62" y="43"/>
                    <a:pt x="62" y="43"/>
                  </a:cubicBezTo>
                  <a:cubicBezTo>
                    <a:pt x="71" y="13"/>
                    <a:pt x="71" y="13"/>
                    <a:pt x="71" y="13"/>
                  </a:cubicBezTo>
                  <a:cubicBezTo>
                    <a:pt x="76" y="8"/>
                    <a:pt x="76" y="8"/>
                    <a:pt x="76" y="8"/>
                  </a:cubicBezTo>
                  <a:cubicBezTo>
                    <a:pt x="59" y="8"/>
                    <a:pt x="59" y="8"/>
                    <a:pt x="59" y="8"/>
                  </a:cubicBezTo>
                  <a:cubicBezTo>
                    <a:pt x="60" y="2"/>
                    <a:pt x="60" y="2"/>
                    <a:pt x="60" y="2"/>
                  </a:cubicBezTo>
                  <a:cubicBezTo>
                    <a:pt x="64" y="0"/>
                    <a:pt x="64" y="0"/>
                    <a:pt x="64" y="0"/>
                  </a:cubicBezTo>
                  <a:cubicBezTo>
                    <a:pt x="46" y="0"/>
                    <a:pt x="46" y="0"/>
                    <a:pt x="46" y="0"/>
                  </a:cubicBezTo>
                  <a:cubicBezTo>
                    <a:pt x="43" y="8"/>
                    <a:pt x="43" y="8"/>
                    <a:pt x="43" y="8"/>
                  </a:cubicBezTo>
                  <a:cubicBezTo>
                    <a:pt x="23" y="8"/>
                    <a:pt x="23" y="8"/>
                    <a:pt x="23" y="8"/>
                  </a:cubicBezTo>
                  <a:cubicBezTo>
                    <a:pt x="9" y="63"/>
                    <a:pt x="9" y="63"/>
                    <a:pt x="9" y="63"/>
                  </a:cubicBezTo>
                  <a:cubicBezTo>
                    <a:pt x="4" y="64"/>
                    <a:pt x="4" y="64"/>
                    <a:pt x="4" y="64"/>
                  </a:cubicBezTo>
                  <a:cubicBezTo>
                    <a:pt x="0" y="76"/>
                    <a:pt x="0" y="76"/>
                    <a:pt x="0" y="76"/>
                  </a:cubicBezTo>
                  <a:cubicBezTo>
                    <a:pt x="27" y="74"/>
                    <a:pt x="27" y="74"/>
                    <a:pt x="27" y="74"/>
                  </a:cubicBezTo>
                  <a:cubicBezTo>
                    <a:pt x="30" y="66"/>
                    <a:pt x="30" y="66"/>
                    <a:pt x="30" y="66"/>
                  </a:cubicBezTo>
                  <a:cubicBezTo>
                    <a:pt x="34" y="62"/>
                    <a:pt x="34" y="62"/>
                    <a:pt x="34" y="62"/>
                  </a:cubicBezTo>
                  <a:cubicBezTo>
                    <a:pt x="23" y="63"/>
                    <a:pt x="23" y="63"/>
                    <a:pt x="23" y="63"/>
                  </a:cubicBezTo>
                  <a:cubicBezTo>
                    <a:pt x="27" y="43"/>
                    <a:pt x="27" y="43"/>
                    <a:pt x="27" y="43"/>
                  </a:cubicBezTo>
                  <a:cubicBezTo>
                    <a:pt x="35" y="43"/>
                    <a:pt x="35" y="43"/>
                    <a:pt x="35" y="43"/>
                  </a:cubicBezTo>
                  <a:cubicBezTo>
                    <a:pt x="35" y="43"/>
                    <a:pt x="32" y="58"/>
                    <a:pt x="45" y="73"/>
                  </a:cubicBezTo>
                  <a:cubicBezTo>
                    <a:pt x="56" y="86"/>
                    <a:pt x="72" y="85"/>
                    <a:pt x="72" y="85"/>
                  </a:cubicBezTo>
                  <a:cubicBezTo>
                    <a:pt x="72" y="85"/>
                    <a:pt x="53" y="67"/>
                    <a:pt x="52" y="56"/>
                  </a:cubicBezTo>
                  <a:close/>
                  <a:moveTo>
                    <a:pt x="35" y="15"/>
                  </a:moveTo>
                  <a:cubicBezTo>
                    <a:pt x="55" y="15"/>
                    <a:pt x="55" y="15"/>
                    <a:pt x="55" y="15"/>
                  </a:cubicBezTo>
                  <a:cubicBezTo>
                    <a:pt x="53" y="21"/>
                    <a:pt x="53" y="21"/>
                    <a:pt x="53" y="21"/>
                  </a:cubicBezTo>
                  <a:cubicBezTo>
                    <a:pt x="33" y="21"/>
                    <a:pt x="33" y="21"/>
                    <a:pt x="33" y="21"/>
                  </a:cubicBezTo>
                  <a:lnTo>
                    <a:pt x="35" y="15"/>
                  </a:lnTo>
                  <a:close/>
                  <a:moveTo>
                    <a:pt x="30" y="35"/>
                  </a:moveTo>
                  <a:cubicBezTo>
                    <a:pt x="31" y="29"/>
                    <a:pt x="31" y="29"/>
                    <a:pt x="31" y="29"/>
                  </a:cubicBezTo>
                  <a:cubicBezTo>
                    <a:pt x="51" y="29"/>
                    <a:pt x="51" y="29"/>
                    <a:pt x="51" y="29"/>
                  </a:cubicBezTo>
                  <a:cubicBezTo>
                    <a:pt x="49" y="35"/>
                    <a:pt x="49" y="35"/>
                    <a:pt x="49" y="35"/>
                  </a:cubicBezTo>
                  <a:lnTo>
                    <a:pt x="3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组合 33"/>
          <p:cNvGrpSpPr>
            <a:grpSpLocks/>
          </p:cNvGrpSpPr>
          <p:nvPr userDrawn="1"/>
        </p:nvGrpSpPr>
        <p:grpSpPr>
          <a:xfrm>
            <a:off x="8823340" y="2276872"/>
            <a:ext cx="2840263" cy="2327910"/>
            <a:chOff x="918845" y="2476500"/>
            <a:chExt cx="2840263" cy="2327910"/>
          </a:xfrm>
        </p:grpSpPr>
        <p:sp>
          <p:nvSpPr>
            <p:cNvPr id="47" name="平行四边形 46"/>
            <p:cNvSpPr/>
            <p:nvPr/>
          </p:nvSpPr>
          <p:spPr>
            <a:xfrm>
              <a:off x="962025" y="2606040"/>
              <a:ext cx="2768400" cy="2068830"/>
            </a:xfrm>
            <a:prstGeom prst="parallelogram">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8" name="任意多边形 47"/>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9" name="任意多边形 48"/>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grpSp>
        <p:nvGrpSpPr>
          <p:cNvPr id="35" name="组合 34"/>
          <p:cNvGrpSpPr/>
          <p:nvPr userDrawn="1"/>
        </p:nvGrpSpPr>
        <p:grpSpPr>
          <a:xfrm>
            <a:off x="3297611" y="2276872"/>
            <a:ext cx="2840263" cy="2327910"/>
            <a:chOff x="918845" y="2476500"/>
            <a:chExt cx="2840263" cy="2327910"/>
          </a:xfrm>
        </p:grpSpPr>
        <p:sp>
          <p:nvSpPr>
            <p:cNvPr id="44" name="平行四边形 43"/>
            <p:cNvSpPr/>
            <p:nvPr/>
          </p:nvSpPr>
          <p:spPr>
            <a:xfrm>
              <a:off x="962025" y="2606040"/>
              <a:ext cx="2768400" cy="2068830"/>
            </a:xfrm>
            <a:prstGeom prst="parallelogram">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5" name="任意多边形 44"/>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6" name="任意多边形 45"/>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grpSp>
        <p:nvGrpSpPr>
          <p:cNvPr id="36" name="组合 35"/>
          <p:cNvGrpSpPr/>
          <p:nvPr userDrawn="1"/>
        </p:nvGrpSpPr>
        <p:grpSpPr>
          <a:xfrm>
            <a:off x="6060476" y="2276872"/>
            <a:ext cx="2840263" cy="2327910"/>
            <a:chOff x="918845" y="2476500"/>
            <a:chExt cx="2840263" cy="2327910"/>
          </a:xfrm>
        </p:grpSpPr>
        <p:sp>
          <p:nvSpPr>
            <p:cNvPr id="41" name="平行四边形 40"/>
            <p:cNvSpPr/>
            <p:nvPr/>
          </p:nvSpPr>
          <p:spPr>
            <a:xfrm>
              <a:off x="962025" y="2606040"/>
              <a:ext cx="2768400" cy="2068830"/>
            </a:xfrm>
            <a:prstGeom prst="parallelogram">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2" name="任意多边形 41"/>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3" name="任意多边形 42"/>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sp>
        <p:nvSpPr>
          <p:cNvPr id="38" name="文本框 37"/>
          <p:cNvSpPr txBox="1"/>
          <p:nvPr/>
        </p:nvSpPr>
        <p:spPr>
          <a:xfrm>
            <a:off x="8578098" y="4780336"/>
            <a:ext cx="2777662"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项目落地应用</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39" name="文本框 38"/>
          <p:cNvSpPr txBox="1"/>
          <p:nvPr/>
        </p:nvSpPr>
        <p:spPr>
          <a:xfrm>
            <a:off x="6060475" y="4780336"/>
            <a:ext cx="2287180"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项目创新点</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0" name="文本框 39"/>
          <p:cNvSpPr txBox="1"/>
          <p:nvPr/>
        </p:nvSpPr>
        <p:spPr>
          <a:xfrm>
            <a:off x="3497930" y="4780336"/>
            <a:ext cx="1886539"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项目成果</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nvGrpSpPr>
          <p:cNvPr id="53" name="组合 52"/>
          <p:cNvGrpSpPr/>
          <p:nvPr userDrawn="1"/>
        </p:nvGrpSpPr>
        <p:grpSpPr>
          <a:xfrm>
            <a:off x="534746" y="2276872"/>
            <a:ext cx="2840263" cy="2327910"/>
            <a:chOff x="918845" y="2476500"/>
            <a:chExt cx="2840263" cy="2327910"/>
          </a:xfrm>
        </p:grpSpPr>
        <p:sp>
          <p:nvSpPr>
            <p:cNvPr id="54" name="平行四边形 53"/>
            <p:cNvSpPr/>
            <p:nvPr/>
          </p:nvSpPr>
          <p:spPr>
            <a:xfrm>
              <a:off x="962025" y="2606040"/>
              <a:ext cx="2768400" cy="2068830"/>
            </a:xfrm>
            <a:prstGeom prst="parallelogram">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55" name="任意多边形 54"/>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56" name="任意多边形 55"/>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grpSp>
      <p:sp>
        <p:nvSpPr>
          <p:cNvPr id="57" name="文本框 56"/>
          <p:cNvSpPr txBox="1"/>
          <p:nvPr userDrawn="1"/>
        </p:nvSpPr>
        <p:spPr>
          <a:xfrm>
            <a:off x="735065" y="4780336"/>
            <a:ext cx="1886539" cy="492443"/>
          </a:xfrm>
          <a:prstGeom prst="rect">
            <a:avLst/>
          </a:prstGeom>
          <a:noFill/>
        </p:spPr>
        <p:txBody>
          <a:bodyPr wrap="square" rtlCol="0">
            <a:spAutoFit/>
          </a:bodyPr>
          <a:lstStyle/>
          <a:p>
            <a:pPr algn="ctr"/>
            <a:r>
              <a:rPr lang="zh-CN" altLang="en-US" sz="2600" dirty="0" smtClean="0">
                <a:solidFill>
                  <a:srgbClr val="00A8E7"/>
                </a:solidFill>
                <a:latin typeface="华康俪金黑W8(P)" panose="020B0800000000000000" pitchFamily="34" charset="-122"/>
                <a:ea typeface="华康俪金黑W8(P)" panose="020B0800000000000000" pitchFamily="34" charset="-122"/>
              </a:rPr>
              <a:t>项目概况</a:t>
            </a:r>
            <a:endParaRPr lang="zh-CN" altLang="en-US" sz="2600" dirty="0">
              <a:solidFill>
                <a:srgbClr val="00A8E7"/>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3145967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cxnSp>
        <p:nvCxnSpPr>
          <p:cNvPr id="3" name="直接连接符 2"/>
          <p:cNvCxnSpPr/>
          <p:nvPr userDrawn="1"/>
        </p:nvCxnSpPr>
        <p:spPr>
          <a:xfrm flipV="1">
            <a:off x="1689909" y="0"/>
            <a:ext cx="0" cy="134620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nvSpPr>
        <p:spPr>
          <a:xfrm>
            <a:off x="1896770" y="334430"/>
            <a:ext cx="1486674" cy="553998"/>
          </a:xfrm>
          <a:prstGeom prst="rect">
            <a:avLst/>
          </a:prstGeom>
          <a:noFill/>
        </p:spPr>
        <p:txBody>
          <a:bodyPr wrap="square" rtlCol="0">
            <a:spAutoFit/>
          </a:bodyPr>
          <a:lstStyle/>
          <a:p>
            <a:pPr algn="ctr"/>
            <a:r>
              <a:rPr lang="zh-CN" altLang="en-US" sz="3000" b="0" dirty="0" smtClean="0">
                <a:solidFill>
                  <a:srgbClr val="00A8E7"/>
                </a:solidFill>
                <a:latin typeface="华康俪金黑W8(P)" panose="020B0800000000000000" pitchFamily="34" charset="-122"/>
                <a:ea typeface="华康俪金黑W8(P)" panose="020B0800000000000000" pitchFamily="34" charset="-122"/>
              </a:rPr>
              <a:t>过渡页</a:t>
            </a:r>
            <a:endParaRPr lang="zh-CN" altLang="en-US" sz="3000" b="0" dirty="0">
              <a:solidFill>
                <a:srgbClr val="00A8E7"/>
              </a:solidFill>
              <a:latin typeface="华康俪金黑W8(P)" panose="020B0800000000000000" pitchFamily="34" charset="-122"/>
              <a:ea typeface="华康俪金黑W8(P)" panose="020B0800000000000000" pitchFamily="34" charset="-122"/>
            </a:endParaRPr>
          </a:p>
        </p:txBody>
      </p:sp>
      <p:sp>
        <p:nvSpPr>
          <p:cNvPr id="5" name="文本框 4"/>
          <p:cNvSpPr txBox="1"/>
          <p:nvPr userDrawn="1"/>
        </p:nvSpPr>
        <p:spPr>
          <a:xfrm>
            <a:off x="1716029" y="916692"/>
            <a:ext cx="1848157" cy="307777"/>
          </a:xfrm>
          <a:prstGeom prst="rect">
            <a:avLst/>
          </a:prstGeom>
          <a:noFill/>
        </p:spPr>
        <p:txBody>
          <a:bodyPr wrap="square" rtlCol="0">
            <a:spAutoFit/>
          </a:bodyPr>
          <a:lstStyle/>
          <a:p>
            <a:pPr algn="ctr"/>
            <a:r>
              <a:rPr lang="en-US" altLang="zh-CN" sz="1400" b="1" dirty="0" smtClean="0">
                <a:solidFill>
                  <a:srgbClr val="00A8E7"/>
                </a:solidFill>
                <a:latin typeface="微软雅黑 Light" panose="020B0502040204020203" pitchFamily="34" charset="-122"/>
                <a:ea typeface="微软雅黑 Light" panose="020B0502040204020203" pitchFamily="34" charset="-122"/>
              </a:rPr>
              <a:t>TRANSITON PAGE</a:t>
            </a:r>
            <a:endParaRPr lang="zh-CN" altLang="en-US" sz="1400" b="1" dirty="0">
              <a:solidFill>
                <a:srgbClr val="00A8E7"/>
              </a:solidFill>
              <a:latin typeface="微软雅黑 Light" panose="020B0502040204020203" pitchFamily="34" charset="-122"/>
              <a:ea typeface="微软雅黑 Light" panose="020B0502040204020203" pitchFamily="34" charset="-122"/>
            </a:endParaRPr>
          </a:p>
        </p:txBody>
      </p:sp>
      <p:grpSp>
        <p:nvGrpSpPr>
          <p:cNvPr id="7" name="组合 6"/>
          <p:cNvGrpSpPr/>
          <p:nvPr userDrawn="1"/>
        </p:nvGrpSpPr>
        <p:grpSpPr>
          <a:xfrm>
            <a:off x="194519" y="390262"/>
            <a:ext cx="1329771" cy="770949"/>
            <a:chOff x="1306513" y="1230313"/>
            <a:chExt cx="2667001" cy="1546225"/>
          </a:xfrm>
          <a:solidFill>
            <a:srgbClr val="00A8E7"/>
          </a:solidFill>
        </p:grpSpPr>
        <p:sp>
          <p:nvSpPr>
            <p:cNvPr id="8" name="Freeform 9"/>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10"/>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1"/>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2"/>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3"/>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4"/>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5"/>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6"/>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7"/>
            <p:cNvSpPr>
              <a:spLocks/>
            </p:cNvSpPr>
            <p:nvPr/>
          </p:nvSpPr>
          <p:spPr bwMode="auto">
            <a:xfrm>
              <a:off x="1306513" y="2054226"/>
              <a:ext cx="238125" cy="249238"/>
            </a:xfrm>
            <a:custGeom>
              <a:avLst/>
              <a:gdLst>
                <a:gd name="T0" fmla="*/ 63 w 63"/>
                <a:gd name="T1" fmla="*/ 0 h 66"/>
                <a:gd name="T2" fmla="*/ 55 w 63"/>
                <a:gd name="T3" fmla="*/ 10 h 66"/>
                <a:gd name="T4" fmla="*/ 18 w 63"/>
                <a:gd name="T5" fmla="*/ 10 h 66"/>
                <a:gd name="T6" fmla="*/ 11 w 63"/>
                <a:gd name="T7" fmla="*/ 19 h 66"/>
                <a:gd name="T8" fmla="*/ 18 w 63"/>
                <a:gd name="T9" fmla="*/ 28 h 66"/>
                <a:gd name="T10" fmla="*/ 49 w 63"/>
                <a:gd name="T11" fmla="*/ 28 h 66"/>
                <a:gd name="T12" fmla="*/ 62 w 63"/>
                <a:gd name="T13" fmla="*/ 48 h 66"/>
                <a:gd name="T14" fmla="*/ 45 w 63"/>
                <a:gd name="T15" fmla="*/ 66 h 66"/>
                <a:gd name="T16" fmla="*/ 0 w 63"/>
                <a:gd name="T17" fmla="*/ 66 h 66"/>
                <a:gd name="T18" fmla="*/ 8 w 63"/>
                <a:gd name="T19" fmla="*/ 57 h 66"/>
                <a:gd name="T20" fmla="*/ 43 w 63"/>
                <a:gd name="T21" fmla="*/ 57 h 66"/>
                <a:gd name="T22" fmla="*/ 52 w 63"/>
                <a:gd name="T23" fmla="*/ 47 h 66"/>
                <a:gd name="T24" fmla="*/ 45 w 63"/>
                <a:gd name="T25" fmla="*/ 38 h 66"/>
                <a:gd name="T26" fmla="*/ 15 w 63"/>
                <a:gd name="T27" fmla="*/ 38 h 66"/>
                <a:gd name="T28" fmla="*/ 1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5" y="10"/>
                    <a:pt x="55" y="10"/>
                    <a:pt x="55" y="10"/>
                  </a:cubicBezTo>
                  <a:cubicBezTo>
                    <a:pt x="18" y="10"/>
                    <a:pt x="18" y="10"/>
                    <a:pt x="18" y="10"/>
                  </a:cubicBezTo>
                  <a:cubicBezTo>
                    <a:pt x="18" y="10"/>
                    <a:pt x="11" y="13"/>
                    <a:pt x="11" y="19"/>
                  </a:cubicBezTo>
                  <a:cubicBezTo>
                    <a:pt x="11" y="25"/>
                    <a:pt x="18" y="28"/>
                    <a:pt x="18" y="28"/>
                  </a:cubicBezTo>
                  <a:cubicBezTo>
                    <a:pt x="49" y="28"/>
                    <a:pt x="49" y="28"/>
                    <a:pt x="49" y="28"/>
                  </a:cubicBezTo>
                  <a:cubicBezTo>
                    <a:pt x="49" y="28"/>
                    <a:pt x="62" y="33"/>
                    <a:pt x="62" y="48"/>
                  </a:cubicBezTo>
                  <a:cubicBezTo>
                    <a:pt x="62" y="62"/>
                    <a:pt x="45" y="66"/>
                    <a:pt x="45" y="66"/>
                  </a:cubicBezTo>
                  <a:cubicBezTo>
                    <a:pt x="0" y="66"/>
                    <a:pt x="0" y="66"/>
                    <a:pt x="0" y="66"/>
                  </a:cubicBezTo>
                  <a:cubicBezTo>
                    <a:pt x="8" y="57"/>
                    <a:pt x="8" y="57"/>
                    <a:pt x="8" y="57"/>
                  </a:cubicBezTo>
                  <a:cubicBezTo>
                    <a:pt x="43" y="57"/>
                    <a:pt x="43" y="57"/>
                    <a:pt x="43" y="57"/>
                  </a:cubicBezTo>
                  <a:cubicBezTo>
                    <a:pt x="43" y="57"/>
                    <a:pt x="52" y="54"/>
                    <a:pt x="52" y="47"/>
                  </a:cubicBezTo>
                  <a:cubicBezTo>
                    <a:pt x="52" y="40"/>
                    <a:pt x="45" y="38"/>
                    <a:pt x="45" y="38"/>
                  </a:cubicBezTo>
                  <a:cubicBezTo>
                    <a:pt x="15" y="38"/>
                    <a:pt x="15" y="38"/>
                    <a:pt x="15" y="38"/>
                  </a:cubicBezTo>
                  <a:cubicBezTo>
                    <a:pt x="15" y="38"/>
                    <a:pt x="1" y="35"/>
                    <a:pt x="1" y="19"/>
                  </a:cubicBezTo>
                  <a:cubicBezTo>
                    <a:pt x="1"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8"/>
            <p:cNvSpPr>
              <a:spLocks/>
            </p:cNvSpPr>
            <p:nvPr/>
          </p:nvSpPr>
          <p:spPr bwMode="auto">
            <a:xfrm>
              <a:off x="3517901" y="2054226"/>
              <a:ext cx="238125" cy="249238"/>
            </a:xfrm>
            <a:custGeom>
              <a:avLst/>
              <a:gdLst>
                <a:gd name="T0" fmla="*/ 63 w 63"/>
                <a:gd name="T1" fmla="*/ 0 h 66"/>
                <a:gd name="T2" fmla="*/ 54 w 63"/>
                <a:gd name="T3" fmla="*/ 10 h 66"/>
                <a:gd name="T4" fmla="*/ 18 w 63"/>
                <a:gd name="T5" fmla="*/ 10 h 66"/>
                <a:gd name="T6" fmla="*/ 11 w 63"/>
                <a:gd name="T7" fmla="*/ 19 h 66"/>
                <a:gd name="T8" fmla="*/ 17 w 63"/>
                <a:gd name="T9" fmla="*/ 28 h 66"/>
                <a:gd name="T10" fmla="*/ 48 w 63"/>
                <a:gd name="T11" fmla="*/ 28 h 66"/>
                <a:gd name="T12" fmla="*/ 62 w 63"/>
                <a:gd name="T13" fmla="*/ 48 h 66"/>
                <a:gd name="T14" fmla="*/ 45 w 63"/>
                <a:gd name="T15" fmla="*/ 66 h 66"/>
                <a:gd name="T16" fmla="*/ 0 w 63"/>
                <a:gd name="T17" fmla="*/ 66 h 66"/>
                <a:gd name="T18" fmla="*/ 8 w 63"/>
                <a:gd name="T19" fmla="*/ 57 h 66"/>
                <a:gd name="T20" fmla="*/ 42 w 63"/>
                <a:gd name="T21" fmla="*/ 57 h 66"/>
                <a:gd name="T22" fmla="*/ 51 w 63"/>
                <a:gd name="T23" fmla="*/ 47 h 66"/>
                <a:gd name="T24" fmla="*/ 44 w 63"/>
                <a:gd name="T25" fmla="*/ 38 h 66"/>
                <a:gd name="T26" fmla="*/ 15 w 63"/>
                <a:gd name="T27" fmla="*/ 38 h 66"/>
                <a:gd name="T28" fmla="*/ 0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4" y="10"/>
                    <a:pt x="54" y="10"/>
                    <a:pt x="54" y="10"/>
                  </a:cubicBezTo>
                  <a:cubicBezTo>
                    <a:pt x="18" y="10"/>
                    <a:pt x="18" y="10"/>
                    <a:pt x="18" y="10"/>
                  </a:cubicBezTo>
                  <a:cubicBezTo>
                    <a:pt x="18" y="10"/>
                    <a:pt x="11" y="13"/>
                    <a:pt x="11" y="19"/>
                  </a:cubicBezTo>
                  <a:cubicBezTo>
                    <a:pt x="10" y="25"/>
                    <a:pt x="17" y="28"/>
                    <a:pt x="17" y="28"/>
                  </a:cubicBezTo>
                  <a:cubicBezTo>
                    <a:pt x="48" y="28"/>
                    <a:pt x="48" y="28"/>
                    <a:pt x="48" y="28"/>
                  </a:cubicBezTo>
                  <a:cubicBezTo>
                    <a:pt x="48" y="28"/>
                    <a:pt x="62" y="33"/>
                    <a:pt x="62" y="48"/>
                  </a:cubicBezTo>
                  <a:cubicBezTo>
                    <a:pt x="62" y="62"/>
                    <a:pt x="45" y="66"/>
                    <a:pt x="45" y="66"/>
                  </a:cubicBezTo>
                  <a:cubicBezTo>
                    <a:pt x="0" y="66"/>
                    <a:pt x="0" y="66"/>
                    <a:pt x="0" y="66"/>
                  </a:cubicBezTo>
                  <a:cubicBezTo>
                    <a:pt x="8" y="57"/>
                    <a:pt x="8" y="57"/>
                    <a:pt x="8" y="57"/>
                  </a:cubicBezTo>
                  <a:cubicBezTo>
                    <a:pt x="42" y="57"/>
                    <a:pt x="42" y="57"/>
                    <a:pt x="42" y="57"/>
                  </a:cubicBezTo>
                  <a:cubicBezTo>
                    <a:pt x="42" y="57"/>
                    <a:pt x="51" y="54"/>
                    <a:pt x="51" y="47"/>
                  </a:cubicBezTo>
                  <a:cubicBezTo>
                    <a:pt x="51" y="40"/>
                    <a:pt x="44" y="38"/>
                    <a:pt x="44" y="38"/>
                  </a:cubicBezTo>
                  <a:cubicBezTo>
                    <a:pt x="15" y="38"/>
                    <a:pt x="15" y="38"/>
                    <a:pt x="15" y="38"/>
                  </a:cubicBezTo>
                  <a:cubicBezTo>
                    <a:pt x="15" y="38"/>
                    <a:pt x="0" y="35"/>
                    <a:pt x="0" y="19"/>
                  </a:cubicBezTo>
                  <a:cubicBezTo>
                    <a:pt x="0"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19"/>
            <p:cNvSpPr>
              <a:spLocks/>
            </p:cNvSpPr>
            <p:nvPr/>
          </p:nvSpPr>
          <p:spPr bwMode="auto">
            <a:xfrm>
              <a:off x="1558926" y="2054226"/>
              <a:ext cx="238125" cy="249238"/>
            </a:xfrm>
            <a:custGeom>
              <a:avLst/>
              <a:gdLst>
                <a:gd name="T0" fmla="*/ 29 w 150"/>
                <a:gd name="T1" fmla="*/ 0 h 157"/>
                <a:gd name="T2" fmla="*/ 148 w 150"/>
                <a:gd name="T3" fmla="*/ 0 h 157"/>
                <a:gd name="T4" fmla="*/ 126 w 150"/>
                <a:gd name="T5" fmla="*/ 24 h 157"/>
                <a:gd name="T6" fmla="*/ 29 w 150"/>
                <a:gd name="T7" fmla="*/ 24 h 157"/>
                <a:gd name="T8" fmla="*/ 29 w 150"/>
                <a:gd name="T9" fmla="*/ 69 h 157"/>
                <a:gd name="T10" fmla="*/ 133 w 150"/>
                <a:gd name="T11" fmla="*/ 69 h 157"/>
                <a:gd name="T12" fmla="*/ 133 w 150"/>
                <a:gd name="T13" fmla="*/ 91 h 157"/>
                <a:gd name="T14" fmla="*/ 29 w 150"/>
                <a:gd name="T15" fmla="*/ 91 h 157"/>
                <a:gd name="T16" fmla="*/ 29 w 150"/>
                <a:gd name="T17" fmla="*/ 136 h 157"/>
                <a:gd name="T18" fmla="*/ 129 w 150"/>
                <a:gd name="T19" fmla="*/ 136 h 157"/>
                <a:gd name="T20" fmla="*/ 150 w 150"/>
                <a:gd name="T21" fmla="*/ 157 h 157"/>
                <a:gd name="T22" fmla="*/ 0 w 150"/>
                <a:gd name="T23" fmla="*/ 157 h 157"/>
                <a:gd name="T24" fmla="*/ 0 w 150"/>
                <a:gd name="T25" fmla="*/ 29 h 157"/>
                <a:gd name="T26" fmla="*/ 29 w 150"/>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7">
                  <a:moveTo>
                    <a:pt x="29" y="0"/>
                  </a:moveTo>
                  <a:lnTo>
                    <a:pt x="148" y="0"/>
                  </a:lnTo>
                  <a:lnTo>
                    <a:pt x="126" y="24"/>
                  </a:lnTo>
                  <a:lnTo>
                    <a:pt x="29" y="24"/>
                  </a:lnTo>
                  <a:lnTo>
                    <a:pt x="29" y="69"/>
                  </a:lnTo>
                  <a:lnTo>
                    <a:pt x="133" y="69"/>
                  </a:lnTo>
                  <a:lnTo>
                    <a:pt x="133" y="91"/>
                  </a:lnTo>
                  <a:lnTo>
                    <a:pt x="29" y="91"/>
                  </a:lnTo>
                  <a:lnTo>
                    <a:pt x="29" y="136"/>
                  </a:lnTo>
                  <a:lnTo>
                    <a:pt x="129" y="136"/>
                  </a:lnTo>
                  <a:lnTo>
                    <a:pt x="150" y="157"/>
                  </a:lnTo>
                  <a:lnTo>
                    <a:pt x="0" y="157"/>
                  </a:lnTo>
                  <a:lnTo>
                    <a:pt x="0" y="29"/>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0"/>
            <p:cNvSpPr>
              <a:spLocks/>
            </p:cNvSpPr>
            <p:nvPr/>
          </p:nvSpPr>
          <p:spPr bwMode="auto">
            <a:xfrm>
              <a:off x="3270251" y="2058988"/>
              <a:ext cx="233363" cy="244475"/>
            </a:xfrm>
            <a:custGeom>
              <a:avLst/>
              <a:gdLst>
                <a:gd name="T0" fmla="*/ 28 w 147"/>
                <a:gd name="T1" fmla="*/ 0 h 154"/>
                <a:gd name="T2" fmla="*/ 147 w 147"/>
                <a:gd name="T3" fmla="*/ 0 h 154"/>
                <a:gd name="T4" fmla="*/ 125 w 147"/>
                <a:gd name="T5" fmla="*/ 21 h 154"/>
                <a:gd name="T6" fmla="*/ 28 w 147"/>
                <a:gd name="T7" fmla="*/ 21 h 154"/>
                <a:gd name="T8" fmla="*/ 28 w 147"/>
                <a:gd name="T9" fmla="*/ 66 h 154"/>
                <a:gd name="T10" fmla="*/ 133 w 147"/>
                <a:gd name="T11" fmla="*/ 66 h 154"/>
                <a:gd name="T12" fmla="*/ 133 w 147"/>
                <a:gd name="T13" fmla="*/ 88 h 154"/>
                <a:gd name="T14" fmla="*/ 28 w 147"/>
                <a:gd name="T15" fmla="*/ 88 h 154"/>
                <a:gd name="T16" fmla="*/ 28 w 147"/>
                <a:gd name="T17" fmla="*/ 135 h 154"/>
                <a:gd name="T18" fmla="*/ 128 w 147"/>
                <a:gd name="T19" fmla="*/ 135 h 154"/>
                <a:gd name="T20" fmla="*/ 147 w 147"/>
                <a:gd name="T21" fmla="*/ 154 h 154"/>
                <a:gd name="T22" fmla="*/ 0 w 147"/>
                <a:gd name="T23" fmla="*/ 154 h 154"/>
                <a:gd name="T24" fmla="*/ 0 w 147"/>
                <a:gd name="T25" fmla="*/ 28 h 154"/>
                <a:gd name="T26" fmla="*/ 28 w 147"/>
                <a:gd name="T27"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154">
                  <a:moveTo>
                    <a:pt x="28" y="0"/>
                  </a:moveTo>
                  <a:lnTo>
                    <a:pt x="147" y="0"/>
                  </a:lnTo>
                  <a:lnTo>
                    <a:pt x="125" y="21"/>
                  </a:lnTo>
                  <a:lnTo>
                    <a:pt x="28" y="21"/>
                  </a:lnTo>
                  <a:lnTo>
                    <a:pt x="28" y="66"/>
                  </a:lnTo>
                  <a:lnTo>
                    <a:pt x="133" y="66"/>
                  </a:lnTo>
                  <a:lnTo>
                    <a:pt x="133" y="88"/>
                  </a:lnTo>
                  <a:lnTo>
                    <a:pt x="28" y="88"/>
                  </a:lnTo>
                  <a:lnTo>
                    <a:pt x="28" y="135"/>
                  </a:lnTo>
                  <a:lnTo>
                    <a:pt x="128" y="135"/>
                  </a:lnTo>
                  <a:lnTo>
                    <a:pt x="147" y="154"/>
                  </a:lnTo>
                  <a:lnTo>
                    <a:pt x="0" y="154"/>
                  </a:lnTo>
                  <a:lnTo>
                    <a:pt x="0" y="28"/>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1"/>
            <p:cNvSpPr>
              <a:spLocks noEditPoints="1"/>
            </p:cNvSpPr>
            <p:nvPr/>
          </p:nvSpPr>
          <p:spPr bwMode="auto">
            <a:xfrm>
              <a:off x="1804988" y="2054226"/>
              <a:ext cx="228600" cy="249238"/>
            </a:xfrm>
            <a:custGeom>
              <a:avLst/>
              <a:gdLst>
                <a:gd name="T0" fmla="*/ 47 w 61"/>
                <a:gd name="T1" fmla="*/ 0 h 66"/>
                <a:gd name="T2" fmla="*/ 11 w 61"/>
                <a:gd name="T3" fmla="*/ 0 h 66"/>
                <a:gd name="T4" fmla="*/ 0 w 61"/>
                <a:gd name="T5" fmla="*/ 11 h 66"/>
                <a:gd name="T6" fmla="*/ 0 w 61"/>
                <a:gd name="T7" fmla="*/ 66 h 66"/>
                <a:gd name="T8" fmla="*/ 12 w 61"/>
                <a:gd name="T9" fmla="*/ 66 h 66"/>
                <a:gd name="T10" fmla="*/ 12 w 61"/>
                <a:gd name="T11" fmla="*/ 37 h 66"/>
                <a:gd name="T12" fmla="*/ 47 w 61"/>
                <a:gd name="T13" fmla="*/ 37 h 66"/>
                <a:gd name="T14" fmla="*/ 61 w 61"/>
                <a:gd name="T15" fmla="*/ 19 h 66"/>
                <a:gd name="T16" fmla="*/ 47 w 61"/>
                <a:gd name="T17" fmla="*/ 0 h 66"/>
                <a:gd name="T18" fmla="*/ 44 w 61"/>
                <a:gd name="T19" fmla="*/ 29 h 66"/>
                <a:gd name="T20" fmla="*/ 12 w 61"/>
                <a:gd name="T21" fmla="*/ 29 h 66"/>
                <a:gd name="T22" fmla="*/ 12 w 61"/>
                <a:gd name="T23" fmla="*/ 9 h 66"/>
                <a:gd name="T24" fmla="*/ 44 w 61"/>
                <a:gd name="T25" fmla="*/ 9 h 66"/>
                <a:gd name="T26" fmla="*/ 50 w 61"/>
                <a:gd name="T27" fmla="*/ 19 h 66"/>
                <a:gd name="T28" fmla="*/ 44 w 61"/>
                <a:gd name="T29"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6">
                  <a:moveTo>
                    <a:pt x="47" y="0"/>
                  </a:moveTo>
                  <a:cubicBezTo>
                    <a:pt x="11" y="0"/>
                    <a:pt x="11" y="0"/>
                    <a:pt x="11" y="0"/>
                  </a:cubicBezTo>
                  <a:cubicBezTo>
                    <a:pt x="0" y="11"/>
                    <a:pt x="0" y="11"/>
                    <a:pt x="0" y="11"/>
                  </a:cubicBezTo>
                  <a:cubicBezTo>
                    <a:pt x="0" y="66"/>
                    <a:pt x="0" y="66"/>
                    <a:pt x="0" y="66"/>
                  </a:cubicBezTo>
                  <a:cubicBezTo>
                    <a:pt x="12" y="66"/>
                    <a:pt x="12" y="66"/>
                    <a:pt x="12" y="66"/>
                  </a:cubicBezTo>
                  <a:cubicBezTo>
                    <a:pt x="12" y="37"/>
                    <a:pt x="12" y="37"/>
                    <a:pt x="12" y="37"/>
                  </a:cubicBezTo>
                  <a:cubicBezTo>
                    <a:pt x="47" y="37"/>
                    <a:pt x="47" y="37"/>
                    <a:pt x="47" y="37"/>
                  </a:cubicBezTo>
                  <a:cubicBezTo>
                    <a:pt x="47" y="37"/>
                    <a:pt x="61" y="33"/>
                    <a:pt x="61" y="19"/>
                  </a:cubicBezTo>
                  <a:cubicBezTo>
                    <a:pt x="61" y="5"/>
                    <a:pt x="47" y="0"/>
                    <a:pt x="47" y="0"/>
                  </a:cubicBezTo>
                  <a:close/>
                  <a:moveTo>
                    <a:pt x="44" y="29"/>
                  </a:moveTo>
                  <a:cubicBezTo>
                    <a:pt x="12" y="29"/>
                    <a:pt x="12" y="29"/>
                    <a:pt x="12" y="29"/>
                  </a:cubicBezTo>
                  <a:cubicBezTo>
                    <a:pt x="12" y="9"/>
                    <a:pt x="12" y="9"/>
                    <a:pt x="12" y="9"/>
                  </a:cubicBezTo>
                  <a:cubicBezTo>
                    <a:pt x="44" y="9"/>
                    <a:pt x="44" y="9"/>
                    <a:pt x="44" y="9"/>
                  </a:cubicBezTo>
                  <a:cubicBezTo>
                    <a:pt x="44" y="9"/>
                    <a:pt x="50" y="11"/>
                    <a:pt x="50" y="19"/>
                  </a:cubicBezTo>
                  <a:cubicBezTo>
                    <a:pt x="50" y="26"/>
                    <a:pt x="44" y="29"/>
                    <a:pt x="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22"/>
            <p:cNvSpPr>
              <a:spLocks/>
            </p:cNvSpPr>
            <p:nvPr/>
          </p:nvSpPr>
          <p:spPr bwMode="auto">
            <a:xfrm>
              <a:off x="2033588" y="2054226"/>
              <a:ext cx="222250" cy="246063"/>
            </a:xfrm>
            <a:custGeom>
              <a:avLst/>
              <a:gdLst>
                <a:gd name="T0" fmla="*/ 0 w 140"/>
                <a:gd name="T1" fmla="*/ 0 h 155"/>
                <a:gd name="T2" fmla="*/ 140 w 140"/>
                <a:gd name="T3" fmla="*/ 0 h 155"/>
                <a:gd name="T4" fmla="*/ 140 w 140"/>
                <a:gd name="T5" fmla="*/ 24 h 155"/>
                <a:gd name="T6" fmla="*/ 83 w 140"/>
                <a:gd name="T7" fmla="*/ 24 h 155"/>
                <a:gd name="T8" fmla="*/ 83 w 140"/>
                <a:gd name="T9" fmla="*/ 155 h 155"/>
                <a:gd name="T10" fmla="*/ 55 w 140"/>
                <a:gd name="T11" fmla="*/ 155 h 155"/>
                <a:gd name="T12" fmla="*/ 55 w 140"/>
                <a:gd name="T13" fmla="*/ 34 h 155"/>
                <a:gd name="T14" fmla="*/ 79 w 140"/>
                <a:gd name="T15" fmla="*/ 24 h 155"/>
                <a:gd name="T16" fmla="*/ 0 w 140"/>
                <a:gd name="T17" fmla="*/ 24 h 155"/>
                <a:gd name="T18" fmla="*/ 0 w 140"/>
                <a:gd name="T19"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55">
                  <a:moveTo>
                    <a:pt x="0" y="0"/>
                  </a:moveTo>
                  <a:lnTo>
                    <a:pt x="140" y="0"/>
                  </a:lnTo>
                  <a:lnTo>
                    <a:pt x="140" y="24"/>
                  </a:lnTo>
                  <a:lnTo>
                    <a:pt x="83" y="24"/>
                  </a:lnTo>
                  <a:lnTo>
                    <a:pt x="83" y="155"/>
                  </a:lnTo>
                  <a:lnTo>
                    <a:pt x="55" y="155"/>
                  </a:lnTo>
                  <a:lnTo>
                    <a:pt x="55" y="34"/>
                  </a:lnTo>
                  <a:lnTo>
                    <a:pt x="79" y="24"/>
                  </a:lnTo>
                  <a:lnTo>
                    <a:pt x="0" y="2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23"/>
            <p:cNvSpPr>
              <a:spLocks/>
            </p:cNvSpPr>
            <p:nvPr/>
          </p:nvSpPr>
          <p:spPr bwMode="auto">
            <a:xfrm>
              <a:off x="2263776" y="2054226"/>
              <a:ext cx="320675" cy="246063"/>
            </a:xfrm>
            <a:custGeom>
              <a:avLst/>
              <a:gdLst>
                <a:gd name="T0" fmla="*/ 0 w 202"/>
                <a:gd name="T1" fmla="*/ 0 h 155"/>
                <a:gd name="T2" fmla="*/ 64 w 202"/>
                <a:gd name="T3" fmla="*/ 155 h 155"/>
                <a:gd name="T4" fmla="*/ 100 w 202"/>
                <a:gd name="T5" fmla="*/ 72 h 155"/>
                <a:gd name="T6" fmla="*/ 138 w 202"/>
                <a:gd name="T7" fmla="*/ 155 h 155"/>
                <a:gd name="T8" fmla="*/ 202 w 202"/>
                <a:gd name="T9" fmla="*/ 3 h 155"/>
                <a:gd name="T10" fmla="*/ 173 w 202"/>
                <a:gd name="T11" fmla="*/ 3 h 155"/>
                <a:gd name="T12" fmla="*/ 135 w 202"/>
                <a:gd name="T13" fmla="*/ 88 h 155"/>
                <a:gd name="T14" fmla="*/ 102 w 202"/>
                <a:gd name="T15" fmla="*/ 0 h 155"/>
                <a:gd name="T16" fmla="*/ 64 w 202"/>
                <a:gd name="T17" fmla="*/ 86 h 155"/>
                <a:gd name="T18" fmla="*/ 31 w 202"/>
                <a:gd name="T19" fmla="*/ 0 h 155"/>
                <a:gd name="T20" fmla="*/ 0 w 202"/>
                <a:gd name="T2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55">
                  <a:moveTo>
                    <a:pt x="0" y="0"/>
                  </a:moveTo>
                  <a:lnTo>
                    <a:pt x="64" y="155"/>
                  </a:lnTo>
                  <a:lnTo>
                    <a:pt x="100" y="72"/>
                  </a:lnTo>
                  <a:lnTo>
                    <a:pt x="138" y="155"/>
                  </a:lnTo>
                  <a:lnTo>
                    <a:pt x="202" y="3"/>
                  </a:lnTo>
                  <a:lnTo>
                    <a:pt x="173" y="3"/>
                  </a:lnTo>
                  <a:lnTo>
                    <a:pt x="135" y="88"/>
                  </a:lnTo>
                  <a:lnTo>
                    <a:pt x="102" y="0"/>
                  </a:lnTo>
                  <a:lnTo>
                    <a:pt x="64" y="86"/>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4"/>
            <p:cNvSpPr>
              <a:spLocks/>
            </p:cNvSpPr>
            <p:nvPr/>
          </p:nvSpPr>
          <p:spPr bwMode="auto">
            <a:xfrm>
              <a:off x="2878138" y="2035176"/>
              <a:ext cx="203200" cy="265113"/>
            </a:xfrm>
            <a:custGeom>
              <a:avLst/>
              <a:gdLst>
                <a:gd name="T0" fmla="*/ 0 w 128"/>
                <a:gd name="T1" fmla="*/ 24 h 167"/>
                <a:gd name="T2" fmla="*/ 26 w 128"/>
                <a:gd name="T3" fmla="*/ 0 h 167"/>
                <a:gd name="T4" fmla="*/ 26 w 128"/>
                <a:gd name="T5" fmla="*/ 145 h 167"/>
                <a:gd name="T6" fmla="*/ 128 w 128"/>
                <a:gd name="T7" fmla="*/ 145 h 167"/>
                <a:gd name="T8" fmla="*/ 107 w 128"/>
                <a:gd name="T9" fmla="*/ 167 h 167"/>
                <a:gd name="T10" fmla="*/ 0 w 128"/>
                <a:gd name="T11" fmla="*/ 167 h 167"/>
                <a:gd name="T12" fmla="*/ 0 w 128"/>
                <a:gd name="T13" fmla="*/ 24 h 167"/>
              </a:gdLst>
              <a:ahLst/>
              <a:cxnLst>
                <a:cxn ang="0">
                  <a:pos x="T0" y="T1"/>
                </a:cxn>
                <a:cxn ang="0">
                  <a:pos x="T2" y="T3"/>
                </a:cxn>
                <a:cxn ang="0">
                  <a:pos x="T4" y="T5"/>
                </a:cxn>
                <a:cxn ang="0">
                  <a:pos x="T6" y="T7"/>
                </a:cxn>
                <a:cxn ang="0">
                  <a:pos x="T8" y="T9"/>
                </a:cxn>
                <a:cxn ang="0">
                  <a:pos x="T10" y="T11"/>
                </a:cxn>
                <a:cxn ang="0">
                  <a:pos x="T12" y="T13"/>
                </a:cxn>
              </a:cxnLst>
              <a:rect l="0" t="0" r="r" b="b"/>
              <a:pathLst>
                <a:path w="128" h="167">
                  <a:moveTo>
                    <a:pt x="0" y="24"/>
                  </a:moveTo>
                  <a:lnTo>
                    <a:pt x="26" y="0"/>
                  </a:lnTo>
                  <a:lnTo>
                    <a:pt x="26" y="145"/>
                  </a:lnTo>
                  <a:lnTo>
                    <a:pt x="128" y="145"/>
                  </a:lnTo>
                  <a:lnTo>
                    <a:pt x="107" y="167"/>
                  </a:lnTo>
                  <a:lnTo>
                    <a:pt x="0" y="167"/>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5"/>
            <p:cNvSpPr>
              <a:spLocks/>
            </p:cNvSpPr>
            <p:nvPr/>
          </p:nvSpPr>
          <p:spPr bwMode="auto">
            <a:xfrm>
              <a:off x="3006726" y="2058988"/>
              <a:ext cx="277813" cy="244475"/>
            </a:xfrm>
            <a:custGeom>
              <a:avLst/>
              <a:gdLst>
                <a:gd name="T0" fmla="*/ 30 w 175"/>
                <a:gd name="T1" fmla="*/ 0 h 154"/>
                <a:gd name="T2" fmla="*/ 87 w 175"/>
                <a:gd name="T3" fmla="*/ 97 h 154"/>
                <a:gd name="T4" fmla="*/ 144 w 175"/>
                <a:gd name="T5" fmla="*/ 0 h 154"/>
                <a:gd name="T6" fmla="*/ 175 w 175"/>
                <a:gd name="T7" fmla="*/ 0 h 154"/>
                <a:gd name="T8" fmla="*/ 87 w 175"/>
                <a:gd name="T9" fmla="*/ 154 h 154"/>
                <a:gd name="T10" fmla="*/ 0 w 175"/>
                <a:gd name="T11" fmla="*/ 0 h 154"/>
                <a:gd name="T12" fmla="*/ 30 w 175"/>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75" h="154">
                  <a:moveTo>
                    <a:pt x="30" y="0"/>
                  </a:moveTo>
                  <a:lnTo>
                    <a:pt x="87" y="97"/>
                  </a:lnTo>
                  <a:lnTo>
                    <a:pt x="144" y="0"/>
                  </a:lnTo>
                  <a:lnTo>
                    <a:pt x="175" y="0"/>
                  </a:lnTo>
                  <a:lnTo>
                    <a:pt x="87" y="154"/>
                  </a:lnTo>
                  <a:lnTo>
                    <a:pt x="0"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26"/>
            <p:cNvSpPr>
              <a:spLocks noEditPoints="1"/>
            </p:cNvSpPr>
            <p:nvPr/>
          </p:nvSpPr>
          <p:spPr bwMode="auto">
            <a:xfrm>
              <a:off x="2598738" y="2054226"/>
              <a:ext cx="233363" cy="246063"/>
            </a:xfrm>
            <a:custGeom>
              <a:avLst/>
              <a:gdLst>
                <a:gd name="T0" fmla="*/ 41 w 62"/>
                <a:gd name="T1" fmla="*/ 0 h 65"/>
                <a:gd name="T2" fmla="*/ 21 w 62"/>
                <a:gd name="T3" fmla="*/ 0 h 65"/>
                <a:gd name="T4" fmla="*/ 0 w 62"/>
                <a:gd name="T5" fmla="*/ 18 h 65"/>
                <a:gd name="T6" fmla="*/ 0 w 62"/>
                <a:gd name="T7" fmla="*/ 47 h 65"/>
                <a:gd name="T8" fmla="*/ 19 w 62"/>
                <a:gd name="T9" fmla="*/ 65 h 65"/>
                <a:gd name="T10" fmla="*/ 45 w 62"/>
                <a:gd name="T11" fmla="*/ 65 h 65"/>
                <a:gd name="T12" fmla="*/ 62 w 62"/>
                <a:gd name="T13" fmla="*/ 48 h 65"/>
                <a:gd name="T14" fmla="*/ 62 w 62"/>
                <a:gd name="T15" fmla="*/ 18 h 65"/>
                <a:gd name="T16" fmla="*/ 41 w 62"/>
                <a:gd name="T17" fmla="*/ 0 h 65"/>
                <a:gd name="T18" fmla="*/ 50 w 62"/>
                <a:gd name="T19" fmla="*/ 46 h 65"/>
                <a:gd name="T20" fmla="*/ 38 w 62"/>
                <a:gd name="T21" fmla="*/ 56 h 65"/>
                <a:gd name="T22" fmla="*/ 23 w 62"/>
                <a:gd name="T23" fmla="*/ 56 h 65"/>
                <a:gd name="T24" fmla="*/ 11 w 62"/>
                <a:gd name="T25" fmla="*/ 43 h 65"/>
                <a:gd name="T26" fmla="*/ 11 w 62"/>
                <a:gd name="T27" fmla="*/ 23 h 65"/>
                <a:gd name="T28" fmla="*/ 23 w 62"/>
                <a:gd name="T29" fmla="*/ 10 h 65"/>
                <a:gd name="T30" fmla="*/ 38 w 62"/>
                <a:gd name="T31" fmla="*/ 10 h 65"/>
                <a:gd name="T32" fmla="*/ 50 w 62"/>
                <a:gd name="T33" fmla="*/ 20 h 65"/>
                <a:gd name="T34" fmla="*/ 50 w 62"/>
                <a:gd name="T35"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65">
                  <a:moveTo>
                    <a:pt x="41" y="0"/>
                  </a:moveTo>
                  <a:cubicBezTo>
                    <a:pt x="41" y="0"/>
                    <a:pt x="21" y="0"/>
                    <a:pt x="21" y="0"/>
                  </a:cubicBezTo>
                  <a:cubicBezTo>
                    <a:pt x="3" y="3"/>
                    <a:pt x="0" y="18"/>
                    <a:pt x="0" y="18"/>
                  </a:cubicBezTo>
                  <a:cubicBezTo>
                    <a:pt x="0" y="18"/>
                    <a:pt x="0" y="39"/>
                    <a:pt x="0" y="47"/>
                  </a:cubicBezTo>
                  <a:cubicBezTo>
                    <a:pt x="0" y="55"/>
                    <a:pt x="12" y="65"/>
                    <a:pt x="19" y="65"/>
                  </a:cubicBezTo>
                  <a:cubicBezTo>
                    <a:pt x="27" y="65"/>
                    <a:pt x="45" y="65"/>
                    <a:pt x="45" y="65"/>
                  </a:cubicBezTo>
                  <a:cubicBezTo>
                    <a:pt x="60" y="59"/>
                    <a:pt x="62" y="48"/>
                    <a:pt x="62" y="48"/>
                  </a:cubicBezTo>
                  <a:cubicBezTo>
                    <a:pt x="62" y="48"/>
                    <a:pt x="62" y="18"/>
                    <a:pt x="62" y="18"/>
                  </a:cubicBezTo>
                  <a:cubicBezTo>
                    <a:pt x="57" y="0"/>
                    <a:pt x="41" y="0"/>
                    <a:pt x="41" y="0"/>
                  </a:cubicBezTo>
                  <a:close/>
                  <a:moveTo>
                    <a:pt x="50" y="46"/>
                  </a:moveTo>
                  <a:cubicBezTo>
                    <a:pt x="50" y="46"/>
                    <a:pt x="49" y="53"/>
                    <a:pt x="38" y="56"/>
                  </a:cubicBezTo>
                  <a:cubicBezTo>
                    <a:pt x="38" y="56"/>
                    <a:pt x="23" y="56"/>
                    <a:pt x="23" y="56"/>
                  </a:cubicBezTo>
                  <a:cubicBezTo>
                    <a:pt x="23" y="56"/>
                    <a:pt x="12" y="54"/>
                    <a:pt x="11" y="43"/>
                  </a:cubicBezTo>
                  <a:cubicBezTo>
                    <a:pt x="11" y="43"/>
                    <a:pt x="11" y="23"/>
                    <a:pt x="11" y="23"/>
                  </a:cubicBezTo>
                  <a:cubicBezTo>
                    <a:pt x="11" y="23"/>
                    <a:pt x="10" y="11"/>
                    <a:pt x="23" y="10"/>
                  </a:cubicBezTo>
                  <a:cubicBezTo>
                    <a:pt x="38" y="10"/>
                    <a:pt x="38" y="10"/>
                    <a:pt x="38" y="10"/>
                  </a:cubicBezTo>
                  <a:cubicBezTo>
                    <a:pt x="38" y="10"/>
                    <a:pt x="49" y="11"/>
                    <a:pt x="50" y="20"/>
                  </a:cubicBezTo>
                  <a:cubicBezTo>
                    <a:pt x="50" y="21"/>
                    <a:pt x="50" y="46"/>
                    <a:pt x="5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27"/>
            <p:cNvSpPr>
              <a:spLocks noEditPoints="1"/>
            </p:cNvSpPr>
            <p:nvPr/>
          </p:nvSpPr>
          <p:spPr bwMode="auto">
            <a:xfrm>
              <a:off x="3841751" y="2001838"/>
              <a:ext cx="131763" cy="131763"/>
            </a:xfrm>
            <a:custGeom>
              <a:avLst/>
              <a:gdLst>
                <a:gd name="T0" fmla="*/ 17 w 35"/>
                <a:gd name="T1" fmla="*/ 35 h 35"/>
                <a:gd name="T2" fmla="*/ 0 w 35"/>
                <a:gd name="T3" fmla="*/ 18 h 35"/>
                <a:gd name="T4" fmla="*/ 17 w 35"/>
                <a:gd name="T5" fmla="*/ 0 h 35"/>
                <a:gd name="T6" fmla="*/ 35 w 35"/>
                <a:gd name="T7" fmla="*/ 18 h 35"/>
                <a:gd name="T8" fmla="*/ 17 w 35"/>
                <a:gd name="T9" fmla="*/ 35 h 35"/>
                <a:gd name="T10" fmla="*/ 17 w 35"/>
                <a:gd name="T11" fmla="*/ 2 h 35"/>
                <a:gd name="T12" fmla="*/ 2 w 35"/>
                <a:gd name="T13" fmla="*/ 18 h 35"/>
                <a:gd name="T14" fmla="*/ 17 w 35"/>
                <a:gd name="T15" fmla="*/ 33 h 35"/>
                <a:gd name="T16" fmla="*/ 33 w 35"/>
                <a:gd name="T17" fmla="*/ 18 h 35"/>
                <a:gd name="T18" fmla="*/ 17 w 35"/>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35"/>
                  </a:moveTo>
                  <a:cubicBezTo>
                    <a:pt x="8" y="35"/>
                    <a:pt x="0" y="27"/>
                    <a:pt x="0" y="18"/>
                  </a:cubicBezTo>
                  <a:cubicBezTo>
                    <a:pt x="0" y="8"/>
                    <a:pt x="8" y="0"/>
                    <a:pt x="17" y="0"/>
                  </a:cubicBezTo>
                  <a:cubicBezTo>
                    <a:pt x="27" y="0"/>
                    <a:pt x="35" y="8"/>
                    <a:pt x="35" y="18"/>
                  </a:cubicBezTo>
                  <a:cubicBezTo>
                    <a:pt x="35" y="27"/>
                    <a:pt x="27" y="35"/>
                    <a:pt x="17" y="35"/>
                  </a:cubicBezTo>
                  <a:close/>
                  <a:moveTo>
                    <a:pt x="17" y="2"/>
                  </a:moveTo>
                  <a:cubicBezTo>
                    <a:pt x="9" y="2"/>
                    <a:pt x="2" y="9"/>
                    <a:pt x="2" y="18"/>
                  </a:cubicBezTo>
                  <a:cubicBezTo>
                    <a:pt x="2" y="26"/>
                    <a:pt x="9" y="33"/>
                    <a:pt x="17" y="33"/>
                  </a:cubicBezTo>
                  <a:cubicBezTo>
                    <a:pt x="26" y="33"/>
                    <a:pt x="33" y="26"/>
                    <a:pt x="33" y="18"/>
                  </a:cubicBezTo>
                  <a:cubicBezTo>
                    <a:pt x="33" y="9"/>
                    <a:pt x="26" y="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28"/>
            <p:cNvSpPr>
              <a:spLocks noEditPoints="1"/>
            </p:cNvSpPr>
            <p:nvPr/>
          </p:nvSpPr>
          <p:spPr bwMode="auto">
            <a:xfrm>
              <a:off x="3871913" y="2032001"/>
              <a:ext cx="79375" cy="71438"/>
            </a:xfrm>
            <a:custGeom>
              <a:avLst/>
              <a:gdLst>
                <a:gd name="T0" fmla="*/ 18 w 21"/>
                <a:gd name="T1" fmla="*/ 4 h 19"/>
                <a:gd name="T2" fmla="*/ 16 w 21"/>
                <a:gd name="T3" fmla="*/ 8 h 19"/>
                <a:gd name="T4" fmla="*/ 12 w 21"/>
                <a:gd name="T5" fmla="*/ 9 h 19"/>
                <a:gd name="T6" fmla="*/ 18 w 21"/>
                <a:gd name="T7" fmla="*/ 18 h 19"/>
                <a:gd name="T8" fmla="*/ 19 w 21"/>
                <a:gd name="T9" fmla="*/ 18 h 19"/>
                <a:gd name="T10" fmla="*/ 20 w 21"/>
                <a:gd name="T11" fmla="*/ 18 h 19"/>
                <a:gd name="T12" fmla="*/ 21 w 21"/>
                <a:gd name="T13" fmla="*/ 18 h 19"/>
                <a:gd name="T14" fmla="*/ 21 w 21"/>
                <a:gd name="T15" fmla="*/ 19 h 19"/>
                <a:gd name="T16" fmla="*/ 16 w 21"/>
                <a:gd name="T17" fmla="*/ 19 h 19"/>
                <a:gd name="T18" fmla="*/ 9 w 21"/>
                <a:gd name="T19" fmla="*/ 9 h 19"/>
                <a:gd name="T20" fmla="*/ 6 w 21"/>
                <a:gd name="T21" fmla="*/ 9 h 19"/>
                <a:gd name="T22" fmla="*/ 6 w 21"/>
                <a:gd name="T23" fmla="*/ 17 h 19"/>
                <a:gd name="T24" fmla="*/ 6 w 21"/>
                <a:gd name="T25" fmla="*/ 18 h 19"/>
                <a:gd name="T26" fmla="*/ 7 w 21"/>
                <a:gd name="T27" fmla="*/ 18 h 19"/>
                <a:gd name="T28" fmla="*/ 8 w 21"/>
                <a:gd name="T29" fmla="*/ 18 h 19"/>
                <a:gd name="T30" fmla="*/ 8 w 21"/>
                <a:gd name="T31" fmla="*/ 19 h 19"/>
                <a:gd name="T32" fmla="*/ 0 w 21"/>
                <a:gd name="T33" fmla="*/ 19 h 19"/>
                <a:gd name="T34" fmla="*/ 0 w 21"/>
                <a:gd name="T35" fmla="*/ 18 h 19"/>
                <a:gd name="T36" fmla="*/ 1 w 21"/>
                <a:gd name="T37" fmla="*/ 18 h 19"/>
                <a:gd name="T38" fmla="*/ 2 w 21"/>
                <a:gd name="T39" fmla="*/ 18 h 19"/>
                <a:gd name="T40" fmla="*/ 3 w 21"/>
                <a:gd name="T41" fmla="*/ 17 h 19"/>
                <a:gd name="T42" fmla="*/ 3 w 21"/>
                <a:gd name="T43" fmla="*/ 1 h 19"/>
                <a:gd name="T44" fmla="*/ 2 w 21"/>
                <a:gd name="T45" fmla="*/ 0 h 19"/>
                <a:gd name="T46" fmla="*/ 1 w 21"/>
                <a:gd name="T47" fmla="*/ 0 h 19"/>
                <a:gd name="T48" fmla="*/ 0 w 21"/>
                <a:gd name="T49" fmla="*/ 0 h 19"/>
                <a:gd name="T50" fmla="*/ 0 w 21"/>
                <a:gd name="T51" fmla="*/ 0 h 19"/>
                <a:gd name="T52" fmla="*/ 9 w 21"/>
                <a:gd name="T53" fmla="*/ 0 h 19"/>
                <a:gd name="T54" fmla="*/ 16 w 21"/>
                <a:gd name="T55" fmla="*/ 1 h 19"/>
                <a:gd name="T56" fmla="*/ 18 w 21"/>
                <a:gd name="T57" fmla="*/ 4 h 19"/>
                <a:gd name="T58" fmla="*/ 6 w 21"/>
                <a:gd name="T59" fmla="*/ 8 h 19"/>
                <a:gd name="T60" fmla="*/ 10 w 21"/>
                <a:gd name="T61" fmla="*/ 8 h 19"/>
                <a:gd name="T62" fmla="*/ 13 w 21"/>
                <a:gd name="T63" fmla="*/ 7 h 19"/>
                <a:gd name="T64" fmla="*/ 15 w 21"/>
                <a:gd name="T65" fmla="*/ 4 h 19"/>
                <a:gd name="T66" fmla="*/ 13 w 21"/>
                <a:gd name="T67" fmla="*/ 1 h 19"/>
                <a:gd name="T68" fmla="*/ 9 w 21"/>
                <a:gd name="T69" fmla="*/ 0 h 19"/>
                <a:gd name="T70" fmla="*/ 7 w 21"/>
                <a:gd name="T71" fmla="*/ 0 h 19"/>
                <a:gd name="T72" fmla="*/ 6 w 21"/>
                <a:gd name="T73" fmla="*/ 0 h 19"/>
                <a:gd name="T74" fmla="*/ 6 w 21"/>
                <a:gd name="T75" fmla="*/ 1 h 19"/>
                <a:gd name="T76" fmla="*/ 6 w 21"/>
                <a:gd name="T7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19">
                  <a:moveTo>
                    <a:pt x="18" y="4"/>
                  </a:moveTo>
                  <a:cubicBezTo>
                    <a:pt x="18" y="6"/>
                    <a:pt x="17" y="7"/>
                    <a:pt x="16" y="8"/>
                  </a:cubicBezTo>
                  <a:cubicBezTo>
                    <a:pt x="15" y="8"/>
                    <a:pt x="14" y="9"/>
                    <a:pt x="12" y="9"/>
                  </a:cubicBezTo>
                  <a:cubicBezTo>
                    <a:pt x="18" y="18"/>
                    <a:pt x="18" y="18"/>
                    <a:pt x="18" y="18"/>
                  </a:cubicBezTo>
                  <a:cubicBezTo>
                    <a:pt x="18" y="18"/>
                    <a:pt x="18" y="18"/>
                    <a:pt x="19" y="18"/>
                  </a:cubicBezTo>
                  <a:cubicBezTo>
                    <a:pt x="19" y="18"/>
                    <a:pt x="19" y="18"/>
                    <a:pt x="20" y="18"/>
                  </a:cubicBezTo>
                  <a:cubicBezTo>
                    <a:pt x="21" y="18"/>
                    <a:pt x="21" y="18"/>
                    <a:pt x="21" y="18"/>
                  </a:cubicBezTo>
                  <a:cubicBezTo>
                    <a:pt x="21" y="19"/>
                    <a:pt x="21" y="19"/>
                    <a:pt x="21" y="19"/>
                  </a:cubicBezTo>
                  <a:cubicBezTo>
                    <a:pt x="16" y="19"/>
                    <a:pt x="16" y="19"/>
                    <a:pt x="16" y="19"/>
                  </a:cubicBezTo>
                  <a:cubicBezTo>
                    <a:pt x="9" y="9"/>
                    <a:pt x="9" y="9"/>
                    <a:pt x="9" y="9"/>
                  </a:cubicBezTo>
                  <a:cubicBezTo>
                    <a:pt x="6" y="9"/>
                    <a:pt x="6" y="9"/>
                    <a:pt x="6" y="9"/>
                  </a:cubicBezTo>
                  <a:cubicBezTo>
                    <a:pt x="6" y="17"/>
                    <a:pt x="6" y="17"/>
                    <a:pt x="6" y="17"/>
                  </a:cubicBezTo>
                  <a:cubicBezTo>
                    <a:pt x="6" y="18"/>
                    <a:pt x="6" y="18"/>
                    <a:pt x="6" y="18"/>
                  </a:cubicBezTo>
                  <a:cubicBezTo>
                    <a:pt x="6" y="18"/>
                    <a:pt x="7" y="18"/>
                    <a:pt x="7" y="18"/>
                  </a:cubicBezTo>
                  <a:cubicBezTo>
                    <a:pt x="8" y="18"/>
                    <a:pt x="8" y="18"/>
                    <a:pt x="8" y="18"/>
                  </a:cubicBezTo>
                  <a:cubicBezTo>
                    <a:pt x="8" y="19"/>
                    <a:pt x="8" y="19"/>
                    <a:pt x="8" y="19"/>
                  </a:cubicBezTo>
                  <a:cubicBezTo>
                    <a:pt x="0" y="19"/>
                    <a:pt x="0" y="19"/>
                    <a:pt x="0" y="19"/>
                  </a:cubicBezTo>
                  <a:cubicBezTo>
                    <a:pt x="0" y="18"/>
                    <a:pt x="0" y="18"/>
                    <a:pt x="0" y="18"/>
                  </a:cubicBezTo>
                  <a:cubicBezTo>
                    <a:pt x="1" y="18"/>
                    <a:pt x="1" y="18"/>
                    <a:pt x="1" y="18"/>
                  </a:cubicBezTo>
                  <a:cubicBezTo>
                    <a:pt x="2" y="18"/>
                    <a:pt x="2" y="18"/>
                    <a:pt x="2" y="18"/>
                  </a:cubicBezTo>
                  <a:cubicBezTo>
                    <a:pt x="3" y="18"/>
                    <a:pt x="3" y="18"/>
                    <a:pt x="3" y="17"/>
                  </a:cubicBezTo>
                  <a:cubicBezTo>
                    <a:pt x="3" y="1"/>
                    <a:pt x="3" y="1"/>
                    <a:pt x="3" y="1"/>
                  </a:cubicBezTo>
                  <a:cubicBezTo>
                    <a:pt x="3" y="1"/>
                    <a:pt x="3" y="1"/>
                    <a:pt x="2" y="0"/>
                  </a:cubicBezTo>
                  <a:cubicBezTo>
                    <a:pt x="2" y="0"/>
                    <a:pt x="2" y="0"/>
                    <a:pt x="1" y="0"/>
                  </a:cubicBezTo>
                  <a:cubicBezTo>
                    <a:pt x="0" y="0"/>
                    <a:pt x="0" y="0"/>
                    <a:pt x="0" y="0"/>
                  </a:cubicBezTo>
                  <a:cubicBezTo>
                    <a:pt x="0" y="0"/>
                    <a:pt x="0" y="0"/>
                    <a:pt x="0" y="0"/>
                  </a:cubicBezTo>
                  <a:cubicBezTo>
                    <a:pt x="9" y="0"/>
                    <a:pt x="9" y="0"/>
                    <a:pt x="9" y="0"/>
                  </a:cubicBezTo>
                  <a:cubicBezTo>
                    <a:pt x="12" y="0"/>
                    <a:pt x="14" y="0"/>
                    <a:pt x="16" y="1"/>
                  </a:cubicBezTo>
                  <a:cubicBezTo>
                    <a:pt x="17" y="1"/>
                    <a:pt x="18" y="3"/>
                    <a:pt x="18" y="4"/>
                  </a:cubicBezTo>
                  <a:close/>
                  <a:moveTo>
                    <a:pt x="6" y="8"/>
                  </a:moveTo>
                  <a:cubicBezTo>
                    <a:pt x="10" y="8"/>
                    <a:pt x="10" y="8"/>
                    <a:pt x="10" y="8"/>
                  </a:cubicBezTo>
                  <a:cubicBezTo>
                    <a:pt x="11" y="8"/>
                    <a:pt x="12" y="8"/>
                    <a:pt x="13" y="7"/>
                  </a:cubicBezTo>
                  <a:cubicBezTo>
                    <a:pt x="14" y="7"/>
                    <a:pt x="15" y="6"/>
                    <a:pt x="15" y="4"/>
                  </a:cubicBezTo>
                  <a:cubicBezTo>
                    <a:pt x="15" y="3"/>
                    <a:pt x="14" y="2"/>
                    <a:pt x="13" y="1"/>
                  </a:cubicBezTo>
                  <a:cubicBezTo>
                    <a:pt x="12" y="1"/>
                    <a:pt x="11" y="0"/>
                    <a:pt x="9" y="0"/>
                  </a:cubicBezTo>
                  <a:cubicBezTo>
                    <a:pt x="7" y="0"/>
                    <a:pt x="7" y="0"/>
                    <a:pt x="7" y="0"/>
                  </a:cubicBezTo>
                  <a:cubicBezTo>
                    <a:pt x="7" y="0"/>
                    <a:pt x="6" y="0"/>
                    <a:pt x="6" y="0"/>
                  </a:cubicBezTo>
                  <a:cubicBezTo>
                    <a:pt x="6" y="1"/>
                    <a:pt x="6" y="1"/>
                    <a:pt x="6" y="1"/>
                  </a:cubicBezTo>
                  <a:lnTo>
                    <a:pt x="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29"/>
            <p:cNvSpPr>
              <a:spLocks/>
            </p:cNvSpPr>
            <p:nvPr/>
          </p:nvSpPr>
          <p:spPr bwMode="auto">
            <a:xfrm>
              <a:off x="1973263" y="2462213"/>
              <a:ext cx="422275" cy="314325"/>
            </a:xfrm>
            <a:custGeom>
              <a:avLst/>
              <a:gdLst>
                <a:gd name="T0" fmla="*/ 28 w 112"/>
                <a:gd name="T1" fmla="*/ 0 h 83"/>
                <a:gd name="T2" fmla="*/ 12 w 112"/>
                <a:gd name="T3" fmla="*/ 14 h 83"/>
                <a:gd name="T4" fmla="*/ 88 w 112"/>
                <a:gd name="T5" fmla="*/ 14 h 83"/>
                <a:gd name="T6" fmla="*/ 30 w 112"/>
                <a:gd name="T7" fmla="*/ 74 h 83"/>
                <a:gd name="T8" fmla="*/ 22 w 112"/>
                <a:gd name="T9" fmla="*/ 74 h 83"/>
                <a:gd name="T10" fmla="*/ 71 w 112"/>
                <a:gd name="T11" fmla="*/ 23 h 83"/>
                <a:gd name="T12" fmla="*/ 59 w 112"/>
                <a:gd name="T13" fmla="*/ 23 h 83"/>
                <a:gd name="T14" fmla="*/ 0 w 112"/>
                <a:gd name="T15" fmla="*/ 83 h 83"/>
                <a:gd name="T16" fmla="*/ 36 w 112"/>
                <a:gd name="T17" fmla="*/ 83 h 83"/>
                <a:gd name="T18" fmla="*/ 108 w 112"/>
                <a:gd name="T19" fmla="*/ 9 h 83"/>
                <a:gd name="T20" fmla="*/ 106 w 112"/>
                <a:gd name="T21" fmla="*/ 0 h 83"/>
                <a:gd name="T22" fmla="*/ 28 w 112"/>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83">
                  <a:moveTo>
                    <a:pt x="28" y="0"/>
                  </a:moveTo>
                  <a:cubicBezTo>
                    <a:pt x="12" y="14"/>
                    <a:pt x="12" y="14"/>
                    <a:pt x="12" y="14"/>
                  </a:cubicBezTo>
                  <a:cubicBezTo>
                    <a:pt x="88" y="14"/>
                    <a:pt x="88" y="14"/>
                    <a:pt x="88" y="14"/>
                  </a:cubicBezTo>
                  <a:cubicBezTo>
                    <a:pt x="30" y="74"/>
                    <a:pt x="30" y="74"/>
                    <a:pt x="30" y="74"/>
                  </a:cubicBezTo>
                  <a:cubicBezTo>
                    <a:pt x="22" y="74"/>
                    <a:pt x="22" y="74"/>
                    <a:pt x="22" y="74"/>
                  </a:cubicBezTo>
                  <a:cubicBezTo>
                    <a:pt x="71" y="23"/>
                    <a:pt x="71" y="23"/>
                    <a:pt x="71" y="23"/>
                  </a:cubicBezTo>
                  <a:cubicBezTo>
                    <a:pt x="59" y="23"/>
                    <a:pt x="59" y="23"/>
                    <a:pt x="59" y="23"/>
                  </a:cubicBezTo>
                  <a:cubicBezTo>
                    <a:pt x="0" y="83"/>
                    <a:pt x="0" y="83"/>
                    <a:pt x="0" y="83"/>
                  </a:cubicBezTo>
                  <a:cubicBezTo>
                    <a:pt x="36" y="83"/>
                    <a:pt x="36" y="83"/>
                    <a:pt x="36" y="83"/>
                  </a:cubicBezTo>
                  <a:cubicBezTo>
                    <a:pt x="108" y="9"/>
                    <a:pt x="108" y="9"/>
                    <a:pt x="108" y="9"/>
                  </a:cubicBezTo>
                  <a:cubicBezTo>
                    <a:pt x="108" y="9"/>
                    <a:pt x="112" y="4"/>
                    <a:pt x="106"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30"/>
            <p:cNvSpPr>
              <a:spLocks noEditPoints="1"/>
            </p:cNvSpPr>
            <p:nvPr/>
          </p:nvSpPr>
          <p:spPr bwMode="auto">
            <a:xfrm>
              <a:off x="2381251" y="2462213"/>
              <a:ext cx="398463" cy="265113"/>
            </a:xfrm>
            <a:custGeom>
              <a:avLst/>
              <a:gdLst>
                <a:gd name="T0" fmla="*/ 81 w 106"/>
                <a:gd name="T1" fmla="*/ 11 h 70"/>
                <a:gd name="T2" fmla="*/ 99 w 106"/>
                <a:gd name="T3" fmla="*/ 11 h 70"/>
                <a:gd name="T4" fmla="*/ 106 w 106"/>
                <a:gd name="T5" fmla="*/ 0 h 70"/>
                <a:gd name="T6" fmla="*/ 17 w 106"/>
                <a:gd name="T7" fmla="*/ 0 h 70"/>
                <a:gd name="T8" fmla="*/ 2 w 106"/>
                <a:gd name="T9" fmla="*/ 54 h 70"/>
                <a:gd name="T10" fmla="*/ 16 w 106"/>
                <a:gd name="T11" fmla="*/ 68 h 70"/>
                <a:gd name="T12" fmla="*/ 88 w 106"/>
                <a:gd name="T13" fmla="*/ 69 h 70"/>
                <a:gd name="T14" fmla="*/ 97 w 106"/>
                <a:gd name="T15" fmla="*/ 55 h 70"/>
                <a:gd name="T16" fmla="*/ 20 w 106"/>
                <a:gd name="T17" fmla="*/ 55 h 70"/>
                <a:gd name="T18" fmla="*/ 23 w 106"/>
                <a:gd name="T19" fmla="*/ 46 h 70"/>
                <a:gd name="T20" fmla="*/ 35 w 106"/>
                <a:gd name="T21" fmla="*/ 53 h 70"/>
                <a:gd name="T22" fmla="*/ 56 w 106"/>
                <a:gd name="T23" fmla="*/ 11 h 70"/>
                <a:gd name="T24" fmla="*/ 67 w 106"/>
                <a:gd name="T25" fmla="*/ 11 h 70"/>
                <a:gd name="T26" fmla="*/ 57 w 106"/>
                <a:gd name="T27" fmla="*/ 41 h 70"/>
                <a:gd name="T28" fmla="*/ 66 w 106"/>
                <a:gd name="T29" fmla="*/ 50 h 70"/>
                <a:gd name="T30" fmla="*/ 83 w 106"/>
                <a:gd name="T31" fmla="*/ 50 h 70"/>
                <a:gd name="T32" fmla="*/ 102 w 106"/>
                <a:gd name="T33" fmla="*/ 37 h 70"/>
                <a:gd name="T34" fmla="*/ 73 w 106"/>
                <a:gd name="T35" fmla="*/ 37 h 70"/>
                <a:gd name="T36" fmla="*/ 81 w 106"/>
                <a:gd name="T37" fmla="*/ 11 h 70"/>
                <a:gd name="T38" fmla="*/ 34 w 106"/>
                <a:gd name="T39" fmla="*/ 34 h 70"/>
                <a:gd name="T40" fmla="*/ 24 w 106"/>
                <a:gd name="T41" fmla="*/ 44 h 70"/>
                <a:gd name="T42" fmla="*/ 33 w 106"/>
                <a:gd name="T43" fmla="*/ 11 h 70"/>
                <a:gd name="T44" fmla="*/ 44 w 106"/>
                <a:gd name="T45" fmla="*/ 11 h 70"/>
                <a:gd name="T46" fmla="*/ 34 w 106"/>
                <a:gd name="T47" fmla="*/ 3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6" h="70">
                  <a:moveTo>
                    <a:pt x="81" y="11"/>
                  </a:moveTo>
                  <a:cubicBezTo>
                    <a:pt x="99" y="11"/>
                    <a:pt x="99" y="11"/>
                    <a:pt x="99" y="11"/>
                  </a:cubicBezTo>
                  <a:cubicBezTo>
                    <a:pt x="106" y="0"/>
                    <a:pt x="106" y="0"/>
                    <a:pt x="106" y="0"/>
                  </a:cubicBezTo>
                  <a:cubicBezTo>
                    <a:pt x="17" y="0"/>
                    <a:pt x="17" y="0"/>
                    <a:pt x="17" y="0"/>
                  </a:cubicBezTo>
                  <a:cubicBezTo>
                    <a:pt x="17" y="0"/>
                    <a:pt x="2" y="53"/>
                    <a:pt x="2" y="54"/>
                  </a:cubicBezTo>
                  <a:cubicBezTo>
                    <a:pt x="0" y="70"/>
                    <a:pt x="16" y="68"/>
                    <a:pt x="16" y="68"/>
                  </a:cubicBezTo>
                  <a:cubicBezTo>
                    <a:pt x="88" y="69"/>
                    <a:pt x="88" y="69"/>
                    <a:pt x="88" y="69"/>
                  </a:cubicBezTo>
                  <a:cubicBezTo>
                    <a:pt x="97" y="55"/>
                    <a:pt x="97" y="55"/>
                    <a:pt x="97" y="55"/>
                  </a:cubicBezTo>
                  <a:cubicBezTo>
                    <a:pt x="20" y="55"/>
                    <a:pt x="20" y="55"/>
                    <a:pt x="20" y="55"/>
                  </a:cubicBezTo>
                  <a:cubicBezTo>
                    <a:pt x="23" y="46"/>
                    <a:pt x="23" y="46"/>
                    <a:pt x="23" y="46"/>
                  </a:cubicBezTo>
                  <a:cubicBezTo>
                    <a:pt x="35" y="53"/>
                    <a:pt x="35" y="53"/>
                    <a:pt x="35" y="53"/>
                  </a:cubicBezTo>
                  <a:cubicBezTo>
                    <a:pt x="57" y="31"/>
                    <a:pt x="56" y="11"/>
                    <a:pt x="56" y="11"/>
                  </a:cubicBezTo>
                  <a:cubicBezTo>
                    <a:pt x="67" y="11"/>
                    <a:pt x="67" y="11"/>
                    <a:pt x="67" y="11"/>
                  </a:cubicBezTo>
                  <a:cubicBezTo>
                    <a:pt x="57" y="41"/>
                    <a:pt x="57" y="41"/>
                    <a:pt x="57" y="41"/>
                  </a:cubicBezTo>
                  <a:cubicBezTo>
                    <a:pt x="58" y="48"/>
                    <a:pt x="61" y="50"/>
                    <a:pt x="66" y="50"/>
                  </a:cubicBezTo>
                  <a:cubicBezTo>
                    <a:pt x="83" y="50"/>
                    <a:pt x="83" y="50"/>
                    <a:pt x="83" y="50"/>
                  </a:cubicBezTo>
                  <a:cubicBezTo>
                    <a:pt x="95" y="48"/>
                    <a:pt x="102" y="37"/>
                    <a:pt x="102" y="37"/>
                  </a:cubicBezTo>
                  <a:cubicBezTo>
                    <a:pt x="73" y="37"/>
                    <a:pt x="73" y="37"/>
                    <a:pt x="73" y="37"/>
                  </a:cubicBezTo>
                  <a:lnTo>
                    <a:pt x="81" y="11"/>
                  </a:lnTo>
                  <a:close/>
                  <a:moveTo>
                    <a:pt x="34" y="34"/>
                  </a:moveTo>
                  <a:cubicBezTo>
                    <a:pt x="30" y="41"/>
                    <a:pt x="24" y="44"/>
                    <a:pt x="24" y="44"/>
                  </a:cubicBezTo>
                  <a:cubicBezTo>
                    <a:pt x="33" y="11"/>
                    <a:pt x="33" y="11"/>
                    <a:pt x="33" y="11"/>
                  </a:cubicBezTo>
                  <a:cubicBezTo>
                    <a:pt x="44" y="11"/>
                    <a:pt x="44" y="11"/>
                    <a:pt x="44" y="11"/>
                  </a:cubicBezTo>
                  <a:cubicBezTo>
                    <a:pt x="44" y="11"/>
                    <a:pt x="43" y="20"/>
                    <a:pt x="3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31"/>
            <p:cNvSpPr>
              <a:spLocks/>
            </p:cNvSpPr>
            <p:nvPr/>
          </p:nvSpPr>
          <p:spPr bwMode="auto">
            <a:xfrm>
              <a:off x="2784476" y="2451101"/>
              <a:ext cx="206375" cy="306388"/>
            </a:xfrm>
            <a:custGeom>
              <a:avLst/>
              <a:gdLst>
                <a:gd name="T0" fmla="*/ 16 w 55"/>
                <a:gd name="T1" fmla="*/ 8 h 81"/>
                <a:gd name="T2" fmla="*/ 33 w 55"/>
                <a:gd name="T3" fmla="*/ 0 h 81"/>
                <a:gd name="T4" fmla="*/ 40 w 55"/>
                <a:gd name="T5" fmla="*/ 7 h 81"/>
                <a:gd name="T6" fmla="*/ 50 w 55"/>
                <a:gd name="T7" fmla="*/ 1 h 81"/>
                <a:gd name="T8" fmla="*/ 55 w 55"/>
                <a:gd name="T9" fmla="*/ 8 h 81"/>
                <a:gd name="T10" fmla="*/ 43 w 55"/>
                <a:gd name="T11" fmla="*/ 16 h 81"/>
                <a:gd name="T12" fmla="*/ 34 w 55"/>
                <a:gd name="T13" fmla="*/ 62 h 81"/>
                <a:gd name="T14" fmla="*/ 0 w 55"/>
                <a:gd name="T15" fmla="*/ 81 h 81"/>
                <a:gd name="T16" fmla="*/ 26 w 55"/>
                <a:gd name="T17" fmla="*/ 47 h 81"/>
                <a:gd name="T18" fmla="*/ 17 w 55"/>
                <a:gd name="T19" fmla="*/ 53 h 81"/>
                <a:gd name="T20" fmla="*/ 4 w 55"/>
                <a:gd name="T21" fmla="*/ 49 h 81"/>
                <a:gd name="T22" fmla="*/ 28 w 55"/>
                <a:gd name="T23" fmla="*/ 33 h 81"/>
                <a:gd name="T24" fmla="*/ 28 w 55"/>
                <a:gd name="T25" fmla="*/ 23 h 81"/>
                <a:gd name="T26" fmla="*/ 17 w 55"/>
                <a:gd name="T27" fmla="*/ 30 h 81"/>
                <a:gd name="T28" fmla="*/ 8 w 55"/>
                <a:gd name="T29" fmla="*/ 25 h 81"/>
                <a:gd name="T30" fmla="*/ 25 w 55"/>
                <a:gd name="T31" fmla="*/ 16 h 81"/>
                <a:gd name="T32" fmla="*/ 16 w 55"/>
                <a:gd name="T33" fmla="*/ 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81">
                  <a:moveTo>
                    <a:pt x="16" y="8"/>
                  </a:moveTo>
                  <a:cubicBezTo>
                    <a:pt x="33" y="0"/>
                    <a:pt x="33" y="0"/>
                    <a:pt x="33" y="0"/>
                  </a:cubicBezTo>
                  <a:cubicBezTo>
                    <a:pt x="40" y="7"/>
                    <a:pt x="40" y="7"/>
                    <a:pt x="40" y="7"/>
                  </a:cubicBezTo>
                  <a:cubicBezTo>
                    <a:pt x="50" y="1"/>
                    <a:pt x="50" y="1"/>
                    <a:pt x="50" y="1"/>
                  </a:cubicBezTo>
                  <a:cubicBezTo>
                    <a:pt x="55" y="8"/>
                    <a:pt x="55" y="8"/>
                    <a:pt x="55" y="8"/>
                  </a:cubicBezTo>
                  <a:cubicBezTo>
                    <a:pt x="43" y="16"/>
                    <a:pt x="43" y="16"/>
                    <a:pt x="43" y="16"/>
                  </a:cubicBezTo>
                  <a:cubicBezTo>
                    <a:pt x="43" y="16"/>
                    <a:pt x="49" y="44"/>
                    <a:pt x="34" y="62"/>
                  </a:cubicBezTo>
                  <a:cubicBezTo>
                    <a:pt x="18" y="80"/>
                    <a:pt x="0" y="81"/>
                    <a:pt x="0" y="81"/>
                  </a:cubicBezTo>
                  <a:cubicBezTo>
                    <a:pt x="0" y="81"/>
                    <a:pt x="23" y="66"/>
                    <a:pt x="26" y="47"/>
                  </a:cubicBezTo>
                  <a:cubicBezTo>
                    <a:pt x="26" y="47"/>
                    <a:pt x="17" y="53"/>
                    <a:pt x="17" y="53"/>
                  </a:cubicBezTo>
                  <a:cubicBezTo>
                    <a:pt x="4" y="49"/>
                    <a:pt x="4" y="49"/>
                    <a:pt x="4" y="49"/>
                  </a:cubicBezTo>
                  <a:cubicBezTo>
                    <a:pt x="28" y="33"/>
                    <a:pt x="28" y="33"/>
                    <a:pt x="28" y="33"/>
                  </a:cubicBezTo>
                  <a:cubicBezTo>
                    <a:pt x="28" y="23"/>
                    <a:pt x="28" y="23"/>
                    <a:pt x="28" y="23"/>
                  </a:cubicBezTo>
                  <a:cubicBezTo>
                    <a:pt x="17" y="30"/>
                    <a:pt x="17" y="30"/>
                    <a:pt x="17" y="30"/>
                  </a:cubicBezTo>
                  <a:cubicBezTo>
                    <a:pt x="8" y="25"/>
                    <a:pt x="8" y="25"/>
                    <a:pt x="8" y="25"/>
                  </a:cubicBezTo>
                  <a:cubicBezTo>
                    <a:pt x="25" y="16"/>
                    <a:pt x="25" y="16"/>
                    <a:pt x="25" y="16"/>
                  </a:cubicBezTo>
                  <a:cubicBezTo>
                    <a:pt x="25" y="16"/>
                    <a:pt x="22" y="10"/>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32"/>
            <p:cNvSpPr>
              <a:spLocks noEditPoints="1"/>
            </p:cNvSpPr>
            <p:nvPr/>
          </p:nvSpPr>
          <p:spPr bwMode="auto">
            <a:xfrm>
              <a:off x="2916238" y="2443163"/>
              <a:ext cx="285750" cy="325438"/>
            </a:xfrm>
            <a:custGeom>
              <a:avLst/>
              <a:gdLst>
                <a:gd name="T0" fmla="*/ 52 w 76"/>
                <a:gd name="T1" fmla="*/ 56 h 86"/>
                <a:gd name="T2" fmla="*/ 68 w 76"/>
                <a:gd name="T3" fmla="*/ 54 h 86"/>
                <a:gd name="T4" fmla="*/ 64 w 76"/>
                <a:gd name="T5" fmla="*/ 46 h 86"/>
                <a:gd name="T6" fmla="*/ 51 w 76"/>
                <a:gd name="T7" fmla="*/ 49 h 86"/>
                <a:gd name="T8" fmla="*/ 51 w 76"/>
                <a:gd name="T9" fmla="*/ 43 h 86"/>
                <a:gd name="T10" fmla="*/ 62 w 76"/>
                <a:gd name="T11" fmla="*/ 43 h 86"/>
                <a:gd name="T12" fmla="*/ 71 w 76"/>
                <a:gd name="T13" fmla="*/ 13 h 86"/>
                <a:gd name="T14" fmla="*/ 76 w 76"/>
                <a:gd name="T15" fmla="*/ 8 h 86"/>
                <a:gd name="T16" fmla="*/ 59 w 76"/>
                <a:gd name="T17" fmla="*/ 8 h 86"/>
                <a:gd name="T18" fmla="*/ 60 w 76"/>
                <a:gd name="T19" fmla="*/ 2 h 86"/>
                <a:gd name="T20" fmla="*/ 64 w 76"/>
                <a:gd name="T21" fmla="*/ 0 h 86"/>
                <a:gd name="T22" fmla="*/ 46 w 76"/>
                <a:gd name="T23" fmla="*/ 0 h 86"/>
                <a:gd name="T24" fmla="*/ 43 w 76"/>
                <a:gd name="T25" fmla="*/ 8 h 86"/>
                <a:gd name="T26" fmla="*/ 23 w 76"/>
                <a:gd name="T27" fmla="*/ 8 h 86"/>
                <a:gd name="T28" fmla="*/ 9 w 76"/>
                <a:gd name="T29" fmla="*/ 63 h 86"/>
                <a:gd name="T30" fmla="*/ 4 w 76"/>
                <a:gd name="T31" fmla="*/ 64 h 86"/>
                <a:gd name="T32" fmla="*/ 0 w 76"/>
                <a:gd name="T33" fmla="*/ 76 h 86"/>
                <a:gd name="T34" fmla="*/ 27 w 76"/>
                <a:gd name="T35" fmla="*/ 74 h 86"/>
                <a:gd name="T36" fmla="*/ 30 w 76"/>
                <a:gd name="T37" fmla="*/ 66 h 86"/>
                <a:gd name="T38" fmla="*/ 34 w 76"/>
                <a:gd name="T39" fmla="*/ 62 h 86"/>
                <a:gd name="T40" fmla="*/ 23 w 76"/>
                <a:gd name="T41" fmla="*/ 63 h 86"/>
                <a:gd name="T42" fmla="*/ 27 w 76"/>
                <a:gd name="T43" fmla="*/ 43 h 86"/>
                <a:gd name="T44" fmla="*/ 35 w 76"/>
                <a:gd name="T45" fmla="*/ 43 h 86"/>
                <a:gd name="T46" fmla="*/ 45 w 76"/>
                <a:gd name="T47" fmla="*/ 73 h 86"/>
                <a:gd name="T48" fmla="*/ 72 w 76"/>
                <a:gd name="T49" fmla="*/ 85 h 86"/>
                <a:gd name="T50" fmla="*/ 52 w 76"/>
                <a:gd name="T51" fmla="*/ 56 h 86"/>
                <a:gd name="T52" fmla="*/ 35 w 76"/>
                <a:gd name="T53" fmla="*/ 15 h 86"/>
                <a:gd name="T54" fmla="*/ 55 w 76"/>
                <a:gd name="T55" fmla="*/ 15 h 86"/>
                <a:gd name="T56" fmla="*/ 53 w 76"/>
                <a:gd name="T57" fmla="*/ 21 h 86"/>
                <a:gd name="T58" fmla="*/ 33 w 76"/>
                <a:gd name="T59" fmla="*/ 21 h 86"/>
                <a:gd name="T60" fmla="*/ 35 w 76"/>
                <a:gd name="T61" fmla="*/ 15 h 86"/>
                <a:gd name="T62" fmla="*/ 30 w 76"/>
                <a:gd name="T63" fmla="*/ 35 h 86"/>
                <a:gd name="T64" fmla="*/ 31 w 76"/>
                <a:gd name="T65" fmla="*/ 29 h 86"/>
                <a:gd name="T66" fmla="*/ 51 w 76"/>
                <a:gd name="T67" fmla="*/ 29 h 86"/>
                <a:gd name="T68" fmla="*/ 49 w 76"/>
                <a:gd name="T69" fmla="*/ 35 h 86"/>
                <a:gd name="T70" fmla="*/ 30 w 76"/>
                <a:gd name="T71" fmla="*/ 3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6">
                  <a:moveTo>
                    <a:pt x="52" y="56"/>
                  </a:moveTo>
                  <a:cubicBezTo>
                    <a:pt x="53" y="56"/>
                    <a:pt x="68" y="54"/>
                    <a:pt x="68" y="54"/>
                  </a:cubicBezTo>
                  <a:cubicBezTo>
                    <a:pt x="64" y="46"/>
                    <a:pt x="64" y="46"/>
                    <a:pt x="64" y="46"/>
                  </a:cubicBezTo>
                  <a:cubicBezTo>
                    <a:pt x="51" y="49"/>
                    <a:pt x="51" y="49"/>
                    <a:pt x="51" y="49"/>
                  </a:cubicBezTo>
                  <a:cubicBezTo>
                    <a:pt x="51" y="49"/>
                    <a:pt x="50" y="46"/>
                    <a:pt x="51" y="43"/>
                  </a:cubicBezTo>
                  <a:cubicBezTo>
                    <a:pt x="62" y="43"/>
                    <a:pt x="62" y="43"/>
                    <a:pt x="62" y="43"/>
                  </a:cubicBezTo>
                  <a:cubicBezTo>
                    <a:pt x="71" y="13"/>
                    <a:pt x="71" y="13"/>
                    <a:pt x="71" y="13"/>
                  </a:cubicBezTo>
                  <a:cubicBezTo>
                    <a:pt x="76" y="8"/>
                    <a:pt x="76" y="8"/>
                    <a:pt x="76" y="8"/>
                  </a:cubicBezTo>
                  <a:cubicBezTo>
                    <a:pt x="59" y="8"/>
                    <a:pt x="59" y="8"/>
                    <a:pt x="59" y="8"/>
                  </a:cubicBezTo>
                  <a:cubicBezTo>
                    <a:pt x="60" y="2"/>
                    <a:pt x="60" y="2"/>
                    <a:pt x="60" y="2"/>
                  </a:cubicBezTo>
                  <a:cubicBezTo>
                    <a:pt x="64" y="0"/>
                    <a:pt x="64" y="0"/>
                    <a:pt x="64" y="0"/>
                  </a:cubicBezTo>
                  <a:cubicBezTo>
                    <a:pt x="46" y="0"/>
                    <a:pt x="46" y="0"/>
                    <a:pt x="46" y="0"/>
                  </a:cubicBezTo>
                  <a:cubicBezTo>
                    <a:pt x="43" y="8"/>
                    <a:pt x="43" y="8"/>
                    <a:pt x="43" y="8"/>
                  </a:cubicBezTo>
                  <a:cubicBezTo>
                    <a:pt x="23" y="8"/>
                    <a:pt x="23" y="8"/>
                    <a:pt x="23" y="8"/>
                  </a:cubicBezTo>
                  <a:cubicBezTo>
                    <a:pt x="9" y="63"/>
                    <a:pt x="9" y="63"/>
                    <a:pt x="9" y="63"/>
                  </a:cubicBezTo>
                  <a:cubicBezTo>
                    <a:pt x="4" y="64"/>
                    <a:pt x="4" y="64"/>
                    <a:pt x="4" y="64"/>
                  </a:cubicBezTo>
                  <a:cubicBezTo>
                    <a:pt x="0" y="76"/>
                    <a:pt x="0" y="76"/>
                    <a:pt x="0" y="76"/>
                  </a:cubicBezTo>
                  <a:cubicBezTo>
                    <a:pt x="27" y="74"/>
                    <a:pt x="27" y="74"/>
                    <a:pt x="27" y="74"/>
                  </a:cubicBezTo>
                  <a:cubicBezTo>
                    <a:pt x="30" y="66"/>
                    <a:pt x="30" y="66"/>
                    <a:pt x="30" y="66"/>
                  </a:cubicBezTo>
                  <a:cubicBezTo>
                    <a:pt x="34" y="62"/>
                    <a:pt x="34" y="62"/>
                    <a:pt x="34" y="62"/>
                  </a:cubicBezTo>
                  <a:cubicBezTo>
                    <a:pt x="23" y="63"/>
                    <a:pt x="23" y="63"/>
                    <a:pt x="23" y="63"/>
                  </a:cubicBezTo>
                  <a:cubicBezTo>
                    <a:pt x="27" y="43"/>
                    <a:pt x="27" y="43"/>
                    <a:pt x="27" y="43"/>
                  </a:cubicBezTo>
                  <a:cubicBezTo>
                    <a:pt x="35" y="43"/>
                    <a:pt x="35" y="43"/>
                    <a:pt x="35" y="43"/>
                  </a:cubicBezTo>
                  <a:cubicBezTo>
                    <a:pt x="35" y="43"/>
                    <a:pt x="32" y="58"/>
                    <a:pt x="45" y="73"/>
                  </a:cubicBezTo>
                  <a:cubicBezTo>
                    <a:pt x="56" y="86"/>
                    <a:pt x="72" y="85"/>
                    <a:pt x="72" y="85"/>
                  </a:cubicBezTo>
                  <a:cubicBezTo>
                    <a:pt x="72" y="85"/>
                    <a:pt x="53" y="67"/>
                    <a:pt x="52" y="56"/>
                  </a:cubicBezTo>
                  <a:close/>
                  <a:moveTo>
                    <a:pt x="35" y="15"/>
                  </a:moveTo>
                  <a:cubicBezTo>
                    <a:pt x="55" y="15"/>
                    <a:pt x="55" y="15"/>
                    <a:pt x="55" y="15"/>
                  </a:cubicBezTo>
                  <a:cubicBezTo>
                    <a:pt x="53" y="21"/>
                    <a:pt x="53" y="21"/>
                    <a:pt x="53" y="21"/>
                  </a:cubicBezTo>
                  <a:cubicBezTo>
                    <a:pt x="33" y="21"/>
                    <a:pt x="33" y="21"/>
                    <a:pt x="33" y="21"/>
                  </a:cubicBezTo>
                  <a:lnTo>
                    <a:pt x="35" y="15"/>
                  </a:lnTo>
                  <a:close/>
                  <a:moveTo>
                    <a:pt x="30" y="35"/>
                  </a:moveTo>
                  <a:cubicBezTo>
                    <a:pt x="31" y="29"/>
                    <a:pt x="31" y="29"/>
                    <a:pt x="31" y="29"/>
                  </a:cubicBezTo>
                  <a:cubicBezTo>
                    <a:pt x="51" y="29"/>
                    <a:pt x="51" y="29"/>
                    <a:pt x="51" y="29"/>
                  </a:cubicBezTo>
                  <a:cubicBezTo>
                    <a:pt x="49" y="35"/>
                    <a:pt x="49" y="35"/>
                    <a:pt x="49" y="35"/>
                  </a:cubicBezTo>
                  <a:lnTo>
                    <a:pt x="3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3" name="组合 32"/>
          <p:cNvGrpSpPr/>
          <p:nvPr userDrawn="1"/>
        </p:nvGrpSpPr>
        <p:grpSpPr>
          <a:xfrm>
            <a:off x="534746" y="2276872"/>
            <a:ext cx="2840263" cy="2327910"/>
            <a:chOff x="918845" y="2476500"/>
            <a:chExt cx="2840263" cy="2327910"/>
          </a:xfrm>
        </p:grpSpPr>
        <p:sp>
          <p:nvSpPr>
            <p:cNvPr id="50" name="平行四边形 49"/>
            <p:cNvSpPr/>
            <p:nvPr/>
          </p:nvSpPr>
          <p:spPr>
            <a:xfrm>
              <a:off x="962025" y="2606040"/>
              <a:ext cx="2768400" cy="2068830"/>
            </a:xfrm>
            <a:prstGeom prst="parallelogram">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51" name="任意多边形 50"/>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52" name="任意多边形 51"/>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grpSp>
        <p:nvGrpSpPr>
          <p:cNvPr id="34" name="组合 33"/>
          <p:cNvGrpSpPr>
            <a:grpSpLocks/>
          </p:cNvGrpSpPr>
          <p:nvPr userDrawn="1"/>
        </p:nvGrpSpPr>
        <p:grpSpPr>
          <a:xfrm>
            <a:off x="8823340" y="2276872"/>
            <a:ext cx="2840263" cy="2327910"/>
            <a:chOff x="918845" y="2476500"/>
            <a:chExt cx="2840263" cy="2327910"/>
          </a:xfrm>
        </p:grpSpPr>
        <p:sp>
          <p:nvSpPr>
            <p:cNvPr id="47" name="平行四边形 46"/>
            <p:cNvSpPr/>
            <p:nvPr/>
          </p:nvSpPr>
          <p:spPr>
            <a:xfrm>
              <a:off x="962025" y="2606040"/>
              <a:ext cx="2768400" cy="2068830"/>
            </a:xfrm>
            <a:prstGeom prst="parallelogram">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8" name="任意多边形 47"/>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9" name="任意多边形 48"/>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grpSp>
        <p:nvGrpSpPr>
          <p:cNvPr id="36" name="组合 35"/>
          <p:cNvGrpSpPr/>
          <p:nvPr userDrawn="1"/>
        </p:nvGrpSpPr>
        <p:grpSpPr>
          <a:xfrm>
            <a:off x="6060476" y="2276872"/>
            <a:ext cx="2840263" cy="2327910"/>
            <a:chOff x="918845" y="2476500"/>
            <a:chExt cx="2840263" cy="2327910"/>
          </a:xfrm>
        </p:grpSpPr>
        <p:sp>
          <p:nvSpPr>
            <p:cNvPr id="41" name="平行四边形 40"/>
            <p:cNvSpPr/>
            <p:nvPr/>
          </p:nvSpPr>
          <p:spPr>
            <a:xfrm>
              <a:off x="962025" y="2606040"/>
              <a:ext cx="2768400" cy="2068830"/>
            </a:xfrm>
            <a:prstGeom prst="parallelogram">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2" name="任意多边形 41"/>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43" name="任意多边形 42"/>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sp>
        <p:nvSpPr>
          <p:cNvPr id="37" name="文本框 36"/>
          <p:cNvSpPr txBox="1"/>
          <p:nvPr/>
        </p:nvSpPr>
        <p:spPr>
          <a:xfrm>
            <a:off x="735065" y="4780336"/>
            <a:ext cx="1886539"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项目概况</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38" name="文本框 37"/>
          <p:cNvSpPr txBox="1"/>
          <p:nvPr/>
        </p:nvSpPr>
        <p:spPr>
          <a:xfrm>
            <a:off x="8578098" y="4780336"/>
            <a:ext cx="2777662"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项目落地应用</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39" name="文本框 38"/>
          <p:cNvSpPr txBox="1"/>
          <p:nvPr/>
        </p:nvSpPr>
        <p:spPr>
          <a:xfrm>
            <a:off x="6060475" y="4780336"/>
            <a:ext cx="2287180" cy="492443"/>
          </a:xfrm>
          <a:prstGeom prst="rect">
            <a:avLst/>
          </a:prstGeom>
          <a:noFill/>
        </p:spPr>
        <p:txBody>
          <a:bodyPr wrap="square" rtlCol="0">
            <a:spAutoFit/>
          </a:bodyPr>
          <a:lstStyle/>
          <a:p>
            <a:pPr algn="ctr"/>
            <a:r>
              <a:rPr lang="zh-CN" altLang="en-US" sz="2600" dirty="0" smtClean="0">
                <a:solidFill>
                  <a:schemeClr val="tx1">
                    <a:lumMod val="65000"/>
                    <a:lumOff val="35000"/>
                  </a:schemeClr>
                </a:solidFill>
                <a:latin typeface="华康俪金黑W8(P)" panose="020B0800000000000000" pitchFamily="34" charset="-122"/>
                <a:ea typeface="华康俪金黑W8(P)" panose="020B0800000000000000" pitchFamily="34" charset="-122"/>
              </a:rPr>
              <a:t>项目创新点</a:t>
            </a:r>
            <a:endParaRPr lang="zh-CN" altLang="en-US" sz="2600"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grpSp>
        <p:nvGrpSpPr>
          <p:cNvPr id="53" name="组合 52"/>
          <p:cNvGrpSpPr/>
          <p:nvPr userDrawn="1"/>
        </p:nvGrpSpPr>
        <p:grpSpPr>
          <a:xfrm>
            <a:off x="3297611" y="2276872"/>
            <a:ext cx="2840263" cy="2327910"/>
            <a:chOff x="918845" y="2476500"/>
            <a:chExt cx="2840263" cy="2327910"/>
          </a:xfrm>
        </p:grpSpPr>
        <p:sp>
          <p:nvSpPr>
            <p:cNvPr id="54" name="平行四边形 53"/>
            <p:cNvSpPr/>
            <p:nvPr/>
          </p:nvSpPr>
          <p:spPr>
            <a:xfrm>
              <a:off x="962025" y="2606040"/>
              <a:ext cx="2768400" cy="2068830"/>
            </a:xfrm>
            <a:prstGeom prst="parallelogram">
              <a:avLst/>
            </a:prstGeom>
            <a:blipFill dpi="0" rotWithShape="1">
              <a:blip r:embed="rId5">
                <a:extLst>
                  <a:ext uri="{28A0092B-C50C-407E-A947-70E740481C1C}">
                    <a14:useLocalDpi xmlns:a14="http://schemas.microsoft.com/office/drawing/2010/main" val="0"/>
                  </a:ext>
                </a:extLst>
              </a:blip>
              <a:srcRect/>
              <a:stretch>
                <a:fillRect/>
              </a:stretch>
            </a:blip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55" name="任意多边形 54"/>
            <p:cNvSpPr/>
            <p:nvPr/>
          </p:nvSpPr>
          <p:spPr>
            <a:xfrm>
              <a:off x="1471930" y="247650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sp>
          <p:nvSpPr>
            <p:cNvPr id="56" name="任意多边形 55"/>
            <p:cNvSpPr/>
            <p:nvPr/>
          </p:nvSpPr>
          <p:spPr>
            <a:xfrm>
              <a:off x="918845" y="4674870"/>
              <a:ext cx="2287178" cy="129540"/>
            </a:xfrm>
            <a:custGeom>
              <a:avLst/>
              <a:gdLst>
                <a:gd name="connsiteX0" fmla="*/ 32385 w 2287178"/>
                <a:gd name="connsiteY0" fmla="*/ 0 h 129540"/>
                <a:gd name="connsiteX1" fmla="*/ 2287178 w 2287178"/>
                <a:gd name="connsiteY1" fmla="*/ 0 h 129540"/>
                <a:gd name="connsiteX2" fmla="*/ 2254793 w 2287178"/>
                <a:gd name="connsiteY2" fmla="*/ 129540 h 129540"/>
                <a:gd name="connsiteX3" fmla="*/ 0 w 2287178"/>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287178" h="129540">
                  <a:moveTo>
                    <a:pt x="32385" y="0"/>
                  </a:moveTo>
                  <a:lnTo>
                    <a:pt x="2287178" y="0"/>
                  </a:lnTo>
                  <a:lnTo>
                    <a:pt x="2254793" y="129540"/>
                  </a:lnTo>
                  <a:lnTo>
                    <a:pt x="0" y="129540"/>
                  </a:lnTo>
                  <a:close/>
                </a:path>
              </a:pathLst>
            </a:cu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8E7"/>
                </a:solidFill>
                <a:latin typeface="华康俪金黑W8(P)" panose="020B0800000000000000" pitchFamily="34" charset="-122"/>
                <a:ea typeface="华康俪金黑W8(P)" panose="020B0800000000000000" pitchFamily="34" charset="-122"/>
              </a:endParaRPr>
            </a:p>
          </p:txBody>
        </p:sp>
      </p:grpSp>
      <p:sp>
        <p:nvSpPr>
          <p:cNvPr id="57" name="文本框 56"/>
          <p:cNvSpPr txBox="1"/>
          <p:nvPr userDrawn="1"/>
        </p:nvSpPr>
        <p:spPr>
          <a:xfrm>
            <a:off x="3497930" y="4780336"/>
            <a:ext cx="1886539" cy="492443"/>
          </a:xfrm>
          <a:prstGeom prst="rect">
            <a:avLst/>
          </a:prstGeom>
          <a:noFill/>
        </p:spPr>
        <p:txBody>
          <a:bodyPr wrap="square" rtlCol="0">
            <a:spAutoFit/>
          </a:bodyPr>
          <a:lstStyle/>
          <a:p>
            <a:pPr algn="ctr"/>
            <a:r>
              <a:rPr lang="zh-CN" altLang="en-US" sz="2600" dirty="0" smtClean="0">
                <a:solidFill>
                  <a:srgbClr val="00A8E7"/>
                </a:solidFill>
                <a:latin typeface="华康俪金黑W8(P)" panose="020B0800000000000000" pitchFamily="34" charset="-122"/>
                <a:ea typeface="华康俪金黑W8(P)" panose="020B0800000000000000" pitchFamily="34" charset="-122"/>
              </a:rPr>
              <a:t>项目成果</a:t>
            </a:r>
            <a:endParaRPr lang="zh-CN" altLang="en-US" sz="2600" dirty="0">
              <a:solidFill>
                <a:srgbClr val="00A8E7"/>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38529553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5" name="矩形 44"/>
          <p:cNvSpPr/>
          <p:nvPr userDrawn="1"/>
        </p:nvSpPr>
        <p:spPr>
          <a:xfrm>
            <a:off x="1" y="6338457"/>
            <a:ext cx="574766" cy="519545"/>
          </a:xfrm>
          <a:prstGeom prst="rect">
            <a:avLst/>
          </a:prstGeom>
          <a:solidFill>
            <a:srgbClr val="00A8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574766" y="6338457"/>
            <a:ext cx="11617233" cy="519545"/>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燕尾形 46"/>
          <p:cNvSpPr/>
          <p:nvPr userDrawn="1"/>
        </p:nvSpPr>
        <p:spPr>
          <a:xfrm>
            <a:off x="193600" y="6475134"/>
            <a:ext cx="187569" cy="24618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userDrawn="1"/>
        </p:nvSpPr>
        <p:spPr>
          <a:xfrm>
            <a:off x="11356959" y="6439663"/>
            <a:ext cx="360000" cy="360000"/>
          </a:xfrm>
          <a:prstGeom prst="ellipse">
            <a:avLst/>
          </a:prstGeom>
          <a:solidFill>
            <a:srgbClr val="FFFFFF">
              <a:alpha val="34902"/>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sp>
        <p:nvSpPr>
          <p:cNvPr id="49" name="TextBox 15"/>
          <p:cNvSpPr txBox="1"/>
          <p:nvPr userDrawn="1"/>
        </p:nvSpPr>
        <p:spPr>
          <a:xfrm>
            <a:off x="11211744" y="6450386"/>
            <a:ext cx="650430" cy="338554"/>
          </a:xfrm>
          <a:prstGeom prst="rect">
            <a:avLst/>
          </a:prstGeom>
          <a:noFill/>
        </p:spPr>
        <p:txBody>
          <a:bodyPr wrap="square" rtlCol="0">
            <a:spAutoFit/>
          </a:bodyPr>
          <a:lstStyle/>
          <a:p>
            <a:pPr algn="ctr"/>
            <a:fld id="{2EEF1883-7A0E-4F66-9932-E581691AD397}" type="slidenum">
              <a:rPr lang="zh-CN" altLang="en-US" sz="16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sz="1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68" name="组合 67"/>
          <p:cNvGrpSpPr/>
          <p:nvPr userDrawn="1"/>
        </p:nvGrpSpPr>
        <p:grpSpPr>
          <a:xfrm>
            <a:off x="113019" y="164113"/>
            <a:ext cx="1329771" cy="770949"/>
            <a:chOff x="1306513" y="1230313"/>
            <a:chExt cx="2667001" cy="1546225"/>
          </a:xfrm>
          <a:solidFill>
            <a:srgbClr val="00A8E7"/>
          </a:solidFill>
        </p:grpSpPr>
        <p:sp>
          <p:nvSpPr>
            <p:cNvPr id="69" name="Freeform 9"/>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10"/>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11"/>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12"/>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13"/>
            <p:cNvSpPr>
              <a:spLocks noEditPoints="1"/>
            </p:cNvSpPr>
            <p:nvPr/>
          </p:nvSpPr>
          <p:spPr bwMode="auto">
            <a:xfrm>
              <a:off x="2022476" y="1230313"/>
              <a:ext cx="1544638" cy="684213"/>
            </a:xfrm>
            <a:custGeom>
              <a:avLst/>
              <a:gdLst>
                <a:gd name="T0" fmla="*/ 386 w 410"/>
                <a:gd name="T1" fmla="*/ 22 h 181"/>
                <a:gd name="T2" fmla="*/ 247 w 410"/>
                <a:gd name="T3" fmla="*/ 20 h 181"/>
                <a:gd name="T4" fmla="*/ 171 w 410"/>
                <a:gd name="T5" fmla="*/ 34 h 181"/>
                <a:gd name="T6" fmla="*/ 113 w 410"/>
                <a:gd name="T7" fmla="*/ 31 h 181"/>
                <a:gd name="T8" fmla="*/ 96 w 410"/>
                <a:gd name="T9" fmla="*/ 32 h 181"/>
                <a:gd name="T10" fmla="*/ 97 w 410"/>
                <a:gd name="T11" fmla="*/ 19 h 181"/>
                <a:gd name="T12" fmla="*/ 79 w 410"/>
                <a:gd name="T13" fmla="*/ 20 h 181"/>
                <a:gd name="T14" fmla="*/ 42 w 410"/>
                <a:gd name="T15" fmla="*/ 29 h 181"/>
                <a:gd name="T16" fmla="*/ 18 w 410"/>
                <a:gd name="T17" fmla="*/ 43 h 181"/>
                <a:gd name="T18" fmla="*/ 32 w 410"/>
                <a:gd name="T19" fmla="*/ 44 h 181"/>
                <a:gd name="T20" fmla="*/ 45 w 410"/>
                <a:gd name="T21" fmla="*/ 57 h 181"/>
                <a:gd name="T22" fmla="*/ 23 w 410"/>
                <a:gd name="T23" fmla="*/ 49 h 181"/>
                <a:gd name="T24" fmla="*/ 21 w 410"/>
                <a:gd name="T25" fmla="*/ 51 h 181"/>
                <a:gd name="T26" fmla="*/ 68 w 410"/>
                <a:gd name="T27" fmla="*/ 83 h 181"/>
                <a:gd name="T28" fmla="*/ 79 w 410"/>
                <a:gd name="T29" fmla="*/ 94 h 181"/>
                <a:gd name="T30" fmla="*/ 89 w 410"/>
                <a:gd name="T31" fmla="*/ 104 h 181"/>
                <a:gd name="T32" fmla="*/ 107 w 410"/>
                <a:gd name="T33" fmla="*/ 117 h 181"/>
                <a:gd name="T34" fmla="*/ 134 w 410"/>
                <a:gd name="T35" fmla="*/ 160 h 181"/>
                <a:gd name="T36" fmla="*/ 141 w 410"/>
                <a:gd name="T37" fmla="*/ 132 h 181"/>
                <a:gd name="T38" fmla="*/ 134 w 410"/>
                <a:gd name="T39" fmla="*/ 120 h 181"/>
                <a:gd name="T40" fmla="*/ 123 w 410"/>
                <a:gd name="T41" fmla="*/ 103 h 181"/>
                <a:gd name="T42" fmla="*/ 119 w 410"/>
                <a:gd name="T43" fmla="*/ 94 h 181"/>
                <a:gd name="T44" fmla="*/ 138 w 410"/>
                <a:gd name="T45" fmla="*/ 85 h 181"/>
                <a:gd name="T46" fmla="*/ 165 w 410"/>
                <a:gd name="T47" fmla="*/ 80 h 181"/>
                <a:gd name="T48" fmla="*/ 192 w 410"/>
                <a:gd name="T49" fmla="*/ 68 h 181"/>
                <a:gd name="T50" fmla="*/ 189 w 410"/>
                <a:gd name="T51" fmla="*/ 59 h 181"/>
                <a:gd name="T52" fmla="*/ 208 w 410"/>
                <a:gd name="T53" fmla="*/ 59 h 181"/>
                <a:gd name="T54" fmla="*/ 215 w 410"/>
                <a:gd name="T55" fmla="*/ 58 h 181"/>
                <a:gd name="T56" fmla="*/ 238 w 410"/>
                <a:gd name="T57" fmla="*/ 56 h 181"/>
                <a:gd name="T58" fmla="*/ 250 w 410"/>
                <a:gd name="T59" fmla="*/ 52 h 181"/>
                <a:gd name="T60" fmla="*/ 261 w 410"/>
                <a:gd name="T61" fmla="*/ 48 h 181"/>
                <a:gd name="T62" fmla="*/ 273 w 410"/>
                <a:gd name="T63" fmla="*/ 44 h 181"/>
                <a:gd name="T64" fmla="*/ 337 w 410"/>
                <a:gd name="T65" fmla="*/ 42 h 181"/>
                <a:gd name="T66" fmla="*/ 333 w 410"/>
                <a:gd name="T67" fmla="*/ 48 h 181"/>
                <a:gd name="T68" fmla="*/ 264 w 410"/>
                <a:gd name="T69" fmla="*/ 62 h 181"/>
                <a:gd name="T70" fmla="*/ 236 w 410"/>
                <a:gd name="T71" fmla="*/ 98 h 181"/>
                <a:gd name="T72" fmla="*/ 182 w 410"/>
                <a:gd name="T73" fmla="*/ 138 h 181"/>
                <a:gd name="T74" fmla="*/ 162 w 410"/>
                <a:gd name="T75" fmla="*/ 172 h 181"/>
                <a:gd name="T76" fmla="*/ 222 w 410"/>
                <a:gd name="T77" fmla="*/ 162 h 181"/>
                <a:gd name="T78" fmla="*/ 185 w 410"/>
                <a:gd name="T79" fmla="*/ 146 h 181"/>
                <a:gd name="T80" fmla="*/ 232 w 410"/>
                <a:gd name="T81" fmla="*/ 112 h 181"/>
                <a:gd name="T82" fmla="*/ 275 w 410"/>
                <a:gd name="T83" fmla="*/ 61 h 181"/>
                <a:gd name="T84" fmla="*/ 309 w 410"/>
                <a:gd name="T85" fmla="*/ 59 h 181"/>
                <a:gd name="T86" fmla="*/ 321 w 410"/>
                <a:gd name="T87" fmla="*/ 58 h 181"/>
                <a:gd name="T88" fmla="*/ 355 w 410"/>
                <a:gd name="T89" fmla="*/ 60 h 181"/>
                <a:gd name="T90" fmla="*/ 377 w 410"/>
                <a:gd name="T91" fmla="*/ 53 h 181"/>
                <a:gd name="T92" fmla="*/ 394 w 410"/>
                <a:gd name="T93" fmla="*/ 41 h 181"/>
                <a:gd name="T94" fmla="*/ 403 w 410"/>
                <a:gd name="T95" fmla="*/ 29 h 181"/>
                <a:gd name="T96" fmla="*/ 409 w 410"/>
                <a:gd name="T97" fmla="*/ 13 h 181"/>
                <a:gd name="T98" fmla="*/ 65 w 410"/>
                <a:gd name="T99" fmla="*/ 41 h 181"/>
                <a:gd name="T100" fmla="*/ 61 w 410"/>
                <a:gd name="T101"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0" h="181">
                  <a:moveTo>
                    <a:pt x="410" y="0"/>
                  </a:moveTo>
                  <a:cubicBezTo>
                    <a:pt x="410" y="0"/>
                    <a:pt x="404" y="10"/>
                    <a:pt x="386" y="22"/>
                  </a:cubicBezTo>
                  <a:cubicBezTo>
                    <a:pt x="367" y="35"/>
                    <a:pt x="350" y="37"/>
                    <a:pt x="319" y="36"/>
                  </a:cubicBezTo>
                  <a:cubicBezTo>
                    <a:pt x="288" y="35"/>
                    <a:pt x="255" y="22"/>
                    <a:pt x="247" y="20"/>
                  </a:cubicBezTo>
                  <a:cubicBezTo>
                    <a:pt x="239" y="18"/>
                    <a:pt x="219" y="16"/>
                    <a:pt x="204" y="24"/>
                  </a:cubicBezTo>
                  <a:cubicBezTo>
                    <a:pt x="189" y="31"/>
                    <a:pt x="184" y="32"/>
                    <a:pt x="171" y="34"/>
                  </a:cubicBezTo>
                  <a:cubicBezTo>
                    <a:pt x="157" y="36"/>
                    <a:pt x="133" y="32"/>
                    <a:pt x="130" y="31"/>
                  </a:cubicBezTo>
                  <a:cubicBezTo>
                    <a:pt x="126" y="30"/>
                    <a:pt x="123" y="27"/>
                    <a:pt x="113" y="31"/>
                  </a:cubicBezTo>
                  <a:cubicBezTo>
                    <a:pt x="103" y="34"/>
                    <a:pt x="96" y="34"/>
                    <a:pt x="96" y="34"/>
                  </a:cubicBezTo>
                  <a:cubicBezTo>
                    <a:pt x="96" y="34"/>
                    <a:pt x="97" y="32"/>
                    <a:pt x="96" y="32"/>
                  </a:cubicBezTo>
                  <a:cubicBezTo>
                    <a:pt x="119" y="30"/>
                    <a:pt x="125" y="13"/>
                    <a:pt x="124" y="13"/>
                  </a:cubicBezTo>
                  <a:cubicBezTo>
                    <a:pt x="120" y="15"/>
                    <a:pt x="102" y="18"/>
                    <a:pt x="97" y="19"/>
                  </a:cubicBezTo>
                  <a:cubicBezTo>
                    <a:pt x="107" y="17"/>
                    <a:pt x="112" y="7"/>
                    <a:pt x="112" y="7"/>
                  </a:cubicBezTo>
                  <a:cubicBezTo>
                    <a:pt x="102" y="13"/>
                    <a:pt x="79" y="20"/>
                    <a:pt x="79" y="20"/>
                  </a:cubicBezTo>
                  <a:cubicBezTo>
                    <a:pt x="79" y="20"/>
                    <a:pt x="54" y="19"/>
                    <a:pt x="49" y="22"/>
                  </a:cubicBezTo>
                  <a:cubicBezTo>
                    <a:pt x="45" y="25"/>
                    <a:pt x="42" y="29"/>
                    <a:pt x="42" y="29"/>
                  </a:cubicBezTo>
                  <a:cubicBezTo>
                    <a:pt x="28" y="24"/>
                    <a:pt x="10" y="24"/>
                    <a:pt x="10" y="24"/>
                  </a:cubicBezTo>
                  <a:cubicBezTo>
                    <a:pt x="0" y="28"/>
                    <a:pt x="15" y="40"/>
                    <a:pt x="18" y="43"/>
                  </a:cubicBezTo>
                  <a:cubicBezTo>
                    <a:pt x="20" y="47"/>
                    <a:pt x="23" y="48"/>
                    <a:pt x="23" y="48"/>
                  </a:cubicBezTo>
                  <a:cubicBezTo>
                    <a:pt x="20" y="42"/>
                    <a:pt x="24" y="42"/>
                    <a:pt x="32" y="44"/>
                  </a:cubicBezTo>
                  <a:cubicBezTo>
                    <a:pt x="41" y="46"/>
                    <a:pt x="42" y="49"/>
                    <a:pt x="45" y="51"/>
                  </a:cubicBezTo>
                  <a:cubicBezTo>
                    <a:pt x="49" y="52"/>
                    <a:pt x="49" y="56"/>
                    <a:pt x="45" y="57"/>
                  </a:cubicBezTo>
                  <a:cubicBezTo>
                    <a:pt x="42" y="58"/>
                    <a:pt x="33" y="54"/>
                    <a:pt x="30" y="53"/>
                  </a:cubicBezTo>
                  <a:cubicBezTo>
                    <a:pt x="27" y="52"/>
                    <a:pt x="23" y="49"/>
                    <a:pt x="23" y="49"/>
                  </a:cubicBezTo>
                  <a:cubicBezTo>
                    <a:pt x="23" y="51"/>
                    <a:pt x="23" y="51"/>
                    <a:pt x="23" y="51"/>
                  </a:cubicBezTo>
                  <a:cubicBezTo>
                    <a:pt x="23" y="51"/>
                    <a:pt x="22" y="50"/>
                    <a:pt x="21" y="51"/>
                  </a:cubicBezTo>
                  <a:cubicBezTo>
                    <a:pt x="18" y="54"/>
                    <a:pt x="25" y="64"/>
                    <a:pt x="25" y="64"/>
                  </a:cubicBezTo>
                  <a:cubicBezTo>
                    <a:pt x="61" y="72"/>
                    <a:pt x="64" y="80"/>
                    <a:pt x="68" y="83"/>
                  </a:cubicBezTo>
                  <a:cubicBezTo>
                    <a:pt x="71" y="85"/>
                    <a:pt x="74" y="93"/>
                    <a:pt x="74" y="95"/>
                  </a:cubicBezTo>
                  <a:cubicBezTo>
                    <a:pt x="74" y="94"/>
                    <a:pt x="76" y="87"/>
                    <a:pt x="79" y="94"/>
                  </a:cubicBezTo>
                  <a:cubicBezTo>
                    <a:pt x="83" y="102"/>
                    <a:pt x="89" y="106"/>
                    <a:pt x="89" y="106"/>
                  </a:cubicBezTo>
                  <a:cubicBezTo>
                    <a:pt x="88" y="103"/>
                    <a:pt x="88" y="103"/>
                    <a:pt x="89" y="104"/>
                  </a:cubicBezTo>
                  <a:cubicBezTo>
                    <a:pt x="91" y="106"/>
                    <a:pt x="97" y="113"/>
                    <a:pt x="97" y="113"/>
                  </a:cubicBezTo>
                  <a:cubicBezTo>
                    <a:pt x="97" y="112"/>
                    <a:pt x="96" y="109"/>
                    <a:pt x="107" y="117"/>
                  </a:cubicBezTo>
                  <a:cubicBezTo>
                    <a:pt x="119" y="125"/>
                    <a:pt x="123" y="133"/>
                    <a:pt x="126" y="138"/>
                  </a:cubicBezTo>
                  <a:cubicBezTo>
                    <a:pt x="130" y="144"/>
                    <a:pt x="134" y="160"/>
                    <a:pt x="134" y="160"/>
                  </a:cubicBezTo>
                  <a:cubicBezTo>
                    <a:pt x="134" y="160"/>
                    <a:pt x="144" y="148"/>
                    <a:pt x="145" y="148"/>
                  </a:cubicBezTo>
                  <a:cubicBezTo>
                    <a:pt x="144" y="143"/>
                    <a:pt x="141" y="132"/>
                    <a:pt x="141" y="132"/>
                  </a:cubicBezTo>
                  <a:cubicBezTo>
                    <a:pt x="141" y="132"/>
                    <a:pt x="143" y="134"/>
                    <a:pt x="143" y="133"/>
                  </a:cubicBezTo>
                  <a:cubicBezTo>
                    <a:pt x="144" y="130"/>
                    <a:pt x="134" y="120"/>
                    <a:pt x="134" y="120"/>
                  </a:cubicBezTo>
                  <a:cubicBezTo>
                    <a:pt x="134" y="120"/>
                    <a:pt x="137" y="122"/>
                    <a:pt x="138" y="121"/>
                  </a:cubicBezTo>
                  <a:cubicBezTo>
                    <a:pt x="138" y="119"/>
                    <a:pt x="123" y="103"/>
                    <a:pt x="123" y="103"/>
                  </a:cubicBezTo>
                  <a:cubicBezTo>
                    <a:pt x="127" y="102"/>
                    <a:pt x="127" y="102"/>
                    <a:pt x="127" y="102"/>
                  </a:cubicBezTo>
                  <a:cubicBezTo>
                    <a:pt x="127" y="102"/>
                    <a:pt x="123" y="97"/>
                    <a:pt x="119" y="94"/>
                  </a:cubicBezTo>
                  <a:cubicBezTo>
                    <a:pt x="114" y="90"/>
                    <a:pt x="112" y="87"/>
                    <a:pt x="114" y="86"/>
                  </a:cubicBezTo>
                  <a:cubicBezTo>
                    <a:pt x="117" y="85"/>
                    <a:pt x="137" y="85"/>
                    <a:pt x="138" y="85"/>
                  </a:cubicBezTo>
                  <a:cubicBezTo>
                    <a:pt x="135" y="85"/>
                    <a:pt x="135" y="80"/>
                    <a:pt x="135" y="80"/>
                  </a:cubicBezTo>
                  <a:cubicBezTo>
                    <a:pt x="155" y="85"/>
                    <a:pt x="165" y="80"/>
                    <a:pt x="165" y="80"/>
                  </a:cubicBezTo>
                  <a:cubicBezTo>
                    <a:pt x="157" y="79"/>
                    <a:pt x="162" y="74"/>
                    <a:pt x="168" y="72"/>
                  </a:cubicBezTo>
                  <a:cubicBezTo>
                    <a:pt x="175" y="70"/>
                    <a:pt x="192" y="68"/>
                    <a:pt x="192" y="68"/>
                  </a:cubicBezTo>
                  <a:cubicBezTo>
                    <a:pt x="182" y="67"/>
                    <a:pt x="192" y="64"/>
                    <a:pt x="192" y="64"/>
                  </a:cubicBezTo>
                  <a:cubicBezTo>
                    <a:pt x="180" y="64"/>
                    <a:pt x="183" y="60"/>
                    <a:pt x="189" y="59"/>
                  </a:cubicBezTo>
                  <a:cubicBezTo>
                    <a:pt x="194" y="59"/>
                    <a:pt x="204" y="62"/>
                    <a:pt x="204" y="62"/>
                  </a:cubicBezTo>
                  <a:cubicBezTo>
                    <a:pt x="200" y="57"/>
                    <a:pt x="207" y="58"/>
                    <a:pt x="208" y="59"/>
                  </a:cubicBezTo>
                  <a:cubicBezTo>
                    <a:pt x="209" y="59"/>
                    <a:pt x="216" y="61"/>
                    <a:pt x="216" y="61"/>
                  </a:cubicBezTo>
                  <a:cubicBezTo>
                    <a:pt x="216" y="61"/>
                    <a:pt x="213" y="60"/>
                    <a:pt x="215" y="58"/>
                  </a:cubicBezTo>
                  <a:cubicBezTo>
                    <a:pt x="218" y="57"/>
                    <a:pt x="225" y="60"/>
                    <a:pt x="225" y="60"/>
                  </a:cubicBezTo>
                  <a:cubicBezTo>
                    <a:pt x="222" y="52"/>
                    <a:pt x="231" y="53"/>
                    <a:pt x="238" y="56"/>
                  </a:cubicBezTo>
                  <a:cubicBezTo>
                    <a:pt x="245" y="58"/>
                    <a:pt x="251" y="58"/>
                    <a:pt x="251" y="58"/>
                  </a:cubicBezTo>
                  <a:cubicBezTo>
                    <a:pt x="246" y="56"/>
                    <a:pt x="246" y="52"/>
                    <a:pt x="250" y="52"/>
                  </a:cubicBezTo>
                  <a:cubicBezTo>
                    <a:pt x="254" y="51"/>
                    <a:pt x="261" y="50"/>
                    <a:pt x="261" y="50"/>
                  </a:cubicBezTo>
                  <a:cubicBezTo>
                    <a:pt x="257" y="49"/>
                    <a:pt x="261" y="48"/>
                    <a:pt x="261" y="48"/>
                  </a:cubicBezTo>
                  <a:cubicBezTo>
                    <a:pt x="254" y="46"/>
                    <a:pt x="266" y="44"/>
                    <a:pt x="266" y="44"/>
                  </a:cubicBezTo>
                  <a:cubicBezTo>
                    <a:pt x="266" y="44"/>
                    <a:pt x="273" y="44"/>
                    <a:pt x="273" y="44"/>
                  </a:cubicBezTo>
                  <a:cubicBezTo>
                    <a:pt x="269" y="33"/>
                    <a:pt x="280" y="36"/>
                    <a:pt x="280" y="36"/>
                  </a:cubicBezTo>
                  <a:cubicBezTo>
                    <a:pt x="294" y="41"/>
                    <a:pt x="314" y="42"/>
                    <a:pt x="337" y="42"/>
                  </a:cubicBezTo>
                  <a:cubicBezTo>
                    <a:pt x="360" y="42"/>
                    <a:pt x="378" y="34"/>
                    <a:pt x="379" y="33"/>
                  </a:cubicBezTo>
                  <a:cubicBezTo>
                    <a:pt x="370" y="42"/>
                    <a:pt x="353" y="45"/>
                    <a:pt x="333" y="48"/>
                  </a:cubicBezTo>
                  <a:cubicBezTo>
                    <a:pt x="312" y="51"/>
                    <a:pt x="294" y="44"/>
                    <a:pt x="284" y="46"/>
                  </a:cubicBezTo>
                  <a:cubicBezTo>
                    <a:pt x="274" y="47"/>
                    <a:pt x="264" y="62"/>
                    <a:pt x="264" y="62"/>
                  </a:cubicBezTo>
                  <a:cubicBezTo>
                    <a:pt x="264" y="62"/>
                    <a:pt x="264" y="62"/>
                    <a:pt x="262" y="71"/>
                  </a:cubicBezTo>
                  <a:cubicBezTo>
                    <a:pt x="261" y="81"/>
                    <a:pt x="245" y="92"/>
                    <a:pt x="236" y="98"/>
                  </a:cubicBezTo>
                  <a:cubicBezTo>
                    <a:pt x="227" y="104"/>
                    <a:pt x="215" y="122"/>
                    <a:pt x="215" y="122"/>
                  </a:cubicBezTo>
                  <a:cubicBezTo>
                    <a:pt x="215" y="122"/>
                    <a:pt x="206" y="122"/>
                    <a:pt x="182" y="138"/>
                  </a:cubicBezTo>
                  <a:cubicBezTo>
                    <a:pt x="155" y="155"/>
                    <a:pt x="144" y="177"/>
                    <a:pt x="144" y="177"/>
                  </a:cubicBezTo>
                  <a:cubicBezTo>
                    <a:pt x="144" y="177"/>
                    <a:pt x="152" y="172"/>
                    <a:pt x="162" y="172"/>
                  </a:cubicBezTo>
                  <a:cubicBezTo>
                    <a:pt x="171" y="172"/>
                    <a:pt x="172" y="181"/>
                    <a:pt x="195" y="178"/>
                  </a:cubicBezTo>
                  <a:cubicBezTo>
                    <a:pt x="218" y="175"/>
                    <a:pt x="222" y="162"/>
                    <a:pt x="222" y="162"/>
                  </a:cubicBezTo>
                  <a:cubicBezTo>
                    <a:pt x="195" y="174"/>
                    <a:pt x="166" y="167"/>
                    <a:pt x="167" y="163"/>
                  </a:cubicBezTo>
                  <a:cubicBezTo>
                    <a:pt x="168" y="160"/>
                    <a:pt x="178" y="150"/>
                    <a:pt x="185" y="146"/>
                  </a:cubicBezTo>
                  <a:cubicBezTo>
                    <a:pt x="192" y="141"/>
                    <a:pt x="218" y="128"/>
                    <a:pt x="218" y="128"/>
                  </a:cubicBezTo>
                  <a:cubicBezTo>
                    <a:pt x="218" y="128"/>
                    <a:pt x="222" y="122"/>
                    <a:pt x="232" y="112"/>
                  </a:cubicBezTo>
                  <a:cubicBezTo>
                    <a:pt x="241" y="102"/>
                    <a:pt x="254" y="94"/>
                    <a:pt x="263" y="86"/>
                  </a:cubicBezTo>
                  <a:cubicBezTo>
                    <a:pt x="273" y="77"/>
                    <a:pt x="275" y="65"/>
                    <a:pt x="275" y="61"/>
                  </a:cubicBezTo>
                  <a:cubicBezTo>
                    <a:pt x="275" y="57"/>
                    <a:pt x="276" y="56"/>
                    <a:pt x="283" y="52"/>
                  </a:cubicBezTo>
                  <a:cubicBezTo>
                    <a:pt x="289" y="49"/>
                    <a:pt x="302" y="54"/>
                    <a:pt x="309" y="59"/>
                  </a:cubicBezTo>
                  <a:cubicBezTo>
                    <a:pt x="316" y="64"/>
                    <a:pt x="323" y="62"/>
                    <a:pt x="323" y="62"/>
                  </a:cubicBezTo>
                  <a:cubicBezTo>
                    <a:pt x="320" y="60"/>
                    <a:pt x="321" y="58"/>
                    <a:pt x="321" y="58"/>
                  </a:cubicBezTo>
                  <a:cubicBezTo>
                    <a:pt x="353" y="70"/>
                    <a:pt x="357" y="62"/>
                    <a:pt x="358" y="62"/>
                  </a:cubicBezTo>
                  <a:cubicBezTo>
                    <a:pt x="355" y="62"/>
                    <a:pt x="355" y="61"/>
                    <a:pt x="355" y="60"/>
                  </a:cubicBezTo>
                  <a:cubicBezTo>
                    <a:pt x="368" y="62"/>
                    <a:pt x="379" y="53"/>
                    <a:pt x="379" y="53"/>
                  </a:cubicBezTo>
                  <a:cubicBezTo>
                    <a:pt x="377" y="53"/>
                    <a:pt x="377" y="53"/>
                    <a:pt x="377" y="53"/>
                  </a:cubicBezTo>
                  <a:cubicBezTo>
                    <a:pt x="377" y="53"/>
                    <a:pt x="378" y="52"/>
                    <a:pt x="378" y="51"/>
                  </a:cubicBezTo>
                  <a:cubicBezTo>
                    <a:pt x="383" y="50"/>
                    <a:pt x="393" y="42"/>
                    <a:pt x="394" y="41"/>
                  </a:cubicBezTo>
                  <a:cubicBezTo>
                    <a:pt x="395" y="39"/>
                    <a:pt x="392" y="40"/>
                    <a:pt x="392" y="40"/>
                  </a:cubicBezTo>
                  <a:cubicBezTo>
                    <a:pt x="398" y="36"/>
                    <a:pt x="402" y="30"/>
                    <a:pt x="403" y="29"/>
                  </a:cubicBezTo>
                  <a:cubicBezTo>
                    <a:pt x="404" y="28"/>
                    <a:pt x="404" y="25"/>
                    <a:pt x="404" y="25"/>
                  </a:cubicBezTo>
                  <a:cubicBezTo>
                    <a:pt x="404" y="25"/>
                    <a:pt x="408" y="18"/>
                    <a:pt x="409" y="13"/>
                  </a:cubicBezTo>
                  <a:cubicBezTo>
                    <a:pt x="410" y="9"/>
                    <a:pt x="410" y="0"/>
                    <a:pt x="410" y="0"/>
                  </a:cubicBezTo>
                  <a:close/>
                  <a:moveTo>
                    <a:pt x="65" y="41"/>
                  </a:moveTo>
                  <a:cubicBezTo>
                    <a:pt x="64" y="41"/>
                    <a:pt x="59" y="41"/>
                    <a:pt x="57" y="39"/>
                  </a:cubicBezTo>
                  <a:cubicBezTo>
                    <a:pt x="56" y="37"/>
                    <a:pt x="59" y="35"/>
                    <a:pt x="61" y="35"/>
                  </a:cubicBezTo>
                  <a:cubicBezTo>
                    <a:pt x="71" y="34"/>
                    <a:pt x="66" y="40"/>
                    <a:pt x="6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14"/>
            <p:cNvSpPr>
              <a:spLocks/>
            </p:cNvSpPr>
            <p:nvPr/>
          </p:nvSpPr>
          <p:spPr bwMode="auto">
            <a:xfrm>
              <a:off x="2301876" y="159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15"/>
            <p:cNvSpPr>
              <a:spLocks/>
            </p:cNvSpPr>
            <p:nvPr/>
          </p:nvSpPr>
          <p:spPr bwMode="auto">
            <a:xfrm>
              <a:off x="2508251" y="1514476"/>
              <a:ext cx="230188" cy="142875"/>
            </a:xfrm>
            <a:custGeom>
              <a:avLst/>
              <a:gdLst>
                <a:gd name="T0" fmla="*/ 20 w 61"/>
                <a:gd name="T1" fmla="*/ 12 h 38"/>
                <a:gd name="T2" fmla="*/ 4 w 61"/>
                <a:gd name="T3" fmla="*/ 19 h 38"/>
                <a:gd name="T4" fmla="*/ 8 w 61"/>
                <a:gd name="T5" fmla="*/ 38 h 38"/>
                <a:gd name="T6" fmla="*/ 18 w 61"/>
                <a:gd name="T7" fmla="*/ 25 h 38"/>
                <a:gd name="T8" fmla="*/ 31 w 61"/>
                <a:gd name="T9" fmla="*/ 25 h 38"/>
                <a:gd name="T10" fmla="*/ 39 w 61"/>
                <a:gd name="T11" fmla="*/ 15 h 38"/>
                <a:gd name="T12" fmla="*/ 61 w 61"/>
                <a:gd name="T13" fmla="*/ 4 h 38"/>
                <a:gd name="T14" fmla="*/ 37 w 61"/>
                <a:gd name="T15" fmla="*/ 13 h 38"/>
                <a:gd name="T16" fmla="*/ 37 w 61"/>
                <a:gd name="T17" fmla="*/ 9 h 38"/>
                <a:gd name="T18" fmla="*/ 30 w 61"/>
                <a:gd name="T19" fmla="*/ 15 h 38"/>
                <a:gd name="T20" fmla="*/ 27 w 61"/>
                <a:gd name="T21" fmla="*/ 12 h 38"/>
                <a:gd name="T22" fmla="*/ 21 w 61"/>
                <a:gd name="T23" fmla="*/ 15 h 38"/>
                <a:gd name="T24" fmla="*/ 20 w 61"/>
                <a:gd name="T2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38">
                  <a:moveTo>
                    <a:pt x="20" y="12"/>
                  </a:moveTo>
                  <a:cubicBezTo>
                    <a:pt x="20" y="12"/>
                    <a:pt x="9" y="11"/>
                    <a:pt x="4" y="19"/>
                  </a:cubicBezTo>
                  <a:cubicBezTo>
                    <a:pt x="0" y="26"/>
                    <a:pt x="3" y="33"/>
                    <a:pt x="8" y="38"/>
                  </a:cubicBezTo>
                  <a:cubicBezTo>
                    <a:pt x="8" y="38"/>
                    <a:pt x="10" y="26"/>
                    <a:pt x="18" y="25"/>
                  </a:cubicBezTo>
                  <a:cubicBezTo>
                    <a:pt x="27" y="24"/>
                    <a:pt x="31" y="25"/>
                    <a:pt x="31" y="25"/>
                  </a:cubicBezTo>
                  <a:cubicBezTo>
                    <a:pt x="31" y="25"/>
                    <a:pt x="36" y="17"/>
                    <a:pt x="39" y="15"/>
                  </a:cubicBezTo>
                  <a:cubicBezTo>
                    <a:pt x="42" y="12"/>
                    <a:pt x="53" y="4"/>
                    <a:pt x="61" y="4"/>
                  </a:cubicBezTo>
                  <a:cubicBezTo>
                    <a:pt x="61" y="4"/>
                    <a:pt x="54" y="0"/>
                    <a:pt x="37" y="13"/>
                  </a:cubicBezTo>
                  <a:cubicBezTo>
                    <a:pt x="37" y="13"/>
                    <a:pt x="34" y="15"/>
                    <a:pt x="37" y="9"/>
                  </a:cubicBezTo>
                  <a:cubicBezTo>
                    <a:pt x="37" y="9"/>
                    <a:pt x="31" y="14"/>
                    <a:pt x="30" y="15"/>
                  </a:cubicBezTo>
                  <a:cubicBezTo>
                    <a:pt x="29" y="15"/>
                    <a:pt x="25" y="17"/>
                    <a:pt x="27" y="12"/>
                  </a:cubicBezTo>
                  <a:cubicBezTo>
                    <a:pt x="28" y="12"/>
                    <a:pt x="24" y="12"/>
                    <a:pt x="21" y="15"/>
                  </a:cubicBezTo>
                  <a:cubicBezTo>
                    <a:pt x="17" y="17"/>
                    <a:pt x="20" y="12"/>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Freeform 16"/>
            <p:cNvSpPr>
              <a:spLocks/>
            </p:cNvSpPr>
            <p:nvPr/>
          </p:nvSpPr>
          <p:spPr bwMode="auto">
            <a:xfrm>
              <a:off x="2471738" y="1468438"/>
              <a:ext cx="425450" cy="434975"/>
            </a:xfrm>
            <a:custGeom>
              <a:avLst/>
              <a:gdLst>
                <a:gd name="T0" fmla="*/ 6 w 113"/>
                <a:gd name="T1" fmla="*/ 106 h 115"/>
                <a:gd name="T2" fmla="*/ 4 w 113"/>
                <a:gd name="T3" fmla="*/ 108 h 115"/>
                <a:gd name="T4" fmla="*/ 3 w 113"/>
                <a:gd name="T5" fmla="*/ 108 h 115"/>
                <a:gd name="T6" fmla="*/ 3 w 113"/>
                <a:gd name="T7" fmla="*/ 110 h 115"/>
                <a:gd name="T8" fmla="*/ 0 w 113"/>
                <a:gd name="T9" fmla="*/ 115 h 115"/>
                <a:gd name="T10" fmla="*/ 17 w 113"/>
                <a:gd name="T11" fmla="*/ 114 h 115"/>
                <a:gd name="T12" fmla="*/ 46 w 113"/>
                <a:gd name="T13" fmla="*/ 83 h 115"/>
                <a:gd name="T14" fmla="*/ 90 w 113"/>
                <a:gd name="T15" fmla="*/ 58 h 115"/>
                <a:gd name="T16" fmla="*/ 90 w 113"/>
                <a:gd name="T17" fmla="*/ 51 h 115"/>
                <a:gd name="T18" fmla="*/ 85 w 113"/>
                <a:gd name="T19" fmla="*/ 53 h 115"/>
                <a:gd name="T20" fmla="*/ 77 w 113"/>
                <a:gd name="T21" fmla="*/ 42 h 115"/>
                <a:gd name="T22" fmla="*/ 87 w 113"/>
                <a:gd name="T23" fmla="*/ 32 h 115"/>
                <a:gd name="T24" fmla="*/ 80 w 113"/>
                <a:gd name="T25" fmla="*/ 32 h 115"/>
                <a:gd name="T26" fmla="*/ 88 w 113"/>
                <a:gd name="T27" fmla="*/ 26 h 115"/>
                <a:gd name="T28" fmla="*/ 91 w 113"/>
                <a:gd name="T29" fmla="*/ 21 h 115"/>
                <a:gd name="T30" fmla="*/ 99 w 113"/>
                <a:gd name="T31" fmla="*/ 18 h 115"/>
                <a:gd name="T32" fmla="*/ 94 w 113"/>
                <a:gd name="T33" fmla="*/ 16 h 115"/>
                <a:gd name="T34" fmla="*/ 101 w 113"/>
                <a:gd name="T35" fmla="*/ 11 h 115"/>
                <a:gd name="T36" fmla="*/ 113 w 113"/>
                <a:gd name="T37" fmla="*/ 2 h 115"/>
                <a:gd name="T38" fmla="*/ 76 w 113"/>
                <a:gd name="T39" fmla="*/ 16 h 115"/>
                <a:gd name="T40" fmla="*/ 66 w 113"/>
                <a:gd name="T41" fmla="*/ 59 h 115"/>
                <a:gd name="T42" fmla="*/ 43 w 113"/>
                <a:gd name="T43" fmla="*/ 72 h 115"/>
                <a:gd name="T44" fmla="*/ 11 w 113"/>
                <a:gd name="T45" fmla="*/ 107 h 115"/>
                <a:gd name="T46" fmla="*/ 6 w 113"/>
                <a:gd name="T47"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3" h="115">
                  <a:moveTo>
                    <a:pt x="6" y="106"/>
                  </a:moveTo>
                  <a:cubicBezTo>
                    <a:pt x="4" y="108"/>
                    <a:pt x="4" y="108"/>
                    <a:pt x="4" y="108"/>
                  </a:cubicBezTo>
                  <a:cubicBezTo>
                    <a:pt x="3" y="108"/>
                    <a:pt x="3" y="108"/>
                    <a:pt x="3" y="108"/>
                  </a:cubicBezTo>
                  <a:cubicBezTo>
                    <a:pt x="3" y="110"/>
                    <a:pt x="3" y="110"/>
                    <a:pt x="3" y="110"/>
                  </a:cubicBezTo>
                  <a:cubicBezTo>
                    <a:pt x="3" y="110"/>
                    <a:pt x="1" y="112"/>
                    <a:pt x="0" y="115"/>
                  </a:cubicBezTo>
                  <a:cubicBezTo>
                    <a:pt x="0" y="115"/>
                    <a:pt x="13" y="113"/>
                    <a:pt x="17" y="114"/>
                  </a:cubicBezTo>
                  <a:cubicBezTo>
                    <a:pt x="17" y="114"/>
                    <a:pt x="37" y="91"/>
                    <a:pt x="46" y="83"/>
                  </a:cubicBezTo>
                  <a:cubicBezTo>
                    <a:pt x="55" y="76"/>
                    <a:pt x="79" y="61"/>
                    <a:pt x="90" y="58"/>
                  </a:cubicBezTo>
                  <a:cubicBezTo>
                    <a:pt x="90" y="58"/>
                    <a:pt x="90" y="51"/>
                    <a:pt x="90" y="51"/>
                  </a:cubicBezTo>
                  <a:cubicBezTo>
                    <a:pt x="90" y="51"/>
                    <a:pt x="88" y="54"/>
                    <a:pt x="85" y="53"/>
                  </a:cubicBezTo>
                  <a:cubicBezTo>
                    <a:pt x="82" y="53"/>
                    <a:pt x="74" y="50"/>
                    <a:pt x="77" y="42"/>
                  </a:cubicBezTo>
                  <a:cubicBezTo>
                    <a:pt x="79" y="34"/>
                    <a:pt x="87" y="32"/>
                    <a:pt x="87" y="32"/>
                  </a:cubicBezTo>
                  <a:cubicBezTo>
                    <a:pt x="87" y="32"/>
                    <a:pt x="82" y="32"/>
                    <a:pt x="80" y="32"/>
                  </a:cubicBezTo>
                  <a:cubicBezTo>
                    <a:pt x="78" y="31"/>
                    <a:pt x="82" y="25"/>
                    <a:pt x="88" y="26"/>
                  </a:cubicBezTo>
                  <a:cubicBezTo>
                    <a:pt x="88" y="26"/>
                    <a:pt x="87" y="23"/>
                    <a:pt x="91" y="21"/>
                  </a:cubicBezTo>
                  <a:cubicBezTo>
                    <a:pt x="95" y="19"/>
                    <a:pt x="99" y="18"/>
                    <a:pt x="99" y="18"/>
                  </a:cubicBezTo>
                  <a:cubicBezTo>
                    <a:pt x="99" y="18"/>
                    <a:pt x="94" y="17"/>
                    <a:pt x="94" y="16"/>
                  </a:cubicBezTo>
                  <a:cubicBezTo>
                    <a:pt x="94" y="14"/>
                    <a:pt x="98" y="12"/>
                    <a:pt x="101" y="11"/>
                  </a:cubicBezTo>
                  <a:cubicBezTo>
                    <a:pt x="101" y="12"/>
                    <a:pt x="106" y="2"/>
                    <a:pt x="113" y="2"/>
                  </a:cubicBezTo>
                  <a:cubicBezTo>
                    <a:pt x="112" y="2"/>
                    <a:pt x="100" y="0"/>
                    <a:pt x="76" y="16"/>
                  </a:cubicBezTo>
                  <a:cubicBezTo>
                    <a:pt x="52" y="31"/>
                    <a:pt x="58" y="52"/>
                    <a:pt x="66" y="59"/>
                  </a:cubicBezTo>
                  <a:cubicBezTo>
                    <a:pt x="66" y="59"/>
                    <a:pt x="54" y="65"/>
                    <a:pt x="43" y="72"/>
                  </a:cubicBezTo>
                  <a:cubicBezTo>
                    <a:pt x="32" y="80"/>
                    <a:pt x="14" y="100"/>
                    <a:pt x="11" y="107"/>
                  </a:cubicBezTo>
                  <a:cubicBezTo>
                    <a:pt x="11" y="106"/>
                    <a:pt x="6" y="106"/>
                    <a:pt x="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 name="Freeform 17"/>
            <p:cNvSpPr>
              <a:spLocks/>
            </p:cNvSpPr>
            <p:nvPr/>
          </p:nvSpPr>
          <p:spPr bwMode="auto">
            <a:xfrm>
              <a:off x="1306513" y="2054226"/>
              <a:ext cx="238125" cy="249238"/>
            </a:xfrm>
            <a:custGeom>
              <a:avLst/>
              <a:gdLst>
                <a:gd name="T0" fmla="*/ 63 w 63"/>
                <a:gd name="T1" fmla="*/ 0 h 66"/>
                <a:gd name="T2" fmla="*/ 55 w 63"/>
                <a:gd name="T3" fmla="*/ 10 h 66"/>
                <a:gd name="T4" fmla="*/ 18 w 63"/>
                <a:gd name="T5" fmla="*/ 10 h 66"/>
                <a:gd name="T6" fmla="*/ 11 w 63"/>
                <a:gd name="T7" fmla="*/ 19 h 66"/>
                <a:gd name="T8" fmla="*/ 18 w 63"/>
                <a:gd name="T9" fmla="*/ 28 h 66"/>
                <a:gd name="T10" fmla="*/ 49 w 63"/>
                <a:gd name="T11" fmla="*/ 28 h 66"/>
                <a:gd name="T12" fmla="*/ 62 w 63"/>
                <a:gd name="T13" fmla="*/ 48 h 66"/>
                <a:gd name="T14" fmla="*/ 45 w 63"/>
                <a:gd name="T15" fmla="*/ 66 h 66"/>
                <a:gd name="T16" fmla="*/ 0 w 63"/>
                <a:gd name="T17" fmla="*/ 66 h 66"/>
                <a:gd name="T18" fmla="*/ 8 w 63"/>
                <a:gd name="T19" fmla="*/ 57 h 66"/>
                <a:gd name="T20" fmla="*/ 43 w 63"/>
                <a:gd name="T21" fmla="*/ 57 h 66"/>
                <a:gd name="T22" fmla="*/ 52 w 63"/>
                <a:gd name="T23" fmla="*/ 47 h 66"/>
                <a:gd name="T24" fmla="*/ 45 w 63"/>
                <a:gd name="T25" fmla="*/ 38 h 66"/>
                <a:gd name="T26" fmla="*/ 15 w 63"/>
                <a:gd name="T27" fmla="*/ 38 h 66"/>
                <a:gd name="T28" fmla="*/ 1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5" y="10"/>
                    <a:pt x="55" y="10"/>
                    <a:pt x="55" y="10"/>
                  </a:cubicBezTo>
                  <a:cubicBezTo>
                    <a:pt x="18" y="10"/>
                    <a:pt x="18" y="10"/>
                    <a:pt x="18" y="10"/>
                  </a:cubicBezTo>
                  <a:cubicBezTo>
                    <a:pt x="18" y="10"/>
                    <a:pt x="11" y="13"/>
                    <a:pt x="11" y="19"/>
                  </a:cubicBezTo>
                  <a:cubicBezTo>
                    <a:pt x="11" y="25"/>
                    <a:pt x="18" y="28"/>
                    <a:pt x="18" y="28"/>
                  </a:cubicBezTo>
                  <a:cubicBezTo>
                    <a:pt x="49" y="28"/>
                    <a:pt x="49" y="28"/>
                    <a:pt x="49" y="28"/>
                  </a:cubicBezTo>
                  <a:cubicBezTo>
                    <a:pt x="49" y="28"/>
                    <a:pt x="62" y="33"/>
                    <a:pt x="62" y="48"/>
                  </a:cubicBezTo>
                  <a:cubicBezTo>
                    <a:pt x="62" y="62"/>
                    <a:pt x="45" y="66"/>
                    <a:pt x="45" y="66"/>
                  </a:cubicBezTo>
                  <a:cubicBezTo>
                    <a:pt x="0" y="66"/>
                    <a:pt x="0" y="66"/>
                    <a:pt x="0" y="66"/>
                  </a:cubicBezTo>
                  <a:cubicBezTo>
                    <a:pt x="8" y="57"/>
                    <a:pt x="8" y="57"/>
                    <a:pt x="8" y="57"/>
                  </a:cubicBezTo>
                  <a:cubicBezTo>
                    <a:pt x="43" y="57"/>
                    <a:pt x="43" y="57"/>
                    <a:pt x="43" y="57"/>
                  </a:cubicBezTo>
                  <a:cubicBezTo>
                    <a:pt x="43" y="57"/>
                    <a:pt x="52" y="54"/>
                    <a:pt x="52" y="47"/>
                  </a:cubicBezTo>
                  <a:cubicBezTo>
                    <a:pt x="52" y="40"/>
                    <a:pt x="45" y="38"/>
                    <a:pt x="45" y="38"/>
                  </a:cubicBezTo>
                  <a:cubicBezTo>
                    <a:pt x="15" y="38"/>
                    <a:pt x="15" y="38"/>
                    <a:pt x="15" y="38"/>
                  </a:cubicBezTo>
                  <a:cubicBezTo>
                    <a:pt x="15" y="38"/>
                    <a:pt x="1" y="35"/>
                    <a:pt x="1" y="19"/>
                  </a:cubicBezTo>
                  <a:cubicBezTo>
                    <a:pt x="1"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 name="Freeform 18"/>
            <p:cNvSpPr>
              <a:spLocks/>
            </p:cNvSpPr>
            <p:nvPr/>
          </p:nvSpPr>
          <p:spPr bwMode="auto">
            <a:xfrm>
              <a:off x="3517901" y="2054226"/>
              <a:ext cx="238125" cy="249238"/>
            </a:xfrm>
            <a:custGeom>
              <a:avLst/>
              <a:gdLst>
                <a:gd name="T0" fmla="*/ 63 w 63"/>
                <a:gd name="T1" fmla="*/ 0 h 66"/>
                <a:gd name="T2" fmla="*/ 54 w 63"/>
                <a:gd name="T3" fmla="*/ 10 h 66"/>
                <a:gd name="T4" fmla="*/ 18 w 63"/>
                <a:gd name="T5" fmla="*/ 10 h 66"/>
                <a:gd name="T6" fmla="*/ 11 w 63"/>
                <a:gd name="T7" fmla="*/ 19 h 66"/>
                <a:gd name="T8" fmla="*/ 17 w 63"/>
                <a:gd name="T9" fmla="*/ 28 h 66"/>
                <a:gd name="T10" fmla="*/ 48 w 63"/>
                <a:gd name="T11" fmla="*/ 28 h 66"/>
                <a:gd name="T12" fmla="*/ 62 w 63"/>
                <a:gd name="T13" fmla="*/ 48 h 66"/>
                <a:gd name="T14" fmla="*/ 45 w 63"/>
                <a:gd name="T15" fmla="*/ 66 h 66"/>
                <a:gd name="T16" fmla="*/ 0 w 63"/>
                <a:gd name="T17" fmla="*/ 66 h 66"/>
                <a:gd name="T18" fmla="*/ 8 w 63"/>
                <a:gd name="T19" fmla="*/ 57 h 66"/>
                <a:gd name="T20" fmla="*/ 42 w 63"/>
                <a:gd name="T21" fmla="*/ 57 h 66"/>
                <a:gd name="T22" fmla="*/ 51 w 63"/>
                <a:gd name="T23" fmla="*/ 47 h 66"/>
                <a:gd name="T24" fmla="*/ 44 w 63"/>
                <a:gd name="T25" fmla="*/ 38 h 66"/>
                <a:gd name="T26" fmla="*/ 15 w 63"/>
                <a:gd name="T27" fmla="*/ 38 h 66"/>
                <a:gd name="T28" fmla="*/ 0 w 63"/>
                <a:gd name="T29" fmla="*/ 19 h 66"/>
                <a:gd name="T30" fmla="*/ 18 w 63"/>
                <a:gd name="T31" fmla="*/ 0 h 66"/>
                <a:gd name="T32" fmla="*/ 63 w 63"/>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66">
                  <a:moveTo>
                    <a:pt x="63" y="0"/>
                  </a:moveTo>
                  <a:cubicBezTo>
                    <a:pt x="54" y="10"/>
                    <a:pt x="54" y="10"/>
                    <a:pt x="54" y="10"/>
                  </a:cubicBezTo>
                  <a:cubicBezTo>
                    <a:pt x="18" y="10"/>
                    <a:pt x="18" y="10"/>
                    <a:pt x="18" y="10"/>
                  </a:cubicBezTo>
                  <a:cubicBezTo>
                    <a:pt x="18" y="10"/>
                    <a:pt x="11" y="13"/>
                    <a:pt x="11" y="19"/>
                  </a:cubicBezTo>
                  <a:cubicBezTo>
                    <a:pt x="10" y="25"/>
                    <a:pt x="17" y="28"/>
                    <a:pt x="17" y="28"/>
                  </a:cubicBezTo>
                  <a:cubicBezTo>
                    <a:pt x="48" y="28"/>
                    <a:pt x="48" y="28"/>
                    <a:pt x="48" y="28"/>
                  </a:cubicBezTo>
                  <a:cubicBezTo>
                    <a:pt x="48" y="28"/>
                    <a:pt x="62" y="33"/>
                    <a:pt x="62" y="48"/>
                  </a:cubicBezTo>
                  <a:cubicBezTo>
                    <a:pt x="62" y="62"/>
                    <a:pt x="45" y="66"/>
                    <a:pt x="45" y="66"/>
                  </a:cubicBezTo>
                  <a:cubicBezTo>
                    <a:pt x="0" y="66"/>
                    <a:pt x="0" y="66"/>
                    <a:pt x="0" y="66"/>
                  </a:cubicBezTo>
                  <a:cubicBezTo>
                    <a:pt x="8" y="57"/>
                    <a:pt x="8" y="57"/>
                    <a:pt x="8" y="57"/>
                  </a:cubicBezTo>
                  <a:cubicBezTo>
                    <a:pt x="42" y="57"/>
                    <a:pt x="42" y="57"/>
                    <a:pt x="42" y="57"/>
                  </a:cubicBezTo>
                  <a:cubicBezTo>
                    <a:pt x="42" y="57"/>
                    <a:pt x="51" y="54"/>
                    <a:pt x="51" y="47"/>
                  </a:cubicBezTo>
                  <a:cubicBezTo>
                    <a:pt x="51" y="40"/>
                    <a:pt x="44" y="38"/>
                    <a:pt x="44" y="38"/>
                  </a:cubicBezTo>
                  <a:cubicBezTo>
                    <a:pt x="15" y="38"/>
                    <a:pt x="15" y="38"/>
                    <a:pt x="15" y="38"/>
                  </a:cubicBezTo>
                  <a:cubicBezTo>
                    <a:pt x="15" y="38"/>
                    <a:pt x="0" y="35"/>
                    <a:pt x="0" y="19"/>
                  </a:cubicBezTo>
                  <a:cubicBezTo>
                    <a:pt x="0" y="3"/>
                    <a:pt x="18" y="0"/>
                    <a:pt x="1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Freeform 19"/>
            <p:cNvSpPr>
              <a:spLocks/>
            </p:cNvSpPr>
            <p:nvPr/>
          </p:nvSpPr>
          <p:spPr bwMode="auto">
            <a:xfrm>
              <a:off x="1558926" y="2054226"/>
              <a:ext cx="238125" cy="249238"/>
            </a:xfrm>
            <a:custGeom>
              <a:avLst/>
              <a:gdLst>
                <a:gd name="T0" fmla="*/ 29 w 150"/>
                <a:gd name="T1" fmla="*/ 0 h 157"/>
                <a:gd name="T2" fmla="*/ 148 w 150"/>
                <a:gd name="T3" fmla="*/ 0 h 157"/>
                <a:gd name="T4" fmla="*/ 126 w 150"/>
                <a:gd name="T5" fmla="*/ 24 h 157"/>
                <a:gd name="T6" fmla="*/ 29 w 150"/>
                <a:gd name="T7" fmla="*/ 24 h 157"/>
                <a:gd name="T8" fmla="*/ 29 w 150"/>
                <a:gd name="T9" fmla="*/ 69 h 157"/>
                <a:gd name="T10" fmla="*/ 133 w 150"/>
                <a:gd name="T11" fmla="*/ 69 h 157"/>
                <a:gd name="T12" fmla="*/ 133 w 150"/>
                <a:gd name="T13" fmla="*/ 91 h 157"/>
                <a:gd name="T14" fmla="*/ 29 w 150"/>
                <a:gd name="T15" fmla="*/ 91 h 157"/>
                <a:gd name="T16" fmla="*/ 29 w 150"/>
                <a:gd name="T17" fmla="*/ 136 h 157"/>
                <a:gd name="T18" fmla="*/ 129 w 150"/>
                <a:gd name="T19" fmla="*/ 136 h 157"/>
                <a:gd name="T20" fmla="*/ 150 w 150"/>
                <a:gd name="T21" fmla="*/ 157 h 157"/>
                <a:gd name="T22" fmla="*/ 0 w 150"/>
                <a:gd name="T23" fmla="*/ 157 h 157"/>
                <a:gd name="T24" fmla="*/ 0 w 150"/>
                <a:gd name="T25" fmla="*/ 29 h 157"/>
                <a:gd name="T26" fmla="*/ 29 w 150"/>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7">
                  <a:moveTo>
                    <a:pt x="29" y="0"/>
                  </a:moveTo>
                  <a:lnTo>
                    <a:pt x="148" y="0"/>
                  </a:lnTo>
                  <a:lnTo>
                    <a:pt x="126" y="24"/>
                  </a:lnTo>
                  <a:lnTo>
                    <a:pt x="29" y="24"/>
                  </a:lnTo>
                  <a:lnTo>
                    <a:pt x="29" y="69"/>
                  </a:lnTo>
                  <a:lnTo>
                    <a:pt x="133" y="69"/>
                  </a:lnTo>
                  <a:lnTo>
                    <a:pt x="133" y="91"/>
                  </a:lnTo>
                  <a:lnTo>
                    <a:pt x="29" y="91"/>
                  </a:lnTo>
                  <a:lnTo>
                    <a:pt x="29" y="136"/>
                  </a:lnTo>
                  <a:lnTo>
                    <a:pt x="129" y="136"/>
                  </a:lnTo>
                  <a:lnTo>
                    <a:pt x="150" y="157"/>
                  </a:lnTo>
                  <a:lnTo>
                    <a:pt x="0" y="157"/>
                  </a:lnTo>
                  <a:lnTo>
                    <a:pt x="0" y="29"/>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 name="Freeform 20"/>
            <p:cNvSpPr>
              <a:spLocks/>
            </p:cNvSpPr>
            <p:nvPr/>
          </p:nvSpPr>
          <p:spPr bwMode="auto">
            <a:xfrm>
              <a:off x="3270251" y="2058988"/>
              <a:ext cx="233363" cy="244475"/>
            </a:xfrm>
            <a:custGeom>
              <a:avLst/>
              <a:gdLst>
                <a:gd name="T0" fmla="*/ 28 w 147"/>
                <a:gd name="T1" fmla="*/ 0 h 154"/>
                <a:gd name="T2" fmla="*/ 147 w 147"/>
                <a:gd name="T3" fmla="*/ 0 h 154"/>
                <a:gd name="T4" fmla="*/ 125 w 147"/>
                <a:gd name="T5" fmla="*/ 21 h 154"/>
                <a:gd name="T6" fmla="*/ 28 w 147"/>
                <a:gd name="T7" fmla="*/ 21 h 154"/>
                <a:gd name="T8" fmla="*/ 28 w 147"/>
                <a:gd name="T9" fmla="*/ 66 h 154"/>
                <a:gd name="T10" fmla="*/ 133 w 147"/>
                <a:gd name="T11" fmla="*/ 66 h 154"/>
                <a:gd name="T12" fmla="*/ 133 w 147"/>
                <a:gd name="T13" fmla="*/ 88 h 154"/>
                <a:gd name="T14" fmla="*/ 28 w 147"/>
                <a:gd name="T15" fmla="*/ 88 h 154"/>
                <a:gd name="T16" fmla="*/ 28 w 147"/>
                <a:gd name="T17" fmla="*/ 135 h 154"/>
                <a:gd name="T18" fmla="*/ 128 w 147"/>
                <a:gd name="T19" fmla="*/ 135 h 154"/>
                <a:gd name="T20" fmla="*/ 147 w 147"/>
                <a:gd name="T21" fmla="*/ 154 h 154"/>
                <a:gd name="T22" fmla="*/ 0 w 147"/>
                <a:gd name="T23" fmla="*/ 154 h 154"/>
                <a:gd name="T24" fmla="*/ 0 w 147"/>
                <a:gd name="T25" fmla="*/ 28 h 154"/>
                <a:gd name="T26" fmla="*/ 28 w 147"/>
                <a:gd name="T27"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154">
                  <a:moveTo>
                    <a:pt x="28" y="0"/>
                  </a:moveTo>
                  <a:lnTo>
                    <a:pt x="147" y="0"/>
                  </a:lnTo>
                  <a:lnTo>
                    <a:pt x="125" y="21"/>
                  </a:lnTo>
                  <a:lnTo>
                    <a:pt x="28" y="21"/>
                  </a:lnTo>
                  <a:lnTo>
                    <a:pt x="28" y="66"/>
                  </a:lnTo>
                  <a:lnTo>
                    <a:pt x="133" y="66"/>
                  </a:lnTo>
                  <a:lnTo>
                    <a:pt x="133" y="88"/>
                  </a:lnTo>
                  <a:lnTo>
                    <a:pt x="28" y="88"/>
                  </a:lnTo>
                  <a:lnTo>
                    <a:pt x="28" y="135"/>
                  </a:lnTo>
                  <a:lnTo>
                    <a:pt x="128" y="135"/>
                  </a:lnTo>
                  <a:lnTo>
                    <a:pt x="147" y="154"/>
                  </a:lnTo>
                  <a:lnTo>
                    <a:pt x="0" y="154"/>
                  </a:lnTo>
                  <a:lnTo>
                    <a:pt x="0" y="28"/>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Freeform 21"/>
            <p:cNvSpPr>
              <a:spLocks noEditPoints="1"/>
            </p:cNvSpPr>
            <p:nvPr/>
          </p:nvSpPr>
          <p:spPr bwMode="auto">
            <a:xfrm>
              <a:off x="1804988" y="2054226"/>
              <a:ext cx="228600" cy="249238"/>
            </a:xfrm>
            <a:custGeom>
              <a:avLst/>
              <a:gdLst>
                <a:gd name="T0" fmla="*/ 47 w 61"/>
                <a:gd name="T1" fmla="*/ 0 h 66"/>
                <a:gd name="T2" fmla="*/ 11 w 61"/>
                <a:gd name="T3" fmla="*/ 0 h 66"/>
                <a:gd name="T4" fmla="*/ 0 w 61"/>
                <a:gd name="T5" fmla="*/ 11 h 66"/>
                <a:gd name="T6" fmla="*/ 0 w 61"/>
                <a:gd name="T7" fmla="*/ 66 h 66"/>
                <a:gd name="T8" fmla="*/ 12 w 61"/>
                <a:gd name="T9" fmla="*/ 66 h 66"/>
                <a:gd name="T10" fmla="*/ 12 w 61"/>
                <a:gd name="T11" fmla="*/ 37 h 66"/>
                <a:gd name="T12" fmla="*/ 47 w 61"/>
                <a:gd name="T13" fmla="*/ 37 h 66"/>
                <a:gd name="T14" fmla="*/ 61 w 61"/>
                <a:gd name="T15" fmla="*/ 19 h 66"/>
                <a:gd name="T16" fmla="*/ 47 w 61"/>
                <a:gd name="T17" fmla="*/ 0 h 66"/>
                <a:gd name="T18" fmla="*/ 44 w 61"/>
                <a:gd name="T19" fmla="*/ 29 h 66"/>
                <a:gd name="T20" fmla="*/ 12 w 61"/>
                <a:gd name="T21" fmla="*/ 29 h 66"/>
                <a:gd name="T22" fmla="*/ 12 w 61"/>
                <a:gd name="T23" fmla="*/ 9 h 66"/>
                <a:gd name="T24" fmla="*/ 44 w 61"/>
                <a:gd name="T25" fmla="*/ 9 h 66"/>
                <a:gd name="T26" fmla="*/ 50 w 61"/>
                <a:gd name="T27" fmla="*/ 19 h 66"/>
                <a:gd name="T28" fmla="*/ 44 w 61"/>
                <a:gd name="T29"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6">
                  <a:moveTo>
                    <a:pt x="47" y="0"/>
                  </a:moveTo>
                  <a:cubicBezTo>
                    <a:pt x="11" y="0"/>
                    <a:pt x="11" y="0"/>
                    <a:pt x="11" y="0"/>
                  </a:cubicBezTo>
                  <a:cubicBezTo>
                    <a:pt x="0" y="11"/>
                    <a:pt x="0" y="11"/>
                    <a:pt x="0" y="11"/>
                  </a:cubicBezTo>
                  <a:cubicBezTo>
                    <a:pt x="0" y="66"/>
                    <a:pt x="0" y="66"/>
                    <a:pt x="0" y="66"/>
                  </a:cubicBezTo>
                  <a:cubicBezTo>
                    <a:pt x="12" y="66"/>
                    <a:pt x="12" y="66"/>
                    <a:pt x="12" y="66"/>
                  </a:cubicBezTo>
                  <a:cubicBezTo>
                    <a:pt x="12" y="37"/>
                    <a:pt x="12" y="37"/>
                    <a:pt x="12" y="37"/>
                  </a:cubicBezTo>
                  <a:cubicBezTo>
                    <a:pt x="47" y="37"/>
                    <a:pt x="47" y="37"/>
                    <a:pt x="47" y="37"/>
                  </a:cubicBezTo>
                  <a:cubicBezTo>
                    <a:pt x="47" y="37"/>
                    <a:pt x="61" y="33"/>
                    <a:pt x="61" y="19"/>
                  </a:cubicBezTo>
                  <a:cubicBezTo>
                    <a:pt x="61" y="5"/>
                    <a:pt x="47" y="0"/>
                    <a:pt x="47" y="0"/>
                  </a:cubicBezTo>
                  <a:close/>
                  <a:moveTo>
                    <a:pt x="44" y="29"/>
                  </a:moveTo>
                  <a:cubicBezTo>
                    <a:pt x="12" y="29"/>
                    <a:pt x="12" y="29"/>
                    <a:pt x="12" y="29"/>
                  </a:cubicBezTo>
                  <a:cubicBezTo>
                    <a:pt x="12" y="9"/>
                    <a:pt x="12" y="9"/>
                    <a:pt x="12" y="9"/>
                  </a:cubicBezTo>
                  <a:cubicBezTo>
                    <a:pt x="44" y="9"/>
                    <a:pt x="44" y="9"/>
                    <a:pt x="44" y="9"/>
                  </a:cubicBezTo>
                  <a:cubicBezTo>
                    <a:pt x="44" y="9"/>
                    <a:pt x="50" y="11"/>
                    <a:pt x="50" y="19"/>
                  </a:cubicBezTo>
                  <a:cubicBezTo>
                    <a:pt x="50" y="26"/>
                    <a:pt x="44" y="29"/>
                    <a:pt x="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Freeform 22"/>
            <p:cNvSpPr>
              <a:spLocks/>
            </p:cNvSpPr>
            <p:nvPr/>
          </p:nvSpPr>
          <p:spPr bwMode="auto">
            <a:xfrm>
              <a:off x="2033588" y="2054226"/>
              <a:ext cx="222250" cy="246063"/>
            </a:xfrm>
            <a:custGeom>
              <a:avLst/>
              <a:gdLst>
                <a:gd name="T0" fmla="*/ 0 w 140"/>
                <a:gd name="T1" fmla="*/ 0 h 155"/>
                <a:gd name="T2" fmla="*/ 140 w 140"/>
                <a:gd name="T3" fmla="*/ 0 h 155"/>
                <a:gd name="T4" fmla="*/ 140 w 140"/>
                <a:gd name="T5" fmla="*/ 24 h 155"/>
                <a:gd name="T6" fmla="*/ 83 w 140"/>
                <a:gd name="T7" fmla="*/ 24 h 155"/>
                <a:gd name="T8" fmla="*/ 83 w 140"/>
                <a:gd name="T9" fmla="*/ 155 h 155"/>
                <a:gd name="T10" fmla="*/ 55 w 140"/>
                <a:gd name="T11" fmla="*/ 155 h 155"/>
                <a:gd name="T12" fmla="*/ 55 w 140"/>
                <a:gd name="T13" fmla="*/ 34 h 155"/>
                <a:gd name="T14" fmla="*/ 79 w 140"/>
                <a:gd name="T15" fmla="*/ 24 h 155"/>
                <a:gd name="T16" fmla="*/ 0 w 140"/>
                <a:gd name="T17" fmla="*/ 24 h 155"/>
                <a:gd name="T18" fmla="*/ 0 w 140"/>
                <a:gd name="T19"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55">
                  <a:moveTo>
                    <a:pt x="0" y="0"/>
                  </a:moveTo>
                  <a:lnTo>
                    <a:pt x="140" y="0"/>
                  </a:lnTo>
                  <a:lnTo>
                    <a:pt x="140" y="24"/>
                  </a:lnTo>
                  <a:lnTo>
                    <a:pt x="83" y="24"/>
                  </a:lnTo>
                  <a:lnTo>
                    <a:pt x="83" y="155"/>
                  </a:lnTo>
                  <a:lnTo>
                    <a:pt x="55" y="155"/>
                  </a:lnTo>
                  <a:lnTo>
                    <a:pt x="55" y="34"/>
                  </a:lnTo>
                  <a:lnTo>
                    <a:pt x="79" y="24"/>
                  </a:lnTo>
                  <a:lnTo>
                    <a:pt x="0" y="2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Freeform 23"/>
            <p:cNvSpPr>
              <a:spLocks/>
            </p:cNvSpPr>
            <p:nvPr/>
          </p:nvSpPr>
          <p:spPr bwMode="auto">
            <a:xfrm>
              <a:off x="2263776" y="2054226"/>
              <a:ext cx="320675" cy="246063"/>
            </a:xfrm>
            <a:custGeom>
              <a:avLst/>
              <a:gdLst>
                <a:gd name="T0" fmla="*/ 0 w 202"/>
                <a:gd name="T1" fmla="*/ 0 h 155"/>
                <a:gd name="T2" fmla="*/ 64 w 202"/>
                <a:gd name="T3" fmla="*/ 155 h 155"/>
                <a:gd name="T4" fmla="*/ 100 w 202"/>
                <a:gd name="T5" fmla="*/ 72 h 155"/>
                <a:gd name="T6" fmla="*/ 138 w 202"/>
                <a:gd name="T7" fmla="*/ 155 h 155"/>
                <a:gd name="T8" fmla="*/ 202 w 202"/>
                <a:gd name="T9" fmla="*/ 3 h 155"/>
                <a:gd name="T10" fmla="*/ 173 w 202"/>
                <a:gd name="T11" fmla="*/ 3 h 155"/>
                <a:gd name="T12" fmla="*/ 135 w 202"/>
                <a:gd name="T13" fmla="*/ 88 h 155"/>
                <a:gd name="T14" fmla="*/ 102 w 202"/>
                <a:gd name="T15" fmla="*/ 0 h 155"/>
                <a:gd name="T16" fmla="*/ 64 w 202"/>
                <a:gd name="T17" fmla="*/ 86 h 155"/>
                <a:gd name="T18" fmla="*/ 31 w 202"/>
                <a:gd name="T19" fmla="*/ 0 h 155"/>
                <a:gd name="T20" fmla="*/ 0 w 202"/>
                <a:gd name="T2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55">
                  <a:moveTo>
                    <a:pt x="0" y="0"/>
                  </a:moveTo>
                  <a:lnTo>
                    <a:pt x="64" y="155"/>
                  </a:lnTo>
                  <a:lnTo>
                    <a:pt x="100" y="72"/>
                  </a:lnTo>
                  <a:lnTo>
                    <a:pt x="138" y="155"/>
                  </a:lnTo>
                  <a:lnTo>
                    <a:pt x="202" y="3"/>
                  </a:lnTo>
                  <a:lnTo>
                    <a:pt x="173" y="3"/>
                  </a:lnTo>
                  <a:lnTo>
                    <a:pt x="135" y="88"/>
                  </a:lnTo>
                  <a:lnTo>
                    <a:pt x="102" y="0"/>
                  </a:lnTo>
                  <a:lnTo>
                    <a:pt x="64" y="86"/>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24"/>
            <p:cNvSpPr>
              <a:spLocks/>
            </p:cNvSpPr>
            <p:nvPr/>
          </p:nvSpPr>
          <p:spPr bwMode="auto">
            <a:xfrm>
              <a:off x="2878138" y="2035176"/>
              <a:ext cx="203200" cy="265113"/>
            </a:xfrm>
            <a:custGeom>
              <a:avLst/>
              <a:gdLst>
                <a:gd name="T0" fmla="*/ 0 w 128"/>
                <a:gd name="T1" fmla="*/ 24 h 167"/>
                <a:gd name="T2" fmla="*/ 26 w 128"/>
                <a:gd name="T3" fmla="*/ 0 h 167"/>
                <a:gd name="T4" fmla="*/ 26 w 128"/>
                <a:gd name="T5" fmla="*/ 145 h 167"/>
                <a:gd name="T6" fmla="*/ 128 w 128"/>
                <a:gd name="T7" fmla="*/ 145 h 167"/>
                <a:gd name="T8" fmla="*/ 107 w 128"/>
                <a:gd name="T9" fmla="*/ 167 h 167"/>
                <a:gd name="T10" fmla="*/ 0 w 128"/>
                <a:gd name="T11" fmla="*/ 167 h 167"/>
                <a:gd name="T12" fmla="*/ 0 w 128"/>
                <a:gd name="T13" fmla="*/ 24 h 167"/>
              </a:gdLst>
              <a:ahLst/>
              <a:cxnLst>
                <a:cxn ang="0">
                  <a:pos x="T0" y="T1"/>
                </a:cxn>
                <a:cxn ang="0">
                  <a:pos x="T2" y="T3"/>
                </a:cxn>
                <a:cxn ang="0">
                  <a:pos x="T4" y="T5"/>
                </a:cxn>
                <a:cxn ang="0">
                  <a:pos x="T6" y="T7"/>
                </a:cxn>
                <a:cxn ang="0">
                  <a:pos x="T8" y="T9"/>
                </a:cxn>
                <a:cxn ang="0">
                  <a:pos x="T10" y="T11"/>
                </a:cxn>
                <a:cxn ang="0">
                  <a:pos x="T12" y="T13"/>
                </a:cxn>
              </a:cxnLst>
              <a:rect l="0" t="0" r="r" b="b"/>
              <a:pathLst>
                <a:path w="128" h="167">
                  <a:moveTo>
                    <a:pt x="0" y="24"/>
                  </a:moveTo>
                  <a:lnTo>
                    <a:pt x="26" y="0"/>
                  </a:lnTo>
                  <a:lnTo>
                    <a:pt x="26" y="145"/>
                  </a:lnTo>
                  <a:lnTo>
                    <a:pt x="128" y="145"/>
                  </a:lnTo>
                  <a:lnTo>
                    <a:pt x="107" y="167"/>
                  </a:lnTo>
                  <a:lnTo>
                    <a:pt x="0" y="167"/>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25"/>
            <p:cNvSpPr>
              <a:spLocks/>
            </p:cNvSpPr>
            <p:nvPr/>
          </p:nvSpPr>
          <p:spPr bwMode="auto">
            <a:xfrm>
              <a:off x="3006726" y="2058988"/>
              <a:ext cx="277813" cy="244475"/>
            </a:xfrm>
            <a:custGeom>
              <a:avLst/>
              <a:gdLst>
                <a:gd name="T0" fmla="*/ 30 w 175"/>
                <a:gd name="T1" fmla="*/ 0 h 154"/>
                <a:gd name="T2" fmla="*/ 87 w 175"/>
                <a:gd name="T3" fmla="*/ 97 h 154"/>
                <a:gd name="T4" fmla="*/ 144 w 175"/>
                <a:gd name="T5" fmla="*/ 0 h 154"/>
                <a:gd name="T6" fmla="*/ 175 w 175"/>
                <a:gd name="T7" fmla="*/ 0 h 154"/>
                <a:gd name="T8" fmla="*/ 87 w 175"/>
                <a:gd name="T9" fmla="*/ 154 h 154"/>
                <a:gd name="T10" fmla="*/ 0 w 175"/>
                <a:gd name="T11" fmla="*/ 0 h 154"/>
                <a:gd name="T12" fmla="*/ 30 w 175"/>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75" h="154">
                  <a:moveTo>
                    <a:pt x="30" y="0"/>
                  </a:moveTo>
                  <a:lnTo>
                    <a:pt x="87" y="97"/>
                  </a:lnTo>
                  <a:lnTo>
                    <a:pt x="144" y="0"/>
                  </a:lnTo>
                  <a:lnTo>
                    <a:pt x="175" y="0"/>
                  </a:lnTo>
                  <a:lnTo>
                    <a:pt x="87" y="154"/>
                  </a:lnTo>
                  <a:lnTo>
                    <a:pt x="0"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Freeform 26"/>
            <p:cNvSpPr>
              <a:spLocks noEditPoints="1"/>
            </p:cNvSpPr>
            <p:nvPr/>
          </p:nvSpPr>
          <p:spPr bwMode="auto">
            <a:xfrm>
              <a:off x="2598738" y="2054226"/>
              <a:ext cx="233363" cy="246063"/>
            </a:xfrm>
            <a:custGeom>
              <a:avLst/>
              <a:gdLst>
                <a:gd name="T0" fmla="*/ 41 w 62"/>
                <a:gd name="T1" fmla="*/ 0 h 65"/>
                <a:gd name="T2" fmla="*/ 21 w 62"/>
                <a:gd name="T3" fmla="*/ 0 h 65"/>
                <a:gd name="T4" fmla="*/ 0 w 62"/>
                <a:gd name="T5" fmla="*/ 18 h 65"/>
                <a:gd name="T6" fmla="*/ 0 w 62"/>
                <a:gd name="T7" fmla="*/ 47 h 65"/>
                <a:gd name="T8" fmla="*/ 19 w 62"/>
                <a:gd name="T9" fmla="*/ 65 h 65"/>
                <a:gd name="T10" fmla="*/ 45 w 62"/>
                <a:gd name="T11" fmla="*/ 65 h 65"/>
                <a:gd name="T12" fmla="*/ 62 w 62"/>
                <a:gd name="T13" fmla="*/ 48 h 65"/>
                <a:gd name="T14" fmla="*/ 62 w 62"/>
                <a:gd name="T15" fmla="*/ 18 h 65"/>
                <a:gd name="T16" fmla="*/ 41 w 62"/>
                <a:gd name="T17" fmla="*/ 0 h 65"/>
                <a:gd name="T18" fmla="*/ 50 w 62"/>
                <a:gd name="T19" fmla="*/ 46 h 65"/>
                <a:gd name="T20" fmla="*/ 38 w 62"/>
                <a:gd name="T21" fmla="*/ 56 h 65"/>
                <a:gd name="T22" fmla="*/ 23 w 62"/>
                <a:gd name="T23" fmla="*/ 56 h 65"/>
                <a:gd name="T24" fmla="*/ 11 w 62"/>
                <a:gd name="T25" fmla="*/ 43 h 65"/>
                <a:gd name="T26" fmla="*/ 11 w 62"/>
                <a:gd name="T27" fmla="*/ 23 h 65"/>
                <a:gd name="T28" fmla="*/ 23 w 62"/>
                <a:gd name="T29" fmla="*/ 10 h 65"/>
                <a:gd name="T30" fmla="*/ 38 w 62"/>
                <a:gd name="T31" fmla="*/ 10 h 65"/>
                <a:gd name="T32" fmla="*/ 50 w 62"/>
                <a:gd name="T33" fmla="*/ 20 h 65"/>
                <a:gd name="T34" fmla="*/ 50 w 62"/>
                <a:gd name="T35"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65">
                  <a:moveTo>
                    <a:pt x="41" y="0"/>
                  </a:moveTo>
                  <a:cubicBezTo>
                    <a:pt x="41" y="0"/>
                    <a:pt x="21" y="0"/>
                    <a:pt x="21" y="0"/>
                  </a:cubicBezTo>
                  <a:cubicBezTo>
                    <a:pt x="3" y="3"/>
                    <a:pt x="0" y="18"/>
                    <a:pt x="0" y="18"/>
                  </a:cubicBezTo>
                  <a:cubicBezTo>
                    <a:pt x="0" y="18"/>
                    <a:pt x="0" y="39"/>
                    <a:pt x="0" y="47"/>
                  </a:cubicBezTo>
                  <a:cubicBezTo>
                    <a:pt x="0" y="55"/>
                    <a:pt x="12" y="65"/>
                    <a:pt x="19" y="65"/>
                  </a:cubicBezTo>
                  <a:cubicBezTo>
                    <a:pt x="27" y="65"/>
                    <a:pt x="45" y="65"/>
                    <a:pt x="45" y="65"/>
                  </a:cubicBezTo>
                  <a:cubicBezTo>
                    <a:pt x="60" y="59"/>
                    <a:pt x="62" y="48"/>
                    <a:pt x="62" y="48"/>
                  </a:cubicBezTo>
                  <a:cubicBezTo>
                    <a:pt x="62" y="48"/>
                    <a:pt x="62" y="18"/>
                    <a:pt x="62" y="18"/>
                  </a:cubicBezTo>
                  <a:cubicBezTo>
                    <a:pt x="57" y="0"/>
                    <a:pt x="41" y="0"/>
                    <a:pt x="41" y="0"/>
                  </a:cubicBezTo>
                  <a:close/>
                  <a:moveTo>
                    <a:pt x="50" y="46"/>
                  </a:moveTo>
                  <a:cubicBezTo>
                    <a:pt x="50" y="46"/>
                    <a:pt x="49" y="53"/>
                    <a:pt x="38" y="56"/>
                  </a:cubicBezTo>
                  <a:cubicBezTo>
                    <a:pt x="38" y="56"/>
                    <a:pt x="23" y="56"/>
                    <a:pt x="23" y="56"/>
                  </a:cubicBezTo>
                  <a:cubicBezTo>
                    <a:pt x="23" y="56"/>
                    <a:pt x="12" y="54"/>
                    <a:pt x="11" y="43"/>
                  </a:cubicBezTo>
                  <a:cubicBezTo>
                    <a:pt x="11" y="43"/>
                    <a:pt x="11" y="23"/>
                    <a:pt x="11" y="23"/>
                  </a:cubicBezTo>
                  <a:cubicBezTo>
                    <a:pt x="11" y="23"/>
                    <a:pt x="10" y="11"/>
                    <a:pt x="23" y="10"/>
                  </a:cubicBezTo>
                  <a:cubicBezTo>
                    <a:pt x="38" y="10"/>
                    <a:pt x="38" y="10"/>
                    <a:pt x="38" y="10"/>
                  </a:cubicBezTo>
                  <a:cubicBezTo>
                    <a:pt x="38" y="10"/>
                    <a:pt x="49" y="11"/>
                    <a:pt x="50" y="20"/>
                  </a:cubicBezTo>
                  <a:cubicBezTo>
                    <a:pt x="50" y="21"/>
                    <a:pt x="50" y="46"/>
                    <a:pt x="5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Freeform 27"/>
            <p:cNvSpPr>
              <a:spLocks noEditPoints="1"/>
            </p:cNvSpPr>
            <p:nvPr/>
          </p:nvSpPr>
          <p:spPr bwMode="auto">
            <a:xfrm>
              <a:off x="3841751" y="2001838"/>
              <a:ext cx="131763" cy="131763"/>
            </a:xfrm>
            <a:custGeom>
              <a:avLst/>
              <a:gdLst>
                <a:gd name="T0" fmla="*/ 17 w 35"/>
                <a:gd name="T1" fmla="*/ 35 h 35"/>
                <a:gd name="T2" fmla="*/ 0 w 35"/>
                <a:gd name="T3" fmla="*/ 18 h 35"/>
                <a:gd name="T4" fmla="*/ 17 w 35"/>
                <a:gd name="T5" fmla="*/ 0 h 35"/>
                <a:gd name="T6" fmla="*/ 35 w 35"/>
                <a:gd name="T7" fmla="*/ 18 h 35"/>
                <a:gd name="T8" fmla="*/ 17 w 35"/>
                <a:gd name="T9" fmla="*/ 35 h 35"/>
                <a:gd name="T10" fmla="*/ 17 w 35"/>
                <a:gd name="T11" fmla="*/ 2 h 35"/>
                <a:gd name="T12" fmla="*/ 2 w 35"/>
                <a:gd name="T13" fmla="*/ 18 h 35"/>
                <a:gd name="T14" fmla="*/ 17 w 35"/>
                <a:gd name="T15" fmla="*/ 33 h 35"/>
                <a:gd name="T16" fmla="*/ 33 w 35"/>
                <a:gd name="T17" fmla="*/ 18 h 35"/>
                <a:gd name="T18" fmla="*/ 17 w 35"/>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35"/>
                  </a:moveTo>
                  <a:cubicBezTo>
                    <a:pt x="8" y="35"/>
                    <a:pt x="0" y="27"/>
                    <a:pt x="0" y="18"/>
                  </a:cubicBezTo>
                  <a:cubicBezTo>
                    <a:pt x="0" y="8"/>
                    <a:pt x="8" y="0"/>
                    <a:pt x="17" y="0"/>
                  </a:cubicBezTo>
                  <a:cubicBezTo>
                    <a:pt x="27" y="0"/>
                    <a:pt x="35" y="8"/>
                    <a:pt x="35" y="18"/>
                  </a:cubicBezTo>
                  <a:cubicBezTo>
                    <a:pt x="35" y="27"/>
                    <a:pt x="27" y="35"/>
                    <a:pt x="17" y="35"/>
                  </a:cubicBezTo>
                  <a:close/>
                  <a:moveTo>
                    <a:pt x="17" y="2"/>
                  </a:moveTo>
                  <a:cubicBezTo>
                    <a:pt x="9" y="2"/>
                    <a:pt x="2" y="9"/>
                    <a:pt x="2" y="18"/>
                  </a:cubicBezTo>
                  <a:cubicBezTo>
                    <a:pt x="2" y="26"/>
                    <a:pt x="9" y="33"/>
                    <a:pt x="17" y="33"/>
                  </a:cubicBezTo>
                  <a:cubicBezTo>
                    <a:pt x="26" y="33"/>
                    <a:pt x="33" y="26"/>
                    <a:pt x="33" y="18"/>
                  </a:cubicBezTo>
                  <a:cubicBezTo>
                    <a:pt x="33" y="9"/>
                    <a:pt x="26" y="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28"/>
            <p:cNvSpPr>
              <a:spLocks noEditPoints="1"/>
            </p:cNvSpPr>
            <p:nvPr/>
          </p:nvSpPr>
          <p:spPr bwMode="auto">
            <a:xfrm>
              <a:off x="3871913" y="2032001"/>
              <a:ext cx="79375" cy="71438"/>
            </a:xfrm>
            <a:custGeom>
              <a:avLst/>
              <a:gdLst>
                <a:gd name="T0" fmla="*/ 18 w 21"/>
                <a:gd name="T1" fmla="*/ 4 h 19"/>
                <a:gd name="T2" fmla="*/ 16 w 21"/>
                <a:gd name="T3" fmla="*/ 8 h 19"/>
                <a:gd name="T4" fmla="*/ 12 w 21"/>
                <a:gd name="T5" fmla="*/ 9 h 19"/>
                <a:gd name="T6" fmla="*/ 18 w 21"/>
                <a:gd name="T7" fmla="*/ 18 h 19"/>
                <a:gd name="T8" fmla="*/ 19 w 21"/>
                <a:gd name="T9" fmla="*/ 18 h 19"/>
                <a:gd name="T10" fmla="*/ 20 w 21"/>
                <a:gd name="T11" fmla="*/ 18 h 19"/>
                <a:gd name="T12" fmla="*/ 21 w 21"/>
                <a:gd name="T13" fmla="*/ 18 h 19"/>
                <a:gd name="T14" fmla="*/ 21 w 21"/>
                <a:gd name="T15" fmla="*/ 19 h 19"/>
                <a:gd name="T16" fmla="*/ 16 w 21"/>
                <a:gd name="T17" fmla="*/ 19 h 19"/>
                <a:gd name="T18" fmla="*/ 9 w 21"/>
                <a:gd name="T19" fmla="*/ 9 h 19"/>
                <a:gd name="T20" fmla="*/ 6 w 21"/>
                <a:gd name="T21" fmla="*/ 9 h 19"/>
                <a:gd name="T22" fmla="*/ 6 w 21"/>
                <a:gd name="T23" fmla="*/ 17 h 19"/>
                <a:gd name="T24" fmla="*/ 6 w 21"/>
                <a:gd name="T25" fmla="*/ 18 h 19"/>
                <a:gd name="T26" fmla="*/ 7 w 21"/>
                <a:gd name="T27" fmla="*/ 18 h 19"/>
                <a:gd name="T28" fmla="*/ 8 w 21"/>
                <a:gd name="T29" fmla="*/ 18 h 19"/>
                <a:gd name="T30" fmla="*/ 8 w 21"/>
                <a:gd name="T31" fmla="*/ 19 h 19"/>
                <a:gd name="T32" fmla="*/ 0 w 21"/>
                <a:gd name="T33" fmla="*/ 19 h 19"/>
                <a:gd name="T34" fmla="*/ 0 w 21"/>
                <a:gd name="T35" fmla="*/ 18 h 19"/>
                <a:gd name="T36" fmla="*/ 1 w 21"/>
                <a:gd name="T37" fmla="*/ 18 h 19"/>
                <a:gd name="T38" fmla="*/ 2 w 21"/>
                <a:gd name="T39" fmla="*/ 18 h 19"/>
                <a:gd name="T40" fmla="*/ 3 w 21"/>
                <a:gd name="T41" fmla="*/ 17 h 19"/>
                <a:gd name="T42" fmla="*/ 3 w 21"/>
                <a:gd name="T43" fmla="*/ 1 h 19"/>
                <a:gd name="T44" fmla="*/ 2 w 21"/>
                <a:gd name="T45" fmla="*/ 0 h 19"/>
                <a:gd name="T46" fmla="*/ 1 w 21"/>
                <a:gd name="T47" fmla="*/ 0 h 19"/>
                <a:gd name="T48" fmla="*/ 0 w 21"/>
                <a:gd name="T49" fmla="*/ 0 h 19"/>
                <a:gd name="T50" fmla="*/ 0 w 21"/>
                <a:gd name="T51" fmla="*/ 0 h 19"/>
                <a:gd name="T52" fmla="*/ 9 w 21"/>
                <a:gd name="T53" fmla="*/ 0 h 19"/>
                <a:gd name="T54" fmla="*/ 16 w 21"/>
                <a:gd name="T55" fmla="*/ 1 h 19"/>
                <a:gd name="T56" fmla="*/ 18 w 21"/>
                <a:gd name="T57" fmla="*/ 4 h 19"/>
                <a:gd name="T58" fmla="*/ 6 w 21"/>
                <a:gd name="T59" fmla="*/ 8 h 19"/>
                <a:gd name="T60" fmla="*/ 10 w 21"/>
                <a:gd name="T61" fmla="*/ 8 h 19"/>
                <a:gd name="T62" fmla="*/ 13 w 21"/>
                <a:gd name="T63" fmla="*/ 7 h 19"/>
                <a:gd name="T64" fmla="*/ 15 w 21"/>
                <a:gd name="T65" fmla="*/ 4 h 19"/>
                <a:gd name="T66" fmla="*/ 13 w 21"/>
                <a:gd name="T67" fmla="*/ 1 h 19"/>
                <a:gd name="T68" fmla="*/ 9 w 21"/>
                <a:gd name="T69" fmla="*/ 0 h 19"/>
                <a:gd name="T70" fmla="*/ 7 w 21"/>
                <a:gd name="T71" fmla="*/ 0 h 19"/>
                <a:gd name="T72" fmla="*/ 6 w 21"/>
                <a:gd name="T73" fmla="*/ 0 h 19"/>
                <a:gd name="T74" fmla="*/ 6 w 21"/>
                <a:gd name="T75" fmla="*/ 1 h 19"/>
                <a:gd name="T76" fmla="*/ 6 w 21"/>
                <a:gd name="T7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19">
                  <a:moveTo>
                    <a:pt x="18" y="4"/>
                  </a:moveTo>
                  <a:cubicBezTo>
                    <a:pt x="18" y="6"/>
                    <a:pt x="17" y="7"/>
                    <a:pt x="16" y="8"/>
                  </a:cubicBezTo>
                  <a:cubicBezTo>
                    <a:pt x="15" y="8"/>
                    <a:pt x="14" y="9"/>
                    <a:pt x="12" y="9"/>
                  </a:cubicBezTo>
                  <a:cubicBezTo>
                    <a:pt x="18" y="18"/>
                    <a:pt x="18" y="18"/>
                    <a:pt x="18" y="18"/>
                  </a:cubicBezTo>
                  <a:cubicBezTo>
                    <a:pt x="18" y="18"/>
                    <a:pt x="18" y="18"/>
                    <a:pt x="19" y="18"/>
                  </a:cubicBezTo>
                  <a:cubicBezTo>
                    <a:pt x="19" y="18"/>
                    <a:pt x="19" y="18"/>
                    <a:pt x="20" y="18"/>
                  </a:cubicBezTo>
                  <a:cubicBezTo>
                    <a:pt x="21" y="18"/>
                    <a:pt x="21" y="18"/>
                    <a:pt x="21" y="18"/>
                  </a:cubicBezTo>
                  <a:cubicBezTo>
                    <a:pt x="21" y="19"/>
                    <a:pt x="21" y="19"/>
                    <a:pt x="21" y="19"/>
                  </a:cubicBezTo>
                  <a:cubicBezTo>
                    <a:pt x="16" y="19"/>
                    <a:pt x="16" y="19"/>
                    <a:pt x="16" y="19"/>
                  </a:cubicBezTo>
                  <a:cubicBezTo>
                    <a:pt x="9" y="9"/>
                    <a:pt x="9" y="9"/>
                    <a:pt x="9" y="9"/>
                  </a:cubicBezTo>
                  <a:cubicBezTo>
                    <a:pt x="6" y="9"/>
                    <a:pt x="6" y="9"/>
                    <a:pt x="6" y="9"/>
                  </a:cubicBezTo>
                  <a:cubicBezTo>
                    <a:pt x="6" y="17"/>
                    <a:pt x="6" y="17"/>
                    <a:pt x="6" y="17"/>
                  </a:cubicBezTo>
                  <a:cubicBezTo>
                    <a:pt x="6" y="18"/>
                    <a:pt x="6" y="18"/>
                    <a:pt x="6" y="18"/>
                  </a:cubicBezTo>
                  <a:cubicBezTo>
                    <a:pt x="6" y="18"/>
                    <a:pt x="7" y="18"/>
                    <a:pt x="7" y="18"/>
                  </a:cubicBezTo>
                  <a:cubicBezTo>
                    <a:pt x="8" y="18"/>
                    <a:pt x="8" y="18"/>
                    <a:pt x="8" y="18"/>
                  </a:cubicBezTo>
                  <a:cubicBezTo>
                    <a:pt x="8" y="19"/>
                    <a:pt x="8" y="19"/>
                    <a:pt x="8" y="19"/>
                  </a:cubicBezTo>
                  <a:cubicBezTo>
                    <a:pt x="0" y="19"/>
                    <a:pt x="0" y="19"/>
                    <a:pt x="0" y="19"/>
                  </a:cubicBezTo>
                  <a:cubicBezTo>
                    <a:pt x="0" y="18"/>
                    <a:pt x="0" y="18"/>
                    <a:pt x="0" y="18"/>
                  </a:cubicBezTo>
                  <a:cubicBezTo>
                    <a:pt x="1" y="18"/>
                    <a:pt x="1" y="18"/>
                    <a:pt x="1" y="18"/>
                  </a:cubicBezTo>
                  <a:cubicBezTo>
                    <a:pt x="2" y="18"/>
                    <a:pt x="2" y="18"/>
                    <a:pt x="2" y="18"/>
                  </a:cubicBezTo>
                  <a:cubicBezTo>
                    <a:pt x="3" y="18"/>
                    <a:pt x="3" y="18"/>
                    <a:pt x="3" y="17"/>
                  </a:cubicBezTo>
                  <a:cubicBezTo>
                    <a:pt x="3" y="1"/>
                    <a:pt x="3" y="1"/>
                    <a:pt x="3" y="1"/>
                  </a:cubicBezTo>
                  <a:cubicBezTo>
                    <a:pt x="3" y="1"/>
                    <a:pt x="3" y="1"/>
                    <a:pt x="2" y="0"/>
                  </a:cubicBezTo>
                  <a:cubicBezTo>
                    <a:pt x="2" y="0"/>
                    <a:pt x="2" y="0"/>
                    <a:pt x="1" y="0"/>
                  </a:cubicBezTo>
                  <a:cubicBezTo>
                    <a:pt x="0" y="0"/>
                    <a:pt x="0" y="0"/>
                    <a:pt x="0" y="0"/>
                  </a:cubicBezTo>
                  <a:cubicBezTo>
                    <a:pt x="0" y="0"/>
                    <a:pt x="0" y="0"/>
                    <a:pt x="0" y="0"/>
                  </a:cubicBezTo>
                  <a:cubicBezTo>
                    <a:pt x="9" y="0"/>
                    <a:pt x="9" y="0"/>
                    <a:pt x="9" y="0"/>
                  </a:cubicBezTo>
                  <a:cubicBezTo>
                    <a:pt x="12" y="0"/>
                    <a:pt x="14" y="0"/>
                    <a:pt x="16" y="1"/>
                  </a:cubicBezTo>
                  <a:cubicBezTo>
                    <a:pt x="17" y="1"/>
                    <a:pt x="18" y="3"/>
                    <a:pt x="18" y="4"/>
                  </a:cubicBezTo>
                  <a:close/>
                  <a:moveTo>
                    <a:pt x="6" y="8"/>
                  </a:moveTo>
                  <a:cubicBezTo>
                    <a:pt x="10" y="8"/>
                    <a:pt x="10" y="8"/>
                    <a:pt x="10" y="8"/>
                  </a:cubicBezTo>
                  <a:cubicBezTo>
                    <a:pt x="11" y="8"/>
                    <a:pt x="12" y="8"/>
                    <a:pt x="13" y="7"/>
                  </a:cubicBezTo>
                  <a:cubicBezTo>
                    <a:pt x="14" y="7"/>
                    <a:pt x="15" y="6"/>
                    <a:pt x="15" y="4"/>
                  </a:cubicBezTo>
                  <a:cubicBezTo>
                    <a:pt x="15" y="3"/>
                    <a:pt x="14" y="2"/>
                    <a:pt x="13" y="1"/>
                  </a:cubicBezTo>
                  <a:cubicBezTo>
                    <a:pt x="12" y="1"/>
                    <a:pt x="11" y="0"/>
                    <a:pt x="9" y="0"/>
                  </a:cubicBezTo>
                  <a:cubicBezTo>
                    <a:pt x="7" y="0"/>
                    <a:pt x="7" y="0"/>
                    <a:pt x="7" y="0"/>
                  </a:cubicBezTo>
                  <a:cubicBezTo>
                    <a:pt x="7" y="0"/>
                    <a:pt x="6" y="0"/>
                    <a:pt x="6" y="0"/>
                  </a:cubicBezTo>
                  <a:cubicBezTo>
                    <a:pt x="6" y="1"/>
                    <a:pt x="6" y="1"/>
                    <a:pt x="6" y="1"/>
                  </a:cubicBezTo>
                  <a:lnTo>
                    <a:pt x="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29"/>
            <p:cNvSpPr>
              <a:spLocks/>
            </p:cNvSpPr>
            <p:nvPr/>
          </p:nvSpPr>
          <p:spPr bwMode="auto">
            <a:xfrm>
              <a:off x="1973263" y="2462213"/>
              <a:ext cx="422275" cy="314325"/>
            </a:xfrm>
            <a:custGeom>
              <a:avLst/>
              <a:gdLst>
                <a:gd name="T0" fmla="*/ 28 w 112"/>
                <a:gd name="T1" fmla="*/ 0 h 83"/>
                <a:gd name="T2" fmla="*/ 12 w 112"/>
                <a:gd name="T3" fmla="*/ 14 h 83"/>
                <a:gd name="T4" fmla="*/ 88 w 112"/>
                <a:gd name="T5" fmla="*/ 14 h 83"/>
                <a:gd name="T6" fmla="*/ 30 w 112"/>
                <a:gd name="T7" fmla="*/ 74 h 83"/>
                <a:gd name="T8" fmla="*/ 22 w 112"/>
                <a:gd name="T9" fmla="*/ 74 h 83"/>
                <a:gd name="T10" fmla="*/ 71 w 112"/>
                <a:gd name="T11" fmla="*/ 23 h 83"/>
                <a:gd name="T12" fmla="*/ 59 w 112"/>
                <a:gd name="T13" fmla="*/ 23 h 83"/>
                <a:gd name="T14" fmla="*/ 0 w 112"/>
                <a:gd name="T15" fmla="*/ 83 h 83"/>
                <a:gd name="T16" fmla="*/ 36 w 112"/>
                <a:gd name="T17" fmla="*/ 83 h 83"/>
                <a:gd name="T18" fmla="*/ 108 w 112"/>
                <a:gd name="T19" fmla="*/ 9 h 83"/>
                <a:gd name="T20" fmla="*/ 106 w 112"/>
                <a:gd name="T21" fmla="*/ 0 h 83"/>
                <a:gd name="T22" fmla="*/ 28 w 112"/>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83">
                  <a:moveTo>
                    <a:pt x="28" y="0"/>
                  </a:moveTo>
                  <a:cubicBezTo>
                    <a:pt x="12" y="14"/>
                    <a:pt x="12" y="14"/>
                    <a:pt x="12" y="14"/>
                  </a:cubicBezTo>
                  <a:cubicBezTo>
                    <a:pt x="88" y="14"/>
                    <a:pt x="88" y="14"/>
                    <a:pt x="88" y="14"/>
                  </a:cubicBezTo>
                  <a:cubicBezTo>
                    <a:pt x="30" y="74"/>
                    <a:pt x="30" y="74"/>
                    <a:pt x="30" y="74"/>
                  </a:cubicBezTo>
                  <a:cubicBezTo>
                    <a:pt x="22" y="74"/>
                    <a:pt x="22" y="74"/>
                    <a:pt x="22" y="74"/>
                  </a:cubicBezTo>
                  <a:cubicBezTo>
                    <a:pt x="71" y="23"/>
                    <a:pt x="71" y="23"/>
                    <a:pt x="71" y="23"/>
                  </a:cubicBezTo>
                  <a:cubicBezTo>
                    <a:pt x="59" y="23"/>
                    <a:pt x="59" y="23"/>
                    <a:pt x="59" y="23"/>
                  </a:cubicBezTo>
                  <a:cubicBezTo>
                    <a:pt x="0" y="83"/>
                    <a:pt x="0" y="83"/>
                    <a:pt x="0" y="83"/>
                  </a:cubicBezTo>
                  <a:cubicBezTo>
                    <a:pt x="36" y="83"/>
                    <a:pt x="36" y="83"/>
                    <a:pt x="36" y="83"/>
                  </a:cubicBezTo>
                  <a:cubicBezTo>
                    <a:pt x="108" y="9"/>
                    <a:pt x="108" y="9"/>
                    <a:pt x="108" y="9"/>
                  </a:cubicBezTo>
                  <a:cubicBezTo>
                    <a:pt x="108" y="9"/>
                    <a:pt x="112" y="4"/>
                    <a:pt x="106"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30"/>
            <p:cNvSpPr>
              <a:spLocks noEditPoints="1"/>
            </p:cNvSpPr>
            <p:nvPr/>
          </p:nvSpPr>
          <p:spPr bwMode="auto">
            <a:xfrm>
              <a:off x="2381251" y="2462213"/>
              <a:ext cx="398463" cy="265113"/>
            </a:xfrm>
            <a:custGeom>
              <a:avLst/>
              <a:gdLst>
                <a:gd name="T0" fmla="*/ 81 w 106"/>
                <a:gd name="T1" fmla="*/ 11 h 70"/>
                <a:gd name="T2" fmla="*/ 99 w 106"/>
                <a:gd name="T3" fmla="*/ 11 h 70"/>
                <a:gd name="T4" fmla="*/ 106 w 106"/>
                <a:gd name="T5" fmla="*/ 0 h 70"/>
                <a:gd name="T6" fmla="*/ 17 w 106"/>
                <a:gd name="T7" fmla="*/ 0 h 70"/>
                <a:gd name="T8" fmla="*/ 2 w 106"/>
                <a:gd name="T9" fmla="*/ 54 h 70"/>
                <a:gd name="T10" fmla="*/ 16 w 106"/>
                <a:gd name="T11" fmla="*/ 68 h 70"/>
                <a:gd name="T12" fmla="*/ 88 w 106"/>
                <a:gd name="T13" fmla="*/ 69 h 70"/>
                <a:gd name="T14" fmla="*/ 97 w 106"/>
                <a:gd name="T15" fmla="*/ 55 h 70"/>
                <a:gd name="T16" fmla="*/ 20 w 106"/>
                <a:gd name="T17" fmla="*/ 55 h 70"/>
                <a:gd name="T18" fmla="*/ 23 w 106"/>
                <a:gd name="T19" fmla="*/ 46 h 70"/>
                <a:gd name="T20" fmla="*/ 35 w 106"/>
                <a:gd name="T21" fmla="*/ 53 h 70"/>
                <a:gd name="T22" fmla="*/ 56 w 106"/>
                <a:gd name="T23" fmla="*/ 11 h 70"/>
                <a:gd name="T24" fmla="*/ 67 w 106"/>
                <a:gd name="T25" fmla="*/ 11 h 70"/>
                <a:gd name="T26" fmla="*/ 57 w 106"/>
                <a:gd name="T27" fmla="*/ 41 h 70"/>
                <a:gd name="T28" fmla="*/ 66 w 106"/>
                <a:gd name="T29" fmla="*/ 50 h 70"/>
                <a:gd name="T30" fmla="*/ 83 w 106"/>
                <a:gd name="T31" fmla="*/ 50 h 70"/>
                <a:gd name="T32" fmla="*/ 102 w 106"/>
                <a:gd name="T33" fmla="*/ 37 h 70"/>
                <a:gd name="T34" fmla="*/ 73 w 106"/>
                <a:gd name="T35" fmla="*/ 37 h 70"/>
                <a:gd name="T36" fmla="*/ 81 w 106"/>
                <a:gd name="T37" fmla="*/ 11 h 70"/>
                <a:gd name="T38" fmla="*/ 34 w 106"/>
                <a:gd name="T39" fmla="*/ 34 h 70"/>
                <a:gd name="T40" fmla="*/ 24 w 106"/>
                <a:gd name="T41" fmla="*/ 44 h 70"/>
                <a:gd name="T42" fmla="*/ 33 w 106"/>
                <a:gd name="T43" fmla="*/ 11 h 70"/>
                <a:gd name="T44" fmla="*/ 44 w 106"/>
                <a:gd name="T45" fmla="*/ 11 h 70"/>
                <a:gd name="T46" fmla="*/ 34 w 106"/>
                <a:gd name="T47" fmla="*/ 3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6" h="70">
                  <a:moveTo>
                    <a:pt x="81" y="11"/>
                  </a:moveTo>
                  <a:cubicBezTo>
                    <a:pt x="99" y="11"/>
                    <a:pt x="99" y="11"/>
                    <a:pt x="99" y="11"/>
                  </a:cubicBezTo>
                  <a:cubicBezTo>
                    <a:pt x="106" y="0"/>
                    <a:pt x="106" y="0"/>
                    <a:pt x="106" y="0"/>
                  </a:cubicBezTo>
                  <a:cubicBezTo>
                    <a:pt x="17" y="0"/>
                    <a:pt x="17" y="0"/>
                    <a:pt x="17" y="0"/>
                  </a:cubicBezTo>
                  <a:cubicBezTo>
                    <a:pt x="17" y="0"/>
                    <a:pt x="2" y="53"/>
                    <a:pt x="2" y="54"/>
                  </a:cubicBezTo>
                  <a:cubicBezTo>
                    <a:pt x="0" y="70"/>
                    <a:pt x="16" y="68"/>
                    <a:pt x="16" y="68"/>
                  </a:cubicBezTo>
                  <a:cubicBezTo>
                    <a:pt x="88" y="69"/>
                    <a:pt x="88" y="69"/>
                    <a:pt x="88" y="69"/>
                  </a:cubicBezTo>
                  <a:cubicBezTo>
                    <a:pt x="97" y="55"/>
                    <a:pt x="97" y="55"/>
                    <a:pt x="97" y="55"/>
                  </a:cubicBezTo>
                  <a:cubicBezTo>
                    <a:pt x="20" y="55"/>
                    <a:pt x="20" y="55"/>
                    <a:pt x="20" y="55"/>
                  </a:cubicBezTo>
                  <a:cubicBezTo>
                    <a:pt x="23" y="46"/>
                    <a:pt x="23" y="46"/>
                    <a:pt x="23" y="46"/>
                  </a:cubicBezTo>
                  <a:cubicBezTo>
                    <a:pt x="35" y="53"/>
                    <a:pt x="35" y="53"/>
                    <a:pt x="35" y="53"/>
                  </a:cubicBezTo>
                  <a:cubicBezTo>
                    <a:pt x="57" y="31"/>
                    <a:pt x="56" y="11"/>
                    <a:pt x="56" y="11"/>
                  </a:cubicBezTo>
                  <a:cubicBezTo>
                    <a:pt x="67" y="11"/>
                    <a:pt x="67" y="11"/>
                    <a:pt x="67" y="11"/>
                  </a:cubicBezTo>
                  <a:cubicBezTo>
                    <a:pt x="57" y="41"/>
                    <a:pt x="57" y="41"/>
                    <a:pt x="57" y="41"/>
                  </a:cubicBezTo>
                  <a:cubicBezTo>
                    <a:pt x="58" y="48"/>
                    <a:pt x="61" y="50"/>
                    <a:pt x="66" y="50"/>
                  </a:cubicBezTo>
                  <a:cubicBezTo>
                    <a:pt x="83" y="50"/>
                    <a:pt x="83" y="50"/>
                    <a:pt x="83" y="50"/>
                  </a:cubicBezTo>
                  <a:cubicBezTo>
                    <a:pt x="95" y="48"/>
                    <a:pt x="102" y="37"/>
                    <a:pt x="102" y="37"/>
                  </a:cubicBezTo>
                  <a:cubicBezTo>
                    <a:pt x="73" y="37"/>
                    <a:pt x="73" y="37"/>
                    <a:pt x="73" y="37"/>
                  </a:cubicBezTo>
                  <a:lnTo>
                    <a:pt x="81" y="11"/>
                  </a:lnTo>
                  <a:close/>
                  <a:moveTo>
                    <a:pt x="34" y="34"/>
                  </a:moveTo>
                  <a:cubicBezTo>
                    <a:pt x="30" y="41"/>
                    <a:pt x="24" y="44"/>
                    <a:pt x="24" y="44"/>
                  </a:cubicBezTo>
                  <a:cubicBezTo>
                    <a:pt x="33" y="11"/>
                    <a:pt x="33" y="11"/>
                    <a:pt x="33" y="11"/>
                  </a:cubicBezTo>
                  <a:cubicBezTo>
                    <a:pt x="44" y="11"/>
                    <a:pt x="44" y="11"/>
                    <a:pt x="44" y="11"/>
                  </a:cubicBezTo>
                  <a:cubicBezTo>
                    <a:pt x="44" y="11"/>
                    <a:pt x="43" y="20"/>
                    <a:pt x="3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31"/>
            <p:cNvSpPr>
              <a:spLocks/>
            </p:cNvSpPr>
            <p:nvPr/>
          </p:nvSpPr>
          <p:spPr bwMode="auto">
            <a:xfrm>
              <a:off x="2784476" y="2451101"/>
              <a:ext cx="206375" cy="306388"/>
            </a:xfrm>
            <a:custGeom>
              <a:avLst/>
              <a:gdLst>
                <a:gd name="T0" fmla="*/ 16 w 55"/>
                <a:gd name="T1" fmla="*/ 8 h 81"/>
                <a:gd name="T2" fmla="*/ 33 w 55"/>
                <a:gd name="T3" fmla="*/ 0 h 81"/>
                <a:gd name="T4" fmla="*/ 40 w 55"/>
                <a:gd name="T5" fmla="*/ 7 h 81"/>
                <a:gd name="T6" fmla="*/ 50 w 55"/>
                <a:gd name="T7" fmla="*/ 1 h 81"/>
                <a:gd name="T8" fmla="*/ 55 w 55"/>
                <a:gd name="T9" fmla="*/ 8 h 81"/>
                <a:gd name="T10" fmla="*/ 43 w 55"/>
                <a:gd name="T11" fmla="*/ 16 h 81"/>
                <a:gd name="T12" fmla="*/ 34 w 55"/>
                <a:gd name="T13" fmla="*/ 62 h 81"/>
                <a:gd name="T14" fmla="*/ 0 w 55"/>
                <a:gd name="T15" fmla="*/ 81 h 81"/>
                <a:gd name="T16" fmla="*/ 26 w 55"/>
                <a:gd name="T17" fmla="*/ 47 h 81"/>
                <a:gd name="T18" fmla="*/ 17 w 55"/>
                <a:gd name="T19" fmla="*/ 53 h 81"/>
                <a:gd name="T20" fmla="*/ 4 w 55"/>
                <a:gd name="T21" fmla="*/ 49 h 81"/>
                <a:gd name="T22" fmla="*/ 28 w 55"/>
                <a:gd name="T23" fmla="*/ 33 h 81"/>
                <a:gd name="T24" fmla="*/ 28 w 55"/>
                <a:gd name="T25" fmla="*/ 23 h 81"/>
                <a:gd name="T26" fmla="*/ 17 w 55"/>
                <a:gd name="T27" fmla="*/ 30 h 81"/>
                <a:gd name="T28" fmla="*/ 8 w 55"/>
                <a:gd name="T29" fmla="*/ 25 h 81"/>
                <a:gd name="T30" fmla="*/ 25 w 55"/>
                <a:gd name="T31" fmla="*/ 16 h 81"/>
                <a:gd name="T32" fmla="*/ 16 w 55"/>
                <a:gd name="T33" fmla="*/ 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81">
                  <a:moveTo>
                    <a:pt x="16" y="8"/>
                  </a:moveTo>
                  <a:cubicBezTo>
                    <a:pt x="33" y="0"/>
                    <a:pt x="33" y="0"/>
                    <a:pt x="33" y="0"/>
                  </a:cubicBezTo>
                  <a:cubicBezTo>
                    <a:pt x="40" y="7"/>
                    <a:pt x="40" y="7"/>
                    <a:pt x="40" y="7"/>
                  </a:cubicBezTo>
                  <a:cubicBezTo>
                    <a:pt x="50" y="1"/>
                    <a:pt x="50" y="1"/>
                    <a:pt x="50" y="1"/>
                  </a:cubicBezTo>
                  <a:cubicBezTo>
                    <a:pt x="55" y="8"/>
                    <a:pt x="55" y="8"/>
                    <a:pt x="55" y="8"/>
                  </a:cubicBezTo>
                  <a:cubicBezTo>
                    <a:pt x="43" y="16"/>
                    <a:pt x="43" y="16"/>
                    <a:pt x="43" y="16"/>
                  </a:cubicBezTo>
                  <a:cubicBezTo>
                    <a:pt x="43" y="16"/>
                    <a:pt x="49" y="44"/>
                    <a:pt x="34" y="62"/>
                  </a:cubicBezTo>
                  <a:cubicBezTo>
                    <a:pt x="18" y="80"/>
                    <a:pt x="0" y="81"/>
                    <a:pt x="0" y="81"/>
                  </a:cubicBezTo>
                  <a:cubicBezTo>
                    <a:pt x="0" y="81"/>
                    <a:pt x="23" y="66"/>
                    <a:pt x="26" y="47"/>
                  </a:cubicBezTo>
                  <a:cubicBezTo>
                    <a:pt x="26" y="47"/>
                    <a:pt x="17" y="53"/>
                    <a:pt x="17" y="53"/>
                  </a:cubicBezTo>
                  <a:cubicBezTo>
                    <a:pt x="4" y="49"/>
                    <a:pt x="4" y="49"/>
                    <a:pt x="4" y="49"/>
                  </a:cubicBezTo>
                  <a:cubicBezTo>
                    <a:pt x="28" y="33"/>
                    <a:pt x="28" y="33"/>
                    <a:pt x="28" y="33"/>
                  </a:cubicBezTo>
                  <a:cubicBezTo>
                    <a:pt x="28" y="23"/>
                    <a:pt x="28" y="23"/>
                    <a:pt x="28" y="23"/>
                  </a:cubicBezTo>
                  <a:cubicBezTo>
                    <a:pt x="17" y="30"/>
                    <a:pt x="17" y="30"/>
                    <a:pt x="17" y="30"/>
                  </a:cubicBezTo>
                  <a:cubicBezTo>
                    <a:pt x="8" y="25"/>
                    <a:pt x="8" y="25"/>
                    <a:pt x="8" y="25"/>
                  </a:cubicBezTo>
                  <a:cubicBezTo>
                    <a:pt x="25" y="16"/>
                    <a:pt x="25" y="16"/>
                    <a:pt x="25" y="16"/>
                  </a:cubicBezTo>
                  <a:cubicBezTo>
                    <a:pt x="25" y="16"/>
                    <a:pt x="22" y="10"/>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32"/>
            <p:cNvSpPr>
              <a:spLocks noEditPoints="1"/>
            </p:cNvSpPr>
            <p:nvPr/>
          </p:nvSpPr>
          <p:spPr bwMode="auto">
            <a:xfrm>
              <a:off x="2916238" y="2443163"/>
              <a:ext cx="285750" cy="325438"/>
            </a:xfrm>
            <a:custGeom>
              <a:avLst/>
              <a:gdLst>
                <a:gd name="T0" fmla="*/ 52 w 76"/>
                <a:gd name="T1" fmla="*/ 56 h 86"/>
                <a:gd name="T2" fmla="*/ 68 w 76"/>
                <a:gd name="T3" fmla="*/ 54 h 86"/>
                <a:gd name="T4" fmla="*/ 64 w 76"/>
                <a:gd name="T5" fmla="*/ 46 h 86"/>
                <a:gd name="T6" fmla="*/ 51 w 76"/>
                <a:gd name="T7" fmla="*/ 49 h 86"/>
                <a:gd name="T8" fmla="*/ 51 w 76"/>
                <a:gd name="T9" fmla="*/ 43 h 86"/>
                <a:gd name="T10" fmla="*/ 62 w 76"/>
                <a:gd name="T11" fmla="*/ 43 h 86"/>
                <a:gd name="T12" fmla="*/ 71 w 76"/>
                <a:gd name="T13" fmla="*/ 13 h 86"/>
                <a:gd name="T14" fmla="*/ 76 w 76"/>
                <a:gd name="T15" fmla="*/ 8 h 86"/>
                <a:gd name="T16" fmla="*/ 59 w 76"/>
                <a:gd name="T17" fmla="*/ 8 h 86"/>
                <a:gd name="T18" fmla="*/ 60 w 76"/>
                <a:gd name="T19" fmla="*/ 2 h 86"/>
                <a:gd name="T20" fmla="*/ 64 w 76"/>
                <a:gd name="T21" fmla="*/ 0 h 86"/>
                <a:gd name="T22" fmla="*/ 46 w 76"/>
                <a:gd name="T23" fmla="*/ 0 h 86"/>
                <a:gd name="T24" fmla="*/ 43 w 76"/>
                <a:gd name="T25" fmla="*/ 8 h 86"/>
                <a:gd name="T26" fmla="*/ 23 w 76"/>
                <a:gd name="T27" fmla="*/ 8 h 86"/>
                <a:gd name="T28" fmla="*/ 9 w 76"/>
                <a:gd name="T29" fmla="*/ 63 h 86"/>
                <a:gd name="T30" fmla="*/ 4 w 76"/>
                <a:gd name="T31" fmla="*/ 64 h 86"/>
                <a:gd name="T32" fmla="*/ 0 w 76"/>
                <a:gd name="T33" fmla="*/ 76 h 86"/>
                <a:gd name="T34" fmla="*/ 27 w 76"/>
                <a:gd name="T35" fmla="*/ 74 h 86"/>
                <a:gd name="T36" fmla="*/ 30 w 76"/>
                <a:gd name="T37" fmla="*/ 66 h 86"/>
                <a:gd name="T38" fmla="*/ 34 w 76"/>
                <a:gd name="T39" fmla="*/ 62 h 86"/>
                <a:gd name="T40" fmla="*/ 23 w 76"/>
                <a:gd name="T41" fmla="*/ 63 h 86"/>
                <a:gd name="T42" fmla="*/ 27 w 76"/>
                <a:gd name="T43" fmla="*/ 43 h 86"/>
                <a:gd name="T44" fmla="*/ 35 w 76"/>
                <a:gd name="T45" fmla="*/ 43 h 86"/>
                <a:gd name="T46" fmla="*/ 45 w 76"/>
                <a:gd name="T47" fmla="*/ 73 h 86"/>
                <a:gd name="T48" fmla="*/ 72 w 76"/>
                <a:gd name="T49" fmla="*/ 85 h 86"/>
                <a:gd name="T50" fmla="*/ 52 w 76"/>
                <a:gd name="T51" fmla="*/ 56 h 86"/>
                <a:gd name="T52" fmla="*/ 35 w 76"/>
                <a:gd name="T53" fmla="*/ 15 h 86"/>
                <a:gd name="T54" fmla="*/ 55 w 76"/>
                <a:gd name="T55" fmla="*/ 15 h 86"/>
                <a:gd name="T56" fmla="*/ 53 w 76"/>
                <a:gd name="T57" fmla="*/ 21 h 86"/>
                <a:gd name="T58" fmla="*/ 33 w 76"/>
                <a:gd name="T59" fmla="*/ 21 h 86"/>
                <a:gd name="T60" fmla="*/ 35 w 76"/>
                <a:gd name="T61" fmla="*/ 15 h 86"/>
                <a:gd name="T62" fmla="*/ 30 w 76"/>
                <a:gd name="T63" fmla="*/ 35 h 86"/>
                <a:gd name="T64" fmla="*/ 31 w 76"/>
                <a:gd name="T65" fmla="*/ 29 h 86"/>
                <a:gd name="T66" fmla="*/ 51 w 76"/>
                <a:gd name="T67" fmla="*/ 29 h 86"/>
                <a:gd name="T68" fmla="*/ 49 w 76"/>
                <a:gd name="T69" fmla="*/ 35 h 86"/>
                <a:gd name="T70" fmla="*/ 30 w 76"/>
                <a:gd name="T71" fmla="*/ 3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6">
                  <a:moveTo>
                    <a:pt x="52" y="56"/>
                  </a:moveTo>
                  <a:cubicBezTo>
                    <a:pt x="53" y="56"/>
                    <a:pt x="68" y="54"/>
                    <a:pt x="68" y="54"/>
                  </a:cubicBezTo>
                  <a:cubicBezTo>
                    <a:pt x="64" y="46"/>
                    <a:pt x="64" y="46"/>
                    <a:pt x="64" y="46"/>
                  </a:cubicBezTo>
                  <a:cubicBezTo>
                    <a:pt x="51" y="49"/>
                    <a:pt x="51" y="49"/>
                    <a:pt x="51" y="49"/>
                  </a:cubicBezTo>
                  <a:cubicBezTo>
                    <a:pt x="51" y="49"/>
                    <a:pt x="50" y="46"/>
                    <a:pt x="51" y="43"/>
                  </a:cubicBezTo>
                  <a:cubicBezTo>
                    <a:pt x="62" y="43"/>
                    <a:pt x="62" y="43"/>
                    <a:pt x="62" y="43"/>
                  </a:cubicBezTo>
                  <a:cubicBezTo>
                    <a:pt x="71" y="13"/>
                    <a:pt x="71" y="13"/>
                    <a:pt x="71" y="13"/>
                  </a:cubicBezTo>
                  <a:cubicBezTo>
                    <a:pt x="76" y="8"/>
                    <a:pt x="76" y="8"/>
                    <a:pt x="76" y="8"/>
                  </a:cubicBezTo>
                  <a:cubicBezTo>
                    <a:pt x="59" y="8"/>
                    <a:pt x="59" y="8"/>
                    <a:pt x="59" y="8"/>
                  </a:cubicBezTo>
                  <a:cubicBezTo>
                    <a:pt x="60" y="2"/>
                    <a:pt x="60" y="2"/>
                    <a:pt x="60" y="2"/>
                  </a:cubicBezTo>
                  <a:cubicBezTo>
                    <a:pt x="64" y="0"/>
                    <a:pt x="64" y="0"/>
                    <a:pt x="64" y="0"/>
                  </a:cubicBezTo>
                  <a:cubicBezTo>
                    <a:pt x="46" y="0"/>
                    <a:pt x="46" y="0"/>
                    <a:pt x="46" y="0"/>
                  </a:cubicBezTo>
                  <a:cubicBezTo>
                    <a:pt x="43" y="8"/>
                    <a:pt x="43" y="8"/>
                    <a:pt x="43" y="8"/>
                  </a:cubicBezTo>
                  <a:cubicBezTo>
                    <a:pt x="23" y="8"/>
                    <a:pt x="23" y="8"/>
                    <a:pt x="23" y="8"/>
                  </a:cubicBezTo>
                  <a:cubicBezTo>
                    <a:pt x="9" y="63"/>
                    <a:pt x="9" y="63"/>
                    <a:pt x="9" y="63"/>
                  </a:cubicBezTo>
                  <a:cubicBezTo>
                    <a:pt x="4" y="64"/>
                    <a:pt x="4" y="64"/>
                    <a:pt x="4" y="64"/>
                  </a:cubicBezTo>
                  <a:cubicBezTo>
                    <a:pt x="0" y="76"/>
                    <a:pt x="0" y="76"/>
                    <a:pt x="0" y="76"/>
                  </a:cubicBezTo>
                  <a:cubicBezTo>
                    <a:pt x="27" y="74"/>
                    <a:pt x="27" y="74"/>
                    <a:pt x="27" y="74"/>
                  </a:cubicBezTo>
                  <a:cubicBezTo>
                    <a:pt x="30" y="66"/>
                    <a:pt x="30" y="66"/>
                    <a:pt x="30" y="66"/>
                  </a:cubicBezTo>
                  <a:cubicBezTo>
                    <a:pt x="34" y="62"/>
                    <a:pt x="34" y="62"/>
                    <a:pt x="34" y="62"/>
                  </a:cubicBezTo>
                  <a:cubicBezTo>
                    <a:pt x="23" y="63"/>
                    <a:pt x="23" y="63"/>
                    <a:pt x="23" y="63"/>
                  </a:cubicBezTo>
                  <a:cubicBezTo>
                    <a:pt x="27" y="43"/>
                    <a:pt x="27" y="43"/>
                    <a:pt x="27" y="43"/>
                  </a:cubicBezTo>
                  <a:cubicBezTo>
                    <a:pt x="35" y="43"/>
                    <a:pt x="35" y="43"/>
                    <a:pt x="35" y="43"/>
                  </a:cubicBezTo>
                  <a:cubicBezTo>
                    <a:pt x="35" y="43"/>
                    <a:pt x="32" y="58"/>
                    <a:pt x="45" y="73"/>
                  </a:cubicBezTo>
                  <a:cubicBezTo>
                    <a:pt x="56" y="86"/>
                    <a:pt x="72" y="85"/>
                    <a:pt x="72" y="85"/>
                  </a:cubicBezTo>
                  <a:cubicBezTo>
                    <a:pt x="72" y="85"/>
                    <a:pt x="53" y="67"/>
                    <a:pt x="52" y="56"/>
                  </a:cubicBezTo>
                  <a:close/>
                  <a:moveTo>
                    <a:pt x="35" y="15"/>
                  </a:moveTo>
                  <a:cubicBezTo>
                    <a:pt x="55" y="15"/>
                    <a:pt x="55" y="15"/>
                    <a:pt x="55" y="15"/>
                  </a:cubicBezTo>
                  <a:cubicBezTo>
                    <a:pt x="53" y="21"/>
                    <a:pt x="53" y="21"/>
                    <a:pt x="53" y="21"/>
                  </a:cubicBezTo>
                  <a:cubicBezTo>
                    <a:pt x="33" y="21"/>
                    <a:pt x="33" y="21"/>
                    <a:pt x="33" y="21"/>
                  </a:cubicBezTo>
                  <a:lnTo>
                    <a:pt x="35" y="15"/>
                  </a:lnTo>
                  <a:close/>
                  <a:moveTo>
                    <a:pt x="30" y="35"/>
                  </a:moveTo>
                  <a:cubicBezTo>
                    <a:pt x="31" y="29"/>
                    <a:pt x="31" y="29"/>
                    <a:pt x="31" y="29"/>
                  </a:cubicBezTo>
                  <a:cubicBezTo>
                    <a:pt x="51" y="29"/>
                    <a:pt x="51" y="29"/>
                    <a:pt x="51" y="29"/>
                  </a:cubicBezTo>
                  <a:cubicBezTo>
                    <a:pt x="49" y="35"/>
                    <a:pt x="49" y="35"/>
                    <a:pt x="49" y="35"/>
                  </a:cubicBezTo>
                  <a:lnTo>
                    <a:pt x="3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cxnSp>
        <p:nvCxnSpPr>
          <p:cNvPr id="104" name="直接连接符 103"/>
          <p:cNvCxnSpPr/>
          <p:nvPr userDrawn="1"/>
        </p:nvCxnSpPr>
        <p:spPr>
          <a:xfrm>
            <a:off x="10004659" y="870775"/>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5" name="弧形 104"/>
          <p:cNvSpPr/>
          <p:nvPr userDrawn="1"/>
        </p:nvSpPr>
        <p:spPr>
          <a:xfrm>
            <a:off x="9430297" y="308127"/>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zh-CN" altLang="en-US" sz="2000">
              <a:latin typeface="华康俪金黑W8(P)" pitchFamily="34" charset="-122"/>
              <a:ea typeface="华康俪金黑W8(P)" pitchFamily="34" charset="-122"/>
            </a:endParaRPr>
          </a:p>
        </p:txBody>
      </p:sp>
      <p:sp>
        <p:nvSpPr>
          <p:cNvPr id="106" name="椭圆 105"/>
          <p:cNvSpPr/>
          <p:nvPr userDrawn="1"/>
        </p:nvSpPr>
        <p:spPr>
          <a:xfrm>
            <a:off x="9526044" y="425803"/>
            <a:ext cx="481106" cy="481106"/>
          </a:xfrm>
          <a:prstGeom prst="ellipse">
            <a:avLst/>
          </a:prstGeom>
          <a:solidFill>
            <a:srgbClr val="00A8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康俪金黑W8(P)" pitchFamily="34" charset="-122"/>
              <a:ea typeface="华康俪金黑W8(P)" pitchFamily="34" charset="-122"/>
            </a:endParaRPr>
          </a:p>
        </p:txBody>
      </p:sp>
      <p:cxnSp>
        <p:nvCxnSpPr>
          <p:cNvPr id="107" name="直接连接符 106"/>
          <p:cNvCxnSpPr/>
          <p:nvPr userDrawn="1"/>
        </p:nvCxnSpPr>
        <p:spPr>
          <a:xfrm flipH="1">
            <a:off x="1490663" y="870775"/>
            <a:ext cx="8026082"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8" name="椭圆 107"/>
          <p:cNvSpPr/>
          <p:nvPr userDrawn="1"/>
        </p:nvSpPr>
        <p:spPr>
          <a:xfrm>
            <a:off x="10110285" y="425803"/>
            <a:ext cx="481106" cy="481106"/>
          </a:xfrm>
          <a:prstGeom prst="ellipse">
            <a:avLst/>
          </a:prstGeom>
          <a:solidFill>
            <a:srgbClr val="00A8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康俪金黑W8(P)" pitchFamily="34" charset="-122"/>
              <a:ea typeface="华康俪金黑W8(P)" pitchFamily="34" charset="-122"/>
            </a:endParaRPr>
          </a:p>
        </p:txBody>
      </p:sp>
      <p:sp>
        <p:nvSpPr>
          <p:cNvPr id="109" name="椭圆 108"/>
          <p:cNvSpPr/>
          <p:nvPr userDrawn="1"/>
        </p:nvSpPr>
        <p:spPr>
          <a:xfrm>
            <a:off x="10694525" y="425803"/>
            <a:ext cx="481106" cy="481106"/>
          </a:xfrm>
          <a:prstGeom prst="ellipse">
            <a:avLst/>
          </a:prstGeom>
          <a:solidFill>
            <a:srgbClr val="00A8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康俪金黑W8(P)" pitchFamily="34" charset="-122"/>
              <a:ea typeface="华康俪金黑W8(P)" pitchFamily="34" charset="-122"/>
            </a:endParaRPr>
          </a:p>
        </p:txBody>
      </p:sp>
      <p:sp>
        <p:nvSpPr>
          <p:cNvPr id="110" name="椭圆 109"/>
          <p:cNvSpPr/>
          <p:nvPr userDrawn="1"/>
        </p:nvSpPr>
        <p:spPr>
          <a:xfrm>
            <a:off x="11278766" y="425803"/>
            <a:ext cx="481106" cy="481106"/>
          </a:xfrm>
          <a:prstGeom prst="ellipse">
            <a:avLst/>
          </a:prstGeom>
          <a:solidFill>
            <a:srgbClr val="00A8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康俪金黑W8(P)" pitchFamily="34" charset="-122"/>
              <a:ea typeface="华康俪金黑W8(P)" pitchFamily="34" charset="-122"/>
            </a:endParaRPr>
          </a:p>
        </p:txBody>
      </p:sp>
      <p:sp>
        <p:nvSpPr>
          <p:cNvPr id="111" name="弧形 110"/>
          <p:cNvSpPr/>
          <p:nvPr userDrawn="1"/>
        </p:nvSpPr>
        <p:spPr>
          <a:xfrm>
            <a:off x="10014538" y="308127"/>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latin typeface="华康俪金黑W8(P)" pitchFamily="34" charset="-122"/>
              <a:ea typeface="华康俪金黑W8(P)" pitchFamily="34" charset="-122"/>
            </a:endParaRPr>
          </a:p>
        </p:txBody>
      </p:sp>
      <p:cxnSp>
        <p:nvCxnSpPr>
          <p:cNvPr id="112" name="直接连接符 111"/>
          <p:cNvCxnSpPr/>
          <p:nvPr userDrawn="1"/>
        </p:nvCxnSpPr>
        <p:spPr>
          <a:xfrm>
            <a:off x="10588900" y="870775"/>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userDrawn="1"/>
        </p:nvCxnSpPr>
        <p:spPr>
          <a:xfrm>
            <a:off x="11175632" y="870775"/>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4" name="弧形 113"/>
          <p:cNvSpPr/>
          <p:nvPr userDrawn="1"/>
        </p:nvSpPr>
        <p:spPr>
          <a:xfrm>
            <a:off x="10598778" y="308127"/>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latin typeface="华康俪金黑W8(P)" pitchFamily="34" charset="-122"/>
              <a:ea typeface="华康俪金黑W8(P)" pitchFamily="34" charset="-122"/>
            </a:endParaRPr>
          </a:p>
        </p:txBody>
      </p:sp>
      <p:sp>
        <p:nvSpPr>
          <p:cNvPr id="115" name="弧形 114"/>
          <p:cNvSpPr/>
          <p:nvPr userDrawn="1"/>
        </p:nvSpPr>
        <p:spPr>
          <a:xfrm>
            <a:off x="11183019" y="308127"/>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latin typeface="华康俪金黑W8(P)" pitchFamily="34" charset="-122"/>
              <a:ea typeface="华康俪金黑W8(P)" pitchFamily="34" charset="-122"/>
            </a:endParaRPr>
          </a:p>
        </p:txBody>
      </p:sp>
      <p:cxnSp>
        <p:nvCxnSpPr>
          <p:cNvPr id="116" name="直接连接符 115"/>
          <p:cNvCxnSpPr/>
          <p:nvPr userDrawn="1"/>
        </p:nvCxnSpPr>
        <p:spPr>
          <a:xfrm>
            <a:off x="11759872" y="870775"/>
            <a:ext cx="438478"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7" name="TextBox 15"/>
          <p:cNvSpPr txBox="1"/>
          <p:nvPr userDrawn="1"/>
        </p:nvSpPr>
        <p:spPr>
          <a:xfrm>
            <a:off x="11123275" y="445304"/>
            <a:ext cx="792088" cy="400110"/>
          </a:xfrm>
          <a:prstGeom prst="rect">
            <a:avLst/>
          </a:prstGeom>
          <a:noFill/>
        </p:spPr>
        <p:txBody>
          <a:bodyPr wrap="square" rtlCol="0">
            <a:spAutoFit/>
          </a:bodyPr>
          <a:lstStyle/>
          <a:p>
            <a:pPr algn="ctr"/>
            <a:r>
              <a:rPr lang="zh-CN" altLang="en-US" sz="2000" b="0" dirty="0" smtClean="0">
                <a:solidFill>
                  <a:schemeClr val="bg1"/>
                </a:solidFill>
                <a:latin typeface="华康俪金黑W8(P)" pitchFamily="34" charset="-122"/>
                <a:ea typeface="华康俪金黑W8(P)" pitchFamily="34" charset="-122"/>
                <a:cs typeface="Arial Unicode MS" panose="020B0604020202020204" pitchFamily="34" charset="-122"/>
              </a:rPr>
              <a:t>险</a:t>
            </a:r>
            <a:endParaRPr lang="zh-CN" altLang="en-US" sz="2000" b="0" dirty="0">
              <a:solidFill>
                <a:schemeClr val="bg1"/>
              </a:solidFill>
              <a:latin typeface="华康俪金黑W8(P)" pitchFamily="34" charset="-122"/>
              <a:ea typeface="华康俪金黑W8(P)" pitchFamily="34" charset="-122"/>
              <a:cs typeface="Arial Unicode MS" panose="020B0604020202020204" pitchFamily="34" charset="-122"/>
            </a:endParaRPr>
          </a:p>
        </p:txBody>
      </p:sp>
      <p:sp>
        <p:nvSpPr>
          <p:cNvPr id="118" name="TextBox 30"/>
          <p:cNvSpPr txBox="1"/>
          <p:nvPr userDrawn="1"/>
        </p:nvSpPr>
        <p:spPr>
          <a:xfrm>
            <a:off x="9526141" y="445304"/>
            <a:ext cx="441146" cy="400110"/>
          </a:xfrm>
          <a:prstGeom prst="rect">
            <a:avLst/>
          </a:prstGeom>
          <a:noFill/>
        </p:spPr>
        <p:txBody>
          <a:bodyPr wrap="none" rtlCol="0">
            <a:spAutoFit/>
          </a:bodyPr>
          <a:lstStyle/>
          <a:p>
            <a:r>
              <a:rPr lang="zh-CN" altLang="en-US" sz="2000" dirty="0" smtClean="0">
                <a:solidFill>
                  <a:schemeClr val="bg1"/>
                </a:solidFill>
                <a:latin typeface="华康俪金黑W8(P)" pitchFamily="34" charset="-122"/>
                <a:ea typeface="华康俪金黑W8(P)" pitchFamily="34" charset="-122"/>
              </a:rPr>
              <a:t>质</a:t>
            </a:r>
            <a:endParaRPr lang="zh-CN" altLang="en-US" sz="2000" dirty="0">
              <a:solidFill>
                <a:schemeClr val="bg1"/>
              </a:solidFill>
              <a:latin typeface="华康俪金黑W8(P)" pitchFamily="34" charset="-122"/>
              <a:ea typeface="华康俪金黑W8(P)" pitchFamily="34" charset="-122"/>
            </a:endParaRPr>
          </a:p>
        </p:txBody>
      </p:sp>
      <p:sp>
        <p:nvSpPr>
          <p:cNvPr id="119" name="TextBox 31"/>
          <p:cNvSpPr txBox="1"/>
          <p:nvPr userDrawn="1"/>
        </p:nvSpPr>
        <p:spPr>
          <a:xfrm>
            <a:off x="10122769" y="445304"/>
            <a:ext cx="441146" cy="400110"/>
          </a:xfrm>
          <a:prstGeom prst="rect">
            <a:avLst/>
          </a:prstGeom>
          <a:noFill/>
        </p:spPr>
        <p:txBody>
          <a:bodyPr wrap="none" rtlCol="0">
            <a:spAutoFit/>
          </a:bodyPr>
          <a:lstStyle/>
          <a:p>
            <a:r>
              <a:rPr lang="zh-CN" altLang="en-US" sz="2000" dirty="0" smtClean="0">
                <a:solidFill>
                  <a:schemeClr val="bg1"/>
                </a:solidFill>
                <a:latin typeface="华康俪金黑W8(P)" pitchFamily="34" charset="-122"/>
                <a:ea typeface="华康俪金黑W8(P)" pitchFamily="34" charset="-122"/>
              </a:rPr>
              <a:t>量</a:t>
            </a:r>
            <a:endParaRPr lang="zh-CN" altLang="en-US" sz="2000" dirty="0">
              <a:solidFill>
                <a:schemeClr val="bg1"/>
              </a:solidFill>
              <a:latin typeface="华康俪金黑W8(P)" pitchFamily="34" charset="-122"/>
              <a:ea typeface="华康俪金黑W8(P)" pitchFamily="34" charset="-122"/>
            </a:endParaRPr>
          </a:p>
        </p:txBody>
      </p:sp>
      <p:sp>
        <p:nvSpPr>
          <p:cNvPr id="120" name="TextBox 32"/>
          <p:cNvSpPr txBox="1"/>
          <p:nvPr userDrawn="1"/>
        </p:nvSpPr>
        <p:spPr>
          <a:xfrm>
            <a:off x="10707009" y="445304"/>
            <a:ext cx="441146" cy="400110"/>
          </a:xfrm>
          <a:prstGeom prst="rect">
            <a:avLst/>
          </a:prstGeom>
          <a:noFill/>
        </p:spPr>
        <p:txBody>
          <a:bodyPr wrap="none" rtlCol="0">
            <a:spAutoFit/>
          </a:bodyPr>
          <a:lstStyle/>
          <a:p>
            <a:r>
              <a:rPr lang="zh-CN" altLang="en-US" sz="2000" dirty="0" smtClean="0">
                <a:solidFill>
                  <a:schemeClr val="bg1"/>
                </a:solidFill>
                <a:latin typeface="华康俪金黑W8(P)" pitchFamily="34" charset="-122"/>
                <a:ea typeface="华康俪金黑W8(P)" pitchFamily="34" charset="-122"/>
              </a:rPr>
              <a:t>风</a:t>
            </a:r>
            <a:endParaRPr lang="zh-CN" altLang="en-US" sz="2000" dirty="0">
              <a:solidFill>
                <a:schemeClr val="bg1"/>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158270421"/>
      </p:ext>
    </p:extLst>
  </p:cSld>
  <p:clrMap bg1="lt1" tx1="dk1" bg2="lt2" tx2="dk2" accent1="accent1" accent2="accent2" accent3="accent3" accent4="accent4" accent5="accent5" accent6="accent6" hlink="hlink" folHlink="folHlink"/>
  <p:sldLayoutIdLst>
    <p:sldLayoutId id="2147483675" r:id="rId1"/>
    <p:sldLayoutId id="2147483706" r:id="rId2"/>
    <p:sldLayoutId id="2147483707" r:id="rId3"/>
    <p:sldLayoutId id="2147483708" r:id="rId4"/>
    <p:sldLayoutId id="2147483710" r:id="rId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9818933"/>
      </p:ext>
    </p:extLst>
  </p:cSld>
  <p:clrMap bg1="lt1" tx1="dk1" bg2="lt2" tx2="dk2" accent1="accent1" accent2="accent2" accent3="accent3" accent4="accent4" accent5="accent5" accent6="accent6" hlink="hlink" folHlink="folHlink"/>
  <p:sldLayoutIdLst>
    <p:sldLayoutId id="2147483701" r:id="rId1"/>
    <p:sldLayoutId id="2147483713" r:id="rId2"/>
    <p:sldLayoutId id="2147483714" r:id="rId3"/>
    <p:sldLayoutId id="2147483715" r:id="rId4"/>
    <p:sldLayoutId id="2147483716" r:id="rId5"/>
    <p:sldLayoutId id="2147483717" r:id="rId6"/>
    <p:sldLayoutId id="2147483709" r:id="rId7"/>
    <p:sldLayoutId id="2147483705" r:id="rId8"/>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637" y="365126"/>
            <a:ext cx="10521077"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637" y="1825625"/>
            <a:ext cx="10521077"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636" y="6356351"/>
            <a:ext cx="274462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3"/>
          </p:nvPr>
        </p:nvSpPr>
        <p:spPr>
          <a:xfrm>
            <a:off x="4040704" y="6356351"/>
            <a:ext cx="411694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5085" y="6356351"/>
            <a:ext cx="274462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1175450"/>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tags" Target="../tags/tag38.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5" Type="http://schemas.openxmlformats.org/officeDocument/2006/relationships/tags" Target="../tags/tag31.xml"/><Relationship Id="rId15" Type="http://schemas.openxmlformats.org/officeDocument/2006/relationships/slideLayout" Target="../slideLayouts/slideLayout2.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s>
</file>

<file path=ppt/slides/_rels/slide12.xml.rels><?xml version="1.0" encoding="UTF-8" standalone="yes"?>
<Relationships xmlns="http://schemas.openxmlformats.org/package/2006/relationships"><Relationship Id="rId8" Type="http://schemas.openxmlformats.org/officeDocument/2006/relationships/tags" Target="../tags/tag48.xml"/><Relationship Id="rId13" Type="http://schemas.openxmlformats.org/officeDocument/2006/relationships/tags" Target="../tags/tag53.xml"/><Relationship Id="rId3" Type="http://schemas.openxmlformats.org/officeDocument/2006/relationships/tags" Target="../tags/tag43.xml"/><Relationship Id="rId7" Type="http://schemas.openxmlformats.org/officeDocument/2006/relationships/tags" Target="../tags/tag47.xml"/><Relationship Id="rId12" Type="http://schemas.openxmlformats.org/officeDocument/2006/relationships/tags" Target="../tags/tag52.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tags" Target="../tags/tag51.xml"/><Relationship Id="rId5" Type="http://schemas.openxmlformats.org/officeDocument/2006/relationships/tags" Target="../tags/tag45.xml"/><Relationship Id="rId10" Type="http://schemas.openxmlformats.org/officeDocument/2006/relationships/tags" Target="../tags/tag50.xml"/><Relationship Id="rId4" Type="http://schemas.openxmlformats.org/officeDocument/2006/relationships/tags" Target="../tags/tag44.xml"/><Relationship Id="rId9" Type="http://schemas.openxmlformats.org/officeDocument/2006/relationships/tags" Target="../tags/tag49.xml"/><Relationship Id="rId1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tags" Target="../tags/tag66.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slideLayout" Target="../slideLayouts/slideLayout2.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tags" Target="../tags/tag67.xml"/></Relationships>
</file>

<file path=ppt/slides/_rels/slide14.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tags" Target="../tags/tag79.xml"/><Relationship Id="rId2" Type="http://schemas.openxmlformats.org/officeDocument/2006/relationships/tags" Target="../tags/tag69.xml"/><Relationship Id="rId16" Type="http://schemas.openxmlformats.org/officeDocument/2006/relationships/slideLayout" Target="../slideLayouts/slideLayout2.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5" Type="http://schemas.openxmlformats.org/officeDocument/2006/relationships/tags" Target="../tags/tag72.xml"/><Relationship Id="rId15" Type="http://schemas.openxmlformats.org/officeDocument/2006/relationships/tags" Target="../tags/tag82.xml"/><Relationship Id="rId10" Type="http://schemas.openxmlformats.org/officeDocument/2006/relationships/tags" Target="../tags/tag77.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tags" Target="../tags/tag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notesSlide" Target="../notesSlides/notesSlide2.xml"/><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5" Type="http://schemas.openxmlformats.org/officeDocument/2006/relationships/tags" Target="../tags/tag20.xml"/><Relationship Id="rId10" Type="http://schemas.openxmlformats.org/officeDocument/2006/relationships/tags" Target="../tags/tag25.xml"/><Relationship Id="rId4" Type="http://schemas.openxmlformats.org/officeDocument/2006/relationships/tags" Target="../tags/tag19.xml"/><Relationship Id="rId9" Type="http://schemas.openxmlformats.org/officeDocument/2006/relationships/tags" Target="../tags/tag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078611" y="196357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i="0" dirty="0" smtClean="0">
                <a:solidFill>
                  <a:schemeClr val="tx1"/>
                </a:solidFill>
                <a:latin typeface="微软雅黑 Light" panose="020B0502040204020203" pitchFamily="34" charset="-122"/>
                <a:ea typeface="微软雅黑 Light" panose="020B0502040204020203" pitchFamily="34" charset="-122"/>
              </a:rPr>
              <a:t>——</a:t>
            </a:r>
            <a:r>
              <a:rPr lang="zh-CN" altLang="en-US" sz="1600" i="0" dirty="0" smtClean="0">
                <a:solidFill>
                  <a:schemeClr val="tx1"/>
                </a:solidFill>
                <a:latin typeface="微软雅黑 Light" panose="020B0502040204020203" pitchFamily="34" charset="-122"/>
                <a:ea typeface="微软雅黑 Light" panose="020B0502040204020203" pitchFamily="34" charset="-122"/>
              </a:rPr>
              <a:t>省公司科技进步奖答辩</a:t>
            </a:r>
            <a:endParaRPr lang="en-US" altLang="zh-CN" sz="1600" i="0" dirty="0" smtClean="0">
              <a:solidFill>
                <a:schemeClr val="tx1"/>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4959101" y="2730552"/>
            <a:ext cx="6628459" cy="1581972"/>
          </a:xfrm>
          <a:prstGeom prst="rect">
            <a:avLst/>
          </a:prstGeom>
        </p:spPr>
        <p:txBody>
          <a:bodyPr wrap="square">
            <a:spAutoFit/>
          </a:bodyPr>
          <a:lstStyle/>
          <a:p>
            <a:pPr algn="ctr">
              <a:lnSpc>
                <a:spcPct val="110000"/>
              </a:lnSpc>
            </a:pPr>
            <a:r>
              <a:rPr lang="zh-CN" altLang="en-US" sz="4400" dirty="0" smtClean="0">
                <a:solidFill>
                  <a:schemeClr val="bg1"/>
                </a:solidFill>
                <a:effectLst>
                  <a:outerShdw blurRad="38100" dist="38100" dir="2700000" algn="tl">
                    <a:srgbClr val="000000">
                      <a:alpha val="43137"/>
                    </a:srgbClr>
                  </a:outerShdw>
                </a:effectLst>
                <a:latin typeface="华康俪金黑W8(P)" pitchFamily="34" charset="-122"/>
                <a:ea typeface="华康俪金黑W8(P)" pitchFamily="34" charset="-122"/>
              </a:rPr>
              <a:t>质量风险管理方法</a:t>
            </a:r>
          </a:p>
          <a:p>
            <a:pPr algn="ctr">
              <a:lnSpc>
                <a:spcPct val="110000"/>
              </a:lnSpc>
            </a:pPr>
            <a:r>
              <a:rPr lang="zh-CN" altLang="en-US" sz="4400" dirty="0" smtClean="0">
                <a:solidFill>
                  <a:schemeClr val="bg1"/>
                </a:solidFill>
                <a:effectLst>
                  <a:outerShdw blurRad="38100" dist="38100" dir="2700000" algn="tl">
                    <a:srgbClr val="000000">
                      <a:alpha val="43137"/>
                    </a:srgbClr>
                  </a:outerShdw>
                </a:effectLst>
                <a:latin typeface="华康俪金黑W8(P)" pitchFamily="34" charset="-122"/>
                <a:ea typeface="华康俪金黑W8(P)" pitchFamily="34" charset="-122"/>
              </a:rPr>
              <a:t>在卷烟工业中的应用研究</a:t>
            </a:r>
            <a:endParaRPr lang="zh-CN" altLang="en-US" sz="4400" dirty="0">
              <a:solidFill>
                <a:schemeClr val="bg1"/>
              </a:solidFill>
              <a:effectLst>
                <a:outerShdw blurRad="38100" dist="38100" dir="2700000" algn="tl">
                  <a:srgbClr val="000000">
                    <a:alpha val="43137"/>
                  </a:srgbClr>
                </a:outerShdw>
              </a:effectLst>
              <a:latin typeface="华康俪金黑W8(P)" pitchFamily="34" charset="-122"/>
              <a:ea typeface="华康俪金黑W8(P)" pitchFamily="34" charset="-122"/>
            </a:endParaRPr>
          </a:p>
        </p:txBody>
      </p:sp>
      <p:sp>
        <p:nvSpPr>
          <p:cNvPr id="4" name="副标题 2"/>
          <p:cNvSpPr txBox="1">
            <a:spLocks/>
          </p:cNvSpPr>
          <p:nvPr/>
        </p:nvSpPr>
        <p:spPr>
          <a:xfrm>
            <a:off x="7179295" y="4634032"/>
            <a:ext cx="4176464" cy="155324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indent="0" algn="l" defTabSz="914400" rtl="0" eaLnBrk="1" fontAlgn="auto" latinLnBrk="0" hangingPunct="1">
              <a:lnSpc>
                <a:spcPct val="120000"/>
              </a:lnSpc>
              <a:spcBef>
                <a:spcPct val="20000"/>
              </a:spcBef>
              <a:spcAft>
                <a:spcPts val="0"/>
              </a:spcAft>
              <a:buClrTx/>
              <a:buSzTx/>
              <a:buFont typeface="Arial" pitchFamily="34" charset="0"/>
              <a:buNone/>
              <a:tabLst/>
              <a:defRPr/>
            </a:pPr>
            <a:r>
              <a:rPr lang="zh-CN" altLang="en-US" sz="1600" b="0" dirty="0" smtClean="0">
                <a:solidFill>
                  <a:schemeClr val="tx1"/>
                </a:solidFill>
                <a:latin typeface="微软雅黑 Light" panose="020B0502040204020203" pitchFamily="34" charset="-122"/>
                <a:ea typeface="微软雅黑 Light" panose="020B0502040204020203" pitchFamily="34" charset="-122"/>
              </a:rPr>
              <a:t>主要完成单位</a:t>
            </a:r>
            <a:r>
              <a:rPr lang="en-US" altLang="zh-CN" sz="1600" b="0" dirty="0" smtClean="0">
                <a:solidFill>
                  <a:schemeClr val="tx1"/>
                </a:solidFill>
                <a:latin typeface="微软雅黑 Light" panose="020B0502040204020203" pitchFamily="34" charset="-122"/>
                <a:ea typeface="微软雅黑 Light" panose="020B0502040204020203" pitchFamily="34" charset="-122"/>
              </a:rPr>
              <a:t>(</a:t>
            </a:r>
            <a:r>
              <a:rPr lang="zh-CN" altLang="en-US" sz="1600" b="0" dirty="0" smtClean="0">
                <a:solidFill>
                  <a:schemeClr val="tx1"/>
                </a:solidFill>
                <a:latin typeface="微软雅黑 Light" panose="020B0502040204020203" pitchFamily="34" charset="-122"/>
                <a:ea typeface="微软雅黑 Light" panose="020B0502040204020203" pitchFamily="34" charset="-122"/>
              </a:rPr>
              <a:t>部门</a:t>
            </a:r>
            <a:r>
              <a:rPr lang="en-US" altLang="zh-CN" sz="1600" b="0" dirty="0" smtClean="0">
                <a:solidFill>
                  <a:schemeClr val="tx1"/>
                </a:solidFill>
                <a:latin typeface="微软雅黑 Light" panose="020B0502040204020203" pitchFamily="34" charset="-122"/>
                <a:ea typeface="微软雅黑 Light" panose="020B0502040204020203" pitchFamily="34" charset="-122"/>
              </a:rPr>
              <a:t>)</a:t>
            </a:r>
            <a:r>
              <a:rPr lang="zh-CN" altLang="zh-CN" sz="1600" b="0" dirty="0" smtClean="0">
                <a:solidFill>
                  <a:schemeClr val="tx1"/>
                </a:solidFill>
                <a:latin typeface="微软雅黑 Light" panose="020B0502040204020203" pitchFamily="34" charset="-122"/>
                <a:ea typeface="微软雅黑 Light" panose="020B0502040204020203" pitchFamily="34" charset="-122"/>
              </a:rPr>
              <a:t>：</a:t>
            </a:r>
            <a:r>
              <a:rPr lang="en-US" altLang="zh-CN" sz="1600" b="0" dirty="0" smtClean="0">
                <a:solidFill>
                  <a:schemeClr val="tx1"/>
                </a:solidFill>
                <a:latin typeface="微软雅黑 Light" panose="020B0502040204020203" pitchFamily="34" charset="-122"/>
                <a:ea typeface="微软雅黑 Light" panose="020B0502040204020203" pitchFamily="34" charset="-122"/>
              </a:rPr>
              <a:t>  </a:t>
            </a:r>
          </a:p>
          <a:p>
            <a:pPr marL="0" marR="0" indent="361950" algn="l" defTabSz="914400" rtl="0" eaLnBrk="1" fontAlgn="auto" latinLnBrk="0" hangingPunct="1">
              <a:lnSpc>
                <a:spcPct val="120000"/>
              </a:lnSpc>
              <a:spcBef>
                <a:spcPct val="20000"/>
              </a:spcBef>
              <a:spcAft>
                <a:spcPts val="0"/>
              </a:spcAft>
              <a:buClrTx/>
              <a:buSzTx/>
              <a:buFont typeface="Arial" pitchFamily="34" charset="0"/>
              <a:buNone/>
              <a:tabLst/>
              <a:defRPr/>
            </a:pPr>
            <a:r>
              <a:rPr lang="zh-CN" altLang="en-US" sz="1600" b="0" dirty="0" smtClean="0">
                <a:solidFill>
                  <a:schemeClr val="tx1"/>
                </a:solidFill>
                <a:latin typeface="微软雅黑 Light" panose="020B0502040204020203" pitchFamily="34" charset="-122"/>
                <a:ea typeface="微软雅黑 Light" panose="020B0502040204020203" pitchFamily="34" charset="-122"/>
              </a:rPr>
              <a:t>福建中烟工业有限责任公司技术中心</a:t>
            </a:r>
            <a:endParaRPr lang="en-US" altLang="zh-CN" sz="1600" b="0" dirty="0" smtClean="0">
              <a:solidFill>
                <a:schemeClr val="tx1"/>
              </a:solidFill>
              <a:latin typeface="微软雅黑 Light" panose="020B0502040204020203" pitchFamily="34" charset="-122"/>
              <a:ea typeface="微软雅黑 Light" panose="020B0502040204020203" pitchFamily="34" charset="-122"/>
            </a:endParaRPr>
          </a:p>
          <a:p>
            <a:pPr marL="0" marR="0" indent="361950" algn="l" defTabSz="914400" rtl="0" eaLnBrk="1" fontAlgn="auto" latinLnBrk="0" hangingPunct="1">
              <a:lnSpc>
                <a:spcPct val="120000"/>
              </a:lnSpc>
              <a:spcBef>
                <a:spcPct val="20000"/>
              </a:spcBef>
              <a:spcAft>
                <a:spcPts val="0"/>
              </a:spcAft>
              <a:buClrTx/>
              <a:buSzTx/>
              <a:buFont typeface="Arial" pitchFamily="34" charset="0"/>
              <a:buNone/>
              <a:tabLst/>
              <a:defRPr/>
            </a:pPr>
            <a:r>
              <a:rPr lang="zh-CN" altLang="en-US" sz="1600" b="0" dirty="0" smtClean="0">
                <a:solidFill>
                  <a:schemeClr val="tx1"/>
                </a:solidFill>
                <a:latin typeface="微软雅黑 Light" panose="020B0502040204020203" pitchFamily="34" charset="-122"/>
                <a:ea typeface="微软雅黑 Light" panose="020B0502040204020203" pitchFamily="34" charset="-122"/>
              </a:rPr>
              <a:t>龙岩烟草工业有限责任公司</a:t>
            </a:r>
            <a:endParaRPr lang="en-US" altLang="zh-CN" sz="1600" b="0" dirty="0" smtClean="0">
              <a:solidFill>
                <a:schemeClr val="tx1"/>
              </a:solidFill>
              <a:latin typeface="微软雅黑 Light" panose="020B0502040204020203" pitchFamily="34" charset="-122"/>
              <a:ea typeface="微软雅黑 Light" panose="020B0502040204020203" pitchFamily="34" charset="-122"/>
            </a:endParaRPr>
          </a:p>
          <a:p>
            <a:pPr marL="0" marR="0" indent="361950" algn="l" defTabSz="914400" rtl="0" eaLnBrk="1" fontAlgn="auto" latinLnBrk="0" hangingPunct="1">
              <a:lnSpc>
                <a:spcPct val="120000"/>
              </a:lnSpc>
              <a:spcBef>
                <a:spcPct val="20000"/>
              </a:spcBef>
              <a:spcAft>
                <a:spcPts val="0"/>
              </a:spcAft>
              <a:buClrTx/>
              <a:buSzTx/>
              <a:buFont typeface="Arial" pitchFamily="34" charset="0"/>
              <a:buNone/>
              <a:tabLst/>
              <a:defRPr/>
            </a:pPr>
            <a:r>
              <a:rPr lang="zh-CN" altLang="en-US" sz="1600" b="0" dirty="0" smtClean="0">
                <a:solidFill>
                  <a:schemeClr val="tx1"/>
                </a:solidFill>
                <a:latin typeface="微软雅黑 Light" panose="020B0502040204020203" pitchFamily="34" charset="-122"/>
                <a:ea typeface="微软雅黑 Light" panose="020B0502040204020203" pitchFamily="34" charset="-122"/>
              </a:rPr>
              <a:t>厦门烟草工业有限责任公司</a:t>
            </a:r>
            <a:endParaRPr lang="en-US" altLang="zh-CN" sz="1600" b="0" dirty="0" smtClean="0">
              <a:solidFill>
                <a:schemeClr val="tx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516246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6*min(max(#ppt_w*#ppt_h,.3),1)-7.4)/-.7*#ppt_w"/>
                                          </p:val>
                                        </p:tav>
                                        <p:tav tm="100000">
                                          <p:val>
                                            <p:strVal val="#ppt_w"/>
                                          </p:val>
                                        </p:tav>
                                      </p:tavLst>
                                    </p:anim>
                                    <p:anim calcmode="lin" valueType="num">
                                      <p:cBhvr>
                                        <p:cTn id="8" dur="500" fill="hold"/>
                                        <p:tgtEl>
                                          <p:spTgt spid="3"/>
                                        </p:tgtEl>
                                        <p:attrNameLst>
                                          <p:attrName>ppt_h</p:attrName>
                                        </p:attrNameLst>
                                      </p:cBhvr>
                                      <p:tavLst>
                                        <p:tav tm="0">
                                          <p:val>
                                            <p:strVal val="(6*min(max(#ppt_w*#ppt_h,.3),1)-7.4)/-.7*#ppt_h"/>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250" fill="hold"/>
                                        <p:tgtEl>
                                          <p:spTgt spid="2"/>
                                        </p:tgtEl>
                                        <p:attrNameLst>
                                          <p:attrName>ppt_x</p:attrName>
                                        </p:attrNameLst>
                                      </p:cBhvr>
                                      <p:tavLst>
                                        <p:tav tm="0">
                                          <p:val>
                                            <p:strVal val="1+#ppt_w/2"/>
                                          </p:val>
                                        </p:tav>
                                        <p:tav tm="100000">
                                          <p:val>
                                            <p:strVal val="#ppt_x"/>
                                          </p:val>
                                        </p:tav>
                                      </p:tavLst>
                                    </p:anim>
                                    <p:anim calcmode="lin" valueType="num">
                                      <p:cBhvr additive="base">
                                        <p:cTn id="15" dur="250" fill="hold"/>
                                        <p:tgtEl>
                                          <p:spTgt spid="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250" fill="hold"/>
                                        <p:tgtEl>
                                          <p:spTgt spid="4"/>
                                        </p:tgtEl>
                                        <p:attrNameLst>
                                          <p:attrName>ppt_x</p:attrName>
                                        </p:attrNameLst>
                                      </p:cBhvr>
                                      <p:tavLst>
                                        <p:tav tm="0">
                                          <p:val>
                                            <p:strVal val="0-#ppt_w/2"/>
                                          </p:val>
                                        </p:tav>
                                        <p:tav tm="100000">
                                          <p:val>
                                            <p:strVal val="#ppt_x"/>
                                          </p:val>
                                        </p:tav>
                                      </p:tavLst>
                                    </p:anim>
                                    <p:anim calcmode="lin" valueType="num">
                                      <p:cBhvr additive="base">
                                        <p:cTn id="19" dur="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46847" y="2492896"/>
            <a:ext cx="5904656" cy="1018869"/>
          </a:xfrm>
          <a:prstGeom prst="rect">
            <a:avLst/>
          </a:prstGeom>
          <a:noFill/>
        </p:spPr>
        <p:txBody>
          <a:bodyPr wrap="square" rtlCol="0">
            <a:spAutoFit/>
          </a:bodyPr>
          <a:lstStyle/>
          <a:p>
            <a:pPr algn="ctr">
              <a:lnSpc>
                <a:spcPct val="130000"/>
              </a:lnSpc>
            </a:pPr>
            <a:r>
              <a:rPr lang="zh-CN" altLang="en-US" sz="5400" dirty="0" smtClean="0">
                <a:solidFill>
                  <a:srgbClr val="FF8500"/>
                </a:solidFill>
                <a:latin typeface="华康俪金黑W8(P)" pitchFamily="34" charset="-122"/>
                <a:ea typeface="华康俪金黑W8(P)" pitchFamily="34" charset="-122"/>
              </a:rPr>
              <a:t>技术与管理成果</a:t>
            </a:r>
            <a:endParaRPr lang="zh-CN" altLang="en-US" sz="5400" dirty="0">
              <a:solidFill>
                <a:srgbClr val="FF8500"/>
              </a:solidFill>
              <a:latin typeface="华康俪金黑W8(P)" pitchFamily="34" charset="-122"/>
              <a:ea typeface="华康俪金黑W8(P)"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2671" y="3933056"/>
            <a:ext cx="8719200" cy="1591057"/>
          </a:xfrm>
          <a:prstGeom prst="rect">
            <a:avLst/>
          </a:prstGeom>
        </p:spPr>
      </p:pic>
    </p:spTree>
    <p:extLst>
      <p:ext uri="{BB962C8B-B14F-4D97-AF65-F5344CB8AC3E}">
        <p14:creationId xmlns:p14="http://schemas.microsoft.com/office/powerpoint/2010/main" val="244300042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50189" y="850651"/>
            <a:ext cx="9165410" cy="1015663"/>
            <a:chOff x="462157" y="850651"/>
            <a:chExt cx="9165410" cy="1015663"/>
          </a:xfrm>
        </p:grpSpPr>
        <p:sp>
          <p:nvSpPr>
            <p:cNvPr id="9" name="矩形 8"/>
            <p:cNvSpPr/>
            <p:nvPr/>
          </p:nvSpPr>
          <p:spPr>
            <a:xfrm>
              <a:off x="1017890" y="1116033"/>
              <a:ext cx="8609677" cy="584775"/>
            </a:xfrm>
            <a:prstGeom prst="rect">
              <a:avLst/>
            </a:prstGeom>
          </p:spPr>
          <p:txBody>
            <a:bodyPr wrap="square">
              <a:spAutoFit/>
            </a:bodyPr>
            <a:lstStyle/>
            <a:p>
              <a:r>
                <a:rPr lang="zh-CN" altLang="en-US" sz="2400" dirty="0">
                  <a:solidFill>
                    <a:schemeClr val="tx1">
                      <a:lumMod val="75000"/>
                      <a:lumOff val="25000"/>
                    </a:schemeClr>
                  </a:solidFill>
                  <a:latin typeface="华康俪金黑W8(P)" panose="020B0800000000000000" pitchFamily="34" charset="-122"/>
                  <a:ea typeface="华康俪金黑W8(P)" panose="020B0800000000000000" pitchFamily="34" charset="-122"/>
                </a:rPr>
                <a:t>形成了全面的卷烟产品</a:t>
              </a:r>
              <a:r>
                <a:rPr lang="zh-CN" altLang="en-US" sz="3200" dirty="0">
                  <a:solidFill>
                    <a:srgbClr val="FF8500"/>
                  </a:solidFill>
                  <a:latin typeface="华康俪金黑W8(P)" panose="020B0800000000000000" pitchFamily="34" charset="-122"/>
                  <a:ea typeface="华康俪金黑W8(P)" panose="020B0800000000000000" pitchFamily="34" charset="-122"/>
                </a:rPr>
                <a:t>失效模式列表</a:t>
              </a:r>
            </a:p>
          </p:txBody>
        </p:sp>
        <p:sp>
          <p:nvSpPr>
            <p:cNvPr id="10"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1</a:t>
              </a:r>
              <a:endParaRPr lang="zh-CN" altLang="en-US" sz="6000" dirty="0">
                <a:solidFill>
                  <a:srgbClr val="FF8500"/>
                </a:solidFill>
                <a:latin typeface="Broadway" pitchFamily="82" charset="0"/>
                <a:ea typeface="DFPYeaSong-B5" pitchFamily="18" charset="-120"/>
              </a:endParaRPr>
            </a:p>
          </p:txBody>
        </p:sp>
      </p:grpSp>
      <p:sp>
        <p:nvSpPr>
          <p:cNvPr id="14" name="Rectangle 17"/>
          <p:cNvSpPr>
            <a:spLocks noChangeArrowheads="1"/>
          </p:cNvSpPr>
          <p:nvPr/>
        </p:nvSpPr>
        <p:spPr bwMode="auto">
          <a:xfrm>
            <a:off x="7539335" y="4906874"/>
            <a:ext cx="4210744" cy="779252"/>
          </a:xfrm>
          <a:prstGeom prst="rect">
            <a:avLst/>
          </a:prstGeom>
          <a:noFill/>
          <a:ln w="9525">
            <a:noFill/>
            <a:miter lim="800000"/>
            <a:headEnd/>
            <a:tailEnd/>
          </a:ln>
          <a:effectLst/>
        </p:spPr>
        <p:txBody>
          <a:bodyPr wrap="square">
            <a:spAutoFit/>
          </a:bodyPr>
          <a:lstStyle/>
          <a:p>
            <a:pPr>
              <a:lnSpc>
                <a:spcPct val="130000"/>
              </a:lnSpc>
              <a:defRPr/>
            </a:pPr>
            <a:r>
              <a:rPr lang="zh-CN" altLang="en-US" dirty="0" smtClean="0">
                <a:latin typeface="微软雅黑 Light" panose="020B0502040204020203" pitchFamily="34" charset="-122"/>
                <a:ea typeface="微软雅黑 Light" panose="020B0502040204020203" pitchFamily="34" charset="-122"/>
              </a:rPr>
              <a:t>对每个失效模式进行了明确定义和说明，生成一个全面的卷烟产品失效模式列表。</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6" name="Rectangle 17"/>
          <p:cNvSpPr>
            <a:spLocks noChangeArrowheads="1"/>
          </p:cNvSpPr>
          <p:nvPr/>
        </p:nvSpPr>
        <p:spPr bwMode="auto">
          <a:xfrm>
            <a:off x="882920" y="2936374"/>
            <a:ext cx="4145451" cy="2613023"/>
          </a:xfrm>
          <a:prstGeom prst="rect">
            <a:avLst/>
          </a:prstGeom>
          <a:noFill/>
          <a:ln w="9525">
            <a:noFill/>
            <a:miter lim="800000"/>
            <a:headEnd/>
            <a:tailEnd/>
          </a:ln>
          <a:effectLst/>
        </p:spPr>
        <p:txBody>
          <a:bodyPr wrap="square">
            <a:spAutoFit/>
          </a:bodyPr>
          <a:lstStyle/>
          <a:p>
            <a:pPr>
              <a:lnSpc>
                <a:spcPct val="130000"/>
              </a:lnSpc>
              <a:defRPr/>
            </a:pPr>
            <a:r>
              <a:rPr lang="zh-CN" altLang="en-US" dirty="0" smtClean="0">
                <a:latin typeface="微软雅黑 Light" panose="020B0502040204020203" pitchFamily="34" charset="-122"/>
                <a:ea typeface="微软雅黑 Light" panose="020B0502040204020203" pitchFamily="34" charset="-122"/>
              </a:rPr>
              <a:t>以产品质量形成路径为主线，依据国家法律法规、行业和企业标准，结合顾客反馈信息，对产品设计、生产制造等卷烟生产各个过程中存在或潜在的失效模式进行全面、系统的识别，共识别出失效模式</a:t>
            </a:r>
            <a:r>
              <a:rPr lang="en-US" b="1" dirty="0" smtClean="0">
                <a:solidFill>
                  <a:srgbClr val="00A8E7"/>
                </a:solidFill>
                <a:latin typeface="微软雅黑 Light" panose="020B0502040204020203" pitchFamily="34" charset="-122"/>
                <a:ea typeface="微软雅黑 Light" panose="020B0502040204020203" pitchFamily="34" charset="-122"/>
              </a:rPr>
              <a:t>638</a:t>
            </a:r>
            <a:r>
              <a:rPr lang="zh-CN" altLang="en-US" dirty="0" smtClean="0">
                <a:latin typeface="微软雅黑 Light" panose="020B0502040204020203" pitchFamily="34" charset="-122"/>
                <a:ea typeface="微软雅黑 Light" panose="020B0502040204020203" pitchFamily="34" charset="-122"/>
              </a:rPr>
              <a:t>个，其中产品设计环节</a:t>
            </a:r>
            <a:r>
              <a:rPr lang="en-US" b="1" dirty="0" smtClean="0">
                <a:solidFill>
                  <a:srgbClr val="00A8E7"/>
                </a:solidFill>
                <a:latin typeface="微软雅黑 Light" panose="020B0502040204020203" pitchFamily="34" charset="-122"/>
                <a:ea typeface="微软雅黑 Light" panose="020B0502040204020203" pitchFamily="34" charset="-122"/>
              </a:rPr>
              <a:t>87</a:t>
            </a:r>
            <a:r>
              <a:rPr lang="en-US" dirty="0" smtClean="0">
                <a:latin typeface="微软雅黑 Light" panose="020B0502040204020203" pitchFamily="34" charset="-122"/>
                <a:ea typeface="微软雅黑 Light" panose="020B0502040204020203" pitchFamily="34" charset="-122"/>
              </a:rPr>
              <a:t> </a:t>
            </a:r>
            <a:r>
              <a:rPr lang="zh-CN" altLang="en-US" dirty="0" smtClean="0">
                <a:latin typeface="微软雅黑 Light" panose="020B0502040204020203" pitchFamily="34" charset="-122"/>
                <a:ea typeface="微软雅黑 Light" panose="020B0502040204020203" pitchFamily="34" charset="-122"/>
              </a:rPr>
              <a:t>个，卷烟制造过程</a:t>
            </a:r>
            <a:r>
              <a:rPr lang="en-US" b="1" dirty="0" smtClean="0">
                <a:solidFill>
                  <a:srgbClr val="00A8E7"/>
                </a:solidFill>
                <a:latin typeface="微软雅黑 Light" panose="020B0502040204020203" pitchFamily="34" charset="-122"/>
                <a:ea typeface="微软雅黑 Light" panose="020B0502040204020203" pitchFamily="34" charset="-122"/>
              </a:rPr>
              <a:t>551</a:t>
            </a:r>
            <a:r>
              <a:rPr lang="en-US" dirty="0" smtClean="0">
                <a:latin typeface="微软雅黑 Light" panose="020B0502040204020203" pitchFamily="34" charset="-122"/>
                <a:ea typeface="微软雅黑 Light" panose="020B0502040204020203" pitchFamily="34" charset="-122"/>
              </a:rPr>
              <a:t> </a:t>
            </a:r>
            <a:r>
              <a:rPr lang="zh-CN" altLang="en-US" dirty="0" smtClean="0">
                <a:latin typeface="微软雅黑 Light" panose="020B0502040204020203" pitchFamily="34" charset="-122"/>
                <a:ea typeface="微软雅黑 Light" panose="020B0502040204020203" pitchFamily="34" charset="-122"/>
              </a:rPr>
              <a:t>个。</a:t>
            </a:r>
            <a:endParaRPr lang="en-US" altLang="zh-CN" dirty="0" smtClean="0">
              <a:latin typeface="微软雅黑 Light" panose="020B0502040204020203" pitchFamily="34" charset="-122"/>
              <a:ea typeface="微软雅黑 Light" panose="020B0502040204020203" pitchFamily="34" charset="-122"/>
            </a:endParaRPr>
          </a:p>
        </p:txBody>
      </p:sp>
      <p:grpSp>
        <p:nvGrpSpPr>
          <p:cNvPr id="7" name="组合 6"/>
          <p:cNvGrpSpPr/>
          <p:nvPr/>
        </p:nvGrpSpPr>
        <p:grpSpPr>
          <a:xfrm>
            <a:off x="205743" y="1931656"/>
            <a:ext cx="11870096" cy="3382830"/>
            <a:chOff x="165187" y="2355850"/>
            <a:chExt cx="11870096" cy="2527301"/>
          </a:xfrm>
        </p:grpSpPr>
        <p:sp>
          <p:nvSpPr>
            <p:cNvPr id="11" name="MH_Other_1"/>
            <p:cNvSpPr/>
            <p:nvPr>
              <p:custDataLst>
                <p:tags r:id="rId1"/>
              </p:custDataLst>
            </p:nvPr>
          </p:nvSpPr>
          <p:spPr>
            <a:xfrm>
              <a:off x="5470199" y="3833814"/>
              <a:ext cx="1399845" cy="1049337"/>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2" name="MH_Other_2"/>
            <p:cNvSpPr/>
            <p:nvPr>
              <p:custDataLst>
                <p:tags r:id="rId2"/>
              </p:custDataLst>
            </p:nvPr>
          </p:nvSpPr>
          <p:spPr>
            <a:xfrm>
              <a:off x="5595007" y="3926374"/>
              <a:ext cx="1151613" cy="863260"/>
            </a:xfrm>
            <a:prstGeom prst="ellipse">
              <a:avLst/>
            </a:prstGeom>
            <a:solidFill>
              <a:srgbClr val="FE7A06"/>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3" name="MH_Other_3"/>
            <p:cNvSpPr/>
            <p:nvPr>
              <p:custDataLst>
                <p:tags r:id="rId3"/>
              </p:custDataLst>
            </p:nvPr>
          </p:nvSpPr>
          <p:spPr>
            <a:xfrm>
              <a:off x="6948402" y="3911601"/>
              <a:ext cx="264720" cy="8937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FE7A06"/>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cxnSp>
          <p:nvCxnSpPr>
            <p:cNvPr id="15" name="MH_Other_4"/>
            <p:cNvCxnSpPr/>
            <p:nvPr>
              <p:custDataLst>
                <p:tags r:id="rId4"/>
              </p:custDataLst>
            </p:nvPr>
          </p:nvCxnSpPr>
          <p:spPr>
            <a:xfrm>
              <a:off x="7211005" y="4356100"/>
              <a:ext cx="300723" cy="0"/>
            </a:xfrm>
            <a:prstGeom prst="line">
              <a:avLst/>
            </a:prstGeom>
            <a:ln w="25400">
              <a:solidFill>
                <a:srgbClr val="FE7A06"/>
              </a:solidFill>
              <a:tailEnd type="oval" w="sm" len="sm"/>
            </a:ln>
          </p:spPr>
          <p:style>
            <a:lnRef idx="1">
              <a:schemeClr val="accent1"/>
            </a:lnRef>
            <a:fillRef idx="0">
              <a:schemeClr val="accent1"/>
            </a:fillRef>
            <a:effectRef idx="0">
              <a:schemeClr val="accent1"/>
            </a:effectRef>
            <a:fontRef idx="minor">
              <a:schemeClr val="tx1"/>
            </a:fontRef>
          </p:style>
        </p:cxnSp>
        <p:sp>
          <p:nvSpPr>
            <p:cNvPr id="16" name="MH_Other_5"/>
            <p:cNvSpPr/>
            <p:nvPr>
              <p:custDataLst>
                <p:tags r:id="rId5"/>
              </p:custDataLst>
            </p:nvPr>
          </p:nvSpPr>
          <p:spPr>
            <a:xfrm>
              <a:off x="7128411" y="4294189"/>
              <a:ext cx="165186" cy="122237"/>
            </a:xfrm>
            <a:prstGeom prst="ellipse">
              <a:avLst/>
            </a:prstGeom>
            <a:solidFill>
              <a:srgbClr val="FE7A06"/>
            </a:solidFill>
            <a:ln>
              <a:solidFill>
                <a:srgbClr val="FE7A0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7" name="MH_Other_6"/>
            <p:cNvSpPr/>
            <p:nvPr>
              <p:custDataLst>
                <p:tags r:id="rId6"/>
              </p:custDataLst>
            </p:nvPr>
          </p:nvSpPr>
          <p:spPr>
            <a:xfrm>
              <a:off x="5883163" y="4206876"/>
              <a:ext cx="576033" cy="296863"/>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8" name="MH_Other_7"/>
            <p:cNvSpPr/>
            <p:nvPr>
              <p:custDataLst>
                <p:tags r:id="rId7"/>
              </p:custDataLst>
            </p:nvPr>
          </p:nvSpPr>
          <p:spPr>
            <a:xfrm flipH="1">
              <a:off x="5347368" y="2355850"/>
              <a:ext cx="1399845" cy="1049338"/>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9" name="MH_Other_8"/>
            <p:cNvSpPr/>
            <p:nvPr>
              <p:custDataLst>
                <p:tags r:id="rId8"/>
              </p:custDataLst>
            </p:nvPr>
          </p:nvSpPr>
          <p:spPr>
            <a:xfrm flipH="1">
              <a:off x="5471177" y="2449062"/>
              <a:ext cx="1151613" cy="863260"/>
            </a:xfrm>
            <a:prstGeom prst="ellipse">
              <a:avLst/>
            </a:prstGeom>
            <a:solidFill>
              <a:srgbClr val="00A8E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20" name="MH_Other_9"/>
            <p:cNvSpPr/>
            <p:nvPr>
              <p:custDataLst>
                <p:tags r:id="rId9"/>
              </p:custDataLst>
            </p:nvPr>
          </p:nvSpPr>
          <p:spPr>
            <a:xfrm flipH="1">
              <a:off x="5004290" y="2433638"/>
              <a:ext cx="264720" cy="893762"/>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A8E7"/>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cxnSp>
          <p:nvCxnSpPr>
            <p:cNvPr id="21" name="MH_Other_10"/>
            <p:cNvCxnSpPr/>
            <p:nvPr>
              <p:custDataLst>
                <p:tags r:id="rId10"/>
              </p:custDataLst>
            </p:nvPr>
          </p:nvCxnSpPr>
          <p:spPr>
            <a:xfrm flipH="1">
              <a:off x="4705684" y="2878138"/>
              <a:ext cx="300723" cy="0"/>
            </a:xfrm>
            <a:prstGeom prst="line">
              <a:avLst/>
            </a:prstGeom>
            <a:ln w="25400">
              <a:solidFill>
                <a:srgbClr val="00A8E7"/>
              </a:solidFill>
              <a:tailEnd type="oval" w="sm" len="sm"/>
            </a:ln>
          </p:spPr>
          <p:style>
            <a:lnRef idx="1">
              <a:schemeClr val="accent1"/>
            </a:lnRef>
            <a:fillRef idx="0">
              <a:schemeClr val="accent1"/>
            </a:fillRef>
            <a:effectRef idx="0">
              <a:schemeClr val="accent1"/>
            </a:effectRef>
            <a:fontRef idx="minor">
              <a:schemeClr val="tx1"/>
            </a:fontRef>
          </p:style>
        </p:cxnSp>
        <p:sp>
          <p:nvSpPr>
            <p:cNvPr id="22" name="MH_Other_11"/>
            <p:cNvSpPr/>
            <p:nvPr>
              <p:custDataLst>
                <p:tags r:id="rId11"/>
              </p:custDataLst>
            </p:nvPr>
          </p:nvSpPr>
          <p:spPr>
            <a:xfrm flipH="1">
              <a:off x="4923814" y="2816226"/>
              <a:ext cx="165186" cy="123825"/>
            </a:xfrm>
            <a:prstGeom prst="ellipse">
              <a:avLst/>
            </a:pr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23" name="MH_Other_12"/>
            <p:cNvSpPr>
              <a:spLocks/>
            </p:cNvSpPr>
            <p:nvPr>
              <p:custDataLst>
                <p:tags r:id="rId12"/>
              </p:custDataLst>
            </p:nvPr>
          </p:nvSpPr>
          <p:spPr bwMode="auto">
            <a:xfrm>
              <a:off x="5785746" y="2713039"/>
              <a:ext cx="520971" cy="39052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4" name="MH_SubTitle_1"/>
            <p:cNvSpPr>
              <a:spLocks noChangeArrowheads="1"/>
            </p:cNvSpPr>
            <p:nvPr>
              <p:custDataLst>
                <p:tags r:id="rId13"/>
              </p:custDataLst>
            </p:nvPr>
          </p:nvSpPr>
          <p:spPr bwMode="auto">
            <a:xfrm flipH="1">
              <a:off x="165187" y="2644776"/>
              <a:ext cx="446002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zh-CN" altLang="en-US" sz="2400" dirty="0" smtClean="0">
                  <a:solidFill>
                    <a:srgbClr val="00A8E7"/>
                  </a:solidFill>
                  <a:latin typeface="华康俪金黑W8(P)" pitchFamily="34" charset="-122"/>
                  <a:ea typeface="华康俪金黑W8(P)" pitchFamily="34" charset="-122"/>
                </a:rPr>
                <a:t>全面识别</a:t>
              </a:r>
              <a:endParaRPr lang="en-US" altLang="zh-CN" sz="2400" dirty="0">
                <a:solidFill>
                  <a:srgbClr val="00A8E7"/>
                </a:solidFill>
                <a:latin typeface="华康俪金黑W8(P)" pitchFamily="34" charset="-122"/>
                <a:ea typeface="华康俪金黑W8(P)" pitchFamily="34" charset="-122"/>
              </a:endParaRPr>
            </a:p>
          </p:txBody>
        </p:sp>
        <p:sp>
          <p:nvSpPr>
            <p:cNvPr id="25" name="MH_SubTitle_2"/>
            <p:cNvSpPr>
              <a:spLocks noChangeArrowheads="1"/>
            </p:cNvSpPr>
            <p:nvPr>
              <p:custDataLst>
                <p:tags r:id="rId14"/>
              </p:custDataLst>
            </p:nvPr>
          </p:nvSpPr>
          <p:spPr bwMode="auto">
            <a:xfrm>
              <a:off x="7577378" y="4122739"/>
              <a:ext cx="445790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2400" dirty="0" smtClean="0">
                  <a:solidFill>
                    <a:srgbClr val="FE7A06"/>
                  </a:solidFill>
                  <a:latin typeface="华康俪金黑W8(P)" pitchFamily="34" charset="-122"/>
                  <a:ea typeface="华康俪金黑W8(P)" pitchFamily="34" charset="-122"/>
                </a:rPr>
                <a:t>定义说明</a:t>
              </a:r>
              <a:endParaRPr lang="en-US" altLang="zh-CN" sz="2400" dirty="0">
                <a:solidFill>
                  <a:srgbClr val="FE7A06"/>
                </a:solidFill>
                <a:latin typeface="华康俪金黑W8(P)" pitchFamily="34" charset="-122"/>
                <a:ea typeface="华康俪金黑W8(P)" pitchFamily="34" charset="-122"/>
              </a:endParaRPr>
            </a:p>
          </p:txBody>
        </p:sp>
      </p:grpSp>
    </p:spTree>
    <p:extLst>
      <p:ext uri="{BB962C8B-B14F-4D97-AF65-F5344CB8AC3E}">
        <p14:creationId xmlns:p14="http://schemas.microsoft.com/office/powerpoint/2010/main" val="3585838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0189" y="850651"/>
            <a:ext cx="9165410" cy="1015663"/>
            <a:chOff x="462157" y="850651"/>
            <a:chExt cx="9165410" cy="1015663"/>
          </a:xfrm>
        </p:grpSpPr>
        <p:sp>
          <p:nvSpPr>
            <p:cNvPr id="13" name="矩形 12"/>
            <p:cNvSpPr/>
            <p:nvPr/>
          </p:nvSpPr>
          <p:spPr>
            <a:xfrm>
              <a:off x="1017890" y="1116033"/>
              <a:ext cx="8609677" cy="584775"/>
            </a:xfrm>
            <a:prstGeom prst="rect">
              <a:avLst/>
            </a:prstGeom>
          </p:spPr>
          <p:txBody>
            <a:bodyPr wrap="square">
              <a:spAutoFit/>
            </a:bodyPr>
            <a:lstStyle/>
            <a:p>
              <a:r>
                <a:rPr lang="zh-CN" altLang="en-US" sz="2400" dirty="0">
                  <a:solidFill>
                    <a:schemeClr val="tx1">
                      <a:lumMod val="75000"/>
                      <a:lumOff val="25000"/>
                    </a:schemeClr>
                  </a:solidFill>
                  <a:latin typeface="华康俪金黑W8(P)" panose="020B0800000000000000" pitchFamily="34" charset="-122"/>
                  <a:ea typeface="华康俪金黑W8(P)" panose="020B0800000000000000" pitchFamily="34" charset="-122"/>
                </a:rPr>
                <a:t>建立卷烟制造全过程的</a:t>
              </a:r>
              <a:r>
                <a:rPr lang="zh-CN" altLang="en-US" sz="3200" dirty="0">
                  <a:solidFill>
                    <a:srgbClr val="FF8500"/>
                  </a:solidFill>
                  <a:latin typeface="华康俪金黑W8(P)" panose="020B0800000000000000" pitchFamily="34" charset="-122"/>
                  <a:ea typeface="华康俪金黑W8(P)" panose="020B0800000000000000" pitchFamily="34" charset="-122"/>
                </a:rPr>
                <a:t>失效模式因果经验数据库</a:t>
              </a:r>
            </a:p>
          </p:txBody>
        </p:sp>
        <p:sp>
          <p:nvSpPr>
            <p:cNvPr id="15"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2</a:t>
              </a:r>
              <a:endParaRPr lang="zh-CN" altLang="en-US" sz="6000" dirty="0">
                <a:solidFill>
                  <a:srgbClr val="FF8500"/>
                </a:solidFill>
                <a:latin typeface="Broadway" pitchFamily="82" charset="0"/>
                <a:ea typeface="DFPYeaSong-B5" pitchFamily="18" charset="-120"/>
              </a:endParaRPr>
            </a:p>
          </p:txBody>
        </p:sp>
      </p:grpSp>
      <p:grpSp>
        <p:nvGrpSpPr>
          <p:cNvPr id="33" name="组合 32"/>
          <p:cNvGrpSpPr/>
          <p:nvPr/>
        </p:nvGrpSpPr>
        <p:grpSpPr>
          <a:xfrm>
            <a:off x="842591" y="1968166"/>
            <a:ext cx="10945861" cy="1316818"/>
            <a:chOff x="626567" y="4992502"/>
            <a:chExt cx="10945861" cy="1316818"/>
          </a:xfrm>
        </p:grpSpPr>
        <p:grpSp>
          <p:nvGrpSpPr>
            <p:cNvPr id="9" name="组合 8"/>
            <p:cNvGrpSpPr/>
            <p:nvPr/>
          </p:nvGrpSpPr>
          <p:grpSpPr>
            <a:xfrm>
              <a:off x="626567" y="4992502"/>
              <a:ext cx="6553373" cy="1316818"/>
              <a:chOff x="93183" y="2471738"/>
              <a:chExt cx="9316329" cy="1419226"/>
            </a:xfrm>
          </p:grpSpPr>
          <p:cxnSp>
            <p:nvCxnSpPr>
              <p:cNvPr id="10" name="MH_Other_1"/>
              <p:cNvCxnSpPr/>
              <p:nvPr>
                <p:custDataLst>
                  <p:tags r:id="rId1"/>
                </p:custDataLst>
              </p:nvPr>
            </p:nvCxnSpPr>
            <p:spPr>
              <a:xfrm>
                <a:off x="93183" y="3181350"/>
                <a:ext cx="766632"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16" name="MH_SubTitle_1"/>
              <p:cNvSpPr>
                <a:spLocks noChangeArrowheads="1"/>
              </p:cNvSpPr>
              <p:nvPr>
                <p:custDataLst>
                  <p:tags r:id="rId2"/>
                </p:custDataLst>
              </p:nvPr>
            </p:nvSpPr>
            <p:spPr bwMode="auto">
              <a:xfrm>
                <a:off x="1107594" y="2657475"/>
                <a:ext cx="1397728" cy="1047750"/>
              </a:xfrm>
              <a:prstGeom prst="ellipse">
                <a:avLst/>
              </a:prstGeom>
              <a:solidFill>
                <a:srgbClr val="00A8E7"/>
              </a:solid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fontAlgn="auto" hangingPunct="1">
                  <a:spcBef>
                    <a:spcPts val="0"/>
                  </a:spcBef>
                  <a:spcAft>
                    <a:spcPts val="0"/>
                  </a:spcAft>
                  <a:defRPr/>
                </a:pPr>
                <a:r>
                  <a:rPr lang="zh-CN" altLang="en-US" dirty="0" smtClean="0">
                    <a:solidFill>
                      <a:srgbClr val="FFFFFF"/>
                    </a:solidFill>
                    <a:latin typeface="华康俪金黑W8(P)" pitchFamily="34" charset="-122"/>
                    <a:ea typeface="华康俪金黑W8(P)" pitchFamily="34" charset="-122"/>
                  </a:rPr>
                  <a:t>分析</a:t>
                </a:r>
                <a:endParaRPr lang="en-US" altLang="zh-CN" dirty="0" smtClean="0">
                  <a:solidFill>
                    <a:srgbClr val="FFFFFF"/>
                  </a:solidFill>
                  <a:latin typeface="华康俪金黑W8(P)" pitchFamily="34" charset="-122"/>
                  <a:ea typeface="华康俪金黑W8(P)" pitchFamily="34" charset="-122"/>
                </a:endParaRPr>
              </a:p>
              <a:p>
                <a:pPr algn="ctr" eaLnBrk="1" fontAlgn="auto" hangingPunct="1">
                  <a:spcBef>
                    <a:spcPts val="0"/>
                  </a:spcBef>
                  <a:spcAft>
                    <a:spcPts val="0"/>
                  </a:spcAft>
                  <a:defRPr/>
                </a:pPr>
                <a:r>
                  <a:rPr lang="zh-CN" altLang="en-US" dirty="0" smtClean="0">
                    <a:solidFill>
                      <a:srgbClr val="FFFFFF"/>
                    </a:solidFill>
                    <a:latin typeface="华康俪金黑W8(P)" pitchFamily="34" charset="-122"/>
                    <a:ea typeface="华康俪金黑W8(P)" pitchFamily="34" charset="-122"/>
                  </a:rPr>
                  <a:t>原因</a:t>
                </a:r>
                <a:endParaRPr lang="en-US" altLang="zh-CN" dirty="0" smtClean="0">
                  <a:solidFill>
                    <a:srgbClr val="FFFFFF"/>
                  </a:solidFill>
                  <a:latin typeface="华康俪金黑W8(P)" pitchFamily="34" charset="-122"/>
                  <a:ea typeface="华康俪金黑W8(P)" pitchFamily="34" charset="-122"/>
                </a:endParaRPr>
              </a:p>
            </p:txBody>
          </p:sp>
          <p:sp>
            <p:nvSpPr>
              <p:cNvPr id="17" name="MH_Other_2"/>
              <p:cNvSpPr>
                <a:spLocks/>
              </p:cNvSpPr>
              <p:nvPr>
                <p:custDataLst>
                  <p:tags r:id="rId3"/>
                </p:custDataLst>
              </p:nvPr>
            </p:nvSpPr>
            <p:spPr bwMode="auto">
              <a:xfrm flipH="1">
                <a:off x="1806458" y="2471738"/>
                <a:ext cx="961467"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latin typeface="华康俪金黑W8(P)" pitchFamily="34" charset="-122"/>
                  <a:ea typeface="华康俪金黑W8(P)" pitchFamily="34" charset="-122"/>
                </a:endParaRPr>
              </a:p>
            </p:txBody>
          </p:sp>
          <p:sp>
            <p:nvSpPr>
              <p:cNvPr id="18" name="MH_Other_3"/>
              <p:cNvSpPr>
                <a:spLocks/>
              </p:cNvSpPr>
              <p:nvPr>
                <p:custDataLst>
                  <p:tags r:id="rId4"/>
                </p:custDataLst>
              </p:nvPr>
            </p:nvSpPr>
            <p:spPr bwMode="auto">
              <a:xfrm flipV="1">
                <a:off x="844991" y="3181351"/>
                <a:ext cx="961467"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latin typeface="华康俪金黑W8(P)" pitchFamily="34" charset="-122"/>
                  <a:ea typeface="华康俪金黑W8(P)" pitchFamily="34" charset="-122"/>
                </a:endParaRPr>
              </a:p>
            </p:txBody>
          </p:sp>
          <p:sp>
            <p:nvSpPr>
              <p:cNvPr id="19" name="MH_SubTitle_2"/>
              <p:cNvSpPr>
                <a:spLocks noChangeArrowheads="1"/>
              </p:cNvSpPr>
              <p:nvPr>
                <p:custDataLst>
                  <p:tags r:id="rId5"/>
                </p:custDataLst>
              </p:nvPr>
            </p:nvSpPr>
            <p:spPr bwMode="auto">
              <a:xfrm>
                <a:off x="3968700" y="2657475"/>
                <a:ext cx="1395611" cy="1047750"/>
              </a:xfrm>
              <a:prstGeom prst="ellipse">
                <a:avLst/>
              </a:prstGeom>
              <a:solidFill>
                <a:srgbClr val="00A8E7"/>
              </a:solid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fontAlgn="auto" hangingPunct="1">
                  <a:spcBef>
                    <a:spcPts val="0"/>
                  </a:spcBef>
                  <a:spcAft>
                    <a:spcPts val="0"/>
                  </a:spcAft>
                  <a:defRPr/>
                </a:pPr>
                <a:r>
                  <a:rPr lang="zh-CN" altLang="en-US" dirty="0" smtClean="0">
                    <a:solidFill>
                      <a:srgbClr val="FFFFFF"/>
                    </a:solidFill>
                    <a:latin typeface="华康俪金黑W8(P)" pitchFamily="34" charset="-122"/>
                    <a:ea typeface="华康俪金黑W8(P)" pitchFamily="34" charset="-122"/>
                  </a:rPr>
                  <a:t>确定</a:t>
                </a:r>
                <a:endParaRPr lang="en-US" altLang="zh-CN" dirty="0" smtClean="0">
                  <a:solidFill>
                    <a:srgbClr val="FFFFFF"/>
                  </a:solidFill>
                  <a:latin typeface="华康俪金黑W8(P)" pitchFamily="34" charset="-122"/>
                  <a:ea typeface="华康俪金黑W8(P)" pitchFamily="34" charset="-122"/>
                </a:endParaRPr>
              </a:p>
              <a:p>
                <a:pPr algn="ctr" eaLnBrk="1" fontAlgn="auto" hangingPunct="1">
                  <a:spcBef>
                    <a:spcPts val="0"/>
                  </a:spcBef>
                  <a:spcAft>
                    <a:spcPts val="0"/>
                  </a:spcAft>
                  <a:defRPr/>
                </a:pPr>
                <a:r>
                  <a:rPr lang="zh-CN" altLang="en-US" dirty="0">
                    <a:solidFill>
                      <a:srgbClr val="FFFFFF"/>
                    </a:solidFill>
                    <a:latin typeface="华康俪金黑W8(P)" pitchFamily="34" charset="-122"/>
                    <a:ea typeface="华康俪金黑W8(P)" pitchFamily="34" charset="-122"/>
                  </a:rPr>
                  <a:t>要因</a:t>
                </a:r>
                <a:endParaRPr lang="en-US" altLang="zh-CN" dirty="0" smtClean="0">
                  <a:solidFill>
                    <a:srgbClr val="FFFFFF"/>
                  </a:solidFill>
                  <a:latin typeface="华康俪金黑W8(P)" pitchFamily="34" charset="-122"/>
                  <a:ea typeface="华康俪金黑W8(P)" pitchFamily="34" charset="-122"/>
                </a:endParaRPr>
              </a:p>
            </p:txBody>
          </p:sp>
          <p:sp>
            <p:nvSpPr>
              <p:cNvPr id="20" name="MH_Other_4"/>
              <p:cNvSpPr>
                <a:spLocks/>
              </p:cNvSpPr>
              <p:nvPr>
                <p:custDataLst>
                  <p:tags r:id="rId6"/>
                </p:custDataLst>
              </p:nvPr>
            </p:nvSpPr>
            <p:spPr bwMode="auto">
              <a:xfrm flipH="1">
                <a:off x="4667564" y="2471738"/>
                <a:ext cx="961467"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latin typeface="华康俪金黑W8(P)" pitchFamily="34" charset="-122"/>
                  <a:ea typeface="华康俪金黑W8(P)" pitchFamily="34" charset="-122"/>
                </a:endParaRPr>
              </a:p>
            </p:txBody>
          </p:sp>
          <p:sp>
            <p:nvSpPr>
              <p:cNvPr id="21" name="MH_Other_5"/>
              <p:cNvSpPr>
                <a:spLocks/>
              </p:cNvSpPr>
              <p:nvPr>
                <p:custDataLst>
                  <p:tags r:id="rId7"/>
                </p:custDataLst>
              </p:nvPr>
            </p:nvSpPr>
            <p:spPr bwMode="auto">
              <a:xfrm flipV="1">
                <a:off x="3706097" y="3181351"/>
                <a:ext cx="961467"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latin typeface="华康俪金黑W8(P)" pitchFamily="34" charset="-122"/>
                  <a:ea typeface="华康俪金黑W8(P)" pitchFamily="34" charset="-122"/>
                </a:endParaRPr>
              </a:p>
            </p:txBody>
          </p:sp>
          <p:sp>
            <p:nvSpPr>
              <p:cNvPr id="22" name="MH_SubTitle_3"/>
              <p:cNvSpPr>
                <a:spLocks noChangeArrowheads="1"/>
              </p:cNvSpPr>
              <p:nvPr>
                <p:custDataLst>
                  <p:tags r:id="rId8"/>
                </p:custDataLst>
              </p:nvPr>
            </p:nvSpPr>
            <p:spPr bwMode="auto">
              <a:xfrm>
                <a:off x="6827688" y="2657475"/>
                <a:ext cx="1395611" cy="1047750"/>
              </a:xfrm>
              <a:prstGeom prst="ellipse">
                <a:avLst/>
              </a:prstGeom>
              <a:solidFill>
                <a:srgbClr val="00A8E7"/>
              </a:solid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fontAlgn="auto" hangingPunct="1">
                  <a:spcBef>
                    <a:spcPts val="0"/>
                  </a:spcBef>
                  <a:spcAft>
                    <a:spcPts val="0"/>
                  </a:spcAft>
                  <a:defRPr/>
                </a:pPr>
                <a:r>
                  <a:rPr lang="zh-CN" altLang="en-US" dirty="0" smtClean="0">
                    <a:solidFill>
                      <a:srgbClr val="FFFFFF"/>
                    </a:solidFill>
                    <a:latin typeface="华康俪金黑W8(P)" pitchFamily="34" charset="-122"/>
                    <a:ea typeface="华康俪金黑W8(P)" pitchFamily="34" charset="-122"/>
                  </a:rPr>
                  <a:t>形成</a:t>
                </a:r>
                <a:endParaRPr lang="en-US" altLang="zh-CN" dirty="0" smtClean="0">
                  <a:solidFill>
                    <a:srgbClr val="FFFFFF"/>
                  </a:solidFill>
                  <a:latin typeface="华康俪金黑W8(P)" pitchFamily="34" charset="-122"/>
                  <a:ea typeface="华康俪金黑W8(P)" pitchFamily="34" charset="-122"/>
                </a:endParaRPr>
              </a:p>
              <a:p>
                <a:pPr algn="ctr" eaLnBrk="1" fontAlgn="auto" hangingPunct="1">
                  <a:spcBef>
                    <a:spcPts val="0"/>
                  </a:spcBef>
                  <a:spcAft>
                    <a:spcPts val="0"/>
                  </a:spcAft>
                  <a:defRPr/>
                </a:pPr>
                <a:r>
                  <a:rPr lang="zh-CN" altLang="en-US" dirty="0">
                    <a:solidFill>
                      <a:srgbClr val="FFFFFF"/>
                    </a:solidFill>
                    <a:latin typeface="华康俪金黑W8(P)" pitchFamily="34" charset="-122"/>
                    <a:ea typeface="华康俪金黑W8(P)" pitchFamily="34" charset="-122"/>
                  </a:rPr>
                  <a:t>成果</a:t>
                </a:r>
                <a:endParaRPr lang="en-US" altLang="zh-CN" dirty="0" smtClean="0">
                  <a:solidFill>
                    <a:srgbClr val="FFFFFF"/>
                  </a:solidFill>
                  <a:latin typeface="华康俪金黑W8(P)" pitchFamily="34" charset="-122"/>
                  <a:ea typeface="华康俪金黑W8(P)" pitchFamily="34" charset="-122"/>
                </a:endParaRPr>
              </a:p>
            </p:txBody>
          </p:sp>
          <p:sp>
            <p:nvSpPr>
              <p:cNvPr id="23" name="MH_Other_6"/>
              <p:cNvSpPr>
                <a:spLocks/>
              </p:cNvSpPr>
              <p:nvPr>
                <p:custDataLst>
                  <p:tags r:id="rId9"/>
                </p:custDataLst>
              </p:nvPr>
            </p:nvSpPr>
            <p:spPr bwMode="auto">
              <a:xfrm flipH="1">
                <a:off x="7524435" y="2471738"/>
                <a:ext cx="961467"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latin typeface="华康俪金黑W8(P)" pitchFamily="34" charset="-122"/>
                  <a:ea typeface="华康俪金黑W8(P)" pitchFamily="34" charset="-122"/>
                </a:endParaRPr>
              </a:p>
            </p:txBody>
          </p:sp>
          <p:sp>
            <p:nvSpPr>
              <p:cNvPr id="24" name="MH_Other_7"/>
              <p:cNvSpPr>
                <a:spLocks/>
              </p:cNvSpPr>
              <p:nvPr>
                <p:custDataLst>
                  <p:tags r:id="rId10"/>
                </p:custDataLst>
              </p:nvPr>
            </p:nvSpPr>
            <p:spPr bwMode="auto">
              <a:xfrm flipV="1">
                <a:off x="6562968" y="3181351"/>
                <a:ext cx="961467"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latin typeface="华康俪金黑W8(P)" pitchFamily="34" charset="-122"/>
                  <a:ea typeface="华康俪金黑W8(P)" pitchFamily="34" charset="-122"/>
                </a:endParaRPr>
              </a:p>
            </p:txBody>
          </p:sp>
          <p:cxnSp>
            <p:nvCxnSpPr>
              <p:cNvPr id="25" name="MH_Other_8"/>
              <p:cNvCxnSpPr/>
              <p:nvPr>
                <p:custDataLst>
                  <p:tags r:id="rId11"/>
                </p:custDataLst>
              </p:nvPr>
            </p:nvCxnSpPr>
            <p:spPr>
              <a:xfrm>
                <a:off x="8471077" y="3181350"/>
                <a:ext cx="938435"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6" name="MH_Other_12"/>
              <p:cNvCxnSpPr/>
              <p:nvPr>
                <p:custDataLst>
                  <p:tags r:id="rId12"/>
                </p:custDataLst>
              </p:nvPr>
            </p:nvCxnSpPr>
            <p:spPr>
              <a:xfrm>
                <a:off x="2750983" y="3181350"/>
                <a:ext cx="97205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cxnSp>
            <p:nvCxnSpPr>
              <p:cNvPr id="27" name="MH_Other_13"/>
              <p:cNvCxnSpPr/>
              <p:nvPr>
                <p:custDataLst>
                  <p:tags r:id="rId13"/>
                </p:custDataLst>
              </p:nvPr>
            </p:nvCxnSpPr>
            <p:spPr>
              <a:xfrm>
                <a:off x="5612089" y="3181350"/>
                <a:ext cx="969938"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7251948" y="5123991"/>
              <a:ext cx="4320480" cy="1066446"/>
            </a:xfrm>
            <a:prstGeom prst="rect">
              <a:avLst/>
            </a:prstGeom>
          </p:spPr>
          <p:txBody>
            <a:bodyPr wrap="square">
              <a:spAutoFit/>
            </a:bodyPr>
            <a:lstStyle/>
            <a:p>
              <a:pPr>
                <a:lnSpc>
                  <a:spcPct val="110000"/>
                </a:lnSpc>
              </a:pPr>
              <a:r>
                <a:rPr lang="zh-CN" altLang="en-US" sz="2000" dirty="0">
                  <a:solidFill>
                    <a:schemeClr val="tx1">
                      <a:lumMod val="75000"/>
                      <a:lumOff val="25000"/>
                    </a:schemeClr>
                  </a:solidFill>
                  <a:latin typeface="华康俪金黑W8(P)" pitchFamily="34" charset="-122"/>
                  <a:ea typeface="华康俪金黑W8(P)" pitchFamily="34" charset="-122"/>
                </a:rPr>
                <a:t>通过对卷烟制造各环节失效模式的原因识别，建立了福建中烟卷烟制造全过程的失效模式因果经验数据库。</a:t>
              </a:r>
            </a:p>
          </p:txBody>
        </p:sp>
      </p:grpSp>
      <p:sp>
        <p:nvSpPr>
          <p:cNvPr id="8" name="矩形 7"/>
          <p:cNvSpPr/>
          <p:nvPr/>
        </p:nvSpPr>
        <p:spPr>
          <a:xfrm>
            <a:off x="2217583" y="3597447"/>
            <a:ext cx="1826141" cy="584775"/>
          </a:xfrm>
          <a:prstGeom prst="rect">
            <a:avLst/>
          </a:prstGeom>
        </p:spPr>
        <p:txBody>
          <a:bodyPr wrap="none">
            <a:spAutoFit/>
          </a:bodyPr>
          <a:lstStyle/>
          <a:p>
            <a:r>
              <a:rPr lang="zh-CN" altLang="en-US" sz="3200" dirty="0" smtClean="0">
                <a:solidFill>
                  <a:srgbClr val="FF8500"/>
                </a:solidFill>
                <a:latin typeface="华康俪金黑W8(P)" panose="020B0800000000000000" pitchFamily="34" charset="-122"/>
                <a:ea typeface="华康俪金黑W8(P)" panose="020B0800000000000000" pitchFamily="34" charset="-122"/>
              </a:rPr>
              <a:t>分析原因</a:t>
            </a:r>
            <a:endParaRPr lang="zh-CN" altLang="en-US" sz="3200" dirty="0"/>
          </a:p>
        </p:txBody>
      </p:sp>
      <p:sp>
        <p:nvSpPr>
          <p:cNvPr id="28" name="矩形 27"/>
          <p:cNvSpPr/>
          <p:nvPr/>
        </p:nvSpPr>
        <p:spPr>
          <a:xfrm>
            <a:off x="2217583" y="4616028"/>
            <a:ext cx="1826141" cy="584775"/>
          </a:xfrm>
          <a:prstGeom prst="rect">
            <a:avLst/>
          </a:prstGeom>
        </p:spPr>
        <p:txBody>
          <a:bodyPr wrap="none">
            <a:spAutoFit/>
          </a:bodyPr>
          <a:lstStyle/>
          <a:p>
            <a:r>
              <a:rPr lang="zh-CN" altLang="en-US" sz="3200" dirty="0">
                <a:solidFill>
                  <a:srgbClr val="FF8500"/>
                </a:solidFill>
                <a:latin typeface="华康俪金黑W8(P)" panose="020B0800000000000000" pitchFamily="34" charset="-122"/>
                <a:ea typeface="华康俪金黑W8(P)" panose="020B0800000000000000" pitchFamily="34" charset="-122"/>
              </a:rPr>
              <a:t>确定要因</a:t>
            </a:r>
          </a:p>
        </p:txBody>
      </p:sp>
      <p:sp>
        <p:nvSpPr>
          <p:cNvPr id="29" name="矩形 28"/>
          <p:cNvSpPr/>
          <p:nvPr/>
        </p:nvSpPr>
        <p:spPr>
          <a:xfrm>
            <a:off x="2217583" y="5634608"/>
            <a:ext cx="1826141" cy="584775"/>
          </a:xfrm>
          <a:prstGeom prst="rect">
            <a:avLst/>
          </a:prstGeom>
        </p:spPr>
        <p:txBody>
          <a:bodyPr wrap="none">
            <a:spAutoFit/>
          </a:bodyPr>
          <a:lstStyle/>
          <a:p>
            <a:r>
              <a:rPr lang="zh-CN" altLang="en-US" sz="3200" dirty="0" smtClean="0">
                <a:solidFill>
                  <a:srgbClr val="FF8500"/>
                </a:solidFill>
                <a:latin typeface="华康俪金黑W8(P)" panose="020B0800000000000000" pitchFamily="34" charset="-122"/>
                <a:ea typeface="华康俪金黑W8(P)" panose="020B0800000000000000" pitchFamily="34" charset="-122"/>
              </a:rPr>
              <a:t>形成成果</a:t>
            </a:r>
            <a:endParaRPr lang="zh-CN" altLang="en-US" sz="3200" dirty="0">
              <a:solidFill>
                <a:srgbClr val="FF8500"/>
              </a:solidFill>
              <a:latin typeface="华康俪金黑W8(P)" panose="020B0800000000000000" pitchFamily="34" charset="-122"/>
              <a:ea typeface="华康俪金黑W8(P)" panose="020B0800000000000000" pitchFamily="34" charset="-122"/>
            </a:endParaRPr>
          </a:p>
        </p:txBody>
      </p:sp>
      <p:sp>
        <p:nvSpPr>
          <p:cNvPr id="30" name="矩形 29"/>
          <p:cNvSpPr/>
          <p:nvPr/>
        </p:nvSpPr>
        <p:spPr>
          <a:xfrm>
            <a:off x="4034204" y="3597447"/>
            <a:ext cx="7205150" cy="812530"/>
          </a:xfrm>
          <a:prstGeom prst="rect">
            <a:avLst/>
          </a:prstGeom>
        </p:spPr>
        <p:txBody>
          <a:bodyPr wrap="square">
            <a:spAutoFit/>
          </a:bodyPr>
          <a:lstStyle/>
          <a:p>
            <a:pPr>
              <a:lnSpc>
                <a:spcPct val="130000"/>
              </a:lnSpc>
              <a:defRPr/>
            </a:pPr>
            <a:r>
              <a:rPr lang="zh-CN" altLang="en-US" dirty="0">
                <a:latin typeface="微软雅黑 Light" panose="020B0502040204020203" pitchFamily="34" charset="-122"/>
                <a:ea typeface="微软雅黑 Light" panose="020B0502040204020203" pitchFamily="34" charset="-122"/>
              </a:rPr>
              <a:t>应用因果矩阵分析方法，从人、机、料、法、环、测等方面系统分析各过程、各工序每一个失效模式产生的具体</a:t>
            </a:r>
            <a:r>
              <a:rPr lang="zh-CN" altLang="en-US" dirty="0" smtClean="0">
                <a:latin typeface="微软雅黑 Light" panose="020B0502040204020203" pitchFamily="34" charset="-122"/>
                <a:ea typeface="微软雅黑 Light" panose="020B0502040204020203" pitchFamily="34" charset="-122"/>
              </a:rPr>
              <a:t>原因；</a:t>
            </a:r>
            <a:endParaRPr lang="en-US" altLang="zh-CN" dirty="0">
              <a:latin typeface="微软雅黑 Light" panose="020B0502040204020203" pitchFamily="34" charset="-122"/>
              <a:ea typeface="微软雅黑 Light" panose="020B0502040204020203" pitchFamily="34" charset="-122"/>
            </a:endParaRPr>
          </a:p>
        </p:txBody>
      </p:sp>
      <p:sp>
        <p:nvSpPr>
          <p:cNvPr id="31" name="矩形 30"/>
          <p:cNvSpPr/>
          <p:nvPr/>
        </p:nvSpPr>
        <p:spPr>
          <a:xfrm>
            <a:off x="4034204" y="4518789"/>
            <a:ext cx="7205150" cy="1172629"/>
          </a:xfrm>
          <a:prstGeom prst="rect">
            <a:avLst/>
          </a:prstGeom>
        </p:spPr>
        <p:txBody>
          <a:bodyPr wrap="square">
            <a:spAutoFit/>
          </a:bodyPr>
          <a:lstStyle/>
          <a:p>
            <a:pPr>
              <a:lnSpc>
                <a:spcPct val="130000"/>
              </a:lnSpc>
              <a:defRPr/>
            </a:pPr>
            <a:r>
              <a:rPr lang="zh-CN" altLang="en-US" dirty="0">
                <a:latin typeface="微软雅黑 Light" panose="020B0502040204020203" pitchFamily="34" charset="-122"/>
                <a:ea typeface="微软雅黑 Light" panose="020B0502040204020203" pitchFamily="34" charset="-122"/>
              </a:rPr>
              <a:t>对已确定的失效模式原因进行三级原因展开，根据失效原因与失效模式的理论关联性以及该失效原因导致失效模式实际发生的频率，量化失效原因与失效模式的关联度，确定导致失效模式的主要</a:t>
            </a:r>
            <a:r>
              <a:rPr lang="zh-CN" altLang="en-US" dirty="0" smtClean="0">
                <a:latin typeface="微软雅黑 Light" panose="020B0502040204020203" pitchFamily="34" charset="-122"/>
                <a:ea typeface="微软雅黑 Light" panose="020B0502040204020203" pitchFamily="34" charset="-122"/>
              </a:rPr>
              <a:t>原因；</a:t>
            </a:r>
            <a:endParaRPr lang="en-US" altLang="zh-CN" dirty="0">
              <a:latin typeface="微软雅黑 Light" panose="020B0502040204020203" pitchFamily="34" charset="-122"/>
              <a:ea typeface="微软雅黑 Light" panose="020B0502040204020203" pitchFamily="34" charset="-122"/>
            </a:endParaRPr>
          </a:p>
        </p:txBody>
      </p:sp>
      <p:sp>
        <p:nvSpPr>
          <p:cNvPr id="32" name="矩形 31"/>
          <p:cNvSpPr/>
          <p:nvPr/>
        </p:nvSpPr>
        <p:spPr>
          <a:xfrm>
            <a:off x="4034204" y="5800229"/>
            <a:ext cx="7205150" cy="452432"/>
          </a:xfrm>
          <a:prstGeom prst="rect">
            <a:avLst/>
          </a:prstGeom>
        </p:spPr>
        <p:txBody>
          <a:bodyPr wrap="square">
            <a:spAutoFit/>
          </a:bodyPr>
          <a:lstStyle/>
          <a:p>
            <a:pPr>
              <a:lnSpc>
                <a:spcPct val="130000"/>
              </a:lnSpc>
              <a:defRPr/>
            </a:pPr>
            <a:r>
              <a:rPr lang="zh-CN" altLang="en-US" dirty="0">
                <a:latin typeface="微软雅黑 Light" panose="020B0502040204020203" pitchFamily="34" charset="-122"/>
                <a:ea typeface="微软雅黑 Light" panose="020B0502040204020203" pitchFamily="34" charset="-122"/>
              </a:rPr>
              <a:t>形成</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失效模式因果矩阵</a:t>
            </a:r>
            <a:r>
              <a:rPr lang="zh-CN" altLang="en-US" dirty="0" smtClean="0">
                <a:latin typeface="微软雅黑 Light" panose="020B0502040204020203" pitchFamily="34" charset="-122"/>
                <a:ea typeface="微软雅黑 Light" panose="020B0502040204020203" pitchFamily="34" charset="-122"/>
              </a:rPr>
              <a:t>表</a:t>
            </a:r>
            <a:r>
              <a:rPr lang="en-US" altLang="zh-CN" dirty="0" smtClean="0">
                <a:latin typeface="微软雅黑 Light" panose="020B0502040204020203" pitchFamily="34" charset="-122"/>
                <a:ea typeface="微软雅黑 Light" panose="020B0502040204020203" pitchFamily="34" charset="-122"/>
              </a:rPr>
              <a:t>》</a:t>
            </a:r>
            <a:endParaRPr lang="en-US" altLang="zh-CN" dirty="0">
              <a:latin typeface="微软雅黑 Light" panose="020B0502040204020203" pitchFamily="34" charset="-122"/>
              <a:ea typeface="微软雅黑 Light" panose="020B0502040204020203" pitchFamily="34" charset="-122"/>
            </a:endParaRPr>
          </a:p>
        </p:txBody>
      </p:sp>
      <p:sp>
        <p:nvSpPr>
          <p:cNvPr id="39" name="KSO_Shape"/>
          <p:cNvSpPr/>
          <p:nvPr/>
        </p:nvSpPr>
        <p:spPr>
          <a:xfrm>
            <a:off x="1490663" y="3413584"/>
            <a:ext cx="675683" cy="788735"/>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2" name="KSO_Shape"/>
          <p:cNvSpPr>
            <a:spLocks/>
          </p:cNvSpPr>
          <p:nvPr/>
        </p:nvSpPr>
        <p:spPr bwMode="auto">
          <a:xfrm>
            <a:off x="1522189" y="4528750"/>
            <a:ext cx="612631" cy="759460"/>
          </a:xfrm>
          <a:custGeom>
            <a:avLst/>
            <a:gdLst>
              <a:gd name="T0" fmla="*/ 2147483646 w 5171"/>
              <a:gd name="T1" fmla="*/ 2147483646 h 6402"/>
              <a:gd name="T2" fmla="*/ 2100899509 w 5171"/>
              <a:gd name="T3" fmla="*/ 2147483646 h 6402"/>
              <a:gd name="T4" fmla="*/ 78775860 w 5171"/>
              <a:gd name="T5" fmla="*/ 2147483646 h 6402"/>
              <a:gd name="T6" fmla="*/ 630296331 w 5171"/>
              <a:gd name="T7" fmla="*/ 2147483646 h 6402"/>
              <a:gd name="T8" fmla="*/ 2147483646 w 5171"/>
              <a:gd name="T9" fmla="*/ 2147483646 h 6402"/>
              <a:gd name="T10" fmla="*/ 2147483646 w 5171"/>
              <a:gd name="T11" fmla="*/ 210822976 h 6402"/>
              <a:gd name="T12" fmla="*/ 2147483646 w 5171"/>
              <a:gd name="T13" fmla="*/ 1211988852 h 6402"/>
              <a:gd name="T14" fmla="*/ 2147483646 w 5171"/>
              <a:gd name="T15" fmla="*/ 2147483646 h 6402"/>
              <a:gd name="T16" fmla="*/ 2147483646 w 5171"/>
              <a:gd name="T17" fmla="*/ 2147483646 h 6402"/>
              <a:gd name="T18" fmla="*/ 2147483646 w 5171"/>
              <a:gd name="T19" fmla="*/ 2147483646 h 6402"/>
              <a:gd name="T20" fmla="*/ 2147483646 w 5171"/>
              <a:gd name="T21" fmla="*/ 2147483646 h 6402"/>
              <a:gd name="T22" fmla="*/ 2147483646 w 5171"/>
              <a:gd name="T23" fmla="*/ 2147483646 h 6402"/>
              <a:gd name="T24" fmla="*/ 2147483646 w 5171"/>
              <a:gd name="T25" fmla="*/ 2147483646 h 6402"/>
              <a:gd name="T26" fmla="*/ 2147483646 w 5171"/>
              <a:gd name="T27" fmla="*/ 2147483646 h 6402"/>
              <a:gd name="T28" fmla="*/ 2147483646 w 5171"/>
              <a:gd name="T29" fmla="*/ 2147483646 h 6402"/>
              <a:gd name="T30" fmla="*/ 2147483646 w 5171"/>
              <a:gd name="T31" fmla="*/ 2147483646 h 6402"/>
              <a:gd name="T32" fmla="*/ 2147483646 w 5171"/>
              <a:gd name="T33" fmla="*/ 2147483646 h 6402"/>
              <a:gd name="T34" fmla="*/ 2147483646 w 5171"/>
              <a:gd name="T35" fmla="*/ 2147483646 h 6402"/>
              <a:gd name="T36" fmla="*/ 2147483646 w 5171"/>
              <a:gd name="T37" fmla="*/ 2147483646 h 6402"/>
              <a:gd name="T38" fmla="*/ 2147483646 w 5171"/>
              <a:gd name="T39" fmla="*/ 2147483646 h 6402"/>
              <a:gd name="T40" fmla="*/ 2147483646 w 5171"/>
              <a:gd name="T41" fmla="*/ 2147483646 h 6402"/>
              <a:gd name="T42" fmla="*/ 2147483646 w 5171"/>
              <a:gd name="T43" fmla="*/ 2147483646 h 6402"/>
              <a:gd name="T44" fmla="*/ 2147483646 w 5171"/>
              <a:gd name="T45" fmla="*/ 2147483646 h 6402"/>
              <a:gd name="T46" fmla="*/ 2147483646 w 5171"/>
              <a:gd name="T47" fmla="*/ 2147483646 h 6402"/>
              <a:gd name="T48" fmla="*/ 2147483646 w 5171"/>
              <a:gd name="T49" fmla="*/ 2147483646 h 6402"/>
              <a:gd name="T50" fmla="*/ 2147483646 w 5171"/>
              <a:gd name="T51" fmla="*/ 2147483646 h 6402"/>
              <a:gd name="T52" fmla="*/ 2147483646 w 5171"/>
              <a:gd name="T53" fmla="*/ 2147483646 h 6402"/>
              <a:gd name="T54" fmla="*/ 2147483646 w 5171"/>
              <a:gd name="T55" fmla="*/ 2147483646 h 6402"/>
              <a:gd name="T56" fmla="*/ 2147483646 w 5171"/>
              <a:gd name="T57" fmla="*/ 2147483646 h 6402"/>
              <a:gd name="T58" fmla="*/ 2147483646 w 5171"/>
              <a:gd name="T59" fmla="*/ 2147483646 h 6402"/>
              <a:gd name="T60" fmla="*/ 2147483646 w 5171"/>
              <a:gd name="T61" fmla="*/ 2147483646 h 6402"/>
              <a:gd name="T62" fmla="*/ 2147483646 w 5171"/>
              <a:gd name="T63" fmla="*/ 2147483646 h 6402"/>
              <a:gd name="T64" fmla="*/ 2147483646 w 5171"/>
              <a:gd name="T65" fmla="*/ 2147483646 h 6402"/>
              <a:gd name="T66" fmla="*/ 2147483646 w 5171"/>
              <a:gd name="T67" fmla="*/ 2147483646 h 6402"/>
              <a:gd name="T68" fmla="*/ 2147483646 w 5171"/>
              <a:gd name="T69" fmla="*/ 2147483646 h 6402"/>
              <a:gd name="T70" fmla="*/ 2147483646 w 5171"/>
              <a:gd name="T71" fmla="*/ 2147483646 h 6402"/>
              <a:gd name="T72" fmla="*/ 2147483646 w 5171"/>
              <a:gd name="T73" fmla="*/ 2147483646 h 6402"/>
              <a:gd name="T74" fmla="*/ 2147483646 w 5171"/>
              <a:gd name="T75" fmla="*/ 2147483646 h 6402"/>
              <a:gd name="T76" fmla="*/ 2147483646 w 5171"/>
              <a:gd name="T77" fmla="*/ 2147483646 h 6402"/>
              <a:gd name="T78" fmla="*/ 2147483646 w 5171"/>
              <a:gd name="T79" fmla="*/ 2147483646 h 6402"/>
              <a:gd name="T80" fmla="*/ 2147483646 w 5171"/>
              <a:gd name="T81" fmla="*/ 2147483646 h 6402"/>
              <a:gd name="T82" fmla="*/ 2147483646 w 5171"/>
              <a:gd name="T83" fmla="*/ 2147483646 h 6402"/>
              <a:gd name="T84" fmla="*/ 2147483646 w 5171"/>
              <a:gd name="T85" fmla="*/ 2147483646 h 6402"/>
              <a:gd name="T86" fmla="*/ 2147483646 w 5171"/>
              <a:gd name="T87" fmla="*/ 2147483646 h 6402"/>
              <a:gd name="T88" fmla="*/ 2147483646 w 5171"/>
              <a:gd name="T89" fmla="*/ 2147483646 h 6402"/>
              <a:gd name="T90" fmla="*/ 2147483646 w 5171"/>
              <a:gd name="T91" fmla="*/ 2147483646 h 6402"/>
              <a:gd name="T92" fmla="*/ 2147483646 w 5171"/>
              <a:gd name="T93" fmla="*/ 2147483646 h 6402"/>
              <a:gd name="T94" fmla="*/ 2147483646 w 5171"/>
              <a:gd name="T95" fmla="*/ 2147483646 h 6402"/>
              <a:gd name="T96" fmla="*/ 2147483646 w 5171"/>
              <a:gd name="T97" fmla="*/ 2147483646 h 6402"/>
              <a:gd name="T98" fmla="*/ 2147483646 w 5171"/>
              <a:gd name="T99" fmla="*/ 2147483646 h 6402"/>
              <a:gd name="T100" fmla="*/ 2147483646 w 5171"/>
              <a:gd name="T101" fmla="*/ 2147483646 h 6402"/>
              <a:gd name="T102" fmla="*/ 2147483646 w 5171"/>
              <a:gd name="T103" fmla="*/ 2147483646 h 6402"/>
              <a:gd name="T104" fmla="*/ 2147483646 w 5171"/>
              <a:gd name="T105" fmla="*/ 2147483646 h 6402"/>
              <a:gd name="T106" fmla="*/ 2147483646 w 5171"/>
              <a:gd name="T107" fmla="*/ 2147483646 h 6402"/>
              <a:gd name="T108" fmla="*/ 2147483646 w 5171"/>
              <a:gd name="T109" fmla="*/ 2147483646 h 6402"/>
              <a:gd name="T110" fmla="*/ 2147483646 w 5171"/>
              <a:gd name="T111" fmla="*/ 2147483646 h 6402"/>
              <a:gd name="T112" fmla="*/ 2147483646 w 5171"/>
              <a:gd name="T113" fmla="*/ 2147483646 h 6402"/>
              <a:gd name="T114" fmla="*/ 2147483646 w 5171"/>
              <a:gd name="T115" fmla="*/ 2147483646 h 6402"/>
              <a:gd name="T116" fmla="*/ 2147483646 w 5171"/>
              <a:gd name="T117" fmla="*/ 2147483646 h 64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171" h="6402">
                <a:moveTo>
                  <a:pt x="2413" y="2054"/>
                </a:moveTo>
                <a:lnTo>
                  <a:pt x="400" y="2058"/>
                </a:lnTo>
                <a:lnTo>
                  <a:pt x="380" y="2056"/>
                </a:lnTo>
                <a:lnTo>
                  <a:pt x="358" y="2055"/>
                </a:lnTo>
                <a:lnTo>
                  <a:pt x="339" y="2053"/>
                </a:lnTo>
                <a:lnTo>
                  <a:pt x="319" y="2049"/>
                </a:lnTo>
                <a:lnTo>
                  <a:pt x="301" y="2045"/>
                </a:lnTo>
                <a:lnTo>
                  <a:pt x="282" y="2040"/>
                </a:lnTo>
                <a:lnTo>
                  <a:pt x="263" y="2033"/>
                </a:lnTo>
                <a:lnTo>
                  <a:pt x="245" y="2026"/>
                </a:lnTo>
                <a:lnTo>
                  <a:pt x="227" y="2019"/>
                </a:lnTo>
                <a:lnTo>
                  <a:pt x="210" y="2009"/>
                </a:lnTo>
                <a:lnTo>
                  <a:pt x="193" y="2000"/>
                </a:lnTo>
                <a:lnTo>
                  <a:pt x="177" y="1990"/>
                </a:lnTo>
                <a:lnTo>
                  <a:pt x="161" y="1979"/>
                </a:lnTo>
                <a:lnTo>
                  <a:pt x="146" y="1967"/>
                </a:lnTo>
                <a:lnTo>
                  <a:pt x="132" y="1955"/>
                </a:lnTo>
                <a:lnTo>
                  <a:pt x="118" y="1942"/>
                </a:lnTo>
                <a:lnTo>
                  <a:pt x="105" y="1928"/>
                </a:lnTo>
                <a:lnTo>
                  <a:pt x="92" y="1914"/>
                </a:lnTo>
                <a:lnTo>
                  <a:pt x="80" y="1898"/>
                </a:lnTo>
                <a:lnTo>
                  <a:pt x="69" y="1883"/>
                </a:lnTo>
                <a:lnTo>
                  <a:pt x="59" y="1866"/>
                </a:lnTo>
                <a:lnTo>
                  <a:pt x="49" y="1850"/>
                </a:lnTo>
                <a:lnTo>
                  <a:pt x="41" y="1833"/>
                </a:lnTo>
                <a:lnTo>
                  <a:pt x="33" y="1816"/>
                </a:lnTo>
                <a:lnTo>
                  <a:pt x="26" y="1798"/>
                </a:lnTo>
                <a:lnTo>
                  <a:pt x="19" y="1779"/>
                </a:lnTo>
                <a:lnTo>
                  <a:pt x="14" y="1760"/>
                </a:lnTo>
                <a:lnTo>
                  <a:pt x="9" y="1741"/>
                </a:lnTo>
                <a:lnTo>
                  <a:pt x="6" y="1721"/>
                </a:lnTo>
                <a:lnTo>
                  <a:pt x="3" y="1701"/>
                </a:lnTo>
                <a:lnTo>
                  <a:pt x="1" y="1681"/>
                </a:lnTo>
                <a:lnTo>
                  <a:pt x="1" y="1661"/>
                </a:lnTo>
                <a:lnTo>
                  <a:pt x="0" y="401"/>
                </a:lnTo>
                <a:lnTo>
                  <a:pt x="0" y="381"/>
                </a:lnTo>
                <a:lnTo>
                  <a:pt x="2" y="361"/>
                </a:lnTo>
                <a:lnTo>
                  <a:pt x="4" y="341"/>
                </a:lnTo>
                <a:lnTo>
                  <a:pt x="8" y="321"/>
                </a:lnTo>
                <a:lnTo>
                  <a:pt x="13" y="302"/>
                </a:lnTo>
                <a:lnTo>
                  <a:pt x="17" y="283"/>
                </a:lnTo>
                <a:lnTo>
                  <a:pt x="24" y="264"/>
                </a:lnTo>
                <a:lnTo>
                  <a:pt x="31" y="246"/>
                </a:lnTo>
                <a:lnTo>
                  <a:pt x="39" y="229"/>
                </a:lnTo>
                <a:lnTo>
                  <a:pt x="48" y="212"/>
                </a:lnTo>
                <a:lnTo>
                  <a:pt x="57" y="196"/>
                </a:lnTo>
                <a:lnTo>
                  <a:pt x="68" y="179"/>
                </a:lnTo>
                <a:lnTo>
                  <a:pt x="79" y="164"/>
                </a:lnTo>
                <a:lnTo>
                  <a:pt x="90" y="148"/>
                </a:lnTo>
                <a:lnTo>
                  <a:pt x="102" y="134"/>
                </a:lnTo>
                <a:lnTo>
                  <a:pt x="116" y="120"/>
                </a:lnTo>
                <a:lnTo>
                  <a:pt x="129" y="107"/>
                </a:lnTo>
                <a:lnTo>
                  <a:pt x="144" y="94"/>
                </a:lnTo>
                <a:lnTo>
                  <a:pt x="159" y="82"/>
                </a:lnTo>
                <a:lnTo>
                  <a:pt x="174" y="72"/>
                </a:lnTo>
                <a:lnTo>
                  <a:pt x="191" y="61"/>
                </a:lnTo>
                <a:lnTo>
                  <a:pt x="207" y="52"/>
                </a:lnTo>
                <a:lnTo>
                  <a:pt x="225" y="43"/>
                </a:lnTo>
                <a:lnTo>
                  <a:pt x="243" y="35"/>
                </a:lnTo>
                <a:lnTo>
                  <a:pt x="260" y="28"/>
                </a:lnTo>
                <a:lnTo>
                  <a:pt x="278" y="22"/>
                </a:lnTo>
                <a:lnTo>
                  <a:pt x="297" y="16"/>
                </a:lnTo>
                <a:lnTo>
                  <a:pt x="317" y="11"/>
                </a:lnTo>
                <a:lnTo>
                  <a:pt x="336" y="8"/>
                </a:lnTo>
                <a:lnTo>
                  <a:pt x="356" y="6"/>
                </a:lnTo>
                <a:lnTo>
                  <a:pt x="376" y="4"/>
                </a:lnTo>
                <a:lnTo>
                  <a:pt x="397" y="4"/>
                </a:lnTo>
                <a:lnTo>
                  <a:pt x="2612" y="0"/>
                </a:lnTo>
                <a:lnTo>
                  <a:pt x="2664" y="1"/>
                </a:lnTo>
                <a:lnTo>
                  <a:pt x="2717" y="6"/>
                </a:lnTo>
                <a:lnTo>
                  <a:pt x="2768" y="11"/>
                </a:lnTo>
                <a:lnTo>
                  <a:pt x="2819" y="21"/>
                </a:lnTo>
                <a:lnTo>
                  <a:pt x="2868" y="32"/>
                </a:lnTo>
                <a:lnTo>
                  <a:pt x="2917" y="46"/>
                </a:lnTo>
                <a:lnTo>
                  <a:pt x="2965" y="62"/>
                </a:lnTo>
                <a:lnTo>
                  <a:pt x="3011" y="80"/>
                </a:lnTo>
                <a:lnTo>
                  <a:pt x="3057" y="101"/>
                </a:lnTo>
                <a:lnTo>
                  <a:pt x="3101" y="124"/>
                </a:lnTo>
                <a:lnTo>
                  <a:pt x="3145" y="148"/>
                </a:lnTo>
                <a:lnTo>
                  <a:pt x="3186" y="174"/>
                </a:lnTo>
                <a:lnTo>
                  <a:pt x="3226" y="204"/>
                </a:lnTo>
                <a:lnTo>
                  <a:pt x="3265" y="233"/>
                </a:lnTo>
                <a:lnTo>
                  <a:pt x="3303" y="266"/>
                </a:lnTo>
                <a:lnTo>
                  <a:pt x="3338" y="301"/>
                </a:lnTo>
                <a:lnTo>
                  <a:pt x="3372" y="336"/>
                </a:lnTo>
                <a:lnTo>
                  <a:pt x="3404" y="373"/>
                </a:lnTo>
                <a:lnTo>
                  <a:pt x="3435" y="412"/>
                </a:lnTo>
                <a:lnTo>
                  <a:pt x="3463" y="452"/>
                </a:lnTo>
                <a:lnTo>
                  <a:pt x="3490" y="493"/>
                </a:lnTo>
                <a:lnTo>
                  <a:pt x="3515" y="537"/>
                </a:lnTo>
                <a:lnTo>
                  <a:pt x="3538" y="580"/>
                </a:lnTo>
                <a:lnTo>
                  <a:pt x="3559" y="626"/>
                </a:lnTo>
                <a:lnTo>
                  <a:pt x="3576" y="672"/>
                </a:lnTo>
                <a:lnTo>
                  <a:pt x="3593" y="721"/>
                </a:lnTo>
                <a:lnTo>
                  <a:pt x="3607" y="769"/>
                </a:lnTo>
                <a:lnTo>
                  <a:pt x="3619" y="819"/>
                </a:lnTo>
                <a:lnTo>
                  <a:pt x="3628" y="869"/>
                </a:lnTo>
                <a:lnTo>
                  <a:pt x="3634" y="921"/>
                </a:lnTo>
                <a:lnTo>
                  <a:pt x="3639" y="973"/>
                </a:lnTo>
                <a:lnTo>
                  <a:pt x="3640" y="1026"/>
                </a:lnTo>
                <a:lnTo>
                  <a:pt x="3639" y="1066"/>
                </a:lnTo>
                <a:lnTo>
                  <a:pt x="3637" y="1107"/>
                </a:lnTo>
                <a:lnTo>
                  <a:pt x="3633" y="1145"/>
                </a:lnTo>
                <a:lnTo>
                  <a:pt x="3628" y="1184"/>
                </a:lnTo>
                <a:lnTo>
                  <a:pt x="3621" y="1223"/>
                </a:lnTo>
                <a:lnTo>
                  <a:pt x="3613" y="1261"/>
                </a:lnTo>
                <a:lnTo>
                  <a:pt x="3604" y="1299"/>
                </a:lnTo>
                <a:lnTo>
                  <a:pt x="3593" y="1337"/>
                </a:lnTo>
                <a:lnTo>
                  <a:pt x="3581" y="1373"/>
                </a:lnTo>
                <a:lnTo>
                  <a:pt x="3567" y="1409"/>
                </a:lnTo>
                <a:lnTo>
                  <a:pt x="3552" y="1444"/>
                </a:lnTo>
                <a:lnTo>
                  <a:pt x="3536" y="1478"/>
                </a:lnTo>
                <a:lnTo>
                  <a:pt x="3519" y="1511"/>
                </a:lnTo>
                <a:lnTo>
                  <a:pt x="3500" y="1544"/>
                </a:lnTo>
                <a:lnTo>
                  <a:pt x="3481" y="1577"/>
                </a:lnTo>
                <a:lnTo>
                  <a:pt x="3460" y="1608"/>
                </a:lnTo>
                <a:lnTo>
                  <a:pt x="3437" y="1639"/>
                </a:lnTo>
                <a:lnTo>
                  <a:pt x="3415" y="1669"/>
                </a:lnTo>
                <a:lnTo>
                  <a:pt x="3390" y="1698"/>
                </a:lnTo>
                <a:lnTo>
                  <a:pt x="3365" y="1726"/>
                </a:lnTo>
                <a:lnTo>
                  <a:pt x="3339" y="1753"/>
                </a:lnTo>
                <a:lnTo>
                  <a:pt x="3312" y="1779"/>
                </a:lnTo>
                <a:lnTo>
                  <a:pt x="3284" y="1804"/>
                </a:lnTo>
                <a:lnTo>
                  <a:pt x="3255" y="1828"/>
                </a:lnTo>
                <a:lnTo>
                  <a:pt x="3225" y="1851"/>
                </a:lnTo>
                <a:lnTo>
                  <a:pt x="3194" y="1874"/>
                </a:lnTo>
                <a:lnTo>
                  <a:pt x="3163" y="1894"/>
                </a:lnTo>
                <a:lnTo>
                  <a:pt x="3130" y="1914"/>
                </a:lnTo>
                <a:lnTo>
                  <a:pt x="3097" y="1933"/>
                </a:lnTo>
                <a:lnTo>
                  <a:pt x="3064" y="1949"/>
                </a:lnTo>
                <a:lnTo>
                  <a:pt x="3029" y="1966"/>
                </a:lnTo>
                <a:lnTo>
                  <a:pt x="2995" y="1980"/>
                </a:lnTo>
                <a:lnTo>
                  <a:pt x="2995" y="1142"/>
                </a:lnTo>
                <a:lnTo>
                  <a:pt x="3004" y="1115"/>
                </a:lnTo>
                <a:lnTo>
                  <a:pt x="3010" y="1086"/>
                </a:lnTo>
                <a:lnTo>
                  <a:pt x="3014" y="1072"/>
                </a:lnTo>
                <a:lnTo>
                  <a:pt x="3015" y="1057"/>
                </a:lnTo>
                <a:lnTo>
                  <a:pt x="3016" y="1042"/>
                </a:lnTo>
                <a:lnTo>
                  <a:pt x="3016" y="1027"/>
                </a:lnTo>
                <a:lnTo>
                  <a:pt x="3016" y="1011"/>
                </a:lnTo>
                <a:lnTo>
                  <a:pt x="3015" y="996"/>
                </a:lnTo>
                <a:lnTo>
                  <a:pt x="3012" y="979"/>
                </a:lnTo>
                <a:lnTo>
                  <a:pt x="3010" y="964"/>
                </a:lnTo>
                <a:lnTo>
                  <a:pt x="3006" y="948"/>
                </a:lnTo>
                <a:lnTo>
                  <a:pt x="3002" y="934"/>
                </a:lnTo>
                <a:lnTo>
                  <a:pt x="2997" y="919"/>
                </a:lnTo>
                <a:lnTo>
                  <a:pt x="2991" y="905"/>
                </a:lnTo>
                <a:lnTo>
                  <a:pt x="2985" y="892"/>
                </a:lnTo>
                <a:lnTo>
                  <a:pt x="2978" y="878"/>
                </a:lnTo>
                <a:lnTo>
                  <a:pt x="2971" y="865"/>
                </a:lnTo>
                <a:lnTo>
                  <a:pt x="2963" y="852"/>
                </a:lnTo>
                <a:lnTo>
                  <a:pt x="2953" y="840"/>
                </a:lnTo>
                <a:lnTo>
                  <a:pt x="2945" y="828"/>
                </a:lnTo>
                <a:lnTo>
                  <a:pt x="2934" y="816"/>
                </a:lnTo>
                <a:lnTo>
                  <a:pt x="2924" y="806"/>
                </a:lnTo>
                <a:lnTo>
                  <a:pt x="2913" y="795"/>
                </a:lnTo>
                <a:lnTo>
                  <a:pt x="2901" y="786"/>
                </a:lnTo>
                <a:lnTo>
                  <a:pt x="2890" y="776"/>
                </a:lnTo>
                <a:lnTo>
                  <a:pt x="2878" y="767"/>
                </a:lnTo>
                <a:lnTo>
                  <a:pt x="2865" y="758"/>
                </a:lnTo>
                <a:lnTo>
                  <a:pt x="2852" y="751"/>
                </a:lnTo>
                <a:lnTo>
                  <a:pt x="2839" y="744"/>
                </a:lnTo>
                <a:lnTo>
                  <a:pt x="2825" y="738"/>
                </a:lnTo>
                <a:lnTo>
                  <a:pt x="2811" y="732"/>
                </a:lnTo>
                <a:lnTo>
                  <a:pt x="2795" y="728"/>
                </a:lnTo>
                <a:lnTo>
                  <a:pt x="2781" y="723"/>
                </a:lnTo>
                <a:lnTo>
                  <a:pt x="2766" y="719"/>
                </a:lnTo>
                <a:lnTo>
                  <a:pt x="2750" y="717"/>
                </a:lnTo>
                <a:lnTo>
                  <a:pt x="2734" y="716"/>
                </a:lnTo>
                <a:lnTo>
                  <a:pt x="2719" y="715"/>
                </a:lnTo>
                <a:lnTo>
                  <a:pt x="2702" y="714"/>
                </a:lnTo>
                <a:lnTo>
                  <a:pt x="2687" y="715"/>
                </a:lnTo>
                <a:lnTo>
                  <a:pt x="2670" y="716"/>
                </a:lnTo>
                <a:lnTo>
                  <a:pt x="2655" y="717"/>
                </a:lnTo>
                <a:lnTo>
                  <a:pt x="2639" y="721"/>
                </a:lnTo>
                <a:lnTo>
                  <a:pt x="2624" y="724"/>
                </a:lnTo>
                <a:lnTo>
                  <a:pt x="2609" y="728"/>
                </a:lnTo>
                <a:lnTo>
                  <a:pt x="2595" y="734"/>
                </a:lnTo>
                <a:lnTo>
                  <a:pt x="2580" y="738"/>
                </a:lnTo>
                <a:lnTo>
                  <a:pt x="2566" y="745"/>
                </a:lnTo>
                <a:lnTo>
                  <a:pt x="2553" y="753"/>
                </a:lnTo>
                <a:lnTo>
                  <a:pt x="2540" y="760"/>
                </a:lnTo>
                <a:lnTo>
                  <a:pt x="2527" y="768"/>
                </a:lnTo>
                <a:lnTo>
                  <a:pt x="2514" y="776"/>
                </a:lnTo>
                <a:lnTo>
                  <a:pt x="2503" y="786"/>
                </a:lnTo>
                <a:lnTo>
                  <a:pt x="2492" y="796"/>
                </a:lnTo>
                <a:lnTo>
                  <a:pt x="2480" y="806"/>
                </a:lnTo>
                <a:lnTo>
                  <a:pt x="2471" y="817"/>
                </a:lnTo>
                <a:lnTo>
                  <a:pt x="2460" y="828"/>
                </a:lnTo>
                <a:lnTo>
                  <a:pt x="2451" y="840"/>
                </a:lnTo>
                <a:lnTo>
                  <a:pt x="2442" y="853"/>
                </a:lnTo>
                <a:lnTo>
                  <a:pt x="2434" y="866"/>
                </a:lnTo>
                <a:lnTo>
                  <a:pt x="2427" y="879"/>
                </a:lnTo>
                <a:lnTo>
                  <a:pt x="2420" y="892"/>
                </a:lnTo>
                <a:lnTo>
                  <a:pt x="2413" y="906"/>
                </a:lnTo>
                <a:lnTo>
                  <a:pt x="2408" y="920"/>
                </a:lnTo>
                <a:lnTo>
                  <a:pt x="2402" y="934"/>
                </a:lnTo>
                <a:lnTo>
                  <a:pt x="2399" y="950"/>
                </a:lnTo>
                <a:lnTo>
                  <a:pt x="2395" y="965"/>
                </a:lnTo>
                <a:lnTo>
                  <a:pt x="2392" y="980"/>
                </a:lnTo>
                <a:lnTo>
                  <a:pt x="2390" y="996"/>
                </a:lnTo>
                <a:lnTo>
                  <a:pt x="2389" y="1012"/>
                </a:lnTo>
                <a:lnTo>
                  <a:pt x="2388" y="1027"/>
                </a:lnTo>
                <a:lnTo>
                  <a:pt x="2389" y="1044"/>
                </a:lnTo>
                <a:lnTo>
                  <a:pt x="2390" y="1059"/>
                </a:lnTo>
                <a:lnTo>
                  <a:pt x="2393" y="1075"/>
                </a:lnTo>
                <a:lnTo>
                  <a:pt x="2395" y="1090"/>
                </a:lnTo>
                <a:lnTo>
                  <a:pt x="2399" y="1105"/>
                </a:lnTo>
                <a:lnTo>
                  <a:pt x="2402" y="1120"/>
                </a:lnTo>
                <a:lnTo>
                  <a:pt x="2407" y="1135"/>
                </a:lnTo>
                <a:lnTo>
                  <a:pt x="2413" y="1149"/>
                </a:lnTo>
                <a:lnTo>
                  <a:pt x="2413" y="2054"/>
                </a:lnTo>
                <a:close/>
                <a:moveTo>
                  <a:pt x="2584" y="1136"/>
                </a:moveTo>
                <a:lnTo>
                  <a:pt x="2584" y="2661"/>
                </a:lnTo>
                <a:lnTo>
                  <a:pt x="2585" y="2672"/>
                </a:lnTo>
                <a:lnTo>
                  <a:pt x="2586" y="2685"/>
                </a:lnTo>
                <a:lnTo>
                  <a:pt x="2590" y="2696"/>
                </a:lnTo>
                <a:lnTo>
                  <a:pt x="2593" y="2708"/>
                </a:lnTo>
                <a:lnTo>
                  <a:pt x="2599" y="2718"/>
                </a:lnTo>
                <a:lnTo>
                  <a:pt x="2605" y="2728"/>
                </a:lnTo>
                <a:lnTo>
                  <a:pt x="2612" y="2737"/>
                </a:lnTo>
                <a:lnTo>
                  <a:pt x="2619" y="2746"/>
                </a:lnTo>
                <a:lnTo>
                  <a:pt x="2628" y="2754"/>
                </a:lnTo>
                <a:lnTo>
                  <a:pt x="2637" y="2761"/>
                </a:lnTo>
                <a:lnTo>
                  <a:pt x="2648" y="2767"/>
                </a:lnTo>
                <a:lnTo>
                  <a:pt x="2658" y="2772"/>
                </a:lnTo>
                <a:lnTo>
                  <a:pt x="2669" y="2776"/>
                </a:lnTo>
                <a:lnTo>
                  <a:pt x="2681" y="2779"/>
                </a:lnTo>
                <a:lnTo>
                  <a:pt x="2693" y="2781"/>
                </a:lnTo>
                <a:lnTo>
                  <a:pt x="2706" y="2781"/>
                </a:lnTo>
                <a:lnTo>
                  <a:pt x="2717" y="2781"/>
                </a:lnTo>
                <a:lnTo>
                  <a:pt x="2729" y="2779"/>
                </a:lnTo>
                <a:lnTo>
                  <a:pt x="2741" y="2776"/>
                </a:lnTo>
                <a:lnTo>
                  <a:pt x="2752" y="2772"/>
                </a:lnTo>
                <a:lnTo>
                  <a:pt x="2762" y="2767"/>
                </a:lnTo>
                <a:lnTo>
                  <a:pt x="2773" y="2761"/>
                </a:lnTo>
                <a:lnTo>
                  <a:pt x="2782" y="2754"/>
                </a:lnTo>
                <a:lnTo>
                  <a:pt x="2791" y="2746"/>
                </a:lnTo>
                <a:lnTo>
                  <a:pt x="2799" y="2737"/>
                </a:lnTo>
                <a:lnTo>
                  <a:pt x="2805" y="2728"/>
                </a:lnTo>
                <a:lnTo>
                  <a:pt x="2812" y="2718"/>
                </a:lnTo>
                <a:lnTo>
                  <a:pt x="2816" y="2708"/>
                </a:lnTo>
                <a:lnTo>
                  <a:pt x="2820" y="2696"/>
                </a:lnTo>
                <a:lnTo>
                  <a:pt x="2824" y="2685"/>
                </a:lnTo>
                <a:lnTo>
                  <a:pt x="2825" y="2672"/>
                </a:lnTo>
                <a:lnTo>
                  <a:pt x="2826" y="2661"/>
                </a:lnTo>
                <a:lnTo>
                  <a:pt x="2826" y="1136"/>
                </a:lnTo>
                <a:lnTo>
                  <a:pt x="2825" y="1123"/>
                </a:lnTo>
                <a:lnTo>
                  <a:pt x="2824" y="1111"/>
                </a:lnTo>
                <a:lnTo>
                  <a:pt x="2820" y="1099"/>
                </a:lnTo>
                <a:lnTo>
                  <a:pt x="2816" y="1089"/>
                </a:lnTo>
                <a:lnTo>
                  <a:pt x="2812" y="1078"/>
                </a:lnTo>
                <a:lnTo>
                  <a:pt x="2805" y="1068"/>
                </a:lnTo>
                <a:lnTo>
                  <a:pt x="2799" y="1059"/>
                </a:lnTo>
                <a:lnTo>
                  <a:pt x="2791" y="1050"/>
                </a:lnTo>
                <a:lnTo>
                  <a:pt x="2782" y="1043"/>
                </a:lnTo>
                <a:lnTo>
                  <a:pt x="2773" y="1036"/>
                </a:lnTo>
                <a:lnTo>
                  <a:pt x="2762" y="1030"/>
                </a:lnTo>
                <a:lnTo>
                  <a:pt x="2752" y="1024"/>
                </a:lnTo>
                <a:lnTo>
                  <a:pt x="2741" y="1020"/>
                </a:lnTo>
                <a:lnTo>
                  <a:pt x="2729" y="1017"/>
                </a:lnTo>
                <a:lnTo>
                  <a:pt x="2717" y="1016"/>
                </a:lnTo>
                <a:lnTo>
                  <a:pt x="2706" y="1014"/>
                </a:lnTo>
                <a:lnTo>
                  <a:pt x="2693" y="1016"/>
                </a:lnTo>
                <a:lnTo>
                  <a:pt x="2681" y="1017"/>
                </a:lnTo>
                <a:lnTo>
                  <a:pt x="2669" y="1020"/>
                </a:lnTo>
                <a:lnTo>
                  <a:pt x="2658" y="1024"/>
                </a:lnTo>
                <a:lnTo>
                  <a:pt x="2648" y="1030"/>
                </a:lnTo>
                <a:lnTo>
                  <a:pt x="2637" y="1036"/>
                </a:lnTo>
                <a:lnTo>
                  <a:pt x="2628" y="1043"/>
                </a:lnTo>
                <a:lnTo>
                  <a:pt x="2619" y="1050"/>
                </a:lnTo>
                <a:lnTo>
                  <a:pt x="2612" y="1059"/>
                </a:lnTo>
                <a:lnTo>
                  <a:pt x="2605" y="1068"/>
                </a:lnTo>
                <a:lnTo>
                  <a:pt x="2599" y="1078"/>
                </a:lnTo>
                <a:lnTo>
                  <a:pt x="2593" y="1089"/>
                </a:lnTo>
                <a:lnTo>
                  <a:pt x="2590" y="1099"/>
                </a:lnTo>
                <a:lnTo>
                  <a:pt x="2586" y="1111"/>
                </a:lnTo>
                <a:lnTo>
                  <a:pt x="2585" y="1123"/>
                </a:lnTo>
                <a:lnTo>
                  <a:pt x="2584" y="1136"/>
                </a:lnTo>
                <a:close/>
                <a:moveTo>
                  <a:pt x="4917" y="5678"/>
                </a:moveTo>
                <a:lnTo>
                  <a:pt x="5171" y="5496"/>
                </a:lnTo>
                <a:lnTo>
                  <a:pt x="3863" y="3662"/>
                </a:lnTo>
                <a:lnTo>
                  <a:pt x="3880" y="3631"/>
                </a:lnTo>
                <a:lnTo>
                  <a:pt x="3896" y="3598"/>
                </a:lnTo>
                <a:lnTo>
                  <a:pt x="3912" y="3564"/>
                </a:lnTo>
                <a:lnTo>
                  <a:pt x="3926" y="3531"/>
                </a:lnTo>
                <a:lnTo>
                  <a:pt x="3939" y="3497"/>
                </a:lnTo>
                <a:lnTo>
                  <a:pt x="3951" y="3463"/>
                </a:lnTo>
                <a:lnTo>
                  <a:pt x="3961" y="3428"/>
                </a:lnTo>
                <a:lnTo>
                  <a:pt x="3969" y="3392"/>
                </a:lnTo>
                <a:lnTo>
                  <a:pt x="3978" y="3357"/>
                </a:lnTo>
                <a:lnTo>
                  <a:pt x="3985" y="3321"/>
                </a:lnTo>
                <a:lnTo>
                  <a:pt x="3989" y="3286"/>
                </a:lnTo>
                <a:lnTo>
                  <a:pt x="3994" y="3249"/>
                </a:lnTo>
                <a:lnTo>
                  <a:pt x="3997" y="3214"/>
                </a:lnTo>
                <a:lnTo>
                  <a:pt x="3999" y="3177"/>
                </a:lnTo>
                <a:lnTo>
                  <a:pt x="3999" y="3141"/>
                </a:lnTo>
                <a:lnTo>
                  <a:pt x="3998" y="3104"/>
                </a:lnTo>
                <a:lnTo>
                  <a:pt x="3997" y="3069"/>
                </a:lnTo>
                <a:lnTo>
                  <a:pt x="3993" y="3032"/>
                </a:lnTo>
                <a:lnTo>
                  <a:pt x="3988" y="2996"/>
                </a:lnTo>
                <a:lnTo>
                  <a:pt x="3982" y="2960"/>
                </a:lnTo>
                <a:lnTo>
                  <a:pt x="3974" y="2924"/>
                </a:lnTo>
                <a:lnTo>
                  <a:pt x="3966" y="2888"/>
                </a:lnTo>
                <a:lnTo>
                  <a:pt x="3956" y="2853"/>
                </a:lnTo>
                <a:lnTo>
                  <a:pt x="3945" y="2818"/>
                </a:lnTo>
                <a:lnTo>
                  <a:pt x="3933" y="2782"/>
                </a:lnTo>
                <a:lnTo>
                  <a:pt x="3919" y="2747"/>
                </a:lnTo>
                <a:lnTo>
                  <a:pt x="3903" y="2713"/>
                </a:lnTo>
                <a:lnTo>
                  <a:pt x="3887" y="2678"/>
                </a:lnTo>
                <a:lnTo>
                  <a:pt x="3869" y="2645"/>
                </a:lnTo>
                <a:lnTo>
                  <a:pt x="3849" y="2612"/>
                </a:lnTo>
                <a:lnTo>
                  <a:pt x="3829" y="2579"/>
                </a:lnTo>
                <a:lnTo>
                  <a:pt x="3807" y="2547"/>
                </a:lnTo>
                <a:lnTo>
                  <a:pt x="3788" y="2523"/>
                </a:lnTo>
                <a:lnTo>
                  <a:pt x="3769" y="2498"/>
                </a:lnTo>
                <a:lnTo>
                  <a:pt x="3749" y="2474"/>
                </a:lnTo>
                <a:lnTo>
                  <a:pt x="3729" y="2451"/>
                </a:lnTo>
                <a:lnTo>
                  <a:pt x="3707" y="2428"/>
                </a:lnTo>
                <a:lnTo>
                  <a:pt x="3686" y="2407"/>
                </a:lnTo>
                <a:lnTo>
                  <a:pt x="3664" y="2387"/>
                </a:lnTo>
                <a:lnTo>
                  <a:pt x="3641" y="2367"/>
                </a:lnTo>
                <a:lnTo>
                  <a:pt x="3619" y="2347"/>
                </a:lnTo>
                <a:lnTo>
                  <a:pt x="3595" y="2329"/>
                </a:lnTo>
                <a:lnTo>
                  <a:pt x="3572" y="2311"/>
                </a:lnTo>
                <a:lnTo>
                  <a:pt x="3547" y="2294"/>
                </a:lnTo>
                <a:lnTo>
                  <a:pt x="3522" y="2277"/>
                </a:lnTo>
                <a:lnTo>
                  <a:pt x="3497" y="2262"/>
                </a:lnTo>
                <a:lnTo>
                  <a:pt x="3471" y="2248"/>
                </a:lnTo>
                <a:lnTo>
                  <a:pt x="3445" y="2233"/>
                </a:lnTo>
                <a:lnTo>
                  <a:pt x="3420" y="2220"/>
                </a:lnTo>
                <a:lnTo>
                  <a:pt x="3392" y="2207"/>
                </a:lnTo>
                <a:lnTo>
                  <a:pt x="3365" y="2196"/>
                </a:lnTo>
                <a:lnTo>
                  <a:pt x="3338" y="2185"/>
                </a:lnTo>
                <a:lnTo>
                  <a:pt x="3311" y="2176"/>
                </a:lnTo>
                <a:lnTo>
                  <a:pt x="3284" y="2166"/>
                </a:lnTo>
                <a:lnTo>
                  <a:pt x="3255" y="2157"/>
                </a:lnTo>
                <a:lnTo>
                  <a:pt x="3227" y="2150"/>
                </a:lnTo>
                <a:lnTo>
                  <a:pt x="3199" y="2143"/>
                </a:lnTo>
                <a:lnTo>
                  <a:pt x="3171" y="2137"/>
                </a:lnTo>
                <a:lnTo>
                  <a:pt x="3142" y="2131"/>
                </a:lnTo>
                <a:lnTo>
                  <a:pt x="3113" y="2126"/>
                </a:lnTo>
                <a:lnTo>
                  <a:pt x="3084" y="2123"/>
                </a:lnTo>
                <a:lnTo>
                  <a:pt x="3055" y="2120"/>
                </a:lnTo>
                <a:lnTo>
                  <a:pt x="3025" y="2118"/>
                </a:lnTo>
                <a:lnTo>
                  <a:pt x="2997" y="2117"/>
                </a:lnTo>
                <a:lnTo>
                  <a:pt x="2997" y="2661"/>
                </a:lnTo>
                <a:lnTo>
                  <a:pt x="2997" y="2674"/>
                </a:lnTo>
                <a:lnTo>
                  <a:pt x="3005" y="2698"/>
                </a:lnTo>
                <a:lnTo>
                  <a:pt x="3011" y="2723"/>
                </a:lnTo>
                <a:lnTo>
                  <a:pt x="3016" y="2749"/>
                </a:lnTo>
                <a:lnTo>
                  <a:pt x="3018" y="2775"/>
                </a:lnTo>
                <a:lnTo>
                  <a:pt x="3018" y="2800"/>
                </a:lnTo>
                <a:lnTo>
                  <a:pt x="3016" y="2826"/>
                </a:lnTo>
                <a:lnTo>
                  <a:pt x="3012" y="2851"/>
                </a:lnTo>
                <a:lnTo>
                  <a:pt x="3006" y="2875"/>
                </a:lnTo>
                <a:lnTo>
                  <a:pt x="2998" y="2900"/>
                </a:lnTo>
                <a:lnTo>
                  <a:pt x="2988" y="2924"/>
                </a:lnTo>
                <a:lnTo>
                  <a:pt x="2976" y="2946"/>
                </a:lnTo>
                <a:lnTo>
                  <a:pt x="2962" y="2967"/>
                </a:lnTo>
                <a:lnTo>
                  <a:pt x="2946" y="2989"/>
                </a:lnTo>
                <a:lnTo>
                  <a:pt x="2929" y="3008"/>
                </a:lnTo>
                <a:lnTo>
                  <a:pt x="2910" y="3026"/>
                </a:lnTo>
                <a:lnTo>
                  <a:pt x="2887" y="3043"/>
                </a:lnTo>
                <a:lnTo>
                  <a:pt x="2874" y="3052"/>
                </a:lnTo>
                <a:lnTo>
                  <a:pt x="2860" y="3061"/>
                </a:lnTo>
                <a:lnTo>
                  <a:pt x="2847" y="3068"/>
                </a:lnTo>
                <a:lnTo>
                  <a:pt x="2833" y="3075"/>
                </a:lnTo>
                <a:lnTo>
                  <a:pt x="2818" y="3081"/>
                </a:lnTo>
                <a:lnTo>
                  <a:pt x="2804" y="3085"/>
                </a:lnTo>
                <a:lnTo>
                  <a:pt x="2789" y="3090"/>
                </a:lnTo>
                <a:lnTo>
                  <a:pt x="2774" y="3094"/>
                </a:lnTo>
                <a:lnTo>
                  <a:pt x="2759" y="3097"/>
                </a:lnTo>
                <a:lnTo>
                  <a:pt x="2743" y="3100"/>
                </a:lnTo>
                <a:lnTo>
                  <a:pt x="2729" y="3101"/>
                </a:lnTo>
                <a:lnTo>
                  <a:pt x="2714" y="3102"/>
                </a:lnTo>
                <a:lnTo>
                  <a:pt x="2698" y="3102"/>
                </a:lnTo>
                <a:lnTo>
                  <a:pt x="2683" y="3101"/>
                </a:lnTo>
                <a:lnTo>
                  <a:pt x="2669" y="3100"/>
                </a:lnTo>
                <a:lnTo>
                  <a:pt x="2654" y="3097"/>
                </a:lnTo>
                <a:lnTo>
                  <a:pt x="2638" y="3095"/>
                </a:lnTo>
                <a:lnTo>
                  <a:pt x="2624" y="3091"/>
                </a:lnTo>
                <a:lnTo>
                  <a:pt x="2610" y="3087"/>
                </a:lnTo>
                <a:lnTo>
                  <a:pt x="2596" y="3082"/>
                </a:lnTo>
                <a:lnTo>
                  <a:pt x="2582" y="3076"/>
                </a:lnTo>
                <a:lnTo>
                  <a:pt x="2567" y="3070"/>
                </a:lnTo>
                <a:lnTo>
                  <a:pt x="2555" y="3063"/>
                </a:lnTo>
                <a:lnTo>
                  <a:pt x="2540" y="3055"/>
                </a:lnTo>
                <a:lnTo>
                  <a:pt x="2527" y="3046"/>
                </a:lnTo>
                <a:lnTo>
                  <a:pt x="2516" y="3038"/>
                </a:lnTo>
                <a:lnTo>
                  <a:pt x="2504" y="3029"/>
                </a:lnTo>
                <a:lnTo>
                  <a:pt x="2492" y="3018"/>
                </a:lnTo>
                <a:lnTo>
                  <a:pt x="2480" y="3008"/>
                </a:lnTo>
                <a:lnTo>
                  <a:pt x="2470" y="2996"/>
                </a:lnTo>
                <a:lnTo>
                  <a:pt x="2459" y="2983"/>
                </a:lnTo>
                <a:lnTo>
                  <a:pt x="2449" y="2970"/>
                </a:lnTo>
                <a:lnTo>
                  <a:pt x="2438" y="2953"/>
                </a:lnTo>
                <a:lnTo>
                  <a:pt x="2428" y="2936"/>
                </a:lnTo>
                <a:lnTo>
                  <a:pt x="2419" y="2917"/>
                </a:lnTo>
                <a:lnTo>
                  <a:pt x="2412" y="2898"/>
                </a:lnTo>
                <a:lnTo>
                  <a:pt x="2405" y="2879"/>
                </a:lnTo>
                <a:lnTo>
                  <a:pt x="2400" y="2860"/>
                </a:lnTo>
                <a:lnTo>
                  <a:pt x="2396" y="2841"/>
                </a:lnTo>
                <a:lnTo>
                  <a:pt x="2393" y="2821"/>
                </a:lnTo>
                <a:lnTo>
                  <a:pt x="2392" y="2802"/>
                </a:lnTo>
                <a:lnTo>
                  <a:pt x="2392" y="2782"/>
                </a:lnTo>
                <a:lnTo>
                  <a:pt x="2393" y="2763"/>
                </a:lnTo>
                <a:lnTo>
                  <a:pt x="2395" y="2744"/>
                </a:lnTo>
                <a:lnTo>
                  <a:pt x="2399" y="2724"/>
                </a:lnTo>
                <a:lnTo>
                  <a:pt x="2403" y="2705"/>
                </a:lnTo>
                <a:lnTo>
                  <a:pt x="2408" y="2688"/>
                </a:lnTo>
                <a:lnTo>
                  <a:pt x="2415" y="2669"/>
                </a:lnTo>
                <a:lnTo>
                  <a:pt x="2415" y="2255"/>
                </a:lnTo>
                <a:lnTo>
                  <a:pt x="2380" y="2266"/>
                </a:lnTo>
                <a:lnTo>
                  <a:pt x="2344" y="2279"/>
                </a:lnTo>
                <a:lnTo>
                  <a:pt x="2309" y="2295"/>
                </a:lnTo>
                <a:lnTo>
                  <a:pt x="2275" y="2310"/>
                </a:lnTo>
                <a:lnTo>
                  <a:pt x="2241" y="2327"/>
                </a:lnTo>
                <a:lnTo>
                  <a:pt x="2208" y="2346"/>
                </a:lnTo>
                <a:lnTo>
                  <a:pt x="2175" y="2364"/>
                </a:lnTo>
                <a:lnTo>
                  <a:pt x="2143" y="2384"/>
                </a:lnTo>
                <a:lnTo>
                  <a:pt x="2112" y="2406"/>
                </a:lnTo>
                <a:lnTo>
                  <a:pt x="2081" y="2428"/>
                </a:lnTo>
                <a:lnTo>
                  <a:pt x="2052" y="2453"/>
                </a:lnTo>
                <a:lnTo>
                  <a:pt x="2022" y="2478"/>
                </a:lnTo>
                <a:lnTo>
                  <a:pt x="1994" y="2502"/>
                </a:lnTo>
                <a:lnTo>
                  <a:pt x="1967" y="2530"/>
                </a:lnTo>
                <a:lnTo>
                  <a:pt x="1940" y="2558"/>
                </a:lnTo>
                <a:lnTo>
                  <a:pt x="1914" y="2587"/>
                </a:lnTo>
                <a:lnTo>
                  <a:pt x="1879" y="2630"/>
                </a:lnTo>
                <a:lnTo>
                  <a:pt x="1846" y="2674"/>
                </a:lnTo>
                <a:lnTo>
                  <a:pt x="1817" y="2720"/>
                </a:lnTo>
                <a:lnTo>
                  <a:pt x="1789" y="2766"/>
                </a:lnTo>
                <a:lnTo>
                  <a:pt x="1764" y="2814"/>
                </a:lnTo>
                <a:lnTo>
                  <a:pt x="1740" y="2862"/>
                </a:lnTo>
                <a:lnTo>
                  <a:pt x="1720" y="2913"/>
                </a:lnTo>
                <a:lnTo>
                  <a:pt x="1702" y="2964"/>
                </a:lnTo>
                <a:lnTo>
                  <a:pt x="1686" y="3015"/>
                </a:lnTo>
                <a:lnTo>
                  <a:pt x="1674" y="3068"/>
                </a:lnTo>
                <a:lnTo>
                  <a:pt x="1664" y="3120"/>
                </a:lnTo>
                <a:lnTo>
                  <a:pt x="1655" y="3174"/>
                </a:lnTo>
                <a:lnTo>
                  <a:pt x="1651" y="3228"/>
                </a:lnTo>
                <a:lnTo>
                  <a:pt x="1648" y="3282"/>
                </a:lnTo>
                <a:lnTo>
                  <a:pt x="1648" y="3337"/>
                </a:lnTo>
                <a:lnTo>
                  <a:pt x="1652" y="3392"/>
                </a:lnTo>
                <a:lnTo>
                  <a:pt x="1655" y="3430"/>
                </a:lnTo>
                <a:lnTo>
                  <a:pt x="1660" y="3468"/>
                </a:lnTo>
                <a:lnTo>
                  <a:pt x="1666" y="3505"/>
                </a:lnTo>
                <a:lnTo>
                  <a:pt x="1673" y="3542"/>
                </a:lnTo>
                <a:lnTo>
                  <a:pt x="1681" y="3579"/>
                </a:lnTo>
                <a:lnTo>
                  <a:pt x="1691" y="3615"/>
                </a:lnTo>
                <a:lnTo>
                  <a:pt x="1701" y="3651"/>
                </a:lnTo>
                <a:lnTo>
                  <a:pt x="1714" y="3685"/>
                </a:lnTo>
                <a:lnTo>
                  <a:pt x="1727" y="3720"/>
                </a:lnTo>
                <a:lnTo>
                  <a:pt x="1741" y="3754"/>
                </a:lnTo>
                <a:lnTo>
                  <a:pt x="1757" y="3787"/>
                </a:lnTo>
                <a:lnTo>
                  <a:pt x="1773" y="3821"/>
                </a:lnTo>
                <a:lnTo>
                  <a:pt x="1790" y="3852"/>
                </a:lnTo>
                <a:lnTo>
                  <a:pt x="1809" y="3884"/>
                </a:lnTo>
                <a:lnTo>
                  <a:pt x="1829" y="3915"/>
                </a:lnTo>
                <a:lnTo>
                  <a:pt x="1849" y="3946"/>
                </a:lnTo>
                <a:lnTo>
                  <a:pt x="1870" y="3975"/>
                </a:lnTo>
                <a:lnTo>
                  <a:pt x="1894" y="4003"/>
                </a:lnTo>
                <a:lnTo>
                  <a:pt x="1916" y="4032"/>
                </a:lnTo>
                <a:lnTo>
                  <a:pt x="1941" y="4059"/>
                </a:lnTo>
                <a:lnTo>
                  <a:pt x="1967" y="4085"/>
                </a:lnTo>
                <a:lnTo>
                  <a:pt x="1993" y="4111"/>
                </a:lnTo>
                <a:lnTo>
                  <a:pt x="2020" y="4136"/>
                </a:lnTo>
                <a:lnTo>
                  <a:pt x="2048" y="4160"/>
                </a:lnTo>
                <a:lnTo>
                  <a:pt x="2077" y="4183"/>
                </a:lnTo>
                <a:lnTo>
                  <a:pt x="2107" y="4205"/>
                </a:lnTo>
                <a:lnTo>
                  <a:pt x="2138" y="4226"/>
                </a:lnTo>
                <a:lnTo>
                  <a:pt x="2169" y="4247"/>
                </a:lnTo>
                <a:lnTo>
                  <a:pt x="2202" y="4265"/>
                </a:lnTo>
                <a:lnTo>
                  <a:pt x="2235" y="4284"/>
                </a:lnTo>
                <a:lnTo>
                  <a:pt x="2268" y="4301"/>
                </a:lnTo>
                <a:lnTo>
                  <a:pt x="2303" y="4317"/>
                </a:lnTo>
                <a:lnTo>
                  <a:pt x="2352" y="4960"/>
                </a:lnTo>
                <a:lnTo>
                  <a:pt x="2486" y="5113"/>
                </a:lnTo>
                <a:lnTo>
                  <a:pt x="2532" y="5644"/>
                </a:lnTo>
                <a:lnTo>
                  <a:pt x="2424" y="5830"/>
                </a:lnTo>
                <a:lnTo>
                  <a:pt x="2464" y="6242"/>
                </a:lnTo>
                <a:lnTo>
                  <a:pt x="2914" y="6402"/>
                </a:lnTo>
                <a:lnTo>
                  <a:pt x="3136" y="6382"/>
                </a:lnTo>
                <a:lnTo>
                  <a:pt x="3508" y="6157"/>
                </a:lnTo>
                <a:lnTo>
                  <a:pt x="3357" y="4474"/>
                </a:lnTo>
                <a:lnTo>
                  <a:pt x="3538" y="4531"/>
                </a:lnTo>
                <a:lnTo>
                  <a:pt x="3716" y="4780"/>
                </a:lnTo>
                <a:lnTo>
                  <a:pt x="3720" y="4997"/>
                </a:lnTo>
                <a:lnTo>
                  <a:pt x="3798" y="5106"/>
                </a:lnTo>
                <a:lnTo>
                  <a:pt x="3987" y="5162"/>
                </a:lnTo>
                <a:lnTo>
                  <a:pt x="4170" y="5417"/>
                </a:lnTo>
                <a:lnTo>
                  <a:pt x="4175" y="5632"/>
                </a:lnTo>
                <a:lnTo>
                  <a:pt x="4279" y="5778"/>
                </a:lnTo>
                <a:lnTo>
                  <a:pt x="4771" y="5778"/>
                </a:lnTo>
                <a:lnTo>
                  <a:pt x="3762" y="4367"/>
                </a:lnTo>
                <a:lnTo>
                  <a:pt x="3906" y="4263"/>
                </a:lnTo>
                <a:lnTo>
                  <a:pt x="4917" y="5678"/>
                </a:lnTo>
                <a:close/>
                <a:moveTo>
                  <a:pt x="3128" y="6218"/>
                </a:moveTo>
                <a:lnTo>
                  <a:pt x="2976" y="4510"/>
                </a:lnTo>
                <a:lnTo>
                  <a:pt x="2735" y="4532"/>
                </a:lnTo>
                <a:lnTo>
                  <a:pt x="2887" y="6240"/>
                </a:lnTo>
                <a:lnTo>
                  <a:pt x="2599" y="6137"/>
                </a:lnTo>
                <a:lnTo>
                  <a:pt x="2572" y="5863"/>
                </a:lnTo>
                <a:lnTo>
                  <a:pt x="2680" y="5677"/>
                </a:lnTo>
                <a:lnTo>
                  <a:pt x="2626" y="5052"/>
                </a:lnTo>
                <a:lnTo>
                  <a:pt x="2493" y="4901"/>
                </a:lnTo>
                <a:lnTo>
                  <a:pt x="2440" y="4218"/>
                </a:lnTo>
                <a:lnTo>
                  <a:pt x="2399" y="4201"/>
                </a:lnTo>
                <a:lnTo>
                  <a:pt x="2367" y="4188"/>
                </a:lnTo>
                <a:lnTo>
                  <a:pt x="2335" y="4173"/>
                </a:lnTo>
                <a:lnTo>
                  <a:pt x="2304" y="4157"/>
                </a:lnTo>
                <a:lnTo>
                  <a:pt x="2275" y="4142"/>
                </a:lnTo>
                <a:lnTo>
                  <a:pt x="2247" y="4124"/>
                </a:lnTo>
                <a:lnTo>
                  <a:pt x="2218" y="4105"/>
                </a:lnTo>
                <a:lnTo>
                  <a:pt x="2190" y="4086"/>
                </a:lnTo>
                <a:lnTo>
                  <a:pt x="2163" y="4066"/>
                </a:lnTo>
                <a:lnTo>
                  <a:pt x="2137" y="4045"/>
                </a:lnTo>
                <a:lnTo>
                  <a:pt x="2112" y="4023"/>
                </a:lnTo>
                <a:lnTo>
                  <a:pt x="2087" y="4001"/>
                </a:lnTo>
                <a:lnTo>
                  <a:pt x="2064" y="3977"/>
                </a:lnTo>
                <a:lnTo>
                  <a:pt x="2041" y="3954"/>
                </a:lnTo>
                <a:lnTo>
                  <a:pt x="2020" y="3929"/>
                </a:lnTo>
                <a:lnTo>
                  <a:pt x="1999" y="3903"/>
                </a:lnTo>
                <a:lnTo>
                  <a:pt x="1979" y="3877"/>
                </a:lnTo>
                <a:lnTo>
                  <a:pt x="1960" y="3850"/>
                </a:lnTo>
                <a:lnTo>
                  <a:pt x="1942" y="3823"/>
                </a:lnTo>
                <a:lnTo>
                  <a:pt x="1924" y="3795"/>
                </a:lnTo>
                <a:lnTo>
                  <a:pt x="1908" y="3765"/>
                </a:lnTo>
                <a:lnTo>
                  <a:pt x="1892" y="3737"/>
                </a:lnTo>
                <a:lnTo>
                  <a:pt x="1878" y="3706"/>
                </a:lnTo>
                <a:lnTo>
                  <a:pt x="1865" y="3675"/>
                </a:lnTo>
                <a:lnTo>
                  <a:pt x="1854" y="3645"/>
                </a:lnTo>
                <a:lnTo>
                  <a:pt x="1842" y="3613"/>
                </a:lnTo>
                <a:lnTo>
                  <a:pt x="1832" y="3581"/>
                </a:lnTo>
                <a:lnTo>
                  <a:pt x="1823" y="3549"/>
                </a:lnTo>
                <a:lnTo>
                  <a:pt x="1816" y="3516"/>
                </a:lnTo>
                <a:lnTo>
                  <a:pt x="1809" y="3483"/>
                </a:lnTo>
                <a:lnTo>
                  <a:pt x="1803" y="3450"/>
                </a:lnTo>
                <a:lnTo>
                  <a:pt x="1799" y="3416"/>
                </a:lnTo>
                <a:lnTo>
                  <a:pt x="1796" y="3382"/>
                </a:lnTo>
                <a:lnTo>
                  <a:pt x="1793" y="3333"/>
                </a:lnTo>
                <a:lnTo>
                  <a:pt x="1793" y="3286"/>
                </a:lnTo>
                <a:lnTo>
                  <a:pt x="1795" y="3238"/>
                </a:lnTo>
                <a:lnTo>
                  <a:pt x="1799" y="3192"/>
                </a:lnTo>
                <a:lnTo>
                  <a:pt x="1806" y="3144"/>
                </a:lnTo>
                <a:lnTo>
                  <a:pt x="1815" y="3098"/>
                </a:lnTo>
                <a:lnTo>
                  <a:pt x="1826" y="3054"/>
                </a:lnTo>
                <a:lnTo>
                  <a:pt x="1839" y="3009"/>
                </a:lnTo>
                <a:lnTo>
                  <a:pt x="1856" y="2964"/>
                </a:lnTo>
                <a:lnTo>
                  <a:pt x="1874" y="2921"/>
                </a:lnTo>
                <a:lnTo>
                  <a:pt x="1894" y="2879"/>
                </a:lnTo>
                <a:lnTo>
                  <a:pt x="1915" y="2836"/>
                </a:lnTo>
                <a:lnTo>
                  <a:pt x="1940" y="2796"/>
                </a:lnTo>
                <a:lnTo>
                  <a:pt x="1966" y="2757"/>
                </a:lnTo>
                <a:lnTo>
                  <a:pt x="1994" y="2718"/>
                </a:lnTo>
                <a:lnTo>
                  <a:pt x="2025" y="2682"/>
                </a:lnTo>
                <a:lnTo>
                  <a:pt x="2044" y="2661"/>
                </a:lnTo>
                <a:lnTo>
                  <a:pt x="2062" y="2641"/>
                </a:lnTo>
                <a:lnTo>
                  <a:pt x="2045" y="2672"/>
                </a:lnTo>
                <a:lnTo>
                  <a:pt x="2029" y="2705"/>
                </a:lnTo>
                <a:lnTo>
                  <a:pt x="2014" y="2738"/>
                </a:lnTo>
                <a:lnTo>
                  <a:pt x="2000" y="2772"/>
                </a:lnTo>
                <a:lnTo>
                  <a:pt x="1987" y="2806"/>
                </a:lnTo>
                <a:lnTo>
                  <a:pt x="1976" y="2840"/>
                </a:lnTo>
                <a:lnTo>
                  <a:pt x="1966" y="2875"/>
                </a:lnTo>
                <a:lnTo>
                  <a:pt x="1956" y="2910"/>
                </a:lnTo>
                <a:lnTo>
                  <a:pt x="1949" y="2945"/>
                </a:lnTo>
                <a:lnTo>
                  <a:pt x="1942" y="2980"/>
                </a:lnTo>
                <a:lnTo>
                  <a:pt x="1936" y="3017"/>
                </a:lnTo>
                <a:lnTo>
                  <a:pt x="1933" y="3052"/>
                </a:lnTo>
                <a:lnTo>
                  <a:pt x="1930" y="3088"/>
                </a:lnTo>
                <a:lnTo>
                  <a:pt x="1928" y="3124"/>
                </a:lnTo>
                <a:lnTo>
                  <a:pt x="1928" y="3161"/>
                </a:lnTo>
                <a:lnTo>
                  <a:pt x="1929" y="3196"/>
                </a:lnTo>
                <a:lnTo>
                  <a:pt x="1930" y="3233"/>
                </a:lnTo>
                <a:lnTo>
                  <a:pt x="1934" y="3269"/>
                </a:lnTo>
                <a:lnTo>
                  <a:pt x="1939" y="3305"/>
                </a:lnTo>
                <a:lnTo>
                  <a:pt x="1944" y="3341"/>
                </a:lnTo>
                <a:lnTo>
                  <a:pt x="1953" y="3377"/>
                </a:lnTo>
                <a:lnTo>
                  <a:pt x="1961" y="3413"/>
                </a:lnTo>
                <a:lnTo>
                  <a:pt x="1970" y="3449"/>
                </a:lnTo>
                <a:lnTo>
                  <a:pt x="1982" y="3483"/>
                </a:lnTo>
                <a:lnTo>
                  <a:pt x="1995" y="3518"/>
                </a:lnTo>
                <a:lnTo>
                  <a:pt x="2008" y="3553"/>
                </a:lnTo>
                <a:lnTo>
                  <a:pt x="2023" y="3587"/>
                </a:lnTo>
                <a:lnTo>
                  <a:pt x="2040" y="3621"/>
                </a:lnTo>
                <a:lnTo>
                  <a:pt x="2059" y="3655"/>
                </a:lnTo>
                <a:lnTo>
                  <a:pt x="2078" y="3688"/>
                </a:lnTo>
                <a:lnTo>
                  <a:pt x="2098" y="3720"/>
                </a:lnTo>
                <a:lnTo>
                  <a:pt x="2120" y="3752"/>
                </a:lnTo>
                <a:lnTo>
                  <a:pt x="2143" y="3783"/>
                </a:lnTo>
                <a:lnTo>
                  <a:pt x="2166" y="3812"/>
                </a:lnTo>
                <a:lnTo>
                  <a:pt x="2191" y="3841"/>
                </a:lnTo>
                <a:lnTo>
                  <a:pt x="2216" y="3868"/>
                </a:lnTo>
                <a:lnTo>
                  <a:pt x="2242" y="3894"/>
                </a:lnTo>
                <a:lnTo>
                  <a:pt x="2269" y="3920"/>
                </a:lnTo>
                <a:lnTo>
                  <a:pt x="2297" y="3943"/>
                </a:lnTo>
                <a:lnTo>
                  <a:pt x="2326" y="3966"/>
                </a:lnTo>
                <a:lnTo>
                  <a:pt x="2354" y="3988"/>
                </a:lnTo>
                <a:lnTo>
                  <a:pt x="2383" y="4008"/>
                </a:lnTo>
                <a:lnTo>
                  <a:pt x="2414" y="4028"/>
                </a:lnTo>
                <a:lnTo>
                  <a:pt x="2445" y="4047"/>
                </a:lnTo>
                <a:lnTo>
                  <a:pt x="2475" y="4064"/>
                </a:lnTo>
                <a:lnTo>
                  <a:pt x="2507" y="4080"/>
                </a:lnTo>
                <a:lnTo>
                  <a:pt x="2540" y="4095"/>
                </a:lnTo>
                <a:lnTo>
                  <a:pt x="2573" y="4110"/>
                </a:lnTo>
                <a:lnTo>
                  <a:pt x="2606" y="4121"/>
                </a:lnTo>
                <a:lnTo>
                  <a:pt x="2639" y="4133"/>
                </a:lnTo>
                <a:lnTo>
                  <a:pt x="2674" y="4144"/>
                </a:lnTo>
                <a:lnTo>
                  <a:pt x="2708" y="4153"/>
                </a:lnTo>
                <a:lnTo>
                  <a:pt x="2742" y="4162"/>
                </a:lnTo>
                <a:lnTo>
                  <a:pt x="2778" y="4169"/>
                </a:lnTo>
                <a:lnTo>
                  <a:pt x="2812" y="4173"/>
                </a:lnTo>
                <a:lnTo>
                  <a:pt x="2847" y="4178"/>
                </a:lnTo>
                <a:lnTo>
                  <a:pt x="2883" y="4182"/>
                </a:lnTo>
                <a:lnTo>
                  <a:pt x="2918" y="4184"/>
                </a:lnTo>
                <a:lnTo>
                  <a:pt x="2953" y="4185"/>
                </a:lnTo>
                <a:lnTo>
                  <a:pt x="2989" y="4185"/>
                </a:lnTo>
                <a:lnTo>
                  <a:pt x="3024" y="4183"/>
                </a:lnTo>
                <a:lnTo>
                  <a:pt x="3060" y="4180"/>
                </a:lnTo>
                <a:lnTo>
                  <a:pt x="3095" y="4177"/>
                </a:lnTo>
                <a:lnTo>
                  <a:pt x="3130" y="4171"/>
                </a:lnTo>
                <a:lnTo>
                  <a:pt x="3192" y="4257"/>
                </a:lnTo>
                <a:lnTo>
                  <a:pt x="3355" y="6080"/>
                </a:lnTo>
                <a:lnTo>
                  <a:pt x="3128" y="6218"/>
                </a:lnTo>
                <a:close/>
              </a:path>
            </a:pathLst>
          </a:custGeom>
          <a:solidFill>
            <a:srgbClr val="FF8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3" name="KSO_Shape"/>
          <p:cNvSpPr>
            <a:spLocks/>
          </p:cNvSpPr>
          <p:nvPr/>
        </p:nvSpPr>
        <p:spPr bwMode="auto">
          <a:xfrm>
            <a:off x="1501211" y="5614640"/>
            <a:ext cx="654586" cy="587627"/>
          </a:xfrm>
          <a:custGeom>
            <a:avLst/>
            <a:gdLst>
              <a:gd name="T0" fmla="*/ 1674547 w 3133"/>
              <a:gd name="T1" fmla="*/ 538897 h 2809"/>
              <a:gd name="T2" fmla="*/ 628099 w 3133"/>
              <a:gd name="T3" fmla="*/ 538897 h 2809"/>
              <a:gd name="T4" fmla="*/ 501100 w 3133"/>
              <a:gd name="T5" fmla="*/ 642421 h 2809"/>
              <a:gd name="T6" fmla="*/ 317785 w 3133"/>
              <a:gd name="T7" fmla="*/ 1342929 h 2809"/>
              <a:gd name="T8" fmla="*/ 217795 w 3133"/>
              <a:gd name="T9" fmla="*/ 1406769 h 2809"/>
              <a:gd name="T10" fmla="*/ 160329 w 3133"/>
              <a:gd name="T11" fmla="*/ 1312447 h 2809"/>
              <a:gd name="T12" fmla="*/ 343644 w 3133"/>
              <a:gd name="T13" fmla="*/ 613089 h 2809"/>
              <a:gd name="T14" fmla="*/ 586724 w 3133"/>
              <a:gd name="T15" fmla="*/ 419270 h 2809"/>
              <a:gd name="T16" fmla="*/ 1555019 w 3133"/>
              <a:gd name="T17" fmla="*/ 419270 h 2809"/>
              <a:gd name="T18" fmla="*/ 1555019 w 3133"/>
              <a:gd name="T19" fmla="*/ 299068 h 2809"/>
              <a:gd name="T20" fmla="*/ 1435490 w 3133"/>
              <a:gd name="T21" fmla="*/ 179441 h 2809"/>
              <a:gd name="T22" fmla="*/ 662004 w 3133"/>
              <a:gd name="T23" fmla="*/ 179441 h 2809"/>
              <a:gd name="T24" fmla="*/ 578104 w 3133"/>
              <a:gd name="T25" fmla="*/ 53487 h 2809"/>
              <a:gd name="T26" fmla="*/ 478688 w 3133"/>
              <a:gd name="T27" fmla="*/ 0 h 2809"/>
              <a:gd name="T28" fmla="*/ 119528 w 3133"/>
              <a:gd name="T29" fmla="*/ 0 h 2809"/>
              <a:gd name="T30" fmla="*/ 0 w 3133"/>
              <a:gd name="T31" fmla="*/ 119627 h 2809"/>
              <a:gd name="T32" fmla="*/ 0 w 3133"/>
              <a:gd name="T33" fmla="*/ 1450479 h 2809"/>
              <a:gd name="T34" fmla="*/ 104587 w 3133"/>
              <a:gd name="T35" fmla="*/ 1569531 h 2809"/>
              <a:gd name="T36" fmla="*/ 777509 w 3133"/>
              <a:gd name="T37" fmla="*/ 1615541 h 2809"/>
              <a:gd name="T38" fmla="*/ 1450432 w 3133"/>
              <a:gd name="T39" fmla="*/ 1569531 h 2809"/>
              <a:gd name="T40" fmla="*/ 1472843 w 3133"/>
              <a:gd name="T41" fmla="*/ 1564354 h 2809"/>
              <a:gd name="T42" fmla="*/ 1562489 w 3133"/>
              <a:gd name="T43" fmla="*/ 1481536 h 2809"/>
              <a:gd name="T44" fmla="*/ 1790053 w 3133"/>
              <a:gd name="T45" fmla="*/ 691307 h 2809"/>
              <a:gd name="T46" fmla="*/ 1770515 w 3133"/>
              <a:gd name="T47" fmla="*/ 586058 h 2809"/>
              <a:gd name="T48" fmla="*/ 1674547 w 3133"/>
              <a:gd name="T49" fmla="*/ 538897 h 28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33" h="2809">
                <a:moveTo>
                  <a:pt x="2914" y="937"/>
                </a:moveTo>
                <a:cubicBezTo>
                  <a:pt x="1093" y="937"/>
                  <a:pt x="1093" y="937"/>
                  <a:pt x="1093" y="937"/>
                </a:cubicBezTo>
                <a:cubicBezTo>
                  <a:pt x="975" y="937"/>
                  <a:pt x="892" y="1039"/>
                  <a:pt x="872" y="1117"/>
                </a:cubicBezTo>
                <a:cubicBezTo>
                  <a:pt x="845" y="1225"/>
                  <a:pt x="564" y="2300"/>
                  <a:pt x="553" y="2335"/>
                </a:cubicBezTo>
                <a:cubicBezTo>
                  <a:pt x="527" y="2415"/>
                  <a:pt x="450" y="2457"/>
                  <a:pt x="379" y="2446"/>
                </a:cubicBezTo>
                <a:cubicBezTo>
                  <a:pt x="322" y="2437"/>
                  <a:pt x="253" y="2379"/>
                  <a:pt x="279" y="2282"/>
                </a:cubicBezTo>
                <a:cubicBezTo>
                  <a:pt x="304" y="2186"/>
                  <a:pt x="570" y="1174"/>
                  <a:pt x="598" y="1066"/>
                </a:cubicBezTo>
                <a:cubicBezTo>
                  <a:pt x="647" y="872"/>
                  <a:pt x="791" y="729"/>
                  <a:pt x="1021" y="729"/>
                </a:cubicBezTo>
                <a:cubicBezTo>
                  <a:pt x="2706" y="729"/>
                  <a:pt x="2706" y="729"/>
                  <a:pt x="2706" y="729"/>
                </a:cubicBezTo>
                <a:cubicBezTo>
                  <a:pt x="2706" y="520"/>
                  <a:pt x="2706" y="520"/>
                  <a:pt x="2706" y="520"/>
                </a:cubicBezTo>
                <a:cubicBezTo>
                  <a:pt x="2706" y="405"/>
                  <a:pt x="2613" y="312"/>
                  <a:pt x="2498" y="312"/>
                </a:cubicBezTo>
                <a:cubicBezTo>
                  <a:pt x="1152" y="312"/>
                  <a:pt x="1152" y="312"/>
                  <a:pt x="1152" y="312"/>
                </a:cubicBezTo>
                <a:cubicBezTo>
                  <a:pt x="1006" y="93"/>
                  <a:pt x="1006" y="93"/>
                  <a:pt x="1006" y="93"/>
                </a:cubicBezTo>
                <a:cubicBezTo>
                  <a:pt x="967" y="35"/>
                  <a:pt x="902" y="0"/>
                  <a:pt x="833" y="0"/>
                </a:cubicBezTo>
                <a:cubicBezTo>
                  <a:pt x="208" y="0"/>
                  <a:pt x="208" y="0"/>
                  <a:pt x="208" y="0"/>
                </a:cubicBezTo>
                <a:cubicBezTo>
                  <a:pt x="93" y="0"/>
                  <a:pt x="0" y="93"/>
                  <a:pt x="0" y="208"/>
                </a:cubicBezTo>
                <a:cubicBezTo>
                  <a:pt x="0" y="2522"/>
                  <a:pt x="0" y="2522"/>
                  <a:pt x="0" y="2522"/>
                </a:cubicBezTo>
                <a:cubicBezTo>
                  <a:pt x="0" y="2627"/>
                  <a:pt x="78" y="2715"/>
                  <a:pt x="182" y="2729"/>
                </a:cubicBezTo>
                <a:cubicBezTo>
                  <a:pt x="615" y="2784"/>
                  <a:pt x="987" y="2809"/>
                  <a:pt x="1353" y="2809"/>
                </a:cubicBezTo>
                <a:cubicBezTo>
                  <a:pt x="1719" y="2809"/>
                  <a:pt x="2091" y="2784"/>
                  <a:pt x="2524" y="2729"/>
                </a:cubicBezTo>
                <a:cubicBezTo>
                  <a:pt x="2538" y="2727"/>
                  <a:pt x="2551" y="2724"/>
                  <a:pt x="2563" y="2720"/>
                </a:cubicBezTo>
                <a:cubicBezTo>
                  <a:pt x="2637" y="2704"/>
                  <a:pt x="2698" y="2651"/>
                  <a:pt x="2719" y="2576"/>
                </a:cubicBezTo>
                <a:cubicBezTo>
                  <a:pt x="3115" y="1202"/>
                  <a:pt x="3115" y="1202"/>
                  <a:pt x="3115" y="1202"/>
                </a:cubicBezTo>
                <a:cubicBezTo>
                  <a:pt x="3133" y="1139"/>
                  <a:pt x="3120" y="1072"/>
                  <a:pt x="3081" y="1019"/>
                </a:cubicBezTo>
                <a:cubicBezTo>
                  <a:pt x="3041" y="967"/>
                  <a:pt x="2980" y="937"/>
                  <a:pt x="2914" y="937"/>
                </a:cubicBezTo>
                <a:close/>
              </a:path>
            </a:pathLst>
          </a:custGeom>
          <a:solidFill>
            <a:srgbClr val="FF8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extLst>
      <p:ext uri="{BB962C8B-B14F-4D97-AF65-F5344CB8AC3E}">
        <p14:creationId xmlns:p14="http://schemas.microsoft.com/office/powerpoint/2010/main" val="1564573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50189" y="850651"/>
            <a:ext cx="9813482" cy="1015663"/>
            <a:chOff x="462157" y="850651"/>
            <a:chExt cx="9813482" cy="1015663"/>
          </a:xfrm>
        </p:grpSpPr>
        <p:sp>
          <p:nvSpPr>
            <p:cNvPr id="10" name="矩形 9"/>
            <p:cNvSpPr/>
            <p:nvPr/>
          </p:nvSpPr>
          <p:spPr>
            <a:xfrm>
              <a:off x="1017890" y="1116033"/>
              <a:ext cx="9257749" cy="584775"/>
            </a:xfrm>
            <a:prstGeom prst="rect">
              <a:avLst/>
            </a:prstGeom>
          </p:spPr>
          <p:txBody>
            <a:bodyPr wrap="square">
              <a:spAutoFit/>
            </a:bodyPr>
            <a:lstStyle/>
            <a:p>
              <a:r>
                <a:rPr lang="zh-CN" altLang="en-US" sz="2400" dirty="0">
                  <a:solidFill>
                    <a:schemeClr val="tx1">
                      <a:lumMod val="75000"/>
                      <a:lumOff val="25000"/>
                    </a:schemeClr>
                  </a:solidFill>
                  <a:latin typeface="华康俪金黑W8(P)" panose="020B0800000000000000" pitchFamily="34" charset="-122"/>
                  <a:ea typeface="华康俪金黑W8(P)" panose="020B0800000000000000" pitchFamily="34" charset="-122"/>
                </a:rPr>
                <a:t>建立福建中烟卷烟制造全过程</a:t>
              </a:r>
              <a:r>
                <a:rPr lang="zh-CN" altLang="en-US" sz="24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的</a:t>
              </a:r>
              <a:r>
                <a:rPr lang="zh-CN" altLang="en-US" sz="3200" dirty="0" smtClean="0">
                  <a:solidFill>
                    <a:srgbClr val="FF8500"/>
                  </a:solidFill>
                  <a:latin typeface="华康俪金黑W8(P)" panose="020B0800000000000000" pitchFamily="34" charset="-122"/>
                  <a:ea typeface="华康俪金黑W8(P)" panose="020B0800000000000000" pitchFamily="34" charset="-122"/>
                </a:rPr>
                <a:t>质量</a:t>
              </a:r>
              <a:r>
                <a:rPr lang="zh-CN" altLang="en-US" sz="3200" dirty="0">
                  <a:solidFill>
                    <a:srgbClr val="FF8500"/>
                  </a:solidFill>
                  <a:latin typeface="华康俪金黑W8(P)" panose="020B0800000000000000" pitchFamily="34" charset="-122"/>
                  <a:ea typeface="华康俪金黑W8(P)" panose="020B0800000000000000" pitchFamily="34" charset="-122"/>
                </a:rPr>
                <a:t>风险数据库</a:t>
              </a:r>
            </a:p>
          </p:txBody>
        </p:sp>
        <p:sp>
          <p:nvSpPr>
            <p:cNvPr id="11"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3</a:t>
              </a:r>
              <a:endParaRPr lang="zh-CN" altLang="en-US" sz="6000" dirty="0">
                <a:solidFill>
                  <a:srgbClr val="FF8500"/>
                </a:solidFill>
                <a:latin typeface="Broadway" pitchFamily="82" charset="0"/>
                <a:ea typeface="DFPYeaSong-B5" pitchFamily="18" charset="-120"/>
              </a:endParaRPr>
            </a:p>
          </p:txBody>
        </p:sp>
      </p:grpSp>
      <p:grpSp>
        <p:nvGrpSpPr>
          <p:cNvPr id="25" name="组合 24"/>
          <p:cNvGrpSpPr/>
          <p:nvPr/>
        </p:nvGrpSpPr>
        <p:grpSpPr>
          <a:xfrm>
            <a:off x="482851" y="1881432"/>
            <a:ext cx="11518547" cy="4571904"/>
            <a:chOff x="482851" y="2063751"/>
            <a:chExt cx="11518547" cy="3420665"/>
          </a:xfrm>
        </p:grpSpPr>
        <p:sp>
          <p:nvSpPr>
            <p:cNvPr id="26" name="MH_Other_1"/>
            <p:cNvSpPr/>
            <p:nvPr>
              <p:custDataLst>
                <p:tags r:id="rId1"/>
              </p:custDataLst>
            </p:nvPr>
          </p:nvSpPr>
          <p:spPr>
            <a:xfrm flipH="1" flipV="1">
              <a:off x="5753979" y="4044950"/>
              <a:ext cx="1683626" cy="57943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27" name="MH_Other_2"/>
            <p:cNvSpPr/>
            <p:nvPr>
              <p:custDataLst>
                <p:tags r:id="rId2"/>
              </p:custDataLst>
            </p:nvPr>
          </p:nvSpPr>
          <p:spPr>
            <a:xfrm flipV="1">
              <a:off x="4974640" y="3100388"/>
              <a:ext cx="1683626" cy="577850"/>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28" name="MH_Other_3"/>
            <p:cNvSpPr/>
            <p:nvPr>
              <p:custDataLst>
                <p:tags r:id="rId3"/>
              </p:custDataLst>
            </p:nvPr>
          </p:nvSpPr>
          <p:spPr>
            <a:xfrm>
              <a:off x="6658266" y="3017838"/>
              <a:ext cx="1423141" cy="10668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29" name="MH_Other_4"/>
            <p:cNvSpPr/>
            <p:nvPr>
              <p:custDataLst>
                <p:tags r:id="rId4"/>
              </p:custDataLst>
            </p:nvPr>
          </p:nvSpPr>
          <p:spPr>
            <a:xfrm>
              <a:off x="6783622" y="3112796"/>
              <a:ext cx="1170836" cy="877671"/>
            </a:xfrm>
            <a:prstGeom prst="ellipse">
              <a:avLst/>
            </a:prstGeom>
            <a:solidFill>
              <a:srgbClr val="FF8500"/>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a:solidFill>
                    <a:srgbClr val="FFFFFF"/>
                  </a:solidFill>
                  <a:latin typeface="Agency FB" panose="020B0503020202020204" pitchFamily="34" charset="0"/>
                  <a:ea typeface="黑体" panose="02010609060101010101" pitchFamily="49" charset="-122"/>
                </a:rPr>
                <a:t>02</a:t>
              </a:r>
              <a:endParaRPr lang="zh-CN" altLang="en-US" sz="3600" b="1">
                <a:solidFill>
                  <a:srgbClr val="FFFFFF"/>
                </a:solidFill>
                <a:latin typeface="Agency FB" panose="020B0503020202020204" pitchFamily="34" charset="0"/>
                <a:ea typeface="黑体" panose="02010609060101010101" pitchFamily="49" charset="-122"/>
              </a:endParaRPr>
            </a:p>
          </p:txBody>
        </p:sp>
        <p:sp>
          <p:nvSpPr>
            <p:cNvPr id="30" name="MH_Other_5"/>
            <p:cNvSpPr/>
            <p:nvPr>
              <p:custDataLst>
                <p:tags r:id="rId5"/>
              </p:custDataLst>
            </p:nvPr>
          </p:nvSpPr>
          <p:spPr>
            <a:xfrm>
              <a:off x="4322368" y="2063751"/>
              <a:ext cx="1421022" cy="1065213"/>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31" name="MH_Other_6"/>
            <p:cNvSpPr/>
            <p:nvPr>
              <p:custDataLst>
                <p:tags r:id="rId6"/>
              </p:custDataLst>
            </p:nvPr>
          </p:nvSpPr>
          <p:spPr>
            <a:xfrm>
              <a:off x="4447405" y="2157552"/>
              <a:ext cx="1170836" cy="877671"/>
            </a:xfrm>
            <a:prstGeom prst="ellipse">
              <a:avLst/>
            </a:prstGeom>
            <a:solidFill>
              <a:srgbClr val="00A8E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dirty="0">
                  <a:solidFill>
                    <a:srgbClr val="FFFFFF"/>
                  </a:solidFill>
                  <a:latin typeface="Agency FB" panose="020B0503020202020204" pitchFamily="34" charset="0"/>
                  <a:ea typeface="黑体" panose="02010609060101010101" pitchFamily="49" charset="-122"/>
                </a:rPr>
                <a:t>01</a:t>
              </a:r>
              <a:endParaRPr lang="zh-CN" altLang="en-US" sz="3600" b="1" dirty="0">
                <a:solidFill>
                  <a:srgbClr val="FFFFFF"/>
                </a:solidFill>
                <a:latin typeface="Agency FB" panose="020B0503020202020204" pitchFamily="34" charset="0"/>
                <a:ea typeface="黑体" panose="02010609060101010101" pitchFamily="49" charset="-122"/>
              </a:endParaRPr>
            </a:p>
          </p:txBody>
        </p:sp>
        <p:sp>
          <p:nvSpPr>
            <p:cNvPr id="32" name="MH_Other_7"/>
            <p:cNvSpPr/>
            <p:nvPr>
              <p:custDataLst>
                <p:tags r:id="rId7"/>
              </p:custDataLst>
            </p:nvPr>
          </p:nvSpPr>
          <p:spPr>
            <a:xfrm flipH="1">
              <a:off x="4330838" y="3973513"/>
              <a:ext cx="1423141" cy="10668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33" name="MH_Other_8"/>
            <p:cNvSpPr/>
            <p:nvPr>
              <p:custDataLst>
                <p:tags r:id="rId8"/>
              </p:custDataLst>
            </p:nvPr>
          </p:nvSpPr>
          <p:spPr>
            <a:xfrm>
              <a:off x="4457476" y="4068040"/>
              <a:ext cx="1170836" cy="877671"/>
            </a:xfrm>
            <a:prstGeom prst="ellipse">
              <a:avLst/>
            </a:prstGeom>
            <a:solidFill>
              <a:srgbClr val="58B93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a:solidFill>
                    <a:srgbClr val="FFFFFF"/>
                  </a:solidFill>
                  <a:latin typeface="Agency FB" panose="020B0503020202020204" pitchFamily="34" charset="0"/>
                  <a:ea typeface="黑体" panose="02010609060101010101" pitchFamily="49" charset="-122"/>
                </a:rPr>
                <a:t>03</a:t>
              </a:r>
              <a:endParaRPr lang="zh-CN" altLang="en-US" sz="3600" b="1">
                <a:solidFill>
                  <a:srgbClr val="FFFFFF"/>
                </a:solidFill>
                <a:latin typeface="Agency FB" panose="020B0503020202020204" pitchFamily="34" charset="0"/>
                <a:ea typeface="黑体" panose="02010609060101010101" pitchFamily="49" charset="-122"/>
              </a:endParaRPr>
            </a:p>
          </p:txBody>
        </p:sp>
        <p:sp>
          <p:nvSpPr>
            <p:cNvPr id="34" name="MH_SubTitle_1"/>
            <p:cNvSpPr>
              <a:spLocks noChangeArrowheads="1"/>
            </p:cNvSpPr>
            <p:nvPr>
              <p:custDataLst>
                <p:tags r:id="rId9"/>
              </p:custDataLst>
            </p:nvPr>
          </p:nvSpPr>
          <p:spPr bwMode="auto">
            <a:xfrm flipH="1">
              <a:off x="482851" y="2251669"/>
              <a:ext cx="37124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zh-CN" altLang="en-US" sz="2600" dirty="0" smtClean="0">
                  <a:solidFill>
                    <a:srgbClr val="00A8E7"/>
                  </a:solidFill>
                  <a:latin typeface="华康俪金黑W8(P)" pitchFamily="34" charset="-122"/>
                  <a:ea typeface="华康俪金黑W8(P)" pitchFamily="34" charset="-122"/>
                </a:rPr>
                <a:t>制定评分标准</a:t>
              </a:r>
              <a:endParaRPr lang="en-US" altLang="zh-CN" sz="2600" dirty="0">
                <a:solidFill>
                  <a:srgbClr val="00A8E7"/>
                </a:solidFill>
                <a:latin typeface="华康俪金黑W8(P)" pitchFamily="34" charset="-122"/>
                <a:ea typeface="华康俪金黑W8(P)" pitchFamily="34" charset="-122"/>
              </a:endParaRPr>
            </a:p>
          </p:txBody>
        </p:sp>
        <p:sp>
          <p:nvSpPr>
            <p:cNvPr id="35" name="MH_Text_2"/>
            <p:cNvSpPr/>
            <p:nvPr>
              <p:custDataLst>
                <p:tags r:id="rId10"/>
              </p:custDataLst>
            </p:nvPr>
          </p:nvSpPr>
          <p:spPr>
            <a:xfrm>
              <a:off x="8291066" y="3593202"/>
              <a:ext cx="3388431" cy="1401762"/>
            </a:xfrm>
            <a:prstGeom prst="rect">
              <a:avLst/>
            </a:prstGeom>
          </p:spPr>
          <p:txBody>
            <a:bodyPr/>
            <a:lstStyle/>
            <a:p>
              <a:pPr>
                <a:lnSpc>
                  <a:spcPct val="130000"/>
                </a:lnSpc>
                <a:defRPr/>
              </a:pPr>
              <a:r>
                <a:rPr lang="zh-CN" altLang="en-US" dirty="0">
                  <a:latin typeface="微软雅黑 Light" pitchFamily="34" charset="-122"/>
                  <a:ea typeface="微软雅黑 Light" pitchFamily="34" charset="-122"/>
                </a:rPr>
                <a:t>运用</a:t>
              </a:r>
              <a:r>
                <a:rPr lang="en-US" altLang="zh-CN" dirty="0">
                  <a:latin typeface="微软雅黑 Light" pitchFamily="34" charset="-122"/>
                  <a:ea typeface="微软雅黑 Light" pitchFamily="34" charset="-122"/>
                </a:rPr>
                <a:t>FMEA</a:t>
              </a:r>
              <a:r>
                <a:rPr lang="zh-CN" altLang="en-US" dirty="0">
                  <a:latin typeface="微软雅黑 Light" pitchFamily="34" charset="-122"/>
                  <a:ea typeface="微软雅黑 Light" pitchFamily="34" charset="-122"/>
                </a:rPr>
                <a:t>工具，参照制订的风险维度评分标准，从严重度、频度、不可探测度三个维度对各失效模式分别进行量化评价，计算得出各个失效模式的风险顺序数</a:t>
              </a:r>
              <a:endParaRPr lang="en-US" altLang="zh-CN" dirty="0">
                <a:latin typeface="微软雅黑 Light" pitchFamily="34" charset="-122"/>
                <a:ea typeface="微软雅黑 Light" pitchFamily="34" charset="-122"/>
              </a:endParaRPr>
            </a:p>
          </p:txBody>
        </p:sp>
        <p:sp>
          <p:nvSpPr>
            <p:cNvPr id="36" name="MH_Text_1"/>
            <p:cNvSpPr/>
            <p:nvPr>
              <p:custDataLst>
                <p:tags r:id="rId11"/>
              </p:custDataLst>
            </p:nvPr>
          </p:nvSpPr>
          <p:spPr>
            <a:xfrm>
              <a:off x="792045" y="2681881"/>
              <a:ext cx="3538793" cy="1401763"/>
            </a:xfrm>
            <a:prstGeom prst="rect">
              <a:avLst/>
            </a:prstGeom>
          </p:spPr>
          <p:txBody>
            <a:bodyPr/>
            <a:lstStyle/>
            <a:p>
              <a:pPr>
                <a:lnSpc>
                  <a:spcPct val="130000"/>
                </a:lnSpc>
                <a:defRPr/>
              </a:pPr>
              <a:r>
                <a:rPr lang="zh-CN" altLang="en-US" dirty="0">
                  <a:latin typeface="微软雅黑 Light" pitchFamily="34" charset="-122"/>
                  <a:ea typeface="微软雅黑 Light" pitchFamily="34" charset="-122"/>
                </a:rPr>
                <a:t>根据</a:t>
              </a:r>
              <a:r>
                <a:rPr lang="en-US" altLang="zh-CN" dirty="0">
                  <a:latin typeface="微软雅黑 Light" pitchFamily="34" charset="-122"/>
                  <a:ea typeface="微软雅黑 Light" pitchFamily="34" charset="-122"/>
                </a:rPr>
                <a:t>FMEA </a:t>
              </a:r>
              <a:r>
                <a:rPr lang="zh-CN" altLang="en-US" dirty="0">
                  <a:latin typeface="微软雅黑 Light" pitchFamily="34" charset="-122"/>
                  <a:ea typeface="微软雅黑 Light" pitchFamily="34" charset="-122"/>
                </a:rPr>
                <a:t>工具中风险维度评分的通用准则，结合烟草行业特点，研究制订了涉及产品设计、卷烟制造过程的严重度、频度及不可探测度三个风险维度评分标准</a:t>
              </a:r>
              <a:endParaRPr lang="en-US" altLang="zh-CN" dirty="0">
                <a:latin typeface="微软雅黑 Light" pitchFamily="34" charset="-122"/>
                <a:ea typeface="微软雅黑 Light" pitchFamily="34" charset="-122"/>
              </a:endParaRPr>
            </a:p>
          </p:txBody>
        </p:sp>
        <p:sp>
          <p:nvSpPr>
            <p:cNvPr id="37" name="MH_SubTitle_3"/>
            <p:cNvSpPr>
              <a:spLocks noChangeArrowheads="1"/>
            </p:cNvSpPr>
            <p:nvPr>
              <p:custDataLst>
                <p:tags r:id="rId12"/>
              </p:custDataLst>
            </p:nvPr>
          </p:nvSpPr>
          <p:spPr bwMode="auto">
            <a:xfrm flipH="1">
              <a:off x="537914" y="4352528"/>
              <a:ext cx="3714567"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zh-CN" altLang="en-US" sz="2600" dirty="0" smtClean="0">
                  <a:solidFill>
                    <a:srgbClr val="58B933"/>
                  </a:solidFill>
                  <a:latin typeface="华康俪金黑W8(P)" pitchFamily="34" charset="-122"/>
                  <a:ea typeface="华康俪金黑W8(P)" pitchFamily="34" charset="-122"/>
                </a:rPr>
                <a:t>形成成果</a:t>
              </a:r>
              <a:endParaRPr lang="en-US" altLang="zh-CN" sz="2600" dirty="0">
                <a:solidFill>
                  <a:srgbClr val="58B933"/>
                </a:solidFill>
                <a:latin typeface="华康俪金黑W8(P)" pitchFamily="34" charset="-122"/>
                <a:ea typeface="华康俪金黑W8(P)" pitchFamily="34" charset="-122"/>
              </a:endParaRPr>
            </a:p>
          </p:txBody>
        </p:sp>
        <p:sp>
          <p:nvSpPr>
            <p:cNvPr id="38" name="MH_Text_3"/>
            <p:cNvSpPr/>
            <p:nvPr>
              <p:custDataLst>
                <p:tags r:id="rId13"/>
              </p:custDataLst>
            </p:nvPr>
          </p:nvSpPr>
          <p:spPr>
            <a:xfrm>
              <a:off x="847107" y="4784329"/>
              <a:ext cx="3388431" cy="700087"/>
            </a:xfrm>
            <a:prstGeom prst="rect">
              <a:avLst/>
            </a:prstGeom>
          </p:spPr>
          <p:txBody>
            <a:bodyPr/>
            <a:lstStyle/>
            <a:p>
              <a:pPr>
                <a:lnSpc>
                  <a:spcPct val="130000"/>
                </a:lnSpc>
                <a:defRPr/>
              </a:pPr>
              <a:r>
                <a:rPr lang="zh-CN" altLang="en-US" dirty="0">
                  <a:latin typeface="微软雅黑 Light" pitchFamily="34" charset="-122"/>
                  <a:ea typeface="微软雅黑 Light" pitchFamily="34" charset="-122"/>
                </a:rPr>
                <a:t>建立了福建中烟卷烟制造全过程的质量风险数据库</a:t>
              </a:r>
              <a:endParaRPr lang="en-US" altLang="zh-CN" dirty="0">
                <a:latin typeface="微软雅黑 Light" pitchFamily="34" charset="-122"/>
                <a:ea typeface="微软雅黑 Light" pitchFamily="34" charset="-122"/>
              </a:endParaRPr>
            </a:p>
          </p:txBody>
        </p:sp>
        <p:sp>
          <p:nvSpPr>
            <p:cNvPr id="39" name="MH_SubTitle_2"/>
            <p:cNvSpPr>
              <a:spLocks noChangeArrowheads="1"/>
            </p:cNvSpPr>
            <p:nvPr>
              <p:custDataLst>
                <p:tags r:id="rId14"/>
              </p:custDataLst>
            </p:nvPr>
          </p:nvSpPr>
          <p:spPr bwMode="auto">
            <a:xfrm>
              <a:off x="8291067" y="3167754"/>
              <a:ext cx="3710331"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2600" dirty="0" smtClean="0">
                  <a:solidFill>
                    <a:srgbClr val="FF8500"/>
                  </a:solidFill>
                  <a:latin typeface="华康俪金黑W8(P)" pitchFamily="34" charset="-122"/>
                  <a:ea typeface="华康俪金黑W8(P)" pitchFamily="34" charset="-122"/>
                </a:rPr>
                <a:t>计算风险顺序数</a:t>
              </a:r>
              <a:endParaRPr lang="en-US" altLang="zh-CN" sz="2600" dirty="0">
                <a:solidFill>
                  <a:srgbClr val="FF8500"/>
                </a:solidFill>
                <a:latin typeface="华康俪金黑W8(P)" pitchFamily="34" charset="-122"/>
                <a:ea typeface="华康俪金黑W8(P)" pitchFamily="34" charset="-122"/>
              </a:endParaRPr>
            </a:p>
          </p:txBody>
        </p:sp>
      </p:grpSp>
    </p:spTree>
    <p:extLst>
      <p:ext uri="{BB962C8B-B14F-4D97-AF65-F5344CB8AC3E}">
        <p14:creationId xmlns:p14="http://schemas.microsoft.com/office/powerpoint/2010/main" val="78149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50189" y="850651"/>
            <a:ext cx="9813482" cy="1015663"/>
            <a:chOff x="462157" y="850651"/>
            <a:chExt cx="9813482" cy="1015663"/>
          </a:xfrm>
        </p:grpSpPr>
        <p:sp>
          <p:nvSpPr>
            <p:cNvPr id="10" name="矩形 9"/>
            <p:cNvSpPr/>
            <p:nvPr/>
          </p:nvSpPr>
          <p:spPr>
            <a:xfrm>
              <a:off x="1017890" y="1116033"/>
              <a:ext cx="9257749" cy="584775"/>
            </a:xfrm>
            <a:prstGeom prst="rect">
              <a:avLst/>
            </a:prstGeom>
          </p:spPr>
          <p:txBody>
            <a:bodyPr wrap="square">
              <a:spAutoFit/>
            </a:bodyPr>
            <a:lstStyle/>
            <a:p>
              <a:r>
                <a:rPr lang="zh-CN" altLang="en-US" sz="2400" dirty="0">
                  <a:solidFill>
                    <a:schemeClr val="tx1">
                      <a:lumMod val="75000"/>
                      <a:lumOff val="25000"/>
                    </a:schemeClr>
                  </a:solidFill>
                  <a:latin typeface="华康俪金黑W8(P)" panose="020B0800000000000000" pitchFamily="34" charset="-122"/>
                  <a:ea typeface="华康俪金黑W8(P)" panose="020B0800000000000000" pitchFamily="34" charset="-122"/>
                </a:rPr>
                <a:t>制订了一套</a:t>
              </a:r>
              <a:r>
                <a:rPr lang="zh-CN" altLang="en-US" sz="24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详实的</a:t>
              </a:r>
              <a:r>
                <a:rPr lang="zh-CN" altLang="en-US" sz="3200" dirty="0" smtClean="0">
                  <a:solidFill>
                    <a:srgbClr val="FF8500"/>
                  </a:solidFill>
                  <a:latin typeface="华康俪金黑W8(P)" panose="020B0800000000000000" pitchFamily="34" charset="-122"/>
                  <a:ea typeface="华康俪金黑W8(P)" panose="020B0800000000000000" pitchFamily="34" charset="-122"/>
                </a:rPr>
                <a:t>风险</a:t>
              </a:r>
              <a:r>
                <a:rPr lang="zh-CN" altLang="en-US" sz="3200" dirty="0">
                  <a:solidFill>
                    <a:srgbClr val="FF8500"/>
                  </a:solidFill>
                  <a:latin typeface="华康俪金黑W8(P)" panose="020B0800000000000000" pitchFamily="34" charset="-122"/>
                  <a:ea typeface="华康俪金黑W8(P)" panose="020B0800000000000000" pitchFamily="34" charset="-122"/>
                </a:rPr>
                <a:t>优化措施</a:t>
              </a:r>
              <a:r>
                <a:rPr lang="zh-CN" altLang="en-US" sz="3200" dirty="0" smtClean="0">
                  <a:solidFill>
                    <a:srgbClr val="FF8500"/>
                  </a:solidFill>
                  <a:latin typeface="华康俪金黑W8(P)" panose="020B0800000000000000" pitchFamily="34" charset="-122"/>
                  <a:ea typeface="华康俪金黑W8(P)" panose="020B0800000000000000" pitchFamily="34" charset="-122"/>
                </a:rPr>
                <a:t>表</a:t>
              </a:r>
              <a:endParaRPr lang="zh-CN" altLang="en-US" sz="3200" dirty="0">
                <a:solidFill>
                  <a:srgbClr val="FF8500"/>
                </a:solidFill>
                <a:latin typeface="华康俪金黑W8(P)" panose="020B0800000000000000" pitchFamily="34" charset="-122"/>
                <a:ea typeface="华康俪金黑W8(P)" panose="020B0800000000000000" pitchFamily="34" charset="-122"/>
              </a:endParaRPr>
            </a:p>
          </p:txBody>
        </p:sp>
        <p:sp>
          <p:nvSpPr>
            <p:cNvPr id="11"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4</a:t>
              </a:r>
              <a:endParaRPr lang="zh-CN" altLang="en-US" sz="6000" dirty="0">
                <a:solidFill>
                  <a:srgbClr val="FF8500"/>
                </a:solidFill>
                <a:latin typeface="Broadway" pitchFamily="82" charset="0"/>
                <a:ea typeface="DFPYeaSong-B5" pitchFamily="18" charset="-120"/>
              </a:endParaRPr>
            </a:p>
          </p:txBody>
        </p:sp>
      </p:grpSp>
      <p:sp>
        <p:nvSpPr>
          <p:cNvPr id="39" name="MH_SubTitle_1"/>
          <p:cNvSpPr txBox="1">
            <a:spLocks noChangeArrowheads="1"/>
          </p:cNvSpPr>
          <p:nvPr>
            <p:custDataLst>
              <p:tags r:id="rId1"/>
            </p:custDataLst>
          </p:nvPr>
        </p:nvSpPr>
        <p:spPr bwMode="auto">
          <a:xfrm>
            <a:off x="3094893" y="1700808"/>
            <a:ext cx="6676690" cy="56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200" dirty="0" smtClean="0">
                <a:solidFill>
                  <a:srgbClr val="00A8E7"/>
                </a:solidFill>
                <a:latin typeface="华康俪金黑W8(P)" pitchFamily="34" charset="-122"/>
                <a:ea typeface="华康俪金黑W8(P)" pitchFamily="34" charset="-122"/>
              </a:rPr>
              <a:t>制定标准与原则</a:t>
            </a:r>
            <a:endParaRPr lang="zh-CN" altLang="en-US" sz="2200" dirty="0">
              <a:solidFill>
                <a:srgbClr val="00A8E7"/>
              </a:solidFill>
              <a:latin typeface="华康俪金黑W8(P)" pitchFamily="34" charset="-122"/>
              <a:ea typeface="华康俪金黑W8(P)" pitchFamily="34" charset="-122"/>
            </a:endParaRPr>
          </a:p>
        </p:txBody>
      </p:sp>
      <p:sp>
        <p:nvSpPr>
          <p:cNvPr id="40" name="MH_Text_1"/>
          <p:cNvSpPr txBox="1"/>
          <p:nvPr>
            <p:custDataLst>
              <p:tags r:id="rId2"/>
            </p:custDataLst>
          </p:nvPr>
        </p:nvSpPr>
        <p:spPr>
          <a:xfrm>
            <a:off x="3094893" y="2359659"/>
            <a:ext cx="8116850" cy="740075"/>
          </a:xfrm>
          <a:prstGeom prst="rect">
            <a:avLst/>
          </a:prstGeom>
          <a:noFill/>
        </p:spPr>
        <p:txBody>
          <a:bodyPr lIns="0" tIns="0" rIns="0" bIns="0">
            <a:normAutofit/>
          </a:bodyPr>
          <a:lstStyle/>
          <a:p>
            <a:pPr>
              <a:lnSpc>
                <a:spcPct val="120000"/>
              </a:lnSpc>
              <a:defRPr/>
            </a:pPr>
            <a:r>
              <a:rPr lang="zh-CN" altLang="en-US" sz="1700" dirty="0">
                <a:latin typeface="微软雅黑 Light" pitchFamily="34" charset="-122"/>
                <a:ea typeface="微软雅黑 Light" pitchFamily="34" charset="-122"/>
              </a:rPr>
              <a:t>根据质量风险管理理论和方法，基于风险评估结果，研究制订了风险等级判定标准及风险优化原则</a:t>
            </a:r>
          </a:p>
        </p:txBody>
      </p:sp>
      <p:grpSp>
        <p:nvGrpSpPr>
          <p:cNvPr id="2" name="组合 1"/>
          <p:cNvGrpSpPr/>
          <p:nvPr/>
        </p:nvGrpSpPr>
        <p:grpSpPr>
          <a:xfrm>
            <a:off x="1728100" y="1954508"/>
            <a:ext cx="1149604" cy="1145226"/>
            <a:chOff x="1728100" y="1954508"/>
            <a:chExt cx="1149604" cy="1145226"/>
          </a:xfrm>
        </p:grpSpPr>
        <p:sp>
          <p:nvSpPr>
            <p:cNvPr id="37" name="MH_Other_1"/>
            <p:cNvSpPr/>
            <p:nvPr>
              <p:custDataLst>
                <p:tags r:id="rId13"/>
              </p:custDataLst>
            </p:nvPr>
          </p:nvSpPr>
          <p:spPr>
            <a:xfrm>
              <a:off x="1887248" y="2112967"/>
              <a:ext cx="831309" cy="828308"/>
            </a:xfrm>
            <a:prstGeom prst="rect">
              <a:avLst/>
            </a:prstGeom>
            <a:solidFill>
              <a:srgbClr val="00A8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38" name="MH_Other_2"/>
            <p:cNvSpPr/>
            <p:nvPr>
              <p:custDataLst>
                <p:tags r:id="rId14"/>
              </p:custDataLst>
            </p:nvPr>
          </p:nvSpPr>
          <p:spPr>
            <a:xfrm>
              <a:off x="1728100" y="1954508"/>
              <a:ext cx="1149604" cy="1145226"/>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00A8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panose="020B0503020204020204" pitchFamily="34" charset="-122"/>
              </a:endParaRPr>
            </a:p>
          </p:txBody>
        </p:sp>
        <p:sp>
          <p:nvSpPr>
            <p:cNvPr id="41" name="MH_Other_7"/>
            <p:cNvSpPr>
              <a:spLocks/>
            </p:cNvSpPr>
            <p:nvPr>
              <p:custDataLst>
                <p:tags r:id="rId15"/>
              </p:custDataLst>
            </p:nvPr>
          </p:nvSpPr>
          <p:spPr bwMode="auto">
            <a:xfrm>
              <a:off x="2061373" y="2305639"/>
              <a:ext cx="469953" cy="450168"/>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42" name="组合 41"/>
          <p:cNvGrpSpPr/>
          <p:nvPr/>
        </p:nvGrpSpPr>
        <p:grpSpPr>
          <a:xfrm>
            <a:off x="1728100" y="3380182"/>
            <a:ext cx="1149604" cy="1145226"/>
            <a:chOff x="1728100" y="2898526"/>
            <a:chExt cx="1300310" cy="1295358"/>
          </a:xfrm>
        </p:grpSpPr>
        <p:sp>
          <p:nvSpPr>
            <p:cNvPr id="43" name="MH_Other_3"/>
            <p:cNvSpPr/>
            <p:nvPr>
              <p:custDataLst>
                <p:tags r:id="rId10"/>
              </p:custDataLst>
            </p:nvPr>
          </p:nvSpPr>
          <p:spPr>
            <a:xfrm>
              <a:off x="1908111" y="3077757"/>
              <a:ext cx="940289" cy="936894"/>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44" name="MH_Other_4"/>
            <p:cNvSpPr/>
            <p:nvPr>
              <p:custDataLst>
                <p:tags r:id="rId11"/>
              </p:custDataLst>
            </p:nvPr>
          </p:nvSpPr>
          <p:spPr>
            <a:xfrm>
              <a:off x="1728100" y="2898526"/>
              <a:ext cx="1300310" cy="1295358"/>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panose="020B0503020204020204" pitchFamily="34" charset="-122"/>
              </a:endParaRPr>
            </a:p>
          </p:txBody>
        </p:sp>
        <p:sp>
          <p:nvSpPr>
            <p:cNvPr id="45" name="MH_Other_8"/>
            <p:cNvSpPr>
              <a:spLocks noChangeAspect="1"/>
            </p:cNvSpPr>
            <p:nvPr>
              <p:custDataLst>
                <p:tags r:id="rId12"/>
              </p:custDataLst>
            </p:nvPr>
          </p:nvSpPr>
          <p:spPr bwMode="auto">
            <a:xfrm>
              <a:off x="2128359" y="3293651"/>
              <a:ext cx="529442" cy="50510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46" name="组合 45"/>
          <p:cNvGrpSpPr/>
          <p:nvPr/>
        </p:nvGrpSpPr>
        <p:grpSpPr>
          <a:xfrm>
            <a:off x="1728100" y="4805856"/>
            <a:ext cx="1149604" cy="1143424"/>
            <a:chOff x="1728100" y="4786572"/>
            <a:chExt cx="1300310" cy="1293321"/>
          </a:xfrm>
        </p:grpSpPr>
        <p:sp>
          <p:nvSpPr>
            <p:cNvPr id="47" name="MH_Other_5"/>
            <p:cNvSpPr/>
            <p:nvPr>
              <p:custDataLst>
                <p:tags r:id="rId7"/>
              </p:custDataLst>
            </p:nvPr>
          </p:nvSpPr>
          <p:spPr>
            <a:xfrm>
              <a:off x="1908111" y="4965804"/>
              <a:ext cx="940289" cy="936894"/>
            </a:xfrm>
            <a:prstGeom prst="rect">
              <a:avLst/>
            </a:prstGeom>
            <a:solidFill>
              <a:srgbClr val="58B9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48" name="MH_Other_6"/>
            <p:cNvSpPr/>
            <p:nvPr>
              <p:custDataLst>
                <p:tags r:id="rId8"/>
              </p:custDataLst>
            </p:nvPr>
          </p:nvSpPr>
          <p:spPr>
            <a:xfrm>
              <a:off x="1728100" y="4786572"/>
              <a:ext cx="1300310" cy="1293321"/>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8B9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panose="020B0503020204020204" pitchFamily="34" charset="-122"/>
              </a:endParaRPr>
            </a:p>
          </p:txBody>
        </p:sp>
        <p:sp>
          <p:nvSpPr>
            <p:cNvPr id="49" name="MH_Other_9"/>
            <p:cNvSpPr>
              <a:spLocks noChangeAspect="1"/>
            </p:cNvSpPr>
            <p:nvPr>
              <p:custDataLst>
                <p:tags r:id="rId9"/>
              </p:custDataLst>
            </p:nvPr>
          </p:nvSpPr>
          <p:spPr bwMode="auto">
            <a:xfrm>
              <a:off x="2105063" y="5173550"/>
              <a:ext cx="531561" cy="511218"/>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sp>
        <p:nvSpPr>
          <p:cNvPr id="18" name="MH_SubTitle_1"/>
          <p:cNvSpPr txBox="1">
            <a:spLocks noChangeArrowheads="1"/>
          </p:cNvSpPr>
          <p:nvPr>
            <p:custDataLst>
              <p:tags r:id="rId3"/>
            </p:custDataLst>
          </p:nvPr>
        </p:nvSpPr>
        <p:spPr bwMode="auto">
          <a:xfrm>
            <a:off x="3094893" y="2996952"/>
            <a:ext cx="6676690" cy="56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200" dirty="0" smtClean="0">
                <a:solidFill>
                  <a:srgbClr val="FF8500"/>
                </a:solidFill>
                <a:latin typeface="华康俪金黑W8(P)" pitchFamily="34" charset="-122"/>
                <a:ea typeface="华康俪金黑W8(P)" pitchFamily="34" charset="-122"/>
              </a:rPr>
              <a:t>风险项优化</a:t>
            </a:r>
            <a:endParaRPr lang="zh-CN" altLang="en-US" sz="2200" dirty="0">
              <a:solidFill>
                <a:srgbClr val="FF8500"/>
              </a:solidFill>
              <a:latin typeface="华康俪金黑W8(P)" pitchFamily="34" charset="-122"/>
              <a:ea typeface="华康俪金黑W8(P)" pitchFamily="34" charset="-122"/>
            </a:endParaRPr>
          </a:p>
        </p:txBody>
      </p:sp>
      <p:sp>
        <p:nvSpPr>
          <p:cNvPr id="19" name="MH_Text_1"/>
          <p:cNvSpPr txBox="1"/>
          <p:nvPr>
            <p:custDataLst>
              <p:tags r:id="rId4"/>
            </p:custDataLst>
          </p:nvPr>
        </p:nvSpPr>
        <p:spPr>
          <a:xfrm>
            <a:off x="3094893" y="3655803"/>
            <a:ext cx="8116850" cy="740075"/>
          </a:xfrm>
          <a:prstGeom prst="rect">
            <a:avLst/>
          </a:prstGeom>
          <a:noFill/>
        </p:spPr>
        <p:txBody>
          <a:bodyPr lIns="0" tIns="0" rIns="0" bIns="0">
            <a:noAutofit/>
          </a:bodyPr>
          <a:lstStyle/>
          <a:p>
            <a:pPr>
              <a:lnSpc>
                <a:spcPct val="120000"/>
              </a:lnSpc>
              <a:defRPr/>
            </a:pPr>
            <a:r>
              <a:rPr lang="zh-CN" altLang="en-US" sz="1700" dirty="0">
                <a:latin typeface="微软雅黑 Light" pitchFamily="34" charset="-122"/>
                <a:ea typeface="微软雅黑 Light" pitchFamily="34" charset="-122"/>
              </a:rPr>
              <a:t>根据风险等级判定标准及风险优化原则，研究确定了</a:t>
            </a:r>
            <a:r>
              <a:rPr lang="en-US" altLang="zh-CN" sz="1700" dirty="0">
                <a:latin typeface="微软雅黑 Light" pitchFamily="34" charset="-122"/>
                <a:ea typeface="微软雅黑 Light" pitchFamily="34" charset="-122"/>
              </a:rPr>
              <a:t>386 </a:t>
            </a:r>
            <a:r>
              <a:rPr lang="zh-CN" altLang="en-US" sz="1700" dirty="0">
                <a:latin typeface="微软雅黑 Light" pitchFamily="34" charset="-122"/>
                <a:ea typeface="微软雅黑 Light" pitchFamily="34" charset="-122"/>
              </a:rPr>
              <a:t>个重要风险项作为优化对象，提出了</a:t>
            </a:r>
            <a:r>
              <a:rPr lang="en-US" altLang="zh-CN" sz="1700" dirty="0">
                <a:latin typeface="微软雅黑 Light" pitchFamily="34" charset="-122"/>
                <a:ea typeface="微软雅黑 Light" pitchFamily="34" charset="-122"/>
              </a:rPr>
              <a:t>442 </a:t>
            </a:r>
            <a:r>
              <a:rPr lang="zh-CN" altLang="en-US" sz="1700" dirty="0">
                <a:latin typeface="微软雅黑 Light" pitchFamily="34" charset="-122"/>
                <a:ea typeface="微软雅黑 Light" pitchFamily="34" charset="-122"/>
              </a:rPr>
              <a:t>项改进措施，包括工艺优化、技术改进、试验调研、制度优化、制度新建、考核强化等，并针对各项措施制定出详实的实施计划。</a:t>
            </a:r>
          </a:p>
        </p:txBody>
      </p:sp>
      <p:sp>
        <p:nvSpPr>
          <p:cNvPr id="20" name="MH_SubTitle_1"/>
          <p:cNvSpPr txBox="1">
            <a:spLocks noChangeArrowheads="1"/>
          </p:cNvSpPr>
          <p:nvPr>
            <p:custDataLst>
              <p:tags r:id="rId5"/>
            </p:custDataLst>
          </p:nvPr>
        </p:nvSpPr>
        <p:spPr bwMode="auto">
          <a:xfrm>
            <a:off x="3094893" y="4581128"/>
            <a:ext cx="6676690" cy="56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200" dirty="0" smtClean="0">
                <a:solidFill>
                  <a:srgbClr val="58B933"/>
                </a:solidFill>
                <a:latin typeface="华康俪金黑W8(P)" pitchFamily="34" charset="-122"/>
                <a:ea typeface="华康俪金黑W8(P)" pitchFamily="34" charset="-122"/>
              </a:rPr>
              <a:t>检查、修订、固化</a:t>
            </a:r>
            <a:endParaRPr lang="zh-CN" altLang="en-US" sz="2200" dirty="0">
              <a:solidFill>
                <a:srgbClr val="58B933"/>
              </a:solidFill>
              <a:latin typeface="华康俪金黑W8(P)" pitchFamily="34" charset="-122"/>
              <a:ea typeface="华康俪金黑W8(P)" pitchFamily="34" charset="-122"/>
            </a:endParaRPr>
          </a:p>
        </p:txBody>
      </p:sp>
      <p:sp>
        <p:nvSpPr>
          <p:cNvPr id="21" name="MH_Text_1"/>
          <p:cNvSpPr txBox="1"/>
          <p:nvPr>
            <p:custDataLst>
              <p:tags r:id="rId6"/>
            </p:custDataLst>
          </p:nvPr>
        </p:nvSpPr>
        <p:spPr>
          <a:xfrm>
            <a:off x="3094893" y="5239979"/>
            <a:ext cx="8116850" cy="740075"/>
          </a:xfrm>
          <a:prstGeom prst="rect">
            <a:avLst/>
          </a:prstGeom>
          <a:noFill/>
        </p:spPr>
        <p:txBody>
          <a:bodyPr lIns="0" tIns="0" rIns="0" bIns="0">
            <a:noAutofit/>
          </a:bodyPr>
          <a:lstStyle/>
          <a:p>
            <a:pPr>
              <a:lnSpc>
                <a:spcPct val="120000"/>
              </a:lnSpc>
              <a:defRPr/>
            </a:pPr>
            <a:r>
              <a:rPr lang="zh-CN" altLang="en-US" sz="1700" dirty="0">
                <a:latin typeface="微软雅黑 Light" pitchFamily="34" charset="-122"/>
                <a:ea typeface="微软雅黑 Light" pitchFamily="34" charset="-122"/>
              </a:rPr>
              <a:t>对风险优化措施进行了检查验收，确认优化效果，并根据优化效果制定新的文件或对现有文件进行修订，对改进效果进行固化。通过对重要风险项的优化和控制，有效降低了产品质量风险</a:t>
            </a:r>
          </a:p>
        </p:txBody>
      </p:sp>
    </p:spTree>
    <p:extLst>
      <p:ext uri="{BB962C8B-B14F-4D97-AF65-F5344CB8AC3E}">
        <p14:creationId xmlns:p14="http://schemas.microsoft.com/office/powerpoint/2010/main" val="1122235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50189" y="850651"/>
            <a:ext cx="9813482" cy="1015663"/>
            <a:chOff x="462157" y="850651"/>
            <a:chExt cx="9813482" cy="1015663"/>
          </a:xfrm>
        </p:grpSpPr>
        <p:sp>
          <p:nvSpPr>
            <p:cNvPr id="10" name="矩形 9"/>
            <p:cNvSpPr/>
            <p:nvPr/>
          </p:nvSpPr>
          <p:spPr>
            <a:xfrm>
              <a:off x="1017890" y="1116033"/>
              <a:ext cx="9257749" cy="584775"/>
            </a:xfrm>
            <a:prstGeom prst="rect">
              <a:avLst/>
            </a:prstGeom>
          </p:spPr>
          <p:txBody>
            <a:bodyPr wrap="square">
              <a:spAutoFit/>
            </a:bodyPr>
            <a:lstStyle/>
            <a:p>
              <a:r>
                <a:rPr lang="zh-CN" altLang="en-US" sz="2400" dirty="0">
                  <a:solidFill>
                    <a:schemeClr val="tx1">
                      <a:lumMod val="75000"/>
                      <a:lumOff val="25000"/>
                    </a:schemeClr>
                  </a:solidFill>
                  <a:latin typeface="华康俪金黑W8(P)" panose="020B0800000000000000" pitchFamily="34" charset="-122"/>
                  <a:ea typeface="华康俪金黑W8(P)" panose="020B0800000000000000" pitchFamily="34" charset="-122"/>
                </a:rPr>
                <a:t>建立与现行质量管理体系相融合</a:t>
              </a:r>
              <a:r>
                <a:rPr lang="zh-CN" altLang="en-US" sz="24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的</a:t>
              </a:r>
              <a:r>
                <a:rPr lang="zh-CN" altLang="en-US" sz="3200" dirty="0" smtClean="0">
                  <a:solidFill>
                    <a:srgbClr val="FF8500"/>
                  </a:solidFill>
                  <a:latin typeface="华康俪金黑W8(P)" panose="020B0800000000000000" pitchFamily="34" charset="-122"/>
                  <a:ea typeface="华康俪金黑W8(P)" panose="020B0800000000000000" pitchFamily="34" charset="-122"/>
                </a:rPr>
                <a:t>质量</a:t>
              </a:r>
              <a:r>
                <a:rPr lang="zh-CN" altLang="en-US" sz="3200" dirty="0">
                  <a:solidFill>
                    <a:srgbClr val="FF8500"/>
                  </a:solidFill>
                  <a:latin typeface="华康俪金黑W8(P)" panose="020B0800000000000000" pitchFamily="34" charset="-122"/>
                  <a:ea typeface="华康俪金黑W8(P)" panose="020B0800000000000000" pitchFamily="34" charset="-122"/>
                </a:rPr>
                <a:t>风险</a:t>
              </a:r>
              <a:r>
                <a:rPr lang="zh-CN" altLang="en-US" sz="3200" dirty="0" smtClean="0">
                  <a:solidFill>
                    <a:srgbClr val="FF8500"/>
                  </a:solidFill>
                  <a:latin typeface="华康俪金黑W8(P)" panose="020B0800000000000000" pitchFamily="34" charset="-122"/>
                  <a:ea typeface="华康俪金黑W8(P)" panose="020B0800000000000000" pitchFamily="34" charset="-122"/>
                </a:rPr>
                <a:t>管理程序</a:t>
              </a:r>
              <a:endParaRPr lang="zh-CN" altLang="en-US" sz="3200" dirty="0">
                <a:solidFill>
                  <a:srgbClr val="FF8500"/>
                </a:solidFill>
                <a:latin typeface="华康俪金黑W8(P)" panose="020B0800000000000000" pitchFamily="34" charset="-122"/>
                <a:ea typeface="华康俪金黑W8(P)" panose="020B0800000000000000" pitchFamily="34" charset="-122"/>
              </a:endParaRPr>
            </a:p>
          </p:txBody>
        </p:sp>
        <p:sp>
          <p:nvSpPr>
            <p:cNvPr id="11"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5</a:t>
              </a:r>
              <a:endParaRPr lang="zh-CN" altLang="en-US" sz="6000" dirty="0">
                <a:solidFill>
                  <a:srgbClr val="FF8500"/>
                </a:solidFill>
                <a:latin typeface="Broadway" pitchFamily="82" charset="0"/>
                <a:ea typeface="DFPYeaSong-B5" pitchFamily="18" charset="-120"/>
              </a:endParaRPr>
            </a:p>
          </p:txBody>
        </p:sp>
      </p:grpSp>
      <p:sp>
        <p:nvSpPr>
          <p:cNvPr id="12" name="Rectangle 17"/>
          <p:cNvSpPr>
            <a:spLocks noChangeArrowheads="1"/>
          </p:cNvSpPr>
          <p:nvPr/>
        </p:nvSpPr>
        <p:spPr bwMode="auto">
          <a:xfrm>
            <a:off x="1274640" y="1916832"/>
            <a:ext cx="10080876" cy="1052596"/>
          </a:xfrm>
          <a:prstGeom prst="rect">
            <a:avLst/>
          </a:prstGeom>
          <a:noFill/>
          <a:ln w="9525">
            <a:noFill/>
            <a:miter lim="800000"/>
            <a:headEnd/>
            <a:tailEnd/>
          </a:ln>
          <a:effectLst/>
        </p:spPr>
        <p:txBody>
          <a:bodyPr wrap="square">
            <a:spAutoFit/>
          </a:bodyPr>
          <a:lstStyle/>
          <a:p>
            <a:pPr indent="354013">
              <a:lnSpc>
                <a:spcPct val="130000"/>
              </a:lnSpc>
              <a:defRPr/>
            </a:pPr>
            <a:r>
              <a:rPr lang="zh-CN" altLang="en-US" sz="1600" dirty="0" smtClean="0">
                <a:latin typeface="微软雅黑 Light" pitchFamily="34" charset="-122"/>
                <a:ea typeface="微软雅黑 Light" pitchFamily="34" charset="-122"/>
              </a:rPr>
              <a:t>基于项目所开展的失效模式识别、失效原因分析、风险评估、风险改进与控制等所取得的工作成果，策划并建立了一套切合福建中烟的质量风险管理体系，体系包含了</a:t>
            </a:r>
            <a:r>
              <a:rPr lang="en-US" altLang="zh-CN" sz="1600" b="1" dirty="0" smtClean="0">
                <a:solidFill>
                  <a:srgbClr val="00A8E7"/>
                </a:solidFill>
                <a:latin typeface="微软雅黑 Light" pitchFamily="34" charset="-122"/>
                <a:ea typeface="微软雅黑 Light" pitchFamily="34" charset="-122"/>
              </a:rPr>
              <a:t>《</a:t>
            </a:r>
            <a:r>
              <a:rPr lang="zh-CN" altLang="en-US" sz="1600" b="1" dirty="0" smtClean="0">
                <a:solidFill>
                  <a:srgbClr val="00A8E7"/>
                </a:solidFill>
                <a:latin typeface="微软雅黑 Light" pitchFamily="34" charset="-122"/>
                <a:ea typeface="微软雅黑 Light" pitchFamily="34" charset="-122"/>
              </a:rPr>
              <a:t>质量风险管理程序</a:t>
            </a:r>
            <a:r>
              <a:rPr lang="en-US" altLang="zh-CN" sz="1600" b="1" dirty="0" smtClean="0">
                <a:solidFill>
                  <a:srgbClr val="00A8E7"/>
                </a:solidFill>
                <a:latin typeface="微软雅黑 Light" pitchFamily="34" charset="-122"/>
                <a:ea typeface="微软雅黑 Light" pitchFamily="34" charset="-122"/>
              </a:rPr>
              <a:t>》</a:t>
            </a:r>
            <a:r>
              <a:rPr lang="zh-CN" altLang="en-US" sz="1600" b="1" dirty="0" smtClean="0">
                <a:solidFill>
                  <a:srgbClr val="00A8E7"/>
                </a:solidFill>
                <a:latin typeface="微软雅黑 Light" pitchFamily="34" charset="-122"/>
                <a:ea typeface="微软雅黑 Light" pitchFamily="34" charset="-122"/>
              </a:rPr>
              <a:t>、</a:t>
            </a:r>
            <a:r>
              <a:rPr lang="en-US" altLang="zh-CN" sz="1600" b="1" dirty="0" smtClean="0">
                <a:solidFill>
                  <a:srgbClr val="00A8E7"/>
                </a:solidFill>
                <a:latin typeface="微软雅黑 Light" pitchFamily="34" charset="-122"/>
                <a:ea typeface="微软雅黑 Light" pitchFamily="34" charset="-122"/>
              </a:rPr>
              <a:t>《</a:t>
            </a:r>
            <a:r>
              <a:rPr lang="zh-CN" altLang="en-US" sz="1600" b="1" dirty="0" smtClean="0">
                <a:solidFill>
                  <a:srgbClr val="00A8E7"/>
                </a:solidFill>
                <a:latin typeface="微软雅黑 Light" pitchFamily="34" charset="-122"/>
                <a:ea typeface="微软雅黑 Light" pitchFamily="34" charset="-122"/>
              </a:rPr>
              <a:t>失效模式及定义</a:t>
            </a:r>
            <a:r>
              <a:rPr lang="en-US" altLang="zh-CN" sz="1600" b="1" dirty="0" smtClean="0">
                <a:solidFill>
                  <a:srgbClr val="00A8E7"/>
                </a:solidFill>
                <a:latin typeface="微软雅黑 Light" pitchFamily="34" charset="-122"/>
                <a:ea typeface="微软雅黑 Light" pitchFamily="34" charset="-122"/>
              </a:rPr>
              <a:t>》</a:t>
            </a:r>
            <a:r>
              <a:rPr lang="zh-CN" altLang="en-US" sz="1600" b="1" dirty="0" smtClean="0">
                <a:solidFill>
                  <a:srgbClr val="00A8E7"/>
                </a:solidFill>
                <a:latin typeface="微软雅黑 Light" pitchFamily="34" charset="-122"/>
                <a:ea typeface="微软雅黑 Light" pitchFamily="34" charset="-122"/>
              </a:rPr>
              <a:t>、</a:t>
            </a:r>
            <a:r>
              <a:rPr lang="en-US" altLang="zh-CN" sz="1600" b="1" dirty="0" smtClean="0">
                <a:solidFill>
                  <a:srgbClr val="00A8E7"/>
                </a:solidFill>
                <a:latin typeface="微软雅黑 Light" pitchFamily="34" charset="-122"/>
                <a:ea typeface="微软雅黑 Light" pitchFamily="34" charset="-122"/>
              </a:rPr>
              <a:t>《</a:t>
            </a:r>
            <a:r>
              <a:rPr lang="zh-CN" altLang="en-US" sz="1600" b="1" dirty="0" smtClean="0">
                <a:solidFill>
                  <a:srgbClr val="00A8E7"/>
                </a:solidFill>
                <a:latin typeface="微软雅黑 Light" pitchFamily="34" charset="-122"/>
                <a:ea typeface="微软雅黑 Light" pitchFamily="34" charset="-122"/>
              </a:rPr>
              <a:t>不良率统计管理办法</a:t>
            </a:r>
            <a:r>
              <a:rPr lang="en-US" altLang="zh-CN" sz="1600" b="1" dirty="0" smtClean="0">
                <a:solidFill>
                  <a:srgbClr val="00A8E7"/>
                </a:solidFill>
                <a:latin typeface="微软雅黑 Light" pitchFamily="34" charset="-122"/>
                <a:ea typeface="微软雅黑 Light" pitchFamily="34" charset="-122"/>
              </a:rPr>
              <a:t>》</a:t>
            </a:r>
            <a:r>
              <a:rPr lang="zh-CN" altLang="en-US" sz="1600" b="1" dirty="0" smtClean="0">
                <a:solidFill>
                  <a:srgbClr val="00A8E7"/>
                </a:solidFill>
                <a:latin typeface="微软雅黑 Light" pitchFamily="34" charset="-122"/>
                <a:ea typeface="微软雅黑 Light" pitchFamily="34" charset="-122"/>
              </a:rPr>
              <a:t>、</a:t>
            </a:r>
            <a:r>
              <a:rPr lang="en-US" altLang="zh-CN" sz="1600" b="1" dirty="0" smtClean="0">
                <a:solidFill>
                  <a:srgbClr val="00A8E7"/>
                </a:solidFill>
                <a:latin typeface="微软雅黑 Light" pitchFamily="34" charset="-122"/>
                <a:ea typeface="微软雅黑 Light" pitchFamily="34" charset="-122"/>
              </a:rPr>
              <a:t>《</a:t>
            </a:r>
            <a:r>
              <a:rPr lang="zh-CN" altLang="en-US" sz="1600" b="1" dirty="0" smtClean="0">
                <a:solidFill>
                  <a:srgbClr val="00A8E7"/>
                </a:solidFill>
                <a:latin typeface="微软雅黑 Light" pitchFamily="34" charset="-122"/>
                <a:ea typeface="微软雅黑 Light" pitchFamily="34" charset="-122"/>
              </a:rPr>
              <a:t>风险维度评分标准</a:t>
            </a:r>
            <a:r>
              <a:rPr lang="en-US" altLang="zh-CN" sz="1600" b="1" dirty="0" smtClean="0">
                <a:solidFill>
                  <a:srgbClr val="00A8E7"/>
                </a:solidFill>
                <a:latin typeface="微软雅黑 Light" pitchFamily="34" charset="-122"/>
                <a:ea typeface="微软雅黑 Light" pitchFamily="34" charset="-122"/>
              </a:rPr>
              <a:t>》</a:t>
            </a:r>
            <a:r>
              <a:rPr lang="zh-CN" altLang="en-US" sz="1600" b="1" dirty="0" smtClean="0">
                <a:solidFill>
                  <a:srgbClr val="00A8E7"/>
                </a:solidFill>
                <a:latin typeface="微软雅黑 Light" pitchFamily="34" charset="-122"/>
                <a:ea typeface="微软雅黑 Light" pitchFamily="34" charset="-122"/>
              </a:rPr>
              <a:t>、</a:t>
            </a:r>
            <a:r>
              <a:rPr lang="en-US" altLang="zh-CN" sz="1600" b="1" dirty="0" smtClean="0">
                <a:solidFill>
                  <a:srgbClr val="00A8E7"/>
                </a:solidFill>
                <a:latin typeface="微软雅黑 Light" pitchFamily="34" charset="-122"/>
                <a:ea typeface="微软雅黑 Light" pitchFamily="34" charset="-122"/>
              </a:rPr>
              <a:t>《</a:t>
            </a:r>
            <a:r>
              <a:rPr lang="zh-CN" altLang="en-US" sz="1600" b="1" dirty="0" smtClean="0">
                <a:solidFill>
                  <a:srgbClr val="00A8E7"/>
                </a:solidFill>
                <a:latin typeface="微软雅黑 Light" pitchFamily="34" charset="-122"/>
                <a:ea typeface="微软雅黑 Light" pitchFamily="34" charset="-122"/>
              </a:rPr>
              <a:t>风险等级判定标准</a:t>
            </a:r>
            <a:r>
              <a:rPr lang="en-US" altLang="zh-CN" sz="1600" b="1" dirty="0" smtClean="0">
                <a:solidFill>
                  <a:srgbClr val="00A8E7"/>
                </a:solidFill>
                <a:latin typeface="微软雅黑 Light" pitchFamily="34" charset="-122"/>
                <a:ea typeface="微软雅黑 Light" pitchFamily="34" charset="-122"/>
              </a:rPr>
              <a:t>》</a:t>
            </a:r>
            <a:r>
              <a:rPr lang="zh-CN" altLang="en-US" sz="1600" dirty="0" smtClean="0">
                <a:latin typeface="微软雅黑 Light" pitchFamily="34" charset="-122"/>
                <a:ea typeface="微软雅黑 Light" pitchFamily="34" charset="-122"/>
              </a:rPr>
              <a:t>等管理和技术文件。</a:t>
            </a:r>
            <a:endParaRPr lang="en-US" altLang="zh-CN" sz="1600" dirty="0" smtClean="0">
              <a:latin typeface="微软雅黑 Light" pitchFamily="34" charset="-122"/>
              <a:ea typeface="微软雅黑 Light" pitchFamily="34" charset="-122"/>
            </a:endParaRPr>
          </a:p>
        </p:txBody>
      </p:sp>
      <p:sp>
        <p:nvSpPr>
          <p:cNvPr id="13" name="Rectangle 17"/>
          <p:cNvSpPr>
            <a:spLocks noChangeArrowheads="1"/>
          </p:cNvSpPr>
          <p:nvPr/>
        </p:nvSpPr>
        <p:spPr bwMode="auto">
          <a:xfrm>
            <a:off x="1274882" y="2924944"/>
            <a:ext cx="10080877" cy="1372683"/>
          </a:xfrm>
          <a:prstGeom prst="rect">
            <a:avLst/>
          </a:prstGeom>
          <a:noFill/>
          <a:ln w="9525">
            <a:noFill/>
            <a:miter lim="800000"/>
            <a:headEnd/>
            <a:tailEnd/>
          </a:ln>
          <a:effectLst/>
        </p:spPr>
        <p:txBody>
          <a:bodyPr wrap="square">
            <a:spAutoFit/>
          </a:bodyPr>
          <a:lstStyle/>
          <a:p>
            <a:pPr indent="354013">
              <a:lnSpc>
                <a:spcPct val="130000"/>
              </a:lnSpc>
              <a:defRPr/>
            </a:pPr>
            <a:r>
              <a:rPr lang="en-US" altLang="zh-CN" sz="1600" dirty="0" smtClean="0">
                <a:latin typeface="微软雅黑 Light" pitchFamily="34" charset="-122"/>
                <a:ea typeface="微软雅黑 Light" pitchFamily="34" charset="-122"/>
              </a:rPr>
              <a:t>《</a:t>
            </a:r>
            <a:r>
              <a:rPr lang="zh-CN" altLang="en-US" sz="1600" dirty="0" smtClean="0">
                <a:latin typeface="微软雅黑 Light" pitchFamily="34" charset="-122"/>
                <a:ea typeface="微软雅黑 Light" pitchFamily="34" charset="-122"/>
              </a:rPr>
              <a:t>质量风险管理程序</a:t>
            </a:r>
            <a:r>
              <a:rPr lang="en-US" altLang="zh-CN" sz="1600" dirty="0" smtClean="0">
                <a:latin typeface="微软雅黑 Light" pitchFamily="34" charset="-122"/>
                <a:ea typeface="微软雅黑 Light" pitchFamily="34" charset="-122"/>
              </a:rPr>
              <a:t>》</a:t>
            </a:r>
            <a:r>
              <a:rPr lang="zh-CN" altLang="en-US" sz="1600" dirty="0" smtClean="0">
                <a:latin typeface="微软雅黑 Light" pitchFamily="34" charset="-122"/>
                <a:ea typeface="微软雅黑 Light" pitchFamily="34" charset="-122"/>
              </a:rPr>
              <a:t>明确了质量风险管理的职责权限、主要流程和具体方法，包含风险识别、风险评估、风险优化和控制等质量风险管理的相关活动，以及质量风险数据库的建立和维护等相关要求。</a:t>
            </a:r>
            <a:endParaRPr lang="en-US" altLang="zh-CN" sz="1600" dirty="0" smtClean="0">
              <a:latin typeface="微软雅黑 Light" pitchFamily="34" charset="-122"/>
              <a:ea typeface="微软雅黑 Light" pitchFamily="34" charset="-122"/>
            </a:endParaRPr>
          </a:p>
          <a:p>
            <a:pPr indent="354013">
              <a:lnSpc>
                <a:spcPct val="130000"/>
              </a:lnSpc>
              <a:defRPr/>
            </a:pPr>
            <a:r>
              <a:rPr lang="zh-CN" altLang="en-US" sz="1600" dirty="0" smtClean="0">
                <a:latin typeface="微软雅黑 Light" pitchFamily="34" charset="-122"/>
                <a:ea typeface="微软雅黑 Light" pitchFamily="34" charset="-122"/>
              </a:rPr>
              <a:t>同时，根据质量风险管理基本要求，修订了</a:t>
            </a:r>
            <a:r>
              <a:rPr lang="en-US" altLang="zh-CN" sz="1600" dirty="0" smtClean="0">
                <a:latin typeface="微软雅黑 Light" pitchFamily="34" charset="-122"/>
                <a:ea typeface="微软雅黑 Light" pitchFamily="34" charset="-122"/>
              </a:rPr>
              <a:t>《</a:t>
            </a:r>
            <a:r>
              <a:rPr lang="zh-CN" altLang="en-US" sz="1600" dirty="0" smtClean="0">
                <a:latin typeface="微软雅黑 Light" pitchFamily="34" charset="-122"/>
                <a:ea typeface="微软雅黑 Light" pitchFamily="34" charset="-122"/>
              </a:rPr>
              <a:t>产品设计开发控制程序</a:t>
            </a:r>
            <a:r>
              <a:rPr lang="en-US" altLang="zh-CN" sz="1600" dirty="0" smtClean="0">
                <a:latin typeface="微软雅黑 Light" pitchFamily="34" charset="-122"/>
                <a:ea typeface="微软雅黑 Light" pitchFamily="34" charset="-122"/>
              </a:rPr>
              <a:t>》</a:t>
            </a:r>
            <a:r>
              <a:rPr lang="zh-CN" altLang="en-US" sz="1600" dirty="0" smtClean="0">
                <a:latin typeface="微软雅黑 Light" pitchFamily="34" charset="-122"/>
                <a:ea typeface="微软雅黑 Light" pitchFamily="34" charset="-122"/>
              </a:rPr>
              <a:t>等相关文件，并将制订的</a:t>
            </a:r>
            <a:r>
              <a:rPr lang="en-US" altLang="zh-CN" sz="1600" dirty="0" smtClean="0">
                <a:latin typeface="微软雅黑 Light" pitchFamily="34" charset="-122"/>
                <a:ea typeface="微软雅黑 Light" pitchFamily="34" charset="-122"/>
              </a:rPr>
              <a:t>《</a:t>
            </a:r>
            <a:r>
              <a:rPr lang="zh-CN" altLang="en-US" sz="1600" dirty="0" smtClean="0">
                <a:latin typeface="微软雅黑 Light" pitchFamily="34" charset="-122"/>
                <a:ea typeface="微软雅黑 Light" pitchFamily="34" charset="-122"/>
              </a:rPr>
              <a:t>质量风险管理程序</a:t>
            </a:r>
            <a:r>
              <a:rPr lang="en-US" altLang="zh-CN" sz="1600" dirty="0" smtClean="0">
                <a:latin typeface="微软雅黑 Light" pitchFamily="34" charset="-122"/>
                <a:ea typeface="微软雅黑 Light" pitchFamily="34" charset="-122"/>
              </a:rPr>
              <a:t>》</a:t>
            </a:r>
            <a:r>
              <a:rPr lang="zh-CN" altLang="en-US" sz="1600" dirty="0" smtClean="0">
                <a:latin typeface="微软雅黑 Light" pitchFamily="34" charset="-122"/>
                <a:ea typeface="微软雅黑 Light" pitchFamily="34" charset="-122"/>
              </a:rPr>
              <a:t>有效融合到现有的质量管理体系中，确保了质量风险管理制度运行的常态化和有效性。</a:t>
            </a:r>
            <a:endParaRPr lang="zh-CN" altLang="en-US" sz="1600" dirty="0">
              <a:solidFill>
                <a:schemeClr val="bg1"/>
              </a:solidFill>
              <a:latin typeface="微软雅黑 Light" pitchFamily="34" charset="-122"/>
              <a:ea typeface="微软雅黑 Light" pitchFamily="34" charset="-122"/>
            </a:endParaRPr>
          </a:p>
        </p:txBody>
      </p:sp>
      <p:grpSp>
        <p:nvGrpSpPr>
          <p:cNvPr id="5" name="组合 4"/>
          <p:cNvGrpSpPr/>
          <p:nvPr/>
        </p:nvGrpSpPr>
        <p:grpSpPr>
          <a:xfrm>
            <a:off x="1182594" y="4509120"/>
            <a:ext cx="1906853" cy="1529735"/>
            <a:chOff x="1349294" y="4509120"/>
            <a:chExt cx="2108269" cy="1691317"/>
          </a:xfrm>
        </p:grpSpPr>
        <p:sp>
          <p:nvSpPr>
            <p:cNvPr id="15" name="KSO_Shape"/>
            <p:cNvSpPr>
              <a:spLocks/>
            </p:cNvSpPr>
            <p:nvPr/>
          </p:nvSpPr>
          <p:spPr bwMode="auto">
            <a:xfrm>
              <a:off x="1994719" y="4509120"/>
              <a:ext cx="1202140" cy="1206395"/>
            </a:xfrm>
            <a:custGeom>
              <a:avLst/>
              <a:gdLst>
                <a:gd name="T0" fmla="*/ 1471281 w 3950"/>
                <a:gd name="T1" fmla="*/ 1620903 h 3962"/>
                <a:gd name="T2" fmla="*/ 0 w 3950"/>
                <a:gd name="T3" fmla="*/ 1620903 h 3962"/>
                <a:gd name="T4" fmla="*/ 897123 w 3950"/>
                <a:gd name="T5" fmla="*/ 5453 h 3962"/>
                <a:gd name="T6" fmla="*/ 968438 w 3950"/>
                <a:gd name="T7" fmla="*/ 5453 h 3962"/>
                <a:gd name="T8" fmla="*/ 1465830 w 3950"/>
                <a:gd name="T9" fmla="*/ 543936 h 3962"/>
                <a:gd name="T10" fmla="*/ 1474006 w 3950"/>
                <a:gd name="T11" fmla="*/ 552116 h 3962"/>
                <a:gd name="T12" fmla="*/ 1614821 w 3950"/>
                <a:gd name="T13" fmla="*/ 974723 h 3962"/>
                <a:gd name="T14" fmla="*/ 1614821 w 3950"/>
                <a:gd name="T15" fmla="*/ 1585004 h 3962"/>
                <a:gd name="T16" fmla="*/ 1148317 w 3950"/>
                <a:gd name="T17" fmla="*/ 543936 h 3962"/>
                <a:gd name="T18" fmla="*/ 1399511 w 3950"/>
                <a:gd name="T19" fmla="*/ 615734 h 3962"/>
                <a:gd name="T20" fmla="*/ 897123 w 3950"/>
                <a:gd name="T21" fmla="*/ 77251 h 3962"/>
                <a:gd name="T22" fmla="*/ 71770 w 3950"/>
                <a:gd name="T23" fmla="*/ 1549105 h 3962"/>
                <a:gd name="T24" fmla="*/ 1395877 w 3950"/>
                <a:gd name="T25" fmla="*/ 1585004 h 3962"/>
                <a:gd name="T26" fmla="*/ 394734 w 3950"/>
                <a:gd name="T27" fmla="*/ 1154217 h 3962"/>
                <a:gd name="T28" fmla="*/ 1399511 w 3950"/>
                <a:gd name="T29" fmla="*/ 615734 h 3962"/>
                <a:gd name="T30" fmla="*/ 1121062 w 3950"/>
                <a:gd name="T31" fmla="*/ 1141948 h 3962"/>
                <a:gd name="T32" fmla="*/ 986153 w 3950"/>
                <a:gd name="T33" fmla="*/ 1224197 h 3962"/>
                <a:gd name="T34" fmla="*/ 1121971 w 3950"/>
                <a:gd name="T35" fmla="*/ 1460948 h 3962"/>
                <a:gd name="T36" fmla="*/ 921197 w 3950"/>
                <a:gd name="T37" fmla="*/ 1304629 h 3962"/>
                <a:gd name="T38" fmla="*/ 835346 w 3950"/>
                <a:gd name="T39" fmla="*/ 1153308 h 3962"/>
                <a:gd name="T40" fmla="*/ 662735 w 3950"/>
                <a:gd name="T41" fmla="*/ 1455495 h 3962"/>
                <a:gd name="T42" fmla="*/ 878499 w 3950"/>
                <a:gd name="T43" fmla="*/ 1424595 h 3962"/>
                <a:gd name="T44" fmla="*/ 1404962 w 3950"/>
                <a:gd name="T45" fmla="*/ 1219653 h 3962"/>
                <a:gd name="T46" fmla="*/ 1525335 w 3950"/>
                <a:gd name="T47" fmla="*/ 1246918 h 3962"/>
                <a:gd name="T48" fmla="*/ 1463559 w 3950"/>
                <a:gd name="T49" fmla="*/ 1141948 h 3962"/>
                <a:gd name="T50" fmla="*/ 1359084 w 3950"/>
                <a:gd name="T51" fmla="*/ 1419142 h 3962"/>
                <a:gd name="T52" fmla="*/ 1588020 w 3950"/>
                <a:gd name="T53" fmla="*/ 1361431 h 3962"/>
                <a:gd name="T54" fmla="*/ 1459471 w 3950"/>
                <a:gd name="T55" fmla="*/ 1407781 h 3962"/>
                <a:gd name="T56" fmla="*/ 1404962 w 3950"/>
                <a:gd name="T57" fmla="*/ 1219653 h 3962"/>
                <a:gd name="T58" fmla="*/ 771298 w 3950"/>
                <a:gd name="T59" fmla="*/ 1403692 h 3962"/>
                <a:gd name="T60" fmla="*/ 753129 w 3950"/>
                <a:gd name="T61" fmla="*/ 1199204 h 3962"/>
                <a:gd name="T62" fmla="*/ 850336 w 3950"/>
                <a:gd name="T63" fmla="*/ 1246918 h 3962"/>
                <a:gd name="T64" fmla="*/ 834437 w 3950"/>
                <a:gd name="T65" fmla="*/ 1387787 h 3962"/>
                <a:gd name="T66" fmla="*/ 1059740 w 3950"/>
                <a:gd name="T67" fmla="*/ 1221925 h 3962"/>
                <a:gd name="T68" fmla="*/ 1206914 w 3950"/>
                <a:gd name="T69" fmla="*/ 1300539 h 3962"/>
                <a:gd name="T70" fmla="*/ 1060649 w 3950"/>
                <a:gd name="T71" fmla="*/ 1380516 h 3962"/>
                <a:gd name="T72" fmla="*/ 475588 w 3950"/>
                <a:gd name="T73" fmla="*/ 561204 h 3962"/>
                <a:gd name="T74" fmla="*/ 270727 w 3950"/>
                <a:gd name="T75" fmla="*/ 795228 h 3962"/>
                <a:gd name="T76" fmla="*/ 148990 w 3950"/>
                <a:gd name="T77" fmla="*/ 325362 h 3962"/>
                <a:gd name="T78" fmla="*/ 324781 w 3950"/>
                <a:gd name="T79" fmla="*/ 427151 h 3962"/>
                <a:gd name="T80" fmla="*/ 365663 w 3950"/>
                <a:gd name="T81" fmla="*/ 648906 h 3962"/>
                <a:gd name="T82" fmla="*/ 563711 w 3950"/>
                <a:gd name="T83" fmla="*/ 325362 h 3962"/>
                <a:gd name="T84" fmla="*/ 627304 w 3950"/>
                <a:gd name="T85" fmla="*/ 648906 h 3962"/>
                <a:gd name="T86" fmla="*/ 633210 w 3950"/>
                <a:gd name="T87" fmla="*/ 427151 h 3962"/>
                <a:gd name="T88" fmla="*/ 817631 w 3950"/>
                <a:gd name="T89" fmla="*/ 427151 h 3962"/>
                <a:gd name="T90" fmla="*/ 532823 w 3950"/>
                <a:gd name="T91" fmla="*/ 795228 h 396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50" h="3962">
                  <a:moveTo>
                    <a:pt x="3555" y="3488"/>
                  </a:moveTo>
                  <a:cubicBezTo>
                    <a:pt x="3239" y="3488"/>
                    <a:pt x="3239" y="3488"/>
                    <a:pt x="3239" y="3488"/>
                  </a:cubicBezTo>
                  <a:cubicBezTo>
                    <a:pt x="3239" y="3567"/>
                    <a:pt x="3239" y="3567"/>
                    <a:pt x="3239" y="3567"/>
                  </a:cubicBezTo>
                  <a:cubicBezTo>
                    <a:pt x="3239" y="3785"/>
                    <a:pt x="3062"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5"/>
                    <a:pt x="3245" y="1215"/>
                    <a:pt x="3245" y="1215"/>
                  </a:cubicBezTo>
                  <a:cubicBezTo>
                    <a:pt x="3239" y="1215"/>
                    <a:pt x="3239" y="1215"/>
                    <a:pt x="3239" y="1215"/>
                  </a:cubicBezTo>
                  <a:cubicBezTo>
                    <a:pt x="3239" y="2145"/>
                    <a:pt x="3239" y="2145"/>
                    <a:pt x="3239" y="2145"/>
                  </a:cubicBezTo>
                  <a:cubicBezTo>
                    <a:pt x="3555" y="2145"/>
                    <a:pt x="3555" y="2145"/>
                    <a:pt x="3555" y="2145"/>
                  </a:cubicBezTo>
                  <a:cubicBezTo>
                    <a:pt x="3773" y="2145"/>
                    <a:pt x="3950" y="2322"/>
                    <a:pt x="3950" y="2540"/>
                  </a:cubicBezTo>
                  <a:cubicBezTo>
                    <a:pt x="3950" y="3093"/>
                    <a:pt x="3950" y="3093"/>
                    <a:pt x="3950" y="3093"/>
                  </a:cubicBezTo>
                  <a:cubicBezTo>
                    <a:pt x="3950" y="3311"/>
                    <a:pt x="3773" y="3488"/>
                    <a:pt x="3555" y="3488"/>
                  </a:cubicBezTo>
                  <a:close/>
                  <a:moveTo>
                    <a:pt x="2133" y="295"/>
                  </a:moveTo>
                  <a:cubicBezTo>
                    <a:pt x="2133" y="802"/>
                    <a:pt x="2133" y="802"/>
                    <a:pt x="2133" y="802"/>
                  </a:cubicBezTo>
                  <a:cubicBezTo>
                    <a:pt x="2133" y="1020"/>
                    <a:pt x="2310" y="1197"/>
                    <a:pt x="2528" y="1197"/>
                  </a:cubicBezTo>
                  <a:cubicBezTo>
                    <a:pt x="2984" y="1197"/>
                    <a:pt x="2984" y="1197"/>
                    <a:pt x="2984" y="1197"/>
                  </a:cubicBezTo>
                  <a:lnTo>
                    <a:pt x="2133" y="295"/>
                  </a:lnTo>
                  <a:close/>
                  <a:moveTo>
                    <a:pt x="3081" y="1355"/>
                  </a:moveTo>
                  <a:cubicBezTo>
                    <a:pt x="2370" y="1355"/>
                    <a:pt x="2370" y="1355"/>
                    <a:pt x="2370"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1" y="2145"/>
                    <a:pt x="3081" y="2145"/>
                    <a:pt x="3081" y="2145"/>
                  </a:cubicBezTo>
                  <a:lnTo>
                    <a:pt x="3081" y="1355"/>
                  </a:lnTo>
                  <a:close/>
                  <a:moveTo>
                    <a:pt x="2799" y="2865"/>
                  </a:moveTo>
                  <a:cubicBezTo>
                    <a:pt x="2799" y="2754"/>
                    <a:pt x="2768" y="2668"/>
                    <a:pt x="2708" y="2606"/>
                  </a:cubicBezTo>
                  <a:cubicBezTo>
                    <a:pt x="2648" y="2544"/>
                    <a:pt x="2568" y="2513"/>
                    <a:pt x="2468" y="2513"/>
                  </a:cubicBezTo>
                  <a:cubicBezTo>
                    <a:pt x="2413" y="2513"/>
                    <a:pt x="2364" y="2522"/>
                    <a:pt x="2322" y="2540"/>
                  </a:cubicBezTo>
                  <a:cubicBezTo>
                    <a:pt x="2290" y="2553"/>
                    <a:pt x="2261" y="2574"/>
                    <a:pt x="2234" y="2601"/>
                  </a:cubicBezTo>
                  <a:cubicBezTo>
                    <a:pt x="2207" y="2629"/>
                    <a:pt x="2186" y="2660"/>
                    <a:pt x="2171" y="2694"/>
                  </a:cubicBezTo>
                  <a:cubicBezTo>
                    <a:pt x="2150" y="2741"/>
                    <a:pt x="2140" y="2799"/>
                    <a:pt x="2140" y="2868"/>
                  </a:cubicBezTo>
                  <a:cubicBezTo>
                    <a:pt x="2140" y="2976"/>
                    <a:pt x="2170" y="3061"/>
                    <a:pt x="2229" y="3123"/>
                  </a:cubicBezTo>
                  <a:cubicBezTo>
                    <a:pt x="2289" y="3184"/>
                    <a:pt x="2369" y="3215"/>
                    <a:pt x="2470" y="3215"/>
                  </a:cubicBezTo>
                  <a:cubicBezTo>
                    <a:pt x="2570" y="3215"/>
                    <a:pt x="2650" y="3184"/>
                    <a:pt x="2709" y="3122"/>
                  </a:cubicBezTo>
                  <a:cubicBezTo>
                    <a:pt x="2768" y="3060"/>
                    <a:pt x="2799" y="2975"/>
                    <a:pt x="2799" y="2865"/>
                  </a:cubicBezTo>
                  <a:close/>
                  <a:moveTo>
                    <a:pt x="2028" y="2871"/>
                  </a:moveTo>
                  <a:cubicBezTo>
                    <a:pt x="2028" y="2807"/>
                    <a:pt x="2020" y="2754"/>
                    <a:pt x="2006" y="2710"/>
                  </a:cubicBezTo>
                  <a:cubicBezTo>
                    <a:pt x="1991" y="2667"/>
                    <a:pt x="1969" y="2630"/>
                    <a:pt x="1941" y="2600"/>
                  </a:cubicBezTo>
                  <a:cubicBezTo>
                    <a:pt x="1913" y="2570"/>
                    <a:pt x="1878" y="2549"/>
                    <a:pt x="1839" y="2538"/>
                  </a:cubicBezTo>
                  <a:cubicBezTo>
                    <a:pt x="1809" y="2529"/>
                    <a:pt x="1766" y="2525"/>
                    <a:pt x="1709" y="2525"/>
                  </a:cubicBezTo>
                  <a:cubicBezTo>
                    <a:pt x="1459" y="2525"/>
                    <a:pt x="1459" y="2525"/>
                    <a:pt x="1459" y="2525"/>
                  </a:cubicBezTo>
                  <a:cubicBezTo>
                    <a:pt x="1459" y="3203"/>
                    <a:pt x="1459" y="3203"/>
                    <a:pt x="1459" y="3203"/>
                  </a:cubicBezTo>
                  <a:cubicBezTo>
                    <a:pt x="1717" y="3203"/>
                    <a:pt x="1717" y="3203"/>
                    <a:pt x="1717" y="3203"/>
                  </a:cubicBezTo>
                  <a:cubicBezTo>
                    <a:pt x="1767" y="3203"/>
                    <a:pt x="1808" y="3199"/>
                    <a:pt x="1838" y="3189"/>
                  </a:cubicBezTo>
                  <a:cubicBezTo>
                    <a:pt x="1878" y="3176"/>
                    <a:pt x="1911" y="3158"/>
                    <a:pt x="1934" y="3135"/>
                  </a:cubicBezTo>
                  <a:cubicBezTo>
                    <a:pt x="1966" y="3104"/>
                    <a:pt x="1990" y="3064"/>
                    <a:pt x="2007" y="3015"/>
                  </a:cubicBezTo>
                  <a:cubicBezTo>
                    <a:pt x="2021" y="2975"/>
                    <a:pt x="2028" y="2926"/>
                    <a:pt x="2028" y="2871"/>
                  </a:cubicBezTo>
                  <a:close/>
                  <a:moveTo>
                    <a:pt x="3093" y="2684"/>
                  </a:moveTo>
                  <a:cubicBezTo>
                    <a:pt x="3124" y="2648"/>
                    <a:pt x="3165" y="2630"/>
                    <a:pt x="3215" y="2630"/>
                  </a:cubicBezTo>
                  <a:cubicBezTo>
                    <a:pt x="3252" y="2630"/>
                    <a:pt x="3283" y="2640"/>
                    <a:pt x="3308" y="2661"/>
                  </a:cubicBezTo>
                  <a:cubicBezTo>
                    <a:pt x="3334" y="2681"/>
                    <a:pt x="3350" y="2709"/>
                    <a:pt x="3358" y="2744"/>
                  </a:cubicBezTo>
                  <a:cubicBezTo>
                    <a:pt x="3494" y="2712"/>
                    <a:pt x="3494" y="2712"/>
                    <a:pt x="3494" y="2712"/>
                  </a:cubicBezTo>
                  <a:cubicBezTo>
                    <a:pt x="3479" y="2657"/>
                    <a:pt x="3455" y="2616"/>
                    <a:pt x="3425" y="2587"/>
                  </a:cubicBezTo>
                  <a:cubicBezTo>
                    <a:pt x="3373" y="2538"/>
                    <a:pt x="3305" y="2513"/>
                    <a:pt x="3222" y="2513"/>
                  </a:cubicBezTo>
                  <a:cubicBezTo>
                    <a:pt x="3127" y="2513"/>
                    <a:pt x="3051" y="2544"/>
                    <a:pt x="2992" y="2607"/>
                  </a:cubicBezTo>
                  <a:cubicBezTo>
                    <a:pt x="2934" y="2670"/>
                    <a:pt x="2905" y="2757"/>
                    <a:pt x="2905" y="2870"/>
                  </a:cubicBezTo>
                  <a:cubicBezTo>
                    <a:pt x="2905" y="2977"/>
                    <a:pt x="2934" y="3061"/>
                    <a:pt x="2992" y="3123"/>
                  </a:cubicBezTo>
                  <a:cubicBezTo>
                    <a:pt x="3050" y="3184"/>
                    <a:pt x="3124" y="3215"/>
                    <a:pt x="3214" y="3215"/>
                  </a:cubicBezTo>
                  <a:cubicBezTo>
                    <a:pt x="3287" y="3215"/>
                    <a:pt x="3347" y="3197"/>
                    <a:pt x="3394" y="3161"/>
                  </a:cubicBezTo>
                  <a:cubicBezTo>
                    <a:pt x="3442" y="3125"/>
                    <a:pt x="3475" y="3070"/>
                    <a:pt x="3496" y="2996"/>
                  </a:cubicBezTo>
                  <a:cubicBezTo>
                    <a:pt x="3363" y="2954"/>
                    <a:pt x="3363" y="2954"/>
                    <a:pt x="3363" y="2954"/>
                  </a:cubicBezTo>
                  <a:cubicBezTo>
                    <a:pt x="3352" y="3004"/>
                    <a:pt x="3333" y="3040"/>
                    <a:pt x="3307" y="3063"/>
                  </a:cubicBezTo>
                  <a:cubicBezTo>
                    <a:pt x="3280" y="3086"/>
                    <a:pt x="3249" y="3098"/>
                    <a:pt x="3213" y="3098"/>
                  </a:cubicBezTo>
                  <a:cubicBezTo>
                    <a:pt x="3163" y="3098"/>
                    <a:pt x="3123" y="3080"/>
                    <a:pt x="3092" y="3043"/>
                  </a:cubicBezTo>
                  <a:cubicBezTo>
                    <a:pt x="3061" y="3007"/>
                    <a:pt x="3046" y="2946"/>
                    <a:pt x="3046" y="2860"/>
                  </a:cubicBezTo>
                  <a:cubicBezTo>
                    <a:pt x="3046" y="2779"/>
                    <a:pt x="3062" y="2721"/>
                    <a:pt x="3093" y="2684"/>
                  </a:cubicBezTo>
                  <a:close/>
                  <a:moveTo>
                    <a:pt x="1837" y="3054"/>
                  </a:moveTo>
                  <a:cubicBezTo>
                    <a:pt x="1822" y="3068"/>
                    <a:pt x="1803" y="3077"/>
                    <a:pt x="1781" y="3082"/>
                  </a:cubicBezTo>
                  <a:cubicBezTo>
                    <a:pt x="1764" y="3087"/>
                    <a:pt x="1736" y="3089"/>
                    <a:pt x="1698" y="3089"/>
                  </a:cubicBezTo>
                  <a:cubicBezTo>
                    <a:pt x="1596" y="3089"/>
                    <a:pt x="1596" y="3089"/>
                    <a:pt x="1596" y="3089"/>
                  </a:cubicBezTo>
                  <a:cubicBezTo>
                    <a:pt x="1596" y="2639"/>
                    <a:pt x="1596" y="2639"/>
                    <a:pt x="1596" y="2639"/>
                  </a:cubicBezTo>
                  <a:cubicBezTo>
                    <a:pt x="1658" y="2639"/>
                    <a:pt x="1658" y="2639"/>
                    <a:pt x="1658" y="2639"/>
                  </a:cubicBezTo>
                  <a:cubicBezTo>
                    <a:pt x="1713" y="2639"/>
                    <a:pt x="1751" y="2642"/>
                    <a:pt x="1770" y="2646"/>
                  </a:cubicBezTo>
                  <a:cubicBezTo>
                    <a:pt x="1796" y="2652"/>
                    <a:pt x="1817" y="2662"/>
                    <a:pt x="1833" y="2678"/>
                  </a:cubicBezTo>
                  <a:cubicBezTo>
                    <a:pt x="1850" y="2694"/>
                    <a:pt x="1863" y="2716"/>
                    <a:pt x="1872" y="2744"/>
                  </a:cubicBezTo>
                  <a:cubicBezTo>
                    <a:pt x="1882" y="2772"/>
                    <a:pt x="1886" y="2812"/>
                    <a:pt x="1886" y="2865"/>
                  </a:cubicBezTo>
                  <a:cubicBezTo>
                    <a:pt x="1886" y="2917"/>
                    <a:pt x="1882" y="2958"/>
                    <a:pt x="1872" y="2989"/>
                  </a:cubicBezTo>
                  <a:cubicBezTo>
                    <a:pt x="1863" y="3019"/>
                    <a:pt x="1851" y="3041"/>
                    <a:pt x="1837" y="3054"/>
                  </a:cubicBezTo>
                  <a:close/>
                  <a:moveTo>
                    <a:pt x="2335" y="3038"/>
                  </a:moveTo>
                  <a:cubicBezTo>
                    <a:pt x="2299" y="2999"/>
                    <a:pt x="2281" y="2940"/>
                    <a:pt x="2281" y="2864"/>
                  </a:cubicBezTo>
                  <a:cubicBezTo>
                    <a:pt x="2281" y="2785"/>
                    <a:pt x="2299" y="2727"/>
                    <a:pt x="2333" y="2689"/>
                  </a:cubicBezTo>
                  <a:cubicBezTo>
                    <a:pt x="2368" y="2650"/>
                    <a:pt x="2413" y="2630"/>
                    <a:pt x="2470" y="2630"/>
                  </a:cubicBezTo>
                  <a:cubicBezTo>
                    <a:pt x="2526" y="2630"/>
                    <a:pt x="2571" y="2649"/>
                    <a:pt x="2606" y="2688"/>
                  </a:cubicBezTo>
                  <a:cubicBezTo>
                    <a:pt x="2640" y="2726"/>
                    <a:pt x="2657" y="2784"/>
                    <a:pt x="2657" y="2862"/>
                  </a:cubicBezTo>
                  <a:cubicBezTo>
                    <a:pt x="2657" y="2940"/>
                    <a:pt x="2639" y="3000"/>
                    <a:pt x="2604" y="3039"/>
                  </a:cubicBezTo>
                  <a:cubicBezTo>
                    <a:pt x="2569" y="3078"/>
                    <a:pt x="2524" y="3098"/>
                    <a:pt x="2470" y="3098"/>
                  </a:cubicBezTo>
                  <a:cubicBezTo>
                    <a:pt x="2415" y="3098"/>
                    <a:pt x="2370" y="3078"/>
                    <a:pt x="2335" y="3038"/>
                  </a:cubicBezTo>
                  <a:close/>
                  <a:moveTo>
                    <a:pt x="1088" y="1411"/>
                  </a:moveTo>
                  <a:cubicBezTo>
                    <a:pt x="1075" y="1363"/>
                    <a:pt x="1059" y="1279"/>
                    <a:pt x="1052" y="1235"/>
                  </a:cubicBezTo>
                  <a:cubicBezTo>
                    <a:pt x="1047" y="1235"/>
                    <a:pt x="1047" y="1235"/>
                    <a:pt x="1047" y="1235"/>
                  </a:cubicBezTo>
                  <a:cubicBezTo>
                    <a:pt x="1041" y="1277"/>
                    <a:pt x="1022" y="1367"/>
                    <a:pt x="1012" y="1408"/>
                  </a:cubicBezTo>
                  <a:cubicBezTo>
                    <a:pt x="926" y="1750"/>
                    <a:pt x="926" y="1750"/>
                    <a:pt x="926" y="1750"/>
                  </a:cubicBezTo>
                  <a:cubicBezTo>
                    <a:pt x="596" y="1750"/>
                    <a:pt x="596" y="1750"/>
                    <a:pt x="596" y="1750"/>
                  </a:cubicBezTo>
                  <a:cubicBezTo>
                    <a:pt x="408" y="940"/>
                    <a:pt x="408" y="940"/>
                    <a:pt x="408" y="940"/>
                  </a:cubicBezTo>
                  <a:cubicBezTo>
                    <a:pt x="328" y="940"/>
                    <a:pt x="328" y="940"/>
                    <a:pt x="328" y="940"/>
                  </a:cubicBezTo>
                  <a:cubicBezTo>
                    <a:pt x="328" y="716"/>
                    <a:pt x="328" y="716"/>
                    <a:pt x="328" y="716"/>
                  </a:cubicBezTo>
                  <a:cubicBezTo>
                    <a:pt x="798" y="716"/>
                    <a:pt x="798" y="716"/>
                    <a:pt x="798" y="716"/>
                  </a:cubicBezTo>
                  <a:cubicBezTo>
                    <a:pt x="798" y="940"/>
                    <a:pt x="798" y="940"/>
                    <a:pt x="798" y="940"/>
                  </a:cubicBezTo>
                  <a:cubicBezTo>
                    <a:pt x="715" y="940"/>
                    <a:pt x="715" y="940"/>
                    <a:pt x="715" y="940"/>
                  </a:cubicBezTo>
                  <a:cubicBezTo>
                    <a:pt x="752" y="1148"/>
                    <a:pt x="752" y="1148"/>
                    <a:pt x="752" y="1148"/>
                  </a:cubicBezTo>
                  <a:cubicBezTo>
                    <a:pt x="768" y="1216"/>
                    <a:pt x="792" y="1386"/>
                    <a:pt x="798" y="1428"/>
                  </a:cubicBezTo>
                  <a:cubicBezTo>
                    <a:pt x="805" y="1428"/>
                    <a:pt x="805" y="1428"/>
                    <a:pt x="805" y="1428"/>
                  </a:cubicBezTo>
                  <a:cubicBezTo>
                    <a:pt x="808" y="1388"/>
                    <a:pt x="846" y="1211"/>
                    <a:pt x="874" y="1075"/>
                  </a:cubicBezTo>
                  <a:cubicBezTo>
                    <a:pt x="946" y="716"/>
                    <a:pt x="946" y="716"/>
                    <a:pt x="946" y="716"/>
                  </a:cubicBezTo>
                  <a:cubicBezTo>
                    <a:pt x="1241" y="716"/>
                    <a:pt x="1241" y="716"/>
                    <a:pt x="1241" y="716"/>
                  </a:cubicBezTo>
                  <a:cubicBezTo>
                    <a:pt x="1331" y="1148"/>
                    <a:pt x="1331" y="1148"/>
                    <a:pt x="1331" y="1148"/>
                  </a:cubicBezTo>
                  <a:cubicBezTo>
                    <a:pt x="1351" y="1241"/>
                    <a:pt x="1367" y="1357"/>
                    <a:pt x="1374" y="1428"/>
                  </a:cubicBezTo>
                  <a:cubicBezTo>
                    <a:pt x="1381" y="1428"/>
                    <a:pt x="1381" y="1428"/>
                    <a:pt x="1381" y="1428"/>
                  </a:cubicBezTo>
                  <a:cubicBezTo>
                    <a:pt x="1386" y="1364"/>
                    <a:pt x="1411" y="1216"/>
                    <a:pt x="1423" y="1156"/>
                  </a:cubicBezTo>
                  <a:cubicBezTo>
                    <a:pt x="1472" y="940"/>
                    <a:pt x="1472" y="940"/>
                    <a:pt x="1472" y="940"/>
                  </a:cubicBezTo>
                  <a:cubicBezTo>
                    <a:pt x="1394" y="940"/>
                    <a:pt x="1394" y="940"/>
                    <a:pt x="1394" y="940"/>
                  </a:cubicBezTo>
                  <a:cubicBezTo>
                    <a:pt x="1394" y="716"/>
                    <a:pt x="1394" y="716"/>
                    <a:pt x="1394" y="716"/>
                  </a:cubicBezTo>
                  <a:cubicBezTo>
                    <a:pt x="1800" y="716"/>
                    <a:pt x="1800" y="716"/>
                    <a:pt x="1800" y="716"/>
                  </a:cubicBezTo>
                  <a:cubicBezTo>
                    <a:pt x="1800" y="940"/>
                    <a:pt x="1800" y="940"/>
                    <a:pt x="1800" y="940"/>
                  </a:cubicBezTo>
                  <a:cubicBezTo>
                    <a:pt x="1722" y="940"/>
                    <a:pt x="1722" y="940"/>
                    <a:pt x="1722" y="940"/>
                  </a:cubicBezTo>
                  <a:cubicBezTo>
                    <a:pt x="1510" y="1750"/>
                    <a:pt x="1510" y="1750"/>
                    <a:pt x="1510" y="1750"/>
                  </a:cubicBezTo>
                  <a:cubicBezTo>
                    <a:pt x="1173" y="1750"/>
                    <a:pt x="1173" y="1750"/>
                    <a:pt x="1173" y="1750"/>
                  </a:cubicBezTo>
                  <a:lnTo>
                    <a:pt x="1088" y="1411"/>
                  </a:lnTo>
                  <a:close/>
                </a:path>
              </a:pathLst>
            </a:custGeom>
            <a:solidFill>
              <a:srgbClr val="FF8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 name="矩形 3"/>
            <p:cNvSpPr/>
            <p:nvPr/>
          </p:nvSpPr>
          <p:spPr>
            <a:xfrm>
              <a:off x="1349294" y="5877272"/>
              <a:ext cx="2108269" cy="323165"/>
            </a:xfrm>
            <a:prstGeom prst="rect">
              <a:avLst/>
            </a:prstGeom>
          </p:spPr>
          <p:txBody>
            <a:bodyPr wrap="none">
              <a:spAutoFit/>
            </a:bodyPr>
            <a:lstStyle/>
            <a:p>
              <a:pPr algn="ctr"/>
              <a:r>
                <a:rPr lang="en-US" altLang="zh-CN" sz="1500" dirty="0">
                  <a:solidFill>
                    <a:srgbClr val="FF8500"/>
                  </a:solidFill>
                  <a:latin typeface="华康俪金黑W8(P)" pitchFamily="34" charset="-122"/>
                  <a:ea typeface="华康俪金黑W8(P)" pitchFamily="34" charset="-122"/>
                </a:rPr>
                <a:t>《</a:t>
              </a:r>
              <a:r>
                <a:rPr lang="zh-CN" altLang="en-US" sz="1500" dirty="0">
                  <a:solidFill>
                    <a:srgbClr val="FF8500"/>
                  </a:solidFill>
                  <a:latin typeface="华康俪金黑W8(P)" pitchFamily="34" charset="-122"/>
                  <a:ea typeface="华康俪金黑W8(P)" pitchFamily="34" charset="-122"/>
                </a:rPr>
                <a:t>质量风险管理程序</a:t>
              </a:r>
              <a:r>
                <a:rPr lang="en-US" altLang="zh-CN" sz="1500" dirty="0">
                  <a:solidFill>
                    <a:srgbClr val="FF8500"/>
                  </a:solidFill>
                  <a:latin typeface="华康俪金黑W8(P)" pitchFamily="34" charset="-122"/>
                  <a:ea typeface="华康俪金黑W8(P)" pitchFamily="34" charset="-122"/>
                </a:rPr>
                <a:t>》</a:t>
              </a:r>
              <a:endParaRPr lang="zh-CN" altLang="en-US" sz="1500" dirty="0">
                <a:solidFill>
                  <a:srgbClr val="FF8500"/>
                </a:solidFill>
                <a:latin typeface="华康俪金黑W8(P)" pitchFamily="34" charset="-122"/>
                <a:ea typeface="华康俪金黑W8(P)" pitchFamily="34" charset="-122"/>
              </a:endParaRPr>
            </a:p>
          </p:txBody>
        </p:sp>
      </p:grpSp>
      <p:grpSp>
        <p:nvGrpSpPr>
          <p:cNvPr id="6" name="组合 5"/>
          <p:cNvGrpSpPr/>
          <p:nvPr/>
        </p:nvGrpSpPr>
        <p:grpSpPr>
          <a:xfrm>
            <a:off x="3434879" y="4509120"/>
            <a:ext cx="1732870" cy="1529735"/>
            <a:chOff x="3549494" y="4509120"/>
            <a:chExt cx="1915909" cy="1691317"/>
          </a:xfrm>
        </p:grpSpPr>
        <p:sp>
          <p:nvSpPr>
            <p:cNvPr id="16" name="KSO_Shape"/>
            <p:cNvSpPr>
              <a:spLocks/>
            </p:cNvSpPr>
            <p:nvPr/>
          </p:nvSpPr>
          <p:spPr bwMode="auto">
            <a:xfrm>
              <a:off x="3974939" y="4509120"/>
              <a:ext cx="1202140" cy="1206395"/>
            </a:xfrm>
            <a:custGeom>
              <a:avLst/>
              <a:gdLst>
                <a:gd name="T0" fmla="*/ 1471281 w 3950"/>
                <a:gd name="T1" fmla="*/ 1620903 h 3962"/>
                <a:gd name="T2" fmla="*/ 0 w 3950"/>
                <a:gd name="T3" fmla="*/ 1620903 h 3962"/>
                <a:gd name="T4" fmla="*/ 897123 w 3950"/>
                <a:gd name="T5" fmla="*/ 5453 h 3962"/>
                <a:gd name="T6" fmla="*/ 968438 w 3950"/>
                <a:gd name="T7" fmla="*/ 5453 h 3962"/>
                <a:gd name="T8" fmla="*/ 1465830 w 3950"/>
                <a:gd name="T9" fmla="*/ 543936 h 3962"/>
                <a:gd name="T10" fmla="*/ 1474006 w 3950"/>
                <a:gd name="T11" fmla="*/ 552116 h 3962"/>
                <a:gd name="T12" fmla="*/ 1614821 w 3950"/>
                <a:gd name="T13" fmla="*/ 974723 h 3962"/>
                <a:gd name="T14" fmla="*/ 1614821 w 3950"/>
                <a:gd name="T15" fmla="*/ 1585004 h 3962"/>
                <a:gd name="T16" fmla="*/ 1148317 w 3950"/>
                <a:gd name="T17" fmla="*/ 543936 h 3962"/>
                <a:gd name="T18" fmla="*/ 1399511 w 3950"/>
                <a:gd name="T19" fmla="*/ 615734 h 3962"/>
                <a:gd name="T20" fmla="*/ 897123 w 3950"/>
                <a:gd name="T21" fmla="*/ 77251 h 3962"/>
                <a:gd name="T22" fmla="*/ 71770 w 3950"/>
                <a:gd name="T23" fmla="*/ 1549105 h 3962"/>
                <a:gd name="T24" fmla="*/ 1395877 w 3950"/>
                <a:gd name="T25" fmla="*/ 1585004 h 3962"/>
                <a:gd name="T26" fmla="*/ 394734 w 3950"/>
                <a:gd name="T27" fmla="*/ 1154217 h 3962"/>
                <a:gd name="T28" fmla="*/ 1399511 w 3950"/>
                <a:gd name="T29" fmla="*/ 615734 h 3962"/>
                <a:gd name="T30" fmla="*/ 1121062 w 3950"/>
                <a:gd name="T31" fmla="*/ 1141948 h 3962"/>
                <a:gd name="T32" fmla="*/ 986153 w 3950"/>
                <a:gd name="T33" fmla="*/ 1224197 h 3962"/>
                <a:gd name="T34" fmla="*/ 1121971 w 3950"/>
                <a:gd name="T35" fmla="*/ 1460948 h 3962"/>
                <a:gd name="T36" fmla="*/ 921197 w 3950"/>
                <a:gd name="T37" fmla="*/ 1304629 h 3962"/>
                <a:gd name="T38" fmla="*/ 835346 w 3950"/>
                <a:gd name="T39" fmla="*/ 1153308 h 3962"/>
                <a:gd name="T40" fmla="*/ 662735 w 3950"/>
                <a:gd name="T41" fmla="*/ 1455495 h 3962"/>
                <a:gd name="T42" fmla="*/ 878499 w 3950"/>
                <a:gd name="T43" fmla="*/ 1424595 h 3962"/>
                <a:gd name="T44" fmla="*/ 1404962 w 3950"/>
                <a:gd name="T45" fmla="*/ 1219653 h 3962"/>
                <a:gd name="T46" fmla="*/ 1525335 w 3950"/>
                <a:gd name="T47" fmla="*/ 1246918 h 3962"/>
                <a:gd name="T48" fmla="*/ 1463559 w 3950"/>
                <a:gd name="T49" fmla="*/ 1141948 h 3962"/>
                <a:gd name="T50" fmla="*/ 1359084 w 3950"/>
                <a:gd name="T51" fmla="*/ 1419142 h 3962"/>
                <a:gd name="T52" fmla="*/ 1588020 w 3950"/>
                <a:gd name="T53" fmla="*/ 1361431 h 3962"/>
                <a:gd name="T54" fmla="*/ 1459471 w 3950"/>
                <a:gd name="T55" fmla="*/ 1407781 h 3962"/>
                <a:gd name="T56" fmla="*/ 1404962 w 3950"/>
                <a:gd name="T57" fmla="*/ 1219653 h 3962"/>
                <a:gd name="T58" fmla="*/ 771298 w 3950"/>
                <a:gd name="T59" fmla="*/ 1403692 h 3962"/>
                <a:gd name="T60" fmla="*/ 753129 w 3950"/>
                <a:gd name="T61" fmla="*/ 1199204 h 3962"/>
                <a:gd name="T62" fmla="*/ 850336 w 3950"/>
                <a:gd name="T63" fmla="*/ 1246918 h 3962"/>
                <a:gd name="T64" fmla="*/ 834437 w 3950"/>
                <a:gd name="T65" fmla="*/ 1387787 h 3962"/>
                <a:gd name="T66" fmla="*/ 1059740 w 3950"/>
                <a:gd name="T67" fmla="*/ 1221925 h 3962"/>
                <a:gd name="T68" fmla="*/ 1206914 w 3950"/>
                <a:gd name="T69" fmla="*/ 1300539 h 3962"/>
                <a:gd name="T70" fmla="*/ 1060649 w 3950"/>
                <a:gd name="T71" fmla="*/ 1380516 h 3962"/>
                <a:gd name="T72" fmla="*/ 475588 w 3950"/>
                <a:gd name="T73" fmla="*/ 561204 h 3962"/>
                <a:gd name="T74" fmla="*/ 270727 w 3950"/>
                <a:gd name="T75" fmla="*/ 795228 h 3962"/>
                <a:gd name="T76" fmla="*/ 148990 w 3950"/>
                <a:gd name="T77" fmla="*/ 325362 h 3962"/>
                <a:gd name="T78" fmla="*/ 324781 w 3950"/>
                <a:gd name="T79" fmla="*/ 427151 h 3962"/>
                <a:gd name="T80" fmla="*/ 365663 w 3950"/>
                <a:gd name="T81" fmla="*/ 648906 h 3962"/>
                <a:gd name="T82" fmla="*/ 563711 w 3950"/>
                <a:gd name="T83" fmla="*/ 325362 h 3962"/>
                <a:gd name="T84" fmla="*/ 627304 w 3950"/>
                <a:gd name="T85" fmla="*/ 648906 h 3962"/>
                <a:gd name="T86" fmla="*/ 633210 w 3950"/>
                <a:gd name="T87" fmla="*/ 427151 h 3962"/>
                <a:gd name="T88" fmla="*/ 817631 w 3950"/>
                <a:gd name="T89" fmla="*/ 427151 h 3962"/>
                <a:gd name="T90" fmla="*/ 532823 w 3950"/>
                <a:gd name="T91" fmla="*/ 795228 h 396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50" h="3962">
                  <a:moveTo>
                    <a:pt x="3555" y="3488"/>
                  </a:moveTo>
                  <a:cubicBezTo>
                    <a:pt x="3239" y="3488"/>
                    <a:pt x="3239" y="3488"/>
                    <a:pt x="3239" y="3488"/>
                  </a:cubicBezTo>
                  <a:cubicBezTo>
                    <a:pt x="3239" y="3567"/>
                    <a:pt x="3239" y="3567"/>
                    <a:pt x="3239" y="3567"/>
                  </a:cubicBezTo>
                  <a:cubicBezTo>
                    <a:pt x="3239" y="3785"/>
                    <a:pt x="3062"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5"/>
                    <a:pt x="3245" y="1215"/>
                    <a:pt x="3245" y="1215"/>
                  </a:cubicBezTo>
                  <a:cubicBezTo>
                    <a:pt x="3239" y="1215"/>
                    <a:pt x="3239" y="1215"/>
                    <a:pt x="3239" y="1215"/>
                  </a:cubicBezTo>
                  <a:cubicBezTo>
                    <a:pt x="3239" y="2145"/>
                    <a:pt x="3239" y="2145"/>
                    <a:pt x="3239" y="2145"/>
                  </a:cubicBezTo>
                  <a:cubicBezTo>
                    <a:pt x="3555" y="2145"/>
                    <a:pt x="3555" y="2145"/>
                    <a:pt x="3555" y="2145"/>
                  </a:cubicBezTo>
                  <a:cubicBezTo>
                    <a:pt x="3773" y="2145"/>
                    <a:pt x="3950" y="2322"/>
                    <a:pt x="3950" y="2540"/>
                  </a:cubicBezTo>
                  <a:cubicBezTo>
                    <a:pt x="3950" y="3093"/>
                    <a:pt x="3950" y="3093"/>
                    <a:pt x="3950" y="3093"/>
                  </a:cubicBezTo>
                  <a:cubicBezTo>
                    <a:pt x="3950" y="3311"/>
                    <a:pt x="3773" y="3488"/>
                    <a:pt x="3555" y="3488"/>
                  </a:cubicBezTo>
                  <a:close/>
                  <a:moveTo>
                    <a:pt x="2133" y="295"/>
                  </a:moveTo>
                  <a:cubicBezTo>
                    <a:pt x="2133" y="802"/>
                    <a:pt x="2133" y="802"/>
                    <a:pt x="2133" y="802"/>
                  </a:cubicBezTo>
                  <a:cubicBezTo>
                    <a:pt x="2133" y="1020"/>
                    <a:pt x="2310" y="1197"/>
                    <a:pt x="2528" y="1197"/>
                  </a:cubicBezTo>
                  <a:cubicBezTo>
                    <a:pt x="2984" y="1197"/>
                    <a:pt x="2984" y="1197"/>
                    <a:pt x="2984" y="1197"/>
                  </a:cubicBezTo>
                  <a:lnTo>
                    <a:pt x="2133" y="295"/>
                  </a:lnTo>
                  <a:close/>
                  <a:moveTo>
                    <a:pt x="3081" y="1355"/>
                  </a:moveTo>
                  <a:cubicBezTo>
                    <a:pt x="2370" y="1355"/>
                    <a:pt x="2370" y="1355"/>
                    <a:pt x="2370"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1" y="2145"/>
                    <a:pt x="3081" y="2145"/>
                    <a:pt x="3081" y="2145"/>
                  </a:cubicBezTo>
                  <a:lnTo>
                    <a:pt x="3081" y="1355"/>
                  </a:lnTo>
                  <a:close/>
                  <a:moveTo>
                    <a:pt x="2799" y="2865"/>
                  </a:moveTo>
                  <a:cubicBezTo>
                    <a:pt x="2799" y="2754"/>
                    <a:pt x="2768" y="2668"/>
                    <a:pt x="2708" y="2606"/>
                  </a:cubicBezTo>
                  <a:cubicBezTo>
                    <a:pt x="2648" y="2544"/>
                    <a:pt x="2568" y="2513"/>
                    <a:pt x="2468" y="2513"/>
                  </a:cubicBezTo>
                  <a:cubicBezTo>
                    <a:pt x="2413" y="2513"/>
                    <a:pt x="2364" y="2522"/>
                    <a:pt x="2322" y="2540"/>
                  </a:cubicBezTo>
                  <a:cubicBezTo>
                    <a:pt x="2290" y="2553"/>
                    <a:pt x="2261" y="2574"/>
                    <a:pt x="2234" y="2601"/>
                  </a:cubicBezTo>
                  <a:cubicBezTo>
                    <a:pt x="2207" y="2629"/>
                    <a:pt x="2186" y="2660"/>
                    <a:pt x="2171" y="2694"/>
                  </a:cubicBezTo>
                  <a:cubicBezTo>
                    <a:pt x="2150" y="2741"/>
                    <a:pt x="2140" y="2799"/>
                    <a:pt x="2140" y="2868"/>
                  </a:cubicBezTo>
                  <a:cubicBezTo>
                    <a:pt x="2140" y="2976"/>
                    <a:pt x="2170" y="3061"/>
                    <a:pt x="2229" y="3123"/>
                  </a:cubicBezTo>
                  <a:cubicBezTo>
                    <a:pt x="2289" y="3184"/>
                    <a:pt x="2369" y="3215"/>
                    <a:pt x="2470" y="3215"/>
                  </a:cubicBezTo>
                  <a:cubicBezTo>
                    <a:pt x="2570" y="3215"/>
                    <a:pt x="2650" y="3184"/>
                    <a:pt x="2709" y="3122"/>
                  </a:cubicBezTo>
                  <a:cubicBezTo>
                    <a:pt x="2768" y="3060"/>
                    <a:pt x="2799" y="2975"/>
                    <a:pt x="2799" y="2865"/>
                  </a:cubicBezTo>
                  <a:close/>
                  <a:moveTo>
                    <a:pt x="2028" y="2871"/>
                  </a:moveTo>
                  <a:cubicBezTo>
                    <a:pt x="2028" y="2807"/>
                    <a:pt x="2020" y="2754"/>
                    <a:pt x="2006" y="2710"/>
                  </a:cubicBezTo>
                  <a:cubicBezTo>
                    <a:pt x="1991" y="2667"/>
                    <a:pt x="1969" y="2630"/>
                    <a:pt x="1941" y="2600"/>
                  </a:cubicBezTo>
                  <a:cubicBezTo>
                    <a:pt x="1913" y="2570"/>
                    <a:pt x="1878" y="2549"/>
                    <a:pt x="1839" y="2538"/>
                  </a:cubicBezTo>
                  <a:cubicBezTo>
                    <a:pt x="1809" y="2529"/>
                    <a:pt x="1766" y="2525"/>
                    <a:pt x="1709" y="2525"/>
                  </a:cubicBezTo>
                  <a:cubicBezTo>
                    <a:pt x="1459" y="2525"/>
                    <a:pt x="1459" y="2525"/>
                    <a:pt x="1459" y="2525"/>
                  </a:cubicBezTo>
                  <a:cubicBezTo>
                    <a:pt x="1459" y="3203"/>
                    <a:pt x="1459" y="3203"/>
                    <a:pt x="1459" y="3203"/>
                  </a:cubicBezTo>
                  <a:cubicBezTo>
                    <a:pt x="1717" y="3203"/>
                    <a:pt x="1717" y="3203"/>
                    <a:pt x="1717" y="3203"/>
                  </a:cubicBezTo>
                  <a:cubicBezTo>
                    <a:pt x="1767" y="3203"/>
                    <a:pt x="1808" y="3199"/>
                    <a:pt x="1838" y="3189"/>
                  </a:cubicBezTo>
                  <a:cubicBezTo>
                    <a:pt x="1878" y="3176"/>
                    <a:pt x="1911" y="3158"/>
                    <a:pt x="1934" y="3135"/>
                  </a:cubicBezTo>
                  <a:cubicBezTo>
                    <a:pt x="1966" y="3104"/>
                    <a:pt x="1990" y="3064"/>
                    <a:pt x="2007" y="3015"/>
                  </a:cubicBezTo>
                  <a:cubicBezTo>
                    <a:pt x="2021" y="2975"/>
                    <a:pt x="2028" y="2926"/>
                    <a:pt x="2028" y="2871"/>
                  </a:cubicBezTo>
                  <a:close/>
                  <a:moveTo>
                    <a:pt x="3093" y="2684"/>
                  </a:moveTo>
                  <a:cubicBezTo>
                    <a:pt x="3124" y="2648"/>
                    <a:pt x="3165" y="2630"/>
                    <a:pt x="3215" y="2630"/>
                  </a:cubicBezTo>
                  <a:cubicBezTo>
                    <a:pt x="3252" y="2630"/>
                    <a:pt x="3283" y="2640"/>
                    <a:pt x="3308" y="2661"/>
                  </a:cubicBezTo>
                  <a:cubicBezTo>
                    <a:pt x="3334" y="2681"/>
                    <a:pt x="3350" y="2709"/>
                    <a:pt x="3358" y="2744"/>
                  </a:cubicBezTo>
                  <a:cubicBezTo>
                    <a:pt x="3494" y="2712"/>
                    <a:pt x="3494" y="2712"/>
                    <a:pt x="3494" y="2712"/>
                  </a:cubicBezTo>
                  <a:cubicBezTo>
                    <a:pt x="3479" y="2657"/>
                    <a:pt x="3455" y="2616"/>
                    <a:pt x="3425" y="2587"/>
                  </a:cubicBezTo>
                  <a:cubicBezTo>
                    <a:pt x="3373" y="2538"/>
                    <a:pt x="3305" y="2513"/>
                    <a:pt x="3222" y="2513"/>
                  </a:cubicBezTo>
                  <a:cubicBezTo>
                    <a:pt x="3127" y="2513"/>
                    <a:pt x="3051" y="2544"/>
                    <a:pt x="2992" y="2607"/>
                  </a:cubicBezTo>
                  <a:cubicBezTo>
                    <a:pt x="2934" y="2670"/>
                    <a:pt x="2905" y="2757"/>
                    <a:pt x="2905" y="2870"/>
                  </a:cubicBezTo>
                  <a:cubicBezTo>
                    <a:pt x="2905" y="2977"/>
                    <a:pt x="2934" y="3061"/>
                    <a:pt x="2992" y="3123"/>
                  </a:cubicBezTo>
                  <a:cubicBezTo>
                    <a:pt x="3050" y="3184"/>
                    <a:pt x="3124" y="3215"/>
                    <a:pt x="3214" y="3215"/>
                  </a:cubicBezTo>
                  <a:cubicBezTo>
                    <a:pt x="3287" y="3215"/>
                    <a:pt x="3347" y="3197"/>
                    <a:pt x="3394" y="3161"/>
                  </a:cubicBezTo>
                  <a:cubicBezTo>
                    <a:pt x="3442" y="3125"/>
                    <a:pt x="3475" y="3070"/>
                    <a:pt x="3496" y="2996"/>
                  </a:cubicBezTo>
                  <a:cubicBezTo>
                    <a:pt x="3363" y="2954"/>
                    <a:pt x="3363" y="2954"/>
                    <a:pt x="3363" y="2954"/>
                  </a:cubicBezTo>
                  <a:cubicBezTo>
                    <a:pt x="3352" y="3004"/>
                    <a:pt x="3333" y="3040"/>
                    <a:pt x="3307" y="3063"/>
                  </a:cubicBezTo>
                  <a:cubicBezTo>
                    <a:pt x="3280" y="3086"/>
                    <a:pt x="3249" y="3098"/>
                    <a:pt x="3213" y="3098"/>
                  </a:cubicBezTo>
                  <a:cubicBezTo>
                    <a:pt x="3163" y="3098"/>
                    <a:pt x="3123" y="3080"/>
                    <a:pt x="3092" y="3043"/>
                  </a:cubicBezTo>
                  <a:cubicBezTo>
                    <a:pt x="3061" y="3007"/>
                    <a:pt x="3046" y="2946"/>
                    <a:pt x="3046" y="2860"/>
                  </a:cubicBezTo>
                  <a:cubicBezTo>
                    <a:pt x="3046" y="2779"/>
                    <a:pt x="3062" y="2721"/>
                    <a:pt x="3093" y="2684"/>
                  </a:cubicBezTo>
                  <a:close/>
                  <a:moveTo>
                    <a:pt x="1837" y="3054"/>
                  </a:moveTo>
                  <a:cubicBezTo>
                    <a:pt x="1822" y="3068"/>
                    <a:pt x="1803" y="3077"/>
                    <a:pt x="1781" y="3082"/>
                  </a:cubicBezTo>
                  <a:cubicBezTo>
                    <a:pt x="1764" y="3087"/>
                    <a:pt x="1736" y="3089"/>
                    <a:pt x="1698" y="3089"/>
                  </a:cubicBezTo>
                  <a:cubicBezTo>
                    <a:pt x="1596" y="3089"/>
                    <a:pt x="1596" y="3089"/>
                    <a:pt x="1596" y="3089"/>
                  </a:cubicBezTo>
                  <a:cubicBezTo>
                    <a:pt x="1596" y="2639"/>
                    <a:pt x="1596" y="2639"/>
                    <a:pt x="1596" y="2639"/>
                  </a:cubicBezTo>
                  <a:cubicBezTo>
                    <a:pt x="1658" y="2639"/>
                    <a:pt x="1658" y="2639"/>
                    <a:pt x="1658" y="2639"/>
                  </a:cubicBezTo>
                  <a:cubicBezTo>
                    <a:pt x="1713" y="2639"/>
                    <a:pt x="1751" y="2642"/>
                    <a:pt x="1770" y="2646"/>
                  </a:cubicBezTo>
                  <a:cubicBezTo>
                    <a:pt x="1796" y="2652"/>
                    <a:pt x="1817" y="2662"/>
                    <a:pt x="1833" y="2678"/>
                  </a:cubicBezTo>
                  <a:cubicBezTo>
                    <a:pt x="1850" y="2694"/>
                    <a:pt x="1863" y="2716"/>
                    <a:pt x="1872" y="2744"/>
                  </a:cubicBezTo>
                  <a:cubicBezTo>
                    <a:pt x="1882" y="2772"/>
                    <a:pt x="1886" y="2812"/>
                    <a:pt x="1886" y="2865"/>
                  </a:cubicBezTo>
                  <a:cubicBezTo>
                    <a:pt x="1886" y="2917"/>
                    <a:pt x="1882" y="2958"/>
                    <a:pt x="1872" y="2989"/>
                  </a:cubicBezTo>
                  <a:cubicBezTo>
                    <a:pt x="1863" y="3019"/>
                    <a:pt x="1851" y="3041"/>
                    <a:pt x="1837" y="3054"/>
                  </a:cubicBezTo>
                  <a:close/>
                  <a:moveTo>
                    <a:pt x="2335" y="3038"/>
                  </a:moveTo>
                  <a:cubicBezTo>
                    <a:pt x="2299" y="2999"/>
                    <a:pt x="2281" y="2940"/>
                    <a:pt x="2281" y="2864"/>
                  </a:cubicBezTo>
                  <a:cubicBezTo>
                    <a:pt x="2281" y="2785"/>
                    <a:pt x="2299" y="2727"/>
                    <a:pt x="2333" y="2689"/>
                  </a:cubicBezTo>
                  <a:cubicBezTo>
                    <a:pt x="2368" y="2650"/>
                    <a:pt x="2413" y="2630"/>
                    <a:pt x="2470" y="2630"/>
                  </a:cubicBezTo>
                  <a:cubicBezTo>
                    <a:pt x="2526" y="2630"/>
                    <a:pt x="2571" y="2649"/>
                    <a:pt x="2606" y="2688"/>
                  </a:cubicBezTo>
                  <a:cubicBezTo>
                    <a:pt x="2640" y="2726"/>
                    <a:pt x="2657" y="2784"/>
                    <a:pt x="2657" y="2862"/>
                  </a:cubicBezTo>
                  <a:cubicBezTo>
                    <a:pt x="2657" y="2940"/>
                    <a:pt x="2639" y="3000"/>
                    <a:pt x="2604" y="3039"/>
                  </a:cubicBezTo>
                  <a:cubicBezTo>
                    <a:pt x="2569" y="3078"/>
                    <a:pt x="2524" y="3098"/>
                    <a:pt x="2470" y="3098"/>
                  </a:cubicBezTo>
                  <a:cubicBezTo>
                    <a:pt x="2415" y="3098"/>
                    <a:pt x="2370" y="3078"/>
                    <a:pt x="2335" y="3038"/>
                  </a:cubicBezTo>
                  <a:close/>
                  <a:moveTo>
                    <a:pt x="1088" y="1411"/>
                  </a:moveTo>
                  <a:cubicBezTo>
                    <a:pt x="1075" y="1363"/>
                    <a:pt x="1059" y="1279"/>
                    <a:pt x="1052" y="1235"/>
                  </a:cubicBezTo>
                  <a:cubicBezTo>
                    <a:pt x="1047" y="1235"/>
                    <a:pt x="1047" y="1235"/>
                    <a:pt x="1047" y="1235"/>
                  </a:cubicBezTo>
                  <a:cubicBezTo>
                    <a:pt x="1041" y="1277"/>
                    <a:pt x="1022" y="1367"/>
                    <a:pt x="1012" y="1408"/>
                  </a:cubicBezTo>
                  <a:cubicBezTo>
                    <a:pt x="926" y="1750"/>
                    <a:pt x="926" y="1750"/>
                    <a:pt x="926" y="1750"/>
                  </a:cubicBezTo>
                  <a:cubicBezTo>
                    <a:pt x="596" y="1750"/>
                    <a:pt x="596" y="1750"/>
                    <a:pt x="596" y="1750"/>
                  </a:cubicBezTo>
                  <a:cubicBezTo>
                    <a:pt x="408" y="940"/>
                    <a:pt x="408" y="940"/>
                    <a:pt x="408" y="940"/>
                  </a:cubicBezTo>
                  <a:cubicBezTo>
                    <a:pt x="328" y="940"/>
                    <a:pt x="328" y="940"/>
                    <a:pt x="328" y="940"/>
                  </a:cubicBezTo>
                  <a:cubicBezTo>
                    <a:pt x="328" y="716"/>
                    <a:pt x="328" y="716"/>
                    <a:pt x="328" y="716"/>
                  </a:cubicBezTo>
                  <a:cubicBezTo>
                    <a:pt x="798" y="716"/>
                    <a:pt x="798" y="716"/>
                    <a:pt x="798" y="716"/>
                  </a:cubicBezTo>
                  <a:cubicBezTo>
                    <a:pt x="798" y="940"/>
                    <a:pt x="798" y="940"/>
                    <a:pt x="798" y="940"/>
                  </a:cubicBezTo>
                  <a:cubicBezTo>
                    <a:pt x="715" y="940"/>
                    <a:pt x="715" y="940"/>
                    <a:pt x="715" y="940"/>
                  </a:cubicBezTo>
                  <a:cubicBezTo>
                    <a:pt x="752" y="1148"/>
                    <a:pt x="752" y="1148"/>
                    <a:pt x="752" y="1148"/>
                  </a:cubicBezTo>
                  <a:cubicBezTo>
                    <a:pt x="768" y="1216"/>
                    <a:pt x="792" y="1386"/>
                    <a:pt x="798" y="1428"/>
                  </a:cubicBezTo>
                  <a:cubicBezTo>
                    <a:pt x="805" y="1428"/>
                    <a:pt x="805" y="1428"/>
                    <a:pt x="805" y="1428"/>
                  </a:cubicBezTo>
                  <a:cubicBezTo>
                    <a:pt x="808" y="1388"/>
                    <a:pt x="846" y="1211"/>
                    <a:pt x="874" y="1075"/>
                  </a:cubicBezTo>
                  <a:cubicBezTo>
                    <a:pt x="946" y="716"/>
                    <a:pt x="946" y="716"/>
                    <a:pt x="946" y="716"/>
                  </a:cubicBezTo>
                  <a:cubicBezTo>
                    <a:pt x="1241" y="716"/>
                    <a:pt x="1241" y="716"/>
                    <a:pt x="1241" y="716"/>
                  </a:cubicBezTo>
                  <a:cubicBezTo>
                    <a:pt x="1331" y="1148"/>
                    <a:pt x="1331" y="1148"/>
                    <a:pt x="1331" y="1148"/>
                  </a:cubicBezTo>
                  <a:cubicBezTo>
                    <a:pt x="1351" y="1241"/>
                    <a:pt x="1367" y="1357"/>
                    <a:pt x="1374" y="1428"/>
                  </a:cubicBezTo>
                  <a:cubicBezTo>
                    <a:pt x="1381" y="1428"/>
                    <a:pt x="1381" y="1428"/>
                    <a:pt x="1381" y="1428"/>
                  </a:cubicBezTo>
                  <a:cubicBezTo>
                    <a:pt x="1386" y="1364"/>
                    <a:pt x="1411" y="1216"/>
                    <a:pt x="1423" y="1156"/>
                  </a:cubicBezTo>
                  <a:cubicBezTo>
                    <a:pt x="1472" y="940"/>
                    <a:pt x="1472" y="940"/>
                    <a:pt x="1472" y="940"/>
                  </a:cubicBezTo>
                  <a:cubicBezTo>
                    <a:pt x="1394" y="940"/>
                    <a:pt x="1394" y="940"/>
                    <a:pt x="1394" y="940"/>
                  </a:cubicBezTo>
                  <a:cubicBezTo>
                    <a:pt x="1394" y="716"/>
                    <a:pt x="1394" y="716"/>
                    <a:pt x="1394" y="716"/>
                  </a:cubicBezTo>
                  <a:cubicBezTo>
                    <a:pt x="1800" y="716"/>
                    <a:pt x="1800" y="716"/>
                    <a:pt x="1800" y="716"/>
                  </a:cubicBezTo>
                  <a:cubicBezTo>
                    <a:pt x="1800" y="940"/>
                    <a:pt x="1800" y="940"/>
                    <a:pt x="1800" y="940"/>
                  </a:cubicBezTo>
                  <a:cubicBezTo>
                    <a:pt x="1722" y="940"/>
                    <a:pt x="1722" y="940"/>
                    <a:pt x="1722" y="940"/>
                  </a:cubicBezTo>
                  <a:cubicBezTo>
                    <a:pt x="1510" y="1750"/>
                    <a:pt x="1510" y="1750"/>
                    <a:pt x="1510" y="1750"/>
                  </a:cubicBezTo>
                  <a:cubicBezTo>
                    <a:pt x="1173" y="1750"/>
                    <a:pt x="1173" y="1750"/>
                    <a:pt x="1173" y="1750"/>
                  </a:cubicBezTo>
                  <a:lnTo>
                    <a:pt x="1088" y="1411"/>
                  </a:lnTo>
                  <a:close/>
                </a:path>
              </a:pathLst>
            </a:custGeom>
            <a:solidFill>
              <a:srgbClr val="FF8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0" name="矩形 19"/>
            <p:cNvSpPr/>
            <p:nvPr/>
          </p:nvSpPr>
          <p:spPr>
            <a:xfrm>
              <a:off x="3549494" y="5877272"/>
              <a:ext cx="1915909" cy="323165"/>
            </a:xfrm>
            <a:prstGeom prst="rect">
              <a:avLst/>
            </a:prstGeom>
          </p:spPr>
          <p:txBody>
            <a:bodyPr wrap="none">
              <a:spAutoFit/>
            </a:bodyPr>
            <a:lstStyle/>
            <a:p>
              <a:pPr algn="ctr"/>
              <a:r>
                <a:rPr lang="en-US" altLang="zh-CN" sz="1500" dirty="0" smtClean="0">
                  <a:solidFill>
                    <a:srgbClr val="FF8500"/>
                  </a:solidFill>
                  <a:latin typeface="华康俪金黑W8(P)" pitchFamily="34" charset="-122"/>
                  <a:ea typeface="华康俪金黑W8(P)" pitchFamily="34" charset="-122"/>
                </a:rPr>
                <a:t>《</a:t>
              </a:r>
              <a:r>
                <a:rPr lang="zh-CN" altLang="en-US" sz="1500" dirty="0">
                  <a:solidFill>
                    <a:srgbClr val="FF8500"/>
                  </a:solidFill>
                  <a:latin typeface="华康俪金黑W8(P)" pitchFamily="34" charset="-122"/>
                  <a:ea typeface="华康俪金黑W8(P)" pitchFamily="34" charset="-122"/>
                </a:rPr>
                <a:t>失效模式及定义</a:t>
              </a:r>
              <a:r>
                <a:rPr lang="en-US" altLang="zh-CN" sz="1500" dirty="0" smtClean="0">
                  <a:solidFill>
                    <a:srgbClr val="FF8500"/>
                  </a:solidFill>
                  <a:latin typeface="华康俪金黑W8(P)" pitchFamily="34" charset="-122"/>
                  <a:ea typeface="华康俪金黑W8(P)" pitchFamily="34" charset="-122"/>
                </a:rPr>
                <a:t>》</a:t>
              </a:r>
              <a:endParaRPr lang="zh-CN" altLang="en-US" sz="1500" dirty="0">
                <a:solidFill>
                  <a:srgbClr val="FF8500"/>
                </a:solidFill>
                <a:latin typeface="华康俪金黑W8(P)" pitchFamily="34" charset="-122"/>
                <a:ea typeface="华康俪金黑W8(P)" pitchFamily="34" charset="-122"/>
              </a:endParaRPr>
            </a:p>
          </p:txBody>
        </p:sp>
      </p:grpSp>
      <p:grpSp>
        <p:nvGrpSpPr>
          <p:cNvPr id="7" name="组合 6"/>
          <p:cNvGrpSpPr/>
          <p:nvPr/>
        </p:nvGrpSpPr>
        <p:grpSpPr>
          <a:xfrm>
            <a:off x="5307087" y="4509120"/>
            <a:ext cx="2080835" cy="1529735"/>
            <a:chOff x="5405914" y="4509120"/>
            <a:chExt cx="2300630" cy="1691317"/>
          </a:xfrm>
        </p:grpSpPr>
        <p:sp>
          <p:nvSpPr>
            <p:cNvPr id="17" name="KSO_Shape"/>
            <p:cNvSpPr>
              <a:spLocks/>
            </p:cNvSpPr>
            <p:nvPr/>
          </p:nvSpPr>
          <p:spPr bwMode="auto">
            <a:xfrm>
              <a:off x="5955159" y="4509120"/>
              <a:ext cx="1202140" cy="1206395"/>
            </a:xfrm>
            <a:custGeom>
              <a:avLst/>
              <a:gdLst>
                <a:gd name="T0" fmla="*/ 1471281 w 3950"/>
                <a:gd name="T1" fmla="*/ 1620903 h 3962"/>
                <a:gd name="T2" fmla="*/ 0 w 3950"/>
                <a:gd name="T3" fmla="*/ 1620903 h 3962"/>
                <a:gd name="T4" fmla="*/ 897123 w 3950"/>
                <a:gd name="T5" fmla="*/ 5453 h 3962"/>
                <a:gd name="T6" fmla="*/ 968438 w 3950"/>
                <a:gd name="T7" fmla="*/ 5453 h 3962"/>
                <a:gd name="T8" fmla="*/ 1465830 w 3950"/>
                <a:gd name="T9" fmla="*/ 543936 h 3962"/>
                <a:gd name="T10" fmla="*/ 1474006 w 3950"/>
                <a:gd name="T11" fmla="*/ 552116 h 3962"/>
                <a:gd name="T12" fmla="*/ 1614821 w 3950"/>
                <a:gd name="T13" fmla="*/ 974723 h 3962"/>
                <a:gd name="T14" fmla="*/ 1614821 w 3950"/>
                <a:gd name="T15" fmla="*/ 1585004 h 3962"/>
                <a:gd name="T16" fmla="*/ 1148317 w 3950"/>
                <a:gd name="T17" fmla="*/ 543936 h 3962"/>
                <a:gd name="T18" fmla="*/ 1399511 w 3950"/>
                <a:gd name="T19" fmla="*/ 615734 h 3962"/>
                <a:gd name="T20" fmla="*/ 897123 w 3950"/>
                <a:gd name="T21" fmla="*/ 77251 h 3962"/>
                <a:gd name="T22" fmla="*/ 71770 w 3950"/>
                <a:gd name="T23" fmla="*/ 1549105 h 3962"/>
                <a:gd name="T24" fmla="*/ 1395877 w 3950"/>
                <a:gd name="T25" fmla="*/ 1585004 h 3962"/>
                <a:gd name="T26" fmla="*/ 394734 w 3950"/>
                <a:gd name="T27" fmla="*/ 1154217 h 3962"/>
                <a:gd name="T28" fmla="*/ 1399511 w 3950"/>
                <a:gd name="T29" fmla="*/ 615734 h 3962"/>
                <a:gd name="T30" fmla="*/ 1121062 w 3950"/>
                <a:gd name="T31" fmla="*/ 1141948 h 3962"/>
                <a:gd name="T32" fmla="*/ 986153 w 3950"/>
                <a:gd name="T33" fmla="*/ 1224197 h 3962"/>
                <a:gd name="T34" fmla="*/ 1121971 w 3950"/>
                <a:gd name="T35" fmla="*/ 1460948 h 3962"/>
                <a:gd name="T36" fmla="*/ 921197 w 3950"/>
                <a:gd name="T37" fmla="*/ 1304629 h 3962"/>
                <a:gd name="T38" fmla="*/ 835346 w 3950"/>
                <a:gd name="T39" fmla="*/ 1153308 h 3962"/>
                <a:gd name="T40" fmla="*/ 662735 w 3950"/>
                <a:gd name="T41" fmla="*/ 1455495 h 3962"/>
                <a:gd name="T42" fmla="*/ 878499 w 3950"/>
                <a:gd name="T43" fmla="*/ 1424595 h 3962"/>
                <a:gd name="T44" fmla="*/ 1404962 w 3950"/>
                <a:gd name="T45" fmla="*/ 1219653 h 3962"/>
                <a:gd name="T46" fmla="*/ 1525335 w 3950"/>
                <a:gd name="T47" fmla="*/ 1246918 h 3962"/>
                <a:gd name="T48" fmla="*/ 1463559 w 3950"/>
                <a:gd name="T49" fmla="*/ 1141948 h 3962"/>
                <a:gd name="T50" fmla="*/ 1359084 w 3950"/>
                <a:gd name="T51" fmla="*/ 1419142 h 3962"/>
                <a:gd name="T52" fmla="*/ 1588020 w 3950"/>
                <a:gd name="T53" fmla="*/ 1361431 h 3962"/>
                <a:gd name="T54" fmla="*/ 1459471 w 3950"/>
                <a:gd name="T55" fmla="*/ 1407781 h 3962"/>
                <a:gd name="T56" fmla="*/ 1404962 w 3950"/>
                <a:gd name="T57" fmla="*/ 1219653 h 3962"/>
                <a:gd name="T58" fmla="*/ 771298 w 3950"/>
                <a:gd name="T59" fmla="*/ 1403692 h 3962"/>
                <a:gd name="T60" fmla="*/ 753129 w 3950"/>
                <a:gd name="T61" fmla="*/ 1199204 h 3962"/>
                <a:gd name="T62" fmla="*/ 850336 w 3950"/>
                <a:gd name="T63" fmla="*/ 1246918 h 3962"/>
                <a:gd name="T64" fmla="*/ 834437 w 3950"/>
                <a:gd name="T65" fmla="*/ 1387787 h 3962"/>
                <a:gd name="T66" fmla="*/ 1059740 w 3950"/>
                <a:gd name="T67" fmla="*/ 1221925 h 3962"/>
                <a:gd name="T68" fmla="*/ 1206914 w 3950"/>
                <a:gd name="T69" fmla="*/ 1300539 h 3962"/>
                <a:gd name="T70" fmla="*/ 1060649 w 3950"/>
                <a:gd name="T71" fmla="*/ 1380516 h 3962"/>
                <a:gd name="T72" fmla="*/ 475588 w 3950"/>
                <a:gd name="T73" fmla="*/ 561204 h 3962"/>
                <a:gd name="T74" fmla="*/ 270727 w 3950"/>
                <a:gd name="T75" fmla="*/ 795228 h 3962"/>
                <a:gd name="T76" fmla="*/ 148990 w 3950"/>
                <a:gd name="T77" fmla="*/ 325362 h 3962"/>
                <a:gd name="T78" fmla="*/ 324781 w 3950"/>
                <a:gd name="T79" fmla="*/ 427151 h 3962"/>
                <a:gd name="T80" fmla="*/ 365663 w 3950"/>
                <a:gd name="T81" fmla="*/ 648906 h 3962"/>
                <a:gd name="T82" fmla="*/ 563711 w 3950"/>
                <a:gd name="T83" fmla="*/ 325362 h 3962"/>
                <a:gd name="T84" fmla="*/ 627304 w 3950"/>
                <a:gd name="T85" fmla="*/ 648906 h 3962"/>
                <a:gd name="T86" fmla="*/ 633210 w 3950"/>
                <a:gd name="T87" fmla="*/ 427151 h 3962"/>
                <a:gd name="T88" fmla="*/ 817631 w 3950"/>
                <a:gd name="T89" fmla="*/ 427151 h 3962"/>
                <a:gd name="T90" fmla="*/ 532823 w 3950"/>
                <a:gd name="T91" fmla="*/ 795228 h 396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50" h="3962">
                  <a:moveTo>
                    <a:pt x="3555" y="3488"/>
                  </a:moveTo>
                  <a:cubicBezTo>
                    <a:pt x="3239" y="3488"/>
                    <a:pt x="3239" y="3488"/>
                    <a:pt x="3239" y="3488"/>
                  </a:cubicBezTo>
                  <a:cubicBezTo>
                    <a:pt x="3239" y="3567"/>
                    <a:pt x="3239" y="3567"/>
                    <a:pt x="3239" y="3567"/>
                  </a:cubicBezTo>
                  <a:cubicBezTo>
                    <a:pt x="3239" y="3785"/>
                    <a:pt x="3062"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5"/>
                    <a:pt x="3245" y="1215"/>
                    <a:pt x="3245" y="1215"/>
                  </a:cubicBezTo>
                  <a:cubicBezTo>
                    <a:pt x="3239" y="1215"/>
                    <a:pt x="3239" y="1215"/>
                    <a:pt x="3239" y="1215"/>
                  </a:cubicBezTo>
                  <a:cubicBezTo>
                    <a:pt x="3239" y="2145"/>
                    <a:pt x="3239" y="2145"/>
                    <a:pt x="3239" y="2145"/>
                  </a:cubicBezTo>
                  <a:cubicBezTo>
                    <a:pt x="3555" y="2145"/>
                    <a:pt x="3555" y="2145"/>
                    <a:pt x="3555" y="2145"/>
                  </a:cubicBezTo>
                  <a:cubicBezTo>
                    <a:pt x="3773" y="2145"/>
                    <a:pt x="3950" y="2322"/>
                    <a:pt x="3950" y="2540"/>
                  </a:cubicBezTo>
                  <a:cubicBezTo>
                    <a:pt x="3950" y="3093"/>
                    <a:pt x="3950" y="3093"/>
                    <a:pt x="3950" y="3093"/>
                  </a:cubicBezTo>
                  <a:cubicBezTo>
                    <a:pt x="3950" y="3311"/>
                    <a:pt x="3773" y="3488"/>
                    <a:pt x="3555" y="3488"/>
                  </a:cubicBezTo>
                  <a:close/>
                  <a:moveTo>
                    <a:pt x="2133" y="295"/>
                  </a:moveTo>
                  <a:cubicBezTo>
                    <a:pt x="2133" y="802"/>
                    <a:pt x="2133" y="802"/>
                    <a:pt x="2133" y="802"/>
                  </a:cubicBezTo>
                  <a:cubicBezTo>
                    <a:pt x="2133" y="1020"/>
                    <a:pt x="2310" y="1197"/>
                    <a:pt x="2528" y="1197"/>
                  </a:cubicBezTo>
                  <a:cubicBezTo>
                    <a:pt x="2984" y="1197"/>
                    <a:pt x="2984" y="1197"/>
                    <a:pt x="2984" y="1197"/>
                  </a:cubicBezTo>
                  <a:lnTo>
                    <a:pt x="2133" y="295"/>
                  </a:lnTo>
                  <a:close/>
                  <a:moveTo>
                    <a:pt x="3081" y="1355"/>
                  </a:moveTo>
                  <a:cubicBezTo>
                    <a:pt x="2370" y="1355"/>
                    <a:pt x="2370" y="1355"/>
                    <a:pt x="2370"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1" y="2145"/>
                    <a:pt x="3081" y="2145"/>
                    <a:pt x="3081" y="2145"/>
                  </a:cubicBezTo>
                  <a:lnTo>
                    <a:pt x="3081" y="1355"/>
                  </a:lnTo>
                  <a:close/>
                  <a:moveTo>
                    <a:pt x="2799" y="2865"/>
                  </a:moveTo>
                  <a:cubicBezTo>
                    <a:pt x="2799" y="2754"/>
                    <a:pt x="2768" y="2668"/>
                    <a:pt x="2708" y="2606"/>
                  </a:cubicBezTo>
                  <a:cubicBezTo>
                    <a:pt x="2648" y="2544"/>
                    <a:pt x="2568" y="2513"/>
                    <a:pt x="2468" y="2513"/>
                  </a:cubicBezTo>
                  <a:cubicBezTo>
                    <a:pt x="2413" y="2513"/>
                    <a:pt x="2364" y="2522"/>
                    <a:pt x="2322" y="2540"/>
                  </a:cubicBezTo>
                  <a:cubicBezTo>
                    <a:pt x="2290" y="2553"/>
                    <a:pt x="2261" y="2574"/>
                    <a:pt x="2234" y="2601"/>
                  </a:cubicBezTo>
                  <a:cubicBezTo>
                    <a:pt x="2207" y="2629"/>
                    <a:pt x="2186" y="2660"/>
                    <a:pt x="2171" y="2694"/>
                  </a:cubicBezTo>
                  <a:cubicBezTo>
                    <a:pt x="2150" y="2741"/>
                    <a:pt x="2140" y="2799"/>
                    <a:pt x="2140" y="2868"/>
                  </a:cubicBezTo>
                  <a:cubicBezTo>
                    <a:pt x="2140" y="2976"/>
                    <a:pt x="2170" y="3061"/>
                    <a:pt x="2229" y="3123"/>
                  </a:cubicBezTo>
                  <a:cubicBezTo>
                    <a:pt x="2289" y="3184"/>
                    <a:pt x="2369" y="3215"/>
                    <a:pt x="2470" y="3215"/>
                  </a:cubicBezTo>
                  <a:cubicBezTo>
                    <a:pt x="2570" y="3215"/>
                    <a:pt x="2650" y="3184"/>
                    <a:pt x="2709" y="3122"/>
                  </a:cubicBezTo>
                  <a:cubicBezTo>
                    <a:pt x="2768" y="3060"/>
                    <a:pt x="2799" y="2975"/>
                    <a:pt x="2799" y="2865"/>
                  </a:cubicBezTo>
                  <a:close/>
                  <a:moveTo>
                    <a:pt x="2028" y="2871"/>
                  </a:moveTo>
                  <a:cubicBezTo>
                    <a:pt x="2028" y="2807"/>
                    <a:pt x="2020" y="2754"/>
                    <a:pt x="2006" y="2710"/>
                  </a:cubicBezTo>
                  <a:cubicBezTo>
                    <a:pt x="1991" y="2667"/>
                    <a:pt x="1969" y="2630"/>
                    <a:pt x="1941" y="2600"/>
                  </a:cubicBezTo>
                  <a:cubicBezTo>
                    <a:pt x="1913" y="2570"/>
                    <a:pt x="1878" y="2549"/>
                    <a:pt x="1839" y="2538"/>
                  </a:cubicBezTo>
                  <a:cubicBezTo>
                    <a:pt x="1809" y="2529"/>
                    <a:pt x="1766" y="2525"/>
                    <a:pt x="1709" y="2525"/>
                  </a:cubicBezTo>
                  <a:cubicBezTo>
                    <a:pt x="1459" y="2525"/>
                    <a:pt x="1459" y="2525"/>
                    <a:pt x="1459" y="2525"/>
                  </a:cubicBezTo>
                  <a:cubicBezTo>
                    <a:pt x="1459" y="3203"/>
                    <a:pt x="1459" y="3203"/>
                    <a:pt x="1459" y="3203"/>
                  </a:cubicBezTo>
                  <a:cubicBezTo>
                    <a:pt x="1717" y="3203"/>
                    <a:pt x="1717" y="3203"/>
                    <a:pt x="1717" y="3203"/>
                  </a:cubicBezTo>
                  <a:cubicBezTo>
                    <a:pt x="1767" y="3203"/>
                    <a:pt x="1808" y="3199"/>
                    <a:pt x="1838" y="3189"/>
                  </a:cubicBezTo>
                  <a:cubicBezTo>
                    <a:pt x="1878" y="3176"/>
                    <a:pt x="1911" y="3158"/>
                    <a:pt x="1934" y="3135"/>
                  </a:cubicBezTo>
                  <a:cubicBezTo>
                    <a:pt x="1966" y="3104"/>
                    <a:pt x="1990" y="3064"/>
                    <a:pt x="2007" y="3015"/>
                  </a:cubicBezTo>
                  <a:cubicBezTo>
                    <a:pt x="2021" y="2975"/>
                    <a:pt x="2028" y="2926"/>
                    <a:pt x="2028" y="2871"/>
                  </a:cubicBezTo>
                  <a:close/>
                  <a:moveTo>
                    <a:pt x="3093" y="2684"/>
                  </a:moveTo>
                  <a:cubicBezTo>
                    <a:pt x="3124" y="2648"/>
                    <a:pt x="3165" y="2630"/>
                    <a:pt x="3215" y="2630"/>
                  </a:cubicBezTo>
                  <a:cubicBezTo>
                    <a:pt x="3252" y="2630"/>
                    <a:pt x="3283" y="2640"/>
                    <a:pt x="3308" y="2661"/>
                  </a:cubicBezTo>
                  <a:cubicBezTo>
                    <a:pt x="3334" y="2681"/>
                    <a:pt x="3350" y="2709"/>
                    <a:pt x="3358" y="2744"/>
                  </a:cubicBezTo>
                  <a:cubicBezTo>
                    <a:pt x="3494" y="2712"/>
                    <a:pt x="3494" y="2712"/>
                    <a:pt x="3494" y="2712"/>
                  </a:cubicBezTo>
                  <a:cubicBezTo>
                    <a:pt x="3479" y="2657"/>
                    <a:pt x="3455" y="2616"/>
                    <a:pt x="3425" y="2587"/>
                  </a:cubicBezTo>
                  <a:cubicBezTo>
                    <a:pt x="3373" y="2538"/>
                    <a:pt x="3305" y="2513"/>
                    <a:pt x="3222" y="2513"/>
                  </a:cubicBezTo>
                  <a:cubicBezTo>
                    <a:pt x="3127" y="2513"/>
                    <a:pt x="3051" y="2544"/>
                    <a:pt x="2992" y="2607"/>
                  </a:cubicBezTo>
                  <a:cubicBezTo>
                    <a:pt x="2934" y="2670"/>
                    <a:pt x="2905" y="2757"/>
                    <a:pt x="2905" y="2870"/>
                  </a:cubicBezTo>
                  <a:cubicBezTo>
                    <a:pt x="2905" y="2977"/>
                    <a:pt x="2934" y="3061"/>
                    <a:pt x="2992" y="3123"/>
                  </a:cubicBezTo>
                  <a:cubicBezTo>
                    <a:pt x="3050" y="3184"/>
                    <a:pt x="3124" y="3215"/>
                    <a:pt x="3214" y="3215"/>
                  </a:cubicBezTo>
                  <a:cubicBezTo>
                    <a:pt x="3287" y="3215"/>
                    <a:pt x="3347" y="3197"/>
                    <a:pt x="3394" y="3161"/>
                  </a:cubicBezTo>
                  <a:cubicBezTo>
                    <a:pt x="3442" y="3125"/>
                    <a:pt x="3475" y="3070"/>
                    <a:pt x="3496" y="2996"/>
                  </a:cubicBezTo>
                  <a:cubicBezTo>
                    <a:pt x="3363" y="2954"/>
                    <a:pt x="3363" y="2954"/>
                    <a:pt x="3363" y="2954"/>
                  </a:cubicBezTo>
                  <a:cubicBezTo>
                    <a:pt x="3352" y="3004"/>
                    <a:pt x="3333" y="3040"/>
                    <a:pt x="3307" y="3063"/>
                  </a:cubicBezTo>
                  <a:cubicBezTo>
                    <a:pt x="3280" y="3086"/>
                    <a:pt x="3249" y="3098"/>
                    <a:pt x="3213" y="3098"/>
                  </a:cubicBezTo>
                  <a:cubicBezTo>
                    <a:pt x="3163" y="3098"/>
                    <a:pt x="3123" y="3080"/>
                    <a:pt x="3092" y="3043"/>
                  </a:cubicBezTo>
                  <a:cubicBezTo>
                    <a:pt x="3061" y="3007"/>
                    <a:pt x="3046" y="2946"/>
                    <a:pt x="3046" y="2860"/>
                  </a:cubicBezTo>
                  <a:cubicBezTo>
                    <a:pt x="3046" y="2779"/>
                    <a:pt x="3062" y="2721"/>
                    <a:pt x="3093" y="2684"/>
                  </a:cubicBezTo>
                  <a:close/>
                  <a:moveTo>
                    <a:pt x="1837" y="3054"/>
                  </a:moveTo>
                  <a:cubicBezTo>
                    <a:pt x="1822" y="3068"/>
                    <a:pt x="1803" y="3077"/>
                    <a:pt x="1781" y="3082"/>
                  </a:cubicBezTo>
                  <a:cubicBezTo>
                    <a:pt x="1764" y="3087"/>
                    <a:pt x="1736" y="3089"/>
                    <a:pt x="1698" y="3089"/>
                  </a:cubicBezTo>
                  <a:cubicBezTo>
                    <a:pt x="1596" y="3089"/>
                    <a:pt x="1596" y="3089"/>
                    <a:pt x="1596" y="3089"/>
                  </a:cubicBezTo>
                  <a:cubicBezTo>
                    <a:pt x="1596" y="2639"/>
                    <a:pt x="1596" y="2639"/>
                    <a:pt x="1596" y="2639"/>
                  </a:cubicBezTo>
                  <a:cubicBezTo>
                    <a:pt x="1658" y="2639"/>
                    <a:pt x="1658" y="2639"/>
                    <a:pt x="1658" y="2639"/>
                  </a:cubicBezTo>
                  <a:cubicBezTo>
                    <a:pt x="1713" y="2639"/>
                    <a:pt x="1751" y="2642"/>
                    <a:pt x="1770" y="2646"/>
                  </a:cubicBezTo>
                  <a:cubicBezTo>
                    <a:pt x="1796" y="2652"/>
                    <a:pt x="1817" y="2662"/>
                    <a:pt x="1833" y="2678"/>
                  </a:cubicBezTo>
                  <a:cubicBezTo>
                    <a:pt x="1850" y="2694"/>
                    <a:pt x="1863" y="2716"/>
                    <a:pt x="1872" y="2744"/>
                  </a:cubicBezTo>
                  <a:cubicBezTo>
                    <a:pt x="1882" y="2772"/>
                    <a:pt x="1886" y="2812"/>
                    <a:pt x="1886" y="2865"/>
                  </a:cubicBezTo>
                  <a:cubicBezTo>
                    <a:pt x="1886" y="2917"/>
                    <a:pt x="1882" y="2958"/>
                    <a:pt x="1872" y="2989"/>
                  </a:cubicBezTo>
                  <a:cubicBezTo>
                    <a:pt x="1863" y="3019"/>
                    <a:pt x="1851" y="3041"/>
                    <a:pt x="1837" y="3054"/>
                  </a:cubicBezTo>
                  <a:close/>
                  <a:moveTo>
                    <a:pt x="2335" y="3038"/>
                  </a:moveTo>
                  <a:cubicBezTo>
                    <a:pt x="2299" y="2999"/>
                    <a:pt x="2281" y="2940"/>
                    <a:pt x="2281" y="2864"/>
                  </a:cubicBezTo>
                  <a:cubicBezTo>
                    <a:pt x="2281" y="2785"/>
                    <a:pt x="2299" y="2727"/>
                    <a:pt x="2333" y="2689"/>
                  </a:cubicBezTo>
                  <a:cubicBezTo>
                    <a:pt x="2368" y="2650"/>
                    <a:pt x="2413" y="2630"/>
                    <a:pt x="2470" y="2630"/>
                  </a:cubicBezTo>
                  <a:cubicBezTo>
                    <a:pt x="2526" y="2630"/>
                    <a:pt x="2571" y="2649"/>
                    <a:pt x="2606" y="2688"/>
                  </a:cubicBezTo>
                  <a:cubicBezTo>
                    <a:pt x="2640" y="2726"/>
                    <a:pt x="2657" y="2784"/>
                    <a:pt x="2657" y="2862"/>
                  </a:cubicBezTo>
                  <a:cubicBezTo>
                    <a:pt x="2657" y="2940"/>
                    <a:pt x="2639" y="3000"/>
                    <a:pt x="2604" y="3039"/>
                  </a:cubicBezTo>
                  <a:cubicBezTo>
                    <a:pt x="2569" y="3078"/>
                    <a:pt x="2524" y="3098"/>
                    <a:pt x="2470" y="3098"/>
                  </a:cubicBezTo>
                  <a:cubicBezTo>
                    <a:pt x="2415" y="3098"/>
                    <a:pt x="2370" y="3078"/>
                    <a:pt x="2335" y="3038"/>
                  </a:cubicBezTo>
                  <a:close/>
                  <a:moveTo>
                    <a:pt x="1088" y="1411"/>
                  </a:moveTo>
                  <a:cubicBezTo>
                    <a:pt x="1075" y="1363"/>
                    <a:pt x="1059" y="1279"/>
                    <a:pt x="1052" y="1235"/>
                  </a:cubicBezTo>
                  <a:cubicBezTo>
                    <a:pt x="1047" y="1235"/>
                    <a:pt x="1047" y="1235"/>
                    <a:pt x="1047" y="1235"/>
                  </a:cubicBezTo>
                  <a:cubicBezTo>
                    <a:pt x="1041" y="1277"/>
                    <a:pt x="1022" y="1367"/>
                    <a:pt x="1012" y="1408"/>
                  </a:cubicBezTo>
                  <a:cubicBezTo>
                    <a:pt x="926" y="1750"/>
                    <a:pt x="926" y="1750"/>
                    <a:pt x="926" y="1750"/>
                  </a:cubicBezTo>
                  <a:cubicBezTo>
                    <a:pt x="596" y="1750"/>
                    <a:pt x="596" y="1750"/>
                    <a:pt x="596" y="1750"/>
                  </a:cubicBezTo>
                  <a:cubicBezTo>
                    <a:pt x="408" y="940"/>
                    <a:pt x="408" y="940"/>
                    <a:pt x="408" y="940"/>
                  </a:cubicBezTo>
                  <a:cubicBezTo>
                    <a:pt x="328" y="940"/>
                    <a:pt x="328" y="940"/>
                    <a:pt x="328" y="940"/>
                  </a:cubicBezTo>
                  <a:cubicBezTo>
                    <a:pt x="328" y="716"/>
                    <a:pt x="328" y="716"/>
                    <a:pt x="328" y="716"/>
                  </a:cubicBezTo>
                  <a:cubicBezTo>
                    <a:pt x="798" y="716"/>
                    <a:pt x="798" y="716"/>
                    <a:pt x="798" y="716"/>
                  </a:cubicBezTo>
                  <a:cubicBezTo>
                    <a:pt x="798" y="940"/>
                    <a:pt x="798" y="940"/>
                    <a:pt x="798" y="940"/>
                  </a:cubicBezTo>
                  <a:cubicBezTo>
                    <a:pt x="715" y="940"/>
                    <a:pt x="715" y="940"/>
                    <a:pt x="715" y="940"/>
                  </a:cubicBezTo>
                  <a:cubicBezTo>
                    <a:pt x="752" y="1148"/>
                    <a:pt x="752" y="1148"/>
                    <a:pt x="752" y="1148"/>
                  </a:cubicBezTo>
                  <a:cubicBezTo>
                    <a:pt x="768" y="1216"/>
                    <a:pt x="792" y="1386"/>
                    <a:pt x="798" y="1428"/>
                  </a:cubicBezTo>
                  <a:cubicBezTo>
                    <a:pt x="805" y="1428"/>
                    <a:pt x="805" y="1428"/>
                    <a:pt x="805" y="1428"/>
                  </a:cubicBezTo>
                  <a:cubicBezTo>
                    <a:pt x="808" y="1388"/>
                    <a:pt x="846" y="1211"/>
                    <a:pt x="874" y="1075"/>
                  </a:cubicBezTo>
                  <a:cubicBezTo>
                    <a:pt x="946" y="716"/>
                    <a:pt x="946" y="716"/>
                    <a:pt x="946" y="716"/>
                  </a:cubicBezTo>
                  <a:cubicBezTo>
                    <a:pt x="1241" y="716"/>
                    <a:pt x="1241" y="716"/>
                    <a:pt x="1241" y="716"/>
                  </a:cubicBezTo>
                  <a:cubicBezTo>
                    <a:pt x="1331" y="1148"/>
                    <a:pt x="1331" y="1148"/>
                    <a:pt x="1331" y="1148"/>
                  </a:cubicBezTo>
                  <a:cubicBezTo>
                    <a:pt x="1351" y="1241"/>
                    <a:pt x="1367" y="1357"/>
                    <a:pt x="1374" y="1428"/>
                  </a:cubicBezTo>
                  <a:cubicBezTo>
                    <a:pt x="1381" y="1428"/>
                    <a:pt x="1381" y="1428"/>
                    <a:pt x="1381" y="1428"/>
                  </a:cubicBezTo>
                  <a:cubicBezTo>
                    <a:pt x="1386" y="1364"/>
                    <a:pt x="1411" y="1216"/>
                    <a:pt x="1423" y="1156"/>
                  </a:cubicBezTo>
                  <a:cubicBezTo>
                    <a:pt x="1472" y="940"/>
                    <a:pt x="1472" y="940"/>
                    <a:pt x="1472" y="940"/>
                  </a:cubicBezTo>
                  <a:cubicBezTo>
                    <a:pt x="1394" y="940"/>
                    <a:pt x="1394" y="940"/>
                    <a:pt x="1394" y="940"/>
                  </a:cubicBezTo>
                  <a:cubicBezTo>
                    <a:pt x="1394" y="716"/>
                    <a:pt x="1394" y="716"/>
                    <a:pt x="1394" y="716"/>
                  </a:cubicBezTo>
                  <a:cubicBezTo>
                    <a:pt x="1800" y="716"/>
                    <a:pt x="1800" y="716"/>
                    <a:pt x="1800" y="716"/>
                  </a:cubicBezTo>
                  <a:cubicBezTo>
                    <a:pt x="1800" y="940"/>
                    <a:pt x="1800" y="940"/>
                    <a:pt x="1800" y="940"/>
                  </a:cubicBezTo>
                  <a:cubicBezTo>
                    <a:pt x="1722" y="940"/>
                    <a:pt x="1722" y="940"/>
                    <a:pt x="1722" y="940"/>
                  </a:cubicBezTo>
                  <a:cubicBezTo>
                    <a:pt x="1510" y="1750"/>
                    <a:pt x="1510" y="1750"/>
                    <a:pt x="1510" y="1750"/>
                  </a:cubicBezTo>
                  <a:cubicBezTo>
                    <a:pt x="1173" y="1750"/>
                    <a:pt x="1173" y="1750"/>
                    <a:pt x="1173" y="1750"/>
                  </a:cubicBezTo>
                  <a:lnTo>
                    <a:pt x="1088" y="1411"/>
                  </a:lnTo>
                  <a:close/>
                </a:path>
              </a:pathLst>
            </a:custGeom>
            <a:solidFill>
              <a:srgbClr val="FF8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1" name="矩形 20"/>
            <p:cNvSpPr/>
            <p:nvPr/>
          </p:nvSpPr>
          <p:spPr>
            <a:xfrm>
              <a:off x="5405914" y="5877272"/>
              <a:ext cx="2300630" cy="323165"/>
            </a:xfrm>
            <a:prstGeom prst="rect">
              <a:avLst/>
            </a:prstGeom>
          </p:spPr>
          <p:txBody>
            <a:bodyPr wrap="none">
              <a:spAutoFit/>
            </a:bodyPr>
            <a:lstStyle/>
            <a:p>
              <a:pPr algn="ctr"/>
              <a:r>
                <a:rPr lang="en-US" altLang="zh-CN" sz="1500" dirty="0" smtClean="0">
                  <a:solidFill>
                    <a:srgbClr val="FF8500"/>
                  </a:solidFill>
                  <a:latin typeface="华康俪金黑W8(P)" pitchFamily="34" charset="-122"/>
                  <a:ea typeface="华康俪金黑W8(P)" pitchFamily="34" charset="-122"/>
                </a:rPr>
                <a:t>《</a:t>
              </a:r>
              <a:r>
                <a:rPr lang="zh-CN" altLang="en-US" sz="1500" dirty="0">
                  <a:solidFill>
                    <a:srgbClr val="FF8500"/>
                  </a:solidFill>
                  <a:latin typeface="华康俪金黑W8(P)" pitchFamily="34" charset="-122"/>
                  <a:ea typeface="华康俪金黑W8(P)" pitchFamily="34" charset="-122"/>
                </a:rPr>
                <a:t>不良率统计管理办法</a:t>
              </a:r>
              <a:r>
                <a:rPr lang="en-US" altLang="zh-CN" sz="1500" dirty="0" smtClean="0">
                  <a:solidFill>
                    <a:srgbClr val="FF8500"/>
                  </a:solidFill>
                  <a:latin typeface="华康俪金黑W8(P)" pitchFamily="34" charset="-122"/>
                  <a:ea typeface="华康俪金黑W8(P)" pitchFamily="34" charset="-122"/>
                </a:rPr>
                <a:t>》</a:t>
              </a:r>
              <a:endParaRPr lang="zh-CN" altLang="en-US" sz="1500" dirty="0">
                <a:solidFill>
                  <a:srgbClr val="FF8500"/>
                </a:solidFill>
                <a:latin typeface="华康俪金黑W8(P)" pitchFamily="34" charset="-122"/>
                <a:ea typeface="华康俪金黑W8(P)" pitchFamily="34" charset="-122"/>
              </a:endParaRPr>
            </a:p>
          </p:txBody>
        </p:sp>
      </p:grpSp>
      <p:grpSp>
        <p:nvGrpSpPr>
          <p:cNvPr id="8" name="组合 7"/>
          <p:cNvGrpSpPr/>
          <p:nvPr/>
        </p:nvGrpSpPr>
        <p:grpSpPr>
          <a:xfrm>
            <a:off x="7482314" y="4509120"/>
            <a:ext cx="1906853" cy="1529735"/>
            <a:chOff x="7482314" y="4509120"/>
            <a:chExt cx="2108269" cy="1691317"/>
          </a:xfrm>
        </p:grpSpPr>
        <p:sp>
          <p:nvSpPr>
            <p:cNvPr id="18" name="KSO_Shape"/>
            <p:cNvSpPr>
              <a:spLocks/>
            </p:cNvSpPr>
            <p:nvPr/>
          </p:nvSpPr>
          <p:spPr bwMode="auto">
            <a:xfrm>
              <a:off x="7935379" y="4509120"/>
              <a:ext cx="1202140" cy="1206395"/>
            </a:xfrm>
            <a:custGeom>
              <a:avLst/>
              <a:gdLst>
                <a:gd name="T0" fmla="*/ 1471281 w 3950"/>
                <a:gd name="T1" fmla="*/ 1620903 h 3962"/>
                <a:gd name="T2" fmla="*/ 0 w 3950"/>
                <a:gd name="T3" fmla="*/ 1620903 h 3962"/>
                <a:gd name="T4" fmla="*/ 897123 w 3950"/>
                <a:gd name="T5" fmla="*/ 5453 h 3962"/>
                <a:gd name="T6" fmla="*/ 968438 w 3950"/>
                <a:gd name="T7" fmla="*/ 5453 h 3962"/>
                <a:gd name="T8" fmla="*/ 1465830 w 3950"/>
                <a:gd name="T9" fmla="*/ 543936 h 3962"/>
                <a:gd name="T10" fmla="*/ 1474006 w 3950"/>
                <a:gd name="T11" fmla="*/ 552116 h 3962"/>
                <a:gd name="T12" fmla="*/ 1614821 w 3950"/>
                <a:gd name="T13" fmla="*/ 974723 h 3962"/>
                <a:gd name="T14" fmla="*/ 1614821 w 3950"/>
                <a:gd name="T15" fmla="*/ 1585004 h 3962"/>
                <a:gd name="T16" fmla="*/ 1148317 w 3950"/>
                <a:gd name="T17" fmla="*/ 543936 h 3962"/>
                <a:gd name="T18" fmla="*/ 1399511 w 3950"/>
                <a:gd name="T19" fmla="*/ 615734 h 3962"/>
                <a:gd name="T20" fmla="*/ 897123 w 3950"/>
                <a:gd name="T21" fmla="*/ 77251 h 3962"/>
                <a:gd name="T22" fmla="*/ 71770 w 3950"/>
                <a:gd name="T23" fmla="*/ 1549105 h 3962"/>
                <a:gd name="T24" fmla="*/ 1395877 w 3950"/>
                <a:gd name="T25" fmla="*/ 1585004 h 3962"/>
                <a:gd name="T26" fmla="*/ 394734 w 3950"/>
                <a:gd name="T27" fmla="*/ 1154217 h 3962"/>
                <a:gd name="T28" fmla="*/ 1399511 w 3950"/>
                <a:gd name="T29" fmla="*/ 615734 h 3962"/>
                <a:gd name="T30" fmla="*/ 1121062 w 3950"/>
                <a:gd name="T31" fmla="*/ 1141948 h 3962"/>
                <a:gd name="T32" fmla="*/ 986153 w 3950"/>
                <a:gd name="T33" fmla="*/ 1224197 h 3962"/>
                <a:gd name="T34" fmla="*/ 1121971 w 3950"/>
                <a:gd name="T35" fmla="*/ 1460948 h 3962"/>
                <a:gd name="T36" fmla="*/ 921197 w 3950"/>
                <a:gd name="T37" fmla="*/ 1304629 h 3962"/>
                <a:gd name="T38" fmla="*/ 835346 w 3950"/>
                <a:gd name="T39" fmla="*/ 1153308 h 3962"/>
                <a:gd name="T40" fmla="*/ 662735 w 3950"/>
                <a:gd name="T41" fmla="*/ 1455495 h 3962"/>
                <a:gd name="T42" fmla="*/ 878499 w 3950"/>
                <a:gd name="T43" fmla="*/ 1424595 h 3962"/>
                <a:gd name="T44" fmla="*/ 1404962 w 3950"/>
                <a:gd name="T45" fmla="*/ 1219653 h 3962"/>
                <a:gd name="T46" fmla="*/ 1525335 w 3950"/>
                <a:gd name="T47" fmla="*/ 1246918 h 3962"/>
                <a:gd name="T48" fmla="*/ 1463559 w 3950"/>
                <a:gd name="T49" fmla="*/ 1141948 h 3962"/>
                <a:gd name="T50" fmla="*/ 1359084 w 3950"/>
                <a:gd name="T51" fmla="*/ 1419142 h 3962"/>
                <a:gd name="T52" fmla="*/ 1588020 w 3950"/>
                <a:gd name="T53" fmla="*/ 1361431 h 3962"/>
                <a:gd name="T54" fmla="*/ 1459471 w 3950"/>
                <a:gd name="T55" fmla="*/ 1407781 h 3962"/>
                <a:gd name="T56" fmla="*/ 1404962 w 3950"/>
                <a:gd name="T57" fmla="*/ 1219653 h 3962"/>
                <a:gd name="T58" fmla="*/ 771298 w 3950"/>
                <a:gd name="T59" fmla="*/ 1403692 h 3962"/>
                <a:gd name="T60" fmla="*/ 753129 w 3950"/>
                <a:gd name="T61" fmla="*/ 1199204 h 3962"/>
                <a:gd name="T62" fmla="*/ 850336 w 3950"/>
                <a:gd name="T63" fmla="*/ 1246918 h 3962"/>
                <a:gd name="T64" fmla="*/ 834437 w 3950"/>
                <a:gd name="T65" fmla="*/ 1387787 h 3962"/>
                <a:gd name="T66" fmla="*/ 1059740 w 3950"/>
                <a:gd name="T67" fmla="*/ 1221925 h 3962"/>
                <a:gd name="T68" fmla="*/ 1206914 w 3950"/>
                <a:gd name="T69" fmla="*/ 1300539 h 3962"/>
                <a:gd name="T70" fmla="*/ 1060649 w 3950"/>
                <a:gd name="T71" fmla="*/ 1380516 h 3962"/>
                <a:gd name="T72" fmla="*/ 475588 w 3950"/>
                <a:gd name="T73" fmla="*/ 561204 h 3962"/>
                <a:gd name="T74" fmla="*/ 270727 w 3950"/>
                <a:gd name="T75" fmla="*/ 795228 h 3962"/>
                <a:gd name="T76" fmla="*/ 148990 w 3950"/>
                <a:gd name="T77" fmla="*/ 325362 h 3962"/>
                <a:gd name="T78" fmla="*/ 324781 w 3950"/>
                <a:gd name="T79" fmla="*/ 427151 h 3962"/>
                <a:gd name="T80" fmla="*/ 365663 w 3950"/>
                <a:gd name="T81" fmla="*/ 648906 h 3962"/>
                <a:gd name="T82" fmla="*/ 563711 w 3950"/>
                <a:gd name="T83" fmla="*/ 325362 h 3962"/>
                <a:gd name="T84" fmla="*/ 627304 w 3950"/>
                <a:gd name="T85" fmla="*/ 648906 h 3962"/>
                <a:gd name="T86" fmla="*/ 633210 w 3950"/>
                <a:gd name="T87" fmla="*/ 427151 h 3962"/>
                <a:gd name="T88" fmla="*/ 817631 w 3950"/>
                <a:gd name="T89" fmla="*/ 427151 h 3962"/>
                <a:gd name="T90" fmla="*/ 532823 w 3950"/>
                <a:gd name="T91" fmla="*/ 795228 h 396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50" h="3962">
                  <a:moveTo>
                    <a:pt x="3555" y="3488"/>
                  </a:moveTo>
                  <a:cubicBezTo>
                    <a:pt x="3239" y="3488"/>
                    <a:pt x="3239" y="3488"/>
                    <a:pt x="3239" y="3488"/>
                  </a:cubicBezTo>
                  <a:cubicBezTo>
                    <a:pt x="3239" y="3567"/>
                    <a:pt x="3239" y="3567"/>
                    <a:pt x="3239" y="3567"/>
                  </a:cubicBezTo>
                  <a:cubicBezTo>
                    <a:pt x="3239" y="3785"/>
                    <a:pt x="3062"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5"/>
                    <a:pt x="3245" y="1215"/>
                    <a:pt x="3245" y="1215"/>
                  </a:cubicBezTo>
                  <a:cubicBezTo>
                    <a:pt x="3239" y="1215"/>
                    <a:pt x="3239" y="1215"/>
                    <a:pt x="3239" y="1215"/>
                  </a:cubicBezTo>
                  <a:cubicBezTo>
                    <a:pt x="3239" y="2145"/>
                    <a:pt x="3239" y="2145"/>
                    <a:pt x="3239" y="2145"/>
                  </a:cubicBezTo>
                  <a:cubicBezTo>
                    <a:pt x="3555" y="2145"/>
                    <a:pt x="3555" y="2145"/>
                    <a:pt x="3555" y="2145"/>
                  </a:cubicBezTo>
                  <a:cubicBezTo>
                    <a:pt x="3773" y="2145"/>
                    <a:pt x="3950" y="2322"/>
                    <a:pt x="3950" y="2540"/>
                  </a:cubicBezTo>
                  <a:cubicBezTo>
                    <a:pt x="3950" y="3093"/>
                    <a:pt x="3950" y="3093"/>
                    <a:pt x="3950" y="3093"/>
                  </a:cubicBezTo>
                  <a:cubicBezTo>
                    <a:pt x="3950" y="3311"/>
                    <a:pt x="3773" y="3488"/>
                    <a:pt x="3555" y="3488"/>
                  </a:cubicBezTo>
                  <a:close/>
                  <a:moveTo>
                    <a:pt x="2133" y="295"/>
                  </a:moveTo>
                  <a:cubicBezTo>
                    <a:pt x="2133" y="802"/>
                    <a:pt x="2133" y="802"/>
                    <a:pt x="2133" y="802"/>
                  </a:cubicBezTo>
                  <a:cubicBezTo>
                    <a:pt x="2133" y="1020"/>
                    <a:pt x="2310" y="1197"/>
                    <a:pt x="2528" y="1197"/>
                  </a:cubicBezTo>
                  <a:cubicBezTo>
                    <a:pt x="2984" y="1197"/>
                    <a:pt x="2984" y="1197"/>
                    <a:pt x="2984" y="1197"/>
                  </a:cubicBezTo>
                  <a:lnTo>
                    <a:pt x="2133" y="295"/>
                  </a:lnTo>
                  <a:close/>
                  <a:moveTo>
                    <a:pt x="3081" y="1355"/>
                  </a:moveTo>
                  <a:cubicBezTo>
                    <a:pt x="2370" y="1355"/>
                    <a:pt x="2370" y="1355"/>
                    <a:pt x="2370"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1" y="2145"/>
                    <a:pt x="3081" y="2145"/>
                    <a:pt x="3081" y="2145"/>
                  </a:cubicBezTo>
                  <a:lnTo>
                    <a:pt x="3081" y="1355"/>
                  </a:lnTo>
                  <a:close/>
                  <a:moveTo>
                    <a:pt x="2799" y="2865"/>
                  </a:moveTo>
                  <a:cubicBezTo>
                    <a:pt x="2799" y="2754"/>
                    <a:pt x="2768" y="2668"/>
                    <a:pt x="2708" y="2606"/>
                  </a:cubicBezTo>
                  <a:cubicBezTo>
                    <a:pt x="2648" y="2544"/>
                    <a:pt x="2568" y="2513"/>
                    <a:pt x="2468" y="2513"/>
                  </a:cubicBezTo>
                  <a:cubicBezTo>
                    <a:pt x="2413" y="2513"/>
                    <a:pt x="2364" y="2522"/>
                    <a:pt x="2322" y="2540"/>
                  </a:cubicBezTo>
                  <a:cubicBezTo>
                    <a:pt x="2290" y="2553"/>
                    <a:pt x="2261" y="2574"/>
                    <a:pt x="2234" y="2601"/>
                  </a:cubicBezTo>
                  <a:cubicBezTo>
                    <a:pt x="2207" y="2629"/>
                    <a:pt x="2186" y="2660"/>
                    <a:pt x="2171" y="2694"/>
                  </a:cubicBezTo>
                  <a:cubicBezTo>
                    <a:pt x="2150" y="2741"/>
                    <a:pt x="2140" y="2799"/>
                    <a:pt x="2140" y="2868"/>
                  </a:cubicBezTo>
                  <a:cubicBezTo>
                    <a:pt x="2140" y="2976"/>
                    <a:pt x="2170" y="3061"/>
                    <a:pt x="2229" y="3123"/>
                  </a:cubicBezTo>
                  <a:cubicBezTo>
                    <a:pt x="2289" y="3184"/>
                    <a:pt x="2369" y="3215"/>
                    <a:pt x="2470" y="3215"/>
                  </a:cubicBezTo>
                  <a:cubicBezTo>
                    <a:pt x="2570" y="3215"/>
                    <a:pt x="2650" y="3184"/>
                    <a:pt x="2709" y="3122"/>
                  </a:cubicBezTo>
                  <a:cubicBezTo>
                    <a:pt x="2768" y="3060"/>
                    <a:pt x="2799" y="2975"/>
                    <a:pt x="2799" y="2865"/>
                  </a:cubicBezTo>
                  <a:close/>
                  <a:moveTo>
                    <a:pt x="2028" y="2871"/>
                  </a:moveTo>
                  <a:cubicBezTo>
                    <a:pt x="2028" y="2807"/>
                    <a:pt x="2020" y="2754"/>
                    <a:pt x="2006" y="2710"/>
                  </a:cubicBezTo>
                  <a:cubicBezTo>
                    <a:pt x="1991" y="2667"/>
                    <a:pt x="1969" y="2630"/>
                    <a:pt x="1941" y="2600"/>
                  </a:cubicBezTo>
                  <a:cubicBezTo>
                    <a:pt x="1913" y="2570"/>
                    <a:pt x="1878" y="2549"/>
                    <a:pt x="1839" y="2538"/>
                  </a:cubicBezTo>
                  <a:cubicBezTo>
                    <a:pt x="1809" y="2529"/>
                    <a:pt x="1766" y="2525"/>
                    <a:pt x="1709" y="2525"/>
                  </a:cubicBezTo>
                  <a:cubicBezTo>
                    <a:pt x="1459" y="2525"/>
                    <a:pt x="1459" y="2525"/>
                    <a:pt x="1459" y="2525"/>
                  </a:cubicBezTo>
                  <a:cubicBezTo>
                    <a:pt x="1459" y="3203"/>
                    <a:pt x="1459" y="3203"/>
                    <a:pt x="1459" y="3203"/>
                  </a:cubicBezTo>
                  <a:cubicBezTo>
                    <a:pt x="1717" y="3203"/>
                    <a:pt x="1717" y="3203"/>
                    <a:pt x="1717" y="3203"/>
                  </a:cubicBezTo>
                  <a:cubicBezTo>
                    <a:pt x="1767" y="3203"/>
                    <a:pt x="1808" y="3199"/>
                    <a:pt x="1838" y="3189"/>
                  </a:cubicBezTo>
                  <a:cubicBezTo>
                    <a:pt x="1878" y="3176"/>
                    <a:pt x="1911" y="3158"/>
                    <a:pt x="1934" y="3135"/>
                  </a:cubicBezTo>
                  <a:cubicBezTo>
                    <a:pt x="1966" y="3104"/>
                    <a:pt x="1990" y="3064"/>
                    <a:pt x="2007" y="3015"/>
                  </a:cubicBezTo>
                  <a:cubicBezTo>
                    <a:pt x="2021" y="2975"/>
                    <a:pt x="2028" y="2926"/>
                    <a:pt x="2028" y="2871"/>
                  </a:cubicBezTo>
                  <a:close/>
                  <a:moveTo>
                    <a:pt x="3093" y="2684"/>
                  </a:moveTo>
                  <a:cubicBezTo>
                    <a:pt x="3124" y="2648"/>
                    <a:pt x="3165" y="2630"/>
                    <a:pt x="3215" y="2630"/>
                  </a:cubicBezTo>
                  <a:cubicBezTo>
                    <a:pt x="3252" y="2630"/>
                    <a:pt x="3283" y="2640"/>
                    <a:pt x="3308" y="2661"/>
                  </a:cubicBezTo>
                  <a:cubicBezTo>
                    <a:pt x="3334" y="2681"/>
                    <a:pt x="3350" y="2709"/>
                    <a:pt x="3358" y="2744"/>
                  </a:cubicBezTo>
                  <a:cubicBezTo>
                    <a:pt x="3494" y="2712"/>
                    <a:pt x="3494" y="2712"/>
                    <a:pt x="3494" y="2712"/>
                  </a:cubicBezTo>
                  <a:cubicBezTo>
                    <a:pt x="3479" y="2657"/>
                    <a:pt x="3455" y="2616"/>
                    <a:pt x="3425" y="2587"/>
                  </a:cubicBezTo>
                  <a:cubicBezTo>
                    <a:pt x="3373" y="2538"/>
                    <a:pt x="3305" y="2513"/>
                    <a:pt x="3222" y="2513"/>
                  </a:cubicBezTo>
                  <a:cubicBezTo>
                    <a:pt x="3127" y="2513"/>
                    <a:pt x="3051" y="2544"/>
                    <a:pt x="2992" y="2607"/>
                  </a:cubicBezTo>
                  <a:cubicBezTo>
                    <a:pt x="2934" y="2670"/>
                    <a:pt x="2905" y="2757"/>
                    <a:pt x="2905" y="2870"/>
                  </a:cubicBezTo>
                  <a:cubicBezTo>
                    <a:pt x="2905" y="2977"/>
                    <a:pt x="2934" y="3061"/>
                    <a:pt x="2992" y="3123"/>
                  </a:cubicBezTo>
                  <a:cubicBezTo>
                    <a:pt x="3050" y="3184"/>
                    <a:pt x="3124" y="3215"/>
                    <a:pt x="3214" y="3215"/>
                  </a:cubicBezTo>
                  <a:cubicBezTo>
                    <a:pt x="3287" y="3215"/>
                    <a:pt x="3347" y="3197"/>
                    <a:pt x="3394" y="3161"/>
                  </a:cubicBezTo>
                  <a:cubicBezTo>
                    <a:pt x="3442" y="3125"/>
                    <a:pt x="3475" y="3070"/>
                    <a:pt x="3496" y="2996"/>
                  </a:cubicBezTo>
                  <a:cubicBezTo>
                    <a:pt x="3363" y="2954"/>
                    <a:pt x="3363" y="2954"/>
                    <a:pt x="3363" y="2954"/>
                  </a:cubicBezTo>
                  <a:cubicBezTo>
                    <a:pt x="3352" y="3004"/>
                    <a:pt x="3333" y="3040"/>
                    <a:pt x="3307" y="3063"/>
                  </a:cubicBezTo>
                  <a:cubicBezTo>
                    <a:pt x="3280" y="3086"/>
                    <a:pt x="3249" y="3098"/>
                    <a:pt x="3213" y="3098"/>
                  </a:cubicBezTo>
                  <a:cubicBezTo>
                    <a:pt x="3163" y="3098"/>
                    <a:pt x="3123" y="3080"/>
                    <a:pt x="3092" y="3043"/>
                  </a:cubicBezTo>
                  <a:cubicBezTo>
                    <a:pt x="3061" y="3007"/>
                    <a:pt x="3046" y="2946"/>
                    <a:pt x="3046" y="2860"/>
                  </a:cubicBezTo>
                  <a:cubicBezTo>
                    <a:pt x="3046" y="2779"/>
                    <a:pt x="3062" y="2721"/>
                    <a:pt x="3093" y="2684"/>
                  </a:cubicBezTo>
                  <a:close/>
                  <a:moveTo>
                    <a:pt x="1837" y="3054"/>
                  </a:moveTo>
                  <a:cubicBezTo>
                    <a:pt x="1822" y="3068"/>
                    <a:pt x="1803" y="3077"/>
                    <a:pt x="1781" y="3082"/>
                  </a:cubicBezTo>
                  <a:cubicBezTo>
                    <a:pt x="1764" y="3087"/>
                    <a:pt x="1736" y="3089"/>
                    <a:pt x="1698" y="3089"/>
                  </a:cubicBezTo>
                  <a:cubicBezTo>
                    <a:pt x="1596" y="3089"/>
                    <a:pt x="1596" y="3089"/>
                    <a:pt x="1596" y="3089"/>
                  </a:cubicBezTo>
                  <a:cubicBezTo>
                    <a:pt x="1596" y="2639"/>
                    <a:pt x="1596" y="2639"/>
                    <a:pt x="1596" y="2639"/>
                  </a:cubicBezTo>
                  <a:cubicBezTo>
                    <a:pt x="1658" y="2639"/>
                    <a:pt x="1658" y="2639"/>
                    <a:pt x="1658" y="2639"/>
                  </a:cubicBezTo>
                  <a:cubicBezTo>
                    <a:pt x="1713" y="2639"/>
                    <a:pt x="1751" y="2642"/>
                    <a:pt x="1770" y="2646"/>
                  </a:cubicBezTo>
                  <a:cubicBezTo>
                    <a:pt x="1796" y="2652"/>
                    <a:pt x="1817" y="2662"/>
                    <a:pt x="1833" y="2678"/>
                  </a:cubicBezTo>
                  <a:cubicBezTo>
                    <a:pt x="1850" y="2694"/>
                    <a:pt x="1863" y="2716"/>
                    <a:pt x="1872" y="2744"/>
                  </a:cubicBezTo>
                  <a:cubicBezTo>
                    <a:pt x="1882" y="2772"/>
                    <a:pt x="1886" y="2812"/>
                    <a:pt x="1886" y="2865"/>
                  </a:cubicBezTo>
                  <a:cubicBezTo>
                    <a:pt x="1886" y="2917"/>
                    <a:pt x="1882" y="2958"/>
                    <a:pt x="1872" y="2989"/>
                  </a:cubicBezTo>
                  <a:cubicBezTo>
                    <a:pt x="1863" y="3019"/>
                    <a:pt x="1851" y="3041"/>
                    <a:pt x="1837" y="3054"/>
                  </a:cubicBezTo>
                  <a:close/>
                  <a:moveTo>
                    <a:pt x="2335" y="3038"/>
                  </a:moveTo>
                  <a:cubicBezTo>
                    <a:pt x="2299" y="2999"/>
                    <a:pt x="2281" y="2940"/>
                    <a:pt x="2281" y="2864"/>
                  </a:cubicBezTo>
                  <a:cubicBezTo>
                    <a:pt x="2281" y="2785"/>
                    <a:pt x="2299" y="2727"/>
                    <a:pt x="2333" y="2689"/>
                  </a:cubicBezTo>
                  <a:cubicBezTo>
                    <a:pt x="2368" y="2650"/>
                    <a:pt x="2413" y="2630"/>
                    <a:pt x="2470" y="2630"/>
                  </a:cubicBezTo>
                  <a:cubicBezTo>
                    <a:pt x="2526" y="2630"/>
                    <a:pt x="2571" y="2649"/>
                    <a:pt x="2606" y="2688"/>
                  </a:cubicBezTo>
                  <a:cubicBezTo>
                    <a:pt x="2640" y="2726"/>
                    <a:pt x="2657" y="2784"/>
                    <a:pt x="2657" y="2862"/>
                  </a:cubicBezTo>
                  <a:cubicBezTo>
                    <a:pt x="2657" y="2940"/>
                    <a:pt x="2639" y="3000"/>
                    <a:pt x="2604" y="3039"/>
                  </a:cubicBezTo>
                  <a:cubicBezTo>
                    <a:pt x="2569" y="3078"/>
                    <a:pt x="2524" y="3098"/>
                    <a:pt x="2470" y="3098"/>
                  </a:cubicBezTo>
                  <a:cubicBezTo>
                    <a:pt x="2415" y="3098"/>
                    <a:pt x="2370" y="3078"/>
                    <a:pt x="2335" y="3038"/>
                  </a:cubicBezTo>
                  <a:close/>
                  <a:moveTo>
                    <a:pt x="1088" y="1411"/>
                  </a:moveTo>
                  <a:cubicBezTo>
                    <a:pt x="1075" y="1363"/>
                    <a:pt x="1059" y="1279"/>
                    <a:pt x="1052" y="1235"/>
                  </a:cubicBezTo>
                  <a:cubicBezTo>
                    <a:pt x="1047" y="1235"/>
                    <a:pt x="1047" y="1235"/>
                    <a:pt x="1047" y="1235"/>
                  </a:cubicBezTo>
                  <a:cubicBezTo>
                    <a:pt x="1041" y="1277"/>
                    <a:pt x="1022" y="1367"/>
                    <a:pt x="1012" y="1408"/>
                  </a:cubicBezTo>
                  <a:cubicBezTo>
                    <a:pt x="926" y="1750"/>
                    <a:pt x="926" y="1750"/>
                    <a:pt x="926" y="1750"/>
                  </a:cubicBezTo>
                  <a:cubicBezTo>
                    <a:pt x="596" y="1750"/>
                    <a:pt x="596" y="1750"/>
                    <a:pt x="596" y="1750"/>
                  </a:cubicBezTo>
                  <a:cubicBezTo>
                    <a:pt x="408" y="940"/>
                    <a:pt x="408" y="940"/>
                    <a:pt x="408" y="940"/>
                  </a:cubicBezTo>
                  <a:cubicBezTo>
                    <a:pt x="328" y="940"/>
                    <a:pt x="328" y="940"/>
                    <a:pt x="328" y="940"/>
                  </a:cubicBezTo>
                  <a:cubicBezTo>
                    <a:pt x="328" y="716"/>
                    <a:pt x="328" y="716"/>
                    <a:pt x="328" y="716"/>
                  </a:cubicBezTo>
                  <a:cubicBezTo>
                    <a:pt x="798" y="716"/>
                    <a:pt x="798" y="716"/>
                    <a:pt x="798" y="716"/>
                  </a:cubicBezTo>
                  <a:cubicBezTo>
                    <a:pt x="798" y="940"/>
                    <a:pt x="798" y="940"/>
                    <a:pt x="798" y="940"/>
                  </a:cubicBezTo>
                  <a:cubicBezTo>
                    <a:pt x="715" y="940"/>
                    <a:pt x="715" y="940"/>
                    <a:pt x="715" y="940"/>
                  </a:cubicBezTo>
                  <a:cubicBezTo>
                    <a:pt x="752" y="1148"/>
                    <a:pt x="752" y="1148"/>
                    <a:pt x="752" y="1148"/>
                  </a:cubicBezTo>
                  <a:cubicBezTo>
                    <a:pt x="768" y="1216"/>
                    <a:pt x="792" y="1386"/>
                    <a:pt x="798" y="1428"/>
                  </a:cubicBezTo>
                  <a:cubicBezTo>
                    <a:pt x="805" y="1428"/>
                    <a:pt x="805" y="1428"/>
                    <a:pt x="805" y="1428"/>
                  </a:cubicBezTo>
                  <a:cubicBezTo>
                    <a:pt x="808" y="1388"/>
                    <a:pt x="846" y="1211"/>
                    <a:pt x="874" y="1075"/>
                  </a:cubicBezTo>
                  <a:cubicBezTo>
                    <a:pt x="946" y="716"/>
                    <a:pt x="946" y="716"/>
                    <a:pt x="946" y="716"/>
                  </a:cubicBezTo>
                  <a:cubicBezTo>
                    <a:pt x="1241" y="716"/>
                    <a:pt x="1241" y="716"/>
                    <a:pt x="1241" y="716"/>
                  </a:cubicBezTo>
                  <a:cubicBezTo>
                    <a:pt x="1331" y="1148"/>
                    <a:pt x="1331" y="1148"/>
                    <a:pt x="1331" y="1148"/>
                  </a:cubicBezTo>
                  <a:cubicBezTo>
                    <a:pt x="1351" y="1241"/>
                    <a:pt x="1367" y="1357"/>
                    <a:pt x="1374" y="1428"/>
                  </a:cubicBezTo>
                  <a:cubicBezTo>
                    <a:pt x="1381" y="1428"/>
                    <a:pt x="1381" y="1428"/>
                    <a:pt x="1381" y="1428"/>
                  </a:cubicBezTo>
                  <a:cubicBezTo>
                    <a:pt x="1386" y="1364"/>
                    <a:pt x="1411" y="1216"/>
                    <a:pt x="1423" y="1156"/>
                  </a:cubicBezTo>
                  <a:cubicBezTo>
                    <a:pt x="1472" y="940"/>
                    <a:pt x="1472" y="940"/>
                    <a:pt x="1472" y="940"/>
                  </a:cubicBezTo>
                  <a:cubicBezTo>
                    <a:pt x="1394" y="940"/>
                    <a:pt x="1394" y="940"/>
                    <a:pt x="1394" y="940"/>
                  </a:cubicBezTo>
                  <a:cubicBezTo>
                    <a:pt x="1394" y="716"/>
                    <a:pt x="1394" y="716"/>
                    <a:pt x="1394" y="716"/>
                  </a:cubicBezTo>
                  <a:cubicBezTo>
                    <a:pt x="1800" y="716"/>
                    <a:pt x="1800" y="716"/>
                    <a:pt x="1800" y="716"/>
                  </a:cubicBezTo>
                  <a:cubicBezTo>
                    <a:pt x="1800" y="940"/>
                    <a:pt x="1800" y="940"/>
                    <a:pt x="1800" y="940"/>
                  </a:cubicBezTo>
                  <a:cubicBezTo>
                    <a:pt x="1722" y="940"/>
                    <a:pt x="1722" y="940"/>
                    <a:pt x="1722" y="940"/>
                  </a:cubicBezTo>
                  <a:cubicBezTo>
                    <a:pt x="1510" y="1750"/>
                    <a:pt x="1510" y="1750"/>
                    <a:pt x="1510" y="1750"/>
                  </a:cubicBezTo>
                  <a:cubicBezTo>
                    <a:pt x="1173" y="1750"/>
                    <a:pt x="1173" y="1750"/>
                    <a:pt x="1173" y="1750"/>
                  </a:cubicBezTo>
                  <a:lnTo>
                    <a:pt x="1088" y="1411"/>
                  </a:lnTo>
                  <a:close/>
                </a:path>
              </a:pathLst>
            </a:custGeom>
            <a:solidFill>
              <a:srgbClr val="FF8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2" name="矩形 21"/>
            <p:cNvSpPr/>
            <p:nvPr/>
          </p:nvSpPr>
          <p:spPr>
            <a:xfrm>
              <a:off x="7482314" y="5877272"/>
              <a:ext cx="2108269" cy="323165"/>
            </a:xfrm>
            <a:prstGeom prst="rect">
              <a:avLst/>
            </a:prstGeom>
          </p:spPr>
          <p:txBody>
            <a:bodyPr wrap="none">
              <a:spAutoFit/>
            </a:bodyPr>
            <a:lstStyle/>
            <a:p>
              <a:pPr algn="ctr"/>
              <a:r>
                <a:rPr lang="en-US" altLang="zh-CN" sz="1500" dirty="0" smtClean="0">
                  <a:solidFill>
                    <a:srgbClr val="FF8500"/>
                  </a:solidFill>
                  <a:latin typeface="华康俪金黑W8(P)" pitchFamily="34" charset="-122"/>
                  <a:ea typeface="华康俪金黑W8(P)" pitchFamily="34" charset="-122"/>
                </a:rPr>
                <a:t>《</a:t>
              </a:r>
              <a:r>
                <a:rPr lang="zh-CN" altLang="en-US" sz="1500" dirty="0">
                  <a:solidFill>
                    <a:srgbClr val="FF8500"/>
                  </a:solidFill>
                  <a:latin typeface="华康俪金黑W8(P)" pitchFamily="34" charset="-122"/>
                  <a:ea typeface="华康俪金黑W8(P)" pitchFamily="34" charset="-122"/>
                </a:rPr>
                <a:t>风险维度评分标准</a:t>
              </a:r>
              <a:r>
                <a:rPr lang="en-US" altLang="zh-CN" sz="1500" dirty="0" smtClean="0">
                  <a:solidFill>
                    <a:srgbClr val="FF8500"/>
                  </a:solidFill>
                  <a:latin typeface="华康俪金黑W8(P)" pitchFamily="34" charset="-122"/>
                  <a:ea typeface="华康俪金黑W8(P)" pitchFamily="34" charset="-122"/>
                </a:rPr>
                <a:t>》</a:t>
              </a:r>
              <a:endParaRPr lang="zh-CN" altLang="en-US" sz="1500" dirty="0">
                <a:solidFill>
                  <a:srgbClr val="FF8500"/>
                </a:solidFill>
                <a:latin typeface="华康俪金黑W8(P)" pitchFamily="34" charset="-122"/>
                <a:ea typeface="华康俪金黑W8(P)" pitchFamily="34" charset="-122"/>
              </a:endParaRPr>
            </a:p>
          </p:txBody>
        </p:sp>
      </p:grpSp>
      <p:grpSp>
        <p:nvGrpSpPr>
          <p:cNvPr id="28" name="组合 27"/>
          <p:cNvGrpSpPr/>
          <p:nvPr/>
        </p:nvGrpSpPr>
        <p:grpSpPr>
          <a:xfrm>
            <a:off x="9535522" y="4509120"/>
            <a:ext cx="1906853" cy="1529735"/>
            <a:chOff x="9462534" y="4509120"/>
            <a:chExt cx="2108269" cy="1691317"/>
          </a:xfrm>
        </p:grpSpPr>
        <p:sp>
          <p:nvSpPr>
            <p:cNvPr id="19" name="KSO_Shape"/>
            <p:cNvSpPr>
              <a:spLocks/>
            </p:cNvSpPr>
            <p:nvPr/>
          </p:nvSpPr>
          <p:spPr bwMode="auto">
            <a:xfrm>
              <a:off x="9915599" y="4509120"/>
              <a:ext cx="1202140" cy="1206395"/>
            </a:xfrm>
            <a:custGeom>
              <a:avLst/>
              <a:gdLst>
                <a:gd name="T0" fmla="*/ 1471281 w 3950"/>
                <a:gd name="T1" fmla="*/ 1620903 h 3962"/>
                <a:gd name="T2" fmla="*/ 0 w 3950"/>
                <a:gd name="T3" fmla="*/ 1620903 h 3962"/>
                <a:gd name="T4" fmla="*/ 897123 w 3950"/>
                <a:gd name="T5" fmla="*/ 5453 h 3962"/>
                <a:gd name="T6" fmla="*/ 968438 w 3950"/>
                <a:gd name="T7" fmla="*/ 5453 h 3962"/>
                <a:gd name="T8" fmla="*/ 1465830 w 3950"/>
                <a:gd name="T9" fmla="*/ 543936 h 3962"/>
                <a:gd name="T10" fmla="*/ 1474006 w 3950"/>
                <a:gd name="T11" fmla="*/ 552116 h 3962"/>
                <a:gd name="T12" fmla="*/ 1614821 w 3950"/>
                <a:gd name="T13" fmla="*/ 974723 h 3962"/>
                <a:gd name="T14" fmla="*/ 1614821 w 3950"/>
                <a:gd name="T15" fmla="*/ 1585004 h 3962"/>
                <a:gd name="T16" fmla="*/ 1148317 w 3950"/>
                <a:gd name="T17" fmla="*/ 543936 h 3962"/>
                <a:gd name="T18" fmla="*/ 1399511 w 3950"/>
                <a:gd name="T19" fmla="*/ 615734 h 3962"/>
                <a:gd name="T20" fmla="*/ 897123 w 3950"/>
                <a:gd name="T21" fmla="*/ 77251 h 3962"/>
                <a:gd name="T22" fmla="*/ 71770 w 3950"/>
                <a:gd name="T23" fmla="*/ 1549105 h 3962"/>
                <a:gd name="T24" fmla="*/ 1395877 w 3950"/>
                <a:gd name="T25" fmla="*/ 1585004 h 3962"/>
                <a:gd name="T26" fmla="*/ 394734 w 3950"/>
                <a:gd name="T27" fmla="*/ 1154217 h 3962"/>
                <a:gd name="T28" fmla="*/ 1399511 w 3950"/>
                <a:gd name="T29" fmla="*/ 615734 h 3962"/>
                <a:gd name="T30" fmla="*/ 1121062 w 3950"/>
                <a:gd name="T31" fmla="*/ 1141948 h 3962"/>
                <a:gd name="T32" fmla="*/ 986153 w 3950"/>
                <a:gd name="T33" fmla="*/ 1224197 h 3962"/>
                <a:gd name="T34" fmla="*/ 1121971 w 3950"/>
                <a:gd name="T35" fmla="*/ 1460948 h 3962"/>
                <a:gd name="T36" fmla="*/ 921197 w 3950"/>
                <a:gd name="T37" fmla="*/ 1304629 h 3962"/>
                <a:gd name="T38" fmla="*/ 835346 w 3950"/>
                <a:gd name="T39" fmla="*/ 1153308 h 3962"/>
                <a:gd name="T40" fmla="*/ 662735 w 3950"/>
                <a:gd name="T41" fmla="*/ 1455495 h 3962"/>
                <a:gd name="T42" fmla="*/ 878499 w 3950"/>
                <a:gd name="T43" fmla="*/ 1424595 h 3962"/>
                <a:gd name="T44" fmla="*/ 1404962 w 3950"/>
                <a:gd name="T45" fmla="*/ 1219653 h 3962"/>
                <a:gd name="T46" fmla="*/ 1525335 w 3950"/>
                <a:gd name="T47" fmla="*/ 1246918 h 3962"/>
                <a:gd name="T48" fmla="*/ 1463559 w 3950"/>
                <a:gd name="T49" fmla="*/ 1141948 h 3962"/>
                <a:gd name="T50" fmla="*/ 1359084 w 3950"/>
                <a:gd name="T51" fmla="*/ 1419142 h 3962"/>
                <a:gd name="T52" fmla="*/ 1588020 w 3950"/>
                <a:gd name="T53" fmla="*/ 1361431 h 3962"/>
                <a:gd name="T54" fmla="*/ 1459471 w 3950"/>
                <a:gd name="T55" fmla="*/ 1407781 h 3962"/>
                <a:gd name="T56" fmla="*/ 1404962 w 3950"/>
                <a:gd name="T57" fmla="*/ 1219653 h 3962"/>
                <a:gd name="T58" fmla="*/ 771298 w 3950"/>
                <a:gd name="T59" fmla="*/ 1403692 h 3962"/>
                <a:gd name="T60" fmla="*/ 753129 w 3950"/>
                <a:gd name="T61" fmla="*/ 1199204 h 3962"/>
                <a:gd name="T62" fmla="*/ 850336 w 3950"/>
                <a:gd name="T63" fmla="*/ 1246918 h 3962"/>
                <a:gd name="T64" fmla="*/ 834437 w 3950"/>
                <a:gd name="T65" fmla="*/ 1387787 h 3962"/>
                <a:gd name="T66" fmla="*/ 1059740 w 3950"/>
                <a:gd name="T67" fmla="*/ 1221925 h 3962"/>
                <a:gd name="T68" fmla="*/ 1206914 w 3950"/>
                <a:gd name="T69" fmla="*/ 1300539 h 3962"/>
                <a:gd name="T70" fmla="*/ 1060649 w 3950"/>
                <a:gd name="T71" fmla="*/ 1380516 h 3962"/>
                <a:gd name="T72" fmla="*/ 475588 w 3950"/>
                <a:gd name="T73" fmla="*/ 561204 h 3962"/>
                <a:gd name="T74" fmla="*/ 270727 w 3950"/>
                <a:gd name="T75" fmla="*/ 795228 h 3962"/>
                <a:gd name="T76" fmla="*/ 148990 w 3950"/>
                <a:gd name="T77" fmla="*/ 325362 h 3962"/>
                <a:gd name="T78" fmla="*/ 324781 w 3950"/>
                <a:gd name="T79" fmla="*/ 427151 h 3962"/>
                <a:gd name="T80" fmla="*/ 365663 w 3950"/>
                <a:gd name="T81" fmla="*/ 648906 h 3962"/>
                <a:gd name="T82" fmla="*/ 563711 w 3950"/>
                <a:gd name="T83" fmla="*/ 325362 h 3962"/>
                <a:gd name="T84" fmla="*/ 627304 w 3950"/>
                <a:gd name="T85" fmla="*/ 648906 h 3962"/>
                <a:gd name="T86" fmla="*/ 633210 w 3950"/>
                <a:gd name="T87" fmla="*/ 427151 h 3962"/>
                <a:gd name="T88" fmla="*/ 817631 w 3950"/>
                <a:gd name="T89" fmla="*/ 427151 h 3962"/>
                <a:gd name="T90" fmla="*/ 532823 w 3950"/>
                <a:gd name="T91" fmla="*/ 795228 h 396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50" h="3962">
                  <a:moveTo>
                    <a:pt x="3555" y="3488"/>
                  </a:moveTo>
                  <a:cubicBezTo>
                    <a:pt x="3239" y="3488"/>
                    <a:pt x="3239" y="3488"/>
                    <a:pt x="3239" y="3488"/>
                  </a:cubicBezTo>
                  <a:cubicBezTo>
                    <a:pt x="3239" y="3567"/>
                    <a:pt x="3239" y="3567"/>
                    <a:pt x="3239" y="3567"/>
                  </a:cubicBezTo>
                  <a:cubicBezTo>
                    <a:pt x="3239" y="3785"/>
                    <a:pt x="3062"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5"/>
                    <a:pt x="3245" y="1215"/>
                    <a:pt x="3245" y="1215"/>
                  </a:cubicBezTo>
                  <a:cubicBezTo>
                    <a:pt x="3239" y="1215"/>
                    <a:pt x="3239" y="1215"/>
                    <a:pt x="3239" y="1215"/>
                  </a:cubicBezTo>
                  <a:cubicBezTo>
                    <a:pt x="3239" y="2145"/>
                    <a:pt x="3239" y="2145"/>
                    <a:pt x="3239" y="2145"/>
                  </a:cubicBezTo>
                  <a:cubicBezTo>
                    <a:pt x="3555" y="2145"/>
                    <a:pt x="3555" y="2145"/>
                    <a:pt x="3555" y="2145"/>
                  </a:cubicBezTo>
                  <a:cubicBezTo>
                    <a:pt x="3773" y="2145"/>
                    <a:pt x="3950" y="2322"/>
                    <a:pt x="3950" y="2540"/>
                  </a:cubicBezTo>
                  <a:cubicBezTo>
                    <a:pt x="3950" y="3093"/>
                    <a:pt x="3950" y="3093"/>
                    <a:pt x="3950" y="3093"/>
                  </a:cubicBezTo>
                  <a:cubicBezTo>
                    <a:pt x="3950" y="3311"/>
                    <a:pt x="3773" y="3488"/>
                    <a:pt x="3555" y="3488"/>
                  </a:cubicBezTo>
                  <a:close/>
                  <a:moveTo>
                    <a:pt x="2133" y="295"/>
                  </a:moveTo>
                  <a:cubicBezTo>
                    <a:pt x="2133" y="802"/>
                    <a:pt x="2133" y="802"/>
                    <a:pt x="2133" y="802"/>
                  </a:cubicBezTo>
                  <a:cubicBezTo>
                    <a:pt x="2133" y="1020"/>
                    <a:pt x="2310" y="1197"/>
                    <a:pt x="2528" y="1197"/>
                  </a:cubicBezTo>
                  <a:cubicBezTo>
                    <a:pt x="2984" y="1197"/>
                    <a:pt x="2984" y="1197"/>
                    <a:pt x="2984" y="1197"/>
                  </a:cubicBezTo>
                  <a:lnTo>
                    <a:pt x="2133" y="295"/>
                  </a:lnTo>
                  <a:close/>
                  <a:moveTo>
                    <a:pt x="3081" y="1355"/>
                  </a:moveTo>
                  <a:cubicBezTo>
                    <a:pt x="2370" y="1355"/>
                    <a:pt x="2370" y="1355"/>
                    <a:pt x="2370"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1" y="2145"/>
                    <a:pt x="3081" y="2145"/>
                    <a:pt x="3081" y="2145"/>
                  </a:cubicBezTo>
                  <a:lnTo>
                    <a:pt x="3081" y="1355"/>
                  </a:lnTo>
                  <a:close/>
                  <a:moveTo>
                    <a:pt x="2799" y="2865"/>
                  </a:moveTo>
                  <a:cubicBezTo>
                    <a:pt x="2799" y="2754"/>
                    <a:pt x="2768" y="2668"/>
                    <a:pt x="2708" y="2606"/>
                  </a:cubicBezTo>
                  <a:cubicBezTo>
                    <a:pt x="2648" y="2544"/>
                    <a:pt x="2568" y="2513"/>
                    <a:pt x="2468" y="2513"/>
                  </a:cubicBezTo>
                  <a:cubicBezTo>
                    <a:pt x="2413" y="2513"/>
                    <a:pt x="2364" y="2522"/>
                    <a:pt x="2322" y="2540"/>
                  </a:cubicBezTo>
                  <a:cubicBezTo>
                    <a:pt x="2290" y="2553"/>
                    <a:pt x="2261" y="2574"/>
                    <a:pt x="2234" y="2601"/>
                  </a:cubicBezTo>
                  <a:cubicBezTo>
                    <a:pt x="2207" y="2629"/>
                    <a:pt x="2186" y="2660"/>
                    <a:pt x="2171" y="2694"/>
                  </a:cubicBezTo>
                  <a:cubicBezTo>
                    <a:pt x="2150" y="2741"/>
                    <a:pt x="2140" y="2799"/>
                    <a:pt x="2140" y="2868"/>
                  </a:cubicBezTo>
                  <a:cubicBezTo>
                    <a:pt x="2140" y="2976"/>
                    <a:pt x="2170" y="3061"/>
                    <a:pt x="2229" y="3123"/>
                  </a:cubicBezTo>
                  <a:cubicBezTo>
                    <a:pt x="2289" y="3184"/>
                    <a:pt x="2369" y="3215"/>
                    <a:pt x="2470" y="3215"/>
                  </a:cubicBezTo>
                  <a:cubicBezTo>
                    <a:pt x="2570" y="3215"/>
                    <a:pt x="2650" y="3184"/>
                    <a:pt x="2709" y="3122"/>
                  </a:cubicBezTo>
                  <a:cubicBezTo>
                    <a:pt x="2768" y="3060"/>
                    <a:pt x="2799" y="2975"/>
                    <a:pt x="2799" y="2865"/>
                  </a:cubicBezTo>
                  <a:close/>
                  <a:moveTo>
                    <a:pt x="2028" y="2871"/>
                  </a:moveTo>
                  <a:cubicBezTo>
                    <a:pt x="2028" y="2807"/>
                    <a:pt x="2020" y="2754"/>
                    <a:pt x="2006" y="2710"/>
                  </a:cubicBezTo>
                  <a:cubicBezTo>
                    <a:pt x="1991" y="2667"/>
                    <a:pt x="1969" y="2630"/>
                    <a:pt x="1941" y="2600"/>
                  </a:cubicBezTo>
                  <a:cubicBezTo>
                    <a:pt x="1913" y="2570"/>
                    <a:pt x="1878" y="2549"/>
                    <a:pt x="1839" y="2538"/>
                  </a:cubicBezTo>
                  <a:cubicBezTo>
                    <a:pt x="1809" y="2529"/>
                    <a:pt x="1766" y="2525"/>
                    <a:pt x="1709" y="2525"/>
                  </a:cubicBezTo>
                  <a:cubicBezTo>
                    <a:pt x="1459" y="2525"/>
                    <a:pt x="1459" y="2525"/>
                    <a:pt x="1459" y="2525"/>
                  </a:cubicBezTo>
                  <a:cubicBezTo>
                    <a:pt x="1459" y="3203"/>
                    <a:pt x="1459" y="3203"/>
                    <a:pt x="1459" y="3203"/>
                  </a:cubicBezTo>
                  <a:cubicBezTo>
                    <a:pt x="1717" y="3203"/>
                    <a:pt x="1717" y="3203"/>
                    <a:pt x="1717" y="3203"/>
                  </a:cubicBezTo>
                  <a:cubicBezTo>
                    <a:pt x="1767" y="3203"/>
                    <a:pt x="1808" y="3199"/>
                    <a:pt x="1838" y="3189"/>
                  </a:cubicBezTo>
                  <a:cubicBezTo>
                    <a:pt x="1878" y="3176"/>
                    <a:pt x="1911" y="3158"/>
                    <a:pt x="1934" y="3135"/>
                  </a:cubicBezTo>
                  <a:cubicBezTo>
                    <a:pt x="1966" y="3104"/>
                    <a:pt x="1990" y="3064"/>
                    <a:pt x="2007" y="3015"/>
                  </a:cubicBezTo>
                  <a:cubicBezTo>
                    <a:pt x="2021" y="2975"/>
                    <a:pt x="2028" y="2926"/>
                    <a:pt x="2028" y="2871"/>
                  </a:cubicBezTo>
                  <a:close/>
                  <a:moveTo>
                    <a:pt x="3093" y="2684"/>
                  </a:moveTo>
                  <a:cubicBezTo>
                    <a:pt x="3124" y="2648"/>
                    <a:pt x="3165" y="2630"/>
                    <a:pt x="3215" y="2630"/>
                  </a:cubicBezTo>
                  <a:cubicBezTo>
                    <a:pt x="3252" y="2630"/>
                    <a:pt x="3283" y="2640"/>
                    <a:pt x="3308" y="2661"/>
                  </a:cubicBezTo>
                  <a:cubicBezTo>
                    <a:pt x="3334" y="2681"/>
                    <a:pt x="3350" y="2709"/>
                    <a:pt x="3358" y="2744"/>
                  </a:cubicBezTo>
                  <a:cubicBezTo>
                    <a:pt x="3494" y="2712"/>
                    <a:pt x="3494" y="2712"/>
                    <a:pt x="3494" y="2712"/>
                  </a:cubicBezTo>
                  <a:cubicBezTo>
                    <a:pt x="3479" y="2657"/>
                    <a:pt x="3455" y="2616"/>
                    <a:pt x="3425" y="2587"/>
                  </a:cubicBezTo>
                  <a:cubicBezTo>
                    <a:pt x="3373" y="2538"/>
                    <a:pt x="3305" y="2513"/>
                    <a:pt x="3222" y="2513"/>
                  </a:cubicBezTo>
                  <a:cubicBezTo>
                    <a:pt x="3127" y="2513"/>
                    <a:pt x="3051" y="2544"/>
                    <a:pt x="2992" y="2607"/>
                  </a:cubicBezTo>
                  <a:cubicBezTo>
                    <a:pt x="2934" y="2670"/>
                    <a:pt x="2905" y="2757"/>
                    <a:pt x="2905" y="2870"/>
                  </a:cubicBezTo>
                  <a:cubicBezTo>
                    <a:pt x="2905" y="2977"/>
                    <a:pt x="2934" y="3061"/>
                    <a:pt x="2992" y="3123"/>
                  </a:cubicBezTo>
                  <a:cubicBezTo>
                    <a:pt x="3050" y="3184"/>
                    <a:pt x="3124" y="3215"/>
                    <a:pt x="3214" y="3215"/>
                  </a:cubicBezTo>
                  <a:cubicBezTo>
                    <a:pt x="3287" y="3215"/>
                    <a:pt x="3347" y="3197"/>
                    <a:pt x="3394" y="3161"/>
                  </a:cubicBezTo>
                  <a:cubicBezTo>
                    <a:pt x="3442" y="3125"/>
                    <a:pt x="3475" y="3070"/>
                    <a:pt x="3496" y="2996"/>
                  </a:cubicBezTo>
                  <a:cubicBezTo>
                    <a:pt x="3363" y="2954"/>
                    <a:pt x="3363" y="2954"/>
                    <a:pt x="3363" y="2954"/>
                  </a:cubicBezTo>
                  <a:cubicBezTo>
                    <a:pt x="3352" y="3004"/>
                    <a:pt x="3333" y="3040"/>
                    <a:pt x="3307" y="3063"/>
                  </a:cubicBezTo>
                  <a:cubicBezTo>
                    <a:pt x="3280" y="3086"/>
                    <a:pt x="3249" y="3098"/>
                    <a:pt x="3213" y="3098"/>
                  </a:cubicBezTo>
                  <a:cubicBezTo>
                    <a:pt x="3163" y="3098"/>
                    <a:pt x="3123" y="3080"/>
                    <a:pt x="3092" y="3043"/>
                  </a:cubicBezTo>
                  <a:cubicBezTo>
                    <a:pt x="3061" y="3007"/>
                    <a:pt x="3046" y="2946"/>
                    <a:pt x="3046" y="2860"/>
                  </a:cubicBezTo>
                  <a:cubicBezTo>
                    <a:pt x="3046" y="2779"/>
                    <a:pt x="3062" y="2721"/>
                    <a:pt x="3093" y="2684"/>
                  </a:cubicBezTo>
                  <a:close/>
                  <a:moveTo>
                    <a:pt x="1837" y="3054"/>
                  </a:moveTo>
                  <a:cubicBezTo>
                    <a:pt x="1822" y="3068"/>
                    <a:pt x="1803" y="3077"/>
                    <a:pt x="1781" y="3082"/>
                  </a:cubicBezTo>
                  <a:cubicBezTo>
                    <a:pt x="1764" y="3087"/>
                    <a:pt x="1736" y="3089"/>
                    <a:pt x="1698" y="3089"/>
                  </a:cubicBezTo>
                  <a:cubicBezTo>
                    <a:pt x="1596" y="3089"/>
                    <a:pt x="1596" y="3089"/>
                    <a:pt x="1596" y="3089"/>
                  </a:cubicBezTo>
                  <a:cubicBezTo>
                    <a:pt x="1596" y="2639"/>
                    <a:pt x="1596" y="2639"/>
                    <a:pt x="1596" y="2639"/>
                  </a:cubicBezTo>
                  <a:cubicBezTo>
                    <a:pt x="1658" y="2639"/>
                    <a:pt x="1658" y="2639"/>
                    <a:pt x="1658" y="2639"/>
                  </a:cubicBezTo>
                  <a:cubicBezTo>
                    <a:pt x="1713" y="2639"/>
                    <a:pt x="1751" y="2642"/>
                    <a:pt x="1770" y="2646"/>
                  </a:cubicBezTo>
                  <a:cubicBezTo>
                    <a:pt x="1796" y="2652"/>
                    <a:pt x="1817" y="2662"/>
                    <a:pt x="1833" y="2678"/>
                  </a:cubicBezTo>
                  <a:cubicBezTo>
                    <a:pt x="1850" y="2694"/>
                    <a:pt x="1863" y="2716"/>
                    <a:pt x="1872" y="2744"/>
                  </a:cubicBezTo>
                  <a:cubicBezTo>
                    <a:pt x="1882" y="2772"/>
                    <a:pt x="1886" y="2812"/>
                    <a:pt x="1886" y="2865"/>
                  </a:cubicBezTo>
                  <a:cubicBezTo>
                    <a:pt x="1886" y="2917"/>
                    <a:pt x="1882" y="2958"/>
                    <a:pt x="1872" y="2989"/>
                  </a:cubicBezTo>
                  <a:cubicBezTo>
                    <a:pt x="1863" y="3019"/>
                    <a:pt x="1851" y="3041"/>
                    <a:pt x="1837" y="3054"/>
                  </a:cubicBezTo>
                  <a:close/>
                  <a:moveTo>
                    <a:pt x="2335" y="3038"/>
                  </a:moveTo>
                  <a:cubicBezTo>
                    <a:pt x="2299" y="2999"/>
                    <a:pt x="2281" y="2940"/>
                    <a:pt x="2281" y="2864"/>
                  </a:cubicBezTo>
                  <a:cubicBezTo>
                    <a:pt x="2281" y="2785"/>
                    <a:pt x="2299" y="2727"/>
                    <a:pt x="2333" y="2689"/>
                  </a:cubicBezTo>
                  <a:cubicBezTo>
                    <a:pt x="2368" y="2650"/>
                    <a:pt x="2413" y="2630"/>
                    <a:pt x="2470" y="2630"/>
                  </a:cubicBezTo>
                  <a:cubicBezTo>
                    <a:pt x="2526" y="2630"/>
                    <a:pt x="2571" y="2649"/>
                    <a:pt x="2606" y="2688"/>
                  </a:cubicBezTo>
                  <a:cubicBezTo>
                    <a:pt x="2640" y="2726"/>
                    <a:pt x="2657" y="2784"/>
                    <a:pt x="2657" y="2862"/>
                  </a:cubicBezTo>
                  <a:cubicBezTo>
                    <a:pt x="2657" y="2940"/>
                    <a:pt x="2639" y="3000"/>
                    <a:pt x="2604" y="3039"/>
                  </a:cubicBezTo>
                  <a:cubicBezTo>
                    <a:pt x="2569" y="3078"/>
                    <a:pt x="2524" y="3098"/>
                    <a:pt x="2470" y="3098"/>
                  </a:cubicBezTo>
                  <a:cubicBezTo>
                    <a:pt x="2415" y="3098"/>
                    <a:pt x="2370" y="3078"/>
                    <a:pt x="2335" y="3038"/>
                  </a:cubicBezTo>
                  <a:close/>
                  <a:moveTo>
                    <a:pt x="1088" y="1411"/>
                  </a:moveTo>
                  <a:cubicBezTo>
                    <a:pt x="1075" y="1363"/>
                    <a:pt x="1059" y="1279"/>
                    <a:pt x="1052" y="1235"/>
                  </a:cubicBezTo>
                  <a:cubicBezTo>
                    <a:pt x="1047" y="1235"/>
                    <a:pt x="1047" y="1235"/>
                    <a:pt x="1047" y="1235"/>
                  </a:cubicBezTo>
                  <a:cubicBezTo>
                    <a:pt x="1041" y="1277"/>
                    <a:pt x="1022" y="1367"/>
                    <a:pt x="1012" y="1408"/>
                  </a:cubicBezTo>
                  <a:cubicBezTo>
                    <a:pt x="926" y="1750"/>
                    <a:pt x="926" y="1750"/>
                    <a:pt x="926" y="1750"/>
                  </a:cubicBezTo>
                  <a:cubicBezTo>
                    <a:pt x="596" y="1750"/>
                    <a:pt x="596" y="1750"/>
                    <a:pt x="596" y="1750"/>
                  </a:cubicBezTo>
                  <a:cubicBezTo>
                    <a:pt x="408" y="940"/>
                    <a:pt x="408" y="940"/>
                    <a:pt x="408" y="940"/>
                  </a:cubicBezTo>
                  <a:cubicBezTo>
                    <a:pt x="328" y="940"/>
                    <a:pt x="328" y="940"/>
                    <a:pt x="328" y="940"/>
                  </a:cubicBezTo>
                  <a:cubicBezTo>
                    <a:pt x="328" y="716"/>
                    <a:pt x="328" y="716"/>
                    <a:pt x="328" y="716"/>
                  </a:cubicBezTo>
                  <a:cubicBezTo>
                    <a:pt x="798" y="716"/>
                    <a:pt x="798" y="716"/>
                    <a:pt x="798" y="716"/>
                  </a:cubicBezTo>
                  <a:cubicBezTo>
                    <a:pt x="798" y="940"/>
                    <a:pt x="798" y="940"/>
                    <a:pt x="798" y="940"/>
                  </a:cubicBezTo>
                  <a:cubicBezTo>
                    <a:pt x="715" y="940"/>
                    <a:pt x="715" y="940"/>
                    <a:pt x="715" y="940"/>
                  </a:cubicBezTo>
                  <a:cubicBezTo>
                    <a:pt x="752" y="1148"/>
                    <a:pt x="752" y="1148"/>
                    <a:pt x="752" y="1148"/>
                  </a:cubicBezTo>
                  <a:cubicBezTo>
                    <a:pt x="768" y="1216"/>
                    <a:pt x="792" y="1386"/>
                    <a:pt x="798" y="1428"/>
                  </a:cubicBezTo>
                  <a:cubicBezTo>
                    <a:pt x="805" y="1428"/>
                    <a:pt x="805" y="1428"/>
                    <a:pt x="805" y="1428"/>
                  </a:cubicBezTo>
                  <a:cubicBezTo>
                    <a:pt x="808" y="1388"/>
                    <a:pt x="846" y="1211"/>
                    <a:pt x="874" y="1075"/>
                  </a:cubicBezTo>
                  <a:cubicBezTo>
                    <a:pt x="946" y="716"/>
                    <a:pt x="946" y="716"/>
                    <a:pt x="946" y="716"/>
                  </a:cubicBezTo>
                  <a:cubicBezTo>
                    <a:pt x="1241" y="716"/>
                    <a:pt x="1241" y="716"/>
                    <a:pt x="1241" y="716"/>
                  </a:cubicBezTo>
                  <a:cubicBezTo>
                    <a:pt x="1331" y="1148"/>
                    <a:pt x="1331" y="1148"/>
                    <a:pt x="1331" y="1148"/>
                  </a:cubicBezTo>
                  <a:cubicBezTo>
                    <a:pt x="1351" y="1241"/>
                    <a:pt x="1367" y="1357"/>
                    <a:pt x="1374" y="1428"/>
                  </a:cubicBezTo>
                  <a:cubicBezTo>
                    <a:pt x="1381" y="1428"/>
                    <a:pt x="1381" y="1428"/>
                    <a:pt x="1381" y="1428"/>
                  </a:cubicBezTo>
                  <a:cubicBezTo>
                    <a:pt x="1386" y="1364"/>
                    <a:pt x="1411" y="1216"/>
                    <a:pt x="1423" y="1156"/>
                  </a:cubicBezTo>
                  <a:cubicBezTo>
                    <a:pt x="1472" y="940"/>
                    <a:pt x="1472" y="940"/>
                    <a:pt x="1472" y="940"/>
                  </a:cubicBezTo>
                  <a:cubicBezTo>
                    <a:pt x="1394" y="940"/>
                    <a:pt x="1394" y="940"/>
                    <a:pt x="1394" y="940"/>
                  </a:cubicBezTo>
                  <a:cubicBezTo>
                    <a:pt x="1394" y="716"/>
                    <a:pt x="1394" y="716"/>
                    <a:pt x="1394" y="716"/>
                  </a:cubicBezTo>
                  <a:cubicBezTo>
                    <a:pt x="1800" y="716"/>
                    <a:pt x="1800" y="716"/>
                    <a:pt x="1800" y="716"/>
                  </a:cubicBezTo>
                  <a:cubicBezTo>
                    <a:pt x="1800" y="940"/>
                    <a:pt x="1800" y="940"/>
                    <a:pt x="1800" y="940"/>
                  </a:cubicBezTo>
                  <a:cubicBezTo>
                    <a:pt x="1722" y="940"/>
                    <a:pt x="1722" y="940"/>
                    <a:pt x="1722" y="940"/>
                  </a:cubicBezTo>
                  <a:cubicBezTo>
                    <a:pt x="1510" y="1750"/>
                    <a:pt x="1510" y="1750"/>
                    <a:pt x="1510" y="1750"/>
                  </a:cubicBezTo>
                  <a:cubicBezTo>
                    <a:pt x="1173" y="1750"/>
                    <a:pt x="1173" y="1750"/>
                    <a:pt x="1173" y="1750"/>
                  </a:cubicBezTo>
                  <a:lnTo>
                    <a:pt x="1088" y="1411"/>
                  </a:lnTo>
                  <a:close/>
                </a:path>
              </a:pathLst>
            </a:custGeom>
            <a:solidFill>
              <a:srgbClr val="FF8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7" name="矩形 26"/>
            <p:cNvSpPr/>
            <p:nvPr/>
          </p:nvSpPr>
          <p:spPr>
            <a:xfrm>
              <a:off x="9462534" y="5877272"/>
              <a:ext cx="2108269" cy="323165"/>
            </a:xfrm>
            <a:prstGeom prst="rect">
              <a:avLst/>
            </a:prstGeom>
          </p:spPr>
          <p:txBody>
            <a:bodyPr wrap="none">
              <a:spAutoFit/>
            </a:bodyPr>
            <a:lstStyle/>
            <a:p>
              <a:pPr algn="ctr"/>
              <a:r>
                <a:rPr lang="en-US" altLang="zh-CN" sz="1500" dirty="0" smtClean="0">
                  <a:solidFill>
                    <a:srgbClr val="FF8500"/>
                  </a:solidFill>
                  <a:latin typeface="华康俪金黑W8(P)" pitchFamily="34" charset="-122"/>
                  <a:ea typeface="华康俪金黑W8(P)" pitchFamily="34" charset="-122"/>
                </a:rPr>
                <a:t>《</a:t>
              </a:r>
              <a:r>
                <a:rPr lang="zh-CN" altLang="en-US" sz="1500" dirty="0">
                  <a:solidFill>
                    <a:srgbClr val="FF8500"/>
                  </a:solidFill>
                  <a:latin typeface="华康俪金黑W8(P)" pitchFamily="34" charset="-122"/>
                  <a:ea typeface="华康俪金黑W8(P)" pitchFamily="34" charset="-122"/>
                </a:rPr>
                <a:t>风险等级判定标准</a:t>
              </a:r>
              <a:r>
                <a:rPr lang="en-US" altLang="zh-CN" sz="1500" dirty="0" smtClean="0">
                  <a:solidFill>
                    <a:srgbClr val="FF8500"/>
                  </a:solidFill>
                  <a:latin typeface="华康俪金黑W8(P)" pitchFamily="34" charset="-122"/>
                  <a:ea typeface="华康俪金黑W8(P)" pitchFamily="34" charset="-122"/>
                </a:rPr>
                <a:t>》</a:t>
              </a:r>
              <a:endParaRPr lang="zh-CN" altLang="en-US" sz="1500" dirty="0">
                <a:solidFill>
                  <a:srgbClr val="FF8500"/>
                </a:solidFill>
                <a:latin typeface="华康俪金黑W8(P)" pitchFamily="34" charset="-122"/>
                <a:ea typeface="华康俪金黑W8(P)" pitchFamily="34" charset="-122"/>
              </a:endParaRPr>
            </a:p>
          </p:txBody>
        </p:sp>
      </p:grpSp>
    </p:spTree>
    <p:extLst>
      <p:ext uri="{BB962C8B-B14F-4D97-AF65-F5344CB8AC3E}">
        <p14:creationId xmlns:p14="http://schemas.microsoft.com/office/powerpoint/2010/main" val="380272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46847" y="2492896"/>
            <a:ext cx="5904656" cy="1018869"/>
          </a:xfrm>
          <a:prstGeom prst="rect">
            <a:avLst/>
          </a:prstGeom>
          <a:noFill/>
        </p:spPr>
        <p:txBody>
          <a:bodyPr wrap="square" rtlCol="0">
            <a:spAutoFit/>
          </a:bodyPr>
          <a:lstStyle/>
          <a:p>
            <a:pPr algn="ctr">
              <a:lnSpc>
                <a:spcPct val="130000"/>
              </a:lnSpc>
            </a:pPr>
            <a:r>
              <a:rPr lang="zh-CN" altLang="en-US" sz="5400" dirty="0" smtClean="0">
                <a:solidFill>
                  <a:srgbClr val="FF8500"/>
                </a:solidFill>
                <a:latin typeface="华康俪金黑W8(P)" pitchFamily="34" charset="-122"/>
                <a:ea typeface="华康俪金黑W8(P)" pitchFamily="34" charset="-122"/>
              </a:rPr>
              <a:t>社会效益成果</a:t>
            </a:r>
            <a:endParaRPr lang="zh-CN" altLang="en-US" sz="5400" dirty="0">
              <a:solidFill>
                <a:srgbClr val="FF8500"/>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7691366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0189" y="850651"/>
            <a:ext cx="9165410" cy="1015663"/>
            <a:chOff x="462157" y="850651"/>
            <a:chExt cx="9165410" cy="1015663"/>
          </a:xfrm>
        </p:grpSpPr>
        <p:sp>
          <p:nvSpPr>
            <p:cNvPr id="3" name="矩形 2"/>
            <p:cNvSpPr/>
            <p:nvPr/>
          </p:nvSpPr>
          <p:spPr>
            <a:xfrm>
              <a:off x="1017890" y="1116033"/>
              <a:ext cx="8609677" cy="584775"/>
            </a:xfrm>
            <a:prstGeom prst="rect">
              <a:avLst/>
            </a:prstGeom>
          </p:spPr>
          <p:txBody>
            <a:bodyPr wrap="square">
              <a:spAutoFit/>
            </a:bodyPr>
            <a:lstStyle/>
            <a:p>
              <a:r>
                <a:rPr lang="zh-CN" altLang="en-US" sz="2400" dirty="0">
                  <a:solidFill>
                    <a:schemeClr val="tx1">
                      <a:lumMod val="75000"/>
                      <a:lumOff val="25000"/>
                    </a:schemeClr>
                  </a:solidFill>
                  <a:latin typeface="华康俪金黑W8(P)" panose="020B0800000000000000" pitchFamily="34" charset="-122"/>
                  <a:ea typeface="华康俪金黑W8(P)" panose="020B0800000000000000" pitchFamily="34" charset="-122"/>
                </a:rPr>
                <a:t>产品质量缺陷次数及顾客抱怨率</a:t>
              </a:r>
              <a:r>
                <a:rPr lang="zh-CN" altLang="en-US" sz="3200" dirty="0">
                  <a:solidFill>
                    <a:srgbClr val="FF8500"/>
                  </a:solidFill>
                  <a:latin typeface="华康俪金黑W8(P)" panose="020B0800000000000000" pitchFamily="34" charset="-122"/>
                  <a:ea typeface="华康俪金黑W8(P)" panose="020B0800000000000000" pitchFamily="34" charset="-122"/>
                </a:rPr>
                <a:t>持续</a:t>
              </a:r>
              <a:r>
                <a:rPr lang="zh-CN" altLang="en-US" sz="3200" dirty="0" smtClean="0">
                  <a:solidFill>
                    <a:srgbClr val="FF8500"/>
                  </a:solidFill>
                  <a:latin typeface="华康俪金黑W8(P)" panose="020B0800000000000000" pitchFamily="34" charset="-122"/>
                  <a:ea typeface="华康俪金黑W8(P)" panose="020B0800000000000000" pitchFamily="34" charset="-122"/>
                </a:rPr>
                <a:t>下降</a:t>
              </a:r>
              <a:endParaRPr lang="zh-CN" altLang="en-US" sz="3200" dirty="0">
                <a:solidFill>
                  <a:srgbClr val="FF8500"/>
                </a:solidFill>
                <a:latin typeface="华康俪金黑W8(P)" panose="020B0800000000000000" pitchFamily="34" charset="-122"/>
                <a:ea typeface="华康俪金黑W8(P)" panose="020B0800000000000000" pitchFamily="34" charset="-122"/>
              </a:endParaRPr>
            </a:p>
          </p:txBody>
        </p:sp>
        <p:sp>
          <p:nvSpPr>
            <p:cNvPr id="4"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1</a:t>
              </a:r>
              <a:endParaRPr lang="zh-CN" altLang="en-US" sz="6000" dirty="0">
                <a:solidFill>
                  <a:srgbClr val="FF8500"/>
                </a:solidFill>
                <a:latin typeface="Broadway" pitchFamily="82" charset="0"/>
                <a:ea typeface="DFPYeaSong-B5" pitchFamily="18" charset="-120"/>
              </a:endParaRPr>
            </a:p>
          </p:txBody>
        </p:sp>
      </p:grpSp>
      <p:graphicFrame>
        <p:nvGraphicFramePr>
          <p:cNvPr id="5" name="图表 4"/>
          <p:cNvGraphicFramePr/>
          <p:nvPr>
            <p:extLst>
              <p:ext uri="{D42A27DB-BD31-4B8C-83A1-F6EECF244321}">
                <p14:modId xmlns:p14="http://schemas.microsoft.com/office/powerpoint/2010/main" val="4196851228"/>
              </p:ext>
            </p:extLst>
          </p:nvPr>
        </p:nvGraphicFramePr>
        <p:xfrm>
          <a:off x="1202631" y="2348880"/>
          <a:ext cx="5089632" cy="339308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p:cNvGraphicFramePr/>
          <p:nvPr>
            <p:extLst>
              <p:ext uri="{D42A27DB-BD31-4B8C-83A1-F6EECF244321}">
                <p14:modId xmlns:p14="http://schemas.microsoft.com/office/powerpoint/2010/main" val="638464957"/>
              </p:ext>
            </p:extLst>
          </p:nvPr>
        </p:nvGraphicFramePr>
        <p:xfrm>
          <a:off x="6531223" y="2348880"/>
          <a:ext cx="5089632" cy="33930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85192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0189" y="850651"/>
            <a:ext cx="9165410" cy="1015663"/>
            <a:chOff x="462157" y="850651"/>
            <a:chExt cx="9165410" cy="1015663"/>
          </a:xfrm>
        </p:grpSpPr>
        <p:sp>
          <p:nvSpPr>
            <p:cNvPr id="3" name="矩形 2"/>
            <p:cNvSpPr/>
            <p:nvPr/>
          </p:nvSpPr>
          <p:spPr>
            <a:xfrm>
              <a:off x="1017890" y="1116033"/>
              <a:ext cx="8609677" cy="584775"/>
            </a:xfrm>
            <a:prstGeom prst="rect">
              <a:avLst/>
            </a:prstGeom>
          </p:spPr>
          <p:txBody>
            <a:bodyPr wrap="square">
              <a:spAutoFit/>
            </a:bodyPr>
            <a:lstStyle/>
            <a:p>
              <a:r>
                <a:rPr lang="zh-CN" altLang="en-US" sz="2400" dirty="0">
                  <a:solidFill>
                    <a:schemeClr val="tx1">
                      <a:lumMod val="75000"/>
                      <a:lumOff val="25000"/>
                    </a:schemeClr>
                  </a:solidFill>
                  <a:latin typeface="华康俪金黑W8(P)" panose="020B0800000000000000" pitchFamily="34" charset="-122"/>
                  <a:ea typeface="华康俪金黑W8(P)" panose="020B0800000000000000" pitchFamily="34" charset="-122"/>
                </a:rPr>
                <a:t>培养了一大批</a:t>
              </a:r>
              <a:r>
                <a:rPr lang="zh-CN" altLang="en-US" sz="3200" dirty="0">
                  <a:solidFill>
                    <a:srgbClr val="FF8500"/>
                  </a:solidFill>
                  <a:latin typeface="华康俪金黑W8(P)" panose="020B0800000000000000" pitchFamily="34" charset="-122"/>
                  <a:ea typeface="华康俪金黑W8(P)" panose="020B0800000000000000" pitchFamily="34" charset="-122"/>
                </a:rPr>
                <a:t>技术骨干</a:t>
              </a:r>
              <a:r>
                <a:rPr lang="zh-CN" altLang="en-US" sz="2400" dirty="0">
                  <a:solidFill>
                    <a:schemeClr val="tx1">
                      <a:lumMod val="75000"/>
                      <a:lumOff val="25000"/>
                    </a:schemeClr>
                  </a:solidFill>
                  <a:latin typeface="华康俪金黑W8(P)" panose="020B0800000000000000" pitchFamily="34" charset="-122"/>
                  <a:ea typeface="华康俪金黑W8(P)" panose="020B0800000000000000" pitchFamily="34" charset="-122"/>
                </a:rPr>
                <a:t>，</a:t>
              </a:r>
              <a:r>
                <a:rPr lang="zh-CN" altLang="en-US" sz="3200" dirty="0">
                  <a:solidFill>
                    <a:srgbClr val="FF8500"/>
                  </a:solidFill>
                  <a:latin typeface="华康俪金黑W8(P)" panose="020B0800000000000000" pitchFamily="34" charset="-122"/>
                  <a:ea typeface="华康俪金黑W8(P)" panose="020B0800000000000000" pitchFamily="34" charset="-122"/>
                </a:rPr>
                <a:t>人才素质</a:t>
              </a:r>
              <a:r>
                <a:rPr lang="zh-CN" altLang="en-US" sz="2400" dirty="0">
                  <a:solidFill>
                    <a:schemeClr val="tx1">
                      <a:lumMod val="75000"/>
                      <a:lumOff val="25000"/>
                    </a:schemeClr>
                  </a:solidFill>
                  <a:latin typeface="华康俪金黑W8(P)" panose="020B0800000000000000" pitchFamily="34" charset="-122"/>
                  <a:ea typeface="华康俪金黑W8(P)" panose="020B0800000000000000" pitchFamily="34" charset="-122"/>
                </a:rPr>
                <a:t>得到</a:t>
              </a:r>
              <a:r>
                <a:rPr lang="zh-CN" altLang="en-US" sz="24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提高</a:t>
              </a:r>
              <a:endParaRPr lang="zh-CN" altLang="en-US" sz="3200" dirty="0">
                <a:solidFill>
                  <a:srgbClr val="FF8500"/>
                </a:solidFill>
                <a:latin typeface="华康俪金黑W8(P)" panose="020B0800000000000000" pitchFamily="34" charset="-122"/>
                <a:ea typeface="华康俪金黑W8(P)" panose="020B0800000000000000" pitchFamily="34" charset="-122"/>
              </a:endParaRPr>
            </a:p>
          </p:txBody>
        </p:sp>
        <p:sp>
          <p:nvSpPr>
            <p:cNvPr id="4"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2</a:t>
              </a:r>
              <a:endParaRPr lang="zh-CN" altLang="en-US" sz="6000" dirty="0">
                <a:solidFill>
                  <a:srgbClr val="FF8500"/>
                </a:solidFill>
                <a:latin typeface="Broadway" pitchFamily="82" charset="0"/>
                <a:ea typeface="DFPYeaSong-B5" pitchFamily="18" charset="-120"/>
              </a:endParaRPr>
            </a:p>
          </p:txBody>
        </p:sp>
      </p:grpSp>
      <p:grpSp>
        <p:nvGrpSpPr>
          <p:cNvPr id="29" name="组合 28"/>
          <p:cNvGrpSpPr/>
          <p:nvPr/>
        </p:nvGrpSpPr>
        <p:grpSpPr>
          <a:xfrm>
            <a:off x="4077242" y="2469105"/>
            <a:ext cx="4038158" cy="2465504"/>
            <a:chOff x="3831046" y="2717801"/>
            <a:chExt cx="4534143" cy="2111375"/>
          </a:xfrm>
        </p:grpSpPr>
        <p:sp>
          <p:nvSpPr>
            <p:cNvPr id="30" name="MH_Title_1"/>
            <p:cNvSpPr>
              <a:spLocks/>
            </p:cNvSpPr>
            <p:nvPr>
              <p:custDataLst>
                <p:tags r:id="rId1"/>
              </p:custDataLst>
            </p:nvPr>
          </p:nvSpPr>
          <p:spPr bwMode="auto">
            <a:xfrm>
              <a:off x="5548556" y="2938463"/>
              <a:ext cx="1099123" cy="1670050"/>
            </a:xfrm>
            <a:custGeom>
              <a:avLst/>
              <a:gdLst>
                <a:gd name="T0" fmla="*/ 427493 w 823166"/>
                <a:gd name="T1" fmla="*/ 0 h 1670140"/>
                <a:gd name="T2" fmla="*/ 443832 w 823166"/>
                <a:gd name="T3" fmla="*/ 12075 h 1670140"/>
                <a:gd name="T4" fmla="*/ 832174 w 823166"/>
                <a:gd name="T5" fmla="*/ 826094 h 1670140"/>
                <a:gd name="T6" fmla="*/ 443832 w 823166"/>
                <a:gd name="T7" fmla="*/ 1640125 h 1670140"/>
                <a:gd name="T8" fmla="*/ 404684 w 823166"/>
                <a:gd name="T9" fmla="*/ 1669060 h 1670140"/>
                <a:gd name="T10" fmla="*/ 388342 w 823166"/>
                <a:gd name="T11" fmla="*/ 1656985 h 1670140"/>
                <a:gd name="T12" fmla="*/ 0 w 823166"/>
                <a:gd name="T13" fmla="*/ 842966 h 1670140"/>
                <a:gd name="T14" fmla="*/ 388342 w 823166"/>
                <a:gd name="T15" fmla="*/ 28935 h 1670140"/>
                <a:gd name="T16" fmla="*/ 427493 w 823166"/>
                <a:gd name="T17" fmla="*/ 0 h 16701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23166"/>
                <a:gd name="T28" fmla="*/ 0 h 1670140"/>
                <a:gd name="T29" fmla="*/ 823166 w 823166"/>
                <a:gd name="T30" fmla="*/ 1670140 h 16701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23166" h="1670140">
                  <a:moveTo>
                    <a:pt x="422865" y="0"/>
                  </a:moveTo>
                  <a:lnTo>
                    <a:pt x="439028" y="12087"/>
                  </a:lnTo>
                  <a:cubicBezTo>
                    <a:pt x="673631" y="205698"/>
                    <a:pt x="823166" y="498703"/>
                    <a:pt x="823166" y="826634"/>
                  </a:cubicBezTo>
                  <a:cubicBezTo>
                    <a:pt x="823166" y="1154565"/>
                    <a:pt x="673631" y="1447570"/>
                    <a:pt x="439028" y="1641181"/>
                  </a:cubicBezTo>
                  <a:lnTo>
                    <a:pt x="400302" y="1670140"/>
                  </a:lnTo>
                  <a:lnTo>
                    <a:pt x="384138" y="1658053"/>
                  </a:lnTo>
                  <a:cubicBezTo>
                    <a:pt x="149536" y="1464442"/>
                    <a:pt x="0" y="1171437"/>
                    <a:pt x="0" y="843506"/>
                  </a:cubicBezTo>
                  <a:cubicBezTo>
                    <a:pt x="0" y="515575"/>
                    <a:pt x="149536" y="222570"/>
                    <a:pt x="384138" y="28959"/>
                  </a:cubicBezTo>
                  <a:lnTo>
                    <a:pt x="422865" y="0"/>
                  </a:lnTo>
                  <a:close/>
                </a:path>
              </a:pathLst>
            </a:custGeom>
            <a:solidFill>
              <a:srgbClr val="FF8500"/>
            </a:solidFill>
            <a:ln w="0">
              <a:solidFill>
                <a:srgbClr val="FFFFFF"/>
              </a:solidFill>
              <a:round/>
              <a:headEnd/>
              <a:tailEnd/>
            </a:ln>
          </p:spPr>
          <p:txBody>
            <a:bodyPr vert="horz" lIns="0" tIns="0" rIns="0" bIns="0" anchor="ctr"/>
            <a:lstStyle/>
            <a:p>
              <a:pPr algn="ctr" eaLnBrk="1" hangingPunct="1"/>
              <a:r>
                <a:rPr lang="zh-CN" altLang="en-US" sz="3200" b="1" dirty="0" smtClean="0">
                  <a:solidFill>
                    <a:srgbClr val="FFFFFF"/>
                  </a:solidFill>
                  <a:latin typeface="华康俪金黑W8(P)" pitchFamily="34" charset="-122"/>
                  <a:ea typeface="华康俪金黑W8(P)" pitchFamily="34" charset="-122"/>
                  <a:cs typeface="Arial Unicode MS" pitchFamily="34" charset="-122"/>
                </a:rPr>
                <a:t>育</a:t>
              </a:r>
              <a:endParaRPr lang="en-US" altLang="zh-CN" sz="3200" b="1" dirty="0" smtClean="0">
                <a:solidFill>
                  <a:srgbClr val="FFFFFF"/>
                </a:solidFill>
                <a:latin typeface="华康俪金黑W8(P)" pitchFamily="34" charset="-122"/>
                <a:ea typeface="华康俪金黑W8(P)" pitchFamily="34" charset="-122"/>
                <a:cs typeface="Arial Unicode MS" pitchFamily="34" charset="-122"/>
              </a:endParaRPr>
            </a:p>
            <a:p>
              <a:pPr algn="ctr" eaLnBrk="1" hangingPunct="1"/>
              <a:r>
                <a:rPr lang="zh-CN" altLang="en-US" sz="3200" b="1" dirty="0" smtClean="0">
                  <a:solidFill>
                    <a:srgbClr val="FFFFFF"/>
                  </a:solidFill>
                  <a:latin typeface="华康俪金黑W8(P)" pitchFamily="34" charset="-122"/>
                  <a:ea typeface="华康俪金黑W8(P)" pitchFamily="34" charset="-122"/>
                  <a:cs typeface="Arial Unicode MS" pitchFamily="34" charset="-122"/>
                </a:rPr>
                <a:t>人</a:t>
              </a:r>
              <a:endParaRPr lang="zh-CN" altLang="en-US" sz="3200" b="1" dirty="0">
                <a:solidFill>
                  <a:srgbClr val="FFFFFF"/>
                </a:solidFill>
                <a:latin typeface="华康俪金黑W8(P)" pitchFamily="34" charset="-122"/>
                <a:ea typeface="华康俪金黑W8(P)" pitchFamily="34" charset="-122"/>
                <a:cs typeface="Arial Unicode MS" pitchFamily="34" charset="-122"/>
              </a:endParaRPr>
            </a:p>
          </p:txBody>
        </p:sp>
        <p:sp>
          <p:nvSpPr>
            <p:cNvPr id="31" name="MH_SubTitle_1"/>
            <p:cNvSpPr>
              <a:spLocks/>
            </p:cNvSpPr>
            <p:nvPr>
              <p:custDataLst>
                <p:tags r:id="rId2"/>
              </p:custDataLst>
            </p:nvPr>
          </p:nvSpPr>
          <p:spPr bwMode="auto">
            <a:xfrm>
              <a:off x="3831046" y="2717801"/>
              <a:ext cx="2282955" cy="2111375"/>
            </a:xfrm>
            <a:custGeom>
              <a:avLst/>
              <a:gdLst>
                <a:gd name="T0" fmla="*/ 1058842 w 1710887"/>
                <a:gd name="T1" fmla="*/ 0 h 2111188"/>
                <a:gd name="T2" fmla="*/ 1650849 w 1710887"/>
                <a:gd name="T3" fmla="*/ 180471 h 2111188"/>
                <a:gd name="T4" fmla="*/ 1716150 w 1710887"/>
                <a:gd name="T5" fmla="*/ 229200 h 2111188"/>
                <a:gd name="T6" fmla="*/ 1677304 w 1710887"/>
                <a:gd name="T7" fmla="*/ 258195 h 2111188"/>
                <a:gd name="T8" fmla="*/ 1291985 w 1710887"/>
                <a:gd name="T9" fmla="*/ 1073606 h 2111188"/>
                <a:gd name="T10" fmla="*/ 1677304 w 1710887"/>
                <a:gd name="T11" fmla="*/ 1889017 h 2111188"/>
                <a:gd name="T12" fmla="*/ 1693517 w 1710887"/>
                <a:gd name="T13" fmla="*/ 1901116 h 2111188"/>
                <a:gd name="T14" fmla="*/ 1650849 w 1710887"/>
                <a:gd name="T15" fmla="*/ 1932961 h 2111188"/>
                <a:gd name="T16" fmla="*/ 1058842 w 1710887"/>
                <a:gd name="T17" fmla="*/ 2113432 h 2111188"/>
                <a:gd name="T18" fmla="*/ 0 w 1710887"/>
                <a:gd name="T19" fmla="*/ 1056722 h 2111188"/>
                <a:gd name="T20" fmla="*/ 1058842 w 1710887"/>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7"/>
                <a:gd name="T34" fmla="*/ 0 h 2111188"/>
                <a:gd name="T35" fmla="*/ 1710887 w 1710887"/>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7" h="2111188">
                  <a:moveTo>
                    <a:pt x="1055594" y="0"/>
                  </a:moveTo>
                  <a:cubicBezTo>
                    <a:pt x="1274215" y="0"/>
                    <a:pt x="1477313" y="66460"/>
                    <a:pt x="1645786" y="180279"/>
                  </a:cubicBezTo>
                  <a:lnTo>
                    <a:pt x="1710887" y="228960"/>
                  </a:lnTo>
                  <a:lnTo>
                    <a:pt x="1672160" y="257919"/>
                  </a:lnTo>
                  <a:cubicBezTo>
                    <a:pt x="1437558" y="451530"/>
                    <a:pt x="1288022" y="744535"/>
                    <a:pt x="1288022" y="1072466"/>
                  </a:cubicBezTo>
                  <a:cubicBezTo>
                    <a:pt x="1288022" y="1400397"/>
                    <a:pt x="1437558" y="1693402"/>
                    <a:pt x="1672160" y="1887013"/>
                  </a:cubicBezTo>
                  <a:lnTo>
                    <a:pt x="1688324" y="1899100"/>
                  </a:lnTo>
                  <a:lnTo>
                    <a:pt x="1645786" y="1930909"/>
                  </a:lnTo>
                  <a:cubicBezTo>
                    <a:pt x="1477313" y="2044728"/>
                    <a:pt x="1274215" y="2111188"/>
                    <a:pt x="1055594" y="2111188"/>
                  </a:cubicBezTo>
                  <a:cubicBezTo>
                    <a:pt x="472606" y="2111188"/>
                    <a:pt x="0" y="1638582"/>
                    <a:pt x="0" y="1055594"/>
                  </a:cubicBezTo>
                  <a:cubicBezTo>
                    <a:pt x="0" y="472606"/>
                    <a:pt x="472606" y="0"/>
                    <a:pt x="1055594" y="0"/>
                  </a:cubicBezTo>
                  <a:close/>
                </a:path>
              </a:pathLst>
            </a:custGeom>
            <a:solidFill>
              <a:srgbClr val="00A8E7"/>
            </a:solidFill>
            <a:ln w="38100">
              <a:solidFill>
                <a:srgbClr val="FFFFFF"/>
              </a:solidFill>
              <a:round/>
              <a:headEnd/>
              <a:tailEnd/>
            </a:ln>
          </p:spPr>
          <p:txBody>
            <a:bodyPr lIns="216000" rIns="288000" anchor="ctr"/>
            <a:lstStyle/>
            <a:p>
              <a:pPr algn="ctr" eaLnBrk="1" hangingPunct="1"/>
              <a:r>
                <a:rPr lang="zh-CN" altLang="en-US" sz="6000" dirty="0" smtClean="0">
                  <a:solidFill>
                    <a:srgbClr val="FFFFFF"/>
                  </a:solidFill>
                  <a:latin typeface="华康俪金黑W8(P)" pitchFamily="34" charset="-122"/>
                  <a:ea typeface="华康俪金黑W8(P)" pitchFamily="34" charset="-122"/>
                  <a:cs typeface="Arial Unicode MS" pitchFamily="34" charset="-122"/>
                </a:rPr>
                <a:t>学</a:t>
              </a:r>
              <a:endParaRPr lang="zh-CN" altLang="en-US" sz="6000" dirty="0">
                <a:solidFill>
                  <a:srgbClr val="FFFFFF"/>
                </a:solidFill>
                <a:latin typeface="华康俪金黑W8(P)" pitchFamily="34" charset="-122"/>
                <a:ea typeface="华康俪金黑W8(P)" pitchFamily="34" charset="-122"/>
                <a:cs typeface="Arial Unicode MS" pitchFamily="34" charset="-122"/>
              </a:endParaRPr>
            </a:p>
          </p:txBody>
        </p:sp>
        <p:sp>
          <p:nvSpPr>
            <p:cNvPr id="32" name="MH_SubTitle_2"/>
            <p:cNvSpPr>
              <a:spLocks/>
            </p:cNvSpPr>
            <p:nvPr>
              <p:custDataLst>
                <p:tags r:id="rId3"/>
              </p:custDataLst>
            </p:nvPr>
          </p:nvSpPr>
          <p:spPr bwMode="auto">
            <a:xfrm>
              <a:off x="6082234" y="2717801"/>
              <a:ext cx="2282955" cy="2111375"/>
            </a:xfrm>
            <a:custGeom>
              <a:avLst/>
              <a:gdLst>
                <a:gd name="T0" fmla="*/ 657311 w 1710886"/>
                <a:gd name="T1" fmla="*/ 0 h 2111188"/>
                <a:gd name="T2" fmla="*/ 1716161 w 1710886"/>
                <a:gd name="T3" fmla="*/ 1056722 h 2111188"/>
                <a:gd name="T4" fmla="*/ 657311 w 1710886"/>
                <a:gd name="T5" fmla="*/ 2113432 h 2111188"/>
                <a:gd name="T6" fmla="*/ 65304 w 1710886"/>
                <a:gd name="T7" fmla="*/ 1932961 h 2111188"/>
                <a:gd name="T8" fmla="*/ 0 w 1710886"/>
                <a:gd name="T9" fmla="*/ 1884232 h 2111188"/>
                <a:gd name="T10" fmla="*/ 38846 w 1710886"/>
                <a:gd name="T11" fmla="*/ 1855237 h 2111188"/>
                <a:gd name="T12" fmla="*/ 424172 w 1710886"/>
                <a:gd name="T13" fmla="*/ 1039826 h 2111188"/>
                <a:gd name="T14" fmla="*/ 38846 w 1710886"/>
                <a:gd name="T15" fmla="*/ 224415 h 2111188"/>
                <a:gd name="T16" fmla="*/ 22635 w 1710886"/>
                <a:gd name="T17" fmla="*/ 212316 h 2111188"/>
                <a:gd name="T18" fmla="*/ 65304 w 1710886"/>
                <a:gd name="T19" fmla="*/ 180471 h 2111188"/>
                <a:gd name="T20" fmla="*/ 657311 w 1710886"/>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6"/>
                <a:gd name="T34" fmla="*/ 0 h 2111188"/>
                <a:gd name="T35" fmla="*/ 1710886 w 1710886"/>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6" h="2111188">
                  <a:moveTo>
                    <a:pt x="655292" y="0"/>
                  </a:moveTo>
                  <a:cubicBezTo>
                    <a:pt x="1238280" y="0"/>
                    <a:pt x="1710886" y="472606"/>
                    <a:pt x="1710886" y="1055594"/>
                  </a:cubicBezTo>
                  <a:cubicBezTo>
                    <a:pt x="1710886" y="1638582"/>
                    <a:pt x="1238280" y="2111188"/>
                    <a:pt x="655292" y="2111188"/>
                  </a:cubicBezTo>
                  <a:cubicBezTo>
                    <a:pt x="436672" y="2111188"/>
                    <a:pt x="233574" y="2044728"/>
                    <a:pt x="65100" y="1930909"/>
                  </a:cubicBezTo>
                  <a:lnTo>
                    <a:pt x="0" y="1882228"/>
                  </a:lnTo>
                  <a:lnTo>
                    <a:pt x="38726" y="1853269"/>
                  </a:lnTo>
                  <a:cubicBezTo>
                    <a:pt x="273329" y="1659658"/>
                    <a:pt x="422864" y="1366653"/>
                    <a:pt x="422864" y="1038722"/>
                  </a:cubicBezTo>
                  <a:cubicBezTo>
                    <a:pt x="422864" y="710791"/>
                    <a:pt x="273329" y="417786"/>
                    <a:pt x="38726" y="224175"/>
                  </a:cubicBezTo>
                  <a:lnTo>
                    <a:pt x="22563" y="212088"/>
                  </a:lnTo>
                  <a:lnTo>
                    <a:pt x="65100" y="180279"/>
                  </a:lnTo>
                  <a:cubicBezTo>
                    <a:pt x="233574" y="66460"/>
                    <a:pt x="436672" y="0"/>
                    <a:pt x="655292" y="0"/>
                  </a:cubicBezTo>
                  <a:close/>
                </a:path>
              </a:pathLst>
            </a:custGeom>
            <a:solidFill>
              <a:srgbClr val="58B933"/>
            </a:solidFill>
            <a:ln w="38100">
              <a:solidFill>
                <a:srgbClr val="FFFFFF"/>
              </a:solidFill>
              <a:round/>
              <a:headEnd/>
              <a:tailEnd/>
            </a:ln>
          </p:spPr>
          <p:txBody>
            <a:bodyPr lIns="504000" rIns="180000" anchor="ctr"/>
            <a:lstStyle/>
            <a:p>
              <a:pPr algn="ctr" eaLnBrk="1" hangingPunct="1"/>
              <a:r>
                <a:rPr lang="zh-CN" altLang="en-US" sz="6000" dirty="0" smtClean="0">
                  <a:solidFill>
                    <a:srgbClr val="FFFFFF"/>
                  </a:solidFill>
                  <a:latin typeface="华康俪金黑W8(P)" pitchFamily="34" charset="-122"/>
                  <a:ea typeface="华康俪金黑W8(P)" pitchFamily="34" charset="-122"/>
                  <a:cs typeface="Arial Unicode MS" pitchFamily="34" charset="-122"/>
                </a:rPr>
                <a:t>用</a:t>
              </a:r>
              <a:endParaRPr lang="zh-CN" altLang="en-US" sz="6000" dirty="0">
                <a:solidFill>
                  <a:srgbClr val="FFFFFF"/>
                </a:solidFill>
                <a:latin typeface="华康俪金黑W8(P)" pitchFamily="34" charset="-122"/>
                <a:ea typeface="华康俪金黑W8(P)" pitchFamily="34" charset="-122"/>
                <a:cs typeface="Arial Unicode MS" pitchFamily="34" charset="-122"/>
              </a:endParaRPr>
            </a:p>
          </p:txBody>
        </p:sp>
      </p:grpSp>
      <p:sp>
        <p:nvSpPr>
          <p:cNvPr id="33" name="矩形 32"/>
          <p:cNvSpPr/>
          <p:nvPr/>
        </p:nvSpPr>
        <p:spPr>
          <a:xfrm>
            <a:off x="720080" y="2389701"/>
            <a:ext cx="3362871" cy="2623475"/>
          </a:xfrm>
          <a:prstGeom prst="rect">
            <a:avLst/>
          </a:prstGeom>
        </p:spPr>
        <p:txBody>
          <a:bodyPr wrap="square">
            <a:spAutoFit/>
          </a:bodyPr>
          <a:lstStyle/>
          <a:p>
            <a:pPr>
              <a:lnSpc>
                <a:spcPct val="130000"/>
              </a:lnSpc>
            </a:pPr>
            <a:r>
              <a:rPr lang="zh-CN" altLang="en-US" sz="1600" dirty="0">
                <a:latin typeface="微软雅黑 Light" pitchFamily="34" charset="-122"/>
                <a:ea typeface="微软雅黑 Light" pitchFamily="34" charset="-122"/>
              </a:rPr>
              <a:t>项目实施过程中，根据项目进度安排先后组织了“质量风险管理理论”、“</a:t>
            </a:r>
            <a:r>
              <a:rPr lang="en-US" altLang="zh-CN" sz="1600" dirty="0">
                <a:latin typeface="微软雅黑 Light" pitchFamily="34" charset="-122"/>
                <a:ea typeface="微软雅黑 Light" pitchFamily="34" charset="-122"/>
              </a:rPr>
              <a:t>FMEA</a:t>
            </a:r>
            <a:r>
              <a:rPr lang="zh-CN" altLang="en-US" sz="1600" dirty="0">
                <a:latin typeface="微软雅黑 Light" pitchFamily="34" charset="-122"/>
                <a:ea typeface="微软雅黑 Light" pitchFamily="34" charset="-122"/>
              </a:rPr>
              <a:t>工具基础应用和实施理论”、“基于</a:t>
            </a:r>
            <a:r>
              <a:rPr lang="en-US" altLang="zh-CN" sz="1600" dirty="0">
                <a:latin typeface="微软雅黑 Light" pitchFamily="34" charset="-122"/>
                <a:ea typeface="微软雅黑 Light" pitchFamily="34" charset="-122"/>
              </a:rPr>
              <a:t>HACCP</a:t>
            </a:r>
            <a:r>
              <a:rPr lang="zh-CN" altLang="en-US" sz="1600" dirty="0">
                <a:latin typeface="微软雅黑 Light" pitchFamily="34" charset="-122"/>
                <a:ea typeface="微软雅黑 Light" pitchFamily="34" charset="-122"/>
              </a:rPr>
              <a:t>视角的烟草质量风险分析”和“质量风险优化理论知识培训”等多期理论知识培训，提高了我公司技术和管理人员的质量风险管理理论知识和技能水平。</a:t>
            </a:r>
          </a:p>
        </p:txBody>
      </p:sp>
      <p:sp>
        <p:nvSpPr>
          <p:cNvPr id="36" name="矩形 35"/>
          <p:cNvSpPr/>
          <p:nvPr/>
        </p:nvSpPr>
        <p:spPr>
          <a:xfrm>
            <a:off x="8187407" y="2461709"/>
            <a:ext cx="3362871" cy="2303387"/>
          </a:xfrm>
          <a:prstGeom prst="rect">
            <a:avLst/>
          </a:prstGeom>
        </p:spPr>
        <p:txBody>
          <a:bodyPr wrap="square">
            <a:spAutoFit/>
          </a:bodyPr>
          <a:lstStyle/>
          <a:p>
            <a:pPr>
              <a:lnSpc>
                <a:spcPct val="130000"/>
              </a:lnSpc>
            </a:pPr>
            <a:r>
              <a:rPr lang="zh-CN" altLang="en-US" sz="1600" dirty="0">
                <a:latin typeface="微软雅黑 Light" pitchFamily="34" charset="-122"/>
                <a:ea typeface="微软雅黑 Light" pitchFamily="34" charset="-122"/>
              </a:rPr>
              <a:t>项目的实施过程中始终将人才队伍的培养和管理、创新能力的提高作为主要目标之一，项目开展过程中充分调动广大技术、管理人员的积极性，鼓励广大技术、管理人员担当重任、亲身参与，鼓励他们用创造性的思维解决技术和管理问题</a:t>
            </a:r>
          </a:p>
        </p:txBody>
      </p:sp>
      <p:sp>
        <p:nvSpPr>
          <p:cNvPr id="37" name="矩形 36"/>
          <p:cNvSpPr/>
          <p:nvPr/>
        </p:nvSpPr>
        <p:spPr>
          <a:xfrm>
            <a:off x="626567" y="5407463"/>
            <a:ext cx="11449272" cy="532453"/>
          </a:xfrm>
          <a:prstGeom prst="rect">
            <a:avLst/>
          </a:prstGeom>
        </p:spPr>
        <p:txBody>
          <a:bodyPr wrap="square">
            <a:spAutoFit/>
          </a:bodyPr>
          <a:lstStyle/>
          <a:p>
            <a:pPr algn="ctr">
              <a:lnSpc>
                <a:spcPct val="130000"/>
              </a:lnSpc>
            </a:pPr>
            <a:r>
              <a:rPr lang="zh-CN" altLang="en-US" sz="2200" dirty="0">
                <a:solidFill>
                  <a:schemeClr val="tx1">
                    <a:lumMod val="75000"/>
                    <a:lumOff val="25000"/>
                  </a:schemeClr>
                </a:solidFill>
                <a:latin typeface="华康俪金黑W8(P)" pitchFamily="34" charset="-122"/>
                <a:ea typeface="华康俪金黑W8(P)" pitchFamily="34" charset="-122"/>
              </a:rPr>
              <a:t>项目的开展造就了一大批专业技术和管理人才，科技、管理人员的创新能力得到显著提高。</a:t>
            </a:r>
          </a:p>
        </p:txBody>
      </p:sp>
    </p:spTree>
    <p:extLst>
      <p:ext uri="{BB962C8B-B14F-4D97-AF65-F5344CB8AC3E}">
        <p14:creationId xmlns:p14="http://schemas.microsoft.com/office/powerpoint/2010/main" val="1194212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0189" y="850651"/>
            <a:ext cx="9165410" cy="1015663"/>
            <a:chOff x="462157" y="850651"/>
            <a:chExt cx="9165410" cy="1015663"/>
          </a:xfrm>
        </p:grpSpPr>
        <p:sp>
          <p:nvSpPr>
            <p:cNvPr id="3" name="矩形 2"/>
            <p:cNvSpPr/>
            <p:nvPr/>
          </p:nvSpPr>
          <p:spPr>
            <a:xfrm>
              <a:off x="1017890" y="1116033"/>
              <a:ext cx="8609677" cy="584775"/>
            </a:xfrm>
            <a:prstGeom prst="rect">
              <a:avLst/>
            </a:prstGeom>
          </p:spPr>
          <p:txBody>
            <a:bodyPr wrap="square">
              <a:spAutoFit/>
            </a:bodyPr>
            <a:lstStyle/>
            <a:p>
              <a:r>
                <a:rPr lang="zh-CN" altLang="en-US" sz="2400" dirty="0">
                  <a:solidFill>
                    <a:schemeClr val="tx1">
                      <a:lumMod val="75000"/>
                      <a:lumOff val="25000"/>
                    </a:schemeClr>
                  </a:solidFill>
                  <a:latin typeface="华康俪金黑W8(P)" panose="020B0800000000000000" pitchFamily="34" charset="-122"/>
                  <a:ea typeface="华康俪金黑W8(P)" panose="020B0800000000000000" pitchFamily="34" charset="-122"/>
                </a:rPr>
                <a:t>及时总结研究成果，取得了一批</a:t>
              </a:r>
              <a:r>
                <a:rPr lang="zh-CN" altLang="en-US" sz="3200" dirty="0" smtClean="0">
                  <a:solidFill>
                    <a:srgbClr val="FF8500"/>
                  </a:solidFill>
                  <a:latin typeface="华康俪金黑W8(P)" panose="020B0800000000000000" pitchFamily="34" charset="-122"/>
                  <a:ea typeface="华康俪金黑W8(P)" panose="020B0800000000000000" pitchFamily="34" charset="-122"/>
                </a:rPr>
                <a:t>知识产权</a:t>
              </a:r>
              <a:endParaRPr lang="zh-CN" altLang="en-US" sz="3200" dirty="0">
                <a:solidFill>
                  <a:srgbClr val="FF8500"/>
                </a:solidFill>
                <a:latin typeface="华康俪金黑W8(P)" panose="020B0800000000000000" pitchFamily="34" charset="-122"/>
                <a:ea typeface="华康俪金黑W8(P)" panose="020B0800000000000000" pitchFamily="34" charset="-122"/>
              </a:endParaRPr>
            </a:p>
          </p:txBody>
        </p:sp>
        <p:sp>
          <p:nvSpPr>
            <p:cNvPr id="4"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3</a:t>
              </a:r>
              <a:endParaRPr lang="zh-CN" altLang="en-US" sz="6000" dirty="0">
                <a:solidFill>
                  <a:srgbClr val="FF8500"/>
                </a:solidFill>
                <a:latin typeface="Broadway" pitchFamily="82" charset="0"/>
                <a:ea typeface="DFPYeaSong-B5" pitchFamily="18" charset="-120"/>
              </a:endParaRPr>
            </a:p>
          </p:txBody>
        </p:sp>
      </p:grpSp>
      <p:sp>
        <p:nvSpPr>
          <p:cNvPr id="5" name="矩形 4"/>
          <p:cNvSpPr/>
          <p:nvPr/>
        </p:nvSpPr>
        <p:spPr>
          <a:xfrm>
            <a:off x="1202631" y="1897731"/>
            <a:ext cx="6048672" cy="1577676"/>
          </a:xfrm>
          <a:prstGeom prst="rect">
            <a:avLst/>
          </a:prstGeom>
        </p:spPr>
        <p:txBody>
          <a:bodyPr wrap="square">
            <a:spAutoFit/>
          </a:bodyPr>
          <a:lstStyle/>
          <a:p>
            <a:pPr indent="444500">
              <a:lnSpc>
                <a:spcPct val="130000"/>
              </a:lnSpc>
            </a:pPr>
            <a:r>
              <a:rPr lang="zh-CN" altLang="en-US" sz="1900" dirty="0">
                <a:latin typeface="微软雅黑 Light" pitchFamily="34" charset="-122"/>
                <a:ea typeface="微软雅黑 Light" pitchFamily="34" charset="-122"/>
              </a:rPr>
              <a:t>对项目所取得的工作成果进行了总结和提炼，形成标准项目</a:t>
            </a:r>
            <a:r>
              <a:rPr lang="en-US" altLang="zh-CN" sz="1900" dirty="0">
                <a:latin typeface="微软雅黑 Light" pitchFamily="34" charset="-122"/>
                <a:ea typeface="微软雅黑 Light" pitchFamily="34" charset="-122"/>
              </a:rPr>
              <a:t>《</a:t>
            </a:r>
            <a:r>
              <a:rPr lang="zh-CN" altLang="en-US" sz="1900" dirty="0">
                <a:latin typeface="微软雅黑 Light" pitchFamily="34" charset="-122"/>
                <a:ea typeface="微软雅黑 Light" pitchFamily="34" charset="-122"/>
              </a:rPr>
              <a:t>卷烟制造过程质量风险评估指南</a:t>
            </a:r>
            <a:r>
              <a:rPr lang="en-US" altLang="zh-CN" sz="1900" dirty="0">
                <a:latin typeface="微软雅黑 Light" pitchFamily="34" charset="-122"/>
                <a:ea typeface="微软雅黑 Light" pitchFamily="34" charset="-122"/>
              </a:rPr>
              <a:t>》</a:t>
            </a:r>
            <a:r>
              <a:rPr lang="zh-CN" altLang="en-US" sz="1900" dirty="0">
                <a:latin typeface="微软雅黑 Light" pitchFamily="34" charset="-122"/>
                <a:ea typeface="微软雅黑 Light" pitchFamily="34" charset="-122"/>
              </a:rPr>
              <a:t>，成功立项为</a:t>
            </a:r>
            <a:r>
              <a:rPr lang="en-US" altLang="zh-CN" sz="1900" dirty="0">
                <a:latin typeface="微软雅黑 Light" pitchFamily="34" charset="-122"/>
                <a:ea typeface="微软雅黑 Light" pitchFamily="34" charset="-122"/>
              </a:rPr>
              <a:t>2014</a:t>
            </a:r>
            <a:r>
              <a:rPr lang="zh-CN" altLang="en-US" sz="1900" dirty="0">
                <a:latin typeface="微软雅黑 Light" pitchFamily="34" charset="-122"/>
                <a:ea typeface="微软雅黑 Light" pitchFamily="34" charset="-122"/>
              </a:rPr>
              <a:t>年度行业标准制订项目（现已完成标准征求意见稿），将项目研究成果向行业推广。</a:t>
            </a:r>
          </a:p>
        </p:txBody>
      </p:sp>
      <p:pic>
        <p:nvPicPr>
          <p:cNvPr id="13" name="图片 12" descr="img427.jpg"/>
          <p:cNvPicPr/>
          <p:nvPr/>
        </p:nvPicPr>
        <p:blipFill>
          <a:blip r:embed="rId2" cstate="print"/>
          <a:stretch>
            <a:fillRect/>
          </a:stretch>
        </p:blipFill>
        <p:spPr>
          <a:xfrm>
            <a:off x="7467327" y="1866314"/>
            <a:ext cx="3456384" cy="4286119"/>
          </a:xfrm>
          <a:prstGeom prst="rect">
            <a:avLst/>
          </a:prstGeom>
          <a:ln>
            <a:noFill/>
          </a:ln>
          <a:effectLst>
            <a:outerShdw blurRad="50800" dist="38100" dir="2700000" algn="tl" rotWithShape="0">
              <a:prstClr val="black">
                <a:alpha val="40000"/>
              </a:prstClr>
            </a:outerShdw>
          </a:effectLst>
        </p:spPr>
      </p:pic>
      <p:pic>
        <p:nvPicPr>
          <p:cNvPr id="14" name="图片 13" descr="标准截图.png"/>
          <p:cNvPicPr/>
          <p:nvPr/>
        </p:nvPicPr>
        <p:blipFill rotWithShape="1">
          <a:blip r:embed="rId3"/>
          <a:srcRect b="50000"/>
          <a:stretch/>
        </p:blipFill>
        <p:spPr>
          <a:xfrm>
            <a:off x="1305922" y="3590502"/>
            <a:ext cx="5801365" cy="2561931"/>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61914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908305"/>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0189" y="850651"/>
            <a:ext cx="9165410" cy="1015663"/>
            <a:chOff x="462157" y="850651"/>
            <a:chExt cx="9165410" cy="1015663"/>
          </a:xfrm>
        </p:grpSpPr>
        <p:sp>
          <p:nvSpPr>
            <p:cNvPr id="3" name="矩形 2"/>
            <p:cNvSpPr/>
            <p:nvPr/>
          </p:nvSpPr>
          <p:spPr>
            <a:xfrm>
              <a:off x="1017890" y="1116033"/>
              <a:ext cx="8609677" cy="584775"/>
            </a:xfrm>
            <a:prstGeom prst="rect">
              <a:avLst/>
            </a:prstGeom>
          </p:spPr>
          <p:txBody>
            <a:bodyPr wrap="square">
              <a:spAutoFit/>
            </a:bodyPr>
            <a:lstStyle/>
            <a:p>
              <a:r>
                <a:rPr lang="zh-CN" altLang="en-US" sz="2400" dirty="0">
                  <a:solidFill>
                    <a:schemeClr val="tx1">
                      <a:lumMod val="75000"/>
                      <a:lumOff val="25000"/>
                    </a:schemeClr>
                  </a:solidFill>
                  <a:latin typeface="华康俪金黑W8(P)" panose="020B0800000000000000" pitchFamily="34" charset="-122"/>
                  <a:ea typeface="华康俪金黑W8(P)" panose="020B0800000000000000" pitchFamily="34" charset="-122"/>
                </a:rPr>
                <a:t>及时总结研究成果，取得了一批</a:t>
              </a:r>
              <a:r>
                <a:rPr lang="zh-CN" altLang="en-US" sz="3200" dirty="0" smtClean="0">
                  <a:solidFill>
                    <a:srgbClr val="FF8500"/>
                  </a:solidFill>
                  <a:latin typeface="华康俪金黑W8(P)" panose="020B0800000000000000" pitchFamily="34" charset="-122"/>
                  <a:ea typeface="华康俪金黑W8(P)" panose="020B0800000000000000" pitchFamily="34" charset="-122"/>
                </a:rPr>
                <a:t>知识产权</a:t>
              </a:r>
              <a:endParaRPr lang="zh-CN" altLang="en-US" sz="3200" dirty="0">
                <a:solidFill>
                  <a:srgbClr val="FF8500"/>
                </a:solidFill>
                <a:latin typeface="华康俪金黑W8(P)" panose="020B0800000000000000" pitchFamily="34" charset="-122"/>
                <a:ea typeface="华康俪金黑W8(P)" panose="020B0800000000000000" pitchFamily="34" charset="-122"/>
              </a:endParaRPr>
            </a:p>
          </p:txBody>
        </p:sp>
        <p:sp>
          <p:nvSpPr>
            <p:cNvPr id="4"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3</a:t>
              </a:r>
              <a:endParaRPr lang="zh-CN" altLang="en-US" sz="6000" dirty="0">
                <a:solidFill>
                  <a:srgbClr val="FF8500"/>
                </a:solidFill>
                <a:latin typeface="Broadway" pitchFamily="82" charset="0"/>
                <a:ea typeface="DFPYeaSong-B5" pitchFamily="18" charset="-120"/>
              </a:endParaRPr>
            </a:p>
          </p:txBody>
        </p:sp>
      </p:grpSp>
      <p:sp>
        <p:nvSpPr>
          <p:cNvPr id="8" name="矩形 7"/>
          <p:cNvSpPr/>
          <p:nvPr/>
        </p:nvSpPr>
        <p:spPr>
          <a:xfrm>
            <a:off x="1202631" y="1897731"/>
            <a:ext cx="6048672" cy="817468"/>
          </a:xfrm>
          <a:prstGeom prst="rect">
            <a:avLst/>
          </a:prstGeom>
        </p:spPr>
        <p:txBody>
          <a:bodyPr wrap="square">
            <a:spAutoFit/>
          </a:bodyPr>
          <a:lstStyle/>
          <a:p>
            <a:pPr indent="444500">
              <a:lnSpc>
                <a:spcPct val="130000"/>
              </a:lnSpc>
            </a:pPr>
            <a:r>
              <a:rPr lang="zh-CN" altLang="en-US" sz="1900" dirty="0">
                <a:latin typeface="微软雅黑 Light" pitchFamily="34" charset="-122"/>
                <a:ea typeface="微软雅黑 Light" pitchFamily="34" charset="-122"/>
              </a:rPr>
              <a:t>撰写了</a:t>
            </a:r>
            <a:r>
              <a:rPr lang="en-US" altLang="zh-CN" sz="1900" dirty="0">
                <a:latin typeface="微软雅黑 Light" pitchFamily="34" charset="-122"/>
                <a:ea typeface="微软雅黑 Light" pitchFamily="34" charset="-122"/>
              </a:rPr>
              <a:t>《FMEA</a:t>
            </a:r>
            <a:r>
              <a:rPr lang="zh-CN" altLang="en-US" sz="1900" dirty="0">
                <a:latin typeface="微软雅黑 Light" pitchFamily="34" charset="-122"/>
                <a:ea typeface="微软雅黑 Light" pitchFamily="34" charset="-122"/>
              </a:rPr>
              <a:t>在卷包工序产品品质风险管理中的应用</a:t>
            </a:r>
            <a:r>
              <a:rPr lang="en-US" altLang="zh-CN" sz="1900" dirty="0">
                <a:latin typeface="微软雅黑 Light" pitchFamily="34" charset="-122"/>
                <a:ea typeface="微软雅黑 Light" pitchFamily="34" charset="-122"/>
              </a:rPr>
              <a:t>》</a:t>
            </a:r>
            <a:r>
              <a:rPr lang="zh-CN" altLang="en-US" sz="1900" dirty="0">
                <a:latin typeface="微软雅黑 Light" pitchFamily="34" charset="-122"/>
                <a:ea typeface="微软雅黑 Light" pitchFamily="34" charset="-122"/>
              </a:rPr>
              <a:t>等</a:t>
            </a:r>
            <a:r>
              <a:rPr lang="en-US" altLang="zh-CN" sz="1900" dirty="0">
                <a:latin typeface="微软雅黑 Light" pitchFamily="34" charset="-122"/>
                <a:ea typeface="微软雅黑 Light" pitchFamily="34" charset="-122"/>
              </a:rPr>
              <a:t>4</a:t>
            </a:r>
            <a:r>
              <a:rPr lang="zh-CN" altLang="en-US" sz="1900" dirty="0">
                <a:latin typeface="微软雅黑 Light" pitchFamily="34" charset="-122"/>
                <a:ea typeface="微软雅黑 Light" pitchFamily="34" charset="-122"/>
              </a:rPr>
              <a:t>篇论文在</a:t>
            </a:r>
            <a:r>
              <a:rPr lang="en-US" altLang="zh-CN" sz="1900" dirty="0">
                <a:latin typeface="微软雅黑 Light" pitchFamily="34" charset="-122"/>
                <a:ea typeface="微软雅黑 Light" pitchFamily="34" charset="-122"/>
              </a:rPr>
              <a:t>《</a:t>
            </a:r>
            <a:r>
              <a:rPr lang="zh-CN" altLang="en-US" sz="1900" dirty="0">
                <a:latin typeface="微软雅黑 Light" pitchFamily="34" charset="-122"/>
                <a:ea typeface="微软雅黑 Light" pitchFamily="34" charset="-122"/>
              </a:rPr>
              <a:t>烟草科技</a:t>
            </a:r>
            <a:r>
              <a:rPr lang="en-US" altLang="zh-CN" sz="1900" dirty="0">
                <a:latin typeface="微软雅黑 Light" pitchFamily="34" charset="-122"/>
                <a:ea typeface="微软雅黑 Light" pitchFamily="34" charset="-122"/>
              </a:rPr>
              <a:t>》</a:t>
            </a:r>
            <a:r>
              <a:rPr lang="zh-CN" altLang="en-US" sz="1900" dirty="0">
                <a:latin typeface="微软雅黑 Light" pitchFamily="34" charset="-122"/>
                <a:ea typeface="微软雅黑 Light" pitchFamily="34" charset="-122"/>
              </a:rPr>
              <a:t>等刊物上</a:t>
            </a:r>
            <a:r>
              <a:rPr lang="zh-CN" altLang="en-US" sz="1900" dirty="0" smtClean="0">
                <a:latin typeface="微软雅黑 Light" pitchFamily="34" charset="-122"/>
                <a:ea typeface="微软雅黑 Light" pitchFamily="34" charset="-122"/>
              </a:rPr>
              <a:t>发表。</a:t>
            </a:r>
            <a:endParaRPr lang="zh-CN" altLang="en-US" sz="1900" dirty="0">
              <a:latin typeface="微软雅黑 Light" pitchFamily="34" charset="-122"/>
              <a:ea typeface="微软雅黑 Light"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3963027578"/>
              </p:ext>
            </p:extLst>
          </p:nvPr>
        </p:nvGraphicFramePr>
        <p:xfrm>
          <a:off x="1418655" y="2924944"/>
          <a:ext cx="5832648" cy="3168350"/>
        </p:xfrm>
        <a:graphic>
          <a:graphicData uri="http://schemas.openxmlformats.org/drawingml/2006/table">
            <a:tbl>
              <a:tblPr firstRow="1" firstCol="1" bandRow="1"/>
              <a:tblGrid>
                <a:gridCol w="461985"/>
                <a:gridCol w="2490343"/>
                <a:gridCol w="1656184"/>
                <a:gridCol w="1224136"/>
              </a:tblGrid>
              <a:tr h="633670">
                <a:tc>
                  <a:txBody>
                    <a:bodyPr/>
                    <a:lstStyle/>
                    <a:p>
                      <a:pPr algn="ctr">
                        <a:lnSpc>
                          <a:spcPct val="130000"/>
                        </a:lnSpc>
                        <a:spcAft>
                          <a:spcPts val="0"/>
                        </a:spcAft>
                      </a:pPr>
                      <a:r>
                        <a:rPr lang="zh-CN" sz="1400" kern="0" dirty="0">
                          <a:effectLst/>
                          <a:latin typeface="微软雅黑 Light" pitchFamily="34" charset="-122"/>
                          <a:ea typeface="微软雅黑 Light" pitchFamily="34" charset="-122"/>
                          <a:cs typeface="Times New Roman"/>
                        </a:rPr>
                        <a:t>序号</a:t>
                      </a:r>
                      <a:endParaRPr lang="zh-CN" sz="1400" kern="100" dirty="0">
                        <a:effectLst/>
                        <a:latin typeface="微软雅黑 Light" pitchFamily="34" charset="-122"/>
                        <a:ea typeface="微软雅黑 Light"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zh-CN" sz="1400" kern="0" dirty="0">
                          <a:effectLst/>
                          <a:latin typeface="微软雅黑 Light" pitchFamily="34" charset="-122"/>
                          <a:ea typeface="微软雅黑 Light" pitchFamily="34" charset="-122"/>
                          <a:cs typeface="Times New Roman"/>
                        </a:rPr>
                        <a:t>文章题目</a:t>
                      </a:r>
                      <a:endParaRPr lang="zh-CN" sz="1400" kern="100" dirty="0">
                        <a:effectLst/>
                        <a:latin typeface="微软雅黑 Light" pitchFamily="34" charset="-122"/>
                        <a:ea typeface="微软雅黑 Light"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zh-CN" sz="1400" kern="0" dirty="0">
                          <a:effectLst/>
                          <a:latin typeface="微软雅黑 Light" pitchFamily="34" charset="-122"/>
                          <a:ea typeface="微软雅黑 Light" pitchFamily="34" charset="-122"/>
                          <a:cs typeface="Times New Roman"/>
                        </a:rPr>
                        <a:t>期刊名称</a:t>
                      </a:r>
                      <a:endParaRPr lang="zh-CN" sz="1400" kern="100" dirty="0">
                        <a:effectLst/>
                        <a:latin typeface="微软雅黑 Light" pitchFamily="34" charset="-122"/>
                        <a:ea typeface="微软雅黑 Light"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zh-CN" sz="1400" kern="0">
                          <a:effectLst/>
                          <a:latin typeface="微软雅黑 Light" pitchFamily="34" charset="-122"/>
                          <a:ea typeface="微软雅黑 Light" pitchFamily="34" charset="-122"/>
                          <a:cs typeface="Times New Roman"/>
                        </a:rPr>
                        <a:t>发表时间</a:t>
                      </a:r>
                      <a:endParaRPr lang="zh-CN" sz="1400" kern="100">
                        <a:effectLst/>
                        <a:latin typeface="微软雅黑 Light" pitchFamily="34" charset="-122"/>
                        <a:ea typeface="微软雅黑 Light"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3670">
                <a:tc>
                  <a:txBody>
                    <a:bodyPr/>
                    <a:lstStyle/>
                    <a:p>
                      <a:pPr algn="ctr">
                        <a:lnSpc>
                          <a:spcPct val="130000"/>
                        </a:lnSpc>
                        <a:spcAft>
                          <a:spcPts val="0"/>
                        </a:spcAft>
                      </a:pPr>
                      <a:r>
                        <a:rPr lang="en-US" sz="1400" kern="100">
                          <a:effectLst/>
                          <a:latin typeface="微软雅黑 Light" pitchFamily="34" charset="-122"/>
                          <a:ea typeface="微软雅黑 Light" pitchFamily="34" charset="-122"/>
                          <a:cs typeface="Times New Roman"/>
                        </a:rPr>
                        <a:t>1</a:t>
                      </a:r>
                      <a:endParaRPr lang="zh-CN" sz="1400" kern="100">
                        <a:effectLst/>
                        <a:latin typeface="微软雅黑 Light" pitchFamily="34" charset="-122"/>
                        <a:ea typeface="微软雅黑 Light"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1400" kern="100" dirty="0">
                          <a:effectLst/>
                          <a:latin typeface="微软雅黑 Light" pitchFamily="34" charset="-122"/>
                          <a:ea typeface="微软雅黑 Light" pitchFamily="34" charset="-122"/>
                          <a:cs typeface="Times New Roman"/>
                        </a:rPr>
                        <a:t>FMEA</a:t>
                      </a:r>
                      <a:r>
                        <a:rPr lang="zh-CN" sz="1400" kern="100" dirty="0">
                          <a:effectLst/>
                          <a:latin typeface="微软雅黑 Light" pitchFamily="34" charset="-122"/>
                          <a:ea typeface="微软雅黑 Light" pitchFamily="34" charset="-122"/>
                          <a:cs typeface="Times New Roman"/>
                        </a:rPr>
                        <a:t>在卷包工序产品品质风险管理中的应用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zh-CN" sz="1400" kern="100">
                          <a:effectLst/>
                          <a:latin typeface="微软雅黑 Light" pitchFamily="34" charset="-122"/>
                          <a:ea typeface="微软雅黑 Light" pitchFamily="34" charset="-122"/>
                          <a:cs typeface="Times New Roman"/>
                        </a:rPr>
                        <a:t>烟草科技（</a:t>
                      </a:r>
                      <a:r>
                        <a:rPr lang="en-US" sz="1400" kern="100">
                          <a:effectLst/>
                          <a:latin typeface="微软雅黑 Light" pitchFamily="34" charset="-122"/>
                          <a:ea typeface="微软雅黑 Light" pitchFamily="34" charset="-122"/>
                          <a:cs typeface="Times New Roman"/>
                        </a:rPr>
                        <a:t>CN41-1137/TS</a:t>
                      </a:r>
                      <a:r>
                        <a:rPr lang="zh-CN" sz="1400" kern="100">
                          <a:effectLst/>
                          <a:latin typeface="微软雅黑 Light" pitchFamily="34" charset="-122"/>
                          <a:ea typeface="微软雅黑 Light" pitchFamily="34" charset="-122"/>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1400" kern="100">
                          <a:effectLst/>
                          <a:latin typeface="微软雅黑 Light" pitchFamily="34" charset="-122"/>
                          <a:ea typeface="微软雅黑 Light" pitchFamily="34" charset="-122"/>
                          <a:cs typeface="Times New Roman"/>
                        </a:rPr>
                        <a:t>2014</a:t>
                      </a:r>
                      <a:r>
                        <a:rPr lang="zh-CN" sz="1400" kern="100">
                          <a:effectLst/>
                          <a:latin typeface="微软雅黑 Light" pitchFamily="34" charset="-122"/>
                          <a:ea typeface="微软雅黑 Light" pitchFamily="34" charset="-122"/>
                          <a:cs typeface="Times New Roman"/>
                        </a:rPr>
                        <a:t>年第</a:t>
                      </a:r>
                      <a:r>
                        <a:rPr lang="en-US" sz="1400" kern="100">
                          <a:effectLst/>
                          <a:latin typeface="微软雅黑 Light" pitchFamily="34" charset="-122"/>
                          <a:ea typeface="微软雅黑 Light" pitchFamily="34" charset="-122"/>
                          <a:cs typeface="Times New Roman"/>
                        </a:rPr>
                        <a:t>4</a:t>
                      </a:r>
                      <a:r>
                        <a:rPr lang="zh-CN" sz="1400" kern="100">
                          <a:effectLst/>
                          <a:latin typeface="微软雅黑 Light" pitchFamily="34" charset="-122"/>
                          <a:ea typeface="微软雅黑 Light" pitchFamily="34" charset="-122"/>
                          <a:cs typeface="Times New Roman"/>
                        </a:rPr>
                        <a:t>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3670">
                <a:tc>
                  <a:txBody>
                    <a:bodyPr/>
                    <a:lstStyle/>
                    <a:p>
                      <a:pPr algn="ctr">
                        <a:lnSpc>
                          <a:spcPct val="130000"/>
                        </a:lnSpc>
                        <a:spcAft>
                          <a:spcPts val="0"/>
                        </a:spcAft>
                      </a:pPr>
                      <a:r>
                        <a:rPr lang="en-US" sz="1400" kern="100">
                          <a:effectLst/>
                          <a:latin typeface="微软雅黑 Light" pitchFamily="34" charset="-122"/>
                          <a:ea typeface="微软雅黑 Light" pitchFamily="34" charset="-122"/>
                          <a:cs typeface="Times New Roman"/>
                        </a:rPr>
                        <a:t>2</a:t>
                      </a:r>
                      <a:endParaRPr lang="zh-CN" sz="1400" kern="100">
                        <a:effectLst/>
                        <a:latin typeface="微软雅黑 Light" pitchFamily="34" charset="-122"/>
                        <a:ea typeface="微软雅黑 Light"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1400" kern="100" dirty="0">
                          <a:effectLst/>
                          <a:latin typeface="微软雅黑 Light" pitchFamily="34" charset="-122"/>
                          <a:ea typeface="微软雅黑 Light" pitchFamily="34" charset="-122"/>
                          <a:cs typeface="Times New Roman"/>
                        </a:rPr>
                        <a:t>FMEA</a:t>
                      </a:r>
                      <a:r>
                        <a:rPr lang="zh-CN" sz="1400" kern="100" dirty="0">
                          <a:effectLst/>
                          <a:latin typeface="微软雅黑 Light" pitchFamily="34" charset="-122"/>
                          <a:ea typeface="微软雅黑 Light" pitchFamily="34" charset="-122"/>
                          <a:cs typeface="Times New Roman"/>
                        </a:rPr>
                        <a:t>在卷烟制造企业质量风险管理中的应用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zh-CN" sz="1400" kern="100">
                          <a:effectLst/>
                          <a:latin typeface="微软雅黑 Light" pitchFamily="34" charset="-122"/>
                          <a:ea typeface="微软雅黑 Light" pitchFamily="34" charset="-122"/>
                          <a:cs typeface="Times New Roman"/>
                        </a:rPr>
                        <a:t>经营管理者</a:t>
                      </a:r>
                    </a:p>
                    <a:p>
                      <a:pPr algn="ctr">
                        <a:lnSpc>
                          <a:spcPct val="130000"/>
                        </a:lnSpc>
                        <a:spcAft>
                          <a:spcPts val="0"/>
                        </a:spcAft>
                      </a:pPr>
                      <a:r>
                        <a:rPr lang="zh-CN" sz="1400" kern="100">
                          <a:effectLst/>
                          <a:latin typeface="微软雅黑 Light" pitchFamily="34" charset="-122"/>
                          <a:ea typeface="微软雅黑 Light" pitchFamily="34" charset="-122"/>
                          <a:cs typeface="Times New Roman"/>
                        </a:rPr>
                        <a:t>（</a:t>
                      </a:r>
                      <a:r>
                        <a:rPr lang="en-US" sz="1400" kern="100">
                          <a:effectLst/>
                          <a:latin typeface="微软雅黑 Light" pitchFamily="34" charset="-122"/>
                          <a:ea typeface="微软雅黑 Light" pitchFamily="34" charset="-122"/>
                          <a:cs typeface="Times New Roman"/>
                        </a:rPr>
                        <a:t>CN51-1071/F</a:t>
                      </a:r>
                      <a:r>
                        <a:rPr lang="zh-CN" sz="1400" kern="100">
                          <a:effectLst/>
                          <a:latin typeface="微软雅黑 Light" pitchFamily="34" charset="-122"/>
                          <a:ea typeface="微软雅黑 Light" pitchFamily="34" charset="-122"/>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1400" kern="100">
                          <a:effectLst/>
                          <a:latin typeface="微软雅黑 Light" pitchFamily="34" charset="-122"/>
                          <a:ea typeface="微软雅黑 Light" pitchFamily="34" charset="-122"/>
                          <a:cs typeface="Times New Roman"/>
                        </a:rPr>
                        <a:t>2014</a:t>
                      </a:r>
                      <a:r>
                        <a:rPr lang="zh-CN" sz="1400" kern="100">
                          <a:effectLst/>
                          <a:latin typeface="微软雅黑 Light" pitchFamily="34" charset="-122"/>
                          <a:ea typeface="微软雅黑 Light" pitchFamily="34" charset="-122"/>
                          <a:cs typeface="Times New Roman"/>
                        </a:rPr>
                        <a:t>年第</a:t>
                      </a:r>
                      <a:r>
                        <a:rPr lang="en-US" sz="1400" kern="100">
                          <a:effectLst/>
                          <a:latin typeface="微软雅黑 Light" pitchFamily="34" charset="-122"/>
                          <a:ea typeface="微软雅黑 Light" pitchFamily="34" charset="-122"/>
                          <a:cs typeface="Times New Roman"/>
                        </a:rPr>
                        <a:t>3</a:t>
                      </a:r>
                      <a:r>
                        <a:rPr lang="zh-CN" sz="1400" kern="100">
                          <a:effectLst/>
                          <a:latin typeface="微软雅黑 Light" pitchFamily="34" charset="-122"/>
                          <a:ea typeface="微软雅黑 Light" pitchFamily="34" charset="-122"/>
                          <a:cs typeface="Times New Roman"/>
                        </a:rPr>
                        <a:t>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3670">
                <a:tc>
                  <a:txBody>
                    <a:bodyPr/>
                    <a:lstStyle/>
                    <a:p>
                      <a:pPr algn="ctr">
                        <a:lnSpc>
                          <a:spcPct val="130000"/>
                        </a:lnSpc>
                        <a:spcAft>
                          <a:spcPts val="0"/>
                        </a:spcAft>
                      </a:pPr>
                      <a:r>
                        <a:rPr lang="en-US" sz="1400" kern="100">
                          <a:effectLst/>
                          <a:latin typeface="微软雅黑 Light" pitchFamily="34" charset="-122"/>
                          <a:ea typeface="微软雅黑 Light" pitchFamily="34" charset="-122"/>
                          <a:cs typeface="Times New Roman"/>
                        </a:rPr>
                        <a:t>3</a:t>
                      </a:r>
                      <a:endParaRPr lang="zh-CN" sz="1400" kern="100">
                        <a:effectLst/>
                        <a:latin typeface="微软雅黑 Light" pitchFamily="34" charset="-122"/>
                        <a:ea typeface="微软雅黑 Light"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1400" kern="100" dirty="0">
                          <a:effectLst/>
                          <a:latin typeface="微软雅黑 Light" pitchFamily="34" charset="-122"/>
                          <a:ea typeface="微软雅黑 Light" pitchFamily="34" charset="-122"/>
                          <a:cs typeface="Times New Roman"/>
                        </a:rPr>
                        <a:t>PFMEA</a:t>
                      </a:r>
                      <a:r>
                        <a:rPr lang="zh-CN" sz="1400" kern="100" dirty="0">
                          <a:effectLst/>
                          <a:latin typeface="微软雅黑 Light" pitchFamily="34" charset="-122"/>
                          <a:ea typeface="微软雅黑 Light" pitchFamily="34" charset="-122"/>
                          <a:cs typeface="Times New Roman"/>
                        </a:rPr>
                        <a:t>分析方法在卷烟制造过程中的应用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zh-CN" sz="1400" kern="100" dirty="0">
                          <a:effectLst/>
                          <a:latin typeface="微软雅黑 Light" pitchFamily="34" charset="-122"/>
                          <a:ea typeface="微软雅黑 Light" pitchFamily="34" charset="-122"/>
                          <a:cs typeface="Times New Roman"/>
                        </a:rPr>
                        <a:t>科技创新导报</a:t>
                      </a:r>
                    </a:p>
                    <a:p>
                      <a:pPr algn="ctr">
                        <a:lnSpc>
                          <a:spcPct val="130000"/>
                        </a:lnSpc>
                        <a:spcAft>
                          <a:spcPts val="0"/>
                        </a:spcAft>
                      </a:pPr>
                      <a:r>
                        <a:rPr lang="zh-CN" sz="1400" kern="100" dirty="0">
                          <a:effectLst/>
                          <a:latin typeface="微软雅黑 Light" pitchFamily="34" charset="-122"/>
                          <a:ea typeface="微软雅黑 Light" pitchFamily="34" charset="-122"/>
                          <a:cs typeface="Times New Roman"/>
                        </a:rPr>
                        <a:t>（</a:t>
                      </a:r>
                      <a:r>
                        <a:rPr lang="en-US" sz="1400" kern="100" dirty="0">
                          <a:effectLst/>
                          <a:latin typeface="微软雅黑 Light" pitchFamily="34" charset="-122"/>
                          <a:ea typeface="微软雅黑 Light" pitchFamily="34" charset="-122"/>
                          <a:cs typeface="Times New Roman"/>
                        </a:rPr>
                        <a:t>CN11-5640/N</a:t>
                      </a:r>
                      <a:r>
                        <a:rPr lang="zh-CN" sz="1400" kern="100" dirty="0">
                          <a:effectLst/>
                          <a:latin typeface="微软雅黑 Light" pitchFamily="34" charset="-122"/>
                          <a:ea typeface="微软雅黑 Light" pitchFamily="34" charset="-122"/>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1400" kern="100">
                          <a:effectLst/>
                          <a:latin typeface="微软雅黑 Light" pitchFamily="34" charset="-122"/>
                          <a:ea typeface="微软雅黑 Light" pitchFamily="34" charset="-122"/>
                          <a:cs typeface="Times New Roman"/>
                        </a:rPr>
                        <a:t>2012</a:t>
                      </a:r>
                      <a:r>
                        <a:rPr lang="zh-CN" sz="1400" kern="100">
                          <a:effectLst/>
                          <a:latin typeface="微软雅黑 Light" pitchFamily="34" charset="-122"/>
                          <a:ea typeface="微软雅黑 Light" pitchFamily="34" charset="-122"/>
                          <a:cs typeface="Times New Roman"/>
                        </a:rPr>
                        <a:t>年</a:t>
                      </a:r>
                      <a:r>
                        <a:rPr lang="en-US" sz="1400" kern="100">
                          <a:effectLst/>
                          <a:latin typeface="微软雅黑 Light" pitchFamily="34" charset="-122"/>
                          <a:ea typeface="微软雅黑 Light" pitchFamily="34" charset="-122"/>
                          <a:cs typeface="Times New Roman"/>
                        </a:rPr>
                        <a:t>10</a:t>
                      </a:r>
                      <a:r>
                        <a:rPr lang="zh-CN" sz="1400" kern="100">
                          <a:effectLst/>
                          <a:latin typeface="微软雅黑 Light" pitchFamily="34" charset="-122"/>
                          <a:ea typeface="微软雅黑 Light" pitchFamily="34" charset="-122"/>
                          <a:cs typeface="Times New Roman"/>
                        </a:rPr>
                        <a:t>月</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3670">
                <a:tc>
                  <a:txBody>
                    <a:bodyPr/>
                    <a:lstStyle/>
                    <a:p>
                      <a:pPr algn="ctr">
                        <a:lnSpc>
                          <a:spcPct val="130000"/>
                        </a:lnSpc>
                        <a:spcAft>
                          <a:spcPts val="0"/>
                        </a:spcAft>
                      </a:pPr>
                      <a:r>
                        <a:rPr lang="en-US" sz="1400" kern="100">
                          <a:effectLst/>
                          <a:latin typeface="微软雅黑 Light" pitchFamily="34" charset="-122"/>
                          <a:ea typeface="微软雅黑 Light" pitchFamily="34" charset="-122"/>
                          <a:cs typeface="Times New Roman"/>
                        </a:rPr>
                        <a:t>4</a:t>
                      </a:r>
                      <a:endParaRPr lang="zh-CN" sz="1400" kern="100">
                        <a:effectLst/>
                        <a:latin typeface="微软雅黑 Light" pitchFamily="34" charset="-122"/>
                        <a:ea typeface="微软雅黑 Light"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zh-CN" sz="1400" kern="100">
                          <a:effectLst/>
                          <a:latin typeface="微软雅黑 Light" pitchFamily="34" charset="-122"/>
                          <a:ea typeface="微软雅黑 Light" pitchFamily="34" charset="-122"/>
                          <a:cs typeface="Times New Roman"/>
                        </a:rPr>
                        <a:t>质量风险管理在卷烟工业中的应用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zh-CN" sz="1400" kern="100" dirty="0">
                          <a:effectLst/>
                          <a:latin typeface="微软雅黑 Light" pitchFamily="34" charset="-122"/>
                          <a:ea typeface="微软雅黑 Light" pitchFamily="34" charset="-122"/>
                          <a:cs typeface="Times New Roman"/>
                        </a:rPr>
                        <a:t>福建烟草学会论文集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1400" kern="100" dirty="0">
                          <a:effectLst/>
                          <a:latin typeface="微软雅黑 Light" pitchFamily="34" charset="-122"/>
                          <a:ea typeface="微软雅黑 Light" pitchFamily="34" charset="-122"/>
                          <a:cs typeface="Times New Roman"/>
                        </a:rPr>
                        <a:t>2013</a:t>
                      </a:r>
                      <a:r>
                        <a:rPr lang="zh-CN" sz="1400" kern="100" dirty="0">
                          <a:effectLst/>
                          <a:latin typeface="微软雅黑 Light" pitchFamily="34" charset="-122"/>
                          <a:ea typeface="微软雅黑 Light" pitchFamily="34" charset="-122"/>
                          <a:cs typeface="Times New Roman"/>
                        </a:rPr>
                        <a:t>年</a:t>
                      </a:r>
                      <a:r>
                        <a:rPr lang="en-US" sz="1400" kern="100" dirty="0">
                          <a:effectLst/>
                          <a:latin typeface="微软雅黑 Light" pitchFamily="34" charset="-122"/>
                          <a:ea typeface="微软雅黑 Light" pitchFamily="34" charset="-122"/>
                          <a:cs typeface="Times New Roman"/>
                        </a:rPr>
                        <a:t>9</a:t>
                      </a:r>
                      <a:r>
                        <a:rPr lang="zh-CN" sz="1400" kern="100" dirty="0">
                          <a:effectLst/>
                          <a:latin typeface="微软雅黑 Light" pitchFamily="34" charset="-122"/>
                          <a:ea typeface="微软雅黑 Light" pitchFamily="34" charset="-122"/>
                          <a:cs typeface="Times New Roman"/>
                        </a:rPr>
                        <a:t>月</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 name="图片 9" descr="img412"/>
          <p:cNvPicPr/>
          <p:nvPr/>
        </p:nvPicPr>
        <p:blipFill>
          <a:blip r:embed="rId2"/>
          <a:srcRect/>
          <a:stretch>
            <a:fillRect/>
          </a:stretch>
        </p:blipFill>
        <p:spPr bwMode="auto">
          <a:xfrm>
            <a:off x="7683351" y="1425316"/>
            <a:ext cx="2107966" cy="2291391"/>
          </a:xfrm>
          <a:prstGeom prst="rect">
            <a:avLst/>
          </a:prstGeom>
          <a:ln>
            <a:noFill/>
          </a:ln>
          <a:effectLst>
            <a:outerShdw blurRad="190500" algn="tl" rotWithShape="0">
              <a:srgbClr val="000000">
                <a:alpha val="70000"/>
              </a:srgbClr>
            </a:outerShdw>
          </a:effectLst>
        </p:spPr>
      </p:pic>
      <p:pic>
        <p:nvPicPr>
          <p:cNvPr id="11" name="图片 10" descr="img411"/>
          <p:cNvPicPr/>
          <p:nvPr/>
        </p:nvPicPr>
        <p:blipFill>
          <a:blip r:embed="rId3" cstate="print"/>
          <a:srcRect/>
          <a:stretch>
            <a:fillRect/>
          </a:stretch>
        </p:blipFill>
        <p:spPr bwMode="auto">
          <a:xfrm>
            <a:off x="8350157" y="1425316"/>
            <a:ext cx="2107966" cy="2291391"/>
          </a:xfrm>
          <a:prstGeom prst="rect">
            <a:avLst/>
          </a:prstGeom>
          <a:ln>
            <a:noFill/>
          </a:ln>
          <a:effectLst>
            <a:outerShdw blurRad="190500" algn="tl" rotWithShape="0">
              <a:srgbClr val="000000">
                <a:alpha val="70000"/>
              </a:srgbClr>
            </a:outerShdw>
          </a:effectLst>
        </p:spPr>
      </p:pic>
      <p:pic>
        <p:nvPicPr>
          <p:cNvPr id="12" name="图片 11" descr="nEO_IMG_img028"/>
          <p:cNvPicPr/>
          <p:nvPr/>
        </p:nvPicPr>
        <p:blipFill>
          <a:blip r:embed="rId4"/>
          <a:srcRect/>
          <a:stretch>
            <a:fillRect/>
          </a:stretch>
        </p:blipFill>
        <p:spPr bwMode="auto">
          <a:xfrm>
            <a:off x="9016963" y="1425387"/>
            <a:ext cx="2107805" cy="2291645"/>
          </a:xfrm>
          <a:prstGeom prst="rect">
            <a:avLst/>
          </a:prstGeom>
          <a:noFill/>
          <a:ln w="9525">
            <a:noFill/>
            <a:miter lim="800000"/>
            <a:headEnd/>
            <a:tailEnd/>
          </a:ln>
        </p:spPr>
      </p:pic>
      <p:pic>
        <p:nvPicPr>
          <p:cNvPr id="15" name="图片 14" descr="nEO_IMG_img026"/>
          <p:cNvPicPr/>
          <p:nvPr/>
        </p:nvPicPr>
        <p:blipFill>
          <a:blip r:embed="rId5"/>
          <a:srcRect/>
          <a:stretch>
            <a:fillRect/>
          </a:stretch>
        </p:blipFill>
        <p:spPr bwMode="auto">
          <a:xfrm>
            <a:off x="9683610" y="1425387"/>
            <a:ext cx="2035798" cy="2291645"/>
          </a:xfrm>
          <a:prstGeom prst="rect">
            <a:avLst/>
          </a:prstGeom>
          <a:noFill/>
          <a:ln w="9525">
            <a:noFill/>
            <a:miter lim="800000"/>
            <a:headEnd/>
            <a:tailEnd/>
          </a:ln>
        </p:spPr>
      </p:pic>
      <p:pic>
        <p:nvPicPr>
          <p:cNvPr id="16" name="图片 15" descr="img415"/>
          <p:cNvPicPr/>
          <p:nvPr/>
        </p:nvPicPr>
        <p:blipFill>
          <a:blip r:embed="rId6"/>
          <a:srcRect/>
          <a:stretch>
            <a:fillRect/>
          </a:stretch>
        </p:blipFill>
        <p:spPr bwMode="auto">
          <a:xfrm>
            <a:off x="7683867" y="3789040"/>
            <a:ext cx="2107805" cy="2291645"/>
          </a:xfrm>
          <a:prstGeom prst="rect">
            <a:avLst/>
          </a:prstGeom>
          <a:noFill/>
          <a:ln w="9525">
            <a:noFill/>
            <a:miter lim="800000"/>
            <a:headEnd/>
            <a:tailEnd/>
          </a:ln>
        </p:spPr>
      </p:pic>
      <p:pic>
        <p:nvPicPr>
          <p:cNvPr id="17" name="图片 16" descr="img416"/>
          <p:cNvPicPr/>
          <p:nvPr/>
        </p:nvPicPr>
        <p:blipFill>
          <a:blip r:embed="rId7" cstate="print"/>
          <a:srcRect/>
          <a:stretch>
            <a:fillRect/>
          </a:stretch>
        </p:blipFill>
        <p:spPr bwMode="auto">
          <a:xfrm>
            <a:off x="8398248" y="3789040"/>
            <a:ext cx="2107805" cy="2291645"/>
          </a:xfrm>
          <a:prstGeom prst="rect">
            <a:avLst/>
          </a:prstGeom>
          <a:noFill/>
          <a:ln w="9525">
            <a:noFill/>
            <a:miter lim="800000"/>
            <a:headEnd/>
            <a:tailEnd/>
          </a:ln>
        </p:spPr>
      </p:pic>
      <p:pic>
        <p:nvPicPr>
          <p:cNvPr id="18" name="图片 17" descr="img414"/>
          <p:cNvPicPr/>
          <p:nvPr/>
        </p:nvPicPr>
        <p:blipFill>
          <a:blip r:embed="rId8"/>
          <a:srcRect/>
          <a:stretch>
            <a:fillRect/>
          </a:stretch>
        </p:blipFill>
        <p:spPr bwMode="auto">
          <a:xfrm>
            <a:off x="9112629" y="3789040"/>
            <a:ext cx="2107805" cy="2291645"/>
          </a:xfrm>
          <a:prstGeom prst="rect">
            <a:avLst/>
          </a:prstGeom>
          <a:noFill/>
          <a:ln w="9525">
            <a:noFill/>
            <a:miter lim="800000"/>
            <a:headEnd/>
            <a:tailEnd/>
          </a:ln>
        </p:spPr>
      </p:pic>
      <p:pic>
        <p:nvPicPr>
          <p:cNvPr id="19" name="图片 18" descr="img413"/>
          <p:cNvPicPr/>
          <p:nvPr/>
        </p:nvPicPr>
        <p:blipFill rotWithShape="1">
          <a:blip r:embed="rId9" cstate="print"/>
          <a:srcRect r="10219"/>
          <a:stretch/>
        </p:blipFill>
        <p:spPr bwMode="auto">
          <a:xfrm>
            <a:off x="9827009" y="3789040"/>
            <a:ext cx="1892398" cy="2291645"/>
          </a:xfrm>
          <a:prstGeom prst="rect">
            <a:avLst/>
          </a:prstGeom>
          <a:noFill/>
          <a:ln w="9525">
            <a:noFill/>
            <a:miter lim="800000"/>
            <a:headEnd/>
            <a:tailEnd/>
          </a:ln>
        </p:spPr>
      </p:pic>
    </p:spTree>
    <p:extLst>
      <p:ext uri="{BB962C8B-B14F-4D97-AF65-F5344CB8AC3E}">
        <p14:creationId xmlns:p14="http://schemas.microsoft.com/office/powerpoint/2010/main" val="1776999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Scale>
                                      <p:cBhvr>
                                        <p:cTn id="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
                                        </p:tgtEl>
                                        <p:attrNameLst>
                                          <p:attrName>ppt_x</p:attrName>
                                          <p:attrName>ppt_y</p:attrName>
                                        </p:attrNameLst>
                                      </p:cBhvr>
                                    </p:animMotion>
                                    <p:animEffect transition="in" filter="fade">
                                      <p:cBhvr>
                                        <p:cTn id="9" dur="1000"/>
                                        <p:tgtEl>
                                          <p:spTgt spid="10"/>
                                        </p:tgtEl>
                                      </p:cBhvr>
                                    </p:animEffect>
                                  </p:childTnLst>
                                </p:cTn>
                              </p:par>
                              <p:par>
                                <p:cTn id="10" presetID="5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Scale>
                                      <p:cBhvr>
                                        <p:cTn id="1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
                                        </p:tgtEl>
                                        <p:attrNameLst>
                                          <p:attrName>ppt_x</p:attrName>
                                          <p:attrName>ppt_y</p:attrName>
                                        </p:attrNameLst>
                                      </p:cBhvr>
                                    </p:animMotion>
                                    <p:animEffect transition="in" filter="fade">
                                      <p:cBhvr>
                                        <p:cTn id="14" dur="1000"/>
                                        <p:tgtEl>
                                          <p:spTgt spid="11"/>
                                        </p:tgtEl>
                                      </p:cBhvr>
                                    </p:animEffect>
                                  </p:childTnLst>
                                </p:cTn>
                              </p:par>
                              <p:par>
                                <p:cTn id="15" presetID="5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2"/>
                                        </p:tgtEl>
                                        <p:attrNameLst>
                                          <p:attrName>ppt_x</p:attrName>
                                          <p:attrName>ppt_y</p:attrName>
                                        </p:attrNameLst>
                                      </p:cBhvr>
                                    </p:animMotion>
                                    <p:animEffect transition="in" filter="fade">
                                      <p:cBhvr>
                                        <p:cTn id="19" dur="1000"/>
                                        <p:tgtEl>
                                          <p:spTgt spid="12"/>
                                        </p:tgtEl>
                                      </p:cBhvr>
                                    </p:animEffect>
                                  </p:childTnLst>
                                </p:cTn>
                              </p:par>
                              <p:par>
                                <p:cTn id="20" presetID="5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5"/>
                                        </p:tgtEl>
                                        <p:attrNameLst>
                                          <p:attrName>ppt_x</p:attrName>
                                          <p:attrName>ppt_y</p:attrName>
                                        </p:attrNameLst>
                                      </p:cBhvr>
                                    </p:animMotion>
                                    <p:animEffect transition="in" filter="fade">
                                      <p:cBhvr>
                                        <p:cTn id="24" dur="1000"/>
                                        <p:tgtEl>
                                          <p:spTgt spid="15"/>
                                        </p:tgtEl>
                                      </p:cBhvr>
                                    </p:animEffect>
                                  </p:childTnLst>
                                </p:cTn>
                              </p:par>
                              <p:par>
                                <p:cTn id="25" presetID="5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Scale>
                                      <p:cBhvr>
                                        <p:cTn id="2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6"/>
                                        </p:tgtEl>
                                        <p:attrNameLst>
                                          <p:attrName>ppt_x</p:attrName>
                                          <p:attrName>ppt_y</p:attrName>
                                        </p:attrNameLst>
                                      </p:cBhvr>
                                    </p:animMotion>
                                    <p:animEffect transition="in" filter="fade">
                                      <p:cBhvr>
                                        <p:cTn id="29" dur="1000"/>
                                        <p:tgtEl>
                                          <p:spTgt spid="16"/>
                                        </p:tgtEl>
                                      </p:cBhvr>
                                    </p:animEffect>
                                  </p:childTnLst>
                                </p:cTn>
                              </p:par>
                              <p:par>
                                <p:cTn id="30" presetID="52"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Scale>
                                      <p:cBhvr>
                                        <p:cTn id="3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7"/>
                                        </p:tgtEl>
                                        <p:attrNameLst>
                                          <p:attrName>ppt_x</p:attrName>
                                          <p:attrName>ppt_y</p:attrName>
                                        </p:attrNameLst>
                                      </p:cBhvr>
                                    </p:animMotion>
                                    <p:animEffect transition="in" filter="fade">
                                      <p:cBhvr>
                                        <p:cTn id="34" dur="1000"/>
                                        <p:tgtEl>
                                          <p:spTgt spid="17"/>
                                        </p:tgtEl>
                                      </p:cBhvr>
                                    </p:animEffect>
                                  </p:childTnLst>
                                </p:cTn>
                              </p:par>
                              <p:par>
                                <p:cTn id="35" presetID="52"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Scale>
                                      <p:cBhvr>
                                        <p:cTn id="3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8"/>
                                        </p:tgtEl>
                                        <p:attrNameLst>
                                          <p:attrName>ppt_x</p:attrName>
                                          <p:attrName>ppt_y</p:attrName>
                                        </p:attrNameLst>
                                      </p:cBhvr>
                                    </p:animMotion>
                                    <p:animEffect transition="in" filter="fade">
                                      <p:cBhvr>
                                        <p:cTn id="39" dur="1000"/>
                                        <p:tgtEl>
                                          <p:spTgt spid="18"/>
                                        </p:tgtEl>
                                      </p:cBhvr>
                                    </p:animEffect>
                                  </p:childTnLst>
                                </p:cTn>
                              </p:par>
                              <p:par>
                                <p:cTn id="40" presetID="52"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Scale>
                                      <p:cBhvr>
                                        <p:cTn id="4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9"/>
                                        </p:tgtEl>
                                        <p:attrNameLst>
                                          <p:attrName>ppt_x</p:attrName>
                                          <p:attrName>ppt_y</p:attrName>
                                        </p:attrNameLst>
                                      </p:cBhvr>
                                    </p:animMotion>
                                    <p:animEffect transition="in" filter="fade">
                                      <p:cBhvr>
                                        <p:cTn id="4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9859752"/>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58615" y="1916832"/>
            <a:ext cx="5472607" cy="1015663"/>
            <a:chOff x="462157" y="850651"/>
            <a:chExt cx="5472607" cy="1015663"/>
          </a:xfrm>
        </p:grpSpPr>
        <p:sp>
          <p:nvSpPr>
            <p:cNvPr id="7" name="矩形 6"/>
            <p:cNvSpPr/>
            <p:nvPr/>
          </p:nvSpPr>
          <p:spPr>
            <a:xfrm>
              <a:off x="1110229" y="1212269"/>
              <a:ext cx="4824535" cy="461665"/>
            </a:xfrm>
            <a:prstGeom prst="rect">
              <a:avLst/>
            </a:prstGeom>
          </p:spPr>
          <p:txBody>
            <a:bodyPr wrap="square">
              <a:spAutoFit/>
            </a:bodyPr>
            <a:lstStyle/>
            <a:p>
              <a:r>
                <a:rPr lang="zh-CN" altLang="en-US" sz="2400" dirty="0">
                  <a:solidFill>
                    <a:srgbClr val="FF8500"/>
                  </a:solidFill>
                  <a:latin typeface="华康俪金黑W8(P)" panose="020B0800000000000000" pitchFamily="34" charset="-122"/>
                  <a:ea typeface="华康俪金黑W8(P)" panose="020B0800000000000000" pitchFamily="34" charset="-122"/>
                </a:rPr>
                <a:t>创新性建立了质量风险管理</a:t>
              </a:r>
              <a:r>
                <a:rPr lang="zh-CN" altLang="en-US" sz="2400" dirty="0" smtClean="0">
                  <a:solidFill>
                    <a:srgbClr val="FF8500"/>
                  </a:solidFill>
                  <a:latin typeface="华康俪金黑W8(P)" panose="020B0800000000000000" pitchFamily="34" charset="-122"/>
                  <a:ea typeface="华康俪金黑W8(P)" panose="020B0800000000000000" pitchFamily="34" charset="-122"/>
                </a:rPr>
                <a:t>体系</a:t>
              </a:r>
              <a:endParaRPr lang="zh-CN" altLang="en-US" sz="2400" dirty="0">
                <a:solidFill>
                  <a:srgbClr val="FF8500"/>
                </a:solidFill>
                <a:latin typeface="华康俪金黑W8(P)" panose="020B0800000000000000" pitchFamily="34" charset="-122"/>
                <a:ea typeface="华康俪金黑W8(P)" panose="020B0800000000000000" pitchFamily="34" charset="-122"/>
              </a:endParaRPr>
            </a:p>
          </p:txBody>
        </p:sp>
        <p:sp>
          <p:nvSpPr>
            <p:cNvPr id="8"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1</a:t>
              </a:r>
              <a:endParaRPr lang="zh-CN" altLang="en-US" sz="6000" dirty="0">
                <a:solidFill>
                  <a:srgbClr val="FF8500"/>
                </a:solidFill>
                <a:latin typeface="Broadway" pitchFamily="82" charset="0"/>
                <a:ea typeface="DFPYeaSong-B5" pitchFamily="18" charset="-120"/>
              </a:endParaRPr>
            </a:p>
          </p:txBody>
        </p:sp>
      </p:grpSp>
      <p:cxnSp>
        <p:nvCxnSpPr>
          <p:cNvPr id="4" name="直接连接符 3"/>
          <p:cNvCxnSpPr/>
          <p:nvPr/>
        </p:nvCxnSpPr>
        <p:spPr>
          <a:xfrm>
            <a:off x="1188292" y="2932495"/>
            <a:ext cx="5342930" cy="0"/>
          </a:xfrm>
          <a:prstGeom prst="line">
            <a:avLst/>
          </a:prstGeom>
          <a:ln w="12700">
            <a:solidFill>
              <a:schemeClr val="tx1">
                <a:lumMod val="85000"/>
                <a:lumOff val="1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317970" y="3070538"/>
            <a:ext cx="5331554" cy="2695610"/>
          </a:xfrm>
          <a:prstGeom prst="rect">
            <a:avLst/>
          </a:prstGeom>
        </p:spPr>
        <p:txBody>
          <a:bodyPr wrap="square">
            <a:spAutoFit/>
          </a:bodyPr>
          <a:lstStyle/>
          <a:p>
            <a:pPr lvl="0" fontAlgn="base">
              <a:lnSpc>
                <a:spcPts val="2900"/>
              </a:lnSpc>
              <a:spcBef>
                <a:spcPct val="0"/>
              </a:spcBef>
              <a:spcAft>
                <a:spcPct val="0"/>
              </a:spcAft>
            </a:pPr>
            <a:r>
              <a:rPr lang="zh-CN" altLang="en-US" dirty="0">
                <a:latin typeface="微软雅黑 Light" pitchFamily="34" charset="-122"/>
                <a:ea typeface="微软雅黑 Light" pitchFamily="34" charset="-122"/>
                <a:cs typeface="Times New Roman" pitchFamily="18" charset="0"/>
              </a:rPr>
              <a:t>通过导入质量风险管理理念，系统、深入开展质量风险管理方法在卷烟工业中的应用研究，创新性建立了质量风险管理体系，体系包含</a:t>
            </a:r>
            <a:r>
              <a:rPr lang="en-US" altLang="zh-CN" dirty="0">
                <a:latin typeface="微软雅黑 Light" pitchFamily="34" charset="-122"/>
                <a:ea typeface="微软雅黑 Light" pitchFamily="34" charset="-122"/>
                <a:cs typeface="Times New Roman" pitchFamily="18" charset="0"/>
              </a:rPr>
              <a:t>《</a:t>
            </a:r>
            <a:r>
              <a:rPr lang="zh-CN" altLang="en-US" dirty="0">
                <a:latin typeface="微软雅黑 Light" pitchFamily="34" charset="-122"/>
                <a:ea typeface="微软雅黑 Light" pitchFamily="34" charset="-122"/>
                <a:cs typeface="Times New Roman" pitchFamily="18" charset="0"/>
              </a:rPr>
              <a:t>质量风险管理程序</a:t>
            </a:r>
            <a:r>
              <a:rPr lang="en-US" altLang="zh-CN" dirty="0">
                <a:latin typeface="微软雅黑 Light" pitchFamily="34" charset="-122"/>
                <a:ea typeface="微软雅黑 Light" pitchFamily="34" charset="-122"/>
                <a:cs typeface="Times New Roman" pitchFamily="18" charset="0"/>
              </a:rPr>
              <a:t>》</a:t>
            </a:r>
            <a:r>
              <a:rPr lang="zh-CN" altLang="en-US" dirty="0">
                <a:latin typeface="微软雅黑 Light" pitchFamily="34" charset="-122"/>
                <a:ea typeface="微软雅黑 Light" pitchFamily="34" charset="-122"/>
                <a:cs typeface="Times New Roman" pitchFamily="18" charset="0"/>
              </a:rPr>
              <a:t>等管理和技术文件，明确规定了质量风险管理的职责权限、主要流程和具体方法，为企业全面开展质量风险管理活动，有效控制和降低产品质量风险提供有效支撑。</a:t>
            </a:r>
          </a:p>
        </p:txBody>
      </p:sp>
    </p:spTree>
    <p:extLst>
      <p:ext uri="{BB962C8B-B14F-4D97-AF65-F5344CB8AC3E}">
        <p14:creationId xmlns:p14="http://schemas.microsoft.com/office/powerpoint/2010/main" val="3658779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58615" y="1916832"/>
            <a:ext cx="5472607" cy="1015663"/>
            <a:chOff x="462157" y="850651"/>
            <a:chExt cx="5472607" cy="1015663"/>
          </a:xfrm>
        </p:grpSpPr>
        <p:sp>
          <p:nvSpPr>
            <p:cNvPr id="7" name="矩形 6"/>
            <p:cNvSpPr/>
            <p:nvPr/>
          </p:nvSpPr>
          <p:spPr>
            <a:xfrm>
              <a:off x="1110229" y="955758"/>
              <a:ext cx="4824535" cy="830997"/>
            </a:xfrm>
            <a:prstGeom prst="rect">
              <a:avLst/>
            </a:prstGeom>
          </p:spPr>
          <p:txBody>
            <a:bodyPr wrap="square">
              <a:spAutoFit/>
            </a:bodyPr>
            <a:lstStyle/>
            <a:p>
              <a:r>
                <a:rPr lang="zh-CN" altLang="en-US" sz="2400" dirty="0">
                  <a:solidFill>
                    <a:srgbClr val="FF8500"/>
                  </a:solidFill>
                  <a:latin typeface="华康俪金黑W8(P)" panose="020B0800000000000000" pitchFamily="34" charset="-122"/>
                  <a:ea typeface="华康俪金黑W8(P)" panose="020B0800000000000000" pitchFamily="34" charset="-122"/>
                </a:rPr>
                <a:t>制订了质量风险评估方法，并形成行业标准</a:t>
              </a:r>
            </a:p>
          </p:txBody>
        </p:sp>
        <p:sp>
          <p:nvSpPr>
            <p:cNvPr id="8"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2</a:t>
              </a:r>
              <a:endParaRPr lang="zh-CN" altLang="en-US" sz="6000" dirty="0">
                <a:solidFill>
                  <a:srgbClr val="FF8500"/>
                </a:solidFill>
                <a:latin typeface="Broadway" pitchFamily="82" charset="0"/>
                <a:ea typeface="DFPYeaSong-B5" pitchFamily="18" charset="-120"/>
              </a:endParaRPr>
            </a:p>
          </p:txBody>
        </p:sp>
      </p:grpSp>
      <p:cxnSp>
        <p:nvCxnSpPr>
          <p:cNvPr id="4" name="直接连接符 3"/>
          <p:cNvCxnSpPr/>
          <p:nvPr/>
        </p:nvCxnSpPr>
        <p:spPr>
          <a:xfrm>
            <a:off x="1188292" y="2932495"/>
            <a:ext cx="5342930" cy="0"/>
          </a:xfrm>
          <a:prstGeom prst="line">
            <a:avLst/>
          </a:prstGeom>
          <a:ln w="12700">
            <a:solidFill>
              <a:schemeClr val="tx1">
                <a:lumMod val="85000"/>
                <a:lumOff val="1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317970" y="3070538"/>
            <a:ext cx="5331554" cy="1915589"/>
          </a:xfrm>
          <a:prstGeom prst="rect">
            <a:avLst/>
          </a:prstGeom>
        </p:spPr>
        <p:txBody>
          <a:bodyPr wrap="square">
            <a:spAutoFit/>
          </a:bodyPr>
          <a:lstStyle/>
          <a:p>
            <a:pPr lvl="0" fontAlgn="base">
              <a:lnSpc>
                <a:spcPts val="2900"/>
              </a:lnSpc>
              <a:spcBef>
                <a:spcPct val="0"/>
              </a:spcBef>
              <a:spcAft>
                <a:spcPct val="0"/>
              </a:spcAft>
            </a:pPr>
            <a:r>
              <a:rPr lang="zh-CN" altLang="en-US" dirty="0">
                <a:latin typeface="微软雅黑 Light" pitchFamily="34" charset="-122"/>
                <a:ea typeface="微软雅黑 Light" pitchFamily="34" charset="-122"/>
                <a:cs typeface="Times New Roman" pitchFamily="18" charset="0"/>
              </a:rPr>
              <a:t>通过应用通用的质量风险评估方法，结合烟草行业实际情况，研究制订了适合卷烟制造特点的质量风险评估方法，并形成行业标准，为卷烟工业企业科学评估卷烟制造全过程中存在或潜在的产品质量风险提供了手段。</a:t>
            </a:r>
          </a:p>
        </p:txBody>
      </p:sp>
    </p:spTree>
    <p:extLst>
      <p:ext uri="{BB962C8B-B14F-4D97-AF65-F5344CB8AC3E}">
        <p14:creationId xmlns:p14="http://schemas.microsoft.com/office/powerpoint/2010/main" val="81506129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58615" y="1916832"/>
            <a:ext cx="5472607" cy="1015663"/>
            <a:chOff x="462157" y="850651"/>
            <a:chExt cx="5472607" cy="1015663"/>
          </a:xfrm>
        </p:grpSpPr>
        <p:sp>
          <p:nvSpPr>
            <p:cNvPr id="7" name="矩形 6"/>
            <p:cNvSpPr/>
            <p:nvPr/>
          </p:nvSpPr>
          <p:spPr>
            <a:xfrm>
              <a:off x="1110229" y="1212269"/>
              <a:ext cx="4824535" cy="461665"/>
            </a:xfrm>
            <a:prstGeom prst="rect">
              <a:avLst/>
            </a:prstGeom>
          </p:spPr>
          <p:txBody>
            <a:bodyPr wrap="square">
              <a:spAutoFit/>
            </a:bodyPr>
            <a:lstStyle/>
            <a:p>
              <a:r>
                <a:rPr lang="zh-CN" altLang="en-US" sz="2400" dirty="0">
                  <a:solidFill>
                    <a:srgbClr val="FF8500"/>
                  </a:solidFill>
                  <a:latin typeface="华康俪金黑W8(P)" panose="020B0800000000000000" pitchFamily="34" charset="-122"/>
                  <a:ea typeface="华康俪金黑W8(P)" panose="020B0800000000000000" pitchFamily="34" charset="-122"/>
                </a:rPr>
                <a:t>质量管理理念得到有效创新</a:t>
              </a:r>
            </a:p>
          </p:txBody>
        </p:sp>
        <p:sp>
          <p:nvSpPr>
            <p:cNvPr id="8"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3</a:t>
              </a:r>
              <a:endParaRPr lang="zh-CN" altLang="en-US" sz="6000" dirty="0">
                <a:solidFill>
                  <a:srgbClr val="FF8500"/>
                </a:solidFill>
                <a:latin typeface="Broadway" pitchFamily="82" charset="0"/>
                <a:ea typeface="DFPYeaSong-B5" pitchFamily="18" charset="-120"/>
              </a:endParaRPr>
            </a:p>
          </p:txBody>
        </p:sp>
      </p:grpSp>
      <p:cxnSp>
        <p:nvCxnSpPr>
          <p:cNvPr id="4" name="直接连接符 3"/>
          <p:cNvCxnSpPr/>
          <p:nvPr/>
        </p:nvCxnSpPr>
        <p:spPr>
          <a:xfrm>
            <a:off x="1188292" y="2932495"/>
            <a:ext cx="5342930" cy="0"/>
          </a:xfrm>
          <a:prstGeom prst="line">
            <a:avLst/>
          </a:prstGeom>
          <a:ln w="12700">
            <a:solidFill>
              <a:schemeClr val="tx1">
                <a:lumMod val="85000"/>
                <a:lumOff val="1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317970" y="3070538"/>
            <a:ext cx="5331554" cy="2287486"/>
          </a:xfrm>
          <a:prstGeom prst="rect">
            <a:avLst/>
          </a:prstGeom>
        </p:spPr>
        <p:txBody>
          <a:bodyPr wrap="square">
            <a:spAutoFit/>
          </a:bodyPr>
          <a:lstStyle/>
          <a:p>
            <a:pPr lvl="0" fontAlgn="base">
              <a:lnSpc>
                <a:spcPts val="2900"/>
              </a:lnSpc>
              <a:spcBef>
                <a:spcPct val="0"/>
              </a:spcBef>
              <a:spcAft>
                <a:spcPct val="0"/>
              </a:spcAft>
            </a:pPr>
            <a:r>
              <a:rPr lang="zh-CN" altLang="en-US" dirty="0">
                <a:latin typeface="微软雅黑 Light" pitchFamily="34" charset="-122"/>
                <a:ea typeface="微软雅黑 Light" pitchFamily="34" charset="-122"/>
                <a:cs typeface="Times New Roman" pitchFamily="18" charset="0"/>
              </a:rPr>
              <a:t>通过应用科学的质量风险管理方法和工具，制订完备的风险评估标准，对产品质量形成的整个过程展开风险识别、评估与控制，推动了质量管理由定性管理向定量管理的提升，实现了质量管理正向思维和逆向思维的结合，解决了质量管理系统性、针对性不足的问题，形成了系统的质量管理思想。</a:t>
            </a:r>
          </a:p>
        </p:txBody>
      </p:sp>
    </p:spTree>
    <p:extLst>
      <p:ext uri="{BB962C8B-B14F-4D97-AF65-F5344CB8AC3E}">
        <p14:creationId xmlns:p14="http://schemas.microsoft.com/office/powerpoint/2010/main" val="207583500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58615" y="1916832"/>
            <a:ext cx="5472607" cy="1015663"/>
            <a:chOff x="462157" y="850651"/>
            <a:chExt cx="5472607" cy="1015663"/>
          </a:xfrm>
        </p:grpSpPr>
        <p:sp>
          <p:nvSpPr>
            <p:cNvPr id="7" name="矩形 6"/>
            <p:cNvSpPr/>
            <p:nvPr/>
          </p:nvSpPr>
          <p:spPr>
            <a:xfrm>
              <a:off x="1110229" y="955758"/>
              <a:ext cx="4824535" cy="830997"/>
            </a:xfrm>
            <a:prstGeom prst="rect">
              <a:avLst/>
            </a:prstGeom>
          </p:spPr>
          <p:txBody>
            <a:bodyPr wrap="square">
              <a:spAutoFit/>
            </a:bodyPr>
            <a:lstStyle/>
            <a:p>
              <a:r>
                <a:rPr lang="zh-CN" altLang="en-US" sz="2400" dirty="0">
                  <a:solidFill>
                    <a:srgbClr val="FF8500"/>
                  </a:solidFill>
                  <a:latin typeface="华康俪金黑W8(P)" panose="020B0800000000000000" pitchFamily="34" charset="-122"/>
                  <a:ea typeface="华康俪金黑W8(P)" panose="020B0800000000000000" pitchFamily="34" charset="-122"/>
                </a:rPr>
                <a:t>建立了卷烟生产全过程的失败经验数据库</a:t>
              </a:r>
            </a:p>
          </p:txBody>
        </p:sp>
        <p:sp>
          <p:nvSpPr>
            <p:cNvPr id="8"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4</a:t>
              </a:r>
              <a:endParaRPr lang="zh-CN" altLang="en-US" sz="6000" dirty="0">
                <a:solidFill>
                  <a:srgbClr val="FF8500"/>
                </a:solidFill>
                <a:latin typeface="Broadway" pitchFamily="82" charset="0"/>
                <a:ea typeface="DFPYeaSong-B5" pitchFamily="18" charset="-120"/>
              </a:endParaRPr>
            </a:p>
          </p:txBody>
        </p:sp>
      </p:grpSp>
      <p:cxnSp>
        <p:nvCxnSpPr>
          <p:cNvPr id="4" name="直接连接符 3"/>
          <p:cNvCxnSpPr/>
          <p:nvPr/>
        </p:nvCxnSpPr>
        <p:spPr>
          <a:xfrm>
            <a:off x="1188292" y="2932495"/>
            <a:ext cx="5342930" cy="0"/>
          </a:xfrm>
          <a:prstGeom prst="line">
            <a:avLst/>
          </a:prstGeom>
          <a:ln w="12700">
            <a:solidFill>
              <a:schemeClr val="tx1">
                <a:lumMod val="85000"/>
                <a:lumOff val="1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317970" y="3070538"/>
            <a:ext cx="5331554" cy="2287486"/>
          </a:xfrm>
          <a:prstGeom prst="rect">
            <a:avLst/>
          </a:prstGeom>
        </p:spPr>
        <p:txBody>
          <a:bodyPr wrap="square">
            <a:spAutoFit/>
          </a:bodyPr>
          <a:lstStyle/>
          <a:p>
            <a:pPr lvl="0" fontAlgn="base">
              <a:lnSpc>
                <a:spcPts val="2900"/>
              </a:lnSpc>
              <a:spcBef>
                <a:spcPct val="0"/>
              </a:spcBef>
              <a:spcAft>
                <a:spcPct val="0"/>
              </a:spcAft>
            </a:pPr>
            <a:r>
              <a:rPr lang="zh-CN" altLang="en-US" dirty="0">
                <a:latin typeface="微软雅黑 Light" pitchFamily="34" charset="-122"/>
                <a:ea typeface="微软雅黑 Light" pitchFamily="34" charset="-122"/>
                <a:cs typeface="Times New Roman" pitchFamily="18" charset="0"/>
              </a:rPr>
              <a:t>通过项目的开展，全面、系统识别了卷烟制造全过程中存在或潜在的失效模式，建立了卷烟制造全过程的失效模式因果经验数据库和质量风险数据库等失败经验数据库，并通过建立质量风险管理体系明确了失败经验数据库的更新机制，确保失败经验数据库长期持续有效。</a:t>
            </a:r>
          </a:p>
        </p:txBody>
      </p:sp>
    </p:spTree>
    <p:extLst>
      <p:ext uri="{BB962C8B-B14F-4D97-AF65-F5344CB8AC3E}">
        <p14:creationId xmlns:p14="http://schemas.microsoft.com/office/powerpoint/2010/main" val="327511229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355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9215" y="2132856"/>
            <a:ext cx="10224536" cy="3024336"/>
            <a:chOff x="1059215" y="2132856"/>
            <a:chExt cx="10224536" cy="3024336"/>
          </a:xfrm>
        </p:grpSpPr>
        <p:sp>
          <p:nvSpPr>
            <p:cNvPr id="11" name="椭圆 10"/>
            <p:cNvSpPr/>
            <p:nvPr/>
          </p:nvSpPr>
          <p:spPr>
            <a:xfrm>
              <a:off x="1059215" y="2205464"/>
              <a:ext cx="2879720" cy="2879720"/>
            </a:xfrm>
            <a:prstGeom prst="ellipse">
              <a:avLst/>
            </a:prstGeom>
            <a:solidFill>
              <a:schemeClr val="bg1"/>
            </a:solidFill>
            <a:ln w="5080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498775" y="2132856"/>
              <a:ext cx="8784976" cy="3024336"/>
            </a:xfrm>
            <a:custGeom>
              <a:avLst/>
              <a:gdLst>
                <a:gd name="connsiteX0" fmla="*/ 300 w 8784976"/>
                <a:gd name="connsiteY0" fmla="*/ 0 h 3024336"/>
                <a:gd name="connsiteX1" fmla="*/ 8784976 w 8784976"/>
                <a:gd name="connsiteY1" fmla="*/ 0 h 3024336"/>
                <a:gd name="connsiteX2" fmla="*/ 8784976 w 8784976"/>
                <a:gd name="connsiteY2" fmla="*/ 3024336 h 3024336"/>
                <a:gd name="connsiteX3" fmla="*/ 12182 w 8784976"/>
                <a:gd name="connsiteY3" fmla="*/ 3024336 h 3024336"/>
                <a:gd name="connsiteX4" fmla="*/ 154941 w 8784976"/>
                <a:gd name="connsiteY4" fmla="*/ 3017128 h 3024336"/>
                <a:gd name="connsiteX5" fmla="*/ 1512768 w 8784976"/>
                <a:gd name="connsiteY5" fmla="*/ 1512468 h 3024336"/>
                <a:gd name="connsiteX6" fmla="*/ 300 w 8784976"/>
                <a:gd name="connsiteY6" fmla="*/ 0 h 3024336"/>
                <a:gd name="connsiteX7" fmla="*/ 0 w 8784976"/>
                <a:gd name="connsiteY7" fmla="*/ 0 h 3024336"/>
                <a:gd name="connsiteX8" fmla="*/ 300 w 8784976"/>
                <a:gd name="connsiteY8" fmla="*/ 0 h 3024336"/>
                <a:gd name="connsiteX9" fmla="*/ 0 w 8784976"/>
                <a:gd name="connsiteY9" fmla="*/ 15 h 302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4976" h="3024336">
                  <a:moveTo>
                    <a:pt x="300" y="0"/>
                  </a:moveTo>
                  <a:lnTo>
                    <a:pt x="8784976" y="0"/>
                  </a:lnTo>
                  <a:lnTo>
                    <a:pt x="8784976" y="3024336"/>
                  </a:lnTo>
                  <a:lnTo>
                    <a:pt x="12182" y="3024336"/>
                  </a:lnTo>
                  <a:lnTo>
                    <a:pt x="154941" y="3017128"/>
                  </a:lnTo>
                  <a:cubicBezTo>
                    <a:pt x="917613" y="2939674"/>
                    <a:pt x="1512768" y="2295574"/>
                    <a:pt x="1512768" y="1512468"/>
                  </a:cubicBezTo>
                  <a:cubicBezTo>
                    <a:pt x="1512768" y="677155"/>
                    <a:pt x="835613" y="0"/>
                    <a:pt x="300" y="0"/>
                  </a:cubicBezTo>
                  <a:close/>
                  <a:moveTo>
                    <a:pt x="0" y="0"/>
                  </a:moveTo>
                  <a:lnTo>
                    <a:pt x="300" y="0"/>
                  </a:lnTo>
                  <a:lnTo>
                    <a:pt x="0" y="15"/>
                  </a:lnTo>
                  <a:close/>
                </a:path>
              </a:pathLst>
            </a:custGeom>
            <a:solidFill>
              <a:srgbClr val="FF8500"/>
            </a:solidFill>
            <a:ln w="5080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509713" y="2544555"/>
              <a:ext cx="2088232" cy="2201537"/>
              <a:chOff x="1833449" y="937090"/>
              <a:chExt cx="2088232" cy="2201537"/>
            </a:xfrm>
          </p:grpSpPr>
          <p:sp>
            <p:nvSpPr>
              <p:cNvPr id="5" name="KSO_Shape"/>
              <p:cNvSpPr>
                <a:spLocks/>
              </p:cNvSpPr>
              <p:nvPr/>
            </p:nvSpPr>
            <p:spPr bwMode="auto">
              <a:xfrm>
                <a:off x="1972073" y="937090"/>
                <a:ext cx="1701477" cy="1432077"/>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8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 name="矩形 5"/>
              <p:cNvSpPr/>
              <p:nvPr/>
            </p:nvSpPr>
            <p:spPr>
              <a:xfrm>
                <a:off x="1833449" y="2492296"/>
                <a:ext cx="2088232" cy="646331"/>
              </a:xfrm>
              <a:prstGeom prst="rect">
                <a:avLst/>
              </a:prstGeom>
            </p:spPr>
            <p:txBody>
              <a:bodyPr wrap="square">
                <a:spAutoFit/>
              </a:bodyPr>
              <a:lstStyle/>
              <a:p>
                <a:r>
                  <a:rPr lang="zh-CN" altLang="en-US" sz="3600" dirty="0" smtClean="0">
                    <a:solidFill>
                      <a:srgbClr val="FF8500"/>
                    </a:solidFill>
                    <a:latin typeface="华康俪金黑W8(P)" panose="020B0800000000000000" pitchFamily="34" charset="-122"/>
                    <a:ea typeface="华康俪金黑W8(P)" panose="020B0800000000000000" pitchFamily="34" charset="-122"/>
                  </a:rPr>
                  <a:t>设计环节</a:t>
                </a:r>
                <a:endParaRPr lang="zh-CN" altLang="en-US" sz="3600" dirty="0">
                  <a:solidFill>
                    <a:srgbClr val="FF8500"/>
                  </a:solidFill>
                  <a:latin typeface="华康俪金黑W8(P)" panose="020B0800000000000000" pitchFamily="34" charset="-122"/>
                  <a:ea typeface="华康俪金黑W8(P)" panose="020B0800000000000000" pitchFamily="34" charset="-122"/>
                </a:endParaRPr>
              </a:p>
            </p:txBody>
          </p:sp>
        </p:grpSp>
        <p:sp>
          <p:nvSpPr>
            <p:cNvPr id="8" name="矩形 7"/>
            <p:cNvSpPr/>
            <p:nvPr/>
          </p:nvSpPr>
          <p:spPr>
            <a:xfrm>
              <a:off x="4298975" y="2798638"/>
              <a:ext cx="6624736" cy="1692771"/>
            </a:xfrm>
            <a:prstGeom prst="rect">
              <a:avLst/>
            </a:prstGeom>
          </p:spPr>
          <p:txBody>
            <a:bodyPr wrap="square">
              <a:spAutoFit/>
            </a:bodyPr>
            <a:lstStyle/>
            <a:p>
              <a:pPr>
                <a:lnSpc>
                  <a:spcPct val="13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、修订</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产品设计开发控制程序</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，在产品设计开发过程中开展风险</a:t>
              </a:r>
              <a:r>
                <a:rPr lang="zh-CN" altLang="en-US" sz="2000" b="1" dirty="0" smtClean="0">
                  <a:solidFill>
                    <a:schemeClr val="bg1"/>
                  </a:solidFill>
                  <a:latin typeface="微软雅黑 Light" panose="020B0502040204020203" pitchFamily="34" charset="-122"/>
                  <a:ea typeface="微软雅黑 Light" panose="020B0502040204020203" pitchFamily="34" charset="-122"/>
                </a:rPr>
                <a:t>评估。</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a:p>
              <a:pPr>
                <a:lnSpc>
                  <a:spcPct val="13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、修订</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工艺过程控制程序</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，在使用新工艺、生产条件和活动有重大变化时开展风险</a:t>
              </a:r>
              <a:r>
                <a:rPr lang="zh-CN" altLang="en-US" sz="2000" b="1" dirty="0" smtClean="0">
                  <a:solidFill>
                    <a:schemeClr val="bg1"/>
                  </a:solidFill>
                  <a:latin typeface="微软雅黑 Light" panose="020B0502040204020203" pitchFamily="34" charset="-122"/>
                  <a:ea typeface="微软雅黑 Light" panose="020B0502040204020203" pitchFamily="34" charset="-122"/>
                </a:rPr>
                <a:t>评估。</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2353208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9215" y="2132856"/>
            <a:ext cx="10232250" cy="3024336"/>
            <a:chOff x="1059215" y="2132856"/>
            <a:chExt cx="10232250" cy="3024336"/>
          </a:xfrm>
        </p:grpSpPr>
        <p:sp>
          <p:nvSpPr>
            <p:cNvPr id="11" name="椭圆 10"/>
            <p:cNvSpPr/>
            <p:nvPr/>
          </p:nvSpPr>
          <p:spPr>
            <a:xfrm>
              <a:off x="1059215" y="2205464"/>
              <a:ext cx="2879720" cy="2879720"/>
            </a:xfrm>
            <a:prstGeom prst="ellipse">
              <a:avLst/>
            </a:prstGeom>
            <a:solidFill>
              <a:schemeClr val="bg1"/>
            </a:solidFill>
            <a:ln w="5080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498775" y="2132856"/>
              <a:ext cx="8784976" cy="3024336"/>
            </a:xfrm>
            <a:custGeom>
              <a:avLst/>
              <a:gdLst>
                <a:gd name="connsiteX0" fmla="*/ 300 w 8784976"/>
                <a:gd name="connsiteY0" fmla="*/ 0 h 3024336"/>
                <a:gd name="connsiteX1" fmla="*/ 8784976 w 8784976"/>
                <a:gd name="connsiteY1" fmla="*/ 0 h 3024336"/>
                <a:gd name="connsiteX2" fmla="*/ 8784976 w 8784976"/>
                <a:gd name="connsiteY2" fmla="*/ 3024336 h 3024336"/>
                <a:gd name="connsiteX3" fmla="*/ 12182 w 8784976"/>
                <a:gd name="connsiteY3" fmla="*/ 3024336 h 3024336"/>
                <a:gd name="connsiteX4" fmla="*/ 154941 w 8784976"/>
                <a:gd name="connsiteY4" fmla="*/ 3017128 h 3024336"/>
                <a:gd name="connsiteX5" fmla="*/ 1512768 w 8784976"/>
                <a:gd name="connsiteY5" fmla="*/ 1512468 h 3024336"/>
                <a:gd name="connsiteX6" fmla="*/ 300 w 8784976"/>
                <a:gd name="connsiteY6" fmla="*/ 0 h 3024336"/>
                <a:gd name="connsiteX7" fmla="*/ 0 w 8784976"/>
                <a:gd name="connsiteY7" fmla="*/ 0 h 3024336"/>
                <a:gd name="connsiteX8" fmla="*/ 300 w 8784976"/>
                <a:gd name="connsiteY8" fmla="*/ 0 h 3024336"/>
                <a:gd name="connsiteX9" fmla="*/ 0 w 8784976"/>
                <a:gd name="connsiteY9" fmla="*/ 15 h 302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4976" h="3024336">
                  <a:moveTo>
                    <a:pt x="300" y="0"/>
                  </a:moveTo>
                  <a:lnTo>
                    <a:pt x="8784976" y="0"/>
                  </a:lnTo>
                  <a:lnTo>
                    <a:pt x="8784976" y="3024336"/>
                  </a:lnTo>
                  <a:lnTo>
                    <a:pt x="12182" y="3024336"/>
                  </a:lnTo>
                  <a:lnTo>
                    <a:pt x="154941" y="3017128"/>
                  </a:lnTo>
                  <a:cubicBezTo>
                    <a:pt x="917613" y="2939674"/>
                    <a:pt x="1512768" y="2295574"/>
                    <a:pt x="1512768" y="1512468"/>
                  </a:cubicBezTo>
                  <a:cubicBezTo>
                    <a:pt x="1512768" y="677155"/>
                    <a:pt x="835613" y="0"/>
                    <a:pt x="300" y="0"/>
                  </a:cubicBezTo>
                  <a:close/>
                  <a:moveTo>
                    <a:pt x="0" y="0"/>
                  </a:moveTo>
                  <a:lnTo>
                    <a:pt x="300" y="0"/>
                  </a:lnTo>
                  <a:lnTo>
                    <a:pt x="0" y="15"/>
                  </a:lnTo>
                  <a:close/>
                </a:path>
              </a:pathLst>
            </a:custGeom>
            <a:solidFill>
              <a:srgbClr val="FF8500"/>
            </a:solidFill>
            <a:ln w="5080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509713" y="4099761"/>
              <a:ext cx="2088232" cy="646331"/>
            </a:xfrm>
            <a:prstGeom prst="rect">
              <a:avLst/>
            </a:prstGeom>
          </p:spPr>
          <p:txBody>
            <a:bodyPr wrap="square">
              <a:spAutoFit/>
            </a:bodyPr>
            <a:lstStyle/>
            <a:p>
              <a:r>
                <a:rPr lang="zh-CN" altLang="en-US" sz="3600" dirty="0">
                  <a:solidFill>
                    <a:srgbClr val="FF8500"/>
                  </a:solidFill>
                  <a:latin typeface="华康俪金黑W8(P)" panose="020B0800000000000000" pitchFamily="34" charset="-122"/>
                  <a:ea typeface="华康俪金黑W8(P)" panose="020B0800000000000000" pitchFamily="34" charset="-122"/>
                </a:rPr>
                <a:t>生产</a:t>
              </a:r>
              <a:r>
                <a:rPr lang="zh-CN" altLang="en-US" sz="3600" dirty="0" smtClean="0">
                  <a:solidFill>
                    <a:srgbClr val="FF8500"/>
                  </a:solidFill>
                  <a:latin typeface="华康俪金黑W8(P)" panose="020B0800000000000000" pitchFamily="34" charset="-122"/>
                  <a:ea typeface="华康俪金黑W8(P)" panose="020B0800000000000000" pitchFamily="34" charset="-122"/>
                </a:rPr>
                <a:t>环节</a:t>
              </a:r>
              <a:endParaRPr lang="zh-CN" altLang="en-US" sz="3600" dirty="0">
                <a:solidFill>
                  <a:srgbClr val="FF8500"/>
                </a:solidFill>
                <a:latin typeface="华康俪金黑W8(P)" panose="020B0800000000000000" pitchFamily="34" charset="-122"/>
                <a:ea typeface="华康俪金黑W8(P)" panose="020B0800000000000000" pitchFamily="34" charset="-122"/>
              </a:endParaRPr>
            </a:p>
          </p:txBody>
        </p:sp>
        <p:sp>
          <p:nvSpPr>
            <p:cNvPr id="8" name="矩形 7"/>
            <p:cNvSpPr/>
            <p:nvPr/>
          </p:nvSpPr>
          <p:spPr>
            <a:xfrm>
              <a:off x="4162673" y="2348880"/>
              <a:ext cx="7128792" cy="2613023"/>
            </a:xfrm>
            <a:prstGeom prst="rect">
              <a:avLst/>
            </a:prstGeom>
          </p:spPr>
          <p:txBody>
            <a:bodyPr wrap="square">
              <a:spAutoFit/>
            </a:bodyPr>
            <a:lstStyle/>
            <a:p>
              <a:pPr>
                <a:lnSpc>
                  <a:spcPct val="13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、识别并收集新增失效模式，定期更新</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失效模式及定义</a:t>
              </a:r>
              <a:r>
                <a:rPr lang="en-US" altLang="zh-CN" b="1" dirty="0">
                  <a:solidFill>
                    <a:schemeClr val="bg1"/>
                  </a:solidFill>
                  <a:latin typeface="微软雅黑 Light" panose="020B0502040204020203" pitchFamily="34" charset="-122"/>
                  <a:ea typeface="微软雅黑 Light" panose="020B0502040204020203" pitchFamily="34" charset="-122"/>
                </a:rPr>
                <a:t>》</a:t>
              </a:r>
            </a:p>
            <a:p>
              <a:pPr>
                <a:lnSpc>
                  <a:spcPct val="13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、定期统计失效模式不良率</a:t>
              </a:r>
            </a:p>
            <a:p>
              <a:pPr>
                <a:lnSpc>
                  <a:spcPct val="13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、针对高风险失效模式或新增失效模式开展失效原因分析，定期更新</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失效模式因果矩阵表</a:t>
              </a:r>
              <a:r>
                <a:rPr lang="en-US" altLang="zh-CN" b="1" dirty="0">
                  <a:solidFill>
                    <a:schemeClr val="bg1"/>
                  </a:solidFill>
                  <a:latin typeface="微软雅黑 Light" panose="020B0502040204020203" pitchFamily="34" charset="-122"/>
                  <a:ea typeface="微软雅黑 Light" panose="020B0502040204020203" pitchFamily="34" charset="-122"/>
                </a:rPr>
                <a:t>》</a:t>
              </a:r>
            </a:p>
            <a:p>
              <a:pPr>
                <a:lnSpc>
                  <a:spcPct val="130000"/>
                </a:lnSpc>
              </a:pP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、针对高风险失效模式（或新增失效模式）开展风险评估，定期更新</a:t>
              </a:r>
              <a:r>
                <a:rPr lang="en-US" altLang="zh-CN" b="1" dirty="0">
                  <a:solidFill>
                    <a:schemeClr val="bg1"/>
                  </a:solidFill>
                  <a:latin typeface="微软雅黑 Light" panose="020B0502040204020203" pitchFamily="34" charset="-122"/>
                  <a:ea typeface="微软雅黑 Light" panose="020B0502040204020203" pitchFamily="34" charset="-122"/>
                </a:rPr>
                <a:t>《FMEA</a:t>
              </a:r>
              <a:r>
                <a:rPr lang="zh-CN" altLang="en-US" b="1" dirty="0">
                  <a:solidFill>
                    <a:schemeClr val="bg1"/>
                  </a:solidFill>
                  <a:latin typeface="微软雅黑 Light" panose="020B0502040204020203" pitchFamily="34" charset="-122"/>
                  <a:ea typeface="微软雅黑 Light" panose="020B0502040204020203" pitchFamily="34" charset="-122"/>
                </a:rPr>
                <a:t>分析表</a:t>
              </a:r>
              <a:r>
                <a:rPr lang="en-US" altLang="zh-CN" b="1" dirty="0">
                  <a:solidFill>
                    <a:schemeClr val="bg1"/>
                  </a:solidFill>
                  <a:latin typeface="微软雅黑 Light" panose="020B0502040204020203" pitchFamily="34" charset="-122"/>
                  <a:ea typeface="微软雅黑 Light" panose="020B0502040204020203" pitchFamily="34" charset="-122"/>
                </a:rPr>
                <a:t>》</a:t>
              </a:r>
            </a:p>
            <a:p>
              <a:pPr>
                <a:lnSpc>
                  <a:spcPct val="130000"/>
                </a:lnSpc>
              </a:pP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、制订</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风险优化措施实施计划</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，开展风险优化和控制。</a:t>
              </a:r>
            </a:p>
          </p:txBody>
        </p:sp>
      </p:grpSp>
      <p:sp>
        <p:nvSpPr>
          <p:cNvPr id="9" name="KSO_Shape"/>
          <p:cNvSpPr>
            <a:spLocks/>
          </p:cNvSpPr>
          <p:nvPr/>
        </p:nvSpPr>
        <p:spPr bwMode="auto">
          <a:xfrm>
            <a:off x="1850702" y="2426901"/>
            <a:ext cx="1296146" cy="1644158"/>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FF8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val="211083651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03247" y="1197232"/>
            <a:ext cx="4320000" cy="4320000"/>
            <a:chOff x="2925054" y="699902"/>
            <a:chExt cx="3240000" cy="3240000"/>
          </a:xfrm>
        </p:grpSpPr>
        <p:grpSp>
          <p:nvGrpSpPr>
            <p:cNvPr id="3" name="组合 2"/>
            <p:cNvGrpSpPr/>
            <p:nvPr/>
          </p:nvGrpSpPr>
          <p:grpSpPr>
            <a:xfrm>
              <a:off x="2925054" y="699902"/>
              <a:ext cx="3240000" cy="3240000"/>
              <a:chOff x="2925054" y="699902"/>
              <a:chExt cx="3240000" cy="3240000"/>
            </a:xfrm>
          </p:grpSpPr>
          <p:grpSp>
            <p:nvGrpSpPr>
              <p:cNvPr id="7" name="组合 6"/>
              <p:cNvGrpSpPr/>
              <p:nvPr/>
            </p:nvGrpSpPr>
            <p:grpSpPr>
              <a:xfrm>
                <a:off x="3059832" y="807886"/>
                <a:ext cx="2988000" cy="2988000"/>
                <a:chOff x="4079036" y="1170483"/>
                <a:chExt cx="2988000" cy="2988000"/>
              </a:xfrm>
            </p:grpSpPr>
            <p:grpSp>
              <p:nvGrpSpPr>
                <p:cNvPr id="9" name="组合 8"/>
                <p:cNvGrpSpPr/>
                <p:nvPr/>
              </p:nvGrpSpPr>
              <p:grpSpPr>
                <a:xfrm>
                  <a:off x="4141914" y="1224483"/>
                  <a:ext cx="2880000" cy="2880000"/>
                  <a:chOff x="3184434" y="915566"/>
                  <a:chExt cx="2880000" cy="2880000"/>
                </a:xfrm>
              </p:grpSpPr>
              <p:sp>
                <p:nvSpPr>
                  <p:cNvPr id="11" name="椭圆 10"/>
                  <p:cNvSpPr/>
                  <p:nvPr/>
                </p:nvSpPr>
                <p:spPr>
                  <a:xfrm>
                    <a:off x="3184434" y="915566"/>
                    <a:ext cx="2880000" cy="2880000"/>
                  </a:xfrm>
                  <a:prstGeom prst="ellipse">
                    <a:avLst/>
                  </a:prstGeom>
                  <a:solidFill>
                    <a:srgbClr val="D9D9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3463428" y="1203438"/>
                    <a:ext cx="2304256" cy="2304256"/>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0" name="椭圆 16"/>
                <p:cNvSpPr/>
                <p:nvPr/>
              </p:nvSpPr>
              <p:spPr>
                <a:xfrm rot="5400000">
                  <a:off x="4079036" y="1170483"/>
                  <a:ext cx="2988000" cy="2988000"/>
                </a:xfrm>
                <a:custGeom>
                  <a:avLst/>
                  <a:gdLst>
                    <a:gd name="connsiteX0" fmla="*/ 0 w 3218828"/>
                    <a:gd name="connsiteY0" fmla="*/ 1609414 h 3218828"/>
                    <a:gd name="connsiteX1" fmla="*/ 1609414 w 3218828"/>
                    <a:gd name="connsiteY1" fmla="*/ 0 h 3218828"/>
                    <a:gd name="connsiteX2" fmla="*/ 3218828 w 3218828"/>
                    <a:gd name="connsiteY2" fmla="*/ 1609414 h 3218828"/>
                    <a:gd name="connsiteX3" fmla="*/ 1609414 w 3218828"/>
                    <a:gd name="connsiteY3" fmla="*/ 3218828 h 3218828"/>
                    <a:gd name="connsiteX4" fmla="*/ 0 w 3218828"/>
                    <a:gd name="connsiteY4" fmla="*/ 1609414 h 3218828"/>
                    <a:gd name="connsiteX0" fmla="*/ 1609414 w 3218828"/>
                    <a:gd name="connsiteY0" fmla="*/ 0 h 3218828"/>
                    <a:gd name="connsiteX1" fmla="*/ 3218828 w 3218828"/>
                    <a:gd name="connsiteY1" fmla="*/ 1609414 h 3218828"/>
                    <a:gd name="connsiteX2" fmla="*/ 1609414 w 3218828"/>
                    <a:gd name="connsiteY2" fmla="*/ 3218828 h 3218828"/>
                    <a:gd name="connsiteX3" fmla="*/ 0 w 3218828"/>
                    <a:gd name="connsiteY3" fmla="*/ 1609414 h 3218828"/>
                    <a:gd name="connsiteX4" fmla="*/ 1700854 w 3218828"/>
                    <a:gd name="connsiteY4" fmla="*/ 91440 h 3218828"/>
                    <a:gd name="connsiteX0" fmla="*/ 1609414 w 3218828"/>
                    <a:gd name="connsiteY0" fmla="*/ 0 h 3218828"/>
                    <a:gd name="connsiteX1" fmla="*/ 3218828 w 3218828"/>
                    <a:gd name="connsiteY1" fmla="*/ 1609414 h 3218828"/>
                    <a:gd name="connsiteX2" fmla="*/ 1609414 w 3218828"/>
                    <a:gd name="connsiteY2" fmla="*/ 3218828 h 3218828"/>
                    <a:gd name="connsiteX3" fmla="*/ 0 w 3218828"/>
                    <a:gd name="connsiteY3" fmla="*/ 1609414 h 3218828"/>
                  </a:gdLst>
                  <a:ahLst/>
                  <a:cxnLst>
                    <a:cxn ang="0">
                      <a:pos x="connsiteX0" y="connsiteY0"/>
                    </a:cxn>
                    <a:cxn ang="0">
                      <a:pos x="connsiteX1" y="connsiteY1"/>
                    </a:cxn>
                    <a:cxn ang="0">
                      <a:pos x="connsiteX2" y="connsiteY2"/>
                    </a:cxn>
                    <a:cxn ang="0">
                      <a:pos x="connsiteX3" y="connsiteY3"/>
                    </a:cxn>
                  </a:cxnLst>
                  <a:rect l="l" t="t" r="r" b="b"/>
                  <a:pathLst>
                    <a:path w="3218828" h="3218828">
                      <a:moveTo>
                        <a:pt x="1609414" y="0"/>
                      </a:moveTo>
                      <a:cubicBezTo>
                        <a:pt x="2498269" y="0"/>
                        <a:pt x="3218828" y="720559"/>
                        <a:pt x="3218828" y="1609414"/>
                      </a:cubicBezTo>
                      <a:cubicBezTo>
                        <a:pt x="3218828" y="2498269"/>
                        <a:pt x="2498269" y="3218828"/>
                        <a:pt x="1609414" y="3218828"/>
                      </a:cubicBezTo>
                      <a:cubicBezTo>
                        <a:pt x="720559" y="3218828"/>
                        <a:pt x="0" y="2498269"/>
                        <a:pt x="0" y="1609414"/>
                      </a:cubicBezTo>
                    </a:path>
                  </a:pathLst>
                </a:custGeom>
                <a:noFill/>
                <a:ln w="12700" cap="rnd">
                  <a:solidFill>
                    <a:schemeClr val="bg1">
                      <a:lumMod val="50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grpSp>
          <p:sp>
            <p:nvSpPr>
              <p:cNvPr id="8" name="椭圆 16"/>
              <p:cNvSpPr/>
              <p:nvPr/>
            </p:nvSpPr>
            <p:spPr>
              <a:xfrm flipH="1" flipV="1">
                <a:off x="2925054" y="699902"/>
                <a:ext cx="3240000" cy="3240000"/>
              </a:xfrm>
              <a:custGeom>
                <a:avLst/>
                <a:gdLst>
                  <a:gd name="connsiteX0" fmla="*/ 0 w 3218828"/>
                  <a:gd name="connsiteY0" fmla="*/ 1609414 h 3218828"/>
                  <a:gd name="connsiteX1" fmla="*/ 1609414 w 3218828"/>
                  <a:gd name="connsiteY1" fmla="*/ 0 h 3218828"/>
                  <a:gd name="connsiteX2" fmla="*/ 3218828 w 3218828"/>
                  <a:gd name="connsiteY2" fmla="*/ 1609414 h 3218828"/>
                  <a:gd name="connsiteX3" fmla="*/ 1609414 w 3218828"/>
                  <a:gd name="connsiteY3" fmla="*/ 3218828 h 3218828"/>
                  <a:gd name="connsiteX4" fmla="*/ 0 w 3218828"/>
                  <a:gd name="connsiteY4" fmla="*/ 1609414 h 3218828"/>
                  <a:gd name="connsiteX0" fmla="*/ 1609414 w 3218828"/>
                  <a:gd name="connsiteY0" fmla="*/ 0 h 3218828"/>
                  <a:gd name="connsiteX1" fmla="*/ 3218828 w 3218828"/>
                  <a:gd name="connsiteY1" fmla="*/ 1609414 h 3218828"/>
                  <a:gd name="connsiteX2" fmla="*/ 1609414 w 3218828"/>
                  <a:gd name="connsiteY2" fmla="*/ 3218828 h 3218828"/>
                  <a:gd name="connsiteX3" fmla="*/ 0 w 3218828"/>
                  <a:gd name="connsiteY3" fmla="*/ 1609414 h 3218828"/>
                  <a:gd name="connsiteX4" fmla="*/ 1700854 w 3218828"/>
                  <a:gd name="connsiteY4" fmla="*/ 91440 h 3218828"/>
                  <a:gd name="connsiteX0" fmla="*/ 1609414 w 3218828"/>
                  <a:gd name="connsiteY0" fmla="*/ 0 h 3218828"/>
                  <a:gd name="connsiteX1" fmla="*/ 3218828 w 3218828"/>
                  <a:gd name="connsiteY1" fmla="*/ 1609414 h 3218828"/>
                  <a:gd name="connsiteX2" fmla="*/ 1609414 w 3218828"/>
                  <a:gd name="connsiteY2" fmla="*/ 3218828 h 3218828"/>
                  <a:gd name="connsiteX3" fmla="*/ 0 w 3218828"/>
                  <a:gd name="connsiteY3" fmla="*/ 1609414 h 3218828"/>
                </a:gdLst>
                <a:ahLst/>
                <a:cxnLst>
                  <a:cxn ang="0">
                    <a:pos x="connsiteX0" y="connsiteY0"/>
                  </a:cxn>
                  <a:cxn ang="0">
                    <a:pos x="connsiteX1" y="connsiteY1"/>
                  </a:cxn>
                  <a:cxn ang="0">
                    <a:pos x="connsiteX2" y="connsiteY2"/>
                  </a:cxn>
                  <a:cxn ang="0">
                    <a:pos x="connsiteX3" y="connsiteY3"/>
                  </a:cxn>
                </a:cxnLst>
                <a:rect l="l" t="t" r="r" b="b"/>
                <a:pathLst>
                  <a:path w="3218828" h="3218828">
                    <a:moveTo>
                      <a:pt x="1609414" y="0"/>
                    </a:moveTo>
                    <a:cubicBezTo>
                      <a:pt x="2498269" y="0"/>
                      <a:pt x="3218828" y="720559"/>
                      <a:pt x="3218828" y="1609414"/>
                    </a:cubicBezTo>
                    <a:cubicBezTo>
                      <a:pt x="3218828" y="2498269"/>
                      <a:pt x="2498269" y="3218828"/>
                      <a:pt x="1609414" y="3218828"/>
                    </a:cubicBezTo>
                    <a:cubicBezTo>
                      <a:pt x="720559" y="3218828"/>
                      <a:pt x="0" y="2498269"/>
                      <a:pt x="0" y="1609414"/>
                    </a:cubicBezTo>
                  </a:path>
                </a:pathLst>
              </a:custGeom>
              <a:noFill/>
              <a:ln w="12700" cap="rnd">
                <a:solidFill>
                  <a:schemeClr val="bg1">
                    <a:lumMod val="50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grpSp>
        <p:sp>
          <p:nvSpPr>
            <p:cNvPr id="4" name="圆角矩形 3"/>
            <p:cNvSpPr/>
            <p:nvPr/>
          </p:nvSpPr>
          <p:spPr>
            <a:xfrm>
              <a:off x="3571440" y="1779662"/>
              <a:ext cx="2088232" cy="1060659"/>
            </a:xfrm>
            <a:prstGeom prst="roundRect">
              <a:avLst>
                <a:gd name="adj" fmla="val 37187"/>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spcCol="0" rtlCol="0" anchor="ctr"/>
            <a:lstStyle/>
            <a:p>
              <a:pPr algn="ctr"/>
              <a:endParaRPr lang="zh-CN" altLang="en-US" sz="2400"/>
            </a:p>
          </p:txBody>
        </p:sp>
        <p:sp>
          <p:nvSpPr>
            <p:cNvPr id="5" name="TextBox 13"/>
            <p:cNvSpPr txBox="1"/>
            <p:nvPr/>
          </p:nvSpPr>
          <p:spPr>
            <a:xfrm>
              <a:off x="3581644" y="1995686"/>
              <a:ext cx="2023776" cy="646329"/>
            </a:xfrm>
            <a:prstGeom prst="rect">
              <a:avLst/>
            </a:prstGeom>
            <a:noFill/>
            <a:effectLst>
              <a:outerShdw blurRad="50800" dist="38100" dir="2700000" algn="tl" rotWithShape="0">
                <a:prstClr val="black">
                  <a:alpha val="40000"/>
                </a:prstClr>
              </a:outerShdw>
            </a:effectLst>
          </p:spPr>
          <p:txBody>
            <a:bodyPr wrap="square" lIns="121917" tIns="60959" rIns="121917" bIns="60959" rtlCol="0">
              <a:spAutoFit/>
            </a:bodyPr>
            <a:lstStyle/>
            <a:p>
              <a:pPr algn="ctr"/>
              <a:r>
                <a:rPr lang="zh-CN" altLang="en-US" sz="4800" dirty="0">
                  <a:solidFill>
                    <a:srgbClr val="00A8E7"/>
                  </a:solidFill>
                  <a:effectLst>
                    <a:outerShdw blurRad="38100" dist="38100" dir="2700000" algn="tl">
                      <a:srgbClr val="000000">
                        <a:alpha val="43137"/>
                      </a:srgbClr>
                    </a:outerShdw>
                  </a:effectLst>
                  <a:latin typeface="站酷高端黑" pitchFamily="2" charset="-122"/>
                  <a:ea typeface="站酷高端黑" pitchFamily="2" charset="-122"/>
                </a:rPr>
                <a:t>感谢聆听</a:t>
              </a:r>
            </a:p>
          </p:txBody>
        </p:sp>
        <p:sp>
          <p:nvSpPr>
            <p:cNvPr id="6" name="椭圆 16"/>
            <p:cNvSpPr/>
            <p:nvPr/>
          </p:nvSpPr>
          <p:spPr>
            <a:xfrm rot="15793430" flipH="1" flipV="1">
              <a:off x="3150420" y="915887"/>
              <a:ext cx="2772000" cy="2772000"/>
            </a:xfrm>
            <a:custGeom>
              <a:avLst/>
              <a:gdLst>
                <a:gd name="connsiteX0" fmla="*/ 0 w 3218828"/>
                <a:gd name="connsiteY0" fmla="*/ 1609414 h 3218828"/>
                <a:gd name="connsiteX1" fmla="*/ 1609414 w 3218828"/>
                <a:gd name="connsiteY1" fmla="*/ 0 h 3218828"/>
                <a:gd name="connsiteX2" fmla="*/ 3218828 w 3218828"/>
                <a:gd name="connsiteY2" fmla="*/ 1609414 h 3218828"/>
                <a:gd name="connsiteX3" fmla="*/ 1609414 w 3218828"/>
                <a:gd name="connsiteY3" fmla="*/ 3218828 h 3218828"/>
                <a:gd name="connsiteX4" fmla="*/ 0 w 3218828"/>
                <a:gd name="connsiteY4" fmla="*/ 1609414 h 3218828"/>
                <a:gd name="connsiteX0" fmla="*/ 1609414 w 3218828"/>
                <a:gd name="connsiteY0" fmla="*/ 0 h 3218828"/>
                <a:gd name="connsiteX1" fmla="*/ 3218828 w 3218828"/>
                <a:gd name="connsiteY1" fmla="*/ 1609414 h 3218828"/>
                <a:gd name="connsiteX2" fmla="*/ 1609414 w 3218828"/>
                <a:gd name="connsiteY2" fmla="*/ 3218828 h 3218828"/>
                <a:gd name="connsiteX3" fmla="*/ 0 w 3218828"/>
                <a:gd name="connsiteY3" fmla="*/ 1609414 h 3218828"/>
                <a:gd name="connsiteX4" fmla="*/ 1700854 w 3218828"/>
                <a:gd name="connsiteY4" fmla="*/ 91440 h 3218828"/>
                <a:gd name="connsiteX0" fmla="*/ 1609414 w 3218828"/>
                <a:gd name="connsiteY0" fmla="*/ 0 h 3218828"/>
                <a:gd name="connsiteX1" fmla="*/ 3218828 w 3218828"/>
                <a:gd name="connsiteY1" fmla="*/ 1609414 h 3218828"/>
                <a:gd name="connsiteX2" fmla="*/ 1609414 w 3218828"/>
                <a:gd name="connsiteY2" fmla="*/ 3218828 h 3218828"/>
                <a:gd name="connsiteX3" fmla="*/ 0 w 3218828"/>
                <a:gd name="connsiteY3" fmla="*/ 1609414 h 3218828"/>
              </a:gdLst>
              <a:ahLst/>
              <a:cxnLst>
                <a:cxn ang="0">
                  <a:pos x="connsiteX0" y="connsiteY0"/>
                </a:cxn>
                <a:cxn ang="0">
                  <a:pos x="connsiteX1" y="connsiteY1"/>
                </a:cxn>
                <a:cxn ang="0">
                  <a:pos x="connsiteX2" y="connsiteY2"/>
                </a:cxn>
                <a:cxn ang="0">
                  <a:pos x="connsiteX3" y="connsiteY3"/>
                </a:cxn>
              </a:cxnLst>
              <a:rect l="l" t="t" r="r" b="b"/>
              <a:pathLst>
                <a:path w="3218828" h="3218828">
                  <a:moveTo>
                    <a:pt x="1609414" y="0"/>
                  </a:moveTo>
                  <a:cubicBezTo>
                    <a:pt x="2498269" y="0"/>
                    <a:pt x="3218828" y="720559"/>
                    <a:pt x="3218828" y="1609414"/>
                  </a:cubicBezTo>
                  <a:cubicBezTo>
                    <a:pt x="3218828" y="2498269"/>
                    <a:pt x="2498269" y="3218828"/>
                    <a:pt x="1609414" y="3218828"/>
                  </a:cubicBezTo>
                  <a:cubicBezTo>
                    <a:pt x="720559" y="3218828"/>
                    <a:pt x="0" y="2498269"/>
                    <a:pt x="0" y="1609414"/>
                  </a:cubicBezTo>
                </a:path>
              </a:pathLst>
            </a:custGeom>
            <a:noFill/>
            <a:ln w="12700" cap="rnd">
              <a:solidFill>
                <a:schemeClr val="bg1">
                  <a:lumMod val="50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grpSp>
    </p:spTree>
    <p:extLst>
      <p:ext uri="{BB962C8B-B14F-4D97-AF65-F5344CB8AC3E}">
        <p14:creationId xmlns:p14="http://schemas.microsoft.com/office/powerpoint/2010/main" val="9040774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78235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95765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20563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001442" y="2830288"/>
            <a:ext cx="3118785" cy="2902968"/>
            <a:chOff x="1001442" y="2542256"/>
            <a:chExt cx="3118785" cy="3335014"/>
          </a:xfrm>
        </p:grpSpPr>
        <p:sp>
          <p:nvSpPr>
            <p:cNvPr id="3" name="MH_SubTitle_1"/>
            <p:cNvSpPr/>
            <p:nvPr>
              <p:custDataLst>
                <p:tags r:id="rId8"/>
              </p:custDataLst>
            </p:nvPr>
          </p:nvSpPr>
          <p:spPr>
            <a:xfrm>
              <a:off x="1001442" y="2542256"/>
              <a:ext cx="3118784" cy="3335011"/>
            </a:xfrm>
            <a:prstGeom prst="rect">
              <a:avLst/>
            </a:prstGeom>
            <a:solidFill>
              <a:srgbClr val="FEFFFF"/>
            </a:solidFill>
            <a:ln w="9525">
              <a:solidFill>
                <a:srgbClr val="FF85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marL="87313">
                <a:lnSpc>
                  <a:spcPct val="130000"/>
                </a:lnSpc>
                <a:defRPr/>
              </a:pPr>
              <a:r>
                <a:rPr lang="en-US" altLang="zh-CN" dirty="0">
                  <a:solidFill>
                    <a:srgbClr val="1C1C1C"/>
                  </a:solidFill>
                  <a:latin typeface="微软雅黑 Light" panose="020B0502040204020203" pitchFamily="34" charset="-122"/>
                  <a:ea typeface="微软雅黑 Light" panose="020B0502040204020203" pitchFamily="34" charset="-122"/>
                </a:rPr>
                <a:t>1</a:t>
              </a:r>
              <a:r>
                <a:rPr lang="zh-CN" altLang="en-US" dirty="0">
                  <a:solidFill>
                    <a:srgbClr val="1C1C1C"/>
                  </a:solidFill>
                  <a:latin typeface="微软雅黑 Light" panose="020B0502040204020203" pitchFamily="34" charset="-122"/>
                  <a:ea typeface="微软雅黑 Light" panose="020B0502040204020203" pitchFamily="34" charset="-122"/>
                </a:rPr>
                <a:t>）消费者对卷烟产品质量要求越来越</a:t>
              </a:r>
              <a:r>
                <a:rPr lang="zh-CN" altLang="en-US" dirty="0" smtClean="0">
                  <a:solidFill>
                    <a:srgbClr val="1C1C1C"/>
                  </a:solidFill>
                  <a:latin typeface="微软雅黑 Light" panose="020B0502040204020203" pitchFamily="34" charset="-122"/>
                  <a:ea typeface="微软雅黑 Light" panose="020B0502040204020203" pitchFamily="34" charset="-122"/>
                </a:rPr>
                <a:t>高；</a:t>
              </a:r>
              <a:endParaRPr lang="en-US" altLang="zh-CN" dirty="0" smtClean="0">
                <a:solidFill>
                  <a:srgbClr val="1C1C1C"/>
                </a:solidFill>
                <a:latin typeface="微软雅黑 Light" panose="020B0502040204020203" pitchFamily="34" charset="-122"/>
                <a:ea typeface="微软雅黑 Light" panose="020B0502040204020203" pitchFamily="34" charset="-122"/>
              </a:endParaRPr>
            </a:p>
            <a:p>
              <a:pPr marL="87313">
                <a:lnSpc>
                  <a:spcPct val="130000"/>
                </a:lnSpc>
                <a:defRPr/>
              </a:pPr>
              <a:r>
                <a:rPr lang="en-US" altLang="zh-CN" dirty="0" smtClean="0">
                  <a:solidFill>
                    <a:srgbClr val="1C1C1C"/>
                  </a:solidFill>
                  <a:latin typeface="微软雅黑 Light" panose="020B0502040204020203" pitchFamily="34" charset="-122"/>
                  <a:ea typeface="微软雅黑 Light" panose="020B0502040204020203" pitchFamily="34" charset="-122"/>
                </a:rPr>
                <a:t>2</a:t>
              </a:r>
              <a:r>
                <a:rPr lang="zh-CN" altLang="en-US" dirty="0">
                  <a:solidFill>
                    <a:srgbClr val="1C1C1C"/>
                  </a:solidFill>
                  <a:latin typeface="微软雅黑 Light" panose="020B0502040204020203" pitchFamily="34" charset="-122"/>
                  <a:ea typeface="微软雅黑 Light" panose="020B0502040204020203" pitchFamily="34" charset="-122"/>
                </a:rPr>
                <a:t>）行业对卷烟产品质量要求越来越</a:t>
              </a:r>
              <a:r>
                <a:rPr lang="zh-CN" altLang="en-US" dirty="0" smtClean="0">
                  <a:solidFill>
                    <a:srgbClr val="1C1C1C"/>
                  </a:solidFill>
                  <a:latin typeface="微软雅黑 Light" panose="020B0502040204020203" pitchFamily="34" charset="-122"/>
                  <a:ea typeface="微软雅黑 Light" panose="020B0502040204020203" pitchFamily="34" charset="-122"/>
                </a:rPr>
                <a:t>严格</a:t>
              </a:r>
              <a:r>
                <a:rPr lang="zh-CN" altLang="en-US" dirty="0">
                  <a:solidFill>
                    <a:srgbClr val="1C1C1C"/>
                  </a:solidFill>
                  <a:latin typeface="微软雅黑 Light" panose="020B0502040204020203" pitchFamily="34" charset="-122"/>
                  <a:ea typeface="微软雅黑 Light" panose="020B0502040204020203" pitchFamily="34" charset="-122"/>
                </a:rPr>
                <a:t>。</a:t>
              </a:r>
            </a:p>
          </p:txBody>
        </p:sp>
        <p:sp>
          <p:nvSpPr>
            <p:cNvPr id="4" name="MH_Other_2"/>
            <p:cNvSpPr/>
            <p:nvPr>
              <p:custDataLst>
                <p:tags r:id="rId9"/>
              </p:custDataLst>
            </p:nvPr>
          </p:nvSpPr>
          <p:spPr>
            <a:xfrm rot="16200000">
              <a:off x="3650159" y="5407203"/>
              <a:ext cx="510307" cy="429828"/>
            </a:xfrm>
            <a:prstGeom prst="rtTriangle">
              <a:avLst/>
            </a:prstGeom>
            <a:solidFill>
              <a:srgbClr val="FF8500">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 name="MH_Other_1"/>
          <p:cNvSpPr/>
          <p:nvPr>
            <p:custDataLst>
              <p:tags r:id="rId1"/>
            </p:custDataLst>
          </p:nvPr>
        </p:nvSpPr>
        <p:spPr>
          <a:xfrm>
            <a:off x="678356" y="1988840"/>
            <a:ext cx="3456382" cy="886323"/>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2400" dirty="0">
              <a:solidFill>
                <a:srgbClr val="FEFFFF"/>
              </a:solidFill>
              <a:latin typeface="方正正中黑简体" panose="02000000000000000000" pitchFamily="2" charset="-122"/>
              <a:ea typeface="方正正中黑简体" panose="02000000000000000000" pitchFamily="2" charset="-122"/>
            </a:endParaRPr>
          </a:p>
        </p:txBody>
      </p:sp>
      <p:sp>
        <p:nvSpPr>
          <p:cNvPr id="6" name="矩形 5"/>
          <p:cNvSpPr/>
          <p:nvPr/>
        </p:nvSpPr>
        <p:spPr>
          <a:xfrm>
            <a:off x="591834" y="2233891"/>
            <a:ext cx="3497109" cy="400110"/>
          </a:xfrm>
          <a:prstGeom prst="rect">
            <a:avLst/>
          </a:prstGeom>
        </p:spPr>
        <p:txBody>
          <a:bodyPr wrap="square">
            <a:spAutoFit/>
          </a:bodyPr>
          <a:lstStyle/>
          <a:p>
            <a:pPr algn="ctr"/>
            <a:r>
              <a:rPr lang="en-US" altLang="zh-CN" sz="2000" dirty="0" smtClean="0">
                <a:solidFill>
                  <a:schemeClr val="bg1"/>
                </a:solidFill>
                <a:latin typeface="方正正中黑简体" panose="02000000000000000000" pitchFamily="2" charset="-122"/>
                <a:ea typeface="方正正中黑简体" panose="02000000000000000000" pitchFamily="2" charset="-122"/>
              </a:rPr>
              <a:t>01 </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卷烟市场环境发生巨变</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grpSp>
        <p:nvGrpSpPr>
          <p:cNvPr id="18" name="组合 17"/>
          <p:cNvGrpSpPr/>
          <p:nvPr/>
        </p:nvGrpSpPr>
        <p:grpSpPr>
          <a:xfrm>
            <a:off x="4624282" y="2830288"/>
            <a:ext cx="3240361" cy="2902968"/>
            <a:chOff x="4624282" y="2542256"/>
            <a:chExt cx="3240361" cy="3335014"/>
          </a:xfrm>
        </p:grpSpPr>
        <p:sp>
          <p:nvSpPr>
            <p:cNvPr id="8" name="MH_SubTitle_1"/>
            <p:cNvSpPr/>
            <p:nvPr>
              <p:custDataLst>
                <p:tags r:id="rId6"/>
              </p:custDataLst>
            </p:nvPr>
          </p:nvSpPr>
          <p:spPr>
            <a:xfrm>
              <a:off x="4624282" y="2542256"/>
              <a:ext cx="3240360" cy="3335011"/>
            </a:xfrm>
            <a:prstGeom prst="rect">
              <a:avLst/>
            </a:prstGeom>
            <a:solidFill>
              <a:srgbClr val="FEFFFF"/>
            </a:solidFill>
            <a:ln w="9525">
              <a:solidFill>
                <a:srgbClr val="FF85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marL="87313">
                <a:lnSpc>
                  <a:spcPct val="130000"/>
                </a:lnSpc>
                <a:defRPr/>
              </a:pPr>
              <a:r>
                <a:rPr lang="en-US" altLang="zh-CN" dirty="0">
                  <a:solidFill>
                    <a:srgbClr val="1C1C1C"/>
                  </a:solidFill>
                  <a:latin typeface="微软雅黑 Light" panose="020B0502040204020203" pitchFamily="34" charset="-122"/>
                  <a:ea typeface="微软雅黑 Light" panose="020B0502040204020203" pitchFamily="34" charset="-122"/>
                </a:rPr>
                <a:t>1</a:t>
              </a:r>
              <a:r>
                <a:rPr lang="zh-CN" altLang="en-US" dirty="0">
                  <a:solidFill>
                    <a:srgbClr val="1C1C1C"/>
                  </a:solidFill>
                  <a:latin typeface="微软雅黑 Light" panose="020B0502040204020203" pitchFamily="34" charset="-122"/>
                  <a:ea typeface="微软雅黑 Light" panose="020B0502040204020203" pitchFamily="34" charset="-122"/>
                </a:rPr>
                <a:t>）卷烟制造过程质量风险缺乏系统的识别梳理；</a:t>
              </a:r>
              <a:endParaRPr lang="en-US" altLang="zh-CN" dirty="0">
                <a:solidFill>
                  <a:srgbClr val="1C1C1C"/>
                </a:solidFill>
                <a:latin typeface="微软雅黑 Light" panose="020B0502040204020203" pitchFamily="34" charset="-122"/>
                <a:ea typeface="微软雅黑 Light" panose="020B0502040204020203" pitchFamily="34" charset="-122"/>
              </a:endParaRPr>
            </a:p>
            <a:p>
              <a:pPr marL="87313">
                <a:lnSpc>
                  <a:spcPct val="130000"/>
                </a:lnSpc>
                <a:defRPr/>
              </a:pPr>
              <a:r>
                <a:rPr lang="en-US" altLang="zh-CN" dirty="0">
                  <a:solidFill>
                    <a:srgbClr val="1C1C1C"/>
                  </a:solidFill>
                  <a:latin typeface="微软雅黑 Light" panose="020B0502040204020203" pitchFamily="34" charset="-122"/>
                  <a:ea typeface="微软雅黑 Light" panose="020B0502040204020203" pitchFamily="34" charset="-122"/>
                </a:rPr>
                <a:t>2</a:t>
              </a:r>
              <a:r>
                <a:rPr lang="zh-CN" altLang="en-US" dirty="0">
                  <a:solidFill>
                    <a:srgbClr val="1C1C1C"/>
                  </a:solidFill>
                  <a:latin typeface="微软雅黑 Light" panose="020B0502040204020203" pitchFamily="34" charset="-122"/>
                  <a:ea typeface="微软雅黑 Light" panose="020B0502040204020203" pitchFamily="34" charset="-122"/>
                </a:rPr>
                <a:t>）产品质量风险要素及程度识别缺乏科学性；</a:t>
              </a:r>
              <a:endParaRPr lang="en-US" altLang="zh-CN" dirty="0">
                <a:solidFill>
                  <a:srgbClr val="1C1C1C"/>
                </a:solidFill>
                <a:latin typeface="微软雅黑 Light" panose="020B0502040204020203" pitchFamily="34" charset="-122"/>
                <a:ea typeface="微软雅黑 Light" panose="020B0502040204020203" pitchFamily="34" charset="-122"/>
              </a:endParaRPr>
            </a:p>
            <a:p>
              <a:pPr marL="87313">
                <a:lnSpc>
                  <a:spcPct val="130000"/>
                </a:lnSpc>
                <a:defRPr/>
              </a:pPr>
              <a:r>
                <a:rPr lang="en-US" altLang="zh-CN" dirty="0">
                  <a:solidFill>
                    <a:srgbClr val="1C1C1C"/>
                  </a:solidFill>
                  <a:latin typeface="微软雅黑 Light" panose="020B0502040204020203" pitchFamily="34" charset="-122"/>
                  <a:ea typeface="微软雅黑 Light" panose="020B0502040204020203" pitchFamily="34" charset="-122"/>
                </a:rPr>
                <a:t>3</a:t>
              </a:r>
              <a:r>
                <a:rPr lang="zh-CN" altLang="en-US" dirty="0">
                  <a:solidFill>
                    <a:srgbClr val="1C1C1C"/>
                  </a:solidFill>
                  <a:latin typeface="微软雅黑 Light" panose="020B0502040204020203" pitchFamily="34" charset="-122"/>
                  <a:ea typeface="微软雅黑 Light" panose="020B0502040204020203" pitchFamily="34" charset="-122"/>
                </a:rPr>
                <a:t>）产品质量管控缺乏系统性和针对性。</a:t>
              </a:r>
            </a:p>
          </p:txBody>
        </p:sp>
        <p:sp>
          <p:nvSpPr>
            <p:cNvPr id="9" name="MH_Other_2"/>
            <p:cNvSpPr/>
            <p:nvPr>
              <p:custDataLst>
                <p:tags r:id="rId7"/>
              </p:custDataLst>
            </p:nvPr>
          </p:nvSpPr>
          <p:spPr>
            <a:xfrm rot="16200000">
              <a:off x="7394575" y="5407203"/>
              <a:ext cx="510307" cy="429828"/>
            </a:xfrm>
            <a:prstGeom prst="rtTriangle">
              <a:avLst/>
            </a:prstGeom>
            <a:solidFill>
              <a:srgbClr val="FF8500">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0" name="MH_Other_1"/>
          <p:cNvSpPr/>
          <p:nvPr>
            <p:custDataLst>
              <p:tags r:id="rId2"/>
            </p:custDataLst>
          </p:nvPr>
        </p:nvSpPr>
        <p:spPr>
          <a:xfrm>
            <a:off x="4422772" y="1988840"/>
            <a:ext cx="3456382" cy="886323"/>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2400" dirty="0">
              <a:solidFill>
                <a:srgbClr val="FEFFFF"/>
              </a:solidFill>
              <a:latin typeface="方正正中黑简体" panose="02000000000000000000" pitchFamily="2" charset="-122"/>
              <a:ea typeface="方正正中黑简体" panose="02000000000000000000" pitchFamily="2" charset="-122"/>
            </a:endParaRPr>
          </a:p>
        </p:txBody>
      </p:sp>
      <p:sp>
        <p:nvSpPr>
          <p:cNvPr id="11" name="矩形 10"/>
          <p:cNvSpPr/>
          <p:nvPr/>
        </p:nvSpPr>
        <p:spPr>
          <a:xfrm>
            <a:off x="4336250" y="2104979"/>
            <a:ext cx="3497109" cy="707886"/>
          </a:xfrm>
          <a:prstGeom prst="rect">
            <a:avLst/>
          </a:prstGeom>
        </p:spPr>
        <p:txBody>
          <a:bodyPr wrap="square">
            <a:spAutoFit/>
          </a:bodyPr>
          <a:lstStyle/>
          <a:p>
            <a:pPr algn="ctr"/>
            <a:r>
              <a:rPr lang="en-US" altLang="zh-CN" sz="2000" dirty="0" smtClean="0">
                <a:solidFill>
                  <a:schemeClr val="bg1"/>
                </a:solidFill>
                <a:latin typeface="方正正中黑简体" panose="02000000000000000000" pitchFamily="2" charset="-122"/>
                <a:ea typeface="方正正中黑简体" panose="02000000000000000000" pitchFamily="2" charset="-122"/>
              </a:rPr>
              <a:t>02 </a:t>
            </a:r>
            <a:r>
              <a:rPr lang="zh-CN" altLang="en-US" sz="2000" dirty="0" smtClean="0">
                <a:solidFill>
                  <a:schemeClr val="bg1"/>
                </a:solidFill>
                <a:latin typeface="方正正中黑简体" panose="02000000000000000000" pitchFamily="2" charset="-122"/>
                <a:ea typeface="方正正中黑简体" panose="02000000000000000000" pitchFamily="2" charset="-122"/>
              </a:rPr>
              <a:t>产品</a:t>
            </a:r>
            <a:r>
              <a:rPr lang="zh-CN" altLang="en-US" sz="2000" dirty="0">
                <a:solidFill>
                  <a:schemeClr val="bg1"/>
                </a:solidFill>
                <a:latin typeface="方正正中黑简体" panose="02000000000000000000" pitchFamily="2" charset="-122"/>
                <a:ea typeface="方正正中黑简体" panose="02000000000000000000" pitchFamily="2" charset="-122"/>
              </a:rPr>
              <a:t>质量风险尚未得到有效</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控制</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grpSp>
        <p:nvGrpSpPr>
          <p:cNvPr id="19" name="组合 18"/>
          <p:cNvGrpSpPr/>
          <p:nvPr/>
        </p:nvGrpSpPr>
        <p:grpSpPr>
          <a:xfrm>
            <a:off x="8383209" y="2875164"/>
            <a:ext cx="3246071" cy="2863906"/>
            <a:chOff x="8383209" y="2587131"/>
            <a:chExt cx="3246071" cy="3290139"/>
          </a:xfrm>
        </p:grpSpPr>
        <p:sp>
          <p:nvSpPr>
            <p:cNvPr id="13" name="MH_SubTitle_1"/>
            <p:cNvSpPr/>
            <p:nvPr>
              <p:custDataLst>
                <p:tags r:id="rId4"/>
              </p:custDataLst>
            </p:nvPr>
          </p:nvSpPr>
          <p:spPr>
            <a:xfrm>
              <a:off x="8383209" y="2587131"/>
              <a:ext cx="3246070" cy="3290136"/>
            </a:xfrm>
            <a:prstGeom prst="rect">
              <a:avLst/>
            </a:prstGeom>
            <a:solidFill>
              <a:srgbClr val="FEFFFF"/>
            </a:solidFill>
            <a:ln w="9525">
              <a:solidFill>
                <a:srgbClr val="FF85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marL="87313">
                <a:lnSpc>
                  <a:spcPct val="130000"/>
                </a:lnSpc>
                <a:defRPr/>
              </a:pPr>
              <a:r>
                <a:rPr lang="zh-CN" altLang="en-US" dirty="0">
                  <a:solidFill>
                    <a:srgbClr val="1C1C1C"/>
                  </a:solidFill>
                  <a:latin typeface="微软雅黑 Light" panose="020B0502040204020203" pitchFamily="34" charset="-122"/>
                  <a:ea typeface="微软雅黑 Light" panose="020B0502040204020203" pitchFamily="34" charset="-122"/>
                </a:rPr>
                <a:t>可有效解决卷烟生产企业质量管理中存在的系统性、针对性和预见性不足等问题，系统提升企业质量管理水平。</a:t>
              </a:r>
              <a:endParaRPr lang="zh-CN" altLang="en-US" dirty="0">
                <a:solidFill>
                  <a:srgbClr val="1C1C1C"/>
                </a:solidFill>
                <a:latin typeface="微软雅黑" panose="020B0503020204020204" pitchFamily="34" charset="-122"/>
                <a:ea typeface="微软雅黑" panose="020B0503020204020204" pitchFamily="34" charset="-122"/>
              </a:endParaRPr>
            </a:p>
          </p:txBody>
        </p:sp>
        <p:sp>
          <p:nvSpPr>
            <p:cNvPr id="14" name="MH_Other_2"/>
            <p:cNvSpPr/>
            <p:nvPr>
              <p:custDataLst>
                <p:tags r:id="rId5"/>
              </p:custDataLst>
            </p:nvPr>
          </p:nvSpPr>
          <p:spPr>
            <a:xfrm rot="16200000">
              <a:off x="11159212" y="5407203"/>
              <a:ext cx="510307" cy="429828"/>
            </a:xfrm>
            <a:prstGeom prst="rtTriangle">
              <a:avLst/>
            </a:prstGeom>
            <a:solidFill>
              <a:srgbClr val="FF8500">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5" name="MH_Other_1"/>
          <p:cNvSpPr/>
          <p:nvPr>
            <p:custDataLst>
              <p:tags r:id="rId3"/>
            </p:custDataLst>
          </p:nvPr>
        </p:nvSpPr>
        <p:spPr>
          <a:xfrm>
            <a:off x="8187409" y="1988840"/>
            <a:ext cx="3456382" cy="886323"/>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2400" dirty="0">
              <a:solidFill>
                <a:srgbClr val="FEFFFF"/>
              </a:solidFill>
              <a:latin typeface="方正正中黑简体" panose="02000000000000000000" pitchFamily="2" charset="-122"/>
              <a:ea typeface="方正正中黑简体" panose="02000000000000000000" pitchFamily="2" charset="-122"/>
            </a:endParaRPr>
          </a:p>
        </p:txBody>
      </p:sp>
      <p:sp>
        <p:nvSpPr>
          <p:cNvPr id="16" name="矩形 15"/>
          <p:cNvSpPr/>
          <p:nvPr/>
        </p:nvSpPr>
        <p:spPr>
          <a:xfrm>
            <a:off x="8100887" y="2104979"/>
            <a:ext cx="3497109" cy="707886"/>
          </a:xfrm>
          <a:prstGeom prst="rect">
            <a:avLst/>
          </a:prstGeom>
        </p:spPr>
        <p:txBody>
          <a:bodyPr wrap="square">
            <a:spAutoFit/>
          </a:bodyPr>
          <a:lstStyle/>
          <a:p>
            <a:pPr algn="ctr"/>
            <a:r>
              <a:rPr lang="en-US" altLang="zh-CN" sz="2000" dirty="0" smtClean="0">
                <a:solidFill>
                  <a:schemeClr val="bg1"/>
                </a:solidFill>
                <a:latin typeface="方正正中黑简体" panose="02000000000000000000" pitchFamily="2" charset="-122"/>
                <a:ea typeface="方正正中黑简体" panose="02000000000000000000" pitchFamily="2" charset="-122"/>
              </a:rPr>
              <a:t>03 </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应用</a:t>
            </a:r>
            <a:r>
              <a:rPr lang="zh-CN" altLang="en-US" sz="2000" dirty="0">
                <a:solidFill>
                  <a:schemeClr val="bg1"/>
                </a:solidFill>
                <a:latin typeface="方正正中黑简体" panose="02000000000000000000" pitchFamily="2" charset="-122"/>
                <a:ea typeface="方正正中黑简体" panose="02000000000000000000" pitchFamily="2" charset="-122"/>
              </a:rPr>
              <a:t>质量风险管理</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的</a:t>
            </a:r>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a:p>
            <a:pPr algn="ctr"/>
            <a:r>
              <a:rPr lang="zh-CN" altLang="en-US" sz="2000" dirty="0" smtClean="0">
                <a:solidFill>
                  <a:schemeClr val="bg1"/>
                </a:solidFill>
                <a:latin typeface="方正正中黑简体" panose="02000000000000000000" pitchFamily="2" charset="-122"/>
                <a:ea typeface="方正正中黑简体" panose="02000000000000000000" pitchFamily="2" charset="-122"/>
              </a:rPr>
              <a:t>必要性</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
        <p:nvSpPr>
          <p:cNvPr id="25" name="矩形 24"/>
          <p:cNvSpPr>
            <a:spLocks noChangeArrowheads="1"/>
          </p:cNvSpPr>
          <p:nvPr/>
        </p:nvSpPr>
        <p:spPr bwMode="auto">
          <a:xfrm>
            <a:off x="1001442" y="1177003"/>
            <a:ext cx="2198146" cy="369332"/>
          </a:xfrm>
          <a:prstGeom prst="rect">
            <a:avLst/>
          </a:prstGeom>
          <a:noFill/>
          <a:ln w="9525">
            <a:noFill/>
            <a:miter lim="800000"/>
            <a:headEnd/>
            <a:tailEnd/>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ts val="200"/>
              </a:spcBef>
              <a:spcAft>
                <a:spcPts val="60"/>
              </a:spcAft>
            </a:pPr>
            <a:endParaRPr lang="zh-CN" altLang="en-US" kern="0" dirty="0">
              <a:solidFill>
                <a:srgbClr val="FF8500"/>
              </a:solidFill>
              <a:latin typeface="微软雅黑" pitchFamily="34" charset="-122"/>
              <a:ea typeface="微软雅黑" pitchFamily="34" charset="-122"/>
            </a:endParaRPr>
          </a:p>
        </p:txBody>
      </p:sp>
      <p:grpSp>
        <p:nvGrpSpPr>
          <p:cNvPr id="30" name="组合 29"/>
          <p:cNvGrpSpPr/>
          <p:nvPr/>
        </p:nvGrpSpPr>
        <p:grpSpPr>
          <a:xfrm>
            <a:off x="750189" y="850651"/>
            <a:ext cx="4052842" cy="1015663"/>
            <a:chOff x="462157" y="850651"/>
            <a:chExt cx="4052842" cy="1015663"/>
          </a:xfrm>
        </p:grpSpPr>
        <p:sp>
          <p:nvSpPr>
            <p:cNvPr id="21" name="矩形 20"/>
            <p:cNvSpPr/>
            <p:nvPr/>
          </p:nvSpPr>
          <p:spPr>
            <a:xfrm>
              <a:off x="1017890" y="1219536"/>
              <a:ext cx="3497109" cy="461665"/>
            </a:xfrm>
            <a:prstGeom prst="rect">
              <a:avLst/>
            </a:prstGeom>
          </p:spPr>
          <p:txBody>
            <a:bodyPr wrap="square">
              <a:spAutoFit/>
            </a:bodyPr>
            <a:lstStyle/>
            <a:p>
              <a:r>
                <a:rPr lang="zh-CN" altLang="en-US" sz="2400" dirty="0" smtClean="0">
                  <a:solidFill>
                    <a:srgbClr val="FF8500"/>
                  </a:solidFill>
                  <a:latin typeface="华康俪金黑W8(P)" panose="020B0800000000000000" pitchFamily="34" charset="-122"/>
                  <a:ea typeface="华康俪金黑W8(P)" panose="020B0800000000000000" pitchFamily="34" charset="-122"/>
                </a:rPr>
                <a:t>项目背景</a:t>
              </a:r>
              <a:endParaRPr lang="zh-CN" altLang="en-US" sz="2400" dirty="0">
                <a:solidFill>
                  <a:srgbClr val="FF8500"/>
                </a:solidFill>
                <a:latin typeface="华康俪金黑W8(P)" panose="020B0800000000000000" pitchFamily="34" charset="-122"/>
                <a:ea typeface="华康俪金黑W8(P)" panose="020B0800000000000000" pitchFamily="34" charset="-122"/>
              </a:endParaRPr>
            </a:p>
          </p:txBody>
        </p:sp>
        <p:sp>
          <p:nvSpPr>
            <p:cNvPr id="29"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1</a:t>
              </a:r>
              <a:endParaRPr lang="zh-CN" altLang="en-US" sz="6000" dirty="0">
                <a:solidFill>
                  <a:srgbClr val="FF8500"/>
                </a:solidFill>
                <a:latin typeface="Broadway" pitchFamily="82" charset="0"/>
                <a:ea typeface="DFPYeaSong-B5" pitchFamily="18" charset="-120"/>
              </a:endParaRPr>
            </a:p>
          </p:txBody>
        </p:sp>
      </p:grpSp>
    </p:spTree>
    <p:extLst>
      <p:ext uri="{BB962C8B-B14F-4D97-AF65-F5344CB8AC3E}">
        <p14:creationId xmlns:p14="http://schemas.microsoft.com/office/powerpoint/2010/main" val="329066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1418655" y="2662242"/>
            <a:ext cx="8840366" cy="3481893"/>
            <a:chOff x="1418655" y="1700808"/>
            <a:chExt cx="9577064" cy="3772051"/>
          </a:xfrm>
        </p:grpSpPr>
        <p:sp>
          <p:nvSpPr>
            <p:cNvPr id="3" name="矩形 2"/>
            <p:cNvSpPr/>
            <p:nvPr/>
          </p:nvSpPr>
          <p:spPr>
            <a:xfrm>
              <a:off x="1418655" y="2730435"/>
              <a:ext cx="2033187" cy="17052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 name="矩形 4"/>
            <p:cNvSpPr/>
            <p:nvPr/>
          </p:nvSpPr>
          <p:spPr>
            <a:xfrm>
              <a:off x="6437385" y="2730435"/>
              <a:ext cx="2033187" cy="17052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矩形 5"/>
            <p:cNvSpPr/>
            <p:nvPr/>
          </p:nvSpPr>
          <p:spPr>
            <a:xfrm>
              <a:off x="8946749" y="2730435"/>
              <a:ext cx="2033187" cy="17052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3" name="直接连接符 12"/>
            <p:cNvCxnSpPr>
              <a:stCxn id="3" idx="1"/>
              <a:endCxn id="3" idx="3"/>
            </p:cNvCxnSpPr>
            <p:nvPr/>
          </p:nvCxnSpPr>
          <p:spPr>
            <a:xfrm>
              <a:off x="1418655" y="3583062"/>
              <a:ext cx="2033187" cy="0"/>
            </a:xfrm>
            <a:prstGeom prst="line">
              <a:avLst/>
            </a:prstGeom>
            <a:ln w="12700">
              <a:solidFill>
                <a:schemeClr val="tx1">
                  <a:lumMod val="85000"/>
                  <a:lumOff val="1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 idx="1"/>
              <a:endCxn id="5" idx="3"/>
            </p:cNvCxnSpPr>
            <p:nvPr/>
          </p:nvCxnSpPr>
          <p:spPr>
            <a:xfrm>
              <a:off x="6437385" y="3583062"/>
              <a:ext cx="2033187" cy="0"/>
            </a:xfrm>
            <a:prstGeom prst="line">
              <a:avLst/>
            </a:prstGeom>
            <a:ln w="12700">
              <a:solidFill>
                <a:schemeClr val="tx1">
                  <a:lumMod val="85000"/>
                  <a:lumOff val="1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1"/>
              <a:endCxn id="6" idx="3"/>
            </p:cNvCxnSpPr>
            <p:nvPr/>
          </p:nvCxnSpPr>
          <p:spPr>
            <a:xfrm>
              <a:off x="8946749" y="3583062"/>
              <a:ext cx="2033187" cy="0"/>
            </a:xfrm>
            <a:prstGeom prst="line">
              <a:avLst/>
            </a:prstGeom>
            <a:ln w="12700">
              <a:solidFill>
                <a:schemeClr val="tx1">
                  <a:lumMod val="85000"/>
                  <a:lumOff val="1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418655" y="2813783"/>
              <a:ext cx="2033187" cy="707886"/>
            </a:xfrm>
            <a:prstGeom prst="rect">
              <a:avLst/>
            </a:prstGeom>
            <a:noFill/>
          </p:spPr>
          <p:txBody>
            <a:bodyPr wrap="square" rtlCol="0">
              <a:spAutoFit/>
            </a:bodyPr>
            <a:lstStyle/>
            <a:p>
              <a:pPr algn="ctr"/>
              <a:r>
                <a:rPr lang="en-US" altLang="zh-CN" dirty="0">
                  <a:latin typeface="微软雅黑 Light" panose="020B0502040204020203" pitchFamily="34" charset="-122"/>
                  <a:ea typeface="微软雅黑 Light" panose="020B0502040204020203" pitchFamily="34" charset="-122"/>
                  <a:cs typeface="Arial" charset="0"/>
                </a:rPr>
                <a:t>What can go wrong</a:t>
              </a:r>
              <a:r>
                <a:rPr lang="en-US" altLang="zh-CN" dirty="0" smtClean="0">
                  <a:latin typeface="微软雅黑 Light" panose="020B0502040204020203" pitchFamily="34" charset="-122"/>
                  <a:ea typeface="微软雅黑 Light" panose="020B0502040204020203" pitchFamily="34" charset="-122"/>
                  <a:cs typeface="Arial" charset="0"/>
                </a:rPr>
                <a:t>?</a:t>
              </a:r>
              <a:endParaRPr lang="zh-CN" altLang="en-US" dirty="0">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6437385" y="2813783"/>
              <a:ext cx="2033187" cy="707886"/>
            </a:xfrm>
            <a:prstGeom prst="rect">
              <a:avLst/>
            </a:prstGeom>
            <a:noFill/>
          </p:spPr>
          <p:txBody>
            <a:bodyPr wrap="square" rtlCol="0">
              <a:spAutoFit/>
            </a:bodyPr>
            <a:lstStyle/>
            <a:p>
              <a:pPr algn="ctr"/>
              <a:r>
                <a:rPr lang="en-US" altLang="zh-CN" dirty="0">
                  <a:latin typeface="微软雅黑 Light" panose="020B0502040204020203" pitchFamily="34" charset="-122"/>
                  <a:ea typeface="微软雅黑 Light" panose="020B0502040204020203" pitchFamily="34" charset="-122"/>
                  <a:cs typeface="Arial" charset="0"/>
                </a:rPr>
                <a:t>What rank of risk</a:t>
              </a:r>
              <a:r>
                <a:rPr lang="zh-CN" altLang="en-US" dirty="0">
                  <a:latin typeface="微软雅黑 Light" panose="020B0502040204020203" pitchFamily="34" charset="-122"/>
                  <a:ea typeface="微软雅黑 Light" panose="020B0502040204020203" pitchFamily="34" charset="-122"/>
                  <a:cs typeface="Arial" charset="0"/>
                </a:rPr>
                <a:t>？</a:t>
              </a:r>
            </a:p>
          </p:txBody>
        </p:sp>
        <p:sp>
          <p:nvSpPr>
            <p:cNvPr id="32" name="文本框 31"/>
            <p:cNvSpPr txBox="1"/>
            <p:nvPr/>
          </p:nvSpPr>
          <p:spPr>
            <a:xfrm>
              <a:off x="8946749" y="2813783"/>
              <a:ext cx="2033187" cy="707886"/>
            </a:xfrm>
            <a:prstGeom prst="rect">
              <a:avLst/>
            </a:prstGeom>
            <a:noFill/>
          </p:spPr>
          <p:txBody>
            <a:bodyPr wrap="square" rtlCol="0">
              <a:spAutoFit/>
            </a:bodyPr>
            <a:lstStyle/>
            <a:p>
              <a:pPr algn="ctr"/>
              <a:r>
                <a:rPr lang="en-US" altLang="zh-CN" dirty="0">
                  <a:latin typeface="微软雅黑 Light" panose="020B0502040204020203" pitchFamily="34" charset="-122"/>
                  <a:ea typeface="微软雅黑 Light" panose="020B0502040204020203" pitchFamily="34" charset="-122"/>
                  <a:cs typeface="Arial" charset="0"/>
                </a:rPr>
                <a:t>Is there a need for action</a:t>
              </a:r>
              <a:r>
                <a:rPr lang="en-US" altLang="zh-CN" dirty="0" smtClean="0">
                  <a:latin typeface="微软雅黑 Light" panose="020B0502040204020203" pitchFamily="34" charset="-122"/>
                  <a:ea typeface="微软雅黑 Light" panose="020B0502040204020203" pitchFamily="34" charset="-122"/>
                  <a:cs typeface="Arial" charset="0"/>
                </a:rPr>
                <a:t>?</a:t>
              </a:r>
              <a:endParaRPr lang="en-US" altLang="zh-CN" dirty="0">
                <a:latin typeface="微软雅黑 Light" panose="020B0502040204020203" pitchFamily="34" charset="-122"/>
                <a:ea typeface="微软雅黑 Light" panose="020B0502040204020203" pitchFamily="34" charset="-122"/>
                <a:cs typeface="Arial" charset="0"/>
              </a:endParaRPr>
            </a:p>
          </p:txBody>
        </p:sp>
        <p:sp>
          <p:nvSpPr>
            <p:cNvPr id="33" name="文本框 32"/>
            <p:cNvSpPr txBox="1"/>
            <p:nvPr/>
          </p:nvSpPr>
          <p:spPr>
            <a:xfrm>
              <a:off x="1418655" y="3573016"/>
              <a:ext cx="2033187" cy="793550"/>
            </a:xfrm>
            <a:prstGeom prst="rect">
              <a:avLst/>
            </a:prstGeom>
            <a:noFill/>
          </p:spPr>
          <p:txBody>
            <a:bodyPr wrap="square" rtlCol="0">
              <a:spAutoFit/>
            </a:bodyPr>
            <a:lstStyle/>
            <a:p>
              <a:pPr algn="ctr">
                <a:lnSpc>
                  <a:spcPct val="130000"/>
                </a:lnSpc>
              </a:pPr>
              <a:r>
                <a:rPr lang="zh-CN" altLang="en-US" sz="1600" dirty="0">
                  <a:latin typeface="微软雅黑 Light" panose="020B0502040204020203" pitchFamily="34" charset="-122"/>
                  <a:ea typeface="微软雅黑 Light" panose="020B0502040204020203" pitchFamily="34" charset="-122"/>
                  <a:cs typeface="Arial" charset="0"/>
                </a:rPr>
                <a:t>什么可能出错？</a:t>
              </a:r>
            </a:p>
            <a:p>
              <a:pPr algn="ctr">
                <a:lnSpc>
                  <a:spcPct val="130000"/>
                </a:lnSpc>
              </a:pPr>
              <a:r>
                <a:rPr lang="zh-CN" altLang="en-US" sz="1600" dirty="0">
                  <a:latin typeface="微软雅黑 Light" panose="020B0502040204020203" pitchFamily="34" charset="-122"/>
                  <a:ea typeface="微软雅黑 Light" panose="020B0502040204020203" pitchFamily="34" charset="-122"/>
                  <a:cs typeface="Arial" charset="0"/>
                </a:rPr>
                <a:t>（失效模式及原因）</a:t>
              </a:r>
            </a:p>
          </p:txBody>
        </p:sp>
        <p:grpSp>
          <p:nvGrpSpPr>
            <p:cNvPr id="41" name="组合 40"/>
            <p:cNvGrpSpPr/>
            <p:nvPr/>
          </p:nvGrpSpPr>
          <p:grpSpPr>
            <a:xfrm>
              <a:off x="3928018" y="1700808"/>
              <a:ext cx="2033189" cy="1116299"/>
              <a:chOff x="3928018" y="1830094"/>
              <a:chExt cx="2033189" cy="1116299"/>
            </a:xfrm>
          </p:grpSpPr>
          <p:sp>
            <p:nvSpPr>
              <p:cNvPr id="4" name="矩形 3"/>
              <p:cNvSpPr/>
              <p:nvPr/>
            </p:nvSpPr>
            <p:spPr>
              <a:xfrm>
                <a:off x="3928020" y="1844824"/>
                <a:ext cx="2033187" cy="10823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20" name="直接连接符 19"/>
              <p:cNvCxnSpPr/>
              <p:nvPr/>
            </p:nvCxnSpPr>
            <p:spPr>
              <a:xfrm>
                <a:off x="3928020" y="2538777"/>
                <a:ext cx="2033187" cy="0"/>
              </a:xfrm>
              <a:prstGeom prst="line">
                <a:avLst/>
              </a:prstGeom>
              <a:ln w="12700">
                <a:solidFill>
                  <a:schemeClr val="tx1">
                    <a:lumMod val="85000"/>
                    <a:lumOff val="1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928019" y="1830094"/>
                <a:ext cx="2033187" cy="633506"/>
              </a:xfrm>
              <a:prstGeom prst="rect">
                <a:avLst/>
              </a:prstGeom>
              <a:noFill/>
            </p:spPr>
            <p:txBody>
              <a:bodyPr wrap="square" rtlCol="0">
                <a:spAutoFit/>
              </a:bodyPr>
              <a:lstStyle/>
              <a:p>
                <a:pPr algn="ctr"/>
                <a:r>
                  <a:rPr lang="en-US" altLang="zh-CN" sz="1600" dirty="0">
                    <a:latin typeface="微软雅黑 Light" panose="020B0502040204020203" pitchFamily="34" charset="-122"/>
                    <a:ea typeface="微软雅黑 Light" panose="020B0502040204020203" pitchFamily="34" charset="-122"/>
                    <a:cs typeface="Arial" charset="0"/>
                  </a:rPr>
                  <a:t>How bad?</a:t>
                </a:r>
              </a:p>
              <a:p>
                <a:pPr algn="ctr"/>
                <a:r>
                  <a:rPr lang="en-US" altLang="zh-CN" sz="1600" b="1" dirty="0">
                    <a:solidFill>
                      <a:srgbClr val="FF8500"/>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cs typeface="Arial" charset="0"/>
                  </a:rPr>
                  <a:t>S</a:t>
                </a:r>
                <a:r>
                  <a:rPr lang="en-US" altLang="zh-CN" sz="1600" dirty="0">
                    <a:latin typeface="微软雅黑 Light" panose="020B0502040204020203" pitchFamily="34" charset="-122"/>
                    <a:ea typeface="微软雅黑 Light" panose="020B0502040204020203" pitchFamily="34" charset="-122"/>
                    <a:cs typeface="Arial" charset="0"/>
                  </a:rPr>
                  <a:t>everity</a:t>
                </a:r>
              </a:p>
            </p:txBody>
          </p:sp>
          <p:sp>
            <p:nvSpPr>
              <p:cNvPr id="34" name="文本框 33"/>
              <p:cNvSpPr txBox="1"/>
              <p:nvPr/>
            </p:nvSpPr>
            <p:spPr>
              <a:xfrm>
                <a:off x="3928018" y="2527239"/>
                <a:ext cx="2033187" cy="419154"/>
              </a:xfrm>
              <a:prstGeom prst="rect">
                <a:avLst/>
              </a:prstGeom>
              <a:noFill/>
            </p:spPr>
            <p:txBody>
              <a:bodyPr wrap="square" rtlCol="0">
                <a:spAutoFit/>
              </a:bodyPr>
              <a:lstStyle/>
              <a:p>
                <a:pPr algn="ctr">
                  <a:lnSpc>
                    <a:spcPct val="130000"/>
                  </a:lnSpc>
                </a:pPr>
                <a:r>
                  <a:rPr lang="zh-CN" altLang="en-US" sz="1600" dirty="0">
                    <a:latin typeface="微软雅黑 Light" panose="020B0502040204020203" pitchFamily="34" charset="-122"/>
                    <a:ea typeface="微软雅黑 Light" panose="020B0502040204020203" pitchFamily="34" charset="-122"/>
                    <a:cs typeface="Arial" charset="0"/>
                  </a:rPr>
                  <a:t>多严重？</a:t>
                </a:r>
              </a:p>
            </p:txBody>
          </p:sp>
        </p:grpSp>
        <p:grpSp>
          <p:nvGrpSpPr>
            <p:cNvPr id="40" name="组合 39"/>
            <p:cNvGrpSpPr/>
            <p:nvPr/>
          </p:nvGrpSpPr>
          <p:grpSpPr>
            <a:xfrm>
              <a:off x="3928018" y="3033167"/>
              <a:ext cx="2033189" cy="1125861"/>
              <a:chOff x="3928018" y="3041876"/>
              <a:chExt cx="2033189" cy="1125861"/>
            </a:xfrm>
          </p:grpSpPr>
          <p:sp>
            <p:nvSpPr>
              <p:cNvPr id="7" name="矩形 6"/>
              <p:cNvSpPr/>
              <p:nvPr/>
            </p:nvSpPr>
            <p:spPr>
              <a:xfrm>
                <a:off x="3928020" y="3041876"/>
                <a:ext cx="2033187" cy="10823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25" name="直接连接符 24"/>
              <p:cNvCxnSpPr/>
              <p:nvPr/>
            </p:nvCxnSpPr>
            <p:spPr>
              <a:xfrm>
                <a:off x="3928020" y="3737113"/>
                <a:ext cx="2033187" cy="0"/>
              </a:xfrm>
              <a:prstGeom prst="line">
                <a:avLst/>
              </a:prstGeom>
              <a:ln w="12700">
                <a:solidFill>
                  <a:schemeClr val="tx1">
                    <a:lumMod val="85000"/>
                    <a:lumOff val="1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3928019" y="3041876"/>
                <a:ext cx="2033187" cy="633506"/>
              </a:xfrm>
              <a:prstGeom prst="rect">
                <a:avLst/>
              </a:prstGeom>
              <a:noFill/>
            </p:spPr>
            <p:txBody>
              <a:bodyPr wrap="square" rtlCol="0">
                <a:spAutoFit/>
              </a:bodyPr>
              <a:lstStyle/>
              <a:p>
                <a:pPr algn="ctr"/>
                <a:r>
                  <a:rPr lang="en-US" altLang="zh-CN" sz="1600" dirty="0">
                    <a:latin typeface="微软雅黑 Light" panose="020B0502040204020203" pitchFamily="34" charset="-122"/>
                    <a:ea typeface="微软雅黑 Light" panose="020B0502040204020203" pitchFamily="34" charset="-122"/>
                    <a:cs typeface="Arial" charset="0"/>
                  </a:rPr>
                  <a:t>How often? </a:t>
                </a:r>
              </a:p>
              <a:p>
                <a:pPr algn="ctr"/>
                <a:r>
                  <a:rPr lang="en-US" altLang="zh-CN" sz="1600" b="1" dirty="0">
                    <a:solidFill>
                      <a:srgbClr val="FF8500"/>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cs typeface="Arial" charset="0"/>
                  </a:rPr>
                  <a:t>O</a:t>
                </a:r>
                <a:r>
                  <a:rPr lang="en-US" altLang="zh-CN" sz="1600" dirty="0">
                    <a:latin typeface="微软雅黑 Light" panose="020B0502040204020203" pitchFamily="34" charset="-122"/>
                    <a:ea typeface="微软雅黑 Light" panose="020B0502040204020203" pitchFamily="34" charset="-122"/>
                    <a:cs typeface="Arial" charset="0"/>
                  </a:rPr>
                  <a:t>ccurrence</a:t>
                </a:r>
              </a:p>
            </p:txBody>
          </p:sp>
          <p:sp>
            <p:nvSpPr>
              <p:cNvPr id="35" name="文本框 34"/>
              <p:cNvSpPr txBox="1"/>
              <p:nvPr/>
            </p:nvSpPr>
            <p:spPr>
              <a:xfrm>
                <a:off x="3928018" y="3720948"/>
                <a:ext cx="2033187" cy="446789"/>
              </a:xfrm>
              <a:prstGeom prst="rect">
                <a:avLst/>
              </a:prstGeom>
              <a:noFill/>
            </p:spPr>
            <p:txBody>
              <a:bodyPr wrap="square" rtlCol="0">
                <a:spAutoFit/>
              </a:bodyPr>
              <a:lstStyle/>
              <a:p>
                <a:pPr algn="ctr">
                  <a:lnSpc>
                    <a:spcPct val="130000"/>
                  </a:lnSpc>
                </a:pPr>
                <a:r>
                  <a:rPr lang="zh-CN" altLang="en-US" sz="1600" dirty="0">
                    <a:latin typeface="微软雅黑 Light" panose="020B0502040204020203" pitchFamily="34" charset="-122"/>
                    <a:ea typeface="微软雅黑 Light" panose="020B0502040204020203" pitchFamily="34" charset="-122"/>
                    <a:cs typeface="Arial" charset="0"/>
                  </a:rPr>
                  <a:t>多频繁？</a:t>
                </a:r>
              </a:p>
            </p:txBody>
          </p:sp>
        </p:grpSp>
        <p:grpSp>
          <p:nvGrpSpPr>
            <p:cNvPr id="39" name="组合 38"/>
            <p:cNvGrpSpPr/>
            <p:nvPr/>
          </p:nvGrpSpPr>
          <p:grpSpPr>
            <a:xfrm>
              <a:off x="3928018" y="4351314"/>
              <a:ext cx="2033189" cy="1121545"/>
              <a:chOff x="3928018" y="4239901"/>
              <a:chExt cx="2033189" cy="1121545"/>
            </a:xfrm>
          </p:grpSpPr>
          <p:sp>
            <p:nvSpPr>
              <p:cNvPr id="8" name="矩形 7"/>
              <p:cNvSpPr/>
              <p:nvPr/>
            </p:nvSpPr>
            <p:spPr>
              <a:xfrm>
                <a:off x="3928020" y="4239901"/>
                <a:ext cx="2033187" cy="1082371"/>
              </a:xfrm>
              <a:prstGeom prst="rect">
                <a:avLst/>
              </a:prstGeom>
              <a:solidFill>
                <a:schemeClr val="bg1">
                  <a:lumMod val="8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矩形 20"/>
              <p:cNvSpPr/>
              <p:nvPr/>
            </p:nvSpPr>
            <p:spPr>
              <a:xfrm>
                <a:off x="3928020" y="4241496"/>
                <a:ext cx="2033187" cy="10823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22" name="直接连接符 21"/>
              <p:cNvCxnSpPr/>
              <p:nvPr/>
            </p:nvCxnSpPr>
            <p:spPr>
              <a:xfrm>
                <a:off x="3928020" y="4935449"/>
                <a:ext cx="2033187" cy="0"/>
              </a:xfrm>
              <a:prstGeom prst="line">
                <a:avLst/>
              </a:prstGeom>
              <a:ln w="12700">
                <a:solidFill>
                  <a:schemeClr val="tx1">
                    <a:lumMod val="85000"/>
                    <a:lumOff val="1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3928019" y="4260204"/>
                <a:ext cx="2033187" cy="633506"/>
              </a:xfrm>
              <a:prstGeom prst="rect">
                <a:avLst/>
              </a:prstGeom>
              <a:noFill/>
            </p:spPr>
            <p:txBody>
              <a:bodyPr wrap="square" rtlCol="0">
                <a:spAutoFit/>
              </a:bodyPr>
              <a:lstStyle/>
              <a:p>
                <a:pPr algn="ctr"/>
                <a:r>
                  <a:rPr lang="en-US" altLang="zh-CN" sz="1600" dirty="0">
                    <a:latin typeface="微软雅黑 Light" panose="020B0502040204020203" pitchFamily="34" charset="-122"/>
                    <a:ea typeface="微软雅黑 Light" panose="020B0502040204020203" pitchFamily="34" charset="-122"/>
                    <a:cs typeface="Arial" charset="0"/>
                  </a:rPr>
                  <a:t>How </a:t>
                </a:r>
              </a:p>
              <a:p>
                <a:pPr algn="ctr"/>
                <a:r>
                  <a:rPr lang="en-US" altLang="zh-CN" sz="1600" b="1" dirty="0">
                    <a:solidFill>
                      <a:srgbClr val="FF8500"/>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cs typeface="Arial" charset="0"/>
                  </a:rPr>
                  <a:t>D</a:t>
                </a:r>
                <a:r>
                  <a:rPr lang="en-US" altLang="zh-CN" sz="1600" dirty="0">
                    <a:latin typeface="微软雅黑 Light" panose="020B0502040204020203" pitchFamily="34" charset="-122"/>
                    <a:ea typeface="微软雅黑 Light" panose="020B0502040204020203" pitchFamily="34" charset="-122"/>
                    <a:cs typeface="Arial" charset="0"/>
                  </a:rPr>
                  <a:t>etectable?</a:t>
                </a:r>
              </a:p>
            </p:txBody>
          </p:sp>
          <p:sp>
            <p:nvSpPr>
              <p:cNvPr id="36" name="文本框 35"/>
              <p:cNvSpPr txBox="1"/>
              <p:nvPr/>
            </p:nvSpPr>
            <p:spPr>
              <a:xfrm>
                <a:off x="3928018" y="4914657"/>
                <a:ext cx="2033187" cy="446789"/>
              </a:xfrm>
              <a:prstGeom prst="rect">
                <a:avLst/>
              </a:prstGeom>
              <a:noFill/>
            </p:spPr>
            <p:txBody>
              <a:bodyPr wrap="square" rtlCol="0">
                <a:spAutoFit/>
              </a:bodyPr>
              <a:lstStyle/>
              <a:p>
                <a:pPr algn="ctr">
                  <a:lnSpc>
                    <a:spcPct val="130000"/>
                  </a:lnSpc>
                </a:pPr>
                <a:r>
                  <a:rPr lang="zh-CN" altLang="en-US" sz="1600" dirty="0">
                    <a:latin typeface="微软雅黑 Light" panose="020B0502040204020203" pitchFamily="34" charset="-122"/>
                    <a:ea typeface="微软雅黑 Light" panose="020B0502040204020203" pitchFamily="34" charset="-122"/>
                    <a:cs typeface="Arial" charset="0"/>
                  </a:rPr>
                  <a:t>多难探测？</a:t>
                </a:r>
              </a:p>
            </p:txBody>
          </p:sp>
        </p:grpSp>
        <p:sp>
          <p:nvSpPr>
            <p:cNvPr id="37" name="文本框 36"/>
            <p:cNvSpPr txBox="1"/>
            <p:nvPr/>
          </p:nvSpPr>
          <p:spPr>
            <a:xfrm>
              <a:off x="6428476" y="3720947"/>
              <a:ext cx="2033187" cy="446789"/>
            </a:xfrm>
            <a:prstGeom prst="rect">
              <a:avLst/>
            </a:prstGeom>
            <a:noFill/>
          </p:spPr>
          <p:txBody>
            <a:bodyPr wrap="square" rtlCol="0">
              <a:spAutoFit/>
            </a:bodyPr>
            <a:lstStyle/>
            <a:p>
              <a:pPr algn="ctr">
                <a:lnSpc>
                  <a:spcPct val="130000"/>
                </a:lnSpc>
              </a:pPr>
              <a:r>
                <a:rPr lang="zh-CN" altLang="en-US" sz="1600" dirty="0">
                  <a:latin typeface="微软雅黑 Light" panose="020B0502040204020203" pitchFamily="34" charset="-122"/>
                  <a:ea typeface="微软雅黑 Light" panose="020B0502040204020203" pitchFamily="34" charset="-122"/>
                  <a:cs typeface="Arial" charset="0"/>
                </a:rPr>
                <a:t>风险等级如何</a:t>
              </a:r>
            </a:p>
          </p:txBody>
        </p:sp>
        <p:sp>
          <p:nvSpPr>
            <p:cNvPr id="38" name="文本框 37"/>
            <p:cNvSpPr txBox="1"/>
            <p:nvPr/>
          </p:nvSpPr>
          <p:spPr>
            <a:xfrm>
              <a:off x="8962532" y="3573016"/>
              <a:ext cx="2033187" cy="793550"/>
            </a:xfrm>
            <a:prstGeom prst="rect">
              <a:avLst/>
            </a:prstGeom>
            <a:noFill/>
          </p:spPr>
          <p:txBody>
            <a:bodyPr wrap="square" rtlCol="0">
              <a:spAutoFit/>
            </a:bodyPr>
            <a:lstStyle/>
            <a:p>
              <a:pPr algn="ctr">
                <a:lnSpc>
                  <a:spcPct val="130000"/>
                </a:lnSpc>
              </a:pPr>
              <a:r>
                <a:rPr lang="zh-CN" altLang="en-US" sz="1600" dirty="0">
                  <a:latin typeface="微软雅黑 Light" panose="020B0502040204020203" pitchFamily="34" charset="-122"/>
                  <a:ea typeface="微软雅黑 Light" panose="020B0502040204020203" pitchFamily="34" charset="-122"/>
                  <a:cs typeface="Arial" charset="0"/>
                </a:rPr>
                <a:t>需要采取</a:t>
              </a:r>
              <a:r>
                <a:rPr lang="zh-CN" altLang="en-US" sz="1600" dirty="0" smtClean="0">
                  <a:latin typeface="微软雅黑 Light" panose="020B0502040204020203" pitchFamily="34" charset="-122"/>
                  <a:ea typeface="微软雅黑 Light" panose="020B0502040204020203" pitchFamily="34" charset="-122"/>
                  <a:cs typeface="Arial" charset="0"/>
                </a:rPr>
                <a:t>什么</a:t>
              </a:r>
              <a:endParaRPr lang="en-US" altLang="zh-CN" sz="1600" dirty="0" smtClean="0">
                <a:latin typeface="微软雅黑 Light" panose="020B0502040204020203" pitchFamily="34" charset="-122"/>
                <a:ea typeface="微软雅黑 Light" panose="020B0502040204020203" pitchFamily="34" charset="-122"/>
                <a:cs typeface="Arial" charset="0"/>
              </a:endParaRPr>
            </a:p>
            <a:p>
              <a:pPr algn="ctr">
                <a:lnSpc>
                  <a:spcPct val="130000"/>
                </a:lnSpc>
              </a:pPr>
              <a:r>
                <a:rPr lang="zh-CN" altLang="en-US" sz="1600" dirty="0" smtClean="0">
                  <a:latin typeface="微软雅黑 Light" panose="020B0502040204020203" pitchFamily="34" charset="-122"/>
                  <a:ea typeface="微软雅黑 Light" panose="020B0502040204020203" pitchFamily="34" charset="-122"/>
                  <a:cs typeface="Arial" charset="0"/>
                </a:rPr>
                <a:t>行动</a:t>
              </a:r>
              <a:r>
                <a:rPr lang="zh-CN" altLang="en-US" sz="1600" dirty="0">
                  <a:latin typeface="微软雅黑 Light" panose="020B0502040204020203" pitchFamily="34" charset="-122"/>
                  <a:ea typeface="微软雅黑 Light" panose="020B0502040204020203" pitchFamily="34" charset="-122"/>
                  <a:cs typeface="Arial" charset="0"/>
                </a:rPr>
                <a:t>？</a:t>
              </a:r>
            </a:p>
          </p:txBody>
        </p:sp>
        <p:cxnSp>
          <p:nvCxnSpPr>
            <p:cNvPr id="43" name="肘形连接符 42"/>
            <p:cNvCxnSpPr>
              <a:stCxn id="3" idx="3"/>
              <a:endCxn id="4" idx="1"/>
            </p:cNvCxnSpPr>
            <p:nvPr/>
          </p:nvCxnSpPr>
          <p:spPr>
            <a:xfrm flipV="1">
              <a:off x="3451842" y="2256724"/>
              <a:ext cx="476178" cy="1326338"/>
            </a:xfrm>
            <a:prstGeom prst="bentConnector3">
              <a:avLst/>
            </a:prstGeom>
            <a:ln w="12700">
              <a:solidFill>
                <a:schemeClr val="tx1">
                  <a:lumMod val="85000"/>
                  <a:lumOff val="1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9" name="肘形连接符 48"/>
            <p:cNvCxnSpPr>
              <a:stCxn id="3" idx="3"/>
              <a:endCxn id="8" idx="1"/>
            </p:cNvCxnSpPr>
            <p:nvPr/>
          </p:nvCxnSpPr>
          <p:spPr>
            <a:xfrm>
              <a:off x="3451842" y="3583062"/>
              <a:ext cx="476178" cy="1309438"/>
            </a:xfrm>
            <a:prstGeom prst="bentConnector3">
              <a:avLst/>
            </a:prstGeom>
            <a:ln w="12700">
              <a:solidFill>
                <a:schemeClr val="tx1">
                  <a:lumMod val="85000"/>
                  <a:lumOff val="1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endCxn id="7" idx="1"/>
            </p:cNvCxnSpPr>
            <p:nvPr/>
          </p:nvCxnSpPr>
          <p:spPr>
            <a:xfrm>
              <a:off x="3451842" y="3574352"/>
              <a:ext cx="476178" cy="1"/>
            </a:xfrm>
            <a:prstGeom prst="straightConnector1">
              <a:avLst/>
            </a:prstGeom>
            <a:ln w="12700">
              <a:solidFill>
                <a:schemeClr val="tx1">
                  <a:lumMod val="85000"/>
                  <a:lumOff val="1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5961205" y="3583061"/>
              <a:ext cx="460397" cy="0"/>
            </a:xfrm>
            <a:prstGeom prst="straightConnector1">
              <a:avLst/>
            </a:prstGeom>
            <a:ln w="12700">
              <a:solidFill>
                <a:schemeClr val="tx1">
                  <a:lumMod val="85000"/>
                  <a:lumOff val="1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V="1">
              <a:off x="8470572" y="3583061"/>
              <a:ext cx="491960" cy="1"/>
            </a:xfrm>
            <a:prstGeom prst="straightConnector1">
              <a:avLst/>
            </a:prstGeom>
            <a:ln w="12700">
              <a:solidFill>
                <a:schemeClr val="tx1">
                  <a:lumMod val="85000"/>
                  <a:lumOff val="1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grpSp>
      <p:grpSp>
        <p:nvGrpSpPr>
          <p:cNvPr id="77" name="组合 76"/>
          <p:cNvGrpSpPr/>
          <p:nvPr/>
        </p:nvGrpSpPr>
        <p:grpSpPr>
          <a:xfrm>
            <a:off x="1428543" y="1988840"/>
            <a:ext cx="8803855" cy="469359"/>
            <a:chOff x="1788583" y="5479921"/>
            <a:chExt cx="8803855" cy="469359"/>
          </a:xfrm>
        </p:grpSpPr>
        <p:sp>
          <p:nvSpPr>
            <p:cNvPr id="57" name="Text Box 17"/>
            <p:cNvSpPr txBox="1">
              <a:spLocks noChangeArrowheads="1"/>
            </p:cNvSpPr>
            <p:nvPr/>
          </p:nvSpPr>
          <p:spPr bwMode="gray">
            <a:xfrm>
              <a:off x="1788583" y="5479921"/>
              <a:ext cx="1866900" cy="469359"/>
            </a:xfrm>
            <a:prstGeom prst="rect">
              <a:avLst/>
            </a:prstGeom>
            <a:solidFill>
              <a:srgbClr val="FF8500"/>
            </a:solidFill>
            <a:ln w="9525" algn="ctr">
              <a:noFill/>
              <a:miter lim="800000"/>
              <a:headEnd/>
              <a:tailEnd/>
            </a:ln>
          </p:spPr>
          <p:txBody>
            <a:bodyPr>
              <a:spAutoFit/>
            </a:bodyPr>
            <a:lstStyle/>
            <a:p>
              <a:pPr algn="ctr">
                <a:lnSpc>
                  <a:spcPct val="130000"/>
                </a:lnSpc>
                <a:spcBef>
                  <a:spcPct val="50000"/>
                </a:spcBef>
              </a:pPr>
              <a:r>
                <a:rPr lang="zh-CN" altLang="en-US" sz="2000" dirty="0">
                  <a:solidFill>
                    <a:schemeClr val="bg1"/>
                  </a:solidFill>
                  <a:latin typeface="方正正中黑简体" panose="02000000000000000000" pitchFamily="2" charset="-122"/>
                  <a:ea typeface="方正正中黑简体" panose="02000000000000000000" pitchFamily="2" charset="-122"/>
                  <a:cs typeface="Arial" charset="0"/>
                </a:rPr>
                <a:t>风险识别</a:t>
              </a:r>
              <a:endParaRPr lang="en-US" altLang="zh-CN" sz="2000" dirty="0">
                <a:solidFill>
                  <a:schemeClr val="bg1"/>
                </a:solidFill>
                <a:latin typeface="方正正中黑简体" panose="02000000000000000000" pitchFamily="2" charset="-122"/>
                <a:ea typeface="方正正中黑简体" panose="02000000000000000000" pitchFamily="2" charset="-122"/>
                <a:cs typeface="Arial" charset="0"/>
              </a:endParaRPr>
            </a:p>
          </p:txBody>
        </p:sp>
        <p:sp>
          <p:nvSpPr>
            <p:cNvPr id="58" name="Text Box 17"/>
            <p:cNvSpPr txBox="1">
              <a:spLocks noChangeArrowheads="1"/>
            </p:cNvSpPr>
            <p:nvPr/>
          </p:nvSpPr>
          <p:spPr bwMode="gray">
            <a:xfrm>
              <a:off x="4100901" y="5479921"/>
              <a:ext cx="1866900" cy="469359"/>
            </a:xfrm>
            <a:prstGeom prst="rect">
              <a:avLst/>
            </a:prstGeom>
            <a:solidFill>
              <a:srgbClr val="FF8500"/>
            </a:solidFill>
            <a:ln w="9525" algn="ctr">
              <a:noFill/>
              <a:miter lim="800000"/>
              <a:headEnd/>
              <a:tailEnd/>
            </a:ln>
          </p:spPr>
          <p:txBody>
            <a:bodyPr>
              <a:spAutoFit/>
            </a:bodyPr>
            <a:lstStyle/>
            <a:p>
              <a:pPr algn="ctr">
                <a:lnSpc>
                  <a:spcPct val="130000"/>
                </a:lnSpc>
                <a:spcBef>
                  <a:spcPct val="50000"/>
                </a:spcBef>
              </a:pPr>
              <a:r>
                <a:rPr lang="zh-CN" altLang="en-US" sz="2000" dirty="0" smtClean="0">
                  <a:solidFill>
                    <a:schemeClr val="bg1"/>
                  </a:solidFill>
                  <a:latin typeface="方正正中黑简体" panose="02000000000000000000" pitchFamily="2" charset="-122"/>
                  <a:ea typeface="方正正中黑简体" panose="02000000000000000000" pitchFamily="2" charset="-122"/>
                  <a:cs typeface="Arial" charset="0"/>
                </a:rPr>
                <a:t>风险分析</a:t>
              </a:r>
              <a:endParaRPr lang="en-US" altLang="zh-CN" sz="2000" dirty="0">
                <a:solidFill>
                  <a:schemeClr val="bg1"/>
                </a:solidFill>
                <a:latin typeface="方正正中黑简体" panose="02000000000000000000" pitchFamily="2" charset="-122"/>
                <a:ea typeface="方正正中黑简体" panose="02000000000000000000" pitchFamily="2" charset="-122"/>
                <a:cs typeface="Arial" charset="0"/>
              </a:endParaRPr>
            </a:p>
          </p:txBody>
        </p:sp>
        <p:sp>
          <p:nvSpPr>
            <p:cNvPr id="59" name="Text Box 17"/>
            <p:cNvSpPr txBox="1">
              <a:spLocks noChangeArrowheads="1"/>
            </p:cNvSpPr>
            <p:nvPr/>
          </p:nvSpPr>
          <p:spPr bwMode="gray">
            <a:xfrm>
              <a:off x="8725538" y="5479921"/>
              <a:ext cx="1866900" cy="469359"/>
            </a:xfrm>
            <a:prstGeom prst="rect">
              <a:avLst/>
            </a:prstGeom>
            <a:solidFill>
              <a:srgbClr val="FF8500"/>
            </a:solidFill>
            <a:ln w="9525" algn="ctr">
              <a:noFill/>
              <a:miter lim="800000"/>
              <a:headEnd/>
              <a:tailEnd/>
            </a:ln>
          </p:spPr>
          <p:txBody>
            <a:bodyPr>
              <a:spAutoFit/>
            </a:bodyPr>
            <a:lstStyle/>
            <a:p>
              <a:pPr algn="ctr">
                <a:lnSpc>
                  <a:spcPct val="130000"/>
                </a:lnSpc>
                <a:spcBef>
                  <a:spcPct val="50000"/>
                </a:spcBef>
              </a:pPr>
              <a:r>
                <a:rPr lang="zh-CN" altLang="en-US" sz="2000" dirty="0" smtClean="0">
                  <a:solidFill>
                    <a:schemeClr val="bg1"/>
                  </a:solidFill>
                  <a:latin typeface="方正正中黑简体" panose="02000000000000000000" pitchFamily="2" charset="-122"/>
                  <a:ea typeface="方正正中黑简体" panose="02000000000000000000" pitchFamily="2" charset="-122"/>
                  <a:cs typeface="Arial" charset="0"/>
                </a:rPr>
                <a:t>风险应对</a:t>
              </a:r>
              <a:endParaRPr lang="en-US" altLang="zh-CN" sz="2000" dirty="0">
                <a:solidFill>
                  <a:schemeClr val="bg1"/>
                </a:solidFill>
                <a:latin typeface="方正正中黑简体" panose="02000000000000000000" pitchFamily="2" charset="-122"/>
                <a:ea typeface="方正正中黑简体" panose="02000000000000000000" pitchFamily="2" charset="-122"/>
                <a:cs typeface="Arial" charset="0"/>
              </a:endParaRPr>
            </a:p>
          </p:txBody>
        </p:sp>
        <p:sp>
          <p:nvSpPr>
            <p:cNvPr id="60" name="Text Box 17"/>
            <p:cNvSpPr txBox="1">
              <a:spLocks noChangeArrowheads="1"/>
            </p:cNvSpPr>
            <p:nvPr/>
          </p:nvSpPr>
          <p:spPr bwMode="gray">
            <a:xfrm>
              <a:off x="6413219" y="5479921"/>
              <a:ext cx="1866900" cy="469359"/>
            </a:xfrm>
            <a:prstGeom prst="rect">
              <a:avLst/>
            </a:prstGeom>
            <a:solidFill>
              <a:srgbClr val="FF8500"/>
            </a:solidFill>
            <a:ln w="9525" algn="ctr">
              <a:noFill/>
              <a:miter lim="800000"/>
              <a:headEnd/>
              <a:tailEnd/>
            </a:ln>
          </p:spPr>
          <p:txBody>
            <a:bodyPr>
              <a:spAutoFit/>
            </a:bodyPr>
            <a:lstStyle/>
            <a:p>
              <a:pPr algn="ctr">
                <a:lnSpc>
                  <a:spcPct val="130000"/>
                </a:lnSpc>
                <a:spcBef>
                  <a:spcPct val="50000"/>
                </a:spcBef>
              </a:pPr>
              <a:r>
                <a:rPr lang="zh-CN" altLang="en-US" sz="2000" dirty="0" smtClean="0">
                  <a:solidFill>
                    <a:schemeClr val="bg1"/>
                  </a:solidFill>
                  <a:latin typeface="方正正中黑简体" panose="02000000000000000000" pitchFamily="2" charset="-122"/>
                  <a:ea typeface="方正正中黑简体" panose="02000000000000000000" pitchFamily="2" charset="-122"/>
                  <a:cs typeface="Arial" charset="0"/>
                </a:rPr>
                <a:t>风险评价</a:t>
              </a:r>
              <a:endParaRPr lang="en-US" altLang="zh-CN" sz="2000" dirty="0">
                <a:solidFill>
                  <a:schemeClr val="bg1"/>
                </a:solidFill>
                <a:latin typeface="方正正中黑简体" panose="02000000000000000000" pitchFamily="2" charset="-122"/>
                <a:ea typeface="方正正中黑简体" panose="02000000000000000000" pitchFamily="2" charset="-122"/>
                <a:cs typeface="Arial" charset="0"/>
              </a:endParaRPr>
            </a:p>
          </p:txBody>
        </p:sp>
        <p:cxnSp>
          <p:nvCxnSpPr>
            <p:cNvPr id="62" name="直接箭头连接符 61"/>
            <p:cNvCxnSpPr>
              <a:stCxn id="57" idx="3"/>
              <a:endCxn id="58" idx="1"/>
            </p:cNvCxnSpPr>
            <p:nvPr/>
          </p:nvCxnSpPr>
          <p:spPr>
            <a:xfrm>
              <a:off x="3655483" y="5714601"/>
              <a:ext cx="445418" cy="0"/>
            </a:xfrm>
            <a:prstGeom prst="straightConnector1">
              <a:avLst/>
            </a:prstGeom>
            <a:ln w="28575">
              <a:solidFill>
                <a:schemeClr val="bg1">
                  <a:lumMod val="7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a:stCxn id="58" idx="3"/>
              <a:endCxn id="60" idx="1"/>
            </p:cNvCxnSpPr>
            <p:nvPr/>
          </p:nvCxnSpPr>
          <p:spPr>
            <a:xfrm>
              <a:off x="5967801" y="5714601"/>
              <a:ext cx="445418" cy="0"/>
            </a:xfrm>
            <a:prstGeom prst="straightConnector1">
              <a:avLst/>
            </a:prstGeom>
            <a:ln w="28575">
              <a:solidFill>
                <a:schemeClr val="bg1">
                  <a:lumMod val="7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a:stCxn id="60" idx="3"/>
              <a:endCxn id="59" idx="1"/>
            </p:cNvCxnSpPr>
            <p:nvPr/>
          </p:nvCxnSpPr>
          <p:spPr>
            <a:xfrm>
              <a:off x="8280119" y="5714601"/>
              <a:ext cx="445419" cy="0"/>
            </a:xfrm>
            <a:prstGeom prst="straightConnector1">
              <a:avLst/>
            </a:prstGeom>
            <a:ln w="28575">
              <a:solidFill>
                <a:schemeClr val="bg1">
                  <a:lumMod val="7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grpSp>
      <p:sp>
        <p:nvSpPr>
          <p:cNvPr id="67" name="矩形 66"/>
          <p:cNvSpPr/>
          <p:nvPr/>
        </p:nvSpPr>
        <p:spPr>
          <a:xfrm>
            <a:off x="10749064" y="1004530"/>
            <a:ext cx="800219" cy="5016758"/>
          </a:xfrm>
          <a:prstGeom prst="rect">
            <a:avLst/>
          </a:prstGeom>
        </p:spPr>
        <p:txBody>
          <a:bodyPr vert="eaVert" wrap="square">
            <a:spAutoFit/>
          </a:bodyPr>
          <a:lstStyle/>
          <a:p>
            <a:pPr algn="r"/>
            <a:r>
              <a:rPr lang="zh-CN" altLang="en-US" sz="4000" dirty="0">
                <a:solidFill>
                  <a:srgbClr val="FF8500"/>
                </a:solidFill>
                <a:latin typeface="华康俪金黑W8(P)" panose="020B0800000000000000" pitchFamily="34" charset="-122"/>
                <a:ea typeface="华康俪金黑W8(P)" panose="020B0800000000000000" pitchFamily="34" charset="-122"/>
              </a:rPr>
              <a:t>风险管理基本原理</a:t>
            </a:r>
          </a:p>
        </p:txBody>
      </p:sp>
      <p:grpSp>
        <p:nvGrpSpPr>
          <p:cNvPr id="68" name="组合 67"/>
          <p:cNvGrpSpPr/>
          <p:nvPr/>
        </p:nvGrpSpPr>
        <p:grpSpPr>
          <a:xfrm>
            <a:off x="750189" y="850651"/>
            <a:ext cx="4052842" cy="1015663"/>
            <a:chOff x="462157" y="850651"/>
            <a:chExt cx="4052842" cy="1015663"/>
          </a:xfrm>
        </p:grpSpPr>
        <p:sp>
          <p:nvSpPr>
            <p:cNvPr id="69" name="矩形 68"/>
            <p:cNvSpPr/>
            <p:nvPr/>
          </p:nvSpPr>
          <p:spPr>
            <a:xfrm>
              <a:off x="1017890" y="1219536"/>
              <a:ext cx="3497109" cy="461665"/>
            </a:xfrm>
            <a:prstGeom prst="rect">
              <a:avLst/>
            </a:prstGeom>
          </p:spPr>
          <p:txBody>
            <a:bodyPr wrap="square">
              <a:spAutoFit/>
            </a:bodyPr>
            <a:lstStyle/>
            <a:p>
              <a:r>
                <a:rPr lang="zh-CN" altLang="en-US" sz="2400" dirty="0" smtClean="0">
                  <a:solidFill>
                    <a:srgbClr val="FF8500"/>
                  </a:solidFill>
                  <a:latin typeface="华康俪金黑W8(P)" panose="020B0800000000000000" pitchFamily="34" charset="-122"/>
                  <a:ea typeface="华康俪金黑W8(P)" panose="020B0800000000000000" pitchFamily="34" charset="-122"/>
                </a:rPr>
                <a:t>研究思路</a:t>
              </a:r>
              <a:endParaRPr lang="zh-CN" altLang="en-US" sz="2400" dirty="0">
                <a:solidFill>
                  <a:srgbClr val="FF8500"/>
                </a:solidFill>
                <a:latin typeface="华康俪金黑W8(P)" panose="020B0800000000000000" pitchFamily="34" charset="-122"/>
                <a:ea typeface="华康俪金黑W8(P)" panose="020B0800000000000000" pitchFamily="34" charset="-122"/>
              </a:endParaRPr>
            </a:p>
          </p:txBody>
        </p:sp>
        <p:sp>
          <p:nvSpPr>
            <p:cNvPr id="70"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2</a:t>
              </a:r>
              <a:endParaRPr lang="zh-CN" altLang="en-US" sz="6000" dirty="0">
                <a:solidFill>
                  <a:srgbClr val="FF8500"/>
                </a:solidFill>
                <a:latin typeface="Broadway" pitchFamily="82" charset="0"/>
                <a:ea typeface="DFPYeaSong-B5" pitchFamily="18" charset="-120"/>
              </a:endParaRPr>
            </a:p>
          </p:txBody>
        </p:sp>
      </p:grpSp>
      <p:grpSp>
        <p:nvGrpSpPr>
          <p:cNvPr id="72" name="组合 71"/>
          <p:cNvGrpSpPr/>
          <p:nvPr/>
        </p:nvGrpSpPr>
        <p:grpSpPr>
          <a:xfrm>
            <a:off x="10749064" y="1681201"/>
            <a:ext cx="1055839" cy="4607559"/>
            <a:chOff x="10944023" y="2061801"/>
            <a:chExt cx="1055839" cy="4607559"/>
          </a:xfrm>
        </p:grpSpPr>
        <p:cxnSp>
          <p:nvCxnSpPr>
            <p:cNvPr id="75" name="直接连接符 74"/>
            <p:cNvCxnSpPr/>
            <p:nvPr/>
          </p:nvCxnSpPr>
          <p:spPr>
            <a:xfrm>
              <a:off x="10944023" y="6525344"/>
              <a:ext cx="1055839"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76" name="直接连接符 75"/>
            <p:cNvCxnSpPr/>
            <p:nvPr/>
          </p:nvCxnSpPr>
          <p:spPr>
            <a:xfrm>
              <a:off x="11855846" y="2061801"/>
              <a:ext cx="0" cy="4607559"/>
            </a:xfrm>
            <a:prstGeom prst="line">
              <a:avLst/>
            </a:prstGeom>
          </p:spPr>
          <p:style>
            <a:lnRef idx="1">
              <a:schemeClr val="accent6"/>
            </a:lnRef>
            <a:fillRef idx="0">
              <a:schemeClr val="accent6"/>
            </a:fillRef>
            <a:effectRef idx="0">
              <a:schemeClr val="accent6"/>
            </a:effectRef>
            <a:fontRef idx="minor">
              <a:schemeClr val="tx1"/>
            </a:fontRef>
          </p:style>
        </p:cxnSp>
      </p:grpSp>
    </p:spTree>
    <p:extLst>
      <p:ext uri="{BB962C8B-B14F-4D97-AF65-F5344CB8AC3E}">
        <p14:creationId xmlns:p14="http://schemas.microsoft.com/office/powerpoint/2010/main" val="1531471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750189" y="850651"/>
            <a:ext cx="4052842" cy="1015663"/>
            <a:chOff x="462157" y="850651"/>
            <a:chExt cx="4052842" cy="1015663"/>
          </a:xfrm>
        </p:grpSpPr>
        <p:sp>
          <p:nvSpPr>
            <p:cNvPr id="69" name="矩形 68"/>
            <p:cNvSpPr/>
            <p:nvPr/>
          </p:nvSpPr>
          <p:spPr>
            <a:xfrm>
              <a:off x="1017890" y="1219536"/>
              <a:ext cx="3497109" cy="461665"/>
            </a:xfrm>
            <a:prstGeom prst="rect">
              <a:avLst/>
            </a:prstGeom>
          </p:spPr>
          <p:txBody>
            <a:bodyPr wrap="square">
              <a:spAutoFit/>
            </a:bodyPr>
            <a:lstStyle/>
            <a:p>
              <a:r>
                <a:rPr lang="zh-CN" altLang="en-US" sz="2400" dirty="0" smtClean="0">
                  <a:solidFill>
                    <a:srgbClr val="FF8500"/>
                  </a:solidFill>
                  <a:latin typeface="华康俪金黑W8(P)" panose="020B0800000000000000" pitchFamily="34" charset="-122"/>
                  <a:ea typeface="华康俪金黑W8(P)" panose="020B0800000000000000" pitchFamily="34" charset="-122"/>
                </a:rPr>
                <a:t>研究思路</a:t>
              </a:r>
              <a:endParaRPr lang="zh-CN" altLang="en-US" sz="2400" dirty="0">
                <a:solidFill>
                  <a:srgbClr val="FF8500"/>
                </a:solidFill>
                <a:latin typeface="华康俪金黑W8(P)" panose="020B0800000000000000" pitchFamily="34" charset="-122"/>
                <a:ea typeface="华康俪金黑W8(P)" panose="020B0800000000000000" pitchFamily="34" charset="-122"/>
              </a:endParaRPr>
            </a:p>
          </p:txBody>
        </p:sp>
        <p:sp>
          <p:nvSpPr>
            <p:cNvPr id="70"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2</a:t>
              </a:r>
              <a:endParaRPr lang="zh-CN" altLang="en-US" sz="6000" dirty="0">
                <a:solidFill>
                  <a:srgbClr val="FF8500"/>
                </a:solidFill>
                <a:latin typeface="Broadway" pitchFamily="82" charset="0"/>
                <a:ea typeface="DFPYeaSong-B5" pitchFamily="18" charset="-120"/>
              </a:endParaRPr>
            </a:p>
          </p:txBody>
        </p:sp>
      </p:grpSp>
      <p:grpSp>
        <p:nvGrpSpPr>
          <p:cNvPr id="2" name="组合 1"/>
          <p:cNvGrpSpPr/>
          <p:nvPr/>
        </p:nvGrpSpPr>
        <p:grpSpPr>
          <a:xfrm>
            <a:off x="2210743" y="1681201"/>
            <a:ext cx="7558935" cy="4412095"/>
            <a:chOff x="1130623" y="1845042"/>
            <a:chExt cx="7558935" cy="4412095"/>
          </a:xfrm>
        </p:grpSpPr>
        <p:sp>
          <p:nvSpPr>
            <p:cNvPr id="54" name="MH_Other_1"/>
            <p:cNvSpPr/>
            <p:nvPr>
              <p:custDataLst>
                <p:tags r:id="rId1"/>
              </p:custDataLst>
            </p:nvPr>
          </p:nvSpPr>
          <p:spPr>
            <a:xfrm>
              <a:off x="1130623" y="1955067"/>
              <a:ext cx="4135438" cy="4152900"/>
            </a:xfrm>
            <a:custGeom>
              <a:avLst/>
              <a:gdLst>
                <a:gd name="connsiteX0" fmla="*/ 3089036 w 4134954"/>
                <a:gd name="connsiteY0" fmla="*/ 19 h 4152849"/>
                <a:gd name="connsiteX1" fmla="*/ 3615265 w 4134954"/>
                <a:gd name="connsiteY1" fmla="*/ 318497 h 4152849"/>
                <a:gd name="connsiteX2" fmla="*/ 3367532 w 4134954"/>
                <a:gd name="connsiteY2" fmla="*/ 1131705 h 4152849"/>
                <a:gd name="connsiteX3" fmla="*/ 2936624 w 4134954"/>
                <a:gd name="connsiteY3" fmla="*/ 1183097 h 4152849"/>
                <a:gd name="connsiteX4" fmla="*/ 2121962 w 4134954"/>
                <a:gd name="connsiteY4" fmla="*/ 1375343 h 4152849"/>
                <a:gd name="connsiteX5" fmla="*/ 1711534 w 4134954"/>
                <a:gd name="connsiteY5" fmla="*/ 1673204 h 4152849"/>
                <a:gd name="connsiteX6" fmla="*/ 1673139 w 4134954"/>
                <a:gd name="connsiteY6" fmla="*/ 1714588 h 4152849"/>
                <a:gd name="connsiteX7" fmla="*/ 1723384 w 4134954"/>
                <a:gd name="connsiteY7" fmla="*/ 1734930 h 4152849"/>
                <a:gd name="connsiteX8" fmla="*/ 2269957 w 4134954"/>
                <a:gd name="connsiteY8" fmla="*/ 1825448 h 4152849"/>
                <a:gd name="connsiteX9" fmla="*/ 3086034 w 4134954"/>
                <a:gd name="connsiteY9" fmla="*/ 1618355 h 4152849"/>
                <a:gd name="connsiteX10" fmla="*/ 3203403 w 4134954"/>
                <a:gd name="connsiteY10" fmla="*/ 1516313 h 4152849"/>
                <a:gd name="connsiteX11" fmla="*/ 3207674 w 4134954"/>
                <a:gd name="connsiteY11" fmla="*/ 1511619 h 4152849"/>
                <a:gd name="connsiteX12" fmla="*/ 3211231 w 4134954"/>
                <a:gd name="connsiteY12" fmla="*/ 1511660 h 4152849"/>
                <a:gd name="connsiteX13" fmla="*/ 3540812 w 4134954"/>
                <a:gd name="connsiteY13" fmla="*/ 1417449 h 4152849"/>
                <a:gd name="connsiteX14" fmla="*/ 4134913 w 4134954"/>
                <a:gd name="connsiteY14" fmla="*/ 2025498 h 4152849"/>
                <a:gd name="connsiteX15" fmla="*/ 3526862 w 4134954"/>
                <a:gd name="connsiteY15" fmla="*/ 2619598 h 4152849"/>
                <a:gd name="connsiteX16" fmla="*/ 3124277 w 4134954"/>
                <a:gd name="connsiteY16" fmla="*/ 2457589 h 4152849"/>
                <a:gd name="connsiteX17" fmla="*/ 2317463 w 4134954"/>
                <a:gd name="connsiteY17" fmla="*/ 2234686 h 4152849"/>
                <a:gd name="connsiteX18" fmla="*/ 1707569 w 4134954"/>
                <a:gd name="connsiteY18" fmla="*/ 2334249 h 4152849"/>
                <a:gd name="connsiteX19" fmla="*/ 1682125 w 4134954"/>
                <a:gd name="connsiteY19" fmla="*/ 2345343 h 4152849"/>
                <a:gd name="connsiteX20" fmla="*/ 1710521 w 4134954"/>
                <a:gd name="connsiteY20" fmla="*/ 2382713 h 4152849"/>
                <a:gd name="connsiteX21" fmla="*/ 2134084 w 4134954"/>
                <a:gd name="connsiteY21" fmla="*/ 2739826 h 4152849"/>
                <a:gd name="connsiteX22" fmla="*/ 2941390 w 4134954"/>
                <a:gd name="connsiteY22" fmla="*/ 2978840 h 4152849"/>
                <a:gd name="connsiteX23" fmla="*/ 3094422 w 4134954"/>
                <a:gd name="connsiteY23" fmla="*/ 2951105 h 4152849"/>
                <a:gd name="connsiteX24" fmla="*/ 3100492 w 4134954"/>
                <a:gd name="connsiteY24" fmla="*/ 2949252 h 4152849"/>
                <a:gd name="connsiteX25" fmla="*/ 3103528 w 4134954"/>
                <a:gd name="connsiteY25" fmla="*/ 2951105 h 4152849"/>
                <a:gd name="connsiteX26" fmla="*/ 3434970 w 4134954"/>
                <a:gd name="connsiteY26" fmla="*/ 3038544 h 4152849"/>
                <a:gd name="connsiteX27" fmla="*/ 3634923 w 4134954"/>
                <a:gd name="connsiteY27" fmla="*/ 3864800 h 4152849"/>
                <a:gd name="connsiteX28" fmla="*/ 2808666 w 4134954"/>
                <a:gd name="connsiteY28" fmla="*/ 4064751 h 4152849"/>
                <a:gd name="connsiteX29" fmla="*/ 2545403 w 4134954"/>
                <a:gd name="connsiteY29" fmla="*/ 3719766 h 4152849"/>
                <a:gd name="connsiteX30" fmla="*/ 1965793 w 4134954"/>
                <a:gd name="connsiteY30" fmla="*/ 3115873 h 4152849"/>
                <a:gd name="connsiteX31" fmla="*/ 1187140 w 4134954"/>
                <a:gd name="connsiteY31" fmla="*/ 2874272 h 4152849"/>
                <a:gd name="connsiteX32" fmla="*/ 1102375 w 4134954"/>
                <a:gd name="connsiteY32" fmla="*/ 2882353 h 4152849"/>
                <a:gd name="connsiteX33" fmla="*/ 1096470 w 4134954"/>
                <a:gd name="connsiteY33" fmla="*/ 2886778 h 4152849"/>
                <a:gd name="connsiteX34" fmla="*/ 994951 w 4134954"/>
                <a:gd name="connsiteY34" fmla="*/ 2942378 h 4152849"/>
                <a:gd name="connsiteX35" fmla="*/ 977538 w 4134954"/>
                <a:gd name="connsiteY35" fmla="*/ 2952616 h 4152849"/>
                <a:gd name="connsiteX36" fmla="*/ 46328 w 4134954"/>
                <a:gd name="connsiteY36" fmla="*/ 2911558 h 4152849"/>
                <a:gd name="connsiteX37" fmla="*/ 1 w 4134954"/>
                <a:gd name="connsiteY37" fmla="*/ 2878176 h 4152849"/>
                <a:gd name="connsiteX38" fmla="*/ 0 w 4134954"/>
                <a:gd name="connsiteY38" fmla="*/ 1926001 h 4152849"/>
                <a:gd name="connsiteX39" fmla="*/ 1 w 4134954"/>
                <a:gd name="connsiteY39" fmla="*/ 1926000 h 4152849"/>
                <a:gd name="connsiteX40" fmla="*/ 1 w 4134954"/>
                <a:gd name="connsiteY40" fmla="*/ 1257695 h 4152849"/>
                <a:gd name="connsiteX41" fmla="*/ 61658 w 4134954"/>
                <a:gd name="connsiteY41" fmla="*/ 1219491 h 4152849"/>
                <a:gd name="connsiteX42" fmla="*/ 503519 w 4134954"/>
                <a:gd name="connsiteY42" fmla="*/ 1105956 h 4152849"/>
                <a:gd name="connsiteX43" fmla="*/ 569031 w 4134954"/>
                <a:gd name="connsiteY43" fmla="*/ 1109032 h 4152849"/>
                <a:gd name="connsiteX44" fmla="*/ 585555 w 4134954"/>
                <a:gd name="connsiteY44" fmla="*/ 1107907 h 4152849"/>
                <a:gd name="connsiteX45" fmla="*/ 1027609 w 4134954"/>
                <a:gd name="connsiteY45" fmla="*/ 1220683 h 4152849"/>
                <a:gd name="connsiteX46" fmla="*/ 1039650 w 4134954"/>
                <a:gd name="connsiteY46" fmla="*/ 1228036 h 4152849"/>
                <a:gd name="connsiteX47" fmla="*/ 1128582 w 4134954"/>
                <a:gd name="connsiteY47" fmla="*/ 1237940 h 4152849"/>
                <a:gd name="connsiteX48" fmla="*/ 1883635 w 4134954"/>
                <a:gd name="connsiteY48" fmla="*/ 1039286 h 4152849"/>
                <a:gd name="connsiteX49" fmla="*/ 2499782 w 4134954"/>
                <a:gd name="connsiteY49" fmla="*/ 465499 h 4152849"/>
                <a:gd name="connsiteX50" fmla="*/ 2553672 w 4134954"/>
                <a:gd name="connsiteY50" fmla="*/ 319609 h 4152849"/>
                <a:gd name="connsiteX51" fmla="*/ 2555163 w 4134954"/>
                <a:gd name="connsiteY51" fmla="*/ 313440 h 4152849"/>
                <a:gd name="connsiteX52" fmla="*/ 2558302 w 4134954"/>
                <a:gd name="connsiteY52" fmla="*/ 311766 h 4152849"/>
                <a:gd name="connsiteX53" fmla="*/ 2802058 w 4134954"/>
                <a:gd name="connsiteY53" fmla="*/ 70763 h 4152849"/>
                <a:gd name="connsiteX54" fmla="*/ 3089036 w 4134954"/>
                <a:gd name="connsiteY54" fmla="*/ 19 h 415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34954" h="4152849">
                  <a:moveTo>
                    <a:pt x="3089036" y="19"/>
                  </a:moveTo>
                  <a:cubicBezTo>
                    <a:pt x="3302275" y="1712"/>
                    <a:pt x="3507912" y="117078"/>
                    <a:pt x="3615265" y="318497"/>
                  </a:cubicBezTo>
                  <a:cubicBezTo>
                    <a:pt x="3771417" y="611467"/>
                    <a:pt x="3660503" y="975553"/>
                    <a:pt x="3367532" y="1131705"/>
                  </a:cubicBezTo>
                  <a:cubicBezTo>
                    <a:pt x="3229889" y="1205067"/>
                    <a:pt x="3076552" y="1219481"/>
                    <a:pt x="2936624" y="1183097"/>
                  </a:cubicBezTo>
                  <a:cubicBezTo>
                    <a:pt x="2713131" y="1154646"/>
                    <a:pt x="2414345" y="1219506"/>
                    <a:pt x="2121962" y="1375343"/>
                  </a:cubicBezTo>
                  <a:cubicBezTo>
                    <a:pt x="1960645" y="1461323"/>
                    <a:pt x="1821233" y="1564362"/>
                    <a:pt x="1711534" y="1673204"/>
                  </a:cubicBezTo>
                  <a:lnTo>
                    <a:pt x="1673139" y="1714588"/>
                  </a:lnTo>
                  <a:lnTo>
                    <a:pt x="1723384" y="1734930"/>
                  </a:lnTo>
                  <a:cubicBezTo>
                    <a:pt x="1880619" y="1790042"/>
                    <a:pt x="2068224" y="1823107"/>
                    <a:pt x="2269957" y="1825448"/>
                  </a:cubicBezTo>
                  <a:cubicBezTo>
                    <a:pt x="2603814" y="1829322"/>
                    <a:pt x="2900939" y="1748173"/>
                    <a:pt x="3086034" y="1618355"/>
                  </a:cubicBezTo>
                  <a:cubicBezTo>
                    <a:pt x="3120263" y="1579223"/>
                    <a:pt x="3159863" y="1545006"/>
                    <a:pt x="3203403" y="1516313"/>
                  </a:cubicBezTo>
                  <a:lnTo>
                    <a:pt x="3207674" y="1511619"/>
                  </a:lnTo>
                  <a:lnTo>
                    <a:pt x="3211231" y="1511660"/>
                  </a:lnTo>
                  <a:cubicBezTo>
                    <a:pt x="3306202" y="1450657"/>
                    <a:pt x="3419519" y="1416041"/>
                    <a:pt x="3540812" y="1417449"/>
                  </a:cubicBezTo>
                  <a:cubicBezTo>
                    <a:pt x="3872776" y="1421301"/>
                    <a:pt x="4138765" y="1693533"/>
                    <a:pt x="4134913" y="2025498"/>
                  </a:cubicBezTo>
                  <a:cubicBezTo>
                    <a:pt x="4131061" y="2357462"/>
                    <a:pt x="3858827" y="2623450"/>
                    <a:pt x="3526862" y="2619598"/>
                  </a:cubicBezTo>
                  <a:cubicBezTo>
                    <a:pt x="3370902" y="2617788"/>
                    <a:pt x="3229503" y="2556741"/>
                    <a:pt x="3124277" y="2457589"/>
                  </a:cubicBezTo>
                  <a:cubicBezTo>
                    <a:pt x="2941955" y="2325237"/>
                    <a:pt x="2648762" y="2238531"/>
                    <a:pt x="2317463" y="2234686"/>
                  </a:cubicBezTo>
                  <a:cubicBezTo>
                    <a:pt x="2088980" y="2232035"/>
                    <a:pt x="1877701" y="2269206"/>
                    <a:pt x="1707569" y="2334249"/>
                  </a:cubicBezTo>
                  <a:lnTo>
                    <a:pt x="1682125" y="2345343"/>
                  </a:lnTo>
                  <a:lnTo>
                    <a:pt x="1710521" y="2382713"/>
                  </a:lnTo>
                  <a:cubicBezTo>
                    <a:pt x="1817513" y="2510436"/>
                    <a:pt x="1961876" y="2634726"/>
                    <a:pt x="2134084" y="2739826"/>
                  </a:cubicBezTo>
                  <a:cubicBezTo>
                    <a:pt x="2419079" y="2913761"/>
                    <a:pt x="2715948" y="2995842"/>
                    <a:pt x="2941390" y="2978840"/>
                  </a:cubicBezTo>
                  <a:cubicBezTo>
                    <a:pt x="2990809" y="2962696"/>
                    <a:pt x="3042333" y="2953519"/>
                    <a:pt x="3094422" y="2951105"/>
                  </a:cubicBezTo>
                  <a:lnTo>
                    <a:pt x="3100492" y="2949252"/>
                  </a:lnTo>
                  <a:lnTo>
                    <a:pt x="3103528" y="2951105"/>
                  </a:lnTo>
                  <a:cubicBezTo>
                    <a:pt x="3216336" y="2947200"/>
                    <a:pt x="3331429" y="2975352"/>
                    <a:pt x="3434970" y="3038544"/>
                  </a:cubicBezTo>
                  <a:cubicBezTo>
                    <a:pt x="3718349" y="3211493"/>
                    <a:pt x="3807872" y="3581420"/>
                    <a:pt x="3634923" y="3864800"/>
                  </a:cubicBezTo>
                  <a:cubicBezTo>
                    <a:pt x="3461973" y="4148179"/>
                    <a:pt x="3092046" y="4237700"/>
                    <a:pt x="2808666" y="4064751"/>
                  </a:cubicBezTo>
                  <a:cubicBezTo>
                    <a:pt x="2675531" y="3983497"/>
                    <a:pt x="2585185" y="3858766"/>
                    <a:pt x="2545403" y="3719766"/>
                  </a:cubicBezTo>
                  <a:cubicBezTo>
                    <a:pt x="2456318" y="3512832"/>
                    <a:pt x="2248604" y="3288475"/>
                    <a:pt x="1965793" y="3115873"/>
                  </a:cubicBezTo>
                  <a:cubicBezTo>
                    <a:pt x="1692733" y="2949223"/>
                    <a:pt x="1408771" y="2866892"/>
                    <a:pt x="1187140" y="2874272"/>
                  </a:cubicBezTo>
                  <a:lnTo>
                    <a:pt x="1102375" y="2882353"/>
                  </a:lnTo>
                  <a:lnTo>
                    <a:pt x="1096470" y="2886778"/>
                  </a:lnTo>
                  <a:lnTo>
                    <a:pt x="994951" y="2942378"/>
                  </a:lnTo>
                  <a:lnTo>
                    <a:pt x="977538" y="2952616"/>
                  </a:lnTo>
                  <a:cubicBezTo>
                    <a:pt x="690820" y="3094618"/>
                    <a:pt x="339714" y="3090613"/>
                    <a:pt x="46328" y="2911558"/>
                  </a:cubicBezTo>
                  <a:lnTo>
                    <a:pt x="1" y="2878176"/>
                  </a:lnTo>
                  <a:lnTo>
                    <a:pt x="0" y="1926001"/>
                  </a:lnTo>
                  <a:lnTo>
                    <a:pt x="1" y="1926000"/>
                  </a:lnTo>
                  <a:lnTo>
                    <a:pt x="1" y="1257695"/>
                  </a:lnTo>
                  <a:cubicBezTo>
                    <a:pt x="19193" y="1243150"/>
                    <a:pt x="40119" y="1230971"/>
                    <a:pt x="61658" y="1219491"/>
                  </a:cubicBezTo>
                  <a:cubicBezTo>
                    <a:pt x="202725" y="1144303"/>
                    <a:pt x="354052" y="1107642"/>
                    <a:pt x="503519" y="1105956"/>
                  </a:cubicBezTo>
                  <a:lnTo>
                    <a:pt x="569031" y="1109032"/>
                  </a:lnTo>
                  <a:lnTo>
                    <a:pt x="585555" y="1107907"/>
                  </a:lnTo>
                  <a:cubicBezTo>
                    <a:pt x="745397" y="1109762"/>
                    <a:pt x="895722" y="1150334"/>
                    <a:pt x="1027609" y="1220683"/>
                  </a:cubicBezTo>
                  <a:lnTo>
                    <a:pt x="1039650" y="1228036"/>
                  </a:lnTo>
                  <a:lnTo>
                    <a:pt x="1128582" y="1237940"/>
                  </a:lnTo>
                  <a:cubicBezTo>
                    <a:pt x="1344181" y="1248064"/>
                    <a:pt x="1616580" y="1181625"/>
                    <a:pt x="1883635" y="1039286"/>
                  </a:cubicBezTo>
                  <a:cubicBezTo>
                    <a:pt x="2178277" y="882244"/>
                    <a:pt x="2399846" y="668293"/>
                    <a:pt x="2499782" y="465499"/>
                  </a:cubicBezTo>
                  <a:cubicBezTo>
                    <a:pt x="2510996" y="414732"/>
                    <a:pt x="2529280" y="365696"/>
                    <a:pt x="2553672" y="319609"/>
                  </a:cubicBezTo>
                  <a:lnTo>
                    <a:pt x="2555163" y="313440"/>
                  </a:lnTo>
                  <a:lnTo>
                    <a:pt x="2558302" y="311766"/>
                  </a:lnTo>
                  <a:cubicBezTo>
                    <a:pt x="2612273" y="212630"/>
                    <a:pt x="2695012" y="127817"/>
                    <a:pt x="2802058" y="70763"/>
                  </a:cubicBezTo>
                  <a:cubicBezTo>
                    <a:pt x="2893611" y="21965"/>
                    <a:pt x="2992110" y="-751"/>
                    <a:pt x="3089036" y="19"/>
                  </a:cubicBezTo>
                  <a:close/>
                </a:path>
              </a:pathLst>
            </a:custGeom>
            <a:solidFill>
              <a:srgbClr val="EAEAEA"/>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61" name="MH_Other_2"/>
            <p:cNvSpPr/>
            <p:nvPr>
              <p:custDataLst>
                <p:tags r:id="rId2"/>
              </p:custDataLst>
            </p:nvPr>
          </p:nvSpPr>
          <p:spPr>
            <a:xfrm flipH="1">
              <a:off x="3732537" y="2059843"/>
              <a:ext cx="987425" cy="987425"/>
            </a:xfrm>
            <a:prstGeom prst="ellipse">
              <a:avLst/>
            </a:prstGeom>
            <a:solidFill>
              <a:srgbClr val="FF8500">
                <a:alpha val="76000"/>
              </a:srgbClr>
            </a:solidFill>
            <a:ln w="19050" cap="flat" cmpd="sng" algn="ctr">
              <a:noFill/>
              <a:prstDash val="solid"/>
            </a:ln>
            <a:effectLst/>
          </p:spPr>
          <p:txBody>
            <a:bodyPr lIns="0" tIns="0" rIns="0" bIns="0" anchor="ctr"/>
            <a:lstStyle/>
            <a:p>
              <a:pPr algn="ctr">
                <a:defRPr/>
              </a:pPr>
              <a:r>
                <a:rPr lang="en-US" altLang="zh-CN" sz="3600" kern="0" dirty="0" smtClean="0">
                  <a:solidFill>
                    <a:srgbClr val="FFFFFF"/>
                  </a:solidFill>
                  <a:latin typeface="方正正中黑简体" panose="02000000000000000000" pitchFamily="2" charset="-122"/>
                  <a:ea typeface="方正正中黑简体" panose="02000000000000000000" pitchFamily="2" charset="-122"/>
                  <a:cs typeface="Arial" panose="020B0604020202020204" pitchFamily="34" charset="0"/>
                </a:rPr>
                <a:t>S</a:t>
              </a:r>
              <a:endParaRPr lang="zh-CN" altLang="en-US" sz="3600" kern="0" dirty="0">
                <a:solidFill>
                  <a:srgbClr val="FFFFFF"/>
                </a:solidFill>
                <a:latin typeface="方正正中黑简体" panose="02000000000000000000" pitchFamily="2" charset="-122"/>
                <a:ea typeface="方正正中黑简体" panose="02000000000000000000" pitchFamily="2" charset="-122"/>
                <a:cs typeface="Arial" panose="020B0604020202020204" pitchFamily="34" charset="0"/>
              </a:endParaRPr>
            </a:p>
          </p:txBody>
        </p:sp>
        <p:sp>
          <p:nvSpPr>
            <p:cNvPr id="63" name="MH_Other_3"/>
            <p:cNvSpPr/>
            <p:nvPr>
              <p:custDataLst>
                <p:tags r:id="rId3"/>
              </p:custDataLst>
            </p:nvPr>
          </p:nvSpPr>
          <p:spPr>
            <a:xfrm flipH="1">
              <a:off x="3748412" y="5007830"/>
              <a:ext cx="987425" cy="987425"/>
            </a:xfrm>
            <a:prstGeom prst="ellipse">
              <a:avLst/>
            </a:prstGeom>
            <a:solidFill>
              <a:srgbClr val="FF8500">
                <a:alpha val="76000"/>
              </a:srgbClr>
            </a:solidFill>
            <a:ln w="19050" cap="flat" cmpd="sng" algn="ctr">
              <a:noFill/>
              <a:prstDash val="solid"/>
            </a:ln>
            <a:effectLst/>
          </p:spPr>
          <p:txBody>
            <a:bodyPr lIns="0" tIns="0" rIns="0" bIns="0" anchor="ctr"/>
            <a:lstStyle/>
            <a:p>
              <a:pPr algn="ctr"/>
              <a:r>
                <a:rPr lang="en-US" altLang="zh-CN" sz="3600" kern="0" dirty="0">
                  <a:solidFill>
                    <a:srgbClr val="FFFFFF"/>
                  </a:solidFill>
                  <a:latin typeface="方正正中黑简体" panose="02000000000000000000" pitchFamily="2" charset="-122"/>
                  <a:ea typeface="方正正中黑简体" panose="02000000000000000000" pitchFamily="2" charset="-122"/>
                  <a:cs typeface="Arial" panose="020B0604020202020204" pitchFamily="34" charset="0"/>
                </a:rPr>
                <a:t>D</a:t>
              </a:r>
              <a:endParaRPr lang="zh-CN" altLang="en-US" sz="3600" kern="0" dirty="0">
                <a:solidFill>
                  <a:srgbClr val="FFFFFF"/>
                </a:solidFill>
                <a:latin typeface="方正正中黑简体" panose="02000000000000000000" pitchFamily="2" charset="-122"/>
                <a:ea typeface="方正正中黑简体" panose="02000000000000000000" pitchFamily="2" charset="-122"/>
                <a:cs typeface="Arial" panose="020B0604020202020204" pitchFamily="34" charset="0"/>
              </a:endParaRPr>
            </a:p>
          </p:txBody>
        </p:sp>
        <p:sp>
          <p:nvSpPr>
            <p:cNvPr id="65" name="MH_Other_4"/>
            <p:cNvSpPr/>
            <p:nvPr>
              <p:custDataLst>
                <p:tags r:id="rId4"/>
              </p:custDataLst>
            </p:nvPr>
          </p:nvSpPr>
          <p:spPr>
            <a:xfrm flipH="1">
              <a:off x="4172274" y="3477480"/>
              <a:ext cx="987425" cy="987425"/>
            </a:xfrm>
            <a:prstGeom prst="ellipse">
              <a:avLst/>
            </a:prstGeom>
            <a:solidFill>
              <a:srgbClr val="FF8500">
                <a:alpha val="76000"/>
              </a:srgbClr>
            </a:solidFill>
            <a:ln w="19050" cap="flat" cmpd="sng" algn="ctr">
              <a:noFill/>
              <a:prstDash val="solid"/>
            </a:ln>
            <a:effectLst/>
          </p:spPr>
          <p:txBody>
            <a:bodyPr lIns="0" tIns="0" rIns="0" bIns="0" anchor="ctr"/>
            <a:lstStyle/>
            <a:p>
              <a:pPr algn="ctr"/>
              <a:r>
                <a:rPr lang="en-US" altLang="zh-CN" sz="3600" kern="0" dirty="0">
                  <a:solidFill>
                    <a:srgbClr val="FFFFFF"/>
                  </a:solidFill>
                  <a:latin typeface="方正正中黑简体" panose="02000000000000000000" pitchFamily="2" charset="-122"/>
                  <a:ea typeface="方正正中黑简体" panose="02000000000000000000" pitchFamily="2" charset="-122"/>
                  <a:cs typeface="Arial" panose="020B0604020202020204" pitchFamily="34" charset="0"/>
                </a:rPr>
                <a:t>O</a:t>
              </a:r>
              <a:endParaRPr lang="zh-CN" altLang="en-US" sz="3600" kern="0" dirty="0">
                <a:solidFill>
                  <a:srgbClr val="FFFFFF"/>
                </a:solidFill>
                <a:latin typeface="方正正中黑简体" panose="02000000000000000000" pitchFamily="2" charset="-122"/>
                <a:ea typeface="方正正中黑简体" panose="02000000000000000000" pitchFamily="2" charset="-122"/>
                <a:cs typeface="Arial" panose="020B0604020202020204" pitchFamily="34" charset="0"/>
              </a:endParaRPr>
            </a:p>
          </p:txBody>
        </p:sp>
        <p:sp>
          <p:nvSpPr>
            <p:cNvPr id="71" name="MH_Title_1"/>
            <p:cNvSpPr/>
            <p:nvPr>
              <p:custDataLst>
                <p:tags r:id="rId5"/>
              </p:custDataLst>
            </p:nvPr>
          </p:nvSpPr>
          <p:spPr>
            <a:xfrm>
              <a:off x="1133798" y="3148868"/>
              <a:ext cx="1411288" cy="1760537"/>
            </a:xfrm>
            <a:custGeom>
              <a:avLst/>
              <a:gdLst>
                <a:gd name="connsiteX0" fmla="*/ 586959 w 1529609"/>
                <a:gd name="connsiteY0" fmla="*/ 65 h 1907431"/>
                <a:gd name="connsiteX1" fmla="*/ 1529544 w 1529609"/>
                <a:gd name="connsiteY1" fmla="*/ 964782 h 1907431"/>
                <a:gd name="connsiteX2" fmla="*/ 564827 w 1529609"/>
                <a:gd name="connsiteY2" fmla="*/ 1907366 h 1907431"/>
                <a:gd name="connsiteX3" fmla="*/ 0 w 1529609"/>
                <a:gd name="connsiteY3" fmla="*/ 1712632 h 1907431"/>
                <a:gd name="connsiteX4" fmla="*/ 0 w 1529609"/>
                <a:gd name="connsiteY4" fmla="*/ 194607 h 1907431"/>
                <a:gd name="connsiteX5" fmla="*/ 586959 w 1529609"/>
                <a:gd name="connsiteY5" fmla="*/ 65 h 190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9609" h="1907431">
                  <a:moveTo>
                    <a:pt x="586959" y="65"/>
                  </a:moveTo>
                  <a:cubicBezTo>
                    <a:pt x="1113646" y="6177"/>
                    <a:pt x="1535656" y="438095"/>
                    <a:pt x="1529544" y="964782"/>
                  </a:cubicBezTo>
                  <a:cubicBezTo>
                    <a:pt x="1523433" y="1491469"/>
                    <a:pt x="1091515" y="1913478"/>
                    <a:pt x="564827" y="1907366"/>
                  </a:cubicBezTo>
                  <a:cubicBezTo>
                    <a:pt x="352169" y="1904899"/>
                    <a:pt x="156577" y="1833014"/>
                    <a:pt x="0" y="1712632"/>
                  </a:cubicBezTo>
                  <a:lnTo>
                    <a:pt x="0" y="194607"/>
                  </a:lnTo>
                  <a:cubicBezTo>
                    <a:pt x="162454" y="70026"/>
                    <a:pt x="366397" y="-2494"/>
                    <a:pt x="586959" y="65"/>
                  </a:cubicBezTo>
                  <a:close/>
                </a:path>
              </a:pathLst>
            </a:custGeom>
            <a:solidFill>
              <a:srgbClr val="A9A9A9"/>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bIns="0" anchor="ctr">
              <a:normAutofit/>
            </a:bodyPr>
            <a:lstStyle/>
            <a:p>
              <a:pPr algn="ctr">
                <a:defRPr/>
              </a:pPr>
              <a:r>
                <a:rPr lang="en-US" altLang="zh-CN" sz="2800" dirty="0">
                  <a:solidFill>
                    <a:srgbClr val="FFFFFF"/>
                  </a:solidFill>
                  <a:latin typeface="华康俪金黑W8(P)" panose="020B0800000000000000" pitchFamily="34" charset="-122"/>
                  <a:ea typeface="华康俪金黑W8(P)" panose="020B0800000000000000" pitchFamily="34" charset="-122"/>
                </a:rPr>
                <a:t>RPN  </a:t>
              </a:r>
              <a:endParaRPr lang="en-US" altLang="zh-CN" sz="2800" dirty="0" smtClean="0">
                <a:solidFill>
                  <a:srgbClr val="FFFFFF"/>
                </a:solidFill>
                <a:latin typeface="华康俪金黑W8(P)" panose="020B0800000000000000" pitchFamily="34" charset="-122"/>
                <a:ea typeface="华康俪金黑W8(P)" panose="020B0800000000000000" pitchFamily="34" charset="-122"/>
              </a:endParaRPr>
            </a:p>
            <a:p>
              <a:pPr algn="ctr">
                <a:defRPr/>
              </a:pPr>
              <a:r>
                <a:rPr lang="zh-CN" altLang="en-US" sz="2400" dirty="0" smtClean="0">
                  <a:solidFill>
                    <a:srgbClr val="FFFFFF"/>
                  </a:solidFill>
                  <a:latin typeface="华康俪金黑W8(P)" panose="020B0800000000000000" pitchFamily="34" charset="-122"/>
                  <a:ea typeface="华康俪金黑W8(P)" panose="020B0800000000000000" pitchFamily="34" charset="-122"/>
                </a:rPr>
                <a:t>风险</a:t>
              </a:r>
              <a:endParaRPr lang="en-US" altLang="zh-CN" sz="2400" dirty="0" smtClean="0">
                <a:solidFill>
                  <a:srgbClr val="FFFFFF"/>
                </a:solidFill>
                <a:latin typeface="华康俪金黑W8(P)" panose="020B0800000000000000" pitchFamily="34" charset="-122"/>
                <a:ea typeface="华康俪金黑W8(P)" panose="020B0800000000000000" pitchFamily="34" charset="-122"/>
              </a:endParaRPr>
            </a:p>
            <a:p>
              <a:pPr algn="ctr">
                <a:defRPr/>
              </a:pPr>
              <a:r>
                <a:rPr lang="zh-CN" altLang="en-US" sz="2400" dirty="0" smtClean="0">
                  <a:solidFill>
                    <a:srgbClr val="FFFFFF"/>
                  </a:solidFill>
                  <a:latin typeface="华康俪金黑W8(P)" panose="020B0800000000000000" pitchFamily="34" charset="-122"/>
                  <a:ea typeface="华康俪金黑W8(P)" panose="020B0800000000000000" pitchFamily="34" charset="-122"/>
                </a:rPr>
                <a:t>顺序数</a:t>
              </a:r>
              <a:endParaRPr lang="zh-CN" altLang="en-US" sz="2400" dirty="0">
                <a:solidFill>
                  <a:srgbClr val="FFFFFF"/>
                </a:solidFill>
                <a:latin typeface="华康俪金黑W8(P)" panose="020B0800000000000000" pitchFamily="34" charset="-122"/>
                <a:ea typeface="华康俪金黑W8(P)" panose="020B0800000000000000" pitchFamily="34" charset="-122"/>
              </a:endParaRPr>
            </a:p>
          </p:txBody>
        </p:sp>
        <p:sp>
          <p:nvSpPr>
            <p:cNvPr id="72" name="MH_SubTitle_1"/>
            <p:cNvSpPr txBox="1"/>
            <p:nvPr>
              <p:custDataLst>
                <p:tags r:id="rId6"/>
              </p:custDataLst>
            </p:nvPr>
          </p:nvSpPr>
          <p:spPr>
            <a:xfrm>
              <a:off x="4905826" y="2080673"/>
              <a:ext cx="1294140" cy="888712"/>
            </a:xfrm>
            <a:prstGeom prst="rect">
              <a:avLst/>
            </a:prstGeom>
            <a:noFill/>
          </p:spPr>
          <p:txBody>
            <a:bodyPr lIns="72000" tIns="0" rIns="72000" bIns="0" anchor="ctr">
              <a:normAutofit/>
            </a:bodyPr>
            <a:lstStyle/>
            <a:p>
              <a:pPr>
                <a:lnSpc>
                  <a:spcPct val="70000"/>
                </a:lnSpc>
                <a:spcBef>
                  <a:spcPct val="50000"/>
                </a:spcBef>
                <a:defRPr/>
              </a:pPr>
              <a:r>
                <a:rPr lang="zh-CN" altLang="en-US" sz="2000" dirty="0">
                  <a:solidFill>
                    <a:schemeClr val="tx1">
                      <a:lumMod val="75000"/>
                      <a:lumOff val="25000"/>
                    </a:schemeClr>
                  </a:solidFill>
                  <a:latin typeface="华康俪金黑W8(P)" panose="020B0800000000000000" pitchFamily="34" charset="-122"/>
                  <a:ea typeface="华康俪金黑W8(P)" panose="020B0800000000000000" pitchFamily="34" charset="-122"/>
                </a:rPr>
                <a:t>严重度</a:t>
              </a:r>
              <a:r>
                <a:rPr lang="zh-CN" altLang="en-US" sz="20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a:t>
              </a:r>
              <a:endParaRPr lang="en-US" altLang="zh-CN" sz="2000" dirty="0" smtClean="0">
                <a:solidFill>
                  <a:schemeClr val="tx1">
                    <a:lumMod val="75000"/>
                    <a:lumOff val="25000"/>
                  </a:schemeClr>
                </a:solidFill>
                <a:latin typeface="华康俪金黑W8(P)" panose="020B0800000000000000" pitchFamily="34" charset="-122"/>
                <a:ea typeface="华康俪金黑W8(P)" panose="020B0800000000000000" pitchFamily="34" charset="-122"/>
              </a:endParaRPr>
            </a:p>
            <a:p>
              <a:pPr>
                <a:lnSpc>
                  <a:spcPct val="70000"/>
                </a:lnSpc>
                <a:spcBef>
                  <a:spcPct val="50000"/>
                </a:spcBef>
                <a:defRPr/>
              </a:pPr>
              <a:r>
                <a:rPr lang="en-US" altLang="zh-CN" sz="20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1-10</a:t>
              </a:r>
              <a:r>
                <a:rPr lang="zh-CN" altLang="en-US" sz="2000" dirty="0">
                  <a:solidFill>
                    <a:schemeClr val="tx1">
                      <a:lumMod val="75000"/>
                      <a:lumOff val="25000"/>
                    </a:schemeClr>
                  </a:solidFill>
                  <a:latin typeface="华康俪金黑W8(P)" panose="020B0800000000000000" pitchFamily="34" charset="-122"/>
                  <a:ea typeface="华康俪金黑W8(P)" panose="020B0800000000000000" pitchFamily="34" charset="-122"/>
                </a:rPr>
                <a:t>分</a:t>
              </a:r>
              <a:endParaRPr lang="en-US" altLang="zh-CN" sz="2000"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73" name="Text Box 21"/>
            <p:cNvSpPr txBox="1">
              <a:spLocks noChangeArrowheads="1"/>
            </p:cNvSpPr>
            <p:nvPr/>
          </p:nvSpPr>
          <p:spPr bwMode="gray">
            <a:xfrm>
              <a:off x="5946808" y="1845042"/>
              <a:ext cx="2133600" cy="1178336"/>
            </a:xfrm>
            <a:prstGeom prst="rect">
              <a:avLst/>
            </a:prstGeom>
            <a:noFill/>
            <a:ln w="9525">
              <a:noFill/>
              <a:miter lim="800000"/>
              <a:headEnd/>
              <a:tailEnd/>
            </a:ln>
          </p:spPr>
          <p:txBody>
            <a:bodyPr>
              <a:spAutoFit/>
            </a:bodyPr>
            <a:lstStyle/>
            <a:p>
              <a:pPr marL="120650" indent="-120650" algn="l">
                <a:lnSpc>
                  <a:spcPct val="80000"/>
                </a:lnSpc>
                <a:spcBef>
                  <a:spcPct val="50000"/>
                </a:spcBef>
                <a:buFontTx/>
                <a:buChar char="•"/>
              </a:pPr>
              <a:r>
                <a:rPr lang="zh-CN" altLang="en-US" sz="1500" dirty="0">
                  <a:solidFill>
                    <a:schemeClr val="tx1">
                      <a:lumMod val="75000"/>
                      <a:lumOff val="25000"/>
                    </a:schemeClr>
                  </a:solidFill>
                  <a:latin typeface="微软雅黑 Light" panose="020B0502040204020203" pitchFamily="34" charset="-122"/>
                  <a:ea typeface="微软雅黑 Light" panose="020B0502040204020203" pitchFamily="34" charset="-122"/>
                </a:rPr>
                <a:t>影响安全：</a:t>
              </a:r>
              <a:r>
                <a:rPr lang="en-US" altLang="zh-CN" sz="1500" dirty="0">
                  <a:solidFill>
                    <a:schemeClr val="tx1">
                      <a:lumMod val="75000"/>
                      <a:lumOff val="25000"/>
                    </a:schemeClr>
                  </a:solidFill>
                  <a:latin typeface="微软雅黑 Light" panose="020B0502040204020203" pitchFamily="34" charset="-122"/>
                  <a:ea typeface="微软雅黑 Light" panose="020B0502040204020203" pitchFamily="34" charset="-122"/>
                </a:rPr>
                <a:t>9-10</a:t>
              </a:r>
            </a:p>
            <a:p>
              <a:pPr marL="120650" indent="-120650" algn="l">
                <a:lnSpc>
                  <a:spcPct val="80000"/>
                </a:lnSpc>
                <a:spcBef>
                  <a:spcPct val="50000"/>
                </a:spcBef>
                <a:buFontTx/>
                <a:buChar char="•"/>
              </a:pPr>
              <a:r>
                <a:rPr lang="zh-CN" altLang="en-US" sz="1500" dirty="0">
                  <a:solidFill>
                    <a:schemeClr val="tx1">
                      <a:lumMod val="75000"/>
                      <a:lumOff val="25000"/>
                    </a:schemeClr>
                  </a:solidFill>
                  <a:latin typeface="微软雅黑 Light" panose="020B0502040204020203" pitchFamily="34" charset="-122"/>
                  <a:ea typeface="微软雅黑 Light" panose="020B0502040204020203" pitchFamily="34" charset="-122"/>
                </a:rPr>
                <a:t>影响功能：</a:t>
              </a:r>
              <a:r>
                <a:rPr lang="en-US" altLang="zh-CN" sz="1500" dirty="0">
                  <a:solidFill>
                    <a:schemeClr val="tx1">
                      <a:lumMod val="75000"/>
                      <a:lumOff val="25000"/>
                    </a:schemeClr>
                  </a:solidFill>
                  <a:latin typeface="微软雅黑 Light" panose="020B0502040204020203" pitchFamily="34" charset="-122"/>
                  <a:ea typeface="微软雅黑 Light" panose="020B0502040204020203" pitchFamily="34" charset="-122"/>
                </a:rPr>
                <a:t>7-8</a:t>
              </a:r>
            </a:p>
            <a:p>
              <a:pPr marL="120650" indent="-120650" algn="l">
                <a:lnSpc>
                  <a:spcPct val="80000"/>
                </a:lnSpc>
                <a:spcBef>
                  <a:spcPct val="50000"/>
                </a:spcBef>
                <a:buFontTx/>
                <a:buChar char="•"/>
              </a:pPr>
              <a:r>
                <a:rPr lang="zh-CN" altLang="en-US" sz="1500" dirty="0">
                  <a:solidFill>
                    <a:schemeClr val="tx1">
                      <a:lumMod val="75000"/>
                      <a:lumOff val="25000"/>
                    </a:schemeClr>
                  </a:solidFill>
                  <a:latin typeface="微软雅黑 Light" panose="020B0502040204020203" pitchFamily="34" charset="-122"/>
                  <a:ea typeface="微软雅黑 Light" panose="020B0502040204020203" pitchFamily="34" charset="-122"/>
                </a:rPr>
                <a:t>影响外观：</a:t>
              </a:r>
              <a:r>
                <a:rPr lang="en-US" altLang="zh-CN" sz="1500" dirty="0">
                  <a:solidFill>
                    <a:schemeClr val="tx1">
                      <a:lumMod val="75000"/>
                      <a:lumOff val="25000"/>
                    </a:schemeClr>
                  </a:solidFill>
                  <a:latin typeface="微软雅黑 Light" panose="020B0502040204020203" pitchFamily="34" charset="-122"/>
                  <a:ea typeface="微软雅黑 Light" panose="020B0502040204020203" pitchFamily="34" charset="-122"/>
                </a:rPr>
                <a:t>2-6</a:t>
              </a:r>
            </a:p>
            <a:p>
              <a:pPr marL="120650" indent="-120650" algn="l">
                <a:lnSpc>
                  <a:spcPct val="80000"/>
                </a:lnSpc>
                <a:spcBef>
                  <a:spcPct val="50000"/>
                </a:spcBef>
                <a:buFontTx/>
                <a:buChar char="•"/>
              </a:pPr>
              <a:r>
                <a:rPr lang="zh-CN" altLang="en-US" sz="1500" dirty="0">
                  <a:solidFill>
                    <a:schemeClr val="tx1">
                      <a:lumMod val="75000"/>
                      <a:lumOff val="25000"/>
                    </a:schemeClr>
                  </a:solidFill>
                  <a:latin typeface="微软雅黑 Light" panose="020B0502040204020203" pitchFamily="34" charset="-122"/>
                  <a:ea typeface="微软雅黑 Light" panose="020B0502040204020203" pitchFamily="34" charset="-122"/>
                </a:rPr>
                <a:t>无影响：</a:t>
              </a:r>
              <a:r>
                <a:rPr lang="en-US" altLang="zh-CN" sz="1500" dirty="0">
                  <a:solidFill>
                    <a:schemeClr val="tx1">
                      <a:lumMod val="75000"/>
                      <a:lumOff val="25000"/>
                    </a:schemeClr>
                  </a:solidFill>
                  <a:latin typeface="微软雅黑 Light" panose="020B0502040204020203" pitchFamily="34" charset="-122"/>
                  <a:ea typeface="微软雅黑 Light" panose="020B0502040204020203" pitchFamily="34" charset="-122"/>
                </a:rPr>
                <a:t>1</a:t>
              </a:r>
            </a:p>
          </p:txBody>
        </p:sp>
        <p:sp>
          <p:nvSpPr>
            <p:cNvPr id="74" name="Text Box 22"/>
            <p:cNvSpPr txBox="1">
              <a:spLocks noChangeArrowheads="1"/>
            </p:cNvSpPr>
            <p:nvPr/>
          </p:nvSpPr>
          <p:spPr bwMode="gray">
            <a:xfrm>
              <a:off x="6025262" y="4987559"/>
              <a:ext cx="2592387" cy="1269578"/>
            </a:xfrm>
            <a:prstGeom prst="rect">
              <a:avLst/>
            </a:prstGeom>
            <a:noFill/>
            <a:ln w="9525">
              <a:noFill/>
              <a:miter lim="800000"/>
              <a:headEnd/>
              <a:tailEnd/>
            </a:ln>
          </p:spPr>
          <p:txBody>
            <a:bodyPr>
              <a:spAutoFit/>
            </a:bodyPr>
            <a:lstStyle/>
            <a:p>
              <a:pPr marL="120650" indent="-120650" algn="l">
                <a:lnSpc>
                  <a:spcPct val="90000"/>
                </a:lnSpc>
                <a:spcBef>
                  <a:spcPct val="50000"/>
                </a:spcBef>
                <a:buFontTx/>
                <a:buChar char="•"/>
              </a:pPr>
              <a:r>
                <a:rPr lang="zh-CN" altLang="en-US" sz="1500" dirty="0">
                  <a:solidFill>
                    <a:schemeClr val="tx1">
                      <a:lumMod val="75000"/>
                      <a:lumOff val="25000"/>
                    </a:schemeClr>
                  </a:solidFill>
                  <a:latin typeface="微软雅黑 Light" panose="020B0502040204020203" pitchFamily="34" charset="-122"/>
                  <a:ea typeface="微软雅黑 Light" panose="020B0502040204020203" pitchFamily="34" charset="-122"/>
                </a:rPr>
                <a:t>无控制措施：</a:t>
              </a:r>
              <a:r>
                <a:rPr lang="en-US" altLang="zh-CN" sz="1500" dirty="0">
                  <a:solidFill>
                    <a:schemeClr val="tx1">
                      <a:lumMod val="75000"/>
                      <a:lumOff val="25000"/>
                    </a:schemeClr>
                  </a:solidFill>
                  <a:latin typeface="微软雅黑 Light" panose="020B0502040204020203" pitchFamily="34" charset="-122"/>
                  <a:ea typeface="微软雅黑 Light" panose="020B0502040204020203" pitchFamily="34" charset="-122"/>
                </a:rPr>
                <a:t>10</a:t>
              </a:r>
            </a:p>
            <a:p>
              <a:pPr marL="120650" indent="-120650" algn="l">
                <a:lnSpc>
                  <a:spcPct val="90000"/>
                </a:lnSpc>
                <a:spcBef>
                  <a:spcPct val="50000"/>
                </a:spcBef>
                <a:buFontTx/>
                <a:buChar char="•"/>
              </a:pPr>
              <a:r>
                <a:rPr lang="zh-CN" altLang="en-US" sz="1500" dirty="0">
                  <a:solidFill>
                    <a:schemeClr val="tx1">
                      <a:lumMod val="75000"/>
                      <a:lumOff val="25000"/>
                    </a:schemeClr>
                  </a:solidFill>
                  <a:latin typeface="微软雅黑 Light" panose="020B0502040204020203" pitchFamily="34" charset="-122"/>
                  <a:ea typeface="微软雅黑 Light" panose="020B0502040204020203" pitchFamily="34" charset="-122"/>
                </a:rPr>
                <a:t>控制措施效果差：</a:t>
              </a:r>
              <a:r>
                <a:rPr lang="en-US" altLang="zh-CN" sz="15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7-9</a:t>
              </a:r>
            </a:p>
            <a:p>
              <a:pPr marL="120650" indent="-120650" algn="l">
                <a:lnSpc>
                  <a:spcPct val="90000"/>
                </a:lnSpc>
                <a:spcBef>
                  <a:spcPct val="50000"/>
                </a:spcBef>
                <a:buFontTx/>
                <a:buChar char="•"/>
              </a:pPr>
              <a:r>
                <a:rPr lang="zh-CN" altLang="en-US" sz="15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控制措施效果中：</a:t>
              </a:r>
              <a:r>
                <a:rPr lang="en-US" altLang="zh-CN" sz="15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4-6</a:t>
              </a:r>
            </a:p>
            <a:p>
              <a:pPr marL="120650" indent="-120650" algn="l">
                <a:lnSpc>
                  <a:spcPct val="90000"/>
                </a:lnSpc>
                <a:spcBef>
                  <a:spcPct val="50000"/>
                </a:spcBef>
                <a:buFontTx/>
                <a:buChar char="•"/>
              </a:pPr>
              <a:r>
                <a:rPr lang="zh-CN" altLang="en-US" sz="15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控制措施效果好：</a:t>
              </a:r>
              <a:r>
                <a:rPr lang="en-US" altLang="zh-CN" sz="15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1-3</a:t>
              </a:r>
              <a:endParaRPr lang="en-US" altLang="zh-CN" sz="15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75" name="Text Box 33"/>
            <p:cNvSpPr txBox="1">
              <a:spLocks noChangeArrowheads="1"/>
            </p:cNvSpPr>
            <p:nvPr/>
          </p:nvSpPr>
          <p:spPr bwMode="white">
            <a:xfrm>
              <a:off x="5305182" y="3643217"/>
              <a:ext cx="1296144" cy="700192"/>
            </a:xfrm>
            <a:prstGeom prst="rect">
              <a:avLst/>
            </a:prstGeom>
            <a:noFill/>
            <a:ln w="9525" algn="ctr">
              <a:noFill/>
              <a:miter lim="800000"/>
              <a:headEnd/>
              <a:tailEnd/>
            </a:ln>
            <a:effectLst>
              <a:outerShdw dist="17961" dir="2700000" algn="ctr" rotWithShape="0">
                <a:schemeClr val="bg2"/>
              </a:outerShdw>
            </a:effectLst>
          </p:spPr>
          <p:txBody>
            <a:bodyPr wrap="square">
              <a:spAutoFit/>
            </a:bodyPr>
            <a:lstStyle/>
            <a:p>
              <a:pPr>
                <a:lnSpc>
                  <a:spcPct val="70000"/>
                </a:lnSpc>
                <a:spcBef>
                  <a:spcPct val="50000"/>
                </a:spcBef>
                <a:defRPr/>
              </a:pPr>
              <a:r>
                <a:rPr lang="zh-CN" altLang="en-US" sz="2000" dirty="0">
                  <a:solidFill>
                    <a:schemeClr val="tx1">
                      <a:lumMod val="75000"/>
                      <a:lumOff val="25000"/>
                    </a:schemeClr>
                  </a:solidFill>
                  <a:latin typeface="华康俪金黑W8(P)" panose="020B0800000000000000" pitchFamily="34" charset="-122"/>
                  <a:ea typeface="华康俪金黑W8(P)" panose="020B0800000000000000" pitchFamily="34" charset="-122"/>
                </a:rPr>
                <a:t>频度</a:t>
              </a:r>
              <a:r>
                <a:rPr lang="zh-CN" altLang="en-US" sz="20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a:t>
              </a:r>
              <a:endParaRPr lang="en-US" altLang="zh-CN" sz="2000" dirty="0" smtClean="0">
                <a:solidFill>
                  <a:schemeClr val="tx1">
                    <a:lumMod val="75000"/>
                    <a:lumOff val="25000"/>
                  </a:schemeClr>
                </a:solidFill>
                <a:latin typeface="华康俪金黑W8(P)" panose="020B0800000000000000" pitchFamily="34" charset="-122"/>
                <a:ea typeface="华康俪金黑W8(P)" panose="020B0800000000000000" pitchFamily="34" charset="-122"/>
              </a:endParaRPr>
            </a:p>
            <a:p>
              <a:pPr>
                <a:lnSpc>
                  <a:spcPct val="70000"/>
                </a:lnSpc>
                <a:spcBef>
                  <a:spcPct val="50000"/>
                </a:spcBef>
                <a:defRPr/>
              </a:pPr>
              <a:r>
                <a:rPr lang="en-US" altLang="zh-CN" sz="20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1-10</a:t>
              </a:r>
              <a:r>
                <a:rPr lang="zh-CN" altLang="en-US" sz="2000" dirty="0">
                  <a:solidFill>
                    <a:schemeClr val="tx1">
                      <a:lumMod val="75000"/>
                      <a:lumOff val="25000"/>
                    </a:schemeClr>
                  </a:solidFill>
                  <a:latin typeface="华康俪金黑W8(P)" panose="020B0800000000000000" pitchFamily="34" charset="-122"/>
                  <a:ea typeface="华康俪金黑W8(P)" panose="020B0800000000000000" pitchFamily="34" charset="-122"/>
                </a:rPr>
                <a:t>分</a:t>
              </a:r>
              <a:endParaRPr lang="en-US" altLang="zh-CN" sz="2000"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76" name="Text Box 42"/>
            <p:cNvSpPr txBox="1">
              <a:spLocks noChangeArrowheads="1"/>
            </p:cNvSpPr>
            <p:nvPr/>
          </p:nvSpPr>
          <p:spPr bwMode="white">
            <a:xfrm>
              <a:off x="4859806" y="5268913"/>
              <a:ext cx="1648488" cy="700192"/>
            </a:xfrm>
            <a:prstGeom prst="rect">
              <a:avLst/>
            </a:prstGeom>
            <a:noFill/>
            <a:ln w="9525" algn="ctr">
              <a:noFill/>
              <a:miter lim="800000"/>
              <a:headEnd/>
              <a:tailEnd/>
            </a:ln>
            <a:effectLst>
              <a:outerShdw dist="17961" dir="2700000" algn="ctr" rotWithShape="0">
                <a:schemeClr val="bg2"/>
              </a:outerShdw>
            </a:effectLst>
          </p:spPr>
          <p:txBody>
            <a:bodyPr wrap="square">
              <a:spAutoFit/>
            </a:bodyPr>
            <a:lstStyle/>
            <a:p>
              <a:pPr>
                <a:lnSpc>
                  <a:spcPct val="70000"/>
                </a:lnSpc>
                <a:spcBef>
                  <a:spcPct val="50000"/>
                </a:spcBef>
                <a:defRPr/>
              </a:pPr>
              <a:r>
                <a:rPr lang="zh-CN" altLang="en-US" sz="20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探测</a:t>
              </a:r>
              <a:r>
                <a:rPr lang="zh-CN" altLang="en-US" sz="2000" dirty="0">
                  <a:solidFill>
                    <a:schemeClr val="tx1">
                      <a:lumMod val="75000"/>
                      <a:lumOff val="25000"/>
                    </a:schemeClr>
                  </a:solidFill>
                  <a:latin typeface="华康俪金黑W8(P)" panose="020B0800000000000000" pitchFamily="34" charset="-122"/>
                  <a:ea typeface="华康俪金黑W8(P)" panose="020B0800000000000000" pitchFamily="34" charset="-122"/>
                </a:rPr>
                <a:t>度</a:t>
              </a:r>
              <a:r>
                <a:rPr lang="zh-CN" altLang="en-US" sz="20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a:t>
              </a:r>
              <a:endParaRPr lang="en-US" altLang="zh-CN" sz="2000" dirty="0" smtClean="0">
                <a:solidFill>
                  <a:schemeClr val="tx1">
                    <a:lumMod val="75000"/>
                    <a:lumOff val="25000"/>
                  </a:schemeClr>
                </a:solidFill>
                <a:latin typeface="华康俪金黑W8(P)" panose="020B0800000000000000" pitchFamily="34" charset="-122"/>
                <a:ea typeface="华康俪金黑W8(P)" panose="020B0800000000000000" pitchFamily="34" charset="-122"/>
              </a:endParaRPr>
            </a:p>
            <a:p>
              <a:pPr>
                <a:lnSpc>
                  <a:spcPct val="70000"/>
                </a:lnSpc>
                <a:spcBef>
                  <a:spcPct val="50000"/>
                </a:spcBef>
                <a:defRPr/>
              </a:pPr>
              <a:r>
                <a:rPr lang="en-US" altLang="zh-CN" sz="2000" dirty="0" smtClean="0">
                  <a:solidFill>
                    <a:schemeClr val="tx1">
                      <a:lumMod val="75000"/>
                      <a:lumOff val="25000"/>
                    </a:schemeClr>
                  </a:solidFill>
                  <a:latin typeface="华康俪金黑W8(P)" panose="020B0800000000000000" pitchFamily="34" charset="-122"/>
                  <a:ea typeface="华康俪金黑W8(P)" panose="020B0800000000000000" pitchFamily="34" charset="-122"/>
                </a:rPr>
                <a:t>1-10</a:t>
              </a:r>
              <a:r>
                <a:rPr lang="zh-CN" altLang="en-US" sz="2000" dirty="0">
                  <a:solidFill>
                    <a:schemeClr val="tx1">
                      <a:lumMod val="75000"/>
                      <a:lumOff val="25000"/>
                    </a:schemeClr>
                  </a:solidFill>
                  <a:latin typeface="华康俪金黑W8(P)" panose="020B0800000000000000" pitchFamily="34" charset="-122"/>
                  <a:ea typeface="华康俪金黑W8(P)" panose="020B0800000000000000" pitchFamily="34" charset="-122"/>
                </a:rPr>
                <a:t>分</a:t>
              </a:r>
              <a:endParaRPr lang="en-US" altLang="zh-CN" sz="2000" dirty="0">
                <a:solidFill>
                  <a:schemeClr val="tx1">
                    <a:lumMod val="75000"/>
                    <a:lumOff val="25000"/>
                  </a:schemeClr>
                </a:solidFill>
                <a:latin typeface="华康俪金黑W8(P)" panose="020B0800000000000000" pitchFamily="34" charset="-122"/>
                <a:ea typeface="华康俪金黑W8(P)" panose="020B0800000000000000" pitchFamily="34" charset="-122"/>
              </a:endParaRPr>
            </a:p>
          </p:txBody>
        </p:sp>
        <p:sp>
          <p:nvSpPr>
            <p:cNvPr id="77" name="Text Box 21"/>
            <p:cNvSpPr txBox="1">
              <a:spLocks noChangeArrowheads="1"/>
            </p:cNvSpPr>
            <p:nvPr/>
          </p:nvSpPr>
          <p:spPr bwMode="gray">
            <a:xfrm>
              <a:off x="6389271" y="3274812"/>
              <a:ext cx="2300287" cy="1178336"/>
            </a:xfrm>
            <a:prstGeom prst="rect">
              <a:avLst/>
            </a:prstGeom>
            <a:noFill/>
            <a:ln w="9525">
              <a:noFill/>
              <a:miter lim="800000"/>
              <a:headEnd/>
              <a:tailEnd/>
            </a:ln>
          </p:spPr>
          <p:txBody>
            <a:bodyPr>
              <a:spAutoFit/>
            </a:bodyPr>
            <a:lstStyle/>
            <a:p>
              <a:pPr marL="120650" indent="-120650" algn="l">
                <a:lnSpc>
                  <a:spcPct val="80000"/>
                </a:lnSpc>
                <a:spcBef>
                  <a:spcPct val="50000"/>
                </a:spcBef>
                <a:buFontTx/>
                <a:buChar char="•"/>
              </a:pPr>
              <a:r>
                <a:rPr lang="zh-CN" altLang="en-US" sz="1500" dirty="0">
                  <a:solidFill>
                    <a:schemeClr val="tx1">
                      <a:lumMod val="75000"/>
                      <a:lumOff val="25000"/>
                    </a:schemeClr>
                  </a:solidFill>
                  <a:latin typeface="微软雅黑 Light" panose="020B0502040204020203" pitchFamily="34" charset="-122"/>
                  <a:ea typeface="微软雅黑 Light" panose="020B0502040204020203" pitchFamily="34" charset="-122"/>
                </a:rPr>
                <a:t>发生频率高：</a:t>
              </a:r>
              <a:r>
                <a:rPr lang="en-US" altLang="zh-CN" sz="1500" dirty="0">
                  <a:solidFill>
                    <a:schemeClr val="tx1">
                      <a:lumMod val="75000"/>
                      <a:lumOff val="25000"/>
                    </a:schemeClr>
                  </a:solidFill>
                  <a:latin typeface="微软雅黑 Light" panose="020B0502040204020203" pitchFamily="34" charset="-122"/>
                  <a:ea typeface="微软雅黑 Light" panose="020B0502040204020203" pitchFamily="34" charset="-122"/>
                </a:rPr>
                <a:t>8-10</a:t>
              </a:r>
              <a:endParaRPr lang="zh-CN" altLang="en-US" sz="15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marL="120650" indent="-120650" algn="l">
                <a:lnSpc>
                  <a:spcPct val="80000"/>
                </a:lnSpc>
                <a:spcBef>
                  <a:spcPct val="50000"/>
                </a:spcBef>
                <a:buFontTx/>
                <a:buChar char="•"/>
              </a:pPr>
              <a:r>
                <a:rPr lang="zh-CN" altLang="en-US" sz="1500" dirty="0">
                  <a:solidFill>
                    <a:schemeClr val="tx1">
                      <a:lumMod val="75000"/>
                      <a:lumOff val="25000"/>
                    </a:schemeClr>
                  </a:solidFill>
                  <a:latin typeface="微软雅黑 Light" panose="020B0502040204020203" pitchFamily="34" charset="-122"/>
                  <a:ea typeface="微软雅黑 Light" panose="020B0502040204020203" pitchFamily="34" charset="-122"/>
                </a:rPr>
                <a:t>发生频率中：</a:t>
              </a:r>
              <a:r>
                <a:rPr lang="en-US" altLang="zh-CN" sz="15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5-7</a:t>
              </a:r>
            </a:p>
            <a:p>
              <a:pPr marL="120650" indent="-120650" algn="l">
                <a:lnSpc>
                  <a:spcPct val="80000"/>
                </a:lnSpc>
                <a:spcBef>
                  <a:spcPct val="50000"/>
                </a:spcBef>
                <a:buFontTx/>
                <a:buChar char="•"/>
              </a:pPr>
              <a:r>
                <a:rPr lang="zh-CN" altLang="en-US" sz="15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发生频率低：</a:t>
              </a:r>
              <a:r>
                <a:rPr lang="en-US" altLang="zh-CN" sz="15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2-4</a:t>
              </a:r>
            </a:p>
            <a:p>
              <a:pPr marL="120650" indent="-120650" algn="l">
                <a:lnSpc>
                  <a:spcPct val="80000"/>
                </a:lnSpc>
                <a:spcBef>
                  <a:spcPct val="50000"/>
                </a:spcBef>
                <a:buFontTx/>
                <a:buChar char="•"/>
              </a:pPr>
              <a:r>
                <a:rPr lang="zh-CN" altLang="en-US" sz="15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几乎不发生：</a:t>
              </a:r>
              <a:r>
                <a:rPr lang="en-US" altLang="zh-CN" sz="15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1</a:t>
              </a:r>
              <a:endParaRPr lang="en-US" altLang="zh-CN" sz="15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25" name="矩形 24"/>
          <p:cNvSpPr/>
          <p:nvPr/>
        </p:nvSpPr>
        <p:spPr>
          <a:xfrm>
            <a:off x="10749064" y="1004530"/>
            <a:ext cx="800219" cy="5016758"/>
          </a:xfrm>
          <a:prstGeom prst="rect">
            <a:avLst/>
          </a:prstGeom>
        </p:spPr>
        <p:txBody>
          <a:bodyPr vert="eaVert" wrap="square">
            <a:spAutoFit/>
          </a:bodyPr>
          <a:lstStyle/>
          <a:p>
            <a:pPr algn="r"/>
            <a:r>
              <a:rPr lang="zh-CN" altLang="en-US" sz="4000" dirty="0">
                <a:solidFill>
                  <a:srgbClr val="FF8500"/>
                </a:solidFill>
                <a:latin typeface="华康俪金黑W8(P)" panose="020B0800000000000000" pitchFamily="34" charset="-122"/>
                <a:ea typeface="华康俪金黑W8(P)" panose="020B0800000000000000" pitchFamily="34" charset="-122"/>
              </a:rPr>
              <a:t>风险评估工具</a:t>
            </a:r>
          </a:p>
        </p:txBody>
      </p:sp>
      <p:grpSp>
        <p:nvGrpSpPr>
          <p:cNvPr id="26" name="组合 25"/>
          <p:cNvGrpSpPr/>
          <p:nvPr/>
        </p:nvGrpSpPr>
        <p:grpSpPr>
          <a:xfrm>
            <a:off x="10749064" y="2708920"/>
            <a:ext cx="1055839" cy="3579840"/>
            <a:chOff x="10944023" y="3089520"/>
            <a:chExt cx="1055839" cy="3579840"/>
          </a:xfrm>
        </p:grpSpPr>
        <p:cxnSp>
          <p:nvCxnSpPr>
            <p:cNvPr id="27" name="直接连接符 26"/>
            <p:cNvCxnSpPr/>
            <p:nvPr/>
          </p:nvCxnSpPr>
          <p:spPr>
            <a:xfrm>
              <a:off x="10944023" y="6525344"/>
              <a:ext cx="1055839"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8" name="直接连接符 27"/>
            <p:cNvCxnSpPr/>
            <p:nvPr/>
          </p:nvCxnSpPr>
          <p:spPr>
            <a:xfrm>
              <a:off x="11855846" y="3089520"/>
              <a:ext cx="0" cy="3579840"/>
            </a:xfrm>
            <a:prstGeom prst="line">
              <a:avLst/>
            </a:prstGeom>
          </p:spPr>
          <p:style>
            <a:lnRef idx="1">
              <a:schemeClr val="accent6"/>
            </a:lnRef>
            <a:fillRef idx="0">
              <a:schemeClr val="accent6"/>
            </a:fillRef>
            <a:effectRef idx="0">
              <a:schemeClr val="accent6"/>
            </a:effectRef>
            <a:fontRef idx="minor">
              <a:schemeClr val="tx1"/>
            </a:fontRef>
          </p:style>
        </p:cxnSp>
      </p:grpSp>
    </p:spTree>
    <p:extLst>
      <p:ext uri="{BB962C8B-B14F-4D97-AF65-F5344CB8AC3E}">
        <p14:creationId xmlns:p14="http://schemas.microsoft.com/office/powerpoint/2010/main" val="781974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418655" y="2492896"/>
            <a:ext cx="2016224" cy="3096344"/>
          </a:xfrm>
          <a:prstGeom prst="rect">
            <a:avLst/>
          </a:prstGeom>
          <a:noFill/>
          <a:ln>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32582" y="2492896"/>
            <a:ext cx="2016224" cy="3096344"/>
          </a:xfrm>
          <a:prstGeom prst="rect">
            <a:avLst/>
          </a:prstGeom>
          <a:noFill/>
          <a:ln>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446509" y="2492896"/>
            <a:ext cx="2016224" cy="3096344"/>
          </a:xfrm>
          <a:prstGeom prst="rect">
            <a:avLst/>
          </a:prstGeom>
          <a:noFill/>
          <a:ln>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960435" y="2492896"/>
            <a:ext cx="2016224" cy="3096344"/>
          </a:xfrm>
          <a:prstGeom prst="rect">
            <a:avLst/>
          </a:prstGeom>
          <a:noFill/>
          <a:ln>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850703" y="1916832"/>
            <a:ext cx="1080120" cy="1080120"/>
            <a:chOff x="1562671" y="1412776"/>
            <a:chExt cx="1512168" cy="1512168"/>
          </a:xfrm>
        </p:grpSpPr>
        <p:sp>
          <p:nvSpPr>
            <p:cNvPr id="4" name="椭圆 3"/>
            <p:cNvSpPr/>
            <p:nvPr/>
          </p:nvSpPr>
          <p:spPr>
            <a:xfrm>
              <a:off x="1562671" y="1412776"/>
              <a:ext cx="1512168" cy="1512168"/>
            </a:xfrm>
            <a:prstGeom prst="ellipse">
              <a:avLst/>
            </a:prstGeom>
            <a:solidFill>
              <a:srgbClr val="FF8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814699" y="1715210"/>
              <a:ext cx="1008112" cy="865297"/>
            </a:xfrm>
            <a:custGeom>
              <a:avLst/>
              <a:gdLst>
                <a:gd name="T0" fmla="*/ 2147483646 w 5578"/>
                <a:gd name="T1" fmla="*/ 2147483646 h 4783"/>
                <a:gd name="T2" fmla="*/ 2147483646 w 5578"/>
                <a:gd name="T3" fmla="*/ 2147483646 h 4783"/>
                <a:gd name="T4" fmla="*/ 1195053493 w 5578"/>
                <a:gd name="T5" fmla="*/ 2147483646 h 4783"/>
                <a:gd name="T6" fmla="*/ 2147483646 w 5578"/>
                <a:gd name="T7" fmla="*/ 2147483646 h 4783"/>
                <a:gd name="T8" fmla="*/ 0 w 5578"/>
                <a:gd name="T9" fmla="*/ 2147483646 h 4783"/>
                <a:gd name="T10" fmla="*/ 2147483646 w 5578"/>
                <a:gd name="T11" fmla="*/ 2147483646 h 4783"/>
                <a:gd name="T12" fmla="*/ 2147483646 w 5578"/>
                <a:gd name="T13" fmla="*/ 2147483646 h 4783"/>
                <a:gd name="T14" fmla="*/ 2147483646 w 5578"/>
                <a:gd name="T15" fmla="*/ 2147483646 h 4783"/>
                <a:gd name="T16" fmla="*/ 2147483646 w 5578"/>
                <a:gd name="T17" fmla="*/ 0 h 4783"/>
                <a:gd name="T18" fmla="*/ 2147483646 w 5578"/>
                <a:gd name="T19" fmla="*/ 2147483646 h 4783"/>
                <a:gd name="T20" fmla="*/ 2147483646 w 5578"/>
                <a:gd name="T21" fmla="*/ 2147483646 h 4783"/>
                <a:gd name="T22" fmla="*/ 2147483646 w 5578"/>
                <a:gd name="T23" fmla="*/ 2147483646 h 4783"/>
                <a:gd name="T24" fmla="*/ 2147483646 w 5578"/>
                <a:gd name="T25" fmla="*/ 2147483646 h 4783"/>
                <a:gd name="T26" fmla="*/ 2147483646 w 5578"/>
                <a:gd name="T27" fmla="*/ 2147483646 h 4783"/>
                <a:gd name="T28" fmla="*/ 2147483646 w 5578"/>
                <a:gd name="T29" fmla="*/ 2147483646 h 4783"/>
                <a:gd name="T30" fmla="*/ 2147483646 w 5578"/>
                <a:gd name="T31" fmla="*/ 2147483646 h 4783"/>
                <a:gd name="T32" fmla="*/ 2147483646 w 5578"/>
                <a:gd name="T33" fmla="*/ 2147483646 h 4783"/>
                <a:gd name="T34" fmla="*/ 2147483646 w 5578"/>
                <a:gd name="T35" fmla="*/ 2147483646 h 4783"/>
                <a:gd name="T36" fmla="*/ 2147483646 w 5578"/>
                <a:gd name="T37" fmla="*/ 2147483646 h 4783"/>
                <a:gd name="T38" fmla="*/ 2147483646 w 5578"/>
                <a:gd name="T39" fmla="*/ 2147483646 h 4783"/>
                <a:gd name="T40" fmla="*/ 2147483646 w 5578"/>
                <a:gd name="T41" fmla="*/ 2147483646 h 4783"/>
                <a:gd name="T42" fmla="*/ 2147483646 w 5578"/>
                <a:gd name="T43" fmla="*/ 2147483646 h 4783"/>
                <a:gd name="T44" fmla="*/ 2147483646 w 5578"/>
                <a:gd name="T45" fmla="*/ 2147483646 h 4783"/>
                <a:gd name="T46" fmla="*/ 2147483646 w 5578"/>
                <a:gd name="T47" fmla="*/ 2147483646 h 4783"/>
                <a:gd name="T48" fmla="*/ 2147483646 w 5578"/>
                <a:gd name="T49" fmla="*/ 2147483646 h 4783"/>
                <a:gd name="T50" fmla="*/ 2147483646 w 5578"/>
                <a:gd name="T51" fmla="*/ 2147483646 h 4783"/>
                <a:gd name="T52" fmla="*/ 2147483646 w 5578"/>
                <a:gd name="T53" fmla="*/ 2147483646 h 4783"/>
                <a:gd name="T54" fmla="*/ 2147483646 w 5578"/>
                <a:gd name="T55" fmla="*/ 2147483646 h 4783"/>
                <a:gd name="T56" fmla="*/ 2147483646 w 5578"/>
                <a:gd name="T57" fmla="*/ 2147483646 h 4783"/>
                <a:gd name="T58" fmla="*/ 2147483646 w 5578"/>
                <a:gd name="T59" fmla="*/ 2147483646 h 4783"/>
                <a:gd name="T60" fmla="*/ 2147483646 w 5578"/>
                <a:gd name="T61" fmla="*/ 2147483646 h 4783"/>
                <a:gd name="T62" fmla="*/ 2147483646 w 5578"/>
                <a:gd name="T63" fmla="*/ 2147483646 h 4783"/>
                <a:gd name="T64" fmla="*/ 2147483646 w 5578"/>
                <a:gd name="T65" fmla="*/ 2147483646 h 4783"/>
                <a:gd name="T66" fmla="*/ 2147483646 w 5578"/>
                <a:gd name="T67" fmla="*/ 2147483646 h 4783"/>
                <a:gd name="T68" fmla="*/ 2147483646 w 5578"/>
                <a:gd name="T69" fmla="*/ 2147483646 h 4783"/>
                <a:gd name="T70" fmla="*/ 2147483646 w 5578"/>
                <a:gd name="T71" fmla="*/ 2147483646 h 4783"/>
                <a:gd name="T72" fmla="*/ 2147483646 w 5578"/>
                <a:gd name="T73" fmla="*/ 2147483646 h 478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578" h="4783">
                  <a:moveTo>
                    <a:pt x="5217" y="1393"/>
                  </a:moveTo>
                  <a:lnTo>
                    <a:pt x="5217" y="4527"/>
                  </a:lnTo>
                  <a:lnTo>
                    <a:pt x="5578" y="4527"/>
                  </a:lnTo>
                  <a:lnTo>
                    <a:pt x="5578" y="4783"/>
                  </a:lnTo>
                  <a:lnTo>
                    <a:pt x="30" y="4783"/>
                  </a:lnTo>
                  <a:lnTo>
                    <a:pt x="30" y="4527"/>
                  </a:lnTo>
                  <a:lnTo>
                    <a:pt x="359" y="4527"/>
                  </a:lnTo>
                  <a:lnTo>
                    <a:pt x="359" y="1393"/>
                  </a:lnTo>
                  <a:lnTo>
                    <a:pt x="124" y="1393"/>
                  </a:lnTo>
                  <a:lnTo>
                    <a:pt x="0" y="1228"/>
                  </a:lnTo>
                  <a:lnTo>
                    <a:pt x="394" y="473"/>
                  </a:lnTo>
                  <a:lnTo>
                    <a:pt x="2359" y="472"/>
                  </a:lnTo>
                  <a:lnTo>
                    <a:pt x="2774" y="472"/>
                  </a:lnTo>
                  <a:lnTo>
                    <a:pt x="3190" y="472"/>
                  </a:lnTo>
                  <a:lnTo>
                    <a:pt x="3797" y="472"/>
                  </a:lnTo>
                  <a:lnTo>
                    <a:pt x="3797" y="0"/>
                  </a:lnTo>
                  <a:lnTo>
                    <a:pt x="4269" y="0"/>
                  </a:lnTo>
                  <a:lnTo>
                    <a:pt x="4269" y="472"/>
                  </a:lnTo>
                  <a:lnTo>
                    <a:pt x="5155" y="473"/>
                  </a:lnTo>
                  <a:lnTo>
                    <a:pt x="5548" y="1228"/>
                  </a:lnTo>
                  <a:lnTo>
                    <a:pt x="5424" y="1393"/>
                  </a:lnTo>
                  <a:lnTo>
                    <a:pt x="5217" y="1393"/>
                  </a:lnTo>
                  <a:close/>
                  <a:moveTo>
                    <a:pt x="3307" y="4527"/>
                  </a:moveTo>
                  <a:lnTo>
                    <a:pt x="3307" y="3004"/>
                  </a:lnTo>
                  <a:lnTo>
                    <a:pt x="2322" y="3004"/>
                  </a:lnTo>
                  <a:lnTo>
                    <a:pt x="2322" y="4527"/>
                  </a:lnTo>
                  <a:lnTo>
                    <a:pt x="3307" y="4527"/>
                  </a:lnTo>
                  <a:close/>
                  <a:moveTo>
                    <a:pt x="1922" y="1674"/>
                  </a:moveTo>
                  <a:lnTo>
                    <a:pt x="1922" y="1674"/>
                  </a:lnTo>
                  <a:lnTo>
                    <a:pt x="1922" y="2588"/>
                  </a:lnTo>
                  <a:lnTo>
                    <a:pt x="2611" y="2588"/>
                  </a:lnTo>
                  <a:lnTo>
                    <a:pt x="2611" y="1674"/>
                  </a:lnTo>
                  <a:lnTo>
                    <a:pt x="1922" y="1674"/>
                  </a:lnTo>
                  <a:close/>
                  <a:moveTo>
                    <a:pt x="833" y="3015"/>
                  </a:moveTo>
                  <a:lnTo>
                    <a:pt x="833" y="3929"/>
                  </a:lnTo>
                  <a:lnTo>
                    <a:pt x="1523" y="3929"/>
                  </a:lnTo>
                  <a:lnTo>
                    <a:pt x="1523" y="3015"/>
                  </a:lnTo>
                  <a:lnTo>
                    <a:pt x="833" y="3015"/>
                  </a:lnTo>
                  <a:close/>
                  <a:moveTo>
                    <a:pt x="4099" y="3015"/>
                  </a:moveTo>
                  <a:lnTo>
                    <a:pt x="4099" y="3929"/>
                  </a:lnTo>
                  <a:lnTo>
                    <a:pt x="4789" y="3929"/>
                  </a:lnTo>
                  <a:lnTo>
                    <a:pt x="4789" y="3015"/>
                  </a:lnTo>
                  <a:lnTo>
                    <a:pt x="4099" y="3015"/>
                  </a:lnTo>
                  <a:close/>
                  <a:moveTo>
                    <a:pt x="833" y="1674"/>
                  </a:moveTo>
                  <a:lnTo>
                    <a:pt x="833" y="2588"/>
                  </a:lnTo>
                  <a:lnTo>
                    <a:pt x="1523" y="2588"/>
                  </a:lnTo>
                  <a:lnTo>
                    <a:pt x="1523" y="1674"/>
                  </a:lnTo>
                  <a:lnTo>
                    <a:pt x="833" y="1674"/>
                  </a:lnTo>
                  <a:close/>
                  <a:moveTo>
                    <a:pt x="3011" y="1674"/>
                  </a:moveTo>
                  <a:lnTo>
                    <a:pt x="3011" y="1674"/>
                  </a:lnTo>
                  <a:lnTo>
                    <a:pt x="3011" y="2588"/>
                  </a:lnTo>
                  <a:lnTo>
                    <a:pt x="3700" y="2588"/>
                  </a:lnTo>
                  <a:lnTo>
                    <a:pt x="3700" y="1674"/>
                  </a:lnTo>
                  <a:lnTo>
                    <a:pt x="3011" y="1674"/>
                  </a:lnTo>
                  <a:close/>
                  <a:moveTo>
                    <a:pt x="4099" y="1674"/>
                  </a:moveTo>
                  <a:lnTo>
                    <a:pt x="4099" y="2588"/>
                  </a:lnTo>
                  <a:lnTo>
                    <a:pt x="4789" y="2588"/>
                  </a:lnTo>
                  <a:lnTo>
                    <a:pt x="4789" y="1674"/>
                  </a:lnTo>
                  <a:lnTo>
                    <a:pt x="4099" y="1674"/>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4" name="组合 13"/>
          <p:cNvGrpSpPr/>
          <p:nvPr/>
        </p:nvGrpSpPr>
        <p:grpSpPr>
          <a:xfrm>
            <a:off x="4370983" y="1916832"/>
            <a:ext cx="1080120" cy="1080120"/>
            <a:chOff x="1562671" y="2636912"/>
            <a:chExt cx="1080120" cy="1080120"/>
          </a:xfrm>
        </p:grpSpPr>
        <p:sp>
          <p:nvSpPr>
            <p:cNvPr id="8" name="椭圆 7"/>
            <p:cNvSpPr/>
            <p:nvPr/>
          </p:nvSpPr>
          <p:spPr>
            <a:xfrm>
              <a:off x="1562671" y="2636912"/>
              <a:ext cx="1080120" cy="1080120"/>
            </a:xfrm>
            <a:prstGeom prst="ellipse">
              <a:avLst/>
            </a:prstGeom>
            <a:solidFill>
              <a:srgbClr val="FF8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Shape"/>
            <p:cNvSpPr>
              <a:spLocks/>
            </p:cNvSpPr>
            <p:nvPr/>
          </p:nvSpPr>
          <p:spPr bwMode="auto">
            <a:xfrm>
              <a:off x="1698948" y="2816932"/>
              <a:ext cx="807566" cy="720080"/>
            </a:xfrm>
            <a:custGeom>
              <a:avLst/>
              <a:gdLst>
                <a:gd name="T0" fmla="*/ 921343 w 1746250"/>
                <a:gd name="T1" fmla="*/ 293217 h 1555750"/>
                <a:gd name="T2" fmla="*/ 748239 w 1746250"/>
                <a:gd name="T3" fmla="*/ 326481 h 1555750"/>
                <a:gd name="T4" fmla="*/ 595908 w 1746250"/>
                <a:gd name="T5" fmla="*/ 402365 h 1555750"/>
                <a:gd name="T6" fmla="*/ 469197 w 1746250"/>
                <a:gd name="T7" fmla="*/ 514285 h 1555750"/>
                <a:gd name="T8" fmla="*/ 376067 w 1746250"/>
                <a:gd name="T9" fmla="*/ 655657 h 1555750"/>
                <a:gd name="T10" fmla="*/ 322751 w 1746250"/>
                <a:gd name="T11" fmla="*/ 820592 h 1555750"/>
                <a:gd name="T12" fmla="*/ 316173 w 1746250"/>
                <a:gd name="T13" fmla="*/ 1000079 h 1555750"/>
                <a:gd name="T14" fmla="*/ 357718 w 1746250"/>
                <a:gd name="T15" fmla="*/ 1169518 h 1555750"/>
                <a:gd name="T16" fmla="*/ 440461 w 1746250"/>
                <a:gd name="T17" fmla="*/ 1318167 h 1555750"/>
                <a:gd name="T18" fmla="*/ 558171 w 1746250"/>
                <a:gd name="T19" fmla="*/ 1439095 h 1555750"/>
                <a:gd name="T20" fmla="*/ 704617 w 1746250"/>
                <a:gd name="T21" fmla="*/ 1525722 h 1555750"/>
                <a:gd name="T22" fmla="*/ 872528 w 1746250"/>
                <a:gd name="T23" fmla="*/ 1570767 h 1555750"/>
                <a:gd name="T24" fmla="*/ 1051862 w 1746250"/>
                <a:gd name="T25" fmla="*/ 1568688 h 1555750"/>
                <a:gd name="T26" fmla="*/ 1218387 w 1746250"/>
                <a:gd name="T27" fmla="*/ 1519484 h 1555750"/>
                <a:gd name="T28" fmla="*/ 1362063 w 1746250"/>
                <a:gd name="T29" fmla="*/ 1429741 h 1555750"/>
                <a:gd name="T30" fmla="*/ 1477351 w 1746250"/>
                <a:gd name="T31" fmla="*/ 1305693 h 1555750"/>
                <a:gd name="T32" fmla="*/ 1556978 w 1746250"/>
                <a:gd name="T33" fmla="*/ 1154618 h 1555750"/>
                <a:gd name="T34" fmla="*/ 1593675 w 1746250"/>
                <a:gd name="T35" fmla="*/ 983794 h 1555750"/>
                <a:gd name="T36" fmla="*/ 1582597 w 1746250"/>
                <a:gd name="T37" fmla="*/ 804653 h 1555750"/>
                <a:gd name="T38" fmla="*/ 1525473 w 1746250"/>
                <a:gd name="T39" fmla="*/ 642144 h 1555750"/>
                <a:gd name="T40" fmla="*/ 1428881 w 1746250"/>
                <a:gd name="T41" fmla="*/ 502850 h 1555750"/>
                <a:gd name="T42" fmla="*/ 1299746 w 1746250"/>
                <a:gd name="T43" fmla="*/ 393702 h 1555750"/>
                <a:gd name="T44" fmla="*/ 1144992 w 1746250"/>
                <a:gd name="T45" fmla="*/ 321284 h 1555750"/>
                <a:gd name="T46" fmla="*/ 970503 w 1746250"/>
                <a:gd name="T47" fmla="*/ 292524 h 1555750"/>
                <a:gd name="T48" fmla="*/ 1108294 w 1746250"/>
                <a:gd name="T49" fmla="*/ 185109 h 1555750"/>
                <a:gd name="T50" fmla="*/ 1301823 w 1746250"/>
                <a:gd name="T51" fmla="*/ 253369 h 1555750"/>
                <a:gd name="T52" fmla="*/ 1468003 w 1746250"/>
                <a:gd name="T53" fmla="*/ 368408 h 1555750"/>
                <a:gd name="T54" fmla="*/ 1597831 w 1746250"/>
                <a:gd name="T55" fmla="*/ 521908 h 1555750"/>
                <a:gd name="T56" fmla="*/ 1684035 w 1746250"/>
                <a:gd name="T57" fmla="*/ 706939 h 1555750"/>
                <a:gd name="T58" fmla="*/ 1717964 w 1746250"/>
                <a:gd name="T59" fmla="*/ 914147 h 1555750"/>
                <a:gd name="T60" fmla="*/ 1694422 w 1746250"/>
                <a:gd name="T61" fmla="*/ 1125166 h 1555750"/>
                <a:gd name="T62" fmla="*/ 1616871 w 1746250"/>
                <a:gd name="T63" fmla="*/ 1314702 h 1555750"/>
                <a:gd name="T64" fmla="*/ 1494661 w 1746250"/>
                <a:gd name="T65" fmla="*/ 1474785 h 1555750"/>
                <a:gd name="T66" fmla="*/ 1334713 w 1746250"/>
                <a:gd name="T67" fmla="*/ 1597447 h 1555750"/>
                <a:gd name="T68" fmla="*/ 1145338 w 1746250"/>
                <a:gd name="T69" fmla="*/ 1674717 h 1555750"/>
                <a:gd name="T70" fmla="*/ 934498 w 1746250"/>
                <a:gd name="T71" fmla="*/ 1698279 h 1555750"/>
                <a:gd name="T72" fmla="*/ 727120 w 1746250"/>
                <a:gd name="T73" fmla="*/ 1664322 h 1555750"/>
                <a:gd name="T74" fmla="*/ 542592 w 1746250"/>
                <a:gd name="T75" fmla="*/ 1578043 h 1555750"/>
                <a:gd name="T76" fmla="*/ 388876 w 1746250"/>
                <a:gd name="T77" fmla="*/ 1448105 h 1555750"/>
                <a:gd name="T78" fmla="*/ 273936 w 1746250"/>
                <a:gd name="T79" fmla="*/ 1282478 h 1555750"/>
                <a:gd name="T80" fmla="*/ 206079 w 1746250"/>
                <a:gd name="T81" fmla="*/ 1088091 h 1555750"/>
                <a:gd name="T82" fmla="*/ 192924 w 1746250"/>
                <a:gd name="T83" fmla="*/ 875339 h 1555750"/>
                <a:gd name="T84" fmla="*/ 236892 w 1746250"/>
                <a:gd name="T85" fmla="*/ 671249 h 1555750"/>
                <a:gd name="T86" fmla="*/ 331406 w 1746250"/>
                <a:gd name="T87" fmla="*/ 491762 h 1555750"/>
                <a:gd name="T88" fmla="*/ 468504 w 1746250"/>
                <a:gd name="T89" fmla="*/ 344500 h 1555750"/>
                <a:gd name="T90" fmla="*/ 639876 w 1746250"/>
                <a:gd name="T91" fmla="*/ 237431 h 1555750"/>
                <a:gd name="T92" fmla="*/ 837907 w 1746250"/>
                <a:gd name="T93" fmla="*/ 178525 h 1555750"/>
                <a:gd name="T94" fmla="*/ 1483291 w 1746250"/>
                <a:gd name="T95" fmla="*/ 57579 h 1555750"/>
                <a:gd name="T96" fmla="*/ 1692589 w 1746250"/>
                <a:gd name="T97" fmla="*/ 225459 h 1555750"/>
                <a:gd name="T98" fmla="*/ 1852070 w 1746250"/>
                <a:gd name="T99" fmla="*/ 442246 h 1555750"/>
                <a:gd name="T100" fmla="*/ 1736870 w 1746250"/>
                <a:gd name="T101" fmla="*/ 502947 h 1555750"/>
                <a:gd name="T102" fmla="*/ 1601259 w 1746250"/>
                <a:gd name="T103" fmla="*/ 317376 h 1555750"/>
                <a:gd name="T104" fmla="*/ 1422751 w 1746250"/>
                <a:gd name="T105" fmla="*/ 173083 h 1555750"/>
                <a:gd name="T106" fmla="*/ 522663 w 1746250"/>
                <a:gd name="T107" fmla="*/ 152356 h 1555750"/>
                <a:gd name="T108" fmla="*/ 333895 w 1746250"/>
                <a:gd name="T109" fmla="*/ 292565 h 1555750"/>
                <a:gd name="T110" fmla="*/ 188422 w 1746250"/>
                <a:gd name="T111" fmla="*/ 476503 h 1555750"/>
                <a:gd name="T112" fmla="*/ 29441 w 1746250"/>
                <a:gd name="T113" fmla="*/ 498019 h 1555750"/>
                <a:gd name="T114" fmla="*/ 178724 w 1746250"/>
                <a:gd name="T115" fmla="*/ 267578 h 1555750"/>
                <a:gd name="T116" fmla="*/ 382732 w 1746250"/>
                <a:gd name="T117" fmla="*/ 85375 h 155575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746250" h="1555750">
                  <a:moveTo>
                    <a:pt x="812781" y="381000"/>
                  </a:moveTo>
                  <a:lnTo>
                    <a:pt x="887337" y="381000"/>
                  </a:lnTo>
                  <a:lnTo>
                    <a:pt x="912401" y="853300"/>
                  </a:lnTo>
                  <a:lnTo>
                    <a:pt x="1208088" y="1170283"/>
                  </a:lnTo>
                  <a:lnTo>
                    <a:pt x="1151933" y="1228725"/>
                  </a:lnTo>
                  <a:lnTo>
                    <a:pt x="793745" y="910153"/>
                  </a:lnTo>
                  <a:lnTo>
                    <a:pt x="787400" y="859652"/>
                  </a:lnTo>
                  <a:lnTo>
                    <a:pt x="812781" y="381000"/>
                  </a:lnTo>
                  <a:close/>
                  <a:moveTo>
                    <a:pt x="874713" y="267602"/>
                  </a:moveTo>
                  <a:lnTo>
                    <a:pt x="859797" y="267919"/>
                  </a:lnTo>
                  <a:lnTo>
                    <a:pt x="844564" y="268554"/>
                  </a:lnTo>
                  <a:lnTo>
                    <a:pt x="829648" y="269506"/>
                  </a:lnTo>
                  <a:lnTo>
                    <a:pt x="814415" y="270775"/>
                  </a:lnTo>
                  <a:lnTo>
                    <a:pt x="799817" y="272680"/>
                  </a:lnTo>
                  <a:lnTo>
                    <a:pt x="785218" y="274584"/>
                  </a:lnTo>
                  <a:lnTo>
                    <a:pt x="770620" y="277123"/>
                  </a:lnTo>
                  <a:lnTo>
                    <a:pt x="756339" y="279661"/>
                  </a:lnTo>
                  <a:lnTo>
                    <a:pt x="742058" y="282835"/>
                  </a:lnTo>
                  <a:lnTo>
                    <a:pt x="727777" y="286326"/>
                  </a:lnTo>
                  <a:lnTo>
                    <a:pt x="713813" y="290134"/>
                  </a:lnTo>
                  <a:lnTo>
                    <a:pt x="699849" y="294260"/>
                  </a:lnTo>
                  <a:lnTo>
                    <a:pt x="685886" y="299020"/>
                  </a:lnTo>
                  <a:lnTo>
                    <a:pt x="672557" y="303463"/>
                  </a:lnTo>
                  <a:lnTo>
                    <a:pt x="659228" y="308541"/>
                  </a:lnTo>
                  <a:lnTo>
                    <a:pt x="645899" y="313936"/>
                  </a:lnTo>
                  <a:lnTo>
                    <a:pt x="632570" y="319966"/>
                  </a:lnTo>
                  <a:lnTo>
                    <a:pt x="619876" y="325995"/>
                  </a:lnTo>
                  <a:lnTo>
                    <a:pt x="607181" y="332025"/>
                  </a:lnTo>
                  <a:lnTo>
                    <a:pt x="594805" y="338690"/>
                  </a:lnTo>
                  <a:lnTo>
                    <a:pt x="582428" y="345989"/>
                  </a:lnTo>
                  <a:lnTo>
                    <a:pt x="570051" y="352971"/>
                  </a:lnTo>
                  <a:lnTo>
                    <a:pt x="557991" y="360587"/>
                  </a:lnTo>
                  <a:lnTo>
                    <a:pt x="546249" y="368521"/>
                  </a:lnTo>
                  <a:lnTo>
                    <a:pt x="534507" y="376138"/>
                  </a:lnTo>
                  <a:lnTo>
                    <a:pt x="523082" y="384706"/>
                  </a:lnTo>
                  <a:lnTo>
                    <a:pt x="511657" y="393275"/>
                  </a:lnTo>
                  <a:lnTo>
                    <a:pt x="500867" y="402161"/>
                  </a:lnTo>
                  <a:lnTo>
                    <a:pt x="490077" y="411364"/>
                  </a:lnTo>
                  <a:lnTo>
                    <a:pt x="479287" y="420568"/>
                  </a:lnTo>
                  <a:lnTo>
                    <a:pt x="469132" y="430088"/>
                  </a:lnTo>
                  <a:lnTo>
                    <a:pt x="458976" y="440244"/>
                  </a:lnTo>
                  <a:lnTo>
                    <a:pt x="449138" y="450082"/>
                  </a:lnTo>
                  <a:lnTo>
                    <a:pt x="439617" y="460554"/>
                  </a:lnTo>
                  <a:lnTo>
                    <a:pt x="430097" y="471027"/>
                  </a:lnTo>
                  <a:lnTo>
                    <a:pt x="421211" y="481817"/>
                  </a:lnTo>
                  <a:lnTo>
                    <a:pt x="412325" y="492925"/>
                  </a:lnTo>
                  <a:lnTo>
                    <a:pt x="403756" y="504032"/>
                  </a:lnTo>
                  <a:lnTo>
                    <a:pt x="395505" y="515457"/>
                  </a:lnTo>
                  <a:lnTo>
                    <a:pt x="387254" y="526882"/>
                  </a:lnTo>
                  <a:lnTo>
                    <a:pt x="379320" y="538941"/>
                  </a:lnTo>
                  <a:lnTo>
                    <a:pt x="371703" y="551001"/>
                  </a:lnTo>
                  <a:lnTo>
                    <a:pt x="364721" y="563060"/>
                  </a:lnTo>
                  <a:lnTo>
                    <a:pt x="358057" y="575437"/>
                  </a:lnTo>
                  <a:lnTo>
                    <a:pt x="351075" y="588132"/>
                  </a:lnTo>
                  <a:lnTo>
                    <a:pt x="344728" y="600508"/>
                  </a:lnTo>
                  <a:lnTo>
                    <a:pt x="338698" y="613837"/>
                  </a:lnTo>
                  <a:lnTo>
                    <a:pt x="332986" y="626849"/>
                  </a:lnTo>
                  <a:lnTo>
                    <a:pt x="327908" y="640178"/>
                  </a:lnTo>
                  <a:lnTo>
                    <a:pt x="322513" y="653507"/>
                  </a:lnTo>
                  <a:lnTo>
                    <a:pt x="317753" y="667153"/>
                  </a:lnTo>
                  <a:lnTo>
                    <a:pt x="313310" y="680800"/>
                  </a:lnTo>
                  <a:lnTo>
                    <a:pt x="309184" y="694446"/>
                  </a:lnTo>
                  <a:lnTo>
                    <a:pt x="305376" y="708727"/>
                  </a:lnTo>
                  <a:lnTo>
                    <a:pt x="301885" y="722691"/>
                  </a:lnTo>
                  <a:lnTo>
                    <a:pt x="299029" y="736972"/>
                  </a:lnTo>
                  <a:lnTo>
                    <a:pt x="295855" y="751570"/>
                  </a:lnTo>
                  <a:lnTo>
                    <a:pt x="293634" y="765851"/>
                  </a:lnTo>
                  <a:lnTo>
                    <a:pt x="291730" y="780767"/>
                  </a:lnTo>
                  <a:lnTo>
                    <a:pt x="289825" y="795682"/>
                  </a:lnTo>
                  <a:lnTo>
                    <a:pt x="288873" y="810281"/>
                  </a:lnTo>
                  <a:lnTo>
                    <a:pt x="287604" y="825514"/>
                  </a:lnTo>
                  <a:lnTo>
                    <a:pt x="287287" y="840430"/>
                  </a:lnTo>
                  <a:lnTo>
                    <a:pt x="286969" y="855663"/>
                  </a:lnTo>
                  <a:lnTo>
                    <a:pt x="287287" y="870896"/>
                  </a:lnTo>
                  <a:lnTo>
                    <a:pt x="287604" y="885812"/>
                  </a:lnTo>
                  <a:lnTo>
                    <a:pt x="288873" y="901045"/>
                  </a:lnTo>
                  <a:lnTo>
                    <a:pt x="289825" y="915960"/>
                  </a:lnTo>
                  <a:lnTo>
                    <a:pt x="291730" y="930559"/>
                  </a:lnTo>
                  <a:lnTo>
                    <a:pt x="293634" y="945157"/>
                  </a:lnTo>
                  <a:lnTo>
                    <a:pt x="295855" y="959438"/>
                  </a:lnTo>
                  <a:lnTo>
                    <a:pt x="299029" y="974037"/>
                  </a:lnTo>
                  <a:lnTo>
                    <a:pt x="301885" y="988318"/>
                  </a:lnTo>
                  <a:lnTo>
                    <a:pt x="305376" y="1002281"/>
                  </a:lnTo>
                  <a:lnTo>
                    <a:pt x="309184" y="1016562"/>
                  </a:lnTo>
                  <a:lnTo>
                    <a:pt x="313310" y="1030526"/>
                  </a:lnTo>
                  <a:lnTo>
                    <a:pt x="317753" y="1044172"/>
                  </a:lnTo>
                  <a:lnTo>
                    <a:pt x="322513" y="1057501"/>
                  </a:lnTo>
                  <a:lnTo>
                    <a:pt x="327908" y="1071147"/>
                  </a:lnTo>
                  <a:lnTo>
                    <a:pt x="332986" y="1084159"/>
                  </a:lnTo>
                  <a:lnTo>
                    <a:pt x="338698" y="1097488"/>
                  </a:lnTo>
                  <a:lnTo>
                    <a:pt x="344728" y="1110500"/>
                  </a:lnTo>
                  <a:lnTo>
                    <a:pt x="351075" y="1123511"/>
                  </a:lnTo>
                  <a:lnTo>
                    <a:pt x="358057" y="1135888"/>
                  </a:lnTo>
                  <a:lnTo>
                    <a:pt x="364721" y="1148265"/>
                  </a:lnTo>
                  <a:lnTo>
                    <a:pt x="371703" y="1160642"/>
                  </a:lnTo>
                  <a:lnTo>
                    <a:pt x="379320" y="1172701"/>
                  </a:lnTo>
                  <a:lnTo>
                    <a:pt x="387254" y="1184126"/>
                  </a:lnTo>
                  <a:lnTo>
                    <a:pt x="395505" y="1195868"/>
                  </a:lnTo>
                  <a:lnTo>
                    <a:pt x="403756" y="1207293"/>
                  </a:lnTo>
                  <a:lnTo>
                    <a:pt x="412325" y="1218401"/>
                  </a:lnTo>
                  <a:lnTo>
                    <a:pt x="421211" y="1229825"/>
                  </a:lnTo>
                  <a:lnTo>
                    <a:pt x="430097" y="1240298"/>
                  </a:lnTo>
                  <a:lnTo>
                    <a:pt x="439617" y="1250771"/>
                  </a:lnTo>
                  <a:lnTo>
                    <a:pt x="449138" y="1261244"/>
                  </a:lnTo>
                  <a:lnTo>
                    <a:pt x="458976" y="1271399"/>
                  </a:lnTo>
                  <a:lnTo>
                    <a:pt x="469132" y="1281237"/>
                  </a:lnTo>
                  <a:lnTo>
                    <a:pt x="479287" y="1290441"/>
                  </a:lnTo>
                  <a:lnTo>
                    <a:pt x="490077" y="1299961"/>
                  </a:lnTo>
                  <a:lnTo>
                    <a:pt x="500867" y="1309482"/>
                  </a:lnTo>
                  <a:lnTo>
                    <a:pt x="511657" y="1318050"/>
                  </a:lnTo>
                  <a:lnTo>
                    <a:pt x="523082" y="1326619"/>
                  </a:lnTo>
                  <a:lnTo>
                    <a:pt x="534507" y="1334870"/>
                  </a:lnTo>
                  <a:lnTo>
                    <a:pt x="546249" y="1343122"/>
                  </a:lnTo>
                  <a:lnTo>
                    <a:pt x="557991" y="1350738"/>
                  </a:lnTo>
                  <a:lnTo>
                    <a:pt x="570051" y="1358355"/>
                  </a:lnTo>
                  <a:lnTo>
                    <a:pt x="582428" y="1365654"/>
                  </a:lnTo>
                  <a:lnTo>
                    <a:pt x="594805" y="1372636"/>
                  </a:lnTo>
                  <a:lnTo>
                    <a:pt x="607181" y="1379300"/>
                  </a:lnTo>
                  <a:lnTo>
                    <a:pt x="619876" y="1385647"/>
                  </a:lnTo>
                  <a:lnTo>
                    <a:pt x="632570" y="1391677"/>
                  </a:lnTo>
                  <a:lnTo>
                    <a:pt x="645899" y="1397390"/>
                  </a:lnTo>
                  <a:lnTo>
                    <a:pt x="659228" y="1402467"/>
                  </a:lnTo>
                  <a:lnTo>
                    <a:pt x="672557" y="1407862"/>
                  </a:lnTo>
                  <a:lnTo>
                    <a:pt x="685886" y="1412623"/>
                  </a:lnTo>
                  <a:lnTo>
                    <a:pt x="699849" y="1416748"/>
                  </a:lnTo>
                  <a:lnTo>
                    <a:pt x="713813" y="1420874"/>
                  </a:lnTo>
                  <a:lnTo>
                    <a:pt x="727777" y="1424999"/>
                  </a:lnTo>
                  <a:lnTo>
                    <a:pt x="742058" y="1428490"/>
                  </a:lnTo>
                  <a:lnTo>
                    <a:pt x="756339" y="1431664"/>
                  </a:lnTo>
                  <a:lnTo>
                    <a:pt x="770620" y="1434203"/>
                  </a:lnTo>
                  <a:lnTo>
                    <a:pt x="785218" y="1436742"/>
                  </a:lnTo>
                  <a:lnTo>
                    <a:pt x="799817" y="1438646"/>
                  </a:lnTo>
                  <a:lnTo>
                    <a:pt x="814415" y="1440550"/>
                  </a:lnTo>
                  <a:lnTo>
                    <a:pt x="829648" y="1441819"/>
                  </a:lnTo>
                  <a:lnTo>
                    <a:pt x="844564" y="1442771"/>
                  </a:lnTo>
                  <a:lnTo>
                    <a:pt x="859797" y="1443089"/>
                  </a:lnTo>
                  <a:lnTo>
                    <a:pt x="874713" y="1443406"/>
                  </a:lnTo>
                  <a:lnTo>
                    <a:pt x="889628" y="1443089"/>
                  </a:lnTo>
                  <a:lnTo>
                    <a:pt x="905179" y="1442771"/>
                  </a:lnTo>
                  <a:lnTo>
                    <a:pt x="919777" y="1441819"/>
                  </a:lnTo>
                  <a:lnTo>
                    <a:pt x="934693" y="1440550"/>
                  </a:lnTo>
                  <a:lnTo>
                    <a:pt x="949609" y="1438646"/>
                  </a:lnTo>
                  <a:lnTo>
                    <a:pt x="964207" y="1436742"/>
                  </a:lnTo>
                  <a:lnTo>
                    <a:pt x="978805" y="1434203"/>
                  </a:lnTo>
                  <a:lnTo>
                    <a:pt x="993086" y="1431664"/>
                  </a:lnTo>
                  <a:lnTo>
                    <a:pt x="1007367" y="1428490"/>
                  </a:lnTo>
                  <a:lnTo>
                    <a:pt x="1021649" y="1424999"/>
                  </a:lnTo>
                  <a:lnTo>
                    <a:pt x="1035612" y="1420874"/>
                  </a:lnTo>
                  <a:lnTo>
                    <a:pt x="1049576" y="1416748"/>
                  </a:lnTo>
                  <a:lnTo>
                    <a:pt x="1063222" y="1412623"/>
                  </a:lnTo>
                  <a:lnTo>
                    <a:pt x="1076868" y="1407862"/>
                  </a:lnTo>
                  <a:lnTo>
                    <a:pt x="1090515" y="1402467"/>
                  </a:lnTo>
                  <a:lnTo>
                    <a:pt x="1103526" y="1397390"/>
                  </a:lnTo>
                  <a:lnTo>
                    <a:pt x="1116855" y="1391677"/>
                  </a:lnTo>
                  <a:lnTo>
                    <a:pt x="1129550" y="1385647"/>
                  </a:lnTo>
                  <a:lnTo>
                    <a:pt x="1142244" y="1379300"/>
                  </a:lnTo>
                  <a:lnTo>
                    <a:pt x="1154938" y="1372636"/>
                  </a:lnTo>
                  <a:lnTo>
                    <a:pt x="1167315" y="1365654"/>
                  </a:lnTo>
                  <a:lnTo>
                    <a:pt x="1179374" y="1358355"/>
                  </a:lnTo>
                  <a:lnTo>
                    <a:pt x="1191434" y="1350738"/>
                  </a:lnTo>
                  <a:lnTo>
                    <a:pt x="1203494" y="1343122"/>
                  </a:lnTo>
                  <a:lnTo>
                    <a:pt x="1215236" y="1334870"/>
                  </a:lnTo>
                  <a:lnTo>
                    <a:pt x="1226343" y="1326619"/>
                  </a:lnTo>
                  <a:lnTo>
                    <a:pt x="1237768" y="1318050"/>
                  </a:lnTo>
                  <a:lnTo>
                    <a:pt x="1248558" y="1309482"/>
                  </a:lnTo>
                  <a:lnTo>
                    <a:pt x="1259666" y="1299961"/>
                  </a:lnTo>
                  <a:lnTo>
                    <a:pt x="1270138" y="1290441"/>
                  </a:lnTo>
                  <a:lnTo>
                    <a:pt x="1280294" y="1281237"/>
                  </a:lnTo>
                  <a:lnTo>
                    <a:pt x="1290449" y="1271399"/>
                  </a:lnTo>
                  <a:lnTo>
                    <a:pt x="1300287" y="1261244"/>
                  </a:lnTo>
                  <a:lnTo>
                    <a:pt x="1309808" y="1250771"/>
                  </a:lnTo>
                  <a:lnTo>
                    <a:pt x="1319329" y="1240298"/>
                  </a:lnTo>
                  <a:lnTo>
                    <a:pt x="1328215" y="1229825"/>
                  </a:lnTo>
                  <a:lnTo>
                    <a:pt x="1337418" y="1218401"/>
                  </a:lnTo>
                  <a:lnTo>
                    <a:pt x="1345986" y="1207293"/>
                  </a:lnTo>
                  <a:lnTo>
                    <a:pt x="1354238" y="1195868"/>
                  </a:lnTo>
                  <a:lnTo>
                    <a:pt x="1362172" y="1184126"/>
                  </a:lnTo>
                  <a:lnTo>
                    <a:pt x="1370106" y="1172701"/>
                  </a:lnTo>
                  <a:lnTo>
                    <a:pt x="1377405" y="1160642"/>
                  </a:lnTo>
                  <a:lnTo>
                    <a:pt x="1384704" y="1148265"/>
                  </a:lnTo>
                  <a:lnTo>
                    <a:pt x="1391686" y="1135888"/>
                  </a:lnTo>
                  <a:lnTo>
                    <a:pt x="1398350" y="1123511"/>
                  </a:lnTo>
                  <a:lnTo>
                    <a:pt x="1404697" y="1110500"/>
                  </a:lnTo>
                  <a:lnTo>
                    <a:pt x="1410727" y="1097488"/>
                  </a:lnTo>
                  <a:lnTo>
                    <a:pt x="1416122" y="1084159"/>
                  </a:lnTo>
                  <a:lnTo>
                    <a:pt x="1421835" y="1071147"/>
                  </a:lnTo>
                  <a:lnTo>
                    <a:pt x="1427230" y="1057501"/>
                  </a:lnTo>
                  <a:lnTo>
                    <a:pt x="1431673" y="1044172"/>
                  </a:lnTo>
                  <a:lnTo>
                    <a:pt x="1436116" y="1030526"/>
                  </a:lnTo>
                  <a:lnTo>
                    <a:pt x="1440241" y="1016562"/>
                  </a:lnTo>
                  <a:lnTo>
                    <a:pt x="1444049" y="1002281"/>
                  </a:lnTo>
                  <a:lnTo>
                    <a:pt x="1447540" y="988318"/>
                  </a:lnTo>
                  <a:lnTo>
                    <a:pt x="1450714" y="974037"/>
                  </a:lnTo>
                  <a:lnTo>
                    <a:pt x="1453570" y="959438"/>
                  </a:lnTo>
                  <a:lnTo>
                    <a:pt x="1455792" y="945157"/>
                  </a:lnTo>
                  <a:lnTo>
                    <a:pt x="1458013" y="930559"/>
                  </a:lnTo>
                  <a:lnTo>
                    <a:pt x="1459600" y="915960"/>
                  </a:lnTo>
                  <a:lnTo>
                    <a:pt x="1460869" y="901045"/>
                  </a:lnTo>
                  <a:lnTo>
                    <a:pt x="1461821" y="885812"/>
                  </a:lnTo>
                  <a:lnTo>
                    <a:pt x="1462456" y="870896"/>
                  </a:lnTo>
                  <a:lnTo>
                    <a:pt x="1462456" y="855663"/>
                  </a:lnTo>
                  <a:lnTo>
                    <a:pt x="1462456" y="840430"/>
                  </a:lnTo>
                  <a:lnTo>
                    <a:pt x="1461821" y="825514"/>
                  </a:lnTo>
                  <a:lnTo>
                    <a:pt x="1460869" y="810281"/>
                  </a:lnTo>
                  <a:lnTo>
                    <a:pt x="1459600" y="795682"/>
                  </a:lnTo>
                  <a:lnTo>
                    <a:pt x="1458013" y="780767"/>
                  </a:lnTo>
                  <a:lnTo>
                    <a:pt x="1455792" y="765851"/>
                  </a:lnTo>
                  <a:lnTo>
                    <a:pt x="1453570" y="751570"/>
                  </a:lnTo>
                  <a:lnTo>
                    <a:pt x="1450714" y="736972"/>
                  </a:lnTo>
                  <a:lnTo>
                    <a:pt x="1447540" y="722691"/>
                  </a:lnTo>
                  <a:lnTo>
                    <a:pt x="1444049" y="708727"/>
                  </a:lnTo>
                  <a:lnTo>
                    <a:pt x="1440241" y="694446"/>
                  </a:lnTo>
                  <a:lnTo>
                    <a:pt x="1436116" y="680800"/>
                  </a:lnTo>
                  <a:lnTo>
                    <a:pt x="1431673" y="667153"/>
                  </a:lnTo>
                  <a:lnTo>
                    <a:pt x="1427230" y="653507"/>
                  </a:lnTo>
                  <a:lnTo>
                    <a:pt x="1421835" y="640178"/>
                  </a:lnTo>
                  <a:lnTo>
                    <a:pt x="1416122" y="626849"/>
                  </a:lnTo>
                  <a:lnTo>
                    <a:pt x="1410727" y="613837"/>
                  </a:lnTo>
                  <a:lnTo>
                    <a:pt x="1404697" y="600508"/>
                  </a:lnTo>
                  <a:lnTo>
                    <a:pt x="1398350" y="588132"/>
                  </a:lnTo>
                  <a:lnTo>
                    <a:pt x="1391686" y="575437"/>
                  </a:lnTo>
                  <a:lnTo>
                    <a:pt x="1384704" y="563060"/>
                  </a:lnTo>
                  <a:lnTo>
                    <a:pt x="1377405" y="551001"/>
                  </a:lnTo>
                  <a:lnTo>
                    <a:pt x="1370106" y="538941"/>
                  </a:lnTo>
                  <a:lnTo>
                    <a:pt x="1362172" y="526882"/>
                  </a:lnTo>
                  <a:lnTo>
                    <a:pt x="1354238" y="515457"/>
                  </a:lnTo>
                  <a:lnTo>
                    <a:pt x="1345986" y="504032"/>
                  </a:lnTo>
                  <a:lnTo>
                    <a:pt x="1337418" y="492925"/>
                  </a:lnTo>
                  <a:lnTo>
                    <a:pt x="1328215" y="481817"/>
                  </a:lnTo>
                  <a:lnTo>
                    <a:pt x="1319329" y="471027"/>
                  </a:lnTo>
                  <a:lnTo>
                    <a:pt x="1309808" y="460554"/>
                  </a:lnTo>
                  <a:lnTo>
                    <a:pt x="1300287" y="450082"/>
                  </a:lnTo>
                  <a:lnTo>
                    <a:pt x="1290449" y="440244"/>
                  </a:lnTo>
                  <a:lnTo>
                    <a:pt x="1280294" y="430088"/>
                  </a:lnTo>
                  <a:lnTo>
                    <a:pt x="1270138" y="420568"/>
                  </a:lnTo>
                  <a:lnTo>
                    <a:pt x="1259666" y="411364"/>
                  </a:lnTo>
                  <a:lnTo>
                    <a:pt x="1248558" y="402161"/>
                  </a:lnTo>
                  <a:lnTo>
                    <a:pt x="1237768" y="393275"/>
                  </a:lnTo>
                  <a:lnTo>
                    <a:pt x="1226343" y="384706"/>
                  </a:lnTo>
                  <a:lnTo>
                    <a:pt x="1215236" y="376138"/>
                  </a:lnTo>
                  <a:lnTo>
                    <a:pt x="1203494" y="368521"/>
                  </a:lnTo>
                  <a:lnTo>
                    <a:pt x="1191434" y="360587"/>
                  </a:lnTo>
                  <a:lnTo>
                    <a:pt x="1179374" y="352971"/>
                  </a:lnTo>
                  <a:lnTo>
                    <a:pt x="1167315" y="345989"/>
                  </a:lnTo>
                  <a:lnTo>
                    <a:pt x="1154938" y="338690"/>
                  </a:lnTo>
                  <a:lnTo>
                    <a:pt x="1142244" y="332025"/>
                  </a:lnTo>
                  <a:lnTo>
                    <a:pt x="1129550" y="325995"/>
                  </a:lnTo>
                  <a:lnTo>
                    <a:pt x="1116855" y="319966"/>
                  </a:lnTo>
                  <a:lnTo>
                    <a:pt x="1103526" y="313936"/>
                  </a:lnTo>
                  <a:lnTo>
                    <a:pt x="1090515" y="308541"/>
                  </a:lnTo>
                  <a:lnTo>
                    <a:pt x="1076868" y="303463"/>
                  </a:lnTo>
                  <a:lnTo>
                    <a:pt x="1063222" y="299020"/>
                  </a:lnTo>
                  <a:lnTo>
                    <a:pt x="1049576" y="294260"/>
                  </a:lnTo>
                  <a:lnTo>
                    <a:pt x="1035612" y="290134"/>
                  </a:lnTo>
                  <a:lnTo>
                    <a:pt x="1021649" y="286326"/>
                  </a:lnTo>
                  <a:lnTo>
                    <a:pt x="1007367" y="282835"/>
                  </a:lnTo>
                  <a:lnTo>
                    <a:pt x="993086" y="279661"/>
                  </a:lnTo>
                  <a:lnTo>
                    <a:pt x="978805" y="277123"/>
                  </a:lnTo>
                  <a:lnTo>
                    <a:pt x="964207" y="274584"/>
                  </a:lnTo>
                  <a:lnTo>
                    <a:pt x="949609" y="272680"/>
                  </a:lnTo>
                  <a:lnTo>
                    <a:pt x="934693" y="270775"/>
                  </a:lnTo>
                  <a:lnTo>
                    <a:pt x="919777" y="269506"/>
                  </a:lnTo>
                  <a:lnTo>
                    <a:pt x="905179" y="268554"/>
                  </a:lnTo>
                  <a:lnTo>
                    <a:pt x="889628" y="267919"/>
                  </a:lnTo>
                  <a:lnTo>
                    <a:pt x="874713" y="267602"/>
                  </a:lnTo>
                  <a:close/>
                  <a:moveTo>
                    <a:pt x="856623" y="155575"/>
                  </a:moveTo>
                  <a:lnTo>
                    <a:pt x="874713" y="155575"/>
                  </a:lnTo>
                  <a:lnTo>
                    <a:pt x="892802" y="155575"/>
                  </a:lnTo>
                  <a:lnTo>
                    <a:pt x="910891" y="156527"/>
                  </a:lnTo>
                  <a:lnTo>
                    <a:pt x="928346" y="157479"/>
                  </a:lnTo>
                  <a:lnTo>
                    <a:pt x="946435" y="159066"/>
                  </a:lnTo>
                  <a:lnTo>
                    <a:pt x="963890" y="161288"/>
                  </a:lnTo>
                  <a:lnTo>
                    <a:pt x="981344" y="163509"/>
                  </a:lnTo>
                  <a:lnTo>
                    <a:pt x="998799" y="166683"/>
                  </a:lnTo>
                  <a:lnTo>
                    <a:pt x="1015936" y="169539"/>
                  </a:lnTo>
                  <a:lnTo>
                    <a:pt x="1033073" y="173347"/>
                  </a:lnTo>
                  <a:lnTo>
                    <a:pt x="1049893" y="177473"/>
                  </a:lnTo>
                  <a:lnTo>
                    <a:pt x="1066396" y="181916"/>
                  </a:lnTo>
                  <a:lnTo>
                    <a:pt x="1082898" y="186993"/>
                  </a:lnTo>
                  <a:lnTo>
                    <a:pt x="1099401" y="192071"/>
                  </a:lnTo>
                  <a:lnTo>
                    <a:pt x="1115586" y="198101"/>
                  </a:lnTo>
                  <a:lnTo>
                    <a:pt x="1131454" y="204131"/>
                  </a:lnTo>
                  <a:lnTo>
                    <a:pt x="1147322" y="210478"/>
                  </a:lnTo>
                  <a:lnTo>
                    <a:pt x="1162872" y="217460"/>
                  </a:lnTo>
                  <a:lnTo>
                    <a:pt x="1178422" y="224441"/>
                  </a:lnTo>
                  <a:lnTo>
                    <a:pt x="1193338" y="232058"/>
                  </a:lnTo>
                  <a:lnTo>
                    <a:pt x="1208571" y="239992"/>
                  </a:lnTo>
                  <a:lnTo>
                    <a:pt x="1223487" y="248243"/>
                  </a:lnTo>
                  <a:lnTo>
                    <a:pt x="1237768" y="256812"/>
                  </a:lnTo>
                  <a:lnTo>
                    <a:pt x="1252049" y="265698"/>
                  </a:lnTo>
                  <a:lnTo>
                    <a:pt x="1266330" y="275218"/>
                  </a:lnTo>
                  <a:lnTo>
                    <a:pt x="1280294" y="284739"/>
                  </a:lnTo>
                  <a:lnTo>
                    <a:pt x="1293623" y="294894"/>
                  </a:lnTo>
                  <a:lnTo>
                    <a:pt x="1306952" y="304732"/>
                  </a:lnTo>
                  <a:lnTo>
                    <a:pt x="1319963" y="315523"/>
                  </a:lnTo>
                  <a:lnTo>
                    <a:pt x="1332975" y="326313"/>
                  </a:lnTo>
                  <a:lnTo>
                    <a:pt x="1345669" y="337420"/>
                  </a:lnTo>
                  <a:lnTo>
                    <a:pt x="1358046" y="348845"/>
                  </a:lnTo>
                  <a:lnTo>
                    <a:pt x="1370106" y="360587"/>
                  </a:lnTo>
                  <a:lnTo>
                    <a:pt x="1381530" y="372647"/>
                  </a:lnTo>
                  <a:lnTo>
                    <a:pt x="1392955" y="385024"/>
                  </a:lnTo>
                  <a:lnTo>
                    <a:pt x="1404380" y="397401"/>
                  </a:lnTo>
                  <a:lnTo>
                    <a:pt x="1415170" y="410095"/>
                  </a:lnTo>
                  <a:lnTo>
                    <a:pt x="1425643" y="423106"/>
                  </a:lnTo>
                  <a:lnTo>
                    <a:pt x="1435798" y="436753"/>
                  </a:lnTo>
                  <a:lnTo>
                    <a:pt x="1445954" y="450399"/>
                  </a:lnTo>
                  <a:lnTo>
                    <a:pt x="1455474" y="464363"/>
                  </a:lnTo>
                  <a:lnTo>
                    <a:pt x="1464678" y="478009"/>
                  </a:lnTo>
                  <a:lnTo>
                    <a:pt x="1473881" y="492925"/>
                  </a:lnTo>
                  <a:lnTo>
                    <a:pt x="1482132" y="507206"/>
                  </a:lnTo>
                  <a:lnTo>
                    <a:pt x="1490383" y="522122"/>
                  </a:lnTo>
                  <a:lnTo>
                    <a:pt x="1498635" y="536720"/>
                  </a:lnTo>
                  <a:lnTo>
                    <a:pt x="1505934" y="552270"/>
                  </a:lnTo>
                  <a:lnTo>
                    <a:pt x="1513233" y="567503"/>
                  </a:lnTo>
                  <a:lnTo>
                    <a:pt x="1519898" y="583054"/>
                  </a:lnTo>
                  <a:lnTo>
                    <a:pt x="1526245" y="598604"/>
                  </a:lnTo>
                  <a:lnTo>
                    <a:pt x="1532274" y="614789"/>
                  </a:lnTo>
                  <a:lnTo>
                    <a:pt x="1537987" y="630975"/>
                  </a:lnTo>
                  <a:lnTo>
                    <a:pt x="1543699" y="647477"/>
                  </a:lnTo>
                  <a:lnTo>
                    <a:pt x="1548460" y="664297"/>
                  </a:lnTo>
                  <a:lnTo>
                    <a:pt x="1553220" y="680800"/>
                  </a:lnTo>
                  <a:lnTo>
                    <a:pt x="1557346" y="697619"/>
                  </a:lnTo>
                  <a:lnTo>
                    <a:pt x="1560837" y="714439"/>
                  </a:lnTo>
                  <a:lnTo>
                    <a:pt x="1564010" y="731894"/>
                  </a:lnTo>
                  <a:lnTo>
                    <a:pt x="1566866" y="749031"/>
                  </a:lnTo>
                  <a:lnTo>
                    <a:pt x="1569088" y="766486"/>
                  </a:lnTo>
                  <a:lnTo>
                    <a:pt x="1571627" y="783940"/>
                  </a:lnTo>
                  <a:lnTo>
                    <a:pt x="1572896" y="801712"/>
                  </a:lnTo>
                  <a:lnTo>
                    <a:pt x="1574165" y="819801"/>
                  </a:lnTo>
                  <a:lnTo>
                    <a:pt x="1574800" y="837256"/>
                  </a:lnTo>
                  <a:lnTo>
                    <a:pt x="1574800" y="855663"/>
                  </a:lnTo>
                  <a:lnTo>
                    <a:pt x="1574800" y="873752"/>
                  </a:lnTo>
                  <a:lnTo>
                    <a:pt x="1574165" y="891524"/>
                  </a:lnTo>
                  <a:lnTo>
                    <a:pt x="1572896" y="909613"/>
                  </a:lnTo>
                  <a:lnTo>
                    <a:pt x="1571627" y="927068"/>
                  </a:lnTo>
                  <a:lnTo>
                    <a:pt x="1569088" y="944840"/>
                  </a:lnTo>
                  <a:lnTo>
                    <a:pt x="1566866" y="962294"/>
                  </a:lnTo>
                  <a:lnTo>
                    <a:pt x="1564010" y="979432"/>
                  </a:lnTo>
                  <a:lnTo>
                    <a:pt x="1560837" y="996569"/>
                  </a:lnTo>
                  <a:lnTo>
                    <a:pt x="1557346" y="1013706"/>
                  </a:lnTo>
                  <a:lnTo>
                    <a:pt x="1553220" y="1030526"/>
                  </a:lnTo>
                  <a:lnTo>
                    <a:pt x="1548460" y="1047346"/>
                  </a:lnTo>
                  <a:lnTo>
                    <a:pt x="1543699" y="1063848"/>
                  </a:lnTo>
                  <a:lnTo>
                    <a:pt x="1537987" y="1080033"/>
                  </a:lnTo>
                  <a:lnTo>
                    <a:pt x="1532274" y="1096219"/>
                  </a:lnTo>
                  <a:lnTo>
                    <a:pt x="1526245" y="1112404"/>
                  </a:lnTo>
                  <a:lnTo>
                    <a:pt x="1519898" y="1128272"/>
                  </a:lnTo>
                  <a:lnTo>
                    <a:pt x="1513233" y="1143505"/>
                  </a:lnTo>
                  <a:lnTo>
                    <a:pt x="1505934" y="1159055"/>
                  </a:lnTo>
                  <a:lnTo>
                    <a:pt x="1498635" y="1174606"/>
                  </a:lnTo>
                  <a:lnTo>
                    <a:pt x="1490383" y="1189521"/>
                  </a:lnTo>
                  <a:lnTo>
                    <a:pt x="1482132" y="1204120"/>
                  </a:lnTo>
                  <a:lnTo>
                    <a:pt x="1473881" y="1218718"/>
                  </a:lnTo>
                  <a:lnTo>
                    <a:pt x="1464678" y="1232999"/>
                  </a:lnTo>
                  <a:lnTo>
                    <a:pt x="1455474" y="1246963"/>
                  </a:lnTo>
                  <a:lnTo>
                    <a:pt x="1445954" y="1260926"/>
                  </a:lnTo>
                  <a:lnTo>
                    <a:pt x="1435798" y="1274573"/>
                  </a:lnTo>
                  <a:lnTo>
                    <a:pt x="1425643" y="1287902"/>
                  </a:lnTo>
                  <a:lnTo>
                    <a:pt x="1415170" y="1301231"/>
                  </a:lnTo>
                  <a:lnTo>
                    <a:pt x="1404380" y="1313925"/>
                  </a:lnTo>
                  <a:lnTo>
                    <a:pt x="1392955" y="1326302"/>
                  </a:lnTo>
                  <a:lnTo>
                    <a:pt x="1381530" y="1338679"/>
                  </a:lnTo>
                  <a:lnTo>
                    <a:pt x="1370106" y="1350738"/>
                  </a:lnTo>
                  <a:lnTo>
                    <a:pt x="1358046" y="1362480"/>
                  </a:lnTo>
                  <a:lnTo>
                    <a:pt x="1345669" y="1373905"/>
                  </a:lnTo>
                  <a:lnTo>
                    <a:pt x="1332975" y="1385013"/>
                  </a:lnTo>
                  <a:lnTo>
                    <a:pt x="1319963" y="1395803"/>
                  </a:lnTo>
                  <a:lnTo>
                    <a:pt x="1306952" y="1406275"/>
                  </a:lnTo>
                  <a:lnTo>
                    <a:pt x="1293623" y="1416431"/>
                  </a:lnTo>
                  <a:lnTo>
                    <a:pt x="1280294" y="1426586"/>
                  </a:lnTo>
                  <a:lnTo>
                    <a:pt x="1266330" y="1436107"/>
                  </a:lnTo>
                  <a:lnTo>
                    <a:pt x="1252049" y="1445310"/>
                  </a:lnTo>
                  <a:lnTo>
                    <a:pt x="1237768" y="1454514"/>
                  </a:lnTo>
                  <a:lnTo>
                    <a:pt x="1223487" y="1463082"/>
                  </a:lnTo>
                  <a:lnTo>
                    <a:pt x="1208571" y="1471333"/>
                  </a:lnTo>
                  <a:lnTo>
                    <a:pt x="1193338" y="1479267"/>
                  </a:lnTo>
                  <a:lnTo>
                    <a:pt x="1178422" y="1486884"/>
                  </a:lnTo>
                  <a:lnTo>
                    <a:pt x="1162872" y="1493866"/>
                  </a:lnTo>
                  <a:lnTo>
                    <a:pt x="1147322" y="1500530"/>
                  </a:lnTo>
                  <a:lnTo>
                    <a:pt x="1131454" y="1507195"/>
                  </a:lnTo>
                  <a:lnTo>
                    <a:pt x="1115586" y="1513542"/>
                  </a:lnTo>
                  <a:lnTo>
                    <a:pt x="1099401" y="1518937"/>
                  </a:lnTo>
                  <a:lnTo>
                    <a:pt x="1082898" y="1524332"/>
                  </a:lnTo>
                  <a:lnTo>
                    <a:pt x="1066396" y="1529092"/>
                  </a:lnTo>
                  <a:lnTo>
                    <a:pt x="1049893" y="1533853"/>
                  </a:lnTo>
                  <a:lnTo>
                    <a:pt x="1033073" y="1537978"/>
                  </a:lnTo>
                  <a:lnTo>
                    <a:pt x="1015936" y="1541469"/>
                  </a:lnTo>
                  <a:lnTo>
                    <a:pt x="998799" y="1544643"/>
                  </a:lnTo>
                  <a:lnTo>
                    <a:pt x="981344" y="1547499"/>
                  </a:lnTo>
                  <a:lnTo>
                    <a:pt x="963890" y="1550355"/>
                  </a:lnTo>
                  <a:lnTo>
                    <a:pt x="946435" y="1552259"/>
                  </a:lnTo>
                  <a:lnTo>
                    <a:pt x="928346" y="1553529"/>
                  </a:lnTo>
                  <a:lnTo>
                    <a:pt x="910891" y="1554798"/>
                  </a:lnTo>
                  <a:lnTo>
                    <a:pt x="892802" y="1555433"/>
                  </a:lnTo>
                  <a:lnTo>
                    <a:pt x="874713" y="1555750"/>
                  </a:lnTo>
                  <a:lnTo>
                    <a:pt x="856623" y="1555433"/>
                  </a:lnTo>
                  <a:lnTo>
                    <a:pt x="838534" y="1554798"/>
                  </a:lnTo>
                  <a:lnTo>
                    <a:pt x="821079" y="1553529"/>
                  </a:lnTo>
                  <a:lnTo>
                    <a:pt x="803308" y="1552259"/>
                  </a:lnTo>
                  <a:lnTo>
                    <a:pt x="785536" y="1550355"/>
                  </a:lnTo>
                  <a:lnTo>
                    <a:pt x="768081" y="1547499"/>
                  </a:lnTo>
                  <a:lnTo>
                    <a:pt x="750626" y="1544643"/>
                  </a:lnTo>
                  <a:lnTo>
                    <a:pt x="733807" y="1541469"/>
                  </a:lnTo>
                  <a:lnTo>
                    <a:pt x="716352" y="1537978"/>
                  </a:lnTo>
                  <a:lnTo>
                    <a:pt x="699532" y="1533853"/>
                  </a:lnTo>
                  <a:lnTo>
                    <a:pt x="683030" y="1529092"/>
                  </a:lnTo>
                  <a:lnTo>
                    <a:pt x="666527" y="1524332"/>
                  </a:lnTo>
                  <a:lnTo>
                    <a:pt x="650342" y="1518937"/>
                  </a:lnTo>
                  <a:lnTo>
                    <a:pt x="633839" y="1513542"/>
                  </a:lnTo>
                  <a:lnTo>
                    <a:pt x="617972" y="1507195"/>
                  </a:lnTo>
                  <a:lnTo>
                    <a:pt x="602104" y="1500530"/>
                  </a:lnTo>
                  <a:lnTo>
                    <a:pt x="586553" y="1493866"/>
                  </a:lnTo>
                  <a:lnTo>
                    <a:pt x="571003" y="1486884"/>
                  </a:lnTo>
                  <a:lnTo>
                    <a:pt x="556087" y="1479267"/>
                  </a:lnTo>
                  <a:lnTo>
                    <a:pt x="540854" y="1471333"/>
                  </a:lnTo>
                  <a:lnTo>
                    <a:pt x="526256" y="1463082"/>
                  </a:lnTo>
                  <a:lnTo>
                    <a:pt x="511657" y="1454514"/>
                  </a:lnTo>
                  <a:lnTo>
                    <a:pt x="497376" y="1445310"/>
                  </a:lnTo>
                  <a:lnTo>
                    <a:pt x="483095" y="1436107"/>
                  </a:lnTo>
                  <a:lnTo>
                    <a:pt x="469449" y="1426586"/>
                  </a:lnTo>
                  <a:lnTo>
                    <a:pt x="455803" y="1416431"/>
                  </a:lnTo>
                  <a:lnTo>
                    <a:pt x="442474" y="1406275"/>
                  </a:lnTo>
                  <a:lnTo>
                    <a:pt x="429462" y="1395803"/>
                  </a:lnTo>
                  <a:lnTo>
                    <a:pt x="416450" y="1385013"/>
                  </a:lnTo>
                  <a:lnTo>
                    <a:pt x="403756" y="1373905"/>
                  </a:lnTo>
                  <a:lnTo>
                    <a:pt x="391697" y="1362480"/>
                  </a:lnTo>
                  <a:lnTo>
                    <a:pt x="379637" y="1350738"/>
                  </a:lnTo>
                  <a:lnTo>
                    <a:pt x="367578" y="1338679"/>
                  </a:lnTo>
                  <a:lnTo>
                    <a:pt x="356470" y="1326302"/>
                  </a:lnTo>
                  <a:lnTo>
                    <a:pt x="345045" y="1313925"/>
                  </a:lnTo>
                  <a:lnTo>
                    <a:pt x="334255" y="1301231"/>
                  </a:lnTo>
                  <a:lnTo>
                    <a:pt x="323782" y="1287902"/>
                  </a:lnTo>
                  <a:lnTo>
                    <a:pt x="313627" y="1274573"/>
                  </a:lnTo>
                  <a:lnTo>
                    <a:pt x="303789" y="1260926"/>
                  </a:lnTo>
                  <a:lnTo>
                    <a:pt x="293951" y="1246963"/>
                  </a:lnTo>
                  <a:lnTo>
                    <a:pt x="285065" y="1232999"/>
                  </a:lnTo>
                  <a:lnTo>
                    <a:pt x="275862" y="1218718"/>
                  </a:lnTo>
                  <a:lnTo>
                    <a:pt x="267293" y="1204120"/>
                  </a:lnTo>
                  <a:lnTo>
                    <a:pt x="259042" y="1189521"/>
                  </a:lnTo>
                  <a:lnTo>
                    <a:pt x="251108" y="1174606"/>
                  </a:lnTo>
                  <a:lnTo>
                    <a:pt x="243809" y="1159055"/>
                  </a:lnTo>
                  <a:lnTo>
                    <a:pt x="236510" y="1143505"/>
                  </a:lnTo>
                  <a:lnTo>
                    <a:pt x="229845" y="1128272"/>
                  </a:lnTo>
                  <a:lnTo>
                    <a:pt x="223181" y="1112404"/>
                  </a:lnTo>
                  <a:lnTo>
                    <a:pt x="217151" y="1096219"/>
                  </a:lnTo>
                  <a:lnTo>
                    <a:pt x="211438" y="1080033"/>
                  </a:lnTo>
                  <a:lnTo>
                    <a:pt x="206043" y="1063848"/>
                  </a:lnTo>
                  <a:lnTo>
                    <a:pt x="201283" y="1047346"/>
                  </a:lnTo>
                  <a:lnTo>
                    <a:pt x="196840" y="1030526"/>
                  </a:lnTo>
                  <a:lnTo>
                    <a:pt x="192714" y="1013706"/>
                  </a:lnTo>
                  <a:lnTo>
                    <a:pt x="188906" y="996569"/>
                  </a:lnTo>
                  <a:lnTo>
                    <a:pt x="185415" y="979432"/>
                  </a:lnTo>
                  <a:lnTo>
                    <a:pt x="182876" y="962294"/>
                  </a:lnTo>
                  <a:lnTo>
                    <a:pt x="180338" y="944840"/>
                  </a:lnTo>
                  <a:lnTo>
                    <a:pt x="178433" y="927068"/>
                  </a:lnTo>
                  <a:lnTo>
                    <a:pt x="176847" y="909613"/>
                  </a:lnTo>
                  <a:lnTo>
                    <a:pt x="175577" y="891524"/>
                  </a:lnTo>
                  <a:lnTo>
                    <a:pt x="174942" y="873752"/>
                  </a:lnTo>
                  <a:lnTo>
                    <a:pt x="174625" y="855663"/>
                  </a:lnTo>
                  <a:lnTo>
                    <a:pt x="174942" y="837256"/>
                  </a:lnTo>
                  <a:lnTo>
                    <a:pt x="175577" y="819801"/>
                  </a:lnTo>
                  <a:lnTo>
                    <a:pt x="176847" y="801712"/>
                  </a:lnTo>
                  <a:lnTo>
                    <a:pt x="178433" y="783940"/>
                  </a:lnTo>
                  <a:lnTo>
                    <a:pt x="180338" y="766486"/>
                  </a:lnTo>
                  <a:lnTo>
                    <a:pt x="182876" y="749031"/>
                  </a:lnTo>
                  <a:lnTo>
                    <a:pt x="185415" y="731894"/>
                  </a:lnTo>
                  <a:lnTo>
                    <a:pt x="188906" y="714439"/>
                  </a:lnTo>
                  <a:lnTo>
                    <a:pt x="192714" y="697619"/>
                  </a:lnTo>
                  <a:lnTo>
                    <a:pt x="196840" y="680800"/>
                  </a:lnTo>
                  <a:lnTo>
                    <a:pt x="201283" y="664297"/>
                  </a:lnTo>
                  <a:lnTo>
                    <a:pt x="206043" y="647477"/>
                  </a:lnTo>
                  <a:lnTo>
                    <a:pt x="211438" y="630975"/>
                  </a:lnTo>
                  <a:lnTo>
                    <a:pt x="217151" y="614789"/>
                  </a:lnTo>
                  <a:lnTo>
                    <a:pt x="223181" y="598604"/>
                  </a:lnTo>
                  <a:lnTo>
                    <a:pt x="229845" y="583054"/>
                  </a:lnTo>
                  <a:lnTo>
                    <a:pt x="236510" y="567503"/>
                  </a:lnTo>
                  <a:lnTo>
                    <a:pt x="243809" y="552270"/>
                  </a:lnTo>
                  <a:lnTo>
                    <a:pt x="251108" y="536720"/>
                  </a:lnTo>
                  <a:lnTo>
                    <a:pt x="259042" y="522122"/>
                  </a:lnTo>
                  <a:lnTo>
                    <a:pt x="267293" y="507206"/>
                  </a:lnTo>
                  <a:lnTo>
                    <a:pt x="275862" y="492925"/>
                  </a:lnTo>
                  <a:lnTo>
                    <a:pt x="285065" y="478009"/>
                  </a:lnTo>
                  <a:lnTo>
                    <a:pt x="293951" y="464363"/>
                  </a:lnTo>
                  <a:lnTo>
                    <a:pt x="303789" y="450399"/>
                  </a:lnTo>
                  <a:lnTo>
                    <a:pt x="313627" y="436753"/>
                  </a:lnTo>
                  <a:lnTo>
                    <a:pt x="323782" y="423106"/>
                  </a:lnTo>
                  <a:lnTo>
                    <a:pt x="334255" y="410095"/>
                  </a:lnTo>
                  <a:lnTo>
                    <a:pt x="345045" y="397401"/>
                  </a:lnTo>
                  <a:lnTo>
                    <a:pt x="356470" y="385024"/>
                  </a:lnTo>
                  <a:lnTo>
                    <a:pt x="367578" y="372647"/>
                  </a:lnTo>
                  <a:lnTo>
                    <a:pt x="379637" y="360587"/>
                  </a:lnTo>
                  <a:lnTo>
                    <a:pt x="391697" y="348845"/>
                  </a:lnTo>
                  <a:lnTo>
                    <a:pt x="403756" y="337420"/>
                  </a:lnTo>
                  <a:lnTo>
                    <a:pt x="416450" y="326313"/>
                  </a:lnTo>
                  <a:lnTo>
                    <a:pt x="429462" y="315523"/>
                  </a:lnTo>
                  <a:lnTo>
                    <a:pt x="442474" y="304732"/>
                  </a:lnTo>
                  <a:lnTo>
                    <a:pt x="455803" y="294894"/>
                  </a:lnTo>
                  <a:lnTo>
                    <a:pt x="469449" y="284739"/>
                  </a:lnTo>
                  <a:lnTo>
                    <a:pt x="483095" y="275218"/>
                  </a:lnTo>
                  <a:lnTo>
                    <a:pt x="497376" y="265698"/>
                  </a:lnTo>
                  <a:lnTo>
                    <a:pt x="511657" y="256812"/>
                  </a:lnTo>
                  <a:lnTo>
                    <a:pt x="526256" y="248243"/>
                  </a:lnTo>
                  <a:lnTo>
                    <a:pt x="540854" y="239992"/>
                  </a:lnTo>
                  <a:lnTo>
                    <a:pt x="556087" y="232058"/>
                  </a:lnTo>
                  <a:lnTo>
                    <a:pt x="571003" y="224441"/>
                  </a:lnTo>
                  <a:lnTo>
                    <a:pt x="586553" y="217460"/>
                  </a:lnTo>
                  <a:lnTo>
                    <a:pt x="602104" y="210478"/>
                  </a:lnTo>
                  <a:lnTo>
                    <a:pt x="617972" y="204131"/>
                  </a:lnTo>
                  <a:lnTo>
                    <a:pt x="633839" y="198101"/>
                  </a:lnTo>
                  <a:lnTo>
                    <a:pt x="650342" y="192071"/>
                  </a:lnTo>
                  <a:lnTo>
                    <a:pt x="666527" y="186993"/>
                  </a:lnTo>
                  <a:lnTo>
                    <a:pt x="683030" y="181916"/>
                  </a:lnTo>
                  <a:lnTo>
                    <a:pt x="699532" y="177473"/>
                  </a:lnTo>
                  <a:lnTo>
                    <a:pt x="716352" y="173347"/>
                  </a:lnTo>
                  <a:lnTo>
                    <a:pt x="733807" y="169539"/>
                  </a:lnTo>
                  <a:lnTo>
                    <a:pt x="750626" y="166683"/>
                  </a:lnTo>
                  <a:lnTo>
                    <a:pt x="768081" y="163509"/>
                  </a:lnTo>
                  <a:lnTo>
                    <a:pt x="785536" y="161288"/>
                  </a:lnTo>
                  <a:lnTo>
                    <a:pt x="803308" y="159066"/>
                  </a:lnTo>
                  <a:lnTo>
                    <a:pt x="821079" y="157479"/>
                  </a:lnTo>
                  <a:lnTo>
                    <a:pt x="838534" y="156527"/>
                  </a:lnTo>
                  <a:lnTo>
                    <a:pt x="856623" y="155575"/>
                  </a:lnTo>
                  <a:close/>
                  <a:moveTo>
                    <a:pt x="1259474" y="0"/>
                  </a:moveTo>
                  <a:lnTo>
                    <a:pt x="1280087" y="9531"/>
                  </a:lnTo>
                  <a:lnTo>
                    <a:pt x="1300382" y="19697"/>
                  </a:lnTo>
                  <a:lnTo>
                    <a:pt x="1320678" y="30180"/>
                  </a:lnTo>
                  <a:lnTo>
                    <a:pt x="1340339" y="40981"/>
                  </a:lnTo>
                  <a:lnTo>
                    <a:pt x="1359683" y="52736"/>
                  </a:lnTo>
                  <a:lnTo>
                    <a:pt x="1379028" y="64490"/>
                  </a:lnTo>
                  <a:lnTo>
                    <a:pt x="1397738" y="76880"/>
                  </a:lnTo>
                  <a:lnTo>
                    <a:pt x="1416130" y="89587"/>
                  </a:lnTo>
                  <a:lnTo>
                    <a:pt x="1434206" y="102612"/>
                  </a:lnTo>
                  <a:lnTo>
                    <a:pt x="1452282" y="116273"/>
                  </a:lnTo>
                  <a:lnTo>
                    <a:pt x="1469723" y="130251"/>
                  </a:lnTo>
                  <a:lnTo>
                    <a:pt x="1486848" y="144864"/>
                  </a:lnTo>
                  <a:lnTo>
                    <a:pt x="1503655" y="159478"/>
                  </a:lnTo>
                  <a:lnTo>
                    <a:pt x="1520145" y="175044"/>
                  </a:lnTo>
                  <a:lnTo>
                    <a:pt x="1536318" y="190293"/>
                  </a:lnTo>
                  <a:lnTo>
                    <a:pt x="1551540" y="206495"/>
                  </a:lnTo>
                  <a:lnTo>
                    <a:pt x="1567079" y="222697"/>
                  </a:lnTo>
                  <a:lnTo>
                    <a:pt x="1581983" y="239217"/>
                  </a:lnTo>
                  <a:lnTo>
                    <a:pt x="1596888" y="256689"/>
                  </a:lnTo>
                  <a:lnTo>
                    <a:pt x="1610524" y="273844"/>
                  </a:lnTo>
                  <a:lnTo>
                    <a:pt x="1624477" y="291634"/>
                  </a:lnTo>
                  <a:lnTo>
                    <a:pt x="1637796" y="309742"/>
                  </a:lnTo>
                  <a:lnTo>
                    <a:pt x="1650481" y="328168"/>
                  </a:lnTo>
                  <a:lnTo>
                    <a:pt x="1662848" y="346912"/>
                  </a:lnTo>
                  <a:lnTo>
                    <a:pt x="1674899" y="365973"/>
                  </a:lnTo>
                  <a:lnTo>
                    <a:pt x="1686632" y="385351"/>
                  </a:lnTo>
                  <a:lnTo>
                    <a:pt x="1697731" y="405048"/>
                  </a:lnTo>
                  <a:lnTo>
                    <a:pt x="1708196" y="425062"/>
                  </a:lnTo>
                  <a:lnTo>
                    <a:pt x="1718344" y="445076"/>
                  </a:lnTo>
                  <a:lnTo>
                    <a:pt x="1728174" y="465726"/>
                  </a:lnTo>
                  <a:lnTo>
                    <a:pt x="1737054" y="486375"/>
                  </a:lnTo>
                  <a:lnTo>
                    <a:pt x="1746250" y="507660"/>
                  </a:lnTo>
                  <a:lnTo>
                    <a:pt x="1633990" y="547688"/>
                  </a:lnTo>
                  <a:lnTo>
                    <a:pt x="1626380" y="529580"/>
                  </a:lnTo>
                  <a:lnTo>
                    <a:pt x="1618452" y="512108"/>
                  </a:lnTo>
                  <a:lnTo>
                    <a:pt x="1610207" y="494635"/>
                  </a:lnTo>
                  <a:lnTo>
                    <a:pt x="1601644" y="477480"/>
                  </a:lnTo>
                  <a:lnTo>
                    <a:pt x="1592131" y="460643"/>
                  </a:lnTo>
                  <a:lnTo>
                    <a:pt x="1582934" y="443488"/>
                  </a:lnTo>
                  <a:lnTo>
                    <a:pt x="1573104" y="426968"/>
                  </a:lnTo>
                  <a:lnTo>
                    <a:pt x="1562639" y="410766"/>
                  </a:lnTo>
                  <a:lnTo>
                    <a:pt x="1552174" y="394882"/>
                  </a:lnTo>
                  <a:lnTo>
                    <a:pt x="1541075" y="379315"/>
                  </a:lnTo>
                  <a:lnTo>
                    <a:pt x="1529659" y="363749"/>
                  </a:lnTo>
                  <a:lnTo>
                    <a:pt x="1517925" y="348500"/>
                  </a:lnTo>
                  <a:lnTo>
                    <a:pt x="1505875" y="333569"/>
                  </a:lnTo>
                  <a:lnTo>
                    <a:pt x="1493507" y="318955"/>
                  </a:lnTo>
                  <a:lnTo>
                    <a:pt x="1480822" y="304660"/>
                  </a:lnTo>
                  <a:lnTo>
                    <a:pt x="1467821" y="290681"/>
                  </a:lnTo>
                  <a:lnTo>
                    <a:pt x="1454502" y="277339"/>
                  </a:lnTo>
                  <a:lnTo>
                    <a:pt x="1440548" y="263678"/>
                  </a:lnTo>
                  <a:lnTo>
                    <a:pt x="1426595" y="250653"/>
                  </a:lnTo>
                  <a:lnTo>
                    <a:pt x="1412325" y="238263"/>
                  </a:lnTo>
                  <a:lnTo>
                    <a:pt x="1397738" y="225874"/>
                  </a:lnTo>
                  <a:lnTo>
                    <a:pt x="1383150" y="213802"/>
                  </a:lnTo>
                  <a:lnTo>
                    <a:pt x="1367611" y="201730"/>
                  </a:lnTo>
                  <a:lnTo>
                    <a:pt x="1352390" y="190293"/>
                  </a:lnTo>
                  <a:lnTo>
                    <a:pt x="1336534" y="179492"/>
                  </a:lnTo>
                  <a:lnTo>
                    <a:pt x="1320678" y="169008"/>
                  </a:lnTo>
                  <a:lnTo>
                    <a:pt x="1304188" y="158525"/>
                  </a:lnTo>
                  <a:lnTo>
                    <a:pt x="1287698" y="148676"/>
                  </a:lnTo>
                  <a:lnTo>
                    <a:pt x="1271207" y="139146"/>
                  </a:lnTo>
                  <a:lnTo>
                    <a:pt x="1254083" y="129933"/>
                  </a:lnTo>
                  <a:lnTo>
                    <a:pt x="1236959" y="121038"/>
                  </a:lnTo>
                  <a:lnTo>
                    <a:pt x="1219200" y="112778"/>
                  </a:lnTo>
                  <a:lnTo>
                    <a:pt x="1259474" y="0"/>
                  </a:lnTo>
                  <a:close/>
                  <a:moveTo>
                    <a:pt x="491491" y="0"/>
                  </a:moveTo>
                  <a:lnTo>
                    <a:pt x="531813" y="112841"/>
                  </a:lnTo>
                  <a:lnTo>
                    <a:pt x="514033" y="121741"/>
                  </a:lnTo>
                  <a:lnTo>
                    <a:pt x="496253" y="130323"/>
                  </a:lnTo>
                  <a:lnTo>
                    <a:pt x="479108" y="139541"/>
                  </a:lnTo>
                  <a:lnTo>
                    <a:pt x="461646" y="149395"/>
                  </a:lnTo>
                  <a:lnTo>
                    <a:pt x="445136" y="159566"/>
                  </a:lnTo>
                  <a:lnTo>
                    <a:pt x="428308" y="170055"/>
                  </a:lnTo>
                  <a:lnTo>
                    <a:pt x="412116" y="181181"/>
                  </a:lnTo>
                  <a:lnTo>
                    <a:pt x="395923" y="192306"/>
                  </a:lnTo>
                  <a:lnTo>
                    <a:pt x="380683" y="204067"/>
                  </a:lnTo>
                  <a:lnTo>
                    <a:pt x="365125" y="216145"/>
                  </a:lnTo>
                  <a:lnTo>
                    <a:pt x="349568" y="228542"/>
                  </a:lnTo>
                  <a:lnTo>
                    <a:pt x="334963" y="241256"/>
                  </a:lnTo>
                  <a:lnTo>
                    <a:pt x="320358" y="254606"/>
                  </a:lnTo>
                  <a:lnTo>
                    <a:pt x="306070" y="267957"/>
                  </a:lnTo>
                  <a:lnTo>
                    <a:pt x="292100" y="281625"/>
                  </a:lnTo>
                  <a:lnTo>
                    <a:pt x="278765" y="295928"/>
                  </a:lnTo>
                  <a:lnTo>
                    <a:pt x="265430" y="310232"/>
                  </a:lnTo>
                  <a:lnTo>
                    <a:pt x="252730" y="324854"/>
                  </a:lnTo>
                  <a:lnTo>
                    <a:pt x="240348" y="339793"/>
                  </a:lnTo>
                  <a:lnTo>
                    <a:pt x="227965" y="355368"/>
                  </a:lnTo>
                  <a:lnTo>
                    <a:pt x="216218" y="370943"/>
                  </a:lnTo>
                  <a:lnTo>
                    <a:pt x="204788" y="386519"/>
                  </a:lnTo>
                  <a:lnTo>
                    <a:pt x="193675" y="403047"/>
                  </a:lnTo>
                  <a:lnTo>
                    <a:pt x="183198" y="419258"/>
                  </a:lnTo>
                  <a:lnTo>
                    <a:pt x="172720" y="436423"/>
                  </a:lnTo>
                  <a:lnTo>
                    <a:pt x="162878" y="453269"/>
                  </a:lnTo>
                  <a:lnTo>
                    <a:pt x="153353" y="470434"/>
                  </a:lnTo>
                  <a:lnTo>
                    <a:pt x="144145" y="487916"/>
                  </a:lnTo>
                  <a:lnTo>
                    <a:pt x="135255" y="506034"/>
                  </a:lnTo>
                  <a:lnTo>
                    <a:pt x="127000" y="523516"/>
                  </a:lnTo>
                  <a:lnTo>
                    <a:pt x="119063" y="541952"/>
                  </a:lnTo>
                  <a:lnTo>
                    <a:pt x="112078" y="560388"/>
                  </a:lnTo>
                  <a:lnTo>
                    <a:pt x="0" y="520338"/>
                  </a:lnTo>
                  <a:lnTo>
                    <a:pt x="8573" y="498723"/>
                  </a:lnTo>
                  <a:lnTo>
                    <a:pt x="17780" y="477427"/>
                  </a:lnTo>
                  <a:lnTo>
                    <a:pt x="26988" y="456130"/>
                  </a:lnTo>
                  <a:lnTo>
                    <a:pt x="37148" y="435469"/>
                  </a:lnTo>
                  <a:lnTo>
                    <a:pt x="47625" y="415126"/>
                  </a:lnTo>
                  <a:lnTo>
                    <a:pt x="59055" y="394783"/>
                  </a:lnTo>
                  <a:lnTo>
                    <a:pt x="70803" y="375075"/>
                  </a:lnTo>
                  <a:lnTo>
                    <a:pt x="82868" y="355686"/>
                  </a:lnTo>
                  <a:lnTo>
                    <a:pt x="95250" y="336297"/>
                  </a:lnTo>
                  <a:lnTo>
                    <a:pt x="107950" y="317225"/>
                  </a:lnTo>
                  <a:lnTo>
                    <a:pt x="121603" y="298789"/>
                  </a:lnTo>
                  <a:lnTo>
                    <a:pt x="134938" y="280353"/>
                  </a:lnTo>
                  <a:lnTo>
                    <a:pt x="149225" y="262871"/>
                  </a:lnTo>
                  <a:lnTo>
                    <a:pt x="163830" y="245071"/>
                  </a:lnTo>
                  <a:lnTo>
                    <a:pt x="179070" y="228224"/>
                  </a:lnTo>
                  <a:lnTo>
                    <a:pt x="194945" y="211059"/>
                  </a:lnTo>
                  <a:lnTo>
                    <a:pt x="210503" y="195166"/>
                  </a:lnTo>
                  <a:lnTo>
                    <a:pt x="226695" y="178956"/>
                  </a:lnTo>
                  <a:lnTo>
                    <a:pt x="243205" y="163380"/>
                  </a:lnTo>
                  <a:lnTo>
                    <a:pt x="260668" y="148123"/>
                  </a:lnTo>
                  <a:lnTo>
                    <a:pt x="277813" y="133184"/>
                  </a:lnTo>
                  <a:lnTo>
                    <a:pt x="295593" y="118880"/>
                  </a:lnTo>
                  <a:lnTo>
                    <a:pt x="313690" y="105212"/>
                  </a:lnTo>
                  <a:lnTo>
                    <a:pt x="332105" y="91544"/>
                  </a:lnTo>
                  <a:lnTo>
                    <a:pt x="350838" y="78194"/>
                  </a:lnTo>
                  <a:lnTo>
                    <a:pt x="369888" y="65797"/>
                  </a:lnTo>
                  <a:lnTo>
                    <a:pt x="389573" y="53401"/>
                  </a:lnTo>
                  <a:lnTo>
                    <a:pt x="409576" y="41958"/>
                  </a:lnTo>
                  <a:lnTo>
                    <a:pt x="429261" y="30833"/>
                  </a:lnTo>
                  <a:lnTo>
                    <a:pt x="449581" y="20025"/>
                  </a:lnTo>
                  <a:lnTo>
                    <a:pt x="470536" y="9854"/>
                  </a:lnTo>
                  <a:lnTo>
                    <a:pt x="491491"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9" name="组合 18"/>
          <p:cNvGrpSpPr/>
          <p:nvPr/>
        </p:nvGrpSpPr>
        <p:grpSpPr>
          <a:xfrm>
            <a:off x="6891263" y="1916832"/>
            <a:ext cx="1080120" cy="1080120"/>
            <a:chOff x="1562671" y="3933056"/>
            <a:chExt cx="1080120" cy="1080120"/>
          </a:xfrm>
        </p:grpSpPr>
        <p:sp>
          <p:nvSpPr>
            <p:cNvPr id="16" name="椭圆 15"/>
            <p:cNvSpPr/>
            <p:nvPr/>
          </p:nvSpPr>
          <p:spPr>
            <a:xfrm>
              <a:off x="1562671" y="3933056"/>
              <a:ext cx="1080120" cy="1080120"/>
            </a:xfrm>
            <a:prstGeom prst="ellipse">
              <a:avLst/>
            </a:prstGeom>
            <a:solidFill>
              <a:srgbClr val="FF8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KSO_Shape"/>
            <p:cNvSpPr>
              <a:spLocks noChangeAspect="1"/>
            </p:cNvSpPr>
            <p:nvPr/>
          </p:nvSpPr>
          <p:spPr bwMode="auto">
            <a:xfrm>
              <a:off x="1742691" y="4047919"/>
              <a:ext cx="720000" cy="850394"/>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2" name="组合 21"/>
          <p:cNvGrpSpPr/>
          <p:nvPr/>
        </p:nvGrpSpPr>
        <p:grpSpPr>
          <a:xfrm>
            <a:off x="9411543" y="1919077"/>
            <a:ext cx="1080120" cy="1080120"/>
            <a:chOff x="1598611" y="5128039"/>
            <a:chExt cx="1080120" cy="1080120"/>
          </a:xfrm>
        </p:grpSpPr>
        <p:sp>
          <p:nvSpPr>
            <p:cNvPr id="20" name="椭圆 19"/>
            <p:cNvSpPr/>
            <p:nvPr/>
          </p:nvSpPr>
          <p:spPr>
            <a:xfrm>
              <a:off x="1598611" y="5128039"/>
              <a:ext cx="1080120" cy="1080120"/>
            </a:xfrm>
            <a:prstGeom prst="ellipse">
              <a:avLst/>
            </a:prstGeom>
            <a:solidFill>
              <a:srgbClr val="FF8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p:cNvSpPr>
              <a:spLocks/>
            </p:cNvSpPr>
            <p:nvPr/>
          </p:nvSpPr>
          <p:spPr bwMode="auto">
            <a:xfrm>
              <a:off x="1743124" y="5386917"/>
              <a:ext cx="824982" cy="562364"/>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7" name="矩形 26"/>
          <p:cNvSpPr/>
          <p:nvPr/>
        </p:nvSpPr>
        <p:spPr>
          <a:xfrm>
            <a:off x="1418655" y="5065430"/>
            <a:ext cx="2016224" cy="504056"/>
          </a:xfrm>
          <a:prstGeom prst="rect">
            <a:avLst/>
          </a:prstGeom>
          <a:solidFill>
            <a:srgbClr val="FF8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华康俪金黑W8(P)" panose="020B0800000000000000" pitchFamily="34" charset="-122"/>
                <a:ea typeface="华康俪金黑W8(P)" panose="020B0800000000000000" pitchFamily="34" charset="-122"/>
              </a:rPr>
              <a:t>承办单位</a:t>
            </a:r>
            <a:endParaRPr lang="zh-CN" altLang="en-US" sz="2000" dirty="0">
              <a:latin typeface="华康俪金黑W8(P)" panose="020B0800000000000000" pitchFamily="34" charset="-122"/>
              <a:ea typeface="华康俪金黑W8(P)" panose="020B0800000000000000" pitchFamily="34" charset="-122"/>
            </a:endParaRPr>
          </a:p>
        </p:txBody>
      </p:sp>
      <p:sp>
        <p:nvSpPr>
          <p:cNvPr id="28" name="矩形 27"/>
          <p:cNvSpPr/>
          <p:nvPr/>
        </p:nvSpPr>
        <p:spPr>
          <a:xfrm>
            <a:off x="3932582" y="5065430"/>
            <a:ext cx="2016224" cy="504056"/>
          </a:xfrm>
          <a:prstGeom prst="rect">
            <a:avLst/>
          </a:prstGeom>
          <a:solidFill>
            <a:srgbClr val="FF8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华康俪金黑W8(P)" panose="020B0800000000000000" pitchFamily="34" charset="-122"/>
                <a:ea typeface="华康俪金黑W8(P)" panose="020B0800000000000000" pitchFamily="34" charset="-122"/>
              </a:rPr>
              <a:t>立项时间</a:t>
            </a:r>
            <a:endParaRPr lang="zh-CN" altLang="en-US" sz="2000" dirty="0">
              <a:latin typeface="华康俪金黑W8(P)" panose="020B0800000000000000" pitchFamily="34" charset="-122"/>
              <a:ea typeface="华康俪金黑W8(P)" panose="020B0800000000000000" pitchFamily="34" charset="-122"/>
            </a:endParaRPr>
          </a:p>
        </p:txBody>
      </p:sp>
      <p:sp>
        <p:nvSpPr>
          <p:cNvPr id="29" name="矩形 28"/>
          <p:cNvSpPr/>
          <p:nvPr/>
        </p:nvSpPr>
        <p:spPr>
          <a:xfrm>
            <a:off x="6446509" y="5065430"/>
            <a:ext cx="2016224" cy="504056"/>
          </a:xfrm>
          <a:prstGeom prst="rect">
            <a:avLst/>
          </a:prstGeom>
          <a:solidFill>
            <a:srgbClr val="FF8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华康俪金黑W8(P)" panose="020B0800000000000000" pitchFamily="34" charset="-122"/>
                <a:ea typeface="华康俪金黑W8(P)" panose="020B0800000000000000" pitchFamily="34" charset="-122"/>
              </a:rPr>
              <a:t>验收时间</a:t>
            </a:r>
            <a:endParaRPr lang="zh-CN" altLang="en-US" sz="2000" dirty="0">
              <a:latin typeface="华康俪金黑W8(P)" panose="020B0800000000000000" pitchFamily="34" charset="-122"/>
              <a:ea typeface="华康俪金黑W8(P)" panose="020B0800000000000000" pitchFamily="34" charset="-122"/>
            </a:endParaRPr>
          </a:p>
        </p:txBody>
      </p:sp>
      <p:sp>
        <p:nvSpPr>
          <p:cNvPr id="30" name="矩形 29"/>
          <p:cNvSpPr/>
          <p:nvPr/>
        </p:nvSpPr>
        <p:spPr>
          <a:xfrm>
            <a:off x="8965557" y="5065430"/>
            <a:ext cx="2016224" cy="504056"/>
          </a:xfrm>
          <a:prstGeom prst="rect">
            <a:avLst/>
          </a:prstGeom>
          <a:solidFill>
            <a:srgbClr val="FF8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华康俪金黑W8(P)" panose="020B0800000000000000" pitchFamily="34" charset="-122"/>
                <a:ea typeface="华康俪金黑W8(P)" panose="020B0800000000000000" pitchFamily="34" charset="-122"/>
              </a:rPr>
              <a:t>验收意见</a:t>
            </a:r>
            <a:endParaRPr lang="zh-CN" altLang="en-US" sz="2000" dirty="0">
              <a:latin typeface="华康俪金黑W8(P)" panose="020B0800000000000000" pitchFamily="34" charset="-122"/>
              <a:ea typeface="华康俪金黑W8(P)" panose="020B0800000000000000" pitchFamily="34" charset="-122"/>
            </a:endParaRPr>
          </a:p>
        </p:txBody>
      </p:sp>
      <p:sp>
        <p:nvSpPr>
          <p:cNvPr id="31" name="文本框 30"/>
          <p:cNvSpPr txBox="1"/>
          <p:nvPr/>
        </p:nvSpPr>
        <p:spPr>
          <a:xfrm>
            <a:off x="1455893" y="3212976"/>
            <a:ext cx="1944216" cy="1692771"/>
          </a:xfrm>
          <a:prstGeom prst="rect">
            <a:avLst/>
          </a:prstGeom>
          <a:noFill/>
        </p:spPr>
        <p:txBody>
          <a:bodyPr wrap="square" rtlCol="0">
            <a:spAutoFit/>
          </a:bodyPr>
          <a:lstStyle/>
          <a:p>
            <a:pPr algn="ctr">
              <a:lnSpc>
                <a:spcPct val="130000"/>
              </a:lnSpc>
            </a:pPr>
            <a:r>
              <a:rPr lang="zh-CN" altLang="zh-CN" sz="1600" dirty="0">
                <a:latin typeface="微软雅黑 Light" panose="020B0502040204020203" pitchFamily="34" charset="-122"/>
                <a:ea typeface="微软雅黑 Light" panose="020B0502040204020203" pitchFamily="34" charset="-122"/>
              </a:rPr>
              <a:t>技术</a:t>
            </a:r>
            <a:r>
              <a:rPr lang="zh-CN" altLang="zh-CN" sz="1600" dirty="0" smtClean="0">
                <a:latin typeface="微软雅黑 Light" panose="020B0502040204020203" pitchFamily="34" charset="-122"/>
                <a:ea typeface="微软雅黑 Light" panose="020B0502040204020203" pitchFamily="34" charset="-122"/>
              </a:rPr>
              <a:t>中心</a:t>
            </a:r>
            <a:r>
              <a:rPr lang="zh-CN" altLang="en-US" sz="1600" dirty="0" smtClean="0">
                <a:latin typeface="微软雅黑 Light" panose="020B0502040204020203" pitchFamily="34" charset="-122"/>
                <a:ea typeface="微软雅黑 Light" panose="020B0502040204020203" pitchFamily="34" charset="-122"/>
              </a:rPr>
              <a:t>；</a:t>
            </a:r>
            <a:endParaRPr lang="en-US" altLang="zh-CN" sz="1600" dirty="0" smtClean="0">
              <a:latin typeface="微软雅黑 Light" panose="020B0502040204020203" pitchFamily="34" charset="-122"/>
              <a:ea typeface="微软雅黑 Light" panose="020B0502040204020203" pitchFamily="34" charset="-122"/>
            </a:endParaRPr>
          </a:p>
          <a:p>
            <a:pPr algn="ctr">
              <a:lnSpc>
                <a:spcPct val="130000"/>
              </a:lnSpc>
            </a:pPr>
            <a:r>
              <a:rPr lang="zh-CN" altLang="en-US" sz="1600" dirty="0" smtClean="0">
                <a:latin typeface="微软雅黑 Light" panose="020B0502040204020203" pitchFamily="34" charset="-122"/>
                <a:ea typeface="微软雅黑 Light" panose="020B0502040204020203" pitchFamily="34" charset="-122"/>
              </a:rPr>
              <a:t>厦门</a:t>
            </a:r>
            <a:r>
              <a:rPr lang="zh-CN" altLang="zh-CN" sz="1600" dirty="0" smtClean="0">
                <a:latin typeface="微软雅黑 Light" panose="020B0502040204020203" pitchFamily="34" charset="-122"/>
                <a:ea typeface="微软雅黑 Light" panose="020B0502040204020203" pitchFamily="34" charset="-122"/>
              </a:rPr>
              <a:t>烟草工业有限责任公司</a:t>
            </a:r>
            <a:r>
              <a:rPr lang="zh-CN" altLang="en-US" sz="1600" dirty="0" smtClean="0">
                <a:latin typeface="微软雅黑 Light" panose="020B0502040204020203" pitchFamily="34" charset="-122"/>
                <a:ea typeface="微软雅黑 Light" panose="020B0502040204020203" pitchFamily="34" charset="-122"/>
              </a:rPr>
              <a:t>；</a:t>
            </a:r>
            <a:endParaRPr lang="en-US" altLang="zh-CN" sz="1600" dirty="0" smtClean="0">
              <a:latin typeface="微软雅黑 Light" panose="020B0502040204020203" pitchFamily="34" charset="-122"/>
              <a:ea typeface="微软雅黑 Light" panose="020B0502040204020203" pitchFamily="34" charset="-122"/>
            </a:endParaRPr>
          </a:p>
          <a:p>
            <a:pPr algn="ctr">
              <a:lnSpc>
                <a:spcPct val="130000"/>
              </a:lnSpc>
            </a:pPr>
            <a:r>
              <a:rPr lang="zh-CN" altLang="zh-CN" sz="1600" dirty="0" smtClean="0">
                <a:latin typeface="微软雅黑 Light" panose="020B0502040204020203" pitchFamily="34" charset="-122"/>
                <a:ea typeface="微软雅黑 Light" panose="020B0502040204020203" pitchFamily="34" charset="-122"/>
              </a:rPr>
              <a:t>龙岩</a:t>
            </a:r>
            <a:r>
              <a:rPr lang="zh-CN" altLang="zh-CN" sz="1600" dirty="0">
                <a:latin typeface="微软雅黑 Light" panose="020B0502040204020203" pitchFamily="34" charset="-122"/>
                <a:ea typeface="微软雅黑 Light" panose="020B0502040204020203" pitchFamily="34" charset="-122"/>
              </a:rPr>
              <a:t>烟草工业有限责任公司</a:t>
            </a:r>
            <a:endParaRPr lang="zh-CN" altLang="en-US" sz="1600" dirty="0">
              <a:latin typeface="微软雅黑 Light" panose="020B0502040204020203" pitchFamily="34" charset="-122"/>
              <a:ea typeface="微软雅黑 Light" panose="020B0502040204020203" pitchFamily="34" charset="-122"/>
            </a:endParaRPr>
          </a:p>
        </p:txBody>
      </p:sp>
      <p:sp>
        <p:nvSpPr>
          <p:cNvPr id="32" name="文本框 31"/>
          <p:cNvSpPr txBox="1"/>
          <p:nvPr/>
        </p:nvSpPr>
        <p:spPr>
          <a:xfrm>
            <a:off x="3984816" y="3573016"/>
            <a:ext cx="1944216" cy="702949"/>
          </a:xfrm>
          <a:prstGeom prst="rect">
            <a:avLst/>
          </a:prstGeom>
          <a:noFill/>
        </p:spPr>
        <p:txBody>
          <a:bodyPr wrap="square" rtlCol="0">
            <a:spAutoFit/>
          </a:bodyPr>
          <a:lstStyle/>
          <a:p>
            <a:pPr algn="ctr">
              <a:lnSpc>
                <a:spcPct val="130000"/>
              </a:lnSpc>
            </a:pPr>
            <a:r>
              <a:rPr lang="en-US" altLang="zh-CN" sz="1600" dirty="0">
                <a:latin typeface="微软雅黑 Light" panose="020B0502040204020203" pitchFamily="34" charset="-122"/>
                <a:ea typeface="微软雅黑 Light" panose="020B0502040204020203" pitchFamily="34" charset="-122"/>
              </a:rPr>
              <a:t>2012</a:t>
            </a:r>
            <a:r>
              <a:rPr lang="zh-CN" altLang="en-US" sz="1600" dirty="0">
                <a:latin typeface="微软雅黑 Light" panose="020B0502040204020203" pitchFamily="34" charset="-122"/>
                <a:ea typeface="微软雅黑 Light" panose="020B0502040204020203" pitchFamily="34" charset="-122"/>
              </a:rPr>
              <a:t>年省公司科技项目</a:t>
            </a:r>
          </a:p>
        </p:txBody>
      </p:sp>
      <p:sp>
        <p:nvSpPr>
          <p:cNvPr id="33" name="文本框 32"/>
          <p:cNvSpPr txBox="1"/>
          <p:nvPr/>
        </p:nvSpPr>
        <p:spPr>
          <a:xfrm>
            <a:off x="6469616" y="3573016"/>
            <a:ext cx="1944216" cy="702949"/>
          </a:xfrm>
          <a:prstGeom prst="rect">
            <a:avLst/>
          </a:prstGeom>
          <a:noFill/>
        </p:spPr>
        <p:txBody>
          <a:bodyPr wrap="square" rtlCol="0">
            <a:spAutoFit/>
          </a:bodyPr>
          <a:lstStyle/>
          <a:p>
            <a:pPr algn="ctr">
              <a:lnSpc>
                <a:spcPct val="130000"/>
              </a:lnSpc>
            </a:pPr>
            <a:r>
              <a:rPr lang="en-US" altLang="zh-CN" sz="1600" dirty="0">
                <a:latin typeface="微软雅黑 Light" panose="020B0502040204020203" pitchFamily="34" charset="-122"/>
                <a:ea typeface="微软雅黑 Light" panose="020B0502040204020203" pitchFamily="34" charset="-122"/>
              </a:rPr>
              <a:t>2015</a:t>
            </a:r>
            <a:r>
              <a:rPr lang="zh-CN" altLang="en-US" sz="1600" dirty="0">
                <a:latin typeface="微软雅黑 Light" panose="020B0502040204020203" pitchFamily="34" charset="-122"/>
                <a:ea typeface="微软雅黑 Light" panose="020B0502040204020203" pitchFamily="34" charset="-122"/>
              </a:rPr>
              <a:t>年</a:t>
            </a:r>
            <a:r>
              <a:rPr lang="en-US" altLang="zh-CN" sz="1600" dirty="0">
                <a:latin typeface="微软雅黑 Light" panose="020B0502040204020203" pitchFamily="34" charset="-122"/>
                <a:ea typeface="微软雅黑 Light" panose="020B0502040204020203" pitchFamily="34" charset="-122"/>
              </a:rPr>
              <a:t>9</a:t>
            </a:r>
            <a:r>
              <a:rPr lang="zh-CN" altLang="en-US" sz="1600" dirty="0">
                <a:latin typeface="微软雅黑 Light" panose="020B0502040204020203" pitchFamily="34" charset="-122"/>
                <a:ea typeface="微软雅黑 Light" panose="020B0502040204020203" pitchFamily="34" charset="-122"/>
              </a:rPr>
              <a:t>月通过省公司验收</a:t>
            </a:r>
          </a:p>
        </p:txBody>
      </p:sp>
      <p:sp>
        <p:nvSpPr>
          <p:cNvPr id="34" name="文本框 33"/>
          <p:cNvSpPr txBox="1"/>
          <p:nvPr/>
        </p:nvSpPr>
        <p:spPr>
          <a:xfrm>
            <a:off x="8998539" y="3212976"/>
            <a:ext cx="1944216" cy="1663212"/>
          </a:xfrm>
          <a:prstGeom prst="rect">
            <a:avLst/>
          </a:prstGeom>
          <a:noFill/>
        </p:spPr>
        <p:txBody>
          <a:bodyPr wrap="square" rtlCol="0">
            <a:spAutoFit/>
          </a:bodyPr>
          <a:lstStyle/>
          <a:p>
            <a:pPr>
              <a:lnSpc>
                <a:spcPct val="130000"/>
              </a:lnSpc>
            </a:pPr>
            <a:r>
              <a:rPr lang="zh-CN" altLang="en-US" sz="1600" dirty="0">
                <a:latin typeface="微软雅黑 Light" panose="020B0502040204020203" pitchFamily="34" charset="-122"/>
                <a:ea typeface="微软雅黑 Light" panose="020B0502040204020203" pitchFamily="34" charset="-122"/>
              </a:rPr>
              <a:t>达到了规定的技术经济指标要求</a:t>
            </a:r>
            <a:r>
              <a:rPr lang="zh-CN" altLang="en-US" sz="1600" dirty="0" smtClean="0">
                <a:latin typeface="微软雅黑 Light" panose="020B0502040204020203" pitchFamily="34" charset="-122"/>
                <a:ea typeface="微软雅黑 Light" panose="020B0502040204020203" pitchFamily="34" charset="-122"/>
              </a:rPr>
              <a:t>；</a:t>
            </a:r>
            <a:endParaRPr lang="en-US" altLang="zh-CN" sz="1600" dirty="0" smtClean="0">
              <a:latin typeface="微软雅黑 Light" panose="020B0502040204020203" pitchFamily="34" charset="-122"/>
              <a:ea typeface="微软雅黑 Light" panose="020B0502040204020203" pitchFamily="34" charset="-122"/>
            </a:endParaRPr>
          </a:p>
          <a:p>
            <a:pPr>
              <a:lnSpc>
                <a:spcPct val="130000"/>
              </a:lnSpc>
            </a:pPr>
            <a:r>
              <a:rPr lang="zh-CN" altLang="en-US" sz="1600" dirty="0" smtClean="0">
                <a:latin typeface="微软雅黑 Light" panose="020B0502040204020203" pitchFamily="34" charset="-122"/>
                <a:ea typeface="微软雅黑 Light" panose="020B0502040204020203" pitchFamily="34" charset="-122"/>
              </a:rPr>
              <a:t>建立</a:t>
            </a:r>
            <a:r>
              <a:rPr lang="zh-CN" altLang="en-US" sz="1600" dirty="0">
                <a:latin typeface="微软雅黑 Light" panose="020B0502040204020203" pitchFamily="34" charset="-122"/>
                <a:ea typeface="微软雅黑 Light" panose="020B0502040204020203" pitchFamily="34" charset="-122"/>
              </a:rPr>
              <a:t>的质量风险评估方法具有显著创新；</a:t>
            </a:r>
          </a:p>
        </p:txBody>
      </p:sp>
      <p:grpSp>
        <p:nvGrpSpPr>
          <p:cNvPr id="35" name="组合 34"/>
          <p:cNvGrpSpPr/>
          <p:nvPr/>
        </p:nvGrpSpPr>
        <p:grpSpPr>
          <a:xfrm>
            <a:off x="750189" y="850651"/>
            <a:ext cx="4052842" cy="1015663"/>
            <a:chOff x="462157" y="850651"/>
            <a:chExt cx="4052842" cy="1015663"/>
          </a:xfrm>
        </p:grpSpPr>
        <p:sp>
          <p:nvSpPr>
            <p:cNvPr id="36" name="矩形 35"/>
            <p:cNvSpPr/>
            <p:nvPr/>
          </p:nvSpPr>
          <p:spPr>
            <a:xfrm>
              <a:off x="1017890" y="1219536"/>
              <a:ext cx="3497109" cy="461665"/>
            </a:xfrm>
            <a:prstGeom prst="rect">
              <a:avLst/>
            </a:prstGeom>
          </p:spPr>
          <p:txBody>
            <a:bodyPr wrap="square">
              <a:spAutoFit/>
            </a:bodyPr>
            <a:lstStyle/>
            <a:p>
              <a:r>
                <a:rPr lang="zh-CN" altLang="en-US" sz="2400" dirty="0" smtClean="0">
                  <a:solidFill>
                    <a:srgbClr val="FF8500"/>
                  </a:solidFill>
                  <a:latin typeface="华康俪金黑W8(P)" panose="020B0800000000000000" pitchFamily="34" charset="-122"/>
                  <a:ea typeface="华康俪金黑W8(P)" panose="020B0800000000000000" pitchFamily="34" charset="-122"/>
                </a:rPr>
                <a:t>研究思路</a:t>
              </a:r>
              <a:endParaRPr lang="zh-CN" altLang="en-US" sz="2400" dirty="0">
                <a:solidFill>
                  <a:srgbClr val="FF8500"/>
                </a:solidFill>
                <a:latin typeface="华康俪金黑W8(P)" panose="020B0800000000000000" pitchFamily="34" charset="-122"/>
                <a:ea typeface="华康俪金黑W8(P)" panose="020B0800000000000000" pitchFamily="34" charset="-122"/>
              </a:endParaRPr>
            </a:p>
          </p:txBody>
        </p:sp>
        <p:sp>
          <p:nvSpPr>
            <p:cNvPr id="37"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2</a:t>
              </a:r>
              <a:endParaRPr lang="zh-CN" altLang="en-US" sz="6000" dirty="0">
                <a:solidFill>
                  <a:srgbClr val="FF8500"/>
                </a:solidFill>
                <a:latin typeface="Broadway" pitchFamily="82" charset="0"/>
                <a:ea typeface="DFPYeaSong-B5" pitchFamily="18" charset="-120"/>
              </a:endParaRPr>
            </a:p>
          </p:txBody>
        </p:sp>
      </p:grpSp>
    </p:spTree>
    <p:extLst>
      <p:ext uri="{BB962C8B-B14F-4D97-AF65-F5344CB8AC3E}">
        <p14:creationId xmlns:p14="http://schemas.microsoft.com/office/powerpoint/2010/main" val="3250711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750189" y="850651"/>
            <a:ext cx="4052842" cy="1015663"/>
            <a:chOff x="462157" y="850651"/>
            <a:chExt cx="4052842" cy="1015663"/>
          </a:xfrm>
        </p:grpSpPr>
        <p:sp>
          <p:nvSpPr>
            <p:cNvPr id="36" name="矩形 35"/>
            <p:cNvSpPr/>
            <p:nvPr/>
          </p:nvSpPr>
          <p:spPr>
            <a:xfrm>
              <a:off x="1017890" y="1219536"/>
              <a:ext cx="3497109" cy="461665"/>
            </a:xfrm>
            <a:prstGeom prst="rect">
              <a:avLst/>
            </a:prstGeom>
          </p:spPr>
          <p:txBody>
            <a:bodyPr wrap="square">
              <a:spAutoFit/>
            </a:bodyPr>
            <a:lstStyle/>
            <a:p>
              <a:r>
                <a:rPr lang="zh-CN" altLang="en-US" sz="2400" dirty="0">
                  <a:solidFill>
                    <a:srgbClr val="FF8500"/>
                  </a:solidFill>
                  <a:latin typeface="华康俪金黑W8(P)" panose="020B0800000000000000" pitchFamily="34" charset="-122"/>
                  <a:ea typeface="华康俪金黑W8(P)" panose="020B0800000000000000" pitchFamily="34" charset="-122"/>
                </a:rPr>
                <a:t>技术路线</a:t>
              </a:r>
            </a:p>
          </p:txBody>
        </p:sp>
        <p:sp>
          <p:nvSpPr>
            <p:cNvPr id="37" name="TextBox 21"/>
            <p:cNvSpPr txBox="1"/>
            <p:nvPr/>
          </p:nvSpPr>
          <p:spPr>
            <a:xfrm>
              <a:off x="462157" y="850651"/>
              <a:ext cx="25935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6000" dirty="0" smtClean="0">
                  <a:solidFill>
                    <a:srgbClr val="FF8500"/>
                  </a:solidFill>
                  <a:latin typeface="Broadway" pitchFamily="82" charset="0"/>
                  <a:ea typeface="DFPYeaSong-B5" pitchFamily="18" charset="-120"/>
                </a:rPr>
                <a:t>3</a:t>
              </a:r>
              <a:endParaRPr lang="zh-CN" altLang="en-US" sz="6000" dirty="0">
                <a:solidFill>
                  <a:srgbClr val="FF8500"/>
                </a:solidFill>
                <a:latin typeface="Broadway" pitchFamily="82" charset="0"/>
                <a:ea typeface="DFPYeaSong-B5" pitchFamily="18" charset="-120"/>
              </a:endParaRPr>
            </a:p>
          </p:txBody>
        </p:sp>
      </p:grpSp>
      <p:grpSp>
        <p:nvGrpSpPr>
          <p:cNvPr id="38" name="组合 37"/>
          <p:cNvGrpSpPr/>
          <p:nvPr/>
        </p:nvGrpSpPr>
        <p:grpSpPr>
          <a:xfrm>
            <a:off x="1740002" y="2638736"/>
            <a:ext cx="8892608" cy="2204288"/>
            <a:chOff x="2547938" y="2978150"/>
            <a:chExt cx="7371401" cy="1827213"/>
          </a:xfrm>
        </p:grpSpPr>
        <p:cxnSp>
          <p:nvCxnSpPr>
            <p:cNvPr id="40" name="MH_Other_2"/>
            <p:cNvCxnSpPr>
              <a:cxnSpLocks noChangeShapeType="1"/>
            </p:cNvCxnSpPr>
            <p:nvPr>
              <p:custDataLst>
                <p:tags r:id="rId1"/>
              </p:custDataLst>
            </p:nvPr>
          </p:nvCxnSpPr>
          <p:spPr bwMode="auto">
            <a:xfrm rot="5400000" flipH="1" flipV="1">
              <a:off x="5961857" y="4599782"/>
              <a:ext cx="409575" cy="1588"/>
            </a:xfrm>
            <a:prstGeom prst="line">
              <a:avLst/>
            </a:prstGeom>
            <a:noFill/>
            <a:ln w="25400">
              <a:solidFill>
                <a:srgbClr val="4FBAE8"/>
              </a:solidFill>
              <a:round/>
              <a:headEnd/>
              <a:tailEnd/>
            </a:ln>
            <a:extLst>
              <a:ext uri="{909E8E84-426E-40DD-AFC4-6F175D3DCCD1}">
                <a14:hiddenFill xmlns:a14="http://schemas.microsoft.com/office/drawing/2010/main">
                  <a:noFill/>
                </a14:hiddenFill>
              </a:ext>
            </a:extLst>
          </p:spPr>
        </p:cxnSp>
        <p:cxnSp>
          <p:nvCxnSpPr>
            <p:cNvPr id="41" name="MH_Other_3"/>
            <p:cNvCxnSpPr>
              <a:cxnSpLocks noChangeShapeType="1"/>
            </p:cNvCxnSpPr>
            <p:nvPr>
              <p:custDataLst>
                <p:tags r:id="rId2"/>
              </p:custDataLst>
            </p:nvPr>
          </p:nvCxnSpPr>
          <p:spPr bwMode="auto">
            <a:xfrm rot="5400000" flipH="1" flipV="1">
              <a:off x="7866857" y="4599782"/>
              <a:ext cx="409575" cy="1588"/>
            </a:xfrm>
            <a:prstGeom prst="line">
              <a:avLst/>
            </a:prstGeom>
            <a:noFill/>
            <a:ln w="25400">
              <a:solidFill>
                <a:srgbClr val="4FBAE8"/>
              </a:solidFill>
              <a:round/>
              <a:headEnd/>
              <a:tailEnd/>
            </a:ln>
            <a:extLst>
              <a:ext uri="{909E8E84-426E-40DD-AFC4-6F175D3DCCD1}">
                <a14:hiddenFill xmlns:a14="http://schemas.microsoft.com/office/drawing/2010/main">
                  <a:noFill/>
                </a14:hiddenFill>
              </a:ext>
            </a:extLst>
          </p:spPr>
        </p:cxnSp>
        <p:cxnSp>
          <p:nvCxnSpPr>
            <p:cNvPr id="42" name="MH_Other_4"/>
            <p:cNvCxnSpPr>
              <a:cxnSpLocks noChangeShapeType="1"/>
            </p:cNvCxnSpPr>
            <p:nvPr>
              <p:custDataLst>
                <p:tags r:id="rId3"/>
              </p:custDataLst>
            </p:nvPr>
          </p:nvCxnSpPr>
          <p:spPr bwMode="auto">
            <a:xfrm rot="5400000" flipH="1" flipV="1">
              <a:off x="4970463" y="3182938"/>
              <a:ext cx="411163" cy="1588"/>
            </a:xfrm>
            <a:prstGeom prst="line">
              <a:avLst/>
            </a:prstGeom>
            <a:noFill/>
            <a:ln w="25400">
              <a:solidFill>
                <a:srgbClr val="4FBAE8"/>
              </a:solidFill>
              <a:round/>
              <a:headEnd/>
              <a:tailEnd/>
            </a:ln>
            <a:extLst>
              <a:ext uri="{909E8E84-426E-40DD-AFC4-6F175D3DCCD1}">
                <a14:hiddenFill xmlns:a14="http://schemas.microsoft.com/office/drawing/2010/main">
                  <a:noFill/>
                </a14:hiddenFill>
              </a:ext>
            </a:extLst>
          </p:spPr>
        </p:cxnSp>
        <p:cxnSp>
          <p:nvCxnSpPr>
            <p:cNvPr id="43" name="MH_Other_5"/>
            <p:cNvCxnSpPr>
              <a:cxnSpLocks noChangeShapeType="1"/>
            </p:cNvCxnSpPr>
            <p:nvPr>
              <p:custDataLst>
                <p:tags r:id="rId4"/>
              </p:custDataLst>
            </p:nvPr>
          </p:nvCxnSpPr>
          <p:spPr bwMode="auto">
            <a:xfrm rot="5400000" flipH="1" flipV="1">
              <a:off x="6875463" y="3182938"/>
              <a:ext cx="411163" cy="1588"/>
            </a:xfrm>
            <a:prstGeom prst="line">
              <a:avLst/>
            </a:prstGeom>
            <a:noFill/>
            <a:ln w="25400">
              <a:solidFill>
                <a:srgbClr val="4FBAE8"/>
              </a:solidFill>
              <a:round/>
              <a:headEnd/>
              <a:tailEnd/>
            </a:ln>
            <a:extLst>
              <a:ext uri="{909E8E84-426E-40DD-AFC4-6F175D3DCCD1}">
                <a14:hiddenFill xmlns:a14="http://schemas.microsoft.com/office/drawing/2010/main">
                  <a:noFill/>
                </a14:hiddenFill>
              </a:ext>
            </a:extLst>
          </p:spPr>
        </p:cxnSp>
        <p:sp>
          <p:nvSpPr>
            <p:cNvPr id="46" name="MH_Other_8"/>
            <p:cNvSpPr>
              <a:spLocks noChangeArrowheads="1"/>
            </p:cNvSpPr>
            <p:nvPr>
              <p:custDataLst>
                <p:tags r:id="rId5"/>
              </p:custDataLst>
            </p:nvPr>
          </p:nvSpPr>
          <p:spPr bwMode="auto">
            <a:xfrm>
              <a:off x="2547938" y="3236913"/>
              <a:ext cx="1295400" cy="1295400"/>
            </a:xfrm>
            <a:prstGeom prst="ellipse">
              <a:avLst/>
            </a:prstGeom>
            <a:solidFill>
              <a:srgbClr val="00A8E7"/>
            </a:solidFill>
            <a:ln w="9525">
              <a:noFill/>
              <a:round/>
              <a:headEnd/>
              <a:tailEnd/>
            </a:ln>
            <a:effectLst>
              <a:outerShdw blurRad="40000" dist="23000" dir="5400000" rotWithShape="0">
                <a:srgbClr val="808080">
                  <a:alpha val="34999"/>
                </a:srgbClr>
              </a:outerShdw>
            </a:effectLst>
          </p:spPr>
          <p:txBody>
            <a:bodyPr anchor="ctr"/>
            <a:lstStyle/>
            <a:p>
              <a:pPr algn="ctr"/>
              <a:r>
                <a:rPr lang="zh-CN" altLang="en-US" sz="2400" dirty="0" smtClean="0">
                  <a:solidFill>
                    <a:schemeClr val="bg1"/>
                  </a:solidFill>
                  <a:latin typeface="华康俪金黑W8(P)" panose="020B0800000000000000" pitchFamily="34" charset="-122"/>
                  <a:ea typeface="华康俪金黑W8(P)" panose="020B0800000000000000" pitchFamily="34" charset="-122"/>
                </a:rPr>
                <a:t>现状</a:t>
              </a:r>
              <a:endParaRPr lang="en-US" altLang="zh-CN" sz="2400" dirty="0" smtClean="0">
                <a:solidFill>
                  <a:schemeClr val="bg1"/>
                </a:solidFill>
                <a:latin typeface="华康俪金黑W8(P)" panose="020B0800000000000000" pitchFamily="34" charset="-122"/>
                <a:ea typeface="华康俪金黑W8(P)" panose="020B0800000000000000" pitchFamily="34" charset="-122"/>
              </a:endParaRPr>
            </a:p>
            <a:p>
              <a:pPr algn="ctr"/>
              <a:r>
                <a:rPr lang="zh-CN" altLang="en-US" sz="2400" dirty="0" smtClean="0">
                  <a:solidFill>
                    <a:schemeClr val="bg1"/>
                  </a:solidFill>
                  <a:latin typeface="华康俪金黑W8(P)" panose="020B0800000000000000" pitchFamily="34" charset="-122"/>
                  <a:ea typeface="华康俪金黑W8(P)" panose="020B0800000000000000" pitchFamily="34" charset="-122"/>
                </a:rPr>
                <a:t>调研</a:t>
              </a:r>
              <a:endParaRPr lang="zh-CN" altLang="en-US" sz="2400" dirty="0">
                <a:solidFill>
                  <a:schemeClr val="bg1"/>
                </a:solidFill>
                <a:latin typeface="华康俪金黑W8(P)" panose="020B0800000000000000" pitchFamily="34" charset="-122"/>
                <a:ea typeface="华康俪金黑W8(P)" panose="020B0800000000000000" pitchFamily="34" charset="-122"/>
              </a:endParaRPr>
            </a:p>
          </p:txBody>
        </p:sp>
        <p:sp>
          <p:nvSpPr>
            <p:cNvPr id="47" name="MH_Other_9"/>
            <p:cNvSpPr>
              <a:spLocks noChangeArrowheads="1"/>
            </p:cNvSpPr>
            <p:nvPr>
              <p:custDataLst>
                <p:tags r:id="rId6"/>
              </p:custDataLst>
            </p:nvPr>
          </p:nvSpPr>
          <p:spPr bwMode="auto">
            <a:xfrm>
              <a:off x="3743326" y="3236913"/>
              <a:ext cx="1090613" cy="129540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rgbClr val="F2F2F2"/>
            </a:solidFill>
            <a:ln w="9525">
              <a:noFill/>
              <a:round/>
              <a:headEnd/>
              <a:tailEnd/>
            </a:ln>
            <a:effectLst>
              <a:outerShdw blurRad="40000" dist="23000" dir="5400000" rotWithShape="0">
                <a:srgbClr val="808080">
                  <a:alpha val="34999"/>
                </a:srgbClr>
              </a:outerShdw>
            </a:effectLst>
          </p:spPr>
          <p:txBody>
            <a:bodyPr anchor="ctr"/>
            <a:lstStyle/>
            <a:p>
              <a:pPr algn="ctr">
                <a:defRPr/>
              </a:pPr>
              <a:r>
                <a:rPr lang="zh-CN" altLang="en-US" sz="2400" dirty="0" smtClean="0">
                  <a:solidFill>
                    <a:srgbClr val="00A8E7"/>
                  </a:solidFill>
                  <a:latin typeface="华康俪金黑W8(P)" panose="020B0800000000000000" pitchFamily="34" charset="-122"/>
                  <a:ea typeface="华康俪金黑W8(P)" panose="020B0800000000000000" pitchFamily="34" charset="-122"/>
                </a:rPr>
                <a:t>方法论</a:t>
              </a:r>
              <a:endParaRPr lang="en-US" altLang="zh-CN" sz="2400" dirty="0" smtClean="0">
                <a:solidFill>
                  <a:srgbClr val="00A8E7"/>
                </a:solidFill>
                <a:latin typeface="华康俪金黑W8(P)" panose="020B0800000000000000" pitchFamily="34" charset="-122"/>
                <a:ea typeface="华康俪金黑W8(P)" panose="020B0800000000000000" pitchFamily="34" charset="-122"/>
              </a:endParaRPr>
            </a:p>
            <a:p>
              <a:pPr algn="ctr">
                <a:defRPr/>
              </a:pPr>
              <a:r>
                <a:rPr lang="zh-CN" altLang="en-US" sz="2400" dirty="0" smtClean="0">
                  <a:solidFill>
                    <a:srgbClr val="00A8E7"/>
                  </a:solidFill>
                  <a:latin typeface="华康俪金黑W8(P)" panose="020B0800000000000000" pitchFamily="34" charset="-122"/>
                  <a:ea typeface="华康俪金黑W8(P)" panose="020B0800000000000000" pitchFamily="34" charset="-122"/>
                </a:rPr>
                <a:t>导</a:t>
              </a:r>
              <a:r>
                <a:rPr lang="zh-CN" altLang="en-US" sz="2400" dirty="0">
                  <a:solidFill>
                    <a:srgbClr val="00A8E7"/>
                  </a:solidFill>
                  <a:latin typeface="华康俪金黑W8(P)" panose="020B0800000000000000" pitchFamily="34" charset="-122"/>
                  <a:ea typeface="华康俪金黑W8(P)" panose="020B0800000000000000" pitchFamily="34" charset="-122"/>
                </a:rPr>
                <a:t>入</a:t>
              </a:r>
            </a:p>
          </p:txBody>
        </p:sp>
        <p:sp>
          <p:nvSpPr>
            <p:cNvPr id="48" name="MH_Other_10"/>
            <p:cNvSpPr>
              <a:spLocks noChangeArrowheads="1"/>
            </p:cNvSpPr>
            <p:nvPr>
              <p:custDataLst>
                <p:tags r:id="rId7"/>
              </p:custDataLst>
            </p:nvPr>
          </p:nvSpPr>
          <p:spPr bwMode="auto">
            <a:xfrm>
              <a:off x="4733926" y="3236913"/>
              <a:ext cx="1090613" cy="129540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rgbClr val="00A8E7"/>
            </a:solidFill>
            <a:ln w="9525">
              <a:noFill/>
              <a:round/>
              <a:headEnd/>
              <a:tailEnd/>
            </a:ln>
            <a:effectLst>
              <a:outerShdw blurRad="40000" dist="23000" dir="5400000" rotWithShape="0">
                <a:srgbClr val="808080">
                  <a:alpha val="34999"/>
                </a:srgbClr>
              </a:outerShdw>
            </a:effectLst>
          </p:spPr>
          <p:txBody>
            <a:bodyPr anchor="ctr"/>
            <a:lstStyle/>
            <a:p>
              <a:pPr algn="ctr"/>
              <a:r>
                <a:rPr lang="zh-CN" altLang="en-US" sz="2400" dirty="0" smtClean="0">
                  <a:solidFill>
                    <a:schemeClr val="bg1"/>
                  </a:solidFill>
                  <a:latin typeface="华康俪金黑W8(P)" panose="020B0800000000000000" pitchFamily="34" charset="-122"/>
                  <a:ea typeface="华康俪金黑W8(P)" panose="020B0800000000000000" pitchFamily="34" charset="-122"/>
                </a:rPr>
                <a:t>风险</a:t>
              </a:r>
              <a:endParaRPr lang="en-US" altLang="zh-CN" sz="2400" dirty="0" smtClean="0">
                <a:solidFill>
                  <a:schemeClr val="bg1"/>
                </a:solidFill>
                <a:latin typeface="华康俪金黑W8(P)" panose="020B0800000000000000" pitchFamily="34" charset="-122"/>
                <a:ea typeface="华康俪金黑W8(P)" panose="020B0800000000000000" pitchFamily="34" charset="-122"/>
              </a:endParaRPr>
            </a:p>
            <a:p>
              <a:pPr algn="ctr"/>
              <a:r>
                <a:rPr lang="zh-CN" altLang="en-US" sz="2400" dirty="0">
                  <a:solidFill>
                    <a:schemeClr val="bg1"/>
                  </a:solidFill>
                  <a:latin typeface="华康俪金黑W8(P)" panose="020B0800000000000000" pitchFamily="34" charset="-122"/>
                  <a:ea typeface="华康俪金黑W8(P)" panose="020B0800000000000000" pitchFamily="34" charset="-122"/>
                </a:rPr>
                <a:t>识别</a:t>
              </a:r>
              <a:endParaRPr lang="zh-CN" altLang="zh-CN" sz="2400" dirty="0">
                <a:solidFill>
                  <a:schemeClr val="bg1"/>
                </a:solidFill>
                <a:latin typeface="华康俪金黑W8(P)" panose="020B0800000000000000" pitchFamily="34" charset="-122"/>
                <a:ea typeface="华康俪金黑W8(P)" panose="020B0800000000000000" pitchFamily="34" charset="-122"/>
              </a:endParaRPr>
            </a:p>
          </p:txBody>
        </p:sp>
        <p:sp>
          <p:nvSpPr>
            <p:cNvPr id="49" name="MH_Other_11"/>
            <p:cNvSpPr>
              <a:spLocks noChangeArrowheads="1"/>
            </p:cNvSpPr>
            <p:nvPr>
              <p:custDataLst>
                <p:tags r:id="rId8"/>
              </p:custDataLst>
            </p:nvPr>
          </p:nvSpPr>
          <p:spPr bwMode="auto">
            <a:xfrm>
              <a:off x="5724526" y="3236913"/>
              <a:ext cx="1090613" cy="129540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rgbClr val="F2F2F2"/>
            </a:solidFill>
            <a:ln w="9525">
              <a:noFill/>
              <a:round/>
              <a:headEnd/>
              <a:tailEnd/>
            </a:ln>
            <a:effectLst>
              <a:outerShdw blurRad="40000" dist="23000" dir="5400000" rotWithShape="0">
                <a:srgbClr val="808080">
                  <a:alpha val="34999"/>
                </a:srgbClr>
              </a:outerShdw>
            </a:effectLst>
          </p:spPr>
          <p:txBody>
            <a:bodyPr anchor="ctr"/>
            <a:lstStyle/>
            <a:p>
              <a:pPr algn="ctr"/>
              <a:r>
                <a:rPr lang="zh-CN" altLang="en-US" sz="2400" dirty="0" smtClean="0">
                  <a:solidFill>
                    <a:srgbClr val="00A8E7"/>
                  </a:solidFill>
                  <a:latin typeface="华康俪金黑W8(P)" panose="020B0800000000000000" pitchFamily="34" charset="-122"/>
                  <a:ea typeface="华康俪金黑W8(P)" panose="020B0800000000000000" pitchFamily="34" charset="-122"/>
                </a:rPr>
                <a:t>风险</a:t>
              </a:r>
              <a:endParaRPr lang="en-US" altLang="zh-CN" sz="2400" dirty="0" smtClean="0">
                <a:solidFill>
                  <a:srgbClr val="00A8E7"/>
                </a:solidFill>
                <a:latin typeface="华康俪金黑W8(P)" panose="020B0800000000000000" pitchFamily="34" charset="-122"/>
                <a:ea typeface="华康俪金黑W8(P)" panose="020B0800000000000000" pitchFamily="34" charset="-122"/>
              </a:endParaRPr>
            </a:p>
            <a:p>
              <a:pPr algn="ctr"/>
              <a:r>
                <a:rPr lang="zh-CN" altLang="en-US" sz="2400" dirty="0">
                  <a:solidFill>
                    <a:srgbClr val="00A8E7"/>
                  </a:solidFill>
                  <a:latin typeface="华康俪金黑W8(P)" panose="020B0800000000000000" pitchFamily="34" charset="-122"/>
                  <a:ea typeface="华康俪金黑W8(P)" panose="020B0800000000000000" pitchFamily="34" charset="-122"/>
                </a:rPr>
                <a:t>分析</a:t>
              </a:r>
              <a:endParaRPr lang="zh-CN" altLang="zh-CN" sz="2400" dirty="0">
                <a:solidFill>
                  <a:srgbClr val="00A8E7"/>
                </a:solidFill>
                <a:latin typeface="华康俪金黑W8(P)" panose="020B0800000000000000" pitchFamily="34" charset="-122"/>
                <a:ea typeface="华康俪金黑W8(P)" panose="020B0800000000000000" pitchFamily="34" charset="-122"/>
              </a:endParaRPr>
            </a:p>
          </p:txBody>
        </p:sp>
        <p:sp>
          <p:nvSpPr>
            <p:cNvPr id="50" name="MH_Other_12"/>
            <p:cNvSpPr>
              <a:spLocks noChangeArrowheads="1"/>
            </p:cNvSpPr>
            <p:nvPr>
              <p:custDataLst>
                <p:tags r:id="rId9"/>
              </p:custDataLst>
            </p:nvPr>
          </p:nvSpPr>
          <p:spPr bwMode="auto">
            <a:xfrm>
              <a:off x="6684964" y="3236913"/>
              <a:ext cx="1044575" cy="1295400"/>
            </a:xfrm>
            <a:custGeom>
              <a:avLst/>
              <a:gdLst>
                <a:gd name="connsiteX0" fmla="*/ 396121 w 1043821"/>
                <a:gd name="connsiteY0" fmla="*/ 0 h 1295400"/>
                <a:gd name="connsiteX1" fmla="*/ 1043821 w 1043821"/>
                <a:gd name="connsiteY1" fmla="*/ 647700 h 1295400"/>
                <a:gd name="connsiteX2" fmla="*/ 396121 w 1043821"/>
                <a:gd name="connsiteY2" fmla="*/ 1295400 h 1295400"/>
                <a:gd name="connsiteX3" fmla="*/ 33986 w 1043821"/>
                <a:gd name="connsiteY3" fmla="*/ 1184783 h 1295400"/>
                <a:gd name="connsiteX4" fmla="*/ 0 w 1043821"/>
                <a:gd name="connsiteY4" fmla="*/ 1156743 h 1295400"/>
                <a:gd name="connsiteX5" fmla="*/ 84604 w 1043821"/>
                <a:gd name="connsiteY5" fmla="*/ 1054202 h 1295400"/>
                <a:gd name="connsiteX6" fmla="*/ 208773 w 1043821"/>
                <a:gd name="connsiteY6" fmla="*/ 647700 h 1295400"/>
                <a:gd name="connsiteX7" fmla="*/ 84604 w 1043821"/>
                <a:gd name="connsiteY7" fmla="*/ 241198 h 1295400"/>
                <a:gd name="connsiteX8" fmla="*/ 0 w 1043821"/>
                <a:gd name="connsiteY8" fmla="*/ 138658 h 1295400"/>
                <a:gd name="connsiteX9" fmla="*/ 33986 w 1043821"/>
                <a:gd name="connsiteY9" fmla="*/ 110617 h 1295400"/>
                <a:gd name="connsiteX10" fmla="*/ 396121 w 1043821"/>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821" h="1295400">
                  <a:moveTo>
                    <a:pt x="396121" y="0"/>
                  </a:moveTo>
                  <a:cubicBezTo>
                    <a:pt x="753836" y="0"/>
                    <a:pt x="1043821" y="289985"/>
                    <a:pt x="1043821" y="647700"/>
                  </a:cubicBezTo>
                  <a:cubicBezTo>
                    <a:pt x="1043821" y="1005415"/>
                    <a:pt x="753836" y="1295400"/>
                    <a:pt x="396121" y="1295400"/>
                  </a:cubicBezTo>
                  <a:cubicBezTo>
                    <a:pt x="261978" y="1295400"/>
                    <a:pt x="137360" y="1254621"/>
                    <a:pt x="33986" y="1184783"/>
                  </a:cubicBezTo>
                  <a:lnTo>
                    <a:pt x="0" y="1156743"/>
                  </a:lnTo>
                  <a:lnTo>
                    <a:pt x="84604" y="1054202"/>
                  </a:lnTo>
                  <a:cubicBezTo>
                    <a:pt x="162998" y="938164"/>
                    <a:pt x="208773" y="798278"/>
                    <a:pt x="208773" y="647700"/>
                  </a:cubicBezTo>
                  <a:cubicBezTo>
                    <a:pt x="208773" y="497123"/>
                    <a:pt x="162998" y="357237"/>
                    <a:pt x="84604" y="241198"/>
                  </a:cubicBezTo>
                  <a:lnTo>
                    <a:pt x="0" y="138658"/>
                  </a:lnTo>
                  <a:lnTo>
                    <a:pt x="33986" y="110617"/>
                  </a:lnTo>
                  <a:cubicBezTo>
                    <a:pt x="137360" y="40779"/>
                    <a:pt x="261978" y="0"/>
                    <a:pt x="396121" y="0"/>
                  </a:cubicBezTo>
                  <a:close/>
                </a:path>
              </a:pathLst>
            </a:custGeom>
            <a:solidFill>
              <a:srgbClr val="00A8E7"/>
            </a:solidFill>
            <a:ln w="9525">
              <a:noFill/>
              <a:round/>
              <a:headEnd/>
              <a:tailEnd/>
            </a:ln>
            <a:effectLst>
              <a:outerShdw blurRad="40000" dist="23000" dir="5400000" rotWithShape="0">
                <a:srgbClr val="808080">
                  <a:alpha val="34999"/>
                </a:srgbClr>
              </a:outerShdw>
            </a:effectLst>
          </p:spPr>
          <p:txBody>
            <a:bodyPr anchor="ctr"/>
            <a:lstStyle/>
            <a:p>
              <a:pPr algn="ctr"/>
              <a:r>
                <a:rPr lang="zh-CN" altLang="en-US" sz="2400" dirty="0" smtClean="0">
                  <a:solidFill>
                    <a:schemeClr val="bg1"/>
                  </a:solidFill>
                  <a:latin typeface="华康俪金黑W8(P)" panose="020B0800000000000000" pitchFamily="34" charset="-122"/>
                  <a:ea typeface="华康俪金黑W8(P)" panose="020B0800000000000000" pitchFamily="34" charset="-122"/>
                </a:rPr>
                <a:t>风险</a:t>
              </a:r>
              <a:endParaRPr lang="en-US" altLang="zh-CN" sz="2400" dirty="0" smtClean="0">
                <a:solidFill>
                  <a:schemeClr val="bg1"/>
                </a:solidFill>
                <a:latin typeface="华康俪金黑W8(P)" panose="020B0800000000000000" pitchFamily="34" charset="-122"/>
                <a:ea typeface="华康俪金黑W8(P)" panose="020B0800000000000000" pitchFamily="34" charset="-122"/>
              </a:endParaRPr>
            </a:p>
            <a:p>
              <a:pPr algn="ctr"/>
              <a:r>
                <a:rPr lang="zh-CN" altLang="en-US" sz="2400" dirty="0">
                  <a:solidFill>
                    <a:schemeClr val="bg1"/>
                  </a:solidFill>
                  <a:latin typeface="华康俪金黑W8(P)" panose="020B0800000000000000" pitchFamily="34" charset="-122"/>
                  <a:ea typeface="华康俪金黑W8(P)" panose="020B0800000000000000" pitchFamily="34" charset="-122"/>
                </a:rPr>
                <a:t>评价</a:t>
              </a:r>
              <a:endParaRPr lang="zh-CN" altLang="zh-CN" sz="2400" dirty="0">
                <a:solidFill>
                  <a:schemeClr val="bg1"/>
                </a:solidFill>
                <a:latin typeface="华康俪金黑W8(P)" panose="020B0800000000000000" pitchFamily="34" charset="-122"/>
                <a:ea typeface="华康俪金黑W8(P)" panose="020B0800000000000000" pitchFamily="34" charset="-122"/>
              </a:endParaRPr>
            </a:p>
          </p:txBody>
        </p:sp>
        <p:sp>
          <p:nvSpPr>
            <p:cNvPr id="51" name="MH_Other_13"/>
            <p:cNvSpPr>
              <a:spLocks noChangeArrowheads="1"/>
            </p:cNvSpPr>
            <p:nvPr>
              <p:custDataLst>
                <p:tags r:id="rId10"/>
              </p:custDataLst>
            </p:nvPr>
          </p:nvSpPr>
          <p:spPr bwMode="auto">
            <a:xfrm>
              <a:off x="7629526" y="3236913"/>
              <a:ext cx="1090613" cy="129540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rgbClr val="F2F2F2"/>
            </a:solidFill>
            <a:ln w="9525">
              <a:noFill/>
              <a:round/>
              <a:headEnd/>
              <a:tailEnd/>
            </a:ln>
            <a:effectLst>
              <a:outerShdw blurRad="40000" dist="23000" dir="5400000" rotWithShape="0">
                <a:srgbClr val="808080">
                  <a:alpha val="34999"/>
                </a:srgbClr>
              </a:outerShdw>
            </a:effectLst>
          </p:spPr>
          <p:txBody>
            <a:bodyPr anchor="ctr"/>
            <a:lstStyle/>
            <a:p>
              <a:pPr algn="ctr"/>
              <a:r>
                <a:rPr lang="zh-CN" altLang="en-US" sz="2400" dirty="0" smtClean="0">
                  <a:solidFill>
                    <a:srgbClr val="00A8E7"/>
                  </a:solidFill>
                  <a:latin typeface="华康俪金黑W8(P)" panose="020B0800000000000000" pitchFamily="34" charset="-122"/>
                  <a:ea typeface="华康俪金黑W8(P)" panose="020B0800000000000000" pitchFamily="34" charset="-122"/>
                </a:rPr>
                <a:t>风险</a:t>
              </a:r>
              <a:endParaRPr lang="en-US" altLang="zh-CN" sz="2400" dirty="0" smtClean="0">
                <a:solidFill>
                  <a:srgbClr val="00A8E7"/>
                </a:solidFill>
                <a:latin typeface="华康俪金黑W8(P)" panose="020B0800000000000000" pitchFamily="34" charset="-122"/>
                <a:ea typeface="华康俪金黑W8(P)" panose="020B0800000000000000" pitchFamily="34" charset="-122"/>
              </a:endParaRPr>
            </a:p>
            <a:p>
              <a:pPr algn="ctr"/>
              <a:r>
                <a:rPr lang="zh-CN" altLang="en-US" sz="2400" dirty="0">
                  <a:solidFill>
                    <a:srgbClr val="00A8E7"/>
                  </a:solidFill>
                  <a:latin typeface="华康俪金黑W8(P)" panose="020B0800000000000000" pitchFamily="34" charset="-122"/>
                  <a:ea typeface="华康俪金黑W8(P)" panose="020B0800000000000000" pitchFamily="34" charset="-122"/>
                </a:rPr>
                <a:t>优化</a:t>
              </a:r>
              <a:endParaRPr lang="zh-CN" altLang="zh-CN" sz="2400" dirty="0">
                <a:solidFill>
                  <a:srgbClr val="00A8E7"/>
                </a:solidFill>
                <a:latin typeface="华康俪金黑W8(P)" panose="020B0800000000000000" pitchFamily="34" charset="-122"/>
                <a:ea typeface="华康俪金黑W8(P)" panose="020B0800000000000000" pitchFamily="34" charset="-122"/>
              </a:endParaRPr>
            </a:p>
          </p:txBody>
        </p:sp>
        <p:sp>
          <p:nvSpPr>
            <p:cNvPr id="52" name="MH_Other_14"/>
            <p:cNvSpPr>
              <a:spLocks noChangeArrowheads="1"/>
            </p:cNvSpPr>
            <p:nvPr>
              <p:custDataLst>
                <p:tags r:id="rId11"/>
              </p:custDataLst>
            </p:nvPr>
          </p:nvSpPr>
          <p:spPr bwMode="auto">
            <a:xfrm>
              <a:off x="8589965" y="3095117"/>
              <a:ext cx="1329374" cy="1578993"/>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rgbClr val="FF8500"/>
            </a:solidFill>
            <a:ln w="9525">
              <a:noFill/>
              <a:round/>
              <a:headEnd/>
              <a:tailEnd/>
            </a:ln>
            <a:effectLst>
              <a:outerShdw blurRad="40000" dist="23000" dir="5400000" rotWithShape="0">
                <a:srgbClr val="808080">
                  <a:alpha val="34999"/>
                </a:srgbClr>
              </a:outerShdw>
            </a:effectLst>
          </p:spPr>
          <p:txBody>
            <a:bodyPr anchor="ctr"/>
            <a:lstStyle/>
            <a:p>
              <a:pPr algn="ctr"/>
              <a:r>
                <a:rPr lang="zh-CN" altLang="en-US" sz="2000" dirty="0">
                  <a:solidFill>
                    <a:schemeClr val="bg1"/>
                  </a:solidFill>
                  <a:latin typeface="华康俪金黑W8(P)" panose="020B0800000000000000" pitchFamily="34" charset="-122"/>
                  <a:ea typeface="华康俪金黑W8(P)" panose="020B0800000000000000" pitchFamily="34" charset="-122"/>
                </a:rPr>
                <a:t>质量</a:t>
              </a:r>
              <a:r>
                <a:rPr lang="zh-CN" altLang="en-US" sz="2000" dirty="0" smtClean="0">
                  <a:solidFill>
                    <a:schemeClr val="bg1"/>
                  </a:solidFill>
                  <a:latin typeface="华康俪金黑W8(P)" panose="020B0800000000000000" pitchFamily="34" charset="-122"/>
                  <a:ea typeface="华康俪金黑W8(P)" panose="020B0800000000000000" pitchFamily="34" charset="-122"/>
                </a:rPr>
                <a:t>风险</a:t>
              </a:r>
              <a:endParaRPr lang="en-US" altLang="zh-CN" sz="2000" dirty="0" smtClean="0">
                <a:solidFill>
                  <a:schemeClr val="bg1"/>
                </a:solidFill>
                <a:latin typeface="华康俪金黑W8(P)" panose="020B0800000000000000" pitchFamily="34" charset="-122"/>
                <a:ea typeface="华康俪金黑W8(P)" panose="020B0800000000000000" pitchFamily="34" charset="-122"/>
              </a:endParaRPr>
            </a:p>
            <a:p>
              <a:pPr algn="ctr"/>
              <a:r>
                <a:rPr lang="zh-CN" altLang="en-US" sz="2000" dirty="0" smtClean="0">
                  <a:solidFill>
                    <a:schemeClr val="bg1"/>
                  </a:solidFill>
                  <a:latin typeface="华康俪金黑W8(P)" panose="020B0800000000000000" pitchFamily="34" charset="-122"/>
                  <a:ea typeface="华康俪金黑W8(P)" panose="020B0800000000000000" pitchFamily="34" charset="-122"/>
                </a:rPr>
                <a:t>管理体系</a:t>
              </a:r>
              <a:endParaRPr lang="en-US" altLang="zh-CN" sz="2000" dirty="0" smtClean="0">
                <a:solidFill>
                  <a:schemeClr val="bg1"/>
                </a:solidFill>
                <a:latin typeface="华康俪金黑W8(P)" panose="020B0800000000000000" pitchFamily="34" charset="-122"/>
                <a:ea typeface="华康俪金黑W8(P)" panose="020B0800000000000000" pitchFamily="34" charset="-122"/>
              </a:endParaRPr>
            </a:p>
            <a:p>
              <a:pPr algn="ctr"/>
              <a:r>
                <a:rPr lang="zh-CN" altLang="en-US" sz="2000" dirty="0" smtClean="0">
                  <a:solidFill>
                    <a:schemeClr val="bg1"/>
                  </a:solidFill>
                  <a:latin typeface="华康俪金黑W8(P)" panose="020B0800000000000000" pitchFamily="34" charset="-122"/>
                  <a:ea typeface="华康俪金黑W8(P)" panose="020B0800000000000000" pitchFamily="34" charset="-122"/>
                </a:rPr>
                <a:t>建立</a:t>
              </a:r>
              <a:endParaRPr lang="zh-CN" altLang="zh-CN" sz="2000" dirty="0">
                <a:solidFill>
                  <a:schemeClr val="bg1"/>
                </a:solidFill>
                <a:latin typeface="华康俪金黑W8(P)" panose="020B0800000000000000" pitchFamily="34" charset="-122"/>
                <a:ea typeface="华康俪金黑W8(P)" panose="020B0800000000000000" pitchFamily="34" charset="-122"/>
              </a:endParaRPr>
            </a:p>
          </p:txBody>
        </p:sp>
      </p:grpSp>
      <p:sp>
        <p:nvSpPr>
          <p:cNvPr id="10" name="文本框 9"/>
          <p:cNvSpPr txBox="1"/>
          <p:nvPr/>
        </p:nvSpPr>
        <p:spPr>
          <a:xfrm>
            <a:off x="3915371" y="1808970"/>
            <a:ext cx="1988262" cy="741100"/>
          </a:xfrm>
          <a:prstGeom prst="rect">
            <a:avLst/>
          </a:prstGeom>
          <a:noFill/>
        </p:spPr>
        <p:txBody>
          <a:bodyPr wrap="square" rtlCol="0">
            <a:spAutoFit/>
          </a:bodyPr>
          <a:lstStyle/>
          <a:p>
            <a:pPr algn="ctr">
              <a:lnSpc>
                <a:spcPct val="130000"/>
              </a:lnSpc>
            </a:pPr>
            <a:r>
              <a:rPr lang="zh-CN" altLang="en-US" sz="17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失效模式识别</a:t>
            </a:r>
            <a:endParaRPr lang="en-US" altLang="zh-CN" sz="17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gn="ctr">
              <a:lnSpc>
                <a:spcPct val="130000"/>
              </a:lnSpc>
            </a:pPr>
            <a:r>
              <a:rPr lang="zh-CN" altLang="en-US" sz="17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失效原因分析</a:t>
            </a:r>
            <a:endParaRPr lang="zh-CN" altLang="en-US" sz="1700"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
        <p:nvSpPr>
          <p:cNvPr id="59" name="文本框 58"/>
          <p:cNvSpPr txBox="1"/>
          <p:nvPr/>
        </p:nvSpPr>
        <p:spPr>
          <a:xfrm>
            <a:off x="4091133" y="4848659"/>
            <a:ext cx="2834426" cy="1081193"/>
          </a:xfrm>
          <a:prstGeom prst="rect">
            <a:avLst/>
          </a:prstGeom>
          <a:noFill/>
        </p:spPr>
        <p:txBody>
          <a:bodyPr wrap="square" rtlCol="0">
            <a:spAutoFit/>
          </a:bodyPr>
          <a:lstStyle/>
          <a:p>
            <a:pPr algn="r">
              <a:lnSpc>
                <a:spcPct val="130000"/>
              </a:lnSpc>
            </a:pPr>
            <a:r>
              <a:rPr lang="zh-CN" altLang="en-US" sz="1700" dirty="0">
                <a:solidFill>
                  <a:schemeClr val="tx1">
                    <a:lumMod val="95000"/>
                    <a:lumOff val="5000"/>
                  </a:schemeClr>
                </a:solidFill>
                <a:latin typeface="微软雅黑 Light" panose="020B0502040204020203" pitchFamily="34" charset="-122"/>
                <a:ea typeface="微软雅黑 Light" panose="020B0502040204020203" pitchFamily="34" charset="-122"/>
              </a:rPr>
              <a:t>风险维度评分标准</a:t>
            </a:r>
            <a:r>
              <a:rPr lang="zh-CN" altLang="en-US" sz="17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制订</a:t>
            </a:r>
            <a:endParaRPr lang="en-US" altLang="zh-CN" sz="17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700" dirty="0">
                <a:solidFill>
                  <a:schemeClr val="tx1">
                    <a:lumMod val="95000"/>
                    <a:lumOff val="5000"/>
                  </a:schemeClr>
                </a:solidFill>
                <a:latin typeface="微软雅黑 Light" panose="020B0502040204020203" pitchFamily="34" charset="-122"/>
                <a:ea typeface="微软雅黑 Light" panose="020B0502040204020203" pitchFamily="34" charset="-122"/>
              </a:rPr>
              <a:t>风险维度</a:t>
            </a:r>
            <a:r>
              <a:rPr lang="zh-CN" altLang="en-US" sz="17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评分</a:t>
            </a:r>
            <a:endParaRPr lang="en-US" altLang="zh-CN" sz="17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700" dirty="0">
                <a:solidFill>
                  <a:schemeClr val="tx1">
                    <a:lumMod val="95000"/>
                    <a:lumOff val="5000"/>
                  </a:schemeClr>
                </a:solidFill>
                <a:latin typeface="微软雅黑 Light" panose="020B0502040204020203" pitchFamily="34" charset="-122"/>
                <a:ea typeface="微软雅黑 Light" panose="020B0502040204020203" pitchFamily="34" charset="-122"/>
              </a:rPr>
              <a:t>风险顺序数计算</a:t>
            </a:r>
          </a:p>
        </p:txBody>
      </p:sp>
      <p:sp>
        <p:nvSpPr>
          <p:cNvPr id="60" name="文本框 59"/>
          <p:cNvSpPr txBox="1"/>
          <p:nvPr/>
        </p:nvSpPr>
        <p:spPr>
          <a:xfrm>
            <a:off x="5806482" y="1808970"/>
            <a:ext cx="2819227" cy="741100"/>
          </a:xfrm>
          <a:prstGeom prst="rect">
            <a:avLst/>
          </a:prstGeom>
          <a:noFill/>
        </p:spPr>
        <p:txBody>
          <a:bodyPr wrap="square" rtlCol="0">
            <a:spAutoFit/>
          </a:bodyPr>
          <a:lstStyle/>
          <a:p>
            <a:pPr algn="ctr">
              <a:lnSpc>
                <a:spcPct val="130000"/>
              </a:lnSpc>
            </a:pPr>
            <a:r>
              <a:rPr lang="zh-CN" altLang="en-US" sz="1700" dirty="0">
                <a:solidFill>
                  <a:schemeClr val="tx1">
                    <a:lumMod val="95000"/>
                    <a:lumOff val="5000"/>
                  </a:schemeClr>
                </a:solidFill>
                <a:latin typeface="微软雅黑 Light" panose="020B0502040204020203" pitchFamily="34" charset="-122"/>
                <a:ea typeface="微软雅黑 Light" panose="020B0502040204020203" pitchFamily="34" charset="-122"/>
              </a:rPr>
              <a:t>风险等级评分标准</a:t>
            </a:r>
            <a:r>
              <a:rPr lang="zh-CN" altLang="en-US" sz="17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制订</a:t>
            </a:r>
            <a:endParaRPr lang="en-US" altLang="zh-CN" sz="17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gn="ctr">
              <a:lnSpc>
                <a:spcPct val="130000"/>
              </a:lnSpc>
            </a:pPr>
            <a:r>
              <a:rPr lang="zh-CN" altLang="en-US" sz="1700" dirty="0">
                <a:solidFill>
                  <a:schemeClr val="tx1">
                    <a:lumMod val="95000"/>
                    <a:lumOff val="5000"/>
                  </a:schemeClr>
                </a:solidFill>
                <a:latin typeface="微软雅黑 Light" panose="020B0502040204020203" pitchFamily="34" charset="-122"/>
                <a:ea typeface="微软雅黑 Light" panose="020B0502040204020203" pitchFamily="34" charset="-122"/>
              </a:rPr>
              <a:t>风险等级确定</a:t>
            </a:r>
          </a:p>
        </p:txBody>
      </p:sp>
      <p:sp>
        <p:nvSpPr>
          <p:cNvPr id="61" name="文本框 60"/>
          <p:cNvSpPr txBox="1"/>
          <p:nvPr/>
        </p:nvSpPr>
        <p:spPr>
          <a:xfrm>
            <a:off x="8017277" y="4842307"/>
            <a:ext cx="2834426" cy="1081193"/>
          </a:xfrm>
          <a:prstGeom prst="rect">
            <a:avLst/>
          </a:prstGeom>
          <a:noFill/>
        </p:spPr>
        <p:txBody>
          <a:bodyPr wrap="square" rtlCol="0">
            <a:spAutoFit/>
          </a:bodyPr>
          <a:lstStyle/>
          <a:p>
            <a:pPr>
              <a:lnSpc>
                <a:spcPct val="130000"/>
              </a:lnSpc>
            </a:pPr>
            <a:r>
              <a:rPr lang="zh-CN" altLang="en-US" sz="1700" dirty="0">
                <a:solidFill>
                  <a:schemeClr val="tx1">
                    <a:lumMod val="95000"/>
                    <a:lumOff val="5000"/>
                  </a:schemeClr>
                </a:solidFill>
                <a:latin typeface="微软雅黑 Light" panose="020B0502040204020203" pitchFamily="34" charset="-122"/>
                <a:ea typeface="微软雅黑 Light" panose="020B0502040204020203" pitchFamily="34" charset="-122"/>
              </a:rPr>
              <a:t>风险优化原则</a:t>
            </a:r>
            <a:r>
              <a:rPr lang="zh-CN" altLang="en-US" sz="17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制订</a:t>
            </a:r>
            <a:endParaRPr lang="en-US" altLang="zh-CN" sz="17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700" dirty="0">
                <a:solidFill>
                  <a:schemeClr val="tx1">
                    <a:lumMod val="95000"/>
                    <a:lumOff val="5000"/>
                  </a:schemeClr>
                </a:solidFill>
                <a:latin typeface="微软雅黑 Light" panose="020B0502040204020203" pitchFamily="34" charset="-122"/>
                <a:ea typeface="微软雅黑 Light" panose="020B0502040204020203" pitchFamily="34" charset="-122"/>
              </a:rPr>
              <a:t>风险优化</a:t>
            </a:r>
            <a:r>
              <a:rPr lang="zh-CN" altLang="en-US" sz="17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实施</a:t>
            </a:r>
            <a:endParaRPr lang="en-US" altLang="zh-CN" sz="17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700" dirty="0">
                <a:solidFill>
                  <a:schemeClr val="tx1">
                    <a:lumMod val="95000"/>
                    <a:lumOff val="5000"/>
                  </a:schemeClr>
                </a:solidFill>
                <a:latin typeface="微软雅黑 Light" panose="020B0502040204020203" pitchFamily="34" charset="-122"/>
                <a:ea typeface="微软雅黑 Light" panose="020B0502040204020203" pitchFamily="34" charset="-122"/>
              </a:rPr>
              <a:t>风险优化结果评估</a:t>
            </a:r>
          </a:p>
        </p:txBody>
      </p:sp>
    </p:spTree>
    <p:extLst>
      <p:ext uri="{BB962C8B-B14F-4D97-AF65-F5344CB8AC3E}">
        <p14:creationId xmlns:p14="http://schemas.microsoft.com/office/powerpoint/2010/main" val="3582099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868416"/>
      </p:ext>
    </p:extLst>
  </p:cSld>
  <p:clrMapOvr>
    <a:masterClrMapping/>
  </p:clrMapOvr>
  <p:transition spd="slow">
    <p:push di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215122302"/>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15132613"/>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215132613"/>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51215132613"/>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51215132613"/>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51215132613"/>
  <p:tag name="MH_LIBRARY" val="GRAPHIC"/>
  <p:tag name="MH_TYPE" val="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51215132613"/>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609230647"/>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609230647"/>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609230647"/>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609230647"/>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51215122302"/>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609230647"/>
  <p:tag name="MH_LIBRARY" val="GRAPHIC"/>
  <p:tag name="MH_TYPE" val="Other"/>
  <p:tag name="MH_ORDER" val="8"/>
</p:tagLst>
</file>

<file path=ppt/tags/tag21.xml><?xml version="1.0" encoding="utf-8"?>
<p:tagLst xmlns:a="http://schemas.openxmlformats.org/drawingml/2006/main" xmlns:r="http://schemas.openxmlformats.org/officeDocument/2006/relationships" xmlns:p="http://schemas.openxmlformats.org/presentationml/2006/main">
  <p:tag name="MH" val="20160609230647"/>
  <p:tag name="MH_LIBRARY" val="GRAPHIC"/>
  <p:tag name="MH_TYPE" val="Other"/>
  <p:tag name="MH_ORDER" val="9"/>
</p:tagLst>
</file>

<file path=ppt/tags/tag22.xml><?xml version="1.0" encoding="utf-8"?>
<p:tagLst xmlns:a="http://schemas.openxmlformats.org/drawingml/2006/main" xmlns:r="http://schemas.openxmlformats.org/officeDocument/2006/relationships" xmlns:p="http://schemas.openxmlformats.org/presentationml/2006/main">
  <p:tag name="MH" val="20160609230647"/>
  <p:tag name="MH_LIBRARY" val="GRAPHIC"/>
  <p:tag name="MH_TYPE" val="Other"/>
  <p:tag name="MH_ORDER" val="10"/>
</p:tagLst>
</file>

<file path=ppt/tags/tag23.xml><?xml version="1.0" encoding="utf-8"?>
<p:tagLst xmlns:a="http://schemas.openxmlformats.org/drawingml/2006/main" xmlns:r="http://schemas.openxmlformats.org/officeDocument/2006/relationships" xmlns:p="http://schemas.openxmlformats.org/presentationml/2006/main">
  <p:tag name="MH" val="20160609230647"/>
  <p:tag name="MH_LIBRARY" val="GRAPHIC"/>
  <p:tag name="MH_TYPE" val="Other"/>
  <p:tag name="MH_ORDER" val="11"/>
</p:tagLst>
</file>

<file path=ppt/tags/tag24.xml><?xml version="1.0" encoding="utf-8"?>
<p:tagLst xmlns:a="http://schemas.openxmlformats.org/drawingml/2006/main" xmlns:r="http://schemas.openxmlformats.org/officeDocument/2006/relationships" xmlns:p="http://schemas.openxmlformats.org/presentationml/2006/main">
  <p:tag name="MH" val="20160609230647"/>
  <p:tag name="MH_LIBRARY" val="GRAPHIC"/>
  <p:tag name="MH_TYPE" val="Other"/>
  <p:tag name="MH_ORDER" val="12"/>
</p:tagLst>
</file>

<file path=ppt/tags/tag25.xml><?xml version="1.0" encoding="utf-8"?>
<p:tagLst xmlns:a="http://schemas.openxmlformats.org/drawingml/2006/main" xmlns:r="http://schemas.openxmlformats.org/officeDocument/2006/relationships" xmlns:p="http://schemas.openxmlformats.org/presentationml/2006/main">
  <p:tag name="MH" val="20160609230647"/>
  <p:tag name="MH_LIBRARY" val="GRAPHIC"/>
  <p:tag name="MH_TYPE" val="Other"/>
  <p:tag name="MH_ORDER" val="13"/>
</p:tagLst>
</file>

<file path=ppt/tags/tag26.xml><?xml version="1.0" encoding="utf-8"?>
<p:tagLst xmlns:a="http://schemas.openxmlformats.org/drawingml/2006/main" xmlns:r="http://schemas.openxmlformats.org/officeDocument/2006/relationships" xmlns:p="http://schemas.openxmlformats.org/presentationml/2006/main">
  <p:tag name="MH" val="20160609230647"/>
  <p:tag name="MH_LIBRARY" val="GRAPHIC"/>
  <p:tag name="MH_TYPE" val="Other"/>
  <p:tag name="MH_ORDER" val="14"/>
</p:tagLst>
</file>

<file path=ppt/tags/tag27.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215122302"/>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5"/>
</p:tagLst>
</file>

<file path=ppt/tags/tag32.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6"/>
</p:tagLst>
</file>

<file path=ppt/tags/tag33.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7"/>
</p:tagLst>
</file>

<file path=ppt/tags/tag34.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8"/>
</p:tagLst>
</file>

<file path=ppt/tags/tag35.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9"/>
</p:tagLst>
</file>

<file path=ppt/tags/tag36.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10"/>
</p:tagLst>
</file>

<file path=ppt/tags/tag37.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11"/>
</p:tagLst>
</file>

<file path=ppt/tags/tag38.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Other"/>
  <p:tag name="MH_ORDER" val="12"/>
</p:tagLst>
</file>

<file path=ppt/tags/tag39.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15122302"/>
  <p:tag name="MH_LIBRARY" val="GRAPHIC"/>
  <p:tag name="MH_TYPE" val="SubTitle"/>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610120917"/>
  <p:tag name="MH_LIBRARY" val="GRAPHIC"/>
  <p:tag name="MH_TYPE" val="SubTitle"/>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Other"/>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SubTitle"/>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Other"/>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Other"/>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SubTitle"/>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Other"/>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Other"/>
  <p:tag name="MH_ORDER" val="5"/>
</p:tagLst>
</file>

<file path=ppt/tags/tag48.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SubTitle"/>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Other"/>
  <p:tag name="MH_ORDER" val="6"/>
</p:tagLst>
</file>

<file path=ppt/tags/tag5.xml><?xml version="1.0" encoding="utf-8"?>
<p:tagLst xmlns:a="http://schemas.openxmlformats.org/drawingml/2006/main" xmlns:r="http://schemas.openxmlformats.org/officeDocument/2006/relationships" xmlns:p="http://schemas.openxmlformats.org/presentationml/2006/main">
  <p:tag name="MH" val="20151215122302"/>
  <p:tag name="MH_LIBRARY" val="GRAPHIC"/>
  <p:tag name="MH_TYPE" val="Other"/>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Other"/>
  <p:tag name="MH_ORDER" val="7"/>
</p:tagLst>
</file>

<file path=ppt/tags/tag51.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Other"/>
  <p:tag name="MH_ORDER" val="8"/>
</p:tagLst>
</file>

<file path=ppt/tags/tag52.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Other"/>
  <p:tag name="MH_ORDER" val="12"/>
</p:tagLst>
</file>

<file path=ppt/tags/tag53.xml><?xml version="1.0" encoding="utf-8"?>
<p:tagLst xmlns:a="http://schemas.openxmlformats.org/drawingml/2006/main" xmlns:r="http://schemas.openxmlformats.org/officeDocument/2006/relationships" xmlns:p="http://schemas.openxmlformats.org/presentationml/2006/main">
  <p:tag name="MH" val="20160610125814"/>
  <p:tag name="MH_LIBRARY" val="GRAPHIC"/>
  <p:tag name="MH_TYPE" val="Other"/>
  <p:tag name="MH_ORDER" val="13"/>
</p:tagLst>
</file>

<file path=ppt/tags/tag54.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Other"/>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Other"/>
  <p:tag name="MH_ORDER" val="2"/>
</p:tagLst>
</file>

<file path=ppt/tags/tag56.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Other"/>
  <p:tag name="MH_ORDER" val="3"/>
</p:tagLst>
</file>

<file path=ppt/tags/tag57.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Other"/>
  <p:tag name="MH_ORDER" val="4"/>
</p:tagLst>
</file>

<file path=ppt/tags/tag58.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Other"/>
  <p:tag name="MH_ORDER" val="5"/>
</p:tagLst>
</file>

<file path=ppt/tags/tag59.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Other"/>
  <p:tag name="MH_ORDER" val="6"/>
</p:tagLst>
</file>

<file path=ppt/tags/tag6.xml><?xml version="1.0" encoding="utf-8"?>
<p:tagLst xmlns:a="http://schemas.openxmlformats.org/drawingml/2006/main" xmlns:r="http://schemas.openxmlformats.org/officeDocument/2006/relationships" xmlns:p="http://schemas.openxmlformats.org/presentationml/2006/main">
  <p:tag name="MH" val="20151215122302"/>
  <p:tag name="MH_LIBRARY" val="GRAPHIC"/>
  <p:tag name="MH_TYPE" val="Sub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Other"/>
  <p:tag name="MH_ORDER" val="7"/>
</p:tagLst>
</file>

<file path=ppt/tags/tag61.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Other"/>
  <p:tag name="MH_ORDER" val="8"/>
</p:tagLst>
</file>

<file path=ppt/tags/tag62.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SubTitle"/>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Text"/>
  <p:tag name="MH_ORDER" val="2"/>
</p:tagLst>
</file>

<file path=ppt/tags/tag64.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Text"/>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SubTitle"/>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Text"/>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60610132455"/>
  <p:tag name="MH_LIBRARY" val="GRAPHIC"/>
  <p:tag name="MH_TYPE" val="SubTitle"/>
  <p:tag name="MH_ORDER" val="2"/>
</p:tagLst>
</file>

<file path=ppt/tags/tag68.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SubTitle"/>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215122302"/>
  <p:tag name="MH_LIBRARY" val="GRAPHIC"/>
  <p:tag name="MH_TYPE" val="Other"/>
  <p:tag name="MH_ORDER" val="2"/>
</p:tagLst>
</file>

<file path=ppt/tags/tag70.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SubTitle"/>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Text"/>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SubTitle"/>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Text"/>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Other"/>
  <p:tag name="MH_ORDER" val="5"/>
</p:tagLst>
</file>

<file path=ppt/tags/tag75.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Other"/>
  <p:tag name="MH_ORDER" val="6"/>
</p:tagLst>
</file>

<file path=ppt/tags/tag76.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Other"/>
  <p:tag name="MH_ORDER" val="9"/>
</p:tagLst>
</file>

<file path=ppt/tags/tag77.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Other"/>
  <p:tag name="MH_ORDER" val="3"/>
</p:tagLst>
</file>

<file path=ppt/tags/tag78.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Other"/>
  <p:tag name="MH_ORDER" val="4"/>
</p:tagLst>
</file>

<file path=ppt/tags/tag79.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Other"/>
  <p:tag name="MH_ORDER" val="8"/>
</p:tagLst>
</file>

<file path=ppt/tags/tag8.xml><?xml version="1.0" encoding="utf-8"?>
<p:tagLst xmlns:a="http://schemas.openxmlformats.org/drawingml/2006/main" xmlns:r="http://schemas.openxmlformats.org/officeDocument/2006/relationships" xmlns:p="http://schemas.openxmlformats.org/presentationml/2006/main">
  <p:tag name="MH" val="20151215122302"/>
  <p:tag name="MH_LIBRARY" val="GRAPHIC"/>
  <p:tag name="MH_TYPE" val="SubTitle"/>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Other"/>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Other"/>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60610134914"/>
  <p:tag name="MH_LIBRARY" val="GRAPHIC"/>
  <p:tag name="MH_TYPE" val="Other"/>
  <p:tag name="MH_ORDER" val="7"/>
</p:tagLst>
</file>

<file path=ppt/tags/tag83.xml><?xml version="1.0" encoding="utf-8"?>
<p:tagLst xmlns:a="http://schemas.openxmlformats.org/drawingml/2006/main" xmlns:r="http://schemas.openxmlformats.org/officeDocument/2006/relationships" xmlns:p="http://schemas.openxmlformats.org/presentationml/2006/main">
  <p:tag name="MH" val="20160610150839"/>
  <p:tag name="MH_LIBRARY" val="GRAPHIC"/>
  <p:tag name="MH_TYPE" val="Title"/>
  <p:tag name="MH_ORDER" val="1"/>
</p:tagLst>
</file>

<file path=ppt/tags/tag84.xml><?xml version="1.0" encoding="utf-8"?>
<p:tagLst xmlns:a="http://schemas.openxmlformats.org/drawingml/2006/main" xmlns:r="http://schemas.openxmlformats.org/officeDocument/2006/relationships" xmlns:p="http://schemas.openxmlformats.org/presentationml/2006/main">
  <p:tag name="MH" val="20160610150839"/>
  <p:tag name="MH_LIBRARY" val="GRAPHIC"/>
  <p:tag name="MH_TYPE" val="SubTitle"/>
  <p:tag name="MH_ORDER" val="1"/>
</p:tagLst>
</file>

<file path=ppt/tags/tag85.xml><?xml version="1.0" encoding="utf-8"?>
<p:tagLst xmlns:a="http://schemas.openxmlformats.org/drawingml/2006/main" xmlns:r="http://schemas.openxmlformats.org/officeDocument/2006/relationships" xmlns:p="http://schemas.openxmlformats.org/presentationml/2006/main">
  <p:tag name="MH" val="20160610150839"/>
  <p:tag name="MH_LIBRARY" val="GRAPHIC"/>
  <p:tag name="MH_TYPE" val="SubTitl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215122302"/>
  <p:tag name="MH_LIBRARY" val="GRAPHIC"/>
  <p:tag name="MH_TYPE" val="Other"/>
  <p:tag name="MH_ORDER" val="2"/>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2700">
          <a:solidFill>
            <a:schemeClr val="tx1">
              <a:lumMod val="85000"/>
              <a:lumOff val="15000"/>
            </a:schemeClr>
          </a:solidFill>
          <a:prstDash val="soli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130000"/>
          </a:lnSpc>
          <a:defRPr sz="1600" dirty="0">
            <a:latin typeface="微软雅黑 Light" panose="020B0502040204020203" pitchFamily="34" charset="-122"/>
            <a:ea typeface="微软雅黑 Light" panose="020B0502040204020203" pitchFamily="34" charset="-122"/>
          </a:defRPr>
        </a:defPPr>
      </a:lstStyle>
    </a:txDef>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6332</TotalTime>
  <Words>2085</Words>
  <Application>Microsoft Office PowerPoint</Application>
  <PresentationFormat>自定义</PresentationFormat>
  <Paragraphs>233</Paragraphs>
  <Slides>31</Slides>
  <Notes>4</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31</vt:i4>
      </vt:variant>
    </vt:vector>
  </HeadingPairs>
  <TitlesOfParts>
    <vt:vector size="50" baseType="lpstr">
      <vt:lpstr>DFPYeaSong-B5</vt:lpstr>
      <vt:lpstr>Arial</vt:lpstr>
      <vt:lpstr>华康俪金黑W8(P)</vt:lpstr>
      <vt:lpstr>黑体</vt:lpstr>
      <vt:lpstr>微软雅黑 Light</vt:lpstr>
      <vt:lpstr>Calibri</vt:lpstr>
      <vt:lpstr>Impact</vt:lpstr>
      <vt:lpstr>Calibri Light</vt:lpstr>
      <vt:lpstr>站酷高端黑</vt:lpstr>
      <vt:lpstr>方正正中黑简体</vt:lpstr>
      <vt:lpstr>Times New Roman</vt:lpstr>
      <vt:lpstr>宋体</vt:lpstr>
      <vt:lpstr>Arial Unicode MS</vt:lpstr>
      <vt:lpstr>Broadway</vt:lpstr>
      <vt:lpstr>微软雅黑</vt:lpstr>
      <vt:lpstr>Agency FB</vt:lpstr>
      <vt:lpstr>1_自定义设计方案</vt: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1524</cp:revision>
  <dcterms:modified xsi:type="dcterms:W3CDTF">2016-11-07T15:19:09Z</dcterms:modified>
  <cp:category>锐旗设计；https://9ppt.taobao.com</cp:category>
</cp:coreProperties>
</file>