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1"/>
  </p:notesMasterIdLst>
  <p:sldIdLst>
    <p:sldId id="309" r:id="rId3"/>
    <p:sldId id="310" r:id="rId4"/>
    <p:sldId id="311" r:id="rId5"/>
    <p:sldId id="312" r:id="rId6"/>
    <p:sldId id="264" r:id="rId7"/>
    <p:sldId id="313" r:id="rId8"/>
    <p:sldId id="314" r:id="rId9"/>
    <p:sldId id="315" r:id="rId10"/>
    <p:sldId id="316" r:id="rId11"/>
    <p:sldId id="317" r:id="rId12"/>
    <p:sldId id="318" r:id="rId13"/>
    <p:sldId id="319" r:id="rId14"/>
    <p:sldId id="320" r:id="rId15"/>
    <p:sldId id="321" r:id="rId16"/>
    <p:sldId id="322" r:id="rId17"/>
    <p:sldId id="324" r:id="rId18"/>
    <p:sldId id="326" r:id="rId19"/>
    <p:sldId id="327" r:id="rId20"/>
    <p:sldId id="328" r:id="rId21"/>
    <p:sldId id="329" r:id="rId22"/>
    <p:sldId id="331" r:id="rId23"/>
    <p:sldId id="330" r:id="rId24"/>
    <p:sldId id="332" r:id="rId25"/>
    <p:sldId id="333" r:id="rId26"/>
    <p:sldId id="334" r:id="rId27"/>
    <p:sldId id="335" r:id="rId28"/>
    <p:sldId id="336" r:id="rId29"/>
    <p:sldId id="337" r:id="rId30"/>
    <p:sldId id="338" r:id="rId31"/>
    <p:sldId id="339" r:id="rId32"/>
    <p:sldId id="340" r:id="rId33"/>
    <p:sldId id="345" r:id="rId34"/>
    <p:sldId id="341" r:id="rId35"/>
    <p:sldId id="342" r:id="rId36"/>
    <p:sldId id="343" r:id="rId37"/>
    <p:sldId id="344" r:id="rId38"/>
    <p:sldId id="346" r:id="rId39"/>
    <p:sldId id="347" r:id="rId40"/>
  </p:sldIdLst>
  <p:sldSz cx="9144000" cy="5143500" type="screen16x9"/>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3" autoAdjust="0"/>
    <p:restoredTop sz="94620" autoAdjust="0"/>
  </p:normalViewPr>
  <p:slideViewPr>
    <p:cSldViewPr>
      <p:cViewPr varScale="1">
        <p:scale>
          <a:sx n="107" d="100"/>
          <a:sy n="107" d="100"/>
        </p:scale>
        <p:origin x="758" y="82"/>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0C64D89-293B-4647-8217-A55C58B11A05}"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1CE4B0E-F69D-4B1C-BC62-0EE27DD2CB2F}" type="slidenum">
              <a:rPr lang="zh-CN" altLang="en-US" smtClean="0"/>
              <a:t>‹#›</a:t>
            </a:fld>
            <a:endParaRPr lang="zh-CN" altLang="en-US"/>
          </a:p>
        </p:txBody>
      </p:sp>
    </p:spTree>
    <p:extLst>
      <p:ext uri="{BB962C8B-B14F-4D97-AF65-F5344CB8AC3E}">
        <p14:creationId xmlns:p14="http://schemas.microsoft.com/office/powerpoint/2010/main" val="1762270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11CE4B0E-F69D-4B1C-BC62-0EE27DD2CB2F}" type="slidenum">
              <a:rPr lang="zh-CN" altLang="en-US" smtClean="0"/>
              <a:t>1</a:t>
            </a:fld>
            <a:endParaRPr lang="zh-CN" altLang="en-US"/>
          </a:p>
        </p:txBody>
      </p:sp>
    </p:spTree>
    <p:extLst>
      <p:ext uri="{BB962C8B-B14F-4D97-AF65-F5344CB8AC3E}">
        <p14:creationId xmlns:p14="http://schemas.microsoft.com/office/powerpoint/2010/main" val="30331815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t>10</a:t>
            </a:fld>
            <a:endParaRPr lang="zh-CN" altLang="en-US"/>
          </a:p>
        </p:txBody>
      </p:sp>
    </p:spTree>
    <p:extLst>
      <p:ext uri="{BB962C8B-B14F-4D97-AF65-F5344CB8AC3E}">
        <p14:creationId xmlns:p14="http://schemas.microsoft.com/office/powerpoint/2010/main" val="26465325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t>11</a:t>
            </a:fld>
            <a:endParaRPr lang="zh-CN" altLang="en-US"/>
          </a:p>
        </p:txBody>
      </p:sp>
    </p:spTree>
    <p:extLst>
      <p:ext uri="{BB962C8B-B14F-4D97-AF65-F5344CB8AC3E}">
        <p14:creationId xmlns:p14="http://schemas.microsoft.com/office/powerpoint/2010/main" val="26465325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t>12</a:t>
            </a:fld>
            <a:endParaRPr lang="zh-CN" altLang="en-US"/>
          </a:p>
        </p:txBody>
      </p:sp>
    </p:spTree>
    <p:extLst>
      <p:ext uri="{BB962C8B-B14F-4D97-AF65-F5344CB8AC3E}">
        <p14:creationId xmlns:p14="http://schemas.microsoft.com/office/powerpoint/2010/main" val="26465325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11CE4B0E-F69D-4B1C-BC62-0EE27DD2CB2F}" type="slidenum">
              <a:rPr lang="zh-CN" altLang="en-US" smtClean="0"/>
              <a:t>13</a:t>
            </a:fld>
            <a:endParaRPr lang="zh-CN" altLang="en-US"/>
          </a:p>
        </p:txBody>
      </p:sp>
    </p:spTree>
    <p:extLst>
      <p:ext uri="{BB962C8B-B14F-4D97-AF65-F5344CB8AC3E}">
        <p14:creationId xmlns:p14="http://schemas.microsoft.com/office/powerpoint/2010/main" val="42583380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CE4B0E-F69D-4B1C-BC62-0EE27DD2CB2F}" type="slidenum">
              <a:rPr lang="zh-CN" altLang="en-US" smtClean="0"/>
              <a:t>17</a:t>
            </a:fld>
            <a:endParaRPr lang="zh-CN" altLang="en-US"/>
          </a:p>
        </p:txBody>
      </p:sp>
    </p:spTree>
    <p:extLst>
      <p:ext uri="{BB962C8B-B14F-4D97-AF65-F5344CB8AC3E}">
        <p14:creationId xmlns:p14="http://schemas.microsoft.com/office/powerpoint/2010/main" val="5520653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CE4B0E-F69D-4B1C-BC62-0EE27DD2CB2F}" type="slidenum">
              <a:rPr lang="zh-CN" altLang="en-US" smtClean="0"/>
              <a:t>2</a:t>
            </a:fld>
            <a:endParaRPr lang="zh-CN" altLang="en-US"/>
          </a:p>
        </p:txBody>
      </p:sp>
    </p:spTree>
    <p:extLst>
      <p:ext uri="{BB962C8B-B14F-4D97-AF65-F5344CB8AC3E}">
        <p14:creationId xmlns:p14="http://schemas.microsoft.com/office/powerpoint/2010/main" val="6190848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t>25</a:t>
            </a:fld>
            <a:endParaRPr lang="zh-CN" altLang="en-US"/>
          </a:p>
        </p:txBody>
      </p:sp>
    </p:spTree>
    <p:extLst>
      <p:ext uri="{BB962C8B-B14F-4D97-AF65-F5344CB8AC3E}">
        <p14:creationId xmlns:p14="http://schemas.microsoft.com/office/powerpoint/2010/main" val="2477451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CE4B0E-F69D-4B1C-BC62-0EE27DD2CB2F}" type="slidenum">
              <a:rPr lang="zh-CN" altLang="en-US" smtClean="0"/>
              <a:t>3</a:t>
            </a:fld>
            <a:endParaRPr lang="zh-CN" altLang="en-US"/>
          </a:p>
        </p:txBody>
      </p:sp>
    </p:spTree>
    <p:extLst>
      <p:ext uri="{BB962C8B-B14F-4D97-AF65-F5344CB8AC3E}">
        <p14:creationId xmlns:p14="http://schemas.microsoft.com/office/powerpoint/2010/main" val="721088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t>30</a:t>
            </a:fld>
            <a:endParaRPr lang="zh-CN" altLang="en-US"/>
          </a:p>
        </p:txBody>
      </p:sp>
    </p:spTree>
    <p:extLst>
      <p:ext uri="{BB962C8B-B14F-4D97-AF65-F5344CB8AC3E}">
        <p14:creationId xmlns:p14="http://schemas.microsoft.com/office/powerpoint/2010/main" val="9458328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26465325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11CE4B0E-F69D-4B1C-BC62-0EE27DD2CB2F}" type="slidenum">
              <a:rPr lang="zh-CN" altLang="en-US" smtClean="0"/>
              <a:t>36</a:t>
            </a:fld>
            <a:endParaRPr lang="zh-CN" altLang="en-US"/>
          </a:p>
        </p:txBody>
      </p:sp>
    </p:spTree>
    <p:extLst>
      <p:ext uri="{BB962C8B-B14F-4D97-AF65-F5344CB8AC3E}">
        <p14:creationId xmlns:p14="http://schemas.microsoft.com/office/powerpoint/2010/main" val="3901975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t>4</a:t>
            </a:fld>
            <a:endParaRPr lang="zh-CN" altLang="en-US"/>
          </a:p>
        </p:txBody>
      </p:sp>
    </p:spTree>
    <p:extLst>
      <p:ext uri="{BB962C8B-B14F-4D97-AF65-F5344CB8AC3E}">
        <p14:creationId xmlns:p14="http://schemas.microsoft.com/office/powerpoint/2010/main" val="3515073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t>5</a:t>
            </a:fld>
            <a:endParaRPr lang="zh-CN" altLang="en-US"/>
          </a:p>
        </p:txBody>
      </p:sp>
    </p:spTree>
    <p:extLst>
      <p:ext uri="{BB962C8B-B14F-4D97-AF65-F5344CB8AC3E}">
        <p14:creationId xmlns:p14="http://schemas.microsoft.com/office/powerpoint/2010/main" val="2646532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11CE4B0E-F69D-4B1C-BC62-0EE27DD2CB2F}" type="slidenum">
              <a:rPr lang="zh-CN" altLang="en-US" smtClean="0"/>
              <a:t>6</a:t>
            </a:fld>
            <a:endParaRPr lang="zh-CN" altLang="en-US"/>
          </a:p>
        </p:txBody>
      </p:sp>
    </p:spTree>
    <p:extLst>
      <p:ext uri="{BB962C8B-B14F-4D97-AF65-F5344CB8AC3E}">
        <p14:creationId xmlns:p14="http://schemas.microsoft.com/office/powerpoint/2010/main" val="2646532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t>7</a:t>
            </a:fld>
            <a:endParaRPr lang="zh-CN" altLang="en-US"/>
          </a:p>
        </p:txBody>
      </p:sp>
    </p:spTree>
    <p:extLst>
      <p:ext uri="{BB962C8B-B14F-4D97-AF65-F5344CB8AC3E}">
        <p14:creationId xmlns:p14="http://schemas.microsoft.com/office/powerpoint/2010/main" val="2646532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t>8</a:t>
            </a:fld>
            <a:endParaRPr lang="zh-CN" altLang="en-US"/>
          </a:p>
        </p:txBody>
      </p:sp>
    </p:spTree>
    <p:extLst>
      <p:ext uri="{BB962C8B-B14F-4D97-AF65-F5344CB8AC3E}">
        <p14:creationId xmlns:p14="http://schemas.microsoft.com/office/powerpoint/2010/main" val="2646532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CE4B0E-F69D-4B1C-BC62-0EE27DD2CB2F}" type="slidenum">
              <a:rPr lang="zh-CN" altLang="en-US" smtClean="0"/>
              <a:t>9</a:t>
            </a:fld>
            <a:endParaRPr lang="zh-CN" altLang="en-US"/>
          </a:p>
        </p:txBody>
      </p:sp>
    </p:spTree>
    <p:extLst>
      <p:ext uri="{BB962C8B-B14F-4D97-AF65-F5344CB8AC3E}">
        <p14:creationId xmlns:p14="http://schemas.microsoft.com/office/powerpoint/2010/main" val="2960437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91E6FAF-F3CD-4CA7-B192-540DB11C0A16}"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C002DE-F739-4BC5-B667-2DE7491813D6}" type="slidenum">
              <a:rPr lang="zh-CN" altLang="en-US" smtClean="0"/>
              <a:t>‹#›</a:t>
            </a:fld>
            <a:endParaRPr lang="zh-CN" altLang="en-US"/>
          </a:p>
        </p:txBody>
      </p:sp>
    </p:spTree>
    <p:extLst>
      <p:ext uri="{BB962C8B-B14F-4D97-AF65-F5344CB8AC3E}">
        <p14:creationId xmlns:p14="http://schemas.microsoft.com/office/powerpoint/2010/main" val="40944615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1E6FAF-F3CD-4CA7-B192-540DB11C0A16}"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C002DE-F739-4BC5-B667-2DE7491813D6}" type="slidenum">
              <a:rPr lang="zh-CN" altLang="en-US" smtClean="0"/>
              <a:t>‹#›</a:t>
            </a:fld>
            <a:endParaRPr lang="zh-CN" altLang="en-US"/>
          </a:p>
        </p:txBody>
      </p:sp>
    </p:spTree>
    <p:extLst>
      <p:ext uri="{BB962C8B-B14F-4D97-AF65-F5344CB8AC3E}">
        <p14:creationId xmlns:p14="http://schemas.microsoft.com/office/powerpoint/2010/main" val="691647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1E6FAF-F3CD-4CA7-B192-540DB11C0A16}"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C002DE-F739-4BC5-B667-2DE7491813D6}" type="slidenum">
              <a:rPr lang="zh-CN" altLang="en-US" smtClean="0"/>
              <a:t>‹#›</a:t>
            </a:fld>
            <a:endParaRPr lang="zh-CN" altLang="en-US"/>
          </a:p>
        </p:txBody>
      </p:sp>
    </p:spTree>
    <p:extLst>
      <p:ext uri="{BB962C8B-B14F-4D97-AF65-F5344CB8AC3E}">
        <p14:creationId xmlns:p14="http://schemas.microsoft.com/office/powerpoint/2010/main" val="37948290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02956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89701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04582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8995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0193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88840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66272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7299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04079851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35801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00285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8689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矩形 8"/>
          <p:cNvSpPr/>
          <p:nvPr userDrawn="1"/>
        </p:nvSpPr>
        <p:spPr>
          <a:xfrm>
            <a:off x="152400" y="627534"/>
            <a:ext cx="8848725" cy="4392488"/>
          </a:xfrm>
          <a:prstGeom prst="rect">
            <a:avLst/>
          </a:prstGeom>
          <a:gradFill flip="none" rotWithShape="1">
            <a:gsLst>
              <a:gs pos="0">
                <a:schemeClr val="accent6">
                  <a:lumMod val="60000"/>
                  <a:lumOff val="40000"/>
                  <a:alpha val="30000"/>
                </a:schemeClr>
              </a:gs>
              <a:gs pos="46000">
                <a:schemeClr val="bg1">
                  <a:alpha val="89000"/>
                </a:schemeClr>
              </a:gs>
              <a:gs pos="100000">
                <a:schemeClr val="accent6">
                  <a:lumMod val="60000"/>
                  <a:lumOff val="40000"/>
                  <a:alpha val="70000"/>
                </a:schemeClr>
              </a:gs>
            </a:gsLst>
            <a:lin ang="2700000" scaled="1"/>
            <a:tileRect/>
          </a:gradFill>
          <a:ln w="3175">
            <a:solidFill>
              <a:schemeClr val="tx1">
                <a:lumMod val="50000"/>
                <a:lumOff val="50000"/>
              </a:schemeClr>
            </a:solidFill>
          </a:ln>
          <a:effectLst/>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2400" y="178743"/>
            <a:ext cx="631585" cy="448791"/>
          </a:xfrm>
          <a:prstGeom prst="rect">
            <a:avLst/>
          </a:prstGeom>
        </p:spPr>
      </p:pic>
      <p:grpSp>
        <p:nvGrpSpPr>
          <p:cNvPr id="11" name="组合 10"/>
          <p:cNvGrpSpPr/>
          <p:nvPr userDrawn="1"/>
        </p:nvGrpSpPr>
        <p:grpSpPr>
          <a:xfrm>
            <a:off x="7027490" y="123825"/>
            <a:ext cx="1936998" cy="439052"/>
            <a:chOff x="3851920" y="1491630"/>
            <a:chExt cx="5400600" cy="1224136"/>
          </a:xfrm>
        </p:grpSpPr>
        <p:grpSp>
          <p:nvGrpSpPr>
            <p:cNvPr id="12" name="组合 11"/>
            <p:cNvGrpSpPr/>
            <p:nvPr/>
          </p:nvGrpSpPr>
          <p:grpSpPr>
            <a:xfrm>
              <a:off x="3851920" y="1491630"/>
              <a:ext cx="1296144" cy="1224136"/>
              <a:chOff x="2123728" y="1779662"/>
              <a:chExt cx="1296144" cy="1224136"/>
            </a:xfrm>
          </p:grpSpPr>
          <p:sp>
            <p:nvSpPr>
              <p:cNvPr id="31" name="矩形 30"/>
              <p:cNvSpPr/>
              <p:nvPr/>
            </p:nvSpPr>
            <p:spPr>
              <a:xfrm>
                <a:off x="2123728" y="1779662"/>
                <a:ext cx="1296144" cy="1224136"/>
              </a:xfrm>
              <a:prstGeom prst="rect">
                <a:avLst/>
              </a:prstGeom>
              <a:noFill/>
              <a:ln w="6350">
                <a:gradFill>
                  <a:gsLst>
                    <a:gs pos="0">
                      <a:srgbClr val="C00000"/>
                    </a:gs>
                    <a:gs pos="100000">
                      <a:srgbClr val="FF0000"/>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32" name="直接连接符 31"/>
              <p:cNvCxnSpPr>
                <a:stCxn id="31" idx="1"/>
                <a:endCxn id="31"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1" idx="0"/>
                <a:endCxn id="31"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5220072" y="1491630"/>
              <a:ext cx="1296144" cy="1224136"/>
              <a:chOff x="2123728" y="1779662"/>
              <a:chExt cx="1296144" cy="1224136"/>
            </a:xfrm>
          </p:grpSpPr>
          <p:sp>
            <p:nvSpPr>
              <p:cNvPr id="28" name="矩形 27"/>
              <p:cNvSpPr/>
              <p:nvPr/>
            </p:nvSpPr>
            <p:spPr>
              <a:xfrm>
                <a:off x="2123728" y="1779662"/>
                <a:ext cx="1296144" cy="1224136"/>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29" name="直接连接符 28"/>
              <p:cNvCxnSpPr>
                <a:stCxn id="28" idx="1"/>
                <a:endCxn id="2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8" idx="0"/>
                <a:endCxn id="2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4066432" y="1637621"/>
              <a:ext cx="845468" cy="1047211"/>
            </a:xfrm>
            <a:prstGeom prst="rect">
              <a:avLst/>
            </a:prstGeom>
          </p:spPr>
          <p:txBody>
            <a:bodyPr wrap="square">
              <a:spAutoFit/>
            </a:bodyPr>
            <a:lstStyle/>
            <a:p>
              <a:pPr algn="ctr"/>
              <a:r>
                <a:rPr lang="zh-CN" altLang="en-US" sz="1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两</a:t>
              </a:r>
              <a:endParaRPr lang="zh-CN" altLang="en-US" sz="1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anose="020B0503020204020204" pitchFamily="34" charset="-122"/>
                <a:ea typeface="微软雅黑" panose="020B0503020204020204" pitchFamily="34" charset="-122"/>
              </a:endParaRPr>
            </a:p>
          </p:txBody>
        </p:sp>
        <p:sp>
          <p:nvSpPr>
            <p:cNvPr id="15" name="矩形 14"/>
            <p:cNvSpPr/>
            <p:nvPr/>
          </p:nvSpPr>
          <p:spPr>
            <a:xfrm>
              <a:off x="5443897" y="1628095"/>
              <a:ext cx="845468" cy="1047211"/>
            </a:xfrm>
            <a:prstGeom prst="rect">
              <a:avLst/>
            </a:prstGeom>
          </p:spPr>
          <p:txBody>
            <a:bodyPr wrap="square">
              <a:spAutoFit/>
            </a:bodyPr>
            <a:lstStyle/>
            <a:p>
              <a:pPr algn="ctr"/>
              <a:r>
                <a:rPr lang="zh-CN" altLang="en-US" sz="1800" b="1" dirty="0" smtClean="0">
                  <a:solidFill>
                    <a:schemeClr val="tx1">
                      <a:lumMod val="65000"/>
                      <a:lumOff val="35000"/>
                    </a:schemeClr>
                  </a:solidFill>
                  <a:effectLst/>
                  <a:latin typeface="微软雅黑" panose="020B0503020204020204" pitchFamily="34" charset="-122"/>
                  <a:ea typeface="微软雅黑" panose="020B0503020204020204" pitchFamily="34" charset="-122"/>
                </a:rPr>
                <a:t>学</a:t>
              </a:r>
              <a:endParaRPr lang="zh-CN" altLang="en-US" sz="1800" b="1" dirty="0">
                <a:solidFill>
                  <a:schemeClr val="tx1">
                    <a:lumMod val="65000"/>
                    <a:lumOff val="35000"/>
                  </a:schemeClr>
                </a:solidFill>
                <a:effectLst/>
                <a:latin typeface="微软雅黑" panose="020B0503020204020204" pitchFamily="34" charset="-122"/>
                <a:ea typeface="微软雅黑" panose="020B0503020204020204" pitchFamily="34" charset="-122"/>
              </a:endParaRPr>
            </a:p>
          </p:txBody>
        </p:sp>
        <p:grpSp>
          <p:nvGrpSpPr>
            <p:cNvPr id="16" name="组合 15"/>
            <p:cNvGrpSpPr/>
            <p:nvPr/>
          </p:nvGrpSpPr>
          <p:grpSpPr>
            <a:xfrm>
              <a:off x="6588224" y="1491630"/>
              <a:ext cx="1296144" cy="1224136"/>
              <a:chOff x="3850407" y="2787774"/>
              <a:chExt cx="1296144" cy="1224136"/>
            </a:xfrm>
          </p:grpSpPr>
          <p:grpSp>
            <p:nvGrpSpPr>
              <p:cNvPr id="23" name="组合 22"/>
              <p:cNvGrpSpPr/>
              <p:nvPr/>
            </p:nvGrpSpPr>
            <p:grpSpPr>
              <a:xfrm>
                <a:off x="3850407" y="2787774"/>
                <a:ext cx="1296144" cy="1224136"/>
                <a:chOff x="2123728" y="1779662"/>
                <a:chExt cx="1296144" cy="1224136"/>
              </a:xfrm>
            </p:grpSpPr>
            <p:sp>
              <p:nvSpPr>
                <p:cNvPr id="25" name="矩形 24"/>
                <p:cNvSpPr/>
                <p:nvPr/>
              </p:nvSpPr>
              <p:spPr>
                <a:xfrm>
                  <a:off x="2123728" y="1779662"/>
                  <a:ext cx="1296144" cy="1224136"/>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26" name="直接连接符 25"/>
                <p:cNvCxnSpPr>
                  <a:stCxn id="25" idx="1"/>
                  <a:endCxn id="25"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5" idx="0"/>
                  <a:endCxn id="25"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4066431" y="2892010"/>
                <a:ext cx="845468" cy="1047211"/>
              </a:xfrm>
              <a:prstGeom prst="rect">
                <a:avLst/>
              </a:prstGeom>
            </p:spPr>
            <p:txBody>
              <a:bodyPr wrap="square">
                <a:spAutoFit/>
              </a:bodyPr>
              <a:lstStyle/>
              <a:p>
                <a:pPr algn="ctr"/>
                <a:r>
                  <a:rPr lang="zh-CN" altLang="en-US" sz="1800" b="1" dirty="0" smtClean="0">
                    <a:solidFill>
                      <a:schemeClr val="tx1">
                        <a:lumMod val="65000"/>
                        <a:lumOff val="35000"/>
                      </a:schemeClr>
                    </a:solidFill>
                    <a:effectLst/>
                    <a:latin typeface="微软雅黑" panose="020B0503020204020204" pitchFamily="34" charset="-122"/>
                    <a:ea typeface="微软雅黑" panose="020B0503020204020204" pitchFamily="34" charset="-122"/>
                  </a:rPr>
                  <a:t>一</a:t>
                </a:r>
                <a:endParaRPr lang="zh-CN" altLang="en-US" sz="1800" b="1" dirty="0">
                  <a:solidFill>
                    <a:schemeClr val="tx1">
                      <a:lumMod val="65000"/>
                      <a:lumOff val="35000"/>
                    </a:schemeClr>
                  </a:solidFill>
                  <a:effectLst/>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7956376" y="1491630"/>
              <a:ext cx="1296144" cy="1224136"/>
              <a:chOff x="5218559" y="2787774"/>
              <a:chExt cx="1296144" cy="1224136"/>
            </a:xfrm>
          </p:grpSpPr>
          <p:grpSp>
            <p:nvGrpSpPr>
              <p:cNvPr id="18" name="组合 17"/>
              <p:cNvGrpSpPr/>
              <p:nvPr/>
            </p:nvGrpSpPr>
            <p:grpSpPr>
              <a:xfrm>
                <a:off x="5218559" y="2787774"/>
                <a:ext cx="1296144" cy="1224136"/>
                <a:chOff x="2123728" y="1779662"/>
                <a:chExt cx="1296144" cy="1224136"/>
              </a:xfrm>
            </p:grpSpPr>
            <p:sp>
              <p:nvSpPr>
                <p:cNvPr id="20" name="矩形 19"/>
                <p:cNvSpPr/>
                <p:nvPr/>
              </p:nvSpPr>
              <p:spPr>
                <a:xfrm>
                  <a:off x="2123728" y="1779662"/>
                  <a:ext cx="1296144" cy="1224136"/>
                </a:xfrm>
                <a:prstGeom prst="rect">
                  <a:avLst/>
                </a:prstGeom>
                <a:noFill/>
                <a:ln w="6350">
                  <a:gradFill>
                    <a:gsLst>
                      <a:gs pos="0">
                        <a:srgbClr val="FF0000"/>
                      </a:gs>
                      <a:gs pos="100000">
                        <a:srgbClr val="C00000"/>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21" name="直接连接符 20"/>
                <p:cNvCxnSpPr>
                  <a:stCxn id="20" idx="1"/>
                  <a:endCxn id="20"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5443897" y="2882485"/>
                <a:ext cx="845468" cy="1047211"/>
              </a:xfrm>
              <a:prstGeom prst="rect">
                <a:avLst/>
              </a:prstGeom>
            </p:spPr>
            <p:txBody>
              <a:bodyPr wrap="square">
                <a:spAutoFit/>
              </a:bodyPr>
              <a:lstStyle/>
              <a:p>
                <a:pPr algn="ctr"/>
                <a:r>
                  <a:rPr lang="zh-CN" altLang="en-US" sz="1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anose="020B0503020204020204" pitchFamily="34" charset="-122"/>
                    <a:ea typeface="微软雅黑" panose="020B0503020204020204" pitchFamily="34" charset="-122"/>
                  </a:rPr>
                  <a:t>做</a:t>
                </a:r>
                <a:endParaRPr lang="zh-CN" altLang="en-US" sz="1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03217000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91E6FAF-F3CD-4CA7-B192-540DB11C0A16}"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C002DE-F739-4BC5-B667-2DE7491813D6}" type="slidenum">
              <a:rPr lang="zh-CN" altLang="en-US" smtClean="0"/>
              <a:t>‹#›</a:t>
            </a:fld>
            <a:endParaRPr lang="zh-CN" altLang="en-US"/>
          </a:p>
        </p:txBody>
      </p:sp>
    </p:spTree>
    <p:extLst>
      <p:ext uri="{BB962C8B-B14F-4D97-AF65-F5344CB8AC3E}">
        <p14:creationId xmlns:p14="http://schemas.microsoft.com/office/powerpoint/2010/main" val="2223047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91E6FAF-F3CD-4CA7-B192-540DB11C0A16}" type="datetimeFigureOut">
              <a:rPr lang="zh-CN" altLang="en-US" smtClean="0"/>
              <a:t>2016/11/6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3C002DE-F739-4BC5-B667-2DE7491813D6}" type="slidenum">
              <a:rPr lang="zh-CN" altLang="en-US" smtClean="0"/>
              <a:t>‹#›</a:t>
            </a:fld>
            <a:endParaRPr lang="zh-CN" altLang="en-US"/>
          </a:p>
        </p:txBody>
      </p:sp>
    </p:spTree>
    <p:extLst>
      <p:ext uri="{BB962C8B-B14F-4D97-AF65-F5344CB8AC3E}">
        <p14:creationId xmlns:p14="http://schemas.microsoft.com/office/powerpoint/2010/main" val="21519467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91E6FAF-F3CD-4CA7-B192-540DB11C0A16}" type="datetimeFigureOut">
              <a:rPr lang="zh-CN" altLang="en-US" smtClean="0"/>
              <a:t>2016/11/6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3C002DE-F739-4BC5-B667-2DE7491813D6}" type="slidenum">
              <a:rPr lang="zh-CN" altLang="en-US" smtClean="0"/>
              <a:t>‹#›</a:t>
            </a:fld>
            <a:endParaRPr lang="zh-CN" altLang="en-US"/>
          </a:p>
        </p:txBody>
      </p:sp>
    </p:spTree>
    <p:extLst>
      <p:ext uri="{BB962C8B-B14F-4D97-AF65-F5344CB8AC3E}">
        <p14:creationId xmlns:p14="http://schemas.microsoft.com/office/powerpoint/2010/main" val="1877089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91E6FAF-F3CD-4CA7-B192-540DB11C0A16}" type="datetimeFigureOut">
              <a:rPr lang="zh-CN" altLang="en-US" smtClean="0"/>
              <a:t>2016/11/6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3C002DE-F739-4BC5-B667-2DE7491813D6}" type="slidenum">
              <a:rPr lang="zh-CN" altLang="en-US" smtClean="0"/>
              <a:t>‹#›</a:t>
            </a:fld>
            <a:endParaRPr lang="zh-CN" altLang="en-US"/>
          </a:p>
        </p:txBody>
      </p:sp>
    </p:spTree>
    <p:extLst>
      <p:ext uri="{BB962C8B-B14F-4D97-AF65-F5344CB8AC3E}">
        <p14:creationId xmlns:p14="http://schemas.microsoft.com/office/powerpoint/2010/main" val="303520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91E6FAF-F3CD-4CA7-B192-540DB11C0A16}"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C002DE-F739-4BC5-B667-2DE7491813D6}" type="slidenum">
              <a:rPr lang="zh-CN" altLang="en-US" smtClean="0"/>
              <a:t>‹#›</a:t>
            </a:fld>
            <a:endParaRPr lang="zh-CN" altLang="en-US"/>
          </a:p>
        </p:txBody>
      </p:sp>
    </p:spTree>
    <p:extLst>
      <p:ext uri="{BB962C8B-B14F-4D97-AF65-F5344CB8AC3E}">
        <p14:creationId xmlns:p14="http://schemas.microsoft.com/office/powerpoint/2010/main" val="3494394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91E6FAF-F3CD-4CA7-B192-540DB11C0A16}"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C002DE-F739-4BC5-B667-2DE7491813D6}" type="slidenum">
              <a:rPr lang="zh-CN" altLang="en-US" smtClean="0"/>
              <a:t>‹#›</a:t>
            </a:fld>
            <a:endParaRPr lang="zh-CN" altLang="en-US"/>
          </a:p>
        </p:txBody>
      </p:sp>
    </p:spTree>
    <p:extLst>
      <p:ext uri="{BB962C8B-B14F-4D97-AF65-F5344CB8AC3E}">
        <p14:creationId xmlns:p14="http://schemas.microsoft.com/office/powerpoint/2010/main" val="42390458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091E6FAF-F3CD-4CA7-B192-540DB11C0A16}" type="datetimeFigureOut">
              <a:rPr lang="zh-CN" altLang="en-US" smtClean="0"/>
              <a:t>2016/11/6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3C002DE-F739-4BC5-B667-2DE7491813D6}" type="slidenum">
              <a:rPr lang="zh-CN" altLang="en-US" smtClean="0"/>
              <a:t>‹#›</a:t>
            </a:fld>
            <a:endParaRPr lang="zh-CN" altLang="en-US"/>
          </a:p>
        </p:txBody>
      </p:sp>
    </p:spTree>
    <p:extLst>
      <p:ext uri="{BB962C8B-B14F-4D97-AF65-F5344CB8AC3E}">
        <p14:creationId xmlns:p14="http://schemas.microsoft.com/office/powerpoint/2010/main" val="41480051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82382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979712" y="1635647"/>
            <a:ext cx="1296144" cy="1224136"/>
            <a:chOff x="1909217" y="1491630"/>
            <a:chExt cx="1296144" cy="1224136"/>
          </a:xfrm>
        </p:grpSpPr>
        <p:grpSp>
          <p:nvGrpSpPr>
            <p:cNvPr id="7" name="组合 6"/>
            <p:cNvGrpSpPr/>
            <p:nvPr/>
          </p:nvGrpSpPr>
          <p:grpSpPr>
            <a:xfrm>
              <a:off x="1909217" y="1491630"/>
              <a:ext cx="1296144" cy="1224136"/>
              <a:chOff x="2123728" y="1779662"/>
              <a:chExt cx="1296144" cy="1224136"/>
            </a:xfrm>
          </p:grpSpPr>
          <p:sp>
            <p:nvSpPr>
              <p:cNvPr id="2" name="矩形 1"/>
              <p:cNvSpPr/>
              <p:nvPr/>
            </p:nvSpPr>
            <p:spPr>
              <a:xfrm>
                <a:off x="2123728" y="1779662"/>
                <a:ext cx="1296144" cy="1224136"/>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2" idx="1"/>
                <a:endCxn id="2"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2" idx="0"/>
                <a:endCxn id="2"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2123728" y="1637620"/>
              <a:ext cx="845468" cy="1015663"/>
            </a:xfrm>
            <a:prstGeom prst="rect">
              <a:avLst/>
            </a:prstGeom>
          </p:spPr>
          <p:txBody>
            <a:bodyPr wrap="square">
              <a:spAutoFit/>
            </a:bodyPr>
            <a:lstStyle/>
            <a:p>
              <a:pPr algn="ctr"/>
              <a:r>
                <a:rPr lang="zh-CN" altLang="en-US" sz="60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两</a:t>
              </a:r>
              <a:endParaRPr lang="zh-CN" altLang="en-US" sz="60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3347864" y="1635647"/>
            <a:ext cx="1296144" cy="1224136"/>
            <a:chOff x="3277369" y="1491630"/>
            <a:chExt cx="1296144" cy="1224136"/>
          </a:xfrm>
        </p:grpSpPr>
        <p:grpSp>
          <p:nvGrpSpPr>
            <p:cNvPr id="8" name="组合 7"/>
            <p:cNvGrpSpPr/>
            <p:nvPr/>
          </p:nvGrpSpPr>
          <p:grpSpPr>
            <a:xfrm>
              <a:off x="3277369" y="1491630"/>
              <a:ext cx="1296144" cy="1224136"/>
              <a:chOff x="2123728" y="1779662"/>
              <a:chExt cx="1296144" cy="1224136"/>
            </a:xfrm>
          </p:grpSpPr>
          <p:sp>
            <p:nvSpPr>
              <p:cNvPr id="9" name="矩形 8"/>
              <p:cNvSpPr/>
              <p:nvPr/>
            </p:nvSpPr>
            <p:spPr>
              <a:xfrm>
                <a:off x="2123728" y="1779662"/>
                <a:ext cx="1296144" cy="1224136"/>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a:stCxn id="9" idx="1"/>
                <a:endCxn id="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9" idx="0"/>
                <a:endCxn id="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3501194" y="1628095"/>
              <a:ext cx="845468" cy="1015663"/>
            </a:xfrm>
            <a:prstGeom prst="rect">
              <a:avLst/>
            </a:prstGeom>
          </p:spPr>
          <p:txBody>
            <a:bodyPr wrap="square">
              <a:spAutoFit/>
            </a:bodyPr>
            <a:lstStyle/>
            <a:p>
              <a:pPr algn="ctr"/>
              <a:r>
                <a:rPr lang="zh-CN" altLang="en-US" sz="6000" b="1" dirty="0" smtClean="0">
                  <a:gradFill>
                    <a:gsLst>
                      <a:gs pos="0">
                        <a:srgbClr val="C00000"/>
                      </a:gs>
                      <a:gs pos="100000">
                        <a:srgbClr val="FF0000"/>
                      </a:gs>
                    </a:gsLst>
                    <a:lin ang="5400000" scaled="0"/>
                  </a:gradFill>
                  <a:effectLst/>
                  <a:latin typeface="微软雅黑" panose="020B0503020204020204" pitchFamily="34" charset="-122"/>
                  <a:ea typeface="微软雅黑" panose="020B0503020204020204" pitchFamily="34" charset="-122"/>
                </a:rPr>
                <a:t>学</a:t>
              </a:r>
              <a:endParaRPr lang="zh-CN" altLang="en-US" sz="6000" b="1" dirty="0">
                <a:gradFill>
                  <a:gsLst>
                    <a:gs pos="0">
                      <a:srgbClr val="C00000"/>
                    </a:gs>
                    <a:gs pos="100000">
                      <a:srgbClr val="FF0000"/>
                    </a:gs>
                  </a:gsLst>
                  <a:lin ang="5400000" scaled="0"/>
                </a:gradFill>
                <a:effectLst/>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4714503" y="1635647"/>
            <a:ext cx="1296144" cy="1224136"/>
            <a:chOff x="1907704" y="2787774"/>
            <a:chExt cx="1296144" cy="1224136"/>
          </a:xfrm>
        </p:grpSpPr>
        <p:grpSp>
          <p:nvGrpSpPr>
            <p:cNvPr id="12" name="组合 11"/>
            <p:cNvGrpSpPr/>
            <p:nvPr/>
          </p:nvGrpSpPr>
          <p:grpSpPr>
            <a:xfrm>
              <a:off x="1907704" y="2787774"/>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123728" y="2892010"/>
              <a:ext cx="845468" cy="1015663"/>
            </a:xfrm>
            <a:prstGeom prst="rect">
              <a:avLst/>
            </a:prstGeom>
          </p:spPr>
          <p:txBody>
            <a:bodyPr wrap="square">
              <a:spAutoFit/>
            </a:bodyPr>
            <a:lstStyle/>
            <a:p>
              <a:pPr algn="ctr"/>
              <a:r>
                <a:rPr lang="zh-CN" altLang="en-US" sz="6000" b="1" dirty="0" smtClean="0">
                  <a:gradFill>
                    <a:gsLst>
                      <a:gs pos="0">
                        <a:srgbClr val="C00000"/>
                      </a:gs>
                      <a:gs pos="100000">
                        <a:srgbClr val="FF0000"/>
                      </a:gs>
                    </a:gsLst>
                    <a:lin ang="5400000" scaled="0"/>
                  </a:gradFill>
                  <a:effectLst/>
                  <a:latin typeface="微软雅黑" panose="020B0503020204020204" pitchFamily="34" charset="-122"/>
                  <a:ea typeface="微软雅黑" panose="020B0503020204020204" pitchFamily="34" charset="-122"/>
                </a:rPr>
                <a:t>一</a:t>
              </a:r>
              <a:endParaRPr lang="zh-CN" altLang="en-US" sz="6000" b="1" dirty="0">
                <a:gradFill>
                  <a:gsLst>
                    <a:gs pos="0">
                      <a:srgbClr val="C00000"/>
                    </a:gs>
                    <a:gs pos="100000">
                      <a:srgbClr val="FF0000"/>
                    </a:gs>
                  </a:gsLst>
                  <a:lin ang="5400000" scaled="0"/>
                </a:gradFill>
                <a:effectLst/>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082655" y="1635646"/>
            <a:ext cx="1296144" cy="1224136"/>
            <a:chOff x="3275856" y="2787774"/>
            <a:chExt cx="1296144" cy="1224136"/>
          </a:xfrm>
        </p:grpSpPr>
        <p:grpSp>
          <p:nvGrpSpPr>
            <p:cNvPr id="16" name="组合 15"/>
            <p:cNvGrpSpPr/>
            <p:nvPr/>
          </p:nvGrpSpPr>
          <p:grpSpPr>
            <a:xfrm>
              <a:off x="3275856" y="2787774"/>
              <a:ext cx="1296144" cy="1224136"/>
              <a:chOff x="2123728" y="1779662"/>
              <a:chExt cx="1296144" cy="1224136"/>
            </a:xfrm>
          </p:grpSpPr>
          <p:sp>
            <p:nvSpPr>
              <p:cNvPr id="17" name="矩形 16"/>
              <p:cNvSpPr/>
              <p:nvPr/>
            </p:nvSpPr>
            <p:spPr>
              <a:xfrm>
                <a:off x="2123728" y="1779662"/>
                <a:ext cx="1296144" cy="1224136"/>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1"/>
                <a:endCxn id="17"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3501194" y="2882485"/>
              <a:ext cx="845468" cy="1015663"/>
            </a:xfrm>
            <a:prstGeom prst="rect">
              <a:avLst/>
            </a:prstGeom>
          </p:spPr>
          <p:txBody>
            <a:bodyPr wrap="square">
              <a:spAutoFit/>
            </a:bodyPr>
            <a:lstStyle/>
            <a:p>
              <a:pPr algn="ctr"/>
              <a:r>
                <a:rPr lang="zh-CN" altLang="en-US" sz="60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anose="020B0503020204020204" pitchFamily="34" charset="-122"/>
                  <a:ea typeface="微软雅黑" panose="020B0503020204020204" pitchFamily="34" charset="-122"/>
                </a:rPr>
                <a:t>做</a:t>
              </a:r>
              <a:endParaRPr lang="zh-CN" altLang="en-US" sz="60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467544" y="267494"/>
            <a:ext cx="2662783" cy="468052"/>
            <a:chOff x="4861545" y="2211710"/>
            <a:chExt cx="2662783" cy="468052"/>
          </a:xfrm>
        </p:grpSpPr>
        <p:grpSp>
          <p:nvGrpSpPr>
            <p:cNvPr id="44" name="组合 43"/>
            <p:cNvGrpSpPr/>
            <p:nvPr/>
          </p:nvGrpSpPr>
          <p:grpSpPr>
            <a:xfrm>
              <a:off x="4861545" y="2211710"/>
              <a:ext cx="2662783" cy="468052"/>
              <a:chOff x="4861545" y="1995686"/>
              <a:chExt cx="2662783" cy="468052"/>
            </a:xfrm>
          </p:grpSpPr>
          <p:sp>
            <p:nvSpPr>
              <p:cNvPr id="37" name="矩形 36"/>
              <p:cNvSpPr/>
              <p:nvPr/>
            </p:nvSpPr>
            <p:spPr>
              <a:xfrm>
                <a:off x="4861545" y="1995686"/>
                <a:ext cx="2662783" cy="468052"/>
              </a:xfrm>
              <a:prstGeom prst="rect">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5292080" y="2027624"/>
                <a:ext cx="1851789" cy="400110"/>
              </a:xfrm>
              <a:prstGeom prst="rect">
                <a:avLst/>
              </a:prstGeom>
              <a:noFill/>
            </p:spPr>
            <p:txBody>
              <a:bodyPr wrap="none" rtlCol="0">
                <a:spAutoFit/>
              </a:bodyPr>
              <a:lstStyle/>
              <a:p>
                <a:r>
                  <a:rPr lang="zh-CN" altLang="en-US" sz="2000" spc="600" dirty="0">
                    <a:solidFill>
                      <a:schemeClr val="bg1"/>
                    </a:solidFill>
                    <a:latin typeface="微软雅黑" pitchFamily="34" charset="-122"/>
                    <a:ea typeface="微软雅黑" pitchFamily="34" charset="-122"/>
                  </a:rPr>
                  <a:t>学党章党规</a:t>
                </a:r>
              </a:p>
            </p:txBody>
          </p:sp>
        </p:grpSp>
        <p:sp>
          <p:nvSpPr>
            <p:cNvPr id="47" name="五角星 46"/>
            <p:cNvSpPr/>
            <p:nvPr/>
          </p:nvSpPr>
          <p:spPr>
            <a:xfrm rot="21362344">
              <a:off x="4966030" y="2302410"/>
              <a:ext cx="299474" cy="27623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3166598" y="258983"/>
            <a:ext cx="2662783" cy="468052"/>
            <a:chOff x="4861545" y="2823778"/>
            <a:chExt cx="2662783" cy="468052"/>
          </a:xfrm>
        </p:grpSpPr>
        <p:grpSp>
          <p:nvGrpSpPr>
            <p:cNvPr id="43" name="组合 42"/>
            <p:cNvGrpSpPr/>
            <p:nvPr/>
          </p:nvGrpSpPr>
          <p:grpSpPr>
            <a:xfrm>
              <a:off x="4861545" y="2823778"/>
              <a:ext cx="2662783" cy="468052"/>
              <a:chOff x="4861545" y="2751770"/>
              <a:chExt cx="2662783" cy="468052"/>
            </a:xfrm>
          </p:grpSpPr>
          <p:sp>
            <p:nvSpPr>
              <p:cNvPr id="36" name="矩形 35"/>
              <p:cNvSpPr/>
              <p:nvPr/>
            </p:nvSpPr>
            <p:spPr>
              <a:xfrm>
                <a:off x="4861545" y="2751770"/>
                <a:ext cx="2662783" cy="46805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5292080" y="2786901"/>
                <a:ext cx="1851789" cy="400110"/>
              </a:xfrm>
              <a:prstGeom prst="rect">
                <a:avLst/>
              </a:prstGeom>
              <a:noFill/>
            </p:spPr>
            <p:txBody>
              <a:bodyPr wrap="none" rtlCol="0">
                <a:spAutoFit/>
              </a:bodyPr>
              <a:lstStyle/>
              <a:p>
                <a:r>
                  <a:rPr lang="zh-CN" altLang="en-US" sz="2000" spc="600" dirty="0">
                    <a:solidFill>
                      <a:schemeClr val="bg1"/>
                    </a:solidFill>
                    <a:latin typeface="微软雅黑" pitchFamily="34" charset="-122"/>
                    <a:ea typeface="微软雅黑" pitchFamily="34" charset="-122"/>
                  </a:rPr>
                  <a:t>学系列讲话</a:t>
                </a:r>
              </a:p>
            </p:txBody>
          </p:sp>
        </p:grpSp>
        <p:sp>
          <p:nvSpPr>
            <p:cNvPr id="48" name="五角星 47"/>
            <p:cNvSpPr/>
            <p:nvPr/>
          </p:nvSpPr>
          <p:spPr>
            <a:xfrm rot="21362344">
              <a:off x="4966030" y="2902023"/>
              <a:ext cx="299474" cy="27623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5866631" y="258983"/>
            <a:ext cx="2662783" cy="468052"/>
            <a:chOff x="4861545" y="3435846"/>
            <a:chExt cx="2662783" cy="468052"/>
          </a:xfrm>
        </p:grpSpPr>
        <p:grpSp>
          <p:nvGrpSpPr>
            <p:cNvPr id="42" name="组合 41"/>
            <p:cNvGrpSpPr/>
            <p:nvPr/>
          </p:nvGrpSpPr>
          <p:grpSpPr>
            <a:xfrm>
              <a:off x="4861545" y="3435846"/>
              <a:ext cx="2662783" cy="468052"/>
              <a:chOff x="4861545" y="3507854"/>
              <a:chExt cx="2662783" cy="468052"/>
            </a:xfrm>
          </p:grpSpPr>
          <p:sp>
            <p:nvSpPr>
              <p:cNvPr id="35" name="矩形 34"/>
              <p:cNvSpPr/>
              <p:nvPr/>
            </p:nvSpPr>
            <p:spPr>
              <a:xfrm>
                <a:off x="4861545" y="3507854"/>
                <a:ext cx="2662783" cy="468052"/>
              </a:xfrm>
              <a:prstGeom prst="rect">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5292080" y="3539792"/>
                <a:ext cx="1851789" cy="400110"/>
              </a:xfrm>
              <a:prstGeom prst="rect">
                <a:avLst/>
              </a:prstGeom>
              <a:noFill/>
            </p:spPr>
            <p:txBody>
              <a:bodyPr wrap="none" rtlCol="0">
                <a:spAutoFit/>
              </a:bodyPr>
              <a:lstStyle/>
              <a:p>
                <a:r>
                  <a:rPr lang="zh-CN" altLang="en-US" sz="2000" spc="600" dirty="0">
                    <a:solidFill>
                      <a:schemeClr val="bg1"/>
                    </a:solidFill>
                    <a:latin typeface="微软雅黑" pitchFamily="34" charset="-122"/>
                    <a:ea typeface="微软雅黑" pitchFamily="34" charset="-122"/>
                  </a:rPr>
                  <a:t>做合格党员</a:t>
                </a:r>
              </a:p>
            </p:txBody>
          </p:sp>
        </p:grpSp>
        <p:sp>
          <p:nvSpPr>
            <p:cNvPr id="49" name="五角星 48"/>
            <p:cNvSpPr/>
            <p:nvPr/>
          </p:nvSpPr>
          <p:spPr>
            <a:xfrm rot="21362344">
              <a:off x="4959509" y="3529720"/>
              <a:ext cx="299474" cy="27623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TextBox 54"/>
          <p:cNvSpPr txBox="1"/>
          <p:nvPr/>
        </p:nvSpPr>
        <p:spPr>
          <a:xfrm>
            <a:off x="1259632" y="3219822"/>
            <a:ext cx="6872394" cy="584775"/>
          </a:xfrm>
          <a:prstGeom prst="rect">
            <a:avLst/>
          </a:prstGeom>
          <a:noFill/>
        </p:spPr>
        <p:txBody>
          <a:bodyPr wrap="none" rtlCol="0">
            <a:spAutoFit/>
          </a:bodyPr>
          <a:lstStyle/>
          <a:p>
            <a:r>
              <a:rPr lang="zh-CN" altLang="en-US" sz="32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itchFamily="34" charset="-122"/>
                <a:ea typeface="微软雅黑" pitchFamily="34" charset="-122"/>
              </a:rPr>
              <a:t>贯彻从严治党要求 狠抓两学一做落实</a:t>
            </a:r>
            <a:endParaRPr lang="zh-CN" altLang="en-US" sz="32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itchFamily="34" charset="-122"/>
              <a:ea typeface="微软雅黑" pitchFamily="34" charset="-122"/>
            </a:endParaRPr>
          </a:p>
        </p:txBody>
      </p:sp>
      <p:grpSp>
        <p:nvGrpSpPr>
          <p:cNvPr id="45" name="组合 44"/>
          <p:cNvGrpSpPr/>
          <p:nvPr/>
        </p:nvGrpSpPr>
        <p:grpSpPr>
          <a:xfrm>
            <a:off x="2627784" y="727035"/>
            <a:ext cx="4102943" cy="908612"/>
            <a:chOff x="2627784" y="727035"/>
            <a:chExt cx="4102943" cy="908612"/>
          </a:xfrm>
        </p:grpSpPr>
        <p:cxnSp>
          <p:nvCxnSpPr>
            <p:cNvPr id="28" name="直接连接符 27"/>
            <p:cNvCxnSpPr>
              <a:stCxn id="36" idx="2"/>
              <a:endCxn id="2" idx="0"/>
            </p:cNvCxnSpPr>
            <p:nvPr/>
          </p:nvCxnSpPr>
          <p:spPr>
            <a:xfrm flipH="1">
              <a:off x="2627784" y="727035"/>
              <a:ext cx="1870206" cy="908612"/>
            </a:xfrm>
            <a:prstGeom prst="line">
              <a:avLst/>
            </a:prstGeom>
            <a:ln>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36" idx="2"/>
              <a:endCxn id="17" idx="0"/>
            </p:cNvCxnSpPr>
            <p:nvPr/>
          </p:nvCxnSpPr>
          <p:spPr>
            <a:xfrm>
              <a:off x="4497990" y="727035"/>
              <a:ext cx="2232737" cy="908611"/>
            </a:xfrm>
            <a:prstGeom prst="line">
              <a:avLst/>
            </a:prstGeom>
            <a:ln>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58" name="TextBox 57"/>
          <p:cNvSpPr txBox="1"/>
          <p:nvPr/>
        </p:nvSpPr>
        <p:spPr>
          <a:xfrm>
            <a:off x="3153177" y="3867894"/>
            <a:ext cx="2820003" cy="369332"/>
          </a:xfrm>
          <a:prstGeom prst="rect">
            <a:avLst/>
          </a:prstGeom>
          <a:noFill/>
        </p:spPr>
        <p:txBody>
          <a:bodyPr wrap="none" rtlCol="0">
            <a:spAutoFit/>
          </a:bodyPr>
          <a:lstStyle/>
          <a:p>
            <a:r>
              <a:rPr lang="en-US" altLang="zh-CN" sz="1800"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itchFamily="34" charset="-122"/>
                <a:ea typeface="微软雅黑" pitchFamily="34" charset="-122"/>
              </a:rPr>
              <a:t>XX</a:t>
            </a:r>
            <a:r>
              <a:rPr lang="zh-CN" altLang="en-US" sz="1800"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itchFamily="34" charset="-122"/>
                <a:ea typeface="微软雅黑" pitchFamily="34" charset="-122"/>
              </a:rPr>
              <a:t>省</a:t>
            </a:r>
            <a:r>
              <a:rPr lang="en-US" altLang="zh-CN" sz="1800"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itchFamily="34" charset="-122"/>
                <a:ea typeface="微软雅黑" pitchFamily="34" charset="-122"/>
              </a:rPr>
              <a:t>XX</a:t>
            </a:r>
            <a:r>
              <a:rPr lang="zh-CN" altLang="en-US" sz="1800"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itchFamily="34" charset="-122"/>
                <a:ea typeface="微软雅黑" pitchFamily="34" charset="-122"/>
              </a:rPr>
              <a:t>市党委宣传部</a:t>
            </a:r>
            <a:endParaRPr lang="zh-CN" altLang="en-US" sz="1800"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itchFamily="34" charset="-122"/>
              <a:ea typeface="微软雅黑" pitchFamily="34" charset="-122"/>
            </a:endParaRPr>
          </a:p>
        </p:txBody>
      </p:sp>
      <p:pic>
        <p:nvPicPr>
          <p:cNvPr id="34" name="图片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381500"/>
            <a:ext cx="9144000" cy="762000"/>
          </a:xfrm>
          <a:prstGeom prst="rect">
            <a:avLst/>
          </a:prstGeom>
        </p:spPr>
      </p:pic>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36778" y="4171950"/>
            <a:ext cx="1381920" cy="981964"/>
          </a:xfrm>
          <a:prstGeom prst="rect">
            <a:avLst/>
          </a:prstGeom>
        </p:spPr>
      </p:pic>
      <p:pic>
        <p:nvPicPr>
          <p:cNvPr id="46" name="纯音乐 - 党旗下的誓言.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32026" y="-956642"/>
            <a:ext cx="609600" cy="609600"/>
          </a:xfrm>
          <a:prstGeom prst="rect">
            <a:avLst/>
          </a:prstGeom>
        </p:spPr>
      </p:pic>
      <p:pic>
        <p:nvPicPr>
          <p:cNvPr id="59" name="图片 5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892480" y="-1326378"/>
            <a:ext cx="1859622" cy="2061924"/>
          </a:xfrm>
          <a:prstGeom prst="rect">
            <a:avLst/>
          </a:prstGeom>
        </p:spPr>
      </p:pic>
    </p:spTree>
    <p:extLst>
      <p:ext uri="{BB962C8B-B14F-4D97-AF65-F5344CB8AC3E}">
        <p14:creationId xmlns:p14="http://schemas.microsoft.com/office/powerpoint/2010/main" val="521393823"/>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2)">
                                          <p:cBhvr>
                                            <p:cTn id="6" dur="1" fill="hold"/>
                                            <p:tgtEl>
                                              <p:spTgt spid="46"/>
                                            </p:tgtEl>
                                          </p:cBhvr>
                                        </p:cmd>
                                      </p:childTnLst>
                                    </p:cTn>
                                  </p:par>
                                </p:childTnLst>
                              </p:cTn>
                            </p:par>
                            <p:par>
                              <p:cTn id="7" fill="hold">
                                <p:stCondLst>
                                  <p:cond delay="0"/>
                                </p:stCondLst>
                                <p:childTnLst>
                                  <p:par>
                                    <p:cTn id="8" presetID="2" presetClass="entr" presetSubtype="2" accel="32000" fill="hold" nodeType="afterEffect" p14:presetBounceEnd="32000">
                                      <p:stCondLst>
                                        <p:cond delay="0"/>
                                      </p:stCondLst>
                                      <p:childTnLst>
                                        <p:set>
                                          <p:cBhvr>
                                            <p:cTn id="9" dur="1" fill="hold">
                                              <p:stCondLst>
                                                <p:cond delay="0"/>
                                              </p:stCondLst>
                                            </p:cTn>
                                            <p:tgtEl>
                                              <p:spTgt spid="52"/>
                                            </p:tgtEl>
                                            <p:attrNameLst>
                                              <p:attrName>style.visibility</p:attrName>
                                            </p:attrNameLst>
                                          </p:cBhvr>
                                          <p:to>
                                            <p:strVal val="visible"/>
                                          </p:to>
                                        </p:set>
                                        <p:anim calcmode="lin" valueType="num" p14:bounceEnd="32000">
                                          <p:cBhvr additive="base">
                                            <p:cTn id="10" dur="1000" fill="hold"/>
                                            <p:tgtEl>
                                              <p:spTgt spid="52"/>
                                            </p:tgtEl>
                                            <p:attrNameLst>
                                              <p:attrName>ppt_x</p:attrName>
                                            </p:attrNameLst>
                                          </p:cBhvr>
                                          <p:tavLst>
                                            <p:tav tm="0">
                                              <p:val>
                                                <p:strVal val="1+#ppt_w/2"/>
                                              </p:val>
                                            </p:tav>
                                            <p:tav tm="100000">
                                              <p:val>
                                                <p:strVal val="#ppt_x"/>
                                              </p:val>
                                            </p:tav>
                                          </p:tavLst>
                                        </p:anim>
                                        <p:anim calcmode="lin" valueType="num" p14:bounceEnd="32000">
                                          <p:cBhvr additive="base">
                                            <p:cTn id="11" dur="1000" fill="hold"/>
                                            <p:tgtEl>
                                              <p:spTgt spid="52"/>
                                            </p:tgtEl>
                                            <p:attrNameLst>
                                              <p:attrName>ppt_y</p:attrName>
                                            </p:attrNameLst>
                                          </p:cBhvr>
                                          <p:tavLst>
                                            <p:tav tm="0">
                                              <p:val>
                                                <p:strVal val="#ppt_y"/>
                                              </p:val>
                                            </p:tav>
                                            <p:tav tm="100000">
                                              <p:val>
                                                <p:strVal val="#ppt_y"/>
                                              </p:val>
                                            </p:tav>
                                          </p:tavLst>
                                        </p:anim>
                                      </p:childTnLst>
                                    </p:cTn>
                                  </p:par>
                                  <p:par>
                                    <p:cTn id="12" presetID="2" presetClass="entr" presetSubtype="2" accel="32000" fill="hold" nodeType="withEffect" p14:presetBounceEnd="32000">
                                      <p:stCondLst>
                                        <p:cond delay="500"/>
                                      </p:stCondLst>
                                      <p:childTnLst>
                                        <p:set>
                                          <p:cBhvr>
                                            <p:cTn id="13" dur="1" fill="hold">
                                              <p:stCondLst>
                                                <p:cond delay="0"/>
                                              </p:stCondLst>
                                            </p:cTn>
                                            <p:tgtEl>
                                              <p:spTgt spid="53"/>
                                            </p:tgtEl>
                                            <p:attrNameLst>
                                              <p:attrName>style.visibility</p:attrName>
                                            </p:attrNameLst>
                                          </p:cBhvr>
                                          <p:to>
                                            <p:strVal val="visible"/>
                                          </p:to>
                                        </p:set>
                                        <p:anim calcmode="lin" valueType="num" p14:bounceEnd="32000">
                                          <p:cBhvr additive="base">
                                            <p:cTn id="14" dur="1000" fill="hold"/>
                                            <p:tgtEl>
                                              <p:spTgt spid="53"/>
                                            </p:tgtEl>
                                            <p:attrNameLst>
                                              <p:attrName>ppt_x</p:attrName>
                                            </p:attrNameLst>
                                          </p:cBhvr>
                                          <p:tavLst>
                                            <p:tav tm="0">
                                              <p:val>
                                                <p:strVal val="1+#ppt_w/2"/>
                                              </p:val>
                                            </p:tav>
                                            <p:tav tm="100000">
                                              <p:val>
                                                <p:strVal val="#ppt_x"/>
                                              </p:val>
                                            </p:tav>
                                          </p:tavLst>
                                        </p:anim>
                                        <p:anim calcmode="lin" valueType="num" p14:bounceEnd="32000">
                                          <p:cBhvr additive="base">
                                            <p:cTn id="15" dur="1000" fill="hold"/>
                                            <p:tgtEl>
                                              <p:spTgt spid="53"/>
                                            </p:tgtEl>
                                            <p:attrNameLst>
                                              <p:attrName>ppt_y</p:attrName>
                                            </p:attrNameLst>
                                          </p:cBhvr>
                                          <p:tavLst>
                                            <p:tav tm="0">
                                              <p:val>
                                                <p:strVal val="#ppt_y"/>
                                              </p:val>
                                            </p:tav>
                                            <p:tav tm="100000">
                                              <p:val>
                                                <p:strVal val="#ppt_y"/>
                                              </p:val>
                                            </p:tav>
                                          </p:tavLst>
                                        </p:anim>
                                      </p:childTnLst>
                                    </p:cTn>
                                  </p:par>
                                  <p:par>
                                    <p:cTn id="16" presetID="2" presetClass="entr" presetSubtype="2" accel="32000" fill="hold" nodeType="withEffect" p14:presetBounceEnd="32000">
                                      <p:stCondLst>
                                        <p:cond delay="1000"/>
                                      </p:stCondLst>
                                      <p:childTnLst>
                                        <p:set>
                                          <p:cBhvr>
                                            <p:cTn id="17" dur="1" fill="hold">
                                              <p:stCondLst>
                                                <p:cond delay="0"/>
                                              </p:stCondLst>
                                            </p:cTn>
                                            <p:tgtEl>
                                              <p:spTgt spid="54"/>
                                            </p:tgtEl>
                                            <p:attrNameLst>
                                              <p:attrName>style.visibility</p:attrName>
                                            </p:attrNameLst>
                                          </p:cBhvr>
                                          <p:to>
                                            <p:strVal val="visible"/>
                                          </p:to>
                                        </p:set>
                                        <p:anim calcmode="lin" valueType="num" p14:bounceEnd="32000">
                                          <p:cBhvr additive="base">
                                            <p:cTn id="18" dur="1000" fill="hold"/>
                                            <p:tgtEl>
                                              <p:spTgt spid="54"/>
                                            </p:tgtEl>
                                            <p:attrNameLst>
                                              <p:attrName>ppt_x</p:attrName>
                                            </p:attrNameLst>
                                          </p:cBhvr>
                                          <p:tavLst>
                                            <p:tav tm="0">
                                              <p:val>
                                                <p:strVal val="1+#ppt_w/2"/>
                                              </p:val>
                                            </p:tav>
                                            <p:tav tm="100000">
                                              <p:val>
                                                <p:strVal val="#ppt_x"/>
                                              </p:val>
                                            </p:tav>
                                          </p:tavLst>
                                        </p:anim>
                                        <p:anim calcmode="lin" valueType="num" p14:bounceEnd="32000">
                                          <p:cBhvr additive="base">
                                            <p:cTn id="19" dur="1000" fill="hold"/>
                                            <p:tgtEl>
                                              <p:spTgt spid="5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3" presetClass="entr" presetSubtype="36"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1000" fill="hold"/>
                                            <p:tgtEl>
                                              <p:spTgt spid="24"/>
                                            </p:tgtEl>
                                            <p:attrNameLst>
                                              <p:attrName>ppt_w</p:attrName>
                                            </p:attrNameLst>
                                          </p:cBhvr>
                                          <p:tavLst>
                                            <p:tav tm="0">
                                              <p:val>
                                                <p:strVal val="(6*min(max(#ppt_w*#ppt_h,.3),1)-7.4)/-.7*#ppt_w"/>
                                              </p:val>
                                            </p:tav>
                                            <p:tav tm="100000">
                                              <p:val>
                                                <p:strVal val="#ppt_w"/>
                                              </p:val>
                                            </p:tav>
                                          </p:tavLst>
                                        </p:anim>
                                        <p:anim calcmode="lin" valueType="num">
                                          <p:cBhvr>
                                            <p:cTn id="24" dur="1000" fill="hold"/>
                                            <p:tgtEl>
                                              <p:spTgt spid="24"/>
                                            </p:tgtEl>
                                            <p:attrNameLst>
                                              <p:attrName>ppt_h</p:attrName>
                                            </p:attrNameLst>
                                          </p:cBhvr>
                                          <p:tavLst>
                                            <p:tav tm="0">
                                              <p:val>
                                                <p:strVal val="(6*min(max(#ppt_w*#ppt_h,.3),1)-7.4)/-.7*#ppt_h"/>
                                              </p:val>
                                            </p:tav>
                                            <p:tav tm="100000">
                                              <p:val>
                                                <p:strVal val="#ppt_h"/>
                                              </p:val>
                                            </p:tav>
                                          </p:tavLst>
                                        </p:anim>
                                        <p:anim calcmode="lin" valueType="num">
                                          <p:cBhvr>
                                            <p:cTn id="25" dur="1000" fill="hold"/>
                                            <p:tgtEl>
                                              <p:spTgt spid="24"/>
                                            </p:tgtEl>
                                            <p:attrNameLst>
                                              <p:attrName>ppt_x</p:attrName>
                                            </p:attrNameLst>
                                          </p:cBhvr>
                                          <p:tavLst>
                                            <p:tav tm="0">
                                              <p:val>
                                                <p:fltVal val="0.5"/>
                                              </p:val>
                                            </p:tav>
                                            <p:tav tm="100000">
                                              <p:val>
                                                <p:strVal val="#ppt_x"/>
                                              </p:val>
                                            </p:tav>
                                          </p:tavLst>
                                        </p:anim>
                                        <p:anim calcmode="lin" valueType="num">
                                          <p:cBhvr>
                                            <p:cTn id="26" dur="1000" fill="hold"/>
                                            <p:tgtEl>
                                              <p:spTgt spid="24"/>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500"/>
                                      </p:stCondLst>
                                      <p:childTnLst>
                                        <p:set>
                                          <p:cBhvr>
                                            <p:cTn id="28" dur="1" fill="hold">
                                              <p:stCondLst>
                                                <p:cond delay="0"/>
                                              </p:stCondLst>
                                            </p:cTn>
                                            <p:tgtEl>
                                              <p:spTgt spid="25"/>
                                            </p:tgtEl>
                                            <p:attrNameLst>
                                              <p:attrName>style.visibility</p:attrName>
                                            </p:attrNameLst>
                                          </p:cBhvr>
                                          <p:to>
                                            <p:strVal val="visible"/>
                                          </p:to>
                                        </p:set>
                                        <p:anim calcmode="lin" valueType="num">
                                          <p:cBhvr>
                                            <p:cTn id="29" dur="1000" fill="hold"/>
                                            <p:tgtEl>
                                              <p:spTgt spid="25"/>
                                            </p:tgtEl>
                                            <p:attrNameLst>
                                              <p:attrName>ppt_w</p:attrName>
                                            </p:attrNameLst>
                                          </p:cBhvr>
                                          <p:tavLst>
                                            <p:tav tm="0">
                                              <p:val>
                                                <p:strVal val="(6*min(max(#ppt_w*#ppt_h,.3),1)-7.4)/-.7*#ppt_w"/>
                                              </p:val>
                                            </p:tav>
                                            <p:tav tm="100000">
                                              <p:val>
                                                <p:strVal val="#ppt_w"/>
                                              </p:val>
                                            </p:tav>
                                          </p:tavLst>
                                        </p:anim>
                                        <p:anim calcmode="lin" valueType="num">
                                          <p:cBhvr>
                                            <p:cTn id="30" dur="1000" fill="hold"/>
                                            <p:tgtEl>
                                              <p:spTgt spid="25"/>
                                            </p:tgtEl>
                                            <p:attrNameLst>
                                              <p:attrName>ppt_h</p:attrName>
                                            </p:attrNameLst>
                                          </p:cBhvr>
                                          <p:tavLst>
                                            <p:tav tm="0">
                                              <p:val>
                                                <p:strVal val="(6*min(max(#ppt_w*#ppt_h,.3),1)-7.4)/-.7*#ppt_h"/>
                                              </p:val>
                                            </p:tav>
                                            <p:tav tm="100000">
                                              <p:val>
                                                <p:strVal val="#ppt_h"/>
                                              </p:val>
                                            </p:tav>
                                          </p:tavLst>
                                        </p:anim>
                                        <p:anim calcmode="lin" valueType="num">
                                          <p:cBhvr>
                                            <p:cTn id="31" dur="1000" fill="hold"/>
                                            <p:tgtEl>
                                              <p:spTgt spid="25"/>
                                            </p:tgtEl>
                                            <p:attrNameLst>
                                              <p:attrName>ppt_x</p:attrName>
                                            </p:attrNameLst>
                                          </p:cBhvr>
                                          <p:tavLst>
                                            <p:tav tm="0">
                                              <p:val>
                                                <p:fltVal val="0.5"/>
                                              </p:val>
                                            </p:tav>
                                            <p:tav tm="100000">
                                              <p:val>
                                                <p:strVal val="#ppt_x"/>
                                              </p:val>
                                            </p:tav>
                                          </p:tavLst>
                                        </p:anim>
                                        <p:anim calcmode="lin" valueType="num">
                                          <p:cBhvr>
                                            <p:cTn id="32" dur="1000" fill="hold"/>
                                            <p:tgtEl>
                                              <p:spTgt spid="25"/>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1000"/>
                                      </p:stCondLst>
                                      <p:childTnLst>
                                        <p:set>
                                          <p:cBhvr>
                                            <p:cTn id="34" dur="1" fill="hold">
                                              <p:stCondLst>
                                                <p:cond delay="0"/>
                                              </p:stCondLst>
                                            </p:cTn>
                                            <p:tgtEl>
                                              <p:spTgt spid="3"/>
                                            </p:tgtEl>
                                            <p:attrNameLst>
                                              <p:attrName>style.visibility</p:attrName>
                                            </p:attrNameLst>
                                          </p:cBhvr>
                                          <p:to>
                                            <p:strVal val="visible"/>
                                          </p:to>
                                        </p:set>
                                        <p:anim calcmode="lin" valueType="num">
                                          <p:cBhvr>
                                            <p:cTn id="35" dur="1000" fill="hold"/>
                                            <p:tgtEl>
                                              <p:spTgt spid="3"/>
                                            </p:tgtEl>
                                            <p:attrNameLst>
                                              <p:attrName>ppt_w</p:attrName>
                                            </p:attrNameLst>
                                          </p:cBhvr>
                                          <p:tavLst>
                                            <p:tav tm="0">
                                              <p:val>
                                                <p:strVal val="(6*min(max(#ppt_w*#ppt_h,.3),1)-7.4)/-.7*#ppt_w"/>
                                              </p:val>
                                            </p:tav>
                                            <p:tav tm="100000">
                                              <p:val>
                                                <p:strVal val="#ppt_w"/>
                                              </p:val>
                                            </p:tav>
                                          </p:tavLst>
                                        </p:anim>
                                        <p:anim calcmode="lin" valueType="num">
                                          <p:cBhvr>
                                            <p:cTn id="36" dur="1000" fill="hold"/>
                                            <p:tgtEl>
                                              <p:spTgt spid="3"/>
                                            </p:tgtEl>
                                            <p:attrNameLst>
                                              <p:attrName>ppt_h</p:attrName>
                                            </p:attrNameLst>
                                          </p:cBhvr>
                                          <p:tavLst>
                                            <p:tav tm="0">
                                              <p:val>
                                                <p:strVal val="(6*min(max(#ppt_w*#ppt_h,.3),1)-7.4)/-.7*#ppt_h"/>
                                              </p:val>
                                            </p:tav>
                                            <p:tav tm="100000">
                                              <p:val>
                                                <p:strVal val="#ppt_h"/>
                                              </p:val>
                                            </p:tav>
                                          </p:tavLst>
                                        </p:anim>
                                        <p:anim calcmode="lin" valueType="num">
                                          <p:cBhvr>
                                            <p:cTn id="37" dur="1000" fill="hold"/>
                                            <p:tgtEl>
                                              <p:spTgt spid="3"/>
                                            </p:tgtEl>
                                            <p:attrNameLst>
                                              <p:attrName>ppt_x</p:attrName>
                                            </p:attrNameLst>
                                          </p:cBhvr>
                                          <p:tavLst>
                                            <p:tav tm="0">
                                              <p:val>
                                                <p:fltVal val="0.5"/>
                                              </p:val>
                                            </p:tav>
                                            <p:tav tm="100000">
                                              <p:val>
                                                <p:strVal val="#ppt_x"/>
                                              </p:val>
                                            </p:tav>
                                          </p:tavLst>
                                        </p:anim>
                                        <p:anim calcmode="lin" valueType="num">
                                          <p:cBhvr>
                                            <p:cTn id="38" dur="1000" fill="hold"/>
                                            <p:tgtEl>
                                              <p:spTgt spid="3"/>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1500"/>
                                      </p:stCondLst>
                                      <p:childTnLst>
                                        <p:set>
                                          <p:cBhvr>
                                            <p:cTn id="40" dur="1" fill="hold">
                                              <p:stCondLst>
                                                <p:cond delay="0"/>
                                              </p:stCondLst>
                                            </p:cTn>
                                            <p:tgtEl>
                                              <p:spTgt spid="5"/>
                                            </p:tgtEl>
                                            <p:attrNameLst>
                                              <p:attrName>style.visibility</p:attrName>
                                            </p:attrNameLst>
                                          </p:cBhvr>
                                          <p:to>
                                            <p:strVal val="visible"/>
                                          </p:to>
                                        </p:set>
                                        <p:anim calcmode="lin" valueType="num">
                                          <p:cBhvr>
                                            <p:cTn id="41" dur="1000" fill="hold"/>
                                            <p:tgtEl>
                                              <p:spTgt spid="5"/>
                                            </p:tgtEl>
                                            <p:attrNameLst>
                                              <p:attrName>ppt_w</p:attrName>
                                            </p:attrNameLst>
                                          </p:cBhvr>
                                          <p:tavLst>
                                            <p:tav tm="0">
                                              <p:val>
                                                <p:strVal val="(6*min(max(#ppt_w*#ppt_h,.3),1)-7.4)/-.7*#ppt_w"/>
                                              </p:val>
                                            </p:tav>
                                            <p:tav tm="100000">
                                              <p:val>
                                                <p:strVal val="#ppt_w"/>
                                              </p:val>
                                            </p:tav>
                                          </p:tavLst>
                                        </p:anim>
                                        <p:anim calcmode="lin" valueType="num">
                                          <p:cBhvr>
                                            <p:cTn id="42" dur="1000" fill="hold"/>
                                            <p:tgtEl>
                                              <p:spTgt spid="5"/>
                                            </p:tgtEl>
                                            <p:attrNameLst>
                                              <p:attrName>ppt_h</p:attrName>
                                            </p:attrNameLst>
                                          </p:cBhvr>
                                          <p:tavLst>
                                            <p:tav tm="0">
                                              <p:val>
                                                <p:strVal val="(6*min(max(#ppt_w*#ppt_h,.3),1)-7.4)/-.7*#ppt_h"/>
                                              </p:val>
                                            </p:tav>
                                            <p:tav tm="100000">
                                              <p:val>
                                                <p:strVal val="#ppt_h"/>
                                              </p:val>
                                            </p:tav>
                                          </p:tavLst>
                                        </p:anim>
                                        <p:anim calcmode="lin" valueType="num">
                                          <p:cBhvr>
                                            <p:cTn id="43" dur="1000" fill="hold"/>
                                            <p:tgtEl>
                                              <p:spTgt spid="5"/>
                                            </p:tgtEl>
                                            <p:attrNameLst>
                                              <p:attrName>ppt_x</p:attrName>
                                            </p:attrNameLst>
                                          </p:cBhvr>
                                          <p:tavLst>
                                            <p:tav tm="0">
                                              <p:val>
                                                <p:fltVal val="0.5"/>
                                              </p:val>
                                            </p:tav>
                                            <p:tav tm="100000">
                                              <p:val>
                                                <p:strVal val="#ppt_x"/>
                                              </p:val>
                                            </p:tav>
                                          </p:tavLst>
                                        </p:anim>
                                        <p:anim calcmode="lin" valueType="num">
                                          <p:cBhvr>
                                            <p:cTn id="44" dur="10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4500"/>
                                </p:stCondLst>
                                <p:childTnLst>
                                  <p:par>
                                    <p:cTn id="46" presetID="22" presetClass="entr" presetSubtype="1" fill="hold"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up)">
                                          <p:cBhvr>
                                            <p:cTn id="48" dur="1000"/>
                                            <p:tgtEl>
                                              <p:spTgt spid="4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1000"/>
                                            <p:tgtEl>
                                              <p:spTgt spid="34"/>
                                            </p:tgtEl>
                                          </p:cBhvr>
                                        </p:animEffect>
                                      </p:childTnLst>
                                    </p:cTn>
                                  </p:par>
                                </p:childTnLst>
                              </p:cTn>
                            </p:par>
                            <p:par>
                              <p:cTn id="53" fill="hold">
                                <p:stCondLst>
                                  <p:cond delay="6500"/>
                                </p:stCondLst>
                                <p:childTnLst>
                                  <p:par>
                                    <p:cTn id="54" presetID="22" presetClass="entr" presetSubtype="4"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down)">
                                          <p:cBhvr>
                                            <p:cTn id="56" dur="800"/>
                                            <p:tgtEl>
                                              <p:spTgt spid="31"/>
                                            </p:tgtEl>
                                          </p:cBhvr>
                                        </p:animEffect>
                                      </p:childTnLst>
                                    </p:cTn>
                                  </p:par>
                                </p:childTnLst>
                              </p:cTn>
                            </p:par>
                            <p:par>
                              <p:cTn id="57" fill="hold">
                                <p:stCondLst>
                                  <p:cond delay="7300"/>
                                </p:stCondLst>
                                <p:childTnLst>
                                  <p:par>
                                    <p:cTn id="58" presetID="42" presetClass="entr" presetSubtype="0" fill="hold" grpId="0"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childTnLst>
                              </p:cTn>
                            </p:par>
                            <p:par>
                              <p:cTn id="63" fill="hold">
                                <p:stCondLst>
                                  <p:cond delay="8300"/>
                                </p:stCondLst>
                                <p:childTnLst>
                                  <p:par>
                                    <p:cTn id="64" presetID="55" presetClass="entr" presetSubtype="0" fill="hold" grpId="1" nodeType="afterEffect">
                                      <p:stCondLst>
                                        <p:cond delay="0"/>
                                      </p:stCondLst>
                                      <p:iterate type="lt">
                                        <p:tmPct val="0"/>
                                      </p:iterate>
                                      <p:childTnLst>
                                        <p:set>
                                          <p:cBhvr>
                                            <p:cTn id="65" dur="1" fill="hold">
                                              <p:stCondLst>
                                                <p:cond delay="0"/>
                                              </p:stCondLst>
                                            </p:cTn>
                                            <p:tgtEl>
                                              <p:spTgt spid="58"/>
                                            </p:tgtEl>
                                            <p:attrNameLst>
                                              <p:attrName>style.visibility</p:attrName>
                                            </p:attrNameLst>
                                          </p:cBhvr>
                                          <p:to>
                                            <p:strVal val="visible"/>
                                          </p:to>
                                        </p:set>
                                        <p:anim calcmode="lin" valueType="num">
                                          <p:cBhvr>
                                            <p:cTn id="66" dur="1000" fill="hold"/>
                                            <p:tgtEl>
                                              <p:spTgt spid="58"/>
                                            </p:tgtEl>
                                            <p:attrNameLst>
                                              <p:attrName>ppt_w</p:attrName>
                                            </p:attrNameLst>
                                          </p:cBhvr>
                                          <p:tavLst>
                                            <p:tav tm="0">
                                              <p:val>
                                                <p:strVal val="#ppt_w*0.70"/>
                                              </p:val>
                                            </p:tav>
                                            <p:tav tm="100000">
                                              <p:val>
                                                <p:strVal val="#ppt_w"/>
                                              </p:val>
                                            </p:tav>
                                          </p:tavLst>
                                        </p:anim>
                                        <p:anim calcmode="lin" valueType="num">
                                          <p:cBhvr>
                                            <p:cTn id="67" dur="1000" fill="hold"/>
                                            <p:tgtEl>
                                              <p:spTgt spid="58"/>
                                            </p:tgtEl>
                                            <p:attrNameLst>
                                              <p:attrName>ppt_h</p:attrName>
                                            </p:attrNameLst>
                                          </p:cBhvr>
                                          <p:tavLst>
                                            <p:tav tm="0">
                                              <p:val>
                                                <p:strVal val="#ppt_h"/>
                                              </p:val>
                                            </p:tav>
                                            <p:tav tm="100000">
                                              <p:val>
                                                <p:strVal val="#ppt_h"/>
                                              </p:val>
                                            </p:tav>
                                          </p:tavLst>
                                        </p:anim>
                                        <p:animEffect transition="in" filter="fade">
                                          <p:cBhvr>
                                            <p:cTn id="68" dur="1000"/>
                                            <p:tgtEl>
                                              <p:spTgt spid="58"/>
                                            </p:tgtEl>
                                          </p:cBhvr>
                                        </p:animEffect>
                                      </p:childTnLst>
                                    </p:cTn>
                                  </p:par>
                                </p:childTnLst>
                              </p:cTn>
                            </p:par>
                            <p:par>
                              <p:cTn id="69" fill="hold">
                                <p:stCondLst>
                                  <p:cond delay="9300"/>
                                </p:stCondLst>
                                <p:childTnLst>
                                  <p:par>
                                    <p:cTn id="70" presetID="2" presetClass="entr" presetSubtype="6" accel="32000" fill="hold" nodeType="afterEffect" p14:presetBounceEnd="32000">
                                      <p:stCondLst>
                                        <p:cond delay="0"/>
                                      </p:stCondLst>
                                      <p:childTnLst>
                                        <p:set>
                                          <p:cBhvr>
                                            <p:cTn id="71" dur="1" fill="hold">
                                              <p:stCondLst>
                                                <p:cond delay="0"/>
                                              </p:stCondLst>
                                            </p:cTn>
                                            <p:tgtEl>
                                              <p:spTgt spid="59"/>
                                            </p:tgtEl>
                                            <p:attrNameLst>
                                              <p:attrName>style.visibility</p:attrName>
                                            </p:attrNameLst>
                                          </p:cBhvr>
                                          <p:to>
                                            <p:strVal val="visible"/>
                                          </p:to>
                                        </p:set>
                                        <p:anim calcmode="lin" valueType="num" p14:bounceEnd="32000">
                                          <p:cBhvr additive="base">
                                            <p:cTn id="72" dur="1200" fill="hold"/>
                                            <p:tgtEl>
                                              <p:spTgt spid="59"/>
                                            </p:tgtEl>
                                            <p:attrNameLst>
                                              <p:attrName>ppt_x</p:attrName>
                                            </p:attrNameLst>
                                          </p:cBhvr>
                                          <p:tavLst>
                                            <p:tav tm="0">
                                              <p:val>
                                                <p:strVal val="1+#ppt_w/2"/>
                                              </p:val>
                                            </p:tav>
                                            <p:tav tm="100000">
                                              <p:val>
                                                <p:strVal val="#ppt_x"/>
                                              </p:val>
                                            </p:tav>
                                          </p:tavLst>
                                        </p:anim>
                                        <p:anim calcmode="lin" valueType="num" p14:bounceEnd="32000">
                                          <p:cBhvr additive="base">
                                            <p:cTn id="73" dur="12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4" repeatCount="indefinite" fill="hold" display="0">
                      <p:stCondLst>
                        <p:cond delay="indefinite"/>
                      </p:stCondLst>
                      <p:endCondLst>
                        <p:cond evt="onStopAudio" delay="0">
                          <p:tgtEl>
                            <p:sldTgt/>
                          </p:tgtEl>
                        </p:cond>
                      </p:endCondLst>
                    </p:cTn>
                    <p:tgtEl>
                      <p:spTgt spid="46"/>
                    </p:tgtEl>
                  </p:cMediaNode>
                </p:audio>
              </p:childTnLst>
            </p:cTn>
          </p:par>
        </p:tnLst>
        <p:bldLst>
          <p:bldP spid="55" grpId="0"/>
          <p:bldP spid="5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2)">
                                          <p:cBhvr>
                                            <p:cTn id="6" dur="1" fill="hold"/>
                                            <p:tgtEl>
                                              <p:spTgt spid="46"/>
                                            </p:tgtEl>
                                          </p:cBhvr>
                                        </p:cmd>
                                      </p:childTnLst>
                                    </p:cTn>
                                  </p:par>
                                </p:childTnLst>
                              </p:cTn>
                            </p:par>
                            <p:par>
                              <p:cTn id="7" fill="hold">
                                <p:stCondLst>
                                  <p:cond delay="0"/>
                                </p:stCondLst>
                                <p:childTnLst>
                                  <p:par>
                                    <p:cTn id="8" presetID="2" presetClass="entr" presetSubtype="2" accel="32000" fill="hold" nodeType="afterEffect">
                                      <p:stCondLst>
                                        <p:cond delay="0"/>
                                      </p:stCondLst>
                                      <p:childTnLst>
                                        <p:set>
                                          <p:cBhvr>
                                            <p:cTn id="9" dur="1" fill="hold">
                                              <p:stCondLst>
                                                <p:cond delay="0"/>
                                              </p:stCondLst>
                                            </p:cTn>
                                            <p:tgtEl>
                                              <p:spTgt spid="52"/>
                                            </p:tgtEl>
                                            <p:attrNameLst>
                                              <p:attrName>style.visibility</p:attrName>
                                            </p:attrNameLst>
                                          </p:cBhvr>
                                          <p:to>
                                            <p:strVal val="visible"/>
                                          </p:to>
                                        </p:set>
                                        <p:anim calcmode="lin" valueType="num">
                                          <p:cBhvr additive="base">
                                            <p:cTn id="10" dur="1000" fill="hold"/>
                                            <p:tgtEl>
                                              <p:spTgt spid="52"/>
                                            </p:tgtEl>
                                            <p:attrNameLst>
                                              <p:attrName>ppt_x</p:attrName>
                                            </p:attrNameLst>
                                          </p:cBhvr>
                                          <p:tavLst>
                                            <p:tav tm="0">
                                              <p:val>
                                                <p:strVal val="1+#ppt_w/2"/>
                                              </p:val>
                                            </p:tav>
                                            <p:tav tm="100000">
                                              <p:val>
                                                <p:strVal val="#ppt_x"/>
                                              </p:val>
                                            </p:tav>
                                          </p:tavLst>
                                        </p:anim>
                                        <p:anim calcmode="lin" valueType="num">
                                          <p:cBhvr additive="base">
                                            <p:cTn id="11" dur="1000" fill="hold"/>
                                            <p:tgtEl>
                                              <p:spTgt spid="52"/>
                                            </p:tgtEl>
                                            <p:attrNameLst>
                                              <p:attrName>ppt_y</p:attrName>
                                            </p:attrNameLst>
                                          </p:cBhvr>
                                          <p:tavLst>
                                            <p:tav tm="0">
                                              <p:val>
                                                <p:strVal val="#ppt_y"/>
                                              </p:val>
                                            </p:tav>
                                            <p:tav tm="100000">
                                              <p:val>
                                                <p:strVal val="#ppt_y"/>
                                              </p:val>
                                            </p:tav>
                                          </p:tavLst>
                                        </p:anim>
                                      </p:childTnLst>
                                    </p:cTn>
                                  </p:par>
                                  <p:par>
                                    <p:cTn id="12" presetID="2" presetClass="entr" presetSubtype="2" accel="32000" fill="hold" nodeType="withEffect">
                                      <p:stCondLst>
                                        <p:cond delay="500"/>
                                      </p:stCondLst>
                                      <p:childTnLst>
                                        <p:set>
                                          <p:cBhvr>
                                            <p:cTn id="13" dur="1" fill="hold">
                                              <p:stCondLst>
                                                <p:cond delay="0"/>
                                              </p:stCondLst>
                                            </p:cTn>
                                            <p:tgtEl>
                                              <p:spTgt spid="53"/>
                                            </p:tgtEl>
                                            <p:attrNameLst>
                                              <p:attrName>style.visibility</p:attrName>
                                            </p:attrNameLst>
                                          </p:cBhvr>
                                          <p:to>
                                            <p:strVal val="visible"/>
                                          </p:to>
                                        </p:set>
                                        <p:anim calcmode="lin" valueType="num">
                                          <p:cBhvr additive="base">
                                            <p:cTn id="14" dur="1000" fill="hold"/>
                                            <p:tgtEl>
                                              <p:spTgt spid="53"/>
                                            </p:tgtEl>
                                            <p:attrNameLst>
                                              <p:attrName>ppt_x</p:attrName>
                                            </p:attrNameLst>
                                          </p:cBhvr>
                                          <p:tavLst>
                                            <p:tav tm="0">
                                              <p:val>
                                                <p:strVal val="1+#ppt_w/2"/>
                                              </p:val>
                                            </p:tav>
                                            <p:tav tm="100000">
                                              <p:val>
                                                <p:strVal val="#ppt_x"/>
                                              </p:val>
                                            </p:tav>
                                          </p:tavLst>
                                        </p:anim>
                                        <p:anim calcmode="lin" valueType="num">
                                          <p:cBhvr additive="base">
                                            <p:cTn id="15" dur="1000" fill="hold"/>
                                            <p:tgtEl>
                                              <p:spTgt spid="53"/>
                                            </p:tgtEl>
                                            <p:attrNameLst>
                                              <p:attrName>ppt_y</p:attrName>
                                            </p:attrNameLst>
                                          </p:cBhvr>
                                          <p:tavLst>
                                            <p:tav tm="0">
                                              <p:val>
                                                <p:strVal val="#ppt_y"/>
                                              </p:val>
                                            </p:tav>
                                            <p:tav tm="100000">
                                              <p:val>
                                                <p:strVal val="#ppt_y"/>
                                              </p:val>
                                            </p:tav>
                                          </p:tavLst>
                                        </p:anim>
                                      </p:childTnLst>
                                    </p:cTn>
                                  </p:par>
                                  <p:par>
                                    <p:cTn id="16" presetID="2" presetClass="entr" presetSubtype="2" accel="32000" fill="hold" nodeType="withEffect">
                                      <p:stCondLst>
                                        <p:cond delay="1000"/>
                                      </p:stCondLst>
                                      <p:childTnLst>
                                        <p:set>
                                          <p:cBhvr>
                                            <p:cTn id="17" dur="1" fill="hold">
                                              <p:stCondLst>
                                                <p:cond delay="0"/>
                                              </p:stCondLst>
                                            </p:cTn>
                                            <p:tgtEl>
                                              <p:spTgt spid="54"/>
                                            </p:tgtEl>
                                            <p:attrNameLst>
                                              <p:attrName>style.visibility</p:attrName>
                                            </p:attrNameLst>
                                          </p:cBhvr>
                                          <p:to>
                                            <p:strVal val="visible"/>
                                          </p:to>
                                        </p:set>
                                        <p:anim calcmode="lin" valueType="num">
                                          <p:cBhvr additive="base">
                                            <p:cTn id="18" dur="1000" fill="hold"/>
                                            <p:tgtEl>
                                              <p:spTgt spid="54"/>
                                            </p:tgtEl>
                                            <p:attrNameLst>
                                              <p:attrName>ppt_x</p:attrName>
                                            </p:attrNameLst>
                                          </p:cBhvr>
                                          <p:tavLst>
                                            <p:tav tm="0">
                                              <p:val>
                                                <p:strVal val="1+#ppt_w/2"/>
                                              </p:val>
                                            </p:tav>
                                            <p:tav tm="100000">
                                              <p:val>
                                                <p:strVal val="#ppt_x"/>
                                              </p:val>
                                            </p:tav>
                                          </p:tavLst>
                                        </p:anim>
                                        <p:anim calcmode="lin" valueType="num">
                                          <p:cBhvr additive="base">
                                            <p:cTn id="19" dur="1000" fill="hold"/>
                                            <p:tgtEl>
                                              <p:spTgt spid="5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3" presetClass="entr" presetSubtype="36"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1000" fill="hold"/>
                                            <p:tgtEl>
                                              <p:spTgt spid="24"/>
                                            </p:tgtEl>
                                            <p:attrNameLst>
                                              <p:attrName>ppt_w</p:attrName>
                                            </p:attrNameLst>
                                          </p:cBhvr>
                                          <p:tavLst>
                                            <p:tav tm="0">
                                              <p:val>
                                                <p:strVal val="(6*min(max(#ppt_w*#ppt_h,.3),1)-7.4)/-.7*#ppt_w"/>
                                              </p:val>
                                            </p:tav>
                                            <p:tav tm="100000">
                                              <p:val>
                                                <p:strVal val="#ppt_w"/>
                                              </p:val>
                                            </p:tav>
                                          </p:tavLst>
                                        </p:anim>
                                        <p:anim calcmode="lin" valueType="num">
                                          <p:cBhvr>
                                            <p:cTn id="24" dur="1000" fill="hold"/>
                                            <p:tgtEl>
                                              <p:spTgt spid="24"/>
                                            </p:tgtEl>
                                            <p:attrNameLst>
                                              <p:attrName>ppt_h</p:attrName>
                                            </p:attrNameLst>
                                          </p:cBhvr>
                                          <p:tavLst>
                                            <p:tav tm="0">
                                              <p:val>
                                                <p:strVal val="(6*min(max(#ppt_w*#ppt_h,.3),1)-7.4)/-.7*#ppt_h"/>
                                              </p:val>
                                            </p:tav>
                                            <p:tav tm="100000">
                                              <p:val>
                                                <p:strVal val="#ppt_h"/>
                                              </p:val>
                                            </p:tav>
                                          </p:tavLst>
                                        </p:anim>
                                        <p:anim calcmode="lin" valueType="num">
                                          <p:cBhvr>
                                            <p:cTn id="25" dur="1000" fill="hold"/>
                                            <p:tgtEl>
                                              <p:spTgt spid="24"/>
                                            </p:tgtEl>
                                            <p:attrNameLst>
                                              <p:attrName>ppt_x</p:attrName>
                                            </p:attrNameLst>
                                          </p:cBhvr>
                                          <p:tavLst>
                                            <p:tav tm="0">
                                              <p:val>
                                                <p:fltVal val="0.5"/>
                                              </p:val>
                                            </p:tav>
                                            <p:tav tm="100000">
                                              <p:val>
                                                <p:strVal val="#ppt_x"/>
                                              </p:val>
                                            </p:tav>
                                          </p:tavLst>
                                        </p:anim>
                                        <p:anim calcmode="lin" valueType="num">
                                          <p:cBhvr>
                                            <p:cTn id="26" dur="1000" fill="hold"/>
                                            <p:tgtEl>
                                              <p:spTgt spid="24"/>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500"/>
                                      </p:stCondLst>
                                      <p:childTnLst>
                                        <p:set>
                                          <p:cBhvr>
                                            <p:cTn id="28" dur="1" fill="hold">
                                              <p:stCondLst>
                                                <p:cond delay="0"/>
                                              </p:stCondLst>
                                            </p:cTn>
                                            <p:tgtEl>
                                              <p:spTgt spid="25"/>
                                            </p:tgtEl>
                                            <p:attrNameLst>
                                              <p:attrName>style.visibility</p:attrName>
                                            </p:attrNameLst>
                                          </p:cBhvr>
                                          <p:to>
                                            <p:strVal val="visible"/>
                                          </p:to>
                                        </p:set>
                                        <p:anim calcmode="lin" valueType="num">
                                          <p:cBhvr>
                                            <p:cTn id="29" dur="1000" fill="hold"/>
                                            <p:tgtEl>
                                              <p:spTgt spid="25"/>
                                            </p:tgtEl>
                                            <p:attrNameLst>
                                              <p:attrName>ppt_w</p:attrName>
                                            </p:attrNameLst>
                                          </p:cBhvr>
                                          <p:tavLst>
                                            <p:tav tm="0">
                                              <p:val>
                                                <p:strVal val="(6*min(max(#ppt_w*#ppt_h,.3),1)-7.4)/-.7*#ppt_w"/>
                                              </p:val>
                                            </p:tav>
                                            <p:tav tm="100000">
                                              <p:val>
                                                <p:strVal val="#ppt_w"/>
                                              </p:val>
                                            </p:tav>
                                          </p:tavLst>
                                        </p:anim>
                                        <p:anim calcmode="lin" valueType="num">
                                          <p:cBhvr>
                                            <p:cTn id="30" dur="1000" fill="hold"/>
                                            <p:tgtEl>
                                              <p:spTgt spid="25"/>
                                            </p:tgtEl>
                                            <p:attrNameLst>
                                              <p:attrName>ppt_h</p:attrName>
                                            </p:attrNameLst>
                                          </p:cBhvr>
                                          <p:tavLst>
                                            <p:tav tm="0">
                                              <p:val>
                                                <p:strVal val="(6*min(max(#ppt_w*#ppt_h,.3),1)-7.4)/-.7*#ppt_h"/>
                                              </p:val>
                                            </p:tav>
                                            <p:tav tm="100000">
                                              <p:val>
                                                <p:strVal val="#ppt_h"/>
                                              </p:val>
                                            </p:tav>
                                          </p:tavLst>
                                        </p:anim>
                                        <p:anim calcmode="lin" valueType="num">
                                          <p:cBhvr>
                                            <p:cTn id="31" dur="1000" fill="hold"/>
                                            <p:tgtEl>
                                              <p:spTgt spid="25"/>
                                            </p:tgtEl>
                                            <p:attrNameLst>
                                              <p:attrName>ppt_x</p:attrName>
                                            </p:attrNameLst>
                                          </p:cBhvr>
                                          <p:tavLst>
                                            <p:tav tm="0">
                                              <p:val>
                                                <p:fltVal val="0.5"/>
                                              </p:val>
                                            </p:tav>
                                            <p:tav tm="100000">
                                              <p:val>
                                                <p:strVal val="#ppt_x"/>
                                              </p:val>
                                            </p:tav>
                                          </p:tavLst>
                                        </p:anim>
                                        <p:anim calcmode="lin" valueType="num">
                                          <p:cBhvr>
                                            <p:cTn id="32" dur="1000" fill="hold"/>
                                            <p:tgtEl>
                                              <p:spTgt spid="25"/>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1000"/>
                                      </p:stCondLst>
                                      <p:childTnLst>
                                        <p:set>
                                          <p:cBhvr>
                                            <p:cTn id="34" dur="1" fill="hold">
                                              <p:stCondLst>
                                                <p:cond delay="0"/>
                                              </p:stCondLst>
                                            </p:cTn>
                                            <p:tgtEl>
                                              <p:spTgt spid="3"/>
                                            </p:tgtEl>
                                            <p:attrNameLst>
                                              <p:attrName>style.visibility</p:attrName>
                                            </p:attrNameLst>
                                          </p:cBhvr>
                                          <p:to>
                                            <p:strVal val="visible"/>
                                          </p:to>
                                        </p:set>
                                        <p:anim calcmode="lin" valueType="num">
                                          <p:cBhvr>
                                            <p:cTn id="35" dur="1000" fill="hold"/>
                                            <p:tgtEl>
                                              <p:spTgt spid="3"/>
                                            </p:tgtEl>
                                            <p:attrNameLst>
                                              <p:attrName>ppt_w</p:attrName>
                                            </p:attrNameLst>
                                          </p:cBhvr>
                                          <p:tavLst>
                                            <p:tav tm="0">
                                              <p:val>
                                                <p:strVal val="(6*min(max(#ppt_w*#ppt_h,.3),1)-7.4)/-.7*#ppt_w"/>
                                              </p:val>
                                            </p:tav>
                                            <p:tav tm="100000">
                                              <p:val>
                                                <p:strVal val="#ppt_w"/>
                                              </p:val>
                                            </p:tav>
                                          </p:tavLst>
                                        </p:anim>
                                        <p:anim calcmode="lin" valueType="num">
                                          <p:cBhvr>
                                            <p:cTn id="36" dur="1000" fill="hold"/>
                                            <p:tgtEl>
                                              <p:spTgt spid="3"/>
                                            </p:tgtEl>
                                            <p:attrNameLst>
                                              <p:attrName>ppt_h</p:attrName>
                                            </p:attrNameLst>
                                          </p:cBhvr>
                                          <p:tavLst>
                                            <p:tav tm="0">
                                              <p:val>
                                                <p:strVal val="(6*min(max(#ppt_w*#ppt_h,.3),1)-7.4)/-.7*#ppt_h"/>
                                              </p:val>
                                            </p:tav>
                                            <p:tav tm="100000">
                                              <p:val>
                                                <p:strVal val="#ppt_h"/>
                                              </p:val>
                                            </p:tav>
                                          </p:tavLst>
                                        </p:anim>
                                        <p:anim calcmode="lin" valueType="num">
                                          <p:cBhvr>
                                            <p:cTn id="37" dur="1000" fill="hold"/>
                                            <p:tgtEl>
                                              <p:spTgt spid="3"/>
                                            </p:tgtEl>
                                            <p:attrNameLst>
                                              <p:attrName>ppt_x</p:attrName>
                                            </p:attrNameLst>
                                          </p:cBhvr>
                                          <p:tavLst>
                                            <p:tav tm="0">
                                              <p:val>
                                                <p:fltVal val="0.5"/>
                                              </p:val>
                                            </p:tav>
                                            <p:tav tm="100000">
                                              <p:val>
                                                <p:strVal val="#ppt_x"/>
                                              </p:val>
                                            </p:tav>
                                          </p:tavLst>
                                        </p:anim>
                                        <p:anim calcmode="lin" valueType="num">
                                          <p:cBhvr>
                                            <p:cTn id="38" dur="1000" fill="hold"/>
                                            <p:tgtEl>
                                              <p:spTgt spid="3"/>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1500"/>
                                      </p:stCondLst>
                                      <p:childTnLst>
                                        <p:set>
                                          <p:cBhvr>
                                            <p:cTn id="40" dur="1" fill="hold">
                                              <p:stCondLst>
                                                <p:cond delay="0"/>
                                              </p:stCondLst>
                                            </p:cTn>
                                            <p:tgtEl>
                                              <p:spTgt spid="5"/>
                                            </p:tgtEl>
                                            <p:attrNameLst>
                                              <p:attrName>style.visibility</p:attrName>
                                            </p:attrNameLst>
                                          </p:cBhvr>
                                          <p:to>
                                            <p:strVal val="visible"/>
                                          </p:to>
                                        </p:set>
                                        <p:anim calcmode="lin" valueType="num">
                                          <p:cBhvr>
                                            <p:cTn id="41" dur="1000" fill="hold"/>
                                            <p:tgtEl>
                                              <p:spTgt spid="5"/>
                                            </p:tgtEl>
                                            <p:attrNameLst>
                                              <p:attrName>ppt_w</p:attrName>
                                            </p:attrNameLst>
                                          </p:cBhvr>
                                          <p:tavLst>
                                            <p:tav tm="0">
                                              <p:val>
                                                <p:strVal val="(6*min(max(#ppt_w*#ppt_h,.3),1)-7.4)/-.7*#ppt_w"/>
                                              </p:val>
                                            </p:tav>
                                            <p:tav tm="100000">
                                              <p:val>
                                                <p:strVal val="#ppt_w"/>
                                              </p:val>
                                            </p:tav>
                                          </p:tavLst>
                                        </p:anim>
                                        <p:anim calcmode="lin" valueType="num">
                                          <p:cBhvr>
                                            <p:cTn id="42" dur="1000" fill="hold"/>
                                            <p:tgtEl>
                                              <p:spTgt spid="5"/>
                                            </p:tgtEl>
                                            <p:attrNameLst>
                                              <p:attrName>ppt_h</p:attrName>
                                            </p:attrNameLst>
                                          </p:cBhvr>
                                          <p:tavLst>
                                            <p:tav tm="0">
                                              <p:val>
                                                <p:strVal val="(6*min(max(#ppt_w*#ppt_h,.3),1)-7.4)/-.7*#ppt_h"/>
                                              </p:val>
                                            </p:tav>
                                            <p:tav tm="100000">
                                              <p:val>
                                                <p:strVal val="#ppt_h"/>
                                              </p:val>
                                            </p:tav>
                                          </p:tavLst>
                                        </p:anim>
                                        <p:anim calcmode="lin" valueType="num">
                                          <p:cBhvr>
                                            <p:cTn id="43" dur="1000" fill="hold"/>
                                            <p:tgtEl>
                                              <p:spTgt spid="5"/>
                                            </p:tgtEl>
                                            <p:attrNameLst>
                                              <p:attrName>ppt_x</p:attrName>
                                            </p:attrNameLst>
                                          </p:cBhvr>
                                          <p:tavLst>
                                            <p:tav tm="0">
                                              <p:val>
                                                <p:fltVal val="0.5"/>
                                              </p:val>
                                            </p:tav>
                                            <p:tav tm="100000">
                                              <p:val>
                                                <p:strVal val="#ppt_x"/>
                                              </p:val>
                                            </p:tav>
                                          </p:tavLst>
                                        </p:anim>
                                        <p:anim calcmode="lin" valueType="num">
                                          <p:cBhvr>
                                            <p:cTn id="44" dur="10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4500"/>
                                </p:stCondLst>
                                <p:childTnLst>
                                  <p:par>
                                    <p:cTn id="46" presetID="22" presetClass="entr" presetSubtype="1" fill="hold"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up)">
                                          <p:cBhvr>
                                            <p:cTn id="48" dur="1000"/>
                                            <p:tgtEl>
                                              <p:spTgt spid="4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1000"/>
                                            <p:tgtEl>
                                              <p:spTgt spid="34"/>
                                            </p:tgtEl>
                                          </p:cBhvr>
                                        </p:animEffect>
                                      </p:childTnLst>
                                    </p:cTn>
                                  </p:par>
                                </p:childTnLst>
                              </p:cTn>
                            </p:par>
                            <p:par>
                              <p:cTn id="53" fill="hold">
                                <p:stCondLst>
                                  <p:cond delay="6500"/>
                                </p:stCondLst>
                                <p:childTnLst>
                                  <p:par>
                                    <p:cTn id="54" presetID="22" presetClass="entr" presetSubtype="4"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down)">
                                          <p:cBhvr>
                                            <p:cTn id="56" dur="800"/>
                                            <p:tgtEl>
                                              <p:spTgt spid="31"/>
                                            </p:tgtEl>
                                          </p:cBhvr>
                                        </p:animEffect>
                                      </p:childTnLst>
                                    </p:cTn>
                                  </p:par>
                                </p:childTnLst>
                              </p:cTn>
                            </p:par>
                            <p:par>
                              <p:cTn id="57" fill="hold">
                                <p:stCondLst>
                                  <p:cond delay="7300"/>
                                </p:stCondLst>
                                <p:childTnLst>
                                  <p:par>
                                    <p:cTn id="58" presetID="42" presetClass="entr" presetSubtype="0" fill="hold" grpId="0"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childTnLst>
                              </p:cTn>
                            </p:par>
                            <p:par>
                              <p:cTn id="63" fill="hold">
                                <p:stCondLst>
                                  <p:cond delay="8300"/>
                                </p:stCondLst>
                                <p:childTnLst>
                                  <p:par>
                                    <p:cTn id="64" presetID="55" presetClass="entr" presetSubtype="0" fill="hold" grpId="1" nodeType="afterEffect">
                                      <p:stCondLst>
                                        <p:cond delay="0"/>
                                      </p:stCondLst>
                                      <p:iterate type="lt">
                                        <p:tmPct val="0"/>
                                      </p:iterate>
                                      <p:childTnLst>
                                        <p:set>
                                          <p:cBhvr>
                                            <p:cTn id="65" dur="1" fill="hold">
                                              <p:stCondLst>
                                                <p:cond delay="0"/>
                                              </p:stCondLst>
                                            </p:cTn>
                                            <p:tgtEl>
                                              <p:spTgt spid="58"/>
                                            </p:tgtEl>
                                            <p:attrNameLst>
                                              <p:attrName>style.visibility</p:attrName>
                                            </p:attrNameLst>
                                          </p:cBhvr>
                                          <p:to>
                                            <p:strVal val="visible"/>
                                          </p:to>
                                        </p:set>
                                        <p:anim calcmode="lin" valueType="num">
                                          <p:cBhvr>
                                            <p:cTn id="66" dur="1000" fill="hold"/>
                                            <p:tgtEl>
                                              <p:spTgt spid="58"/>
                                            </p:tgtEl>
                                            <p:attrNameLst>
                                              <p:attrName>ppt_w</p:attrName>
                                            </p:attrNameLst>
                                          </p:cBhvr>
                                          <p:tavLst>
                                            <p:tav tm="0">
                                              <p:val>
                                                <p:strVal val="#ppt_w*0.70"/>
                                              </p:val>
                                            </p:tav>
                                            <p:tav tm="100000">
                                              <p:val>
                                                <p:strVal val="#ppt_w"/>
                                              </p:val>
                                            </p:tav>
                                          </p:tavLst>
                                        </p:anim>
                                        <p:anim calcmode="lin" valueType="num">
                                          <p:cBhvr>
                                            <p:cTn id="67" dur="1000" fill="hold"/>
                                            <p:tgtEl>
                                              <p:spTgt spid="58"/>
                                            </p:tgtEl>
                                            <p:attrNameLst>
                                              <p:attrName>ppt_h</p:attrName>
                                            </p:attrNameLst>
                                          </p:cBhvr>
                                          <p:tavLst>
                                            <p:tav tm="0">
                                              <p:val>
                                                <p:strVal val="#ppt_h"/>
                                              </p:val>
                                            </p:tav>
                                            <p:tav tm="100000">
                                              <p:val>
                                                <p:strVal val="#ppt_h"/>
                                              </p:val>
                                            </p:tav>
                                          </p:tavLst>
                                        </p:anim>
                                        <p:animEffect transition="in" filter="fade">
                                          <p:cBhvr>
                                            <p:cTn id="68" dur="1000"/>
                                            <p:tgtEl>
                                              <p:spTgt spid="58"/>
                                            </p:tgtEl>
                                          </p:cBhvr>
                                        </p:animEffect>
                                      </p:childTnLst>
                                    </p:cTn>
                                  </p:par>
                                </p:childTnLst>
                              </p:cTn>
                            </p:par>
                            <p:par>
                              <p:cTn id="69" fill="hold">
                                <p:stCondLst>
                                  <p:cond delay="9300"/>
                                </p:stCondLst>
                                <p:childTnLst>
                                  <p:par>
                                    <p:cTn id="70" presetID="2" presetClass="entr" presetSubtype="6" accel="32000" fill="hold" nodeType="afterEffect">
                                      <p:stCondLst>
                                        <p:cond delay="0"/>
                                      </p:stCondLst>
                                      <p:childTnLst>
                                        <p:set>
                                          <p:cBhvr>
                                            <p:cTn id="71" dur="1" fill="hold">
                                              <p:stCondLst>
                                                <p:cond delay="0"/>
                                              </p:stCondLst>
                                            </p:cTn>
                                            <p:tgtEl>
                                              <p:spTgt spid="59"/>
                                            </p:tgtEl>
                                            <p:attrNameLst>
                                              <p:attrName>style.visibility</p:attrName>
                                            </p:attrNameLst>
                                          </p:cBhvr>
                                          <p:to>
                                            <p:strVal val="visible"/>
                                          </p:to>
                                        </p:set>
                                        <p:anim calcmode="lin" valueType="num">
                                          <p:cBhvr additive="base">
                                            <p:cTn id="72" dur="1200" fill="hold"/>
                                            <p:tgtEl>
                                              <p:spTgt spid="59"/>
                                            </p:tgtEl>
                                            <p:attrNameLst>
                                              <p:attrName>ppt_x</p:attrName>
                                            </p:attrNameLst>
                                          </p:cBhvr>
                                          <p:tavLst>
                                            <p:tav tm="0">
                                              <p:val>
                                                <p:strVal val="1+#ppt_w/2"/>
                                              </p:val>
                                            </p:tav>
                                            <p:tav tm="100000">
                                              <p:val>
                                                <p:strVal val="#ppt_x"/>
                                              </p:val>
                                            </p:tav>
                                          </p:tavLst>
                                        </p:anim>
                                        <p:anim calcmode="lin" valueType="num">
                                          <p:cBhvr additive="base">
                                            <p:cTn id="73" dur="12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4" repeatCount="indefinite" fill="hold" display="0">
                      <p:stCondLst>
                        <p:cond delay="indefinite"/>
                      </p:stCondLst>
                      <p:endCondLst>
                        <p:cond evt="onStopAudio" delay="0">
                          <p:tgtEl>
                            <p:sldTgt/>
                          </p:tgtEl>
                        </p:cond>
                      </p:endCondLst>
                    </p:cTn>
                    <p:tgtEl>
                      <p:spTgt spid="46"/>
                    </p:tgtEl>
                  </p:cMediaNode>
                </p:audio>
              </p:childTnLst>
            </p:cTn>
          </p:par>
        </p:tnLst>
        <p:bldLst>
          <p:bldP spid="55" grpId="0"/>
          <p:bldP spid="58"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Tile"/>
          <p:cNvSpPr/>
          <p:nvPr/>
        </p:nvSpPr>
        <p:spPr bwMode="auto">
          <a:xfrm>
            <a:off x="683568" y="2103716"/>
            <a:ext cx="7848872" cy="2320258"/>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6" name="矩形 5"/>
          <p:cNvSpPr/>
          <p:nvPr/>
        </p:nvSpPr>
        <p:spPr>
          <a:xfrm>
            <a:off x="827583" y="165869"/>
            <a:ext cx="3557733" cy="461665"/>
          </a:xfrm>
          <a:prstGeom prst="rect">
            <a:avLst/>
          </a:prstGeom>
        </p:spPr>
        <p:txBody>
          <a:bodyPr wrap="square">
            <a:spAutoFit/>
          </a:bodyPr>
          <a:lstStyle/>
          <a:p>
            <a:r>
              <a:rPr lang="zh-CN" altLang="en-US" sz="2400" b="1"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基础在学，关键在做</a:t>
            </a:r>
            <a:endPar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715834" y="1222053"/>
            <a:ext cx="3712150" cy="612178"/>
            <a:chOff x="802226" y="2296781"/>
            <a:chExt cx="3928345" cy="583085"/>
          </a:xfrm>
        </p:grpSpPr>
        <p:sp>
          <p:nvSpPr>
            <p:cNvPr id="13" name="对角圆角矩形 12"/>
            <p:cNvSpPr/>
            <p:nvPr/>
          </p:nvSpPr>
          <p:spPr>
            <a:xfrm>
              <a:off x="935023" y="2360753"/>
              <a:ext cx="3750395"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角星 13"/>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996686" y="2408008"/>
              <a:ext cx="3733885" cy="43972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400" spc="300" dirty="0" smtClean="0">
                  <a:solidFill>
                    <a:srgbClr val="FFFF00"/>
                  </a:solidFill>
                </a:rPr>
                <a:t>需要实现四个进步</a:t>
              </a:r>
              <a:endParaRPr lang="zh-CN" altLang="en-US" sz="2400" spc="300" dirty="0">
                <a:solidFill>
                  <a:srgbClr val="FFFF00"/>
                </a:solidFill>
              </a:endParaRPr>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780" y="2241692"/>
            <a:ext cx="3577537" cy="2044306"/>
          </a:xfrm>
          <a:prstGeom prst="roundRect">
            <a:avLst>
              <a:gd name="adj" fmla="val 8594"/>
            </a:avLst>
          </a:prstGeom>
          <a:solidFill>
            <a:srgbClr val="FFFFFF">
              <a:shade val="85000"/>
            </a:srgbClr>
          </a:solidFill>
          <a:ln>
            <a:noFill/>
          </a:ln>
          <a:effectLst>
            <a:innerShdw blurRad="114300">
              <a:prstClr val="black"/>
            </a:innerShdw>
          </a:effectLst>
        </p:spPr>
      </p:pic>
      <p:sp>
        <p:nvSpPr>
          <p:cNvPr id="19" name="矩形 18"/>
          <p:cNvSpPr/>
          <p:nvPr/>
        </p:nvSpPr>
        <p:spPr>
          <a:xfrm>
            <a:off x="4499992" y="2196151"/>
            <a:ext cx="3928492" cy="2135389"/>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572000" y="2211710"/>
            <a:ext cx="3960440" cy="2123658"/>
          </a:xfrm>
          <a:prstGeom prst="rect">
            <a:avLst/>
          </a:prstGeom>
        </p:spPr>
        <p:txBody>
          <a:bodyPr wrap="square">
            <a:spAutoFit/>
          </a:bodyPr>
          <a:lstStyle/>
          <a:p>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要把党的思想建设放在首位，以尊崇党章、遵守党规为基本要求，以用习近平总书记系列重要讲话精神武装全党为根本任务，教育引导党员自觉按照党员标准规范言行，</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进一步坚定理想信念，提高党性觉悟</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进一步增强政治意识、大局意识、核心意识、看齐意识，坚定正确政治方向</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进一步树立清风正气，严守政治纪律政治规矩</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进一步强化宗旨观念，勇于担当作为</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，在生产、工作、学习和社会生活中起先锋模范作用，为党在思想上政治上行动上的团结统一夯实基础，为协调推进“四个全面”战略布局、贯彻落实五大发展理念提供坚强组织保证。</a:t>
            </a:r>
          </a:p>
        </p:txBody>
      </p:sp>
    </p:spTree>
    <p:extLst>
      <p:ext uri="{BB962C8B-B14F-4D97-AF65-F5344CB8AC3E}">
        <p14:creationId xmlns:p14="http://schemas.microsoft.com/office/powerpoint/2010/main" val="2418339239"/>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200" fill="hold"/>
                                        <p:tgtEl>
                                          <p:spTgt spid="12"/>
                                        </p:tgtEl>
                                        <p:attrNameLst>
                                          <p:attrName>ppt_w</p:attrName>
                                        </p:attrNameLst>
                                      </p:cBhvr>
                                      <p:tavLst>
                                        <p:tav tm="0">
                                          <p:val>
                                            <p:fltVal val="0"/>
                                          </p:val>
                                        </p:tav>
                                        <p:tav tm="100000">
                                          <p:val>
                                            <p:strVal val="#ppt_w"/>
                                          </p:val>
                                        </p:tav>
                                      </p:tavLst>
                                    </p:anim>
                                    <p:anim calcmode="lin" valueType="num">
                                      <p:cBhvr>
                                        <p:cTn id="12" dur="200" fill="hold"/>
                                        <p:tgtEl>
                                          <p:spTgt spid="12"/>
                                        </p:tgtEl>
                                        <p:attrNameLst>
                                          <p:attrName>ppt_h</p:attrName>
                                        </p:attrNameLst>
                                      </p:cBhvr>
                                      <p:tavLst>
                                        <p:tav tm="0">
                                          <p:val>
                                            <p:fltVal val="0"/>
                                          </p:val>
                                        </p:tav>
                                        <p:tav tm="100000">
                                          <p:val>
                                            <p:strVal val="#ppt_h"/>
                                          </p:val>
                                        </p:tav>
                                      </p:tavLst>
                                    </p:anim>
                                    <p:animEffect transition="in" filter="fade">
                                      <p:cBhvr>
                                        <p:cTn id="13" dur="200"/>
                                        <p:tgtEl>
                                          <p:spTgt spid="12"/>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2"/>
                                        </p:tgtEl>
                                      </p:cBhvr>
                                      <p:by x="115000" y="115000"/>
                                    </p:animScale>
                                  </p:childTnLst>
                                </p:cTn>
                              </p:par>
                              <p:par>
                                <p:cTn id="17" presetID="6" presetClass="emph" presetSubtype="0" fill="hold" nodeType="withEffect">
                                  <p:stCondLst>
                                    <p:cond delay="200"/>
                                  </p:stCondLst>
                                  <p:childTnLst>
                                    <p:animScale>
                                      <p:cBhvr>
                                        <p:cTn id="18" dur="100" fill="hold"/>
                                        <p:tgtEl>
                                          <p:spTgt spid="12"/>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2"/>
                                        </p:tgtEl>
                                      </p:cBhvr>
                                      <p:by x="105000" y="105000"/>
                                    </p:animScale>
                                  </p:childTnLst>
                                </p:cTn>
                              </p:par>
                              <p:par>
                                <p:cTn id="22" presetID="6" presetClass="emph" presetSubtype="0" fill="hold" nodeType="withEffect">
                                  <p:stCondLst>
                                    <p:cond delay="200"/>
                                  </p:stCondLst>
                                  <p:childTnLst>
                                    <p:animScale>
                                      <p:cBhvr>
                                        <p:cTn id="23" dur="100" fill="hold"/>
                                        <p:tgtEl>
                                          <p:spTgt spid="12"/>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800"/>
                                        <p:tgtEl>
                                          <p:spTgt spid="20"/>
                                        </p:tgtEl>
                                      </p:cBhvr>
                                    </p:animEffect>
                                  </p:childTnLst>
                                </p:cTn>
                              </p:par>
                            </p:childTnLst>
                          </p:cTn>
                        </p:par>
                        <p:par>
                          <p:cTn id="28" fill="hold">
                            <p:stCondLst>
                              <p:cond delay="3100"/>
                            </p:stCondLst>
                            <p:childTnLst>
                              <p:par>
                                <p:cTn id="29" presetID="14" presetClass="entr" presetSubtype="1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900"/>
                                        <p:tgtEl>
                                          <p:spTgt spid="1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800"/>
                                        <p:tgtEl>
                                          <p:spTgt spid="19"/>
                                        </p:tgtEl>
                                      </p:cBhvr>
                                    </p:animEffect>
                                  </p:childTnLst>
                                </p:cTn>
                              </p:par>
                            </p:childTnLst>
                          </p:cTn>
                        </p:par>
                        <p:par>
                          <p:cTn id="36" fill="hold">
                            <p:stCondLst>
                              <p:cond delay="48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9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19" grpId="0" animBg="1"/>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Tile"/>
          <p:cNvSpPr/>
          <p:nvPr/>
        </p:nvSpPr>
        <p:spPr bwMode="auto">
          <a:xfrm>
            <a:off x="683568" y="2103716"/>
            <a:ext cx="7848872" cy="2628274"/>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6" name="矩形 5"/>
          <p:cNvSpPr/>
          <p:nvPr/>
        </p:nvSpPr>
        <p:spPr>
          <a:xfrm>
            <a:off x="827583" y="165869"/>
            <a:ext cx="4464497" cy="461665"/>
          </a:xfrm>
          <a:prstGeom prst="rect">
            <a:avLst/>
          </a:prstGeom>
        </p:spPr>
        <p:txBody>
          <a:bodyPr wrap="square">
            <a:spAutoFit/>
          </a:bodyPr>
          <a:lstStyle/>
          <a:p>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带着问题学，要针对问题改</a:t>
            </a:r>
          </a:p>
        </p:txBody>
      </p:sp>
      <p:grpSp>
        <p:nvGrpSpPr>
          <p:cNvPr id="12" name="组合 11"/>
          <p:cNvGrpSpPr/>
          <p:nvPr/>
        </p:nvGrpSpPr>
        <p:grpSpPr>
          <a:xfrm>
            <a:off x="715834" y="1222053"/>
            <a:ext cx="3712150" cy="612178"/>
            <a:chOff x="802226" y="2296781"/>
            <a:chExt cx="3928345" cy="583085"/>
          </a:xfrm>
        </p:grpSpPr>
        <p:sp>
          <p:nvSpPr>
            <p:cNvPr id="13" name="对角圆角矩形 12"/>
            <p:cNvSpPr/>
            <p:nvPr/>
          </p:nvSpPr>
          <p:spPr>
            <a:xfrm>
              <a:off x="935023" y="2360753"/>
              <a:ext cx="3750395"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角星 13"/>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996686" y="2408008"/>
              <a:ext cx="3733885" cy="43972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400" spc="300" dirty="0" smtClean="0">
                  <a:solidFill>
                    <a:srgbClr val="FFFF00"/>
                  </a:solidFill>
                </a:rPr>
                <a:t>需要解决五个问题</a:t>
              </a:r>
              <a:endParaRPr lang="zh-CN" altLang="en-US" sz="2400" spc="300" dirty="0">
                <a:solidFill>
                  <a:srgbClr val="FFFF00"/>
                </a:solidFill>
              </a:endParaRPr>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780" y="2231673"/>
            <a:ext cx="3577537" cy="2345172"/>
          </a:xfrm>
          <a:prstGeom prst="roundRect">
            <a:avLst>
              <a:gd name="adj" fmla="val 8594"/>
            </a:avLst>
          </a:prstGeom>
          <a:solidFill>
            <a:srgbClr val="FFFFFF">
              <a:shade val="85000"/>
            </a:srgbClr>
          </a:solidFill>
          <a:ln>
            <a:noFill/>
          </a:ln>
          <a:effectLst>
            <a:innerShdw blurRad="114300">
              <a:prstClr val="black"/>
            </a:innerShdw>
          </a:effectLst>
        </p:spPr>
      </p:pic>
      <p:sp>
        <p:nvSpPr>
          <p:cNvPr id="19" name="矩形 18"/>
          <p:cNvSpPr/>
          <p:nvPr/>
        </p:nvSpPr>
        <p:spPr>
          <a:xfrm>
            <a:off x="4499992" y="2196151"/>
            <a:ext cx="3928492" cy="2416216"/>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499992" y="2211710"/>
            <a:ext cx="3960440" cy="2400657"/>
          </a:xfrm>
          <a:prstGeom prst="rect">
            <a:avLst/>
          </a:prstGeom>
        </p:spPr>
        <p:txBody>
          <a:bodyPr wrap="square">
            <a:spAutoFit/>
          </a:bodyPr>
          <a:lstStyle/>
          <a:p>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着力解决一些党员理想信念模糊动摇的</a:t>
            </a:r>
            <a:r>
              <a:rPr lang="zh-CN" altLang="en-US" sz="1000" b="1" dirty="0" smtClean="0">
                <a:gradFill>
                  <a:gsLst>
                    <a:gs pos="0">
                      <a:srgbClr val="C00000"/>
                    </a:gs>
                    <a:gs pos="100000">
                      <a:srgbClr val="FF0000"/>
                    </a:gs>
                  </a:gsLst>
                  <a:lin ang="2700000" scaled="1"/>
                </a:gradFill>
                <a:latin typeface="微软雅黑" pitchFamily="34" charset="-122"/>
                <a:ea typeface="微软雅黑" pitchFamily="34" charset="-122"/>
              </a:rPr>
              <a:t>问题</a:t>
            </a:r>
            <a:r>
              <a:rPr lang="zh-CN" altLang="en-US" sz="1000" dirty="0" smtClean="0">
                <a:gradFill>
                  <a:gsLst>
                    <a:gs pos="0">
                      <a:srgbClr val="C00000"/>
                    </a:gs>
                    <a:gs pos="100000">
                      <a:srgbClr val="FF0000"/>
                    </a:gs>
                  </a:gsLst>
                  <a:lin ang="2700000" scaled="1"/>
                </a:gradFill>
                <a:latin typeface="微软雅黑" pitchFamily="34" charset="-122"/>
                <a:ea typeface="微软雅黑" pitchFamily="34" charset="-122"/>
              </a:rPr>
              <a:t>：主要</a:t>
            </a:r>
            <a:r>
              <a:rPr lang="zh-CN" altLang="en-US" sz="1000" dirty="0">
                <a:gradFill>
                  <a:gsLst>
                    <a:gs pos="0">
                      <a:srgbClr val="C00000"/>
                    </a:gs>
                    <a:gs pos="100000">
                      <a:srgbClr val="FF0000"/>
                    </a:gs>
                  </a:gsLst>
                  <a:lin ang="2700000" scaled="1"/>
                </a:gradFill>
                <a:latin typeface="微软雅黑" pitchFamily="34" charset="-122"/>
                <a:ea typeface="微软雅黑" pitchFamily="34" charset="-122"/>
              </a:rPr>
              <a:t>是对共产主义缺乏信仰，对中国特色社会主义缺乏</a:t>
            </a:r>
            <a:r>
              <a:rPr lang="zh-CN" altLang="en-US" sz="1000" dirty="0" smtClean="0">
                <a:gradFill>
                  <a:gsLst>
                    <a:gs pos="0">
                      <a:srgbClr val="C00000"/>
                    </a:gs>
                    <a:gs pos="100000">
                      <a:srgbClr val="FF0000"/>
                    </a:gs>
                  </a:gsLst>
                  <a:lin ang="2700000" scaled="1"/>
                </a:gradFill>
                <a:latin typeface="微软雅黑" pitchFamily="34" charset="-122"/>
                <a:ea typeface="微软雅黑" pitchFamily="34" charset="-122"/>
              </a:rPr>
              <a:t>信心，精神空虚，推崇西方价值观念，热衷于组织、参加封建迷信活动等；</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着力解决一些党员党的意识淡化的</a:t>
            </a:r>
            <a:r>
              <a:rPr lang="zh-CN" altLang="en-US" sz="1000" b="1" dirty="0" smtClean="0">
                <a:gradFill>
                  <a:gsLst>
                    <a:gs pos="0">
                      <a:srgbClr val="C00000"/>
                    </a:gs>
                    <a:gs pos="100000">
                      <a:srgbClr val="FF0000"/>
                    </a:gs>
                  </a:gsLst>
                  <a:lin ang="2700000" scaled="1"/>
                </a:gradFill>
                <a:latin typeface="微软雅黑" pitchFamily="34" charset="-122"/>
                <a:ea typeface="微软雅黑" pitchFamily="34" charset="-122"/>
              </a:rPr>
              <a:t>问题</a:t>
            </a:r>
            <a:r>
              <a:rPr lang="zh-CN" altLang="en-US" sz="1000" dirty="0" smtClean="0">
                <a:gradFill>
                  <a:gsLst>
                    <a:gs pos="0">
                      <a:srgbClr val="C00000"/>
                    </a:gs>
                    <a:gs pos="100000">
                      <a:srgbClr val="FF0000"/>
                    </a:gs>
                  </a:gsLst>
                  <a:lin ang="2700000" scaled="1"/>
                </a:gradFill>
                <a:latin typeface="微软雅黑" pitchFamily="34" charset="-122"/>
                <a:ea typeface="微软雅黑" pitchFamily="34" charset="-122"/>
              </a:rPr>
              <a:t>：主要</a:t>
            </a:r>
            <a:r>
              <a:rPr lang="zh-CN" altLang="en-US" sz="1000" dirty="0">
                <a:gradFill>
                  <a:gsLst>
                    <a:gs pos="0">
                      <a:srgbClr val="C00000"/>
                    </a:gs>
                    <a:gs pos="100000">
                      <a:srgbClr val="FF0000"/>
                    </a:gs>
                  </a:gsLst>
                  <a:lin ang="2700000" scaled="1"/>
                </a:gradFill>
                <a:latin typeface="微软雅黑" pitchFamily="34" charset="-122"/>
                <a:ea typeface="微软雅黑" pitchFamily="34" charset="-122"/>
              </a:rPr>
              <a:t>是看齐意识不强，不守政治纪律政治规矩，在党不言党、不爱党、不护党、不为党，组织纪律散漫，不按规定参加党的组织生活，不按时交纳党费，不完成党组织分配的任务，不按党的组织原则办事等；</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着力解决一些党员宗旨观念淡薄的</a:t>
            </a:r>
            <a:r>
              <a:rPr lang="zh-CN" altLang="en-US" sz="1000" b="1" dirty="0" smtClean="0">
                <a:gradFill>
                  <a:gsLst>
                    <a:gs pos="0">
                      <a:srgbClr val="C00000"/>
                    </a:gs>
                    <a:gs pos="100000">
                      <a:srgbClr val="FF0000"/>
                    </a:gs>
                  </a:gsLst>
                  <a:lin ang="2700000" scaled="1"/>
                </a:gradFill>
                <a:latin typeface="微软雅黑" pitchFamily="34" charset="-122"/>
                <a:ea typeface="微软雅黑" pitchFamily="34" charset="-122"/>
              </a:rPr>
              <a:t>问题：</a:t>
            </a:r>
            <a:r>
              <a:rPr lang="zh-CN" altLang="en-US" sz="1000" dirty="0" smtClean="0">
                <a:gradFill>
                  <a:gsLst>
                    <a:gs pos="0">
                      <a:srgbClr val="C00000"/>
                    </a:gs>
                    <a:gs pos="100000">
                      <a:srgbClr val="FF0000"/>
                    </a:gs>
                  </a:gsLst>
                  <a:lin ang="2700000" scaled="1"/>
                </a:gradFill>
                <a:latin typeface="微软雅黑" pitchFamily="34" charset="-122"/>
                <a:ea typeface="微软雅黑" pitchFamily="34" charset="-122"/>
              </a:rPr>
              <a:t>主要</a:t>
            </a:r>
            <a:r>
              <a:rPr lang="zh-CN" altLang="en-US" sz="1000" dirty="0">
                <a:gradFill>
                  <a:gsLst>
                    <a:gs pos="0">
                      <a:srgbClr val="C00000"/>
                    </a:gs>
                    <a:gs pos="100000">
                      <a:srgbClr val="FF0000"/>
                    </a:gs>
                  </a:gsLst>
                  <a:lin ang="2700000" scaled="1"/>
                </a:gradFill>
                <a:latin typeface="微软雅黑" pitchFamily="34" charset="-122"/>
                <a:ea typeface="微软雅黑" pitchFamily="34" charset="-122"/>
              </a:rPr>
              <a:t>是利己主义严重，漠视群众疾苦、与民争利、执法不公、吃拿卡要、假公济私、损害群众利益，在人民群众生命财产安全受到威胁时临危退缩等；</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着力解决一些党员精神不振的</a:t>
            </a:r>
            <a:r>
              <a:rPr lang="zh-CN" altLang="en-US" sz="1000" b="1" dirty="0" smtClean="0">
                <a:gradFill>
                  <a:gsLst>
                    <a:gs pos="0">
                      <a:srgbClr val="C00000"/>
                    </a:gs>
                    <a:gs pos="100000">
                      <a:srgbClr val="FF0000"/>
                    </a:gs>
                  </a:gsLst>
                  <a:lin ang="2700000" scaled="1"/>
                </a:gradFill>
                <a:latin typeface="微软雅黑" pitchFamily="34" charset="-122"/>
                <a:ea typeface="微软雅黑" pitchFamily="34" charset="-122"/>
              </a:rPr>
              <a:t>问题</a:t>
            </a:r>
            <a:r>
              <a:rPr lang="zh-CN" altLang="en-US" sz="1000" dirty="0" smtClean="0">
                <a:gradFill>
                  <a:gsLst>
                    <a:gs pos="0">
                      <a:srgbClr val="C00000"/>
                    </a:gs>
                    <a:gs pos="100000">
                      <a:srgbClr val="FF0000"/>
                    </a:gs>
                  </a:gsLst>
                  <a:lin ang="2700000" scaled="1"/>
                </a:gradFill>
                <a:latin typeface="微软雅黑" pitchFamily="34" charset="-122"/>
                <a:ea typeface="微软雅黑" pitchFamily="34" charset="-122"/>
              </a:rPr>
              <a:t>：主要</a:t>
            </a:r>
            <a:r>
              <a:rPr lang="zh-CN" altLang="en-US" sz="1000" dirty="0">
                <a:gradFill>
                  <a:gsLst>
                    <a:gs pos="0">
                      <a:srgbClr val="C00000"/>
                    </a:gs>
                    <a:gs pos="100000">
                      <a:srgbClr val="FF0000"/>
                    </a:gs>
                  </a:gsLst>
                  <a:lin ang="2700000" scaled="1"/>
                </a:gradFill>
                <a:latin typeface="微软雅黑" pitchFamily="34" charset="-122"/>
                <a:ea typeface="微软雅黑" pitchFamily="34" charset="-122"/>
              </a:rPr>
              <a:t>是工作消极懈怠，不作为、不会为、不善为，逃避责任，不起先锋模范作用等；</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着力解决一些党员道德行为不端的</a:t>
            </a:r>
            <a:r>
              <a:rPr lang="zh-CN" altLang="en-US" sz="1000" b="1" dirty="0" smtClean="0">
                <a:gradFill>
                  <a:gsLst>
                    <a:gs pos="0">
                      <a:srgbClr val="C00000"/>
                    </a:gs>
                    <a:gs pos="100000">
                      <a:srgbClr val="FF0000"/>
                    </a:gs>
                  </a:gsLst>
                  <a:lin ang="2700000" scaled="1"/>
                </a:gradFill>
                <a:latin typeface="微软雅黑" pitchFamily="34" charset="-122"/>
                <a:ea typeface="微软雅黑" pitchFamily="34" charset="-122"/>
              </a:rPr>
              <a:t>问题</a:t>
            </a:r>
            <a:r>
              <a:rPr lang="zh-CN" altLang="en-US" sz="1000" dirty="0" smtClean="0">
                <a:gradFill>
                  <a:gsLst>
                    <a:gs pos="0">
                      <a:srgbClr val="C00000"/>
                    </a:gs>
                    <a:gs pos="100000">
                      <a:srgbClr val="FF0000"/>
                    </a:gs>
                  </a:gsLst>
                  <a:lin ang="2700000" scaled="1"/>
                </a:gradFill>
                <a:latin typeface="微软雅黑" pitchFamily="34" charset="-122"/>
                <a:ea typeface="微软雅黑" pitchFamily="34" charset="-122"/>
              </a:rPr>
              <a:t>：主要</a:t>
            </a:r>
            <a:r>
              <a:rPr lang="zh-CN" altLang="en-US" sz="1000" dirty="0">
                <a:gradFill>
                  <a:gsLst>
                    <a:gs pos="0">
                      <a:srgbClr val="C00000"/>
                    </a:gs>
                    <a:gs pos="100000">
                      <a:srgbClr val="FF0000"/>
                    </a:gs>
                  </a:gsLst>
                  <a:lin ang="2700000" scaled="1"/>
                </a:gradFill>
                <a:latin typeface="微软雅黑" pitchFamily="34" charset="-122"/>
                <a:ea typeface="微软雅黑" pitchFamily="34" charset="-122"/>
              </a:rPr>
              <a:t>是违反社会公德、职业道德、家庭美德，不注意个人品德，贪图享受、奢侈浪费等。要持之以恒纠正“四风”，抓好不严不实突出问题整改，推动党的作风不断好转。</a:t>
            </a:r>
          </a:p>
        </p:txBody>
      </p:sp>
    </p:spTree>
    <p:extLst>
      <p:ext uri="{BB962C8B-B14F-4D97-AF65-F5344CB8AC3E}">
        <p14:creationId xmlns:p14="http://schemas.microsoft.com/office/powerpoint/2010/main" val="3772214880"/>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200" fill="hold"/>
                                        <p:tgtEl>
                                          <p:spTgt spid="12"/>
                                        </p:tgtEl>
                                        <p:attrNameLst>
                                          <p:attrName>ppt_w</p:attrName>
                                        </p:attrNameLst>
                                      </p:cBhvr>
                                      <p:tavLst>
                                        <p:tav tm="0">
                                          <p:val>
                                            <p:fltVal val="0"/>
                                          </p:val>
                                        </p:tav>
                                        <p:tav tm="100000">
                                          <p:val>
                                            <p:strVal val="#ppt_w"/>
                                          </p:val>
                                        </p:tav>
                                      </p:tavLst>
                                    </p:anim>
                                    <p:anim calcmode="lin" valueType="num">
                                      <p:cBhvr>
                                        <p:cTn id="12" dur="200" fill="hold"/>
                                        <p:tgtEl>
                                          <p:spTgt spid="12"/>
                                        </p:tgtEl>
                                        <p:attrNameLst>
                                          <p:attrName>ppt_h</p:attrName>
                                        </p:attrNameLst>
                                      </p:cBhvr>
                                      <p:tavLst>
                                        <p:tav tm="0">
                                          <p:val>
                                            <p:fltVal val="0"/>
                                          </p:val>
                                        </p:tav>
                                        <p:tav tm="100000">
                                          <p:val>
                                            <p:strVal val="#ppt_h"/>
                                          </p:val>
                                        </p:tav>
                                      </p:tavLst>
                                    </p:anim>
                                    <p:animEffect transition="in" filter="fade">
                                      <p:cBhvr>
                                        <p:cTn id="13" dur="200"/>
                                        <p:tgtEl>
                                          <p:spTgt spid="12"/>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2"/>
                                        </p:tgtEl>
                                      </p:cBhvr>
                                      <p:by x="115000" y="115000"/>
                                    </p:animScale>
                                  </p:childTnLst>
                                </p:cTn>
                              </p:par>
                              <p:par>
                                <p:cTn id="17" presetID="6" presetClass="emph" presetSubtype="0" fill="hold" nodeType="withEffect">
                                  <p:stCondLst>
                                    <p:cond delay="200"/>
                                  </p:stCondLst>
                                  <p:childTnLst>
                                    <p:animScale>
                                      <p:cBhvr>
                                        <p:cTn id="18" dur="100" fill="hold"/>
                                        <p:tgtEl>
                                          <p:spTgt spid="12"/>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2"/>
                                        </p:tgtEl>
                                      </p:cBhvr>
                                      <p:by x="105000" y="105000"/>
                                    </p:animScale>
                                  </p:childTnLst>
                                </p:cTn>
                              </p:par>
                              <p:par>
                                <p:cTn id="22" presetID="6" presetClass="emph" presetSubtype="0" fill="hold" nodeType="withEffect">
                                  <p:stCondLst>
                                    <p:cond delay="200"/>
                                  </p:stCondLst>
                                  <p:childTnLst>
                                    <p:animScale>
                                      <p:cBhvr>
                                        <p:cTn id="23" dur="100" fill="hold"/>
                                        <p:tgtEl>
                                          <p:spTgt spid="12"/>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800"/>
                                        <p:tgtEl>
                                          <p:spTgt spid="20"/>
                                        </p:tgtEl>
                                      </p:cBhvr>
                                    </p:animEffect>
                                  </p:childTnLst>
                                </p:cTn>
                              </p:par>
                            </p:childTnLst>
                          </p:cTn>
                        </p:par>
                        <p:par>
                          <p:cTn id="28" fill="hold">
                            <p:stCondLst>
                              <p:cond delay="3100"/>
                            </p:stCondLst>
                            <p:childTnLst>
                              <p:par>
                                <p:cTn id="29" presetID="14" presetClass="entr" presetSubtype="1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900"/>
                                        <p:tgtEl>
                                          <p:spTgt spid="1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800"/>
                                        <p:tgtEl>
                                          <p:spTgt spid="19"/>
                                        </p:tgtEl>
                                      </p:cBhvr>
                                    </p:animEffect>
                                  </p:childTnLst>
                                </p:cTn>
                              </p:par>
                            </p:childTnLst>
                          </p:cTn>
                        </p:par>
                        <p:par>
                          <p:cTn id="36" fill="hold">
                            <p:stCondLst>
                              <p:cond delay="48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22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19" grpId="0" animBg="1"/>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Tile"/>
          <p:cNvSpPr/>
          <p:nvPr/>
        </p:nvSpPr>
        <p:spPr bwMode="auto">
          <a:xfrm>
            <a:off x="683568" y="2103716"/>
            <a:ext cx="7848872" cy="2628274"/>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6" name="矩形 5"/>
          <p:cNvSpPr/>
          <p:nvPr/>
        </p:nvSpPr>
        <p:spPr>
          <a:xfrm>
            <a:off x="827583" y="165869"/>
            <a:ext cx="4464497" cy="461665"/>
          </a:xfrm>
          <a:prstGeom prst="rect">
            <a:avLst/>
          </a:prstGeom>
        </p:spPr>
        <p:txBody>
          <a:bodyPr wrap="square">
            <a:spAutoFit/>
          </a:bodyPr>
          <a:lstStyle/>
          <a:p>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两</a:t>
            </a:r>
            <a:r>
              <a:rPr lang="zh-CN" altLang="en-US" sz="2400" b="1"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学一做要</a:t>
            </a:r>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做到五个坚持</a:t>
            </a:r>
          </a:p>
        </p:txBody>
      </p:sp>
      <p:grpSp>
        <p:nvGrpSpPr>
          <p:cNvPr id="12" name="组合 11"/>
          <p:cNvGrpSpPr/>
          <p:nvPr/>
        </p:nvGrpSpPr>
        <p:grpSpPr>
          <a:xfrm>
            <a:off x="715834" y="1222053"/>
            <a:ext cx="3712150" cy="612178"/>
            <a:chOff x="802226" y="2296781"/>
            <a:chExt cx="3928345" cy="583085"/>
          </a:xfrm>
        </p:grpSpPr>
        <p:sp>
          <p:nvSpPr>
            <p:cNvPr id="13" name="对角圆角矩形 12"/>
            <p:cNvSpPr/>
            <p:nvPr/>
          </p:nvSpPr>
          <p:spPr>
            <a:xfrm>
              <a:off x="935023" y="2360753"/>
              <a:ext cx="3750395"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角星 13"/>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996686" y="2408008"/>
              <a:ext cx="3733885" cy="43972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400" spc="300" dirty="0" smtClean="0">
                  <a:solidFill>
                    <a:srgbClr val="FFFF00"/>
                  </a:solidFill>
                </a:rPr>
                <a:t>需要做到五个坚持</a:t>
              </a:r>
              <a:endParaRPr lang="zh-CN" altLang="en-US" sz="2400" spc="300" dirty="0">
                <a:solidFill>
                  <a:srgbClr val="FFFF00"/>
                </a:solidFill>
              </a:endParaRPr>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780" y="2334341"/>
            <a:ext cx="3577537" cy="2139835"/>
          </a:xfrm>
          <a:prstGeom prst="roundRect">
            <a:avLst>
              <a:gd name="adj" fmla="val 8594"/>
            </a:avLst>
          </a:prstGeom>
          <a:solidFill>
            <a:srgbClr val="FFFFFF">
              <a:shade val="85000"/>
            </a:srgbClr>
          </a:solidFill>
          <a:ln>
            <a:noFill/>
          </a:ln>
          <a:effectLst>
            <a:innerShdw blurRad="114300">
              <a:prstClr val="black"/>
            </a:innerShdw>
          </a:effectLst>
        </p:spPr>
      </p:pic>
      <p:sp>
        <p:nvSpPr>
          <p:cNvPr id="19" name="矩形 18"/>
          <p:cNvSpPr/>
          <p:nvPr/>
        </p:nvSpPr>
        <p:spPr>
          <a:xfrm>
            <a:off x="4499992" y="2196151"/>
            <a:ext cx="3928492" cy="2416216"/>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499992" y="2320300"/>
            <a:ext cx="3960440" cy="2123658"/>
          </a:xfrm>
          <a:prstGeom prst="rect">
            <a:avLst/>
          </a:prstGeom>
        </p:spPr>
        <p:txBody>
          <a:bodyPr wrap="square">
            <a:spAutoFit/>
          </a:bodyPr>
          <a:lstStyle/>
          <a:p>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开展“两学一做”学习教育，</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要坚持正面教育为主</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，用科学理论武装头脑；</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坚持学用结合，知行合一</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坚持问题导向，注重实效</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坚持领导带头，以上率下</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坚持从实际出发，分类指导</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endParaRPr lang="en-US" altLang="zh-CN" sz="1200" dirty="0">
              <a:gradFill>
                <a:gsLst>
                  <a:gs pos="0">
                    <a:srgbClr val="C00000"/>
                  </a:gs>
                  <a:gs pos="100000">
                    <a:srgbClr val="FF0000"/>
                  </a:gs>
                </a:gsLst>
                <a:lin ang="2700000" scaled="1"/>
              </a:gradFill>
              <a:latin typeface="微软雅黑" pitchFamily="34" charset="-122"/>
              <a:ea typeface="微软雅黑" pitchFamily="34" charset="-122"/>
            </a:endParaRPr>
          </a:p>
          <a:p>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要</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以党支部为基本单位，以“三会一课”等党的组织生活为基本形式，以落实党员教育管理制度为基本依托，针对领导机关、领导班子和党员干部、普通党员的不同情况作出安排。要给基层党组织结合实际开展学习教育留出空间，发挥党支部自我净化、自我提高的主动性，防止大而化之，力戒形式主义。</a:t>
            </a:r>
          </a:p>
        </p:txBody>
      </p:sp>
    </p:spTree>
    <p:extLst>
      <p:ext uri="{BB962C8B-B14F-4D97-AF65-F5344CB8AC3E}">
        <p14:creationId xmlns:p14="http://schemas.microsoft.com/office/powerpoint/2010/main" val="341810019"/>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200" fill="hold"/>
                                        <p:tgtEl>
                                          <p:spTgt spid="12"/>
                                        </p:tgtEl>
                                        <p:attrNameLst>
                                          <p:attrName>ppt_w</p:attrName>
                                        </p:attrNameLst>
                                      </p:cBhvr>
                                      <p:tavLst>
                                        <p:tav tm="0">
                                          <p:val>
                                            <p:fltVal val="0"/>
                                          </p:val>
                                        </p:tav>
                                        <p:tav tm="100000">
                                          <p:val>
                                            <p:strVal val="#ppt_w"/>
                                          </p:val>
                                        </p:tav>
                                      </p:tavLst>
                                    </p:anim>
                                    <p:anim calcmode="lin" valueType="num">
                                      <p:cBhvr>
                                        <p:cTn id="12" dur="200" fill="hold"/>
                                        <p:tgtEl>
                                          <p:spTgt spid="12"/>
                                        </p:tgtEl>
                                        <p:attrNameLst>
                                          <p:attrName>ppt_h</p:attrName>
                                        </p:attrNameLst>
                                      </p:cBhvr>
                                      <p:tavLst>
                                        <p:tav tm="0">
                                          <p:val>
                                            <p:fltVal val="0"/>
                                          </p:val>
                                        </p:tav>
                                        <p:tav tm="100000">
                                          <p:val>
                                            <p:strVal val="#ppt_h"/>
                                          </p:val>
                                        </p:tav>
                                      </p:tavLst>
                                    </p:anim>
                                    <p:animEffect transition="in" filter="fade">
                                      <p:cBhvr>
                                        <p:cTn id="13" dur="200"/>
                                        <p:tgtEl>
                                          <p:spTgt spid="12"/>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2"/>
                                        </p:tgtEl>
                                      </p:cBhvr>
                                      <p:by x="115000" y="115000"/>
                                    </p:animScale>
                                  </p:childTnLst>
                                </p:cTn>
                              </p:par>
                              <p:par>
                                <p:cTn id="17" presetID="6" presetClass="emph" presetSubtype="0" fill="hold" nodeType="withEffect">
                                  <p:stCondLst>
                                    <p:cond delay="200"/>
                                  </p:stCondLst>
                                  <p:childTnLst>
                                    <p:animScale>
                                      <p:cBhvr>
                                        <p:cTn id="18" dur="100" fill="hold"/>
                                        <p:tgtEl>
                                          <p:spTgt spid="12"/>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2"/>
                                        </p:tgtEl>
                                      </p:cBhvr>
                                      <p:by x="105000" y="105000"/>
                                    </p:animScale>
                                  </p:childTnLst>
                                </p:cTn>
                              </p:par>
                              <p:par>
                                <p:cTn id="22" presetID="6" presetClass="emph" presetSubtype="0" fill="hold" nodeType="withEffect">
                                  <p:stCondLst>
                                    <p:cond delay="200"/>
                                  </p:stCondLst>
                                  <p:childTnLst>
                                    <p:animScale>
                                      <p:cBhvr>
                                        <p:cTn id="23" dur="100" fill="hold"/>
                                        <p:tgtEl>
                                          <p:spTgt spid="12"/>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800"/>
                                        <p:tgtEl>
                                          <p:spTgt spid="20"/>
                                        </p:tgtEl>
                                      </p:cBhvr>
                                    </p:animEffect>
                                  </p:childTnLst>
                                </p:cTn>
                              </p:par>
                            </p:childTnLst>
                          </p:cTn>
                        </p:par>
                        <p:par>
                          <p:cTn id="28" fill="hold">
                            <p:stCondLst>
                              <p:cond delay="3100"/>
                            </p:stCondLst>
                            <p:childTnLst>
                              <p:par>
                                <p:cTn id="29" presetID="14" presetClass="entr" presetSubtype="1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900"/>
                                        <p:tgtEl>
                                          <p:spTgt spid="1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800"/>
                                        <p:tgtEl>
                                          <p:spTgt spid="19"/>
                                        </p:tgtEl>
                                      </p:cBhvr>
                                    </p:animEffect>
                                  </p:childTnLst>
                                </p:cTn>
                              </p:par>
                            </p:childTnLst>
                          </p:cTn>
                        </p:par>
                        <p:par>
                          <p:cTn id="36" fill="hold">
                            <p:stCondLst>
                              <p:cond delay="48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22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19" grpId="0" animBg="1"/>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915657" y="1563638"/>
            <a:ext cx="3744575" cy="576064"/>
            <a:chOff x="2915657" y="1563638"/>
            <a:chExt cx="3744575" cy="576064"/>
          </a:xfrm>
        </p:grpSpPr>
        <p:sp>
          <p:nvSpPr>
            <p:cNvPr id="2" name="剪去单角的矩形 1"/>
            <p:cNvSpPr/>
            <p:nvPr/>
          </p:nvSpPr>
          <p:spPr>
            <a:xfrm>
              <a:off x="2915657" y="1563638"/>
              <a:ext cx="3744575" cy="576064"/>
            </a:xfrm>
            <a:prstGeom prst="snip1Rect">
              <a:avLst/>
            </a:prstGeom>
            <a:gradFill>
              <a:gsLst>
                <a:gs pos="0">
                  <a:srgbClr val="FF0000"/>
                </a:gs>
                <a:gs pos="100000">
                  <a:srgbClr val="C00000"/>
                </a:gs>
              </a:gsLst>
              <a:lin ang="54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TextBox 3"/>
            <p:cNvSpPr txBox="1"/>
            <p:nvPr/>
          </p:nvSpPr>
          <p:spPr bwMode="auto">
            <a:xfrm>
              <a:off x="3347864" y="1667584"/>
              <a:ext cx="2839239" cy="400110"/>
            </a:xfrm>
            <a:prstGeom prst="rect">
              <a:avLst/>
            </a:prstGeom>
            <a:noFill/>
          </p:spPr>
          <p:txBody>
            <a:bodyPr wrap="none">
              <a:spAutoFit/>
            </a:bodyPr>
            <a:lstStyle/>
            <a:p>
              <a:pPr>
                <a:defRPr/>
              </a:pPr>
              <a:r>
                <a:rPr lang="zh-CN" altLang="en-US" sz="2000" kern="0" spc="300" dirty="0">
                  <a:solidFill>
                    <a:prstClr val="white"/>
                  </a:solidFill>
                  <a:latin typeface="微软雅黑" pitchFamily="34" charset="-122"/>
                  <a:ea typeface="微软雅黑" pitchFamily="34" charset="-122"/>
                </a:rPr>
                <a:t>两学一做的主要内容</a:t>
              </a: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7704" y="1419622"/>
            <a:ext cx="1285453" cy="913416"/>
          </a:xfrm>
          <a:prstGeom prst="rect">
            <a:avLst/>
          </a:prstGeom>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381500"/>
            <a:ext cx="9144000" cy="762000"/>
          </a:xfrm>
          <a:prstGeom prst="rect">
            <a:avLst/>
          </a:prstGeom>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14" y="0"/>
            <a:ext cx="4571429" cy="3285715"/>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28802" y="365810"/>
            <a:ext cx="1859622" cy="2061924"/>
          </a:xfrm>
          <a:prstGeom prst="rect">
            <a:avLst/>
          </a:prstGeom>
        </p:spPr>
      </p:pic>
      <p:grpSp>
        <p:nvGrpSpPr>
          <p:cNvPr id="29" name="组合 28"/>
          <p:cNvGrpSpPr/>
          <p:nvPr/>
        </p:nvGrpSpPr>
        <p:grpSpPr>
          <a:xfrm>
            <a:off x="3347864" y="2449220"/>
            <a:ext cx="1714113" cy="338554"/>
            <a:chOff x="3497245" y="2427734"/>
            <a:chExt cx="1714113" cy="338554"/>
          </a:xfrm>
        </p:grpSpPr>
        <p:sp>
          <p:nvSpPr>
            <p:cNvPr id="14" name="五角星 13"/>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15" name="TextBox 14"/>
            <p:cNvSpPr txBox="1"/>
            <p:nvPr/>
          </p:nvSpPr>
          <p:spPr bwMode="auto">
            <a:xfrm>
              <a:off x="3808410" y="2427734"/>
              <a:ext cx="1402948"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学党章党规</a:t>
              </a:r>
            </a:p>
          </p:txBody>
        </p:sp>
      </p:grpSp>
      <p:grpSp>
        <p:nvGrpSpPr>
          <p:cNvPr id="33" name="组合 32"/>
          <p:cNvGrpSpPr/>
          <p:nvPr/>
        </p:nvGrpSpPr>
        <p:grpSpPr>
          <a:xfrm>
            <a:off x="3347864" y="2881268"/>
            <a:ext cx="1714113" cy="338554"/>
            <a:chOff x="3497245" y="2427734"/>
            <a:chExt cx="1714113" cy="338554"/>
          </a:xfrm>
        </p:grpSpPr>
        <p:sp>
          <p:nvSpPr>
            <p:cNvPr id="34" name="五角星 33"/>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35" name="TextBox 34"/>
            <p:cNvSpPr txBox="1"/>
            <p:nvPr/>
          </p:nvSpPr>
          <p:spPr bwMode="auto">
            <a:xfrm>
              <a:off x="3808410" y="2427734"/>
              <a:ext cx="1402948"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学系列讲话</a:t>
              </a:r>
            </a:p>
          </p:txBody>
        </p:sp>
      </p:grpSp>
      <p:grpSp>
        <p:nvGrpSpPr>
          <p:cNvPr id="36" name="组合 35"/>
          <p:cNvGrpSpPr/>
          <p:nvPr/>
        </p:nvGrpSpPr>
        <p:grpSpPr>
          <a:xfrm>
            <a:off x="3347864" y="3313316"/>
            <a:ext cx="1714113" cy="338554"/>
            <a:chOff x="3497245" y="2427734"/>
            <a:chExt cx="1714113" cy="338554"/>
          </a:xfrm>
        </p:grpSpPr>
        <p:sp>
          <p:nvSpPr>
            <p:cNvPr id="37" name="五角星 36"/>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38" name="TextBox 37"/>
            <p:cNvSpPr txBox="1"/>
            <p:nvPr/>
          </p:nvSpPr>
          <p:spPr bwMode="auto">
            <a:xfrm>
              <a:off x="3808410" y="2427734"/>
              <a:ext cx="1402948"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做合格党员</a:t>
              </a:r>
            </a:p>
          </p:txBody>
        </p:sp>
      </p:grpSp>
    </p:spTree>
    <p:extLst>
      <p:ext uri="{BB962C8B-B14F-4D97-AF65-F5344CB8AC3E}">
        <p14:creationId xmlns:p14="http://schemas.microsoft.com/office/powerpoint/2010/main" val="3479008000"/>
      </p:ext>
    </p:extLst>
  </p:cSld>
  <p:clrMapOvr>
    <a:masterClrMapping/>
  </p:clrMapOvr>
  <mc:AlternateContent xmlns:mc="http://schemas.openxmlformats.org/markup-compatibility/2006" xmlns:p14="http://schemas.microsoft.com/office/powerpoint/2010/main">
    <mc:Choice Requires="p14">
      <p:transition spd="slow" p14:dur="1500" advClick="0" advTm="0">
        <p14:warp dir="i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1000"/>
                                            <p:tgtEl>
                                              <p:spTgt spid="26"/>
                                            </p:tgtEl>
                                          </p:cBhvr>
                                        </p:animEffect>
                                      </p:childTnLst>
                                    </p:cTn>
                                  </p:par>
                                </p:childTnLst>
                              </p:cTn>
                            </p:par>
                            <p:par>
                              <p:cTn id="18" fill="hold">
                                <p:stCondLst>
                                  <p:cond delay="3000"/>
                                </p:stCondLst>
                                <p:childTnLst>
                                  <p:par>
                                    <p:cTn id="19" presetID="2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right)">
                                          <p:cBhvr>
                                            <p:cTn id="21" dur="3000"/>
                                            <p:tgtEl>
                                              <p:spTgt spid="23"/>
                                            </p:tgtEl>
                                          </p:cBhvr>
                                        </p:animEffect>
                                      </p:childTnLst>
                                    </p:cTn>
                                  </p:par>
                                  <p:par>
                                    <p:cTn id="22" presetID="2" presetClass="entr" presetSubtype="2" accel="52000" fill="hold" nodeType="withEffect" p14:presetBounceEnd="52000">
                                      <p:stCondLst>
                                        <p:cond delay="500"/>
                                      </p:stCondLst>
                                      <p:childTnLst>
                                        <p:set>
                                          <p:cBhvr>
                                            <p:cTn id="23" dur="1" fill="hold">
                                              <p:stCondLst>
                                                <p:cond delay="0"/>
                                              </p:stCondLst>
                                            </p:cTn>
                                            <p:tgtEl>
                                              <p:spTgt spid="29"/>
                                            </p:tgtEl>
                                            <p:attrNameLst>
                                              <p:attrName>style.visibility</p:attrName>
                                            </p:attrNameLst>
                                          </p:cBhvr>
                                          <p:to>
                                            <p:strVal val="visible"/>
                                          </p:to>
                                        </p:set>
                                        <p:anim calcmode="lin" valueType="num" p14:bounceEnd="52000">
                                          <p:cBhvr additive="base">
                                            <p:cTn id="24" dur="1000" fill="hold"/>
                                            <p:tgtEl>
                                              <p:spTgt spid="29"/>
                                            </p:tgtEl>
                                            <p:attrNameLst>
                                              <p:attrName>ppt_x</p:attrName>
                                            </p:attrNameLst>
                                          </p:cBhvr>
                                          <p:tavLst>
                                            <p:tav tm="0">
                                              <p:val>
                                                <p:strVal val="1+#ppt_w/2"/>
                                              </p:val>
                                            </p:tav>
                                            <p:tav tm="100000">
                                              <p:val>
                                                <p:strVal val="#ppt_x"/>
                                              </p:val>
                                            </p:tav>
                                          </p:tavLst>
                                        </p:anim>
                                        <p:anim calcmode="lin" valueType="num" p14:bounceEnd="52000">
                                          <p:cBhvr additive="base">
                                            <p:cTn id="25" dur="1000" fill="hold"/>
                                            <p:tgtEl>
                                              <p:spTgt spid="29"/>
                                            </p:tgtEl>
                                            <p:attrNameLst>
                                              <p:attrName>ppt_y</p:attrName>
                                            </p:attrNameLst>
                                          </p:cBhvr>
                                          <p:tavLst>
                                            <p:tav tm="0">
                                              <p:val>
                                                <p:strVal val="#ppt_y"/>
                                              </p:val>
                                            </p:tav>
                                            <p:tav tm="100000">
                                              <p:val>
                                                <p:strVal val="#ppt_y"/>
                                              </p:val>
                                            </p:tav>
                                          </p:tavLst>
                                        </p:anim>
                                      </p:childTnLst>
                                    </p:cTn>
                                  </p:par>
                                  <p:par>
                                    <p:cTn id="26" presetID="2" presetClass="entr" presetSubtype="2" accel="52000" fill="hold" nodeType="withEffect" p14:presetBounceEnd="52000">
                                      <p:stCondLst>
                                        <p:cond delay="1200"/>
                                      </p:stCondLst>
                                      <p:childTnLst>
                                        <p:set>
                                          <p:cBhvr>
                                            <p:cTn id="27" dur="1" fill="hold">
                                              <p:stCondLst>
                                                <p:cond delay="0"/>
                                              </p:stCondLst>
                                            </p:cTn>
                                            <p:tgtEl>
                                              <p:spTgt spid="33"/>
                                            </p:tgtEl>
                                            <p:attrNameLst>
                                              <p:attrName>style.visibility</p:attrName>
                                            </p:attrNameLst>
                                          </p:cBhvr>
                                          <p:to>
                                            <p:strVal val="visible"/>
                                          </p:to>
                                        </p:set>
                                        <p:anim calcmode="lin" valueType="num" p14:bounceEnd="52000">
                                          <p:cBhvr additive="base">
                                            <p:cTn id="28" dur="1000" fill="hold"/>
                                            <p:tgtEl>
                                              <p:spTgt spid="33"/>
                                            </p:tgtEl>
                                            <p:attrNameLst>
                                              <p:attrName>ppt_x</p:attrName>
                                            </p:attrNameLst>
                                          </p:cBhvr>
                                          <p:tavLst>
                                            <p:tav tm="0">
                                              <p:val>
                                                <p:strVal val="1+#ppt_w/2"/>
                                              </p:val>
                                            </p:tav>
                                            <p:tav tm="100000">
                                              <p:val>
                                                <p:strVal val="#ppt_x"/>
                                              </p:val>
                                            </p:tav>
                                          </p:tavLst>
                                        </p:anim>
                                        <p:anim calcmode="lin" valueType="num" p14:bounceEnd="52000">
                                          <p:cBhvr additive="base">
                                            <p:cTn id="29" dur="1000" fill="hold"/>
                                            <p:tgtEl>
                                              <p:spTgt spid="33"/>
                                            </p:tgtEl>
                                            <p:attrNameLst>
                                              <p:attrName>ppt_y</p:attrName>
                                            </p:attrNameLst>
                                          </p:cBhvr>
                                          <p:tavLst>
                                            <p:tav tm="0">
                                              <p:val>
                                                <p:strVal val="#ppt_y"/>
                                              </p:val>
                                            </p:tav>
                                            <p:tav tm="100000">
                                              <p:val>
                                                <p:strVal val="#ppt_y"/>
                                              </p:val>
                                            </p:tav>
                                          </p:tavLst>
                                        </p:anim>
                                      </p:childTnLst>
                                    </p:cTn>
                                  </p:par>
                                  <p:par>
                                    <p:cTn id="30" presetID="2" presetClass="entr" presetSubtype="2" accel="52000" fill="hold" nodeType="withEffect" p14:presetBounceEnd="52000">
                                      <p:stCondLst>
                                        <p:cond delay="2000"/>
                                      </p:stCondLst>
                                      <p:childTnLst>
                                        <p:set>
                                          <p:cBhvr>
                                            <p:cTn id="31" dur="1" fill="hold">
                                              <p:stCondLst>
                                                <p:cond delay="0"/>
                                              </p:stCondLst>
                                            </p:cTn>
                                            <p:tgtEl>
                                              <p:spTgt spid="36"/>
                                            </p:tgtEl>
                                            <p:attrNameLst>
                                              <p:attrName>style.visibility</p:attrName>
                                            </p:attrNameLst>
                                          </p:cBhvr>
                                          <p:to>
                                            <p:strVal val="visible"/>
                                          </p:to>
                                        </p:set>
                                        <p:anim calcmode="lin" valueType="num" p14:bounceEnd="52000">
                                          <p:cBhvr additive="base">
                                            <p:cTn id="32" dur="1000" fill="hold"/>
                                            <p:tgtEl>
                                              <p:spTgt spid="36"/>
                                            </p:tgtEl>
                                            <p:attrNameLst>
                                              <p:attrName>ppt_x</p:attrName>
                                            </p:attrNameLst>
                                          </p:cBhvr>
                                          <p:tavLst>
                                            <p:tav tm="0">
                                              <p:val>
                                                <p:strVal val="1+#ppt_w/2"/>
                                              </p:val>
                                            </p:tav>
                                            <p:tav tm="100000">
                                              <p:val>
                                                <p:strVal val="#ppt_x"/>
                                              </p:val>
                                            </p:tav>
                                          </p:tavLst>
                                        </p:anim>
                                        <p:anim calcmode="lin" valueType="num" p14:bounceEnd="52000">
                                          <p:cBhvr additive="base">
                                            <p:cTn id="33" dur="10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6000"/>
                                </p:stCondLst>
                                <p:childTnLst>
                                  <p:par>
                                    <p:cTn id="35" presetID="2" presetClass="entr" presetSubtype="6" accel="32000" fill="hold" nodeType="afterEffect" p14:presetBounceEnd="32000">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14:bounceEnd="32000">
                                          <p:cBhvr additive="base">
                                            <p:cTn id="37" dur="1700" fill="hold"/>
                                            <p:tgtEl>
                                              <p:spTgt spid="25"/>
                                            </p:tgtEl>
                                            <p:attrNameLst>
                                              <p:attrName>ppt_x</p:attrName>
                                            </p:attrNameLst>
                                          </p:cBhvr>
                                          <p:tavLst>
                                            <p:tav tm="0">
                                              <p:val>
                                                <p:strVal val="1+#ppt_w/2"/>
                                              </p:val>
                                            </p:tav>
                                            <p:tav tm="100000">
                                              <p:val>
                                                <p:strVal val="#ppt_x"/>
                                              </p:val>
                                            </p:tav>
                                          </p:tavLst>
                                        </p:anim>
                                        <p:anim calcmode="lin" valueType="num" p14:bounceEnd="32000">
                                          <p:cBhvr additive="base">
                                            <p:cTn id="38" dur="17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1000"/>
                                            <p:tgtEl>
                                              <p:spTgt spid="26"/>
                                            </p:tgtEl>
                                          </p:cBhvr>
                                        </p:animEffect>
                                      </p:childTnLst>
                                    </p:cTn>
                                  </p:par>
                                </p:childTnLst>
                              </p:cTn>
                            </p:par>
                            <p:par>
                              <p:cTn id="18" fill="hold">
                                <p:stCondLst>
                                  <p:cond delay="3000"/>
                                </p:stCondLst>
                                <p:childTnLst>
                                  <p:par>
                                    <p:cTn id="19" presetID="2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right)">
                                          <p:cBhvr>
                                            <p:cTn id="21" dur="3000"/>
                                            <p:tgtEl>
                                              <p:spTgt spid="23"/>
                                            </p:tgtEl>
                                          </p:cBhvr>
                                        </p:animEffect>
                                      </p:childTnLst>
                                    </p:cTn>
                                  </p:par>
                                  <p:par>
                                    <p:cTn id="22" presetID="2" presetClass="entr" presetSubtype="2" accel="52000" fill="hold" nodeType="withEffect">
                                      <p:stCondLst>
                                        <p:cond delay="5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1000" fill="hold"/>
                                            <p:tgtEl>
                                              <p:spTgt spid="29"/>
                                            </p:tgtEl>
                                            <p:attrNameLst>
                                              <p:attrName>ppt_x</p:attrName>
                                            </p:attrNameLst>
                                          </p:cBhvr>
                                          <p:tavLst>
                                            <p:tav tm="0">
                                              <p:val>
                                                <p:strVal val="1+#ppt_w/2"/>
                                              </p:val>
                                            </p:tav>
                                            <p:tav tm="100000">
                                              <p:val>
                                                <p:strVal val="#ppt_x"/>
                                              </p:val>
                                            </p:tav>
                                          </p:tavLst>
                                        </p:anim>
                                        <p:anim calcmode="lin" valueType="num">
                                          <p:cBhvr additive="base">
                                            <p:cTn id="25" dur="1000" fill="hold"/>
                                            <p:tgtEl>
                                              <p:spTgt spid="29"/>
                                            </p:tgtEl>
                                            <p:attrNameLst>
                                              <p:attrName>ppt_y</p:attrName>
                                            </p:attrNameLst>
                                          </p:cBhvr>
                                          <p:tavLst>
                                            <p:tav tm="0">
                                              <p:val>
                                                <p:strVal val="#ppt_y"/>
                                              </p:val>
                                            </p:tav>
                                            <p:tav tm="100000">
                                              <p:val>
                                                <p:strVal val="#ppt_y"/>
                                              </p:val>
                                            </p:tav>
                                          </p:tavLst>
                                        </p:anim>
                                      </p:childTnLst>
                                    </p:cTn>
                                  </p:par>
                                  <p:par>
                                    <p:cTn id="26" presetID="2" presetClass="entr" presetSubtype="2" accel="52000" fill="hold" nodeType="withEffect">
                                      <p:stCondLst>
                                        <p:cond delay="120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1000" fill="hold"/>
                                            <p:tgtEl>
                                              <p:spTgt spid="33"/>
                                            </p:tgtEl>
                                            <p:attrNameLst>
                                              <p:attrName>ppt_x</p:attrName>
                                            </p:attrNameLst>
                                          </p:cBhvr>
                                          <p:tavLst>
                                            <p:tav tm="0">
                                              <p:val>
                                                <p:strVal val="1+#ppt_w/2"/>
                                              </p:val>
                                            </p:tav>
                                            <p:tav tm="100000">
                                              <p:val>
                                                <p:strVal val="#ppt_x"/>
                                              </p:val>
                                            </p:tav>
                                          </p:tavLst>
                                        </p:anim>
                                        <p:anim calcmode="lin" valueType="num">
                                          <p:cBhvr additive="base">
                                            <p:cTn id="29" dur="1000" fill="hold"/>
                                            <p:tgtEl>
                                              <p:spTgt spid="33"/>
                                            </p:tgtEl>
                                            <p:attrNameLst>
                                              <p:attrName>ppt_y</p:attrName>
                                            </p:attrNameLst>
                                          </p:cBhvr>
                                          <p:tavLst>
                                            <p:tav tm="0">
                                              <p:val>
                                                <p:strVal val="#ppt_y"/>
                                              </p:val>
                                            </p:tav>
                                            <p:tav tm="100000">
                                              <p:val>
                                                <p:strVal val="#ppt_y"/>
                                              </p:val>
                                            </p:tav>
                                          </p:tavLst>
                                        </p:anim>
                                      </p:childTnLst>
                                    </p:cTn>
                                  </p:par>
                                  <p:par>
                                    <p:cTn id="30" presetID="2" presetClass="entr" presetSubtype="2" accel="52000" fill="hold" nodeType="withEffect">
                                      <p:stCondLst>
                                        <p:cond delay="200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1000" fill="hold"/>
                                            <p:tgtEl>
                                              <p:spTgt spid="36"/>
                                            </p:tgtEl>
                                            <p:attrNameLst>
                                              <p:attrName>ppt_x</p:attrName>
                                            </p:attrNameLst>
                                          </p:cBhvr>
                                          <p:tavLst>
                                            <p:tav tm="0">
                                              <p:val>
                                                <p:strVal val="1+#ppt_w/2"/>
                                              </p:val>
                                            </p:tav>
                                            <p:tav tm="100000">
                                              <p:val>
                                                <p:strVal val="#ppt_x"/>
                                              </p:val>
                                            </p:tav>
                                          </p:tavLst>
                                        </p:anim>
                                        <p:anim calcmode="lin" valueType="num">
                                          <p:cBhvr additive="base">
                                            <p:cTn id="33" dur="10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6000"/>
                                </p:stCondLst>
                                <p:childTnLst>
                                  <p:par>
                                    <p:cTn id="35" presetID="2" presetClass="entr" presetSubtype="6" accel="3200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1700" fill="hold"/>
                                            <p:tgtEl>
                                              <p:spTgt spid="25"/>
                                            </p:tgtEl>
                                            <p:attrNameLst>
                                              <p:attrName>ppt_x</p:attrName>
                                            </p:attrNameLst>
                                          </p:cBhvr>
                                          <p:tavLst>
                                            <p:tav tm="0">
                                              <p:val>
                                                <p:strVal val="1+#ppt_w/2"/>
                                              </p:val>
                                            </p:tav>
                                            <p:tav tm="100000">
                                              <p:val>
                                                <p:strVal val="#ppt_x"/>
                                              </p:val>
                                            </p:tav>
                                          </p:tavLst>
                                        </p:anim>
                                        <p:anim calcmode="lin" valueType="num">
                                          <p:cBhvr additive="base">
                                            <p:cTn id="38" dur="17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Tile"/>
          <p:cNvSpPr/>
          <p:nvPr/>
        </p:nvSpPr>
        <p:spPr bwMode="auto">
          <a:xfrm>
            <a:off x="683568" y="2103716"/>
            <a:ext cx="7848872" cy="2628274"/>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a:defRPr/>
            </a:pPr>
            <a:endParaRPr lang="en-US" kern="0" dirty="0">
              <a:solidFill>
                <a:srgbClr val="FFFFFF"/>
              </a:solidFill>
            </a:endParaRPr>
          </a:p>
        </p:txBody>
      </p:sp>
      <p:sp>
        <p:nvSpPr>
          <p:cNvPr id="6" name="矩形 5"/>
          <p:cNvSpPr/>
          <p:nvPr/>
        </p:nvSpPr>
        <p:spPr>
          <a:xfrm>
            <a:off x="827583" y="165869"/>
            <a:ext cx="4464497" cy="461665"/>
          </a:xfrm>
          <a:prstGeom prst="rect">
            <a:avLst/>
          </a:prstGeom>
        </p:spPr>
        <p:txBody>
          <a:bodyPr wrap="square">
            <a:spAutoFit/>
          </a:bodyPr>
          <a:lstStyle/>
          <a:p>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学党章</a:t>
            </a:r>
            <a:r>
              <a:rPr lang="zh-CN" altLang="en-US" sz="2400" b="1"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党规之四大要点</a:t>
            </a:r>
            <a:endPar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39552" y="1222053"/>
            <a:ext cx="3528393" cy="612178"/>
            <a:chOff x="615677" y="2296781"/>
            <a:chExt cx="3733886" cy="583085"/>
          </a:xfrm>
        </p:grpSpPr>
        <p:sp>
          <p:nvSpPr>
            <p:cNvPr id="13" name="对角圆角矩形 12"/>
            <p:cNvSpPr/>
            <p:nvPr/>
          </p:nvSpPr>
          <p:spPr>
            <a:xfrm>
              <a:off x="935023" y="2360753"/>
              <a:ext cx="2957329"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五角星 13"/>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615677" y="2408008"/>
              <a:ext cx="3733886" cy="43972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400" spc="300" dirty="0" smtClean="0">
                  <a:solidFill>
                    <a:srgbClr val="FFFF00"/>
                  </a:solidFill>
                </a:rPr>
                <a:t>明确四大要点</a:t>
              </a:r>
              <a:endParaRPr lang="zh-CN" altLang="en-US" sz="2400" spc="300" dirty="0">
                <a:solidFill>
                  <a:srgbClr val="FFFF00"/>
                </a:solidFill>
              </a:endParaRPr>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780" y="2238772"/>
            <a:ext cx="3577537" cy="2330973"/>
          </a:xfrm>
          <a:prstGeom prst="roundRect">
            <a:avLst>
              <a:gd name="adj" fmla="val 8594"/>
            </a:avLst>
          </a:prstGeom>
          <a:solidFill>
            <a:srgbClr val="FFFFFF">
              <a:shade val="85000"/>
            </a:srgbClr>
          </a:solidFill>
          <a:ln>
            <a:noFill/>
          </a:ln>
          <a:effectLst>
            <a:innerShdw blurRad="114300">
              <a:prstClr val="black"/>
            </a:innerShdw>
          </a:effectLst>
        </p:spPr>
      </p:pic>
      <p:sp>
        <p:nvSpPr>
          <p:cNvPr id="19" name="矩形 18"/>
          <p:cNvSpPr/>
          <p:nvPr/>
        </p:nvSpPr>
        <p:spPr>
          <a:xfrm>
            <a:off x="4499992" y="2196151"/>
            <a:ext cx="3928492" cy="2416216"/>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4499992" y="2320300"/>
            <a:ext cx="3960440" cy="2308324"/>
          </a:xfrm>
          <a:prstGeom prst="rect">
            <a:avLst/>
          </a:prstGeom>
        </p:spPr>
        <p:txBody>
          <a:bodyPr wrap="square">
            <a:spAutoFit/>
          </a:bodyPr>
          <a:lstStyle/>
          <a:p>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着眼明确基本标准、树立行为规范，逐条逐句通读党章</a:t>
            </a:r>
            <a:r>
              <a:rPr lang="en-US" altLang="zh-CN" sz="1200" b="1"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全面理解党的纲领，牢记入党誓词，牢记党的宗旨，牢记党员义务和权利，引导党员尊崇党章、遵守党章、维护党章，坚定理想信念，对党绝对忠诚</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a:t>
            </a:r>
            <a:r>
              <a:rPr lang="en-US" altLang="zh-CN" sz="1200" b="1" dirty="0">
                <a:gradFill>
                  <a:gsLst>
                    <a:gs pos="0">
                      <a:srgbClr val="C00000"/>
                    </a:gs>
                    <a:gs pos="100000">
                      <a:srgbClr val="FF0000"/>
                    </a:gs>
                  </a:gsLst>
                  <a:lin ang="2700000" scaled="1"/>
                </a:gradFill>
                <a:latin typeface="微软雅黑" pitchFamily="34" charset="-122"/>
                <a:ea typeface="微软雅黑" pitchFamily="34" charset="-122"/>
              </a:rPr>
              <a:t> 【</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认真</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学习</a:t>
            </a:r>
            <a:r>
              <a:rPr lang="en-US" altLang="zh-CN" sz="1200" b="1"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中国共产党廉洁自律准则</a:t>
            </a:r>
            <a:r>
              <a:rPr lang="en-US" altLang="zh-CN" sz="1200" b="1"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a:t>
            </a:r>
            <a:r>
              <a:rPr lang="en-US" altLang="zh-CN" sz="1200" b="1"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中国共产党纪律处分条例</a:t>
            </a:r>
            <a:r>
              <a:rPr lang="en-US" altLang="zh-CN" sz="1200" b="1"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等党内</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法规</a:t>
            </a:r>
            <a:r>
              <a:rPr lang="en-US" altLang="zh-CN" sz="1200" b="1"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a:t>
            </a:r>
            <a:r>
              <a:rPr lang="en-US" altLang="zh-CN" sz="1200" b="1" dirty="0">
                <a:gradFill>
                  <a:gsLst>
                    <a:gs pos="0">
                      <a:srgbClr val="C00000"/>
                    </a:gs>
                    <a:gs pos="100000">
                      <a:srgbClr val="FF0000"/>
                    </a:gs>
                  </a:gsLst>
                  <a:lin ang="2700000" scaled="1"/>
                </a:gradFill>
                <a:latin typeface="微软雅黑" pitchFamily="34" charset="-122"/>
                <a:ea typeface="微软雅黑" pitchFamily="34" charset="-122"/>
              </a:rPr>
              <a:t> 【</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学习</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党的历史，学习革命先辈和先进</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典型</a:t>
            </a:r>
            <a:r>
              <a:rPr lang="en-US" altLang="zh-CN" sz="1200" b="1"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a:t>
            </a:r>
            <a:r>
              <a:rPr lang="en-US" altLang="zh-CN" sz="1200" b="1" dirty="0">
                <a:gradFill>
                  <a:gsLst>
                    <a:gs pos="0">
                      <a:srgbClr val="C00000"/>
                    </a:gs>
                    <a:gs pos="100000">
                      <a:srgbClr val="FF0000"/>
                    </a:gs>
                  </a:gsLst>
                  <a:lin ang="2700000" scaled="1"/>
                </a:gradFill>
                <a:latin typeface="微软雅黑" pitchFamily="34" charset="-122"/>
                <a:ea typeface="微软雅黑" pitchFamily="34" charset="-122"/>
              </a:rPr>
              <a:t> 【</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从</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周永康、薄熙来、徐才厚、郭伯雄、令计划等违纪违法案件中汲取教训，肃清恶劣</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影响</a:t>
            </a:r>
            <a:r>
              <a:rPr lang="en-US" altLang="zh-CN" sz="1200" b="1"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发挥正面典型的激励作用和反面典型的警示作用，引导党员牢记党规党纪，牢记党的优良传统和作风，树立崇高道德追求，养成纪律自觉，守住为人、做事的基准和底线。</a:t>
            </a:r>
          </a:p>
        </p:txBody>
      </p:sp>
    </p:spTree>
    <p:extLst>
      <p:ext uri="{BB962C8B-B14F-4D97-AF65-F5344CB8AC3E}">
        <p14:creationId xmlns:p14="http://schemas.microsoft.com/office/powerpoint/2010/main" val="623436682"/>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200" fill="hold"/>
                                        <p:tgtEl>
                                          <p:spTgt spid="12"/>
                                        </p:tgtEl>
                                        <p:attrNameLst>
                                          <p:attrName>ppt_w</p:attrName>
                                        </p:attrNameLst>
                                      </p:cBhvr>
                                      <p:tavLst>
                                        <p:tav tm="0">
                                          <p:val>
                                            <p:fltVal val="0"/>
                                          </p:val>
                                        </p:tav>
                                        <p:tav tm="100000">
                                          <p:val>
                                            <p:strVal val="#ppt_w"/>
                                          </p:val>
                                        </p:tav>
                                      </p:tavLst>
                                    </p:anim>
                                    <p:anim calcmode="lin" valueType="num">
                                      <p:cBhvr>
                                        <p:cTn id="12" dur="200" fill="hold"/>
                                        <p:tgtEl>
                                          <p:spTgt spid="12"/>
                                        </p:tgtEl>
                                        <p:attrNameLst>
                                          <p:attrName>ppt_h</p:attrName>
                                        </p:attrNameLst>
                                      </p:cBhvr>
                                      <p:tavLst>
                                        <p:tav tm="0">
                                          <p:val>
                                            <p:fltVal val="0"/>
                                          </p:val>
                                        </p:tav>
                                        <p:tav tm="100000">
                                          <p:val>
                                            <p:strVal val="#ppt_h"/>
                                          </p:val>
                                        </p:tav>
                                      </p:tavLst>
                                    </p:anim>
                                    <p:animEffect transition="in" filter="fade">
                                      <p:cBhvr>
                                        <p:cTn id="13" dur="200"/>
                                        <p:tgtEl>
                                          <p:spTgt spid="12"/>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2"/>
                                        </p:tgtEl>
                                      </p:cBhvr>
                                      <p:by x="115000" y="115000"/>
                                    </p:animScale>
                                  </p:childTnLst>
                                </p:cTn>
                              </p:par>
                              <p:par>
                                <p:cTn id="17" presetID="6" presetClass="emph" presetSubtype="0" fill="hold" nodeType="withEffect">
                                  <p:stCondLst>
                                    <p:cond delay="200"/>
                                  </p:stCondLst>
                                  <p:childTnLst>
                                    <p:animScale>
                                      <p:cBhvr>
                                        <p:cTn id="18" dur="100" fill="hold"/>
                                        <p:tgtEl>
                                          <p:spTgt spid="12"/>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2"/>
                                        </p:tgtEl>
                                      </p:cBhvr>
                                      <p:by x="105000" y="105000"/>
                                    </p:animScale>
                                  </p:childTnLst>
                                </p:cTn>
                              </p:par>
                              <p:par>
                                <p:cTn id="22" presetID="6" presetClass="emph" presetSubtype="0" fill="hold" nodeType="withEffect">
                                  <p:stCondLst>
                                    <p:cond delay="200"/>
                                  </p:stCondLst>
                                  <p:childTnLst>
                                    <p:animScale>
                                      <p:cBhvr>
                                        <p:cTn id="23" dur="100" fill="hold"/>
                                        <p:tgtEl>
                                          <p:spTgt spid="12"/>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800"/>
                                        <p:tgtEl>
                                          <p:spTgt spid="20"/>
                                        </p:tgtEl>
                                      </p:cBhvr>
                                    </p:animEffect>
                                  </p:childTnLst>
                                </p:cTn>
                              </p:par>
                            </p:childTnLst>
                          </p:cTn>
                        </p:par>
                        <p:par>
                          <p:cTn id="28" fill="hold">
                            <p:stCondLst>
                              <p:cond delay="3100"/>
                            </p:stCondLst>
                            <p:childTnLst>
                              <p:par>
                                <p:cTn id="29" presetID="14" presetClass="entr" presetSubtype="1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900"/>
                                        <p:tgtEl>
                                          <p:spTgt spid="1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800"/>
                                        <p:tgtEl>
                                          <p:spTgt spid="19"/>
                                        </p:tgtEl>
                                      </p:cBhvr>
                                    </p:animEffect>
                                  </p:childTnLst>
                                </p:cTn>
                              </p:par>
                            </p:childTnLst>
                          </p:cTn>
                        </p:par>
                        <p:par>
                          <p:cTn id="36" fill="hold">
                            <p:stCondLst>
                              <p:cond delay="48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22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19"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Tile"/>
          <p:cNvSpPr/>
          <p:nvPr/>
        </p:nvSpPr>
        <p:spPr bwMode="auto">
          <a:xfrm>
            <a:off x="683568" y="2103716"/>
            <a:ext cx="7848872" cy="2628274"/>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a:defRPr/>
            </a:pPr>
            <a:endParaRPr lang="en-US" kern="0" dirty="0">
              <a:solidFill>
                <a:srgbClr val="FFFFFF"/>
              </a:solidFill>
            </a:endParaRPr>
          </a:p>
        </p:txBody>
      </p:sp>
      <p:sp>
        <p:nvSpPr>
          <p:cNvPr id="6" name="矩形 5"/>
          <p:cNvSpPr/>
          <p:nvPr/>
        </p:nvSpPr>
        <p:spPr>
          <a:xfrm>
            <a:off x="827583" y="165869"/>
            <a:ext cx="4464497" cy="461665"/>
          </a:xfrm>
          <a:prstGeom prst="rect">
            <a:avLst/>
          </a:prstGeom>
        </p:spPr>
        <p:txBody>
          <a:bodyPr wrap="square">
            <a:spAutoFit/>
          </a:bodyPr>
          <a:lstStyle/>
          <a:p>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学系列</a:t>
            </a:r>
            <a:r>
              <a:rPr lang="zh-CN" altLang="en-US" sz="2400" b="1"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讲话之</a:t>
            </a:r>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三</a:t>
            </a:r>
            <a:r>
              <a:rPr lang="zh-CN" altLang="en-US" sz="2400" b="1"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大核心</a:t>
            </a:r>
            <a:endPar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39552" y="1222053"/>
            <a:ext cx="3528393" cy="612178"/>
            <a:chOff x="615677" y="2296781"/>
            <a:chExt cx="3733886" cy="583085"/>
          </a:xfrm>
        </p:grpSpPr>
        <p:sp>
          <p:nvSpPr>
            <p:cNvPr id="13" name="对角圆角矩形 12"/>
            <p:cNvSpPr/>
            <p:nvPr/>
          </p:nvSpPr>
          <p:spPr>
            <a:xfrm>
              <a:off x="935023" y="2360753"/>
              <a:ext cx="2957329"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五角星 13"/>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615677" y="2408008"/>
              <a:ext cx="3733886" cy="43972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400" spc="300" dirty="0" smtClean="0">
                  <a:solidFill>
                    <a:srgbClr val="FFFF00"/>
                  </a:solidFill>
                </a:rPr>
                <a:t>学三大核心</a:t>
              </a:r>
              <a:endParaRPr lang="zh-CN" altLang="en-US" sz="2400" spc="300" dirty="0">
                <a:solidFill>
                  <a:srgbClr val="FFFF00"/>
                </a:solidFill>
              </a:endParaRPr>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780" y="2280395"/>
            <a:ext cx="3577537" cy="2247728"/>
          </a:xfrm>
          <a:prstGeom prst="roundRect">
            <a:avLst>
              <a:gd name="adj" fmla="val 8594"/>
            </a:avLst>
          </a:prstGeom>
          <a:solidFill>
            <a:srgbClr val="FFFFFF">
              <a:shade val="85000"/>
            </a:srgbClr>
          </a:solidFill>
          <a:ln>
            <a:noFill/>
          </a:ln>
          <a:effectLst>
            <a:innerShdw blurRad="114300">
              <a:prstClr val="black"/>
            </a:innerShdw>
          </a:effectLst>
        </p:spPr>
      </p:pic>
      <p:sp>
        <p:nvSpPr>
          <p:cNvPr id="19" name="矩形 18"/>
          <p:cNvSpPr/>
          <p:nvPr/>
        </p:nvSpPr>
        <p:spPr>
          <a:xfrm>
            <a:off x="4499992" y="2196151"/>
            <a:ext cx="3928492" cy="2416216"/>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4499992" y="2283718"/>
            <a:ext cx="3960440" cy="2308324"/>
          </a:xfrm>
          <a:prstGeom prst="rect">
            <a:avLst/>
          </a:prstGeom>
        </p:spPr>
        <p:txBody>
          <a:bodyPr wrap="square">
            <a:spAutoFit/>
          </a:bodyPr>
          <a:lstStyle/>
          <a:p>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着眼加强理论武装、统一思想行动</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a:t>
            </a:r>
            <a:r>
              <a:rPr lang="en-US" altLang="zh-CN" sz="1200" b="1" dirty="0">
                <a:gradFill>
                  <a:gsLst>
                    <a:gs pos="0">
                      <a:srgbClr val="C00000"/>
                    </a:gs>
                    <a:gs pos="100000">
                      <a:srgbClr val="FF0000"/>
                    </a:gs>
                  </a:gsLst>
                  <a:lin ang="2700000" scaled="1"/>
                </a:gradFill>
                <a:latin typeface="微软雅黑" pitchFamily="34" charset="-122"/>
                <a:ea typeface="微软雅黑" pitchFamily="34" charset="-122"/>
              </a:rPr>
              <a:t> 【</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认真</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学习习近平总书记关于改革发展稳定、内政外交国防、治党治国治军的重要</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思想</a:t>
            </a:r>
            <a:r>
              <a:rPr lang="en-US" altLang="zh-CN" sz="1200" b="1" dirty="0">
                <a:gradFill>
                  <a:gsLst>
                    <a:gs pos="0">
                      <a:srgbClr val="C00000"/>
                    </a:gs>
                    <a:gs pos="100000">
                      <a:srgbClr val="FF0000"/>
                    </a:gs>
                  </a:gsLst>
                  <a:lin ang="2700000" scaled="1"/>
                </a:gradFill>
                <a:latin typeface="微软雅黑" pitchFamily="34" charset="-122"/>
                <a:ea typeface="微软雅黑" pitchFamily="34" charset="-122"/>
              </a:rPr>
              <a:t>】 </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认真学习以习近平同志为总书记</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的</a:t>
            </a:r>
            <a:r>
              <a:rPr lang="en-US" altLang="zh-CN" sz="1200" b="1"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党中央</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治国理政新理念新思想新</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战略</a:t>
            </a:r>
            <a:r>
              <a:rPr lang="en-US" altLang="zh-CN" sz="1200" b="1" dirty="0">
                <a:gradFill>
                  <a:gsLst>
                    <a:gs pos="0">
                      <a:srgbClr val="C00000"/>
                    </a:gs>
                    <a:gs pos="100000">
                      <a:srgbClr val="FF0000"/>
                    </a:gs>
                  </a:gsLst>
                  <a:lin ang="2700000" scaled="1"/>
                </a:gradFill>
                <a:latin typeface="微软雅黑" pitchFamily="34" charset="-122"/>
                <a:ea typeface="微软雅黑" pitchFamily="34" charset="-122"/>
              </a:rPr>
              <a:t>】 </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引导党员深入领会系列重要讲话的丰富内涵和核心要义，深入领会贯穿其中的马克思主义立场观点方法。学习习近平总书记系列重要讲话</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要</a:t>
            </a:r>
            <a:r>
              <a:rPr lang="en-US" altLang="zh-CN" sz="1200" b="1"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同学</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习马克思列宁主义、毛泽东思想、邓小平理论、“三个代表”重要思想、科学发展观结合</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起来</a:t>
            </a:r>
            <a:r>
              <a:rPr lang="en-US" altLang="zh-CN" sz="1200" b="1" dirty="0">
                <a:gradFill>
                  <a:gsLst>
                    <a:gs pos="0">
                      <a:srgbClr val="C00000"/>
                    </a:gs>
                    <a:gs pos="100000">
                      <a:srgbClr val="FF0000"/>
                    </a:gs>
                  </a:gsLst>
                  <a:lin ang="2700000" scaled="1"/>
                </a:gradFill>
                <a:latin typeface="微软雅黑" pitchFamily="34" charset="-122"/>
                <a:ea typeface="微软雅黑" pitchFamily="34" charset="-122"/>
              </a:rPr>
              <a:t>】 </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深刻理解党的科学理论既一脉相承又与时俱进的内在联系，坚定中国特色社会主义道路自信、理论自信、制度自信。要区别普通党员和党员领导干部，确定学习的重点内容。</a:t>
            </a:r>
          </a:p>
        </p:txBody>
      </p:sp>
    </p:spTree>
    <p:extLst>
      <p:ext uri="{BB962C8B-B14F-4D97-AF65-F5344CB8AC3E}">
        <p14:creationId xmlns:p14="http://schemas.microsoft.com/office/powerpoint/2010/main" val="2674095430"/>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200" fill="hold"/>
                                        <p:tgtEl>
                                          <p:spTgt spid="12"/>
                                        </p:tgtEl>
                                        <p:attrNameLst>
                                          <p:attrName>ppt_w</p:attrName>
                                        </p:attrNameLst>
                                      </p:cBhvr>
                                      <p:tavLst>
                                        <p:tav tm="0">
                                          <p:val>
                                            <p:fltVal val="0"/>
                                          </p:val>
                                        </p:tav>
                                        <p:tav tm="100000">
                                          <p:val>
                                            <p:strVal val="#ppt_w"/>
                                          </p:val>
                                        </p:tav>
                                      </p:tavLst>
                                    </p:anim>
                                    <p:anim calcmode="lin" valueType="num">
                                      <p:cBhvr>
                                        <p:cTn id="12" dur="200" fill="hold"/>
                                        <p:tgtEl>
                                          <p:spTgt spid="12"/>
                                        </p:tgtEl>
                                        <p:attrNameLst>
                                          <p:attrName>ppt_h</p:attrName>
                                        </p:attrNameLst>
                                      </p:cBhvr>
                                      <p:tavLst>
                                        <p:tav tm="0">
                                          <p:val>
                                            <p:fltVal val="0"/>
                                          </p:val>
                                        </p:tav>
                                        <p:tav tm="100000">
                                          <p:val>
                                            <p:strVal val="#ppt_h"/>
                                          </p:val>
                                        </p:tav>
                                      </p:tavLst>
                                    </p:anim>
                                    <p:animEffect transition="in" filter="fade">
                                      <p:cBhvr>
                                        <p:cTn id="13" dur="200"/>
                                        <p:tgtEl>
                                          <p:spTgt spid="12"/>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2"/>
                                        </p:tgtEl>
                                      </p:cBhvr>
                                      <p:by x="115000" y="115000"/>
                                    </p:animScale>
                                  </p:childTnLst>
                                </p:cTn>
                              </p:par>
                              <p:par>
                                <p:cTn id="17" presetID="6" presetClass="emph" presetSubtype="0" fill="hold" nodeType="withEffect">
                                  <p:stCondLst>
                                    <p:cond delay="200"/>
                                  </p:stCondLst>
                                  <p:childTnLst>
                                    <p:animScale>
                                      <p:cBhvr>
                                        <p:cTn id="18" dur="100" fill="hold"/>
                                        <p:tgtEl>
                                          <p:spTgt spid="12"/>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2"/>
                                        </p:tgtEl>
                                      </p:cBhvr>
                                      <p:by x="105000" y="105000"/>
                                    </p:animScale>
                                  </p:childTnLst>
                                </p:cTn>
                              </p:par>
                              <p:par>
                                <p:cTn id="22" presetID="6" presetClass="emph" presetSubtype="0" fill="hold" nodeType="withEffect">
                                  <p:stCondLst>
                                    <p:cond delay="200"/>
                                  </p:stCondLst>
                                  <p:childTnLst>
                                    <p:animScale>
                                      <p:cBhvr>
                                        <p:cTn id="23" dur="100" fill="hold"/>
                                        <p:tgtEl>
                                          <p:spTgt spid="12"/>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800"/>
                                        <p:tgtEl>
                                          <p:spTgt spid="20"/>
                                        </p:tgtEl>
                                      </p:cBhvr>
                                    </p:animEffect>
                                  </p:childTnLst>
                                </p:cTn>
                              </p:par>
                            </p:childTnLst>
                          </p:cTn>
                        </p:par>
                        <p:par>
                          <p:cTn id="28" fill="hold">
                            <p:stCondLst>
                              <p:cond delay="3100"/>
                            </p:stCondLst>
                            <p:childTnLst>
                              <p:par>
                                <p:cTn id="29" presetID="14" presetClass="entr" presetSubtype="1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900"/>
                                        <p:tgtEl>
                                          <p:spTgt spid="1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800"/>
                                        <p:tgtEl>
                                          <p:spTgt spid="19"/>
                                        </p:tgtEl>
                                      </p:cBhvr>
                                    </p:animEffect>
                                  </p:childTnLst>
                                </p:cTn>
                              </p:par>
                            </p:childTnLst>
                          </p:cTn>
                        </p:par>
                        <p:par>
                          <p:cTn id="36" fill="hold">
                            <p:stCondLst>
                              <p:cond delay="48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22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19" grpId="0" animBg="1"/>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27583" y="165869"/>
            <a:ext cx="5114093" cy="461665"/>
          </a:xfrm>
          <a:prstGeom prst="rect">
            <a:avLst/>
          </a:prstGeom>
        </p:spPr>
        <p:txBody>
          <a:bodyPr wrap="square">
            <a:spAutoFit/>
          </a:bodyPr>
          <a:lstStyle/>
          <a:p>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做合格</a:t>
            </a:r>
            <a:r>
              <a:rPr lang="zh-CN" altLang="en-US" sz="2400" b="1"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党员之</a:t>
            </a:r>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四讲四</a:t>
            </a:r>
            <a:r>
              <a:rPr lang="zh-CN" altLang="en-US" sz="2400" b="1"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有和五方面</a:t>
            </a:r>
            <a:endPar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71818" y="879452"/>
            <a:ext cx="3640143" cy="612178"/>
            <a:chOff x="802226" y="2296781"/>
            <a:chExt cx="3852145" cy="583085"/>
          </a:xfrm>
        </p:grpSpPr>
        <p:sp>
          <p:nvSpPr>
            <p:cNvPr id="17" name="对角圆角矩形 16"/>
            <p:cNvSpPr/>
            <p:nvPr/>
          </p:nvSpPr>
          <p:spPr>
            <a:xfrm>
              <a:off x="935026" y="2360753"/>
              <a:ext cx="3719345"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五角星 17"/>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158636" y="2427238"/>
              <a:ext cx="3343330" cy="38109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000" spc="300" dirty="0" smtClean="0">
                  <a:solidFill>
                    <a:srgbClr val="FFFF00"/>
                  </a:solidFill>
                </a:rPr>
                <a:t>四</a:t>
              </a:r>
              <a:r>
                <a:rPr lang="zh-CN" altLang="en-US" sz="2000" spc="300" dirty="0">
                  <a:solidFill>
                    <a:srgbClr val="FFFF00"/>
                  </a:solidFill>
                </a:rPr>
                <a:t>讲四</a:t>
              </a:r>
              <a:r>
                <a:rPr lang="zh-CN" altLang="en-US" sz="2000" spc="300" dirty="0" smtClean="0">
                  <a:solidFill>
                    <a:srgbClr val="FFFF00"/>
                  </a:solidFill>
                </a:rPr>
                <a:t>有</a:t>
              </a:r>
              <a:r>
                <a:rPr lang="en-US" altLang="zh-CN" sz="2000" spc="300" dirty="0" smtClean="0">
                  <a:solidFill>
                    <a:srgbClr val="FFFF00"/>
                  </a:solidFill>
                </a:rPr>
                <a:t>+</a:t>
              </a:r>
              <a:r>
                <a:rPr lang="zh-CN" altLang="en-US" sz="2000" spc="300" dirty="0" smtClean="0">
                  <a:solidFill>
                    <a:srgbClr val="FFFF00"/>
                  </a:solidFill>
                </a:rPr>
                <a:t>五</a:t>
              </a:r>
              <a:r>
                <a:rPr lang="zh-CN" altLang="en-US" sz="2000" spc="300" dirty="0">
                  <a:solidFill>
                    <a:srgbClr val="FFFF00"/>
                  </a:solidFill>
                </a:rPr>
                <a:t>个</a:t>
              </a:r>
              <a:r>
                <a:rPr lang="zh-CN" altLang="en-US" sz="2000" spc="300" dirty="0" smtClean="0">
                  <a:solidFill>
                    <a:srgbClr val="FFFF00"/>
                  </a:solidFill>
                </a:rPr>
                <a:t>方面</a:t>
              </a:r>
              <a:endParaRPr lang="zh-CN" altLang="en-US" sz="2000" spc="300" dirty="0">
                <a:solidFill>
                  <a:srgbClr val="FFFF00"/>
                </a:solidFill>
              </a:endParaRPr>
            </a:p>
          </p:txBody>
        </p:sp>
      </p:grpSp>
      <p:sp>
        <p:nvSpPr>
          <p:cNvPr id="20" name="Title Tile"/>
          <p:cNvSpPr/>
          <p:nvPr/>
        </p:nvSpPr>
        <p:spPr bwMode="auto">
          <a:xfrm>
            <a:off x="686113" y="1697581"/>
            <a:ext cx="7848872" cy="3034409"/>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8107" y="1805574"/>
            <a:ext cx="2227225" cy="2782399"/>
          </a:xfrm>
          <a:prstGeom prst="roundRect">
            <a:avLst>
              <a:gd name="adj" fmla="val 8594"/>
            </a:avLst>
          </a:prstGeom>
          <a:solidFill>
            <a:srgbClr val="FFFFFF">
              <a:shade val="85000"/>
            </a:srgbClr>
          </a:solidFill>
          <a:ln>
            <a:noFill/>
          </a:ln>
          <a:effectLst>
            <a:innerShdw blurRad="114300">
              <a:prstClr val="black"/>
            </a:innerShdw>
          </a:effectLst>
        </p:spPr>
      </p:pic>
      <p:sp>
        <p:nvSpPr>
          <p:cNvPr id="32" name="矩形 31"/>
          <p:cNvSpPr/>
          <p:nvPr/>
        </p:nvSpPr>
        <p:spPr>
          <a:xfrm>
            <a:off x="3383868" y="1790017"/>
            <a:ext cx="5079109" cy="637717"/>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420377" y="1779662"/>
            <a:ext cx="5042599" cy="548548"/>
          </a:xfrm>
          <a:prstGeom prst="rect">
            <a:avLst/>
          </a:prstGeom>
        </p:spPr>
        <p:txBody>
          <a:bodyPr wrap="square">
            <a:spAutoFit/>
          </a:bodyPr>
          <a:lstStyle/>
          <a:p>
            <a:pPr>
              <a:lnSpc>
                <a:spcPct val="150000"/>
              </a:lnSpc>
            </a:pP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四讲四有：</a:t>
            </a: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着眼党和国家事业的新发展对党员的新要求，坚持以知促行，做</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讲政治、有信念，讲规矩、有纪律，讲道德、有品行，讲奉献、有作为</a:t>
            </a: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的合格党员。</a:t>
            </a:r>
          </a:p>
        </p:txBody>
      </p:sp>
      <p:sp>
        <p:nvSpPr>
          <p:cNvPr id="34" name="矩形 33"/>
          <p:cNvSpPr/>
          <p:nvPr/>
        </p:nvSpPr>
        <p:spPr>
          <a:xfrm>
            <a:off x="3383868" y="2499742"/>
            <a:ext cx="5079109" cy="2088232"/>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419872" y="2576974"/>
            <a:ext cx="5040054" cy="1938992"/>
          </a:xfrm>
          <a:prstGeom prst="rect">
            <a:avLst/>
          </a:prstGeom>
        </p:spPr>
        <p:txBody>
          <a:bodyPr wrap="square">
            <a:spAutoFit/>
          </a:bodyPr>
          <a:lstStyle/>
          <a:p>
            <a:pPr lvl="0">
              <a:lnSpc>
                <a:spcPct val="150000"/>
              </a:lnSpc>
            </a:pP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五个方面：引导党员强化政治意识，保持政治本色</a:t>
            </a:r>
            <a:r>
              <a:rPr lang="zh-CN" altLang="en-US" sz="1000" dirty="0">
                <a:gradFill>
                  <a:gsLst>
                    <a:gs pos="0">
                      <a:srgbClr val="C00000"/>
                    </a:gs>
                    <a:gs pos="100000">
                      <a:srgbClr val="FF0000"/>
                    </a:gs>
                  </a:gsLst>
                  <a:lin ang="2700000" scaled="1"/>
                </a:gradFill>
                <a:latin typeface="微软雅黑" pitchFamily="34" charset="-122"/>
                <a:ea typeface="微软雅黑" pitchFamily="34" charset="-122"/>
              </a:rPr>
              <a:t>，把理想信念时时处处体现为行动的力量；坚定自觉地在思想上政治上行动上同以习近平同志为总书记的党中央保持高度一致，经常主动向党中央看齐，</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向党的理论和路线方针政策看齐，做政治上的明白人</a:t>
            </a:r>
            <a:r>
              <a:rPr lang="zh-CN" altLang="en-US" sz="1000" dirty="0">
                <a:gradFill>
                  <a:gsLst>
                    <a:gs pos="0">
                      <a:srgbClr val="C00000"/>
                    </a:gs>
                    <a:gs pos="100000">
                      <a:srgbClr val="FF0000"/>
                    </a:gs>
                  </a:gsLst>
                  <a:lin ang="2700000" scaled="1"/>
                </a:gradFill>
                <a:latin typeface="微软雅黑" pitchFamily="34" charset="-122"/>
                <a:ea typeface="微软雅黑" pitchFamily="34" charset="-122"/>
              </a:rPr>
              <a:t>；践行党的宗旨，保持公仆情怀，牢记共产党员永远是劳动人民的普通一员，</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密切联系群众，全心全意为人民服务</a:t>
            </a:r>
            <a:r>
              <a:rPr lang="zh-CN" altLang="en-US" sz="10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加强党性锻炼和道德修养，心存敬畏、手握戒尺，廉洁从政、从严治家</a:t>
            </a:r>
            <a:r>
              <a:rPr lang="zh-CN" altLang="en-US" sz="1000" dirty="0">
                <a:gradFill>
                  <a:gsLst>
                    <a:gs pos="0">
                      <a:srgbClr val="C00000"/>
                    </a:gs>
                    <a:gs pos="100000">
                      <a:srgbClr val="FF0000"/>
                    </a:gs>
                  </a:gsLst>
                  <a:lin ang="2700000" scaled="1"/>
                </a:gradFill>
                <a:latin typeface="微软雅黑" pitchFamily="34" charset="-122"/>
                <a:ea typeface="微软雅黑" pitchFamily="34" charset="-122"/>
              </a:rPr>
              <a:t>，筑牢拒腐防变的防线；始终</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保持干事创业、开拓进取的精气神，平常时候看得出来，关键时刻冲得上去</a:t>
            </a:r>
            <a:r>
              <a:rPr lang="zh-CN" altLang="en-US" sz="1000" dirty="0">
                <a:gradFill>
                  <a:gsLst>
                    <a:gs pos="0">
                      <a:srgbClr val="C00000"/>
                    </a:gs>
                    <a:gs pos="100000">
                      <a:srgbClr val="FF0000"/>
                    </a:gs>
                  </a:gsLst>
                  <a:lin ang="2700000" scaled="1"/>
                </a:gradFill>
                <a:latin typeface="微软雅黑" pitchFamily="34" charset="-122"/>
                <a:ea typeface="微软雅黑" pitchFamily="34" charset="-122"/>
              </a:rPr>
              <a:t>，在“十三五”规划开局起步、决胜全面建成小康社会、实现第一个百年奋斗目标中奋发有为、建功立业。</a:t>
            </a:r>
          </a:p>
        </p:txBody>
      </p:sp>
    </p:spTree>
    <p:extLst>
      <p:ext uri="{BB962C8B-B14F-4D97-AF65-F5344CB8AC3E}">
        <p14:creationId xmlns:p14="http://schemas.microsoft.com/office/powerpoint/2010/main" val="3512138053"/>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200" fill="hold"/>
                                        <p:tgtEl>
                                          <p:spTgt spid="15"/>
                                        </p:tgtEl>
                                        <p:attrNameLst>
                                          <p:attrName>ppt_w</p:attrName>
                                        </p:attrNameLst>
                                      </p:cBhvr>
                                      <p:tavLst>
                                        <p:tav tm="0">
                                          <p:val>
                                            <p:fltVal val="0"/>
                                          </p:val>
                                        </p:tav>
                                        <p:tav tm="100000">
                                          <p:val>
                                            <p:strVal val="#ppt_w"/>
                                          </p:val>
                                        </p:tav>
                                      </p:tavLst>
                                    </p:anim>
                                    <p:anim calcmode="lin" valueType="num">
                                      <p:cBhvr>
                                        <p:cTn id="12" dur="200" fill="hold"/>
                                        <p:tgtEl>
                                          <p:spTgt spid="15"/>
                                        </p:tgtEl>
                                        <p:attrNameLst>
                                          <p:attrName>ppt_h</p:attrName>
                                        </p:attrNameLst>
                                      </p:cBhvr>
                                      <p:tavLst>
                                        <p:tav tm="0">
                                          <p:val>
                                            <p:fltVal val="0"/>
                                          </p:val>
                                        </p:tav>
                                        <p:tav tm="100000">
                                          <p:val>
                                            <p:strVal val="#ppt_h"/>
                                          </p:val>
                                        </p:tav>
                                      </p:tavLst>
                                    </p:anim>
                                    <p:animEffect transition="in" filter="fade">
                                      <p:cBhvr>
                                        <p:cTn id="13" dur="200"/>
                                        <p:tgtEl>
                                          <p:spTgt spid="15"/>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5"/>
                                        </p:tgtEl>
                                      </p:cBhvr>
                                      <p:by x="115000" y="115000"/>
                                    </p:animScale>
                                  </p:childTnLst>
                                </p:cTn>
                              </p:par>
                              <p:par>
                                <p:cTn id="17" presetID="6" presetClass="emph" presetSubtype="0" fill="hold" nodeType="withEffect">
                                  <p:stCondLst>
                                    <p:cond delay="200"/>
                                  </p:stCondLst>
                                  <p:childTnLst>
                                    <p:animScale>
                                      <p:cBhvr>
                                        <p:cTn id="18" dur="100" fill="hold"/>
                                        <p:tgtEl>
                                          <p:spTgt spid="15"/>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5"/>
                                        </p:tgtEl>
                                      </p:cBhvr>
                                      <p:by x="105000" y="105000"/>
                                    </p:animScale>
                                  </p:childTnLst>
                                </p:cTn>
                              </p:par>
                              <p:par>
                                <p:cTn id="22" presetID="6" presetClass="emph" presetSubtype="0" fill="hold" nodeType="withEffect">
                                  <p:stCondLst>
                                    <p:cond delay="200"/>
                                  </p:stCondLst>
                                  <p:childTnLst>
                                    <p:animScale>
                                      <p:cBhvr>
                                        <p:cTn id="23" dur="100" fill="hold"/>
                                        <p:tgtEl>
                                          <p:spTgt spid="15"/>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900"/>
                                        <p:tgtEl>
                                          <p:spTgt spid="20"/>
                                        </p:tgtEl>
                                      </p:cBhvr>
                                    </p:animEffect>
                                  </p:childTnLst>
                                </p:cTn>
                              </p:par>
                            </p:childTnLst>
                          </p:cTn>
                        </p:par>
                        <p:par>
                          <p:cTn id="28" fill="hold">
                            <p:stCondLst>
                              <p:cond delay="3200"/>
                            </p:stCondLst>
                            <p:childTnLst>
                              <p:par>
                                <p:cTn id="29" presetID="14" presetClass="entr" presetSubtype="1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randombar(horizontal)">
                                      <p:cBhvr>
                                        <p:cTn id="31" dur="1000"/>
                                        <p:tgtEl>
                                          <p:spTgt spid="31"/>
                                        </p:tgtEl>
                                      </p:cBhvr>
                                    </p:animEffect>
                                  </p:childTnLst>
                                </p:cTn>
                              </p:par>
                            </p:childTnLst>
                          </p:cTn>
                        </p:par>
                        <p:par>
                          <p:cTn id="32" fill="hold">
                            <p:stCondLst>
                              <p:cond delay="42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childTnLst>
                                </p:cTn>
                              </p:par>
                            </p:childTnLst>
                          </p:cTn>
                        </p:par>
                        <p:par>
                          <p:cTn id="36" fill="hold">
                            <p:stCondLst>
                              <p:cond delay="5200"/>
                            </p:stCondLst>
                            <p:childTnLst>
                              <p:par>
                                <p:cTn id="37" presetID="22" presetClass="entr" presetSubtype="1"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up)">
                                      <p:cBhvr>
                                        <p:cTn id="39" dur="2000"/>
                                        <p:tgtEl>
                                          <p:spTgt spid="33"/>
                                        </p:tgtEl>
                                      </p:cBhvr>
                                    </p:animEffect>
                                  </p:childTnLst>
                                </p:cTn>
                              </p:par>
                            </p:childTnLst>
                          </p:cTn>
                        </p:par>
                        <p:par>
                          <p:cTn id="40" fill="hold">
                            <p:stCondLst>
                              <p:cond delay="7200"/>
                            </p:stCondLst>
                            <p:childTnLst>
                              <p:par>
                                <p:cTn id="41" presetID="10" presetClass="entr" presetSubtype="0"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p:tgtEl>
                                          <p:spTgt spid="34"/>
                                        </p:tgtEl>
                                      </p:cBhvr>
                                    </p:animEffect>
                                  </p:childTnLst>
                                </p:cTn>
                              </p:par>
                            </p:childTnLst>
                          </p:cTn>
                        </p:par>
                        <p:par>
                          <p:cTn id="44" fill="hold">
                            <p:stCondLst>
                              <p:cond delay="8200"/>
                            </p:stCondLst>
                            <p:childTnLst>
                              <p:par>
                                <p:cTn id="45" presetID="2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22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32" grpId="0" animBg="1"/>
      <p:bldP spid="33" grpId="0"/>
      <p:bldP spid="34" grpId="0" animBg="1"/>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915657" y="1563638"/>
            <a:ext cx="3744575" cy="576064"/>
            <a:chOff x="2915657" y="1563638"/>
            <a:chExt cx="3744575" cy="576064"/>
          </a:xfrm>
        </p:grpSpPr>
        <p:sp>
          <p:nvSpPr>
            <p:cNvPr id="2" name="剪去单角的矩形 1"/>
            <p:cNvSpPr/>
            <p:nvPr/>
          </p:nvSpPr>
          <p:spPr>
            <a:xfrm>
              <a:off x="2915657" y="1563638"/>
              <a:ext cx="3744575" cy="576064"/>
            </a:xfrm>
            <a:prstGeom prst="snip1Rect">
              <a:avLst/>
            </a:prstGeom>
            <a:gradFill>
              <a:gsLst>
                <a:gs pos="0">
                  <a:srgbClr val="FF0000"/>
                </a:gs>
                <a:gs pos="100000">
                  <a:srgbClr val="C00000"/>
                </a:gs>
              </a:gsLst>
              <a:lin ang="54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TextBox 3"/>
            <p:cNvSpPr txBox="1"/>
            <p:nvPr/>
          </p:nvSpPr>
          <p:spPr bwMode="auto">
            <a:xfrm>
              <a:off x="3347864" y="1667584"/>
              <a:ext cx="2839239" cy="400110"/>
            </a:xfrm>
            <a:prstGeom prst="rect">
              <a:avLst/>
            </a:prstGeom>
            <a:noFill/>
          </p:spPr>
          <p:txBody>
            <a:bodyPr wrap="none">
              <a:spAutoFit/>
            </a:bodyPr>
            <a:lstStyle/>
            <a:p>
              <a:pPr>
                <a:defRPr/>
              </a:pPr>
              <a:r>
                <a:rPr lang="zh-CN" altLang="en-US" sz="2000" kern="0" spc="300" dirty="0">
                  <a:solidFill>
                    <a:prstClr val="white"/>
                  </a:solidFill>
                  <a:latin typeface="微软雅黑" pitchFamily="34" charset="-122"/>
                  <a:ea typeface="微软雅黑" pitchFamily="34" charset="-122"/>
                </a:rPr>
                <a:t>两学一做</a:t>
              </a:r>
              <a:r>
                <a:rPr lang="zh-CN" altLang="en-US" sz="2000" kern="0" spc="300" dirty="0" smtClean="0">
                  <a:solidFill>
                    <a:prstClr val="white"/>
                  </a:solidFill>
                  <a:latin typeface="微软雅黑" pitchFamily="34" charset="-122"/>
                  <a:ea typeface="微软雅黑" pitchFamily="34" charset="-122"/>
                </a:rPr>
                <a:t>的主要措施</a:t>
              </a:r>
              <a:endParaRPr lang="zh-CN" altLang="en-US" sz="2000" kern="0" spc="300" dirty="0">
                <a:solidFill>
                  <a:prstClr val="white"/>
                </a:solidFill>
                <a:latin typeface="微软雅黑" pitchFamily="34" charset="-122"/>
                <a:ea typeface="微软雅黑" pitchFamily="34" charset="-122"/>
              </a:endParaRP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7704" y="1419622"/>
            <a:ext cx="1285453" cy="913416"/>
          </a:xfrm>
          <a:prstGeom prst="rect">
            <a:avLst/>
          </a:prstGeom>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381500"/>
            <a:ext cx="9144000" cy="762000"/>
          </a:xfrm>
          <a:prstGeom prst="rect">
            <a:avLst/>
          </a:prstGeom>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14" y="0"/>
            <a:ext cx="4571429" cy="3285715"/>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28802" y="365810"/>
            <a:ext cx="1859622" cy="2061924"/>
          </a:xfrm>
          <a:prstGeom prst="rect">
            <a:avLst/>
          </a:prstGeom>
        </p:spPr>
      </p:pic>
      <p:grpSp>
        <p:nvGrpSpPr>
          <p:cNvPr id="29" name="组合 28"/>
          <p:cNvGrpSpPr/>
          <p:nvPr/>
        </p:nvGrpSpPr>
        <p:grpSpPr>
          <a:xfrm>
            <a:off x="3312532" y="2326690"/>
            <a:ext cx="2445083" cy="338554"/>
            <a:chOff x="3497245" y="2427734"/>
            <a:chExt cx="2445083" cy="338554"/>
          </a:xfrm>
        </p:grpSpPr>
        <p:sp>
          <p:nvSpPr>
            <p:cNvPr id="14" name="五角星 13"/>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15" name="TextBox 14"/>
            <p:cNvSpPr txBox="1"/>
            <p:nvPr/>
          </p:nvSpPr>
          <p:spPr bwMode="auto">
            <a:xfrm>
              <a:off x="3808410" y="2427734"/>
              <a:ext cx="2133918"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围绕专题学习讨论</a:t>
              </a:r>
            </a:p>
          </p:txBody>
        </p:sp>
      </p:grpSp>
      <p:grpSp>
        <p:nvGrpSpPr>
          <p:cNvPr id="33" name="组合 32"/>
          <p:cNvGrpSpPr/>
          <p:nvPr/>
        </p:nvGrpSpPr>
        <p:grpSpPr>
          <a:xfrm>
            <a:off x="3312532" y="2665244"/>
            <a:ext cx="2201426" cy="338554"/>
            <a:chOff x="3497245" y="2427734"/>
            <a:chExt cx="2201426" cy="338554"/>
          </a:xfrm>
        </p:grpSpPr>
        <p:sp>
          <p:nvSpPr>
            <p:cNvPr id="34" name="五角星 33"/>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35" name="TextBox 34"/>
            <p:cNvSpPr txBox="1"/>
            <p:nvPr/>
          </p:nvSpPr>
          <p:spPr bwMode="auto">
            <a:xfrm>
              <a:off x="3808410" y="2427734"/>
              <a:ext cx="1890261"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创新方式讲党课</a:t>
              </a:r>
            </a:p>
          </p:txBody>
        </p:sp>
      </p:grpSp>
      <p:grpSp>
        <p:nvGrpSpPr>
          <p:cNvPr id="36" name="组合 35"/>
          <p:cNvGrpSpPr/>
          <p:nvPr/>
        </p:nvGrpSpPr>
        <p:grpSpPr>
          <a:xfrm>
            <a:off x="3312532" y="2974762"/>
            <a:ext cx="3419708" cy="338554"/>
            <a:chOff x="3497245" y="2427734"/>
            <a:chExt cx="3419708" cy="338554"/>
          </a:xfrm>
        </p:grpSpPr>
        <p:sp>
          <p:nvSpPr>
            <p:cNvPr id="37" name="五角星 36"/>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38" name="TextBox 37"/>
            <p:cNvSpPr txBox="1"/>
            <p:nvPr/>
          </p:nvSpPr>
          <p:spPr bwMode="auto">
            <a:xfrm>
              <a:off x="3808410" y="2427734"/>
              <a:ext cx="3108543"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召开党支部专题组织生活会</a:t>
              </a:r>
            </a:p>
          </p:txBody>
        </p:sp>
      </p:grpSp>
      <p:grpSp>
        <p:nvGrpSpPr>
          <p:cNvPr id="18" name="组合 17"/>
          <p:cNvGrpSpPr/>
          <p:nvPr/>
        </p:nvGrpSpPr>
        <p:grpSpPr>
          <a:xfrm>
            <a:off x="3304832" y="3313316"/>
            <a:ext cx="2445083" cy="338554"/>
            <a:chOff x="3497245" y="2427734"/>
            <a:chExt cx="2445083" cy="338554"/>
          </a:xfrm>
        </p:grpSpPr>
        <p:sp>
          <p:nvSpPr>
            <p:cNvPr id="19" name="五角星 18"/>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20" name="TextBox 19"/>
            <p:cNvSpPr txBox="1"/>
            <p:nvPr/>
          </p:nvSpPr>
          <p:spPr bwMode="auto">
            <a:xfrm>
              <a:off x="3808410" y="2427734"/>
              <a:ext cx="2133918"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开展民主评议党员</a:t>
              </a:r>
            </a:p>
          </p:txBody>
        </p:sp>
      </p:grpSp>
      <p:grpSp>
        <p:nvGrpSpPr>
          <p:cNvPr id="21" name="组合 20"/>
          <p:cNvGrpSpPr/>
          <p:nvPr/>
        </p:nvGrpSpPr>
        <p:grpSpPr>
          <a:xfrm>
            <a:off x="3304832" y="3622834"/>
            <a:ext cx="2201426" cy="338554"/>
            <a:chOff x="3497245" y="2427734"/>
            <a:chExt cx="2201426" cy="338554"/>
          </a:xfrm>
        </p:grpSpPr>
        <p:sp>
          <p:nvSpPr>
            <p:cNvPr id="22" name="五角星 21"/>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27" name="TextBox 26"/>
            <p:cNvSpPr txBox="1"/>
            <p:nvPr/>
          </p:nvSpPr>
          <p:spPr bwMode="auto">
            <a:xfrm>
              <a:off x="3808410" y="2427734"/>
              <a:ext cx="1890261"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立足岗位作贡献</a:t>
              </a:r>
            </a:p>
          </p:txBody>
        </p:sp>
      </p:grpSp>
      <p:grpSp>
        <p:nvGrpSpPr>
          <p:cNvPr id="28" name="组合 27"/>
          <p:cNvGrpSpPr/>
          <p:nvPr/>
        </p:nvGrpSpPr>
        <p:grpSpPr>
          <a:xfrm>
            <a:off x="3304832" y="3961388"/>
            <a:ext cx="3176052" cy="338554"/>
            <a:chOff x="3497245" y="2427734"/>
            <a:chExt cx="3176052" cy="338554"/>
          </a:xfrm>
        </p:grpSpPr>
        <p:sp>
          <p:nvSpPr>
            <p:cNvPr id="30" name="五角星 29"/>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31" name="TextBox 30"/>
            <p:cNvSpPr txBox="1"/>
            <p:nvPr/>
          </p:nvSpPr>
          <p:spPr bwMode="auto">
            <a:xfrm>
              <a:off x="3808410" y="2427734"/>
              <a:ext cx="2864887"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领导机关领导干部作表率</a:t>
              </a:r>
            </a:p>
          </p:txBody>
        </p:sp>
      </p:grpSp>
    </p:spTree>
    <p:extLst>
      <p:ext uri="{BB962C8B-B14F-4D97-AF65-F5344CB8AC3E}">
        <p14:creationId xmlns:p14="http://schemas.microsoft.com/office/powerpoint/2010/main" val="1513986652"/>
      </p:ext>
    </p:extLst>
  </p:cSld>
  <p:clrMapOvr>
    <a:masterClrMapping/>
  </p:clrMapOvr>
  <mc:AlternateContent xmlns:mc="http://schemas.openxmlformats.org/markup-compatibility/2006" xmlns:p14="http://schemas.microsoft.com/office/powerpoint/2010/main">
    <mc:Choice Requires="p14">
      <p:transition spd="slow" p14:dur="1500" advClick="0" advTm="0">
        <p14:warp dir="i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1000"/>
                                            <p:tgtEl>
                                              <p:spTgt spid="26"/>
                                            </p:tgtEl>
                                          </p:cBhvr>
                                        </p:animEffect>
                                      </p:childTnLst>
                                    </p:cTn>
                                  </p:par>
                                </p:childTnLst>
                              </p:cTn>
                            </p:par>
                            <p:par>
                              <p:cTn id="18" fill="hold">
                                <p:stCondLst>
                                  <p:cond delay="3000"/>
                                </p:stCondLst>
                                <p:childTnLst>
                                  <p:par>
                                    <p:cTn id="19" presetID="2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right)">
                                          <p:cBhvr>
                                            <p:cTn id="21" dur="3000"/>
                                            <p:tgtEl>
                                              <p:spTgt spid="23"/>
                                            </p:tgtEl>
                                          </p:cBhvr>
                                        </p:animEffect>
                                      </p:childTnLst>
                                    </p:cTn>
                                  </p:par>
                                  <p:par>
                                    <p:cTn id="22" presetID="2" presetClass="entr" presetSubtype="2" accel="52000" fill="hold" nodeType="withEffect" p14:presetBounceEnd="52000">
                                      <p:stCondLst>
                                        <p:cond delay="500"/>
                                      </p:stCondLst>
                                      <p:childTnLst>
                                        <p:set>
                                          <p:cBhvr>
                                            <p:cTn id="23" dur="1" fill="hold">
                                              <p:stCondLst>
                                                <p:cond delay="0"/>
                                              </p:stCondLst>
                                            </p:cTn>
                                            <p:tgtEl>
                                              <p:spTgt spid="29"/>
                                            </p:tgtEl>
                                            <p:attrNameLst>
                                              <p:attrName>style.visibility</p:attrName>
                                            </p:attrNameLst>
                                          </p:cBhvr>
                                          <p:to>
                                            <p:strVal val="visible"/>
                                          </p:to>
                                        </p:set>
                                        <p:anim calcmode="lin" valueType="num" p14:bounceEnd="52000">
                                          <p:cBhvr additive="base">
                                            <p:cTn id="24" dur="1000" fill="hold"/>
                                            <p:tgtEl>
                                              <p:spTgt spid="29"/>
                                            </p:tgtEl>
                                            <p:attrNameLst>
                                              <p:attrName>ppt_x</p:attrName>
                                            </p:attrNameLst>
                                          </p:cBhvr>
                                          <p:tavLst>
                                            <p:tav tm="0">
                                              <p:val>
                                                <p:strVal val="1+#ppt_w/2"/>
                                              </p:val>
                                            </p:tav>
                                            <p:tav tm="100000">
                                              <p:val>
                                                <p:strVal val="#ppt_x"/>
                                              </p:val>
                                            </p:tav>
                                          </p:tavLst>
                                        </p:anim>
                                        <p:anim calcmode="lin" valueType="num" p14:bounceEnd="52000">
                                          <p:cBhvr additive="base">
                                            <p:cTn id="25" dur="1000" fill="hold"/>
                                            <p:tgtEl>
                                              <p:spTgt spid="29"/>
                                            </p:tgtEl>
                                            <p:attrNameLst>
                                              <p:attrName>ppt_y</p:attrName>
                                            </p:attrNameLst>
                                          </p:cBhvr>
                                          <p:tavLst>
                                            <p:tav tm="0">
                                              <p:val>
                                                <p:strVal val="#ppt_y"/>
                                              </p:val>
                                            </p:tav>
                                            <p:tav tm="100000">
                                              <p:val>
                                                <p:strVal val="#ppt_y"/>
                                              </p:val>
                                            </p:tav>
                                          </p:tavLst>
                                        </p:anim>
                                      </p:childTnLst>
                                    </p:cTn>
                                  </p:par>
                                  <p:par>
                                    <p:cTn id="26" presetID="2" presetClass="entr" presetSubtype="2" accel="52000" fill="hold" nodeType="withEffect" p14:presetBounceEnd="52000">
                                      <p:stCondLst>
                                        <p:cond delay="1200"/>
                                      </p:stCondLst>
                                      <p:childTnLst>
                                        <p:set>
                                          <p:cBhvr>
                                            <p:cTn id="27" dur="1" fill="hold">
                                              <p:stCondLst>
                                                <p:cond delay="0"/>
                                              </p:stCondLst>
                                            </p:cTn>
                                            <p:tgtEl>
                                              <p:spTgt spid="33"/>
                                            </p:tgtEl>
                                            <p:attrNameLst>
                                              <p:attrName>style.visibility</p:attrName>
                                            </p:attrNameLst>
                                          </p:cBhvr>
                                          <p:to>
                                            <p:strVal val="visible"/>
                                          </p:to>
                                        </p:set>
                                        <p:anim calcmode="lin" valueType="num" p14:bounceEnd="52000">
                                          <p:cBhvr additive="base">
                                            <p:cTn id="28" dur="1000" fill="hold"/>
                                            <p:tgtEl>
                                              <p:spTgt spid="33"/>
                                            </p:tgtEl>
                                            <p:attrNameLst>
                                              <p:attrName>ppt_x</p:attrName>
                                            </p:attrNameLst>
                                          </p:cBhvr>
                                          <p:tavLst>
                                            <p:tav tm="0">
                                              <p:val>
                                                <p:strVal val="1+#ppt_w/2"/>
                                              </p:val>
                                            </p:tav>
                                            <p:tav tm="100000">
                                              <p:val>
                                                <p:strVal val="#ppt_x"/>
                                              </p:val>
                                            </p:tav>
                                          </p:tavLst>
                                        </p:anim>
                                        <p:anim calcmode="lin" valueType="num" p14:bounceEnd="52000">
                                          <p:cBhvr additive="base">
                                            <p:cTn id="29" dur="1000" fill="hold"/>
                                            <p:tgtEl>
                                              <p:spTgt spid="33"/>
                                            </p:tgtEl>
                                            <p:attrNameLst>
                                              <p:attrName>ppt_y</p:attrName>
                                            </p:attrNameLst>
                                          </p:cBhvr>
                                          <p:tavLst>
                                            <p:tav tm="0">
                                              <p:val>
                                                <p:strVal val="#ppt_y"/>
                                              </p:val>
                                            </p:tav>
                                            <p:tav tm="100000">
                                              <p:val>
                                                <p:strVal val="#ppt_y"/>
                                              </p:val>
                                            </p:tav>
                                          </p:tavLst>
                                        </p:anim>
                                      </p:childTnLst>
                                    </p:cTn>
                                  </p:par>
                                  <p:par>
                                    <p:cTn id="30" presetID="2" presetClass="entr" presetSubtype="2" accel="52000" fill="hold" nodeType="withEffect" p14:presetBounceEnd="52000">
                                      <p:stCondLst>
                                        <p:cond delay="2000"/>
                                      </p:stCondLst>
                                      <p:childTnLst>
                                        <p:set>
                                          <p:cBhvr>
                                            <p:cTn id="31" dur="1" fill="hold">
                                              <p:stCondLst>
                                                <p:cond delay="0"/>
                                              </p:stCondLst>
                                            </p:cTn>
                                            <p:tgtEl>
                                              <p:spTgt spid="36"/>
                                            </p:tgtEl>
                                            <p:attrNameLst>
                                              <p:attrName>style.visibility</p:attrName>
                                            </p:attrNameLst>
                                          </p:cBhvr>
                                          <p:to>
                                            <p:strVal val="visible"/>
                                          </p:to>
                                        </p:set>
                                        <p:anim calcmode="lin" valueType="num" p14:bounceEnd="52000">
                                          <p:cBhvr additive="base">
                                            <p:cTn id="32" dur="1000" fill="hold"/>
                                            <p:tgtEl>
                                              <p:spTgt spid="36"/>
                                            </p:tgtEl>
                                            <p:attrNameLst>
                                              <p:attrName>ppt_x</p:attrName>
                                            </p:attrNameLst>
                                          </p:cBhvr>
                                          <p:tavLst>
                                            <p:tav tm="0">
                                              <p:val>
                                                <p:strVal val="1+#ppt_w/2"/>
                                              </p:val>
                                            </p:tav>
                                            <p:tav tm="100000">
                                              <p:val>
                                                <p:strVal val="#ppt_x"/>
                                              </p:val>
                                            </p:tav>
                                          </p:tavLst>
                                        </p:anim>
                                        <p:anim calcmode="lin" valueType="num" p14:bounceEnd="52000">
                                          <p:cBhvr additive="base">
                                            <p:cTn id="33" dur="1000" fill="hold"/>
                                            <p:tgtEl>
                                              <p:spTgt spid="36"/>
                                            </p:tgtEl>
                                            <p:attrNameLst>
                                              <p:attrName>ppt_y</p:attrName>
                                            </p:attrNameLst>
                                          </p:cBhvr>
                                          <p:tavLst>
                                            <p:tav tm="0">
                                              <p:val>
                                                <p:strVal val="#ppt_y"/>
                                              </p:val>
                                            </p:tav>
                                            <p:tav tm="100000">
                                              <p:val>
                                                <p:strVal val="#ppt_y"/>
                                              </p:val>
                                            </p:tav>
                                          </p:tavLst>
                                        </p:anim>
                                      </p:childTnLst>
                                    </p:cTn>
                                  </p:par>
                                  <p:par>
                                    <p:cTn id="34" presetID="2" presetClass="entr" presetSubtype="2" accel="52000" fill="hold" nodeType="withEffect" p14:presetBounceEnd="52000">
                                      <p:stCondLst>
                                        <p:cond delay="2700"/>
                                      </p:stCondLst>
                                      <p:childTnLst>
                                        <p:set>
                                          <p:cBhvr>
                                            <p:cTn id="35" dur="1" fill="hold">
                                              <p:stCondLst>
                                                <p:cond delay="0"/>
                                              </p:stCondLst>
                                            </p:cTn>
                                            <p:tgtEl>
                                              <p:spTgt spid="18"/>
                                            </p:tgtEl>
                                            <p:attrNameLst>
                                              <p:attrName>style.visibility</p:attrName>
                                            </p:attrNameLst>
                                          </p:cBhvr>
                                          <p:to>
                                            <p:strVal val="visible"/>
                                          </p:to>
                                        </p:set>
                                        <p:anim calcmode="lin" valueType="num" p14:bounceEnd="52000">
                                          <p:cBhvr additive="base">
                                            <p:cTn id="36" dur="1000" fill="hold"/>
                                            <p:tgtEl>
                                              <p:spTgt spid="18"/>
                                            </p:tgtEl>
                                            <p:attrNameLst>
                                              <p:attrName>ppt_x</p:attrName>
                                            </p:attrNameLst>
                                          </p:cBhvr>
                                          <p:tavLst>
                                            <p:tav tm="0">
                                              <p:val>
                                                <p:strVal val="1+#ppt_w/2"/>
                                              </p:val>
                                            </p:tav>
                                            <p:tav tm="100000">
                                              <p:val>
                                                <p:strVal val="#ppt_x"/>
                                              </p:val>
                                            </p:tav>
                                          </p:tavLst>
                                        </p:anim>
                                        <p:anim calcmode="lin" valueType="num" p14:bounceEnd="52000">
                                          <p:cBhvr additive="base">
                                            <p:cTn id="37" dur="1000" fill="hold"/>
                                            <p:tgtEl>
                                              <p:spTgt spid="18"/>
                                            </p:tgtEl>
                                            <p:attrNameLst>
                                              <p:attrName>ppt_y</p:attrName>
                                            </p:attrNameLst>
                                          </p:cBhvr>
                                          <p:tavLst>
                                            <p:tav tm="0">
                                              <p:val>
                                                <p:strVal val="#ppt_y"/>
                                              </p:val>
                                            </p:tav>
                                            <p:tav tm="100000">
                                              <p:val>
                                                <p:strVal val="#ppt_y"/>
                                              </p:val>
                                            </p:tav>
                                          </p:tavLst>
                                        </p:anim>
                                      </p:childTnLst>
                                    </p:cTn>
                                  </p:par>
                                  <p:par>
                                    <p:cTn id="38" presetID="2" presetClass="entr" presetSubtype="2" accel="52000" fill="hold" nodeType="withEffect" p14:presetBounceEnd="52000">
                                      <p:stCondLst>
                                        <p:cond delay="3300"/>
                                      </p:stCondLst>
                                      <p:childTnLst>
                                        <p:set>
                                          <p:cBhvr>
                                            <p:cTn id="39" dur="1" fill="hold">
                                              <p:stCondLst>
                                                <p:cond delay="0"/>
                                              </p:stCondLst>
                                            </p:cTn>
                                            <p:tgtEl>
                                              <p:spTgt spid="21"/>
                                            </p:tgtEl>
                                            <p:attrNameLst>
                                              <p:attrName>style.visibility</p:attrName>
                                            </p:attrNameLst>
                                          </p:cBhvr>
                                          <p:to>
                                            <p:strVal val="visible"/>
                                          </p:to>
                                        </p:set>
                                        <p:anim calcmode="lin" valueType="num" p14:bounceEnd="52000">
                                          <p:cBhvr additive="base">
                                            <p:cTn id="40" dur="1000" fill="hold"/>
                                            <p:tgtEl>
                                              <p:spTgt spid="21"/>
                                            </p:tgtEl>
                                            <p:attrNameLst>
                                              <p:attrName>ppt_x</p:attrName>
                                            </p:attrNameLst>
                                          </p:cBhvr>
                                          <p:tavLst>
                                            <p:tav tm="0">
                                              <p:val>
                                                <p:strVal val="1+#ppt_w/2"/>
                                              </p:val>
                                            </p:tav>
                                            <p:tav tm="100000">
                                              <p:val>
                                                <p:strVal val="#ppt_x"/>
                                              </p:val>
                                            </p:tav>
                                          </p:tavLst>
                                        </p:anim>
                                        <p:anim calcmode="lin" valueType="num" p14:bounceEnd="52000">
                                          <p:cBhvr additive="base">
                                            <p:cTn id="41" dur="1000" fill="hold"/>
                                            <p:tgtEl>
                                              <p:spTgt spid="21"/>
                                            </p:tgtEl>
                                            <p:attrNameLst>
                                              <p:attrName>ppt_y</p:attrName>
                                            </p:attrNameLst>
                                          </p:cBhvr>
                                          <p:tavLst>
                                            <p:tav tm="0">
                                              <p:val>
                                                <p:strVal val="#ppt_y"/>
                                              </p:val>
                                            </p:tav>
                                            <p:tav tm="100000">
                                              <p:val>
                                                <p:strVal val="#ppt_y"/>
                                              </p:val>
                                            </p:tav>
                                          </p:tavLst>
                                        </p:anim>
                                      </p:childTnLst>
                                    </p:cTn>
                                  </p:par>
                                  <p:par>
                                    <p:cTn id="42" presetID="2" presetClass="entr" presetSubtype="2" accel="52000" fill="hold" nodeType="withEffect" p14:presetBounceEnd="52000">
                                      <p:stCondLst>
                                        <p:cond delay="4000"/>
                                      </p:stCondLst>
                                      <p:childTnLst>
                                        <p:set>
                                          <p:cBhvr>
                                            <p:cTn id="43" dur="1" fill="hold">
                                              <p:stCondLst>
                                                <p:cond delay="0"/>
                                              </p:stCondLst>
                                            </p:cTn>
                                            <p:tgtEl>
                                              <p:spTgt spid="28"/>
                                            </p:tgtEl>
                                            <p:attrNameLst>
                                              <p:attrName>style.visibility</p:attrName>
                                            </p:attrNameLst>
                                          </p:cBhvr>
                                          <p:to>
                                            <p:strVal val="visible"/>
                                          </p:to>
                                        </p:set>
                                        <p:anim calcmode="lin" valueType="num" p14:bounceEnd="52000">
                                          <p:cBhvr additive="base">
                                            <p:cTn id="44" dur="1000" fill="hold"/>
                                            <p:tgtEl>
                                              <p:spTgt spid="28"/>
                                            </p:tgtEl>
                                            <p:attrNameLst>
                                              <p:attrName>ppt_x</p:attrName>
                                            </p:attrNameLst>
                                          </p:cBhvr>
                                          <p:tavLst>
                                            <p:tav tm="0">
                                              <p:val>
                                                <p:strVal val="1+#ppt_w/2"/>
                                              </p:val>
                                            </p:tav>
                                            <p:tav tm="100000">
                                              <p:val>
                                                <p:strVal val="#ppt_x"/>
                                              </p:val>
                                            </p:tav>
                                          </p:tavLst>
                                        </p:anim>
                                        <p:anim calcmode="lin" valueType="num" p14:bounceEnd="52000">
                                          <p:cBhvr additive="base">
                                            <p:cTn id="45" dur="1000" fill="hold"/>
                                            <p:tgtEl>
                                              <p:spTgt spid="28"/>
                                            </p:tgtEl>
                                            <p:attrNameLst>
                                              <p:attrName>ppt_y</p:attrName>
                                            </p:attrNameLst>
                                          </p:cBhvr>
                                          <p:tavLst>
                                            <p:tav tm="0">
                                              <p:val>
                                                <p:strVal val="#ppt_y"/>
                                              </p:val>
                                            </p:tav>
                                            <p:tav tm="100000">
                                              <p:val>
                                                <p:strVal val="#ppt_y"/>
                                              </p:val>
                                            </p:tav>
                                          </p:tavLst>
                                        </p:anim>
                                      </p:childTnLst>
                                    </p:cTn>
                                  </p:par>
                                </p:childTnLst>
                              </p:cTn>
                            </p:par>
                            <p:par>
                              <p:cTn id="46" fill="hold">
                                <p:stCondLst>
                                  <p:cond delay="8000"/>
                                </p:stCondLst>
                                <p:childTnLst>
                                  <p:par>
                                    <p:cTn id="47" presetID="2" presetClass="entr" presetSubtype="6" accel="32000" fill="hold" nodeType="afterEffect" p14:presetBounceEnd="32000">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14:bounceEnd="32000">
                                          <p:cBhvr additive="base">
                                            <p:cTn id="49" dur="1700" fill="hold"/>
                                            <p:tgtEl>
                                              <p:spTgt spid="25"/>
                                            </p:tgtEl>
                                            <p:attrNameLst>
                                              <p:attrName>ppt_x</p:attrName>
                                            </p:attrNameLst>
                                          </p:cBhvr>
                                          <p:tavLst>
                                            <p:tav tm="0">
                                              <p:val>
                                                <p:strVal val="1+#ppt_w/2"/>
                                              </p:val>
                                            </p:tav>
                                            <p:tav tm="100000">
                                              <p:val>
                                                <p:strVal val="#ppt_x"/>
                                              </p:val>
                                            </p:tav>
                                          </p:tavLst>
                                        </p:anim>
                                        <p:anim calcmode="lin" valueType="num" p14:bounceEnd="32000">
                                          <p:cBhvr additive="base">
                                            <p:cTn id="50" dur="17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1000"/>
                                            <p:tgtEl>
                                              <p:spTgt spid="26"/>
                                            </p:tgtEl>
                                          </p:cBhvr>
                                        </p:animEffect>
                                      </p:childTnLst>
                                    </p:cTn>
                                  </p:par>
                                </p:childTnLst>
                              </p:cTn>
                            </p:par>
                            <p:par>
                              <p:cTn id="18" fill="hold">
                                <p:stCondLst>
                                  <p:cond delay="3000"/>
                                </p:stCondLst>
                                <p:childTnLst>
                                  <p:par>
                                    <p:cTn id="19" presetID="2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right)">
                                          <p:cBhvr>
                                            <p:cTn id="21" dur="3000"/>
                                            <p:tgtEl>
                                              <p:spTgt spid="23"/>
                                            </p:tgtEl>
                                          </p:cBhvr>
                                        </p:animEffect>
                                      </p:childTnLst>
                                    </p:cTn>
                                  </p:par>
                                  <p:par>
                                    <p:cTn id="22" presetID="2" presetClass="entr" presetSubtype="2" accel="52000" fill="hold" nodeType="withEffect">
                                      <p:stCondLst>
                                        <p:cond delay="5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1000" fill="hold"/>
                                            <p:tgtEl>
                                              <p:spTgt spid="29"/>
                                            </p:tgtEl>
                                            <p:attrNameLst>
                                              <p:attrName>ppt_x</p:attrName>
                                            </p:attrNameLst>
                                          </p:cBhvr>
                                          <p:tavLst>
                                            <p:tav tm="0">
                                              <p:val>
                                                <p:strVal val="1+#ppt_w/2"/>
                                              </p:val>
                                            </p:tav>
                                            <p:tav tm="100000">
                                              <p:val>
                                                <p:strVal val="#ppt_x"/>
                                              </p:val>
                                            </p:tav>
                                          </p:tavLst>
                                        </p:anim>
                                        <p:anim calcmode="lin" valueType="num">
                                          <p:cBhvr additive="base">
                                            <p:cTn id="25" dur="1000" fill="hold"/>
                                            <p:tgtEl>
                                              <p:spTgt spid="29"/>
                                            </p:tgtEl>
                                            <p:attrNameLst>
                                              <p:attrName>ppt_y</p:attrName>
                                            </p:attrNameLst>
                                          </p:cBhvr>
                                          <p:tavLst>
                                            <p:tav tm="0">
                                              <p:val>
                                                <p:strVal val="#ppt_y"/>
                                              </p:val>
                                            </p:tav>
                                            <p:tav tm="100000">
                                              <p:val>
                                                <p:strVal val="#ppt_y"/>
                                              </p:val>
                                            </p:tav>
                                          </p:tavLst>
                                        </p:anim>
                                      </p:childTnLst>
                                    </p:cTn>
                                  </p:par>
                                  <p:par>
                                    <p:cTn id="26" presetID="2" presetClass="entr" presetSubtype="2" accel="52000" fill="hold" nodeType="withEffect">
                                      <p:stCondLst>
                                        <p:cond delay="120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1000" fill="hold"/>
                                            <p:tgtEl>
                                              <p:spTgt spid="33"/>
                                            </p:tgtEl>
                                            <p:attrNameLst>
                                              <p:attrName>ppt_x</p:attrName>
                                            </p:attrNameLst>
                                          </p:cBhvr>
                                          <p:tavLst>
                                            <p:tav tm="0">
                                              <p:val>
                                                <p:strVal val="1+#ppt_w/2"/>
                                              </p:val>
                                            </p:tav>
                                            <p:tav tm="100000">
                                              <p:val>
                                                <p:strVal val="#ppt_x"/>
                                              </p:val>
                                            </p:tav>
                                          </p:tavLst>
                                        </p:anim>
                                        <p:anim calcmode="lin" valueType="num">
                                          <p:cBhvr additive="base">
                                            <p:cTn id="29" dur="1000" fill="hold"/>
                                            <p:tgtEl>
                                              <p:spTgt spid="33"/>
                                            </p:tgtEl>
                                            <p:attrNameLst>
                                              <p:attrName>ppt_y</p:attrName>
                                            </p:attrNameLst>
                                          </p:cBhvr>
                                          <p:tavLst>
                                            <p:tav tm="0">
                                              <p:val>
                                                <p:strVal val="#ppt_y"/>
                                              </p:val>
                                            </p:tav>
                                            <p:tav tm="100000">
                                              <p:val>
                                                <p:strVal val="#ppt_y"/>
                                              </p:val>
                                            </p:tav>
                                          </p:tavLst>
                                        </p:anim>
                                      </p:childTnLst>
                                    </p:cTn>
                                  </p:par>
                                  <p:par>
                                    <p:cTn id="30" presetID="2" presetClass="entr" presetSubtype="2" accel="52000" fill="hold" nodeType="withEffect">
                                      <p:stCondLst>
                                        <p:cond delay="200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1000" fill="hold"/>
                                            <p:tgtEl>
                                              <p:spTgt spid="36"/>
                                            </p:tgtEl>
                                            <p:attrNameLst>
                                              <p:attrName>ppt_x</p:attrName>
                                            </p:attrNameLst>
                                          </p:cBhvr>
                                          <p:tavLst>
                                            <p:tav tm="0">
                                              <p:val>
                                                <p:strVal val="1+#ppt_w/2"/>
                                              </p:val>
                                            </p:tav>
                                            <p:tav tm="100000">
                                              <p:val>
                                                <p:strVal val="#ppt_x"/>
                                              </p:val>
                                            </p:tav>
                                          </p:tavLst>
                                        </p:anim>
                                        <p:anim calcmode="lin" valueType="num">
                                          <p:cBhvr additive="base">
                                            <p:cTn id="33" dur="1000" fill="hold"/>
                                            <p:tgtEl>
                                              <p:spTgt spid="36"/>
                                            </p:tgtEl>
                                            <p:attrNameLst>
                                              <p:attrName>ppt_y</p:attrName>
                                            </p:attrNameLst>
                                          </p:cBhvr>
                                          <p:tavLst>
                                            <p:tav tm="0">
                                              <p:val>
                                                <p:strVal val="#ppt_y"/>
                                              </p:val>
                                            </p:tav>
                                            <p:tav tm="100000">
                                              <p:val>
                                                <p:strVal val="#ppt_y"/>
                                              </p:val>
                                            </p:tav>
                                          </p:tavLst>
                                        </p:anim>
                                      </p:childTnLst>
                                    </p:cTn>
                                  </p:par>
                                  <p:par>
                                    <p:cTn id="34" presetID="2" presetClass="entr" presetSubtype="2" accel="52000" fill="hold" nodeType="withEffect">
                                      <p:stCondLst>
                                        <p:cond delay="27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1000" fill="hold"/>
                                            <p:tgtEl>
                                              <p:spTgt spid="18"/>
                                            </p:tgtEl>
                                            <p:attrNameLst>
                                              <p:attrName>ppt_x</p:attrName>
                                            </p:attrNameLst>
                                          </p:cBhvr>
                                          <p:tavLst>
                                            <p:tav tm="0">
                                              <p:val>
                                                <p:strVal val="1+#ppt_w/2"/>
                                              </p:val>
                                            </p:tav>
                                            <p:tav tm="100000">
                                              <p:val>
                                                <p:strVal val="#ppt_x"/>
                                              </p:val>
                                            </p:tav>
                                          </p:tavLst>
                                        </p:anim>
                                        <p:anim calcmode="lin" valueType="num">
                                          <p:cBhvr additive="base">
                                            <p:cTn id="37" dur="1000" fill="hold"/>
                                            <p:tgtEl>
                                              <p:spTgt spid="18"/>
                                            </p:tgtEl>
                                            <p:attrNameLst>
                                              <p:attrName>ppt_y</p:attrName>
                                            </p:attrNameLst>
                                          </p:cBhvr>
                                          <p:tavLst>
                                            <p:tav tm="0">
                                              <p:val>
                                                <p:strVal val="#ppt_y"/>
                                              </p:val>
                                            </p:tav>
                                            <p:tav tm="100000">
                                              <p:val>
                                                <p:strVal val="#ppt_y"/>
                                              </p:val>
                                            </p:tav>
                                          </p:tavLst>
                                        </p:anim>
                                      </p:childTnLst>
                                    </p:cTn>
                                  </p:par>
                                  <p:par>
                                    <p:cTn id="38" presetID="2" presetClass="entr" presetSubtype="2" accel="52000" fill="hold" nodeType="withEffect">
                                      <p:stCondLst>
                                        <p:cond delay="330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1000" fill="hold"/>
                                            <p:tgtEl>
                                              <p:spTgt spid="21"/>
                                            </p:tgtEl>
                                            <p:attrNameLst>
                                              <p:attrName>ppt_x</p:attrName>
                                            </p:attrNameLst>
                                          </p:cBhvr>
                                          <p:tavLst>
                                            <p:tav tm="0">
                                              <p:val>
                                                <p:strVal val="1+#ppt_w/2"/>
                                              </p:val>
                                            </p:tav>
                                            <p:tav tm="100000">
                                              <p:val>
                                                <p:strVal val="#ppt_x"/>
                                              </p:val>
                                            </p:tav>
                                          </p:tavLst>
                                        </p:anim>
                                        <p:anim calcmode="lin" valueType="num">
                                          <p:cBhvr additive="base">
                                            <p:cTn id="41" dur="1000" fill="hold"/>
                                            <p:tgtEl>
                                              <p:spTgt spid="21"/>
                                            </p:tgtEl>
                                            <p:attrNameLst>
                                              <p:attrName>ppt_y</p:attrName>
                                            </p:attrNameLst>
                                          </p:cBhvr>
                                          <p:tavLst>
                                            <p:tav tm="0">
                                              <p:val>
                                                <p:strVal val="#ppt_y"/>
                                              </p:val>
                                            </p:tav>
                                            <p:tav tm="100000">
                                              <p:val>
                                                <p:strVal val="#ppt_y"/>
                                              </p:val>
                                            </p:tav>
                                          </p:tavLst>
                                        </p:anim>
                                      </p:childTnLst>
                                    </p:cTn>
                                  </p:par>
                                  <p:par>
                                    <p:cTn id="42" presetID="2" presetClass="entr" presetSubtype="2" accel="52000" fill="hold" nodeType="withEffect">
                                      <p:stCondLst>
                                        <p:cond delay="400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1000" fill="hold"/>
                                            <p:tgtEl>
                                              <p:spTgt spid="28"/>
                                            </p:tgtEl>
                                            <p:attrNameLst>
                                              <p:attrName>ppt_x</p:attrName>
                                            </p:attrNameLst>
                                          </p:cBhvr>
                                          <p:tavLst>
                                            <p:tav tm="0">
                                              <p:val>
                                                <p:strVal val="1+#ppt_w/2"/>
                                              </p:val>
                                            </p:tav>
                                            <p:tav tm="100000">
                                              <p:val>
                                                <p:strVal val="#ppt_x"/>
                                              </p:val>
                                            </p:tav>
                                          </p:tavLst>
                                        </p:anim>
                                        <p:anim calcmode="lin" valueType="num">
                                          <p:cBhvr additive="base">
                                            <p:cTn id="45" dur="1000" fill="hold"/>
                                            <p:tgtEl>
                                              <p:spTgt spid="28"/>
                                            </p:tgtEl>
                                            <p:attrNameLst>
                                              <p:attrName>ppt_y</p:attrName>
                                            </p:attrNameLst>
                                          </p:cBhvr>
                                          <p:tavLst>
                                            <p:tav tm="0">
                                              <p:val>
                                                <p:strVal val="#ppt_y"/>
                                              </p:val>
                                            </p:tav>
                                            <p:tav tm="100000">
                                              <p:val>
                                                <p:strVal val="#ppt_y"/>
                                              </p:val>
                                            </p:tav>
                                          </p:tavLst>
                                        </p:anim>
                                      </p:childTnLst>
                                    </p:cTn>
                                  </p:par>
                                </p:childTnLst>
                              </p:cTn>
                            </p:par>
                            <p:par>
                              <p:cTn id="46" fill="hold">
                                <p:stCondLst>
                                  <p:cond delay="8000"/>
                                </p:stCondLst>
                                <p:childTnLst>
                                  <p:par>
                                    <p:cTn id="47" presetID="2" presetClass="entr" presetSubtype="6" accel="32000"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1700" fill="hold"/>
                                            <p:tgtEl>
                                              <p:spTgt spid="25"/>
                                            </p:tgtEl>
                                            <p:attrNameLst>
                                              <p:attrName>ppt_x</p:attrName>
                                            </p:attrNameLst>
                                          </p:cBhvr>
                                          <p:tavLst>
                                            <p:tav tm="0">
                                              <p:val>
                                                <p:strVal val="1+#ppt_w/2"/>
                                              </p:val>
                                            </p:tav>
                                            <p:tav tm="100000">
                                              <p:val>
                                                <p:strVal val="#ppt_x"/>
                                              </p:val>
                                            </p:tav>
                                          </p:tavLst>
                                        </p:anim>
                                        <p:anim calcmode="lin" valueType="num">
                                          <p:cBhvr additive="base">
                                            <p:cTn id="50" dur="17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Tile"/>
          <p:cNvSpPr/>
          <p:nvPr/>
        </p:nvSpPr>
        <p:spPr bwMode="auto">
          <a:xfrm>
            <a:off x="683568" y="2103716"/>
            <a:ext cx="7848872" cy="2628274"/>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a:defRPr/>
            </a:pPr>
            <a:endParaRPr lang="en-US" kern="0" dirty="0">
              <a:solidFill>
                <a:srgbClr val="FFFFFF"/>
              </a:solidFill>
            </a:endParaRPr>
          </a:p>
        </p:txBody>
      </p:sp>
      <p:sp>
        <p:nvSpPr>
          <p:cNvPr id="6" name="矩形 5"/>
          <p:cNvSpPr/>
          <p:nvPr/>
        </p:nvSpPr>
        <p:spPr>
          <a:xfrm>
            <a:off x="827583" y="165869"/>
            <a:ext cx="4464497" cy="461665"/>
          </a:xfrm>
          <a:prstGeom prst="rect">
            <a:avLst/>
          </a:prstGeom>
        </p:spPr>
        <p:txBody>
          <a:bodyPr wrap="square">
            <a:spAutoFit/>
          </a:bodyPr>
          <a:lstStyle/>
          <a:p>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围绕专题学习讨论</a:t>
            </a:r>
          </a:p>
        </p:txBody>
      </p:sp>
      <p:grpSp>
        <p:nvGrpSpPr>
          <p:cNvPr id="12" name="组合 11"/>
          <p:cNvGrpSpPr/>
          <p:nvPr/>
        </p:nvGrpSpPr>
        <p:grpSpPr>
          <a:xfrm>
            <a:off x="715834" y="1222053"/>
            <a:ext cx="4000181" cy="612178"/>
            <a:chOff x="802226" y="2296781"/>
            <a:chExt cx="4233150" cy="583085"/>
          </a:xfrm>
        </p:grpSpPr>
        <p:sp>
          <p:nvSpPr>
            <p:cNvPr id="13" name="对角圆角矩形 12"/>
            <p:cNvSpPr/>
            <p:nvPr/>
          </p:nvSpPr>
          <p:spPr>
            <a:xfrm>
              <a:off x="935022" y="2360753"/>
              <a:ext cx="4100354"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五角星 13"/>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1149089" y="2408008"/>
              <a:ext cx="3733886" cy="43972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400" spc="300" dirty="0" smtClean="0">
                  <a:solidFill>
                    <a:srgbClr val="FFFF00"/>
                  </a:solidFill>
                </a:rPr>
                <a:t>集中学习和组织讨论</a:t>
              </a:r>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780" y="2254850"/>
            <a:ext cx="3577537" cy="2298818"/>
          </a:xfrm>
          <a:prstGeom prst="roundRect">
            <a:avLst>
              <a:gd name="adj" fmla="val 8594"/>
            </a:avLst>
          </a:prstGeom>
          <a:solidFill>
            <a:srgbClr val="FFFFFF">
              <a:shade val="85000"/>
            </a:srgbClr>
          </a:solidFill>
          <a:ln>
            <a:noFill/>
          </a:ln>
          <a:effectLst>
            <a:innerShdw blurRad="114300">
              <a:prstClr val="black"/>
            </a:innerShdw>
          </a:effectLst>
        </p:spPr>
      </p:pic>
      <p:sp>
        <p:nvSpPr>
          <p:cNvPr id="19" name="矩形 18"/>
          <p:cNvSpPr/>
          <p:nvPr/>
        </p:nvSpPr>
        <p:spPr>
          <a:xfrm>
            <a:off x="4499992" y="2196151"/>
            <a:ext cx="3928492" cy="2416216"/>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4499992" y="3746525"/>
            <a:ext cx="3960440" cy="769441"/>
          </a:xfrm>
          <a:prstGeom prst="rect">
            <a:avLst/>
          </a:prstGeom>
        </p:spPr>
        <p:txBody>
          <a:bodyPr wrap="square">
            <a:spAutoFit/>
          </a:bodyPr>
          <a:lstStyle/>
          <a:p>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把</a:t>
            </a:r>
            <a:r>
              <a:rPr lang="zh-CN" altLang="en-US" sz="1100" b="1" dirty="0">
                <a:gradFill>
                  <a:gsLst>
                    <a:gs pos="0">
                      <a:srgbClr val="C00000"/>
                    </a:gs>
                    <a:gs pos="100000">
                      <a:srgbClr val="FF0000"/>
                    </a:gs>
                  </a:gsLst>
                  <a:lin ang="2700000" scaled="1"/>
                </a:gradFill>
                <a:latin typeface="微软雅黑" pitchFamily="34" charset="-122"/>
                <a:ea typeface="微软雅黑" pitchFamily="34" charset="-122"/>
              </a:rPr>
              <a:t>个人自学与集中学习结合起来，明确自学要求，引导党员搞好自学</a:t>
            </a:r>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。按照“三会一课”制度，</a:t>
            </a:r>
            <a:r>
              <a:rPr lang="zh-CN" altLang="en-US" sz="1100" b="1" dirty="0">
                <a:gradFill>
                  <a:gsLst>
                    <a:gs pos="0">
                      <a:srgbClr val="C00000"/>
                    </a:gs>
                    <a:gs pos="100000">
                      <a:srgbClr val="FF0000"/>
                    </a:gs>
                  </a:gsLst>
                  <a:lin ang="2700000" scaled="1"/>
                </a:gradFill>
                <a:latin typeface="微软雅黑" pitchFamily="34" charset="-122"/>
                <a:ea typeface="微软雅黑" pitchFamily="34" charset="-122"/>
              </a:rPr>
              <a:t>党小组要定期组织党员集中学习；不设党小组的，以党支部为单位集中学习</a:t>
            </a:r>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100" b="1" dirty="0">
                <a:gradFill>
                  <a:gsLst>
                    <a:gs pos="0">
                      <a:srgbClr val="C00000"/>
                    </a:gs>
                    <a:gs pos="100000">
                      <a:srgbClr val="FF0000"/>
                    </a:gs>
                  </a:gsLst>
                  <a:lin ang="2700000" scaled="1"/>
                </a:gradFill>
                <a:latin typeface="微软雅黑" pitchFamily="34" charset="-122"/>
                <a:ea typeface="微软雅黑" pitchFamily="34" charset="-122"/>
              </a:rPr>
              <a:t>党支部每季度召开一次全体党员会议，每次围绕一个专题组织讨论</a:t>
            </a:r>
            <a:r>
              <a:rPr lang="zh-CN" altLang="en-US" sz="1100" dirty="0" smtClean="0">
                <a:gradFill>
                  <a:gsLst>
                    <a:gs pos="0">
                      <a:srgbClr val="C00000"/>
                    </a:gs>
                    <a:gs pos="100000">
                      <a:srgbClr val="FF0000"/>
                    </a:gs>
                  </a:gsLst>
                  <a:lin ang="2700000" scaled="1"/>
                </a:gradFill>
                <a:latin typeface="微软雅黑" pitchFamily="34" charset="-122"/>
                <a:ea typeface="微软雅黑" pitchFamily="34" charset="-122"/>
              </a:rPr>
              <a:t>。</a:t>
            </a:r>
            <a:endParaRPr lang="zh-CN" altLang="en-US" sz="1100" dirty="0">
              <a:gradFill>
                <a:gsLst>
                  <a:gs pos="0">
                    <a:srgbClr val="C00000"/>
                  </a:gs>
                  <a:gs pos="100000">
                    <a:srgbClr val="FF0000"/>
                  </a:gs>
                </a:gsLst>
                <a:lin ang="2700000" scaled="1"/>
              </a:gradFill>
              <a:latin typeface="微软雅黑" pitchFamily="34" charset="-122"/>
              <a:ea typeface="微软雅黑" pitchFamily="34" charset="-122"/>
            </a:endParaRPr>
          </a:p>
        </p:txBody>
      </p:sp>
      <p:sp>
        <p:nvSpPr>
          <p:cNvPr id="16" name="矩形 15"/>
          <p:cNvSpPr/>
          <p:nvPr/>
        </p:nvSpPr>
        <p:spPr>
          <a:xfrm>
            <a:off x="4618857" y="2535746"/>
            <a:ext cx="1027292"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itchFamily="34" charset="-122"/>
                <a:ea typeface="微软雅黑" pitchFamily="34" charset="-122"/>
              </a:rPr>
              <a:t>集中学习</a:t>
            </a:r>
            <a:endParaRPr lang="zh-CN" altLang="en-US" sz="1600" dirty="0">
              <a:latin typeface="微软雅黑" pitchFamily="34" charset="-122"/>
              <a:ea typeface="微软雅黑" pitchFamily="34" charset="-122"/>
            </a:endParaRPr>
          </a:p>
        </p:txBody>
      </p:sp>
      <p:sp>
        <p:nvSpPr>
          <p:cNvPr id="27" name="矩形 26"/>
          <p:cNvSpPr/>
          <p:nvPr/>
        </p:nvSpPr>
        <p:spPr>
          <a:xfrm>
            <a:off x="4618857" y="3248239"/>
            <a:ext cx="1027292"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itchFamily="34" charset="-122"/>
                <a:ea typeface="微软雅黑" pitchFamily="34" charset="-122"/>
              </a:rPr>
              <a:t>组织讨论</a:t>
            </a:r>
            <a:endParaRPr lang="zh-CN" altLang="en-US" sz="1600" dirty="0">
              <a:latin typeface="微软雅黑" pitchFamily="34" charset="-122"/>
              <a:ea typeface="微软雅黑" pitchFamily="34" charset="-122"/>
            </a:endParaRPr>
          </a:p>
        </p:txBody>
      </p:sp>
      <p:grpSp>
        <p:nvGrpSpPr>
          <p:cNvPr id="2" name="组合 1"/>
          <p:cNvGrpSpPr/>
          <p:nvPr/>
        </p:nvGrpSpPr>
        <p:grpSpPr>
          <a:xfrm>
            <a:off x="5750008" y="2355726"/>
            <a:ext cx="2422392" cy="360040"/>
            <a:chOff x="5750008" y="2417861"/>
            <a:chExt cx="2422392" cy="360040"/>
          </a:xfrm>
        </p:grpSpPr>
        <p:sp>
          <p:nvSpPr>
            <p:cNvPr id="28" name="矩形 27"/>
            <p:cNvSpPr/>
            <p:nvPr/>
          </p:nvSpPr>
          <p:spPr>
            <a:xfrm>
              <a:off x="5770256" y="2417861"/>
              <a:ext cx="2304256" cy="36004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29" name="矩形 28"/>
            <p:cNvSpPr/>
            <p:nvPr/>
          </p:nvSpPr>
          <p:spPr>
            <a:xfrm>
              <a:off x="5750008" y="2465237"/>
              <a:ext cx="2422392" cy="261610"/>
            </a:xfrm>
            <a:prstGeom prst="rect">
              <a:avLst/>
            </a:prstGeom>
          </p:spPr>
          <p:txBody>
            <a:bodyPr wrap="square">
              <a:spAutoFit/>
            </a:bodyPr>
            <a:lstStyle/>
            <a:p>
              <a:r>
                <a:rPr lang="zh-CN" altLang="en-US" sz="1100" dirty="0" smtClean="0">
                  <a:gradFill>
                    <a:gsLst>
                      <a:gs pos="0">
                        <a:srgbClr val="C00000"/>
                      </a:gs>
                      <a:gs pos="100000">
                        <a:srgbClr val="FF0000"/>
                      </a:gs>
                    </a:gsLst>
                    <a:lin ang="2700000" scaled="1"/>
                  </a:gradFill>
                  <a:latin typeface="微软雅黑" pitchFamily="34" charset="-122"/>
                  <a:ea typeface="微软雅黑" pitchFamily="34" charset="-122"/>
                </a:rPr>
                <a:t>党小组</a:t>
              </a:r>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要定期组织党员集中学习</a:t>
              </a:r>
            </a:p>
          </p:txBody>
        </p:sp>
      </p:grpSp>
      <p:grpSp>
        <p:nvGrpSpPr>
          <p:cNvPr id="30" name="组合 29"/>
          <p:cNvGrpSpPr/>
          <p:nvPr/>
        </p:nvGrpSpPr>
        <p:grpSpPr>
          <a:xfrm>
            <a:off x="5750008" y="2803502"/>
            <a:ext cx="2422392" cy="360040"/>
            <a:chOff x="5750008" y="2417861"/>
            <a:chExt cx="2422392" cy="360040"/>
          </a:xfrm>
        </p:grpSpPr>
        <p:sp>
          <p:nvSpPr>
            <p:cNvPr id="31" name="矩形 30"/>
            <p:cNvSpPr/>
            <p:nvPr/>
          </p:nvSpPr>
          <p:spPr>
            <a:xfrm>
              <a:off x="5770256" y="2417861"/>
              <a:ext cx="2304256" cy="36004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2" name="矩形 31"/>
            <p:cNvSpPr/>
            <p:nvPr/>
          </p:nvSpPr>
          <p:spPr>
            <a:xfrm>
              <a:off x="5750008" y="2465237"/>
              <a:ext cx="2422392" cy="261610"/>
            </a:xfrm>
            <a:prstGeom prst="rect">
              <a:avLst/>
            </a:prstGeom>
          </p:spPr>
          <p:txBody>
            <a:bodyPr wrap="square">
              <a:spAutoFit/>
            </a:bodyPr>
            <a:lstStyle/>
            <a:p>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非</a:t>
              </a:r>
              <a:r>
                <a:rPr lang="zh-CN" altLang="en-US" sz="1100" dirty="0" smtClean="0">
                  <a:gradFill>
                    <a:gsLst>
                      <a:gs pos="0">
                        <a:srgbClr val="C00000"/>
                      </a:gs>
                      <a:gs pos="100000">
                        <a:srgbClr val="FF0000"/>
                      </a:gs>
                    </a:gsLst>
                    <a:lin ang="2700000" scaled="1"/>
                  </a:gradFill>
                  <a:latin typeface="微软雅黑" pitchFamily="34" charset="-122"/>
                  <a:ea typeface="微软雅黑" pitchFamily="34" charset="-122"/>
                </a:rPr>
                <a:t>党小组的以</a:t>
              </a:r>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党支部为单位集中学习</a:t>
              </a:r>
            </a:p>
          </p:txBody>
        </p:sp>
      </p:grpSp>
      <p:grpSp>
        <p:nvGrpSpPr>
          <p:cNvPr id="33" name="组合 32"/>
          <p:cNvGrpSpPr/>
          <p:nvPr/>
        </p:nvGrpSpPr>
        <p:grpSpPr>
          <a:xfrm>
            <a:off x="5732755" y="3264888"/>
            <a:ext cx="2422392" cy="370976"/>
            <a:chOff x="5732755" y="2417861"/>
            <a:chExt cx="2422392" cy="370976"/>
          </a:xfrm>
        </p:grpSpPr>
        <p:sp>
          <p:nvSpPr>
            <p:cNvPr id="34" name="矩形 33"/>
            <p:cNvSpPr/>
            <p:nvPr/>
          </p:nvSpPr>
          <p:spPr>
            <a:xfrm>
              <a:off x="5770256" y="2417861"/>
              <a:ext cx="2304256" cy="36004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5" name="矩形 34"/>
            <p:cNvSpPr/>
            <p:nvPr/>
          </p:nvSpPr>
          <p:spPr>
            <a:xfrm>
              <a:off x="5732755" y="2419505"/>
              <a:ext cx="2422392" cy="369332"/>
            </a:xfrm>
            <a:prstGeom prst="rect">
              <a:avLst/>
            </a:prstGeom>
          </p:spPr>
          <p:txBody>
            <a:bodyPr wrap="square">
              <a:spAutoFit/>
            </a:bodyPr>
            <a:lstStyle/>
            <a:p>
              <a:r>
                <a:rPr lang="zh-CN" altLang="en-US" sz="900" dirty="0">
                  <a:gradFill>
                    <a:gsLst>
                      <a:gs pos="0">
                        <a:srgbClr val="C00000"/>
                      </a:gs>
                      <a:gs pos="100000">
                        <a:srgbClr val="FF0000"/>
                      </a:gs>
                    </a:gsLst>
                    <a:lin ang="2700000" scaled="1"/>
                  </a:gradFill>
                  <a:latin typeface="微软雅黑" pitchFamily="34" charset="-122"/>
                  <a:ea typeface="微软雅黑" pitchFamily="34" charset="-122"/>
                </a:rPr>
                <a:t>党支部每季度召开一次全体党员会议，每次围绕一个专题组织讨论</a:t>
              </a:r>
            </a:p>
          </p:txBody>
        </p:sp>
      </p:grpSp>
    </p:spTree>
    <p:extLst>
      <p:ext uri="{BB962C8B-B14F-4D97-AF65-F5344CB8AC3E}">
        <p14:creationId xmlns:p14="http://schemas.microsoft.com/office/powerpoint/2010/main" val="2535126615"/>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200" fill="hold"/>
                                        <p:tgtEl>
                                          <p:spTgt spid="12"/>
                                        </p:tgtEl>
                                        <p:attrNameLst>
                                          <p:attrName>ppt_w</p:attrName>
                                        </p:attrNameLst>
                                      </p:cBhvr>
                                      <p:tavLst>
                                        <p:tav tm="0">
                                          <p:val>
                                            <p:fltVal val="0"/>
                                          </p:val>
                                        </p:tav>
                                        <p:tav tm="100000">
                                          <p:val>
                                            <p:strVal val="#ppt_w"/>
                                          </p:val>
                                        </p:tav>
                                      </p:tavLst>
                                    </p:anim>
                                    <p:anim calcmode="lin" valueType="num">
                                      <p:cBhvr>
                                        <p:cTn id="12" dur="200" fill="hold"/>
                                        <p:tgtEl>
                                          <p:spTgt spid="12"/>
                                        </p:tgtEl>
                                        <p:attrNameLst>
                                          <p:attrName>ppt_h</p:attrName>
                                        </p:attrNameLst>
                                      </p:cBhvr>
                                      <p:tavLst>
                                        <p:tav tm="0">
                                          <p:val>
                                            <p:fltVal val="0"/>
                                          </p:val>
                                        </p:tav>
                                        <p:tav tm="100000">
                                          <p:val>
                                            <p:strVal val="#ppt_h"/>
                                          </p:val>
                                        </p:tav>
                                      </p:tavLst>
                                    </p:anim>
                                    <p:animEffect transition="in" filter="fade">
                                      <p:cBhvr>
                                        <p:cTn id="13" dur="200"/>
                                        <p:tgtEl>
                                          <p:spTgt spid="12"/>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2"/>
                                        </p:tgtEl>
                                      </p:cBhvr>
                                      <p:by x="115000" y="115000"/>
                                    </p:animScale>
                                  </p:childTnLst>
                                </p:cTn>
                              </p:par>
                              <p:par>
                                <p:cTn id="17" presetID="6" presetClass="emph" presetSubtype="0" fill="hold" nodeType="withEffect">
                                  <p:stCondLst>
                                    <p:cond delay="200"/>
                                  </p:stCondLst>
                                  <p:childTnLst>
                                    <p:animScale>
                                      <p:cBhvr>
                                        <p:cTn id="18" dur="100" fill="hold"/>
                                        <p:tgtEl>
                                          <p:spTgt spid="12"/>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2"/>
                                        </p:tgtEl>
                                      </p:cBhvr>
                                      <p:by x="105000" y="105000"/>
                                    </p:animScale>
                                  </p:childTnLst>
                                </p:cTn>
                              </p:par>
                              <p:par>
                                <p:cTn id="22" presetID="6" presetClass="emph" presetSubtype="0" fill="hold" nodeType="withEffect">
                                  <p:stCondLst>
                                    <p:cond delay="200"/>
                                  </p:stCondLst>
                                  <p:childTnLst>
                                    <p:animScale>
                                      <p:cBhvr>
                                        <p:cTn id="23" dur="100" fill="hold"/>
                                        <p:tgtEl>
                                          <p:spTgt spid="12"/>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800"/>
                                        <p:tgtEl>
                                          <p:spTgt spid="20"/>
                                        </p:tgtEl>
                                      </p:cBhvr>
                                    </p:animEffect>
                                  </p:childTnLst>
                                </p:cTn>
                              </p:par>
                            </p:childTnLst>
                          </p:cTn>
                        </p:par>
                        <p:par>
                          <p:cTn id="28" fill="hold">
                            <p:stCondLst>
                              <p:cond delay="3100"/>
                            </p:stCondLst>
                            <p:childTnLst>
                              <p:par>
                                <p:cTn id="29" presetID="14" presetClass="entr" presetSubtype="1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900"/>
                                        <p:tgtEl>
                                          <p:spTgt spid="1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800"/>
                                        <p:tgtEl>
                                          <p:spTgt spid="19"/>
                                        </p:tgtEl>
                                      </p:cBhvr>
                                    </p:animEffect>
                                  </p:childTnLst>
                                </p:cTn>
                              </p:par>
                            </p:childTnLst>
                          </p:cTn>
                        </p:par>
                        <p:par>
                          <p:cTn id="36" fill="hold">
                            <p:stCondLst>
                              <p:cond delay="4800"/>
                            </p:stCondLst>
                            <p:childTnLst>
                              <p:par>
                                <p:cTn id="37" presetID="22" presetClass="entr" presetSubtype="4"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childTnLst>
                          </p:cTn>
                        </p:par>
                        <p:par>
                          <p:cTn id="40" fill="hold">
                            <p:stCondLst>
                              <p:cond delay="5300"/>
                            </p:stCondLst>
                            <p:childTnLst>
                              <p:par>
                                <p:cTn id="41" presetID="52" presetClass="entr" presetSubtype="0"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Scale>
                                      <p:cBhvr>
                                        <p:cTn id="43"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2"/>
                                        </p:tgtEl>
                                        <p:attrNameLst>
                                          <p:attrName>ppt_x</p:attrName>
                                          <p:attrName>ppt_y</p:attrName>
                                        </p:attrNameLst>
                                      </p:cBhvr>
                                    </p:animMotion>
                                    <p:animEffect transition="in" filter="fade">
                                      <p:cBhvr>
                                        <p:cTn id="45" dur="1000"/>
                                        <p:tgtEl>
                                          <p:spTgt spid="2"/>
                                        </p:tgtEl>
                                      </p:cBhvr>
                                    </p:animEffect>
                                  </p:childTnLst>
                                </p:cTn>
                              </p:par>
                              <p:par>
                                <p:cTn id="46" presetID="52" presetClass="entr" presetSubtype="0" fill="hold" nodeType="withEffect">
                                  <p:stCondLst>
                                    <p:cond delay="700"/>
                                  </p:stCondLst>
                                  <p:childTnLst>
                                    <p:set>
                                      <p:cBhvr>
                                        <p:cTn id="47" dur="1" fill="hold">
                                          <p:stCondLst>
                                            <p:cond delay="0"/>
                                          </p:stCondLst>
                                        </p:cTn>
                                        <p:tgtEl>
                                          <p:spTgt spid="30"/>
                                        </p:tgtEl>
                                        <p:attrNameLst>
                                          <p:attrName>style.visibility</p:attrName>
                                        </p:attrNameLst>
                                      </p:cBhvr>
                                      <p:to>
                                        <p:strVal val="visible"/>
                                      </p:to>
                                    </p:set>
                                    <p:animScale>
                                      <p:cBhvr>
                                        <p:cTn id="48"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30"/>
                                        </p:tgtEl>
                                        <p:attrNameLst>
                                          <p:attrName>ppt_x</p:attrName>
                                          <p:attrName>ppt_y</p:attrName>
                                        </p:attrNameLst>
                                      </p:cBhvr>
                                    </p:animMotion>
                                    <p:animEffect transition="in" filter="fade">
                                      <p:cBhvr>
                                        <p:cTn id="50" dur="1000"/>
                                        <p:tgtEl>
                                          <p:spTgt spid="30"/>
                                        </p:tgtEl>
                                      </p:cBhvr>
                                    </p:animEffect>
                                  </p:childTnLst>
                                </p:cTn>
                              </p:par>
                            </p:childTnLst>
                          </p:cTn>
                        </p:par>
                        <p:par>
                          <p:cTn id="51" fill="hold">
                            <p:stCondLst>
                              <p:cond delay="7000"/>
                            </p:stCondLst>
                            <p:childTnLst>
                              <p:par>
                                <p:cTn id="52" presetID="22" presetClass="entr" presetSubtype="4"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down)">
                                      <p:cBhvr>
                                        <p:cTn id="54" dur="500"/>
                                        <p:tgtEl>
                                          <p:spTgt spid="27"/>
                                        </p:tgtEl>
                                      </p:cBhvr>
                                    </p:animEffect>
                                  </p:childTnLst>
                                </p:cTn>
                              </p:par>
                            </p:childTnLst>
                          </p:cTn>
                        </p:par>
                        <p:par>
                          <p:cTn id="55" fill="hold">
                            <p:stCondLst>
                              <p:cond delay="7500"/>
                            </p:stCondLst>
                            <p:childTnLst>
                              <p:par>
                                <p:cTn id="56" presetID="52" presetClass="entr" presetSubtype="0"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Scale>
                                      <p:cBhvr>
                                        <p:cTn id="5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33"/>
                                        </p:tgtEl>
                                        <p:attrNameLst>
                                          <p:attrName>ppt_x</p:attrName>
                                          <p:attrName>ppt_y</p:attrName>
                                        </p:attrNameLst>
                                      </p:cBhvr>
                                    </p:animMotion>
                                    <p:animEffect transition="in" filter="fade">
                                      <p:cBhvr>
                                        <p:cTn id="60" dur="1000"/>
                                        <p:tgtEl>
                                          <p:spTgt spid="33"/>
                                        </p:tgtEl>
                                      </p:cBhvr>
                                    </p:animEffect>
                                  </p:childTnLst>
                                </p:cTn>
                              </p:par>
                            </p:childTnLst>
                          </p:cTn>
                        </p:par>
                        <p:par>
                          <p:cTn id="61" fill="hold">
                            <p:stCondLst>
                              <p:cond delay="8500"/>
                            </p:stCondLst>
                            <p:childTnLst>
                              <p:par>
                                <p:cTn id="62" presetID="22" presetClass="entr" presetSubtype="8"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1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19" grpId="0" animBg="1"/>
      <p:bldP spid="18" grpId="0"/>
      <p:bldP spid="16" grpId="0" animBg="1"/>
      <p:bldP spid="2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Tile"/>
          <p:cNvSpPr/>
          <p:nvPr/>
        </p:nvSpPr>
        <p:spPr bwMode="auto">
          <a:xfrm>
            <a:off x="683568" y="2103716"/>
            <a:ext cx="7848872" cy="2628274"/>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a:defRPr/>
            </a:pPr>
            <a:endParaRPr lang="en-US" kern="0" dirty="0">
              <a:solidFill>
                <a:srgbClr val="FFFFFF"/>
              </a:solidFill>
            </a:endParaRPr>
          </a:p>
        </p:txBody>
      </p:sp>
      <p:sp>
        <p:nvSpPr>
          <p:cNvPr id="6" name="矩形 5"/>
          <p:cNvSpPr/>
          <p:nvPr/>
        </p:nvSpPr>
        <p:spPr>
          <a:xfrm>
            <a:off x="827583" y="165869"/>
            <a:ext cx="4464497" cy="461665"/>
          </a:xfrm>
          <a:prstGeom prst="rect">
            <a:avLst/>
          </a:prstGeom>
        </p:spPr>
        <p:txBody>
          <a:bodyPr wrap="square">
            <a:spAutoFit/>
          </a:bodyPr>
          <a:lstStyle/>
          <a:p>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围绕专题学习讨论</a:t>
            </a:r>
          </a:p>
        </p:txBody>
      </p:sp>
      <p:grpSp>
        <p:nvGrpSpPr>
          <p:cNvPr id="12" name="组合 11"/>
          <p:cNvGrpSpPr/>
          <p:nvPr/>
        </p:nvGrpSpPr>
        <p:grpSpPr>
          <a:xfrm>
            <a:off x="539549" y="1222053"/>
            <a:ext cx="3528395" cy="612178"/>
            <a:chOff x="615674" y="2296781"/>
            <a:chExt cx="3733886" cy="583085"/>
          </a:xfrm>
        </p:grpSpPr>
        <p:sp>
          <p:nvSpPr>
            <p:cNvPr id="13" name="对角圆角矩形 12"/>
            <p:cNvSpPr/>
            <p:nvPr/>
          </p:nvSpPr>
          <p:spPr>
            <a:xfrm>
              <a:off x="935023" y="2360753"/>
              <a:ext cx="3033531"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五角星 13"/>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615674" y="2408008"/>
              <a:ext cx="3733886" cy="43972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400" spc="300" dirty="0" smtClean="0">
                  <a:solidFill>
                    <a:srgbClr val="FFFF00"/>
                  </a:solidFill>
                </a:rPr>
                <a:t>做到五个能否</a:t>
              </a:r>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780" y="2285745"/>
            <a:ext cx="3577537" cy="2237027"/>
          </a:xfrm>
          <a:prstGeom prst="roundRect">
            <a:avLst>
              <a:gd name="adj" fmla="val 8594"/>
            </a:avLst>
          </a:prstGeom>
          <a:solidFill>
            <a:srgbClr val="FFFFFF">
              <a:shade val="85000"/>
            </a:srgbClr>
          </a:solidFill>
          <a:ln>
            <a:noFill/>
          </a:ln>
          <a:effectLst>
            <a:innerShdw blurRad="114300">
              <a:prstClr val="black"/>
            </a:innerShdw>
          </a:effectLst>
        </p:spPr>
      </p:pic>
      <p:sp>
        <p:nvSpPr>
          <p:cNvPr id="19" name="矩形 18"/>
          <p:cNvSpPr/>
          <p:nvPr/>
        </p:nvSpPr>
        <p:spPr>
          <a:xfrm>
            <a:off x="4499992" y="2196151"/>
            <a:ext cx="3928492" cy="2416216"/>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4499992" y="2279650"/>
            <a:ext cx="3960440" cy="2308324"/>
          </a:xfrm>
          <a:prstGeom prst="rect">
            <a:avLst/>
          </a:prstGeom>
        </p:spPr>
        <p:txBody>
          <a:bodyPr wrap="square">
            <a:spAutoFit/>
          </a:bodyPr>
          <a:lstStyle/>
          <a:p>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学习</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讨论要紧密结合现实，联系个人思想工作生活实际，看自己在新任务新考验</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面前：</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1</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、能否</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坚守共产党人信仰信念</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宗旨；</a:t>
            </a:r>
            <a:endParaRPr lang="en-US" altLang="zh-CN" sz="1200" dirty="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2</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、能否</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正确处理公与私、义与利、个人与组织、个人</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与</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200" dirty="0">
                <a:gradFill>
                  <a:gsLst>
                    <a:gs pos="0">
                      <a:srgbClr val="C00000"/>
                    </a:gs>
                    <a:gs pos="100000">
                      <a:srgbClr val="FF0000"/>
                    </a:gs>
                  </a:gsLst>
                  <a:lin ang="2700000" scaled="1"/>
                </a:gradFill>
                <a:latin typeface="微软雅黑" pitchFamily="34" charset="-122"/>
                <a:ea typeface="微软雅黑" pitchFamily="34" charset="-122"/>
              </a:rPr>
              <a:t> </a:t>
            </a:r>
            <a:r>
              <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rPr>
              <a:t>     </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群众</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的</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关系</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3</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、能否</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努力追求高尚道德、带头践行社会主义核心</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价值</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200" dirty="0">
                <a:gradFill>
                  <a:gsLst>
                    <a:gs pos="0">
                      <a:srgbClr val="C00000"/>
                    </a:gs>
                    <a:gs pos="100000">
                      <a:srgbClr val="FF0000"/>
                    </a:gs>
                  </a:gsLst>
                  <a:lin ang="2700000" scaled="1"/>
                </a:gradFill>
                <a:latin typeface="微软雅黑" pitchFamily="34" charset="-122"/>
                <a:ea typeface="微软雅黑" pitchFamily="34" charset="-122"/>
              </a:rPr>
              <a:t> </a:t>
            </a:r>
            <a:r>
              <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rPr>
              <a:t>     </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观</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、保持积极健康</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生活方式；</a:t>
            </a:r>
            <a:endParaRPr lang="en-US" altLang="zh-CN" sz="1200" dirty="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4</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、能否</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自觉做到党规党纪面前知敬畏</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守规矩</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5</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、能否</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保持良好精神状态、积极为党的事业担当作为</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200" dirty="0">
                <a:gradFill>
                  <a:gsLst>
                    <a:gs pos="0">
                      <a:srgbClr val="C00000"/>
                    </a:gs>
                    <a:gs pos="100000">
                      <a:srgbClr val="FF0000"/>
                    </a:gs>
                  </a:gsLst>
                  <a:lin ang="2700000" scaled="1"/>
                </a:gradFill>
                <a:latin typeface="微软雅黑" pitchFamily="34" charset="-122"/>
                <a:ea typeface="微软雅黑" pitchFamily="34" charset="-122"/>
              </a:rPr>
              <a:t> </a:t>
            </a:r>
            <a:r>
              <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rPr>
              <a:t>     </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通过</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学习讨论，真正提高认识，找到差距，明确</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努力</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200" dirty="0">
                <a:gradFill>
                  <a:gsLst>
                    <a:gs pos="0">
                      <a:srgbClr val="C00000"/>
                    </a:gs>
                    <a:gs pos="100000">
                      <a:srgbClr val="FF0000"/>
                    </a:gs>
                  </a:gsLst>
                  <a:lin ang="2700000" scaled="1"/>
                </a:gradFill>
                <a:latin typeface="微软雅黑" pitchFamily="34" charset="-122"/>
                <a:ea typeface="微软雅黑" pitchFamily="34" charset="-122"/>
              </a:rPr>
              <a:t> </a:t>
            </a:r>
            <a:r>
              <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rPr>
              <a:t>     </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方向</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a:t>
            </a:r>
          </a:p>
        </p:txBody>
      </p:sp>
    </p:spTree>
    <p:extLst>
      <p:ext uri="{BB962C8B-B14F-4D97-AF65-F5344CB8AC3E}">
        <p14:creationId xmlns:p14="http://schemas.microsoft.com/office/powerpoint/2010/main" val="639143688"/>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200" fill="hold"/>
                                        <p:tgtEl>
                                          <p:spTgt spid="12"/>
                                        </p:tgtEl>
                                        <p:attrNameLst>
                                          <p:attrName>ppt_w</p:attrName>
                                        </p:attrNameLst>
                                      </p:cBhvr>
                                      <p:tavLst>
                                        <p:tav tm="0">
                                          <p:val>
                                            <p:fltVal val="0"/>
                                          </p:val>
                                        </p:tav>
                                        <p:tav tm="100000">
                                          <p:val>
                                            <p:strVal val="#ppt_w"/>
                                          </p:val>
                                        </p:tav>
                                      </p:tavLst>
                                    </p:anim>
                                    <p:anim calcmode="lin" valueType="num">
                                      <p:cBhvr>
                                        <p:cTn id="12" dur="200" fill="hold"/>
                                        <p:tgtEl>
                                          <p:spTgt spid="12"/>
                                        </p:tgtEl>
                                        <p:attrNameLst>
                                          <p:attrName>ppt_h</p:attrName>
                                        </p:attrNameLst>
                                      </p:cBhvr>
                                      <p:tavLst>
                                        <p:tav tm="0">
                                          <p:val>
                                            <p:fltVal val="0"/>
                                          </p:val>
                                        </p:tav>
                                        <p:tav tm="100000">
                                          <p:val>
                                            <p:strVal val="#ppt_h"/>
                                          </p:val>
                                        </p:tav>
                                      </p:tavLst>
                                    </p:anim>
                                    <p:animEffect transition="in" filter="fade">
                                      <p:cBhvr>
                                        <p:cTn id="13" dur="200"/>
                                        <p:tgtEl>
                                          <p:spTgt spid="12"/>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2"/>
                                        </p:tgtEl>
                                      </p:cBhvr>
                                      <p:by x="115000" y="115000"/>
                                    </p:animScale>
                                  </p:childTnLst>
                                </p:cTn>
                              </p:par>
                              <p:par>
                                <p:cTn id="17" presetID="6" presetClass="emph" presetSubtype="0" fill="hold" nodeType="withEffect">
                                  <p:stCondLst>
                                    <p:cond delay="200"/>
                                  </p:stCondLst>
                                  <p:childTnLst>
                                    <p:animScale>
                                      <p:cBhvr>
                                        <p:cTn id="18" dur="100" fill="hold"/>
                                        <p:tgtEl>
                                          <p:spTgt spid="12"/>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2"/>
                                        </p:tgtEl>
                                      </p:cBhvr>
                                      <p:by x="105000" y="105000"/>
                                    </p:animScale>
                                  </p:childTnLst>
                                </p:cTn>
                              </p:par>
                              <p:par>
                                <p:cTn id="22" presetID="6" presetClass="emph" presetSubtype="0" fill="hold" nodeType="withEffect">
                                  <p:stCondLst>
                                    <p:cond delay="200"/>
                                  </p:stCondLst>
                                  <p:childTnLst>
                                    <p:animScale>
                                      <p:cBhvr>
                                        <p:cTn id="23" dur="100" fill="hold"/>
                                        <p:tgtEl>
                                          <p:spTgt spid="12"/>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800"/>
                                        <p:tgtEl>
                                          <p:spTgt spid="20"/>
                                        </p:tgtEl>
                                      </p:cBhvr>
                                    </p:animEffect>
                                  </p:childTnLst>
                                </p:cTn>
                              </p:par>
                            </p:childTnLst>
                          </p:cTn>
                        </p:par>
                        <p:par>
                          <p:cTn id="28" fill="hold">
                            <p:stCondLst>
                              <p:cond delay="3100"/>
                            </p:stCondLst>
                            <p:childTnLst>
                              <p:par>
                                <p:cTn id="29" presetID="14" presetClass="entr" presetSubtype="1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900"/>
                                        <p:tgtEl>
                                          <p:spTgt spid="1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800"/>
                                        <p:tgtEl>
                                          <p:spTgt spid="19"/>
                                        </p:tgtEl>
                                      </p:cBhvr>
                                    </p:animEffect>
                                  </p:childTnLst>
                                </p:cTn>
                              </p:par>
                            </p:childTnLst>
                          </p:cTn>
                        </p:par>
                        <p:par>
                          <p:cTn id="36" fill="hold">
                            <p:stCondLst>
                              <p:cond delay="48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27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19" grpId="0" animBg="1"/>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1523914" y="2090167"/>
            <a:ext cx="6360454" cy="2281783"/>
          </a:xfrm>
          <a:prstGeom prst="rect">
            <a:avLst/>
          </a:prstGeom>
          <a:solidFill>
            <a:schemeClr val="accent6">
              <a:lumMod val="20000"/>
              <a:lumOff val="80000"/>
            </a:schemeClr>
          </a:solidFill>
          <a:ln>
            <a:gradFill>
              <a:gsLst>
                <a:gs pos="0">
                  <a:srgbClr val="C00000"/>
                </a:gs>
                <a:gs pos="50000">
                  <a:srgbClr val="FFC000"/>
                </a:gs>
                <a:gs pos="100000">
                  <a:srgbClr val="FF0000"/>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4512158" y="699542"/>
            <a:ext cx="3372210" cy="764366"/>
            <a:chOff x="3851920" y="1491630"/>
            <a:chExt cx="5400600" cy="1224136"/>
          </a:xfrm>
        </p:grpSpPr>
        <p:grpSp>
          <p:nvGrpSpPr>
            <p:cNvPr id="3" name="组合 2"/>
            <p:cNvGrpSpPr/>
            <p:nvPr/>
          </p:nvGrpSpPr>
          <p:grpSpPr>
            <a:xfrm>
              <a:off x="3851920" y="1491630"/>
              <a:ext cx="1296144" cy="1224136"/>
              <a:chOff x="2123728" y="1779662"/>
              <a:chExt cx="1296144" cy="1224136"/>
            </a:xfrm>
          </p:grpSpPr>
          <p:sp>
            <p:nvSpPr>
              <p:cNvPr id="4" name="矩形 3"/>
              <p:cNvSpPr/>
              <p:nvPr/>
            </p:nvSpPr>
            <p:spPr>
              <a:xfrm>
                <a:off x="2123728" y="1779662"/>
                <a:ext cx="1296144" cy="1224136"/>
              </a:xfrm>
              <a:prstGeom prst="rect">
                <a:avLst/>
              </a:prstGeom>
              <a:noFill/>
              <a:ln w="6350">
                <a:gradFill>
                  <a:gsLst>
                    <a:gs pos="0">
                      <a:srgbClr val="C00000"/>
                    </a:gs>
                    <a:gs pos="100000">
                      <a:srgbClr val="FF0000"/>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5" name="直接连接符 4"/>
              <p:cNvCxnSpPr>
                <a:stCxn id="4" idx="1"/>
                <a:endCxn id="4"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4" idx="0"/>
                <a:endCxn id="4"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220072"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4066432" y="1637621"/>
              <a:ext cx="845468" cy="1047211"/>
            </a:xfrm>
            <a:prstGeom prst="rect">
              <a:avLst/>
            </a:prstGeom>
          </p:spPr>
          <p:txBody>
            <a:bodyPr wrap="square">
              <a:spAutoFit/>
            </a:bodyPr>
            <a:lstStyle/>
            <a:p>
              <a:pPr algn="ctr"/>
              <a:r>
                <a:rPr lang="zh-CN" altLang="en-US" sz="36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两</a:t>
              </a:r>
              <a:endParaRPr lang="zh-CN" altLang="en-US" sz="36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anose="020B0503020204020204" pitchFamily="34" charset="-122"/>
                <a:ea typeface="微软雅黑" panose="020B0503020204020204" pitchFamily="34" charset="-122"/>
              </a:endParaRPr>
            </a:p>
          </p:txBody>
        </p:sp>
        <p:sp>
          <p:nvSpPr>
            <p:cNvPr id="20" name="矩形 19"/>
            <p:cNvSpPr/>
            <p:nvPr/>
          </p:nvSpPr>
          <p:spPr>
            <a:xfrm>
              <a:off x="5443897" y="1628095"/>
              <a:ext cx="845468" cy="1047211"/>
            </a:xfrm>
            <a:prstGeom prst="rect">
              <a:avLst/>
            </a:prstGeom>
          </p:spPr>
          <p:txBody>
            <a:bodyPr wrap="square">
              <a:spAutoFit/>
            </a:bodyPr>
            <a:lstStyle/>
            <a:p>
              <a:pPr algn="ctr"/>
              <a:r>
                <a:rPr lang="zh-CN" altLang="en-US" sz="3600" b="1" dirty="0" smtClean="0">
                  <a:solidFill>
                    <a:schemeClr val="tx1">
                      <a:lumMod val="65000"/>
                      <a:lumOff val="35000"/>
                    </a:schemeClr>
                  </a:solidFill>
                  <a:effectLst/>
                  <a:latin typeface="微软雅黑" panose="020B0503020204020204" pitchFamily="34" charset="-122"/>
                  <a:ea typeface="微软雅黑" panose="020B0503020204020204" pitchFamily="34" charset="-122"/>
                </a:rPr>
                <a:t>学</a:t>
              </a:r>
              <a:endParaRPr lang="zh-CN" altLang="en-US" sz="3600" b="1" dirty="0">
                <a:solidFill>
                  <a:schemeClr val="tx1">
                    <a:lumMod val="65000"/>
                    <a:lumOff val="35000"/>
                  </a:schemeClr>
                </a:solidFill>
                <a:effectLst/>
                <a:latin typeface="微软雅黑" panose="020B0503020204020204" pitchFamily="34" charset="-122"/>
                <a:ea typeface="微软雅黑" panose="020B0503020204020204" pitchFamily="34" charset="-122"/>
              </a:endParaRPr>
            </a:p>
          </p:txBody>
        </p:sp>
        <p:grpSp>
          <p:nvGrpSpPr>
            <p:cNvPr id="24" name="组合 23"/>
            <p:cNvGrpSpPr/>
            <p:nvPr/>
          </p:nvGrpSpPr>
          <p:grpSpPr>
            <a:xfrm>
              <a:off x="6588224" y="1491630"/>
              <a:ext cx="1296144" cy="1224136"/>
              <a:chOff x="3850407" y="2787774"/>
              <a:chExt cx="1296144" cy="1224136"/>
            </a:xfrm>
          </p:grpSpPr>
          <p:grpSp>
            <p:nvGrpSpPr>
              <p:cNvPr id="11" name="组合 10"/>
              <p:cNvGrpSpPr/>
              <p:nvPr/>
            </p:nvGrpSpPr>
            <p:grpSpPr>
              <a:xfrm>
                <a:off x="3850407" y="2787774"/>
                <a:ext cx="1296144" cy="1224136"/>
                <a:chOff x="2123728" y="1779662"/>
                <a:chExt cx="1296144" cy="1224136"/>
              </a:xfrm>
            </p:grpSpPr>
            <p:sp>
              <p:nvSpPr>
                <p:cNvPr id="12" name="矩形 11"/>
                <p:cNvSpPr/>
                <p:nvPr/>
              </p:nvSpPr>
              <p:spPr>
                <a:xfrm>
                  <a:off x="2123728" y="1779662"/>
                  <a:ext cx="1296144" cy="1224136"/>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3" name="直接连接符 12"/>
                <p:cNvCxnSpPr>
                  <a:stCxn id="12" idx="1"/>
                  <a:endCxn id="12"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0"/>
                  <a:endCxn id="12"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4066431" y="2892010"/>
                <a:ext cx="845468" cy="1047211"/>
              </a:xfrm>
              <a:prstGeom prst="rect">
                <a:avLst/>
              </a:prstGeom>
            </p:spPr>
            <p:txBody>
              <a:bodyPr wrap="square">
                <a:spAutoFit/>
              </a:bodyPr>
              <a:lstStyle/>
              <a:p>
                <a:pPr algn="ctr"/>
                <a:r>
                  <a:rPr lang="zh-CN" altLang="en-US" sz="3600" b="1" dirty="0" smtClean="0">
                    <a:solidFill>
                      <a:schemeClr val="tx1">
                        <a:lumMod val="65000"/>
                        <a:lumOff val="35000"/>
                      </a:schemeClr>
                    </a:solidFill>
                    <a:effectLst/>
                    <a:latin typeface="微软雅黑" panose="020B0503020204020204" pitchFamily="34" charset="-122"/>
                    <a:ea typeface="微软雅黑" panose="020B0503020204020204" pitchFamily="34" charset="-122"/>
                  </a:rPr>
                  <a:t>一</a:t>
                </a:r>
                <a:endParaRPr lang="zh-CN" altLang="en-US" sz="3600" b="1" dirty="0">
                  <a:solidFill>
                    <a:schemeClr val="tx1">
                      <a:lumMod val="65000"/>
                      <a:lumOff val="35000"/>
                    </a:schemeClr>
                  </a:solidFill>
                  <a:effectLst/>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7956376" y="1491630"/>
              <a:ext cx="1296144" cy="1224136"/>
              <a:chOff x="5218559" y="2787774"/>
              <a:chExt cx="1296144" cy="1224136"/>
            </a:xfrm>
          </p:grpSpPr>
          <p:grpSp>
            <p:nvGrpSpPr>
              <p:cNvPr id="15" name="组合 14"/>
              <p:cNvGrpSpPr/>
              <p:nvPr/>
            </p:nvGrpSpPr>
            <p:grpSpPr>
              <a:xfrm>
                <a:off x="5218559" y="2787774"/>
                <a:ext cx="1296144" cy="1224136"/>
                <a:chOff x="2123728" y="1779662"/>
                <a:chExt cx="1296144" cy="1224136"/>
              </a:xfrm>
            </p:grpSpPr>
            <p:sp>
              <p:nvSpPr>
                <p:cNvPr id="16" name="矩形 15"/>
                <p:cNvSpPr/>
                <p:nvPr/>
              </p:nvSpPr>
              <p:spPr>
                <a:xfrm>
                  <a:off x="2123728" y="1779662"/>
                  <a:ext cx="1296144" cy="1224136"/>
                </a:xfrm>
                <a:prstGeom prst="rect">
                  <a:avLst/>
                </a:prstGeom>
                <a:noFill/>
                <a:ln w="6350">
                  <a:gradFill>
                    <a:gsLst>
                      <a:gs pos="0">
                        <a:srgbClr val="FF0000"/>
                      </a:gs>
                      <a:gs pos="100000">
                        <a:srgbClr val="C00000"/>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7" name="直接连接符 16"/>
                <p:cNvCxnSpPr>
                  <a:stCxn id="16" idx="1"/>
                  <a:endCxn id="16"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6" idx="0"/>
                  <a:endCxn id="16"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5443897" y="2882485"/>
                <a:ext cx="845468" cy="1047211"/>
              </a:xfrm>
              <a:prstGeom prst="rect">
                <a:avLst/>
              </a:prstGeom>
            </p:spPr>
            <p:txBody>
              <a:bodyPr wrap="square">
                <a:spAutoFit/>
              </a:bodyPr>
              <a:lstStyle/>
              <a:p>
                <a:pPr algn="ctr"/>
                <a:r>
                  <a:rPr lang="zh-CN" altLang="en-US" sz="36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anose="020B0503020204020204" pitchFamily="34" charset="-122"/>
                    <a:ea typeface="微软雅黑" panose="020B0503020204020204" pitchFamily="34" charset="-122"/>
                  </a:rPr>
                  <a:t>做</a:t>
                </a:r>
                <a:endParaRPr lang="zh-CN" altLang="en-US" sz="36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anose="020B0503020204020204" pitchFamily="34" charset="-122"/>
                  <a:ea typeface="微软雅黑" panose="020B0503020204020204" pitchFamily="34" charset="-122"/>
                </a:endParaRPr>
              </a:p>
            </p:txBody>
          </p:sp>
        </p:grpSp>
      </p:grpSp>
      <p:sp>
        <p:nvSpPr>
          <p:cNvPr id="27" name="剪去单角的矩形 26"/>
          <p:cNvSpPr/>
          <p:nvPr/>
        </p:nvSpPr>
        <p:spPr>
          <a:xfrm>
            <a:off x="2243992" y="1563638"/>
            <a:ext cx="5661758" cy="576064"/>
          </a:xfrm>
          <a:prstGeom prst="snip1Rect">
            <a:avLst/>
          </a:prstGeom>
          <a:gradFill>
            <a:gsLst>
              <a:gs pos="0">
                <a:srgbClr val="FF0000"/>
              </a:gs>
              <a:gs pos="100000">
                <a:srgbClr val="C00000"/>
              </a:gs>
            </a:gsLst>
            <a:lin ang="54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6039" y="1419622"/>
            <a:ext cx="1285453" cy="913416"/>
          </a:xfrm>
          <a:prstGeom prst="rect">
            <a:avLst/>
          </a:prstGeom>
        </p:spPr>
      </p:pic>
      <p:sp>
        <p:nvSpPr>
          <p:cNvPr id="29" name="TextBox 9"/>
          <p:cNvSpPr txBox="1"/>
          <p:nvPr/>
        </p:nvSpPr>
        <p:spPr>
          <a:xfrm>
            <a:off x="1691680" y="2427734"/>
            <a:ext cx="6033652" cy="1685077"/>
          </a:xfrm>
          <a:prstGeom prst="rect">
            <a:avLst/>
          </a:prstGeom>
          <a:noFill/>
        </p:spPr>
        <p:txBody>
          <a:bodyPr wrap="square" lIns="68580" tIns="34290" rIns="68580" bIns="34290" rtlCol="0">
            <a:spAutoFit/>
          </a:bodyPr>
          <a:lstStyle/>
          <a:p>
            <a:pPr lvl="0" algn="just" defTabSz="685800" eaLnBrk="0" hangingPunct="0">
              <a:lnSpc>
                <a:spcPct val="150000"/>
              </a:lnSpc>
              <a:defRPr/>
            </a:pPr>
            <a:r>
              <a:rPr lang="en-US" altLang="zh-CN" sz="1400" kern="0" dirty="0">
                <a:gradFill>
                  <a:gsLst>
                    <a:gs pos="0">
                      <a:srgbClr val="C00000"/>
                    </a:gs>
                    <a:gs pos="100000">
                      <a:srgbClr val="FF0000"/>
                    </a:gs>
                  </a:gsLst>
                  <a:lin ang="5400000" scaled="0"/>
                </a:gradFill>
                <a:latin typeface="微软雅黑" pitchFamily="34" charset="-122"/>
                <a:ea typeface="微软雅黑" pitchFamily="34" charset="-122"/>
                <a:sym typeface="微软雅黑" pitchFamily="34" charset="-122"/>
              </a:rPr>
              <a:t>2016</a:t>
            </a:r>
            <a:r>
              <a:rPr lang="zh-CN" altLang="en-US" sz="1400" kern="0" dirty="0">
                <a:gradFill>
                  <a:gsLst>
                    <a:gs pos="0">
                      <a:srgbClr val="C00000"/>
                    </a:gs>
                    <a:gs pos="100000">
                      <a:srgbClr val="FF0000"/>
                    </a:gs>
                  </a:gsLst>
                  <a:lin ang="5400000" scaled="0"/>
                </a:gradFill>
                <a:latin typeface="微软雅黑" pitchFamily="34" charset="-122"/>
                <a:ea typeface="微软雅黑" pitchFamily="34" charset="-122"/>
                <a:sym typeface="微软雅黑" pitchFamily="34" charset="-122"/>
              </a:rPr>
              <a:t>年</a:t>
            </a:r>
            <a:r>
              <a:rPr lang="en-US" altLang="zh-CN" sz="1400" kern="0" dirty="0">
                <a:gradFill>
                  <a:gsLst>
                    <a:gs pos="0">
                      <a:srgbClr val="C00000"/>
                    </a:gs>
                    <a:gs pos="100000">
                      <a:srgbClr val="FF0000"/>
                    </a:gs>
                  </a:gsLst>
                  <a:lin ang="5400000" scaled="0"/>
                </a:gradFill>
                <a:latin typeface="微软雅黑" pitchFamily="34" charset="-122"/>
                <a:ea typeface="微软雅黑" pitchFamily="34" charset="-122"/>
                <a:sym typeface="微软雅黑" pitchFamily="34" charset="-122"/>
              </a:rPr>
              <a:t>2</a:t>
            </a:r>
            <a:r>
              <a:rPr lang="zh-CN" altLang="en-US" sz="1400" kern="0" dirty="0">
                <a:gradFill>
                  <a:gsLst>
                    <a:gs pos="0">
                      <a:srgbClr val="C00000"/>
                    </a:gs>
                    <a:gs pos="100000">
                      <a:srgbClr val="FF0000"/>
                    </a:gs>
                  </a:gsLst>
                  <a:lin ang="5400000" scaled="0"/>
                </a:gradFill>
                <a:latin typeface="微软雅黑" pitchFamily="34" charset="-122"/>
                <a:ea typeface="微软雅黑" pitchFamily="34" charset="-122"/>
                <a:sym typeface="微软雅黑" pitchFamily="34" charset="-122"/>
              </a:rPr>
              <a:t>月，中共中央办公厅印发了</a:t>
            </a:r>
            <a:r>
              <a:rPr lang="en-US" altLang="zh-CN" sz="1400" kern="0" dirty="0">
                <a:gradFill>
                  <a:gsLst>
                    <a:gs pos="0">
                      <a:srgbClr val="C00000"/>
                    </a:gs>
                    <a:gs pos="100000">
                      <a:srgbClr val="FF0000"/>
                    </a:gs>
                  </a:gsLst>
                  <a:lin ang="5400000" scaled="0"/>
                </a:gradFill>
                <a:latin typeface="微软雅黑" pitchFamily="34" charset="-122"/>
                <a:ea typeface="微软雅黑" pitchFamily="34" charset="-122"/>
                <a:sym typeface="微软雅黑" pitchFamily="34" charset="-122"/>
              </a:rPr>
              <a:t>《</a:t>
            </a:r>
            <a:r>
              <a:rPr lang="zh-CN" altLang="en-US" sz="1400" kern="0" dirty="0">
                <a:gradFill>
                  <a:gsLst>
                    <a:gs pos="0">
                      <a:srgbClr val="C00000"/>
                    </a:gs>
                    <a:gs pos="100000">
                      <a:srgbClr val="FF0000"/>
                    </a:gs>
                  </a:gsLst>
                  <a:lin ang="5400000" scaled="0"/>
                </a:gradFill>
                <a:latin typeface="微软雅黑" pitchFamily="34" charset="-122"/>
                <a:ea typeface="微软雅黑" pitchFamily="34" charset="-122"/>
                <a:sym typeface="微软雅黑" pitchFamily="34" charset="-122"/>
              </a:rPr>
              <a:t>关于在全体党员中开展“学党章党规、学系列讲话，做合格党员”学习教育方案</a:t>
            </a:r>
            <a:r>
              <a:rPr lang="en-US" altLang="zh-CN" sz="1400" kern="0" dirty="0">
                <a:gradFill>
                  <a:gsLst>
                    <a:gs pos="0">
                      <a:srgbClr val="C00000"/>
                    </a:gs>
                    <a:gs pos="100000">
                      <a:srgbClr val="FF0000"/>
                    </a:gs>
                  </a:gsLst>
                  <a:lin ang="5400000" scaled="0"/>
                </a:gradFill>
                <a:latin typeface="微软雅黑" pitchFamily="34" charset="-122"/>
                <a:ea typeface="微软雅黑" pitchFamily="34" charset="-122"/>
                <a:sym typeface="微软雅黑" pitchFamily="34" charset="-122"/>
              </a:rPr>
              <a:t>》</a:t>
            </a:r>
            <a:r>
              <a:rPr lang="zh-CN" altLang="en-US" sz="1400" kern="0" dirty="0">
                <a:gradFill>
                  <a:gsLst>
                    <a:gs pos="0">
                      <a:srgbClr val="C00000"/>
                    </a:gs>
                    <a:gs pos="100000">
                      <a:srgbClr val="FF0000"/>
                    </a:gs>
                  </a:gsLst>
                  <a:lin ang="5400000" scaled="0"/>
                </a:gradFill>
                <a:latin typeface="微软雅黑" pitchFamily="34" charset="-122"/>
                <a:ea typeface="微软雅黑" pitchFamily="34" charset="-122"/>
                <a:sym typeface="微软雅黑" pitchFamily="34" charset="-122"/>
              </a:rPr>
              <a:t>，并发出通知，要求各地区各部门认真贯彻执行。开展“两学一做”学习教育，是面向全体党员深化党内教育的重要实践，是推动党内教育从“关键少数”向广大党员拓展、从集中性教育向经常性教育延伸的重要举措。</a:t>
            </a:r>
            <a:endParaRPr kumimoji="0" lang="en-US" altLang="zh-CN" sz="1400" i="0" u="none" strike="noStrike" kern="0" normalizeH="0" baseline="0" noProof="0" dirty="0">
              <a:gradFill>
                <a:gsLst>
                  <a:gs pos="0">
                    <a:srgbClr val="C00000"/>
                  </a:gs>
                  <a:gs pos="100000">
                    <a:srgbClr val="FF0000"/>
                  </a:gs>
                </a:gsLst>
                <a:lin ang="5400000" scaled="0"/>
              </a:gradFill>
              <a:uLnTx/>
              <a:uFillTx/>
              <a:latin typeface="微软雅黑" pitchFamily="34" charset="-122"/>
              <a:ea typeface="微软雅黑" pitchFamily="34" charset="-122"/>
              <a:sym typeface="微软雅黑" pitchFamily="34" charset="-122"/>
            </a:endParaRPr>
          </a:p>
        </p:txBody>
      </p:sp>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6235" y="3076"/>
            <a:ext cx="3810000" cy="1650001"/>
          </a:xfrm>
          <a:prstGeom prst="rect">
            <a:avLst/>
          </a:prstGeom>
        </p:spPr>
      </p:pic>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800473" y="4201766"/>
            <a:ext cx="5343526" cy="954658"/>
          </a:xfrm>
          <a:prstGeom prst="rect">
            <a:avLst/>
          </a:prstGeom>
        </p:spPr>
      </p:pic>
    </p:spTree>
    <p:extLst>
      <p:ext uri="{BB962C8B-B14F-4D97-AF65-F5344CB8AC3E}">
        <p14:creationId xmlns:p14="http://schemas.microsoft.com/office/powerpoint/2010/main" val="2949565771"/>
      </p:ext>
    </p:extLst>
  </p:cSld>
  <p:clrMapOvr>
    <a:masterClrMapping/>
  </p:clrMapOvr>
  <mc:AlternateContent xmlns:mc="http://schemas.openxmlformats.org/markup-compatibility/2006" xmlns:p14="http://schemas.microsoft.com/office/powerpoint/2010/main">
    <mc:Choice Requires="p14">
      <p:transition spd="slow" p14:dur="1600" advClick="0" advTm="0">
        <p14:prism dir="d" isInverted="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1000"/>
                                            <p:tgtEl>
                                              <p:spTgt spid="34"/>
                                            </p:tgtEl>
                                          </p:cBhvr>
                                        </p:animEffect>
                                      </p:childTnLst>
                                    </p:cTn>
                                  </p:par>
                                </p:childTnLst>
                              </p:cTn>
                            </p:par>
                            <p:par>
                              <p:cTn id="8" fill="hold">
                                <p:stCondLst>
                                  <p:cond delay="1000"/>
                                </p:stCondLst>
                                <p:childTnLst>
                                  <p:par>
                                    <p:cTn id="9" presetID="2" presetClass="entr" presetSubtype="2" accel="52000" fill="hold" nodeType="afterEffect" p14:presetBounceEnd="52000">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14:bounceEnd="52000">
                                          <p:cBhvr additive="base">
                                            <p:cTn id="11" dur="1000" fill="hold"/>
                                            <p:tgtEl>
                                              <p:spTgt spid="25"/>
                                            </p:tgtEl>
                                            <p:attrNameLst>
                                              <p:attrName>ppt_x</p:attrName>
                                            </p:attrNameLst>
                                          </p:cBhvr>
                                          <p:tavLst>
                                            <p:tav tm="0">
                                              <p:val>
                                                <p:strVal val="1+#ppt_w/2"/>
                                              </p:val>
                                            </p:tav>
                                            <p:tav tm="100000">
                                              <p:val>
                                                <p:strVal val="#ppt_x"/>
                                              </p:val>
                                            </p:tav>
                                          </p:tavLst>
                                        </p:anim>
                                        <p:anim calcmode="lin" valueType="num" p14:bounceEnd="52000">
                                          <p:cBhvr additive="base">
                                            <p:cTn id="12" dur="10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800" fill="hold"/>
                                            <p:tgtEl>
                                              <p:spTgt spid="26"/>
                                            </p:tgtEl>
                                            <p:attrNameLst>
                                              <p:attrName>ppt_w</p:attrName>
                                            </p:attrNameLst>
                                          </p:cBhvr>
                                          <p:tavLst>
                                            <p:tav tm="0">
                                              <p:val>
                                                <p:fltVal val="0"/>
                                              </p:val>
                                            </p:tav>
                                            <p:tav tm="100000">
                                              <p:val>
                                                <p:strVal val="#ppt_w"/>
                                              </p:val>
                                            </p:tav>
                                          </p:tavLst>
                                        </p:anim>
                                        <p:anim calcmode="lin" valueType="num">
                                          <p:cBhvr>
                                            <p:cTn id="17" dur="800" fill="hold"/>
                                            <p:tgtEl>
                                              <p:spTgt spid="26"/>
                                            </p:tgtEl>
                                            <p:attrNameLst>
                                              <p:attrName>ppt_h</p:attrName>
                                            </p:attrNameLst>
                                          </p:cBhvr>
                                          <p:tavLst>
                                            <p:tav tm="0">
                                              <p:val>
                                                <p:fltVal val="0"/>
                                              </p:val>
                                            </p:tav>
                                            <p:tav tm="100000">
                                              <p:val>
                                                <p:strVal val="#ppt_h"/>
                                              </p:val>
                                            </p:tav>
                                          </p:tavLst>
                                        </p:anim>
                                        <p:animEffect transition="in" filter="fade">
                                          <p:cBhvr>
                                            <p:cTn id="18" dur="800"/>
                                            <p:tgtEl>
                                              <p:spTgt spid="26"/>
                                            </p:tgtEl>
                                          </p:cBhvr>
                                        </p:animEffect>
                                      </p:childTnLst>
                                    </p:cTn>
                                  </p:par>
                                </p:childTnLst>
                              </p:cTn>
                            </p:par>
                            <p:par>
                              <p:cTn id="19" fill="hold">
                                <p:stCondLst>
                                  <p:cond delay="2800"/>
                                </p:stCondLst>
                                <p:childTnLst>
                                  <p:par>
                                    <p:cTn id="20" presetID="2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900"/>
                                            <p:tgtEl>
                                              <p:spTgt spid="27"/>
                                            </p:tgtEl>
                                          </p:cBhvr>
                                        </p:animEffect>
                                      </p:childTnLst>
                                    </p:cTn>
                                  </p:par>
                                </p:childTnLst>
                              </p:cTn>
                            </p:par>
                            <p:par>
                              <p:cTn id="23" fill="hold">
                                <p:stCondLst>
                                  <p:cond delay="3700"/>
                                </p:stCondLst>
                                <p:childTnLst>
                                  <p:par>
                                    <p:cTn id="24" presetID="2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1000"/>
                                            <p:tgtEl>
                                              <p:spTgt spid="28"/>
                                            </p:tgtEl>
                                          </p:cBhvr>
                                        </p:animEffect>
                                      </p:childTnLst>
                                    </p:cTn>
                                  </p:par>
                                </p:childTnLst>
                              </p:cTn>
                            </p:par>
                            <p:par>
                              <p:cTn id="27" fill="hold">
                                <p:stCondLst>
                                  <p:cond delay="4700"/>
                                </p:stCondLst>
                                <p:childTnLst>
                                  <p:par>
                                    <p:cTn id="28" presetID="10" presetClass="entr" presetSubtype="0" fill="hold" grpId="0" nodeType="afterEffect">
                                      <p:stCondLst>
                                        <p:cond delay="0"/>
                                      </p:stCondLst>
                                      <p:iterate type="lt">
                                        <p:tmPct val="13855"/>
                                      </p:iterate>
                                      <p:childTnLst>
                                        <p:set>
                                          <p:cBhvr>
                                            <p:cTn id="29" dur="1" fill="hold">
                                              <p:stCondLst>
                                                <p:cond delay="0"/>
                                              </p:stCondLst>
                                            </p:cTn>
                                            <p:tgtEl>
                                              <p:spTgt spid="29"/>
                                            </p:tgtEl>
                                            <p:attrNameLst>
                                              <p:attrName>style.visibility</p:attrName>
                                            </p:attrNameLst>
                                          </p:cBhvr>
                                          <p:to>
                                            <p:strVal val="visible"/>
                                          </p:to>
                                        </p:set>
                                        <p:animEffect transition="in" filter="fade">
                                          <p:cBhvr>
                                            <p:cTn id="30" dur="200"/>
                                            <p:tgtEl>
                                              <p:spTgt spid="29"/>
                                            </p:tgtEl>
                                          </p:cBhvr>
                                        </p:animEffect>
                                      </p:childTnLst>
                                    </p:cTn>
                                  </p:par>
                                </p:childTnLst>
                              </p:cTn>
                            </p:par>
                            <p:par>
                              <p:cTn id="31" fill="hold">
                                <p:stCondLst>
                                  <p:cond delay="9057"/>
                                </p:stCondLst>
                                <p:childTnLst>
                                  <p:par>
                                    <p:cTn id="32" presetID="22" presetClass="entr" presetSubtype="2"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right)">
                                          <p:cBhvr>
                                            <p:cTn id="34" dur="1044"/>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7"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1000"/>
                                            <p:tgtEl>
                                              <p:spTgt spid="34"/>
                                            </p:tgtEl>
                                          </p:cBhvr>
                                        </p:animEffect>
                                      </p:childTnLst>
                                    </p:cTn>
                                  </p:par>
                                </p:childTnLst>
                              </p:cTn>
                            </p:par>
                            <p:par>
                              <p:cTn id="8" fill="hold">
                                <p:stCondLst>
                                  <p:cond delay="1000"/>
                                </p:stCondLst>
                                <p:childTnLst>
                                  <p:par>
                                    <p:cTn id="9" presetID="2" presetClass="entr" presetSubtype="2" accel="5200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0" fill="hold"/>
                                            <p:tgtEl>
                                              <p:spTgt spid="25"/>
                                            </p:tgtEl>
                                            <p:attrNameLst>
                                              <p:attrName>ppt_x</p:attrName>
                                            </p:attrNameLst>
                                          </p:cBhvr>
                                          <p:tavLst>
                                            <p:tav tm="0">
                                              <p:val>
                                                <p:strVal val="1+#ppt_w/2"/>
                                              </p:val>
                                            </p:tav>
                                            <p:tav tm="100000">
                                              <p:val>
                                                <p:strVal val="#ppt_x"/>
                                              </p:val>
                                            </p:tav>
                                          </p:tavLst>
                                        </p:anim>
                                        <p:anim calcmode="lin" valueType="num">
                                          <p:cBhvr additive="base">
                                            <p:cTn id="12" dur="10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800" fill="hold"/>
                                            <p:tgtEl>
                                              <p:spTgt spid="26"/>
                                            </p:tgtEl>
                                            <p:attrNameLst>
                                              <p:attrName>ppt_w</p:attrName>
                                            </p:attrNameLst>
                                          </p:cBhvr>
                                          <p:tavLst>
                                            <p:tav tm="0">
                                              <p:val>
                                                <p:fltVal val="0"/>
                                              </p:val>
                                            </p:tav>
                                            <p:tav tm="100000">
                                              <p:val>
                                                <p:strVal val="#ppt_w"/>
                                              </p:val>
                                            </p:tav>
                                          </p:tavLst>
                                        </p:anim>
                                        <p:anim calcmode="lin" valueType="num">
                                          <p:cBhvr>
                                            <p:cTn id="17" dur="800" fill="hold"/>
                                            <p:tgtEl>
                                              <p:spTgt spid="26"/>
                                            </p:tgtEl>
                                            <p:attrNameLst>
                                              <p:attrName>ppt_h</p:attrName>
                                            </p:attrNameLst>
                                          </p:cBhvr>
                                          <p:tavLst>
                                            <p:tav tm="0">
                                              <p:val>
                                                <p:fltVal val="0"/>
                                              </p:val>
                                            </p:tav>
                                            <p:tav tm="100000">
                                              <p:val>
                                                <p:strVal val="#ppt_h"/>
                                              </p:val>
                                            </p:tav>
                                          </p:tavLst>
                                        </p:anim>
                                        <p:animEffect transition="in" filter="fade">
                                          <p:cBhvr>
                                            <p:cTn id="18" dur="800"/>
                                            <p:tgtEl>
                                              <p:spTgt spid="26"/>
                                            </p:tgtEl>
                                          </p:cBhvr>
                                        </p:animEffect>
                                      </p:childTnLst>
                                    </p:cTn>
                                  </p:par>
                                </p:childTnLst>
                              </p:cTn>
                            </p:par>
                            <p:par>
                              <p:cTn id="19" fill="hold">
                                <p:stCondLst>
                                  <p:cond delay="2800"/>
                                </p:stCondLst>
                                <p:childTnLst>
                                  <p:par>
                                    <p:cTn id="20" presetID="2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900"/>
                                            <p:tgtEl>
                                              <p:spTgt spid="27"/>
                                            </p:tgtEl>
                                          </p:cBhvr>
                                        </p:animEffect>
                                      </p:childTnLst>
                                    </p:cTn>
                                  </p:par>
                                </p:childTnLst>
                              </p:cTn>
                            </p:par>
                            <p:par>
                              <p:cTn id="23" fill="hold">
                                <p:stCondLst>
                                  <p:cond delay="3700"/>
                                </p:stCondLst>
                                <p:childTnLst>
                                  <p:par>
                                    <p:cTn id="24" presetID="2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1000"/>
                                            <p:tgtEl>
                                              <p:spTgt spid="28"/>
                                            </p:tgtEl>
                                          </p:cBhvr>
                                        </p:animEffect>
                                      </p:childTnLst>
                                    </p:cTn>
                                  </p:par>
                                </p:childTnLst>
                              </p:cTn>
                            </p:par>
                            <p:par>
                              <p:cTn id="27" fill="hold">
                                <p:stCondLst>
                                  <p:cond delay="4700"/>
                                </p:stCondLst>
                                <p:childTnLst>
                                  <p:par>
                                    <p:cTn id="28" presetID="10" presetClass="entr" presetSubtype="0" fill="hold" grpId="0" nodeType="afterEffect">
                                      <p:stCondLst>
                                        <p:cond delay="0"/>
                                      </p:stCondLst>
                                      <p:iterate type="lt">
                                        <p:tmPct val="13855"/>
                                      </p:iterate>
                                      <p:childTnLst>
                                        <p:set>
                                          <p:cBhvr>
                                            <p:cTn id="29" dur="1" fill="hold">
                                              <p:stCondLst>
                                                <p:cond delay="0"/>
                                              </p:stCondLst>
                                            </p:cTn>
                                            <p:tgtEl>
                                              <p:spTgt spid="29"/>
                                            </p:tgtEl>
                                            <p:attrNameLst>
                                              <p:attrName>style.visibility</p:attrName>
                                            </p:attrNameLst>
                                          </p:cBhvr>
                                          <p:to>
                                            <p:strVal val="visible"/>
                                          </p:to>
                                        </p:set>
                                        <p:animEffect transition="in" filter="fade">
                                          <p:cBhvr>
                                            <p:cTn id="30" dur="200"/>
                                            <p:tgtEl>
                                              <p:spTgt spid="29"/>
                                            </p:tgtEl>
                                          </p:cBhvr>
                                        </p:animEffect>
                                      </p:childTnLst>
                                    </p:cTn>
                                  </p:par>
                                </p:childTnLst>
                              </p:cTn>
                            </p:par>
                            <p:par>
                              <p:cTn id="31" fill="hold">
                                <p:stCondLst>
                                  <p:cond delay="9057"/>
                                </p:stCondLst>
                                <p:childTnLst>
                                  <p:par>
                                    <p:cTn id="32" presetID="22" presetClass="entr" presetSubtype="2"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right)">
                                          <p:cBhvr>
                                            <p:cTn id="34" dur="1044"/>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7" grpId="0" animBg="1"/>
          <p:bldP spid="29"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Tile"/>
          <p:cNvSpPr/>
          <p:nvPr/>
        </p:nvSpPr>
        <p:spPr bwMode="auto">
          <a:xfrm>
            <a:off x="683568" y="2103716"/>
            <a:ext cx="7848872" cy="2628274"/>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a:defRPr/>
            </a:pPr>
            <a:endParaRPr lang="en-US" kern="0" dirty="0">
              <a:solidFill>
                <a:srgbClr val="FFFFFF"/>
              </a:solidFill>
            </a:endParaRPr>
          </a:p>
        </p:txBody>
      </p:sp>
      <p:sp>
        <p:nvSpPr>
          <p:cNvPr id="6" name="矩形 5"/>
          <p:cNvSpPr/>
          <p:nvPr/>
        </p:nvSpPr>
        <p:spPr>
          <a:xfrm>
            <a:off x="827583" y="165869"/>
            <a:ext cx="4464497" cy="461665"/>
          </a:xfrm>
          <a:prstGeom prst="rect">
            <a:avLst/>
          </a:prstGeom>
        </p:spPr>
        <p:txBody>
          <a:bodyPr wrap="square">
            <a:spAutoFit/>
          </a:bodyPr>
          <a:lstStyle/>
          <a:p>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创新方式讲党课</a:t>
            </a:r>
          </a:p>
        </p:txBody>
      </p:sp>
      <p:grpSp>
        <p:nvGrpSpPr>
          <p:cNvPr id="12" name="组合 11"/>
          <p:cNvGrpSpPr/>
          <p:nvPr/>
        </p:nvGrpSpPr>
        <p:grpSpPr>
          <a:xfrm>
            <a:off x="715834" y="1222053"/>
            <a:ext cx="3712151" cy="612178"/>
            <a:chOff x="802226" y="2296781"/>
            <a:chExt cx="3928343" cy="583085"/>
          </a:xfrm>
        </p:grpSpPr>
        <p:sp>
          <p:nvSpPr>
            <p:cNvPr id="13" name="对角圆角矩形 12"/>
            <p:cNvSpPr/>
            <p:nvPr/>
          </p:nvSpPr>
          <p:spPr>
            <a:xfrm>
              <a:off x="935023" y="2360753"/>
              <a:ext cx="3750393"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五角星 13"/>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996683" y="2408008"/>
              <a:ext cx="3733886" cy="43972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400" spc="300" dirty="0" smtClean="0">
                  <a:solidFill>
                    <a:srgbClr val="FFFF00"/>
                  </a:solidFill>
                </a:rPr>
                <a:t>党支部范围讲党课</a:t>
              </a:r>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780" y="2289005"/>
            <a:ext cx="3577537" cy="2230507"/>
          </a:xfrm>
          <a:prstGeom prst="roundRect">
            <a:avLst>
              <a:gd name="adj" fmla="val 8594"/>
            </a:avLst>
          </a:prstGeom>
          <a:solidFill>
            <a:srgbClr val="FFFFFF">
              <a:shade val="85000"/>
            </a:srgbClr>
          </a:solidFill>
          <a:ln>
            <a:noFill/>
          </a:ln>
          <a:effectLst>
            <a:innerShdw blurRad="114300">
              <a:prstClr val="black"/>
            </a:innerShdw>
          </a:effectLst>
        </p:spPr>
      </p:pic>
      <p:sp>
        <p:nvSpPr>
          <p:cNvPr id="19" name="矩形 18"/>
          <p:cNvSpPr/>
          <p:nvPr/>
        </p:nvSpPr>
        <p:spPr>
          <a:xfrm>
            <a:off x="4499992" y="2196151"/>
            <a:ext cx="3928492" cy="2416216"/>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4499992" y="2432958"/>
            <a:ext cx="3960440" cy="1938992"/>
          </a:xfrm>
          <a:prstGeom prst="rect">
            <a:avLst/>
          </a:prstGeom>
        </p:spPr>
        <p:txBody>
          <a:bodyPr wrap="square">
            <a:spAutoFit/>
          </a:bodyPr>
          <a:lstStyle/>
          <a:p>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党支部要结合专题学习讨论，对党课内容、时间和方式等作出安排。</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党员领导干部要在所在党支部讲党课，到农村、社区、企业、学校等基层单位党支部讲党课</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组织党校教师、讲师团成员、先进模范到基层一线党支部讲党课</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要鼓励和指导基层党组织书记、普通党员联系实际讲党课</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注重运用身边事例、现身说法，强化互动交流、答疑释惑，增强党课的吸引力和感染力</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endParaRPr lang="en-US" altLang="zh-CN" sz="1200" dirty="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方案</a:t>
            </a:r>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提出</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：七一前后，党支部要结合开展纪念建党</a:t>
            </a:r>
            <a:r>
              <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rPr>
              <a:t>95</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周年活动，集中安排一次党课。</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p:txBody>
      </p:sp>
    </p:spTree>
    <p:extLst>
      <p:ext uri="{BB962C8B-B14F-4D97-AF65-F5344CB8AC3E}">
        <p14:creationId xmlns:p14="http://schemas.microsoft.com/office/powerpoint/2010/main" val="3981684434"/>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200" fill="hold"/>
                                        <p:tgtEl>
                                          <p:spTgt spid="12"/>
                                        </p:tgtEl>
                                        <p:attrNameLst>
                                          <p:attrName>ppt_w</p:attrName>
                                        </p:attrNameLst>
                                      </p:cBhvr>
                                      <p:tavLst>
                                        <p:tav tm="0">
                                          <p:val>
                                            <p:fltVal val="0"/>
                                          </p:val>
                                        </p:tav>
                                        <p:tav tm="100000">
                                          <p:val>
                                            <p:strVal val="#ppt_w"/>
                                          </p:val>
                                        </p:tav>
                                      </p:tavLst>
                                    </p:anim>
                                    <p:anim calcmode="lin" valueType="num">
                                      <p:cBhvr>
                                        <p:cTn id="12" dur="200" fill="hold"/>
                                        <p:tgtEl>
                                          <p:spTgt spid="12"/>
                                        </p:tgtEl>
                                        <p:attrNameLst>
                                          <p:attrName>ppt_h</p:attrName>
                                        </p:attrNameLst>
                                      </p:cBhvr>
                                      <p:tavLst>
                                        <p:tav tm="0">
                                          <p:val>
                                            <p:fltVal val="0"/>
                                          </p:val>
                                        </p:tav>
                                        <p:tav tm="100000">
                                          <p:val>
                                            <p:strVal val="#ppt_h"/>
                                          </p:val>
                                        </p:tav>
                                      </p:tavLst>
                                    </p:anim>
                                    <p:animEffect transition="in" filter="fade">
                                      <p:cBhvr>
                                        <p:cTn id="13" dur="200"/>
                                        <p:tgtEl>
                                          <p:spTgt spid="12"/>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2"/>
                                        </p:tgtEl>
                                      </p:cBhvr>
                                      <p:by x="115000" y="115000"/>
                                    </p:animScale>
                                  </p:childTnLst>
                                </p:cTn>
                              </p:par>
                              <p:par>
                                <p:cTn id="17" presetID="6" presetClass="emph" presetSubtype="0" fill="hold" nodeType="withEffect">
                                  <p:stCondLst>
                                    <p:cond delay="200"/>
                                  </p:stCondLst>
                                  <p:childTnLst>
                                    <p:animScale>
                                      <p:cBhvr>
                                        <p:cTn id="18" dur="100" fill="hold"/>
                                        <p:tgtEl>
                                          <p:spTgt spid="12"/>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2"/>
                                        </p:tgtEl>
                                      </p:cBhvr>
                                      <p:by x="105000" y="105000"/>
                                    </p:animScale>
                                  </p:childTnLst>
                                </p:cTn>
                              </p:par>
                              <p:par>
                                <p:cTn id="22" presetID="6" presetClass="emph" presetSubtype="0" fill="hold" nodeType="withEffect">
                                  <p:stCondLst>
                                    <p:cond delay="200"/>
                                  </p:stCondLst>
                                  <p:childTnLst>
                                    <p:animScale>
                                      <p:cBhvr>
                                        <p:cTn id="23" dur="100" fill="hold"/>
                                        <p:tgtEl>
                                          <p:spTgt spid="12"/>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800"/>
                                        <p:tgtEl>
                                          <p:spTgt spid="20"/>
                                        </p:tgtEl>
                                      </p:cBhvr>
                                    </p:animEffect>
                                  </p:childTnLst>
                                </p:cTn>
                              </p:par>
                            </p:childTnLst>
                          </p:cTn>
                        </p:par>
                        <p:par>
                          <p:cTn id="28" fill="hold">
                            <p:stCondLst>
                              <p:cond delay="3100"/>
                            </p:stCondLst>
                            <p:childTnLst>
                              <p:par>
                                <p:cTn id="29" presetID="14" presetClass="entr" presetSubtype="1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900"/>
                                        <p:tgtEl>
                                          <p:spTgt spid="1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800"/>
                                        <p:tgtEl>
                                          <p:spTgt spid="19"/>
                                        </p:tgtEl>
                                      </p:cBhvr>
                                    </p:animEffect>
                                  </p:childTnLst>
                                </p:cTn>
                              </p:par>
                            </p:childTnLst>
                          </p:cTn>
                        </p:par>
                        <p:par>
                          <p:cTn id="36" fill="hold">
                            <p:stCondLst>
                              <p:cond delay="4800"/>
                            </p:stCondLst>
                            <p:childTnLst>
                              <p:par>
                                <p:cTn id="37" presetID="22" presetClass="entr" presetSubtype="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22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19" grpId="0"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Tile"/>
          <p:cNvSpPr/>
          <p:nvPr/>
        </p:nvSpPr>
        <p:spPr bwMode="auto">
          <a:xfrm>
            <a:off x="683568" y="2103716"/>
            <a:ext cx="7848872" cy="2628274"/>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a:defRPr/>
            </a:pPr>
            <a:endParaRPr lang="en-US" kern="0" dirty="0">
              <a:solidFill>
                <a:srgbClr val="FFFFFF"/>
              </a:solidFill>
            </a:endParaRPr>
          </a:p>
        </p:txBody>
      </p:sp>
      <p:sp>
        <p:nvSpPr>
          <p:cNvPr id="6" name="矩形 5"/>
          <p:cNvSpPr/>
          <p:nvPr/>
        </p:nvSpPr>
        <p:spPr>
          <a:xfrm>
            <a:off x="827583" y="165869"/>
            <a:ext cx="4464497" cy="461665"/>
          </a:xfrm>
          <a:prstGeom prst="rect">
            <a:avLst/>
          </a:prstGeom>
        </p:spPr>
        <p:txBody>
          <a:bodyPr wrap="square">
            <a:spAutoFit/>
          </a:bodyPr>
          <a:lstStyle/>
          <a:p>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开展民主评议党员</a:t>
            </a:r>
          </a:p>
        </p:txBody>
      </p:sp>
      <p:grpSp>
        <p:nvGrpSpPr>
          <p:cNvPr id="12" name="组合 11"/>
          <p:cNvGrpSpPr/>
          <p:nvPr/>
        </p:nvGrpSpPr>
        <p:grpSpPr>
          <a:xfrm>
            <a:off x="467544" y="1222053"/>
            <a:ext cx="3528397" cy="612178"/>
            <a:chOff x="539475" y="2296781"/>
            <a:chExt cx="3733886" cy="583085"/>
          </a:xfrm>
        </p:grpSpPr>
        <p:sp>
          <p:nvSpPr>
            <p:cNvPr id="13" name="对角圆角矩形 12"/>
            <p:cNvSpPr/>
            <p:nvPr/>
          </p:nvSpPr>
          <p:spPr>
            <a:xfrm>
              <a:off x="935023" y="2360753"/>
              <a:ext cx="2881122"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五角星 13"/>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539475" y="2408008"/>
              <a:ext cx="3733886" cy="43972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400" spc="300" dirty="0" smtClean="0">
                  <a:solidFill>
                    <a:srgbClr val="FFFF00"/>
                  </a:solidFill>
                </a:rPr>
                <a:t>民主评议党员</a:t>
              </a:r>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780" y="2283718"/>
            <a:ext cx="3577537" cy="2308324"/>
          </a:xfrm>
          <a:prstGeom prst="roundRect">
            <a:avLst>
              <a:gd name="adj" fmla="val 8594"/>
            </a:avLst>
          </a:prstGeom>
          <a:solidFill>
            <a:srgbClr val="FFFFFF">
              <a:shade val="85000"/>
            </a:srgbClr>
          </a:solidFill>
          <a:ln>
            <a:noFill/>
          </a:ln>
          <a:effectLst>
            <a:innerShdw blurRad="114300">
              <a:prstClr val="black"/>
            </a:innerShdw>
          </a:effectLst>
        </p:spPr>
      </p:pic>
      <p:sp>
        <p:nvSpPr>
          <p:cNvPr id="19" name="矩形 18"/>
          <p:cNvSpPr/>
          <p:nvPr/>
        </p:nvSpPr>
        <p:spPr>
          <a:xfrm>
            <a:off x="4499992" y="2196151"/>
            <a:ext cx="3928492" cy="2416216"/>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4499992" y="2283718"/>
            <a:ext cx="3960440" cy="2308324"/>
          </a:xfrm>
          <a:prstGeom prst="rect">
            <a:avLst/>
          </a:prstGeom>
        </p:spPr>
        <p:txBody>
          <a:bodyPr wrap="square">
            <a:spAutoFit/>
          </a:bodyPr>
          <a:lstStyle/>
          <a:p>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以党支部为单位召开全体党员会议，组织党员开展民主评议。</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对照党员标准，按照个人自评、党员互评、民主测评、组织评定的程序，对党员进行评议</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。党员人数较多的党支部，个人自评和党员互评可分党小组进行。</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结合民主评议，支部班子成员要与每名党员谈心谈话</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党支部综合民主评议情况和党员日常表现，确定评议等次，对优秀党员予以表扬；对有不合格表现的党员，按照党章和党内有关规定，区别不同情况，稳妥慎重给予组织处置</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endParaRPr>
          </a:p>
          <a:p>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方案</a:t>
            </a:r>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提出</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：党员人数较多的党支部，个人自评和党员互评可分党小组</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进行。</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p:txBody>
      </p:sp>
    </p:spTree>
    <p:extLst>
      <p:ext uri="{BB962C8B-B14F-4D97-AF65-F5344CB8AC3E}">
        <p14:creationId xmlns:p14="http://schemas.microsoft.com/office/powerpoint/2010/main" val="3271912008"/>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200" fill="hold"/>
                                        <p:tgtEl>
                                          <p:spTgt spid="12"/>
                                        </p:tgtEl>
                                        <p:attrNameLst>
                                          <p:attrName>ppt_w</p:attrName>
                                        </p:attrNameLst>
                                      </p:cBhvr>
                                      <p:tavLst>
                                        <p:tav tm="0">
                                          <p:val>
                                            <p:fltVal val="0"/>
                                          </p:val>
                                        </p:tav>
                                        <p:tav tm="100000">
                                          <p:val>
                                            <p:strVal val="#ppt_w"/>
                                          </p:val>
                                        </p:tav>
                                      </p:tavLst>
                                    </p:anim>
                                    <p:anim calcmode="lin" valueType="num">
                                      <p:cBhvr>
                                        <p:cTn id="12" dur="200" fill="hold"/>
                                        <p:tgtEl>
                                          <p:spTgt spid="12"/>
                                        </p:tgtEl>
                                        <p:attrNameLst>
                                          <p:attrName>ppt_h</p:attrName>
                                        </p:attrNameLst>
                                      </p:cBhvr>
                                      <p:tavLst>
                                        <p:tav tm="0">
                                          <p:val>
                                            <p:fltVal val="0"/>
                                          </p:val>
                                        </p:tav>
                                        <p:tav tm="100000">
                                          <p:val>
                                            <p:strVal val="#ppt_h"/>
                                          </p:val>
                                        </p:tav>
                                      </p:tavLst>
                                    </p:anim>
                                    <p:animEffect transition="in" filter="fade">
                                      <p:cBhvr>
                                        <p:cTn id="13" dur="200"/>
                                        <p:tgtEl>
                                          <p:spTgt spid="12"/>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2"/>
                                        </p:tgtEl>
                                      </p:cBhvr>
                                      <p:by x="115000" y="115000"/>
                                    </p:animScale>
                                  </p:childTnLst>
                                </p:cTn>
                              </p:par>
                              <p:par>
                                <p:cTn id="17" presetID="6" presetClass="emph" presetSubtype="0" fill="hold" nodeType="withEffect">
                                  <p:stCondLst>
                                    <p:cond delay="200"/>
                                  </p:stCondLst>
                                  <p:childTnLst>
                                    <p:animScale>
                                      <p:cBhvr>
                                        <p:cTn id="18" dur="100" fill="hold"/>
                                        <p:tgtEl>
                                          <p:spTgt spid="12"/>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2"/>
                                        </p:tgtEl>
                                      </p:cBhvr>
                                      <p:by x="105000" y="105000"/>
                                    </p:animScale>
                                  </p:childTnLst>
                                </p:cTn>
                              </p:par>
                              <p:par>
                                <p:cTn id="22" presetID="6" presetClass="emph" presetSubtype="0" fill="hold" nodeType="withEffect">
                                  <p:stCondLst>
                                    <p:cond delay="200"/>
                                  </p:stCondLst>
                                  <p:childTnLst>
                                    <p:animScale>
                                      <p:cBhvr>
                                        <p:cTn id="23" dur="100" fill="hold"/>
                                        <p:tgtEl>
                                          <p:spTgt spid="12"/>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800"/>
                                        <p:tgtEl>
                                          <p:spTgt spid="20"/>
                                        </p:tgtEl>
                                      </p:cBhvr>
                                    </p:animEffect>
                                  </p:childTnLst>
                                </p:cTn>
                              </p:par>
                            </p:childTnLst>
                          </p:cTn>
                        </p:par>
                        <p:par>
                          <p:cTn id="28" fill="hold">
                            <p:stCondLst>
                              <p:cond delay="3100"/>
                            </p:stCondLst>
                            <p:childTnLst>
                              <p:par>
                                <p:cTn id="29" presetID="14" presetClass="entr" presetSubtype="1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900"/>
                                        <p:tgtEl>
                                          <p:spTgt spid="1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800"/>
                                        <p:tgtEl>
                                          <p:spTgt spid="19"/>
                                        </p:tgtEl>
                                      </p:cBhvr>
                                    </p:animEffect>
                                  </p:childTnLst>
                                </p:cTn>
                              </p:par>
                            </p:childTnLst>
                          </p:cTn>
                        </p:par>
                        <p:par>
                          <p:cTn id="36" fill="hold">
                            <p:stCondLst>
                              <p:cond delay="4800"/>
                            </p:stCondLst>
                            <p:childTnLst>
                              <p:par>
                                <p:cTn id="37" presetID="22" presetClass="entr" presetSubtype="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27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19" grpId="0" animBg="1"/>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Tile"/>
          <p:cNvSpPr/>
          <p:nvPr/>
        </p:nvSpPr>
        <p:spPr bwMode="auto">
          <a:xfrm>
            <a:off x="683568" y="2103716"/>
            <a:ext cx="7848872" cy="2628274"/>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a:defRPr/>
            </a:pPr>
            <a:endParaRPr lang="en-US" kern="0" dirty="0">
              <a:solidFill>
                <a:srgbClr val="FFFFFF"/>
              </a:solidFill>
            </a:endParaRPr>
          </a:p>
        </p:txBody>
      </p:sp>
      <p:sp>
        <p:nvSpPr>
          <p:cNvPr id="6" name="矩形 5"/>
          <p:cNvSpPr/>
          <p:nvPr/>
        </p:nvSpPr>
        <p:spPr>
          <a:xfrm>
            <a:off x="827583" y="165869"/>
            <a:ext cx="4464497" cy="461665"/>
          </a:xfrm>
          <a:prstGeom prst="rect">
            <a:avLst/>
          </a:prstGeom>
        </p:spPr>
        <p:txBody>
          <a:bodyPr wrap="square">
            <a:spAutoFit/>
          </a:bodyPr>
          <a:lstStyle/>
          <a:p>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召开党支部专题组织生活会</a:t>
            </a:r>
          </a:p>
        </p:txBody>
      </p:sp>
      <p:grpSp>
        <p:nvGrpSpPr>
          <p:cNvPr id="12" name="组合 11"/>
          <p:cNvGrpSpPr/>
          <p:nvPr/>
        </p:nvGrpSpPr>
        <p:grpSpPr>
          <a:xfrm>
            <a:off x="467544" y="1222053"/>
            <a:ext cx="3528397" cy="612178"/>
            <a:chOff x="539475" y="2296781"/>
            <a:chExt cx="3733886" cy="583085"/>
          </a:xfrm>
        </p:grpSpPr>
        <p:sp>
          <p:nvSpPr>
            <p:cNvPr id="13" name="对角圆角矩形 12"/>
            <p:cNvSpPr/>
            <p:nvPr/>
          </p:nvSpPr>
          <p:spPr>
            <a:xfrm>
              <a:off x="935023" y="2360753"/>
              <a:ext cx="2881122"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五角星 13"/>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539475" y="2408008"/>
              <a:ext cx="3733886" cy="43972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400" spc="300" dirty="0" smtClean="0">
                  <a:solidFill>
                    <a:srgbClr val="FFFF00"/>
                  </a:solidFill>
                </a:rPr>
                <a:t>组织生活会</a:t>
              </a:r>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013" y="2196151"/>
            <a:ext cx="3573070" cy="2416216"/>
          </a:xfrm>
          <a:prstGeom prst="roundRect">
            <a:avLst>
              <a:gd name="adj" fmla="val 8594"/>
            </a:avLst>
          </a:prstGeom>
          <a:solidFill>
            <a:srgbClr val="FFFFFF">
              <a:shade val="85000"/>
            </a:srgbClr>
          </a:solidFill>
          <a:ln>
            <a:noFill/>
          </a:ln>
          <a:effectLst>
            <a:innerShdw blurRad="114300">
              <a:prstClr val="black"/>
            </a:innerShdw>
          </a:effectLst>
        </p:spPr>
      </p:pic>
      <p:sp>
        <p:nvSpPr>
          <p:cNvPr id="19" name="矩形 18"/>
          <p:cNvSpPr/>
          <p:nvPr/>
        </p:nvSpPr>
        <p:spPr>
          <a:xfrm>
            <a:off x="4499992" y="2196151"/>
            <a:ext cx="3928492" cy="2416216"/>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4499992" y="2473608"/>
            <a:ext cx="3960440" cy="1754326"/>
          </a:xfrm>
          <a:prstGeom prst="rect">
            <a:avLst/>
          </a:prstGeom>
        </p:spPr>
        <p:txBody>
          <a:bodyPr wrap="square">
            <a:spAutoFit/>
          </a:bodyPr>
          <a:lstStyle/>
          <a:p>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年底前，党支部召开专题组织生活会</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支部班子及其成员对照职能职责，进行党性分析，查摆在思想、组织、作风、纪律等方面存在的问题。要面向党员和群众广泛征求意见，严肃认真开展批评和自我批评，针对突出问题和薄弱环节提出整改措施。组织全体党员对支部班子的工作、作风等进行评议</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方案</a:t>
            </a:r>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提出</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：党小组可参照党支部要求，召开专题组织生活会。</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p:txBody>
      </p:sp>
    </p:spTree>
    <p:extLst>
      <p:ext uri="{BB962C8B-B14F-4D97-AF65-F5344CB8AC3E}">
        <p14:creationId xmlns:p14="http://schemas.microsoft.com/office/powerpoint/2010/main" val="2278121771"/>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200" fill="hold"/>
                                        <p:tgtEl>
                                          <p:spTgt spid="12"/>
                                        </p:tgtEl>
                                        <p:attrNameLst>
                                          <p:attrName>ppt_w</p:attrName>
                                        </p:attrNameLst>
                                      </p:cBhvr>
                                      <p:tavLst>
                                        <p:tav tm="0">
                                          <p:val>
                                            <p:fltVal val="0"/>
                                          </p:val>
                                        </p:tav>
                                        <p:tav tm="100000">
                                          <p:val>
                                            <p:strVal val="#ppt_w"/>
                                          </p:val>
                                        </p:tav>
                                      </p:tavLst>
                                    </p:anim>
                                    <p:anim calcmode="lin" valueType="num">
                                      <p:cBhvr>
                                        <p:cTn id="12" dur="200" fill="hold"/>
                                        <p:tgtEl>
                                          <p:spTgt spid="12"/>
                                        </p:tgtEl>
                                        <p:attrNameLst>
                                          <p:attrName>ppt_h</p:attrName>
                                        </p:attrNameLst>
                                      </p:cBhvr>
                                      <p:tavLst>
                                        <p:tav tm="0">
                                          <p:val>
                                            <p:fltVal val="0"/>
                                          </p:val>
                                        </p:tav>
                                        <p:tav tm="100000">
                                          <p:val>
                                            <p:strVal val="#ppt_h"/>
                                          </p:val>
                                        </p:tav>
                                      </p:tavLst>
                                    </p:anim>
                                    <p:animEffect transition="in" filter="fade">
                                      <p:cBhvr>
                                        <p:cTn id="13" dur="200"/>
                                        <p:tgtEl>
                                          <p:spTgt spid="12"/>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2"/>
                                        </p:tgtEl>
                                      </p:cBhvr>
                                      <p:by x="115000" y="115000"/>
                                    </p:animScale>
                                  </p:childTnLst>
                                </p:cTn>
                              </p:par>
                              <p:par>
                                <p:cTn id="17" presetID="6" presetClass="emph" presetSubtype="0" fill="hold" nodeType="withEffect">
                                  <p:stCondLst>
                                    <p:cond delay="200"/>
                                  </p:stCondLst>
                                  <p:childTnLst>
                                    <p:animScale>
                                      <p:cBhvr>
                                        <p:cTn id="18" dur="100" fill="hold"/>
                                        <p:tgtEl>
                                          <p:spTgt spid="12"/>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2"/>
                                        </p:tgtEl>
                                      </p:cBhvr>
                                      <p:by x="105000" y="105000"/>
                                    </p:animScale>
                                  </p:childTnLst>
                                </p:cTn>
                              </p:par>
                              <p:par>
                                <p:cTn id="22" presetID="6" presetClass="emph" presetSubtype="0" fill="hold" nodeType="withEffect">
                                  <p:stCondLst>
                                    <p:cond delay="200"/>
                                  </p:stCondLst>
                                  <p:childTnLst>
                                    <p:animScale>
                                      <p:cBhvr>
                                        <p:cTn id="23" dur="100" fill="hold"/>
                                        <p:tgtEl>
                                          <p:spTgt spid="12"/>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800"/>
                                        <p:tgtEl>
                                          <p:spTgt spid="20"/>
                                        </p:tgtEl>
                                      </p:cBhvr>
                                    </p:animEffect>
                                  </p:childTnLst>
                                </p:cTn>
                              </p:par>
                            </p:childTnLst>
                          </p:cTn>
                        </p:par>
                        <p:par>
                          <p:cTn id="28" fill="hold">
                            <p:stCondLst>
                              <p:cond delay="3100"/>
                            </p:stCondLst>
                            <p:childTnLst>
                              <p:par>
                                <p:cTn id="29" presetID="14" presetClass="entr" presetSubtype="1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900"/>
                                        <p:tgtEl>
                                          <p:spTgt spid="1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800"/>
                                        <p:tgtEl>
                                          <p:spTgt spid="19"/>
                                        </p:tgtEl>
                                      </p:cBhvr>
                                    </p:animEffect>
                                  </p:childTnLst>
                                </p:cTn>
                              </p:par>
                            </p:childTnLst>
                          </p:cTn>
                        </p:par>
                        <p:par>
                          <p:cTn id="36" fill="hold">
                            <p:stCondLst>
                              <p:cond delay="4800"/>
                            </p:stCondLst>
                            <p:childTnLst>
                              <p:par>
                                <p:cTn id="37" presetID="22" presetClass="entr" presetSubtype="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2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19" grpId="0" animBg="1"/>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Tile"/>
          <p:cNvSpPr/>
          <p:nvPr/>
        </p:nvSpPr>
        <p:spPr bwMode="auto">
          <a:xfrm>
            <a:off x="683568" y="2103716"/>
            <a:ext cx="7848872" cy="2628274"/>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a:defRPr/>
            </a:pPr>
            <a:endParaRPr lang="en-US" kern="0" dirty="0">
              <a:solidFill>
                <a:srgbClr val="FFFFFF"/>
              </a:solidFill>
            </a:endParaRPr>
          </a:p>
        </p:txBody>
      </p:sp>
      <p:sp>
        <p:nvSpPr>
          <p:cNvPr id="6" name="矩形 5"/>
          <p:cNvSpPr/>
          <p:nvPr/>
        </p:nvSpPr>
        <p:spPr>
          <a:xfrm>
            <a:off x="827583" y="165869"/>
            <a:ext cx="4464497" cy="461665"/>
          </a:xfrm>
          <a:prstGeom prst="rect">
            <a:avLst/>
          </a:prstGeom>
        </p:spPr>
        <p:txBody>
          <a:bodyPr wrap="square">
            <a:spAutoFit/>
          </a:bodyPr>
          <a:lstStyle/>
          <a:p>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立足岗位作贡献</a:t>
            </a:r>
          </a:p>
        </p:txBody>
      </p:sp>
      <p:grpSp>
        <p:nvGrpSpPr>
          <p:cNvPr id="12" name="组合 11"/>
          <p:cNvGrpSpPr/>
          <p:nvPr/>
        </p:nvGrpSpPr>
        <p:grpSpPr>
          <a:xfrm>
            <a:off x="683563" y="1222053"/>
            <a:ext cx="3528397" cy="612178"/>
            <a:chOff x="768075" y="2296781"/>
            <a:chExt cx="3733886" cy="583085"/>
          </a:xfrm>
        </p:grpSpPr>
        <p:sp>
          <p:nvSpPr>
            <p:cNvPr id="13" name="对角圆角矩形 12"/>
            <p:cNvSpPr/>
            <p:nvPr/>
          </p:nvSpPr>
          <p:spPr>
            <a:xfrm>
              <a:off x="935023" y="2360753"/>
              <a:ext cx="3262131"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五角星 13"/>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768075" y="2408008"/>
              <a:ext cx="3733886" cy="43972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400" spc="300" dirty="0">
                  <a:solidFill>
                    <a:srgbClr val="FFFF00"/>
                  </a:solidFill>
                </a:rPr>
                <a:t>立足岗位作贡献</a:t>
              </a:r>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780" y="2283718"/>
            <a:ext cx="3577537" cy="2232248"/>
          </a:xfrm>
          <a:prstGeom prst="roundRect">
            <a:avLst>
              <a:gd name="adj" fmla="val 8594"/>
            </a:avLst>
          </a:prstGeom>
          <a:solidFill>
            <a:srgbClr val="FFFFFF">
              <a:shade val="85000"/>
            </a:srgbClr>
          </a:solidFill>
          <a:ln>
            <a:noFill/>
          </a:ln>
          <a:effectLst>
            <a:innerShdw blurRad="114300">
              <a:prstClr val="black"/>
            </a:innerShdw>
          </a:effectLst>
        </p:spPr>
      </p:pic>
      <p:sp>
        <p:nvSpPr>
          <p:cNvPr id="19" name="矩形 18"/>
          <p:cNvSpPr/>
          <p:nvPr/>
        </p:nvSpPr>
        <p:spPr>
          <a:xfrm>
            <a:off x="4499992" y="2196151"/>
            <a:ext cx="3928492" cy="2416216"/>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4499992" y="2283718"/>
            <a:ext cx="3960440" cy="2292935"/>
          </a:xfrm>
          <a:prstGeom prst="rect">
            <a:avLst/>
          </a:prstGeom>
        </p:spPr>
        <p:txBody>
          <a:bodyPr wrap="square">
            <a:spAutoFit/>
          </a:bodyPr>
          <a:lstStyle/>
          <a:p>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针对不同群体党员实际情况，提出党员发挥作用的具体要求，教育引导党员在任何岗位、任何地方、任何时候、任何情况下都铭记党员身份，积极为党工作。结合不同领域不同行业实际，组织引导党员立足岗位、履职尽责。</a:t>
            </a:r>
            <a:r>
              <a:rPr lang="zh-CN" altLang="en-US" sz="1100" b="1" dirty="0">
                <a:gradFill>
                  <a:gsLst>
                    <a:gs pos="0">
                      <a:srgbClr val="C00000"/>
                    </a:gs>
                    <a:gs pos="100000">
                      <a:srgbClr val="FF0000"/>
                    </a:gs>
                  </a:gsLst>
                  <a:lin ang="2700000" scaled="1"/>
                </a:gradFill>
                <a:latin typeface="微软雅黑" pitchFamily="34" charset="-122"/>
                <a:ea typeface="微软雅黑" pitchFamily="34" charset="-122"/>
              </a:rPr>
              <a:t>在农村、社区，重点落实党员设岗定责和承诺践诺制度</a:t>
            </a:r>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100" b="1" dirty="0">
                <a:gradFill>
                  <a:gsLst>
                    <a:gs pos="0">
                      <a:srgbClr val="C00000"/>
                    </a:gs>
                    <a:gs pos="100000">
                      <a:srgbClr val="FF0000"/>
                    </a:gs>
                  </a:gsLst>
                  <a:lin ang="2700000" scaled="1"/>
                </a:gradFill>
                <a:latin typeface="微软雅黑" pitchFamily="34" charset="-122"/>
                <a:ea typeface="微软雅黑" pitchFamily="34" charset="-122"/>
              </a:rPr>
              <a:t>在国有企业和非公有制企业、社会组织，重点落实党员示范岗和党员责任区制度</a:t>
            </a:r>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100" b="1" dirty="0">
                <a:gradFill>
                  <a:gsLst>
                    <a:gs pos="0">
                      <a:srgbClr val="C00000"/>
                    </a:gs>
                    <a:gs pos="100000">
                      <a:srgbClr val="FF0000"/>
                    </a:gs>
                  </a:gsLst>
                  <a:lin ang="2700000" scaled="1"/>
                </a:gradFill>
                <a:latin typeface="微软雅黑" pitchFamily="34" charset="-122"/>
                <a:ea typeface="微软雅黑" pitchFamily="34" charset="-122"/>
              </a:rPr>
              <a:t>在窗口单位和服务行业，重点落实党员挂牌上岗、亮明身份制度</a:t>
            </a:r>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100" b="1" dirty="0">
                <a:gradFill>
                  <a:gsLst>
                    <a:gs pos="0">
                      <a:srgbClr val="C00000"/>
                    </a:gs>
                    <a:gs pos="100000">
                      <a:srgbClr val="FF0000"/>
                    </a:gs>
                  </a:gsLst>
                  <a:lin ang="2700000" scaled="1"/>
                </a:gradFill>
                <a:latin typeface="微软雅黑" pitchFamily="34" charset="-122"/>
                <a:ea typeface="微软雅黑" pitchFamily="34" charset="-122"/>
              </a:rPr>
              <a:t>在机关事业单位，促进党员模范履行岗位职责，落实党员到社区报到、直接联系服务群众制度</a:t>
            </a:r>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100" b="1" dirty="0">
                <a:gradFill>
                  <a:gsLst>
                    <a:gs pos="0">
                      <a:srgbClr val="C00000"/>
                    </a:gs>
                    <a:gs pos="100000">
                      <a:srgbClr val="FF0000"/>
                    </a:gs>
                  </a:gsLst>
                  <a:lin ang="2700000" scaled="1"/>
                </a:gradFill>
                <a:latin typeface="微软雅黑" pitchFamily="34" charset="-122"/>
                <a:ea typeface="微软雅黑" pitchFamily="34" charset="-122"/>
              </a:rPr>
              <a:t>在学校，重点要求党员增强党的意识，自觉爱党护党为党，敬业修德，奉献社会</a:t>
            </a:r>
            <a:r>
              <a:rPr lang="zh-CN" altLang="en-US" sz="110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100" dirty="0" smtClean="0">
              <a:gradFill>
                <a:gsLst>
                  <a:gs pos="0">
                    <a:srgbClr val="C00000"/>
                  </a:gs>
                  <a:gs pos="100000">
                    <a:srgbClr val="FF0000"/>
                  </a:gs>
                </a:gsLst>
                <a:lin ang="2700000" scaled="1"/>
              </a:gradFill>
              <a:latin typeface="微软雅黑" pitchFamily="34" charset="-122"/>
              <a:ea typeface="微软雅黑" pitchFamily="34" charset="-122"/>
            </a:endParaRPr>
          </a:p>
          <a:p>
            <a:endParaRPr lang="en-US" altLang="zh-CN" sz="1100" dirty="0" smtClean="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10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100" b="1" dirty="0" smtClean="0">
                <a:gradFill>
                  <a:gsLst>
                    <a:gs pos="0">
                      <a:srgbClr val="C00000"/>
                    </a:gs>
                    <a:gs pos="100000">
                      <a:srgbClr val="FF0000"/>
                    </a:gs>
                  </a:gsLst>
                  <a:lin ang="2700000" scaled="1"/>
                </a:gradFill>
                <a:latin typeface="微软雅黑" pitchFamily="34" charset="-122"/>
                <a:ea typeface="微软雅黑" pitchFamily="34" charset="-122"/>
              </a:rPr>
              <a:t>方案</a:t>
            </a:r>
            <a:r>
              <a:rPr lang="en-US" altLang="zh-CN" sz="110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100" b="1" dirty="0" smtClean="0">
                <a:gradFill>
                  <a:gsLst>
                    <a:gs pos="0">
                      <a:srgbClr val="C00000"/>
                    </a:gs>
                    <a:gs pos="100000">
                      <a:srgbClr val="FF0000"/>
                    </a:gs>
                  </a:gsLst>
                  <a:lin ang="2700000" scaled="1"/>
                </a:gradFill>
                <a:latin typeface="微软雅黑" pitchFamily="34" charset="-122"/>
                <a:ea typeface="微软雅黑" pitchFamily="34" charset="-122"/>
              </a:rPr>
              <a:t>提出</a:t>
            </a:r>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：在纪念建党</a:t>
            </a:r>
            <a:r>
              <a:rPr lang="en-US" altLang="zh-CN" sz="1100" dirty="0">
                <a:gradFill>
                  <a:gsLst>
                    <a:gs pos="0">
                      <a:srgbClr val="C00000"/>
                    </a:gs>
                    <a:gs pos="100000">
                      <a:srgbClr val="FF0000"/>
                    </a:gs>
                  </a:gsLst>
                  <a:lin ang="2700000" scaled="1"/>
                </a:gradFill>
                <a:latin typeface="微软雅黑" pitchFamily="34" charset="-122"/>
                <a:ea typeface="微软雅黑" pitchFamily="34" charset="-122"/>
              </a:rPr>
              <a:t>95</a:t>
            </a:r>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周年活动中，评选表彰优秀共产党员、优秀党务工作者、先进基层党组织。</a:t>
            </a:r>
          </a:p>
        </p:txBody>
      </p:sp>
    </p:spTree>
    <p:extLst>
      <p:ext uri="{BB962C8B-B14F-4D97-AF65-F5344CB8AC3E}">
        <p14:creationId xmlns:p14="http://schemas.microsoft.com/office/powerpoint/2010/main" val="2681143102"/>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200" fill="hold"/>
                                        <p:tgtEl>
                                          <p:spTgt spid="12"/>
                                        </p:tgtEl>
                                        <p:attrNameLst>
                                          <p:attrName>ppt_w</p:attrName>
                                        </p:attrNameLst>
                                      </p:cBhvr>
                                      <p:tavLst>
                                        <p:tav tm="0">
                                          <p:val>
                                            <p:fltVal val="0"/>
                                          </p:val>
                                        </p:tav>
                                        <p:tav tm="100000">
                                          <p:val>
                                            <p:strVal val="#ppt_w"/>
                                          </p:val>
                                        </p:tav>
                                      </p:tavLst>
                                    </p:anim>
                                    <p:anim calcmode="lin" valueType="num">
                                      <p:cBhvr>
                                        <p:cTn id="12" dur="200" fill="hold"/>
                                        <p:tgtEl>
                                          <p:spTgt spid="12"/>
                                        </p:tgtEl>
                                        <p:attrNameLst>
                                          <p:attrName>ppt_h</p:attrName>
                                        </p:attrNameLst>
                                      </p:cBhvr>
                                      <p:tavLst>
                                        <p:tav tm="0">
                                          <p:val>
                                            <p:fltVal val="0"/>
                                          </p:val>
                                        </p:tav>
                                        <p:tav tm="100000">
                                          <p:val>
                                            <p:strVal val="#ppt_h"/>
                                          </p:val>
                                        </p:tav>
                                      </p:tavLst>
                                    </p:anim>
                                    <p:animEffect transition="in" filter="fade">
                                      <p:cBhvr>
                                        <p:cTn id="13" dur="200"/>
                                        <p:tgtEl>
                                          <p:spTgt spid="12"/>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2"/>
                                        </p:tgtEl>
                                      </p:cBhvr>
                                      <p:by x="115000" y="115000"/>
                                    </p:animScale>
                                  </p:childTnLst>
                                </p:cTn>
                              </p:par>
                              <p:par>
                                <p:cTn id="17" presetID="6" presetClass="emph" presetSubtype="0" fill="hold" nodeType="withEffect">
                                  <p:stCondLst>
                                    <p:cond delay="200"/>
                                  </p:stCondLst>
                                  <p:childTnLst>
                                    <p:animScale>
                                      <p:cBhvr>
                                        <p:cTn id="18" dur="100" fill="hold"/>
                                        <p:tgtEl>
                                          <p:spTgt spid="12"/>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2"/>
                                        </p:tgtEl>
                                      </p:cBhvr>
                                      <p:by x="105000" y="105000"/>
                                    </p:animScale>
                                  </p:childTnLst>
                                </p:cTn>
                              </p:par>
                              <p:par>
                                <p:cTn id="22" presetID="6" presetClass="emph" presetSubtype="0" fill="hold" nodeType="withEffect">
                                  <p:stCondLst>
                                    <p:cond delay="200"/>
                                  </p:stCondLst>
                                  <p:childTnLst>
                                    <p:animScale>
                                      <p:cBhvr>
                                        <p:cTn id="23" dur="100" fill="hold"/>
                                        <p:tgtEl>
                                          <p:spTgt spid="12"/>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800"/>
                                        <p:tgtEl>
                                          <p:spTgt spid="20"/>
                                        </p:tgtEl>
                                      </p:cBhvr>
                                    </p:animEffect>
                                  </p:childTnLst>
                                </p:cTn>
                              </p:par>
                            </p:childTnLst>
                          </p:cTn>
                        </p:par>
                        <p:par>
                          <p:cTn id="28" fill="hold">
                            <p:stCondLst>
                              <p:cond delay="3100"/>
                            </p:stCondLst>
                            <p:childTnLst>
                              <p:par>
                                <p:cTn id="29" presetID="14" presetClass="entr" presetSubtype="1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900"/>
                                        <p:tgtEl>
                                          <p:spTgt spid="1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800"/>
                                        <p:tgtEl>
                                          <p:spTgt spid="19"/>
                                        </p:tgtEl>
                                      </p:cBhvr>
                                    </p:animEffect>
                                  </p:childTnLst>
                                </p:cTn>
                              </p:par>
                            </p:childTnLst>
                          </p:cTn>
                        </p:par>
                        <p:par>
                          <p:cTn id="36" fill="hold">
                            <p:stCondLst>
                              <p:cond delay="4800"/>
                            </p:stCondLst>
                            <p:childTnLst>
                              <p:par>
                                <p:cTn id="37" presetID="22" presetClass="entr" presetSubtype="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27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19" grpId="0" animBg="1"/>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Tile"/>
          <p:cNvSpPr/>
          <p:nvPr/>
        </p:nvSpPr>
        <p:spPr bwMode="auto">
          <a:xfrm>
            <a:off x="683568" y="2103716"/>
            <a:ext cx="7848872" cy="2628274"/>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a:defRPr/>
            </a:pPr>
            <a:endParaRPr lang="en-US" kern="0" dirty="0">
              <a:solidFill>
                <a:srgbClr val="FFFFFF"/>
              </a:solidFill>
            </a:endParaRPr>
          </a:p>
        </p:txBody>
      </p:sp>
      <p:sp>
        <p:nvSpPr>
          <p:cNvPr id="6" name="矩形 5"/>
          <p:cNvSpPr/>
          <p:nvPr/>
        </p:nvSpPr>
        <p:spPr>
          <a:xfrm>
            <a:off x="827583" y="165869"/>
            <a:ext cx="4464497" cy="461665"/>
          </a:xfrm>
          <a:prstGeom prst="rect">
            <a:avLst/>
          </a:prstGeom>
        </p:spPr>
        <p:txBody>
          <a:bodyPr wrap="square">
            <a:spAutoFit/>
          </a:bodyPr>
          <a:lstStyle/>
          <a:p>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领导机关领导干部作表率</a:t>
            </a:r>
          </a:p>
        </p:txBody>
      </p:sp>
      <p:grpSp>
        <p:nvGrpSpPr>
          <p:cNvPr id="12" name="组合 11"/>
          <p:cNvGrpSpPr/>
          <p:nvPr/>
        </p:nvGrpSpPr>
        <p:grpSpPr>
          <a:xfrm>
            <a:off x="683563" y="1222053"/>
            <a:ext cx="3528397" cy="612178"/>
            <a:chOff x="768075" y="2296781"/>
            <a:chExt cx="3733886" cy="583085"/>
          </a:xfrm>
        </p:grpSpPr>
        <p:sp>
          <p:nvSpPr>
            <p:cNvPr id="13" name="对角圆角矩形 12"/>
            <p:cNvSpPr/>
            <p:nvPr/>
          </p:nvSpPr>
          <p:spPr>
            <a:xfrm>
              <a:off x="935023" y="2360753"/>
              <a:ext cx="3262131"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五角星 13"/>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768075" y="2408008"/>
              <a:ext cx="3733886" cy="43972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400" spc="300" dirty="0" smtClean="0">
                  <a:solidFill>
                    <a:srgbClr val="FFFF00"/>
                  </a:solidFill>
                </a:rPr>
                <a:t>领导示范表率</a:t>
              </a:r>
              <a:endParaRPr lang="zh-CN" altLang="en-US" sz="2400" spc="300" dirty="0">
                <a:solidFill>
                  <a:srgbClr val="FFFF00"/>
                </a:solidFill>
              </a:endParaRPr>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780" y="2303478"/>
            <a:ext cx="3577537" cy="2201561"/>
          </a:xfrm>
          <a:prstGeom prst="roundRect">
            <a:avLst>
              <a:gd name="adj" fmla="val 8594"/>
            </a:avLst>
          </a:prstGeom>
          <a:solidFill>
            <a:srgbClr val="FFFFFF">
              <a:shade val="85000"/>
            </a:srgbClr>
          </a:solidFill>
          <a:ln>
            <a:noFill/>
          </a:ln>
          <a:effectLst>
            <a:innerShdw blurRad="114300">
              <a:prstClr val="black"/>
            </a:innerShdw>
          </a:effectLst>
        </p:spPr>
      </p:pic>
      <p:sp>
        <p:nvSpPr>
          <p:cNvPr id="19" name="矩形 18"/>
          <p:cNvSpPr/>
          <p:nvPr/>
        </p:nvSpPr>
        <p:spPr>
          <a:xfrm>
            <a:off x="4499992" y="2196151"/>
            <a:ext cx="3928492" cy="2416216"/>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4499992" y="2489577"/>
            <a:ext cx="3960440" cy="1954381"/>
          </a:xfrm>
          <a:prstGeom prst="rect">
            <a:avLst/>
          </a:prstGeom>
        </p:spPr>
        <p:txBody>
          <a:bodyPr wrap="square">
            <a:spAutoFit/>
          </a:bodyPr>
          <a:lstStyle/>
          <a:p>
            <a:r>
              <a:rPr lang="zh-CN" altLang="en-US" sz="1100" b="1" dirty="0" smtClean="0">
                <a:gradFill>
                  <a:gsLst>
                    <a:gs pos="0">
                      <a:srgbClr val="C00000"/>
                    </a:gs>
                    <a:gs pos="100000">
                      <a:srgbClr val="FF0000"/>
                    </a:gs>
                  </a:gsLst>
                  <a:lin ang="2700000" scaled="1"/>
                </a:gradFill>
                <a:latin typeface="微软雅黑" pitchFamily="34" charset="-122"/>
                <a:ea typeface="微软雅黑" pitchFamily="34" charset="-122"/>
              </a:rPr>
              <a:t>党员干部：</a:t>
            </a:r>
            <a:r>
              <a:rPr lang="zh-CN" altLang="en-US" sz="1100" dirty="0" smtClean="0">
                <a:gradFill>
                  <a:gsLst>
                    <a:gs pos="0">
                      <a:srgbClr val="C00000"/>
                    </a:gs>
                    <a:gs pos="100000">
                      <a:srgbClr val="FF0000"/>
                    </a:gs>
                  </a:gsLst>
                  <a:lin ang="2700000" scaled="1"/>
                </a:gradFill>
                <a:latin typeface="微软雅黑" pitchFamily="34" charset="-122"/>
                <a:ea typeface="微软雅黑" pitchFamily="34" charset="-122"/>
              </a:rPr>
              <a:t>要</a:t>
            </a:r>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在“两学一做”学习教育中走在前面、深学一层，严格执行双重组织生活制度，以普通党员身份参加所在支部的组织生活</a:t>
            </a:r>
            <a:r>
              <a:rPr lang="zh-CN" altLang="en-US" sz="1100" dirty="0" smtClean="0">
                <a:gradFill>
                  <a:gsLst>
                    <a:gs pos="0">
                      <a:srgbClr val="C00000"/>
                    </a:gs>
                    <a:gs pos="100000">
                      <a:srgbClr val="FF0000"/>
                    </a:gs>
                  </a:gsLst>
                  <a:lin ang="2700000" scaled="1"/>
                </a:gradFill>
                <a:latin typeface="微软雅黑" pitchFamily="34" charset="-122"/>
                <a:ea typeface="微软雅黑" pitchFamily="34" charset="-122"/>
              </a:rPr>
              <a:t>，与</a:t>
            </a:r>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党员一起学习讨论、一起查摆解决问题、一起接受教育、一起参加党员民主评议</a:t>
            </a:r>
            <a:r>
              <a:rPr lang="zh-CN" altLang="en-US" sz="110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100" dirty="0" smtClean="0">
              <a:gradFill>
                <a:gsLst>
                  <a:gs pos="0">
                    <a:srgbClr val="C00000"/>
                  </a:gs>
                  <a:gs pos="100000">
                    <a:srgbClr val="FF0000"/>
                  </a:gs>
                </a:gsLst>
                <a:lin ang="2700000" scaled="1"/>
              </a:gradFill>
              <a:latin typeface="微软雅黑" pitchFamily="34" charset="-122"/>
              <a:ea typeface="微软雅黑" pitchFamily="34" charset="-122"/>
            </a:endParaRPr>
          </a:p>
          <a:p>
            <a:endParaRPr lang="en-US" altLang="zh-CN" sz="1100" dirty="0" smtClean="0">
              <a:gradFill>
                <a:gsLst>
                  <a:gs pos="0">
                    <a:srgbClr val="C00000"/>
                  </a:gs>
                  <a:gs pos="100000">
                    <a:srgbClr val="FF0000"/>
                  </a:gs>
                </a:gsLst>
                <a:lin ang="2700000" scaled="1"/>
              </a:gradFill>
              <a:latin typeface="微软雅黑" pitchFamily="34" charset="-122"/>
              <a:ea typeface="微软雅黑" pitchFamily="34" charset="-122"/>
            </a:endParaRPr>
          </a:p>
          <a:p>
            <a:r>
              <a:rPr lang="zh-CN" altLang="en-US" sz="1100" b="1" dirty="0" smtClean="0">
                <a:gradFill>
                  <a:gsLst>
                    <a:gs pos="0">
                      <a:srgbClr val="C00000"/>
                    </a:gs>
                    <a:gs pos="100000">
                      <a:srgbClr val="FF0000"/>
                    </a:gs>
                  </a:gsLst>
                  <a:lin ang="2700000" scaled="1"/>
                </a:gradFill>
                <a:latin typeface="微软雅黑" pitchFamily="34" charset="-122"/>
                <a:ea typeface="微软雅黑" pitchFamily="34" charset="-122"/>
              </a:rPr>
              <a:t>党委党组：</a:t>
            </a:r>
            <a:r>
              <a:rPr lang="zh-CN" altLang="en-US" sz="1100" dirty="0" smtClean="0">
                <a:gradFill>
                  <a:gsLst>
                    <a:gs pos="0">
                      <a:srgbClr val="C00000"/>
                    </a:gs>
                    <a:gs pos="100000">
                      <a:srgbClr val="FF0000"/>
                    </a:gs>
                  </a:gsLst>
                  <a:lin ang="2700000" scaled="1"/>
                </a:gradFill>
                <a:latin typeface="微软雅黑" pitchFamily="34" charset="-122"/>
                <a:ea typeface="微软雅黑" pitchFamily="34" charset="-122"/>
              </a:rPr>
              <a:t>要</a:t>
            </a:r>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召开党委（党组）会，专题学习党章党规和习近平总书记系列重要讲话；要以党委（党组）中心组等形式组织集中研讨，深化学习效果</a:t>
            </a:r>
            <a:r>
              <a:rPr lang="zh-CN" altLang="en-US" sz="110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100" dirty="0" smtClean="0">
              <a:gradFill>
                <a:gsLst>
                  <a:gs pos="0">
                    <a:srgbClr val="C00000"/>
                  </a:gs>
                  <a:gs pos="100000">
                    <a:srgbClr val="FF0000"/>
                  </a:gs>
                </a:gsLst>
                <a:lin ang="2700000" scaled="1"/>
              </a:gradFill>
              <a:latin typeface="微软雅黑" pitchFamily="34" charset="-122"/>
              <a:ea typeface="微软雅黑" pitchFamily="34" charset="-122"/>
            </a:endParaRPr>
          </a:p>
          <a:p>
            <a:endParaRPr lang="en-US" altLang="zh-CN" sz="1100" dirty="0" smtClean="0">
              <a:gradFill>
                <a:gsLst>
                  <a:gs pos="0">
                    <a:srgbClr val="C00000"/>
                  </a:gs>
                  <a:gs pos="100000">
                    <a:srgbClr val="FF0000"/>
                  </a:gs>
                </a:gsLst>
                <a:lin ang="2700000" scaled="1"/>
              </a:gradFill>
              <a:latin typeface="微软雅黑" pitchFamily="34" charset="-122"/>
              <a:ea typeface="微软雅黑" pitchFamily="34" charset="-122"/>
            </a:endParaRPr>
          </a:p>
          <a:p>
            <a:r>
              <a:rPr lang="zh-CN" altLang="en-US" sz="1100" b="1" dirty="0" smtClean="0">
                <a:gradFill>
                  <a:gsLst>
                    <a:gs pos="0">
                      <a:srgbClr val="C00000"/>
                    </a:gs>
                    <a:gs pos="100000">
                      <a:srgbClr val="FF0000"/>
                    </a:gs>
                  </a:gsLst>
                  <a:lin ang="2700000" scaled="1"/>
                </a:gradFill>
                <a:latin typeface="微软雅黑" pitchFamily="34" charset="-122"/>
                <a:ea typeface="微软雅黑" pitchFamily="34" charset="-122"/>
              </a:rPr>
              <a:t>民主生活会：</a:t>
            </a:r>
            <a:r>
              <a:rPr lang="zh-CN" altLang="en-US" sz="1100" dirty="0" smtClean="0">
                <a:gradFill>
                  <a:gsLst>
                    <a:gs pos="0">
                      <a:srgbClr val="C00000"/>
                    </a:gs>
                    <a:gs pos="100000">
                      <a:srgbClr val="FF0000"/>
                    </a:gs>
                  </a:gsLst>
                  <a:lin ang="2700000" scaled="1"/>
                </a:gradFill>
                <a:latin typeface="微软雅黑" pitchFamily="34" charset="-122"/>
                <a:ea typeface="微软雅黑" pitchFamily="34" charset="-122"/>
              </a:rPr>
              <a:t>年度</a:t>
            </a:r>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民主生活会要以“两学一做”为主题，领导班子和领导干部把自己摆进去，查找存在的问题</a:t>
            </a:r>
            <a:r>
              <a:rPr lang="zh-CN" altLang="en-US" sz="110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100" dirty="0" smtClean="0">
              <a:gradFill>
                <a:gsLst>
                  <a:gs pos="0">
                    <a:srgbClr val="C00000"/>
                  </a:gs>
                  <a:gs pos="100000">
                    <a:srgbClr val="FF0000"/>
                  </a:gs>
                </a:gsLst>
                <a:lin ang="2700000" scaled="1"/>
              </a:gradFill>
              <a:latin typeface="微软雅黑" pitchFamily="34" charset="-122"/>
              <a:ea typeface="微软雅黑" pitchFamily="34" charset="-122"/>
            </a:endParaRPr>
          </a:p>
        </p:txBody>
      </p:sp>
    </p:spTree>
    <p:extLst>
      <p:ext uri="{BB962C8B-B14F-4D97-AF65-F5344CB8AC3E}">
        <p14:creationId xmlns:p14="http://schemas.microsoft.com/office/powerpoint/2010/main" val="2992807064"/>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200" fill="hold"/>
                                        <p:tgtEl>
                                          <p:spTgt spid="12"/>
                                        </p:tgtEl>
                                        <p:attrNameLst>
                                          <p:attrName>ppt_w</p:attrName>
                                        </p:attrNameLst>
                                      </p:cBhvr>
                                      <p:tavLst>
                                        <p:tav tm="0">
                                          <p:val>
                                            <p:fltVal val="0"/>
                                          </p:val>
                                        </p:tav>
                                        <p:tav tm="100000">
                                          <p:val>
                                            <p:strVal val="#ppt_w"/>
                                          </p:val>
                                        </p:tav>
                                      </p:tavLst>
                                    </p:anim>
                                    <p:anim calcmode="lin" valueType="num">
                                      <p:cBhvr>
                                        <p:cTn id="12" dur="200" fill="hold"/>
                                        <p:tgtEl>
                                          <p:spTgt spid="12"/>
                                        </p:tgtEl>
                                        <p:attrNameLst>
                                          <p:attrName>ppt_h</p:attrName>
                                        </p:attrNameLst>
                                      </p:cBhvr>
                                      <p:tavLst>
                                        <p:tav tm="0">
                                          <p:val>
                                            <p:fltVal val="0"/>
                                          </p:val>
                                        </p:tav>
                                        <p:tav tm="100000">
                                          <p:val>
                                            <p:strVal val="#ppt_h"/>
                                          </p:val>
                                        </p:tav>
                                      </p:tavLst>
                                    </p:anim>
                                    <p:animEffect transition="in" filter="fade">
                                      <p:cBhvr>
                                        <p:cTn id="13" dur="200"/>
                                        <p:tgtEl>
                                          <p:spTgt spid="12"/>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2"/>
                                        </p:tgtEl>
                                      </p:cBhvr>
                                      <p:by x="115000" y="115000"/>
                                    </p:animScale>
                                  </p:childTnLst>
                                </p:cTn>
                              </p:par>
                              <p:par>
                                <p:cTn id="17" presetID="6" presetClass="emph" presetSubtype="0" fill="hold" nodeType="withEffect">
                                  <p:stCondLst>
                                    <p:cond delay="200"/>
                                  </p:stCondLst>
                                  <p:childTnLst>
                                    <p:animScale>
                                      <p:cBhvr>
                                        <p:cTn id="18" dur="100" fill="hold"/>
                                        <p:tgtEl>
                                          <p:spTgt spid="12"/>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2"/>
                                        </p:tgtEl>
                                      </p:cBhvr>
                                      <p:by x="105000" y="105000"/>
                                    </p:animScale>
                                  </p:childTnLst>
                                </p:cTn>
                              </p:par>
                              <p:par>
                                <p:cTn id="22" presetID="6" presetClass="emph" presetSubtype="0" fill="hold" nodeType="withEffect">
                                  <p:stCondLst>
                                    <p:cond delay="200"/>
                                  </p:stCondLst>
                                  <p:childTnLst>
                                    <p:animScale>
                                      <p:cBhvr>
                                        <p:cTn id="23" dur="100" fill="hold"/>
                                        <p:tgtEl>
                                          <p:spTgt spid="12"/>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800"/>
                                        <p:tgtEl>
                                          <p:spTgt spid="20"/>
                                        </p:tgtEl>
                                      </p:cBhvr>
                                    </p:animEffect>
                                  </p:childTnLst>
                                </p:cTn>
                              </p:par>
                            </p:childTnLst>
                          </p:cTn>
                        </p:par>
                        <p:par>
                          <p:cTn id="28" fill="hold">
                            <p:stCondLst>
                              <p:cond delay="3100"/>
                            </p:stCondLst>
                            <p:childTnLst>
                              <p:par>
                                <p:cTn id="29" presetID="14" presetClass="entr" presetSubtype="1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900"/>
                                        <p:tgtEl>
                                          <p:spTgt spid="1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800"/>
                                        <p:tgtEl>
                                          <p:spTgt spid="19"/>
                                        </p:tgtEl>
                                      </p:cBhvr>
                                    </p:animEffect>
                                  </p:childTnLst>
                                </p:cTn>
                              </p:par>
                            </p:childTnLst>
                          </p:cTn>
                        </p:par>
                        <p:par>
                          <p:cTn id="36" fill="hold">
                            <p:stCondLst>
                              <p:cond delay="4800"/>
                            </p:stCondLst>
                            <p:childTnLst>
                              <p:par>
                                <p:cTn id="37" presetID="22" presetClass="entr" presetSubtype="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24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19" grpId="0" animBg="1"/>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915657" y="1563638"/>
            <a:ext cx="3744575" cy="576064"/>
            <a:chOff x="2915657" y="1563638"/>
            <a:chExt cx="3744575" cy="576064"/>
          </a:xfrm>
        </p:grpSpPr>
        <p:sp>
          <p:nvSpPr>
            <p:cNvPr id="2" name="剪去单角的矩形 1"/>
            <p:cNvSpPr/>
            <p:nvPr/>
          </p:nvSpPr>
          <p:spPr>
            <a:xfrm>
              <a:off x="2915657" y="1563638"/>
              <a:ext cx="3744575" cy="576064"/>
            </a:xfrm>
            <a:prstGeom prst="snip1Rect">
              <a:avLst/>
            </a:prstGeom>
            <a:gradFill>
              <a:gsLst>
                <a:gs pos="0">
                  <a:srgbClr val="FF0000"/>
                </a:gs>
                <a:gs pos="100000">
                  <a:srgbClr val="C00000"/>
                </a:gs>
              </a:gsLst>
              <a:lin ang="54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TextBox 3"/>
            <p:cNvSpPr txBox="1"/>
            <p:nvPr/>
          </p:nvSpPr>
          <p:spPr bwMode="auto">
            <a:xfrm>
              <a:off x="3347864" y="1667584"/>
              <a:ext cx="2839239" cy="400110"/>
            </a:xfrm>
            <a:prstGeom prst="rect">
              <a:avLst/>
            </a:prstGeom>
            <a:noFill/>
          </p:spPr>
          <p:txBody>
            <a:bodyPr wrap="none">
              <a:spAutoFit/>
            </a:bodyPr>
            <a:lstStyle/>
            <a:p>
              <a:pPr>
                <a:defRPr/>
              </a:pPr>
              <a:r>
                <a:rPr lang="zh-CN" altLang="en-US" sz="2000" kern="0" spc="300" dirty="0">
                  <a:solidFill>
                    <a:prstClr val="white"/>
                  </a:solidFill>
                  <a:latin typeface="微软雅黑" pitchFamily="34" charset="-122"/>
                  <a:ea typeface="微软雅黑" pitchFamily="34" charset="-122"/>
                </a:rPr>
                <a:t>两学一做</a:t>
              </a:r>
              <a:r>
                <a:rPr lang="zh-CN" altLang="en-US" sz="2000" kern="0" spc="300" dirty="0" smtClean="0">
                  <a:solidFill>
                    <a:prstClr val="white"/>
                  </a:solidFill>
                  <a:latin typeface="微软雅黑" pitchFamily="34" charset="-122"/>
                  <a:ea typeface="微软雅黑" pitchFamily="34" charset="-122"/>
                </a:rPr>
                <a:t>的组织领导</a:t>
              </a:r>
              <a:endParaRPr lang="zh-CN" altLang="en-US" sz="2000" kern="0" spc="300" dirty="0">
                <a:solidFill>
                  <a:prstClr val="white"/>
                </a:solidFill>
                <a:latin typeface="微软雅黑" pitchFamily="34" charset="-122"/>
                <a:ea typeface="微软雅黑" pitchFamily="34" charset="-122"/>
              </a:endParaRP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7704" y="1419622"/>
            <a:ext cx="1285453" cy="913416"/>
          </a:xfrm>
          <a:prstGeom prst="rect">
            <a:avLst/>
          </a:prstGeom>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381500"/>
            <a:ext cx="9144000" cy="762000"/>
          </a:xfrm>
          <a:prstGeom prst="rect">
            <a:avLst/>
          </a:prstGeom>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14" y="0"/>
            <a:ext cx="4571429" cy="3285715"/>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28802" y="365810"/>
            <a:ext cx="1859622" cy="2061924"/>
          </a:xfrm>
          <a:prstGeom prst="rect">
            <a:avLst/>
          </a:prstGeom>
        </p:spPr>
      </p:pic>
      <p:grpSp>
        <p:nvGrpSpPr>
          <p:cNvPr id="29" name="组合 28"/>
          <p:cNvGrpSpPr/>
          <p:nvPr/>
        </p:nvGrpSpPr>
        <p:grpSpPr>
          <a:xfrm>
            <a:off x="3347864" y="2449220"/>
            <a:ext cx="1957770" cy="338554"/>
            <a:chOff x="3497245" y="2427734"/>
            <a:chExt cx="1957770" cy="338554"/>
          </a:xfrm>
        </p:grpSpPr>
        <p:sp>
          <p:nvSpPr>
            <p:cNvPr id="14" name="五角星 13"/>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15" name="TextBox 14"/>
            <p:cNvSpPr txBox="1"/>
            <p:nvPr/>
          </p:nvSpPr>
          <p:spPr bwMode="auto">
            <a:xfrm>
              <a:off x="3808410" y="2427734"/>
              <a:ext cx="1646605"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层层落实责任</a:t>
              </a:r>
            </a:p>
          </p:txBody>
        </p:sp>
      </p:grpSp>
      <p:grpSp>
        <p:nvGrpSpPr>
          <p:cNvPr id="33" name="组合 32"/>
          <p:cNvGrpSpPr/>
          <p:nvPr/>
        </p:nvGrpSpPr>
        <p:grpSpPr>
          <a:xfrm>
            <a:off x="3347864" y="2881268"/>
            <a:ext cx="1957770" cy="338554"/>
            <a:chOff x="3497245" y="2427734"/>
            <a:chExt cx="1957770" cy="338554"/>
          </a:xfrm>
        </p:grpSpPr>
        <p:sp>
          <p:nvSpPr>
            <p:cNvPr id="34" name="五角星 33"/>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35" name="TextBox 34"/>
            <p:cNvSpPr txBox="1"/>
            <p:nvPr/>
          </p:nvSpPr>
          <p:spPr bwMode="auto">
            <a:xfrm>
              <a:off x="3808410" y="2427734"/>
              <a:ext cx="1646605"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强化组织保障</a:t>
              </a:r>
            </a:p>
          </p:txBody>
        </p:sp>
      </p:grpSp>
      <p:grpSp>
        <p:nvGrpSpPr>
          <p:cNvPr id="36" name="组合 35"/>
          <p:cNvGrpSpPr/>
          <p:nvPr/>
        </p:nvGrpSpPr>
        <p:grpSpPr>
          <a:xfrm>
            <a:off x="3347864" y="3313316"/>
            <a:ext cx="1957770" cy="338554"/>
            <a:chOff x="3497245" y="2427734"/>
            <a:chExt cx="1957770" cy="338554"/>
          </a:xfrm>
        </p:grpSpPr>
        <p:sp>
          <p:nvSpPr>
            <p:cNvPr id="37" name="五角星 36"/>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38" name="TextBox 37"/>
            <p:cNvSpPr txBox="1"/>
            <p:nvPr/>
          </p:nvSpPr>
          <p:spPr bwMode="auto">
            <a:xfrm>
              <a:off x="3808410" y="2427734"/>
              <a:ext cx="1646605"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注重分类指导</a:t>
              </a:r>
            </a:p>
          </p:txBody>
        </p:sp>
      </p:grpSp>
      <p:grpSp>
        <p:nvGrpSpPr>
          <p:cNvPr id="18" name="组合 17"/>
          <p:cNvGrpSpPr/>
          <p:nvPr/>
        </p:nvGrpSpPr>
        <p:grpSpPr>
          <a:xfrm>
            <a:off x="3347864" y="3734602"/>
            <a:ext cx="1957770" cy="338554"/>
            <a:chOff x="3497245" y="2427734"/>
            <a:chExt cx="1957770" cy="338554"/>
          </a:xfrm>
        </p:grpSpPr>
        <p:sp>
          <p:nvSpPr>
            <p:cNvPr id="19" name="五角星 18"/>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20" name="TextBox 19"/>
            <p:cNvSpPr txBox="1"/>
            <p:nvPr/>
          </p:nvSpPr>
          <p:spPr bwMode="auto">
            <a:xfrm>
              <a:off x="3808410" y="2427734"/>
              <a:ext cx="1646605"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发挥媒体作用</a:t>
              </a:r>
            </a:p>
          </p:txBody>
        </p:sp>
      </p:grpSp>
    </p:spTree>
    <p:extLst>
      <p:ext uri="{BB962C8B-B14F-4D97-AF65-F5344CB8AC3E}">
        <p14:creationId xmlns:p14="http://schemas.microsoft.com/office/powerpoint/2010/main" val="3016466069"/>
      </p:ext>
    </p:extLst>
  </p:cSld>
  <p:clrMapOvr>
    <a:masterClrMapping/>
  </p:clrMapOvr>
  <mc:AlternateContent xmlns:mc="http://schemas.openxmlformats.org/markup-compatibility/2006" xmlns:p14="http://schemas.microsoft.com/office/powerpoint/2010/main">
    <mc:Choice Requires="p14">
      <p:transition spd="slow" p14:dur="1500" advClick="0" advTm="0">
        <p14:warp dir="i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1000"/>
                                            <p:tgtEl>
                                              <p:spTgt spid="26"/>
                                            </p:tgtEl>
                                          </p:cBhvr>
                                        </p:animEffect>
                                      </p:childTnLst>
                                    </p:cTn>
                                  </p:par>
                                </p:childTnLst>
                              </p:cTn>
                            </p:par>
                            <p:par>
                              <p:cTn id="18" fill="hold">
                                <p:stCondLst>
                                  <p:cond delay="3000"/>
                                </p:stCondLst>
                                <p:childTnLst>
                                  <p:par>
                                    <p:cTn id="19" presetID="2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right)">
                                          <p:cBhvr>
                                            <p:cTn id="21" dur="3000"/>
                                            <p:tgtEl>
                                              <p:spTgt spid="23"/>
                                            </p:tgtEl>
                                          </p:cBhvr>
                                        </p:animEffect>
                                      </p:childTnLst>
                                    </p:cTn>
                                  </p:par>
                                  <p:par>
                                    <p:cTn id="22" presetID="2" presetClass="entr" presetSubtype="2" accel="52000" fill="hold" nodeType="withEffect" p14:presetBounceEnd="52000">
                                      <p:stCondLst>
                                        <p:cond delay="500"/>
                                      </p:stCondLst>
                                      <p:childTnLst>
                                        <p:set>
                                          <p:cBhvr>
                                            <p:cTn id="23" dur="1" fill="hold">
                                              <p:stCondLst>
                                                <p:cond delay="0"/>
                                              </p:stCondLst>
                                            </p:cTn>
                                            <p:tgtEl>
                                              <p:spTgt spid="29"/>
                                            </p:tgtEl>
                                            <p:attrNameLst>
                                              <p:attrName>style.visibility</p:attrName>
                                            </p:attrNameLst>
                                          </p:cBhvr>
                                          <p:to>
                                            <p:strVal val="visible"/>
                                          </p:to>
                                        </p:set>
                                        <p:anim calcmode="lin" valueType="num" p14:bounceEnd="52000">
                                          <p:cBhvr additive="base">
                                            <p:cTn id="24" dur="1000" fill="hold"/>
                                            <p:tgtEl>
                                              <p:spTgt spid="29"/>
                                            </p:tgtEl>
                                            <p:attrNameLst>
                                              <p:attrName>ppt_x</p:attrName>
                                            </p:attrNameLst>
                                          </p:cBhvr>
                                          <p:tavLst>
                                            <p:tav tm="0">
                                              <p:val>
                                                <p:strVal val="1+#ppt_w/2"/>
                                              </p:val>
                                            </p:tav>
                                            <p:tav tm="100000">
                                              <p:val>
                                                <p:strVal val="#ppt_x"/>
                                              </p:val>
                                            </p:tav>
                                          </p:tavLst>
                                        </p:anim>
                                        <p:anim calcmode="lin" valueType="num" p14:bounceEnd="52000">
                                          <p:cBhvr additive="base">
                                            <p:cTn id="25" dur="1000" fill="hold"/>
                                            <p:tgtEl>
                                              <p:spTgt spid="29"/>
                                            </p:tgtEl>
                                            <p:attrNameLst>
                                              <p:attrName>ppt_y</p:attrName>
                                            </p:attrNameLst>
                                          </p:cBhvr>
                                          <p:tavLst>
                                            <p:tav tm="0">
                                              <p:val>
                                                <p:strVal val="#ppt_y"/>
                                              </p:val>
                                            </p:tav>
                                            <p:tav tm="100000">
                                              <p:val>
                                                <p:strVal val="#ppt_y"/>
                                              </p:val>
                                            </p:tav>
                                          </p:tavLst>
                                        </p:anim>
                                      </p:childTnLst>
                                    </p:cTn>
                                  </p:par>
                                  <p:par>
                                    <p:cTn id="26" presetID="2" presetClass="entr" presetSubtype="2" accel="52000" fill="hold" nodeType="withEffect" p14:presetBounceEnd="52000">
                                      <p:stCondLst>
                                        <p:cond delay="1200"/>
                                      </p:stCondLst>
                                      <p:childTnLst>
                                        <p:set>
                                          <p:cBhvr>
                                            <p:cTn id="27" dur="1" fill="hold">
                                              <p:stCondLst>
                                                <p:cond delay="0"/>
                                              </p:stCondLst>
                                            </p:cTn>
                                            <p:tgtEl>
                                              <p:spTgt spid="33"/>
                                            </p:tgtEl>
                                            <p:attrNameLst>
                                              <p:attrName>style.visibility</p:attrName>
                                            </p:attrNameLst>
                                          </p:cBhvr>
                                          <p:to>
                                            <p:strVal val="visible"/>
                                          </p:to>
                                        </p:set>
                                        <p:anim calcmode="lin" valueType="num" p14:bounceEnd="52000">
                                          <p:cBhvr additive="base">
                                            <p:cTn id="28" dur="1000" fill="hold"/>
                                            <p:tgtEl>
                                              <p:spTgt spid="33"/>
                                            </p:tgtEl>
                                            <p:attrNameLst>
                                              <p:attrName>ppt_x</p:attrName>
                                            </p:attrNameLst>
                                          </p:cBhvr>
                                          <p:tavLst>
                                            <p:tav tm="0">
                                              <p:val>
                                                <p:strVal val="1+#ppt_w/2"/>
                                              </p:val>
                                            </p:tav>
                                            <p:tav tm="100000">
                                              <p:val>
                                                <p:strVal val="#ppt_x"/>
                                              </p:val>
                                            </p:tav>
                                          </p:tavLst>
                                        </p:anim>
                                        <p:anim calcmode="lin" valueType="num" p14:bounceEnd="52000">
                                          <p:cBhvr additive="base">
                                            <p:cTn id="29" dur="1000" fill="hold"/>
                                            <p:tgtEl>
                                              <p:spTgt spid="33"/>
                                            </p:tgtEl>
                                            <p:attrNameLst>
                                              <p:attrName>ppt_y</p:attrName>
                                            </p:attrNameLst>
                                          </p:cBhvr>
                                          <p:tavLst>
                                            <p:tav tm="0">
                                              <p:val>
                                                <p:strVal val="#ppt_y"/>
                                              </p:val>
                                            </p:tav>
                                            <p:tav tm="100000">
                                              <p:val>
                                                <p:strVal val="#ppt_y"/>
                                              </p:val>
                                            </p:tav>
                                          </p:tavLst>
                                        </p:anim>
                                      </p:childTnLst>
                                    </p:cTn>
                                  </p:par>
                                  <p:par>
                                    <p:cTn id="30" presetID="2" presetClass="entr" presetSubtype="2" accel="52000" fill="hold" nodeType="withEffect" p14:presetBounceEnd="52000">
                                      <p:stCondLst>
                                        <p:cond delay="2000"/>
                                      </p:stCondLst>
                                      <p:childTnLst>
                                        <p:set>
                                          <p:cBhvr>
                                            <p:cTn id="31" dur="1" fill="hold">
                                              <p:stCondLst>
                                                <p:cond delay="0"/>
                                              </p:stCondLst>
                                            </p:cTn>
                                            <p:tgtEl>
                                              <p:spTgt spid="36"/>
                                            </p:tgtEl>
                                            <p:attrNameLst>
                                              <p:attrName>style.visibility</p:attrName>
                                            </p:attrNameLst>
                                          </p:cBhvr>
                                          <p:to>
                                            <p:strVal val="visible"/>
                                          </p:to>
                                        </p:set>
                                        <p:anim calcmode="lin" valueType="num" p14:bounceEnd="52000">
                                          <p:cBhvr additive="base">
                                            <p:cTn id="32" dur="1000" fill="hold"/>
                                            <p:tgtEl>
                                              <p:spTgt spid="36"/>
                                            </p:tgtEl>
                                            <p:attrNameLst>
                                              <p:attrName>ppt_x</p:attrName>
                                            </p:attrNameLst>
                                          </p:cBhvr>
                                          <p:tavLst>
                                            <p:tav tm="0">
                                              <p:val>
                                                <p:strVal val="1+#ppt_w/2"/>
                                              </p:val>
                                            </p:tav>
                                            <p:tav tm="100000">
                                              <p:val>
                                                <p:strVal val="#ppt_x"/>
                                              </p:val>
                                            </p:tav>
                                          </p:tavLst>
                                        </p:anim>
                                        <p:anim calcmode="lin" valueType="num" p14:bounceEnd="52000">
                                          <p:cBhvr additive="base">
                                            <p:cTn id="33" dur="1000" fill="hold"/>
                                            <p:tgtEl>
                                              <p:spTgt spid="36"/>
                                            </p:tgtEl>
                                            <p:attrNameLst>
                                              <p:attrName>ppt_y</p:attrName>
                                            </p:attrNameLst>
                                          </p:cBhvr>
                                          <p:tavLst>
                                            <p:tav tm="0">
                                              <p:val>
                                                <p:strVal val="#ppt_y"/>
                                              </p:val>
                                            </p:tav>
                                            <p:tav tm="100000">
                                              <p:val>
                                                <p:strVal val="#ppt_y"/>
                                              </p:val>
                                            </p:tav>
                                          </p:tavLst>
                                        </p:anim>
                                      </p:childTnLst>
                                    </p:cTn>
                                  </p:par>
                                  <p:par>
                                    <p:cTn id="34" presetID="2" presetClass="entr" presetSubtype="2" accel="52000" fill="hold" nodeType="withEffect" p14:presetBounceEnd="52000">
                                      <p:stCondLst>
                                        <p:cond delay="2700"/>
                                      </p:stCondLst>
                                      <p:childTnLst>
                                        <p:set>
                                          <p:cBhvr>
                                            <p:cTn id="35" dur="1" fill="hold">
                                              <p:stCondLst>
                                                <p:cond delay="0"/>
                                              </p:stCondLst>
                                            </p:cTn>
                                            <p:tgtEl>
                                              <p:spTgt spid="18"/>
                                            </p:tgtEl>
                                            <p:attrNameLst>
                                              <p:attrName>style.visibility</p:attrName>
                                            </p:attrNameLst>
                                          </p:cBhvr>
                                          <p:to>
                                            <p:strVal val="visible"/>
                                          </p:to>
                                        </p:set>
                                        <p:anim calcmode="lin" valueType="num" p14:bounceEnd="52000">
                                          <p:cBhvr additive="base">
                                            <p:cTn id="36" dur="1000" fill="hold"/>
                                            <p:tgtEl>
                                              <p:spTgt spid="18"/>
                                            </p:tgtEl>
                                            <p:attrNameLst>
                                              <p:attrName>ppt_x</p:attrName>
                                            </p:attrNameLst>
                                          </p:cBhvr>
                                          <p:tavLst>
                                            <p:tav tm="0">
                                              <p:val>
                                                <p:strVal val="1+#ppt_w/2"/>
                                              </p:val>
                                            </p:tav>
                                            <p:tav tm="100000">
                                              <p:val>
                                                <p:strVal val="#ppt_x"/>
                                              </p:val>
                                            </p:tav>
                                          </p:tavLst>
                                        </p:anim>
                                        <p:anim calcmode="lin" valueType="num" p14:bounceEnd="52000">
                                          <p:cBhvr additive="base">
                                            <p:cTn id="37" dur="1000" fill="hold"/>
                                            <p:tgtEl>
                                              <p:spTgt spid="18"/>
                                            </p:tgtEl>
                                            <p:attrNameLst>
                                              <p:attrName>ppt_y</p:attrName>
                                            </p:attrNameLst>
                                          </p:cBhvr>
                                          <p:tavLst>
                                            <p:tav tm="0">
                                              <p:val>
                                                <p:strVal val="#ppt_y"/>
                                              </p:val>
                                            </p:tav>
                                            <p:tav tm="100000">
                                              <p:val>
                                                <p:strVal val="#ppt_y"/>
                                              </p:val>
                                            </p:tav>
                                          </p:tavLst>
                                        </p:anim>
                                      </p:childTnLst>
                                    </p:cTn>
                                  </p:par>
                                </p:childTnLst>
                              </p:cTn>
                            </p:par>
                            <p:par>
                              <p:cTn id="38" fill="hold">
                                <p:stCondLst>
                                  <p:cond delay="6700"/>
                                </p:stCondLst>
                                <p:childTnLst>
                                  <p:par>
                                    <p:cTn id="39" presetID="2" presetClass="entr" presetSubtype="6" accel="32000" fill="hold" nodeType="afterEffect" p14:presetBounceEnd="32000">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14:bounceEnd="32000">
                                          <p:cBhvr additive="base">
                                            <p:cTn id="41" dur="1700" fill="hold"/>
                                            <p:tgtEl>
                                              <p:spTgt spid="25"/>
                                            </p:tgtEl>
                                            <p:attrNameLst>
                                              <p:attrName>ppt_x</p:attrName>
                                            </p:attrNameLst>
                                          </p:cBhvr>
                                          <p:tavLst>
                                            <p:tav tm="0">
                                              <p:val>
                                                <p:strVal val="1+#ppt_w/2"/>
                                              </p:val>
                                            </p:tav>
                                            <p:tav tm="100000">
                                              <p:val>
                                                <p:strVal val="#ppt_x"/>
                                              </p:val>
                                            </p:tav>
                                          </p:tavLst>
                                        </p:anim>
                                        <p:anim calcmode="lin" valueType="num" p14:bounceEnd="32000">
                                          <p:cBhvr additive="base">
                                            <p:cTn id="42" dur="17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1000"/>
                                            <p:tgtEl>
                                              <p:spTgt spid="26"/>
                                            </p:tgtEl>
                                          </p:cBhvr>
                                        </p:animEffect>
                                      </p:childTnLst>
                                    </p:cTn>
                                  </p:par>
                                </p:childTnLst>
                              </p:cTn>
                            </p:par>
                            <p:par>
                              <p:cTn id="18" fill="hold">
                                <p:stCondLst>
                                  <p:cond delay="3000"/>
                                </p:stCondLst>
                                <p:childTnLst>
                                  <p:par>
                                    <p:cTn id="19" presetID="2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right)">
                                          <p:cBhvr>
                                            <p:cTn id="21" dur="3000"/>
                                            <p:tgtEl>
                                              <p:spTgt spid="23"/>
                                            </p:tgtEl>
                                          </p:cBhvr>
                                        </p:animEffect>
                                      </p:childTnLst>
                                    </p:cTn>
                                  </p:par>
                                  <p:par>
                                    <p:cTn id="22" presetID="2" presetClass="entr" presetSubtype="2" accel="52000" fill="hold" nodeType="withEffect">
                                      <p:stCondLst>
                                        <p:cond delay="5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1000" fill="hold"/>
                                            <p:tgtEl>
                                              <p:spTgt spid="29"/>
                                            </p:tgtEl>
                                            <p:attrNameLst>
                                              <p:attrName>ppt_x</p:attrName>
                                            </p:attrNameLst>
                                          </p:cBhvr>
                                          <p:tavLst>
                                            <p:tav tm="0">
                                              <p:val>
                                                <p:strVal val="1+#ppt_w/2"/>
                                              </p:val>
                                            </p:tav>
                                            <p:tav tm="100000">
                                              <p:val>
                                                <p:strVal val="#ppt_x"/>
                                              </p:val>
                                            </p:tav>
                                          </p:tavLst>
                                        </p:anim>
                                        <p:anim calcmode="lin" valueType="num">
                                          <p:cBhvr additive="base">
                                            <p:cTn id="25" dur="1000" fill="hold"/>
                                            <p:tgtEl>
                                              <p:spTgt spid="29"/>
                                            </p:tgtEl>
                                            <p:attrNameLst>
                                              <p:attrName>ppt_y</p:attrName>
                                            </p:attrNameLst>
                                          </p:cBhvr>
                                          <p:tavLst>
                                            <p:tav tm="0">
                                              <p:val>
                                                <p:strVal val="#ppt_y"/>
                                              </p:val>
                                            </p:tav>
                                            <p:tav tm="100000">
                                              <p:val>
                                                <p:strVal val="#ppt_y"/>
                                              </p:val>
                                            </p:tav>
                                          </p:tavLst>
                                        </p:anim>
                                      </p:childTnLst>
                                    </p:cTn>
                                  </p:par>
                                  <p:par>
                                    <p:cTn id="26" presetID="2" presetClass="entr" presetSubtype="2" accel="52000" fill="hold" nodeType="withEffect">
                                      <p:stCondLst>
                                        <p:cond delay="120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1000" fill="hold"/>
                                            <p:tgtEl>
                                              <p:spTgt spid="33"/>
                                            </p:tgtEl>
                                            <p:attrNameLst>
                                              <p:attrName>ppt_x</p:attrName>
                                            </p:attrNameLst>
                                          </p:cBhvr>
                                          <p:tavLst>
                                            <p:tav tm="0">
                                              <p:val>
                                                <p:strVal val="1+#ppt_w/2"/>
                                              </p:val>
                                            </p:tav>
                                            <p:tav tm="100000">
                                              <p:val>
                                                <p:strVal val="#ppt_x"/>
                                              </p:val>
                                            </p:tav>
                                          </p:tavLst>
                                        </p:anim>
                                        <p:anim calcmode="lin" valueType="num">
                                          <p:cBhvr additive="base">
                                            <p:cTn id="29" dur="1000" fill="hold"/>
                                            <p:tgtEl>
                                              <p:spTgt spid="33"/>
                                            </p:tgtEl>
                                            <p:attrNameLst>
                                              <p:attrName>ppt_y</p:attrName>
                                            </p:attrNameLst>
                                          </p:cBhvr>
                                          <p:tavLst>
                                            <p:tav tm="0">
                                              <p:val>
                                                <p:strVal val="#ppt_y"/>
                                              </p:val>
                                            </p:tav>
                                            <p:tav tm="100000">
                                              <p:val>
                                                <p:strVal val="#ppt_y"/>
                                              </p:val>
                                            </p:tav>
                                          </p:tavLst>
                                        </p:anim>
                                      </p:childTnLst>
                                    </p:cTn>
                                  </p:par>
                                  <p:par>
                                    <p:cTn id="30" presetID="2" presetClass="entr" presetSubtype="2" accel="52000" fill="hold" nodeType="withEffect">
                                      <p:stCondLst>
                                        <p:cond delay="200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1000" fill="hold"/>
                                            <p:tgtEl>
                                              <p:spTgt spid="36"/>
                                            </p:tgtEl>
                                            <p:attrNameLst>
                                              <p:attrName>ppt_x</p:attrName>
                                            </p:attrNameLst>
                                          </p:cBhvr>
                                          <p:tavLst>
                                            <p:tav tm="0">
                                              <p:val>
                                                <p:strVal val="1+#ppt_w/2"/>
                                              </p:val>
                                            </p:tav>
                                            <p:tav tm="100000">
                                              <p:val>
                                                <p:strVal val="#ppt_x"/>
                                              </p:val>
                                            </p:tav>
                                          </p:tavLst>
                                        </p:anim>
                                        <p:anim calcmode="lin" valueType="num">
                                          <p:cBhvr additive="base">
                                            <p:cTn id="33" dur="1000" fill="hold"/>
                                            <p:tgtEl>
                                              <p:spTgt spid="36"/>
                                            </p:tgtEl>
                                            <p:attrNameLst>
                                              <p:attrName>ppt_y</p:attrName>
                                            </p:attrNameLst>
                                          </p:cBhvr>
                                          <p:tavLst>
                                            <p:tav tm="0">
                                              <p:val>
                                                <p:strVal val="#ppt_y"/>
                                              </p:val>
                                            </p:tav>
                                            <p:tav tm="100000">
                                              <p:val>
                                                <p:strVal val="#ppt_y"/>
                                              </p:val>
                                            </p:tav>
                                          </p:tavLst>
                                        </p:anim>
                                      </p:childTnLst>
                                    </p:cTn>
                                  </p:par>
                                  <p:par>
                                    <p:cTn id="34" presetID="2" presetClass="entr" presetSubtype="2" accel="52000" fill="hold" nodeType="withEffect">
                                      <p:stCondLst>
                                        <p:cond delay="27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1000" fill="hold"/>
                                            <p:tgtEl>
                                              <p:spTgt spid="18"/>
                                            </p:tgtEl>
                                            <p:attrNameLst>
                                              <p:attrName>ppt_x</p:attrName>
                                            </p:attrNameLst>
                                          </p:cBhvr>
                                          <p:tavLst>
                                            <p:tav tm="0">
                                              <p:val>
                                                <p:strVal val="1+#ppt_w/2"/>
                                              </p:val>
                                            </p:tav>
                                            <p:tav tm="100000">
                                              <p:val>
                                                <p:strVal val="#ppt_x"/>
                                              </p:val>
                                            </p:tav>
                                          </p:tavLst>
                                        </p:anim>
                                        <p:anim calcmode="lin" valueType="num">
                                          <p:cBhvr additive="base">
                                            <p:cTn id="37" dur="1000" fill="hold"/>
                                            <p:tgtEl>
                                              <p:spTgt spid="18"/>
                                            </p:tgtEl>
                                            <p:attrNameLst>
                                              <p:attrName>ppt_y</p:attrName>
                                            </p:attrNameLst>
                                          </p:cBhvr>
                                          <p:tavLst>
                                            <p:tav tm="0">
                                              <p:val>
                                                <p:strVal val="#ppt_y"/>
                                              </p:val>
                                            </p:tav>
                                            <p:tav tm="100000">
                                              <p:val>
                                                <p:strVal val="#ppt_y"/>
                                              </p:val>
                                            </p:tav>
                                          </p:tavLst>
                                        </p:anim>
                                      </p:childTnLst>
                                    </p:cTn>
                                  </p:par>
                                </p:childTnLst>
                              </p:cTn>
                            </p:par>
                            <p:par>
                              <p:cTn id="38" fill="hold">
                                <p:stCondLst>
                                  <p:cond delay="6700"/>
                                </p:stCondLst>
                                <p:childTnLst>
                                  <p:par>
                                    <p:cTn id="39" presetID="2" presetClass="entr" presetSubtype="6" accel="3200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1700" fill="hold"/>
                                            <p:tgtEl>
                                              <p:spTgt spid="25"/>
                                            </p:tgtEl>
                                            <p:attrNameLst>
                                              <p:attrName>ppt_x</p:attrName>
                                            </p:attrNameLst>
                                          </p:cBhvr>
                                          <p:tavLst>
                                            <p:tav tm="0">
                                              <p:val>
                                                <p:strVal val="1+#ppt_w/2"/>
                                              </p:val>
                                            </p:tav>
                                            <p:tav tm="100000">
                                              <p:val>
                                                <p:strVal val="#ppt_x"/>
                                              </p:val>
                                            </p:tav>
                                          </p:tavLst>
                                        </p:anim>
                                        <p:anim calcmode="lin" valueType="num">
                                          <p:cBhvr additive="base">
                                            <p:cTn id="42" dur="17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27583" y="165869"/>
            <a:ext cx="4464497" cy="461665"/>
          </a:xfrm>
          <a:prstGeom prst="rect">
            <a:avLst/>
          </a:prstGeom>
        </p:spPr>
        <p:txBody>
          <a:bodyPr wrap="square">
            <a:spAutoFit/>
          </a:bodyPr>
          <a:lstStyle/>
          <a:p>
            <a:r>
              <a:rPr lang="zh-CN" altLang="en-US" sz="2400" b="1"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两学一做之层层</a:t>
            </a:r>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落实责任</a:t>
            </a:r>
          </a:p>
        </p:txBody>
      </p:sp>
      <p:grpSp>
        <p:nvGrpSpPr>
          <p:cNvPr id="11" name="组合 10"/>
          <p:cNvGrpSpPr/>
          <p:nvPr/>
        </p:nvGrpSpPr>
        <p:grpSpPr>
          <a:xfrm>
            <a:off x="571818" y="807444"/>
            <a:ext cx="4288215" cy="612178"/>
            <a:chOff x="802226" y="2296781"/>
            <a:chExt cx="4537961" cy="583085"/>
          </a:xfrm>
        </p:grpSpPr>
        <p:sp>
          <p:nvSpPr>
            <p:cNvPr id="16" name="对角圆角矩形 15"/>
            <p:cNvSpPr/>
            <p:nvPr/>
          </p:nvSpPr>
          <p:spPr>
            <a:xfrm>
              <a:off x="935026" y="2360753"/>
              <a:ext cx="4405161"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角星 20"/>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1234839" y="2427238"/>
              <a:ext cx="3952944" cy="38109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000" spc="300" dirty="0">
                  <a:solidFill>
                    <a:srgbClr val="FFFF00"/>
                  </a:solidFill>
                </a:rPr>
                <a:t>层层落实</a:t>
              </a:r>
              <a:r>
                <a:rPr lang="zh-CN" altLang="en-US" sz="2000" spc="300" dirty="0" smtClean="0">
                  <a:solidFill>
                    <a:srgbClr val="FFFF00"/>
                  </a:solidFill>
                </a:rPr>
                <a:t>责任（四个层级）</a:t>
              </a:r>
              <a:endParaRPr lang="zh-CN" altLang="en-US" sz="2000" spc="300" dirty="0">
                <a:solidFill>
                  <a:srgbClr val="FFFF00"/>
                </a:solidFill>
              </a:endParaRPr>
            </a:p>
          </p:txBody>
        </p:sp>
      </p:grpSp>
      <p:sp>
        <p:nvSpPr>
          <p:cNvPr id="23" name="Title Tile"/>
          <p:cNvSpPr/>
          <p:nvPr/>
        </p:nvSpPr>
        <p:spPr bwMode="auto">
          <a:xfrm>
            <a:off x="686113" y="1625573"/>
            <a:ext cx="7848872" cy="2167049"/>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1718009"/>
            <a:ext cx="3168352" cy="1954550"/>
          </a:xfrm>
          <a:prstGeom prst="roundRect">
            <a:avLst>
              <a:gd name="adj" fmla="val 8594"/>
            </a:avLst>
          </a:prstGeom>
          <a:solidFill>
            <a:srgbClr val="FFFFFF">
              <a:shade val="85000"/>
            </a:srgbClr>
          </a:solidFill>
          <a:ln>
            <a:noFill/>
          </a:ln>
          <a:effectLst>
            <a:innerShdw blurRad="114300">
              <a:prstClr val="black"/>
            </a:innerShdw>
          </a:effectLst>
        </p:spPr>
      </p:pic>
      <p:sp>
        <p:nvSpPr>
          <p:cNvPr id="25" name="矩形 24"/>
          <p:cNvSpPr/>
          <p:nvPr/>
        </p:nvSpPr>
        <p:spPr>
          <a:xfrm>
            <a:off x="4214505" y="1718008"/>
            <a:ext cx="4248472" cy="1954551"/>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211960" y="1692553"/>
            <a:ext cx="4248472" cy="2031325"/>
          </a:xfrm>
          <a:prstGeom prst="rect">
            <a:avLst/>
          </a:prstGeom>
        </p:spPr>
        <p:txBody>
          <a:bodyPr wrap="square">
            <a:spAutoFit/>
          </a:bodyPr>
          <a:lstStyle/>
          <a:p>
            <a:pPr>
              <a:lnSpc>
                <a:spcPct val="150000"/>
              </a:lnSpc>
            </a:pP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各级党委</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（党组</a:t>
            </a: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要</a:t>
            </a: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把开展“两学一做”学习教育作为一项重大政治任务，尽好责、抓到位、见</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实效。</a:t>
            </a:r>
            <a:endParaRPr lang="en-US" altLang="zh-CN" sz="1050" dirty="0" smtClean="0">
              <a:gradFill>
                <a:gsLst>
                  <a:gs pos="0">
                    <a:srgbClr val="C00000"/>
                  </a:gs>
                  <a:gs pos="100000">
                    <a:srgbClr val="FF0000"/>
                  </a:gs>
                </a:gsLst>
                <a:lin ang="2700000" scaled="1"/>
              </a:gradFill>
              <a:latin typeface="微软雅黑" pitchFamily="34" charset="-122"/>
              <a:ea typeface="微软雅黑" pitchFamily="34" charset="-122"/>
            </a:endParaRPr>
          </a:p>
          <a:p>
            <a:pPr>
              <a:lnSpc>
                <a:spcPct val="150000"/>
              </a:lnSpc>
            </a:pP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省</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（自治区、直辖市）和部门（系统）党委（党组</a:t>
            </a: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：要</a:t>
            </a: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结合实际作出部署安排，加强具体指导</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050" dirty="0" smtClean="0">
              <a:gradFill>
                <a:gsLst>
                  <a:gs pos="0">
                    <a:srgbClr val="C00000"/>
                  </a:gs>
                  <a:gs pos="100000">
                    <a:srgbClr val="FF0000"/>
                  </a:gs>
                </a:gsLst>
                <a:lin ang="2700000" scaled="1"/>
              </a:gradFill>
              <a:latin typeface="微软雅黑" pitchFamily="34" charset="-122"/>
              <a:ea typeface="微软雅黑" pitchFamily="34" charset="-122"/>
            </a:endParaRPr>
          </a:p>
          <a:p>
            <a:pPr>
              <a:lnSpc>
                <a:spcPct val="150000"/>
              </a:lnSpc>
            </a:pP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县</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级</a:t>
            </a: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党委</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：要</a:t>
            </a: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发挥关键作用，制定具体实施方案，保障工作力量，加强督促指导把关</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050" dirty="0" smtClean="0">
              <a:gradFill>
                <a:gsLst>
                  <a:gs pos="0">
                    <a:srgbClr val="C00000"/>
                  </a:gs>
                  <a:gs pos="100000">
                    <a:srgbClr val="FF0000"/>
                  </a:gs>
                </a:gsLst>
                <a:lin ang="2700000" scaled="1"/>
              </a:gradFill>
              <a:latin typeface="微软雅黑" pitchFamily="34" charset="-122"/>
              <a:ea typeface="微软雅黑" pitchFamily="34" charset="-122"/>
            </a:endParaRPr>
          </a:p>
          <a:p>
            <a:pPr>
              <a:lnSpc>
                <a:spcPct val="150000"/>
              </a:lnSpc>
            </a:pP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基层党委</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：要</a:t>
            </a: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对所辖党支部进行全覆盖、全过程的现场指导，帮助党支部制定学习教育计划，派员参加党支部各项活动。</a:t>
            </a:r>
          </a:p>
        </p:txBody>
      </p:sp>
      <p:grpSp>
        <p:nvGrpSpPr>
          <p:cNvPr id="27" name="组合 26"/>
          <p:cNvGrpSpPr/>
          <p:nvPr/>
        </p:nvGrpSpPr>
        <p:grpSpPr>
          <a:xfrm>
            <a:off x="683062" y="3867894"/>
            <a:ext cx="7848872" cy="1045381"/>
            <a:chOff x="683062" y="3830625"/>
            <a:chExt cx="7848872" cy="1045381"/>
          </a:xfrm>
        </p:grpSpPr>
        <p:sp>
          <p:nvSpPr>
            <p:cNvPr id="28" name="Title Tile"/>
            <p:cNvSpPr/>
            <p:nvPr/>
          </p:nvSpPr>
          <p:spPr bwMode="auto">
            <a:xfrm>
              <a:off x="683062" y="3830625"/>
              <a:ext cx="7848872" cy="1045381"/>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29" name="矩形 28"/>
            <p:cNvSpPr/>
            <p:nvPr/>
          </p:nvSpPr>
          <p:spPr>
            <a:xfrm>
              <a:off x="769317" y="3923061"/>
              <a:ext cx="7690609" cy="848416"/>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p:cNvSpPr/>
          <p:nvPr/>
        </p:nvSpPr>
        <p:spPr>
          <a:xfrm>
            <a:off x="755576" y="4049179"/>
            <a:ext cx="7704350" cy="646331"/>
          </a:xfrm>
          <a:prstGeom prst="rect">
            <a:avLst/>
          </a:prstGeom>
        </p:spPr>
        <p:txBody>
          <a:bodyPr wrap="square">
            <a:spAutoFit/>
          </a:bodyPr>
          <a:lstStyle/>
          <a:p>
            <a:pPr>
              <a:lnSpc>
                <a:spcPct val="150000"/>
              </a:lnSpc>
            </a:pPr>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方案</a:t>
            </a:r>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指出</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各级党组织书记要承担起主体责任，不仅要管好干部、带好班子，还要管好党员、带好队伍，层层传导压力，从严从实抓好学习</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教育。</a:t>
            </a:r>
            <a:endParaRPr lang="zh-CN" altLang="en-US" sz="1200" dirty="0">
              <a:gradFill>
                <a:gsLst>
                  <a:gs pos="0">
                    <a:srgbClr val="C00000"/>
                  </a:gs>
                  <a:gs pos="100000">
                    <a:srgbClr val="FF0000"/>
                  </a:gs>
                </a:gsLst>
                <a:lin ang="2700000" scaled="1"/>
              </a:gradFill>
              <a:latin typeface="微软雅黑" pitchFamily="34" charset="-122"/>
              <a:ea typeface="微软雅黑" pitchFamily="34" charset="-122"/>
            </a:endParaRPr>
          </a:p>
        </p:txBody>
      </p:sp>
    </p:spTree>
    <p:extLst>
      <p:ext uri="{BB962C8B-B14F-4D97-AF65-F5344CB8AC3E}">
        <p14:creationId xmlns:p14="http://schemas.microsoft.com/office/powerpoint/2010/main" val="1627059748"/>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200" fill="hold"/>
                                        <p:tgtEl>
                                          <p:spTgt spid="11"/>
                                        </p:tgtEl>
                                        <p:attrNameLst>
                                          <p:attrName>ppt_w</p:attrName>
                                        </p:attrNameLst>
                                      </p:cBhvr>
                                      <p:tavLst>
                                        <p:tav tm="0">
                                          <p:val>
                                            <p:fltVal val="0"/>
                                          </p:val>
                                        </p:tav>
                                        <p:tav tm="100000">
                                          <p:val>
                                            <p:strVal val="#ppt_w"/>
                                          </p:val>
                                        </p:tav>
                                      </p:tavLst>
                                    </p:anim>
                                    <p:anim calcmode="lin" valueType="num">
                                      <p:cBhvr>
                                        <p:cTn id="12" dur="200" fill="hold"/>
                                        <p:tgtEl>
                                          <p:spTgt spid="11"/>
                                        </p:tgtEl>
                                        <p:attrNameLst>
                                          <p:attrName>ppt_h</p:attrName>
                                        </p:attrNameLst>
                                      </p:cBhvr>
                                      <p:tavLst>
                                        <p:tav tm="0">
                                          <p:val>
                                            <p:fltVal val="0"/>
                                          </p:val>
                                        </p:tav>
                                        <p:tav tm="100000">
                                          <p:val>
                                            <p:strVal val="#ppt_h"/>
                                          </p:val>
                                        </p:tav>
                                      </p:tavLst>
                                    </p:anim>
                                    <p:animEffect transition="in" filter="fade">
                                      <p:cBhvr>
                                        <p:cTn id="13" dur="200"/>
                                        <p:tgtEl>
                                          <p:spTgt spid="11"/>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1"/>
                                        </p:tgtEl>
                                      </p:cBhvr>
                                      <p:by x="115000" y="115000"/>
                                    </p:animScale>
                                  </p:childTnLst>
                                </p:cTn>
                              </p:par>
                              <p:par>
                                <p:cTn id="17" presetID="6" presetClass="emph" presetSubtype="0" fill="hold" nodeType="withEffect">
                                  <p:stCondLst>
                                    <p:cond delay="200"/>
                                  </p:stCondLst>
                                  <p:childTnLst>
                                    <p:animScale>
                                      <p:cBhvr>
                                        <p:cTn id="18" dur="100" fill="hold"/>
                                        <p:tgtEl>
                                          <p:spTgt spid="11"/>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1"/>
                                        </p:tgtEl>
                                      </p:cBhvr>
                                      <p:by x="105000" y="105000"/>
                                    </p:animScale>
                                  </p:childTnLst>
                                </p:cTn>
                              </p:par>
                              <p:par>
                                <p:cTn id="22" presetID="6" presetClass="emph" presetSubtype="0" fill="hold" nodeType="withEffect">
                                  <p:stCondLst>
                                    <p:cond delay="200"/>
                                  </p:stCondLst>
                                  <p:childTnLst>
                                    <p:animScale>
                                      <p:cBhvr>
                                        <p:cTn id="23" dur="100" fill="hold"/>
                                        <p:tgtEl>
                                          <p:spTgt spid="11"/>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900"/>
                                        <p:tgtEl>
                                          <p:spTgt spid="23"/>
                                        </p:tgtEl>
                                      </p:cBhvr>
                                    </p:animEffect>
                                  </p:childTnLst>
                                </p:cTn>
                              </p:par>
                            </p:childTnLst>
                          </p:cTn>
                        </p:par>
                        <p:par>
                          <p:cTn id="28" fill="hold">
                            <p:stCondLst>
                              <p:cond delay="3200"/>
                            </p:stCondLst>
                            <p:childTnLst>
                              <p:par>
                                <p:cTn id="29" presetID="14" presetClass="entr" presetSubtype="1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randombar(horizontal)">
                                      <p:cBhvr>
                                        <p:cTn id="31" dur="1000"/>
                                        <p:tgtEl>
                                          <p:spTgt spid="24"/>
                                        </p:tgtEl>
                                      </p:cBhvr>
                                    </p:animEffect>
                                  </p:childTnLst>
                                </p:cTn>
                              </p:par>
                            </p:childTnLst>
                          </p:cTn>
                        </p:par>
                        <p:par>
                          <p:cTn id="32" fill="hold">
                            <p:stCondLst>
                              <p:cond delay="4200"/>
                            </p:stCondLst>
                            <p:childTnLst>
                              <p:par>
                                <p:cTn id="33" presetID="10"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childTnLst>
                                </p:cTn>
                              </p:par>
                            </p:childTnLst>
                          </p:cTn>
                        </p:par>
                        <p:par>
                          <p:cTn id="36" fill="hold">
                            <p:stCondLst>
                              <p:cond delay="5200"/>
                            </p:stCondLst>
                            <p:childTnLst>
                              <p:par>
                                <p:cTn id="37" presetID="22" presetClass="entr" presetSubtype="1"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up)">
                                      <p:cBhvr>
                                        <p:cTn id="39" dur="2000"/>
                                        <p:tgtEl>
                                          <p:spTgt spid="26"/>
                                        </p:tgtEl>
                                      </p:cBhvr>
                                    </p:animEffect>
                                  </p:childTnLst>
                                </p:cTn>
                              </p:par>
                            </p:childTnLst>
                          </p:cTn>
                        </p:par>
                        <p:par>
                          <p:cTn id="40" fill="hold">
                            <p:stCondLst>
                              <p:cond delay="7200"/>
                            </p:stCondLst>
                            <p:childTnLst>
                              <p:par>
                                <p:cTn id="41" presetID="22" presetClass="entr" presetSubtype="4"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down)">
                                      <p:cBhvr>
                                        <p:cTn id="43" dur="800"/>
                                        <p:tgtEl>
                                          <p:spTgt spid="27"/>
                                        </p:tgtEl>
                                      </p:cBhvr>
                                    </p:animEffect>
                                  </p:childTnLst>
                                </p:cTn>
                              </p:par>
                            </p:childTnLst>
                          </p:cTn>
                        </p:par>
                        <p:par>
                          <p:cTn id="44" fill="hold">
                            <p:stCondLst>
                              <p:cond delay="8000"/>
                            </p:stCondLst>
                            <p:childTnLst>
                              <p:par>
                                <p:cTn id="45" presetID="2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2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animBg="1"/>
      <p:bldP spid="25" grpId="0" animBg="1"/>
      <p:bldP spid="26"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27583" y="165869"/>
            <a:ext cx="4464497" cy="461665"/>
          </a:xfrm>
          <a:prstGeom prst="rect">
            <a:avLst/>
          </a:prstGeom>
        </p:spPr>
        <p:txBody>
          <a:bodyPr wrap="square">
            <a:spAutoFit/>
          </a:bodyPr>
          <a:lstStyle/>
          <a:p>
            <a:r>
              <a:rPr lang="zh-CN" altLang="en-US" sz="2400" b="1"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两学一</a:t>
            </a:r>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做之强化组织保障</a:t>
            </a:r>
          </a:p>
        </p:txBody>
      </p:sp>
      <p:grpSp>
        <p:nvGrpSpPr>
          <p:cNvPr id="11" name="组合 10"/>
          <p:cNvGrpSpPr/>
          <p:nvPr/>
        </p:nvGrpSpPr>
        <p:grpSpPr>
          <a:xfrm>
            <a:off x="571818" y="1170748"/>
            <a:ext cx="4288215" cy="612178"/>
            <a:chOff x="802226" y="2296781"/>
            <a:chExt cx="4537961" cy="583085"/>
          </a:xfrm>
        </p:grpSpPr>
        <p:sp>
          <p:nvSpPr>
            <p:cNvPr id="16" name="对角圆角矩形 15"/>
            <p:cNvSpPr/>
            <p:nvPr/>
          </p:nvSpPr>
          <p:spPr>
            <a:xfrm>
              <a:off x="935026" y="2360753"/>
              <a:ext cx="4405161"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角星 20"/>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1234839" y="2427238"/>
              <a:ext cx="3952944" cy="38109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000" spc="300" dirty="0" smtClean="0">
                  <a:solidFill>
                    <a:srgbClr val="FFFF00"/>
                  </a:solidFill>
                </a:rPr>
                <a:t>强化组织保障（三个方面）</a:t>
              </a:r>
              <a:endParaRPr lang="zh-CN" altLang="en-US" sz="2000" spc="300" dirty="0">
                <a:solidFill>
                  <a:srgbClr val="FFFF00"/>
                </a:solidFill>
              </a:endParaRPr>
            </a:p>
          </p:txBody>
        </p:sp>
      </p:grpSp>
      <p:sp>
        <p:nvSpPr>
          <p:cNvPr id="23" name="Title Tile"/>
          <p:cNvSpPr/>
          <p:nvPr/>
        </p:nvSpPr>
        <p:spPr bwMode="auto">
          <a:xfrm>
            <a:off x="686113" y="1988877"/>
            <a:ext cx="7848872" cy="2167049"/>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861" y="2148892"/>
            <a:ext cx="3281770" cy="1819391"/>
          </a:xfrm>
          <a:prstGeom prst="roundRect">
            <a:avLst>
              <a:gd name="adj" fmla="val 8594"/>
            </a:avLst>
          </a:prstGeom>
          <a:solidFill>
            <a:srgbClr val="FFFFFF">
              <a:shade val="85000"/>
            </a:srgbClr>
          </a:solidFill>
          <a:ln>
            <a:noFill/>
          </a:ln>
          <a:effectLst>
            <a:innerShdw blurRad="114300">
              <a:prstClr val="black"/>
            </a:innerShdw>
          </a:effectLst>
        </p:spPr>
      </p:pic>
      <p:sp>
        <p:nvSpPr>
          <p:cNvPr id="25" name="矩形 24"/>
          <p:cNvSpPr/>
          <p:nvPr/>
        </p:nvSpPr>
        <p:spPr>
          <a:xfrm>
            <a:off x="4214505" y="2081312"/>
            <a:ext cx="4248472" cy="1954551"/>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211960" y="2055857"/>
            <a:ext cx="4248472" cy="2031325"/>
          </a:xfrm>
          <a:prstGeom prst="rect">
            <a:avLst/>
          </a:prstGeom>
        </p:spPr>
        <p:txBody>
          <a:bodyPr wrap="square">
            <a:spAutoFit/>
          </a:bodyPr>
          <a:lstStyle/>
          <a:p>
            <a:pPr>
              <a:lnSpc>
                <a:spcPct val="150000"/>
              </a:lnSpc>
            </a:pP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整顿软弱涣散基层</a:t>
            </a: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党组织：</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加大</a:t>
            </a: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整顿软弱涣散基层党组织工作力度，配齐配强班子特别是带头人，健全工作制度，确保“两学一做”学习教育有人抓、有人管</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050" dirty="0" smtClean="0">
              <a:gradFill>
                <a:gsLst>
                  <a:gs pos="0">
                    <a:srgbClr val="C00000"/>
                  </a:gs>
                  <a:gs pos="100000">
                    <a:srgbClr val="FF0000"/>
                  </a:gs>
                </a:gsLst>
                <a:lin ang="2700000" scaled="1"/>
              </a:gradFill>
              <a:latin typeface="微软雅黑" pitchFamily="34" charset="-122"/>
              <a:ea typeface="微软雅黑" pitchFamily="34" charset="-122"/>
            </a:endParaRPr>
          </a:p>
          <a:p>
            <a:pPr>
              <a:lnSpc>
                <a:spcPct val="150000"/>
              </a:lnSpc>
            </a:pP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开展</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党员组织关系集中排</a:t>
            </a: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查：</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摸清</a:t>
            </a: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“口袋”党员、长期与党组织失去联系党员情况，理顺党员组织关系，努力使每名党员都纳入党组织有效管理，参加学习教育</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050" dirty="0" smtClean="0">
              <a:gradFill>
                <a:gsLst>
                  <a:gs pos="0">
                    <a:srgbClr val="C00000"/>
                  </a:gs>
                  <a:gs pos="100000">
                    <a:srgbClr val="FF0000"/>
                  </a:gs>
                </a:gsLst>
                <a:lin ang="2700000" scaled="1"/>
              </a:gradFill>
              <a:latin typeface="微软雅黑" pitchFamily="34" charset="-122"/>
              <a:ea typeface="微软雅黑" pitchFamily="34" charset="-122"/>
            </a:endParaRPr>
          </a:p>
          <a:p>
            <a:pPr>
              <a:lnSpc>
                <a:spcPct val="150000"/>
              </a:lnSpc>
            </a:pP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党务骨干普遍培训：</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要</a:t>
            </a: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对基层党组织书记、组织委员、组织员等党务骨干普遍进行培训，帮助他们掌握工作方法，明确工作要求</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a:t>
            </a:r>
            <a:endParaRPr lang="zh-CN" altLang="en-US" sz="1050" dirty="0">
              <a:gradFill>
                <a:gsLst>
                  <a:gs pos="0">
                    <a:srgbClr val="C00000"/>
                  </a:gs>
                  <a:gs pos="100000">
                    <a:srgbClr val="FF0000"/>
                  </a:gs>
                </a:gsLst>
                <a:lin ang="2700000" scaled="1"/>
              </a:gradFill>
              <a:latin typeface="微软雅黑" pitchFamily="34" charset="-122"/>
              <a:ea typeface="微软雅黑" pitchFamily="34" charset="-122"/>
            </a:endParaRPr>
          </a:p>
        </p:txBody>
      </p:sp>
    </p:spTree>
    <p:extLst>
      <p:ext uri="{BB962C8B-B14F-4D97-AF65-F5344CB8AC3E}">
        <p14:creationId xmlns:p14="http://schemas.microsoft.com/office/powerpoint/2010/main" val="875362333"/>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200" fill="hold"/>
                                        <p:tgtEl>
                                          <p:spTgt spid="11"/>
                                        </p:tgtEl>
                                        <p:attrNameLst>
                                          <p:attrName>ppt_w</p:attrName>
                                        </p:attrNameLst>
                                      </p:cBhvr>
                                      <p:tavLst>
                                        <p:tav tm="0">
                                          <p:val>
                                            <p:fltVal val="0"/>
                                          </p:val>
                                        </p:tav>
                                        <p:tav tm="100000">
                                          <p:val>
                                            <p:strVal val="#ppt_w"/>
                                          </p:val>
                                        </p:tav>
                                      </p:tavLst>
                                    </p:anim>
                                    <p:anim calcmode="lin" valueType="num">
                                      <p:cBhvr>
                                        <p:cTn id="12" dur="200" fill="hold"/>
                                        <p:tgtEl>
                                          <p:spTgt spid="11"/>
                                        </p:tgtEl>
                                        <p:attrNameLst>
                                          <p:attrName>ppt_h</p:attrName>
                                        </p:attrNameLst>
                                      </p:cBhvr>
                                      <p:tavLst>
                                        <p:tav tm="0">
                                          <p:val>
                                            <p:fltVal val="0"/>
                                          </p:val>
                                        </p:tav>
                                        <p:tav tm="100000">
                                          <p:val>
                                            <p:strVal val="#ppt_h"/>
                                          </p:val>
                                        </p:tav>
                                      </p:tavLst>
                                    </p:anim>
                                    <p:animEffect transition="in" filter="fade">
                                      <p:cBhvr>
                                        <p:cTn id="13" dur="200"/>
                                        <p:tgtEl>
                                          <p:spTgt spid="11"/>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1"/>
                                        </p:tgtEl>
                                      </p:cBhvr>
                                      <p:by x="115000" y="115000"/>
                                    </p:animScale>
                                  </p:childTnLst>
                                </p:cTn>
                              </p:par>
                              <p:par>
                                <p:cTn id="17" presetID="6" presetClass="emph" presetSubtype="0" fill="hold" nodeType="withEffect">
                                  <p:stCondLst>
                                    <p:cond delay="200"/>
                                  </p:stCondLst>
                                  <p:childTnLst>
                                    <p:animScale>
                                      <p:cBhvr>
                                        <p:cTn id="18" dur="100" fill="hold"/>
                                        <p:tgtEl>
                                          <p:spTgt spid="11"/>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1"/>
                                        </p:tgtEl>
                                      </p:cBhvr>
                                      <p:by x="105000" y="105000"/>
                                    </p:animScale>
                                  </p:childTnLst>
                                </p:cTn>
                              </p:par>
                              <p:par>
                                <p:cTn id="22" presetID="6" presetClass="emph" presetSubtype="0" fill="hold" nodeType="withEffect">
                                  <p:stCondLst>
                                    <p:cond delay="200"/>
                                  </p:stCondLst>
                                  <p:childTnLst>
                                    <p:animScale>
                                      <p:cBhvr>
                                        <p:cTn id="23" dur="100" fill="hold"/>
                                        <p:tgtEl>
                                          <p:spTgt spid="11"/>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900"/>
                                        <p:tgtEl>
                                          <p:spTgt spid="23"/>
                                        </p:tgtEl>
                                      </p:cBhvr>
                                    </p:animEffect>
                                  </p:childTnLst>
                                </p:cTn>
                              </p:par>
                            </p:childTnLst>
                          </p:cTn>
                        </p:par>
                        <p:par>
                          <p:cTn id="28" fill="hold">
                            <p:stCondLst>
                              <p:cond delay="3200"/>
                            </p:stCondLst>
                            <p:childTnLst>
                              <p:par>
                                <p:cTn id="29" presetID="14" presetClass="entr" presetSubtype="1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randombar(horizontal)">
                                      <p:cBhvr>
                                        <p:cTn id="31" dur="1000"/>
                                        <p:tgtEl>
                                          <p:spTgt spid="24"/>
                                        </p:tgtEl>
                                      </p:cBhvr>
                                    </p:animEffect>
                                  </p:childTnLst>
                                </p:cTn>
                              </p:par>
                            </p:childTnLst>
                          </p:cTn>
                        </p:par>
                        <p:par>
                          <p:cTn id="32" fill="hold">
                            <p:stCondLst>
                              <p:cond delay="4200"/>
                            </p:stCondLst>
                            <p:childTnLst>
                              <p:par>
                                <p:cTn id="33" presetID="10"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childTnLst>
                                </p:cTn>
                              </p:par>
                            </p:childTnLst>
                          </p:cTn>
                        </p:par>
                        <p:par>
                          <p:cTn id="36" fill="hold">
                            <p:stCondLst>
                              <p:cond delay="5200"/>
                            </p:stCondLst>
                            <p:childTnLst>
                              <p:par>
                                <p:cTn id="37" presetID="22" presetClass="entr" presetSubtype="1"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up)">
                                      <p:cBhvr>
                                        <p:cTn id="39" dur="2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animBg="1"/>
      <p:bldP spid="25" grpId="0" animBg="1"/>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27583" y="165869"/>
            <a:ext cx="4464497" cy="461665"/>
          </a:xfrm>
          <a:prstGeom prst="rect">
            <a:avLst/>
          </a:prstGeom>
        </p:spPr>
        <p:txBody>
          <a:bodyPr wrap="square">
            <a:spAutoFit/>
          </a:bodyPr>
          <a:lstStyle/>
          <a:p>
            <a:r>
              <a:rPr lang="zh-CN" altLang="en-US" sz="2400" b="1"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两学一</a:t>
            </a:r>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做之注重分类指导</a:t>
            </a:r>
          </a:p>
        </p:txBody>
      </p:sp>
      <p:grpSp>
        <p:nvGrpSpPr>
          <p:cNvPr id="11" name="组合 10"/>
          <p:cNvGrpSpPr/>
          <p:nvPr/>
        </p:nvGrpSpPr>
        <p:grpSpPr>
          <a:xfrm>
            <a:off x="571818" y="807444"/>
            <a:ext cx="4288215" cy="612178"/>
            <a:chOff x="802226" y="2296781"/>
            <a:chExt cx="4537961" cy="583085"/>
          </a:xfrm>
        </p:grpSpPr>
        <p:sp>
          <p:nvSpPr>
            <p:cNvPr id="16" name="对角圆角矩形 15"/>
            <p:cNvSpPr/>
            <p:nvPr/>
          </p:nvSpPr>
          <p:spPr>
            <a:xfrm>
              <a:off x="935026" y="2360753"/>
              <a:ext cx="4405161"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角星 20"/>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1234839" y="2427238"/>
              <a:ext cx="3952944" cy="38109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000" spc="300" dirty="0">
                  <a:solidFill>
                    <a:srgbClr val="FFFF00"/>
                  </a:solidFill>
                </a:rPr>
                <a:t>注重分类</a:t>
              </a:r>
              <a:r>
                <a:rPr lang="zh-CN" altLang="en-US" sz="2000" spc="300" dirty="0" smtClean="0">
                  <a:solidFill>
                    <a:srgbClr val="FFFF00"/>
                  </a:solidFill>
                </a:rPr>
                <a:t>指导（四个类别）</a:t>
              </a:r>
              <a:endParaRPr lang="zh-CN" altLang="en-US" sz="2000" spc="300" dirty="0">
                <a:solidFill>
                  <a:srgbClr val="FFFF00"/>
                </a:solidFill>
              </a:endParaRPr>
            </a:p>
          </p:txBody>
        </p:sp>
      </p:grpSp>
      <p:sp>
        <p:nvSpPr>
          <p:cNvPr id="23" name="Title Tile"/>
          <p:cNvSpPr/>
          <p:nvPr/>
        </p:nvSpPr>
        <p:spPr bwMode="auto">
          <a:xfrm>
            <a:off x="686113" y="1625573"/>
            <a:ext cx="7848872" cy="2167049"/>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2" y="1718009"/>
            <a:ext cx="3168353" cy="1954550"/>
          </a:xfrm>
          <a:prstGeom prst="roundRect">
            <a:avLst>
              <a:gd name="adj" fmla="val 8594"/>
            </a:avLst>
          </a:prstGeom>
          <a:solidFill>
            <a:srgbClr val="FFFFFF">
              <a:shade val="85000"/>
            </a:srgbClr>
          </a:solidFill>
          <a:ln>
            <a:noFill/>
          </a:ln>
          <a:effectLst>
            <a:innerShdw blurRad="114300">
              <a:prstClr val="black"/>
            </a:innerShdw>
          </a:effectLst>
        </p:spPr>
      </p:pic>
      <p:sp>
        <p:nvSpPr>
          <p:cNvPr id="25" name="矩形 24"/>
          <p:cNvSpPr/>
          <p:nvPr/>
        </p:nvSpPr>
        <p:spPr>
          <a:xfrm>
            <a:off x="4214505" y="1718008"/>
            <a:ext cx="4248472" cy="1954551"/>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211960" y="1790911"/>
            <a:ext cx="4248472" cy="1788951"/>
          </a:xfrm>
          <a:prstGeom prst="rect">
            <a:avLst/>
          </a:prstGeom>
        </p:spPr>
        <p:txBody>
          <a:bodyPr wrap="square">
            <a:spAutoFit/>
          </a:bodyPr>
          <a:lstStyle/>
          <a:p>
            <a:pPr>
              <a:lnSpc>
                <a:spcPct val="150000"/>
              </a:lnSpc>
            </a:pP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对</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非公有制企业和社会</a:t>
            </a: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组织：</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可</a:t>
            </a: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因企制宜、因岗制宜，灵活安排</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050" dirty="0" smtClean="0">
              <a:gradFill>
                <a:gsLst>
                  <a:gs pos="0">
                    <a:srgbClr val="C00000"/>
                  </a:gs>
                  <a:gs pos="100000">
                    <a:srgbClr val="FF0000"/>
                  </a:gs>
                </a:gsLst>
                <a:lin ang="2700000" scaled="1"/>
              </a:gradFill>
              <a:latin typeface="微软雅黑" pitchFamily="34" charset="-122"/>
              <a:ea typeface="微软雅黑" pitchFamily="34" charset="-122"/>
            </a:endParaRPr>
          </a:p>
          <a:p>
            <a:pPr>
              <a:lnSpc>
                <a:spcPct val="150000"/>
              </a:lnSpc>
            </a:pP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对</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党员人数少、党员流动性强的</a:t>
            </a: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党组织：</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可</a:t>
            </a: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依托区域化党员服务中心，利用开放式组织生活等方式，组织党员参加学习教育</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050" dirty="0" smtClean="0">
              <a:gradFill>
                <a:gsLst>
                  <a:gs pos="0">
                    <a:srgbClr val="C00000"/>
                  </a:gs>
                  <a:gs pos="100000">
                    <a:srgbClr val="FF0000"/>
                  </a:gs>
                </a:gsLst>
                <a:lin ang="2700000" scaled="1"/>
              </a:gradFill>
              <a:latin typeface="微软雅黑" pitchFamily="34" charset="-122"/>
              <a:ea typeface="微软雅黑" pitchFamily="34" charset="-122"/>
            </a:endParaRPr>
          </a:p>
          <a:p>
            <a:pPr>
              <a:lnSpc>
                <a:spcPct val="150000"/>
              </a:lnSpc>
            </a:pP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对</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流动</a:t>
            </a: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党员：</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流入</a:t>
            </a: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地、流出地党组织要加强协调配合，按照流入地为主的原则，把流动党员编入一个支部，就近就便参加学习教育</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050" dirty="0" smtClean="0">
              <a:gradFill>
                <a:gsLst>
                  <a:gs pos="0">
                    <a:srgbClr val="C00000"/>
                  </a:gs>
                  <a:gs pos="100000">
                    <a:srgbClr val="FF0000"/>
                  </a:gs>
                </a:gsLst>
                <a:lin ang="2700000" scaled="1"/>
              </a:gradFill>
              <a:latin typeface="微软雅黑" pitchFamily="34" charset="-122"/>
              <a:ea typeface="微软雅黑" pitchFamily="34" charset="-122"/>
            </a:endParaRPr>
          </a:p>
          <a:p>
            <a:pPr>
              <a:lnSpc>
                <a:spcPct val="150000"/>
              </a:lnSpc>
            </a:pP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对</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离退休干部职工党员及年老体弱</a:t>
            </a:r>
            <a:r>
              <a:rPr lang="zh-CN" altLang="en-US" sz="1050" b="1" dirty="0" smtClean="0">
                <a:gradFill>
                  <a:gsLst>
                    <a:gs pos="0">
                      <a:srgbClr val="C00000"/>
                    </a:gs>
                    <a:gs pos="100000">
                      <a:srgbClr val="FF0000"/>
                    </a:gs>
                  </a:gsLst>
                  <a:lin ang="2700000" scaled="1"/>
                </a:gradFill>
                <a:latin typeface="微软雅黑" pitchFamily="34" charset="-122"/>
                <a:ea typeface="微软雅黑" pitchFamily="34" charset="-122"/>
              </a:rPr>
              <a:t>党员；</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既要</a:t>
            </a: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体现从严要求，又要考虑实际情况，以适当方式组织他们参加学习教育。</a:t>
            </a:r>
          </a:p>
        </p:txBody>
      </p:sp>
      <p:grpSp>
        <p:nvGrpSpPr>
          <p:cNvPr id="27" name="组合 26"/>
          <p:cNvGrpSpPr/>
          <p:nvPr/>
        </p:nvGrpSpPr>
        <p:grpSpPr>
          <a:xfrm>
            <a:off x="683062" y="3867894"/>
            <a:ext cx="7848872" cy="1045381"/>
            <a:chOff x="683062" y="3830625"/>
            <a:chExt cx="7848872" cy="1045381"/>
          </a:xfrm>
        </p:grpSpPr>
        <p:sp>
          <p:nvSpPr>
            <p:cNvPr id="28" name="Title Tile"/>
            <p:cNvSpPr/>
            <p:nvPr/>
          </p:nvSpPr>
          <p:spPr bwMode="auto">
            <a:xfrm>
              <a:off x="683062" y="3830625"/>
              <a:ext cx="7848872" cy="1045381"/>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29" name="矩形 28"/>
            <p:cNvSpPr/>
            <p:nvPr/>
          </p:nvSpPr>
          <p:spPr>
            <a:xfrm>
              <a:off x="769317" y="3923061"/>
              <a:ext cx="7690609" cy="848416"/>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p:cNvSpPr/>
          <p:nvPr/>
        </p:nvSpPr>
        <p:spPr>
          <a:xfrm>
            <a:off x="755576" y="4049179"/>
            <a:ext cx="7704350" cy="646331"/>
          </a:xfrm>
          <a:prstGeom prst="rect">
            <a:avLst/>
          </a:prstGeom>
        </p:spPr>
        <p:txBody>
          <a:bodyPr wrap="square">
            <a:spAutoFit/>
          </a:bodyPr>
          <a:lstStyle/>
          <a:p>
            <a:pPr>
              <a:lnSpc>
                <a:spcPct val="150000"/>
              </a:lnSpc>
            </a:pPr>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方案</a:t>
            </a:r>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指出</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县</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（市、区）党委和企业、学校等基层党委要根据不同领域、不同行业、不同单位特点，对学习教育的内容安排、组织方式等提出具体要求。</a:t>
            </a:r>
          </a:p>
        </p:txBody>
      </p:sp>
    </p:spTree>
    <p:extLst>
      <p:ext uri="{BB962C8B-B14F-4D97-AF65-F5344CB8AC3E}">
        <p14:creationId xmlns:p14="http://schemas.microsoft.com/office/powerpoint/2010/main" val="2100437199"/>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200" fill="hold"/>
                                        <p:tgtEl>
                                          <p:spTgt spid="11"/>
                                        </p:tgtEl>
                                        <p:attrNameLst>
                                          <p:attrName>ppt_w</p:attrName>
                                        </p:attrNameLst>
                                      </p:cBhvr>
                                      <p:tavLst>
                                        <p:tav tm="0">
                                          <p:val>
                                            <p:fltVal val="0"/>
                                          </p:val>
                                        </p:tav>
                                        <p:tav tm="100000">
                                          <p:val>
                                            <p:strVal val="#ppt_w"/>
                                          </p:val>
                                        </p:tav>
                                      </p:tavLst>
                                    </p:anim>
                                    <p:anim calcmode="lin" valueType="num">
                                      <p:cBhvr>
                                        <p:cTn id="12" dur="200" fill="hold"/>
                                        <p:tgtEl>
                                          <p:spTgt spid="11"/>
                                        </p:tgtEl>
                                        <p:attrNameLst>
                                          <p:attrName>ppt_h</p:attrName>
                                        </p:attrNameLst>
                                      </p:cBhvr>
                                      <p:tavLst>
                                        <p:tav tm="0">
                                          <p:val>
                                            <p:fltVal val="0"/>
                                          </p:val>
                                        </p:tav>
                                        <p:tav tm="100000">
                                          <p:val>
                                            <p:strVal val="#ppt_h"/>
                                          </p:val>
                                        </p:tav>
                                      </p:tavLst>
                                    </p:anim>
                                    <p:animEffect transition="in" filter="fade">
                                      <p:cBhvr>
                                        <p:cTn id="13" dur="200"/>
                                        <p:tgtEl>
                                          <p:spTgt spid="11"/>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1"/>
                                        </p:tgtEl>
                                      </p:cBhvr>
                                      <p:by x="115000" y="115000"/>
                                    </p:animScale>
                                  </p:childTnLst>
                                </p:cTn>
                              </p:par>
                              <p:par>
                                <p:cTn id="17" presetID="6" presetClass="emph" presetSubtype="0" fill="hold" nodeType="withEffect">
                                  <p:stCondLst>
                                    <p:cond delay="200"/>
                                  </p:stCondLst>
                                  <p:childTnLst>
                                    <p:animScale>
                                      <p:cBhvr>
                                        <p:cTn id="18" dur="100" fill="hold"/>
                                        <p:tgtEl>
                                          <p:spTgt spid="11"/>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1"/>
                                        </p:tgtEl>
                                      </p:cBhvr>
                                      <p:by x="105000" y="105000"/>
                                    </p:animScale>
                                  </p:childTnLst>
                                </p:cTn>
                              </p:par>
                              <p:par>
                                <p:cTn id="22" presetID="6" presetClass="emph" presetSubtype="0" fill="hold" nodeType="withEffect">
                                  <p:stCondLst>
                                    <p:cond delay="200"/>
                                  </p:stCondLst>
                                  <p:childTnLst>
                                    <p:animScale>
                                      <p:cBhvr>
                                        <p:cTn id="23" dur="100" fill="hold"/>
                                        <p:tgtEl>
                                          <p:spTgt spid="11"/>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900"/>
                                        <p:tgtEl>
                                          <p:spTgt spid="23"/>
                                        </p:tgtEl>
                                      </p:cBhvr>
                                    </p:animEffect>
                                  </p:childTnLst>
                                </p:cTn>
                              </p:par>
                            </p:childTnLst>
                          </p:cTn>
                        </p:par>
                        <p:par>
                          <p:cTn id="28" fill="hold">
                            <p:stCondLst>
                              <p:cond delay="3200"/>
                            </p:stCondLst>
                            <p:childTnLst>
                              <p:par>
                                <p:cTn id="29" presetID="14" presetClass="entr" presetSubtype="1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randombar(horizontal)">
                                      <p:cBhvr>
                                        <p:cTn id="31" dur="1000"/>
                                        <p:tgtEl>
                                          <p:spTgt spid="24"/>
                                        </p:tgtEl>
                                      </p:cBhvr>
                                    </p:animEffect>
                                  </p:childTnLst>
                                </p:cTn>
                              </p:par>
                            </p:childTnLst>
                          </p:cTn>
                        </p:par>
                        <p:par>
                          <p:cTn id="32" fill="hold">
                            <p:stCondLst>
                              <p:cond delay="4200"/>
                            </p:stCondLst>
                            <p:childTnLst>
                              <p:par>
                                <p:cTn id="33" presetID="10"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childTnLst>
                                </p:cTn>
                              </p:par>
                            </p:childTnLst>
                          </p:cTn>
                        </p:par>
                        <p:par>
                          <p:cTn id="36" fill="hold">
                            <p:stCondLst>
                              <p:cond delay="5200"/>
                            </p:stCondLst>
                            <p:childTnLst>
                              <p:par>
                                <p:cTn id="37" presetID="22" presetClass="entr" presetSubtype="1"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up)">
                                      <p:cBhvr>
                                        <p:cTn id="39" dur="2000"/>
                                        <p:tgtEl>
                                          <p:spTgt spid="26"/>
                                        </p:tgtEl>
                                      </p:cBhvr>
                                    </p:animEffect>
                                  </p:childTnLst>
                                </p:cTn>
                              </p:par>
                            </p:childTnLst>
                          </p:cTn>
                        </p:par>
                        <p:par>
                          <p:cTn id="40" fill="hold">
                            <p:stCondLst>
                              <p:cond delay="7200"/>
                            </p:stCondLst>
                            <p:childTnLst>
                              <p:par>
                                <p:cTn id="41" presetID="22" presetClass="entr" presetSubtype="4"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down)">
                                      <p:cBhvr>
                                        <p:cTn id="43" dur="800"/>
                                        <p:tgtEl>
                                          <p:spTgt spid="27"/>
                                        </p:tgtEl>
                                      </p:cBhvr>
                                    </p:animEffect>
                                  </p:childTnLst>
                                </p:cTn>
                              </p:par>
                            </p:childTnLst>
                          </p:cTn>
                        </p:par>
                        <p:par>
                          <p:cTn id="44" fill="hold">
                            <p:stCondLst>
                              <p:cond delay="8000"/>
                            </p:stCondLst>
                            <p:childTnLst>
                              <p:par>
                                <p:cTn id="45" presetID="2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2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animBg="1"/>
      <p:bldP spid="25" grpId="0" animBg="1"/>
      <p:bldP spid="26" grpId="0"/>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27583" y="165869"/>
            <a:ext cx="4464497" cy="461665"/>
          </a:xfrm>
          <a:prstGeom prst="rect">
            <a:avLst/>
          </a:prstGeom>
        </p:spPr>
        <p:txBody>
          <a:bodyPr wrap="square">
            <a:spAutoFit/>
          </a:bodyPr>
          <a:lstStyle/>
          <a:p>
            <a:r>
              <a:rPr lang="zh-CN" altLang="en-US" sz="2400" b="1"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两学一</a:t>
            </a:r>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做之发挥媒体作用</a:t>
            </a:r>
          </a:p>
        </p:txBody>
      </p:sp>
      <p:grpSp>
        <p:nvGrpSpPr>
          <p:cNvPr id="11" name="组合 10"/>
          <p:cNvGrpSpPr/>
          <p:nvPr/>
        </p:nvGrpSpPr>
        <p:grpSpPr>
          <a:xfrm>
            <a:off x="571818" y="1170748"/>
            <a:ext cx="4288215" cy="612178"/>
            <a:chOff x="802226" y="2296781"/>
            <a:chExt cx="4537961" cy="583085"/>
          </a:xfrm>
        </p:grpSpPr>
        <p:sp>
          <p:nvSpPr>
            <p:cNvPr id="16" name="对角圆角矩形 15"/>
            <p:cNvSpPr/>
            <p:nvPr/>
          </p:nvSpPr>
          <p:spPr>
            <a:xfrm>
              <a:off x="935026" y="2360753"/>
              <a:ext cx="4405161"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角星 20"/>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1234839" y="2427238"/>
              <a:ext cx="3952944" cy="38109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000" spc="300" dirty="0">
                  <a:solidFill>
                    <a:srgbClr val="FFFF00"/>
                  </a:solidFill>
                </a:rPr>
                <a:t>发挥媒体</a:t>
              </a:r>
              <a:r>
                <a:rPr lang="zh-CN" altLang="en-US" sz="2000" spc="300" dirty="0" smtClean="0">
                  <a:solidFill>
                    <a:srgbClr val="FFFF00"/>
                  </a:solidFill>
                </a:rPr>
                <a:t>作用（三个方面）</a:t>
              </a:r>
              <a:endParaRPr lang="zh-CN" altLang="en-US" sz="2000" spc="300" dirty="0">
                <a:solidFill>
                  <a:srgbClr val="FFFF00"/>
                </a:solidFill>
              </a:endParaRPr>
            </a:p>
          </p:txBody>
        </p:sp>
      </p:grpSp>
      <p:sp>
        <p:nvSpPr>
          <p:cNvPr id="23" name="Title Tile"/>
          <p:cNvSpPr/>
          <p:nvPr/>
        </p:nvSpPr>
        <p:spPr bwMode="auto">
          <a:xfrm>
            <a:off x="686113" y="1988877"/>
            <a:ext cx="7848872" cy="2167049"/>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529" y="2081313"/>
            <a:ext cx="3216434" cy="1954550"/>
          </a:xfrm>
          <a:prstGeom prst="roundRect">
            <a:avLst>
              <a:gd name="adj" fmla="val 8594"/>
            </a:avLst>
          </a:prstGeom>
          <a:solidFill>
            <a:srgbClr val="FFFFFF">
              <a:shade val="85000"/>
            </a:srgbClr>
          </a:solidFill>
          <a:ln>
            <a:noFill/>
          </a:ln>
          <a:effectLst>
            <a:innerShdw blurRad="114300">
              <a:prstClr val="black"/>
            </a:innerShdw>
          </a:effectLst>
        </p:spPr>
      </p:pic>
      <p:sp>
        <p:nvSpPr>
          <p:cNvPr id="25" name="矩形 24"/>
          <p:cNvSpPr/>
          <p:nvPr/>
        </p:nvSpPr>
        <p:spPr>
          <a:xfrm>
            <a:off x="4214505" y="2081312"/>
            <a:ext cx="4248472" cy="1954551"/>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283968" y="2304192"/>
            <a:ext cx="4248472" cy="1518044"/>
          </a:xfrm>
          <a:prstGeom prst="rect">
            <a:avLst/>
          </a:prstGeom>
        </p:spPr>
        <p:txBody>
          <a:bodyPr wrap="square">
            <a:spAutoFit/>
          </a:bodyPr>
          <a:lstStyle/>
          <a:p>
            <a:pPr>
              <a:lnSpc>
                <a:spcPct val="150000"/>
              </a:lnSpc>
            </a:pP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针对</a:t>
            </a: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党员多样化学习需求，充分利用共产党员网、手机报、电视栏目、微信易信和远程教育平台等，开发制作形象直观、丰富多样的学习资源，及时推送学习内容</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050" dirty="0" smtClean="0">
              <a:gradFill>
                <a:gsLst>
                  <a:gs pos="0">
                    <a:srgbClr val="C00000"/>
                  </a:gs>
                  <a:gs pos="100000">
                    <a:srgbClr val="FF0000"/>
                  </a:gs>
                </a:gsLst>
                <a:lin ang="2700000" scaled="1"/>
              </a:gradFill>
              <a:latin typeface="微软雅黑" pitchFamily="34" charset="-122"/>
              <a:ea typeface="微软雅黑" pitchFamily="34" charset="-122"/>
            </a:endParaRPr>
          </a:p>
          <a:p>
            <a:pPr>
              <a:lnSpc>
                <a:spcPct val="150000"/>
              </a:lnSpc>
            </a:pP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引导</a:t>
            </a: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党员利用网络自主学习、互动交流，扩大学习教育覆盖面</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050" dirty="0" smtClean="0">
              <a:gradFill>
                <a:gsLst>
                  <a:gs pos="0">
                    <a:srgbClr val="C00000"/>
                  </a:gs>
                  <a:gs pos="100000">
                    <a:srgbClr val="FF0000"/>
                  </a:gs>
                </a:gsLst>
                <a:lin ang="2700000" scaled="1"/>
              </a:gradFill>
              <a:latin typeface="微软雅黑" pitchFamily="34" charset="-122"/>
              <a:ea typeface="微软雅黑" pitchFamily="34" charset="-122"/>
            </a:endParaRPr>
          </a:p>
          <a:p>
            <a:pPr>
              <a:lnSpc>
                <a:spcPct val="150000"/>
              </a:lnSpc>
            </a:pP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注重</a:t>
            </a: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运用各类媒体，宣传“两学一做”学习教育的做法和成效，加强舆论引导，营造良好氛围。</a:t>
            </a:r>
          </a:p>
        </p:txBody>
      </p:sp>
    </p:spTree>
    <p:extLst>
      <p:ext uri="{BB962C8B-B14F-4D97-AF65-F5344CB8AC3E}">
        <p14:creationId xmlns:p14="http://schemas.microsoft.com/office/powerpoint/2010/main" val="836349524"/>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200" fill="hold"/>
                                        <p:tgtEl>
                                          <p:spTgt spid="11"/>
                                        </p:tgtEl>
                                        <p:attrNameLst>
                                          <p:attrName>ppt_w</p:attrName>
                                        </p:attrNameLst>
                                      </p:cBhvr>
                                      <p:tavLst>
                                        <p:tav tm="0">
                                          <p:val>
                                            <p:fltVal val="0"/>
                                          </p:val>
                                        </p:tav>
                                        <p:tav tm="100000">
                                          <p:val>
                                            <p:strVal val="#ppt_w"/>
                                          </p:val>
                                        </p:tav>
                                      </p:tavLst>
                                    </p:anim>
                                    <p:anim calcmode="lin" valueType="num">
                                      <p:cBhvr>
                                        <p:cTn id="12" dur="200" fill="hold"/>
                                        <p:tgtEl>
                                          <p:spTgt spid="11"/>
                                        </p:tgtEl>
                                        <p:attrNameLst>
                                          <p:attrName>ppt_h</p:attrName>
                                        </p:attrNameLst>
                                      </p:cBhvr>
                                      <p:tavLst>
                                        <p:tav tm="0">
                                          <p:val>
                                            <p:fltVal val="0"/>
                                          </p:val>
                                        </p:tav>
                                        <p:tav tm="100000">
                                          <p:val>
                                            <p:strVal val="#ppt_h"/>
                                          </p:val>
                                        </p:tav>
                                      </p:tavLst>
                                    </p:anim>
                                    <p:animEffect transition="in" filter="fade">
                                      <p:cBhvr>
                                        <p:cTn id="13" dur="200"/>
                                        <p:tgtEl>
                                          <p:spTgt spid="11"/>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1"/>
                                        </p:tgtEl>
                                      </p:cBhvr>
                                      <p:by x="115000" y="115000"/>
                                    </p:animScale>
                                  </p:childTnLst>
                                </p:cTn>
                              </p:par>
                              <p:par>
                                <p:cTn id="17" presetID="6" presetClass="emph" presetSubtype="0" fill="hold" nodeType="withEffect">
                                  <p:stCondLst>
                                    <p:cond delay="200"/>
                                  </p:stCondLst>
                                  <p:childTnLst>
                                    <p:animScale>
                                      <p:cBhvr>
                                        <p:cTn id="18" dur="100" fill="hold"/>
                                        <p:tgtEl>
                                          <p:spTgt spid="11"/>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1"/>
                                        </p:tgtEl>
                                      </p:cBhvr>
                                      <p:by x="105000" y="105000"/>
                                    </p:animScale>
                                  </p:childTnLst>
                                </p:cTn>
                              </p:par>
                              <p:par>
                                <p:cTn id="22" presetID="6" presetClass="emph" presetSubtype="0" fill="hold" nodeType="withEffect">
                                  <p:stCondLst>
                                    <p:cond delay="200"/>
                                  </p:stCondLst>
                                  <p:childTnLst>
                                    <p:animScale>
                                      <p:cBhvr>
                                        <p:cTn id="23" dur="100" fill="hold"/>
                                        <p:tgtEl>
                                          <p:spTgt spid="11"/>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900"/>
                                        <p:tgtEl>
                                          <p:spTgt spid="23"/>
                                        </p:tgtEl>
                                      </p:cBhvr>
                                    </p:animEffect>
                                  </p:childTnLst>
                                </p:cTn>
                              </p:par>
                            </p:childTnLst>
                          </p:cTn>
                        </p:par>
                        <p:par>
                          <p:cTn id="28" fill="hold">
                            <p:stCondLst>
                              <p:cond delay="3200"/>
                            </p:stCondLst>
                            <p:childTnLst>
                              <p:par>
                                <p:cTn id="29" presetID="14" presetClass="entr" presetSubtype="1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randombar(horizontal)">
                                      <p:cBhvr>
                                        <p:cTn id="31" dur="1000"/>
                                        <p:tgtEl>
                                          <p:spTgt spid="24"/>
                                        </p:tgtEl>
                                      </p:cBhvr>
                                    </p:animEffect>
                                  </p:childTnLst>
                                </p:cTn>
                              </p:par>
                            </p:childTnLst>
                          </p:cTn>
                        </p:par>
                        <p:par>
                          <p:cTn id="32" fill="hold">
                            <p:stCondLst>
                              <p:cond delay="4200"/>
                            </p:stCondLst>
                            <p:childTnLst>
                              <p:par>
                                <p:cTn id="33" presetID="10"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childTnLst>
                                </p:cTn>
                              </p:par>
                            </p:childTnLst>
                          </p:cTn>
                        </p:par>
                        <p:par>
                          <p:cTn id="36" fill="hold">
                            <p:stCondLst>
                              <p:cond delay="5200"/>
                            </p:stCondLst>
                            <p:childTnLst>
                              <p:par>
                                <p:cTn id="37" presetID="22" presetClass="entr" presetSubtype="1"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up)">
                                      <p:cBhvr>
                                        <p:cTn id="39"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animBg="1"/>
      <p:bldP spid="25" grpId="0" animBg="1"/>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0"/>
            <a:ext cx="3312368" cy="5143500"/>
          </a:xfrm>
          <a:prstGeom prst="rect">
            <a:avLst/>
          </a:prstGeom>
          <a:gradFill>
            <a:gsLst>
              <a:gs pos="64000">
                <a:srgbClr val="C00000"/>
              </a:gs>
              <a:gs pos="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4" y="0"/>
            <a:ext cx="4571429" cy="3285715"/>
          </a:xfrm>
          <a:prstGeom prst="rect">
            <a:avLst/>
          </a:prstGeom>
        </p:spPr>
      </p:pic>
      <p:grpSp>
        <p:nvGrpSpPr>
          <p:cNvPr id="6" name="组合 5"/>
          <p:cNvGrpSpPr/>
          <p:nvPr/>
        </p:nvGrpSpPr>
        <p:grpSpPr>
          <a:xfrm>
            <a:off x="683568" y="1635646"/>
            <a:ext cx="1800225" cy="1800225"/>
            <a:chOff x="755551" y="773113"/>
            <a:chExt cx="1800225" cy="1800225"/>
          </a:xfrm>
        </p:grpSpPr>
        <p:sp>
          <p:nvSpPr>
            <p:cNvPr id="3" name="Oval 187"/>
            <p:cNvSpPr>
              <a:spLocks noChangeArrowheads="1"/>
            </p:cNvSpPr>
            <p:nvPr/>
          </p:nvSpPr>
          <p:spPr bwMode="auto">
            <a:xfrm>
              <a:off x="755551" y="773113"/>
              <a:ext cx="1800225" cy="1800225"/>
            </a:xfrm>
            <a:prstGeom prst="ellipse">
              <a:avLst/>
            </a:prstGeom>
            <a:solidFill>
              <a:srgbClr val="C00000"/>
            </a:solidFill>
            <a:ln w="38100">
              <a:solidFill>
                <a:srgbClr val="FFFFFF"/>
              </a:solidFill>
              <a:round/>
              <a:headEnd/>
              <a:tailEnd/>
            </a:ln>
            <a:effectLst>
              <a:prstShdw prst="shdw17" dist="17961" dir="2700000">
                <a:srgbClr val="FFFFFF">
                  <a:gamma/>
                  <a:shade val="60000"/>
                  <a:invGamma/>
                  <a:alpha val="50000"/>
                </a:srgbClr>
              </a:prst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 name="Picture 188" descr="目录黑"/>
            <p:cNvPicPr>
              <a:picLocks noChangeAspect="1" noChangeArrowheads="1"/>
            </p:cNvPicPr>
            <p:nvPr/>
          </p:nvPicPr>
          <p:blipFill>
            <a:blip r:embed="rId4" cstate="print">
              <a:lum bright="100000"/>
              <a:extLst>
                <a:ext uri="{28A0092B-C50C-407E-A947-70E740481C1C}">
                  <a14:useLocalDpi xmlns:a14="http://schemas.microsoft.com/office/drawing/2010/main" val="0"/>
                </a:ext>
              </a:extLst>
            </a:blip>
            <a:srcRect/>
            <a:stretch>
              <a:fillRect/>
            </a:stretch>
          </p:blipFill>
          <p:spPr bwMode="auto">
            <a:xfrm>
              <a:off x="768251" y="1133475"/>
              <a:ext cx="1724025" cy="730250"/>
            </a:xfrm>
            <a:prstGeom prst="rect">
              <a:avLst/>
            </a:prstGeom>
            <a:noFill/>
            <a:extLst>
              <a:ext uri="{909E8E84-426E-40DD-AFC4-6F175D3DCCD1}">
                <a14:hiddenFill xmlns:a14="http://schemas.microsoft.com/office/drawing/2010/main">
                  <a:solidFill>
                    <a:srgbClr val="FFFFFF"/>
                  </a:solidFill>
                </a14:hiddenFill>
              </a:ext>
            </a:extLst>
          </p:spPr>
        </p:pic>
        <p:sp>
          <p:nvSpPr>
            <p:cNvPr id="5" name="标题 24"/>
            <p:cNvSpPr>
              <a:spLocks/>
            </p:cNvSpPr>
            <p:nvPr/>
          </p:nvSpPr>
          <p:spPr bwMode="auto">
            <a:xfrm>
              <a:off x="903188" y="1652588"/>
              <a:ext cx="1579563"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srgbClr val="FFFFFF"/>
                  </a:solidFill>
                  <a:effectLst/>
                  <a:uLnTx/>
                  <a:uFillTx/>
                  <a:latin typeface="微软雅黑" pitchFamily="34" charset="-122"/>
                  <a:ea typeface="微软雅黑" pitchFamily="34" charset="-122"/>
                </a:rPr>
                <a:t>CONTENTS</a:t>
              </a:r>
              <a:endPar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6514" y="3931368"/>
            <a:ext cx="3408363" cy="1221137"/>
          </a:xfrm>
          <a:prstGeom prst="rect">
            <a:avLst/>
          </a:prstGeom>
        </p:spPr>
      </p:pic>
      <p:sp>
        <p:nvSpPr>
          <p:cNvPr id="12" name="矩形 11"/>
          <p:cNvSpPr/>
          <p:nvPr/>
        </p:nvSpPr>
        <p:spPr>
          <a:xfrm>
            <a:off x="8963024" y="0"/>
            <a:ext cx="180975" cy="5152505"/>
          </a:xfrm>
          <a:prstGeom prst="rect">
            <a:avLst/>
          </a:prstGeom>
          <a:gradFill>
            <a:gsLst>
              <a:gs pos="0">
                <a:srgbClr val="C00000"/>
              </a:gs>
              <a:gs pos="100000">
                <a:srgbClr val="FF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4056513" y="843558"/>
            <a:ext cx="3539823" cy="464285"/>
            <a:chOff x="3984505" y="843558"/>
            <a:chExt cx="3539823" cy="464285"/>
          </a:xfrm>
        </p:grpSpPr>
        <p:sp>
          <p:nvSpPr>
            <p:cNvPr id="14" name="圆角矩形​​ 10"/>
            <p:cNvSpPr>
              <a:spLocks noChangeArrowheads="1"/>
            </p:cNvSpPr>
            <p:nvPr/>
          </p:nvSpPr>
          <p:spPr bwMode="auto">
            <a:xfrm>
              <a:off x="3984505" y="843558"/>
              <a:ext cx="457836" cy="457372"/>
            </a:xfrm>
            <a:prstGeom prst="roundRect">
              <a:avLst>
                <a:gd name="adj" fmla="val 16667"/>
              </a:avLst>
            </a:prstGeom>
            <a:solidFill>
              <a:srgbClr val="C00000"/>
            </a:solidFill>
            <a:ln w="25400" algn="ctr">
              <a:gradFill>
                <a:gsLst>
                  <a:gs pos="0">
                    <a:srgbClr val="C00000"/>
                  </a:gs>
                  <a:gs pos="50000">
                    <a:srgbClr val="FFC000"/>
                  </a:gs>
                  <a:gs pos="100000">
                    <a:srgbClr val="FF0000"/>
                  </a:gs>
                </a:gsLst>
                <a:lin ang="5400000" scaled="0"/>
              </a:gra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Arial" pitchFamily="34" charset="0"/>
                  <a:ea typeface="微软雅黑" pitchFamily="34" charset="-122"/>
                  <a:cs typeface="Arial" pitchFamily="34" charset="0"/>
                </a:rPr>
                <a:t>1</a:t>
              </a:r>
              <a:endParaRPr kumimoji="0" lang="zh-CN" altLang="en-US" sz="2800" b="1" i="0" u="none" strike="noStrike" kern="0" cap="none" spc="0" normalizeH="0" baseline="0" noProof="0" dirty="0">
                <a:ln>
                  <a:noFill/>
                </a:ln>
                <a:solidFill>
                  <a:srgbClr val="FFFFFF"/>
                </a:solidFill>
                <a:effectLst/>
                <a:uLnTx/>
                <a:uFillTx/>
                <a:latin typeface="Arial" pitchFamily="34" charset="0"/>
                <a:ea typeface="微软雅黑" pitchFamily="34" charset="-122"/>
                <a:cs typeface="Arial" pitchFamily="34" charset="0"/>
              </a:endParaRPr>
            </a:p>
          </p:txBody>
        </p:sp>
        <p:sp>
          <p:nvSpPr>
            <p:cNvPr id="33" name="圆角矩形​​ 10"/>
            <p:cNvSpPr>
              <a:spLocks noChangeArrowheads="1"/>
            </p:cNvSpPr>
            <p:nvPr/>
          </p:nvSpPr>
          <p:spPr bwMode="auto">
            <a:xfrm>
              <a:off x="4678930" y="850471"/>
              <a:ext cx="2845398" cy="457372"/>
            </a:xfrm>
            <a:prstGeom prst="roundRect">
              <a:avLst>
                <a:gd name="adj" fmla="val 16667"/>
              </a:avLst>
            </a:prstGeom>
            <a:solidFill>
              <a:schemeClr val="accent6">
                <a:lumMod val="20000"/>
                <a:lumOff val="80000"/>
              </a:schemeClr>
            </a:solidFill>
            <a:ln w="25400" algn="ctr">
              <a:gradFill>
                <a:gsLst>
                  <a:gs pos="0">
                    <a:srgbClr val="C00000"/>
                  </a:gs>
                  <a:gs pos="50000">
                    <a:srgbClr val="FFC000"/>
                  </a:gs>
                  <a:gs pos="100000">
                    <a:srgbClr val="FF0000"/>
                  </a:gs>
                </a:gsLst>
                <a:lin ang="5400000" scaled="0"/>
              </a:gra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srgbClr val="FFFFFF"/>
                </a:solidFill>
                <a:effectLst/>
                <a:uLnTx/>
                <a:uFillTx/>
                <a:latin typeface="Arial" pitchFamily="34" charset="0"/>
                <a:ea typeface="微软雅黑" pitchFamily="34" charset="-122"/>
                <a:cs typeface="Arial" pitchFamily="34" charset="0"/>
              </a:endParaRPr>
            </a:p>
          </p:txBody>
        </p:sp>
        <p:sp>
          <p:nvSpPr>
            <p:cNvPr id="11" name="TextBox 10"/>
            <p:cNvSpPr txBox="1"/>
            <p:nvPr/>
          </p:nvSpPr>
          <p:spPr bwMode="auto">
            <a:xfrm>
              <a:off x="4852050" y="896749"/>
              <a:ext cx="2262158" cy="36933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smtClean="0">
                  <a:ln>
                    <a:noFill/>
                  </a:ln>
                  <a:solidFill>
                    <a:srgbClr val="000000">
                      <a:lumMod val="85000"/>
                      <a:lumOff val="15000"/>
                    </a:srgbClr>
                  </a:solidFill>
                  <a:effectLst/>
                  <a:uLnTx/>
                  <a:uFillTx/>
                  <a:latin typeface="微软雅黑" pitchFamily="34" charset="-122"/>
                  <a:ea typeface="微软雅黑" pitchFamily="34" charset="-122"/>
                </a:rPr>
                <a:t>学习教育的背景介绍</a:t>
              </a:r>
              <a:endParaRPr kumimoji="0" lang="zh-CN" altLang="en-US"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endParaRPr>
            </a:p>
          </p:txBody>
        </p:sp>
      </p:grpSp>
      <p:grpSp>
        <p:nvGrpSpPr>
          <p:cNvPr id="15" name="组合 14"/>
          <p:cNvGrpSpPr/>
          <p:nvPr/>
        </p:nvGrpSpPr>
        <p:grpSpPr>
          <a:xfrm>
            <a:off x="4053338" y="1491630"/>
            <a:ext cx="3542998" cy="457372"/>
            <a:chOff x="3981330" y="1491630"/>
            <a:chExt cx="3542998" cy="457372"/>
          </a:xfrm>
        </p:grpSpPr>
        <p:sp>
          <p:nvSpPr>
            <p:cNvPr id="18" name="圆角矩形​​ 18"/>
            <p:cNvSpPr>
              <a:spLocks noChangeArrowheads="1"/>
            </p:cNvSpPr>
            <p:nvPr/>
          </p:nvSpPr>
          <p:spPr bwMode="auto">
            <a:xfrm>
              <a:off x="3981330" y="1491630"/>
              <a:ext cx="457836" cy="457372"/>
            </a:xfrm>
            <a:prstGeom prst="roundRect">
              <a:avLst>
                <a:gd name="adj" fmla="val 16667"/>
              </a:avLst>
            </a:prstGeom>
            <a:solidFill>
              <a:srgbClr val="CC0000"/>
            </a:solidFill>
            <a:ln w="25400" algn="ctr">
              <a:gradFill>
                <a:gsLst>
                  <a:gs pos="0">
                    <a:srgbClr val="C00000"/>
                  </a:gs>
                  <a:gs pos="50000">
                    <a:srgbClr val="FFC000"/>
                  </a:gs>
                  <a:gs pos="100000">
                    <a:srgbClr val="FF0000"/>
                  </a:gs>
                </a:gsLst>
                <a:lin ang="5400000" scaled="0"/>
              </a:gra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Arial" pitchFamily="34" charset="0"/>
                  <a:ea typeface="微软雅黑" pitchFamily="34" charset="-122"/>
                  <a:cs typeface="Arial" pitchFamily="34" charset="0"/>
                </a:rPr>
                <a:t>2</a:t>
              </a:r>
              <a:endParaRPr kumimoji="0" lang="zh-CN" altLang="en-US" sz="2800" b="1" i="0" u="none" strike="noStrike" kern="0" cap="none" spc="0" normalizeH="0" baseline="0" noProof="0" dirty="0">
                <a:ln>
                  <a:noFill/>
                </a:ln>
                <a:solidFill>
                  <a:srgbClr val="FFFFFF"/>
                </a:solidFill>
                <a:effectLst/>
                <a:uLnTx/>
                <a:uFillTx/>
                <a:latin typeface="Arial" pitchFamily="34" charset="0"/>
                <a:ea typeface="微软雅黑" pitchFamily="34" charset="-122"/>
                <a:cs typeface="Arial" pitchFamily="34" charset="0"/>
              </a:endParaRPr>
            </a:p>
          </p:txBody>
        </p:sp>
        <p:sp>
          <p:nvSpPr>
            <p:cNvPr id="34" name="圆角矩形​​ 10"/>
            <p:cNvSpPr>
              <a:spLocks noChangeArrowheads="1"/>
            </p:cNvSpPr>
            <p:nvPr/>
          </p:nvSpPr>
          <p:spPr bwMode="auto">
            <a:xfrm>
              <a:off x="4678931" y="1491630"/>
              <a:ext cx="2845397" cy="457372"/>
            </a:xfrm>
            <a:prstGeom prst="roundRect">
              <a:avLst>
                <a:gd name="adj" fmla="val 16667"/>
              </a:avLst>
            </a:prstGeom>
            <a:solidFill>
              <a:schemeClr val="accent6">
                <a:lumMod val="20000"/>
                <a:lumOff val="80000"/>
              </a:schemeClr>
            </a:solidFill>
            <a:ln w="25400" algn="ctr">
              <a:gradFill>
                <a:gsLst>
                  <a:gs pos="0">
                    <a:srgbClr val="C00000"/>
                  </a:gs>
                  <a:gs pos="50000">
                    <a:srgbClr val="FFC000"/>
                  </a:gs>
                  <a:gs pos="100000">
                    <a:srgbClr val="FF0000"/>
                  </a:gs>
                </a:gsLst>
                <a:lin ang="5400000" scaled="0"/>
              </a:gra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srgbClr val="FFFFFF"/>
                </a:solidFill>
                <a:effectLst/>
                <a:uLnTx/>
                <a:uFillTx/>
                <a:latin typeface="Arial" pitchFamily="34" charset="0"/>
                <a:ea typeface="微软雅黑" pitchFamily="34" charset="-122"/>
                <a:cs typeface="Arial" pitchFamily="34" charset="0"/>
              </a:endParaRPr>
            </a:p>
          </p:txBody>
        </p:sp>
        <p:sp>
          <p:nvSpPr>
            <p:cNvPr id="17" name="TextBox 16"/>
            <p:cNvSpPr txBox="1"/>
            <p:nvPr/>
          </p:nvSpPr>
          <p:spPr bwMode="auto">
            <a:xfrm>
              <a:off x="4842525" y="1551039"/>
              <a:ext cx="2262158" cy="36933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smtClean="0">
                  <a:solidFill>
                    <a:srgbClr val="000000">
                      <a:lumMod val="85000"/>
                      <a:lumOff val="15000"/>
                    </a:srgbClr>
                  </a:solidFill>
                  <a:latin typeface="微软雅黑" pitchFamily="34" charset="-122"/>
                  <a:ea typeface="微软雅黑" pitchFamily="34" charset="-122"/>
                </a:rPr>
                <a:t>两学一做的总体要求</a:t>
              </a:r>
              <a:endParaRPr kumimoji="0" lang="zh-CN" altLang="en-US"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endParaRPr>
            </a:p>
          </p:txBody>
        </p:sp>
      </p:grpSp>
      <p:grpSp>
        <p:nvGrpSpPr>
          <p:cNvPr id="16" name="组合 15"/>
          <p:cNvGrpSpPr/>
          <p:nvPr/>
        </p:nvGrpSpPr>
        <p:grpSpPr>
          <a:xfrm>
            <a:off x="4056513" y="2139701"/>
            <a:ext cx="3539823" cy="457373"/>
            <a:chOff x="3984505" y="2139701"/>
            <a:chExt cx="3539823" cy="457373"/>
          </a:xfrm>
        </p:grpSpPr>
        <p:sp>
          <p:nvSpPr>
            <p:cNvPr id="22" name="圆角矩形​​ 22"/>
            <p:cNvSpPr>
              <a:spLocks noChangeArrowheads="1"/>
            </p:cNvSpPr>
            <p:nvPr/>
          </p:nvSpPr>
          <p:spPr bwMode="auto">
            <a:xfrm>
              <a:off x="3984505" y="2139702"/>
              <a:ext cx="457836" cy="457372"/>
            </a:xfrm>
            <a:prstGeom prst="roundRect">
              <a:avLst>
                <a:gd name="adj" fmla="val 16667"/>
              </a:avLst>
            </a:prstGeom>
            <a:solidFill>
              <a:srgbClr val="CC0000"/>
            </a:solidFill>
            <a:ln w="25400" algn="ctr">
              <a:gradFill>
                <a:gsLst>
                  <a:gs pos="0">
                    <a:srgbClr val="C00000"/>
                  </a:gs>
                  <a:gs pos="50000">
                    <a:srgbClr val="FFC000"/>
                  </a:gs>
                  <a:gs pos="100000">
                    <a:srgbClr val="FF0000"/>
                  </a:gs>
                </a:gsLst>
                <a:lin ang="5400000" scaled="0"/>
              </a:gra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Arial" pitchFamily="34" charset="0"/>
                  <a:ea typeface="微软雅黑" pitchFamily="34" charset="-122"/>
                  <a:cs typeface="Arial" pitchFamily="34" charset="0"/>
                </a:rPr>
                <a:t>3</a:t>
              </a:r>
              <a:endParaRPr kumimoji="0" lang="zh-CN" altLang="en-US" sz="2800" b="1" i="0" u="none" strike="noStrike" kern="0" cap="none" spc="0" normalizeH="0" baseline="0" noProof="0" dirty="0">
                <a:ln>
                  <a:noFill/>
                </a:ln>
                <a:solidFill>
                  <a:srgbClr val="FFFFFF"/>
                </a:solidFill>
                <a:effectLst/>
                <a:uLnTx/>
                <a:uFillTx/>
                <a:latin typeface="Arial" pitchFamily="34" charset="0"/>
                <a:ea typeface="微软雅黑" pitchFamily="34" charset="-122"/>
                <a:cs typeface="Arial" pitchFamily="34" charset="0"/>
              </a:endParaRPr>
            </a:p>
          </p:txBody>
        </p:sp>
        <p:sp>
          <p:nvSpPr>
            <p:cNvPr id="35" name="圆角矩形​​ 10"/>
            <p:cNvSpPr>
              <a:spLocks noChangeArrowheads="1"/>
            </p:cNvSpPr>
            <p:nvPr/>
          </p:nvSpPr>
          <p:spPr bwMode="auto">
            <a:xfrm>
              <a:off x="4683495" y="2139701"/>
              <a:ext cx="2840833" cy="457373"/>
            </a:xfrm>
            <a:prstGeom prst="roundRect">
              <a:avLst>
                <a:gd name="adj" fmla="val 16667"/>
              </a:avLst>
            </a:prstGeom>
            <a:solidFill>
              <a:schemeClr val="accent6">
                <a:lumMod val="20000"/>
                <a:lumOff val="80000"/>
              </a:schemeClr>
            </a:solidFill>
            <a:ln w="25400" algn="ctr">
              <a:gradFill>
                <a:gsLst>
                  <a:gs pos="0">
                    <a:srgbClr val="C00000"/>
                  </a:gs>
                  <a:gs pos="50000">
                    <a:srgbClr val="FFC000"/>
                  </a:gs>
                  <a:gs pos="100000">
                    <a:srgbClr val="FF0000"/>
                  </a:gs>
                </a:gsLst>
                <a:lin ang="5400000" scaled="0"/>
              </a:gra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Arial" pitchFamily="34" charset="0"/>
                <a:ea typeface="微软雅黑" pitchFamily="34" charset="-122"/>
                <a:cs typeface="Arial" pitchFamily="34" charset="0"/>
              </a:endParaRPr>
            </a:p>
          </p:txBody>
        </p:sp>
        <p:sp>
          <p:nvSpPr>
            <p:cNvPr id="21" name="TextBox 20"/>
            <p:cNvSpPr txBox="1"/>
            <p:nvPr/>
          </p:nvSpPr>
          <p:spPr bwMode="auto">
            <a:xfrm>
              <a:off x="4842525" y="2183368"/>
              <a:ext cx="2262158" cy="369332"/>
            </a:xfrm>
            <a:prstGeom prst="rect">
              <a:avLst/>
            </a:prstGeom>
            <a:noFill/>
          </p:spPr>
          <p:txBody>
            <a:bodyPr wrap="none">
              <a:spAutoFit/>
            </a:bodyPr>
            <a:lstStyle/>
            <a:p>
              <a:pPr lvl="0">
                <a:defRPr/>
              </a:pPr>
              <a:r>
                <a:rPr lang="zh-CN" altLang="en-US" kern="0" dirty="0">
                  <a:solidFill>
                    <a:srgbClr val="000000">
                      <a:lumMod val="85000"/>
                      <a:lumOff val="15000"/>
                    </a:srgbClr>
                  </a:solidFill>
                  <a:latin typeface="微软雅黑" pitchFamily="34" charset="-122"/>
                  <a:ea typeface="微软雅黑" pitchFamily="34" charset="-122"/>
                </a:rPr>
                <a:t>两学一做</a:t>
              </a:r>
              <a:r>
                <a:rPr lang="zh-CN" altLang="en-US" kern="0" dirty="0" smtClean="0">
                  <a:solidFill>
                    <a:srgbClr val="000000">
                      <a:lumMod val="85000"/>
                      <a:lumOff val="15000"/>
                    </a:srgbClr>
                  </a:solidFill>
                  <a:latin typeface="微软雅黑" pitchFamily="34" charset="-122"/>
                  <a:ea typeface="微软雅黑" pitchFamily="34" charset="-122"/>
                </a:rPr>
                <a:t>的主要内容</a:t>
              </a:r>
              <a:endParaRPr lang="zh-CN" altLang="en-US" kern="0" dirty="0">
                <a:solidFill>
                  <a:srgbClr val="000000">
                    <a:lumMod val="85000"/>
                    <a:lumOff val="15000"/>
                  </a:srgbClr>
                </a:solidFill>
                <a:latin typeface="微软雅黑" pitchFamily="34" charset="-122"/>
                <a:ea typeface="微软雅黑" pitchFamily="34" charset="-122"/>
              </a:endParaRPr>
            </a:p>
          </p:txBody>
        </p:sp>
      </p:grpSp>
      <p:grpSp>
        <p:nvGrpSpPr>
          <p:cNvPr id="19" name="组合 18"/>
          <p:cNvGrpSpPr/>
          <p:nvPr/>
        </p:nvGrpSpPr>
        <p:grpSpPr>
          <a:xfrm>
            <a:off x="4046988" y="2777973"/>
            <a:ext cx="3549348" cy="457217"/>
            <a:chOff x="3974980" y="2777973"/>
            <a:chExt cx="3549348" cy="457217"/>
          </a:xfrm>
        </p:grpSpPr>
        <p:sp>
          <p:nvSpPr>
            <p:cNvPr id="26" name="圆角矩形​​ 26"/>
            <p:cNvSpPr>
              <a:spLocks noChangeArrowheads="1"/>
            </p:cNvSpPr>
            <p:nvPr/>
          </p:nvSpPr>
          <p:spPr bwMode="auto">
            <a:xfrm>
              <a:off x="3974980" y="2777973"/>
              <a:ext cx="457836" cy="457216"/>
            </a:xfrm>
            <a:prstGeom prst="roundRect">
              <a:avLst>
                <a:gd name="adj" fmla="val 16667"/>
              </a:avLst>
            </a:prstGeom>
            <a:solidFill>
              <a:srgbClr val="CC0000"/>
            </a:solidFill>
            <a:ln w="25400" algn="ctr">
              <a:gradFill>
                <a:gsLst>
                  <a:gs pos="0">
                    <a:srgbClr val="C00000"/>
                  </a:gs>
                  <a:gs pos="50000">
                    <a:srgbClr val="FFC000"/>
                  </a:gs>
                  <a:gs pos="100000">
                    <a:srgbClr val="FF0000"/>
                  </a:gs>
                </a:gsLst>
                <a:lin ang="5400000" scaled="0"/>
              </a:gra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Arial" pitchFamily="34" charset="0"/>
                  <a:ea typeface="微软雅黑" pitchFamily="34" charset="-122"/>
                  <a:cs typeface="Arial" pitchFamily="34" charset="0"/>
                </a:rPr>
                <a:t>4</a:t>
              </a:r>
              <a:endParaRPr kumimoji="0" lang="zh-CN" altLang="en-US" sz="2800" b="1" i="0" u="none" strike="noStrike" kern="0" cap="none" spc="0" normalizeH="0" baseline="0" noProof="0" dirty="0">
                <a:ln>
                  <a:noFill/>
                </a:ln>
                <a:solidFill>
                  <a:srgbClr val="FFFFFF"/>
                </a:solidFill>
                <a:effectLst/>
                <a:uLnTx/>
                <a:uFillTx/>
                <a:latin typeface="Arial" pitchFamily="34" charset="0"/>
                <a:ea typeface="微软雅黑" pitchFamily="34" charset="-122"/>
                <a:cs typeface="Arial" pitchFamily="34" charset="0"/>
              </a:endParaRPr>
            </a:p>
          </p:txBody>
        </p:sp>
        <p:sp>
          <p:nvSpPr>
            <p:cNvPr id="36" name="圆角矩形​​ 10"/>
            <p:cNvSpPr>
              <a:spLocks noChangeArrowheads="1"/>
            </p:cNvSpPr>
            <p:nvPr/>
          </p:nvSpPr>
          <p:spPr bwMode="auto">
            <a:xfrm>
              <a:off x="4683495" y="2777974"/>
              <a:ext cx="2840833" cy="457216"/>
            </a:xfrm>
            <a:prstGeom prst="roundRect">
              <a:avLst>
                <a:gd name="adj" fmla="val 16667"/>
              </a:avLst>
            </a:prstGeom>
            <a:solidFill>
              <a:schemeClr val="accent6">
                <a:lumMod val="20000"/>
                <a:lumOff val="80000"/>
              </a:schemeClr>
            </a:solidFill>
            <a:ln w="25400" algn="ctr">
              <a:gradFill>
                <a:gsLst>
                  <a:gs pos="0">
                    <a:srgbClr val="C00000"/>
                  </a:gs>
                  <a:gs pos="50000">
                    <a:srgbClr val="FFC000"/>
                  </a:gs>
                  <a:gs pos="100000">
                    <a:srgbClr val="FF0000"/>
                  </a:gs>
                </a:gsLst>
                <a:lin ang="5400000" scaled="0"/>
              </a:gra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srgbClr val="FFFFFF"/>
                </a:solidFill>
                <a:effectLst/>
                <a:uLnTx/>
                <a:uFillTx/>
                <a:latin typeface="Arial" pitchFamily="34" charset="0"/>
                <a:ea typeface="微软雅黑" pitchFamily="34" charset="-122"/>
                <a:cs typeface="Arial" pitchFamily="34" charset="0"/>
              </a:endParaRPr>
            </a:p>
          </p:txBody>
        </p:sp>
        <p:sp>
          <p:nvSpPr>
            <p:cNvPr id="25" name="TextBox 24"/>
            <p:cNvSpPr txBox="1"/>
            <p:nvPr/>
          </p:nvSpPr>
          <p:spPr bwMode="auto">
            <a:xfrm>
              <a:off x="4850765" y="2837282"/>
              <a:ext cx="2262158" cy="369332"/>
            </a:xfrm>
            <a:prstGeom prst="rect">
              <a:avLst/>
            </a:prstGeom>
            <a:noFill/>
          </p:spPr>
          <p:txBody>
            <a:bodyPr wrap="none">
              <a:spAutoFit/>
            </a:bodyPr>
            <a:lstStyle/>
            <a:p>
              <a:pPr lvl="0">
                <a:defRPr/>
              </a:pPr>
              <a:r>
                <a:rPr lang="zh-CN" altLang="en-US" kern="0" dirty="0">
                  <a:solidFill>
                    <a:srgbClr val="000000">
                      <a:lumMod val="85000"/>
                      <a:lumOff val="15000"/>
                    </a:srgbClr>
                  </a:solidFill>
                  <a:latin typeface="微软雅黑" pitchFamily="34" charset="-122"/>
                  <a:ea typeface="微软雅黑" pitchFamily="34" charset="-122"/>
                </a:rPr>
                <a:t>两学一做</a:t>
              </a:r>
              <a:r>
                <a:rPr lang="zh-CN" altLang="en-US" kern="0" dirty="0" smtClean="0">
                  <a:solidFill>
                    <a:srgbClr val="000000">
                      <a:lumMod val="85000"/>
                      <a:lumOff val="15000"/>
                    </a:srgbClr>
                  </a:solidFill>
                  <a:latin typeface="微软雅黑" pitchFamily="34" charset="-122"/>
                  <a:ea typeface="微软雅黑" pitchFamily="34" charset="-122"/>
                </a:rPr>
                <a:t>的主要措施</a:t>
              </a:r>
              <a:endParaRPr lang="zh-CN" altLang="en-US" kern="0" dirty="0">
                <a:solidFill>
                  <a:srgbClr val="000000">
                    <a:lumMod val="85000"/>
                    <a:lumOff val="15000"/>
                  </a:srgbClr>
                </a:solidFill>
                <a:latin typeface="微软雅黑" pitchFamily="34" charset="-122"/>
                <a:ea typeface="微软雅黑" pitchFamily="34" charset="-122"/>
              </a:endParaRPr>
            </a:p>
          </p:txBody>
        </p:sp>
      </p:grpSp>
      <p:grpSp>
        <p:nvGrpSpPr>
          <p:cNvPr id="20" name="组合 19"/>
          <p:cNvGrpSpPr/>
          <p:nvPr/>
        </p:nvGrpSpPr>
        <p:grpSpPr>
          <a:xfrm>
            <a:off x="4049121" y="3425873"/>
            <a:ext cx="3547215" cy="457218"/>
            <a:chOff x="3977113" y="3425873"/>
            <a:chExt cx="3547215" cy="457218"/>
          </a:xfrm>
        </p:grpSpPr>
        <p:sp>
          <p:nvSpPr>
            <p:cNvPr id="30" name="圆角矩形​​ 26"/>
            <p:cNvSpPr>
              <a:spLocks noChangeArrowheads="1"/>
            </p:cNvSpPr>
            <p:nvPr/>
          </p:nvSpPr>
          <p:spPr bwMode="auto">
            <a:xfrm>
              <a:off x="3977113" y="3425873"/>
              <a:ext cx="457836" cy="457218"/>
            </a:xfrm>
            <a:prstGeom prst="roundRect">
              <a:avLst>
                <a:gd name="adj" fmla="val 16667"/>
              </a:avLst>
            </a:prstGeom>
            <a:solidFill>
              <a:srgbClr val="CC0000"/>
            </a:solidFill>
            <a:ln w="25400" algn="ctr">
              <a:gradFill>
                <a:gsLst>
                  <a:gs pos="0">
                    <a:srgbClr val="C00000"/>
                  </a:gs>
                  <a:gs pos="50000">
                    <a:srgbClr val="FFC000"/>
                  </a:gs>
                  <a:gs pos="100000">
                    <a:srgbClr val="FF0000"/>
                  </a:gs>
                </a:gsLst>
                <a:lin ang="5400000" scaled="0"/>
              </a:gra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rgbClr val="FFFFFF"/>
                  </a:solidFill>
                  <a:effectLst/>
                  <a:uLnTx/>
                  <a:uFillTx/>
                  <a:latin typeface="Arial" pitchFamily="34" charset="0"/>
                  <a:ea typeface="微软雅黑" pitchFamily="34" charset="-122"/>
                  <a:cs typeface="Arial" pitchFamily="34" charset="0"/>
                </a:rPr>
                <a:t>5</a:t>
              </a:r>
              <a:endParaRPr kumimoji="0" lang="zh-CN" altLang="en-US" sz="2800" b="1" i="0" u="none" strike="noStrike" kern="0" cap="none" spc="0" normalizeH="0" baseline="0" noProof="0" dirty="0">
                <a:ln>
                  <a:noFill/>
                </a:ln>
                <a:solidFill>
                  <a:srgbClr val="FFFFFF"/>
                </a:solidFill>
                <a:effectLst/>
                <a:uLnTx/>
                <a:uFillTx/>
                <a:latin typeface="Arial" pitchFamily="34" charset="0"/>
                <a:ea typeface="微软雅黑" pitchFamily="34" charset="-122"/>
                <a:cs typeface="Arial" pitchFamily="34" charset="0"/>
              </a:endParaRPr>
            </a:p>
          </p:txBody>
        </p:sp>
        <p:sp>
          <p:nvSpPr>
            <p:cNvPr id="37" name="圆角矩形​​ 10"/>
            <p:cNvSpPr>
              <a:spLocks noChangeArrowheads="1"/>
            </p:cNvSpPr>
            <p:nvPr/>
          </p:nvSpPr>
          <p:spPr bwMode="auto">
            <a:xfrm>
              <a:off x="4683496" y="3425873"/>
              <a:ext cx="2840832" cy="457218"/>
            </a:xfrm>
            <a:prstGeom prst="roundRect">
              <a:avLst>
                <a:gd name="adj" fmla="val 16667"/>
              </a:avLst>
            </a:prstGeom>
            <a:solidFill>
              <a:schemeClr val="accent6">
                <a:lumMod val="20000"/>
                <a:lumOff val="80000"/>
              </a:schemeClr>
            </a:solidFill>
            <a:ln w="25400" algn="ctr">
              <a:gradFill>
                <a:gsLst>
                  <a:gs pos="0">
                    <a:srgbClr val="C00000"/>
                  </a:gs>
                  <a:gs pos="50000">
                    <a:srgbClr val="FFC000"/>
                  </a:gs>
                  <a:gs pos="100000">
                    <a:srgbClr val="FF0000"/>
                  </a:gs>
                </a:gsLst>
                <a:lin ang="5400000" scaled="0"/>
              </a:gra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srgbClr val="FFFFFF"/>
                </a:solidFill>
                <a:effectLst/>
                <a:uLnTx/>
                <a:uFillTx/>
                <a:latin typeface="Arial" pitchFamily="34" charset="0"/>
                <a:ea typeface="微软雅黑" pitchFamily="34" charset="-122"/>
                <a:cs typeface="Arial" pitchFamily="34" charset="0"/>
              </a:endParaRPr>
            </a:p>
          </p:txBody>
        </p:sp>
        <p:sp>
          <p:nvSpPr>
            <p:cNvPr id="29" name="TextBox 28"/>
            <p:cNvSpPr txBox="1"/>
            <p:nvPr/>
          </p:nvSpPr>
          <p:spPr bwMode="auto">
            <a:xfrm>
              <a:off x="4844216" y="3490881"/>
              <a:ext cx="2262158" cy="369332"/>
            </a:xfrm>
            <a:prstGeom prst="rect">
              <a:avLst/>
            </a:prstGeom>
            <a:noFill/>
          </p:spPr>
          <p:txBody>
            <a:bodyPr wrap="none">
              <a:spAutoFit/>
            </a:bodyPr>
            <a:lstStyle/>
            <a:p>
              <a:pPr lvl="0">
                <a:defRPr/>
              </a:pPr>
              <a:r>
                <a:rPr lang="zh-CN" altLang="en-US" kern="0" dirty="0">
                  <a:solidFill>
                    <a:srgbClr val="000000">
                      <a:lumMod val="85000"/>
                      <a:lumOff val="15000"/>
                    </a:srgbClr>
                  </a:solidFill>
                  <a:latin typeface="微软雅黑" pitchFamily="34" charset="-122"/>
                  <a:ea typeface="微软雅黑" pitchFamily="34" charset="-122"/>
                </a:rPr>
                <a:t>两学一做</a:t>
              </a:r>
              <a:r>
                <a:rPr lang="zh-CN" altLang="en-US" kern="0" dirty="0" smtClean="0">
                  <a:solidFill>
                    <a:srgbClr val="000000">
                      <a:lumMod val="85000"/>
                      <a:lumOff val="15000"/>
                    </a:srgbClr>
                  </a:solidFill>
                  <a:latin typeface="微软雅黑" pitchFamily="34" charset="-122"/>
                  <a:ea typeface="微软雅黑" pitchFamily="34" charset="-122"/>
                </a:rPr>
                <a:t>的组织领导</a:t>
              </a:r>
              <a:endParaRPr lang="zh-CN" altLang="en-US" kern="0" dirty="0">
                <a:solidFill>
                  <a:srgbClr val="000000">
                    <a:lumMod val="85000"/>
                    <a:lumOff val="15000"/>
                  </a:srgbClr>
                </a:solidFill>
                <a:latin typeface="微软雅黑" pitchFamily="34" charset="-122"/>
                <a:ea typeface="微软雅黑" pitchFamily="34" charset="-122"/>
              </a:endParaRPr>
            </a:p>
          </p:txBody>
        </p:sp>
      </p:grpSp>
      <p:grpSp>
        <p:nvGrpSpPr>
          <p:cNvPr id="23" name="组合 22"/>
          <p:cNvGrpSpPr/>
          <p:nvPr/>
        </p:nvGrpSpPr>
        <p:grpSpPr>
          <a:xfrm>
            <a:off x="4047831" y="4058748"/>
            <a:ext cx="3548505" cy="457218"/>
            <a:chOff x="3975823" y="4058748"/>
            <a:chExt cx="3548505" cy="457218"/>
          </a:xfrm>
        </p:grpSpPr>
        <p:sp>
          <p:nvSpPr>
            <p:cNvPr id="32" name="圆角矩形​​ 26"/>
            <p:cNvSpPr>
              <a:spLocks noChangeArrowheads="1"/>
            </p:cNvSpPr>
            <p:nvPr/>
          </p:nvSpPr>
          <p:spPr bwMode="auto">
            <a:xfrm>
              <a:off x="3975823" y="4058748"/>
              <a:ext cx="457836" cy="457218"/>
            </a:xfrm>
            <a:prstGeom prst="roundRect">
              <a:avLst>
                <a:gd name="adj" fmla="val 16667"/>
              </a:avLst>
            </a:prstGeom>
            <a:solidFill>
              <a:srgbClr val="CC0000"/>
            </a:solidFill>
            <a:ln w="25400" algn="ctr">
              <a:gradFill>
                <a:gsLst>
                  <a:gs pos="0">
                    <a:srgbClr val="C00000"/>
                  </a:gs>
                  <a:gs pos="50000">
                    <a:srgbClr val="FFC000"/>
                  </a:gs>
                  <a:gs pos="100000">
                    <a:srgbClr val="FF0000"/>
                  </a:gs>
                </a:gsLst>
                <a:lin ang="5400000" scaled="0"/>
              </a:gra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rgbClr val="FFFFFF"/>
                  </a:solidFill>
                  <a:effectLst/>
                  <a:uLnTx/>
                  <a:uFillTx/>
                  <a:latin typeface="Arial" pitchFamily="34" charset="0"/>
                  <a:ea typeface="微软雅黑" pitchFamily="34" charset="-122"/>
                  <a:cs typeface="Arial" pitchFamily="34" charset="0"/>
                </a:rPr>
                <a:t>6</a:t>
              </a:r>
              <a:endParaRPr kumimoji="0" lang="zh-CN" altLang="en-US" sz="2800" b="1" i="0" u="none" strike="noStrike" kern="0" cap="none" spc="0" normalizeH="0" baseline="0" noProof="0" dirty="0">
                <a:ln>
                  <a:noFill/>
                </a:ln>
                <a:solidFill>
                  <a:srgbClr val="FFFFFF"/>
                </a:solidFill>
                <a:effectLst/>
                <a:uLnTx/>
                <a:uFillTx/>
                <a:latin typeface="Arial" pitchFamily="34" charset="0"/>
                <a:ea typeface="微软雅黑" pitchFamily="34" charset="-122"/>
                <a:cs typeface="Arial" pitchFamily="34" charset="0"/>
              </a:endParaRPr>
            </a:p>
          </p:txBody>
        </p:sp>
        <p:sp>
          <p:nvSpPr>
            <p:cNvPr id="38" name="圆角矩形​​ 10"/>
            <p:cNvSpPr>
              <a:spLocks noChangeArrowheads="1"/>
            </p:cNvSpPr>
            <p:nvPr/>
          </p:nvSpPr>
          <p:spPr bwMode="auto">
            <a:xfrm>
              <a:off x="4688060" y="4058748"/>
              <a:ext cx="2836268" cy="457218"/>
            </a:xfrm>
            <a:prstGeom prst="roundRect">
              <a:avLst>
                <a:gd name="adj" fmla="val 16667"/>
              </a:avLst>
            </a:prstGeom>
            <a:solidFill>
              <a:schemeClr val="accent6">
                <a:lumMod val="20000"/>
                <a:lumOff val="80000"/>
              </a:schemeClr>
            </a:solidFill>
            <a:ln w="25400" algn="ctr">
              <a:gradFill>
                <a:gsLst>
                  <a:gs pos="0">
                    <a:srgbClr val="C00000"/>
                  </a:gs>
                  <a:gs pos="50000">
                    <a:srgbClr val="FFC000"/>
                  </a:gs>
                  <a:gs pos="100000">
                    <a:srgbClr val="FF0000"/>
                  </a:gs>
                </a:gsLst>
                <a:lin ang="5400000" scaled="0"/>
              </a:gra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srgbClr val="FFFFFF"/>
                </a:solidFill>
                <a:effectLst/>
                <a:uLnTx/>
                <a:uFillTx/>
                <a:latin typeface="Arial" pitchFamily="34" charset="0"/>
                <a:ea typeface="微软雅黑" pitchFamily="34" charset="-122"/>
                <a:cs typeface="Arial" pitchFamily="34" charset="0"/>
              </a:endParaRPr>
            </a:p>
          </p:txBody>
        </p:sp>
        <p:sp>
          <p:nvSpPr>
            <p:cNvPr id="27" name="TextBox 26"/>
            <p:cNvSpPr txBox="1"/>
            <p:nvPr/>
          </p:nvSpPr>
          <p:spPr bwMode="auto">
            <a:xfrm>
              <a:off x="4855770" y="4108534"/>
              <a:ext cx="2492990" cy="36933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smtClean="0">
                  <a:ln>
                    <a:noFill/>
                  </a:ln>
                  <a:solidFill>
                    <a:srgbClr val="000000">
                      <a:lumMod val="85000"/>
                      <a:lumOff val="15000"/>
                    </a:srgbClr>
                  </a:solidFill>
                  <a:effectLst/>
                  <a:uLnTx/>
                  <a:uFillTx/>
                  <a:latin typeface="微软雅黑" pitchFamily="34" charset="-122"/>
                  <a:ea typeface="微软雅黑" pitchFamily="34" charset="-122"/>
                </a:rPr>
                <a:t>如何做合格的共产党员</a:t>
              </a:r>
              <a:endParaRPr kumimoji="0" lang="zh-CN" altLang="en-US"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066284227"/>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5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Effect transition="in" filter="fade">
                                          <p:cBhvr>
                                            <p:cTn id="24" dur="1000"/>
                                            <p:tgtEl>
                                              <p:spTgt spid="6"/>
                                            </p:tgtEl>
                                          </p:cBhvr>
                                        </p:animEffect>
                                      </p:childTnLst>
                                    </p:cTn>
                                  </p:par>
                                </p:childTnLst>
                              </p:cTn>
                            </p:par>
                            <p:par>
                              <p:cTn id="25" fill="hold">
                                <p:stCondLst>
                                  <p:cond delay="3500"/>
                                </p:stCondLst>
                                <p:childTnLst>
                                  <p:par>
                                    <p:cTn id="26" presetID="2" presetClass="entr" presetSubtype="2" accel="55000" fill="hold" nodeType="afterEffect" p14:presetBounceEnd="55000">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14:bounceEnd="55000">
                                          <p:cBhvr additive="base">
                                            <p:cTn id="28" dur="1000" fill="hold"/>
                                            <p:tgtEl>
                                              <p:spTgt spid="10"/>
                                            </p:tgtEl>
                                            <p:attrNameLst>
                                              <p:attrName>ppt_x</p:attrName>
                                            </p:attrNameLst>
                                          </p:cBhvr>
                                          <p:tavLst>
                                            <p:tav tm="0">
                                              <p:val>
                                                <p:strVal val="1+#ppt_w/2"/>
                                              </p:val>
                                            </p:tav>
                                            <p:tav tm="100000">
                                              <p:val>
                                                <p:strVal val="#ppt_x"/>
                                              </p:val>
                                            </p:tav>
                                          </p:tavLst>
                                        </p:anim>
                                        <p:anim calcmode="lin" valueType="num" p14:bounceEnd="55000">
                                          <p:cBhvr additive="base">
                                            <p:cTn id="29" dur="10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accel="55000" fill="hold" nodeType="withEffect" p14:presetBounceEnd="55000">
                                      <p:stCondLst>
                                        <p:cond delay="500"/>
                                      </p:stCondLst>
                                      <p:childTnLst>
                                        <p:set>
                                          <p:cBhvr>
                                            <p:cTn id="31" dur="1" fill="hold">
                                              <p:stCondLst>
                                                <p:cond delay="0"/>
                                              </p:stCondLst>
                                            </p:cTn>
                                            <p:tgtEl>
                                              <p:spTgt spid="15"/>
                                            </p:tgtEl>
                                            <p:attrNameLst>
                                              <p:attrName>style.visibility</p:attrName>
                                            </p:attrNameLst>
                                          </p:cBhvr>
                                          <p:to>
                                            <p:strVal val="visible"/>
                                          </p:to>
                                        </p:set>
                                        <p:anim calcmode="lin" valueType="num" p14:bounceEnd="55000">
                                          <p:cBhvr additive="base">
                                            <p:cTn id="32" dur="1000" fill="hold"/>
                                            <p:tgtEl>
                                              <p:spTgt spid="15"/>
                                            </p:tgtEl>
                                            <p:attrNameLst>
                                              <p:attrName>ppt_x</p:attrName>
                                            </p:attrNameLst>
                                          </p:cBhvr>
                                          <p:tavLst>
                                            <p:tav tm="0">
                                              <p:val>
                                                <p:strVal val="1+#ppt_w/2"/>
                                              </p:val>
                                            </p:tav>
                                            <p:tav tm="100000">
                                              <p:val>
                                                <p:strVal val="#ppt_x"/>
                                              </p:val>
                                            </p:tav>
                                          </p:tavLst>
                                        </p:anim>
                                        <p:anim calcmode="lin" valueType="num" p14:bounceEnd="55000">
                                          <p:cBhvr additive="base">
                                            <p:cTn id="33" dur="1000" fill="hold"/>
                                            <p:tgtEl>
                                              <p:spTgt spid="15"/>
                                            </p:tgtEl>
                                            <p:attrNameLst>
                                              <p:attrName>ppt_y</p:attrName>
                                            </p:attrNameLst>
                                          </p:cBhvr>
                                          <p:tavLst>
                                            <p:tav tm="0">
                                              <p:val>
                                                <p:strVal val="#ppt_y"/>
                                              </p:val>
                                            </p:tav>
                                            <p:tav tm="100000">
                                              <p:val>
                                                <p:strVal val="#ppt_y"/>
                                              </p:val>
                                            </p:tav>
                                          </p:tavLst>
                                        </p:anim>
                                      </p:childTnLst>
                                    </p:cTn>
                                  </p:par>
                                  <p:par>
                                    <p:cTn id="34" presetID="2" presetClass="entr" presetSubtype="2" accel="55000" fill="hold" nodeType="withEffect" p14:presetBounceEnd="55000">
                                      <p:stCondLst>
                                        <p:cond delay="1000"/>
                                      </p:stCondLst>
                                      <p:childTnLst>
                                        <p:set>
                                          <p:cBhvr>
                                            <p:cTn id="35" dur="1" fill="hold">
                                              <p:stCondLst>
                                                <p:cond delay="0"/>
                                              </p:stCondLst>
                                            </p:cTn>
                                            <p:tgtEl>
                                              <p:spTgt spid="16"/>
                                            </p:tgtEl>
                                            <p:attrNameLst>
                                              <p:attrName>style.visibility</p:attrName>
                                            </p:attrNameLst>
                                          </p:cBhvr>
                                          <p:to>
                                            <p:strVal val="visible"/>
                                          </p:to>
                                        </p:set>
                                        <p:anim calcmode="lin" valueType="num" p14:bounceEnd="55000">
                                          <p:cBhvr additive="base">
                                            <p:cTn id="36" dur="1000" fill="hold"/>
                                            <p:tgtEl>
                                              <p:spTgt spid="16"/>
                                            </p:tgtEl>
                                            <p:attrNameLst>
                                              <p:attrName>ppt_x</p:attrName>
                                            </p:attrNameLst>
                                          </p:cBhvr>
                                          <p:tavLst>
                                            <p:tav tm="0">
                                              <p:val>
                                                <p:strVal val="1+#ppt_w/2"/>
                                              </p:val>
                                            </p:tav>
                                            <p:tav tm="100000">
                                              <p:val>
                                                <p:strVal val="#ppt_x"/>
                                              </p:val>
                                            </p:tav>
                                          </p:tavLst>
                                        </p:anim>
                                        <p:anim calcmode="lin" valueType="num" p14:bounceEnd="55000">
                                          <p:cBhvr additive="base">
                                            <p:cTn id="37" dur="1000" fill="hold"/>
                                            <p:tgtEl>
                                              <p:spTgt spid="16"/>
                                            </p:tgtEl>
                                            <p:attrNameLst>
                                              <p:attrName>ppt_y</p:attrName>
                                            </p:attrNameLst>
                                          </p:cBhvr>
                                          <p:tavLst>
                                            <p:tav tm="0">
                                              <p:val>
                                                <p:strVal val="#ppt_y"/>
                                              </p:val>
                                            </p:tav>
                                            <p:tav tm="100000">
                                              <p:val>
                                                <p:strVal val="#ppt_y"/>
                                              </p:val>
                                            </p:tav>
                                          </p:tavLst>
                                        </p:anim>
                                      </p:childTnLst>
                                    </p:cTn>
                                  </p:par>
                                  <p:par>
                                    <p:cTn id="38" presetID="2" presetClass="entr" presetSubtype="2" accel="55000" fill="hold" nodeType="withEffect" p14:presetBounceEnd="55000">
                                      <p:stCondLst>
                                        <p:cond delay="1500"/>
                                      </p:stCondLst>
                                      <p:childTnLst>
                                        <p:set>
                                          <p:cBhvr>
                                            <p:cTn id="39" dur="1" fill="hold">
                                              <p:stCondLst>
                                                <p:cond delay="0"/>
                                              </p:stCondLst>
                                            </p:cTn>
                                            <p:tgtEl>
                                              <p:spTgt spid="19"/>
                                            </p:tgtEl>
                                            <p:attrNameLst>
                                              <p:attrName>style.visibility</p:attrName>
                                            </p:attrNameLst>
                                          </p:cBhvr>
                                          <p:to>
                                            <p:strVal val="visible"/>
                                          </p:to>
                                        </p:set>
                                        <p:anim calcmode="lin" valueType="num" p14:bounceEnd="55000">
                                          <p:cBhvr additive="base">
                                            <p:cTn id="40" dur="1000" fill="hold"/>
                                            <p:tgtEl>
                                              <p:spTgt spid="19"/>
                                            </p:tgtEl>
                                            <p:attrNameLst>
                                              <p:attrName>ppt_x</p:attrName>
                                            </p:attrNameLst>
                                          </p:cBhvr>
                                          <p:tavLst>
                                            <p:tav tm="0">
                                              <p:val>
                                                <p:strVal val="1+#ppt_w/2"/>
                                              </p:val>
                                            </p:tav>
                                            <p:tav tm="100000">
                                              <p:val>
                                                <p:strVal val="#ppt_x"/>
                                              </p:val>
                                            </p:tav>
                                          </p:tavLst>
                                        </p:anim>
                                        <p:anim calcmode="lin" valueType="num" p14:bounceEnd="55000">
                                          <p:cBhvr additive="base">
                                            <p:cTn id="41" dur="1000" fill="hold"/>
                                            <p:tgtEl>
                                              <p:spTgt spid="19"/>
                                            </p:tgtEl>
                                            <p:attrNameLst>
                                              <p:attrName>ppt_y</p:attrName>
                                            </p:attrNameLst>
                                          </p:cBhvr>
                                          <p:tavLst>
                                            <p:tav tm="0">
                                              <p:val>
                                                <p:strVal val="#ppt_y"/>
                                              </p:val>
                                            </p:tav>
                                            <p:tav tm="100000">
                                              <p:val>
                                                <p:strVal val="#ppt_y"/>
                                              </p:val>
                                            </p:tav>
                                          </p:tavLst>
                                        </p:anim>
                                      </p:childTnLst>
                                    </p:cTn>
                                  </p:par>
                                  <p:par>
                                    <p:cTn id="42" presetID="2" presetClass="entr" presetSubtype="2" accel="55000" fill="hold" nodeType="withEffect" p14:presetBounceEnd="55000">
                                      <p:stCondLst>
                                        <p:cond delay="2000"/>
                                      </p:stCondLst>
                                      <p:childTnLst>
                                        <p:set>
                                          <p:cBhvr>
                                            <p:cTn id="43" dur="1" fill="hold">
                                              <p:stCondLst>
                                                <p:cond delay="0"/>
                                              </p:stCondLst>
                                            </p:cTn>
                                            <p:tgtEl>
                                              <p:spTgt spid="20"/>
                                            </p:tgtEl>
                                            <p:attrNameLst>
                                              <p:attrName>style.visibility</p:attrName>
                                            </p:attrNameLst>
                                          </p:cBhvr>
                                          <p:to>
                                            <p:strVal val="visible"/>
                                          </p:to>
                                        </p:set>
                                        <p:anim calcmode="lin" valueType="num" p14:bounceEnd="55000">
                                          <p:cBhvr additive="base">
                                            <p:cTn id="44" dur="1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45" dur="1000" fill="hold"/>
                                            <p:tgtEl>
                                              <p:spTgt spid="20"/>
                                            </p:tgtEl>
                                            <p:attrNameLst>
                                              <p:attrName>ppt_y</p:attrName>
                                            </p:attrNameLst>
                                          </p:cBhvr>
                                          <p:tavLst>
                                            <p:tav tm="0">
                                              <p:val>
                                                <p:strVal val="#ppt_y"/>
                                              </p:val>
                                            </p:tav>
                                            <p:tav tm="100000">
                                              <p:val>
                                                <p:strVal val="#ppt_y"/>
                                              </p:val>
                                            </p:tav>
                                          </p:tavLst>
                                        </p:anim>
                                      </p:childTnLst>
                                    </p:cTn>
                                  </p:par>
                                  <p:par>
                                    <p:cTn id="46" presetID="2" presetClass="entr" presetSubtype="2" accel="55000" fill="hold" nodeType="withEffect" p14:presetBounceEnd="55000">
                                      <p:stCondLst>
                                        <p:cond delay="2500"/>
                                      </p:stCondLst>
                                      <p:childTnLst>
                                        <p:set>
                                          <p:cBhvr>
                                            <p:cTn id="47" dur="1" fill="hold">
                                              <p:stCondLst>
                                                <p:cond delay="0"/>
                                              </p:stCondLst>
                                            </p:cTn>
                                            <p:tgtEl>
                                              <p:spTgt spid="23"/>
                                            </p:tgtEl>
                                            <p:attrNameLst>
                                              <p:attrName>style.visibility</p:attrName>
                                            </p:attrNameLst>
                                          </p:cBhvr>
                                          <p:to>
                                            <p:strVal val="visible"/>
                                          </p:to>
                                        </p:set>
                                        <p:anim calcmode="lin" valueType="num" p14:bounceEnd="55000">
                                          <p:cBhvr additive="base">
                                            <p:cTn id="48" dur="1000" fill="hold"/>
                                            <p:tgtEl>
                                              <p:spTgt spid="23"/>
                                            </p:tgtEl>
                                            <p:attrNameLst>
                                              <p:attrName>ppt_x</p:attrName>
                                            </p:attrNameLst>
                                          </p:cBhvr>
                                          <p:tavLst>
                                            <p:tav tm="0">
                                              <p:val>
                                                <p:strVal val="1+#ppt_w/2"/>
                                              </p:val>
                                            </p:tav>
                                            <p:tav tm="100000">
                                              <p:val>
                                                <p:strVal val="#ppt_x"/>
                                              </p:val>
                                            </p:tav>
                                          </p:tavLst>
                                        </p:anim>
                                        <p:anim calcmode="lin" valueType="num" p14:bounceEnd="55000">
                                          <p:cBhvr additive="base">
                                            <p:cTn id="49" dur="1000" fill="hold"/>
                                            <p:tgtEl>
                                              <p:spTgt spid="23"/>
                                            </p:tgtEl>
                                            <p:attrNameLst>
                                              <p:attrName>ppt_y</p:attrName>
                                            </p:attrNameLst>
                                          </p:cBhvr>
                                          <p:tavLst>
                                            <p:tav tm="0">
                                              <p:val>
                                                <p:strVal val="#ppt_y"/>
                                              </p:val>
                                            </p:tav>
                                            <p:tav tm="100000">
                                              <p:val>
                                                <p:strVal val="#ppt_y"/>
                                              </p:val>
                                            </p:tav>
                                          </p:tavLst>
                                        </p:anim>
                                      </p:childTnLst>
                                    </p:cTn>
                                  </p:par>
                                </p:childTnLst>
                              </p:cTn>
                            </p:par>
                            <p:par>
                              <p:cTn id="50" fill="hold">
                                <p:stCondLst>
                                  <p:cond delay="7000"/>
                                </p:stCondLst>
                                <p:childTnLst>
                                  <p:par>
                                    <p:cTn id="51" presetID="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1000" fill="hold"/>
                                            <p:tgtEl>
                                              <p:spTgt spid="12"/>
                                            </p:tgtEl>
                                            <p:attrNameLst>
                                              <p:attrName>ppt_x</p:attrName>
                                            </p:attrNameLst>
                                          </p:cBhvr>
                                          <p:tavLst>
                                            <p:tav tm="0">
                                              <p:val>
                                                <p:strVal val="#ppt_x"/>
                                              </p:val>
                                            </p:tav>
                                            <p:tav tm="100000">
                                              <p:val>
                                                <p:strVal val="#ppt_x"/>
                                              </p:val>
                                            </p:tav>
                                          </p:tavLst>
                                        </p:anim>
                                        <p:anim calcmode="lin" valueType="num">
                                          <p:cBhvr additive="base">
                                            <p:cTn id="54"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5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Effect transition="in" filter="fade">
                                          <p:cBhvr>
                                            <p:cTn id="24" dur="1000"/>
                                            <p:tgtEl>
                                              <p:spTgt spid="6"/>
                                            </p:tgtEl>
                                          </p:cBhvr>
                                        </p:animEffect>
                                      </p:childTnLst>
                                    </p:cTn>
                                  </p:par>
                                </p:childTnLst>
                              </p:cTn>
                            </p:par>
                            <p:par>
                              <p:cTn id="25" fill="hold">
                                <p:stCondLst>
                                  <p:cond delay="3500"/>
                                </p:stCondLst>
                                <p:childTnLst>
                                  <p:par>
                                    <p:cTn id="26" presetID="2" presetClass="entr" presetSubtype="2" accel="5500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1000" fill="hold"/>
                                            <p:tgtEl>
                                              <p:spTgt spid="10"/>
                                            </p:tgtEl>
                                            <p:attrNameLst>
                                              <p:attrName>ppt_x</p:attrName>
                                            </p:attrNameLst>
                                          </p:cBhvr>
                                          <p:tavLst>
                                            <p:tav tm="0">
                                              <p:val>
                                                <p:strVal val="1+#ppt_w/2"/>
                                              </p:val>
                                            </p:tav>
                                            <p:tav tm="100000">
                                              <p:val>
                                                <p:strVal val="#ppt_x"/>
                                              </p:val>
                                            </p:tav>
                                          </p:tavLst>
                                        </p:anim>
                                        <p:anim calcmode="lin" valueType="num">
                                          <p:cBhvr additive="base">
                                            <p:cTn id="29" dur="10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accel="55000" fill="hold" nodeType="withEffect">
                                      <p:stCondLst>
                                        <p:cond delay="5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1000" fill="hold"/>
                                            <p:tgtEl>
                                              <p:spTgt spid="15"/>
                                            </p:tgtEl>
                                            <p:attrNameLst>
                                              <p:attrName>ppt_x</p:attrName>
                                            </p:attrNameLst>
                                          </p:cBhvr>
                                          <p:tavLst>
                                            <p:tav tm="0">
                                              <p:val>
                                                <p:strVal val="1+#ppt_w/2"/>
                                              </p:val>
                                            </p:tav>
                                            <p:tav tm="100000">
                                              <p:val>
                                                <p:strVal val="#ppt_x"/>
                                              </p:val>
                                            </p:tav>
                                          </p:tavLst>
                                        </p:anim>
                                        <p:anim calcmode="lin" valueType="num">
                                          <p:cBhvr additive="base">
                                            <p:cTn id="33" dur="1000" fill="hold"/>
                                            <p:tgtEl>
                                              <p:spTgt spid="15"/>
                                            </p:tgtEl>
                                            <p:attrNameLst>
                                              <p:attrName>ppt_y</p:attrName>
                                            </p:attrNameLst>
                                          </p:cBhvr>
                                          <p:tavLst>
                                            <p:tav tm="0">
                                              <p:val>
                                                <p:strVal val="#ppt_y"/>
                                              </p:val>
                                            </p:tav>
                                            <p:tav tm="100000">
                                              <p:val>
                                                <p:strVal val="#ppt_y"/>
                                              </p:val>
                                            </p:tav>
                                          </p:tavLst>
                                        </p:anim>
                                      </p:childTnLst>
                                    </p:cTn>
                                  </p:par>
                                  <p:par>
                                    <p:cTn id="34" presetID="2" presetClass="entr" presetSubtype="2" accel="55000" fill="hold" nodeType="withEffect">
                                      <p:stCondLst>
                                        <p:cond delay="10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1000" fill="hold"/>
                                            <p:tgtEl>
                                              <p:spTgt spid="16"/>
                                            </p:tgtEl>
                                            <p:attrNameLst>
                                              <p:attrName>ppt_x</p:attrName>
                                            </p:attrNameLst>
                                          </p:cBhvr>
                                          <p:tavLst>
                                            <p:tav tm="0">
                                              <p:val>
                                                <p:strVal val="1+#ppt_w/2"/>
                                              </p:val>
                                            </p:tav>
                                            <p:tav tm="100000">
                                              <p:val>
                                                <p:strVal val="#ppt_x"/>
                                              </p:val>
                                            </p:tav>
                                          </p:tavLst>
                                        </p:anim>
                                        <p:anim calcmode="lin" valueType="num">
                                          <p:cBhvr additive="base">
                                            <p:cTn id="37" dur="1000" fill="hold"/>
                                            <p:tgtEl>
                                              <p:spTgt spid="16"/>
                                            </p:tgtEl>
                                            <p:attrNameLst>
                                              <p:attrName>ppt_y</p:attrName>
                                            </p:attrNameLst>
                                          </p:cBhvr>
                                          <p:tavLst>
                                            <p:tav tm="0">
                                              <p:val>
                                                <p:strVal val="#ppt_y"/>
                                              </p:val>
                                            </p:tav>
                                            <p:tav tm="100000">
                                              <p:val>
                                                <p:strVal val="#ppt_y"/>
                                              </p:val>
                                            </p:tav>
                                          </p:tavLst>
                                        </p:anim>
                                      </p:childTnLst>
                                    </p:cTn>
                                  </p:par>
                                  <p:par>
                                    <p:cTn id="38" presetID="2" presetClass="entr" presetSubtype="2" accel="55000" fill="hold" nodeType="withEffect">
                                      <p:stCondLst>
                                        <p:cond delay="150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1000" fill="hold"/>
                                            <p:tgtEl>
                                              <p:spTgt spid="19"/>
                                            </p:tgtEl>
                                            <p:attrNameLst>
                                              <p:attrName>ppt_x</p:attrName>
                                            </p:attrNameLst>
                                          </p:cBhvr>
                                          <p:tavLst>
                                            <p:tav tm="0">
                                              <p:val>
                                                <p:strVal val="1+#ppt_w/2"/>
                                              </p:val>
                                            </p:tav>
                                            <p:tav tm="100000">
                                              <p:val>
                                                <p:strVal val="#ppt_x"/>
                                              </p:val>
                                            </p:tav>
                                          </p:tavLst>
                                        </p:anim>
                                        <p:anim calcmode="lin" valueType="num">
                                          <p:cBhvr additive="base">
                                            <p:cTn id="41" dur="1000" fill="hold"/>
                                            <p:tgtEl>
                                              <p:spTgt spid="19"/>
                                            </p:tgtEl>
                                            <p:attrNameLst>
                                              <p:attrName>ppt_y</p:attrName>
                                            </p:attrNameLst>
                                          </p:cBhvr>
                                          <p:tavLst>
                                            <p:tav tm="0">
                                              <p:val>
                                                <p:strVal val="#ppt_y"/>
                                              </p:val>
                                            </p:tav>
                                            <p:tav tm="100000">
                                              <p:val>
                                                <p:strVal val="#ppt_y"/>
                                              </p:val>
                                            </p:tav>
                                          </p:tavLst>
                                        </p:anim>
                                      </p:childTnLst>
                                    </p:cTn>
                                  </p:par>
                                  <p:par>
                                    <p:cTn id="42" presetID="2" presetClass="entr" presetSubtype="2" accel="55000" fill="hold" nodeType="withEffect">
                                      <p:stCondLst>
                                        <p:cond delay="200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1000" fill="hold"/>
                                            <p:tgtEl>
                                              <p:spTgt spid="20"/>
                                            </p:tgtEl>
                                            <p:attrNameLst>
                                              <p:attrName>ppt_x</p:attrName>
                                            </p:attrNameLst>
                                          </p:cBhvr>
                                          <p:tavLst>
                                            <p:tav tm="0">
                                              <p:val>
                                                <p:strVal val="1+#ppt_w/2"/>
                                              </p:val>
                                            </p:tav>
                                            <p:tav tm="100000">
                                              <p:val>
                                                <p:strVal val="#ppt_x"/>
                                              </p:val>
                                            </p:tav>
                                          </p:tavLst>
                                        </p:anim>
                                        <p:anim calcmode="lin" valueType="num">
                                          <p:cBhvr additive="base">
                                            <p:cTn id="45" dur="1000" fill="hold"/>
                                            <p:tgtEl>
                                              <p:spTgt spid="20"/>
                                            </p:tgtEl>
                                            <p:attrNameLst>
                                              <p:attrName>ppt_y</p:attrName>
                                            </p:attrNameLst>
                                          </p:cBhvr>
                                          <p:tavLst>
                                            <p:tav tm="0">
                                              <p:val>
                                                <p:strVal val="#ppt_y"/>
                                              </p:val>
                                            </p:tav>
                                            <p:tav tm="100000">
                                              <p:val>
                                                <p:strVal val="#ppt_y"/>
                                              </p:val>
                                            </p:tav>
                                          </p:tavLst>
                                        </p:anim>
                                      </p:childTnLst>
                                    </p:cTn>
                                  </p:par>
                                  <p:par>
                                    <p:cTn id="46" presetID="2" presetClass="entr" presetSubtype="2" accel="55000" fill="hold" nodeType="withEffect">
                                      <p:stCondLst>
                                        <p:cond delay="250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1000" fill="hold"/>
                                            <p:tgtEl>
                                              <p:spTgt spid="23"/>
                                            </p:tgtEl>
                                            <p:attrNameLst>
                                              <p:attrName>ppt_x</p:attrName>
                                            </p:attrNameLst>
                                          </p:cBhvr>
                                          <p:tavLst>
                                            <p:tav tm="0">
                                              <p:val>
                                                <p:strVal val="1+#ppt_w/2"/>
                                              </p:val>
                                            </p:tav>
                                            <p:tav tm="100000">
                                              <p:val>
                                                <p:strVal val="#ppt_x"/>
                                              </p:val>
                                            </p:tav>
                                          </p:tavLst>
                                        </p:anim>
                                        <p:anim calcmode="lin" valueType="num">
                                          <p:cBhvr additive="base">
                                            <p:cTn id="49" dur="1000" fill="hold"/>
                                            <p:tgtEl>
                                              <p:spTgt spid="23"/>
                                            </p:tgtEl>
                                            <p:attrNameLst>
                                              <p:attrName>ppt_y</p:attrName>
                                            </p:attrNameLst>
                                          </p:cBhvr>
                                          <p:tavLst>
                                            <p:tav tm="0">
                                              <p:val>
                                                <p:strVal val="#ppt_y"/>
                                              </p:val>
                                            </p:tav>
                                            <p:tav tm="100000">
                                              <p:val>
                                                <p:strVal val="#ppt_y"/>
                                              </p:val>
                                            </p:tav>
                                          </p:tavLst>
                                        </p:anim>
                                      </p:childTnLst>
                                    </p:cTn>
                                  </p:par>
                                </p:childTnLst>
                              </p:cTn>
                            </p:par>
                            <p:par>
                              <p:cTn id="50" fill="hold">
                                <p:stCondLst>
                                  <p:cond delay="7000"/>
                                </p:stCondLst>
                                <p:childTnLst>
                                  <p:par>
                                    <p:cTn id="51" presetID="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1000" fill="hold"/>
                                            <p:tgtEl>
                                              <p:spTgt spid="12"/>
                                            </p:tgtEl>
                                            <p:attrNameLst>
                                              <p:attrName>ppt_x</p:attrName>
                                            </p:attrNameLst>
                                          </p:cBhvr>
                                          <p:tavLst>
                                            <p:tav tm="0">
                                              <p:val>
                                                <p:strVal val="#ppt_x"/>
                                              </p:val>
                                            </p:tav>
                                            <p:tav tm="100000">
                                              <p:val>
                                                <p:strVal val="#ppt_x"/>
                                              </p:val>
                                            </p:tav>
                                          </p:tavLst>
                                        </p:anim>
                                        <p:anim calcmode="lin" valueType="num">
                                          <p:cBhvr additive="base">
                                            <p:cTn id="54"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915657" y="1563638"/>
            <a:ext cx="3744575" cy="576064"/>
            <a:chOff x="2915657" y="1563638"/>
            <a:chExt cx="3744575" cy="576064"/>
          </a:xfrm>
        </p:grpSpPr>
        <p:sp>
          <p:nvSpPr>
            <p:cNvPr id="2" name="剪去单角的矩形 1"/>
            <p:cNvSpPr/>
            <p:nvPr/>
          </p:nvSpPr>
          <p:spPr>
            <a:xfrm>
              <a:off x="2915657" y="1563638"/>
              <a:ext cx="3744575" cy="576064"/>
            </a:xfrm>
            <a:prstGeom prst="snip1Rect">
              <a:avLst/>
            </a:prstGeom>
            <a:gradFill>
              <a:gsLst>
                <a:gs pos="0">
                  <a:srgbClr val="FF0000"/>
                </a:gs>
                <a:gs pos="100000">
                  <a:srgbClr val="C00000"/>
                </a:gs>
              </a:gsLst>
              <a:lin ang="54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TextBox 3"/>
            <p:cNvSpPr txBox="1"/>
            <p:nvPr/>
          </p:nvSpPr>
          <p:spPr bwMode="auto">
            <a:xfrm>
              <a:off x="3347864" y="1667584"/>
              <a:ext cx="3134191" cy="400110"/>
            </a:xfrm>
            <a:prstGeom prst="rect">
              <a:avLst/>
            </a:prstGeom>
            <a:noFill/>
          </p:spPr>
          <p:txBody>
            <a:bodyPr wrap="none">
              <a:spAutoFit/>
            </a:bodyPr>
            <a:lstStyle/>
            <a:p>
              <a:pPr>
                <a:defRPr/>
              </a:pPr>
              <a:r>
                <a:rPr lang="zh-CN" altLang="en-US" sz="2000" kern="0" spc="300" dirty="0" smtClean="0">
                  <a:solidFill>
                    <a:prstClr val="white"/>
                  </a:solidFill>
                  <a:latin typeface="微软雅黑" pitchFamily="34" charset="-122"/>
                  <a:ea typeface="微软雅黑" pitchFamily="34" charset="-122"/>
                </a:rPr>
                <a:t>如何做合格的共产党员</a:t>
              </a:r>
              <a:endParaRPr lang="zh-CN" altLang="en-US" sz="2000" kern="0" spc="300" dirty="0">
                <a:solidFill>
                  <a:prstClr val="white"/>
                </a:solidFill>
                <a:latin typeface="微软雅黑" pitchFamily="34" charset="-122"/>
                <a:ea typeface="微软雅黑" pitchFamily="34" charset="-122"/>
              </a:endParaRP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7704" y="1419622"/>
            <a:ext cx="1285453" cy="913416"/>
          </a:xfrm>
          <a:prstGeom prst="rect">
            <a:avLst/>
          </a:prstGeom>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381500"/>
            <a:ext cx="9144000" cy="762000"/>
          </a:xfrm>
          <a:prstGeom prst="rect">
            <a:avLst/>
          </a:prstGeom>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14" y="0"/>
            <a:ext cx="4571429" cy="3285715"/>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28802" y="365810"/>
            <a:ext cx="1859622" cy="2061924"/>
          </a:xfrm>
          <a:prstGeom prst="rect">
            <a:avLst/>
          </a:prstGeom>
        </p:spPr>
      </p:pic>
      <p:grpSp>
        <p:nvGrpSpPr>
          <p:cNvPr id="29" name="组合 28"/>
          <p:cNvGrpSpPr/>
          <p:nvPr/>
        </p:nvGrpSpPr>
        <p:grpSpPr>
          <a:xfrm>
            <a:off x="3347864" y="2449220"/>
            <a:ext cx="3419708" cy="338554"/>
            <a:chOff x="3497245" y="2427734"/>
            <a:chExt cx="3419708" cy="338554"/>
          </a:xfrm>
        </p:grpSpPr>
        <p:sp>
          <p:nvSpPr>
            <p:cNvPr id="14" name="五角星 13"/>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15" name="TextBox 14"/>
            <p:cNvSpPr txBox="1"/>
            <p:nvPr/>
          </p:nvSpPr>
          <p:spPr bwMode="auto">
            <a:xfrm>
              <a:off x="3808410" y="2427734"/>
              <a:ext cx="3108543"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党员要遵守党章、加强党性</a:t>
              </a:r>
            </a:p>
          </p:txBody>
        </p:sp>
      </p:grpSp>
      <p:grpSp>
        <p:nvGrpSpPr>
          <p:cNvPr id="33" name="组合 32"/>
          <p:cNvGrpSpPr/>
          <p:nvPr/>
        </p:nvGrpSpPr>
        <p:grpSpPr>
          <a:xfrm>
            <a:off x="3347864" y="2881268"/>
            <a:ext cx="3419708" cy="338554"/>
            <a:chOff x="3497245" y="2427734"/>
            <a:chExt cx="3419708" cy="338554"/>
          </a:xfrm>
        </p:grpSpPr>
        <p:sp>
          <p:nvSpPr>
            <p:cNvPr id="34" name="五角星 33"/>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35" name="TextBox 34"/>
            <p:cNvSpPr txBox="1"/>
            <p:nvPr/>
          </p:nvSpPr>
          <p:spPr bwMode="auto">
            <a:xfrm>
              <a:off x="3808410" y="2427734"/>
              <a:ext cx="3108543"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党员要坚定信念、加强学习</a:t>
              </a:r>
            </a:p>
          </p:txBody>
        </p:sp>
      </p:grpSp>
      <p:grpSp>
        <p:nvGrpSpPr>
          <p:cNvPr id="36" name="组合 35"/>
          <p:cNvGrpSpPr/>
          <p:nvPr/>
        </p:nvGrpSpPr>
        <p:grpSpPr>
          <a:xfrm>
            <a:off x="3347864" y="3313316"/>
            <a:ext cx="3419708" cy="338554"/>
            <a:chOff x="3497245" y="2427734"/>
            <a:chExt cx="3419708" cy="338554"/>
          </a:xfrm>
        </p:grpSpPr>
        <p:sp>
          <p:nvSpPr>
            <p:cNvPr id="37" name="五角星 36"/>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38" name="TextBox 37"/>
            <p:cNvSpPr txBox="1"/>
            <p:nvPr/>
          </p:nvSpPr>
          <p:spPr bwMode="auto">
            <a:xfrm>
              <a:off x="3808410" y="2427734"/>
              <a:ext cx="3108543"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党员要遵纪守法、廉洁正派</a:t>
              </a:r>
            </a:p>
          </p:txBody>
        </p:sp>
      </p:grpSp>
      <p:grpSp>
        <p:nvGrpSpPr>
          <p:cNvPr id="18" name="组合 17"/>
          <p:cNvGrpSpPr/>
          <p:nvPr/>
        </p:nvGrpSpPr>
        <p:grpSpPr>
          <a:xfrm>
            <a:off x="3347864" y="3734602"/>
            <a:ext cx="3907021" cy="338554"/>
            <a:chOff x="3497245" y="2427734"/>
            <a:chExt cx="3907021" cy="338554"/>
          </a:xfrm>
        </p:grpSpPr>
        <p:sp>
          <p:nvSpPr>
            <p:cNvPr id="19" name="五角星 18"/>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20" name="TextBox 19"/>
            <p:cNvSpPr txBox="1"/>
            <p:nvPr/>
          </p:nvSpPr>
          <p:spPr bwMode="auto">
            <a:xfrm>
              <a:off x="3808410" y="2427734"/>
              <a:ext cx="3595856"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党员要向榜样学习、向群众学习</a:t>
              </a:r>
            </a:p>
          </p:txBody>
        </p:sp>
      </p:grpSp>
    </p:spTree>
    <p:extLst>
      <p:ext uri="{BB962C8B-B14F-4D97-AF65-F5344CB8AC3E}">
        <p14:creationId xmlns:p14="http://schemas.microsoft.com/office/powerpoint/2010/main" val="1536817456"/>
      </p:ext>
    </p:extLst>
  </p:cSld>
  <p:clrMapOvr>
    <a:masterClrMapping/>
  </p:clrMapOvr>
  <mc:AlternateContent xmlns:mc="http://schemas.openxmlformats.org/markup-compatibility/2006" xmlns:p14="http://schemas.microsoft.com/office/powerpoint/2010/main">
    <mc:Choice Requires="p14">
      <p:transition spd="slow" p14:dur="1500" advClick="0" advTm="0">
        <p14:warp dir="i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1000"/>
                                            <p:tgtEl>
                                              <p:spTgt spid="26"/>
                                            </p:tgtEl>
                                          </p:cBhvr>
                                        </p:animEffect>
                                      </p:childTnLst>
                                    </p:cTn>
                                  </p:par>
                                </p:childTnLst>
                              </p:cTn>
                            </p:par>
                            <p:par>
                              <p:cTn id="18" fill="hold">
                                <p:stCondLst>
                                  <p:cond delay="3000"/>
                                </p:stCondLst>
                                <p:childTnLst>
                                  <p:par>
                                    <p:cTn id="19" presetID="2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right)">
                                          <p:cBhvr>
                                            <p:cTn id="21" dur="3000"/>
                                            <p:tgtEl>
                                              <p:spTgt spid="23"/>
                                            </p:tgtEl>
                                          </p:cBhvr>
                                        </p:animEffect>
                                      </p:childTnLst>
                                    </p:cTn>
                                  </p:par>
                                  <p:par>
                                    <p:cTn id="22" presetID="2" presetClass="entr" presetSubtype="2" accel="52000" fill="hold" nodeType="withEffect" p14:presetBounceEnd="52000">
                                      <p:stCondLst>
                                        <p:cond delay="500"/>
                                      </p:stCondLst>
                                      <p:childTnLst>
                                        <p:set>
                                          <p:cBhvr>
                                            <p:cTn id="23" dur="1" fill="hold">
                                              <p:stCondLst>
                                                <p:cond delay="0"/>
                                              </p:stCondLst>
                                            </p:cTn>
                                            <p:tgtEl>
                                              <p:spTgt spid="29"/>
                                            </p:tgtEl>
                                            <p:attrNameLst>
                                              <p:attrName>style.visibility</p:attrName>
                                            </p:attrNameLst>
                                          </p:cBhvr>
                                          <p:to>
                                            <p:strVal val="visible"/>
                                          </p:to>
                                        </p:set>
                                        <p:anim calcmode="lin" valueType="num" p14:bounceEnd="52000">
                                          <p:cBhvr additive="base">
                                            <p:cTn id="24" dur="1000" fill="hold"/>
                                            <p:tgtEl>
                                              <p:spTgt spid="29"/>
                                            </p:tgtEl>
                                            <p:attrNameLst>
                                              <p:attrName>ppt_x</p:attrName>
                                            </p:attrNameLst>
                                          </p:cBhvr>
                                          <p:tavLst>
                                            <p:tav tm="0">
                                              <p:val>
                                                <p:strVal val="1+#ppt_w/2"/>
                                              </p:val>
                                            </p:tav>
                                            <p:tav tm="100000">
                                              <p:val>
                                                <p:strVal val="#ppt_x"/>
                                              </p:val>
                                            </p:tav>
                                          </p:tavLst>
                                        </p:anim>
                                        <p:anim calcmode="lin" valueType="num" p14:bounceEnd="52000">
                                          <p:cBhvr additive="base">
                                            <p:cTn id="25" dur="1000" fill="hold"/>
                                            <p:tgtEl>
                                              <p:spTgt spid="29"/>
                                            </p:tgtEl>
                                            <p:attrNameLst>
                                              <p:attrName>ppt_y</p:attrName>
                                            </p:attrNameLst>
                                          </p:cBhvr>
                                          <p:tavLst>
                                            <p:tav tm="0">
                                              <p:val>
                                                <p:strVal val="#ppt_y"/>
                                              </p:val>
                                            </p:tav>
                                            <p:tav tm="100000">
                                              <p:val>
                                                <p:strVal val="#ppt_y"/>
                                              </p:val>
                                            </p:tav>
                                          </p:tavLst>
                                        </p:anim>
                                      </p:childTnLst>
                                    </p:cTn>
                                  </p:par>
                                  <p:par>
                                    <p:cTn id="26" presetID="2" presetClass="entr" presetSubtype="2" accel="52000" fill="hold" nodeType="withEffect" p14:presetBounceEnd="52000">
                                      <p:stCondLst>
                                        <p:cond delay="1200"/>
                                      </p:stCondLst>
                                      <p:childTnLst>
                                        <p:set>
                                          <p:cBhvr>
                                            <p:cTn id="27" dur="1" fill="hold">
                                              <p:stCondLst>
                                                <p:cond delay="0"/>
                                              </p:stCondLst>
                                            </p:cTn>
                                            <p:tgtEl>
                                              <p:spTgt spid="33"/>
                                            </p:tgtEl>
                                            <p:attrNameLst>
                                              <p:attrName>style.visibility</p:attrName>
                                            </p:attrNameLst>
                                          </p:cBhvr>
                                          <p:to>
                                            <p:strVal val="visible"/>
                                          </p:to>
                                        </p:set>
                                        <p:anim calcmode="lin" valueType="num" p14:bounceEnd="52000">
                                          <p:cBhvr additive="base">
                                            <p:cTn id="28" dur="1000" fill="hold"/>
                                            <p:tgtEl>
                                              <p:spTgt spid="33"/>
                                            </p:tgtEl>
                                            <p:attrNameLst>
                                              <p:attrName>ppt_x</p:attrName>
                                            </p:attrNameLst>
                                          </p:cBhvr>
                                          <p:tavLst>
                                            <p:tav tm="0">
                                              <p:val>
                                                <p:strVal val="1+#ppt_w/2"/>
                                              </p:val>
                                            </p:tav>
                                            <p:tav tm="100000">
                                              <p:val>
                                                <p:strVal val="#ppt_x"/>
                                              </p:val>
                                            </p:tav>
                                          </p:tavLst>
                                        </p:anim>
                                        <p:anim calcmode="lin" valueType="num" p14:bounceEnd="52000">
                                          <p:cBhvr additive="base">
                                            <p:cTn id="29" dur="1000" fill="hold"/>
                                            <p:tgtEl>
                                              <p:spTgt spid="33"/>
                                            </p:tgtEl>
                                            <p:attrNameLst>
                                              <p:attrName>ppt_y</p:attrName>
                                            </p:attrNameLst>
                                          </p:cBhvr>
                                          <p:tavLst>
                                            <p:tav tm="0">
                                              <p:val>
                                                <p:strVal val="#ppt_y"/>
                                              </p:val>
                                            </p:tav>
                                            <p:tav tm="100000">
                                              <p:val>
                                                <p:strVal val="#ppt_y"/>
                                              </p:val>
                                            </p:tav>
                                          </p:tavLst>
                                        </p:anim>
                                      </p:childTnLst>
                                    </p:cTn>
                                  </p:par>
                                  <p:par>
                                    <p:cTn id="30" presetID="2" presetClass="entr" presetSubtype="2" accel="52000" fill="hold" nodeType="withEffect" p14:presetBounceEnd="52000">
                                      <p:stCondLst>
                                        <p:cond delay="2000"/>
                                      </p:stCondLst>
                                      <p:childTnLst>
                                        <p:set>
                                          <p:cBhvr>
                                            <p:cTn id="31" dur="1" fill="hold">
                                              <p:stCondLst>
                                                <p:cond delay="0"/>
                                              </p:stCondLst>
                                            </p:cTn>
                                            <p:tgtEl>
                                              <p:spTgt spid="36"/>
                                            </p:tgtEl>
                                            <p:attrNameLst>
                                              <p:attrName>style.visibility</p:attrName>
                                            </p:attrNameLst>
                                          </p:cBhvr>
                                          <p:to>
                                            <p:strVal val="visible"/>
                                          </p:to>
                                        </p:set>
                                        <p:anim calcmode="lin" valueType="num" p14:bounceEnd="52000">
                                          <p:cBhvr additive="base">
                                            <p:cTn id="32" dur="1000" fill="hold"/>
                                            <p:tgtEl>
                                              <p:spTgt spid="36"/>
                                            </p:tgtEl>
                                            <p:attrNameLst>
                                              <p:attrName>ppt_x</p:attrName>
                                            </p:attrNameLst>
                                          </p:cBhvr>
                                          <p:tavLst>
                                            <p:tav tm="0">
                                              <p:val>
                                                <p:strVal val="1+#ppt_w/2"/>
                                              </p:val>
                                            </p:tav>
                                            <p:tav tm="100000">
                                              <p:val>
                                                <p:strVal val="#ppt_x"/>
                                              </p:val>
                                            </p:tav>
                                          </p:tavLst>
                                        </p:anim>
                                        <p:anim calcmode="lin" valueType="num" p14:bounceEnd="52000">
                                          <p:cBhvr additive="base">
                                            <p:cTn id="33" dur="1000" fill="hold"/>
                                            <p:tgtEl>
                                              <p:spTgt spid="36"/>
                                            </p:tgtEl>
                                            <p:attrNameLst>
                                              <p:attrName>ppt_y</p:attrName>
                                            </p:attrNameLst>
                                          </p:cBhvr>
                                          <p:tavLst>
                                            <p:tav tm="0">
                                              <p:val>
                                                <p:strVal val="#ppt_y"/>
                                              </p:val>
                                            </p:tav>
                                            <p:tav tm="100000">
                                              <p:val>
                                                <p:strVal val="#ppt_y"/>
                                              </p:val>
                                            </p:tav>
                                          </p:tavLst>
                                        </p:anim>
                                      </p:childTnLst>
                                    </p:cTn>
                                  </p:par>
                                  <p:par>
                                    <p:cTn id="34" presetID="2" presetClass="entr" presetSubtype="2" accel="52000" fill="hold" nodeType="withEffect" p14:presetBounceEnd="52000">
                                      <p:stCondLst>
                                        <p:cond delay="2700"/>
                                      </p:stCondLst>
                                      <p:childTnLst>
                                        <p:set>
                                          <p:cBhvr>
                                            <p:cTn id="35" dur="1" fill="hold">
                                              <p:stCondLst>
                                                <p:cond delay="0"/>
                                              </p:stCondLst>
                                            </p:cTn>
                                            <p:tgtEl>
                                              <p:spTgt spid="18"/>
                                            </p:tgtEl>
                                            <p:attrNameLst>
                                              <p:attrName>style.visibility</p:attrName>
                                            </p:attrNameLst>
                                          </p:cBhvr>
                                          <p:to>
                                            <p:strVal val="visible"/>
                                          </p:to>
                                        </p:set>
                                        <p:anim calcmode="lin" valueType="num" p14:bounceEnd="52000">
                                          <p:cBhvr additive="base">
                                            <p:cTn id="36" dur="1000" fill="hold"/>
                                            <p:tgtEl>
                                              <p:spTgt spid="18"/>
                                            </p:tgtEl>
                                            <p:attrNameLst>
                                              <p:attrName>ppt_x</p:attrName>
                                            </p:attrNameLst>
                                          </p:cBhvr>
                                          <p:tavLst>
                                            <p:tav tm="0">
                                              <p:val>
                                                <p:strVal val="1+#ppt_w/2"/>
                                              </p:val>
                                            </p:tav>
                                            <p:tav tm="100000">
                                              <p:val>
                                                <p:strVal val="#ppt_x"/>
                                              </p:val>
                                            </p:tav>
                                          </p:tavLst>
                                        </p:anim>
                                        <p:anim calcmode="lin" valueType="num" p14:bounceEnd="52000">
                                          <p:cBhvr additive="base">
                                            <p:cTn id="37" dur="1000" fill="hold"/>
                                            <p:tgtEl>
                                              <p:spTgt spid="18"/>
                                            </p:tgtEl>
                                            <p:attrNameLst>
                                              <p:attrName>ppt_y</p:attrName>
                                            </p:attrNameLst>
                                          </p:cBhvr>
                                          <p:tavLst>
                                            <p:tav tm="0">
                                              <p:val>
                                                <p:strVal val="#ppt_y"/>
                                              </p:val>
                                            </p:tav>
                                            <p:tav tm="100000">
                                              <p:val>
                                                <p:strVal val="#ppt_y"/>
                                              </p:val>
                                            </p:tav>
                                          </p:tavLst>
                                        </p:anim>
                                      </p:childTnLst>
                                    </p:cTn>
                                  </p:par>
                                </p:childTnLst>
                              </p:cTn>
                            </p:par>
                            <p:par>
                              <p:cTn id="38" fill="hold">
                                <p:stCondLst>
                                  <p:cond delay="6700"/>
                                </p:stCondLst>
                                <p:childTnLst>
                                  <p:par>
                                    <p:cTn id="39" presetID="2" presetClass="entr" presetSubtype="6" accel="32000" fill="hold" nodeType="afterEffect" p14:presetBounceEnd="32000">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14:bounceEnd="32000">
                                          <p:cBhvr additive="base">
                                            <p:cTn id="41" dur="1700" fill="hold"/>
                                            <p:tgtEl>
                                              <p:spTgt spid="25"/>
                                            </p:tgtEl>
                                            <p:attrNameLst>
                                              <p:attrName>ppt_x</p:attrName>
                                            </p:attrNameLst>
                                          </p:cBhvr>
                                          <p:tavLst>
                                            <p:tav tm="0">
                                              <p:val>
                                                <p:strVal val="1+#ppt_w/2"/>
                                              </p:val>
                                            </p:tav>
                                            <p:tav tm="100000">
                                              <p:val>
                                                <p:strVal val="#ppt_x"/>
                                              </p:val>
                                            </p:tav>
                                          </p:tavLst>
                                        </p:anim>
                                        <p:anim calcmode="lin" valueType="num" p14:bounceEnd="32000">
                                          <p:cBhvr additive="base">
                                            <p:cTn id="42" dur="17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1000"/>
                                            <p:tgtEl>
                                              <p:spTgt spid="26"/>
                                            </p:tgtEl>
                                          </p:cBhvr>
                                        </p:animEffect>
                                      </p:childTnLst>
                                    </p:cTn>
                                  </p:par>
                                </p:childTnLst>
                              </p:cTn>
                            </p:par>
                            <p:par>
                              <p:cTn id="18" fill="hold">
                                <p:stCondLst>
                                  <p:cond delay="3000"/>
                                </p:stCondLst>
                                <p:childTnLst>
                                  <p:par>
                                    <p:cTn id="19" presetID="2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right)">
                                          <p:cBhvr>
                                            <p:cTn id="21" dur="3000"/>
                                            <p:tgtEl>
                                              <p:spTgt spid="23"/>
                                            </p:tgtEl>
                                          </p:cBhvr>
                                        </p:animEffect>
                                      </p:childTnLst>
                                    </p:cTn>
                                  </p:par>
                                  <p:par>
                                    <p:cTn id="22" presetID="2" presetClass="entr" presetSubtype="2" accel="52000" fill="hold" nodeType="withEffect">
                                      <p:stCondLst>
                                        <p:cond delay="5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1000" fill="hold"/>
                                            <p:tgtEl>
                                              <p:spTgt spid="29"/>
                                            </p:tgtEl>
                                            <p:attrNameLst>
                                              <p:attrName>ppt_x</p:attrName>
                                            </p:attrNameLst>
                                          </p:cBhvr>
                                          <p:tavLst>
                                            <p:tav tm="0">
                                              <p:val>
                                                <p:strVal val="1+#ppt_w/2"/>
                                              </p:val>
                                            </p:tav>
                                            <p:tav tm="100000">
                                              <p:val>
                                                <p:strVal val="#ppt_x"/>
                                              </p:val>
                                            </p:tav>
                                          </p:tavLst>
                                        </p:anim>
                                        <p:anim calcmode="lin" valueType="num">
                                          <p:cBhvr additive="base">
                                            <p:cTn id="25" dur="1000" fill="hold"/>
                                            <p:tgtEl>
                                              <p:spTgt spid="29"/>
                                            </p:tgtEl>
                                            <p:attrNameLst>
                                              <p:attrName>ppt_y</p:attrName>
                                            </p:attrNameLst>
                                          </p:cBhvr>
                                          <p:tavLst>
                                            <p:tav tm="0">
                                              <p:val>
                                                <p:strVal val="#ppt_y"/>
                                              </p:val>
                                            </p:tav>
                                            <p:tav tm="100000">
                                              <p:val>
                                                <p:strVal val="#ppt_y"/>
                                              </p:val>
                                            </p:tav>
                                          </p:tavLst>
                                        </p:anim>
                                      </p:childTnLst>
                                    </p:cTn>
                                  </p:par>
                                  <p:par>
                                    <p:cTn id="26" presetID="2" presetClass="entr" presetSubtype="2" accel="52000" fill="hold" nodeType="withEffect">
                                      <p:stCondLst>
                                        <p:cond delay="120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1000" fill="hold"/>
                                            <p:tgtEl>
                                              <p:spTgt spid="33"/>
                                            </p:tgtEl>
                                            <p:attrNameLst>
                                              <p:attrName>ppt_x</p:attrName>
                                            </p:attrNameLst>
                                          </p:cBhvr>
                                          <p:tavLst>
                                            <p:tav tm="0">
                                              <p:val>
                                                <p:strVal val="1+#ppt_w/2"/>
                                              </p:val>
                                            </p:tav>
                                            <p:tav tm="100000">
                                              <p:val>
                                                <p:strVal val="#ppt_x"/>
                                              </p:val>
                                            </p:tav>
                                          </p:tavLst>
                                        </p:anim>
                                        <p:anim calcmode="lin" valueType="num">
                                          <p:cBhvr additive="base">
                                            <p:cTn id="29" dur="1000" fill="hold"/>
                                            <p:tgtEl>
                                              <p:spTgt spid="33"/>
                                            </p:tgtEl>
                                            <p:attrNameLst>
                                              <p:attrName>ppt_y</p:attrName>
                                            </p:attrNameLst>
                                          </p:cBhvr>
                                          <p:tavLst>
                                            <p:tav tm="0">
                                              <p:val>
                                                <p:strVal val="#ppt_y"/>
                                              </p:val>
                                            </p:tav>
                                            <p:tav tm="100000">
                                              <p:val>
                                                <p:strVal val="#ppt_y"/>
                                              </p:val>
                                            </p:tav>
                                          </p:tavLst>
                                        </p:anim>
                                      </p:childTnLst>
                                    </p:cTn>
                                  </p:par>
                                  <p:par>
                                    <p:cTn id="30" presetID="2" presetClass="entr" presetSubtype="2" accel="52000" fill="hold" nodeType="withEffect">
                                      <p:stCondLst>
                                        <p:cond delay="200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1000" fill="hold"/>
                                            <p:tgtEl>
                                              <p:spTgt spid="36"/>
                                            </p:tgtEl>
                                            <p:attrNameLst>
                                              <p:attrName>ppt_x</p:attrName>
                                            </p:attrNameLst>
                                          </p:cBhvr>
                                          <p:tavLst>
                                            <p:tav tm="0">
                                              <p:val>
                                                <p:strVal val="1+#ppt_w/2"/>
                                              </p:val>
                                            </p:tav>
                                            <p:tav tm="100000">
                                              <p:val>
                                                <p:strVal val="#ppt_x"/>
                                              </p:val>
                                            </p:tav>
                                          </p:tavLst>
                                        </p:anim>
                                        <p:anim calcmode="lin" valueType="num">
                                          <p:cBhvr additive="base">
                                            <p:cTn id="33" dur="1000" fill="hold"/>
                                            <p:tgtEl>
                                              <p:spTgt spid="36"/>
                                            </p:tgtEl>
                                            <p:attrNameLst>
                                              <p:attrName>ppt_y</p:attrName>
                                            </p:attrNameLst>
                                          </p:cBhvr>
                                          <p:tavLst>
                                            <p:tav tm="0">
                                              <p:val>
                                                <p:strVal val="#ppt_y"/>
                                              </p:val>
                                            </p:tav>
                                            <p:tav tm="100000">
                                              <p:val>
                                                <p:strVal val="#ppt_y"/>
                                              </p:val>
                                            </p:tav>
                                          </p:tavLst>
                                        </p:anim>
                                      </p:childTnLst>
                                    </p:cTn>
                                  </p:par>
                                  <p:par>
                                    <p:cTn id="34" presetID="2" presetClass="entr" presetSubtype="2" accel="52000" fill="hold" nodeType="withEffect">
                                      <p:stCondLst>
                                        <p:cond delay="27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1000" fill="hold"/>
                                            <p:tgtEl>
                                              <p:spTgt spid="18"/>
                                            </p:tgtEl>
                                            <p:attrNameLst>
                                              <p:attrName>ppt_x</p:attrName>
                                            </p:attrNameLst>
                                          </p:cBhvr>
                                          <p:tavLst>
                                            <p:tav tm="0">
                                              <p:val>
                                                <p:strVal val="1+#ppt_w/2"/>
                                              </p:val>
                                            </p:tav>
                                            <p:tav tm="100000">
                                              <p:val>
                                                <p:strVal val="#ppt_x"/>
                                              </p:val>
                                            </p:tav>
                                          </p:tavLst>
                                        </p:anim>
                                        <p:anim calcmode="lin" valueType="num">
                                          <p:cBhvr additive="base">
                                            <p:cTn id="37" dur="1000" fill="hold"/>
                                            <p:tgtEl>
                                              <p:spTgt spid="18"/>
                                            </p:tgtEl>
                                            <p:attrNameLst>
                                              <p:attrName>ppt_y</p:attrName>
                                            </p:attrNameLst>
                                          </p:cBhvr>
                                          <p:tavLst>
                                            <p:tav tm="0">
                                              <p:val>
                                                <p:strVal val="#ppt_y"/>
                                              </p:val>
                                            </p:tav>
                                            <p:tav tm="100000">
                                              <p:val>
                                                <p:strVal val="#ppt_y"/>
                                              </p:val>
                                            </p:tav>
                                          </p:tavLst>
                                        </p:anim>
                                      </p:childTnLst>
                                    </p:cTn>
                                  </p:par>
                                </p:childTnLst>
                              </p:cTn>
                            </p:par>
                            <p:par>
                              <p:cTn id="38" fill="hold">
                                <p:stCondLst>
                                  <p:cond delay="6700"/>
                                </p:stCondLst>
                                <p:childTnLst>
                                  <p:par>
                                    <p:cTn id="39" presetID="2" presetClass="entr" presetSubtype="6" accel="3200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1700" fill="hold"/>
                                            <p:tgtEl>
                                              <p:spTgt spid="25"/>
                                            </p:tgtEl>
                                            <p:attrNameLst>
                                              <p:attrName>ppt_x</p:attrName>
                                            </p:attrNameLst>
                                          </p:cBhvr>
                                          <p:tavLst>
                                            <p:tav tm="0">
                                              <p:val>
                                                <p:strVal val="1+#ppt_w/2"/>
                                              </p:val>
                                            </p:tav>
                                            <p:tav tm="100000">
                                              <p:val>
                                                <p:strVal val="#ppt_x"/>
                                              </p:val>
                                            </p:tav>
                                          </p:tavLst>
                                        </p:anim>
                                        <p:anim calcmode="lin" valueType="num">
                                          <p:cBhvr additive="base">
                                            <p:cTn id="42" dur="17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27583" y="165869"/>
            <a:ext cx="5114093" cy="461665"/>
          </a:xfrm>
          <a:prstGeom prst="rect">
            <a:avLst/>
          </a:prstGeom>
        </p:spPr>
        <p:txBody>
          <a:bodyPr wrap="square">
            <a:spAutoFit/>
          </a:bodyPr>
          <a:lstStyle/>
          <a:p>
            <a:r>
              <a:rPr lang="zh-CN" altLang="en-US" sz="2400" b="1"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如何做一名合格的共产党员</a:t>
            </a:r>
            <a:endPar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71818" y="879452"/>
            <a:ext cx="3640143" cy="612178"/>
            <a:chOff x="802226" y="2296781"/>
            <a:chExt cx="3852145" cy="583085"/>
          </a:xfrm>
        </p:grpSpPr>
        <p:sp>
          <p:nvSpPr>
            <p:cNvPr id="17" name="对角圆角矩形 16"/>
            <p:cNvSpPr/>
            <p:nvPr/>
          </p:nvSpPr>
          <p:spPr>
            <a:xfrm>
              <a:off x="935026" y="2360753"/>
              <a:ext cx="3719345"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五角星 17"/>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158636" y="2427238"/>
              <a:ext cx="3343330" cy="38109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000" spc="300" dirty="0" smtClean="0">
                  <a:solidFill>
                    <a:srgbClr val="FFFF00"/>
                  </a:solidFill>
                </a:rPr>
                <a:t>党员具备四大素质</a:t>
              </a:r>
              <a:endParaRPr lang="zh-CN" altLang="en-US" sz="2000" spc="300" dirty="0">
                <a:solidFill>
                  <a:srgbClr val="FFFF00"/>
                </a:solidFill>
              </a:endParaRPr>
            </a:p>
          </p:txBody>
        </p:sp>
      </p:grpSp>
      <p:grpSp>
        <p:nvGrpSpPr>
          <p:cNvPr id="13" name="组合 12"/>
          <p:cNvGrpSpPr/>
          <p:nvPr/>
        </p:nvGrpSpPr>
        <p:grpSpPr>
          <a:xfrm>
            <a:off x="686113" y="1635646"/>
            <a:ext cx="7848872" cy="3168352"/>
            <a:chOff x="686113" y="1995686"/>
            <a:chExt cx="7848872" cy="2664296"/>
          </a:xfrm>
        </p:grpSpPr>
        <p:sp>
          <p:nvSpPr>
            <p:cNvPr id="14" name="Title Tile"/>
            <p:cNvSpPr/>
            <p:nvPr/>
          </p:nvSpPr>
          <p:spPr bwMode="auto">
            <a:xfrm>
              <a:off x="686113" y="1995686"/>
              <a:ext cx="7848872" cy="2664296"/>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6" name="矩形 15"/>
            <p:cNvSpPr/>
            <p:nvPr/>
          </p:nvSpPr>
          <p:spPr>
            <a:xfrm>
              <a:off x="791229" y="2105025"/>
              <a:ext cx="7671748" cy="2457450"/>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971600" y="1851670"/>
            <a:ext cx="7200800" cy="1993097"/>
            <a:chOff x="3926473" y="2350182"/>
            <a:chExt cx="7200800" cy="1993097"/>
          </a:xfrm>
        </p:grpSpPr>
        <p:sp>
          <p:nvSpPr>
            <p:cNvPr id="22" name="椭圆 21"/>
            <p:cNvSpPr/>
            <p:nvPr/>
          </p:nvSpPr>
          <p:spPr>
            <a:xfrm>
              <a:off x="3926473" y="2716138"/>
              <a:ext cx="1368152" cy="1368152"/>
            </a:xfrm>
            <a:prstGeom prst="ellipse">
              <a:avLst/>
            </a:prstGeom>
            <a:gradFill>
              <a:gsLst>
                <a:gs pos="0">
                  <a:srgbClr val="C00000"/>
                </a:gs>
                <a:gs pos="100000">
                  <a:srgbClr val="FF0000"/>
                </a:gs>
              </a:gsLst>
              <a:lin ang="5400000" scaled="0"/>
            </a:gradFill>
            <a:ln>
              <a:gradFill>
                <a:gsLst>
                  <a:gs pos="0">
                    <a:srgbClr val="C00000"/>
                  </a:gs>
                  <a:gs pos="50000">
                    <a:srgbClr val="FFFF00"/>
                  </a:gs>
                  <a:gs pos="100000">
                    <a:srgbClr val="FF0000"/>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itchFamily="34" charset="-122"/>
                  <a:ea typeface="微软雅黑" pitchFamily="34" charset="-122"/>
                </a:rPr>
                <a:t>四大素质</a:t>
              </a:r>
              <a:endParaRPr lang="zh-CN" altLang="en-US" sz="2400" b="1" dirty="0">
                <a:latin typeface="微软雅黑" pitchFamily="34" charset="-122"/>
                <a:ea typeface="微软雅黑" pitchFamily="34" charset="-122"/>
              </a:endParaRPr>
            </a:p>
          </p:txBody>
        </p:sp>
        <p:grpSp>
          <p:nvGrpSpPr>
            <p:cNvPr id="23" name="组合 22"/>
            <p:cNvGrpSpPr/>
            <p:nvPr/>
          </p:nvGrpSpPr>
          <p:grpSpPr>
            <a:xfrm>
              <a:off x="5231312" y="2560033"/>
              <a:ext cx="1068880" cy="1573395"/>
              <a:chOff x="5231312" y="2560033"/>
              <a:chExt cx="1068880" cy="1573395"/>
            </a:xfrm>
          </p:grpSpPr>
          <p:cxnSp>
            <p:nvCxnSpPr>
              <p:cNvPr id="41" name="直接箭头连接符 40"/>
              <p:cNvCxnSpPr/>
              <p:nvPr/>
            </p:nvCxnSpPr>
            <p:spPr>
              <a:xfrm flipV="1">
                <a:off x="5294625" y="2560033"/>
                <a:ext cx="1005567" cy="840181"/>
              </a:xfrm>
              <a:prstGeom prst="straightConnector1">
                <a:avLst/>
              </a:prstGeom>
              <a:ln>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flipV="1">
                <a:off x="5294625" y="3083396"/>
                <a:ext cx="1005567" cy="316818"/>
              </a:xfrm>
              <a:prstGeom prst="straightConnector1">
                <a:avLst/>
              </a:prstGeom>
              <a:ln>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a:off x="5294625" y="3400214"/>
                <a:ext cx="1005567" cy="209851"/>
              </a:xfrm>
              <a:prstGeom prst="straightConnector1">
                <a:avLst/>
              </a:prstGeom>
              <a:ln>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a:stCxn id="22" idx="6"/>
              </p:cNvCxnSpPr>
              <p:nvPr/>
            </p:nvCxnSpPr>
            <p:spPr>
              <a:xfrm>
                <a:off x="5294625" y="3400214"/>
                <a:ext cx="1005567" cy="733214"/>
              </a:xfrm>
              <a:prstGeom prst="straightConnector1">
                <a:avLst/>
              </a:prstGeom>
              <a:ln>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5231312" y="3343366"/>
                <a:ext cx="139600" cy="139600"/>
              </a:xfrm>
              <a:prstGeom prst="ellipse">
                <a:avLst/>
              </a:prstGeom>
              <a:gradFill>
                <a:gsLst>
                  <a:gs pos="0">
                    <a:srgbClr val="C00000"/>
                  </a:gs>
                  <a:gs pos="10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6300192" y="2350182"/>
              <a:ext cx="4827081" cy="419702"/>
              <a:chOff x="6300192" y="2350182"/>
              <a:chExt cx="4827081" cy="419702"/>
            </a:xfrm>
          </p:grpSpPr>
          <p:sp>
            <p:nvSpPr>
              <p:cNvPr id="39" name="圆角矩形 38"/>
              <p:cNvSpPr/>
              <p:nvPr/>
            </p:nvSpPr>
            <p:spPr>
              <a:xfrm>
                <a:off x="6300192" y="2350182"/>
                <a:ext cx="4827081" cy="419702"/>
              </a:xfrm>
              <a:prstGeom prst="roundRect">
                <a:avLst/>
              </a:prstGeom>
              <a:gradFill>
                <a:gsLst>
                  <a:gs pos="0">
                    <a:srgbClr val="C00000"/>
                  </a:gs>
                  <a:gs pos="100000">
                    <a:srgbClr val="FF0000"/>
                  </a:gs>
                </a:gsLst>
                <a:lin ang="5400000" scaled="0"/>
              </a:gradFill>
              <a:ln>
                <a:gradFill>
                  <a:gsLst>
                    <a:gs pos="0">
                      <a:srgbClr val="C00000"/>
                    </a:gs>
                    <a:gs pos="50000">
                      <a:srgbClr val="FFFF00"/>
                    </a:gs>
                    <a:gs pos="100000">
                      <a:srgbClr val="FF0000"/>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6450321" y="2363810"/>
                <a:ext cx="3524824" cy="369332"/>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1800" dirty="0">
                    <a:solidFill>
                      <a:srgbClr val="FFFF00"/>
                    </a:solidFill>
                  </a:rPr>
                  <a:t>党员要遵守党章、加强党性</a:t>
                </a:r>
              </a:p>
            </p:txBody>
          </p:sp>
        </p:grpSp>
        <p:grpSp>
          <p:nvGrpSpPr>
            <p:cNvPr id="25" name="组合 24"/>
            <p:cNvGrpSpPr/>
            <p:nvPr/>
          </p:nvGrpSpPr>
          <p:grpSpPr>
            <a:xfrm>
              <a:off x="6300192" y="2873545"/>
              <a:ext cx="4827081" cy="419702"/>
              <a:chOff x="6300192" y="2873545"/>
              <a:chExt cx="4827081" cy="419702"/>
            </a:xfrm>
          </p:grpSpPr>
          <p:sp>
            <p:nvSpPr>
              <p:cNvPr id="37" name="圆角矩形 36"/>
              <p:cNvSpPr/>
              <p:nvPr/>
            </p:nvSpPr>
            <p:spPr>
              <a:xfrm>
                <a:off x="6300192" y="2873545"/>
                <a:ext cx="4827081" cy="419702"/>
              </a:xfrm>
              <a:prstGeom prst="roundRect">
                <a:avLst/>
              </a:prstGeom>
              <a:gradFill>
                <a:gsLst>
                  <a:gs pos="0">
                    <a:srgbClr val="C00000"/>
                  </a:gs>
                  <a:gs pos="100000">
                    <a:srgbClr val="FF0000"/>
                  </a:gs>
                </a:gsLst>
                <a:lin ang="5400000" scaled="0"/>
              </a:gradFill>
              <a:ln>
                <a:gradFill>
                  <a:gsLst>
                    <a:gs pos="0">
                      <a:srgbClr val="C00000"/>
                    </a:gs>
                    <a:gs pos="50000">
                      <a:srgbClr val="FFFF00"/>
                    </a:gs>
                    <a:gs pos="100000">
                      <a:srgbClr val="FF0000"/>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6374745" y="2893137"/>
                <a:ext cx="3602946" cy="369332"/>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1800" dirty="0">
                    <a:solidFill>
                      <a:srgbClr val="FFFF00"/>
                    </a:solidFill>
                  </a:rPr>
                  <a:t>党员要坚定信念、加强学习</a:t>
                </a:r>
              </a:p>
            </p:txBody>
          </p:sp>
        </p:grpSp>
        <p:grpSp>
          <p:nvGrpSpPr>
            <p:cNvPr id="26" name="组合 25"/>
            <p:cNvGrpSpPr/>
            <p:nvPr/>
          </p:nvGrpSpPr>
          <p:grpSpPr>
            <a:xfrm>
              <a:off x="6308654" y="3400214"/>
              <a:ext cx="4818619" cy="419702"/>
              <a:chOff x="6308654" y="3400214"/>
              <a:chExt cx="4818619" cy="419702"/>
            </a:xfrm>
          </p:grpSpPr>
          <p:sp>
            <p:nvSpPr>
              <p:cNvPr id="30" name="圆角矩形 29"/>
              <p:cNvSpPr/>
              <p:nvPr/>
            </p:nvSpPr>
            <p:spPr>
              <a:xfrm>
                <a:off x="6308654" y="3400214"/>
                <a:ext cx="4818619" cy="419702"/>
              </a:xfrm>
              <a:prstGeom prst="roundRect">
                <a:avLst/>
              </a:prstGeom>
              <a:gradFill>
                <a:gsLst>
                  <a:gs pos="0">
                    <a:srgbClr val="C00000"/>
                  </a:gs>
                  <a:gs pos="100000">
                    <a:srgbClr val="FF0000"/>
                  </a:gs>
                </a:gsLst>
                <a:lin ang="5400000" scaled="0"/>
              </a:gradFill>
              <a:ln>
                <a:gradFill>
                  <a:gsLst>
                    <a:gs pos="0">
                      <a:srgbClr val="C00000"/>
                    </a:gs>
                    <a:gs pos="50000">
                      <a:srgbClr val="FFFF00"/>
                    </a:gs>
                    <a:gs pos="100000">
                      <a:srgbClr val="FF0000"/>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6446753" y="3413842"/>
                <a:ext cx="3524824" cy="369332"/>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1800" dirty="0">
                    <a:solidFill>
                      <a:srgbClr val="FFFF00"/>
                    </a:solidFill>
                  </a:rPr>
                  <a:t>党员要遵纪守法、廉洁正派</a:t>
                </a:r>
              </a:p>
            </p:txBody>
          </p:sp>
        </p:grpSp>
        <p:grpSp>
          <p:nvGrpSpPr>
            <p:cNvPr id="27" name="组合 26"/>
            <p:cNvGrpSpPr/>
            <p:nvPr/>
          </p:nvGrpSpPr>
          <p:grpSpPr>
            <a:xfrm>
              <a:off x="6106183" y="3923577"/>
              <a:ext cx="5021090" cy="419702"/>
              <a:chOff x="6106183" y="3923577"/>
              <a:chExt cx="5021090" cy="419702"/>
            </a:xfrm>
          </p:grpSpPr>
          <p:sp>
            <p:nvSpPr>
              <p:cNvPr id="28" name="圆角矩形 27"/>
              <p:cNvSpPr/>
              <p:nvPr/>
            </p:nvSpPr>
            <p:spPr>
              <a:xfrm>
                <a:off x="6308654" y="3923577"/>
                <a:ext cx="4818619" cy="419702"/>
              </a:xfrm>
              <a:prstGeom prst="roundRect">
                <a:avLst/>
              </a:prstGeom>
              <a:gradFill>
                <a:gsLst>
                  <a:gs pos="0">
                    <a:srgbClr val="C00000"/>
                  </a:gs>
                  <a:gs pos="100000">
                    <a:srgbClr val="FF0000"/>
                  </a:gs>
                </a:gsLst>
                <a:lin ang="5400000" scaled="0"/>
              </a:gradFill>
              <a:ln>
                <a:gradFill>
                  <a:gsLst>
                    <a:gs pos="0">
                      <a:srgbClr val="C00000"/>
                    </a:gs>
                    <a:gs pos="50000">
                      <a:srgbClr val="FFFF00"/>
                    </a:gs>
                    <a:gs pos="100000">
                      <a:srgbClr val="FF0000"/>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6106183" y="3943169"/>
                <a:ext cx="4661050" cy="369332"/>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1800" dirty="0">
                    <a:solidFill>
                      <a:srgbClr val="FFFF00"/>
                    </a:solidFill>
                  </a:rPr>
                  <a:t>党员要向榜样学习、向群众学习</a:t>
                </a:r>
              </a:p>
            </p:txBody>
          </p:sp>
        </p:grpSp>
      </p:grpSp>
      <p:sp>
        <p:nvSpPr>
          <p:cNvPr id="46" name="矩形 45"/>
          <p:cNvSpPr/>
          <p:nvPr/>
        </p:nvSpPr>
        <p:spPr>
          <a:xfrm>
            <a:off x="1043608" y="3867894"/>
            <a:ext cx="7344816" cy="830997"/>
          </a:xfrm>
          <a:prstGeom prst="rect">
            <a:avLst/>
          </a:prstGeom>
        </p:spPr>
        <p:txBody>
          <a:bodyPr wrap="square">
            <a:spAutoFit/>
          </a:bodyPr>
          <a:lstStyle/>
          <a:p>
            <a:pPr>
              <a:lnSpc>
                <a:spcPct val="150000"/>
              </a:lnSpc>
            </a:pPr>
            <a:r>
              <a:rPr lang="zh-CN" altLang="en-US" sz="800" dirty="0">
                <a:gradFill>
                  <a:gsLst>
                    <a:gs pos="0">
                      <a:srgbClr val="C00000"/>
                    </a:gs>
                    <a:gs pos="100000">
                      <a:srgbClr val="FF0000"/>
                    </a:gs>
                  </a:gsLst>
                  <a:lin ang="2700000" scaled="1"/>
                </a:gradFill>
                <a:latin typeface="微软雅黑" pitchFamily="34" charset="-122"/>
                <a:ea typeface="微软雅黑" pitchFamily="34" charset="-122"/>
              </a:rPr>
              <a:t>近日，中共中央办公厅印发了</a:t>
            </a:r>
            <a:r>
              <a:rPr lang="en-US" altLang="zh-CN" sz="8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800" dirty="0">
                <a:gradFill>
                  <a:gsLst>
                    <a:gs pos="0">
                      <a:srgbClr val="C00000"/>
                    </a:gs>
                    <a:gs pos="100000">
                      <a:srgbClr val="FF0000"/>
                    </a:gs>
                  </a:gsLst>
                  <a:lin ang="2700000" scaled="1"/>
                </a:gradFill>
                <a:latin typeface="微软雅黑" pitchFamily="34" charset="-122"/>
                <a:ea typeface="微软雅黑" pitchFamily="34" charset="-122"/>
              </a:rPr>
              <a:t>关于在全体党员中开展“学党章党规、学系列讲话，做合格党员”学习教育方案</a:t>
            </a:r>
            <a:r>
              <a:rPr lang="en-US" altLang="zh-CN" sz="800"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800" dirty="0">
                <a:gradFill>
                  <a:gsLst>
                    <a:gs pos="0">
                      <a:srgbClr val="C00000"/>
                    </a:gs>
                    <a:gs pos="100000">
                      <a:srgbClr val="FF0000"/>
                    </a:gs>
                  </a:gsLst>
                  <a:lin ang="2700000" scaled="1"/>
                </a:gradFill>
                <a:latin typeface="微软雅黑" pitchFamily="34" charset="-122"/>
                <a:ea typeface="微软雅黑" pitchFamily="34" charset="-122"/>
              </a:rPr>
              <a:t>，方案提出，要着眼党和国家事业的新发展对党员的新要求，坚持以知促行，做讲政治、有信念，讲规矩、有纪律，讲道德、有品行，讲奉献、有作为的合格党员。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endParaRPr lang="en-US" altLang="zh-CN" sz="800" b="1" dirty="0">
              <a:gradFill>
                <a:gsLst>
                  <a:gs pos="0">
                    <a:srgbClr val="C00000"/>
                  </a:gs>
                  <a:gs pos="100000">
                    <a:srgbClr val="FF0000"/>
                  </a:gs>
                </a:gsLst>
                <a:lin ang="2700000" scaled="1"/>
              </a:gradFill>
              <a:latin typeface="微软雅黑" pitchFamily="34" charset="-122"/>
              <a:ea typeface="微软雅黑" pitchFamily="34" charset="-122"/>
            </a:endParaRPr>
          </a:p>
        </p:txBody>
      </p:sp>
    </p:spTree>
    <p:extLst>
      <p:ext uri="{BB962C8B-B14F-4D97-AF65-F5344CB8AC3E}">
        <p14:creationId xmlns:p14="http://schemas.microsoft.com/office/powerpoint/2010/main" val="709309354"/>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200" fill="hold"/>
                                        <p:tgtEl>
                                          <p:spTgt spid="15"/>
                                        </p:tgtEl>
                                        <p:attrNameLst>
                                          <p:attrName>ppt_w</p:attrName>
                                        </p:attrNameLst>
                                      </p:cBhvr>
                                      <p:tavLst>
                                        <p:tav tm="0">
                                          <p:val>
                                            <p:fltVal val="0"/>
                                          </p:val>
                                        </p:tav>
                                        <p:tav tm="100000">
                                          <p:val>
                                            <p:strVal val="#ppt_w"/>
                                          </p:val>
                                        </p:tav>
                                      </p:tavLst>
                                    </p:anim>
                                    <p:anim calcmode="lin" valueType="num">
                                      <p:cBhvr>
                                        <p:cTn id="12" dur="200" fill="hold"/>
                                        <p:tgtEl>
                                          <p:spTgt spid="15"/>
                                        </p:tgtEl>
                                        <p:attrNameLst>
                                          <p:attrName>ppt_h</p:attrName>
                                        </p:attrNameLst>
                                      </p:cBhvr>
                                      <p:tavLst>
                                        <p:tav tm="0">
                                          <p:val>
                                            <p:fltVal val="0"/>
                                          </p:val>
                                        </p:tav>
                                        <p:tav tm="100000">
                                          <p:val>
                                            <p:strVal val="#ppt_h"/>
                                          </p:val>
                                        </p:tav>
                                      </p:tavLst>
                                    </p:anim>
                                    <p:animEffect transition="in" filter="fade">
                                      <p:cBhvr>
                                        <p:cTn id="13" dur="200"/>
                                        <p:tgtEl>
                                          <p:spTgt spid="15"/>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5"/>
                                        </p:tgtEl>
                                      </p:cBhvr>
                                      <p:by x="115000" y="115000"/>
                                    </p:animScale>
                                  </p:childTnLst>
                                </p:cTn>
                              </p:par>
                              <p:par>
                                <p:cTn id="17" presetID="6" presetClass="emph" presetSubtype="0" fill="hold" nodeType="withEffect">
                                  <p:stCondLst>
                                    <p:cond delay="200"/>
                                  </p:stCondLst>
                                  <p:childTnLst>
                                    <p:animScale>
                                      <p:cBhvr>
                                        <p:cTn id="18" dur="100" fill="hold"/>
                                        <p:tgtEl>
                                          <p:spTgt spid="15"/>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5"/>
                                        </p:tgtEl>
                                      </p:cBhvr>
                                      <p:by x="105000" y="105000"/>
                                    </p:animScale>
                                  </p:childTnLst>
                                </p:cTn>
                              </p:par>
                              <p:par>
                                <p:cTn id="22" presetID="6" presetClass="emph" presetSubtype="0" fill="hold" nodeType="withEffect">
                                  <p:stCondLst>
                                    <p:cond delay="200"/>
                                  </p:stCondLst>
                                  <p:childTnLst>
                                    <p:animScale>
                                      <p:cBhvr>
                                        <p:cTn id="23" dur="100" fill="hold"/>
                                        <p:tgtEl>
                                          <p:spTgt spid="15"/>
                                        </p:tgtEl>
                                      </p:cBhvr>
                                      <p:by x="95000" y="95000"/>
                                    </p:animScale>
                                  </p:childTnLst>
                                </p:cTn>
                              </p:par>
                            </p:childTnLst>
                          </p:cTn>
                        </p:par>
                        <p:par>
                          <p:cTn id="24" fill="hold">
                            <p:stCondLst>
                              <p:cond delay="23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900"/>
                                        <p:tgtEl>
                                          <p:spTgt spid="13"/>
                                        </p:tgtEl>
                                      </p:cBhvr>
                                    </p:animEffect>
                                  </p:childTnLst>
                                </p:cTn>
                              </p:par>
                            </p:childTnLst>
                          </p:cTn>
                        </p:par>
                        <p:par>
                          <p:cTn id="28" fill="hold">
                            <p:stCondLst>
                              <p:cond delay="3200"/>
                            </p:stCondLst>
                            <p:childTnLst>
                              <p:par>
                                <p:cTn id="29" presetID="22" presetClass="entr" presetSubtype="8"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2000"/>
                                        <p:tgtEl>
                                          <p:spTgt spid="21"/>
                                        </p:tgtEl>
                                      </p:cBhvr>
                                    </p:animEffect>
                                  </p:childTnLst>
                                </p:cTn>
                              </p:par>
                            </p:childTnLst>
                          </p:cTn>
                        </p:par>
                        <p:par>
                          <p:cTn id="32" fill="hold">
                            <p:stCondLst>
                              <p:cond delay="5200"/>
                            </p:stCondLst>
                            <p:childTnLst>
                              <p:par>
                                <p:cTn id="33" presetID="22" presetClass="entr" presetSubtype="8"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2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27583" y="165869"/>
            <a:ext cx="5114093" cy="461665"/>
          </a:xfrm>
          <a:prstGeom prst="rect">
            <a:avLst/>
          </a:prstGeom>
        </p:spPr>
        <p:txBody>
          <a:bodyPr wrap="square">
            <a:spAutoFit/>
          </a:bodyPr>
          <a:lstStyle/>
          <a:p>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党员要遵守党章、加强党性</a:t>
            </a:r>
          </a:p>
        </p:txBody>
      </p:sp>
      <p:grpSp>
        <p:nvGrpSpPr>
          <p:cNvPr id="15" name="组合 14"/>
          <p:cNvGrpSpPr/>
          <p:nvPr/>
        </p:nvGrpSpPr>
        <p:grpSpPr>
          <a:xfrm>
            <a:off x="571818" y="879452"/>
            <a:ext cx="3640143" cy="612178"/>
            <a:chOff x="802226" y="2296781"/>
            <a:chExt cx="3852145" cy="583085"/>
          </a:xfrm>
        </p:grpSpPr>
        <p:sp>
          <p:nvSpPr>
            <p:cNvPr id="17" name="对角圆角矩形 16"/>
            <p:cNvSpPr/>
            <p:nvPr/>
          </p:nvSpPr>
          <p:spPr>
            <a:xfrm>
              <a:off x="935026" y="2360753"/>
              <a:ext cx="3719345"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五角星 17"/>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158636" y="2427238"/>
              <a:ext cx="3343330" cy="38109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000" spc="300" dirty="0">
                  <a:solidFill>
                    <a:srgbClr val="FFFF00"/>
                  </a:solidFill>
                </a:rPr>
                <a:t>遵守党章、加强党性</a:t>
              </a:r>
            </a:p>
          </p:txBody>
        </p:sp>
      </p:grpSp>
      <p:sp>
        <p:nvSpPr>
          <p:cNvPr id="20" name="Title Tile"/>
          <p:cNvSpPr/>
          <p:nvPr/>
        </p:nvSpPr>
        <p:spPr bwMode="auto">
          <a:xfrm>
            <a:off x="686113" y="1697581"/>
            <a:ext cx="7848872" cy="3034409"/>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1869961"/>
            <a:ext cx="2304256" cy="2668363"/>
          </a:xfrm>
          <a:prstGeom prst="roundRect">
            <a:avLst>
              <a:gd name="adj" fmla="val 8594"/>
            </a:avLst>
          </a:prstGeom>
          <a:solidFill>
            <a:srgbClr val="FFFFFF">
              <a:shade val="85000"/>
            </a:srgbClr>
          </a:solidFill>
          <a:ln>
            <a:noFill/>
          </a:ln>
          <a:effectLst>
            <a:innerShdw blurRad="114300">
              <a:prstClr val="black"/>
            </a:innerShdw>
          </a:effectLst>
        </p:spPr>
      </p:pic>
      <p:sp>
        <p:nvSpPr>
          <p:cNvPr id="32" name="矩形 31"/>
          <p:cNvSpPr/>
          <p:nvPr/>
        </p:nvSpPr>
        <p:spPr>
          <a:xfrm>
            <a:off x="3383868" y="1790017"/>
            <a:ext cx="5079109" cy="1285789"/>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420377" y="1869961"/>
            <a:ext cx="5042599" cy="1061829"/>
          </a:xfrm>
          <a:prstGeom prst="rect">
            <a:avLst/>
          </a:prstGeom>
        </p:spPr>
        <p:txBody>
          <a:bodyPr wrap="square">
            <a:spAutoFit/>
          </a:bodyPr>
          <a:lstStyle/>
          <a:p>
            <a:pPr>
              <a:lnSpc>
                <a:spcPct val="150000"/>
              </a:lnSpc>
            </a:pP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打铁</a:t>
            </a: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还需自身硬。我们的责任，就是同全党同志一道，坚持党要管党、从严治党，切实解决自身存在的突出问题，切实改进工作作风，密切联系群众，使我们的党始终成为中国特色社会主义事业的坚强领导核心</a:t>
            </a:r>
            <a:r>
              <a:rPr lang="zh-CN" altLang="en-US" sz="105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050" dirty="0" smtClean="0">
              <a:gradFill>
                <a:gsLst>
                  <a:gs pos="0">
                    <a:srgbClr val="C00000"/>
                  </a:gs>
                  <a:gs pos="100000">
                    <a:srgbClr val="FF0000"/>
                  </a:gs>
                </a:gsLst>
                <a:lin ang="2700000" scaled="1"/>
              </a:gradFill>
              <a:latin typeface="微软雅黑" pitchFamily="34" charset="-122"/>
              <a:ea typeface="微软雅黑" pitchFamily="34" charset="-122"/>
            </a:endParaRPr>
          </a:p>
          <a:p>
            <a:pPr>
              <a:lnSpc>
                <a:spcPct val="150000"/>
              </a:lnSpc>
            </a:pPr>
            <a:r>
              <a:rPr lang="en-US" altLang="zh-CN" sz="1050" b="1" dirty="0">
                <a:gradFill>
                  <a:gsLst>
                    <a:gs pos="0">
                      <a:srgbClr val="C00000"/>
                    </a:gs>
                    <a:gs pos="100000">
                      <a:srgbClr val="FF0000"/>
                    </a:gs>
                  </a:gsLst>
                  <a:lin ang="2700000" scaled="1"/>
                </a:gradFill>
                <a:latin typeface="微软雅黑" pitchFamily="34" charset="-122"/>
                <a:ea typeface="微软雅黑" pitchFamily="34" charset="-122"/>
              </a:rPr>
              <a:t>——2012</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年</a:t>
            </a:r>
            <a:r>
              <a:rPr lang="en-US" altLang="zh-CN" sz="1050" b="1" dirty="0">
                <a:gradFill>
                  <a:gsLst>
                    <a:gs pos="0">
                      <a:srgbClr val="C00000"/>
                    </a:gs>
                    <a:gs pos="100000">
                      <a:srgbClr val="FF0000"/>
                    </a:gs>
                  </a:gsLst>
                  <a:lin ang="2700000" scaled="1"/>
                </a:gradFill>
                <a:latin typeface="微软雅黑" pitchFamily="34" charset="-122"/>
                <a:ea typeface="微软雅黑" pitchFamily="34" charset="-122"/>
              </a:rPr>
              <a:t>11</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月</a:t>
            </a:r>
            <a:r>
              <a:rPr lang="en-US" altLang="zh-CN" sz="1050" b="1" dirty="0">
                <a:gradFill>
                  <a:gsLst>
                    <a:gs pos="0">
                      <a:srgbClr val="C00000"/>
                    </a:gs>
                    <a:gs pos="100000">
                      <a:srgbClr val="FF0000"/>
                    </a:gs>
                  </a:gsLst>
                  <a:lin ang="2700000" scaled="1"/>
                </a:gradFill>
                <a:latin typeface="微软雅黑" pitchFamily="34" charset="-122"/>
                <a:ea typeface="微软雅黑" pitchFamily="34" charset="-122"/>
              </a:rPr>
              <a:t>15</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日在十八届中央政治局常委与中外记者见面时的讲话</a:t>
            </a:r>
            <a:endParaRPr lang="en-US" altLang="zh-CN" sz="1050" b="1" dirty="0">
              <a:gradFill>
                <a:gsLst>
                  <a:gs pos="0">
                    <a:srgbClr val="C00000"/>
                  </a:gs>
                  <a:gs pos="100000">
                    <a:srgbClr val="FF0000"/>
                  </a:gs>
                </a:gsLst>
                <a:lin ang="2700000" scaled="1"/>
              </a:gradFill>
              <a:latin typeface="微软雅黑" pitchFamily="34" charset="-122"/>
              <a:ea typeface="微软雅黑" pitchFamily="34" charset="-122"/>
            </a:endParaRPr>
          </a:p>
        </p:txBody>
      </p:sp>
      <p:sp>
        <p:nvSpPr>
          <p:cNvPr id="34" name="矩形 33"/>
          <p:cNvSpPr/>
          <p:nvPr/>
        </p:nvSpPr>
        <p:spPr>
          <a:xfrm>
            <a:off x="3383868" y="3214784"/>
            <a:ext cx="5079109" cy="1373189"/>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419872" y="3291830"/>
            <a:ext cx="5040054" cy="1246495"/>
          </a:xfrm>
          <a:prstGeom prst="rect">
            <a:avLst/>
          </a:prstGeom>
        </p:spPr>
        <p:txBody>
          <a:bodyPr wrap="square">
            <a:spAutoFit/>
          </a:bodyPr>
          <a:lstStyle/>
          <a:p>
            <a:pPr lvl="0">
              <a:lnSpc>
                <a:spcPct val="150000"/>
              </a:lnSpc>
            </a:pPr>
            <a:r>
              <a:rPr lang="zh-CN" altLang="en-US" sz="1000" dirty="0">
                <a:gradFill>
                  <a:gsLst>
                    <a:gs pos="0">
                      <a:srgbClr val="C00000"/>
                    </a:gs>
                    <a:gs pos="100000">
                      <a:srgbClr val="FF0000"/>
                    </a:gs>
                  </a:gsLst>
                  <a:lin ang="2700000" scaled="1"/>
                </a:gradFill>
                <a:latin typeface="微软雅黑" pitchFamily="34" charset="-122"/>
                <a:ea typeface="微软雅黑" pitchFamily="34" charset="-122"/>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a:t>
            </a:r>
            <a:r>
              <a:rPr lang="zh-CN" altLang="en-US" sz="100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000" dirty="0" smtClean="0">
              <a:gradFill>
                <a:gsLst>
                  <a:gs pos="0">
                    <a:srgbClr val="C00000"/>
                  </a:gs>
                  <a:gs pos="100000">
                    <a:srgbClr val="FF0000"/>
                  </a:gs>
                </a:gsLst>
                <a:lin ang="2700000" scaled="1"/>
              </a:gradFill>
              <a:latin typeface="微软雅黑" pitchFamily="34" charset="-122"/>
              <a:ea typeface="微软雅黑" pitchFamily="34" charset="-122"/>
            </a:endParaRPr>
          </a:p>
          <a:p>
            <a:pPr lvl="0">
              <a:lnSpc>
                <a:spcPct val="150000"/>
              </a:lnSpc>
            </a:pPr>
            <a:r>
              <a:rPr lang="en-US" altLang="zh-CN" sz="1000" b="1" dirty="0">
                <a:gradFill>
                  <a:gsLst>
                    <a:gs pos="0">
                      <a:srgbClr val="C00000"/>
                    </a:gs>
                    <a:gs pos="100000">
                      <a:srgbClr val="FF0000"/>
                    </a:gs>
                  </a:gsLst>
                  <a:lin ang="2700000" scaled="1"/>
                </a:gradFill>
                <a:latin typeface="微软雅黑" pitchFamily="34" charset="-122"/>
                <a:ea typeface="微软雅黑" pitchFamily="34" charset="-122"/>
              </a:rPr>
              <a:t>——2012</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年</a:t>
            </a:r>
            <a:r>
              <a:rPr lang="en-US" altLang="zh-CN" sz="1000" b="1" dirty="0">
                <a:gradFill>
                  <a:gsLst>
                    <a:gs pos="0">
                      <a:srgbClr val="C00000"/>
                    </a:gs>
                    <a:gs pos="100000">
                      <a:srgbClr val="FF0000"/>
                    </a:gs>
                  </a:gsLst>
                  <a:lin ang="2700000" scaled="1"/>
                </a:gradFill>
                <a:latin typeface="微软雅黑" pitchFamily="34" charset="-122"/>
                <a:ea typeface="微软雅黑" pitchFamily="34" charset="-122"/>
              </a:rPr>
              <a:t>11</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月</a:t>
            </a:r>
            <a:r>
              <a:rPr lang="en-US" altLang="zh-CN" sz="1000" b="1" dirty="0">
                <a:gradFill>
                  <a:gsLst>
                    <a:gs pos="0">
                      <a:srgbClr val="C00000"/>
                    </a:gs>
                    <a:gs pos="100000">
                      <a:srgbClr val="FF0000"/>
                    </a:gs>
                  </a:gsLst>
                  <a:lin ang="2700000" scaled="1"/>
                </a:gradFill>
                <a:latin typeface="微软雅黑" pitchFamily="34" charset="-122"/>
                <a:ea typeface="微软雅黑" pitchFamily="34" charset="-122"/>
              </a:rPr>
              <a:t>16</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日</a:t>
            </a:r>
            <a:r>
              <a:rPr lang="en-US" altLang="zh-CN" sz="1000" b="1"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认真学习党章　严格遵守党章</a:t>
            </a:r>
            <a:r>
              <a:rPr lang="en-US" altLang="zh-CN" sz="1000" b="1" dirty="0">
                <a:gradFill>
                  <a:gsLst>
                    <a:gs pos="0">
                      <a:srgbClr val="C00000"/>
                    </a:gs>
                    <a:gs pos="100000">
                      <a:srgbClr val="FF0000"/>
                    </a:gs>
                  </a:gsLst>
                  <a:lin ang="2700000" scaled="1"/>
                </a:gradFill>
                <a:latin typeface="微软雅黑" pitchFamily="34" charset="-122"/>
                <a:ea typeface="微软雅黑" pitchFamily="34" charset="-122"/>
              </a:rPr>
              <a:t>》</a:t>
            </a:r>
            <a:endParaRPr lang="zh-CN" altLang="en-US" sz="1000" b="1" dirty="0">
              <a:gradFill>
                <a:gsLst>
                  <a:gs pos="0">
                    <a:srgbClr val="C00000"/>
                  </a:gs>
                  <a:gs pos="100000">
                    <a:srgbClr val="FF0000"/>
                  </a:gs>
                </a:gsLst>
                <a:lin ang="2700000" scaled="1"/>
              </a:gradFill>
              <a:latin typeface="微软雅黑" pitchFamily="34" charset="-122"/>
              <a:ea typeface="微软雅黑" pitchFamily="34" charset="-122"/>
            </a:endParaRPr>
          </a:p>
        </p:txBody>
      </p:sp>
    </p:spTree>
    <p:extLst>
      <p:ext uri="{BB962C8B-B14F-4D97-AF65-F5344CB8AC3E}">
        <p14:creationId xmlns:p14="http://schemas.microsoft.com/office/powerpoint/2010/main" val="3921952875"/>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200" fill="hold"/>
                                        <p:tgtEl>
                                          <p:spTgt spid="15"/>
                                        </p:tgtEl>
                                        <p:attrNameLst>
                                          <p:attrName>ppt_w</p:attrName>
                                        </p:attrNameLst>
                                      </p:cBhvr>
                                      <p:tavLst>
                                        <p:tav tm="0">
                                          <p:val>
                                            <p:fltVal val="0"/>
                                          </p:val>
                                        </p:tav>
                                        <p:tav tm="100000">
                                          <p:val>
                                            <p:strVal val="#ppt_w"/>
                                          </p:val>
                                        </p:tav>
                                      </p:tavLst>
                                    </p:anim>
                                    <p:anim calcmode="lin" valueType="num">
                                      <p:cBhvr>
                                        <p:cTn id="12" dur="200" fill="hold"/>
                                        <p:tgtEl>
                                          <p:spTgt spid="15"/>
                                        </p:tgtEl>
                                        <p:attrNameLst>
                                          <p:attrName>ppt_h</p:attrName>
                                        </p:attrNameLst>
                                      </p:cBhvr>
                                      <p:tavLst>
                                        <p:tav tm="0">
                                          <p:val>
                                            <p:fltVal val="0"/>
                                          </p:val>
                                        </p:tav>
                                        <p:tav tm="100000">
                                          <p:val>
                                            <p:strVal val="#ppt_h"/>
                                          </p:val>
                                        </p:tav>
                                      </p:tavLst>
                                    </p:anim>
                                    <p:animEffect transition="in" filter="fade">
                                      <p:cBhvr>
                                        <p:cTn id="13" dur="200"/>
                                        <p:tgtEl>
                                          <p:spTgt spid="15"/>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5"/>
                                        </p:tgtEl>
                                      </p:cBhvr>
                                      <p:by x="115000" y="115000"/>
                                    </p:animScale>
                                  </p:childTnLst>
                                </p:cTn>
                              </p:par>
                              <p:par>
                                <p:cTn id="17" presetID="6" presetClass="emph" presetSubtype="0" fill="hold" nodeType="withEffect">
                                  <p:stCondLst>
                                    <p:cond delay="200"/>
                                  </p:stCondLst>
                                  <p:childTnLst>
                                    <p:animScale>
                                      <p:cBhvr>
                                        <p:cTn id="18" dur="100" fill="hold"/>
                                        <p:tgtEl>
                                          <p:spTgt spid="15"/>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5"/>
                                        </p:tgtEl>
                                      </p:cBhvr>
                                      <p:by x="105000" y="105000"/>
                                    </p:animScale>
                                  </p:childTnLst>
                                </p:cTn>
                              </p:par>
                              <p:par>
                                <p:cTn id="22" presetID="6" presetClass="emph" presetSubtype="0" fill="hold" nodeType="withEffect">
                                  <p:stCondLst>
                                    <p:cond delay="200"/>
                                  </p:stCondLst>
                                  <p:childTnLst>
                                    <p:animScale>
                                      <p:cBhvr>
                                        <p:cTn id="23" dur="100" fill="hold"/>
                                        <p:tgtEl>
                                          <p:spTgt spid="15"/>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900"/>
                                        <p:tgtEl>
                                          <p:spTgt spid="20"/>
                                        </p:tgtEl>
                                      </p:cBhvr>
                                    </p:animEffect>
                                  </p:childTnLst>
                                </p:cTn>
                              </p:par>
                            </p:childTnLst>
                          </p:cTn>
                        </p:par>
                        <p:par>
                          <p:cTn id="28" fill="hold">
                            <p:stCondLst>
                              <p:cond delay="3200"/>
                            </p:stCondLst>
                            <p:childTnLst>
                              <p:par>
                                <p:cTn id="29" presetID="14" presetClass="entr" presetSubtype="1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randombar(horizontal)">
                                      <p:cBhvr>
                                        <p:cTn id="31" dur="1000"/>
                                        <p:tgtEl>
                                          <p:spTgt spid="31"/>
                                        </p:tgtEl>
                                      </p:cBhvr>
                                    </p:animEffect>
                                  </p:childTnLst>
                                </p:cTn>
                              </p:par>
                            </p:childTnLst>
                          </p:cTn>
                        </p:par>
                        <p:par>
                          <p:cTn id="32" fill="hold">
                            <p:stCondLst>
                              <p:cond delay="42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childTnLst>
                                </p:cTn>
                              </p:par>
                            </p:childTnLst>
                          </p:cTn>
                        </p:par>
                        <p:par>
                          <p:cTn id="36" fill="hold">
                            <p:stCondLst>
                              <p:cond delay="5200"/>
                            </p:stCondLst>
                            <p:childTnLst>
                              <p:par>
                                <p:cTn id="37" presetID="22" presetClass="entr" presetSubtype="1"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up)">
                                      <p:cBhvr>
                                        <p:cTn id="39" dur="2000"/>
                                        <p:tgtEl>
                                          <p:spTgt spid="33"/>
                                        </p:tgtEl>
                                      </p:cBhvr>
                                    </p:animEffect>
                                  </p:childTnLst>
                                </p:cTn>
                              </p:par>
                            </p:childTnLst>
                          </p:cTn>
                        </p:par>
                        <p:par>
                          <p:cTn id="40" fill="hold">
                            <p:stCondLst>
                              <p:cond delay="7200"/>
                            </p:stCondLst>
                            <p:childTnLst>
                              <p:par>
                                <p:cTn id="41" presetID="10" presetClass="entr" presetSubtype="0"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p:tgtEl>
                                          <p:spTgt spid="34"/>
                                        </p:tgtEl>
                                      </p:cBhvr>
                                    </p:animEffect>
                                  </p:childTnLst>
                                </p:cTn>
                              </p:par>
                            </p:childTnLst>
                          </p:cTn>
                        </p:par>
                        <p:par>
                          <p:cTn id="44" fill="hold">
                            <p:stCondLst>
                              <p:cond delay="8200"/>
                            </p:stCondLst>
                            <p:childTnLst>
                              <p:par>
                                <p:cTn id="45" presetID="2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22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32" grpId="0" animBg="1"/>
      <p:bldP spid="33" grpId="0"/>
      <p:bldP spid="34" grpId="0" animBg="1"/>
      <p:bldP spid="3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27583" y="165869"/>
            <a:ext cx="5114093" cy="461665"/>
          </a:xfrm>
          <a:prstGeom prst="rect">
            <a:avLst/>
          </a:prstGeom>
        </p:spPr>
        <p:txBody>
          <a:bodyPr wrap="square">
            <a:spAutoFit/>
          </a:bodyPr>
          <a:lstStyle/>
          <a:p>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党员要坚定信念、加强学习</a:t>
            </a:r>
          </a:p>
        </p:txBody>
      </p:sp>
      <p:grpSp>
        <p:nvGrpSpPr>
          <p:cNvPr id="15" name="组合 14"/>
          <p:cNvGrpSpPr/>
          <p:nvPr/>
        </p:nvGrpSpPr>
        <p:grpSpPr>
          <a:xfrm>
            <a:off x="571818" y="879452"/>
            <a:ext cx="3640143" cy="612178"/>
            <a:chOff x="802226" y="2296781"/>
            <a:chExt cx="3852145" cy="583085"/>
          </a:xfrm>
        </p:grpSpPr>
        <p:sp>
          <p:nvSpPr>
            <p:cNvPr id="17" name="对角圆角矩形 16"/>
            <p:cNvSpPr/>
            <p:nvPr/>
          </p:nvSpPr>
          <p:spPr>
            <a:xfrm>
              <a:off x="935026" y="2360753"/>
              <a:ext cx="3719345"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五角星 17"/>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158636" y="2427238"/>
              <a:ext cx="3343330" cy="38109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000" spc="300" dirty="0">
                  <a:solidFill>
                    <a:srgbClr val="FFFF00"/>
                  </a:solidFill>
                </a:rPr>
                <a:t>坚定信念、加强学习</a:t>
              </a:r>
            </a:p>
          </p:txBody>
        </p:sp>
      </p:grpSp>
      <p:sp>
        <p:nvSpPr>
          <p:cNvPr id="20" name="Title Tile"/>
          <p:cNvSpPr/>
          <p:nvPr/>
        </p:nvSpPr>
        <p:spPr bwMode="auto">
          <a:xfrm>
            <a:off x="686113" y="1697581"/>
            <a:ext cx="7848872" cy="3034409"/>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1851671"/>
            <a:ext cx="2304256" cy="2686654"/>
          </a:xfrm>
          <a:prstGeom prst="roundRect">
            <a:avLst>
              <a:gd name="adj" fmla="val 8594"/>
            </a:avLst>
          </a:prstGeom>
          <a:solidFill>
            <a:srgbClr val="FFFFFF">
              <a:shade val="85000"/>
            </a:srgbClr>
          </a:solidFill>
          <a:ln>
            <a:noFill/>
          </a:ln>
          <a:effectLst>
            <a:innerShdw blurRad="114300">
              <a:prstClr val="black"/>
            </a:innerShdw>
          </a:effectLst>
        </p:spPr>
      </p:pic>
      <p:sp>
        <p:nvSpPr>
          <p:cNvPr id="32" name="矩形 31"/>
          <p:cNvSpPr/>
          <p:nvPr/>
        </p:nvSpPr>
        <p:spPr>
          <a:xfrm>
            <a:off x="3383868" y="1790017"/>
            <a:ext cx="5079109" cy="1285789"/>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420377" y="1779662"/>
            <a:ext cx="5042599" cy="1304203"/>
          </a:xfrm>
          <a:prstGeom prst="rect">
            <a:avLst/>
          </a:prstGeom>
        </p:spPr>
        <p:txBody>
          <a:bodyPr wrap="square">
            <a:spAutoFit/>
          </a:bodyPr>
          <a:lstStyle/>
          <a:p>
            <a:pPr>
              <a:lnSpc>
                <a:spcPct val="150000"/>
              </a:lnSpc>
            </a:pP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坚定理想信念，坚守共产党人精神追求，始终是共产党人安身立命的根本。对马克思主义的信仰，对社会主义和共产主义的信念，是共产党人的政治灵魂，是共产党人经受住任何考验的精神支柱。形象地说，理想信念就是共产党人精神上的“钙”，没有理想信念，理想信念不坚定，精神上就会“缺钙”，就会得“软骨病”。</a:t>
            </a:r>
          </a:p>
          <a:p>
            <a:pPr>
              <a:lnSpc>
                <a:spcPct val="150000"/>
              </a:lnSpc>
            </a:pPr>
            <a:r>
              <a:rPr lang="en-US" altLang="zh-CN" sz="1050" b="1" dirty="0">
                <a:gradFill>
                  <a:gsLst>
                    <a:gs pos="0">
                      <a:srgbClr val="C00000"/>
                    </a:gs>
                    <a:gs pos="100000">
                      <a:srgbClr val="FF0000"/>
                    </a:gs>
                  </a:gsLst>
                  <a:lin ang="2700000" scaled="1"/>
                </a:gradFill>
                <a:latin typeface="微软雅黑" pitchFamily="34" charset="-122"/>
                <a:ea typeface="微软雅黑" pitchFamily="34" charset="-122"/>
              </a:rPr>
              <a:t>——2012</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年</a:t>
            </a:r>
            <a:r>
              <a:rPr lang="en-US" altLang="zh-CN" sz="1050" b="1" dirty="0">
                <a:gradFill>
                  <a:gsLst>
                    <a:gs pos="0">
                      <a:srgbClr val="C00000"/>
                    </a:gs>
                    <a:gs pos="100000">
                      <a:srgbClr val="FF0000"/>
                    </a:gs>
                  </a:gsLst>
                  <a:lin ang="2700000" scaled="1"/>
                </a:gradFill>
                <a:latin typeface="微软雅黑" pitchFamily="34" charset="-122"/>
                <a:ea typeface="微软雅黑" pitchFamily="34" charset="-122"/>
              </a:rPr>
              <a:t>11</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月</a:t>
            </a:r>
            <a:r>
              <a:rPr lang="en-US" altLang="zh-CN" sz="1050" b="1" dirty="0">
                <a:gradFill>
                  <a:gsLst>
                    <a:gs pos="0">
                      <a:srgbClr val="C00000"/>
                    </a:gs>
                    <a:gs pos="100000">
                      <a:srgbClr val="FF0000"/>
                    </a:gs>
                  </a:gsLst>
                  <a:lin ang="2700000" scaled="1"/>
                </a:gradFill>
                <a:latin typeface="微软雅黑" pitchFamily="34" charset="-122"/>
                <a:ea typeface="微软雅黑" pitchFamily="34" charset="-122"/>
              </a:rPr>
              <a:t>17</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日在中共中央政治局第一次集体学习时的讲话</a:t>
            </a:r>
            <a:endParaRPr lang="en-US" altLang="zh-CN" sz="1050" b="1" dirty="0">
              <a:gradFill>
                <a:gsLst>
                  <a:gs pos="0">
                    <a:srgbClr val="C00000"/>
                  </a:gs>
                  <a:gs pos="100000">
                    <a:srgbClr val="FF0000"/>
                  </a:gs>
                </a:gsLst>
                <a:lin ang="2700000" scaled="1"/>
              </a:gradFill>
              <a:latin typeface="微软雅黑" pitchFamily="34" charset="-122"/>
              <a:ea typeface="微软雅黑" pitchFamily="34" charset="-122"/>
            </a:endParaRPr>
          </a:p>
        </p:txBody>
      </p:sp>
      <p:sp>
        <p:nvSpPr>
          <p:cNvPr id="34" name="矩形 33"/>
          <p:cNvSpPr/>
          <p:nvPr/>
        </p:nvSpPr>
        <p:spPr>
          <a:xfrm>
            <a:off x="3383868" y="3214784"/>
            <a:ext cx="5079109" cy="1373189"/>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419872" y="3291830"/>
            <a:ext cx="5040054" cy="1246495"/>
          </a:xfrm>
          <a:prstGeom prst="rect">
            <a:avLst/>
          </a:prstGeom>
        </p:spPr>
        <p:txBody>
          <a:bodyPr wrap="square">
            <a:spAutoFit/>
          </a:bodyPr>
          <a:lstStyle/>
          <a:p>
            <a:pPr lvl="0">
              <a:lnSpc>
                <a:spcPct val="150000"/>
              </a:lnSpc>
            </a:pPr>
            <a:r>
              <a:rPr lang="zh-CN" altLang="en-US" sz="1000" dirty="0">
                <a:gradFill>
                  <a:gsLst>
                    <a:gs pos="0">
                      <a:srgbClr val="C00000"/>
                    </a:gs>
                    <a:gs pos="100000">
                      <a:srgbClr val="FF0000"/>
                    </a:gs>
                  </a:gsLst>
                  <a:lin ang="2700000" scaled="1"/>
                </a:gradFill>
                <a:latin typeface="微软雅黑" pitchFamily="34" charset="-122"/>
                <a:ea typeface="微软雅黑" pitchFamily="34" charset="-122"/>
              </a:rPr>
              <a:t>全体共产党员特别是党的领导干部，要坚定理想信念，始终把人民放在心中最高的位置，弘扬党的光荣传统和优良作风，坚决反对形式主义、官僚主义，坚决反对享乐主义、奢靡之风，坚决同一切消极腐败现象作斗争，永葆共产党人政治本色，矢志不移为党和人民事业而奋斗。</a:t>
            </a:r>
          </a:p>
          <a:p>
            <a:pPr lvl="0">
              <a:lnSpc>
                <a:spcPct val="150000"/>
              </a:lnSpc>
            </a:pPr>
            <a:r>
              <a:rPr lang="en-US" altLang="zh-CN" sz="1000" b="1" dirty="0">
                <a:gradFill>
                  <a:gsLst>
                    <a:gs pos="0">
                      <a:srgbClr val="C00000"/>
                    </a:gs>
                    <a:gs pos="100000">
                      <a:srgbClr val="FF0000"/>
                    </a:gs>
                  </a:gsLst>
                  <a:lin ang="2700000" scaled="1"/>
                </a:gradFill>
                <a:latin typeface="微软雅黑" pitchFamily="34" charset="-122"/>
                <a:ea typeface="微软雅黑" pitchFamily="34" charset="-122"/>
              </a:rPr>
              <a:t>——2013</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年</a:t>
            </a:r>
            <a:r>
              <a:rPr lang="en-US" altLang="zh-CN" sz="1000" b="1" dirty="0">
                <a:gradFill>
                  <a:gsLst>
                    <a:gs pos="0">
                      <a:srgbClr val="C00000"/>
                    </a:gs>
                    <a:gs pos="100000">
                      <a:srgbClr val="FF0000"/>
                    </a:gs>
                  </a:gsLst>
                  <a:lin ang="2700000" scaled="1"/>
                </a:gradFill>
                <a:latin typeface="微软雅黑" pitchFamily="34" charset="-122"/>
                <a:ea typeface="微软雅黑" pitchFamily="34" charset="-122"/>
              </a:rPr>
              <a:t>3</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月</a:t>
            </a:r>
            <a:r>
              <a:rPr lang="en-US" altLang="zh-CN" sz="1000" b="1" dirty="0">
                <a:gradFill>
                  <a:gsLst>
                    <a:gs pos="0">
                      <a:srgbClr val="C00000"/>
                    </a:gs>
                    <a:gs pos="100000">
                      <a:srgbClr val="FF0000"/>
                    </a:gs>
                  </a:gsLst>
                  <a:lin ang="2700000" scaled="1"/>
                </a:gradFill>
                <a:latin typeface="微软雅黑" pitchFamily="34" charset="-122"/>
                <a:ea typeface="微软雅黑" pitchFamily="34" charset="-122"/>
              </a:rPr>
              <a:t>17</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日在第十二届全国人民代表大会第一次会议上的讲话</a:t>
            </a:r>
          </a:p>
        </p:txBody>
      </p:sp>
    </p:spTree>
    <p:extLst>
      <p:ext uri="{BB962C8B-B14F-4D97-AF65-F5344CB8AC3E}">
        <p14:creationId xmlns:p14="http://schemas.microsoft.com/office/powerpoint/2010/main" val="1539536628"/>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200" fill="hold"/>
                                        <p:tgtEl>
                                          <p:spTgt spid="15"/>
                                        </p:tgtEl>
                                        <p:attrNameLst>
                                          <p:attrName>ppt_w</p:attrName>
                                        </p:attrNameLst>
                                      </p:cBhvr>
                                      <p:tavLst>
                                        <p:tav tm="0">
                                          <p:val>
                                            <p:fltVal val="0"/>
                                          </p:val>
                                        </p:tav>
                                        <p:tav tm="100000">
                                          <p:val>
                                            <p:strVal val="#ppt_w"/>
                                          </p:val>
                                        </p:tav>
                                      </p:tavLst>
                                    </p:anim>
                                    <p:anim calcmode="lin" valueType="num">
                                      <p:cBhvr>
                                        <p:cTn id="12" dur="200" fill="hold"/>
                                        <p:tgtEl>
                                          <p:spTgt spid="15"/>
                                        </p:tgtEl>
                                        <p:attrNameLst>
                                          <p:attrName>ppt_h</p:attrName>
                                        </p:attrNameLst>
                                      </p:cBhvr>
                                      <p:tavLst>
                                        <p:tav tm="0">
                                          <p:val>
                                            <p:fltVal val="0"/>
                                          </p:val>
                                        </p:tav>
                                        <p:tav tm="100000">
                                          <p:val>
                                            <p:strVal val="#ppt_h"/>
                                          </p:val>
                                        </p:tav>
                                      </p:tavLst>
                                    </p:anim>
                                    <p:animEffect transition="in" filter="fade">
                                      <p:cBhvr>
                                        <p:cTn id="13" dur="200"/>
                                        <p:tgtEl>
                                          <p:spTgt spid="15"/>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5"/>
                                        </p:tgtEl>
                                      </p:cBhvr>
                                      <p:by x="115000" y="115000"/>
                                    </p:animScale>
                                  </p:childTnLst>
                                </p:cTn>
                              </p:par>
                              <p:par>
                                <p:cTn id="17" presetID="6" presetClass="emph" presetSubtype="0" fill="hold" nodeType="withEffect">
                                  <p:stCondLst>
                                    <p:cond delay="200"/>
                                  </p:stCondLst>
                                  <p:childTnLst>
                                    <p:animScale>
                                      <p:cBhvr>
                                        <p:cTn id="18" dur="100" fill="hold"/>
                                        <p:tgtEl>
                                          <p:spTgt spid="15"/>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5"/>
                                        </p:tgtEl>
                                      </p:cBhvr>
                                      <p:by x="105000" y="105000"/>
                                    </p:animScale>
                                  </p:childTnLst>
                                </p:cTn>
                              </p:par>
                              <p:par>
                                <p:cTn id="22" presetID="6" presetClass="emph" presetSubtype="0" fill="hold" nodeType="withEffect">
                                  <p:stCondLst>
                                    <p:cond delay="200"/>
                                  </p:stCondLst>
                                  <p:childTnLst>
                                    <p:animScale>
                                      <p:cBhvr>
                                        <p:cTn id="23" dur="100" fill="hold"/>
                                        <p:tgtEl>
                                          <p:spTgt spid="15"/>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900"/>
                                        <p:tgtEl>
                                          <p:spTgt spid="20"/>
                                        </p:tgtEl>
                                      </p:cBhvr>
                                    </p:animEffect>
                                  </p:childTnLst>
                                </p:cTn>
                              </p:par>
                            </p:childTnLst>
                          </p:cTn>
                        </p:par>
                        <p:par>
                          <p:cTn id="28" fill="hold">
                            <p:stCondLst>
                              <p:cond delay="3200"/>
                            </p:stCondLst>
                            <p:childTnLst>
                              <p:par>
                                <p:cTn id="29" presetID="14" presetClass="entr" presetSubtype="1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randombar(horizontal)">
                                      <p:cBhvr>
                                        <p:cTn id="31" dur="1000"/>
                                        <p:tgtEl>
                                          <p:spTgt spid="31"/>
                                        </p:tgtEl>
                                      </p:cBhvr>
                                    </p:animEffect>
                                  </p:childTnLst>
                                </p:cTn>
                              </p:par>
                            </p:childTnLst>
                          </p:cTn>
                        </p:par>
                        <p:par>
                          <p:cTn id="32" fill="hold">
                            <p:stCondLst>
                              <p:cond delay="42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childTnLst>
                                </p:cTn>
                              </p:par>
                            </p:childTnLst>
                          </p:cTn>
                        </p:par>
                        <p:par>
                          <p:cTn id="36" fill="hold">
                            <p:stCondLst>
                              <p:cond delay="5200"/>
                            </p:stCondLst>
                            <p:childTnLst>
                              <p:par>
                                <p:cTn id="37" presetID="22" presetClass="entr" presetSubtype="1"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up)">
                                      <p:cBhvr>
                                        <p:cTn id="39" dur="2000"/>
                                        <p:tgtEl>
                                          <p:spTgt spid="33"/>
                                        </p:tgtEl>
                                      </p:cBhvr>
                                    </p:animEffect>
                                  </p:childTnLst>
                                </p:cTn>
                              </p:par>
                            </p:childTnLst>
                          </p:cTn>
                        </p:par>
                        <p:par>
                          <p:cTn id="40" fill="hold">
                            <p:stCondLst>
                              <p:cond delay="7200"/>
                            </p:stCondLst>
                            <p:childTnLst>
                              <p:par>
                                <p:cTn id="41" presetID="10" presetClass="entr" presetSubtype="0"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p:tgtEl>
                                          <p:spTgt spid="34"/>
                                        </p:tgtEl>
                                      </p:cBhvr>
                                    </p:animEffect>
                                  </p:childTnLst>
                                </p:cTn>
                              </p:par>
                            </p:childTnLst>
                          </p:cTn>
                        </p:par>
                        <p:par>
                          <p:cTn id="44" fill="hold">
                            <p:stCondLst>
                              <p:cond delay="8200"/>
                            </p:stCondLst>
                            <p:childTnLst>
                              <p:par>
                                <p:cTn id="45" presetID="2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22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32" grpId="0" animBg="1"/>
      <p:bldP spid="33" grpId="0"/>
      <p:bldP spid="34" grpId="0" animBg="1"/>
      <p:bldP spid="3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27583" y="165869"/>
            <a:ext cx="5114093" cy="461665"/>
          </a:xfrm>
          <a:prstGeom prst="rect">
            <a:avLst/>
          </a:prstGeom>
        </p:spPr>
        <p:txBody>
          <a:bodyPr wrap="square">
            <a:spAutoFit/>
          </a:bodyPr>
          <a:lstStyle/>
          <a:p>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党员要遵纪守法、廉洁正派</a:t>
            </a:r>
          </a:p>
        </p:txBody>
      </p:sp>
      <p:grpSp>
        <p:nvGrpSpPr>
          <p:cNvPr id="15" name="组合 14"/>
          <p:cNvGrpSpPr/>
          <p:nvPr/>
        </p:nvGrpSpPr>
        <p:grpSpPr>
          <a:xfrm>
            <a:off x="571818" y="879452"/>
            <a:ext cx="3640143" cy="612178"/>
            <a:chOff x="802226" y="2296781"/>
            <a:chExt cx="3852145" cy="583085"/>
          </a:xfrm>
        </p:grpSpPr>
        <p:sp>
          <p:nvSpPr>
            <p:cNvPr id="17" name="对角圆角矩形 16"/>
            <p:cNvSpPr/>
            <p:nvPr/>
          </p:nvSpPr>
          <p:spPr>
            <a:xfrm>
              <a:off x="935026" y="2360753"/>
              <a:ext cx="3719345"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五角星 17"/>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158636" y="2427238"/>
              <a:ext cx="3343330" cy="38109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000" spc="300" dirty="0">
                  <a:solidFill>
                    <a:srgbClr val="FFFF00"/>
                  </a:solidFill>
                </a:rPr>
                <a:t>遵纪守法、廉洁正派</a:t>
              </a:r>
            </a:p>
          </p:txBody>
        </p:sp>
      </p:grpSp>
      <p:sp>
        <p:nvSpPr>
          <p:cNvPr id="20" name="Title Tile"/>
          <p:cNvSpPr/>
          <p:nvPr/>
        </p:nvSpPr>
        <p:spPr bwMode="auto">
          <a:xfrm>
            <a:off x="686113" y="1697581"/>
            <a:ext cx="7848872" cy="3034409"/>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1851669"/>
            <a:ext cx="2304256" cy="2686655"/>
          </a:xfrm>
          <a:prstGeom prst="roundRect">
            <a:avLst>
              <a:gd name="adj" fmla="val 8594"/>
            </a:avLst>
          </a:prstGeom>
          <a:solidFill>
            <a:srgbClr val="FFFFFF">
              <a:shade val="85000"/>
            </a:srgbClr>
          </a:solidFill>
          <a:ln>
            <a:noFill/>
          </a:ln>
          <a:effectLst>
            <a:innerShdw blurRad="114300">
              <a:prstClr val="black"/>
            </a:innerShdw>
          </a:effectLst>
        </p:spPr>
      </p:pic>
      <p:sp>
        <p:nvSpPr>
          <p:cNvPr id="32" name="矩形 31"/>
          <p:cNvSpPr/>
          <p:nvPr/>
        </p:nvSpPr>
        <p:spPr>
          <a:xfrm>
            <a:off x="3383868" y="1790017"/>
            <a:ext cx="5079109" cy="1285789"/>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420377" y="1779662"/>
            <a:ext cx="5042599" cy="1304203"/>
          </a:xfrm>
          <a:prstGeom prst="rect">
            <a:avLst/>
          </a:prstGeom>
        </p:spPr>
        <p:txBody>
          <a:bodyPr wrap="square">
            <a:spAutoFit/>
          </a:bodyPr>
          <a:lstStyle/>
          <a:p>
            <a:pPr>
              <a:lnSpc>
                <a:spcPct val="150000"/>
              </a:lnSpc>
            </a:pP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共产党员永远是劳动人民的普通一员，除了法律和政策规定范围内的个人利益和工作职权以外，所有共产党员都不得谋求任何私利和特权。这个问题不仅是党风廉政建设的重要内容，而且是涉及党和国家能不能永葆生机活力的大问题。要采取得力措施，坚决反对和克服特权思想、特权现象。</a:t>
            </a:r>
          </a:p>
          <a:p>
            <a:pPr>
              <a:lnSpc>
                <a:spcPct val="150000"/>
              </a:lnSpc>
            </a:pPr>
            <a:r>
              <a:rPr lang="en-US" altLang="zh-CN" sz="1050" b="1" dirty="0">
                <a:gradFill>
                  <a:gsLst>
                    <a:gs pos="0">
                      <a:srgbClr val="C00000"/>
                    </a:gs>
                    <a:gs pos="100000">
                      <a:srgbClr val="FF0000"/>
                    </a:gs>
                  </a:gsLst>
                  <a:lin ang="2700000" scaled="1"/>
                </a:gradFill>
                <a:latin typeface="微软雅黑" pitchFamily="34" charset="-122"/>
                <a:ea typeface="微软雅黑" pitchFamily="34" charset="-122"/>
              </a:rPr>
              <a:t>——2013</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年</a:t>
            </a:r>
            <a:r>
              <a:rPr lang="en-US" altLang="zh-CN" sz="1050" b="1" dirty="0">
                <a:gradFill>
                  <a:gsLst>
                    <a:gs pos="0">
                      <a:srgbClr val="C00000"/>
                    </a:gs>
                    <a:gs pos="100000">
                      <a:srgbClr val="FF0000"/>
                    </a:gs>
                  </a:gsLst>
                  <a:lin ang="2700000" scaled="1"/>
                </a:gradFill>
                <a:latin typeface="微软雅黑" pitchFamily="34" charset="-122"/>
                <a:ea typeface="微软雅黑" pitchFamily="34" charset="-122"/>
              </a:rPr>
              <a:t>1</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月</a:t>
            </a:r>
            <a:r>
              <a:rPr lang="en-US" altLang="zh-CN" sz="1050" b="1" dirty="0">
                <a:gradFill>
                  <a:gsLst>
                    <a:gs pos="0">
                      <a:srgbClr val="C00000"/>
                    </a:gs>
                    <a:gs pos="100000">
                      <a:srgbClr val="FF0000"/>
                    </a:gs>
                  </a:gsLst>
                  <a:lin ang="2700000" scaled="1"/>
                </a:gradFill>
                <a:latin typeface="微软雅黑" pitchFamily="34" charset="-122"/>
                <a:ea typeface="微软雅黑" pitchFamily="34" charset="-122"/>
              </a:rPr>
              <a:t>22</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日在十八届中央纪委二次全会上的讲话</a:t>
            </a:r>
            <a:endParaRPr lang="en-US" altLang="zh-CN" sz="1050" b="1" dirty="0">
              <a:gradFill>
                <a:gsLst>
                  <a:gs pos="0">
                    <a:srgbClr val="C00000"/>
                  </a:gs>
                  <a:gs pos="100000">
                    <a:srgbClr val="FF0000"/>
                  </a:gs>
                </a:gsLst>
                <a:lin ang="2700000" scaled="1"/>
              </a:gradFill>
              <a:latin typeface="微软雅黑" pitchFamily="34" charset="-122"/>
              <a:ea typeface="微软雅黑" pitchFamily="34" charset="-122"/>
            </a:endParaRPr>
          </a:p>
        </p:txBody>
      </p:sp>
      <p:sp>
        <p:nvSpPr>
          <p:cNvPr id="34" name="矩形 33"/>
          <p:cNvSpPr/>
          <p:nvPr/>
        </p:nvSpPr>
        <p:spPr>
          <a:xfrm>
            <a:off x="3383868" y="3214784"/>
            <a:ext cx="5079109" cy="1373189"/>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419872" y="3291830"/>
            <a:ext cx="5040054" cy="1246495"/>
          </a:xfrm>
          <a:prstGeom prst="rect">
            <a:avLst/>
          </a:prstGeom>
        </p:spPr>
        <p:txBody>
          <a:bodyPr wrap="square">
            <a:spAutoFit/>
          </a:bodyPr>
          <a:lstStyle/>
          <a:p>
            <a:pPr lvl="0">
              <a:lnSpc>
                <a:spcPct val="150000"/>
              </a:lnSpc>
            </a:pPr>
            <a:r>
              <a:rPr lang="zh-CN" altLang="en-US" sz="1000" dirty="0">
                <a:gradFill>
                  <a:gsLst>
                    <a:gs pos="0">
                      <a:srgbClr val="C00000"/>
                    </a:gs>
                    <a:gs pos="100000">
                      <a:srgbClr val="FF0000"/>
                    </a:gs>
                  </a:gsLst>
                  <a:lin ang="2700000" scaled="1"/>
                </a:gradFill>
                <a:latin typeface="微软雅黑" pitchFamily="34" charset="-122"/>
                <a:ea typeface="微软雅黑" pitchFamily="34" charset="-122"/>
              </a:rPr>
              <a:t>作风问题根本上是党性问题。改进作风要举一反三，透过作风看党性，在解决作风问题的基础上解决好党性问题。领导干部要把深入改进作风与加强党性修养结合起来，自觉讲诚信、懂规矩、守纪律，襟怀坦白、言行一致，心存敬畏、手握戒尺，对党忠诚老实，对群众忠诚老实，做到台上台下一种表现，任何时候、任何情况下都不越界、越轨</a:t>
            </a:r>
            <a:r>
              <a:rPr lang="zh-CN" altLang="en-US" sz="1000" dirty="0" smtClean="0">
                <a:gradFill>
                  <a:gsLst>
                    <a:gs pos="0">
                      <a:srgbClr val="C00000"/>
                    </a:gs>
                    <a:gs pos="100000">
                      <a:srgbClr val="FF0000"/>
                    </a:gs>
                  </a:gsLst>
                  <a:lin ang="2700000" scaled="1"/>
                </a:gradFill>
                <a:latin typeface="微软雅黑" pitchFamily="34" charset="-122"/>
                <a:ea typeface="微软雅黑" pitchFamily="34" charset="-122"/>
              </a:rPr>
              <a:t>。</a:t>
            </a:r>
            <a:endParaRPr lang="en-US" altLang="zh-CN" sz="1000" dirty="0" smtClean="0">
              <a:gradFill>
                <a:gsLst>
                  <a:gs pos="0">
                    <a:srgbClr val="C00000"/>
                  </a:gs>
                  <a:gs pos="100000">
                    <a:srgbClr val="FF0000"/>
                  </a:gs>
                </a:gsLst>
                <a:lin ang="2700000" scaled="1"/>
              </a:gradFill>
              <a:latin typeface="微软雅黑" pitchFamily="34" charset="-122"/>
              <a:ea typeface="微软雅黑" pitchFamily="34" charset="-122"/>
            </a:endParaRPr>
          </a:p>
          <a:p>
            <a:pPr lvl="0">
              <a:lnSpc>
                <a:spcPct val="150000"/>
              </a:lnSpc>
            </a:pPr>
            <a:r>
              <a:rPr lang="en-US" altLang="zh-CN" sz="1000" b="1" dirty="0">
                <a:gradFill>
                  <a:gsLst>
                    <a:gs pos="0">
                      <a:srgbClr val="C00000"/>
                    </a:gs>
                    <a:gs pos="100000">
                      <a:srgbClr val="FF0000"/>
                    </a:gs>
                  </a:gsLst>
                  <a:lin ang="2700000" scaled="1"/>
                </a:gradFill>
                <a:latin typeface="微软雅黑" pitchFamily="34" charset="-122"/>
                <a:ea typeface="微软雅黑" pitchFamily="34" charset="-122"/>
              </a:rPr>
              <a:t>——2013</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年</a:t>
            </a:r>
            <a:r>
              <a:rPr lang="en-US" altLang="zh-CN" sz="1000" b="1" dirty="0">
                <a:gradFill>
                  <a:gsLst>
                    <a:gs pos="0">
                      <a:srgbClr val="C00000"/>
                    </a:gs>
                    <a:gs pos="100000">
                      <a:srgbClr val="FF0000"/>
                    </a:gs>
                  </a:gsLst>
                  <a:lin ang="2700000" scaled="1"/>
                </a:gradFill>
                <a:latin typeface="微软雅黑" pitchFamily="34" charset="-122"/>
                <a:ea typeface="微软雅黑" pitchFamily="34" charset="-122"/>
              </a:rPr>
              <a:t>8</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月</a:t>
            </a:r>
            <a:r>
              <a:rPr lang="en-US" altLang="zh-CN" sz="1000" b="1" dirty="0">
                <a:gradFill>
                  <a:gsLst>
                    <a:gs pos="0">
                      <a:srgbClr val="C00000"/>
                    </a:gs>
                    <a:gs pos="100000">
                      <a:srgbClr val="FF0000"/>
                    </a:gs>
                  </a:gsLst>
                  <a:lin ang="2700000" scaled="1"/>
                </a:gradFill>
                <a:latin typeface="微软雅黑" pitchFamily="34" charset="-122"/>
                <a:ea typeface="微软雅黑" pitchFamily="34" charset="-122"/>
              </a:rPr>
              <a:t>28</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日至</a:t>
            </a:r>
            <a:r>
              <a:rPr lang="en-US" altLang="zh-CN" sz="1000" b="1" dirty="0">
                <a:gradFill>
                  <a:gsLst>
                    <a:gs pos="0">
                      <a:srgbClr val="C00000"/>
                    </a:gs>
                    <a:gs pos="100000">
                      <a:srgbClr val="FF0000"/>
                    </a:gs>
                  </a:gsLst>
                  <a:lin ang="2700000" scaled="1"/>
                </a:gradFill>
                <a:latin typeface="微软雅黑" pitchFamily="34" charset="-122"/>
                <a:ea typeface="微软雅黑" pitchFamily="34" charset="-122"/>
              </a:rPr>
              <a:t>31</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日在辽宁考察时的讲话</a:t>
            </a:r>
          </a:p>
        </p:txBody>
      </p:sp>
    </p:spTree>
    <p:extLst>
      <p:ext uri="{BB962C8B-B14F-4D97-AF65-F5344CB8AC3E}">
        <p14:creationId xmlns:p14="http://schemas.microsoft.com/office/powerpoint/2010/main" val="2989585353"/>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200" fill="hold"/>
                                        <p:tgtEl>
                                          <p:spTgt spid="15"/>
                                        </p:tgtEl>
                                        <p:attrNameLst>
                                          <p:attrName>ppt_w</p:attrName>
                                        </p:attrNameLst>
                                      </p:cBhvr>
                                      <p:tavLst>
                                        <p:tav tm="0">
                                          <p:val>
                                            <p:fltVal val="0"/>
                                          </p:val>
                                        </p:tav>
                                        <p:tav tm="100000">
                                          <p:val>
                                            <p:strVal val="#ppt_w"/>
                                          </p:val>
                                        </p:tav>
                                      </p:tavLst>
                                    </p:anim>
                                    <p:anim calcmode="lin" valueType="num">
                                      <p:cBhvr>
                                        <p:cTn id="12" dur="200" fill="hold"/>
                                        <p:tgtEl>
                                          <p:spTgt spid="15"/>
                                        </p:tgtEl>
                                        <p:attrNameLst>
                                          <p:attrName>ppt_h</p:attrName>
                                        </p:attrNameLst>
                                      </p:cBhvr>
                                      <p:tavLst>
                                        <p:tav tm="0">
                                          <p:val>
                                            <p:fltVal val="0"/>
                                          </p:val>
                                        </p:tav>
                                        <p:tav tm="100000">
                                          <p:val>
                                            <p:strVal val="#ppt_h"/>
                                          </p:val>
                                        </p:tav>
                                      </p:tavLst>
                                    </p:anim>
                                    <p:animEffect transition="in" filter="fade">
                                      <p:cBhvr>
                                        <p:cTn id="13" dur="200"/>
                                        <p:tgtEl>
                                          <p:spTgt spid="15"/>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5"/>
                                        </p:tgtEl>
                                      </p:cBhvr>
                                      <p:by x="115000" y="115000"/>
                                    </p:animScale>
                                  </p:childTnLst>
                                </p:cTn>
                              </p:par>
                              <p:par>
                                <p:cTn id="17" presetID="6" presetClass="emph" presetSubtype="0" fill="hold" nodeType="withEffect">
                                  <p:stCondLst>
                                    <p:cond delay="200"/>
                                  </p:stCondLst>
                                  <p:childTnLst>
                                    <p:animScale>
                                      <p:cBhvr>
                                        <p:cTn id="18" dur="100" fill="hold"/>
                                        <p:tgtEl>
                                          <p:spTgt spid="15"/>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5"/>
                                        </p:tgtEl>
                                      </p:cBhvr>
                                      <p:by x="105000" y="105000"/>
                                    </p:animScale>
                                  </p:childTnLst>
                                </p:cTn>
                              </p:par>
                              <p:par>
                                <p:cTn id="22" presetID="6" presetClass="emph" presetSubtype="0" fill="hold" nodeType="withEffect">
                                  <p:stCondLst>
                                    <p:cond delay="200"/>
                                  </p:stCondLst>
                                  <p:childTnLst>
                                    <p:animScale>
                                      <p:cBhvr>
                                        <p:cTn id="23" dur="100" fill="hold"/>
                                        <p:tgtEl>
                                          <p:spTgt spid="15"/>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900"/>
                                        <p:tgtEl>
                                          <p:spTgt spid="20"/>
                                        </p:tgtEl>
                                      </p:cBhvr>
                                    </p:animEffect>
                                  </p:childTnLst>
                                </p:cTn>
                              </p:par>
                            </p:childTnLst>
                          </p:cTn>
                        </p:par>
                        <p:par>
                          <p:cTn id="28" fill="hold">
                            <p:stCondLst>
                              <p:cond delay="3200"/>
                            </p:stCondLst>
                            <p:childTnLst>
                              <p:par>
                                <p:cTn id="29" presetID="14" presetClass="entr" presetSubtype="1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randombar(horizontal)">
                                      <p:cBhvr>
                                        <p:cTn id="31" dur="1000"/>
                                        <p:tgtEl>
                                          <p:spTgt spid="31"/>
                                        </p:tgtEl>
                                      </p:cBhvr>
                                    </p:animEffect>
                                  </p:childTnLst>
                                </p:cTn>
                              </p:par>
                            </p:childTnLst>
                          </p:cTn>
                        </p:par>
                        <p:par>
                          <p:cTn id="32" fill="hold">
                            <p:stCondLst>
                              <p:cond delay="42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childTnLst>
                                </p:cTn>
                              </p:par>
                            </p:childTnLst>
                          </p:cTn>
                        </p:par>
                        <p:par>
                          <p:cTn id="36" fill="hold">
                            <p:stCondLst>
                              <p:cond delay="5200"/>
                            </p:stCondLst>
                            <p:childTnLst>
                              <p:par>
                                <p:cTn id="37" presetID="22" presetClass="entr" presetSubtype="1"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up)">
                                      <p:cBhvr>
                                        <p:cTn id="39" dur="2000"/>
                                        <p:tgtEl>
                                          <p:spTgt spid="33"/>
                                        </p:tgtEl>
                                      </p:cBhvr>
                                    </p:animEffect>
                                  </p:childTnLst>
                                </p:cTn>
                              </p:par>
                            </p:childTnLst>
                          </p:cTn>
                        </p:par>
                        <p:par>
                          <p:cTn id="40" fill="hold">
                            <p:stCondLst>
                              <p:cond delay="7200"/>
                            </p:stCondLst>
                            <p:childTnLst>
                              <p:par>
                                <p:cTn id="41" presetID="10" presetClass="entr" presetSubtype="0"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p:tgtEl>
                                          <p:spTgt spid="34"/>
                                        </p:tgtEl>
                                      </p:cBhvr>
                                    </p:animEffect>
                                  </p:childTnLst>
                                </p:cTn>
                              </p:par>
                            </p:childTnLst>
                          </p:cTn>
                        </p:par>
                        <p:par>
                          <p:cTn id="44" fill="hold">
                            <p:stCondLst>
                              <p:cond delay="8200"/>
                            </p:stCondLst>
                            <p:childTnLst>
                              <p:par>
                                <p:cTn id="45" presetID="2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22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32" grpId="0" animBg="1"/>
      <p:bldP spid="33" grpId="0"/>
      <p:bldP spid="34" grpId="0" animBg="1"/>
      <p:bldP spid="3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27583" y="165869"/>
            <a:ext cx="5114093" cy="461665"/>
          </a:xfrm>
          <a:prstGeom prst="rect">
            <a:avLst/>
          </a:prstGeom>
        </p:spPr>
        <p:txBody>
          <a:bodyPr wrap="square">
            <a:spAutoFit/>
          </a:bodyPr>
          <a:lstStyle/>
          <a:p>
            <a:r>
              <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党员要向榜样学习、向群众学习</a:t>
            </a:r>
          </a:p>
        </p:txBody>
      </p:sp>
      <p:grpSp>
        <p:nvGrpSpPr>
          <p:cNvPr id="15" name="组合 14"/>
          <p:cNvGrpSpPr/>
          <p:nvPr/>
        </p:nvGrpSpPr>
        <p:grpSpPr>
          <a:xfrm>
            <a:off x="571818" y="879452"/>
            <a:ext cx="4216205" cy="612178"/>
            <a:chOff x="802226" y="2296781"/>
            <a:chExt cx="4461757" cy="583085"/>
          </a:xfrm>
        </p:grpSpPr>
        <p:sp>
          <p:nvSpPr>
            <p:cNvPr id="17" name="对角圆角矩形 16"/>
            <p:cNvSpPr/>
            <p:nvPr/>
          </p:nvSpPr>
          <p:spPr>
            <a:xfrm>
              <a:off x="935025" y="2360753"/>
              <a:ext cx="4328958"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五角星 17"/>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311039" y="2427239"/>
              <a:ext cx="3724339" cy="38109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000" spc="300" dirty="0">
                  <a:solidFill>
                    <a:srgbClr val="FFFF00"/>
                  </a:solidFill>
                </a:rPr>
                <a:t>向榜样学习、向群众学习</a:t>
              </a:r>
            </a:p>
          </p:txBody>
        </p:sp>
      </p:grpSp>
      <p:sp>
        <p:nvSpPr>
          <p:cNvPr id="20" name="Title Tile"/>
          <p:cNvSpPr/>
          <p:nvPr/>
        </p:nvSpPr>
        <p:spPr bwMode="auto">
          <a:xfrm>
            <a:off x="686113" y="1697581"/>
            <a:ext cx="7848872" cy="3034409"/>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1876425"/>
            <a:ext cx="2304256" cy="2711548"/>
          </a:xfrm>
          <a:prstGeom prst="roundRect">
            <a:avLst>
              <a:gd name="adj" fmla="val 8594"/>
            </a:avLst>
          </a:prstGeom>
          <a:solidFill>
            <a:srgbClr val="FFFFFF">
              <a:shade val="85000"/>
            </a:srgbClr>
          </a:solidFill>
          <a:ln>
            <a:noFill/>
          </a:ln>
          <a:effectLst>
            <a:innerShdw blurRad="114300">
              <a:prstClr val="black"/>
            </a:innerShdw>
          </a:effectLst>
        </p:spPr>
      </p:pic>
      <p:sp>
        <p:nvSpPr>
          <p:cNvPr id="32" name="矩形 31"/>
          <p:cNvSpPr/>
          <p:nvPr/>
        </p:nvSpPr>
        <p:spPr>
          <a:xfrm>
            <a:off x="3383868" y="1790017"/>
            <a:ext cx="5079109" cy="1285789"/>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420377" y="1779662"/>
            <a:ext cx="5042599" cy="1304203"/>
          </a:xfrm>
          <a:prstGeom prst="rect">
            <a:avLst/>
          </a:prstGeom>
        </p:spPr>
        <p:txBody>
          <a:bodyPr wrap="square">
            <a:spAutoFit/>
          </a:bodyPr>
          <a:lstStyle/>
          <a:p>
            <a:pPr>
              <a:lnSpc>
                <a:spcPct val="150000"/>
              </a:lnSpc>
            </a:pPr>
            <a:r>
              <a:rPr lang="zh-CN" altLang="en-US" sz="1050" dirty="0">
                <a:gradFill>
                  <a:gsLst>
                    <a:gs pos="0">
                      <a:srgbClr val="C00000"/>
                    </a:gs>
                    <a:gs pos="100000">
                      <a:srgbClr val="FF0000"/>
                    </a:gs>
                  </a:gsLst>
                  <a:lin ang="2700000" scaled="1"/>
                </a:gradFill>
                <a:latin typeface="微软雅黑" pitchFamily="34" charset="-122"/>
                <a:ea typeface="微软雅黑" pitchFamily="34" charset="-122"/>
              </a:rPr>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a:t>
            </a:r>
          </a:p>
          <a:p>
            <a:pPr>
              <a:lnSpc>
                <a:spcPct val="150000"/>
              </a:lnSpc>
            </a:pPr>
            <a:r>
              <a:rPr lang="en-US" altLang="zh-CN" sz="1050" b="1" dirty="0">
                <a:gradFill>
                  <a:gsLst>
                    <a:gs pos="0">
                      <a:srgbClr val="C00000"/>
                    </a:gs>
                    <a:gs pos="100000">
                      <a:srgbClr val="FF0000"/>
                    </a:gs>
                  </a:gsLst>
                  <a:lin ang="2700000" scaled="1"/>
                </a:gradFill>
                <a:latin typeface="微软雅黑" pitchFamily="34" charset="-122"/>
                <a:ea typeface="微软雅黑" pitchFamily="34" charset="-122"/>
              </a:rPr>
              <a:t>——2014</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年</a:t>
            </a:r>
            <a:r>
              <a:rPr lang="en-US" altLang="zh-CN" sz="1050" b="1" dirty="0">
                <a:gradFill>
                  <a:gsLst>
                    <a:gs pos="0">
                      <a:srgbClr val="C00000"/>
                    </a:gs>
                    <a:gs pos="100000">
                      <a:srgbClr val="FF0000"/>
                    </a:gs>
                  </a:gsLst>
                  <a:lin ang="2700000" scaled="1"/>
                </a:gradFill>
                <a:latin typeface="微软雅黑" pitchFamily="34" charset="-122"/>
                <a:ea typeface="微软雅黑" pitchFamily="34" charset="-122"/>
              </a:rPr>
              <a:t>5</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月</a:t>
            </a:r>
            <a:r>
              <a:rPr lang="en-US" altLang="zh-CN" sz="1050" b="1" dirty="0">
                <a:gradFill>
                  <a:gsLst>
                    <a:gs pos="0">
                      <a:srgbClr val="C00000"/>
                    </a:gs>
                    <a:gs pos="100000">
                      <a:srgbClr val="FF0000"/>
                    </a:gs>
                  </a:gsLst>
                  <a:lin ang="2700000" scaled="1"/>
                </a:gradFill>
                <a:latin typeface="微软雅黑" pitchFamily="34" charset="-122"/>
                <a:ea typeface="微软雅黑" pitchFamily="34" charset="-122"/>
              </a:rPr>
              <a:t>9</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日至</a:t>
            </a:r>
            <a:r>
              <a:rPr lang="en-US" altLang="zh-CN" sz="1050" b="1" dirty="0">
                <a:gradFill>
                  <a:gsLst>
                    <a:gs pos="0">
                      <a:srgbClr val="C00000"/>
                    </a:gs>
                    <a:gs pos="100000">
                      <a:srgbClr val="FF0000"/>
                    </a:gs>
                  </a:gsLst>
                  <a:lin ang="2700000" scaled="1"/>
                </a:gradFill>
                <a:latin typeface="微软雅黑" pitchFamily="34" charset="-122"/>
                <a:ea typeface="微软雅黑" pitchFamily="34" charset="-122"/>
              </a:rPr>
              <a:t>10</a:t>
            </a:r>
            <a:r>
              <a:rPr lang="zh-CN" altLang="en-US" sz="1050" b="1" dirty="0">
                <a:gradFill>
                  <a:gsLst>
                    <a:gs pos="0">
                      <a:srgbClr val="C00000"/>
                    </a:gs>
                    <a:gs pos="100000">
                      <a:srgbClr val="FF0000"/>
                    </a:gs>
                  </a:gsLst>
                  <a:lin ang="2700000" scaled="1"/>
                </a:gradFill>
                <a:latin typeface="微软雅黑" pitchFamily="34" charset="-122"/>
                <a:ea typeface="微软雅黑" pitchFamily="34" charset="-122"/>
              </a:rPr>
              <a:t>日在河南省考察调研时的讲话</a:t>
            </a:r>
            <a:endParaRPr lang="en-US" altLang="zh-CN" sz="1050" b="1" dirty="0">
              <a:gradFill>
                <a:gsLst>
                  <a:gs pos="0">
                    <a:srgbClr val="C00000"/>
                  </a:gs>
                  <a:gs pos="100000">
                    <a:srgbClr val="FF0000"/>
                  </a:gs>
                </a:gsLst>
                <a:lin ang="2700000" scaled="1"/>
              </a:gradFill>
              <a:latin typeface="微软雅黑" pitchFamily="34" charset="-122"/>
              <a:ea typeface="微软雅黑" pitchFamily="34" charset="-122"/>
            </a:endParaRPr>
          </a:p>
        </p:txBody>
      </p:sp>
      <p:sp>
        <p:nvSpPr>
          <p:cNvPr id="34" name="矩形 33"/>
          <p:cNvSpPr/>
          <p:nvPr/>
        </p:nvSpPr>
        <p:spPr>
          <a:xfrm>
            <a:off x="3383868" y="3214784"/>
            <a:ext cx="5079109" cy="1373189"/>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419872" y="3428295"/>
            <a:ext cx="5040054" cy="1015663"/>
          </a:xfrm>
          <a:prstGeom prst="rect">
            <a:avLst/>
          </a:prstGeom>
        </p:spPr>
        <p:txBody>
          <a:bodyPr wrap="square">
            <a:spAutoFit/>
          </a:bodyPr>
          <a:lstStyle/>
          <a:p>
            <a:pPr lvl="0">
              <a:lnSpc>
                <a:spcPct val="150000"/>
              </a:lnSpc>
            </a:pPr>
            <a:r>
              <a:rPr lang="zh-CN" altLang="en-US" sz="1000" dirty="0">
                <a:gradFill>
                  <a:gsLst>
                    <a:gs pos="0">
                      <a:srgbClr val="C00000"/>
                    </a:gs>
                    <a:gs pos="100000">
                      <a:srgbClr val="FF0000"/>
                    </a:gs>
                  </a:gsLst>
                  <a:lin ang="2700000" scaled="1"/>
                </a:gradFill>
                <a:latin typeface="微软雅黑" pitchFamily="34" charset="-122"/>
                <a:ea typeface="微软雅黑" pitchFamily="34" charset="-122"/>
              </a:rPr>
              <a:t>做好基层基础工作十分重要，只要每个基层党组织和每个共产党员都有强烈的宗旨意识和责任意识，都能发挥战斗堡垒作用、先锋模范作用，我们党就会很有力量，我们国家就会很有力量，我们人民就会很有力量，党的执政基础就能坚如磐石。</a:t>
            </a:r>
          </a:p>
          <a:p>
            <a:pPr lvl="0">
              <a:lnSpc>
                <a:spcPct val="150000"/>
              </a:lnSpc>
            </a:pPr>
            <a:r>
              <a:rPr lang="en-US" altLang="zh-CN" sz="1000" b="1" dirty="0">
                <a:gradFill>
                  <a:gsLst>
                    <a:gs pos="0">
                      <a:srgbClr val="C00000"/>
                    </a:gs>
                    <a:gs pos="100000">
                      <a:srgbClr val="FF0000"/>
                    </a:gs>
                  </a:gsLst>
                  <a:lin ang="2700000" scaled="1"/>
                </a:gradFill>
                <a:latin typeface="微软雅黑" pitchFamily="34" charset="-122"/>
                <a:ea typeface="微软雅黑" pitchFamily="34" charset="-122"/>
              </a:rPr>
              <a:t>——2013</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年</a:t>
            </a:r>
            <a:r>
              <a:rPr lang="en-US" altLang="zh-CN" sz="1000" b="1" dirty="0">
                <a:gradFill>
                  <a:gsLst>
                    <a:gs pos="0">
                      <a:srgbClr val="C00000"/>
                    </a:gs>
                    <a:gs pos="100000">
                      <a:srgbClr val="FF0000"/>
                    </a:gs>
                  </a:gsLst>
                  <a:lin ang="2700000" scaled="1"/>
                </a:gradFill>
                <a:latin typeface="微软雅黑" pitchFamily="34" charset="-122"/>
                <a:ea typeface="微软雅黑" pitchFamily="34" charset="-122"/>
              </a:rPr>
              <a:t>7</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月</a:t>
            </a:r>
            <a:r>
              <a:rPr lang="en-US" altLang="zh-CN" sz="1000" b="1" dirty="0">
                <a:gradFill>
                  <a:gsLst>
                    <a:gs pos="0">
                      <a:srgbClr val="C00000"/>
                    </a:gs>
                    <a:gs pos="100000">
                      <a:srgbClr val="FF0000"/>
                    </a:gs>
                  </a:gsLst>
                  <a:lin ang="2700000" scaled="1"/>
                </a:gradFill>
                <a:latin typeface="微软雅黑" pitchFamily="34" charset="-122"/>
                <a:ea typeface="微软雅黑" pitchFamily="34" charset="-122"/>
              </a:rPr>
              <a:t>11</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日至</a:t>
            </a:r>
            <a:r>
              <a:rPr lang="en-US" altLang="zh-CN" sz="1000" b="1" dirty="0">
                <a:gradFill>
                  <a:gsLst>
                    <a:gs pos="0">
                      <a:srgbClr val="C00000"/>
                    </a:gs>
                    <a:gs pos="100000">
                      <a:srgbClr val="FF0000"/>
                    </a:gs>
                  </a:gsLst>
                  <a:lin ang="2700000" scaled="1"/>
                </a:gradFill>
                <a:latin typeface="微软雅黑" pitchFamily="34" charset="-122"/>
                <a:ea typeface="微软雅黑" pitchFamily="34" charset="-122"/>
              </a:rPr>
              <a:t>12</a:t>
            </a:r>
            <a:r>
              <a:rPr lang="zh-CN" altLang="en-US" sz="1000" b="1" dirty="0">
                <a:gradFill>
                  <a:gsLst>
                    <a:gs pos="0">
                      <a:srgbClr val="C00000"/>
                    </a:gs>
                    <a:gs pos="100000">
                      <a:srgbClr val="FF0000"/>
                    </a:gs>
                  </a:gsLst>
                  <a:lin ang="2700000" scaled="1"/>
                </a:gradFill>
                <a:latin typeface="微软雅黑" pitchFamily="34" charset="-122"/>
                <a:ea typeface="微软雅黑" pitchFamily="34" charset="-122"/>
              </a:rPr>
              <a:t>日在河北调研指导党的群众路线教育实践活动时的讲话</a:t>
            </a:r>
          </a:p>
        </p:txBody>
      </p:sp>
    </p:spTree>
    <p:extLst>
      <p:ext uri="{BB962C8B-B14F-4D97-AF65-F5344CB8AC3E}">
        <p14:creationId xmlns:p14="http://schemas.microsoft.com/office/powerpoint/2010/main" val="540501061"/>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200" fill="hold"/>
                                        <p:tgtEl>
                                          <p:spTgt spid="15"/>
                                        </p:tgtEl>
                                        <p:attrNameLst>
                                          <p:attrName>ppt_w</p:attrName>
                                        </p:attrNameLst>
                                      </p:cBhvr>
                                      <p:tavLst>
                                        <p:tav tm="0">
                                          <p:val>
                                            <p:fltVal val="0"/>
                                          </p:val>
                                        </p:tav>
                                        <p:tav tm="100000">
                                          <p:val>
                                            <p:strVal val="#ppt_w"/>
                                          </p:val>
                                        </p:tav>
                                      </p:tavLst>
                                    </p:anim>
                                    <p:anim calcmode="lin" valueType="num">
                                      <p:cBhvr>
                                        <p:cTn id="12" dur="200" fill="hold"/>
                                        <p:tgtEl>
                                          <p:spTgt spid="15"/>
                                        </p:tgtEl>
                                        <p:attrNameLst>
                                          <p:attrName>ppt_h</p:attrName>
                                        </p:attrNameLst>
                                      </p:cBhvr>
                                      <p:tavLst>
                                        <p:tav tm="0">
                                          <p:val>
                                            <p:fltVal val="0"/>
                                          </p:val>
                                        </p:tav>
                                        <p:tav tm="100000">
                                          <p:val>
                                            <p:strVal val="#ppt_h"/>
                                          </p:val>
                                        </p:tav>
                                      </p:tavLst>
                                    </p:anim>
                                    <p:animEffect transition="in" filter="fade">
                                      <p:cBhvr>
                                        <p:cTn id="13" dur="200"/>
                                        <p:tgtEl>
                                          <p:spTgt spid="15"/>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5"/>
                                        </p:tgtEl>
                                      </p:cBhvr>
                                      <p:by x="115000" y="115000"/>
                                    </p:animScale>
                                  </p:childTnLst>
                                </p:cTn>
                              </p:par>
                              <p:par>
                                <p:cTn id="17" presetID="6" presetClass="emph" presetSubtype="0" fill="hold" nodeType="withEffect">
                                  <p:stCondLst>
                                    <p:cond delay="200"/>
                                  </p:stCondLst>
                                  <p:childTnLst>
                                    <p:animScale>
                                      <p:cBhvr>
                                        <p:cTn id="18" dur="100" fill="hold"/>
                                        <p:tgtEl>
                                          <p:spTgt spid="15"/>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5"/>
                                        </p:tgtEl>
                                      </p:cBhvr>
                                      <p:by x="105000" y="105000"/>
                                    </p:animScale>
                                  </p:childTnLst>
                                </p:cTn>
                              </p:par>
                              <p:par>
                                <p:cTn id="22" presetID="6" presetClass="emph" presetSubtype="0" fill="hold" nodeType="withEffect">
                                  <p:stCondLst>
                                    <p:cond delay="200"/>
                                  </p:stCondLst>
                                  <p:childTnLst>
                                    <p:animScale>
                                      <p:cBhvr>
                                        <p:cTn id="23" dur="100" fill="hold"/>
                                        <p:tgtEl>
                                          <p:spTgt spid="15"/>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900"/>
                                        <p:tgtEl>
                                          <p:spTgt spid="20"/>
                                        </p:tgtEl>
                                      </p:cBhvr>
                                    </p:animEffect>
                                  </p:childTnLst>
                                </p:cTn>
                              </p:par>
                            </p:childTnLst>
                          </p:cTn>
                        </p:par>
                        <p:par>
                          <p:cTn id="28" fill="hold">
                            <p:stCondLst>
                              <p:cond delay="3200"/>
                            </p:stCondLst>
                            <p:childTnLst>
                              <p:par>
                                <p:cTn id="29" presetID="14" presetClass="entr" presetSubtype="1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randombar(horizontal)">
                                      <p:cBhvr>
                                        <p:cTn id="31" dur="1000"/>
                                        <p:tgtEl>
                                          <p:spTgt spid="31"/>
                                        </p:tgtEl>
                                      </p:cBhvr>
                                    </p:animEffect>
                                  </p:childTnLst>
                                </p:cTn>
                              </p:par>
                            </p:childTnLst>
                          </p:cTn>
                        </p:par>
                        <p:par>
                          <p:cTn id="32" fill="hold">
                            <p:stCondLst>
                              <p:cond delay="42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childTnLst>
                                </p:cTn>
                              </p:par>
                            </p:childTnLst>
                          </p:cTn>
                        </p:par>
                        <p:par>
                          <p:cTn id="36" fill="hold">
                            <p:stCondLst>
                              <p:cond delay="5200"/>
                            </p:stCondLst>
                            <p:childTnLst>
                              <p:par>
                                <p:cTn id="37" presetID="22" presetClass="entr" presetSubtype="1"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up)">
                                      <p:cBhvr>
                                        <p:cTn id="39" dur="2000"/>
                                        <p:tgtEl>
                                          <p:spTgt spid="33"/>
                                        </p:tgtEl>
                                      </p:cBhvr>
                                    </p:animEffect>
                                  </p:childTnLst>
                                </p:cTn>
                              </p:par>
                            </p:childTnLst>
                          </p:cTn>
                        </p:par>
                        <p:par>
                          <p:cTn id="40" fill="hold">
                            <p:stCondLst>
                              <p:cond delay="7200"/>
                            </p:stCondLst>
                            <p:childTnLst>
                              <p:par>
                                <p:cTn id="41" presetID="10" presetClass="entr" presetSubtype="0"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p:tgtEl>
                                          <p:spTgt spid="34"/>
                                        </p:tgtEl>
                                      </p:cBhvr>
                                    </p:animEffect>
                                  </p:childTnLst>
                                </p:cTn>
                              </p:par>
                            </p:childTnLst>
                          </p:cTn>
                        </p:par>
                        <p:par>
                          <p:cTn id="44" fill="hold">
                            <p:stCondLst>
                              <p:cond delay="8200"/>
                            </p:stCondLst>
                            <p:childTnLst>
                              <p:par>
                                <p:cTn id="45" presetID="2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22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32" grpId="0" animBg="1"/>
      <p:bldP spid="33" grpId="0"/>
      <p:bldP spid="34" grpId="0" animBg="1"/>
      <p:bldP spid="3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5180" y="0"/>
            <a:ext cx="4684744" cy="2028824"/>
          </a:xfrm>
          <a:prstGeom prst="rect">
            <a:avLst/>
          </a:prstGeom>
        </p:spPr>
      </p:pic>
      <p:grpSp>
        <p:nvGrpSpPr>
          <p:cNvPr id="3" name="组合 2"/>
          <p:cNvGrpSpPr/>
          <p:nvPr/>
        </p:nvGrpSpPr>
        <p:grpSpPr>
          <a:xfrm>
            <a:off x="3707904" y="1275606"/>
            <a:ext cx="1296144" cy="1224136"/>
            <a:chOff x="3707904" y="1275606"/>
            <a:chExt cx="1296144" cy="1224136"/>
          </a:xfrm>
        </p:grpSpPr>
        <p:grpSp>
          <p:nvGrpSpPr>
            <p:cNvPr id="7" name="组合 6"/>
            <p:cNvGrpSpPr/>
            <p:nvPr/>
          </p:nvGrpSpPr>
          <p:grpSpPr>
            <a:xfrm>
              <a:off x="3707904" y="1275606"/>
              <a:ext cx="1296144" cy="1224136"/>
              <a:chOff x="2123728" y="1779662"/>
              <a:chExt cx="1296144" cy="1224136"/>
            </a:xfrm>
          </p:grpSpPr>
          <p:sp>
            <p:nvSpPr>
              <p:cNvPr id="2" name="矩形 1"/>
              <p:cNvSpPr/>
              <p:nvPr/>
            </p:nvSpPr>
            <p:spPr>
              <a:xfrm>
                <a:off x="2123728" y="1779662"/>
                <a:ext cx="1296144" cy="1224136"/>
              </a:xfrm>
              <a:prstGeom prst="rect">
                <a:avLst/>
              </a:prstGeom>
              <a:noFill/>
              <a:ln w="6350">
                <a:gradFill>
                  <a:gsLst>
                    <a:gs pos="0">
                      <a:srgbClr val="C00000"/>
                    </a:gs>
                    <a:gs pos="100000">
                      <a:srgbClr val="FF0000"/>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4" name="直接连接符 3"/>
              <p:cNvCxnSpPr>
                <a:stCxn id="2" idx="1"/>
                <a:endCxn id="2"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2" idx="0"/>
                <a:endCxn id="2"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3922415" y="1421596"/>
              <a:ext cx="845468" cy="1015663"/>
            </a:xfrm>
            <a:prstGeom prst="rect">
              <a:avLst/>
            </a:prstGeom>
          </p:spPr>
          <p:txBody>
            <a:bodyPr wrap="square">
              <a:spAutoFit/>
            </a:bodyPr>
            <a:lstStyle/>
            <a:p>
              <a:pPr algn="ctr"/>
              <a:r>
                <a:rPr lang="zh-CN" altLang="en-US" sz="60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感</a:t>
              </a:r>
              <a:endParaRPr lang="zh-CN" altLang="en-US" sz="60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5076056" y="1275606"/>
            <a:ext cx="1296144" cy="1224136"/>
            <a:chOff x="5076056" y="1275606"/>
            <a:chExt cx="1296144" cy="1224136"/>
          </a:xfrm>
        </p:grpSpPr>
        <p:grpSp>
          <p:nvGrpSpPr>
            <p:cNvPr id="8" name="组合 7"/>
            <p:cNvGrpSpPr/>
            <p:nvPr/>
          </p:nvGrpSpPr>
          <p:grpSpPr>
            <a:xfrm>
              <a:off x="5076056" y="1275606"/>
              <a:ext cx="1296144" cy="1224136"/>
              <a:chOff x="2123728" y="1779662"/>
              <a:chExt cx="1296144" cy="1224136"/>
            </a:xfrm>
          </p:grpSpPr>
          <p:sp>
            <p:nvSpPr>
              <p:cNvPr id="9" name="矩形 8"/>
              <p:cNvSpPr/>
              <p:nvPr/>
            </p:nvSpPr>
            <p:spPr>
              <a:xfrm>
                <a:off x="2123728" y="1779662"/>
                <a:ext cx="1296144" cy="1224136"/>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0" name="直接连接符 9"/>
              <p:cNvCxnSpPr>
                <a:stCxn id="9" idx="1"/>
                <a:endCxn id="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9" idx="0"/>
                <a:endCxn id="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5299881" y="1412071"/>
              <a:ext cx="845468" cy="1015663"/>
            </a:xfrm>
            <a:prstGeom prst="rect">
              <a:avLst/>
            </a:prstGeom>
          </p:spPr>
          <p:txBody>
            <a:bodyPr wrap="square">
              <a:spAutoFit/>
            </a:bodyPr>
            <a:lstStyle/>
            <a:p>
              <a:pPr algn="ctr"/>
              <a:r>
                <a:rPr lang="zh-CN" altLang="en-US" sz="6000" b="1" dirty="0" smtClean="0">
                  <a:solidFill>
                    <a:prstClr val="black">
                      <a:lumMod val="65000"/>
                      <a:lumOff val="35000"/>
                    </a:prstClr>
                  </a:solidFill>
                  <a:latin typeface="微软雅黑" panose="020B0503020204020204" pitchFamily="34" charset="-122"/>
                  <a:ea typeface="微软雅黑" panose="020B0503020204020204" pitchFamily="34" charset="-122"/>
                </a:rPr>
                <a:t>谢</a:t>
              </a:r>
              <a:endParaRPr lang="zh-CN" altLang="en-US" sz="6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3706391" y="2571750"/>
            <a:ext cx="1296144" cy="1224136"/>
            <a:chOff x="3706391" y="2571750"/>
            <a:chExt cx="1296144" cy="1224136"/>
          </a:xfrm>
        </p:grpSpPr>
        <p:grpSp>
          <p:nvGrpSpPr>
            <p:cNvPr id="12" name="组合 11"/>
            <p:cNvGrpSpPr/>
            <p:nvPr/>
          </p:nvGrpSpPr>
          <p:grpSpPr>
            <a:xfrm>
              <a:off x="3706391" y="2571750"/>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3922415" y="2675986"/>
              <a:ext cx="845468" cy="1015663"/>
            </a:xfrm>
            <a:prstGeom prst="rect">
              <a:avLst/>
            </a:prstGeom>
          </p:spPr>
          <p:txBody>
            <a:bodyPr wrap="square">
              <a:spAutoFit/>
            </a:bodyPr>
            <a:lstStyle/>
            <a:p>
              <a:pPr algn="ctr"/>
              <a:r>
                <a:rPr lang="zh-CN" altLang="en-US" sz="6000" b="1" dirty="0" smtClean="0">
                  <a:solidFill>
                    <a:prstClr val="black">
                      <a:lumMod val="65000"/>
                      <a:lumOff val="35000"/>
                    </a:prstClr>
                  </a:solidFill>
                  <a:latin typeface="微软雅黑" panose="020B0503020204020204" pitchFamily="34" charset="-122"/>
                  <a:ea typeface="微软雅黑" panose="020B0503020204020204" pitchFamily="34" charset="-122"/>
                </a:rPr>
                <a:t>聆</a:t>
              </a:r>
              <a:endParaRPr lang="zh-CN" altLang="en-US" sz="6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074543" y="2571750"/>
            <a:ext cx="1296144" cy="1224136"/>
            <a:chOff x="5074543" y="2571750"/>
            <a:chExt cx="1296144" cy="1224136"/>
          </a:xfrm>
        </p:grpSpPr>
        <p:grpSp>
          <p:nvGrpSpPr>
            <p:cNvPr id="16" name="组合 15"/>
            <p:cNvGrpSpPr/>
            <p:nvPr/>
          </p:nvGrpSpPr>
          <p:grpSpPr>
            <a:xfrm>
              <a:off x="5074543" y="2571750"/>
              <a:ext cx="1296144" cy="1224136"/>
              <a:chOff x="2123728" y="1779662"/>
              <a:chExt cx="1296144" cy="1224136"/>
            </a:xfrm>
          </p:grpSpPr>
          <p:sp>
            <p:nvSpPr>
              <p:cNvPr id="17" name="矩形 16"/>
              <p:cNvSpPr/>
              <p:nvPr/>
            </p:nvSpPr>
            <p:spPr>
              <a:xfrm>
                <a:off x="2123728" y="1779662"/>
                <a:ext cx="1296144" cy="1224136"/>
              </a:xfrm>
              <a:prstGeom prst="rect">
                <a:avLst/>
              </a:prstGeom>
              <a:noFill/>
              <a:ln w="6350">
                <a:gradFill>
                  <a:gsLst>
                    <a:gs pos="0">
                      <a:srgbClr val="FF0000"/>
                    </a:gs>
                    <a:gs pos="100000">
                      <a:srgbClr val="C00000"/>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8" name="直接连接符 17"/>
              <p:cNvCxnSpPr>
                <a:stCxn id="17" idx="1"/>
                <a:endCxn id="17"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5299881" y="2666461"/>
              <a:ext cx="845468" cy="1015663"/>
            </a:xfrm>
            <a:prstGeom prst="rect">
              <a:avLst/>
            </a:prstGeom>
          </p:spPr>
          <p:txBody>
            <a:bodyPr wrap="square">
              <a:spAutoFit/>
            </a:bodyPr>
            <a:lstStyle/>
            <a:p>
              <a:pPr algn="ctr"/>
              <a:r>
                <a:rPr lang="zh-CN" altLang="en-US" sz="60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听</a:t>
              </a:r>
              <a:endParaRPr lang="zh-CN" altLang="en-US" sz="60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grpSp>
      <p:sp>
        <p:nvSpPr>
          <p:cNvPr id="50" name="矩形 49"/>
          <p:cNvSpPr/>
          <p:nvPr/>
        </p:nvSpPr>
        <p:spPr>
          <a:xfrm flipH="1">
            <a:off x="3829050" y="4173432"/>
            <a:ext cx="5314950" cy="970068"/>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TextBox 54"/>
          <p:cNvSpPr txBox="1"/>
          <p:nvPr/>
        </p:nvSpPr>
        <p:spPr>
          <a:xfrm>
            <a:off x="395536" y="4648013"/>
            <a:ext cx="2396810" cy="369332"/>
          </a:xfrm>
          <a:prstGeom prst="rect">
            <a:avLst/>
          </a:prstGeom>
          <a:noFill/>
        </p:spPr>
        <p:txBody>
          <a:bodyPr wrap="none" rtlCol="0">
            <a:spAutoFit/>
          </a:bodyPr>
          <a:lstStyle/>
          <a:p>
            <a:r>
              <a:rPr lang="en-US" altLang="zh-CN"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itchFamily="34" charset="-122"/>
                <a:ea typeface="微软雅黑" pitchFamily="34" charset="-122"/>
              </a:rPr>
              <a:t>XX</a:t>
            </a:r>
            <a:r>
              <a:rPr lang="zh-CN" altLang="en-US"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itchFamily="34" charset="-122"/>
                <a:ea typeface="微软雅黑" pitchFamily="34" charset="-122"/>
              </a:rPr>
              <a:t>省</a:t>
            </a:r>
            <a:r>
              <a:rPr lang="en-US" altLang="zh-CN"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itchFamily="34" charset="-122"/>
                <a:ea typeface="微软雅黑" pitchFamily="34" charset="-122"/>
              </a:rPr>
              <a:t>XX</a:t>
            </a:r>
            <a:r>
              <a:rPr lang="zh-CN" altLang="en-US"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itchFamily="34" charset="-122"/>
                <a:ea typeface="微软雅黑" pitchFamily="34" charset="-122"/>
              </a:rPr>
              <a:t>市党委宣传部</a:t>
            </a:r>
            <a:endParaRPr lang="zh-CN" altLang="en-US"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itchFamily="34" charset="-122"/>
              <a:ea typeface="微软雅黑" pitchFamily="34" charset="-122"/>
            </a:endParaRPr>
          </a:p>
        </p:txBody>
      </p:sp>
      <p:pic>
        <p:nvPicPr>
          <p:cNvPr id="45" name="图片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3556" y="4103929"/>
            <a:ext cx="1285453" cy="913416"/>
          </a:xfrm>
          <a:prstGeom prst="rect">
            <a:avLst/>
          </a:prstGeom>
        </p:spPr>
      </p:pic>
      <p:pic>
        <p:nvPicPr>
          <p:cNvPr id="56" name="图片 5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28802" y="365810"/>
            <a:ext cx="1859622" cy="2061924"/>
          </a:xfrm>
          <a:prstGeom prst="rect">
            <a:avLst/>
          </a:prstGeom>
        </p:spPr>
      </p:pic>
      <p:pic>
        <p:nvPicPr>
          <p:cNvPr id="58" name="图片 5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694647" y="1849674"/>
            <a:ext cx="1450145" cy="1607901"/>
          </a:xfrm>
          <a:prstGeom prst="rect">
            <a:avLst/>
          </a:prstGeom>
        </p:spPr>
      </p:pic>
    </p:spTree>
    <p:extLst>
      <p:ext uri="{BB962C8B-B14F-4D97-AF65-F5344CB8AC3E}">
        <p14:creationId xmlns:p14="http://schemas.microsoft.com/office/powerpoint/2010/main" val="2963260092"/>
      </p:ext>
    </p:extLst>
  </p:cSld>
  <p:clrMapOvr>
    <a:masterClrMapping/>
  </p:clrMapOvr>
  <mc:AlternateContent xmlns:mc="http://schemas.openxmlformats.org/markup-compatibility/2006" xmlns:p14="http://schemas.microsoft.com/office/powerpoint/2010/main">
    <mc:Choice Requires="p14">
      <p:transition spd="slow" p14:dur="1500" advClick="0" advTm="0">
        <p14:doors dir="ver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1500"/>
                                            <p:tgtEl>
                                              <p:spTgt spid="57"/>
                                            </p:tgtEl>
                                          </p:cBhvr>
                                        </p:animEffect>
                                      </p:childTnLst>
                                    </p:cTn>
                                  </p:par>
                                </p:childTnLst>
                              </p:cTn>
                            </p:par>
                            <p:par>
                              <p:cTn id="8" fill="hold">
                                <p:stCondLst>
                                  <p:cond delay="1500"/>
                                </p:stCondLst>
                                <p:childTnLst>
                                  <p:par>
                                    <p:cTn id="9" presetID="22" presetClass="entr" presetSubtype="2"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wipe(right)">
                                          <p:cBhvr>
                                            <p:cTn id="11" dur="1000"/>
                                            <p:tgtEl>
                                              <p:spTgt spid="50"/>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childTnLst>
                              </p:cTn>
                            </p:par>
                            <p:par>
                              <p:cTn id="16" fill="hold">
                                <p:stCondLst>
                                  <p:cond delay="30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Effect transition="in" filter="fade">
                                          <p:cBhvr>
                                            <p:cTn id="21" dur="1000"/>
                                            <p:tgtEl>
                                              <p:spTgt spid="3"/>
                                            </p:tgtEl>
                                          </p:cBhvr>
                                        </p:animEffect>
                                      </p:childTnLst>
                                    </p:cTn>
                                  </p:par>
                                  <p:par>
                                    <p:cTn id="22" presetID="26" presetClass="emph" presetSubtype="0" fill="hold" nodeType="withEffect">
                                      <p:stCondLst>
                                        <p:cond delay="600"/>
                                      </p:stCondLst>
                                      <p:childTnLst>
                                        <p:animEffect transition="out" filter="fade">
                                          <p:cBhvr>
                                            <p:cTn id="23" dur="500" tmFilter="0, 0; .2, .5; .8, .5; 1, 0"/>
                                            <p:tgtEl>
                                              <p:spTgt spid="3"/>
                                            </p:tgtEl>
                                          </p:cBhvr>
                                        </p:animEffect>
                                        <p:animScale>
                                          <p:cBhvr>
                                            <p:cTn id="24" dur="250" autoRev="1" fill="hold"/>
                                            <p:tgtEl>
                                              <p:spTgt spid="3"/>
                                            </p:tgtEl>
                                          </p:cBhvr>
                                          <p:by x="105000" y="105000"/>
                                        </p:animScale>
                                      </p:childTnLst>
                                    </p:cTn>
                                  </p:par>
                                  <p:par>
                                    <p:cTn id="25" presetID="53" presetClass="entr" presetSubtype="16" fill="hold" nodeType="withEffect">
                                      <p:stCondLst>
                                        <p:cond delay="80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Effect transition="in" filter="fade">
                                          <p:cBhvr>
                                            <p:cTn id="29" dur="1000"/>
                                            <p:tgtEl>
                                              <p:spTgt spid="5"/>
                                            </p:tgtEl>
                                          </p:cBhvr>
                                        </p:animEffect>
                                      </p:childTnLst>
                                    </p:cTn>
                                  </p:par>
                                  <p:par>
                                    <p:cTn id="30" presetID="26" presetClass="emph" presetSubtype="0" fill="hold" nodeType="withEffect">
                                      <p:stCondLst>
                                        <p:cond delay="1300"/>
                                      </p:stCondLst>
                                      <p:childTnLst>
                                        <p:animEffect transition="out" filter="fade">
                                          <p:cBhvr>
                                            <p:cTn id="31" dur="500" tmFilter="0, 0; .2, .5; .8, .5; 1, 0"/>
                                            <p:tgtEl>
                                              <p:spTgt spid="5"/>
                                            </p:tgtEl>
                                          </p:cBhvr>
                                        </p:animEffect>
                                        <p:animScale>
                                          <p:cBhvr>
                                            <p:cTn id="32" dur="250" autoRev="1" fill="hold"/>
                                            <p:tgtEl>
                                              <p:spTgt spid="5"/>
                                            </p:tgtEl>
                                          </p:cBhvr>
                                          <p:by x="105000" y="105000"/>
                                        </p:animScale>
                                      </p:childTnLst>
                                    </p:cTn>
                                  </p:par>
                                  <p:par>
                                    <p:cTn id="33" presetID="53" presetClass="entr" presetSubtype="16" fill="hold" nodeType="withEffect">
                                      <p:stCondLst>
                                        <p:cond delay="13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1000" fill="hold"/>
                                            <p:tgtEl>
                                              <p:spTgt spid="24"/>
                                            </p:tgtEl>
                                            <p:attrNameLst>
                                              <p:attrName>ppt_w</p:attrName>
                                            </p:attrNameLst>
                                          </p:cBhvr>
                                          <p:tavLst>
                                            <p:tav tm="0">
                                              <p:val>
                                                <p:fltVal val="0"/>
                                              </p:val>
                                            </p:tav>
                                            <p:tav tm="100000">
                                              <p:val>
                                                <p:strVal val="#ppt_w"/>
                                              </p:val>
                                            </p:tav>
                                          </p:tavLst>
                                        </p:anim>
                                        <p:anim calcmode="lin" valueType="num">
                                          <p:cBhvr>
                                            <p:cTn id="36" dur="1000" fill="hold"/>
                                            <p:tgtEl>
                                              <p:spTgt spid="24"/>
                                            </p:tgtEl>
                                            <p:attrNameLst>
                                              <p:attrName>ppt_h</p:attrName>
                                            </p:attrNameLst>
                                          </p:cBhvr>
                                          <p:tavLst>
                                            <p:tav tm="0">
                                              <p:val>
                                                <p:fltVal val="0"/>
                                              </p:val>
                                            </p:tav>
                                            <p:tav tm="100000">
                                              <p:val>
                                                <p:strVal val="#ppt_h"/>
                                              </p:val>
                                            </p:tav>
                                          </p:tavLst>
                                        </p:anim>
                                        <p:animEffect transition="in" filter="fade">
                                          <p:cBhvr>
                                            <p:cTn id="37" dur="1000"/>
                                            <p:tgtEl>
                                              <p:spTgt spid="24"/>
                                            </p:tgtEl>
                                          </p:cBhvr>
                                        </p:animEffect>
                                      </p:childTnLst>
                                    </p:cTn>
                                  </p:par>
                                  <p:par>
                                    <p:cTn id="38" presetID="26" presetClass="emph" presetSubtype="0" fill="hold" nodeType="withEffect">
                                      <p:stCondLst>
                                        <p:cond delay="1800"/>
                                      </p:stCondLst>
                                      <p:childTnLst>
                                        <p:animEffect transition="out" filter="fade">
                                          <p:cBhvr>
                                            <p:cTn id="39" dur="500" tmFilter="0, 0; .2, .5; .8, .5; 1, 0"/>
                                            <p:tgtEl>
                                              <p:spTgt spid="24"/>
                                            </p:tgtEl>
                                          </p:cBhvr>
                                        </p:animEffect>
                                        <p:animScale>
                                          <p:cBhvr>
                                            <p:cTn id="40" dur="250" autoRev="1" fill="hold"/>
                                            <p:tgtEl>
                                              <p:spTgt spid="24"/>
                                            </p:tgtEl>
                                          </p:cBhvr>
                                          <p:by x="105000" y="105000"/>
                                        </p:animScale>
                                      </p:childTnLst>
                                    </p:cTn>
                                  </p:par>
                                  <p:par>
                                    <p:cTn id="41" presetID="53" presetClass="entr" presetSubtype="16" fill="hold" nodeType="withEffect">
                                      <p:stCondLst>
                                        <p:cond delay="1800"/>
                                      </p:stCondLst>
                                      <p:childTnLst>
                                        <p:set>
                                          <p:cBhvr>
                                            <p:cTn id="42" dur="1" fill="hold">
                                              <p:stCondLst>
                                                <p:cond delay="0"/>
                                              </p:stCondLst>
                                            </p:cTn>
                                            <p:tgtEl>
                                              <p:spTgt spid="25"/>
                                            </p:tgtEl>
                                            <p:attrNameLst>
                                              <p:attrName>style.visibility</p:attrName>
                                            </p:attrNameLst>
                                          </p:cBhvr>
                                          <p:to>
                                            <p:strVal val="visible"/>
                                          </p:to>
                                        </p:set>
                                        <p:anim calcmode="lin" valueType="num">
                                          <p:cBhvr>
                                            <p:cTn id="43" dur="1000" fill="hold"/>
                                            <p:tgtEl>
                                              <p:spTgt spid="25"/>
                                            </p:tgtEl>
                                            <p:attrNameLst>
                                              <p:attrName>ppt_w</p:attrName>
                                            </p:attrNameLst>
                                          </p:cBhvr>
                                          <p:tavLst>
                                            <p:tav tm="0">
                                              <p:val>
                                                <p:fltVal val="0"/>
                                              </p:val>
                                            </p:tav>
                                            <p:tav tm="100000">
                                              <p:val>
                                                <p:strVal val="#ppt_w"/>
                                              </p:val>
                                            </p:tav>
                                          </p:tavLst>
                                        </p:anim>
                                        <p:anim calcmode="lin" valueType="num">
                                          <p:cBhvr>
                                            <p:cTn id="44" dur="1000" fill="hold"/>
                                            <p:tgtEl>
                                              <p:spTgt spid="25"/>
                                            </p:tgtEl>
                                            <p:attrNameLst>
                                              <p:attrName>ppt_h</p:attrName>
                                            </p:attrNameLst>
                                          </p:cBhvr>
                                          <p:tavLst>
                                            <p:tav tm="0">
                                              <p:val>
                                                <p:fltVal val="0"/>
                                              </p:val>
                                            </p:tav>
                                            <p:tav tm="100000">
                                              <p:val>
                                                <p:strVal val="#ppt_h"/>
                                              </p:val>
                                            </p:tav>
                                          </p:tavLst>
                                        </p:anim>
                                        <p:animEffect transition="in" filter="fade">
                                          <p:cBhvr>
                                            <p:cTn id="45" dur="1000"/>
                                            <p:tgtEl>
                                              <p:spTgt spid="25"/>
                                            </p:tgtEl>
                                          </p:cBhvr>
                                        </p:animEffect>
                                      </p:childTnLst>
                                    </p:cTn>
                                  </p:par>
                                  <p:par>
                                    <p:cTn id="46" presetID="26" presetClass="emph" presetSubtype="0" fill="hold" nodeType="withEffect">
                                      <p:stCondLst>
                                        <p:cond delay="2300"/>
                                      </p:stCondLst>
                                      <p:childTnLst>
                                        <p:animEffect transition="out" filter="fade">
                                          <p:cBhvr>
                                            <p:cTn id="47" dur="500" tmFilter="0, 0; .2, .5; .8, .5; 1, 0"/>
                                            <p:tgtEl>
                                              <p:spTgt spid="25"/>
                                            </p:tgtEl>
                                          </p:cBhvr>
                                        </p:animEffect>
                                        <p:animScale>
                                          <p:cBhvr>
                                            <p:cTn id="48" dur="250" autoRev="1" fill="hold"/>
                                            <p:tgtEl>
                                              <p:spTgt spid="25"/>
                                            </p:tgtEl>
                                          </p:cBhvr>
                                          <p:by x="105000" y="105000"/>
                                        </p:animScale>
                                      </p:childTnLst>
                                    </p:cTn>
                                  </p:par>
                                </p:childTnLst>
                              </p:cTn>
                            </p:par>
                            <p:par>
                              <p:cTn id="49" fill="hold">
                                <p:stCondLst>
                                  <p:cond delay="5800"/>
                                </p:stCondLst>
                                <p:childTnLst>
                                  <p:par>
                                    <p:cTn id="50" presetID="52" presetClass="entr" presetSubtype="0" fill="hold" grpId="0" nodeType="afterEffect">
                                      <p:stCondLst>
                                        <p:cond delay="0"/>
                                      </p:stCondLst>
                                      <p:iterate type="lt">
                                        <p:tmPct val="10000"/>
                                      </p:iterate>
                                      <p:childTnLst>
                                        <p:set>
                                          <p:cBhvr>
                                            <p:cTn id="51" dur="1" fill="hold">
                                              <p:stCondLst>
                                                <p:cond delay="0"/>
                                              </p:stCondLst>
                                            </p:cTn>
                                            <p:tgtEl>
                                              <p:spTgt spid="55"/>
                                            </p:tgtEl>
                                            <p:attrNameLst>
                                              <p:attrName>style.visibility</p:attrName>
                                            </p:attrNameLst>
                                          </p:cBhvr>
                                          <p:to>
                                            <p:strVal val="visible"/>
                                          </p:to>
                                        </p:set>
                                        <p:animScale>
                                          <p:cBhvr>
                                            <p:cTn id="52"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55"/>
                                            </p:tgtEl>
                                            <p:attrNameLst>
                                              <p:attrName>ppt_x</p:attrName>
                                              <p:attrName>ppt_y</p:attrName>
                                            </p:attrNameLst>
                                          </p:cBhvr>
                                        </p:animMotion>
                                        <p:animEffect transition="in" filter="fade">
                                          <p:cBhvr>
                                            <p:cTn id="54" dur="1000"/>
                                            <p:tgtEl>
                                              <p:spTgt spid="55"/>
                                            </p:tgtEl>
                                          </p:cBhvr>
                                        </p:animEffect>
                                      </p:childTnLst>
                                    </p:cTn>
                                  </p:par>
                                </p:childTnLst>
                              </p:cTn>
                            </p:par>
                            <p:par>
                              <p:cTn id="55" fill="hold">
                                <p:stCondLst>
                                  <p:cond delay="7800"/>
                                </p:stCondLst>
                                <p:childTnLst>
                                  <p:par>
                                    <p:cTn id="56" presetID="2" presetClass="entr" presetSubtype="6" accel="32000" fill="hold" nodeType="afterEffect" p14:presetBounceEnd="32000">
                                      <p:stCondLst>
                                        <p:cond delay="0"/>
                                      </p:stCondLst>
                                      <p:childTnLst>
                                        <p:set>
                                          <p:cBhvr>
                                            <p:cTn id="57" dur="1" fill="hold">
                                              <p:stCondLst>
                                                <p:cond delay="0"/>
                                              </p:stCondLst>
                                            </p:cTn>
                                            <p:tgtEl>
                                              <p:spTgt spid="56"/>
                                            </p:tgtEl>
                                            <p:attrNameLst>
                                              <p:attrName>style.visibility</p:attrName>
                                            </p:attrNameLst>
                                          </p:cBhvr>
                                          <p:to>
                                            <p:strVal val="visible"/>
                                          </p:to>
                                        </p:set>
                                        <p:anim calcmode="lin" valueType="num" p14:bounceEnd="32000">
                                          <p:cBhvr additive="base">
                                            <p:cTn id="58" dur="1700" fill="hold"/>
                                            <p:tgtEl>
                                              <p:spTgt spid="56"/>
                                            </p:tgtEl>
                                            <p:attrNameLst>
                                              <p:attrName>ppt_x</p:attrName>
                                            </p:attrNameLst>
                                          </p:cBhvr>
                                          <p:tavLst>
                                            <p:tav tm="0">
                                              <p:val>
                                                <p:strVal val="1+#ppt_w/2"/>
                                              </p:val>
                                            </p:tav>
                                            <p:tav tm="100000">
                                              <p:val>
                                                <p:strVal val="#ppt_x"/>
                                              </p:val>
                                            </p:tav>
                                          </p:tavLst>
                                        </p:anim>
                                        <p:anim calcmode="lin" valueType="num" p14:bounceEnd="32000">
                                          <p:cBhvr additive="base">
                                            <p:cTn id="59" dur="1700" fill="hold"/>
                                            <p:tgtEl>
                                              <p:spTgt spid="56"/>
                                            </p:tgtEl>
                                            <p:attrNameLst>
                                              <p:attrName>ppt_y</p:attrName>
                                            </p:attrNameLst>
                                          </p:cBhvr>
                                          <p:tavLst>
                                            <p:tav tm="0">
                                              <p:val>
                                                <p:strVal val="1+#ppt_h/2"/>
                                              </p:val>
                                            </p:tav>
                                            <p:tav tm="100000">
                                              <p:val>
                                                <p:strVal val="#ppt_y"/>
                                              </p:val>
                                            </p:tav>
                                          </p:tavLst>
                                        </p:anim>
                                      </p:childTnLst>
                                    </p:cTn>
                                  </p:par>
                                  <p:par>
                                    <p:cTn id="60" presetID="2" presetClass="entr" presetSubtype="12" accel="32000" fill="hold" nodeType="withEffect" p14:presetBounceEnd="32000">
                                      <p:stCondLst>
                                        <p:cond delay="0"/>
                                      </p:stCondLst>
                                      <p:childTnLst>
                                        <p:set>
                                          <p:cBhvr>
                                            <p:cTn id="61" dur="1" fill="hold">
                                              <p:stCondLst>
                                                <p:cond delay="0"/>
                                              </p:stCondLst>
                                            </p:cTn>
                                            <p:tgtEl>
                                              <p:spTgt spid="58"/>
                                            </p:tgtEl>
                                            <p:attrNameLst>
                                              <p:attrName>style.visibility</p:attrName>
                                            </p:attrNameLst>
                                          </p:cBhvr>
                                          <p:to>
                                            <p:strVal val="visible"/>
                                          </p:to>
                                        </p:set>
                                        <p:anim calcmode="lin" valueType="num" p14:bounceEnd="32000">
                                          <p:cBhvr additive="base">
                                            <p:cTn id="62" dur="1700" fill="hold"/>
                                            <p:tgtEl>
                                              <p:spTgt spid="58"/>
                                            </p:tgtEl>
                                            <p:attrNameLst>
                                              <p:attrName>ppt_x</p:attrName>
                                            </p:attrNameLst>
                                          </p:cBhvr>
                                          <p:tavLst>
                                            <p:tav tm="0">
                                              <p:val>
                                                <p:strVal val="0-#ppt_w/2"/>
                                              </p:val>
                                            </p:tav>
                                            <p:tav tm="100000">
                                              <p:val>
                                                <p:strVal val="#ppt_x"/>
                                              </p:val>
                                            </p:tav>
                                          </p:tavLst>
                                        </p:anim>
                                        <p:anim calcmode="lin" valueType="num" p14:bounceEnd="32000">
                                          <p:cBhvr additive="base">
                                            <p:cTn id="63" dur="17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1500"/>
                                            <p:tgtEl>
                                              <p:spTgt spid="57"/>
                                            </p:tgtEl>
                                          </p:cBhvr>
                                        </p:animEffect>
                                      </p:childTnLst>
                                    </p:cTn>
                                  </p:par>
                                </p:childTnLst>
                              </p:cTn>
                            </p:par>
                            <p:par>
                              <p:cTn id="8" fill="hold">
                                <p:stCondLst>
                                  <p:cond delay="1500"/>
                                </p:stCondLst>
                                <p:childTnLst>
                                  <p:par>
                                    <p:cTn id="9" presetID="22" presetClass="entr" presetSubtype="2"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wipe(right)">
                                          <p:cBhvr>
                                            <p:cTn id="11" dur="1000"/>
                                            <p:tgtEl>
                                              <p:spTgt spid="50"/>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childTnLst>
                              </p:cTn>
                            </p:par>
                            <p:par>
                              <p:cTn id="16" fill="hold">
                                <p:stCondLst>
                                  <p:cond delay="30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Effect transition="in" filter="fade">
                                          <p:cBhvr>
                                            <p:cTn id="21" dur="1000"/>
                                            <p:tgtEl>
                                              <p:spTgt spid="3"/>
                                            </p:tgtEl>
                                          </p:cBhvr>
                                        </p:animEffect>
                                      </p:childTnLst>
                                    </p:cTn>
                                  </p:par>
                                  <p:par>
                                    <p:cTn id="22" presetID="26" presetClass="emph" presetSubtype="0" fill="hold" nodeType="withEffect">
                                      <p:stCondLst>
                                        <p:cond delay="600"/>
                                      </p:stCondLst>
                                      <p:childTnLst>
                                        <p:animEffect transition="out" filter="fade">
                                          <p:cBhvr>
                                            <p:cTn id="23" dur="500" tmFilter="0, 0; .2, .5; .8, .5; 1, 0"/>
                                            <p:tgtEl>
                                              <p:spTgt spid="3"/>
                                            </p:tgtEl>
                                          </p:cBhvr>
                                        </p:animEffect>
                                        <p:animScale>
                                          <p:cBhvr>
                                            <p:cTn id="24" dur="250" autoRev="1" fill="hold"/>
                                            <p:tgtEl>
                                              <p:spTgt spid="3"/>
                                            </p:tgtEl>
                                          </p:cBhvr>
                                          <p:by x="105000" y="105000"/>
                                        </p:animScale>
                                      </p:childTnLst>
                                    </p:cTn>
                                  </p:par>
                                  <p:par>
                                    <p:cTn id="25" presetID="53" presetClass="entr" presetSubtype="16" fill="hold" nodeType="withEffect">
                                      <p:stCondLst>
                                        <p:cond delay="80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Effect transition="in" filter="fade">
                                          <p:cBhvr>
                                            <p:cTn id="29" dur="1000"/>
                                            <p:tgtEl>
                                              <p:spTgt spid="5"/>
                                            </p:tgtEl>
                                          </p:cBhvr>
                                        </p:animEffect>
                                      </p:childTnLst>
                                    </p:cTn>
                                  </p:par>
                                  <p:par>
                                    <p:cTn id="30" presetID="26" presetClass="emph" presetSubtype="0" fill="hold" nodeType="withEffect">
                                      <p:stCondLst>
                                        <p:cond delay="1300"/>
                                      </p:stCondLst>
                                      <p:childTnLst>
                                        <p:animEffect transition="out" filter="fade">
                                          <p:cBhvr>
                                            <p:cTn id="31" dur="500" tmFilter="0, 0; .2, .5; .8, .5; 1, 0"/>
                                            <p:tgtEl>
                                              <p:spTgt spid="5"/>
                                            </p:tgtEl>
                                          </p:cBhvr>
                                        </p:animEffect>
                                        <p:animScale>
                                          <p:cBhvr>
                                            <p:cTn id="32" dur="250" autoRev="1" fill="hold"/>
                                            <p:tgtEl>
                                              <p:spTgt spid="5"/>
                                            </p:tgtEl>
                                          </p:cBhvr>
                                          <p:by x="105000" y="105000"/>
                                        </p:animScale>
                                      </p:childTnLst>
                                    </p:cTn>
                                  </p:par>
                                  <p:par>
                                    <p:cTn id="33" presetID="53" presetClass="entr" presetSubtype="16" fill="hold" nodeType="withEffect">
                                      <p:stCondLst>
                                        <p:cond delay="13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1000" fill="hold"/>
                                            <p:tgtEl>
                                              <p:spTgt spid="24"/>
                                            </p:tgtEl>
                                            <p:attrNameLst>
                                              <p:attrName>ppt_w</p:attrName>
                                            </p:attrNameLst>
                                          </p:cBhvr>
                                          <p:tavLst>
                                            <p:tav tm="0">
                                              <p:val>
                                                <p:fltVal val="0"/>
                                              </p:val>
                                            </p:tav>
                                            <p:tav tm="100000">
                                              <p:val>
                                                <p:strVal val="#ppt_w"/>
                                              </p:val>
                                            </p:tav>
                                          </p:tavLst>
                                        </p:anim>
                                        <p:anim calcmode="lin" valueType="num">
                                          <p:cBhvr>
                                            <p:cTn id="36" dur="1000" fill="hold"/>
                                            <p:tgtEl>
                                              <p:spTgt spid="24"/>
                                            </p:tgtEl>
                                            <p:attrNameLst>
                                              <p:attrName>ppt_h</p:attrName>
                                            </p:attrNameLst>
                                          </p:cBhvr>
                                          <p:tavLst>
                                            <p:tav tm="0">
                                              <p:val>
                                                <p:fltVal val="0"/>
                                              </p:val>
                                            </p:tav>
                                            <p:tav tm="100000">
                                              <p:val>
                                                <p:strVal val="#ppt_h"/>
                                              </p:val>
                                            </p:tav>
                                          </p:tavLst>
                                        </p:anim>
                                        <p:animEffect transition="in" filter="fade">
                                          <p:cBhvr>
                                            <p:cTn id="37" dur="1000"/>
                                            <p:tgtEl>
                                              <p:spTgt spid="24"/>
                                            </p:tgtEl>
                                          </p:cBhvr>
                                        </p:animEffect>
                                      </p:childTnLst>
                                    </p:cTn>
                                  </p:par>
                                  <p:par>
                                    <p:cTn id="38" presetID="26" presetClass="emph" presetSubtype="0" fill="hold" nodeType="withEffect">
                                      <p:stCondLst>
                                        <p:cond delay="1800"/>
                                      </p:stCondLst>
                                      <p:childTnLst>
                                        <p:animEffect transition="out" filter="fade">
                                          <p:cBhvr>
                                            <p:cTn id="39" dur="500" tmFilter="0, 0; .2, .5; .8, .5; 1, 0"/>
                                            <p:tgtEl>
                                              <p:spTgt spid="24"/>
                                            </p:tgtEl>
                                          </p:cBhvr>
                                        </p:animEffect>
                                        <p:animScale>
                                          <p:cBhvr>
                                            <p:cTn id="40" dur="250" autoRev="1" fill="hold"/>
                                            <p:tgtEl>
                                              <p:spTgt spid="24"/>
                                            </p:tgtEl>
                                          </p:cBhvr>
                                          <p:by x="105000" y="105000"/>
                                        </p:animScale>
                                      </p:childTnLst>
                                    </p:cTn>
                                  </p:par>
                                  <p:par>
                                    <p:cTn id="41" presetID="53" presetClass="entr" presetSubtype="16" fill="hold" nodeType="withEffect">
                                      <p:stCondLst>
                                        <p:cond delay="1800"/>
                                      </p:stCondLst>
                                      <p:childTnLst>
                                        <p:set>
                                          <p:cBhvr>
                                            <p:cTn id="42" dur="1" fill="hold">
                                              <p:stCondLst>
                                                <p:cond delay="0"/>
                                              </p:stCondLst>
                                            </p:cTn>
                                            <p:tgtEl>
                                              <p:spTgt spid="25"/>
                                            </p:tgtEl>
                                            <p:attrNameLst>
                                              <p:attrName>style.visibility</p:attrName>
                                            </p:attrNameLst>
                                          </p:cBhvr>
                                          <p:to>
                                            <p:strVal val="visible"/>
                                          </p:to>
                                        </p:set>
                                        <p:anim calcmode="lin" valueType="num">
                                          <p:cBhvr>
                                            <p:cTn id="43" dur="1000" fill="hold"/>
                                            <p:tgtEl>
                                              <p:spTgt spid="25"/>
                                            </p:tgtEl>
                                            <p:attrNameLst>
                                              <p:attrName>ppt_w</p:attrName>
                                            </p:attrNameLst>
                                          </p:cBhvr>
                                          <p:tavLst>
                                            <p:tav tm="0">
                                              <p:val>
                                                <p:fltVal val="0"/>
                                              </p:val>
                                            </p:tav>
                                            <p:tav tm="100000">
                                              <p:val>
                                                <p:strVal val="#ppt_w"/>
                                              </p:val>
                                            </p:tav>
                                          </p:tavLst>
                                        </p:anim>
                                        <p:anim calcmode="lin" valueType="num">
                                          <p:cBhvr>
                                            <p:cTn id="44" dur="1000" fill="hold"/>
                                            <p:tgtEl>
                                              <p:spTgt spid="25"/>
                                            </p:tgtEl>
                                            <p:attrNameLst>
                                              <p:attrName>ppt_h</p:attrName>
                                            </p:attrNameLst>
                                          </p:cBhvr>
                                          <p:tavLst>
                                            <p:tav tm="0">
                                              <p:val>
                                                <p:fltVal val="0"/>
                                              </p:val>
                                            </p:tav>
                                            <p:tav tm="100000">
                                              <p:val>
                                                <p:strVal val="#ppt_h"/>
                                              </p:val>
                                            </p:tav>
                                          </p:tavLst>
                                        </p:anim>
                                        <p:animEffect transition="in" filter="fade">
                                          <p:cBhvr>
                                            <p:cTn id="45" dur="1000"/>
                                            <p:tgtEl>
                                              <p:spTgt spid="25"/>
                                            </p:tgtEl>
                                          </p:cBhvr>
                                        </p:animEffect>
                                      </p:childTnLst>
                                    </p:cTn>
                                  </p:par>
                                  <p:par>
                                    <p:cTn id="46" presetID="26" presetClass="emph" presetSubtype="0" fill="hold" nodeType="withEffect">
                                      <p:stCondLst>
                                        <p:cond delay="2300"/>
                                      </p:stCondLst>
                                      <p:childTnLst>
                                        <p:animEffect transition="out" filter="fade">
                                          <p:cBhvr>
                                            <p:cTn id="47" dur="500" tmFilter="0, 0; .2, .5; .8, .5; 1, 0"/>
                                            <p:tgtEl>
                                              <p:spTgt spid="25"/>
                                            </p:tgtEl>
                                          </p:cBhvr>
                                        </p:animEffect>
                                        <p:animScale>
                                          <p:cBhvr>
                                            <p:cTn id="48" dur="250" autoRev="1" fill="hold"/>
                                            <p:tgtEl>
                                              <p:spTgt spid="25"/>
                                            </p:tgtEl>
                                          </p:cBhvr>
                                          <p:by x="105000" y="105000"/>
                                        </p:animScale>
                                      </p:childTnLst>
                                    </p:cTn>
                                  </p:par>
                                </p:childTnLst>
                              </p:cTn>
                            </p:par>
                            <p:par>
                              <p:cTn id="49" fill="hold">
                                <p:stCondLst>
                                  <p:cond delay="5800"/>
                                </p:stCondLst>
                                <p:childTnLst>
                                  <p:par>
                                    <p:cTn id="50" presetID="52" presetClass="entr" presetSubtype="0" fill="hold" grpId="0" nodeType="afterEffect">
                                      <p:stCondLst>
                                        <p:cond delay="0"/>
                                      </p:stCondLst>
                                      <p:iterate type="lt">
                                        <p:tmPct val="10000"/>
                                      </p:iterate>
                                      <p:childTnLst>
                                        <p:set>
                                          <p:cBhvr>
                                            <p:cTn id="51" dur="1" fill="hold">
                                              <p:stCondLst>
                                                <p:cond delay="0"/>
                                              </p:stCondLst>
                                            </p:cTn>
                                            <p:tgtEl>
                                              <p:spTgt spid="55"/>
                                            </p:tgtEl>
                                            <p:attrNameLst>
                                              <p:attrName>style.visibility</p:attrName>
                                            </p:attrNameLst>
                                          </p:cBhvr>
                                          <p:to>
                                            <p:strVal val="visible"/>
                                          </p:to>
                                        </p:set>
                                        <p:animScale>
                                          <p:cBhvr>
                                            <p:cTn id="52"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55"/>
                                            </p:tgtEl>
                                            <p:attrNameLst>
                                              <p:attrName>ppt_x</p:attrName>
                                              <p:attrName>ppt_y</p:attrName>
                                            </p:attrNameLst>
                                          </p:cBhvr>
                                        </p:animMotion>
                                        <p:animEffect transition="in" filter="fade">
                                          <p:cBhvr>
                                            <p:cTn id="54" dur="1000"/>
                                            <p:tgtEl>
                                              <p:spTgt spid="55"/>
                                            </p:tgtEl>
                                          </p:cBhvr>
                                        </p:animEffect>
                                      </p:childTnLst>
                                    </p:cTn>
                                  </p:par>
                                </p:childTnLst>
                              </p:cTn>
                            </p:par>
                            <p:par>
                              <p:cTn id="55" fill="hold">
                                <p:stCondLst>
                                  <p:cond delay="7800"/>
                                </p:stCondLst>
                                <p:childTnLst>
                                  <p:par>
                                    <p:cTn id="56" presetID="2" presetClass="entr" presetSubtype="6" accel="32000" fill="hold" nodeType="afterEffect">
                                      <p:stCondLst>
                                        <p:cond delay="0"/>
                                      </p:stCondLst>
                                      <p:childTnLst>
                                        <p:set>
                                          <p:cBhvr>
                                            <p:cTn id="57" dur="1" fill="hold">
                                              <p:stCondLst>
                                                <p:cond delay="0"/>
                                              </p:stCondLst>
                                            </p:cTn>
                                            <p:tgtEl>
                                              <p:spTgt spid="56"/>
                                            </p:tgtEl>
                                            <p:attrNameLst>
                                              <p:attrName>style.visibility</p:attrName>
                                            </p:attrNameLst>
                                          </p:cBhvr>
                                          <p:to>
                                            <p:strVal val="visible"/>
                                          </p:to>
                                        </p:set>
                                        <p:anim calcmode="lin" valueType="num">
                                          <p:cBhvr additive="base">
                                            <p:cTn id="58" dur="1700" fill="hold"/>
                                            <p:tgtEl>
                                              <p:spTgt spid="56"/>
                                            </p:tgtEl>
                                            <p:attrNameLst>
                                              <p:attrName>ppt_x</p:attrName>
                                            </p:attrNameLst>
                                          </p:cBhvr>
                                          <p:tavLst>
                                            <p:tav tm="0">
                                              <p:val>
                                                <p:strVal val="1+#ppt_w/2"/>
                                              </p:val>
                                            </p:tav>
                                            <p:tav tm="100000">
                                              <p:val>
                                                <p:strVal val="#ppt_x"/>
                                              </p:val>
                                            </p:tav>
                                          </p:tavLst>
                                        </p:anim>
                                        <p:anim calcmode="lin" valueType="num">
                                          <p:cBhvr additive="base">
                                            <p:cTn id="59" dur="1700" fill="hold"/>
                                            <p:tgtEl>
                                              <p:spTgt spid="56"/>
                                            </p:tgtEl>
                                            <p:attrNameLst>
                                              <p:attrName>ppt_y</p:attrName>
                                            </p:attrNameLst>
                                          </p:cBhvr>
                                          <p:tavLst>
                                            <p:tav tm="0">
                                              <p:val>
                                                <p:strVal val="1+#ppt_h/2"/>
                                              </p:val>
                                            </p:tav>
                                            <p:tav tm="100000">
                                              <p:val>
                                                <p:strVal val="#ppt_y"/>
                                              </p:val>
                                            </p:tav>
                                          </p:tavLst>
                                        </p:anim>
                                      </p:childTnLst>
                                    </p:cTn>
                                  </p:par>
                                  <p:par>
                                    <p:cTn id="60" presetID="2" presetClass="entr" presetSubtype="12" accel="32000" fill="hold" nodeType="withEffect">
                                      <p:stCondLst>
                                        <p:cond delay="0"/>
                                      </p:stCondLst>
                                      <p:childTnLst>
                                        <p:set>
                                          <p:cBhvr>
                                            <p:cTn id="61" dur="1" fill="hold">
                                              <p:stCondLst>
                                                <p:cond delay="0"/>
                                              </p:stCondLst>
                                            </p:cTn>
                                            <p:tgtEl>
                                              <p:spTgt spid="58"/>
                                            </p:tgtEl>
                                            <p:attrNameLst>
                                              <p:attrName>style.visibility</p:attrName>
                                            </p:attrNameLst>
                                          </p:cBhvr>
                                          <p:to>
                                            <p:strVal val="visible"/>
                                          </p:to>
                                        </p:set>
                                        <p:anim calcmode="lin" valueType="num">
                                          <p:cBhvr additive="base">
                                            <p:cTn id="62" dur="1700" fill="hold"/>
                                            <p:tgtEl>
                                              <p:spTgt spid="58"/>
                                            </p:tgtEl>
                                            <p:attrNameLst>
                                              <p:attrName>ppt_x</p:attrName>
                                            </p:attrNameLst>
                                          </p:cBhvr>
                                          <p:tavLst>
                                            <p:tav tm="0">
                                              <p:val>
                                                <p:strVal val="0-#ppt_w/2"/>
                                              </p:val>
                                            </p:tav>
                                            <p:tav tm="100000">
                                              <p:val>
                                                <p:strVal val="#ppt_x"/>
                                              </p:val>
                                            </p:tav>
                                          </p:tavLst>
                                        </p:anim>
                                        <p:anim calcmode="lin" valueType="num">
                                          <p:cBhvr additive="base">
                                            <p:cTn id="63" dur="17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5"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638910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35758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915657" y="1563638"/>
            <a:ext cx="3744575" cy="576064"/>
            <a:chOff x="2915657" y="1563638"/>
            <a:chExt cx="3744575" cy="576064"/>
          </a:xfrm>
        </p:grpSpPr>
        <p:sp>
          <p:nvSpPr>
            <p:cNvPr id="2" name="剪去单角的矩形 1"/>
            <p:cNvSpPr/>
            <p:nvPr/>
          </p:nvSpPr>
          <p:spPr>
            <a:xfrm>
              <a:off x="2915657" y="1563638"/>
              <a:ext cx="3744575" cy="576064"/>
            </a:xfrm>
            <a:prstGeom prst="snip1Rect">
              <a:avLst/>
            </a:prstGeom>
            <a:gradFill>
              <a:gsLst>
                <a:gs pos="0">
                  <a:srgbClr val="FF0000"/>
                </a:gs>
                <a:gs pos="100000">
                  <a:srgbClr val="C00000"/>
                </a:gs>
              </a:gsLst>
              <a:lin ang="54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bwMode="auto">
            <a:xfrm>
              <a:off x="3347864" y="1667584"/>
              <a:ext cx="2839239" cy="400110"/>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300" normalizeH="0" baseline="0" noProof="0" dirty="0" smtClean="0">
                  <a:ln>
                    <a:noFill/>
                  </a:ln>
                  <a:solidFill>
                    <a:schemeClr val="bg1"/>
                  </a:solidFill>
                  <a:effectLst/>
                  <a:uLnTx/>
                  <a:uFillTx/>
                  <a:latin typeface="微软雅黑" pitchFamily="34" charset="-122"/>
                  <a:ea typeface="微软雅黑" pitchFamily="34" charset="-122"/>
                </a:rPr>
                <a:t>学习教育的背景介绍</a:t>
              </a:r>
              <a:endParaRPr kumimoji="0" lang="zh-CN" altLang="en-US" sz="2000" b="0" i="0" u="none" strike="noStrike" kern="0" cap="none" spc="300" normalizeH="0" baseline="0" noProof="0" dirty="0">
                <a:ln>
                  <a:noFill/>
                </a:ln>
                <a:solidFill>
                  <a:schemeClr val="bg1"/>
                </a:solidFill>
                <a:effectLst/>
                <a:uLnTx/>
                <a:uFillTx/>
                <a:latin typeface="微软雅黑" pitchFamily="34" charset="-122"/>
                <a:ea typeface="微软雅黑" pitchFamily="34" charset="-122"/>
              </a:endParaRP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7704" y="1419622"/>
            <a:ext cx="1285453" cy="913416"/>
          </a:xfrm>
          <a:prstGeom prst="rect">
            <a:avLst/>
          </a:prstGeom>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381500"/>
            <a:ext cx="9144000" cy="762000"/>
          </a:xfrm>
          <a:prstGeom prst="rect">
            <a:avLst/>
          </a:prstGeom>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14" y="0"/>
            <a:ext cx="4571429" cy="3285715"/>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28802" y="365810"/>
            <a:ext cx="1859622" cy="2061924"/>
          </a:xfrm>
          <a:prstGeom prst="rect">
            <a:avLst/>
          </a:prstGeom>
        </p:spPr>
      </p:pic>
      <p:grpSp>
        <p:nvGrpSpPr>
          <p:cNvPr id="29" name="组合 28"/>
          <p:cNvGrpSpPr/>
          <p:nvPr/>
        </p:nvGrpSpPr>
        <p:grpSpPr>
          <a:xfrm>
            <a:off x="3347864" y="2355726"/>
            <a:ext cx="2201426" cy="338554"/>
            <a:chOff x="3497245" y="2427734"/>
            <a:chExt cx="2201426" cy="338554"/>
          </a:xfrm>
        </p:grpSpPr>
        <p:sp>
          <p:nvSpPr>
            <p:cNvPr id="14" name="五角星 13"/>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15" name="TextBox 14"/>
            <p:cNvSpPr txBox="1"/>
            <p:nvPr/>
          </p:nvSpPr>
          <p:spPr bwMode="auto">
            <a:xfrm>
              <a:off x="3808410" y="2427734"/>
              <a:ext cx="1890261" cy="338554"/>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300" normalizeH="0" baseline="0" noProof="0" dirty="0" smtClean="0">
                  <a:ln>
                    <a:noFill/>
                  </a:ln>
                  <a:gradFill>
                    <a:gsLst>
                      <a:gs pos="0">
                        <a:srgbClr val="C00000"/>
                      </a:gs>
                      <a:gs pos="100000">
                        <a:srgbClr val="FF0000"/>
                      </a:gs>
                    </a:gsLst>
                    <a:lin ang="5400000" scaled="0"/>
                  </a:gradFill>
                  <a:effectLst/>
                  <a:uLnTx/>
                  <a:uFillTx/>
                  <a:latin typeface="微软雅黑" pitchFamily="34" charset="-122"/>
                  <a:ea typeface="微软雅黑" pitchFamily="34" charset="-122"/>
                </a:rPr>
                <a:t>两学一做的由来</a:t>
              </a:r>
              <a:endParaRPr kumimoji="0" lang="zh-CN" altLang="en-US" sz="1600" b="1" i="0" u="none" strike="noStrike" kern="0" cap="none" spc="300" normalizeH="0" baseline="0" noProof="0" dirty="0">
                <a:ln>
                  <a:noFill/>
                </a:ln>
                <a:gradFill>
                  <a:gsLst>
                    <a:gs pos="0">
                      <a:srgbClr val="C00000"/>
                    </a:gs>
                    <a:gs pos="100000">
                      <a:srgbClr val="FF0000"/>
                    </a:gs>
                  </a:gsLst>
                  <a:lin ang="5400000" scaled="0"/>
                </a:gradFill>
                <a:effectLst/>
                <a:uLnTx/>
                <a:uFillTx/>
                <a:latin typeface="微软雅黑" pitchFamily="34" charset="-122"/>
                <a:ea typeface="微软雅黑" pitchFamily="34" charset="-122"/>
              </a:endParaRPr>
            </a:p>
          </p:txBody>
        </p:sp>
      </p:grpSp>
      <p:grpSp>
        <p:nvGrpSpPr>
          <p:cNvPr id="33" name="组合 32"/>
          <p:cNvGrpSpPr/>
          <p:nvPr/>
        </p:nvGrpSpPr>
        <p:grpSpPr>
          <a:xfrm>
            <a:off x="3347864" y="2787774"/>
            <a:ext cx="2201426" cy="338554"/>
            <a:chOff x="3497245" y="2427734"/>
            <a:chExt cx="2201426" cy="338554"/>
          </a:xfrm>
        </p:grpSpPr>
        <p:sp>
          <p:nvSpPr>
            <p:cNvPr id="34" name="五角星 33"/>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35" name="TextBox 34"/>
            <p:cNvSpPr txBox="1"/>
            <p:nvPr/>
          </p:nvSpPr>
          <p:spPr bwMode="auto">
            <a:xfrm>
              <a:off x="3808410" y="2427734"/>
              <a:ext cx="1890261" cy="338554"/>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300" normalizeH="0" baseline="0" noProof="0" dirty="0" smtClean="0">
                  <a:ln>
                    <a:noFill/>
                  </a:ln>
                  <a:gradFill>
                    <a:gsLst>
                      <a:gs pos="0">
                        <a:srgbClr val="C00000"/>
                      </a:gs>
                      <a:gs pos="100000">
                        <a:srgbClr val="FF0000"/>
                      </a:gs>
                    </a:gsLst>
                    <a:lin ang="5400000" scaled="0"/>
                  </a:gradFill>
                  <a:effectLst/>
                  <a:uLnTx/>
                  <a:uFillTx/>
                  <a:latin typeface="微软雅黑" pitchFamily="34" charset="-122"/>
                  <a:ea typeface="微软雅黑" pitchFamily="34" charset="-122"/>
                </a:rPr>
                <a:t>什么是两学一做</a:t>
              </a:r>
              <a:endParaRPr kumimoji="0" lang="zh-CN" altLang="en-US" sz="1600" b="1" i="0" u="none" strike="noStrike" kern="0" cap="none" spc="300" normalizeH="0" baseline="0" noProof="0" dirty="0">
                <a:ln>
                  <a:noFill/>
                </a:ln>
                <a:gradFill>
                  <a:gsLst>
                    <a:gs pos="0">
                      <a:srgbClr val="C00000"/>
                    </a:gs>
                    <a:gs pos="100000">
                      <a:srgbClr val="FF0000"/>
                    </a:gs>
                  </a:gsLst>
                  <a:lin ang="5400000" scaled="0"/>
                </a:gradFill>
                <a:effectLst/>
                <a:uLnTx/>
                <a:uFillTx/>
                <a:latin typeface="微软雅黑" pitchFamily="34" charset="-122"/>
                <a:ea typeface="微软雅黑" pitchFamily="34" charset="-122"/>
              </a:endParaRPr>
            </a:p>
          </p:txBody>
        </p:sp>
      </p:grpSp>
      <p:grpSp>
        <p:nvGrpSpPr>
          <p:cNvPr id="36" name="组合 35"/>
          <p:cNvGrpSpPr/>
          <p:nvPr/>
        </p:nvGrpSpPr>
        <p:grpSpPr>
          <a:xfrm>
            <a:off x="3347864" y="3219822"/>
            <a:ext cx="2445083" cy="338554"/>
            <a:chOff x="3497245" y="2427734"/>
            <a:chExt cx="2445083" cy="338554"/>
          </a:xfrm>
        </p:grpSpPr>
        <p:sp>
          <p:nvSpPr>
            <p:cNvPr id="37" name="五角星 36"/>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38" name="TextBox 37"/>
            <p:cNvSpPr txBox="1"/>
            <p:nvPr/>
          </p:nvSpPr>
          <p:spPr bwMode="auto">
            <a:xfrm>
              <a:off x="3808410" y="2427734"/>
              <a:ext cx="2133918" cy="338554"/>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300" normalizeH="0" baseline="0" noProof="0" dirty="0" smtClean="0">
                  <a:ln>
                    <a:noFill/>
                  </a:ln>
                  <a:gradFill>
                    <a:gsLst>
                      <a:gs pos="0">
                        <a:srgbClr val="C00000"/>
                      </a:gs>
                      <a:gs pos="100000">
                        <a:srgbClr val="FF0000"/>
                      </a:gs>
                    </a:gsLst>
                    <a:lin ang="5400000" scaled="0"/>
                  </a:gradFill>
                  <a:effectLst/>
                  <a:uLnTx/>
                  <a:uFillTx/>
                  <a:latin typeface="微软雅黑" pitchFamily="34" charset="-122"/>
                  <a:ea typeface="微软雅黑" pitchFamily="34" charset="-122"/>
                </a:rPr>
                <a:t>两学一做教育对象</a:t>
              </a:r>
              <a:endParaRPr kumimoji="0" lang="zh-CN" altLang="en-US" sz="1600" b="1" i="0" u="none" strike="noStrike" kern="0" cap="none" spc="300" normalizeH="0" baseline="0" noProof="0" dirty="0">
                <a:ln>
                  <a:noFill/>
                </a:ln>
                <a:gradFill>
                  <a:gsLst>
                    <a:gs pos="0">
                      <a:srgbClr val="C00000"/>
                    </a:gs>
                    <a:gs pos="100000">
                      <a:srgbClr val="FF0000"/>
                    </a:gs>
                  </a:gsLst>
                  <a:lin ang="5400000" scaled="0"/>
                </a:gradFill>
                <a:effectLst/>
                <a:uLnTx/>
                <a:uFillTx/>
                <a:latin typeface="微软雅黑" pitchFamily="34" charset="-122"/>
                <a:ea typeface="微软雅黑" pitchFamily="34" charset="-122"/>
              </a:endParaRPr>
            </a:p>
          </p:txBody>
        </p:sp>
      </p:grpSp>
      <p:grpSp>
        <p:nvGrpSpPr>
          <p:cNvPr id="39" name="组合 38"/>
          <p:cNvGrpSpPr/>
          <p:nvPr/>
        </p:nvGrpSpPr>
        <p:grpSpPr>
          <a:xfrm>
            <a:off x="3347864" y="3673356"/>
            <a:ext cx="2445083" cy="338554"/>
            <a:chOff x="3497245" y="2427734"/>
            <a:chExt cx="2445083" cy="338554"/>
          </a:xfrm>
        </p:grpSpPr>
        <p:sp>
          <p:nvSpPr>
            <p:cNvPr id="40" name="五角星 39"/>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41" name="TextBox 40"/>
            <p:cNvSpPr txBox="1"/>
            <p:nvPr/>
          </p:nvSpPr>
          <p:spPr bwMode="auto">
            <a:xfrm>
              <a:off x="3808410" y="2427734"/>
              <a:ext cx="2133918" cy="338554"/>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300" normalizeH="0" baseline="0" noProof="0" dirty="0" smtClean="0">
                  <a:ln>
                    <a:noFill/>
                  </a:ln>
                  <a:gradFill>
                    <a:gsLst>
                      <a:gs pos="0">
                        <a:srgbClr val="C00000"/>
                      </a:gs>
                      <a:gs pos="100000">
                        <a:srgbClr val="FF0000"/>
                      </a:gs>
                    </a:gsLst>
                    <a:lin ang="5400000" scaled="0"/>
                  </a:gradFill>
                  <a:effectLst/>
                  <a:uLnTx/>
                  <a:uFillTx/>
                  <a:latin typeface="微软雅黑" pitchFamily="34" charset="-122"/>
                  <a:ea typeface="微软雅黑" pitchFamily="34" charset="-122"/>
                </a:rPr>
                <a:t>两学一做目的意义</a:t>
              </a:r>
              <a:endParaRPr kumimoji="0" lang="zh-CN" altLang="en-US" sz="1600" b="1" i="0" u="none" strike="noStrike" kern="0" cap="none" spc="300" normalizeH="0" baseline="0" noProof="0" dirty="0">
                <a:ln>
                  <a:noFill/>
                </a:ln>
                <a:gradFill>
                  <a:gsLst>
                    <a:gs pos="0">
                      <a:srgbClr val="C00000"/>
                    </a:gs>
                    <a:gs pos="100000">
                      <a:srgbClr val="FF0000"/>
                    </a:gs>
                  </a:gsLst>
                  <a:lin ang="5400000" scaled="0"/>
                </a:gra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527534124"/>
      </p:ext>
    </p:extLst>
  </p:cSld>
  <p:clrMapOvr>
    <a:masterClrMapping/>
  </p:clrMapOvr>
  <mc:AlternateContent xmlns:mc="http://schemas.openxmlformats.org/markup-compatibility/2006" xmlns:p14="http://schemas.microsoft.com/office/powerpoint/2010/main">
    <mc:Choice Requires="p14">
      <p:transition spd="slow" p14:dur="1500" advClick="0" advTm="0">
        <p14:warp dir="i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1000"/>
                                            <p:tgtEl>
                                              <p:spTgt spid="26"/>
                                            </p:tgtEl>
                                          </p:cBhvr>
                                        </p:animEffect>
                                      </p:childTnLst>
                                    </p:cTn>
                                  </p:par>
                                </p:childTnLst>
                              </p:cTn>
                            </p:par>
                            <p:par>
                              <p:cTn id="18" fill="hold">
                                <p:stCondLst>
                                  <p:cond delay="3000"/>
                                </p:stCondLst>
                                <p:childTnLst>
                                  <p:par>
                                    <p:cTn id="19" presetID="2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right)">
                                          <p:cBhvr>
                                            <p:cTn id="21" dur="3000"/>
                                            <p:tgtEl>
                                              <p:spTgt spid="23"/>
                                            </p:tgtEl>
                                          </p:cBhvr>
                                        </p:animEffect>
                                      </p:childTnLst>
                                    </p:cTn>
                                  </p:par>
                                  <p:par>
                                    <p:cTn id="22" presetID="2" presetClass="entr" presetSubtype="2" accel="52000" fill="hold" nodeType="withEffect" p14:presetBounceEnd="52000">
                                      <p:stCondLst>
                                        <p:cond delay="500"/>
                                      </p:stCondLst>
                                      <p:childTnLst>
                                        <p:set>
                                          <p:cBhvr>
                                            <p:cTn id="23" dur="1" fill="hold">
                                              <p:stCondLst>
                                                <p:cond delay="0"/>
                                              </p:stCondLst>
                                            </p:cTn>
                                            <p:tgtEl>
                                              <p:spTgt spid="29"/>
                                            </p:tgtEl>
                                            <p:attrNameLst>
                                              <p:attrName>style.visibility</p:attrName>
                                            </p:attrNameLst>
                                          </p:cBhvr>
                                          <p:to>
                                            <p:strVal val="visible"/>
                                          </p:to>
                                        </p:set>
                                        <p:anim calcmode="lin" valueType="num" p14:bounceEnd="52000">
                                          <p:cBhvr additive="base">
                                            <p:cTn id="24" dur="1000" fill="hold"/>
                                            <p:tgtEl>
                                              <p:spTgt spid="29"/>
                                            </p:tgtEl>
                                            <p:attrNameLst>
                                              <p:attrName>ppt_x</p:attrName>
                                            </p:attrNameLst>
                                          </p:cBhvr>
                                          <p:tavLst>
                                            <p:tav tm="0">
                                              <p:val>
                                                <p:strVal val="1+#ppt_w/2"/>
                                              </p:val>
                                            </p:tav>
                                            <p:tav tm="100000">
                                              <p:val>
                                                <p:strVal val="#ppt_x"/>
                                              </p:val>
                                            </p:tav>
                                          </p:tavLst>
                                        </p:anim>
                                        <p:anim calcmode="lin" valueType="num" p14:bounceEnd="52000">
                                          <p:cBhvr additive="base">
                                            <p:cTn id="25" dur="1000" fill="hold"/>
                                            <p:tgtEl>
                                              <p:spTgt spid="29"/>
                                            </p:tgtEl>
                                            <p:attrNameLst>
                                              <p:attrName>ppt_y</p:attrName>
                                            </p:attrNameLst>
                                          </p:cBhvr>
                                          <p:tavLst>
                                            <p:tav tm="0">
                                              <p:val>
                                                <p:strVal val="#ppt_y"/>
                                              </p:val>
                                            </p:tav>
                                            <p:tav tm="100000">
                                              <p:val>
                                                <p:strVal val="#ppt_y"/>
                                              </p:val>
                                            </p:tav>
                                          </p:tavLst>
                                        </p:anim>
                                      </p:childTnLst>
                                    </p:cTn>
                                  </p:par>
                                  <p:par>
                                    <p:cTn id="26" presetID="2" presetClass="entr" presetSubtype="2" accel="52000" fill="hold" nodeType="withEffect" p14:presetBounceEnd="52000">
                                      <p:stCondLst>
                                        <p:cond delay="1200"/>
                                      </p:stCondLst>
                                      <p:childTnLst>
                                        <p:set>
                                          <p:cBhvr>
                                            <p:cTn id="27" dur="1" fill="hold">
                                              <p:stCondLst>
                                                <p:cond delay="0"/>
                                              </p:stCondLst>
                                            </p:cTn>
                                            <p:tgtEl>
                                              <p:spTgt spid="33"/>
                                            </p:tgtEl>
                                            <p:attrNameLst>
                                              <p:attrName>style.visibility</p:attrName>
                                            </p:attrNameLst>
                                          </p:cBhvr>
                                          <p:to>
                                            <p:strVal val="visible"/>
                                          </p:to>
                                        </p:set>
                                        <p:anim calcmode="lin" valueType="num" p14:bounceEnd="52000">
                                          <p:cBhvr additive="base">
                                            <p:cTn id="28" dur="1000" fill="hold"/>
                                            <p:tgtEl>
                                              <p:spTgt spid="33"/>
                                            </p:tgtEl>
                                            <p:attrNameLst>
                                              <p:attrName>ppt_x</p:attrName>
                                            </p:attrNameLst>
                                          </p:cBhvr>
                                          <p:tavLst>
                                            <p:tav tm="0">
                                              <p:val>
                                                <p:strVal val="1+#ppt_w/2"/>
                                              </p:val>
                                            </p:tav>
                                            <p:tav tm="100000">
                                              <p:val>
                                                <p:strVal val="#ppt_x"/>
                                              </p:val>
                                            </p:tav>
                                          </p:tavLst>
                                        </p:anim>
                                        <p:anim calcmode="lin" valueType="num" p14:bounceEnd="52000">
                                          <p:cBhvr additive="base">
                                            <p:cTn id="29" dur="1000" fill="hold"/>
                                            <p:tgtEl>
                                              <p:spTgt spid="33"/>
                                            </p:tgtEl>
                                            <p:attrNameLst>
                                              <p:attrName>ppt_y</p:attrName>
                                            </p:attrNameLst>
                                          </p:cBhvr>
                                          <p:tavLst>
                                            <p:tav tm="0">
                                              <p:val>
                                                <p:strVal val="#ppt_y"/>
                                              </p:val>
                                            </p:tav>
                                            <p:tav tm="100000">
                                              <p:val>
                                                <p:strVal val="#ppt_y"/>
                                              </p:val>
                                            </p:tav>
                                          </p:tavLst>
                                        </p:anim>
                                      </p:childTnLst>
                                    </p:cTn>
                                  </p:par>
                                  <p:par>
                                    <p:cTn id="30" presetID="2" presetClass="entr" presetSubtype="2" accel="52000" fill="hold" nodeType="withEffect" p14:presetBounceEnd="52000">
                                      <p:stCondLst>
                                        <p:cond delay="2000"/>
                                      </p:stCondLst>
                                      <p:childTnLst>
                                        <p:set>
                                          <p:cBhvr>
                                            <p:cTn id="31" dur="1" fill="hold">
                                              <p:stCondLst>
                                                <p:cond delay="0"/>
                                              </p:stCondLst>
                                            </p:cTn>
                                            <p:tgtEl>
                                              <p:spTgt spid="36"/>
                                            </p:tgtEl>
                                            <p:attrNameLst>
                                              <p:attrName>style.visibility</p:attrName>
                                            </p:attrNameLst>
                                          </p:cBhvr>
                                          <p:to>
                                            <p:strVal val="visible"/>
                                          </p:to>
                                        </p:set>
                                        <p:anim calcmode="lin" valueType="num" p14:bounceEnd="52000">
                                          <p:cBhvr additive="base">
                                            <p:cTn id="32" dur="1000" fill="hold"/>
                                            <p:tgtEl>
                                              <p:spTgt spid="36"/>
                                            </p:tgtEl>
                                            <p:attrNameLst>
                                              <p:attrName>ppt_x</p:attrName>
                                            </p:attrNameLst>
                                          </p:cBhvr>
                                          <p:tavLst>
                                            <p:tav tm="0">
                                              <p:val>
                                                <p:strVal val="1+#ppt_w/2"/>
                                              </p:val>
                                            </p:tav>
                                            <p:tav tm="100000">
                                              <p:val>
                                                <p:strVal val="#ppt_x"/>
                                              </p:val>
                                            </p:tav>
                                          </p:tavLst>
                                        </p:anim>
                                        <p:anim calcmode="lin" valueType="num" p14:bounceEnd="52000">
                                          <p:cBhvr additive="base">
                                            <p:cTn id="33" dur="1000" fill="hold"/>
                                            <p:tgtEl>
                                              <p:spTgt spid="36"/>
                                            </p:tgtEl>
                                            <p:attrNameLst>
                                              <p:attrName>ppt_y</p:attrName>
                                            </p:attrNameLst>
                                          </p:cBhvr>
                                          <p:tavLst>
                                            <p:tav tm="0">
                                              <p:val>
                                                <p:strVal val="#ppt_y"/>
                                              </p:val>
                                            </p:tav>
                                            <p:tav tm="100000">
                                              <p:val>
                                                <p:strVal val="#ppt_y"/>
                                              </p:val>
                                            </p:tav>
                                          </p:tavLst>
                                        </p:anim>
                                      </p:childTnLst>
                                    </p:cTn>
                                  </p:par>
                                  <p:par>
                                    <p:cTn id="34" presetID="2" presetClass="entr" presetSubtype="2" accel="52000" fill="hold" nodeType="withEffect" p14:presetBounceEnd="52000">
                                      <p:stCondLst>
                                        <p:cond delay="2800"/>
                                      </p:stCondLst>
                                      <p:childTnLst>
                                        <p:set>
                                          <p:cBhvr>
                                            <p:cTn id="35" dur="1" fill="hold">
                                              <p:stCondLst>
                                                <p:cond delay="0"/>
                                              </p:stCondLst>
                                            </p:cTn>
                                            <p:tgtEl>
                                              <p:spTgt spid="39"/>
                                            </p:tgtEl>
                                            <p:attrNameLst>
                                              <p:attrName>style.visibility</p:attrName>
                                            </p:attrNameLst>
                                          </p:cBhvr>
                                          <p:to>
                                            <p:strVal val="visible"/>
                                          </p:to>
                                        </p:set>
                                        <p:anim calcmode="lin" valueType="num" p14:bounceEnd="52000">
                                          <p:cBhvr additive="base">
                                            <p:cTn id="36" dur="1000" fill="hold"/>
                                            <p:tgtEl>
                                              <p:spTgt spid="39"/>
                                            </p:tgtEl>
                                            <p:attrNameLst>
                                              <p:attrName>ppt_x</p:attrName>
                                            </p:attrNameLst>
                                          </p:cBhvr>
                                          <p:tavLst>
                                            <p:tav tm="0">
                                              <p:val>
                                                <p:strVal val="1+#ppt_w/2"/>
                                              </p:val>
                                            </p:tav>
                                            <p:tav tm="100000">
                                              <p:val>
                                                <p:strVal val="#ppt_x"/>
                                              </p:val>
                                            </p:tav>
                                          </p:tavLst>
                                        </p:anim>
                                        <p:anim calcmode="lin" valueType="num" p14:bounceEnd="52000">
                                          <p:cBhvr additive="base">
                                            <p:cTn id="37" dur="1000" fill="hold"/>
                                            <p:tgtEl>
                                              <p:spTgt spid="39"/>
                                            </p:tgtEl>
                                            <p:attrNameLst>
                                              <p:attrName>ppt_y</p:attrName>
                                            </p:attrNameLst>
                                          </p:cBhvr>
                                          <p:tavLst>
                                            <p:tav tm="0">
                                              <p:val>
                                                <p:strVal val="#ppt_y"/>
                                              </p:val>
                                            </p:tav>
                                            <p:tav tm="100000">
                                              <p:val>
                                                <p:strVal val="#ppt_y"/>
                                              </p:val>
                                            </p:tav>
                                          </p:tavLst>
                                        </p:anim>
                                      </p:childTnLst>
                                    </p:cTn>
                                  </p:par>
                                </p:childTnLst>
                              </p:cTn>
                            </p:par>
                            <p:par>
                              <p:cTn id="38" fill="hold">
                                <p:stCondLst>
                                  <p:cond delay="6800"/>
                                </p:stCondLst>
                                <p:childTnLst>
                                  <p:par>
                                    <p:cTn id="39" presetID="2" presetClass="entr" presetSubtype="6" accel="32000" fill="hold" nodeType="afterEffect" p14:presetBounceEnd="32000">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14:bounceEnd="32000">
                                          <p:cBhvr additive="base">
                                            <p:cTn id="41" dur="1700" fill="hold"/>
                                            <p:tgtEl>
                                              <p:spTgt spid="25"/>
                                            </p:tgtEl>
                                            <p:attrNameLst>
                                              <p:attrName>ppt_x</p:attrName>
                                            </p:attrNameLst>
                                          </p:cBhvr>
                                          <p:tavLst>
                                            <p:tav tm="0">
                                              <p:val>
                                                <p:strVal val="1+#ppt_w/2"/>
                                              </p:val>
                                            </p:tav>
                                            <p:tav tm="100000">
                                              <p:val>
                                                <p:strVal val="#ppt_x"/>
                                              </p:val>
                                            </p:tav>
                                          </p:tavLst>
                                        </p:anim>
                                        <p:anim calcmode="lin" valueType="num" p14:bounceEnd="32000">
                                          <p:cBhvr additive="base">
                                            <p:cTn id="42" dur="17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1000"/>
                                            <p:tgtEl>
                                              <p:spTgt spid="26"/>
                                            </p:tgtEl>
                                          </p:cBhvr>
                                        </p:animEffect>
                                      </p:childTnLst>
                                    </p:cTn>
                                  </p:par>
                                </p:childTnLst>
                              </p:cTn>
                            </p:par>
                            <p:par>
                              <p:cTn id="18" fill="hold">
                                <p:stCondLst>
                                  <p:cond delay="3000"/>
                                </p:stCondLst>
                                <p:childTnLst>
                                  <p:par>
                                    <p:cTn id="19" presetID="2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right)">
                                          <p:cBhvr>
                                            <p:cTn id="21" dur="3000"/>
                                            <p:tgtEl>
                                              <p:spTgt spid="23"/>
                                            </p:tgtEl>
                                          </p:cBhvr>
                                        </p:animEffect>
                                      </p:childTnLst>
                                    </p:cTn>
                                  </p:par>
                                  <p:par>
                                    <p:cTn id="22" presetID="2" presetClass="entr" presetSubtype="2" accel="52000" fill="hold" nodeType="withEffect">
                                      <p:stCondLst>
                                        <p:cond delay="5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1000" fill="hold"/>
                                            <p:tgtEl>
                                              <p:spTgt spid="29"/>
                                            </p:tgtEl>
                                            <p:attrNameLst>
                                              <p:attrName>ppt_x</p:attrName>
                                            </p:attrNameLst>
                                          </p:cBhvr>
                                          <p:tavLst>
                                            <p:tav tm="0">
                                              <p:val>
                                                <p:strVal val="1+#ppt_w/2"/>
                                              </p:val>
                                            </p:tav>
                                            <p:tav tm="100000">
                                              <p:val>
                                                <p:strVal val="#ppt_x"/>
                                              </p:val>
                                            </p:tav>
                                          </p:tavLst>
                                        </p:anim>
                                        <p:anim calcmode="lin" valueType="num">
                                          <p:cBhvr additive="base">
                                            <p:cTn id="25" dur="1000" fill="hold"/>
                                            <p:tgtEl>
                                              <p:spTgt spid="29"/>
                                            </p:tgtEl>
                                            <p:attrNameLst>
                                              <p:attrName>ppt_y</p:attrName>
                                            </p:attrNameLst>
                                          </p:cBhvr>
                                          <p:tavLst>
                                            <p:tav tm="0">
                                              <p:val>
                                                <p:strVal val="#ppt_y"/>
                                              </p:val>
                                            </p:tav>
                                            <p:tav tm="100000">
                                              <p:val>
                                                <p:strVal val="#ppt_y"/>
                                              </p:val>
                                            </p:tav>
                                          </p:tavLst>
                                        </p:anim>
                                      </p:childTnLst>
                                    </p:cTn>
                                  </p:par>
                                  <p:par>
                                    <p:cTn id="26" presetID="2" presetClass="entr" presetSubtype="2" accel="52000" fill="hold" nodeType="withEffect">
                                      <p:stCondLst>
                                        <p:cond delay="120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1000" fill="hold"/>
                                            <p:tgtEl>
                                              <p:spTgt spid="33"/>
                                            </p:tgtEl>
                                            <p:attrNameLst>
                                              <p:attrName>ppt_x</p:attrName>
                                            </p:attrNameLst>
                                          </p:cBhvr>
                                          <p:tavLst>
                                            <p:tav tm="0">
                                              <p:val>
                                                <p:strVal val="1+#ppt_w/2"/>
                                              </p:val>
                                            </p:tav>
                                            <p:tav tm="100000">
                                              <p:val>
                                                <p:strVal val="#ppt_x"/>
                                              </p:val>
                                            </p:tav>
                                          </p:tavLst>
                                        </p:anim>
                                        <p:anim calcmode="lin" valueType="num">
                                          <p:cBhvr additive="base">
                                            <p:cTn id="29" dur="1000" fill="hold"/>
                                            <p:tgtEl>
                                              <p:spTgt spid="33"/>
                                            </p:tgtEl>
                                            <p:attrNameLst>
                                              <p:attrName>ppt_y</p:attrName>
                                            </p:attrNameLst>
                                          </p:cBhvr>
                                          <p:tavLst>
                                            <p:tav tm="0">
                                              <p:val>
                                                <p:strVal val="#ppt_y"/>
                                              </p:val>
                                            </p:tav>
                                            <p:tav tm="100000">
                                              <p:val>
                                                <p:strVal val="#ppt_y"/>
                                              </p:val>
                                            </p:tav>
                                          </p:tavLst>
                                        </p:anim>
                                      </p:childTnLst>
                                    </p:cTn>
                                  </p:par>
                                  <p:par>
                                    <p:cTn id="30" presetID="2" presetClass="entr" presetSubtype="2" accel="52000" fill="hold" nodeType="withEffect">
                                      <p:stCondLst>
                                        <p:cond delay="200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1000" fill="hold"/>
                                            <p:tgtEl>
                                              <p:spTgt spid="36"/>
                                            </p:tgtEl>
                                            <p:attrNameLst>
                                              <p:attrName>ppt_x</p:attrName>
                                            </p:attrNameLst>
                                          </p:cBhvr>
                                          <p:tavLst>
                                            <p:tav tm="0">
                                              <p:val>
                                                <p:strVal val="1+#ppt_w/2"/>
                                              </p:val>
                                            </p:tav>
                                            <p:tav tm="100000">
                                              <p:val>
                                                <p:strVal val="#ppt_x"/>
                                              </p:val>
                                            </p:tav>
                                          </p:tavLst>
                                        </p:anim>
                                        <p:anim calcmode="lin" valueType="num">
                                          <p:cBhvr additive="base">
                                            <p:cTn id="33" dur="1000" fill="hold"/>
                                            <p:tgtEl>
                                              <p:spTgt spid="36"/>
                                            </p:tgtEl>
                                            <p:attrNameLst>
                                              <p:attrName>ppt_y</p:attrName>
                                            </p:attrNameLst>
                                          </p:cBhvr>
                                          <p:tavLst>
                                            <p:tav tm="0">
                                              <p:val>
                                                <p:strVal val="#ppt_y"/>
                                              </p:val>
                                            </p:tav>
                                            <p:tav tm="100000">
                                              <p:val>
                                                <p:strVal val="#ppt_y"/>
                                              </p:val>
                                            </p:tav>
                                          </p:tavLst>
                                        </p:anim>
                                      </p:childTnLst>
                                    </p:cTn>
                                  </p:par>
                                  <p:par>
                                    <p:cTn id="34" presetID="2" presetClass="entr" presetSubtype="2" accel="52000" fill="hold" nodeType="withEffect">
                                      <p:stCondLst>
                                        <p:cond delay="2800"/>
                                      </p:stCondLst>
                                      <p:childTnLst>
                                        <p:set>
                                          <p:cBhvr>
                                            <p:cTn id="35" dur="1" fill="hold">
                                              <p:stCondLst>
                                                <p:cond delay="0"/>
                                              </p:stCondLst>
                                            </p:cTn>
                                            <p:tgtEl>
                                              <p:spTgt spid="39"/>
                                            </p:tgtEl>
                                            <p:attrNameLst>
                                              <p:attrName>style.visibility</p:attrName>
                                            </p:attrNameLst>
                                          </p:cBhvr>
                                          <p:to>
                                            <p:strVal val="visible"/>
                                          </p:to>
                                        </p:set>
                                        <p:anim calcmode="lin" valueType="num">
                                          <p:cBhvr additive="base">
                                            <p:cTn id="36" dur="1000" fill="hold"/>
                                            <p:tgtEl>
                                              <p:spTgt spid="39"/>
                                            </p:tgtEl>
                                            <p:attrNameLst>
                                              <p:attrName>ppt_x</p:attrName>
                                            </p:attrNameLst>
                                          </p:cBhvr>
                                          <p:tavLst>
                                            <p:tav tm="0">
                                              <p:val>
                                                <p:strVal val="1+#ppt_w/2"/>
                                              </p:val>
                                            </p:tav>
                                            <p:tav tm="100000">
                                              <p:val>
                                                <p:strVal val="#ppt_x"/>
                                              </p:val>
                                            </p:tav>
                                          </p:tavLst>
                                        </p:anim>
                                        <p:anim calcmode="lin" valueType="num">
                                          <p:cBhvr additive="base">
                                            <p:cTn id="37" dur="1000" fill="hold"/>
                                            <p:tgtEl>
                                              <p:spTgt spid="39"/>
                                            </p:tgtEl>
                                            <p:attrNameLst>
                                              <p:attrName>ppt_y</p:attrName>
                                            </p:attrNameLst>
                                          </p:cBhvr>
                                          <p:tavLst>
                                            <p:tav tm="0">
                                              <p:val>
                                                <p:strVal val="#ppt_y"/>
                                              </p:val>
                                            </p:tav>
                                            <p:tav tm="100000">
                                              <p:val>
                                                <p:strVal val="#ppt_y"/>
                                              </p:val>
                                            </p:tav>
                                          </p:tavLst>
                                        </p:anim>
                                      </p:childTnLst>
                                    </p:cTn>
                                  </p:par>
                                </p:childTnLst>
                              </p:cTn>
                            </p:par>
                            <p:par>
                              <p:cTn id="38" fill="hold">
                                <p:stCondLst>
                                  <p:cond delay="6800"/>
                                </p:stCondLst>
                                <p:childTnLst>
                                  <p:par>
                                    <p:cTn id="39" presetID="2" presetClass="entr" presetSubtype="6" accel="3200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1700" fill="hold"/>
                                            <p:tgtEl>
                                              <p:spTgt spid="25"/>
                                            </p:tgtEl>
                                            <p:attrNameLst>
                                              <p:attrName>ppt_x</p:attrName>
                                            </p:attrNameLst>
                                          </p:cBhvr>
                                          <p:tavLst>
                                            <p:tav tm="0">
                                              <p:val>
                                                <p:strVal val="1+#ppt_w/2"/>
                                              </p:val>
                                            </p:tav>
                                            <p:tav tm="100000">
                                              <p:val>
                                                <p:strVal val="#ppt_x"/>
                                              </p:val>
                                            </p:tav>
                                          </p:tavLst>
                                        </p:anim>
                                        <p:anim calcmode="lin" valueType="num">
                                          <p:cBhvr additive="base">
                                            <p:cTn id="42" dur="17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Tile"/>
          <p:cNvSpPr/>
          <p:nvPr/>
        </p:nvSpPr>
        <p:spPr bwMode="auto">
          <a:xfrm>
            <a:off x="683568" y="2103716"/>
            <a:ext cx="7848872" cy="2320258"/>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6" name="矩形 5"/>
          <p:cNvSpPr/>
          <p:nvPr/>
        </p:nvSpPr>
        <p:spPr>
          <a:xfrm>
            <a:off x="827584" y="165869"/>
            <a:ext cx="2664296" cy="461665"/>
          </a:xfrm>
          <a:prstGeom prst="rect">
            <a:avLst/>
          </a:prstGeom>
        </p:spPr>
        <p:txBody>
          <a:bodyPr wrap="square">
            <a:spAutoFit/>
          </a:bodyPr>
          <a:lstStyle/>
          <a:p>
            <a:r>
              <a:rPr lang="zh-CN" altLang="en-US" sz="2400" b="1"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两学一做的由来</a:t>
            </a:r>
            <a:endPar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683568" y="1222054"/>
            <a:ext cx="2393792" cy="612178"/>
            <a:chOff x="768081" y="2296781"/>
            <a:chExt cx="2533206" cy="583085"/>
          </a:xfrm>
        </p:grpSpPr>
        <p:sp>
          <p:nvSpPr>
            <p:cNvPr id="13" name="对角圆角矩形 12"/>
            <p:cNvSpPr/>
            <p:nvPr/>
          </p:nvSpPr>
          <p:spPr>
            <a:xfrm>
              <a:off x="935023" y="2360753"/>
              <a:ext cx="2119109"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角星 13"/>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768081" y="2408008"/>
              <a:ext cx="2533206" cy="43972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400" spc="300" dirty="0" smtClean="0">
                  <a:solidFill>
                    <a:srgbClr val="FFFF00"/>
                  </a:solidFill>
                </a:rPr>
                <a:t>会议由来</a:t>
              </a:r>
              <a:endParaRPr lang="zh-CN" altLang="en-US" sz="2400" spc="300" dirty="0">
                <a:solidFill>
                  <a:srgbClr val="FFFF00"/>
                </a:solidFill>
              </a:endParaRPr>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780" y="2196151"/>
            <a:ext cx="3577537" cy="2135389"/>
          </a:xfrm>
          <a:prstGeom prst="roundRect">
            <a:avLst>
              <a:gd name="adj" fmla="val 8594"/>
            </a:avLst>
          </a:prstGeom>
          <a:solidFill>
            <a:srgbClr val="FFFFFF">
              <a:shade val="85000"/>
            </a:srgbClr>
          </a:solidFill>
          <a:ln>
            <a:noFill/>
          </a:ln>
          <a:effectLst>
            <a:innerShdw blurRad="114300">
              <a:prstClr val="black"/>
            </a:innerShdw>
          </a:effectLst>
        </p:spPr>
      </p:pic>
      <p:sp>
        <p:nvSpPr>
          <p:cNvPr id="19" name="矩形 18"/>
          <p:cNvSpPr/>
          <p:nvPr/>
        </p:nvSpPr>
        <p:spPr>
          <a:xfrm>
            <a:off x="4499992" y="2196151"/>
            <a:ext cx="3928492" cy="2135389"/>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499992" y="2499742"/>
            <a:ext cx="3888432" cy="1569660"/>
          </a:xfrm>
          <a:prstGeom prst="rect">
            <a:avLst/>
          </a:prstGeom>
        </p:spPr>
        <p:txBody>
          <a:bodyPr wrap="square">
            <a:spAutoFit/>
          </a:bodyPr>
          <a:lstStyle/>
          <a:p>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活动提出：</a:t>
            </a:r>
            <a:r>
              <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rPr>
              <a:t>2016</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年</a:t>
            </a:r>
            <a:r>
              <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rPr>
              <a:t>1</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月</a:t>
            </a:r>
            <a:r>
              <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rPr>
              <a:t>15</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日，全国组织部长会议提出</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endParaRPr lang="en-US" altLang="zh-CN" sz="1200" b="1" dirty="0">
              <a:gradFill>
                <a:gsLst>
                  <a:gs pos="0">
                    <a:srgbClr val="C00000"/>
                  </a:gs>
                  <a:gs pos="100000">
                    <a:srgbClr val="FF0000"/>
                  </a:gs>
                </a:gsLst>
                <a:lin ang="2700000" scaled="1"/>
              </a:gradFill>
              <a:latin typeface="微软雅黑" pitchFamily="34" charset="-122"/>
              <a:ea typeface="微软雅黑" pitchFamily="34" charset="-122"/>
            </a:endParaRPr>
          </a:p>
          <a:p>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安排部署：</a:t>
            </a:r>
            <a:r>
              <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rPr>
              <a:t>2016</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年</a:t>
            </a:r>
            <a:r>
              <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rPr>
              <a:t>2</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月</a:t>
            </a:r>
            <a:r>
              <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rPr>
              <a:t>29</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日，中央办公厅印发通知</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endParaRPr lang="en-US" altLang="zh-CN" sz="1200" dirty="0">
              <a:gradFill>
                <a:gsLst>
                  <a:gs pos="0">
                    <a:srgbClr val="C00000"/>
                  </a:gs>
                  <a:gs pos="100000">
                    <a:srgbClr val="FF0000"/>
                  </a:gs>
                </a:gsLst>
                <a:lin ang="2700000" scaled="1"/>
              </a:gradFill>
              <a:latin typeface="微软雅黑" pitchFamily="34" charset="-122"/>
              <a:ea typeface="微软雅黑" pitchFamily="34" charset="-122"/>
            </a:endParaRPr>
          </a:p>
          <a:p>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通知要求：</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各地区各部门各单位党委（党组）要充分认识开展“两学一做”学习教育</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对于推动全面从严治党向基层延伸、保持发展党的先进性和纯洁性</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的重大意义，作为一项重大政治任务，</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尽好责、抓到位、见实效</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a:t>
            </a:r>
          </a:p>
        </p:txBody>
      </p:sp>
    </p:spTree>
    <p:extLst>
      <p:ext uri="{BB962C8B-B14F-4D97-AF65-F5344CB8AC3E}">
        <p14:creationId xmlns:p14="http://schemas.microsoft.com/office/powerpoint/2010/main" val="468302754"/>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200" fill="hold"/>
                                        <p:tgtEl>
                                          <p:spTgt spid="12"/>
                                        </p:tgtEl>
                                        <p:attrNameLst>
                                          <p:attrName>ppt_w</p:attrName>
                                        </p:attrNameLst>
                                      </p:cBhvr>
                                      <p:tavLst>
                                        <p:tav tm="0">
                                          <p:val>
                                            <p:fltVal val="0"/>
                                          </p:val>
                                        </p:tav>
                                        <p:tav tm="100000">
                                          <p:val>
                                            <p:strVal val="#ppt_w"/>
                                          </p:val>
                                        </p:tav>
                                      </p:tavLst>
                                    </p:anim>
                                    <p:anim calcmode="lin" valueType="num">
                                      <p:cBhvr>
                                        <p:cTn id="12" dur="200" fill="hold"/>
                                        <p:tgtEl>
                                          <p:spTgt spid="12"/>
                                        </p:tgtEl>
                                        <p:attrNameLst>
                                          <p:attrName>ppt_h</p:attrName>
                                        </p:attrNameLst>
                                      </p:cBhvr>
                                      <p:tavLst>
                                        <p:tav tm="0">
                                          <p:val>
                                            <p:fltVal val="0"/>
                                          </p:val>
                                        </p:tav>
                                        <p:tav tm="100000">
                                          <p:val>
                                            <p:strVal val="#ppt_h"/>
                                          </p:val>
                                        </p:tav>
                                      </p:tavLst>
                                    </p:anim>
                                    <p:animEffect transition="in" filter="fade">
                                      <p:cBhvr>
                                        <p:cTn id="13" dur="200"/>
                                        <p:tgtEl>
                                          <p:spTgt spid="12"/>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2"/>
                                        </p:tgtEl>
                                      </p:cBhvr>
                                      <p:by x="115000" y="115000"/>
                                    </p:animScale>
                                  </p:childTnLst>
                                </p:cTn>
                              </p:par>
                              <p:par>
                                <p:cTn id="17" presetID="6" presetClass="emph" presetSubtype="0" fill="hold" nodeType="withEffect">
                                  <p:stCondLst>
                                    <p:cond delay="200"/>
                                  </p:stCondLst>
                                  <p:childTnLst>
                                    <p:animScale>
                                      <p:cBhvr>
                                        <p:cTn id="18" dur="100" fill="hold"/>
                                        <p:tgtEl>
                                          <p:spTgt spid="12"/>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2"/>
                                        </p:tgtEl>
                                      </p:cBhvr>
                                      <p:by x="105000" y="105000"/>
                                    </p:animScale>
                                  </p:childTnLst>
                                </p:cTn>
                              </p:par>
                              <p:par>
                                <p:cTn id="22" presetID="6" presetClass="emph" presetSubtype="0" fill="hold" nodeType="withEffect">
                                  <p:stCondLst>
                                    <p:cond delay="200"/>
                                  </p:stCondLst>
                                  <p:childTnLst>
                                    <p:animScale>
                                      <p:cBhvr>
                                        <p:cTn id="23" dur="100" fill="hold"/>
                                        <p:tgtEl>
                                          <p:spTgt spid="12"/>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800"/>
                                        <p:tgtEl>
                                          <p:spTgt spid="20"/>
                                        </p:tgtEl>
                                      </p:cBhvr>
                                    </p:animEffect>
                                  </p:childTnLst>
                                </p:cTn>
                              </p:par>
                            </p:childTnLst>
                          </p:cTn>
                        </p:par>
                        <p:par>
                          <p:cTn id="28" fill="hold">
                            <p:stCondLst>
                              <p:cond delay="3100"/>
                            </p:stCondLst>
                            <p:childTnLst>
                              <p:par>
                                <p:cTn id="29" presetID="14" presetClass="entr" presetSubtype="1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900"/>
                                        <p:tgtEl>
                                          <p:spTgt spid="1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800"/>
                                        <p:tgtEl>
                                          <p:spTgt spid="19"/>
                                        </p:tgtEl>
                                      </p:cBhvr>
                                    </p:animEffect>
                                  </p:childTnLst>
                                </p:cTn>
                              </p:par>
                            </p:childTnLst>
                          </p:cTn>
                        </p:par>
                        <p:par>
                          <p:cTn id="36" fill="hold">
                            <p:stCondLst>
                              <p:cond delay="48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17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19" grpId="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Tile"/>
          <p:cNvSpPr/>
          <p:nvPr/>
        </p:nvSpPr>
        <p:spPr bwMode="auto">
          <a:xfrm>
            <a:off x="683568" y="2103716"/>
            <a:ext cx="7848872" cy="2320258"/>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6" name="矩形 5"/>
          <p:cNvSpPr/>
          <p:nvPr/>
        </p:nvSpPr>
        <p:spPr>
          <a:xfrm>
            <a:off x="827584" y="165869"/>
            <a:ext cx="2664296" cy="461665"/>
          </a:xfrm>
          <a:prstGeom prst="rect">
            <a:avLst/>
          </a:prstGeom>
        </p:spPr>
        <p:txBody>
          <a:bodyPr wrap="square">
            <a:spAutoFit/>
          </a:bodyPr>
          <a:lstStyle/>
          <a:p>
            <a:r>
              <a:rPr lang="zh-CN" altLang="en-US" sz="2400" b="1"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什么是两学一做</a:t>
            </a:r>
            <a:endPar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715834" y="1222054"/>
            <a:ext cx="3136086" cy="612178"/>
            <a:chOff x="802226" y="2296781"/>
            <a:chExt cx="3318732" cy="583085"/>
          </a:xfrm>
        </p:grpSpPr>
        <p:sp>
          <p:nvSpPr>
            <p:cNvPr id="13" name="对角圆角矩形 12"/>
            <p:cNvSpPr/>
            <p:nvPr/>
          </p:nvSpPr>
          <p:spPr>
            <a:xfrm>
              <a:off x="935023" y="2360753"/>
              <a:ext cx="3185934"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角星 13"/>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1149090" y="2408008"/>
              <a:ext cx="2971868" cy="43972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400" spc="300" dirty="0" smtClean="0">
                  <a:solidFill>
                    <a:srgbClr val="FFFF00"/>
                  </a:solidFill>
                </a:rPr>
                <a:t>两学一做的概念</a:t>
              </a:r>
              <a:endParaRPr lang="zh-CN" altLang="en-US" sz="2400" spc="300" dirty="0">
                <a:solidFill>
                  <a:srgbClr val="FFFF00"/>
                </a:solidFill>
              </a:endParaRPr>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780" y="2219564"/>
            <a:ext cx="3577537" cy="2088562"/>
          </a:xfrm>
          <a:prstGeom prst="roundRect">
            <a:avLst>
              <a:gd name="adj" fmla="val 8594"/>
            </a:avLst>
          </a:prstGeom>
          <a:solidFill>
            <a:srgbClr val="FFFFFF">
              <a:shade val="85000"/>
            </a:srgbClr>
          </a:solidFill>
          <a:ln>
            <a:noFill/>
          </a:ln>
          <a:effectLst>
            <a:innerShdw blurRad="114300">
              <a:prstClr val="black"/>
            </a:innerShdw>
          </a:effectLst>
        </p:spPr>
      </p:pic>
      <p:sp>
        <p:nvSpPr>
          <p:cNvPr id="19" name="矩形 18"/>
          <p:cNvSpPr/>
          <p:nvPr/>
        </p:nvSpPr>
        <p:spPr>
          <a:xfrm>
            <a:off x="4499992" y="2196151"/>
            <a:ext cx="3928492" cy="2135389"/>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499992" y="3128650"/>
            <a:ext cx="3888432" cy="523220"/>
          </a:xfrm>
          <a:prstGeom prst="rect">
            <a:avLst/>
          </a:prstGeom>
        </p:spPr>
        <p:txBody>
          <a:bodyPr wrap="square">
            <a:spAutoFit/>
          </a:bodyPr>
          <a:lstStyle/>
          <a:p>
            <a:pPr algn="ctr"/>
            <a:r>
              <a:rPr lang="zh-CN" altLang="en-US" sz="1400" dirty="0">
                <a:gradFill>
                  <a:gsLst>
                    <a:gs pos="0">
                      <a:srgbClr val="C00000"/>
                    </a:gs>
                    <a:gs pos="100000">
                      <a:srgbClr val="FF0000"/>
                    </a:gs>
                  </a:gsLst>
                  <a:lin ang="2700000" scaled="1"/>
                </a:gradFill>
                <a:latin typeface="微软雅黑" pitchFamily="34" charset="-122"/>
                <a:ea typeface="微软雅黑" pitchFamily="34" charset="-122"/>
              </a:rPr>
              <a:t>“两学一做”学习教育，指的是“</a:t>
            </a:r>
            <a:r>
              <a:rPr lang="zh-CN" altLang="en-US" sz="1400" b="1" dirty="0">
                <a:gradFill>
                  <a:gsLst>
                    <a:gs pos="0">
                      <a:srgbClr val="C00000"/>
                    </a:gs>
                    <a:gs pos="100000">
                      <a:srgbClr val="FF0000"/>
                    </a:gs>
                  </a:gsLst>
                  <a:lin ang="2700000" scaled="1"/>
                </a:gradFill>
                <a:latin typeface="微软雅黑" pitchFamily="34" charset="-122"/>
                <a:ea typeface="微软雅黑" pitchFamily="34" charset="-122"/>
              </a:rPr>
              <a:t>学党章党规、学系列讲话，做合格党员</a:t>
            </a:r>
            <a:r>
              <a:rPr lang="zh-CN" altLang="en-US" sz="1400" dirty="0">
                <a:gradFill>
                  <a:gsLst>
                    <a:gs pos="0">
                      <a:srgbClr val="C00000"/>
                    </a:gs>
                    <a:gs pos="100000">
                      <a:srgbClr val="FF0000"/>
                    </a:gs>
                  </a:gsLst>
                  <a:lin ang="2700000" scaled="1"/>
                </a:gradFill>
                <a:latin typeface="微软雅黑" pitchFamily="34" charset="-122"/>
                <a:ea typeface="微软雅黑" pitchFamily="34" charset="-122"/>
              </a:rPr>
              <a:t>”学习教育。</a:t>
            </a:r>
          </a:p>
        </p:txBody>
      </p:sp>
      <p:grpSp>
        <p:nvGrpSpPr>
          <p:cNvPr id="4" name="组合 3"/>
          <p:cNvGrpSpPr/>
          <p:nvPr/>
        </p:nvGrpSpPr>
        <p:grpSpPr>
          <a:xfrm>
            <a:off x="4734644" y="2211710"/>
            <a:ext cx="845468" cy="830997"/>
            <a:chOff x="4588848" y="2308398"/>
            <a:chExt cx="845468" cy="830997"/>
          </a:xfrm>
        </p:grpSpPr>
        <p:grpSp>
          <p:nvGrpSpPr>
            <p:cNvPr id="11" name="组合 10"/>
            <p:cNvGrpSpPr/>
            <p:nvPr/>
          </p:nvGrpSpPr>
          <p:grpSpPr>
            <a:xfrm>
              <a:off x="4622490" y="2355726"/>
              <a:ext cx="778185" cy="734953"/>
              <a:chOff x="2123728" y="1779662"/>
              <a:chExt cx="1296144" cy="1224136"/>
            </a:xfrm>
          </p:grpSpPr>
          <p:sp>
            <p:nvSpPr>
              <p:cNvPr id="16" name="矩形 15"/>
              <p:cNvSpPr/>
              <p:nvPr/>
            </p:nvSpPr>
            <p:spPr>
              <a:xfrm>
                <a:off x="2123728" y="1779662"/>
                <a:ext cx="1296144" cy="1224136"/>
              </a:xfrm>
              <a:prstGeom prst="rect">
                <a:avLst/>
              </a:prstGeom>
              <a:noFill/>
              <a:ln w="6350">
                <a:gradFill>
                  <a:gsLst>
                    <a:gs pos="0">
                      <a:srgbClr val="C00000"/>
                    </a:gs>
                    <a:gs pos="100000">
                      <a:srgbClr val="FF0000"/>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a:stCxn id="16" idx="1"/>
                <a:endCxn id="16"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6" idx="0"/>
                <a:endCxn id="16"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4588848" y="2308398"/>
              <a:ext cx="845468" cy="830997"/>
            </a:xfrm>
            <a:prstGeom prst="rect">
              <a:avLst/>
            </a:prstGeom>
          </p:spPr>
          <p:txBody>
            <a:bodyPr wrap="square">
              <a:spAutoFit/>
            </a:bodyPr>
            <a:lstStyle/>
            <a:p>
              <a:pPr algn="ctr"/>
              <a:r>
                <a:rPr lang="zh-CN" altLang="en-US" sz="4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anose="020B0503020204020204" pitchFamily="34" charset="-122"/>
                  <a:ea typeface="微软雅黑" panose="020B0503020204020204" pitchFamily="34" charset="-122"/>
                </a:rPr>
                <a:t>学</a:t>
              </a:r>
              <a:endParaRPr lang="zh-CN" altLang="en-US" sz="4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012160" y="2211710"/>
            <a:ext cx="845468" cy="830997"/>
            <a:chOff x="4588848" y="2313429"/>
            <a:chExt cx="845468" cy="830997"/>
          </a:xfrm>
        </p:grpSpPr>
        <p:grpSp>
          <p:nvGrpSpPr>
            <p:cNvPr id="30" name="组合 29"/>
            <p:cNvGrpSpPr/>
            <p:nvPr/>
          </p:nvGrpSpPr>
          <p:grpSpPr>
            <a:xfrm>
              <a:off x="4622490" y="2355726"/>
              <a:ext cx="778185" cy="734953"/>
              <a:chOff x="2123728" y="1779662"/>
              <a:chExt cx="1296144" cy="1224136"/>
            </a:xfrm>
          </p:grpSpPr>
          <p:sp>
            <p:nvSpPr>
              <p:cNvPr id="32" name="矩形 31"/>
              <p:cNvSpPr/>
              <p:nvPr/>
            </p:nvSpPr>
            <p:spPr>
              <a:xfrm>
                <a:off x="2123728" y="1779662"/>
                <a:ext cx="1296144" cy="1224136"/>
              </a:xfrm>
              <a:prstGeom prst="rect">
                <a:avLst/>
              </a:prstGeom>
              <a:noFill/>
              <a:ln w="6350">
                <a:gradFill>
                  <a:gsLst>
                    <a:gs pos="0">
                      <a:srgbClr val="C00000"/>
                    </a:gs>
                    <a:gs pos="100000">
                      <a:srgbClr val="FF0000"/>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4588848" y="2313429"/>
              <a:ext cx="845468" cy="830997"/>
            </a:xfrm>
            <a:prstGeom prst="rect">
              <a:avLst/>
            </a:prstGeom>
          </p:spPr>
          <p:txBody>
            <a:bodyPr wrap="square">
              <a:spAutoFit/>
            </a:bodyPr>
            <a:lstStyle/>
            <a:p>
              <a:pPr algn="ctr"/>
              <a:r>
                <a:rPr lang="zh-CN" altLang="en-US" sz="4800" b="1" dirty="0" smtClean="0">
                  <a:solidFill>
                    <a:schemeClr val="tx1">
                      <a:lumMod val="65000"/>
                      <a:lumOff val="35000"/>
                    </a:schemeClr>
                  </a:solidFill>
                  <a:effectLst/>
                  <a:latin typeface="微软雅黑" panose="020B0503020204020204" pitchFamily="34" charset="-122"/>
                  <a:ea typeface="微软雅黑" panose="020B0503020204020204" pitchFamily="34" charset="-122"/>
                </a:rPr>
                <a:t>学</a:t>
              </a:r>
              <a:endParaRPr lang="zh-CN" altLang="en-US" sz="4800" b="1" dirty="0">
                <a:solidFill>
                  <a:schemeClr val="tx1">
                    <a:lumMod val="65000"/>
                    <a:lumOff val="35000"/>
                  </a:schemeClr>
                </a:solidFill>
                <a:effectLst/>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7308304" y="2211710"/>
            <a:ext cx="845468" cy="830997"/>
            <a:chOff x="4588848" y="2308398"/>
            <a:chExt cx="845468" cy="830997"/>
          </a:xfrm>
        </p:grpSpPr>
        <p:grpSp>
          <p:nvGrpSpPr>
            <p:cNvPr id="36" name="组合 35"/>
            <p:cNvGrpSpPr/>
            <p:nvPr/>
          </p:nvGrpSpPr>
          <p:grpSpPr>
            <a:xfrm>
              <a:off x="4622490" y="2355726"/>
              <a:ext cx="778185" cy="734953"/>
              <a:chOff x="2123728" y="1779662"/>
              <a:chExt cx="1296144" cy="1224136"/>
            </a:xfrm>
          </p:grpSpPr>
          <p:sp>
            <p:nvSpPr>
              <p:cNvPr id="38" name="矩形 37"/>
              <p:cNvSpPr/>
              <p:nvPr/>
            </p:nvSpPr>
            <p:spPr>
              <a:xfrm>
                <a:off x="2123728" y="1779662"/>
                <a:ext cx="1296144" cy="1224136"/>
              </a:xfrm>
              <a:prstGeom prst="rect">
                <a:avLst/>
              </a:prstGeom>
              <a:noFill/>
              <a:ln w="6350">
                <a:gradFill>
                  <a:gsLst>
                    <a:gs pos="0">
                      <a:srgbClr val="C00000"/>
                    </a:gs>
                    <a:gs pos="100000">
                      <a:srgbClr val="FF0000"/>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a:stCxn id="38" idx="1"/>
                <a:endCxn id="3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588848" y="2308398"/>
              <a:ext cx="845468" cy="830997"/>
            </a:xfrm>
            <a:prstGeom prst="rect">
              <a:avLst/>
            </a:prstGeom>
          </p:spPr>
          <p:txBody>
            <a:bodyPr wrap="square">
              <a:spAutoFit/>
            </a:bodyPr>
            <a:lstStyle/>
            <a:p>
              <a:pPr algn="ctr"/>
              <a:r>
                <a:rPr lang="zh-CN" altLang="en-US" sz="4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anose="020B0503020204020204" pitchFamily="34" charset="-122"/>
                  <a:ea typeface="微软雅黑" panose="020B0503020204020204" pitchFamily="34" charset="-122"/>
                </a:rPr>
                <a:t>做</a:t>
              </a:r>
              <a:endParaRPr lang="zh-CN" altLang="en-US" sz="4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anose="020B0503020204020204" pitchFamily="34" charset="-122"/>
                <a:ea typeface="微软雅黑" panose="020B0503020204020204" pitchFamily="34" charset="-122"/>
              </a:endParaRPr>
            </a:p>
          </p:txBody>
        </p:sp>
      </p:grpSp>
      <p:sp>
        <p:nvSpPr>
          <p:cNvPr id="41" name="矩形 40"/>
          <p:cNvSpPr/>
          <p:nvPr/>
        </p:nvSpPr>
        <p:spPr>
          <a:xfrm>
            <a:off x="4499992" y="3704714"/>
            <a:ext cx="3888432" cy="600164"/>
          </a:xfrm>
          <a:prstGeom prst="rect">
            <a:avLst/>
          </a:prstGeom>
        </p:spPr>
        <p:txBody>
          <a:bodyPr wrap="square">
            <a:spAutoFit/>
          </a:bodyPr>
          <a:lstStyle/>
          <a:p>
            <a:r>
              <a:rPr lang="zh-CN" altLang="en-US" sz="1100" b="1" dirty="0" smtClean="0">
                <a:gradFill>
                  <a:gsLst>
                    <a:gs pos="0">
                      <a:srgbClr val="C00000"/>
                    </a:gs>
                    <a:gs pos="100000">
                      <a:srgbClr val="FF0000"/>
                    </a:gs>
                  </a:gsLst>
                  <a:lin ang="2700000" scaled="1"/>
                </a:gradFill>
                <a:latin typeface="微软雅黑" pitchFamily="34" charset="-122"/>
                <a:ea typeface="微软雅黑" pitchFamily="34" charset="-122"/>
              </a:rPr>
              <a:t>方案指出：</a:t>
            </a:r>
            <a:r>
              <a:rPr lang="zh-CN" altLang="en-US" sz="1100"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100" dirty="0">
                <a:gradFill>
                  <a:gsLst>
                    <a:gs pos="0">
                      <a:srgbClr val="C00000"/>
                    </a:gs>
                    <a:gs pos="100000">
                      <a:srgbClr val="FF0000"/>
                    </a:gs>
                  </a:gsLst>
                  <a:lin ang="2700000" scaled="1"/>
                </a:gradFill>
                <a:latin typeface="微软雅黑" pitchFamily="34" charset="-122"/>
                <a:ea typeface="微软雅黑" pitchFamily="34" charset="-122"/>
              </a:rPr>
              <a:t>两学一做”学习教育不是一次活动，要突出正常教育，区分层次，有针对性地解决问题，用心用力，抓细抓实，真正把党的思想政治建设抓在日常、严在经常。</a:t>
            </a:r>
          </a:p>
        </p:txBody>
      </p:sp>
    </p:spTree>
    <p:extLst>
      <p:ext uri="{BB962C8B-B14F-4D97-AF65-F5344CB8AC3E}">
        <p14:creationId xmlns:p14="http://schemas.microsoft.com/office/powerpoint/2010/main" val="4087642311"/>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200" fill="hold"/>
                                        <p:tgtEl>
                                          <p:spTgt spid="12"/>
                                        </p:tgtEl>
                                        <p:attrNameLst>
                                          <p:attrName>ppt_w</p:attrName>
                                        </p:attrNameLst>
                                      </p:cBhvr>
                                      <p:tavLst>
                                        <p:tav tm="0">
                                          <p:val>
                                            <p:fltVal val="0"/>
                                          </p:val>
                                        </p:tav>
                                        <p:tav tm="100000">
                                          <p:val>
                                            <p:strVal val="#ppt_w"/>
                                          </p:val>
                                        </p:tav>
                                      </p:tavLst>
                                    </p:anim>
                                    <p:anim calcmode="lin" valueType="num">
                                      <p:cBhvr>
                                        <p:cTn id="12" dur="200" fill="hold"/>
                                        <p:tgtEl>
                                          <p:spTgt spid="12"/>
                                        </p:tgtEl>
                                        <p:attrNameLst>
                                          <p:attrName>ppt_h</p:attrName>
                                        </p:attrNameLst>
                                      </p:cBhvr>
                                      <p:tavLst>
                                        <p:tav tm="0">
                                          <p:val>
                                            <p:fltVal val="0"/>
                                          </p:val>
                                        </p:tav>
                                        <p:tav tm="100000">
                                          <p:val>
                                            <p:strVal val="#ppt_h"/>
                                          </p:val>
                                        </p:tav>
                                      </p:tavLst>
                                    </p:anim>
                                    <p:animEffect transition="in" filter="fade">
                                      <p:cBhvr>
                                        <p:cTn id="13" dur="200"/>
                                        <p:tgtEl>
                                          <p:spTgt spid="12"/>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2"/>
                                        </p:tgtEl>
                                      </p:cBhvr>
                                      <p:by x="115000" y="115000"/>
                                    </p:animScale>
                                  </p:childTnLst>
                                </p:cTn>
                              </p:par>
                              <p:par>
                                <p:cTn id="17" presetID="6" presetClass="emph" presetSubtype="0" fill="hold" nodeType="withEffect">
                                  <p:stCondLst>
                                    <p:cond delay="200"/>
                                  </p:stCondLst>
                                  <p:childTnLst>
                                    <p:animScale>
                                      <p:cBhvr>
                                        <p:cTn id="18" dur="100" fill="hold"/>
                                        <p:tgtEl>
                                          <p:spTgt spid="12"/>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2"/>
                                        </p:tgtEl>
                                      </p:cBhvr>
                                      <p:by x="105000" y="105000"/>
                                    </p:animScale>
                                  </p:childTnLst>
                                </p:cTn>
                              </p:par>
                              <p:par>
                                <p:cTn id="22" presetID="6" presetClass="emph" presetSubtype="0" fill="hold" nodeType="withEffect">
                                  <p:stCondLst>
                                    <p:cond delay="200"/>
                                  </p:stCondLst>
                                  <p:childTnLst>
                                    <p:animScale>
                                      <p:cBhvr>
                                        <p:cTn id="23" dur="100" fill="hold"/>
                                        <p:tgtEl>
                                          <p:spTgt spid="12"/>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800"/>
                                        <p:tgtEl>
                                          <p:spTgt spid="20"/>
                                        </p:tgtEl>
                                      </p:cBhvr>
                                    </p:animEffect>
                                  </p:childTnLst>
                                </p:cTn>
                              </p:par>
                            </p:childTnLst>
                          </p:cTn>
                        </p:par>
                        <p:par>
                          <p:cTn id="28" fill="hold">
                            <p:stCondLst>
                              <p:cond delay="3100"/>
                            </p:stCondLst>
                            <p:childTnLst>
                              <p:par>
                                <p:cTn id="29" presetID="14" presetClass="entr" presetSubtype="1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900"/>
                                        <p:tgtEl>
                                          <p:spTgt spid="1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800"/>
                                        <p:tgtEl>
                                          <p:spTgt spid="19"/>
                                        </p:tgtEl>
                                      </p:cBhvr>
                                    </p:animEffect>
                                  </p:childTnLst>
                                </p:cTn>
                              </p:par>
                            </p:childTnLst>
                          </p:cTn>
                        </p:par>
                        <p:par>
                          <p:cTn id="36" fill="hold">
                            <p:stCondLst>
                              <p:cond delay="4800"/>
                            </p:stCondLst>
                            <p:childTnLst>
                              <p:par>
                                <p:cTn id="37" presetID="42"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1000"/>
                                        <p:tgtEl>
                                          <p:spTgt spid="4"/>
                                        </p:tgtEl>
                                      </p:cBhvr>
                                    </p:animEffect>
                                    <p:anim calcmode="lin" valueType="num">
                                      <p:cBhvr>
                                        <p:cTn id="40" dur="1000" fill="hold"/>
                                        <p:tgtEl>
                                          <p:spTgt spid="4"/>
                                        </p:tgtEl>
                                        <p:attrNameLst>
                                          <p:attrName>ppt_x</p:attrName>
                                        </p:attrNameLst>
                                      </p:cBhvr>
                                      <p:tavLst>
                                        <p:tav tm="0">
                                          <p:val>
                                            <p:strVal val="#ppt_x"/>
                                          </p:val>
                                        </p:tav>
                                        <p:tav tm="100000">
                                          <p:val>
                                            <p:strVal val="#ppt_x"/>
                                          </p:val>
                                        </p:tav>
                                      </p:tavLst>
                                    </p:anim>
                                    <p:anim calcmode="lin" valueType="num">
                                      <p:cBhvr>
                                        <p:cTn id="41" dur="1000" fill="hold"/>
                                        <p:tgtEl>
                                          <p:spTgt spid="4"/>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70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anim calcmode="lin" valueType="num">
                                      <p:cBhvr>
                                        <p:cTn id="45" dur="1000" fill="hold"/>
                                        <p:tgtEl>
                                          <p:spTgt spid="29"/>
                                        </p:tgtEl>
                                        <p:attrNameLst>
                                          <p:attrName>ppt_x</p:attrName>
                                        </p:attrNameLst>
                                      </p:cBhvr>
                                      <p:tavLst>
                                        <p:tav tm="0">
                                          <p:val>
                                            <p:strVal val="#ppt_x"/>
                                          </p:val>
                                        </p:tav>
                                        <p:tav tm="100000">
                                          <p:val>
                                            <p:strVal val="#ppt_x"/>
                                          </p:val>
                                        </p:tav>
                                      </p:tavLst>
                                    </p:anim>
                                    <p:anim calcmode="lin" valueType="num">
                                      <p:cBhvr>
                                        <p:cTn id="46" dur="1000" fill="hold"/>
                                        <p:tgtEl>
                                          <p:spTgt spid="29"/>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20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1000"/>
                                        <p:tgtEl>
                                          <p:spTgt spid="35"/>
                                        </p:tgtEl>
                                      </p:cBhvr>
                                    </p:animEffect>
                                    <p:anim calcmode="lin" valueType="num">
                                      <p:cBhvr>
                                        <p:cTn id="50" dur="1000" fill="hold"/>
                                        <p:tgtEl>
                                          <p:spTgt spid="35"/>
                                        </p:tgtEl>
                                        <p:attrNameLst>
                                          <p:attrName>ppt_x</p:attrName>
                                        </p:attrNameLst>
                                      </p:cBhvr>
                                      <p:tavLst>
                                        <p:tav tm="0">
                                          <p:val>
                                            <p:strVal val="#ppt_x"/>
                                          </p:val>
                                        </p:tav>
                                        <p:tav tm="100000">
                                          <p:val>
                                            <p:strVal val="#ppt_x"/>
                                          </p:val>
                                        </p:tav>
                                      </p:tavLst>
                                    </p:anim>
                                    <p:anim calcmode="lin" valueType="num">
                                      <p:cBhvr>
                                        <p:cTn id="51" dur="1000" fill="hold"/>
                                        <p:tgtEl>
                                          <p:spTgt spid="35"/>
                                        </p:tgtEl>
                                        <p:attrNameLst>
                                          <p:attrName>ppt_y</p:attrName>
                                        </p:attrNameLst>
                                      </p:cBhvr>
                                      <p:tavLst>
                                        <p:tav tm="0">
                                          <p:val>
                                            <p:strVal val="#ppt_y+.1"/>
                                          </p:val>
                                        </p:tav>
                                        <p:tav tm="100000">
                                          <p:val>
                                            <p:strVal val="#ppt_y"/>
                                          </p:val>
                                        </p:tav>
                                      </p:tavLst>
                                    </p:anim>
                                  </p:childTnLst>
                                </p:cTn>
                              </p:par>
                            </p:childTnLst>
                          </p:cTn>
                        </p:par>
                        <p:par>
                          <p:cTn id="52" fill="hold">
                            <p:stCondLst>
                              <p:cond delay="7000"/>
                            </p:stCondLst>
                            <p:childTnLst>
                              <p:par>
                                <p:cTn id="53" presetID="22" presetClass="entr" presetSubtype="8"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1300"/>
                                        <p:tgtEl>
                                          <p:spTgt spid="18"/>
                                        </p:tgtEl>
                                      </p:cBhvr>
                                    </p:animEffect>
                                  </p:childTnLst>
                                </p:cTn>
                              </p:par>
                            </p:childTnLst>
                          </p:cTn>
                        </p:par>
                        <p:par>
                          <p:cTn id="56" fill="hold">
                            <p:stCondLst>
                              <p:cond delay="8300"/>
                            </p:stCondLst>
                            <p:childTnLst>
                              <p:par>
                                <p:cTn id="57" presetID="22" presetClass="entr" presetSubtype="1"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up)">
                                      <p:cBhvr>
                                        <p:cTn id="59" dur="9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19" grpId="0" animBg="1"/>
      <p:bldP spid="18" grpId="0"/>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Tile"/>
          <p:cNvSpPr/>
          <p:nvPr/>
        </p:nvSpPr>
        <p:spPr bwMode="auto">
          <a:xfrm>
            <a:off x="683568" y="2103716"/>
            <a:ext cx="7848872" cy="2320258"/>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6" name="矩形 5"/>
          <p:cNvSpPr/>
          <p:nvPr/>
        </p:nvSpPr>
        <p:spPr>
          <a:xfrm>
            <a:off x="827584" y="165869"/>
            <a:ext cx="3312368" cy="461665"/>
          </a:xfrm>
          <a:prstGeom prst="rect">
            <a:avLst/>
          </a:prstGeom>
        </p:spPr>
        <p:txBody>
          <a:bodyPr wrap="square">
            <a:spAutoFit/>
          </a:bodyPr>
          <a:lstStyle/>
          <a:p>
            <a:r>
              <a:rPr lang="zh-CN" altLang="en-US" sz="2400" b="1"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两学一做教育的对象</a:t>
            </a:r>
            <a:endPar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683568" y="1222054"/>
            <a:ext cx="2393792" cy="612178"/>
            <a:chOff x="768081" y="2296781"/>
            <a:chExt cx="2533206" cy="583085"/>
          </a:xfrm>
        </p:grpSpPr>
        <p:sp>
          <p:nvSpPr>
            <p:cNvPr id="13" name="对角圆角矩形 12"/>
            <p:cNvSpPr/>
            <p:nvPr/>
          </p:nvSpPr>
          <p:spPr>
            <a:xfrm>
              <a:off x="935023" y="2360753"/>
              <a:ext cx="2119109"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角星 13"/>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768081" y="2408008"/>
              <a:ext cx="2533206" cy="43972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400" spc="300" dirty="0" smtClean="0">
                  <a:solidFill>
                    <a:srgbClr val="FFFF00"/>
                  </a:solidFill>
                </a:rPr>
                <a:t>教育对象</a:t>
              </a:r>
              <a:endParaRPr lang="zh-CN" altLang="en-US" sz="2400" spc="300" dirty="0">
                <a:solidFill>
                  <a:srgbClr val="FFFF00"/>
                </a:solidFill>
              </a:endParaRPr>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660" y="2196151"/>
            <a:ext cx="3459776" cy="2135389"/>
          </a:xfrm>
          <a:prstGeom prst="roundRect">
            <a:avLst>
              <a:gd name="adj" fmla="val 8594"/>
            </a:avLst>
          </a:prstGeom>
          <a:solidFill>
            <a:srgbClr val="FFFFFF">
              <a:shade val="85000"/>
            </a:srgbClr>
          </a:solidFill>
          <a:ln>
            <a:noFill/>
          </a:ln>
          <a:effectLst>
            <a:innerShdw blurRad="114300">
              <a:prstClr val="black"/>
            </a:innerShdw>
          </a:effectLst>
        </p:spPr>
      </p:pic>
      <p:sp>
        <p:nvSpPr>
          <p:cNvPr id="19" name="矩形 18"/>
          <p:cNvSpPr/>
          <p:nvPr/>
        </p:nvSpPr>
        <p:spPr>
          <a:xfrm>
            <a:off x="4499992" y="2196151"/>
            <a:ext cx="3928492" cy="2135389"/>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572000" y="3535437"/>
            <a:ext cx="3888432" cy="692497"/>
          </a:xfrm>
          <a:prstGeom prst="rect">
            <a:avLst/>
          </a:prstGeom>
        </p:spPr>
        <p:txBody>
          <a:bodyPr wrap="square">
            <a:spAutoFit/>
          </a:bodyPr>
          <a:lstStyle/>
          <a:p>
            <a:r>
              <a:rPr lang="zh-CN" altLang="en-US" sz="1300" b="1" dirty="0" smtClean="0">
                <a:gradFill>
                  <a:gsLst>
                    <a:gs pos="0">
                      <a:srgbClr val="C00000"/>
                    </a:gs>
                    <a:gs pos="100000">
                      <a:srgbClr val="FF0000"/>
                    </a:gs>
                  </a:gsLst>
                  <a:lin ang="2700000" scaled="1"/>
                </a:gradFill>
                <a:latin typeface="微软雅黑" pitchFamily="34" charset="-122"/>
                <a:ea typeface="微软雅黑" pitchFamily="34" charset="-122"/>
              </a:rPr>
              <a:t>方案指出：</a:t>
            </a:r>
            <a:r>
              <a:rPr lang="zh-CN" altLang="en-US" sz="1300" dirty="0" smtClean="0">
                <a:gradFill>
                  <a:gsLst>
                    <a:gs pos="0">
                      <a:srgbClr val="C00000"/>
                    </a:gs>
                    <a:gs pos="100000">
                      <a:srgbClr val="FF0000"/>
                    </a:gs>
                  </a:gsLst>
                  <a:lin ang="2700000" scaled="1"/>
                </a:gradFill>
                <a:latin typeface="微软雅黑" pitchFamily="34" charset="-122"/>
                <a:ea typeface="微软雅黑" pitchFamily="34" charset="-122"/>
              </a:rPr>
              <a:t>是</a:t>
            </a:r>
            <a:r>
              <a:rPr lang="zh-CN" altLang="en-US" sz="1300" dirty="0">
                <a:gradFill>
                  <a:gsLst>
                    <a:gs pos="0">
                      <a:srgbClr val="C00000"/>
                    </a:gs>
                    <a:gs pos="100000">
                      <a:srgbClr val="FF0000"/>
                    </a:gs>
                  </a:gsLst>
                  <a:lin ang="2700000" scaled="1"/>
                </a:gradFill>
                <a:latin typeface="微软雅黑" pitchFamily="34" charset="-122"/>
                <a:ea typeface="微软雅黑" pitchFamily="34" charset="-122"/>
              </a:rPr>
              <a:t>面向全体党员深化党内教育的重要实践，是推动党内教育从“关键少数”向广大党员拓展、从集中性教育向经常性教育</a:t>
            </a:r>
            <a:r>
              <a:rPr lang="zh-CN" altLang="en-US" sz="1300" dirty="0" smtClean="0">
                <a:gradFill>
                  <a:gsLst>
                    <a:gs pos="0">
                      <a:srgbClr val="C00000"/>
                    </a:gs>
                    <a:gs pos="100000">
                      <a:srgbClr val="FF0000"/>
                    </a:gs>
                  </a:gsLst>
                  <a:lin ang="2700000" scaled="1"/>
                </a:gradFill>
                <a:latin typeface="微软雅黑" pitchFamily="34" charset="-122"/>
                <a:ea typeface="微软雅黑" pitchFamily="34" charset="-122"/>
              </a:rPr>
              <a:t>延伸。</a:t>
            </a:r>
            <a:endParaRPr lang="zh-CN" altLang="en-US" sz="1300" dirty="0">
              <a:gradFill>
                <a:gsLst>
                  <a:gs pos="0">
                    <a:srgbClr val="C00000"/>
                  </a:gs>
                  <a:gs pos="100000">
                    <a:srgbClr val="FF0000"/>
                  </a:gs>
                </a:gsLst>
                <a:lin ang="2700000" scaled="1"/>
              </a:gradFill>
              <a:latin typeface="微软雅黑" pitchFamily="34" charset="-122"/>
              <a:ea typeface="微软雅黑" pitchFamily="34" charset="-122"/>
            </a:endParaRPr>
          </a:p>
        </p:txBody>
      </p:sp>
      <p:grpSp>
        <p:nvGrpSpPr>
          <p:cNvPr id="3" name="组合 2"/>
          <p:cNvGrpSpPr/>
          <p:nvPr/>
        </p:nvGrpSpPr>
        <p:grpSpPr>
          <a:xfrm>
            <a:off x="4608004" y="2427734"/>
            <a:ext cx="3708411" cy="360040"/>
            <a:chOff x="4608004" y="2427734"/>
            <a:chExt cx="3708411" cy="360040"/>
          </a:xfrm>
        </p:grpSpPr>
        <p:sp>
          <p:nvSpPr>
            <p:cNvPr id="2" name="矩形 1"/>
            <p:cNvSpPr/>
            <p:nvPr/>
          </p:nvSpPr>
          <p:spPr>
            <a:xfrm>
              <a:off x="4608004" y="2427734"/>
              <a:ext cx="756084"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itchFamily="34" charset="-122"/>
                  <a:ea typeface="微软雅黑" pitchFamily="34" charset="-122"/>
                </a:rPr>
                <a:t>拓展</a:t>
              </a:r>
              <a:endParaRPr lang="zh-CN" altLang="en-US" sz="1600" dirty="0">
                <a:latin typeface="微软雅黑" pitchFamily="34" charset="-122"/>
                <a:ea typeface="微软雅黑" pitchFamily="34" charset="-122"/>
              </a:endParaRPr>
            </a:p>
          </p:txBody>
        </p:sp>
        <p:sp>
          <p:nvSpPr>
            <p:cNvPr id="21" name="矩形 20"/>
            <p:cNvSpPr/>
            <p:nvPr/>
          </p:nvSpPr>
          <p:spPr>
            <a:xfrm>
              <a:off x="5406658" y="2427734"/>
              <a:ext cx="2909757" cy="36004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406658" y="2479997"/>
              <a:ext cx="2592288" cy="307777"/>
            </a:xfrm>
            <a:prstGeom prst="rect">
              <a:avLst/>
            </a:prstGeom>
          </p:spPr>
          <p:txBody>
            <a:bodyPr wrap="square">
              <a:spAutoFit/>
            </a:bodyPr>
            <a:lstStyle/>
            <a:p>
              <a:r>
                <a:rPr lang="zh-CN" altLang="en-US" sz="1400" dirty="0" smtClean="0">
                  <a:gradFill>
                    <a:gsLst>
                      <a:gs pos="0">
                        <a:srgbClr val="C00000"/>
                      </a:gs>
                      <a:gs pos="100000">
                        <a:srgbClr val="FF0000"/>
                      </a:gs>
                    </a:gsLst>
                    <a:lin ang="2700000" scaled="1"/>
                  </a:gradFill>
                  <a:latin typeface="微软雅黑" pitchFamily="34" charset="-122"/>
                  <a:ea typeface="微软雅黑" pitchFamily="34" charset="-122"/>
                </a:rPr>
                <a:t>“关键少数”</a:t>
              </a:r>
              <a:r>
                <a:rPr lang="zh-CN" altLang="en-US" sz="1400" dirty="0">
                  <a:gradFill>
                    <a:gsLst>
                      <a:gs pos="0">
                        <a:srgbClr val="C00000"/>
                      </a:gs>
                      <a:gs pos="100000">
                        <a:srgbClr val="FF0000"/>
                      </a:gs>
                    </a:gsLst>
                    <a:lin ang="2700000" scaled="1"/>
                  </a:gradFill>
                  <a:latin typeface="微软雅黑" pitchFamily="34" charset="-122"/>
                  <a:ea typeface="微软雅黑" pitchFamily="34" charset="-122"/>
                </a:rPr>
                <a:t>向广大党员</a:t>
              </a:r>
              <a:r>
                <a:rPr lang="zh-CN" altLang="en-US" sz="1400" dirty="0" smtClean="0">
                  <a:gradFill>
                    <a:gsLst>
                      <a:gs pos="0">
                        <a:srgbClr val="C00000"/>
                      </a:gs>
                      <a:gs pos="100000">
                        <a:srgbClr val="FF0000"/>
                      </a:gs>
                    </a:gsLst>
                    <a:lin ang="2700000" scaled="1"/>
                  </a:gradFill>
                  <a:latin typeface="微软雅黑" pitchFamily="34" charset="-122"/>
                  <a:ea typeface="微软雅黑" pitchFamily="34" charset="-122"/>
                </a:rPr>
                <a:t>拓展</a:t>
              </a:r>
              <a:endParaRPr lang="zh-CN" altLang="en-US" sz="1400" dirty="0">
                <a:gradFill>
                  <a:gsLst>
                    <a:gs pos="0">
                      <a:srgbClr val="C00000"/>
                    </a:gs>
                    <a:gs pos="100000">
                      <a:srgbClr val="FF0000"/>
                    </a:gs>
                  </a:gsLst>
                  <a:lin ang="2700000" scaled="1"/>
                </a:gradFill>
                <a:latin typeface="微软雅黑" pitchFamily="34" charset="-122"/>
                <a:ea typeface="微软雅黑" pitchFamily="34" charset="-122"/>
              </a:endParaRPr>
            </a:p>
          </p:txBody>
        </p:sp>
      </p:grpSp>
      <p:grpSp>
        <p:nvGrpSpPr>
          <p:cNvPr id="4" name="组合 3"/>
          <p:cNvGrpSpPr/>
          <p:nvPr/>
        </p:nvGrpSpPr>
        <p:grpSpPr>
          <a:xfrm>
            <a:off x="4608004" y="3003798"/>
            <a:ext cx="3708411" cy="360040"/>
            <a:chOff x="4608004" y="3003798"/>
            <a:chExt cx="3708411" cy="360040"/>
          </a:xfrm>
        </p:grpSpPr>
        <p:sp>
          <p:nvSpPr>
            <p:cNvPr id="16" name="矩形 15"/>
            <p:cNvSpPr/>
            <p:nvPr/>
          </p:nvSpPr>
          <p:spPr>
            <a:xfrm>
              <a:off x="4608004" y="3003798"/>
              <a:ext cx="756084"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itchFamily="34" charset="-122"/>
                  <a:ea typeface="微软雅黑" pitchFamily="34" charset="-122"/>
                </a:rPr>
                <a:t>延伸</a:t>
              </a:r>
              <a:endParaRPr lang="zh-CN" altLang="en-US" sz="1600" dirty="0">
                <a:latin typeface="微软雅黑" pitchFamily="34" charset="-122"/>
                <a:ea typeface="微软雅黑" pitchFamily="34" charset="-122"/>
              </a:endParaRPr>
            </a:p>
          </p:txBody>
        </p:sp>
        <p:sp>
          <p:nvSpPr>
            <p:cNvPr id="22" name="矩形 21"/>
            <p:cNvSpPr/>
            <p:nvPr/>
          </p:nvSpPr>
          <p:spPr>
            <a:xfrm>
              <a:off x="5406658" y="3003798"/>
              <a:ext cx="2909757" cy="36004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508104" y="3029929"/>
              <a:ext cx="2592288" cy="307777"/>
            </a:xfrm>
            <a:prstGeom prst="rect">
              <a:avLst/>
            </a:prstGeom>
          </p:spPr>
          <p:txBody>
            <a:bodyPr wrap="square">
              <a:spAutoFit/>
            </a:bodyPr>
            <a:lstStyle/>
            <a:p>
              <a:r>
                <a:rPr lang="zh-CN" altLang="en-US" sz="1400" dirty="0">
                  <a:gradFill>
                    <a:gsLst>
                      <a:gs pos="0">
                        <a:srgbClr val="C00000"/>
                      </a:gs>
                      <a:gs pos="100000">
                        <a:srgbClr val="FF0000"/>
                      </a:gs>
                    </a:gsLst>
                    <a:lin ang="2700000" scaled="1"/>
                  </a:gradFill>
                  <a:latin typeface="微软雅黑" pitchFamily="34" charset="-122"/>
                  <a:ea typeface="微软雅黑" pitchFamily="34" charset="-122"/>
                </a:rPr>
                <a:t>集中性教育向经常性教育延伸</a:t>
              </a:r>
            </a:p>
          </p:txBody>
        </p:sp>
      </p:grpSp>
    </p:spTree>
    <p:extLst>
      <p:ext uri="{BB962C8B-B14F-4D97-AF65-F5344CB8AC3E}">
        <p14:creationId xmlns:p14="http://schemas.microsoft.com/office/powerpoint/2010/main" val="4087642311"/>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200" fill="hold"/>
                                        <p:tgtEl>
                                          <p:spTgt spid="12"/>
                                        </p:tgtEl>
                                        <p:attrNameLst>
                                          <p:attrName>ppt_w</p:attrName>
                                        </p:attrNameLst>
                                      </p:cBhvr>
                                      <p:tavLst>
                                        <p:tav tm="0">
                                          <p:val>
                                            <p:fltVal val="0"/>
                                          </p:val>
                                        </p:tav>
                                        <p:tav tm="100000">
                                          <p:val>
                                            <p:strVal val="#ppt_w"/>
                                          </p:val>
                                        </p:tav>
                                      </p:tavLst>
                                    </p:anim>
                                    <p:anim calcmode="lin" valueType="num">
                                      <p:cBhvr>
                                        <p:cTn id="12" dur="200" fill="hold"/>
                                        <p:tgtEl>
                                          <p:spTgt spid="12"/>
                                        </p:tgtEl>
                                        <p:attrNameLst>
                                          <p:attrName>ppt_h</p:attrName>
                                        </p:attrNameLst>
                                      </p:cBhvr>
                                      <p:tavLst>
                                        <p:tav tm="0">
                                          <p:val>
                                            <p:fltVal val="0"/>
                                          </p:val>
                                        </p:tav>
                                        <p:tav tm="100000">
                                          <p:val>
                                            <p:strVal val="#ppt_h"/>
                                          </p:val>
                                        </p:tav>
                                      </p:tavLst>
                                    </p:anim>
                                    <p:animEffect transition="in" filter="fade">
                                      <p:cBhvr>
                                        <p:cTn id="13" dur="200"/>
                                        <p:tgtEl>
                                          <p:spTgt spid="12"/>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2"/>
                                        </p:tgtEl>
                                      </p:cBhvr>
                                      <p:by x="115000" y="115000"/>
                                    </p:animScale>
                                  </p:childTnLst>
                                </p:cTn>
                              </p:par>
                              <p:par>
                                <p:cTn id="17" presetID="6" presetClass="emph" presetSubtype="0" fill="hold" nodeType="withEffect">
                                  <p:stCondLst>
                                    <p:cond delay="200"/>
                                  </p:stCondLst>
                                  <p:childTnLst>
                                    <p:animScale>
                                      <p:cBhvr>
                                        <p:cTn id="18" dur="100" fill="hold"/>
                                        <p:tgtEl>
                                          <p:spTgt spid="12"/>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2"/>
                                        </p:tgtEl>
                                      </p:cBhvr>
                                      <p:by x="105000" y="105000"/>
                                    </p:animScale>
                                  </p:childTnLst>
                                </p:cTn>
                              </p:par>
                              <p:par>
                                <p:cTn id="22" presetID="6" presetClass="emph" presetSubtype="0" fill="hold" nodeType="withEffect">
                                  <p:stCondLst>
                                    <p:cond delay="200"/>
                                  </p:stCondLst>
                                  <p:childTnLst>
                                    <p:animScale>
                                      <p:cBhvr>
                                        <p:cTn id="23" dur="100" fill="hold"/>
                                        <p:tgtEl>
                                          <p:spTgt spid="12"/>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800"/>
                                        <p:tgtEl>
                                          <p:spTgt spid="20"/>
                                        </p:tgtEl>
                                      </p:cBhvr>
                                    </p:animEffect>
                                  </p:childTnLst>
                                </p:cTn>
                              </p:par>
                            </p:childTnLst>
                          </p:cTn>
                        </p:par>
                        <p:par>
                          <p:cTn id="28" fill="hold">
                            <p:stCondLst>
                              <p:cond delay="3100"/>
                            </p:stCondLst>
                            <p:childTnLst>
                              <p:par>
                                <p:cTn id="29" presetID="14" presetClass="entr" presetSubtype="1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900"/>
                                        <p:tgtEl>
                                          <p:spTgt spid="1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800"/>
                                        <p:tgtEl>
                                          <p:spTgt spid="19"/>
                                        </p:tgtEl>
                                      </p:cBhvr>
                                    </p:animEffect>
                                  </p:childTnLst>
                                </p:cTn>
                              </p:par>
                            </p:childTnLst>
                          </p:cTn>
                        </p:par>
                        <p:par>
                          <p:cTn id="36" fill="hold">
                            <p:stCondLst>
                              <p:cond delay="4800"/>
                            </p:stCondLst>
                            <p:childTnLst>
                              <p:par>
                                <p:cTn id="37" presetID="22" presetClass="entr" presetSubtype="8"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1200"/>
                                        <p:tgtEl>
                                          <p:spTgt spid="3"/>
                                        </p:tgtEl>
                                      </p:cBhvr>
                                    </p:animEffect>
                                  </p:childTnLst>
                                </p:cTn>
                              </p:par>
                              <p:par>
                                <p:cTn id="40" presetID="22" presetClass="entr" presetSubtype="8" fill="hold" nodeType="withEffect">
                                  <p:stCondLst>
                                    <p:cond delay="70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1200"/>
                                        <p:tgtEl>
                                          <p:spTgt spid="4"/>
                                        </p:tgtEl>
                                      </p:cBhvr>
                                    </p:animEffect>
                                  </p:childTnLst>
                                </p:cTn>
                              </p:par>
                            </p:childTnLst>
                          </p:cTn>
                        </p:par>
                        <p:par>
                          <p:cTn id="43" fill="hold">
                            <p:stCondLst>
                              <p:cond delay="6700"/>
                            </p:stCondLst>
                            <p:childTnLst>
                              <p:par>
                                <p:cTn id="44" presetID="22" presetClass="entr" presetSubtype="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1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19" grpId="0" animBg="1"/>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Tile"/>
          <p:cNvSpPr/>
          <p:nvPr/>
        </p:nvSpPr>
        <p:spPr bwMode="auto">
          <a:xfrm>
            <a:off x="683568" y="2103716"/>
            <a:ext cx="7848872" cy="2320258"/>
          </a:xfrm>
          <a:prstGeom prst="rect">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6" name="矩形 5"/>
          <p:cNvSpPr/>
          <p:nvPr/>
        </p:nvSpPr>
        <p:spPr>
          <a:xfrm>
            <a:off x="827583" y="165869"/>
            <a:ext cx="3557733" cy="461665"/>
          </a:xfrm>
          <a:prstGeom prst="rect">
            <a:avLst/>
          </a:prstGeom>
        </p:spPr>
        <p:txBody>
          <a:bodyPr wrap="square">
            <a:spAutoFit/>
          </a:bodyPr>
          <a:lstStyle/>
          <a:p>
            <a:r>
              <a:rPr lang="zh-CN" altLang="en-US" sz="2400" b="1" spc="3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两学一做的目的意义</a:t>
            </a:r>
            <a:endParaRPr lang="zh-CN" altLang="en-US" sz="2400" b="1" spc="3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683568" y="1222054"/>
            <a:ext cx="2393792" cy="612178"/>
            <a:chOff x="768081" y="2296781"/>
            <a:chExt cx="2533206" cy="583085"/>
          </a:xfrm>
        </p:grpSpPr>
        <p:sp>
          <p:nvSpPr>
            <p:cNvPr id="13" name="对角圆角矩形 12"/>
            <p:cNvSpPr/>
            <p:nvPr/>
          </p:nvSpPr>
          <p:spPr>
            <a:xfrm>
              <a:off x="935023" y="2360753"/>
              <a:ext cx="2119109"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角星 13"/>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768081" y="2408008"/>
              <a:ext cx="2533206" cy="43972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2400" spc="300" dirty="0" smtClean="0">
                  <a:solidFill>
                    <a:srgbClr val="FFFF00"/>
                  </a:solidFill>
                </a:rPr>
                <a:t>目的意义</a:t>
              </a:r>
              <a:endParaRPr lang="zh-CN" altLang="en-US" sz="2400" spc="300" dirty="0">
                <a:solidFill>
                  <a:srgbClr val="FFFF00"/>
                </a:solidFill>
              </a:endParaRPr>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1322" y="2196151"/>
            <a:ext cx="3442646" cy="2135389"/>
          </a:xfrm>
          <a:prstGeom prst="roundRect">
            <a:avLst>
              <a:gd name="adj" fmla="val 8594"/>
            </a:avLst>
          </a:prstGeom>
          <a:solidFill>
            <a:srgbClr val="FFFFFF">
              <a:shade val="85000"/>
            </a:srgbClr>
          </a:solidFill>
          <a:ln>
            <a:noFill/>
          </a:ln>
          <a:effectLst>
            <a:innerShdw blurRad="114300">
              <a:prstClr val="black"/>
            </a:innerShdw>
          </a:effectLst>
        </p:spPr>
      </p:pic>
      <p:sp>
        <p:nvSpPr>
          <p:cNvPr id="19" name="矩形 18"/>
          <p:cNvSpPr/>
          <p:nvPr/>
        </p:nvSpPr>
        <p:spPr>
          <a:xfrm>
            <a:off x="4499992" y="2196151"/>
            <a:ext cx="3928492" cy="2135389"/>
          </a:xfrm>
          <a:prstGeom prst="rect">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608004" y="2196151"/>
            <a:ext cx="3852428" cy="2123658"/>
          </a:xfrm>
          <a:prstGeom prst="rect">
            <a:avLst/>
          </a:prstGeom>
        </p:spPr>
        <p:txBody>
          <a:bodyPr wrap="square">
            <a:spAutoFit/>
          </a:bodyPr>
          <a:lstStyle/>
          <a:p>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1</a:t>
            </a:r>
            <a:r>
              <a:rPr lang="zh-CN" altLang="en-US" sz="1200" b="1" dirty="0" smtClean="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深入</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学习贯彻习近平总书记系列重要讲话</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精神；</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2</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推动全面从严治党向基层</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延伸；</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endPar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3</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巩固拓展党的群众路线教育实践活动和“三严三实</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 专题</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教育</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成果；</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4</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进一步解决党员队伍在思想、组织、作风、纪律</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等</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200" dirty="0">
                <a:gradFill>
                  <a:gsLst>
                    <a:gs pos="0">
                      <a:srgbClr val="C00000"/>
                    </a:gs>
                    <a:gs pos="100000">
                      <a:srgbClr val="FF0000"/>
                    </a:gs>
                  </a:gsLst>
                  <a:lin ang="2700000" scaled="1"/>
                </a:gradFill>
                <a:latin typeface="微软雅黑" pitchFamily="34" charset="-122"/>
                <a:ea typeface="微软雅黑" pitchFamily="34" charset="-122"/>
              </a:rPr>
              <a:t> </a:t>
            </a:r>
            <a:r>
              <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rPr>
              <a:t>    </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方面</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存在的</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问题；</a:t>
            </a:r>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endParaRPr lang="en-US" altLang="zh-CN" sz="1200" dirty="0" smtClean="0">
              <a:gradFill>
                <a:gsLst>
                  <a:gs pos="0">
                    <a:srgbClr val="C00000"/>
                  </a:gs>
                  <a:gs pos="100000">
                    <a:srgbClr val="FF0000"/>
                  </a:gs>
                </a:gsLst>
                <a:lin ang="2700000" scaled="1"/>
              </a:gradFill>
              <a:latin typeface="微软雅黑" pitchFamily="34" charset="-122"/>
              <a:ea typeface="微软雅黑" pitchFamily="34" charset="-122"/>
            </a:endParaRPr>
          </a:p>
          <a:p>
            <a:r>
              <a:rPr lang="en-US" altLang="zh-CN" sz="1200" b="1" dirty="0" smtClean="0">
                <a:gradFill>
                  <a:gsLst>
                    <a:gs pos="0">
                      <a:srgbClr val="C00000"/>
                    </a:gs>
                    <a:gs pos="100000">
                      <a:srgbClr val="FF0000"/>
                    </a:gs>
                  </a:gsLst>
                  <a:lin ang="2700000" scaled="1"/>
                </a:gradFill>
                <a:latin typeface="微软雅黑" pitchFamily="34" charset="-122"/>
                <a:ea typeface="微软雅黑" pitchFamily="34" charset="-122"/>
              </a:rPr>
              <a:t>5</a:t>
            </a:r>
            <a:r>
              <a:rPr lang="zh-CN" altLang="en-US" sz="1200" b="1" dirty="0">
                <a:gradFill>
                  <a:gsLst>
                    <a:gs pos="0">
                      <a:srgbClr val="C00000"/>
                    </a:gs>
                    <a:gs pos="100000">
                      <a:srgbClr val="FF0000"/>
                    </a:gs>
                  </a:gsLst>
                  <a:lin ang="2700000" scaled="1"/>
                </a:gradFill>
                <a:latin typeface="微软雅黑" pitchFamily="34" charset="-122"/>
                <a:ea typeface="微软雅黑" pitchFamily="34" charset="-122"/>
              </a:rPr>
              <a:t>、</a:t>
            </a:r>
            <a:r>
              <a:rPr lang="zh-CN" altLang="en-US" sz="1200" dirty="0">
                <a:gradFill>
                  <a:gsLst>
                    <a:gs pos="0">
                      <a:srgbClr val="C00000"/>
                    </a:gs>
                    <a:gs pos="100000">
                      <a:srgbClr val="FF0000"/>
                    </a:gs>
                  </a:gsLst>
                  <a:lin ang="2700000" scaled="1"/>
                </a:gradFill>
                <a:latin typeface="微软雅黑" pitchFamily="34" charset="-122"/>
                <a:ea typeface="微软雅黑" pitchFamily="34" charset="-122"/>
              </a:rPr>
              <a:t>保持发展党的先进性和</a:t>
            </a:r>
            <a:r>
              <a:rPr lang="zh-CN" altLang="en-US" sz="1200" dirty="0" smtClean="0">
                <a:gradFill>
                  <a:gsLst>
                    <a:gs pos="0">
                      <a:srgbClr val="C00000"/>
                    </a:gs>
                    <a:gs pos="100000">
                      <a:srgbClr val="FF0000"/>
                    </a:gs>
                  </a:gsLst>
                  <a:lin ang="2700000" scaled="1"/>
                </a:gradFill>
                <a:latin typeface="微软雅黑" pitchFamily="34" charset="-122"/>
                <a:ea typeface="微软雅黑" pitchFamily="34" charset="-122"/>
              </a:rPr>
              <a:t>纯洁性。</a:t>
            </a:r>
            <a:endParaRPr lang="zh-CN" altLang="en-US" sz="1200" dirty="0">
              <a:gradFill>
                <a:gsLst>
                  <a:gs pos="0">
                    <a:srgbClr val="C00000"/>
                  </a:gs>
                  <a:gs pos="100000">
                    <a:srgbClr val="FF0000"/>
                  </a:gs>
                </a:gsLst>
                <a:lin ang="2700000" scaled="1"/>
              </a:gradFill>
              <a:latin typeface="微软雅黑" pitchFamily="34" charset="-122"/>
              <a:ea typeface="微软雅黑" pitchFamily="34"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1840" y="1059582"/>
            <a:ext cx="4968552" cy="906648"/>
          </a:xfrm>
          <a:prstGeom prst="rect">
            <a:avLst/>
          </a:prstGeom>
        </p:spPr>
      </p:pic>
    </p:spTree>
    <p:extLst>
      <p:ext uri="{BB962C8B-B14F-4D97-AF65-F5344CB8AC3E}">
        <p14:creationId xmlns:p14="http://schemas.microsoft.com/office/powerpoint/2010/main" val="4087642311"/>
      </p:ext>
    </p:extLst>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53"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200" fill="hold"/>
                                        <p:tgtEl>
                                          <p:spTgt spid="12"/>
                                        </p:tgtEl>
                                        <p:attrNameLst>
                                          <p:attrName>ppt_w</p:attrName>
                                        </p:attrNameLst>
                                      </p:cBhvr>
                                      <p:tavLst>
                                        <p:tav tm="0">
                                          <p:val>
                                            <p:fltVal val="0"/>
                                          </p:val>
                                        </p:tav>
                                        <p:tav tm="100000">
                                          <p:val>
                                            <p:strVal val="#ppt_w"/>
                                          </p:val>
                                        </p:tav>
                                      </p:tavLst>
                                    </p:anim>
                                    <p:anim calcmode="lin" valueType="num">
                                      <p:cBhvr>
                                        <p:cTn id="12" dur="200" fill="hold"/>
                                        <p:tgtEl>
                                          <p:spTgt spid="12"/>
                                        </p:tgtEl>
                                        <p:attrNameLst>
                                          <p:attrName>ppt_h</p:attrName>
                                        </p:attrNameLst>
                                      </p:cBhvr>
                                      <p:tavLst>
                                        <p:tav tm="0">
                                          <p:val>
                                            <p:fltVal val="0"/>
                                          </p:val>
                                        </p:tav>
                                        <p:tav tm="100000">
                                          <p:val>
                                            <p:strVal val="#ppt_h"/>
                                          </p:val>
                                        </p:tav>
                                      </p:tavLst>
                                    </p:anim>
                                    <p:animEffect transition="in" filter="fade">
                                      <p:cBhvr>
                                        <p:cTn id="13" dur="200"/>
                                        <p:tgtEl>
                                          <p:spTgt spid="12"/>
                                        </p:tgtEl>
                                      </p:cBhvr>
                                    </p:animEffect>
                                  </p:childTnLst>
                                </p:cTn>
                              </p:par>
                            </p:childTnLst>
                          </p:cTn>
                        </p:par>
                        <p:par>
                          <p:cTn id="14" fill="hold">
                            <p:stCondLst>
                              <p:cond delay="1700"/>
                            </p:stCondLst>
                            <p:childTnLst>
                              <p:par>
                                <p:cTn id="15" presetID="6" presetClass="emph" presetSubtype="0" fill="hold" nodeType="afterEffect">
                                  <p:stCondLst>
                                    <p:cond delay="0"/>
                                  </p:stCondLst>
                                  <p:childTnLst>
                                    <p:animScale>
                                      <p:cBhvr>
                                        <p:cTn id="16" dur="100" fill="hold"/>
                                        <p:tgtEl>
                                          <p:spTgt spid="12"/>
                                        </p:tgtEl>
                                      </p:cBhvr>
                                      <p:by x="115000" y="115000"/>
                                    </p:animScale>
                                  </p:childTnLst>
                                </p:cTn>
                              </p:par>
                              <p:par>
                                <p:cTn id="17" presetID="6" presetClass="emph" presetSubtype="0" fill="hold" nodeType="withEffect">
                                  <p:stCondLst>
                                    <p:cond delay="200"/>
                                  </p:stCondLst>
                                  <p:childTnLst>
                                    <p:animScale>
                                      <p:cBhvr>
                                        <p:cTn id="18" dur="100" fill="hold"/>
                                        <p:tgtEl>
                                          <p:spTgt spid="12"/>
                                        </p:tgtEl>
                                      </p:cBhvr>
                                      <p:by x="85000" y="85000"/>
                                    </p:animScale>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100" fill="hold"/>
                                        <p:tgtEl>
                                          <p:spTgt spid="12"/>
                                        </p:tgtEl>
                                      </p:cBhvr>
                                      <p:by x="105000" y="105000"/>
                                    </p:animScale>
                                  </p:childTnLst>
                                </p:cTn>
                              </p:par>
                              <p:par>
                                <p:cTn id="22" presetID="6" presetClass="emph" presetSubtype="0" fill="hold" nodeType="withEffect">
                                  <p:stCondLst>
                                    <p:cond delay="200"/>
                                  </p:stCondLst>
                                  <p:childTnLst>
                                    <p:animScale>
                                      <p:cBhvr>
                                        <p:cTn id="23" dur="100" fill="hold"/>
                                        <p:tgtEl>
                                          <p:spTgt spid="12"/>
                                        </p:tgtEl>
                                      </p:cBhvr>
                                      <p:by x="95000" y="95000"/>
                                    </p:animScale>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800"/>
                                        <p:tgtEl>
                                          <p:spTgt spid="20"/>
                                        </p:tgtEl>
                                      </p:cBhvr>
                                    </p:animEffect>
                                  </p:childTnLst>
                                </p:cTn>
                              </p:par>
                            </p:childTnLst>
                          </p:cTn>
                        </p:par>
                        <p:par>
                          <p:cTn id="28" fill="hold">
                            <p:stCondLst>
                              <p:cond delay="3100"/>
                            </p:stCondLst>
                            <p:childTnLst>
                              <p:par>
                                <p:cTn id="29" presetID="14" presetClass="entr" presetSubtype="1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900"/>
                                        <p:tgtEl>
                                          <p:spTgt spid="1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800"/>
                                        <p:tgtEl>
                                          <p:spTgt spid="19"/>
                                        </p:tgtEl>
                                      </p:cBhvr>
                                    </p:animEffect>
                                  </p:childTnLst>
                                </p:cTn>
                              </p:par>
                            </p:childTnLst>
                          </p:cTn>
                        </p:par>
                        <p:par>
                          <p:cTn id="36" fill="hold">
                            <p:stCondLst>
                              <p:cond delay="4800"/>
                            </p:stCondLst>
                            <p:childTnLst>
                              <p:par>
                                <p:cTn id="37" presetID="22" presetClass="entr" presetSubtype="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17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19" grpId="0" animBg="1"/>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915657" y="1563638"/>
            <a:ext cx="3744575" cy="576064"/>
            <a:chOff x="2915657" y="1563638"/>
            <a:chExt cx="3744575" cy="576064"/>
          </a:xfrm>
        </p:grpSpPr>
        <p:sp>
          <p:nvSpPr>
            <p:cNvPr id="2" name="剪去单角的矩形 1"/>
            <p:cNvSpPr/>
            <p:nvPr/>
          </p:nvSpPr>
          <p:spPr>
            <a:xfrm>
              <a:off x="2915657" y="1563638"/>
              <a:ext cx="3744575" cy="576064"/>
            </a:xfrm>
            <a:prstGeom prst="snip1Rect">
              <a:avLst/>
            </a:prstGeom>
            <a:gradFill>
              <a:gsLst>
                <a:gs pos="0">
                  <a:srgbClr val="FF0000"/>
                </a:gs>
                <a:gs pos="100000">
                  <a:srgbClr val="C00000"/>
                </a:gs>
              </a:gsLst>
              <a:lin ang="54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TextBox 3"/>
            <p:cNvSpPr txBox="1"/>
            <p:nvPr/>
          </p:nvSpPr>
          <p:spPr bwMode="auto">
            <a:xfrm>
              <a:off x="3347864" y="1667584"/>
              <a:ext cx="2839239" cy="400110"/>
            </a:xfrm>
            <a:prstGeom prst="rect">
              <a:avLst/>
            </a:prstGeom>
            <a:noFill/>
          </p:spPr>
          <p:txBody>
            <a:bodyPr wrap="none">
              <a:spAutoFit/>
            </a:bodyPr>
            <a:lstStyle/>
            <a:p>
              <a:pPr>
                <a:defRPr/>
              </a:pPr>
              <a:r>
                <a:rPr lang="zh-CN" altLang="en-US" sz="2000" kern="0" spc="300" dirty="0">
                  <a:solidFill>
                    <a:prstClr val="white"/>
                  </a:solidFill>
                  <a:latin typeface="微软雅黑" pitchFamily="34" charset="-122"/>
                  <a:ea typeface="微软雅黑" pitchFamily="34" charset="-122"/>
                </a:rPr>
                <a:t>两学一做的总体要求</a:t>
              </a:r>
              <a:endParaRPr lang="zh-CN" altLang="en-US" sz="2000" kern="0" spc="300" dirty="0" smtClean="0">
                <a:solidFill>
                  <a:prstClr val="white"/>
                </a:solidFill>
                <a:latin typeface="微软雅黑" pitchFamily="34" charset="-122"/>
                <a:ea typeface="微软雅黑" pitchFamily="34" charset="-122"/>
              </a:endParaRP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7704" y="1419622"/>
            <a:ext cx="1285453" cy="913416"/>
          </a:xfrm>
          <a:prstGeom prst="rect">
            <a:avLst/>
          </a:prstGeom>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381500"/>
            <a:ext cx="9144000" cy="762000"/>
          </a:xfrm>
          <a:prstGeom prst="rect">
            <a:avLst/>
          </a:prstGeom>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14" y="0"/>
            <a:ext cx="4571429" cy="3285715"/>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28802" y="365810"/>
            <a:ext cx="1859622" cy="2061924"/>
          </a:xfrm>
          <a:prstGeom prst="rect">
            <a:avLst/>
          </a:prstGeom>
        </p:spPr>
      </p:pic>
      <p:grpSp>
        <p:nvGrpSpPr>
          <p:cNvPr id="29" name="组合 28"/>
          <p:cNvGrpSpPr/>
          <p:nvPr/>
        </p:nvGrpSpPr>
        <p:grpSpPr>
          <a:xfrm>
            <a:off x="3347864" y="2449220"/>
            <a:ext cx="2688739" cy="338554"/>
            <a:chOff x="3497245" y="2427734"/>
            <a:chExt cx="2688739" cy="338554"/>
          </a:xfrm>
        </p:grpSpPr>
        <p:sp>
          <p:nvSpPr>
            <p:cNvPr id="14" name="五角星 13"/>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15" name="TextBox 14"/>
            <p:cNvSpPr txBox="1"/>
            <p:nvPr/>
          </p:nvSpPr>
          <p:spPr bwMode="auto">
            <a:xfrm>
              <a:off x="3808410" y="2427734"/>
              <a:ext cx="2377574" cy="338554"/>
            </a:xfrm>
            <a:prstGeom prst="rect">
              <a:avLst/>
            </a:prstGeom>
            <a:noFill/>
          </p:spPr>
          <p:txBody>
            <a:bodyPr wrap="none">
              <a:spAutoFit/>
            </a:bodyPr>
            <a:lstStyle/>
            <a:p>
              <a:pPr>
                <a:defRPr/>
              </a:pP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基础在学，关键在做</a:t>
              </a:r>
            </a:p>
          </p:txBody>
        </p:sp>
      </p:grpSp>
      <p:grpSp>
        <p:nvGrpSpPr>
          <p:cNvPr id="33" name="组合 32"/>
          <p:cNvGrpSpPr/>
          <p:nvPr/>
        </p:nvGrpSpPr>
        <p:grpSpPr>
          <a:xfrm>
            <a:off x="3347864" y="2881268"/>
            <a:ext cx="3419708" cy="338554"/>
            <a:chOff x="3497245" y="2427734"/>
            <a:chExt cx="3419708" cy="338554"/>
          </a:xfrm>
        </p:grpSpPr>
        <p:sp>
          <p:nvSpPr>
            <p:cNvPr id="34" name="五角星 33"/>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35" name="TextBox 34"/>
            <p:cNvSpPr txBox="1"/>
            <p:nvPr/>
          </p:nvSpPr>
          <p:spPr bwMode="auto">
            <a:xfrm>
              <a:off x="3808410" y="2427734"/>
              <a:ext cx="3108543" cy="338554"/>
            </a:xfrm>
            <a:prstGeom prst="rect">
              <a:avLst/>
            </a:prstGeom>
            <a:noFill/>
          </p:spPr>
          <p:txBody>
            <a:bodyPr wrap="none">
              <a:spAutoFit/>
            </a:bodyPr>
            <a:lstStyle/>
            <a:p>
              <a:pPr>
                <a:defRPr/>
              </a:pPr>
              <a:r>
                <a:rPr lang="zh-CN" altLang="en-US" sz="1600" b="1" kern="0" spc="300" dirty="0" smtClean="0">
                  <a:gradFill>
                    <a:gsLst>
                      <a:gs pos="0">
                        <a:srgbClr val="C00000"/>
                      </a:gs>
                      <a:gs pos="100000">
                        <a:srgbClr val="FF0000"/>
                      </a:gs>
                    </a:gsLst>
                    <a:lin ang="5400000" scaled="0"/>
                  </a:gradFill>
                  <a:latin typeface="微软雅黑" pitchFamily="34" charset="-122"/>
                  <a:ea typeface="微软雅黑" pitchFamily="34" charset="-122"/>
                </a:rPr>
                <a:t>带</a:t>
              </a: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着问题学</a:t>
              </a:r>
              <a:r>
                <a:rPr lang="zh-CN" altLang="en-US" sz="1600" b="1" kern="0" spc="300" dirty="0" smtClean="0">
                  <a:gradFill>
                    <a:gsLst>
                      <a:gs pos="0">
                        <a:srgbClr val="C00000"/>
                      </a:gs>
                      <a:gs pos="100000">
                        <a:srgbClr val="FF0000"/>
                      </a:gs>
                    </a:gsLst>
                    <a:lin ang="5400000" scaled="0"/>
                  </a:gradFill>
                  <a:latin typeface="微软雅黑" pitchFamily="34" charset="-122"/>
                  <a:ea typeface="微软雅黑" pitchFamily="34" charset="-122"/>
                </a:rPr>
                <a:t>，要</a:t>
              </a:r>
              <a:r>
                <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rPr>
                <a:t>针对问题</a:t>
              </a:r>
              <a:r>
                <a:rPr lang="zh-CN" altLang="en-US" sz="1600" b="1" kern="0" spc="300" dirty="0" smtClean="0">
                  <a:gradFill>
                    <a:gsLst>
                      <a:gs pos="0">
                        <a:srgbClr val="C00000"/>
                      </a:gs>
                      <a:gs pos="100000">
                        <a:srgbClr val="FF0000"/>
                      </a:gs>
                    </a:gsLst>
                    <a:lin ang="5400000" scaled="0"/>
                  </a:gradFill>
                  <a:latin typeface="微软雅黑" pitchFamily="34" charset="-122"/>
                  <a:ea typeface="微软雅黑" pitchFamily="34" charset="-122"/>
                </a:rPr>
                <a:t>改</a:t>
              </a:r>
              <a:endPar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endParaRPr>
            </a:p>
          </p:txBody>
        </p:sp>
      </p:grpSp>
      <p:grpSp>
        <p:nvGrpSpPr>
          <p:cNvPr id="36" name="组合 35"/>
          <p:cNvGrpSpPr/>
          <p:nvPr/>
        </p:nvGrpSpPr>
        <p:grpSpPr>
          <a:xfrm>
            <a:off x="3347864" y="3313316"/>
            <a:ext cx="2201426" cy="338554"/>
            <a:chOff x="3497245" y="2427734"/>
            <a:chExt cx="2201426" cy="338554"/>
          </a:xfrm>
        </p:grpSpPr>
        <p:sp>
          <p:nvSpPr>
            <p:cNvPr id="37" name="五角星 36"/>
            <p:cNvSpPr/>
            <p:nvPr/>
          </p:nvSpPr>
          <p:spPr>
            <a:xfrm>
              <a:off x="3497245" y="2466975"/>
              <a:ext cx="250964" cy="231492"/>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gradFill>
                  <a:gsLst>
                    <a:gs pos="0">
                      <a:srgbClr val="C00000"/>
                    </a:gs>
                    <a:gs pos="100000">
                      <a:srgbClr val="FF0000"/>
                    </a:gs>
                  </a:gsLst>
                  <a:lin ang="5400000" scaled="0"/>
                </a:gradFill>
              </a:endParaRPr>
            </a:p>
          </p:txBody>
        </p:sp>
        <p:sp>
          <p:nvSpPr>
            <p:cNvPr id="38" name="TextBox 37"/>
            <p:cNvSpPr txBox="1"/>
            <p:nvPr/>
          </p:nvSpPr>
          <p:spPr bwMode="auto">
            <a:xfrm>
              <a:off x="3808410" y="2427734"/>
              <a:ext cx="1890261" cy="338554"/>
            </a:xfrm>
            <a:prstGeom prst="rect">
              <a:avLst/>
            </a:prstGeom>
            <a:noFill/>
          </p:spPr>
          <p:txBody>
            <a:bodyPr wrap="none">
              <a:spAutoFit/>
            </a:bodyPr>
            <a:lstStyle/>
            <a:p>
              <a:pPr>
                <a:defRPr/>
              </a:pPr>
              <a:r>
                <a:rPr lang="zh-CN" altLang="en-US" sz="1600" b="1" kern="0" spc="300" dirty="0" smtClean="0">
                  <a:gradFill>
                    <a:gsLst>
                      <a:gs pos="0">
                        <a:srgbClr val="C00000"/>
                      </a:gs>
                      <a:gs pos="100000">
                        <a:srgbClr val="FF0000"/>
                      </a:gs>
                    </a:gsLst>
                    <a:lin ang="5400000" scaled="0"/>
                  </a:gradFill>
                  <a:latin typeface="微软雅黑" pitchFamily="34" charset="-122"/>
                  <a:ea typeface="微软雅黑" pitchFamily="34" charset="-122"/>
                </a:rPr>
                <a:t>要做到五个坚持</a:t>
              </a:r>
              <a:endParaRPr lang="zh-CN" altLang="en-US" sz="1600" b="1" kern="0" spc="300" dirty="0">
                <a:gradFill>
                  <a:gsLst>
                    <a:gs pos="0">
                      <a:srgbClr val="C00000"/>
                    </a:gs>
                    <a:gs pos="100000">
                      <a:srgbClr val="FF0000"/>
                    </a:gs>
                  </a:gsLst>
                  <a:lin ang="5400000" scaled="0"/>
                </a:gradFill>
                <a:latin typeface="微软雅黑" pitchFamily="34" charset="-122"/>
                <a:ea typeface="微软雅黑" pitchFamily="34" charset="-122"/>
              </a:endParaRPr>
            </a:p>
          </p:txBody>
        </p:sp>
      </p:grpSp>
    </p:spTree>
    <p:extLst>
      <p:ext uri="{BB962C8B-B14F-4D97-AF65-F5344CB8AC3E}">
        <p14:creationId xmlns:p14="http://schemas.microsoft.com/office/powerpoint/2010/main" val="68311823"/>
      </p:ext>
    </p:extLst>
  </p:cSld>
  <p:clrMapOvr>
    <a:masterClrMapping/>
  </p:clrMapOvr>
  <mc:AlternateContent xmlns:mc="http://schemas.openxmlformats.org/markup-compatibility/2006" xmlns:p14="http://schemas.microsoft.com/office/powerpoint/2010/main">
    <mc:Choice Requires="p14">
      <p:transition spd="slow" p14:dur="1500" advClick="0" advTm="0">
        <p14:warp dir="i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1000"/>
                                            <p:tgtEl>
                                              <p:spTgt spid="26"/>
                                            </p:tgtEl>
                                          </p:cBhvr>
                                        </p:animEffect>
                                      </p:childTnLst>
                                    </p:cTn>
                                  </p:par>
                                </p:childTnLst>
                              </p:cTn>
                            </p:par>
                            <p:par>
                              <p:cTn id="18" fill="hold">
                                <p:stCondLst>
                                  <p:cond delay="3000"/>
                                </p:stCondLst>
                                <p:childTnLst>
                                  <p:par>
                                    <p:cTn id="19" presetID="2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right)">
                                          <p:cBhvr>
                                            <p:cTn id="21" dur="3000"/>
                                            <p:tgtEl>
                                              <p:spTgt spid="23"/>
                                            </p:tgtEl>
                                          </p:cBhvr>
                                        </p:animEffect>
                                      </p:childTnLst>
                                    </p:cTn>
                                  </p:par>
                                  <p:par>
                                    <p:cTn id="22" presetID="2" presetClass="entr" presetSubtype="2" accel="52000" fill="hold" nodeType="withEffect" p14:presetBounceEnd="52000">
                                      <p:stCondLst>
                                        <p:cond delay="500"/>
                                      </p:stCondLst>
                                      <p:childTnLst>
                                        <p:set>
                                          <p:cBhvr>
                                            <p:cTn id="23" dur="1" fill="hold">
                                              <p:stCondLst>
                                                <p:cond delay="0"/>
                                              </p:stCondLst>
                                            </p:cTn>
                                            <p:tgtEl>
                                              <p:spTgt spid="29"/>
                                            </p:tgtEl>
                                            <p:attrNameLst>
                                              <p:attrName>style.visibility</p:attrName>
                                            </p:attrNameLst>
                                          </p:cBhvr>
                                          <p:to>
                                            <p:strVal val="visible"/>
                                          </p:to>
                                        </p:set>
                                        <p:anim calcmode="lin" valueType="num" p14:bounceEnd="52000">
                                          <p:cBhvr additive="base">
                                            <p:cTn id="24" dur="1000" fill="hold"/>
                                            <p:tgtEl>
                                              <p:spTgt spid="29"/>
                                            </p:tgtEl>
                                            <p:attrNameLst>
                                              <p:attrName>ppt_x</p:attrName>
                                            </p:attrNameLst>
                                          </p:cBhvr>
                                          <p:tavLst>
                                            <p:tav tm="0">
                                              <p:val>
                                                <p:strVal val="1+#ppt_w/2"/>
                                              </p:val>
                                            </p:tav>
                                            <p:tav tm="100000">
                                              <p:val>
                                                <p:strVal val="#ppt_x"/>
                                              </p:val>
                                            </p:tav>
                                          </p:tavLst>
                                        </p:anim>
                                        <p:anim calcmode="lin" valueType="num" p14:bounceEnd="52000">
                                          <p:cBhvr additive="base">
                                            <p:cTn id="25" dur="1000" fill="hold"/>
                                            <p:tgtEl>
                                              <p:spTgt spid="29"/>
                                            </p:tgtEl>
                                            <p:attrNameLst>
                                              <p:attrName>ppt_y</p:attrName>
                                            </p:attrNameLst>
                                          </p:cBhvr>
                                          <p:tavLst>
                                            <p:tav tm="0">
                                              <p:val>
                                                <p:strVal val="#ppt_y"/>
                                              </p:val>
                                            </p:tav>
                                            <p:tav tm="100000">
                                              <p:val>
                                                <p:strVal val="#ppt_y"/>
                                              </p:val>
                                            </p:tav>
                                          </p:tavLst>
                                        </p:anim>
                                      </p:childTnLst>
                                    </p:cTn>
                                  </p:par>
                                  <p:par>
                                    <p:cTn id="26" presetID="2" presetClass="entr" presetSubtype="2" accel="52000" fill="hold" nodeType="withEffect" p14:presetBounceEnd="52000">
                                      <p:stCondLst>
                                        <p:cond delay="1200"/>
                                      </p:stCondLst>
                                      <p:childTnLst>
                                        <p:set>
                                          <p:cBhvr>
                                            <p:cTn id="27" dur="1" fill="hold">
                                              <p:stCondLst>
                                                <p:cond delay="0"/>
                                              </p:stCondLst>
                                            </p:cTn>
                                            <p:tgtEl>
                                              <p:spTgt spid="33"/>
                                            </p:tgtEl>
                                            <p:attrNameLst>
                                              <p:attrName>style.visibility</p:attrName>
                                            </p:attrNameLst>
                                          </p:cBhvr>
                                          <p:to>
                                            <p:strVal val="visible"/>
                                          </p:to>
                                        </p:set>
                                        <p:anim calcmode="lin" valueType="num" p14:bounceEnd="52000">
                                          <p:cBhvr additive="base">
                                            <p:cTn id="28" dur="1000" fill="hold"/>
                                            <p:tgtEl>
                                              <p:spTgt spid="33"/>
                                            </p:tgtEl>
                                            <p:attrNameLst>
                                              <p:attrName>ppt_x</p:attrName>
                                            </p:attrNameLst>
                                          </p:cBhvr>
                                          <p:tavLst>
                                            <p:tav tm="0">
                                              <p:val>
                                                <p:strVal val="1+#ppt_w/2"/>
                                              </p:val>
                                            </p:tav>
                                            <p:tav tm="100000">
                                              <p:val>
                                                <p:strVal val="#ppt_x"/>
                                              </p:val>
                                            </p:tav>
                                          </p:tavLst>
                                        </p:anim>
                                        <p:anim calcmode="lin" valueType="num" p14:bounceEnd="52000">
                                          <p:cBhvr additive="base">
                                            <p:cTn id="29" dur="1000" fill="hold"/>
                                            <p:tgtEl>
                                              <p:spTgt spid="33"/>
                                            </p:tgtEl>
                                            <p:attrNameLst>
                                              <p:attrName>ppt_y</p:attrName>
                                            </p:attrNameLst>
                                          </p:cBhvr>
                                          <p:tavLst>
                                            <p:tav tm="0">
                                              <p:val>
                                                <p:strVal val="#ppt_y"/>
                                              </p:val>
                                            </p:tav>
                                            <p:tav tm="100000">
                                              <p:val>
                                                <p:strVal val="#ppt_y"/>
                                              </p:val>
                                            </p:tav>
                                          </p:tavLst>
                                        </p:anim>
                                      </p:childTnLst>
                                    </p:cTn>
                                  </p:par>
                                  <p:par>
                                    <p:cTn id="30" presetID="2" presetClass="entr" presetSubtype="2" accel="52000" fill="hold" nodeType="withEffect" p14:presetBounceEnd="52000">
                                      <p:stCondLst>
                                        <p:cond delay="2000"/>
                                      </p:stCondLst>
                                      <p:childTnLst>
                                        <p:set>
                                          <p:cBhvr>
                                            <p:cTn id="31" dur="1" fill="hold">
                                              <p:stCondLst>
                                                <p:cond delay="0"/>
                                              </p:stCondLst>
                                            </p:cTn>
                                            <p:tgtEl>
                                              <p:spTgt spid="36"/>
                                            </p:tgtEl>
                                            <p:attrNameLst>
                                              <p:attrName>style.visibility</p:attrName>
                                            </p:attrNameLst>
                                          </p:cBhvr>
                                          <p:to>
                                            <p:strVal val="visible"/>
                                          </p:to>
                                        </p:set>
                                        <p:anim calcmode="lin" valueType="num" p14:bounceEnd="52000">
                                          <p:cBhvr additive="base">
                                            <p:cTn id="32" dur="1000" fill="hold"/>
                                            <p:tgtEl>
                                              <p:spTgt spid="36"/>
                                            </p:tgtEl>
                                            <p:attrNameLst>
                                              <p:attrName>ppt_x</p:attrName>
                                            </p:attrNameLst>
                                          </p:cBhvr>
                                          <p:tavLst>
                                            <p:tav tm="0">
                                              <p:val>
                                                <p:strVal val="1+#ppt_w/2"/>
                                              </p:val>
                                            </p:tav>
                                            <p:tav tm="100000">
                                              <p:val>
                                                <p:strVal val="#ppt_x"/>
                                              </p:val>
                                            </p:tav>
                                          </p:tavLst>
                                        </p:anim>
                                        <p:anim calcmode="lin" valueType="num" p14:bounceEnd="52000">
                                          <p:cBhvr additive="base">
                                            <p:cTn id="33" dur="10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6000"/>
                                </p:stCondLst>
                                <p:childTnLst>
                                  <p:par>
                                    <p:cTn id="35" presetID="2" presetClass="entr" presetSubtype="6" accel="32000" fill="hold" nodeType="afterEffect" p14:presetBounceEnd="32000">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14:bounceEnd="32000">
                                          <p:cBhvr additive="base">
                                            <p:cTn id="37" dur="1700" fill="hold"/>
                                            <p:tgtEl>
                                              <p:spTgt spid="25"/>
                                            </p:tgtEl>
                                            <p:attrNameLst>
                                              <p:attrName>ppt_x</p:attrName>
                                            </p:attrNameLst>
                                          </p:cBhvr>
                                          <p:tavLst>
                                            <p:tav tm="0">
                                              <p:val>
                                                <p:strVal val="1+#ppt_w/2"/>
                                              </p:val>
                                            </p:tav>
                                            <p:tav tm="100000">
                                              <p:val>
                                                <p:strVal val="#ppt_x"/>
                                              </p:val>
                                            </p:tav>
                                          </p:tavLst>
                                        </p:anim>
                                        <p:anim calcmode="lin" valueType="num" p14:bounceEnd="32000">
                                          <p:cBhvr additive="base">
                                            <p:cTn id="38" dur="17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1000"/>
                                            <p:tgtEl>
                                              <p:spTgt spid="26"/>
                                            </p:tgtEl>
                                          </p:cBhvr>
                                        </p:animEffect>
                                      </p:childTnLst>
                                    </p:cTn>
                                  </p:par>
                                </p:childTnLst>
                              </p:cTn>
                            </p:par>
                            <p:par>
                              <p:cTn id="18" fill="hold">
                                <p:stCondLst>
                                  <p:cond delay="3000"/>
                                </p:stCondLst>
                                <p:childTnLst>
                                  <p:par>
                                    <p:cTn id="19" presetID="2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right)">
                                          <p:cBhvr>
                                            <p:cTn id="21" dur="3000"/>
                                            <p:tgtEl>
                                              <p:spTgt spid="23"/>
                                            </p:tgtEl>
                                          </p:cBhvr>
                                        </p:animEffect>
                                      </p:childTnLst>
                                    </p:cTn>
                                  </p:par>
                                  <p:par>
                                    <p:cTn id="22" presetID="2" presetClass="entr" presetSubtype="2" accel="52000" fill="hold" nodeType="withEffect">
                                      <p:stCondLst>
                                        <p:cond delay="5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1000" fill="hold"/>
                                            <p:tgtEl>
                                              <p:spTgt spid="29"/>
                                            </p:tgtEl>
                                            <p:attrNameLst>
                                              <p:attrName>ppt_x</p:attrName>
                                            </p:attrNameLst>
                                          </p:cBhvr>
                                          <p:tavLst>
                                            <p:tav tm="0">
                                              <p:val>
                                                <p:strVal val="1+#ppt_w/2"/>
                                              </p:val>
                                            </p:tav>
                                            <p:tav tm="100000">
                                              <p:val>
                                                <p:strVal val="#ppt_x"/>
                                              </p:val>
                                            </p:tav>
                                          </p:tavLst>
                                        </p:anim>
                                        <p:anim calcmode="lin" valueType="num">
                                          <p:cBhvr additive="base">
                                            <p:cTn id="25" dur="1000" fill="hold"/>
                                            <p:tgtEl>
                                              <p:spTgt spid="29"/>
                                            </p:tgtEl>
                                            <p:attrNameLst>
                                              <p:attrName>ppt_y</p:attrName>
                                            </p:attrNameLst>
                                          </p:cBhvr>
                                          <p:tavLst>
                                            <p:tav tm="0">
                                              <p:val>
                                                <p:strVal val="#ppt_y"/>
                                              </p:val>
                                            </p:tav>
                                            <p:tav tm="100000">
                                              <p:val>
                                                <p:strVal val="#ppt_y"/>
                                              </p:val>
                                            </p:tav>
                                          </p:tavLst>
                                        </p:anim>
                                      </p:childTnLst>
                                    </p:cTn>
                                  </p:par>
                                  <p:par>
                                    <p:cTn id="26" presetID="2" presetClass="entr" presetSubtype="2" accel="52000" fill="hold" nodeType="withEffect">
                                      <p:stCondLst>
                                        <p:cond delay="120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1000" fill="hold"/>
                                            <p:tgtEl>
                                              <p:spTgt spid="33"/>
                                            </p:tgtEl>
                                            <p:attrNameLst>
                                              <p:attrName>ppt_x</p:attrName>
                                            </p:attrNameLst>
                                          </p:cBhvr>
                                          <p:tavLst>
                                            <p:tav tm="0">
                                              <p:val>
                                                <p:strVal val="1+#ppt_w/2"/>
                                              </p:val>
                                            </p:tav>
                                            <p:tav tm="100000">
                                              <p:val>
                                                <p:strVal val="#ppt_x"/>
                                              </p:val>
                                            </p:tav>
                                          </p:tavLst>
                                        </p:anim>
                                        <p:anim calcmode="lin" valueType="num">
                                          <p:cBhvr additive="base">
                                            <p:cTn id="29" dur="1000" fill="hold"/>
                                            <p:tgtEl>
                                              <p:spTgt spid="33"/>
                                            </p:tgtEl>
                                            <p:attrNameLst>
                                              <p:attrName>ppt_y</p:attrName>
                                            </p:attrNameLst>
                                          </p:cBhvr>
                                          <p:tavLst>
                                            <p:tav tm="0">
                                              <p:val>
                                                <p:strVal val="#ppt_y"/>
                                              </p:val>
                                            </p:tav>
                                            <p:tav tm="100000">
                                              <p:val>
                                                <p:strVal val="#ppt_y"/>
                                              </p:val>
                                            </p:tav>
                                          </p:tavLst>
                                        </p:anim>
                                      </p:childTnLst>
                                    </p:cTn>
                                  </p:par>
                                  <p:par>
                                    <p:cTn id="30" presetID="2" presetClass="entr" presetSubtype="2" accel="52000" fill="hold" nodeType="withEffect">
                                      <p:stCondLst>
                                        <p:cond delay="200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1000" fill="hold"/>
                                            <p:tgtEl>
                                              <p:spTgt spid="36"/>
                                            </p:tgtEl>
                                            <p:attrNameLst>
                                              <p:attrName>ppt_x</p:attrName>
                                            </p:attrNameLst>
                                          </p:cBhvr>
                                          <p:tavLst>
                                            <p:tav tm="0">
                                              <p:val>
                                                <p:strVal val="1+#ppt_w/2"/>
                                              </p:val>
                                            </p:tav>
                                            <p:tav tm="100000">
                                              <p:val>
                                                <p:strVal val="#ppt_x"/>
                                              </p:val>
                                            </p:tav>
                                          </p:tavLst>
                                        </p:anim>
                                        <p:anim calcmode="lin" valueType="num">
                                          <p:cBhvr additive="base">
                                            <p:cTn id="33" dur="10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6000"/>
                                </p:stCondLst>
                                <p:childTnLst>
                                  <p:par>
                                    <p:cTn id="35" presetID="2" presetClass="entr" presetSubtype="6" accel="3200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1700" fill="hold"/>
                                            <p:tgtEl>
                                              <p:spTgt spid="25"/>
                                            </p:tgtEl>
                                            <p:attrNameLst>
                                              <p:attrName>ppt_x</p:attrName>
                                            </p:attrNameLst>
                                          </p:cBhvr>
                                          <p:tavLst>
                                            <p:tav tm="0">
                                              <p:val>
                                                <p:strVal val="1+#ppt_w/2"/>
                                              </p:val>
                                            </p:tav>
                                            <p:tav tm="100000">
                                              <p:val>
                                                <p:strVal val="#ppt_x"/>
                                              </p:val>
                                            </p:tav>
                                          </p:tavLst>
                                        </p:anim>
                                        <p:anim calcmode="lin" valueType="num">
                                          <p:cBhvr additive="base">
                                            <p:cTn id="38" dur="17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RESOURCE_PATHS_HASH_PRESENTER" val="18c4a3cd838a3435d9bfc24105c887c2da9c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1467</TotalTime>
  <Words>4388</Words>
  <Application>Microsoft Office PowerPoint</Application>
  <PresentationFormat>全屏显示(16:9)</PresentationFormat>
  <Paragraphs>260</Paragraphs>
  <Slides>38</Slides>
  <Notes>36</Notes>
  <HiddenSlides>0</HiddenSlides>
  <MMClips>1</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38</vt:i4>
      </vt:variant>
    </vt:vector>
  </HeadingPairs>
  <TitlesOfParts>
    <vt:vector size="45" baseType="lpstr">
      <vt:lpstr>宋体</vt:lpstr>
      <vt:lpstr>微软雅黑</vt:lpstr>
      <vt:lpstr>Arial</vt:lpstr>
      <vt:lpstr>Calibri</vt:lpstr>
      <vt:lpstr>Calibri Light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207</cp:revision>
  <dcterms:created xsi:type="dcterms:W3CDTF">2016-03-06T12:51:22Z</dcterms:created>
  <dcterms:modified xsi:type="dcterms:W3CDTF">2016-11-06T09:48:44Z</dcterms:modified>
  <cp:category>锐旗设计；https://9ppt.taobao.com</cp:category>
</cp:coreProperties>
</file>