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60" r:id="rId3"/>
    <p:sldId id="259" r:id="rId4"/>
    <p:sldId id="257" r:id="rId5"/>
    <p:sldId id="266" r:id="rId6"/>
    <p:sldId id="285" r:id="rId7"/>
    <p:sldId id="267" r:id="rId8"/>
    <p:sldId id="268" r:id="rId9"/>
    <p:sldId id="269" r:id="rId10"/>
    <p:sldId id="262" r:id="rId11"/>
    <p:sldId id="272" r:id="rId12"/>
    <p:sldId id="273" r:id="rId13"/>
    <p:sldId id="274" r:id="rId14"/>
    <p:sldId id="275" r:id="rId15"/>
    <p:sldId id="276" r:id="rId16"/>
    <p:sldId id="284" r:id="rId17"/>
    <p:sldId id="263" r:id="rId18"/>
    <p:sldId id="277" r:id="rId19"/>
    <p:sldId id="278" r:id="rId20"/>
    <p:sldId id="279" r:id="rId21"/>
    <p:sldId id="264" r:id="rId22"/>
    <p:sldId id="281" r:id="rId23"/>
    <p:sldId id="265" r:id="rId24"/>
    <p:sldId id="282" r:id="rId25"/>
    <p:sldId id="283" r:id="rId26"/>
    <p:sldId id="258" r:id="rId27"/>
    <p:sldId id="1723" r:id="rId28"/>
    <p:sldId id="1728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B8E3"/>
    <a:srgbClr val="9FB7D7"/>
    <a:srgbClr val="C6DEFF"/>
    <a:srgbClr val="C9C9C9"/>
    <a:srgbClr val="2E75B6"/>
    <a:srgbClr val="BFD5F8"/>
    <a:srgbClr val="5B9BD5"/>
    <a:srgbClr val="E6E6E6"/>
    <a:srgbClr val="7F7F7F"/>
    <a:srgbClr val="E9E9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41" autoAdjust="0"/>
    <p:restoredTop sz="94660"/>
  </p:normalViewPr>
  <p:slideViewPr>
    <p:cSldViewPr snapToGrid="0">
      <p:cViewPr>
        <p:scale>
          <a:sx n="100" d="100"/>
          <a:sy n="100" d="100"/>
        </p:scale>
        <p:origin x="480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添加图表标题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1D-40D5-BCF3-156FD834F9F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91D-40D5-BCF3-156FD834F9F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91D-40D5-BCF3-156FD834F9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10676688"/>
        <c:axId val="1534792464"/>
      </c:barChart>
      <c:catAx>
        <c:axId val="1210676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34792464"/>
        <c:crosses val="autoZero"/>
        <c:auto val="1"/>
        <c:lblAlgn val="ctr"/>
        <c:lblOffset val="100"/>
        <c:noMultiLvlLbl val="0"/>
      </c:catAx>
      <c:valAx>
        <c:axId val="1534792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06766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1044277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9142-5CC9-44F0-99A1-F40C032C00AE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6EE32-F6C5-4C70-84CE-85C2B976AF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801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9142-5CC9-44F0-99A1-F40C032C00AE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6EE32-F6C5-4C70-84CE-85C2B976AF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4347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9142-5CC9-44F0-99A1-F40C032C00AE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6EE32-F6C5-4C70-84CE-85C2B976AF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6153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2605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06181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9142-5CC9-44F0-99A1-F40C032C00AE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6EE32-F6C5-4C70-84CE-85C2B976AF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236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9142-5CC9-44F0-99A1-F40C032C00AE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6EE32-F6C5-4C70-84CE-85C2B976AF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776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9142-5CC9-44F0-99A1-F40C032C00AE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6EE32-F6C5-4C70-84CE-85C2B976AF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915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9142-5CC9-44F0-99A1-F40C032C00AE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6EE32-F6C5-4C70-84CE-85C2B976AF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957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9142-5CC9-44F0-99A1-F40C032C00AE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6EE32-F6C5-4C70-84CE-85C2B976AF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265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9142-5CC9-44F0-99A1-F40C032C00AE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6EE32-F6C5-4C70-84CE-85C2B976AF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372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9142-5CC9-44F0-99A1-F40C032C00AE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6EE32-F6C5-4C70-84CE-85C2B976AF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699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9142-5CC9-44F0-99A1-F40C032C00AE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6EE32-F6C5-4C70-84CE-85C2B976AF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688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E6E6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09142-5CC9-44F0-99A1-F40C032C00AE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86EE32-F6C5-4C70-84CE-85C2B976AF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731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9297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Relationship Id="rId6" Type="http://schemas.microsoft.com/office/2007/relationships/hdphoto" Target="../media/hdphoto4.wdp"/><Relationship Id="rId5" Type="http://schemas.openxmlformats.org/officeDocument/2006/relationships/image" Target="../media/image16.png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0.jpg"/><Relationship Id="rId7" Type="http://schemas.openxmlformats.org/officeDocument/2006/relationships/image" Target="../media/image14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Relationship Id="rId6" Type="http://schemas.microsoft.com/office/2007/relationships/hdphoto" Target="../media/hdphoto5.wdp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7.wdp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" name="任意多边形 4"/>
          <p:cNvSpPr/>
          <p:nvPr/>
        </p:nvSpPr>
        <p:spPr>
          <a:xfrm rot="2968493">
            <a:off x="5504029" y="-1560010"/>
            <a:ext cx="8152386" cy="5633681"/>
          </a:xfrm>
          <a:custGeom>
            <a:avLst/>
            <a:gdLst>
              <a:gd name="connsiteX0" fmla="*/ 0 w 8152386"/>
              <a:gd name="connsiteY0" fmla="*/ 5633681 h 5633681"/>
              <a:gd name="connsiteX1" fmla="*/ 4815891 w 8152386"/>
              <a:gd name="connsiteY1" fmla="*/ 0 h 5633681"/>
              <a:gd name="connsiteX2" fmla="*/ 8152386 w 8152386"/>
              <a:gd name="connsiteY2" fmla="*/ 2852167 h 5633681"/>
              <a:gd name="connsiteX3" fmla="*/ 8152386 w 8152386"/>
              <a:gd name="connsiteY3" fmla="*/ 5633681 h 563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52386" h="5633681">
                <a:moveTo>
                  <a:pt x="0" y="5633681"/>
                </a:moveTo>
                <a:lnTo>
                  <a:pt x="4815891" y="0"/>
                </a:lnTo>
                <a:lnTo>
                  <a:pt x="8152386" y="2852167"/>
                </a:lnTo>
                <a:lnTo>
                  <a:pt x="8152386" y="5633681"/>
                </a:lnTo>
                <a:close/>
              </a:path>
            </a:pathLst>
          </a:cu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8433519" y="3676325"/>
            <a:ext cx="3041789" cy="3564733"/>
          </a:xfrm>
          <a:prstGeom prst="line">
            <a:avLst/>
          </a:prstGeom>
          <a:ln w="2540">
            <a:solidFill>
              <a:schemeClr val="bg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0520153" y="-190500"/>
            <a:ext cx="885288" cy="1037486"/>
          </a:xfrm>
          <a:prstGeom prst="line">
            <a:avLst/>
          </a:prstGeom>
          <a:ln w="2540">
            <a:solidFill>
              <a:schemeClr val="bg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985943" y="15088"/>
            <a:ext cx="3066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上海海事大学</a:t>
            </a:r>
            <a:endParaRPr lang="en-US" altLang="zh-CN" sz="32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5400000">
            <a:off x="8250150" y="3221585"/>
            <a:ext cx="328206" cy="22162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078808" y="772982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毕业设计答辩</a:t>
            </a:r>
            <a:endParaRPr lang="x-none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0" y="0"/>
            <a:ext cx="1552575" cy="1571625"/>
            <a:chOff x="531337" y="2990334"/>
            <a:chExt cx="1552575" cy="1571625"/>
          </a:xfrm>
        </p:grpSpPr>
        <p:sp>
          <p:nvSpPr>
            <p:cNvPr id="12" name="椭圆 11"/>
            <p:cNvSpPr/>
            <p:nvPr/>
          </p:nvSpPr>
          <p:spPr>
            <a:xfrm>
              <a:off x="543697" y="3027405"/>
              <a:ext cx="1532238" cy="1507524"/>
            </a:xfrm>
            <a:prstGeom prst="ellipse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337" y="2990334"/>
              <a:ext cx="1552575" cy="1571625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8746868" y="3155435"/>
            <a:ext cx="1555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61050" y="3592040"/>
            <a:ext cx="1786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79614" y="1777999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此处添加毕业设计名称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x-none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261731" y="4053359"/>
            <a:ext cx="1786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学院专业：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188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/>
      <p:bldP spid="17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506481"/>
            <a:ext cx="12192000" cy="1274618"/>
            <a:chOff x="0" y="0"/>
            <a:chExt cx="12192000" cy="155486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8163" y="0"/>
              <a:ext cx="8857578" cy="155486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0" y="0"/>
              <a:ext cx="1668162" cy="155486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35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0523838" y="0"/>
              <a:ext cx="1668162" cy="155486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123568" y="1878229"/>
            <a:ext cx="86496" cy="50268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3568" y="1912621"/>
            <a:ext cx="16681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x-none" altLang="zh-CN" sz="24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373446" y="4442379"/>
            <a:ext cx="2662004" cy="2128966"/>
          </a:xfrm>
          <a:prstGeom prst="hexagon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676"/>
          <a:stretch/>
        </p:blipFill>
        <p:spPr>
          <a:xfrm>
            <a:off x="4373446" y="2195558"/>
            <a:ext cx="2620477" cy="2133245"/>
          </a:xfrm>
          <a:prstGeom prst="hexagon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167326" y="3867138"/>
            <a:ext cx="412237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 法  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23407" y="3867138"/>
            <a:ext cx="424085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 法       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791731" y="-16739"/>
            <a:ext cx="8584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1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2</a:t>
            </a:r>
            <a:r>
              <a:rPr kumimoji="1" lang="en-US" altLang="zh-CN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研究内容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7569" y="525951"/>
            <a:ext cx="1220700" cy="1235678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61478" y="3068280"/>
            <a:ext cx="3448314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3" name="矩形 22"/>
          <p:cNvSpPr/>
          <p:nvPr/>
        </p:nvSpPr>
        <p:spPr>
          <a:xfrm>
            <a:off x="7708991" y="3072084"/>
            <a:ext cx="3448314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51494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506481"/>
            <a:ext cx="12192000" cy="1274618"/>
            <a:chOff x="0" y="0"/>
            <a:chExt cx="12192000" cy="155486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8163" y="0"/>
              <a:ext cx="8857578" cy="155486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0" y="0"/>
              <a:ext cx="1668162" cy="155486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35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0523838" y="0"/>
              <a:ext cx="1668162" cy="155486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123568" y="1878229"/>
            <a:ext cx="86496" cy="50268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3568" y="1912621"/>
            <a:ext cx="16681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x-none" altLang="zh-CN" sz="24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8" r="20481"/>
          <a:stretch/>
        </p:blipFill>
        <p:spPr>
          <a:xfrm>
            <a:off x="210064" y="3434946"/>
            <a:ext cx="2063580" cy="15917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187" y="3434946"/>
            <a:ext cx="2063580" cy="159177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34081" y="2938173"/>
            <a:ext cx="1052557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93432" y="2971823"/>
            <a:ext cx="1052557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91731" y="-16739"/>
            <a:ext cx="8584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1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2</a:t>
            </a:r>
            <a:r>
              <a:rPr kumimoji="1" lang="en-US" altLang="zh-CN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研究内容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7569" y="525951"/>
            <a:ext cx="1220700" cy="123567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581479" y="2938173"/>
            <a:ext cx="3448314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652246" y="2938173"/>
            <a:ext cx="3448314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9" name="矩形 18"/>
          <p:cNvSpPr/>
          <p:nvPr/>
        </p:nvSpPr>
        <p:spPr>
          <a:xfrm>
            <a:off x="210062" y="4915721"/>
            <a:ext cx="2070077" cy="464108"/>
          </a:xfrm>
          <a:prstGeom prst="rect">
            <a:avLst/>
          </a:prstGeom>
          <a:gradFill flip="none" rotWithShape="1">
            <a:gsLst>
              <a:gs pos="20000">
                <a:srgbClr val="E6E6E6">
                  <a:alpha val="61000"/>
                </a:srgbClr>
              </a:gs>
              <a:gs pos="59000">
                <a:srgbClr val="F3F3F3"/>
              </a:gs>
              <a:gs pos="100000">
                <a:schemeClr val="bg1">
                  <a:alpha val="9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331132" y="4915721"/>
            <a:ext cx="2072356" cy="464108"/>
          </a:xfrm>
          <a:prstGeom prst="rect">
            <a:avLst/>
          </a:prstGeom>
          <a:gradFill flip="none" rotWithShape="1">
            <a:gsLst>
              <a:gs pos="12000">
                <a:srgbClr val="E6E6E6">
                  <a:alpha val="61000"/>
                </a:srgbClr>
              </a:gs>
              <a:gs pos="59000">
                <a:srgbClr val="F3F3F3"/>
              </a:gs>
              <a:gs pos="100000">
                <a:schemeClr val="bg1">
                  <a:alpha val="9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34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791731" y="-16739"/>
            <a:ext cx="8584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1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2</a:t>
            </a:r>
            <a:r>
              <a:rPr kumimoji="1" lang="en-US" altLang="zh-CN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研究内容</a:t>
            </a:r>
          </a:p>
        </p:txBody>
      </p:sp>
      <p:sp>
        <p:nvSpPr>
          <p:cNvPr id="2" name="矩形 1"/>
          <p:cNvSpPr/>
          <p:nvPr/>
        </p:nvSpPr>
        <p:spPr>
          <a:xfrm>
            <a:off x="123568" y="1878229"/>
            <a:ext cx="86496" cy="50268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3568" y="1912621"/>
            <a:ext cx="16681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研究过程</a:t>
            </a:r>
            <a:endParaRPr lang="x-none" altLang="zh-CN" sz="24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0" y="2592560"/>
            <a:ext cx="2440678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657" y="5089529"/>
            <a:ext cx="2440678" cy="1441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990" y="2592560"/>
            <a:ext cx="2440678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064" y="5089529"/>
            <a:ext cx="2440678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文本框 21"/>
          <p:cNvSpPr txBox="1"/>
          <p:nvPr/>
        </p:nvSpPr>
        <p:spPr>
          <a:xfrm>
            <a:off x="80001" y="4250834"/>
            <a:ext cx="1983578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 一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2019-04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89637" y="2211632"/>
            <a:ext cx="1844569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 二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2019-05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084067" y="4250834"/>
            <a:ext cx="1923111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 三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2019-06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942447" y="2211632"/>
            <a:ext cx="1931499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 四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2019-08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0" y="506481"/>
            <a:ext cx="12192000" cy="1277719"/>
            <a:chOff x="0" y="506481"/>
            <a:chExt cx="12192000" cy="1277719"/>
          </a:xfrm>
        </p:grpSpPr>
        <p:sp>
          <p:nvSpPr>
            <p:cNvPr id="6" name="矩形 5"/>
            <p:cNvSpPr/>
            <p:nvPr/>
          </p:nvSpPr>
          <p:spPr>
            <a:xfrm>
              <a:off x="0" y="506481"/>
              <a:ext cx="1668162" cy="127461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35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0523838" y="506481"/>
              <a:ext cx="1668162" cy="127461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663174" y="506481"/>
              <a:ext cx="8860664" cy="1277719"/>
            </a:xfrm>
            <a:prstGeom prst="rect">
              <a:avLst/>
            </a:prstGeom>
          </p:spPr>
        </p:pic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7569" y="525951"/>
            <a:ext cx="1220700" cy="123567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53450" y="4879132"/>
            <a:ext cx="299837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34" name="矩形 33"/>
          <p:cNvSpPr/>
          <p:nvPr/>
        </p:nvSpPr>
        <p:spPr>
          <a:xfrm>
            <a:off x="2908302" y="2713661"/>
            <a:ext cx="299837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35" name="矩形 34"/>
          <p:cNvSpPr/>
          <p:nvPr/>
        </p:nvSpPr>
        <p:spPr>
          <a:xfrm>
            <a:off x="5944186" y="4879132"/>
            <a:ext cx="299837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36" name="矩形 35"/>
          <p:cNvSpPr/>
          <p:nvPr/>
        </p:nvSpPr>
        <p:spPr>
          <a:xfrm>
            <a:off x="8877215" y="2713638"/>
            <a:ext cx="299837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662942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791731" y="-16739"/>
            <a:ext cx="8584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1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2</a:t>
            </a:r>
            <a:r>
              <a:rPr kumimoji="1" lang="en-US" altLang="zh-CN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研究内容</a:t>
            </a:r>
          </a:p>
        </p:txBody>
      </p:sp>
      <p:sp>
        <p:nvSpPr>
          <p:cNvPr id="2" name="矩形 1"/>
          <p:cNvSpPr/>
          <p:nvPr/>
        </p:nvSpPr>
        <p:spPr>
          <a:xfrm>
            <a:off x="123568" y="1878229"/>
            <a:ext cx="86496" cy="50268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3568" y="1912621"/>
            <a:ext cx="16681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研究过程</a:t>
            </a:r>
            <a:endParaRPr lang="x-none" altLang="zh-CN" sz="24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0" y="506481"/>
            <a:ext cx="12192000" cy="1277719"/>
            <a:chOff x="0" y="506481"/>
            <a:chExt cx="12192000" cy="1277719"/>
          </a:xfrm>
        </p:grpSpPr>
        <p:sp>
          <p:nvSpPr>
            <p:cNvPr id="31" name="矩形 30"/>
            <p:cNvSpPr/>
            <p:nvPr/>
          </p:nvSpPr>
          <p:spPr>
            <a:xfrm>
              <a:off x="0" y="506481"/>
              <a:ext cx="1668162" cy="127461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35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10523838" y="506481"/>
              <a:ext cx="1668162" cy="127461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663174" y="506481"/>
              <a:ext cx="8860664" cy="1277719"/>
            </a:xfrm>
            <a:prstGeom prst="rect">
              <a:avLst/>
            </a:prstGeom>
          </p:spPr>
        </p:pic>
      </p:grpSp>
      <p:sp>
        <p:nvSpPr>
          <p:cNvPr id="34" name="文本框 33"/>
          <p:cNvSpPr txBox="1"/>
          <p:nvPr/>
        </p:nvSpPr>
        <p:spPr>
          <a:xfrm>
            <a:off x="307802" y="2502707"/>
            <a:ext cx="1052557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 一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10064" y="2870035"/>
            <a:ext cx="1052557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2019-04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07802" y="3347512"/>
            <a:ext cx="1052557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 二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10064" y="3714840"/>
            <a:ext cx="1052557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2019-05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07802" y="4293111"/>
            <a:ext cx="1052557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 三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10064" y="4660439"/>
            <a:ext cx="1052557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2019-06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11151" y="5413338"/>
            <a:ext cx="1052557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 四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13413" y="5780666"/>
            <a:ext cx="1052557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2019-08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4423786" y="2420587"/>
            <a:ext cx="258305" cy="480216"/>
          </a:xfrm>
          <a:prstGeom prst="chevron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五边形 11"/>
          <p:cNvSpPr/>
          <p:nvPr/>
        </p:nvSpPr>
        <p:spPr>
          <a:xfrm rot="10800000">
            <a:off x="1235819" y="2982923"/>
            <a:ext cx="350981" cy="111463"/>
          </a:xfrm>
          <a:prstGeom prst="homePlat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五边形 41"/>
          <p:cNvSpPr/>
          <p:nvPr/>
        </p:nvSpPr>
        <p:spPr>
          <a:xfrm rot="10800000">
            <a:off x="1235818" y="3851218"/>
            <a:ext cx="350981" cy="111463"/>
          </a:xfrm>
          <a:prstGeom prst="homePlat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五边形 42"/>
          <p:cNvSpPr/>
          <p:nvPr/>
        </p:nvSpPr>
        <p:spPr>
          <a:xfrm rot="10800000">
            <a:off x="1235817" y="4773328"/>
            <a:ext cx="350981" cy="111463"/>
          </a:xfrm>
          <a:prstGeom prst="homePlat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五边形 43"/>
          <p:cNvSpPr/>
          <p:nvPr/>
        </p:nvSpPr>
        <p:spPr>
          <a:xfrm rot="10800000">
            <a:off x="1235817" y="5894211"/>
            <a:ext cx="350981" cy="111463"/>
          </a:xfrm>
          <a:prstGeom prst="homePlat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76676" y="2374287"/>
            <a:ext cx="1092383" cy="4360146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3426241" y="2476029"/>
            <a:ext cx="1052557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 一</a:t>
            </a:r>
          </a:p>
        </p:txBody>
      </p:sp>
      <p:sp>
        <p:nvSpPr>
          <p:cNvPr id="46" name="燕尾形 45"/>
          <p:cNvSpPr/>
          <p:nvPr/>
        </p:nvSpPr>
        <p:spPr>
          <a:xfrm>
            <a:off x="4423786" y="3563868"/>
            <a:ext cx="258305" cy="480216"/>
          </a:xfrm>
          <a:prstGeom prst="chevron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426241" y="3619310"/>
            <a:ext cx="1052557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 二</a:t>
            </a:r>
          </a:p>
        </p:txBody>
      </p:sp>
      <p:sp>
        <p:nvSpPr>
          <p:cNvPr id="48" name="燕尾形 47"/>
          <p:cNvSpPr/>
          <p:nvPr/>
        </p:nvSpPr>
        <p:spPr>
          <a:xfrm>
            <a:off x="4423786" y="4676765"/>
            <a:ext cx="258305" cy="480216"/>
          </a:xfrm>
          <a:prstGeom prst="chevron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426241" y="4732207"/>
            <a:ext cx="1052557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 三</a:t>
            </a:r>
          </a:p>
        </p:txBody>
      </p:sp>
      <p:sp>
        <p:nvSpPr>
          <p:cNvPr id="50" name="燕尾形 49"/>
          <p:cNvSpPr/>
          <p:nvPr/>
        </p:nvSpPr>
        <p:spPr>
          <a:xfrm>
            <a:off x="4423786" y="5845104"/>
            <a:ext cx="258305" cy="480216"/>
          </a:xfrm>
          <a:prstGeom prst="chevron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426241" y="5900546"/>
            <a:ext cx="1052557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 四</a:t>
            </a: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7569" y="525951"/>
            <a:ext cx="1220700" cy="1235678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4986227" y="2246627"/>
            <a:ext cx="628313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倍字间距。标题数字等都可以通过点击和重新输入进行更改。</a:t>
            </a:r>
          </a:p>
        </p:txBody>
      </p:sp>
      <p:sp>
        <p:nvSpPr>
          <p:cNvPr id="58" name="矩形 57"/>
          <p:cNvSpPr/>
          <p:nvPr/>
        </p:nvSpPr>
        <p:spPr>
          <a:xfrm>
            <a:off x="4986226" y="3380651"/>
            <a:ext cx="628313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986225" y="4514675"/>
            <a:ext cx="628313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倍字间距。标题数字等都可以通过点击和重新输入进行更改。</a:t>
            </a:r>
          </a:p>
        </p:txBody>
      </p:sp>
      <p:sp>
        <p:nvSpPr>
          <p:cNvPr id="60" name="矩形 59"/>
          <p:cNvSpPr/>
          <p:nvPr/>
        </p:nvSpPr>
        <p:spPr>
          <a:xfrm>
            <a:off x="4986224" y="5654699"/>
            <a:ext cx="628313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16529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791731" y="-16739"/>
            <a:ext cx="8584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1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2</a:t>
            </a:r>
            <a:r>
              <a:rPr kumimoji="1" lang="en-US" altLang="zh-CN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研究内容</a:t>
            </a:r>
          </a:p>
        </p:txBody>
      </p:sp>
      <p:sp>
        <p:nvSpPr>
          <p:cNvPr id="2" name="矩形 1"/>
          <p:cNvSpPr/>
          <p:nvPr/>
        </p:nvSpPr>
        <p:spPr>
          <a:xfrm>
            <a:off x="123568" y="1878229"/>
            <a:ext cx="86496" cy="50268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3568" y="1912621"/>
            <a:ext cx="16681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分析讨论</a:t>
            </a:r>
            <a:endParaRPr lang="x-none" altLang="zh-CN" sz="24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506481"/>
            <a:ext cx="12192000" cy="1274618"/>
            <a:chOff x="0" y="506481"/>
            <a:chExt cx="12192000" cy="1274618"/>
          </a:xfrm>
        </p:grpSpPr>
        <p:grpSp>
          <p:nvGrpSpPr>
            <p:cNvPr id="8" name="组合 7"/>
            <p:cNvGrpSpPr/>
            <p:nvPr/>
          </p:nvGrpSpPr>
          <p:grpSpPr>
            <a:xfrm>
              <a:off x="0" y="506481"/>
              <a:ext cx="12192000" cy="1274618"/>
              <a:chOff x="0" y="0"/>
              <a:chExt cx="12192000" cy="1554868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0" y="0"/>
                <a:ext cx="1668162" cy="1554868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35000">
                    <a:schemeClr val="accent1">
                      <a:lumMod val="0"/>
                      <a:lumOff val="100000"/>
                    </a:schemeClr>
                  </a:gs>
                  <a:gs pos="100000">
                    <a:schemeClr val="accent1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0523838" y="0"/>
                <a:ext cx="1668162" cy="1554868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6228" y="506481"/>
              <a:ext cx="8867610" cy="1274618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864975" y="3521676"/>
            <a:ext cx="4423718" cy="3113903"/>
          </a:xfrm>
          <a:prstGeom prst="rect">
            <a:avLst/>
          </a:prstGeom>
          <a:noFill/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74474" y="3521676"/>
            <a:ext cx="4423721" cy="3113903"/>
          </a:xfrm>
          <a:prstGeom prst="rect">
            <a:avLst/>
          </a:prstGeom>
          <a:noFill/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657777" y="2977712"/>
            <a:ext cx="22760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994719" y="2786906"/>
            <a:ext cx="641236" cy="682046"/>
            <a:chOff x="2608590" y="2014655"/>
            <a:chExt cx="641236" cy="682046"/>
          </a:xfrm>
        </p:grpSpPr>
        <p:sp>
          <p:nvSpPr>
            <p:cNvPr id="16" name="矩形 15"/>
            <p:cNvSpPr/>
            <p:nvPr/>
          </p:nvSpPr>
          <p:spPr>
            <a:xfrm>
              <a:off x="2608590" y="2014655"/>
              <a:ext cx="641236" cy="6820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</a:rPr>
                <a:t>01</a:t>
              </a:r>
            </a:p>
          </p:txBody>
        </p:sp>
        <p:sp>
          <p:nvSpPr>
            <p:cNvPr id="18" name="圆角矩形标注 17"/>
            <p:cNvSpPr/>
            <p:nvPr/>
          </p:nvSpPr>
          <p:spPr>
            <a:xfrm>
              <a:off x="2631989" y="2222345"/>
              <a:ext cx="594438" cy="358346"/>
            </a:xfrm>
            <a:prstGeom prst="wedgeRoundRectCallout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7580783" y="2960828"/>
            <a:ext cx="22760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6917725" y="2770022"/>
            <a:ext cx="641236" cy="682046"/>
            <a:chOff x="2608590" y="2014655"/>
            <a:chExt cx="641236" cy="682046"/>
          </a:xfrm>
        </p:grpSpPr>
        <p:sp>
          <p:nvSpPr>
            <p:cNvPr id="22" name="矩形 21"/>
            <p:cNvSpPr/>
            <p:nvPr/>
          </p:nvSpPr>
          <p:spPr>
            <a:xfrm>
              <a:off x="2608590" y="2014655"/>
              <a:ext cx="641236" cy="6820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</a:rPr>
                <a:t>02</a:t>
              </a:r>
            </a:p>
          </p:txBody>
        </p:sp>
        <p:sp>
          <p:nvSpPr>
            <p:cNvPr id="23" name="圆角矩形标注 22"/>
            <p:cNvSpPr/>
            <p:nvPr/>
          </p:nvSpPr>
          <p:spPr>
            <a:xfrm>
              <a:off x="2631989" y="2222345"/>
              <a:ext cx="594438" cy="358346"/>
            </a:xfrm>
            <a:prstGeom prst="wedgeRoundRectCallout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7569" y="525951"/>
            <a:ext cx="1220700" cy="123567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4417" y="3558746"/>
            <a:ext cx="1351231" cy="3039762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1116577" y="3752110"/>
            <a:ext cx="4026886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8" name="矩形 27"/>
          <p:cNvSpPr/>
          <p:nvPr/>
        </p:nvSpPr>
        <p:spPr>
          <a:xfrm>
            <a:off x="7072891" y="3728947"/>
            <a:ext cx="4026886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72944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E6E6">
                <a:lumMod val="68000"/>
                <a:lumOff val="32000"/>
              </a:srgbClr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17" y="0"/>
            <a:ext cx="5146717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83" y="0"/>
            <a:ext cx="5146717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048500" y="2137718"/>
            <a:ext cx="5143500" cy="4720282"/>
          </a:xfrm>
          <a:prstGeom prst="rect">
            <a:avLst/>
          </a:prstGeom>
          <a:gradFill>
            <a:gsLst>
              <a:gs pos="59000">
                <a:srgbClr val="F3F3F3">
                  <a:alpha val="93000"/>
                </a:srgbClr>
              </a:gs>
              <a:gs pos="0">
                <a:srgbClr val="C9C9C9">
                  <a:alpha val="92000"/>
                </a:srgbClr>
              </a:gs>
              <a:gs pos="100000">
                <a:schemeClr val="bg1">
                  <a:alpha val="8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137718"/>
            <a:ext cx="5143500" cy="4720282"/>
          </a:xfrm>
          <a:prstGeom prst="rect">
            <a:avLst/>
          </a:prstGeom>
          <a:gradFill>
            <a:gsLst>
              <a:gs pos="59000">
                <a:srgbClr val="F3F3F3">
                  <a:alpha val="93000"/>
                </a:srgbClr>
              </a:gs>
              <a:gs pos="0">
                <a:srgbClr val="C9C9C9">
                  <a:alpha val="92000"/>
                </a:srgbClr>
              </a:gs>
              <a:gs pos="100000">
                <a:schemeClr val="bg1">
                  <a:alpha val="8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541" y="0"/>
            <a:ext cx="1317959" cy="133413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293079" y="843266"/>
            <a:ext cx="970415" cy="903073"/>
          </a:xfrm>
          <a:prstGeom prst="rect">
            <a:avLst/>
          </a:prstGeom>
          <a:solidFill>
            <a:srgbClr val="C6D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分</a:t>
            </a:r>
          </a:p>
        </p:txBody>
      </p:sp>
      <p:sp>
        <p:nvSpPr>
          <p:cNvPr id="16" name="矩形 15"/>
          <p:cNvSpPr/>
          <p:nvPr/>
        </p:nvSpPr>
        <p:spPr>
          <a:xfrm>
            <a:off x="5152157" y="2137718"/>
            <a:ext cx="1119994" cy="962173"/>
          </a:xfrm>
          <a:prstGeom prst="rect">
            <a:avLst/>
          </a:prstGeom>
          <a:gradFill flip="none" rotWithShape="1">
            <a:gsLst>
              <a:gs pos="0">
                <a:srgbClr val="9CB8E3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latin typeface="华文行楷" panose="02010800040101010101" pitchFamily="2" charset="-122"/>
                <a:ea typeface="华文行楷" panose="02010800040101010101" pitchFamily="2" charset="-122"/>
              </a:rPr>
              <a:t>讨</a:t>
            </a:r>
          </a:p>
        </p:txBody>
      </p:sp>
      <p:sp>
        <p:nvSpPr>
          <p:cNvPr id="17" name="矩形 16"/>
          <p:cNvSpPr/>
          <p:nvPr/>
        </p:nvSpPr>
        <p:spPr>
          <a:xfrm>
            <a:off x="5973400" y="2887336"/>
            <a:ext cx="1071883" cy="960736"/>
          </a:xfrm>
          <a:prstGeom prst="rect">
            <a:avLst/>
          </a:prstGeom>
          <a:gradFill flip="none" rotWithShape="1">
            <a:gsLst>
              <a:gs pos="0">
                <a:srgbClr val="BFD5F8">
                  <a:alpha val="66000"/>
                </a:srgbClr>
              </a:gs>
              <a:gs pos="100000">
                <a:srgbClr val="2E75B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latin typeface="华文行楷" panose="02010800040101010101" pitchFamily="2" charset="-122"/>
                <a:ea typeface="华文行楷" panose="02010800040101010101" pitchFamily="2" charset="-122"/>
              </a:rPr>
              <a:t>论</a:t>
            </a:r>
          </a:p>
        </p:txBody>
      </p:sp>
      <p:sp>
        <p:nvSpPr>
          <p:cNvPr id="18" name="矩形 17"/>
          <p:cNvSpPr/>
          <p:nvPr/>
        </p:nvSpPr>
        <p:spPr>
          <a:xfrm>
            <a:off x="5937676" y="1389537"/>
            <a:ext cx="1119994" cy="96217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58000"/>
                </a:schemeClr>
              </a:gs>
              <a:gs pos="61000">
                <a:srgbClr val="9FB7D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latin typeface="华文新魏" panose="02010800040101010101" pitchFamily="2" charset="-122"/>
                <a:ea typeface="华文新魏" panose="02010800040101010101" pitchFamily="2" charset="-122"/>
              </a:rPr>
              <a:t>析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0652" y="0"/>
            <a:ext cx="1317959" cy="133413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293079" y="4720968"/>
            <a:ext cx="15096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Edwardian Script ITC" panose="030303020407070D0804" pitchFamily="66" charset="0"/>
              </a:rPr>
              <a:t>Card</a:t>
            </a:r>
            <a:endParaRPr lang="zh-CN" altLang="en-US" sz="5400" b="1" dirty="0">
              <a:solidFill>
                <a:schemeClr val="tx1">
                  <a:lumMod val="50000"/>
                  <a:lumOff val="50000"/>
                </a:schemeClr>
              </a:solidFill>
              <a:latin typeface="Edwardian Script ITC" panose="030303020407070D0804" pitchFamily="66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3858" y="2429180"/>
            <a:ext cx="2669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353858" y="3278715"/>
            <a:ext cx="4514704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472542" y="2429180"/>
            <a:ext cx="2669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7472542" y="3278715"/>
            <a:ext cx="4514704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813158386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2678381">
            <a:off x="3823088" y="1996462"/>
            <a:ext cx="723900" cy="7239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63232" y="2041543"/>
            <a:ext cx="66675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0D2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000" dirty="0">
              <a:solidFill>
                <a:srgbClr val="F0D2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1674" y="2222559"/>
            <a:ext cx="2346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研究结论</a:t>
            </a:r>
            <a:endParaRPr lang="x-none" altLang="zh-CN" sz="32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5400000">
            <a:off x="7571603" y="3333236"/>
            <a:ext cx="902043" cy="549877"/>
          </a:xfrm>
          <a:prstGeom prst="triangl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883875"/>
            <a:ext cx="7488000" cy="1435371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6968231" y="2239286"/>
            <a:ext cx="3941806" cy="247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776783" y="4914360"/>
            <a:ext cx="3941806" cy="247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23453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156930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1871235" y="105816"/>
            <a:ext cx="8584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3</a:t>
            </a:r>
            <a:r>
              <a:rPr kumimoji="1" lang="en-US" altLang="zh-CN" sz="3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zh-CN" altLang="en-US" sz="3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研究结论</a:t>
            </a:r>
          </a:p>
        </p:txBody>
      </p:sp>
      <p:cxnSp>
        <p:nvCxnSpPr>
          <p:cNvPr id="7" name="直线连接符 55"/>
          <p:cNvCxnSpPr/>
          <p:nvPr/>
        </p:nvCxnSpPr>
        <p:spPr>
          <a:xfrm>
            <a:off x="1186271" y="924701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52575" cy="1571625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895479"/>
              </p:ext>
            </p:extLst>
          </p:nvPr>
        </p:nvGraphicFramePr>
        <p:xfrm>
          <a:off x="725490" y="2457406"/>
          <a:ext cx="8128000" cy="2469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2372688430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862721601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22021599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903730507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871967883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738437237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27597278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834679490"/>
                    </a:ext>
                  </a:extLst>
                </a:gridCol>
              </a:tblGrid>
              <a:tr h="61486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90845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5689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6096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0272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5644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1745364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25490" y="1902932"/>
            <a:ext cx="812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点击此处添加表格标题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65381" y="535227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得出结论：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742522" y="5139371"/>
            <a:ext cx="811096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42522" y="5352274"/>
            <a:ext cx="45719" cy="369332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05354" y="5378786"/>
            <a:ext cx="7101575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381259628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156930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1871235" y="105816"/>
            <a:ext cx="8584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3</a:t>
            </a:r>
            <a:r>
              <a:rPr kumimoji="1" lang="en-US" altLang="zh-CN" sz="3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zh-CN" altLang="en-US" sz="3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研究结论</a:t>
            </a:r>
          </a:p>
        </p:txBody>
      </p:sp>
      <p:cxnSp>
        <p:nvCxnSpPr>
          <p:cNvPr id="7" name="直线连接符 55"/>
          <p:cNvCxnSpPr/>
          <p:nvPr/>
        </p:nvCxnSpPr>
        <p:spPr>
          <a:xfrm>
            <a:off x="1186271" y="924701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52575" cy="1571625"/>
          </a:xfrm>
          <a:prstGeom prst="rect">
            <a:avLst/>
          </a:prstGeom>
        </p:spPr>
      </p:pic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4244111718"/>
              </p:ext>
            </p:extLst>
          </p:nvPr>
        </p:nvGraphicFramePr>
        <p:xfrm>
          <a:off x="264983" y="1849403"/>
          <a:ext cx="7754551" cy="4899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8329987" y="246271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得出结论：</a:t>
            </a:r>
          </a:p>
        </p:txBody>
      </p:sp>
      <p:sp>
        <p:nvSpPr>
          <p:cNvPr id="17" name="矩形 16"/>
          <p:cNvSpPr/>
          <p:nvPr/>
        </p:nvSpPr>
        <p:spPr>
          <a:xfrm>
            <a:off x="8284268" y="2462711"/>
            <a:ext cx="45719" cy="369332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29987" y="2998610"/>
            <a:ext cx="3421289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963528599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156930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1871235" y="105816"/>
            <a:ext cx="8584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3</a:t>
            </a:r>
            <a:r>
              <a:rPr kumimoji="1" lang="en-US" altLang="zh-CN" sz="3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zh-CN" altLang="en-US" sz="3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研究结论</a:t>
            </a:r>
          </a:p>
        </p:txBody>
      </p:sp>
      <p:cxnSp>
        <p:nvCxnSpPr>
          <p:cNvPr id="7" name="直线连接符 55"/>
          <p:cNvCxnSpPr/>
          <p:nvPr/>
        </p:nvCxnSpPr>
        <p:spPr>
          <a:xfrm>
            <a:off x="1186271" y="924701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52575" cy="1571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30878" y="2347784"/>
            <a:ext cx="4678331" cy="35414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圆角矩形 8"/>
          <p:cNvSpPr/>
          <p:nvPr/>
        </p:nvSpPr>
        <p:spPr>
          <a:xfrm>
            <a:off x="677432" y="2372498"/>
            <a:ext cx="6032287" cy="351672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9C9C9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492401" y="2494009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7F7F7F"/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1336550" y="3124429"/>
            <a:ext cx="4888807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141683839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7695514" cy="6858000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 rot="2372451">
            <a:off x="3773650" y="4467819"/>
            <a:ext cx="723900" cy="7239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372451">
            <a:off x="4708645" y="3339234"/>
            <a:ext cx="723900" cy="7239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2372451">
            <a:off x="6665140" y="983211"/>
            <a:ext cx="723900" cy="7239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372451">
            <a:off x="5674029" y="2192164"/>
            <a:ext cx="782282" cy="7239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9298083" y="3464717"/>
            <a:ext cx="3041789" cy="3564733"/>
          </a:xfrm>
          <a:prstGeom prst="line">
            <a:avLst/>
          </a:prstGeom>
          <a:ln w="2540">
            <a:solidFill>
              <a:schemeClr val="bg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0520153" y="-190500"/>
            <a:ext cx="885288" cy="1037486"/>
          </a:xfrm>
          <a:prstGeom prst="line">
            <a:avLst/>
          </a:prstGeom>
          <a:ln w="2540">
            <a:solidFill>
              <a:schemeClr val="bg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28901" y="-1432686"/>
            <a:ext cx="3365913" cy="2870530"/>
            <a:chOff x="528901" y="-1432686"/>
            <a:chExt cx="3365913" cy="2870530"/>
          </a:xfrm>
        </p:grpSpPr>
        <p:sp>
          <p:nvSpPr>
            <p:cNvPr id="12" name="矩形 11"/>
            <p:cNvSpPr/>
            <p:nvPr/>
          </p:nvSpPr>
          <p:spPr>
            <a:xfrm rot="2968493">
              <a:off x="776593" y="-1680378"/>
              <a:ext cx="2870530" cy="3365913"/>
            </a:xfrm>
            <a:prstGeom prst="rect">
              <a:avLst/>
            </a:prstGeom>
            <a:solidFill>
              <a:schemeClr val="accent1">
                <a:lumMod val="7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276054" y="625576"/>
              <a:ext cx="171268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rgbClr val="F0D2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 录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1307459" y="134627"/>
              <a:ext cx="252810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>
                  <a:solidFill>
                    <a:srgbClr val="F0D2AF"/>
                  </a:solidFill>
                  <a:latin typeface="+mj-ea"/>
                  <a:ea typeface="+mj-ea"/>
                </a:rPr>
                <a:t>CONT</a:t>
              </a:r>
              <a:r>
                <a:rPr lang="en-US" altLang="zh-CN" dirty="0">
                  <a:solidFill>
                    <a:srgbClr val="E6E6E6"/>
                  </a:solidFill>
                  <a:latin typeface="+mj-ea"/>
                  <a:ea typeface="+mj-ea"/>
                </a:rPr>
                <a:t>ENTS</a:t>
              </a:r>
              <a:endParaRPr lang="zh-CN" altLang="en-US" dirty="0">
                <a:solidFill>
                  <a:srgbClr val="E6E6E6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 flipV="1">
            <a:off x="5993728" y="1396314"/>
            <a:ext cx="518283" cy="633099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6980741" y="12357"/>
            <a:ext cx="668091" cy="82597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6705286" y="1015932"/>
            <a:ext cx="66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0D2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000" dirty="0">
              <a:solidFill>
                <a:srgbClr val="F0D2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29102" y="3337490"/>
            <a:ext cx="66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0D2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000" dirty="0">
              <a:solidFill>
                <a:srgbClr val="F0D2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693316" y="2178923"/>
            <a:ext cx="66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0D2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000" dirty="0">
              <a:solidFill>
                <a:srgbClr val="F0D2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435855" y="1814906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888177" y="1814855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研究意义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087184" y="2585671"/>
            <a:ext cx="2346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研究内容</a:t>
            </a:r>
            <a:endParaRPr lang="x-none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63523" y="3063015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研究过程</a:t>
            </a:r>
            <a:endParaRPr lang="zh-CN" sz="16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228950" y="1258732"/>
            <a:ext cx="2346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</a:t>
            </a:r>
            <a:r>
              <a:rPr lang="x-none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401595" y="3051535"/>
            <a:ext cx="14503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089668" y="3738523"/>
            <a:ext cx="2346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研究结论</a:t>
            </a:r>
            <a:endParaRPr lang="zh-CN" altLang="x-none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769393" y="4503145"/>
            <a:ext cx="66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0D2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4000" dirty="0">
              <a:solidFill>
                <a:srgbClr val="F0D2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 flipV="1">
            <a:off x="5009307" y="2586682"/>
            <a:ext cx="518283" cy="633099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V="1">
            <a:off x="4074313" y="3731741"/>
            <a:ext cx="497687" cy="604268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/>
        </p:nvSpPr>
        <p:spPr>
          <a:xfrm>
            <a:off x="4105247" y="4817680"/>
            <a:ext cx="2346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参考文献</a:t>
            </a:r>
            <a:endParaRPr lang="zh-CN" altLang="x-none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等腰三角形 76"/>
          <p:cNvSpPr/>
          <p:nvPr/>
        </p:nvSpPr>
        <p:spPr>
          <a:xfrm rot="10800000">
            <a:off x="6135998" y="5380575"/>
            <a:ext cx="304800" cy="17867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8" name="直接连接符 87"/>
          <p:cNvCxnSpPr/>
          <p:nvPr/>
        </p:nvCxnSpPr>
        <p:spPr>
          <a:xfrm flipH="1">
            <a:off x="1964723" y="4880919"/>
            <a:ext cx="1655807" cy="19770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8446556" y="2152607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研究现状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7447761" y="3425480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分析讨论</a:t>
            </a:r>
            <a:endParaRPr lang="zh-CN" sz="16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0" name="矩形 59"/>
          <p:cNvSpPr/>
          <p:nvPr/>
        </p:nvSpPr>
        <p:spPr>
          <a:xfrm rot="2372451">
            <a:off x="2842838" y="5590890"/>
            <a:ext cx="723900" cy="7239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2838581" y="5626216"/>
            <a:ext cx="66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0D2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4000" dirty="0">
              <a:solidFill>
                <a:srgbClr val="F0D2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286978" y="5912616"/>
            <a:ext cx="1889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致谢</a:t>
            </a:r>
            <a:endParaRPr lang="zh-CN" altLang="x-none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 rot="2372451">
            <a:off x="8418808" y="1906544"/>
            <a:ext cx="180000" cy="180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2372451">
            <a:off x="9863853" y="1906709"/>
            <a:ext cx="180000" cy="180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rot="2372451">
            <a:off x="8426145" y="2231884"/>
            <a:ext cx="180000" cy="180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 rot="2372451">
            <a:off x="7438297" y="3125345"/>
            <a:ext cx="180000" cy="180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 rot="2372451">
            <a:off x="8900031" y="3162983"/>
            <a:ext cx="180000" cy="180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 rot="2372451">
            <a:off x="7446643" y="3515039"/>
            <a:ext cx="180000" cy="180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 flipH="1">
            <a:off x="6708739" y="4570711"/>
            <a:ext cx="1655807" cy="1977081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43000"/>
                  </a:schemeClr>
                </a:gs>
                <a:gs pos="52000">
                  <a:schemeClr val="accent1">
                    <a:lumMod val="66000"/>
                    <a:lumOff val="34000"/>
                  </a:schemeClr>
                </a:gs>
                <a:gs pos="8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alpha val="40000"/>
                    <a:lumMod val="10000"/>
                    <a:lumOff val="9000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9116734" y="3033017"/>
            <a:ext cx="2111798" cy="2448374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43000"/>
                  </a:schemeClr>
                </a:gs>
                <a:gs pos="52000">
                  <a:schemeClr val="accent1">
                    <a:lumMod val="45000"/>
                    <a:lumOff val="55000"/>
                  </a:schemeClr>
                </a:gs>
                <a:gs pos="8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alpha val="40000"/>
                    <a:lumMod val="10000"/>
                    <a:lumOff val="9000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0984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2678381">
            <a:off x="3823088" y="1996462"/>
            <a:ext cx="723900" cy="7239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63232" y="2041543"/>
            <a:ext cx="66675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0D2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4000" dirty="0">
              <a:solidFill>
                <a:srgbClr val="F0D2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1674" y="2222559"/>
            <a:ext cx="2346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参考文献</a:t>
            </a:r>
            <a:endParaRPr lang="x-none" altLang="zh-CN" sz="32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5400000">
            <a:off x="7571603" y="3333236"/>
            <a:ext cx="902043" cy="549877"/>
          </a:xfrm>
          <a:prstGeom prst="triangl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1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877" b="29946"/>
          <a:stretch/>
        </p:blipFill>
        <p:spPr>
          <a:xfrm>
            <a:off x="-1" y="2883875"/>
            <a:ext cx="7488000" cy="1440767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6968231" y="2239286"/>
            <a:ext cx="3941806" cy="247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776783" y="4914360"/>
            <a:ext cx="3941806" cy="247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684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523838" y="506481"/>
            <a:ext cx="1668162" cy="127461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791731" y="-16739"/>
            <a:ext cx="8584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1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4</a:t>
            </a:r>
            <a:r>
              <a:rPr kumimoji="1" lang="en-US" altLang="zh-CN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参考文献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0" y="506481"/>
            <a:ext cx="11968269" cy="1274618"/>
            <a:chOff x="0" y="506481"/>
            <a:chExt cx="11968269" cy="1274618"/>
          </a:xfrm>
        </p:grpSpPr>
        <p:sp>
          <p:nvSpPr>
            <p:cNvPr id="6" name="矩形 5"/>
            <p:cNvSpPr/>
            <p:nvPr/>
          </p:nvSpPr>
          <p:spPr>
            <a:xfrm>
              <a:off x="0" y="506481"/>
              <a:ext cx="1668162" cy="127461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35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8162" y="506481"/>
              <a:ext cx="8855676" cy="1274618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47569" y="525951"/>
              <a:ext cx="1220700" cy="1235678"/>
            </a:xfrm>
            <a:prstGeom prst="rect">
              <a:avLst/>
            </a:prstGeom>
          </p:spPr>
        </p:pic>
      </p:grpSp>
      <p:sp>
        <p:nvSpPr>
          <p:cNvPr id="12" name="L 形 11"/>
          <p:cNvSpPr/>
          <p:nvPr/>
        </p:nvSpPr>
        <p:spPr>
          <a:xfrm>
            <a:off x="174707" y="2038865"/>
            <a:ext cx="160638" cy="469556"/>
          </a:xfrm>
          <a:prstGeom prst="corner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L 形 22"/>
          <p:cNvSpPr/>
          <p:nvPr/>
        </p:nvSpPr>
        <p:spPr>
          <a:xfrm rot="10800000">
            <a:off x="1631093" y="2026508"/>
            <a:ext cx="160638" cy="469556"/>
          </a:xfrm>
          <a:prstGeom prst="corner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74707" y="2042810"/>
            <a:ext cx="1687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参考文献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76975" y="2741473"/>
            <a:ext cx="5264445" cy="353943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>
            <a:defPPr>
              <a:defRPr lang="zh-CN"/>
            </a:defPPr>
            <a:lvl1pPr algn="ctr" defTabSz="914400">
              <a:lnSpc>
                <a:spcPct val="130000"/>
              </a:lnSpc>
              <a:defRPr sz="1050" u="sng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defRPr>
            </a:lvl1pPr>
            <a:lvl2pPr marL="457200" defTabSz="914400"/>
            <a:lvl3pPr marL="914400" defTabSz="914400"/>
            <a:lvl4pPr marL="1371600" defTabSz="914400"/>
            <a:lvl5pPr marL="1828800" defTabSz="914400"/>
            <a:lvl6pPr marL="2286000" defTabSz="914400"/>
            <a:lvl7pPr marL="2743200" defTabSz="914400"/>
            <a:lvl8pPr marL="3200400" defTabSz="914400"/>
            <a:lvl9pPr marL="3657600" defTabSz="914400"/>
          </a:lstStyle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[1]</a:t>
            </a:r>
            <a:r>
              <a:rPr lang="zh-CN" altLang="en-US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[2]</a:t>
            </a:r>
            <a:r>
              <a:rPr lang="zh-CN" altLang="en-US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[3]</a:t>
            </a:r>
            <a:r>
              <a:rPr lang="zh-CN" altLang="en-US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[4]</a:t>
            </a:r>
            <a:r>
              <a:rPr lang="zh-CN" altLang="en-US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[5]</a:t>
            </a:r>
            <a:r>
              <a:rPr lang="zh-CN" altLang="en-US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[6]</a:t>
            </a:r>
            <a:r>
              <a:rPr lang="zh-CN" altLang="en-US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[7]</a:t>
            </a:r>
            <a:r>
              <a:rPr lang="zh-CN" altLang="en-US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[8]</a:t>
            </a:r>
            <a:r>
              <a:rPr lang="zh-CN" altLang="en-US" sz="14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作者名称．参考文献名称．该文献出版社．出版日期．</a:t>
            </a:r>
          </a:p>
        </p:txBody>
      </p:sp>
      <p:sp>
        <p:nvSpPr>
          <p:cNvPr id="26" name="矩形 25"/>
          <p:cNvSpPr/>
          <p:nvPr/>
        </p:nvSpPr>
        <p:spPr>
          <a:xfrm>
            <a:off x="5941420" y="2753829"/>
            <a:ext cx="5164170" cy="353943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171450" indent="-17145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sz="14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[9]</a:t>
            </a: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 作者名称．参考文献名称．该文献出版社．出版日期．</a:t>
            </a:r>
          </a:p>
          <a:p>
            <a:pPr marL="171450" indent="-17145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sz="14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[10]</a:t>
            </a: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 作者名称．参考文献名称．该文献出版社．出版日期．</a:t>
            </a:r>
            <a:endParaRPr lang="en-US" altLang="zh-CN" sz="1400" dirty="0">
              <a:solidFill>
                <a:srgbClr val="000000">
                  <a:lumMod val="75000"/>
                  <a:lumOff val="25000"/>
                </a:srgbClr>
              </a:solidFill>
              <a:latin typeface="微软雅黑" charset="0"/>
              <a:ea typeface="微软雅黑" charset="0"/>
            </a:endParaRP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[11]</a:t>
            </a: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[12]</a:t>
            </a: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[13]</a:t>
            </a: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[14]</a:t>
            </a: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[15]</a:t>
            </a: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[16]</a:t>
            </a: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</p:txBody>
      </p:sp>
    </p:spTree>
    <p:extLst>
      <p:ext uri="{BB962C8B-B14F-4D97-AF65-F5344CB8AC3E}">
        <p14:creationId xmlns:p14="http://schemas.microsoft.com/office/powerpoint/2010/main" val="303476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2678381">
            <a:off x="3823088" y="1996462"/>
            <a:ext cx="723900" cy="7239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63232" y="2041543"/>
            <a:ext cx="66675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0D2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4000" dirty="0">
              <a:solidFill>
                <a:srgbClr val="F0D2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1674" y="2222559"/>
            <a:ext cx="18353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致谢</a:t>
            </a:r>
            <a:endParaRPr lang="x-none" altLang="zh-CN" sz="32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5400000">
            <a:off x="7571603" y="3333236"/>
            <a:ext cx="902043" cy="549877"/>
          </a:xfrm>
          <a:prstGeom prst="triangl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662" b="24045"/>
          <a:stretch/>
        </p:blipFill>
        <p:spPr>
          <a:xfrm>
            <a:off x="0" y="2855741"/>
            <a:ext cx="7488000" cy="144431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6968231" y="2239286"/>
            <a:ext cx="3941806" cy="247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776783" y="4914360"/>
            <a:ext cx="3941806" cy="247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36497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3682314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20" y="0"/>
            <a:ext cx="1552575" cy="1571625"/>
          </a:xfrm>
          <a:prstGeom prst="rect">
            <a:avLst/>
          </a:prstGeom>
        </p:spPr>
      </p:pic>
      <p:sp>
        <p:nvSpPr>
          <p:cNvPr id="8" name="L 形 7"/>
          <p:cNvSpPr/>
          <p:nvPr/>
        </p:nvSpPr>
        <p:spPr>
          <a:xfrm>
            <a:off x="3936292" y="234778"/>
            <a:ext cx="160638" cy="469556"/>
          </a:xfrm>
          <a:prstGeom prst="corner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L 形 8"/>
          <p:cNvSpPr/>
          <p:nvPr/>
        </p:nvSpPr>
        <p:spPr>
          <a:xfrm rot="10800000">
            <a:off x="5082307" y="214529"/>
            <a:ext cx="160638" cy="469556"/>
          </a:xfrm>
          <a:prstGeom prst="corner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157797" y="222420"/>
            <a:ext cx="8636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致谢</a:t>
            </a: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4441337" y="1969573"/>
            <a:ext cx="6889809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感谢母校提供的学习与实践的机会；</a:t>
            </a:r>
            <a:endParaRPr lang="en-US" altLang="zh-CN" sz="28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感谢指导老师给予的耐心指导；</a:t>
            </a:r>
            <a:endParaRPr lang="en-US" altLang="zh-CN" sz="28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感谢同学们的帮助；</a:t>
            </a:r>
            <a:endParaRPr lang="en-US" altLang="zh-CN" sz="28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感谢答辩评审！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0" y="6067854"/>
            <a:ext cx="15096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Edwardian Script ITC" panose="030303020407070D0804" pitchFamily="66" charset="0"/>
              </a:rPr>
              <a:t>Card</a:t>
            </a:r>
            <a:endParaRPr lang="zh-CN" altLang="en-US" sz="5400" b="1" dirty="0">
              <a:solidFill>
                <a:schemeClr val="tx1">
                  <a:lumMod val="50000"/>
                  <a:lumOff val="50000"/>
                </a:schemeClr>
              </a:solidFill>
              <a:latin typeface="Edwardian Script ITC" panose="030303020407070D08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39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" name="任意多边形 4"/>
          <p:cNvSpPr/>
          <p:nvPr/>
        </p:nvSpPr>
        <p:spPr>
          <a:xfrm rot="2968493">
            <a:off x="5504029" y="-1560010"/>
            <a:ext cx="8152386" cy="5633681"/>
          </a:xfrm>
          <a:custGeom>
            <a:avLst/>
            <a:gdLst>
              <a:gd name="connsiteX0" fmla="*/ 0 w 8152386"/>
              <a:gd name="connsiteY0" fmla="*/ 5633681 h 5633681"/>
              <a:gd name="connsiteX1" fmla="*/ 4815891 w 8152386"/>
              <a:gd name="connsiteY1" fmla="*/ 0 h 5633681"/>
              <a:gd name="connsiteX2" fmla="*/ 8152386 w 8152386"/>
              <a:gd name="connsiteY2" fmla="*/ 2852167 h 5633681"/>
              <a:gd name="connsiteX3" fmla="*/ 8152386 w 8152386"/>
              <a:gd name="connsiteY3" fmla="*/ 5633681 h 563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52386" h="5633681">
                <a:moveTo>
                  <a:pt x="0" y="5633681"/>
                </a:moveTo>
                <a:lnTo>
                  <a:pt x="4815891" y="0"/>
                </a:lnTo>
                <a:lnTo>
                  <a:pt x="8152386" y="2852167"/>
                </a:lnTo>
                <a:lnTo>
                  <a:pt x="8152386" y="5633681"/>
                </a:lnTo>
                <a:close/>
              </a:path>
            </a:pathLst>
          </a:cu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8433519" y="3676325"/>
            <a:ext cx="3041789" cy="3564733"/>
          </a:xfrm>
          <a:prstGeom prst="line">
            <a:avLst/>
          </a:prstGeom>
          <a:ln w="2540">
            <a:solidFill>
              <a:schemeClr val="bg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0520153" y="-190500"/>
            <a:ext cx="885288" cy="1037486"/>
          </a:xfrm>
          <a:prstGeom prst="line">
            <a:avLst/>
          </a:prstGeom>
          <a:ln w="2540">
            <a:solidFill>
              <a:schemeClr val="bg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等腰三角形 9"/>
          <p:cNvSpPr/>
          <p:nvPr/>
        </p:nvSpPr>
        <p:spPr>
          <a:xfrm rot="5400000">
            <a:off x="8250150" y="3221585"/>
            <a:ext cx="328206" cy="22162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630515" y="668022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  <a:endParaRPr lang="x-none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0" y="0"/>
            <a:ext cx="1552575" cy="1571625"/>
            <a:chOff x="531337" y="2990334"/>
            <a:chExt cx="1552575" cy="1571625"/>
          </a:xfrm>
        </p:grpSpPr>
        <p:sp>
          <p:nvSpPr>
            <p:cNvPr id="12" name="椭圆 11"/>
            <p:cNvSpPr/>
            <p:nvPr/>
          </p:nvSpPr>
          <p:spPr>
            <a:xfrm>
              <a:off x="543697" y="3027405"/>
              <a:ext cx="1532238" cy="1507524"/>
            </a:xfrm>
            <a:prstGeom prst="ellipse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337" y="2990334"/>
              <a:ext cx="1552575" cy="1571625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8746868" y="3155435"/>
            <a:ext cx="1507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答辩人：</a:t>
            </a:r>
            <a:r>
              <a:rPr lang="en-US" altLang="zh-CN" dirty="0">
                <a:solidFill>
                  <a:schemeClr val="bg1"/>
                </a:solidFill>
              </a:rPr>
              <a:t>XXX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61050" y="3592040"/>
            <a:ext cx="1737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指导老师：</a:t>
            </a:r>
            <a:r>
              <a:rPr lang="en-US" altLang="zh-CN" dirty="0">
                <a:solidFill>
                  <a:schemeClr val="bg1"/>
                </a:solidFill>
              </a:rPr>
              <a:t>XXX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53671" y="1915761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此处添加毕业设计名称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x-none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261731" y="4053359"/>
            <a:ext cx="1737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学院专业：</a:t>
            </a:r>
            <a:r>
              <a:rPr lang="en-US" altLang="zh-CN" dirty="0">
                <a:solidFill>
                  <a:schemeClr val="bg1"/>
                </a:solidFill>
              </a:rPr>
              <a:t>XXX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85943" y="15088"/>
            <a:ext cx="3066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上海海事大学</a:t>
            </a:r>
            <a:endParaRPr lang="en-US" altLang="zh-CN" sz="32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42804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/>
      <p:bldP spid="17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766816" y="5694216"/>
            <a:ext cx="2101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程  宇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8376233" y="5681860"/>
            <a:ext cx="2621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上海海事大学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998BDA16-658D-412B-9F5C-B8BE38EFC6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63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96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2FB0362-F3B0-49A7-994D-771CF5BB2D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325" y="3594100"/>
            <a:ext cx="20574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863344"/>
            <a:ext cx="7488000" cy="14391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rot="2678381">
            <a:off x="3823088" y="1996462"/>
            <a:ext cx="723900" cy="7239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63232" y="2041543"/>
            <a:ext cx="66675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0D2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000" dirty="0">
              <a:solidFill>
                <a:srgbClr val="F0D2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1674" y="2222559"/>
            <a:ext cx="2346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</a:t>
            </a:r>
            <a:r>
              <a:rPr lang="x-none" altLang="zh-CN" sz="32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899381" y="2900590"/>
            <a:ext cx="1340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528934" y="3433592"/>
            <a:ext cx="1340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研究意义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910082" y="3924758"/>
            <a:ext cx="1340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研究现状</a:t>
            </a:r>
          </a:p>
        </p:txBody>
      </p:sp>
      <p:sp>
        <p:nvSpPr>
          <p:cNvPr id="13" name="等腰三角形 12"/>
          <p:cNvSpPr/>
          <p:nvPr/>
        </p:nvSpPr>
        <p:spPr>
          <a:xfrm rot="5400000">
            <a:off x="7571603" y="3333236"/>
            <a:ext cx="902043" cy="549877"/>
          </a:xfrm>
          <a:prstGeom prst="triangl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6968231" y="2239286"/>
            <a:ext cx="3941806" cy="247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776783" y="4914360"/>
            <a:ext cx="3941806" cy="247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85958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E6E6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156930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1871235" y="105816"/>
            <a:ext cx="8584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</a:t>
            </a:r>
            <a:r>
              <a:rPr kumimoji="1" lang="en-US" altLang="zh-CN" sz="3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zh-CN" altLang="en-US" sz="3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课题介绍</a:t>
            </a:r>
          </a:p>
        </p:txBody>
      </p:sp>
      <p:cxnSp>
        <p:nvCxnSpPr>
          <p:cNvPr id="7" name="直线连接符 55"/>
          <p:cNvCxnSpPr/>
          <p:nvPr/>
        </p:nvCxnSpPr>
        <p:spPr>
          <a:xfrm>
            <a:off x="1186271" y="924701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>
            <a:spLocks noChangeAspect="1"/>
          </p:cNvSpPr>
          <p:nvPr/>
        </p:nvSpPr>
        <p:spPr>
          <a:xfrm>
            <a:off x="247887" y="1015417"/>
            <a:ext cx="466417" cy="46641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6063" y="922383"/>
            <a:ext cx="1640575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选题背景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25" y="0"/>
            <a:ext cx="1552575" cy="157162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62681" y="1791729"/>
            <a:ext cx="4053016" cy="488091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7072184" y="1791729"/>
            <a:ext cx="4053016" cy="4880919"/>
            <a:chOff x="6614983" y="1845275"/>
            <a:chExt cx="4053016" cy="4880919"/>
          </a:xfrm>
        </p:grpSpPr>
        <p:sp>
          <p:nvSpPr>
            <p:cNvPr id="13" name="矩形 12"/>
            <p:cNvSpPr/>
            <p:nvPr/>
          </p:nvSpPr>
          <p:spPr>
            <a:xfrm>
              <a:off x="6614983" y="1845275"/>
              <a:ext cx="4053016" cy="488091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27467" y="1853513"/>
              <a:ext cx="4040531" cy="1297459"/>
            </a:xfrm>
            <a:prstGeom prst="rect">
              <a:avLst/>
            </a:prstGeom>
          </p:spPr>
        </p:pic>
      </p:grpSp>
      <p:sp>
        <p:nvSpPr>
          <p:cNvPr id="20" name="矩形 19"/>
          <p:cNvSpPr/>
          <p:nvPr/>
        </p:nvSpPr>
        <p:spPr>
          <a:xfrm>
            <a:off x="7080420" y="2959767"/>
            <a:ext cx="4044779" cy="679181"/>
          </a:xfrm>
          <a:prstGeom prst="rect">
            <a:avLst/>
          </a:prstGeom>
          <a:gradFill>
            <a:gsLst>
              <a:gs pos="41000">
                <a:srgbClr val="B3B3B3">
                  <a:alpha val="76000"/>
                </a:srgbClr>
              </a:gs>
              <a:gs pos="55000">
                <a:srgbClr val="BFBFBF">
                  <a:alpha val="90000"/>
                </a:srgbClr>
              </a:gs>
              <a:gs pos="0">
                <a:srgbClr val="7F7F7F">
                  <a:alpha val="68000"/>
                </a:srgb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698582" y="3185582"/>
            <a:ext cx="877163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b="1" kern="0" dirty="0">
                <a:solidFill>
                  <a:srgbClr val="2E75B6"/>
                </a:solidFill>
                <a:ea typeface="微软雅黑" charset="0"/>
              </a:rPr>
              <a:t>背景二</a:t>
            </a:r>
            <a:endParaRPr lang="en-US" altLang="zh-CN" b="1" kern="0" dirty="0">
              <a:solidFill>
                <a:srgbClr val="2E75B6"/>
              </a:solidFill>
              <a:ea typeface="微软雅黑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45816" y="3638950"/>
            <a:ext cx="3580161" cy="2941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3" name="矩形 22"/>
          <p:cNvSpPr/>
          <p:nvPr/>
        </p:nvSpPr>
        <p:spPr>
          <a:xfrm>
            <a:off x="7347082" y="3638949"/>
            <a:ext cx="3580161" cy="2941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0918" y="1804086"/>
            <a:ext cx="4044779" cy="129746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073206" y="2959767"/>
            <a:ext cx="4044779" cy="679181"/>
          </a:xfrm>
          <a:prstGeom prst="rect">
            <a:avLst/>
          </a:prstGeom>
          <a:gradFill>
            <a:gsLst>
              <a:gs pos="41000">
                <a:srgbClr val="B3B3B3">
                  <a:alpha val="76000"/>
                </a:srgbClr>
              </a:gs>
              <a:gs pos="55000">
                <a:srgbClr val="BFBFBF">
                  <a:alpha val="90000"/>
                </a:srgbClr>
              </a:gs>
              <a:gs pos="0">
                <a:srgbClr val="7F7F7F">
                  <a:alpha val="68000"/>
                </a:srgb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697316" y="3185582"/>
            <a:ext cx="877163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b="1" kern="0" dirty="0">
                <a:solidFill>
                  <a:srgbClr val="2E75B6"/>
                </a:solidFill>
                <a:ea typeface="微软雅黑" charset="0"/>
              </a:rPr>
              <a:t>背景一</a:t>
            </a:r>
            <a:endParaRPr lang="en-US" altLang="zh-CN" b="1" kern="0" dirty="0">
              <a:solidFill>
                <a:srgbClr val="2E75B6"/>
              </a:solidFill>
              <a:ea typeface="微软雅黑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91880" y="2959767"/>
            <a:ext cx="970415" cy="903073"/>
          </a:xfrm>
          <a:prstGeom prst="rect">
            <a:avLst/>
          </a:prstGeom>
          <a:solidFill>
            <a:schemeClr val="accent1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latin typeface="华文行楷" panose="02010800040101010101" pitchFamily="2" charset="-122"/>
                <a:ea typeface="华文行楷" panose="02010800040101010101" pitchFamily="2" charset="-122"/>
              </a:rPr>
              <a:t>忠</a:t>
            </a:r>
          </a:p>
        </p:txBody>
      </p:sp>
      <p:sp>
        <p:nvSpPr>
          <p:cNvPr id="25" name="矩形 24"/>
          <p:cNvSpPr/>
          <p:nvPr/>
        </p:nvSpPr>
        <p:spPr>
          <a:xfrm>
            <a:off x="5206623" y="4206766"/>
            <a:ext cx="1119994" cy="962173"/>
          </a:xfrm>
          <a:prstGeom prst="rect">
            <a:avLst/>
          </a:prstGeom>
          <a:gradFill flip="none" rotWithShape="1">
            <a:gsLst>
              <a:gs pos="0">
                <a:srgbClr val="2E75B6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latin typeface="华文行楷" panose="02010800040101010101" pitchFamily="2" charset="-122"/>
                <a:ea typeface="华文行楷" panose="02010800040101010101" pitchFamily="2" charset="-122"/>
              </a:rPr>
              <a:t>笃</a:t>
            </a:r>
          </a:p>
        </p:txBody>
      </p:sp>
      <p:sp>
        <p:nvSpPr>
          <p:cNvPr id="26" name="矩形 25"/>
          <p:cNvSpPr/>
          <p:nvPr/>
        </p:nvSpPr>
        <p:spPr>
          <a:xfrm>
            <a:off x="5802344" y="4898644"/>
            <a:ext cx="1071883" cy="960736"/>
          </a:xfrm>
          <a:prstGeom prst="rect">
            <a:avLst/>
          </a:prstGeom>
          <a:gradFill flip="none" rotWithShape="1">
            <a:gsLst>
              <a:gs pos="0">
                <a:srgbClr val="BFD5F8">
                  <a:alpha val="66000"/>
                </a:srgbClr>
              </a:gs>
              <a:gs pos="100000">
                <a:srgbClr val="2E75B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latin typeface="华文行楷" panose="02010800040101010101" pitchFamily="2" charset="-122"/>
                <a:ea typeface="华文行楷" panose="02010800040101010101" pitchFamily="2" charset="-122"/>
              </a:rPr>
              <a:t>敬</a:t>
            </a:r>
          </a:p>
        </p:txBody>
      </p:sp>
      <p:sp>
        <p:nvSpPr>
          <p:cNvPr id="24" name="矩形 23"/>
          <p:cNvSpPr/>
          <p:nvPr/>
        </p:nvSpPr>
        <p:spPr>
          <a:xfrm>
            <a:off x="5884856" y="3352203"/>
            <a:ext cx="1119994" cy="96217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58000"/>
                </a:schemeClr>
              </a:gs>
              <a:gs pos="61000">
                <a:srgbClr val="5B9BD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latin typeface="华文行楷" panose="02010800040101010101" pitchFamily="2" charset="-122"/>
                <a:ea typeface="华文行楷" panose="02010800040101010101" pitchFamily="2" charset="-122"/>
              </a:rPr>
              <a:t>信</a:t>
            </a:r>
          </a:p>
        </p:txBody>
      </p:sp>
    </p:spTree>
    <p:extLst>
      <p:ext uri="{BB962C8B-B14F-4D97-AF65-F5344CB8AC3E}">
        <p14:creationId xmlns:p14="http://schemas.microsoft.com/office/powerpoint/2010/main" val="403231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0" y="1569308"/>
              <a:ext cx="12192000" cy="5288692"/>
            </a:xfrm>
            <a:prstGeom prst="rect">
              <a:avLst/>
            </a:prstGeom>
            <a:gradFill flip="none" rotWithShape="1">
              <a:gsLst>
                <a:gs pos="0">
                  <a:srgbClr val="E6E6E6">
                    <a:alpha val="91000"/>
                  </a:srgbClr>
                </a:gs>
                <a:gs pos="64000">
                  <a:srgbClr val="F3F3F3"/>
                </a:gs>
                <a:gs pos="90000">
                  <a:schemeClr val="bg1">
                    <a:alpha val="77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25" y="0"/>
            <a:ext cx="1552575" cy="15716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53858" y="2429180"/>
            <a:ext cx="2669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353858" y="3278715"/>
            <a:ext cx="4514704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949376" y="2429180"/>
            <a:ext cx="2669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6949376" y="3278715"/>
            <a:ext cx="4542408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247887" y="1015417"/>
            <a:ext cx="466417" cy="46641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06063" y="922383"/>
            <a:ext cx="1640575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选题背景</a:t>
            </a:r>
          </a:p>
        </p:txBody>
      </p:sp>
    </p:spTree>
    <p:extLst>
      <p:ext uri="{BB962C8B-B14F-4D97-AF65-F5344CB8AC3E}">
        <p14:creationId xmlns:p14="http://schemas.microsoft.com/office/powerpoint/2010/main" val="140343906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156930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7" name="直线连接符 55"/>
          <p:cNvCxnSpPr/>
          <p:nvPr/>
        </p:nvCxnSpPr>
        <p:spPr>
          <a:xfrm>
            <a:off x="1186271" y="924701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06063" y="922383"/>
            <a:ext cx="1640575" cy="597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研究意义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25" y="0"/>
            <a:ext cx="1552575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645" y="2442687"/>
            <a:ext cx="2583278" cy="988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1148" y="2558517"/>
            <a:ext cx="2669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9145384" y="2442687"/>
            <a:ext cx="2662896" cy="988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9103533" y="2558517"/>
            <a:ext cx="27047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871235" y="105816"/>
            <a:ext cx="8584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</a:t>
            </a:r>
            <a:r>
              <a:rPr kumimoji="1" lang="en-US" altLang="zh-CN" sz="3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zh-CN" altLang="en-US" sz="3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课题介绍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848" y="2047111"/>
            <a:ext cx="5636644" cy="4473028"/>
          </a:xfrm>
          <a:prstGeom prst="ellipse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47645" y="3022394"/>
            <a:ext cx="3082203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8914804" y="3022394"/>
            <a:ext cx="3082203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247887" y="1015417"/>
            <a:ext cx="466417" cy="46641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759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156930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7" name="直线连接符 55"/>
          <p:cNvCxnSpPr/>
          <p:nvPr/>
        </p:nvCxnSpPr>
        <p:spPr>
          <a:xfrm>
            <a:off x="1186271" y="924701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06063" y="922383"/>
            <a:ext cx="1640575" cy="597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研究现状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25" y="0"/>
            <a:ext cx="1552575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8426" y="2210593"/>
            <a:ext cx="47574" cy="42139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96000" y="2073457"/>
            <a:ext cx="691215" cy="670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735919" y="2262657"/>
            <a:ext cx="22760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871235" y="105816"/>
            <a:ext cx="8584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</a:t>
            </a:r>
            <a:r>
              <a:rPr kumimoji="1" lang="en-US" altLang="zh-CN" sz="3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zh-CN" altLang="en-US" sz="3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课题介绍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7" y="2210593"/>
            <a:ext cx="5491651" cy="382585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048426" y="3154128"/>
            <a:ext cx="5216017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247887" y="1015417"/>
            <a:ext cx="466417" cy="46641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441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156930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7" name="直线连接符 55"/>
          <p:cNvCxnSpPr/>
          <p:nvPr/>
        </p:nvCxnSpPr>
        <p:spPr>
          <a:xfrm>
            <a:off x="1186271" y="924701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06063" y="922383"/>
            <a:ext cx="1640575" cy="597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研究现状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25" y="0"/>
            <a:ext cx="1552575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4165" y="2198237"/>
            <a:ext cx="47574" cy="42139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1739" y="2061101"/>
            <a:ext cx="691215" cy="670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91658" y="2250301"/>
            <a:ext cx="22760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871235" y="105816"/>
            <a:ext cx="8584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</a:t>
            </a:r>
            <a:r>
              <a:rPr kumimoji="1" lang="en-US" altLang="zh-CN" sz="3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zh-CN" altLang="en-US" sz="3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课题介绍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2095640"/>
            <a:ext cx="5486400" cy="382816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91974" y="2950685"/>
            <a:ext cx="5216017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247887" y="1015417"/>
            <a:ext cx="466417" cy="46641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92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2678381">
            <a:off x="3823088" y="1996462"/>
            <a:ext cx="723900" cy="7239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63232" y="2041543"/>
            <a:ext cx="66675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0D2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000" dirty="0">
              <a:solidFill>
                <a:srgbClr val="F0D2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1674" y="2222559"/>
            <a:ext cx="2346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研究内容</a:t>
            </a:r>
            <a:endParaRPr lang="x-none" altLang="zh-CN" sz="32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41585" y="2914658"/>
            <a:ext cx="1340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528934" y="3433592"/>
            <a:ext cx="1340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研究过程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952285" y="3882554"/>
            <a:ext cx="1340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分析讨论</a:t>
            </a:r>
          </a:p>
        </p:txBody>
      </p:sp>
      <p:sp>
        <p:nvSpPr>
          <p:cNvPr id="13" name="等腰三角形 12"/>
          <p:cNvSpPr/>
          <p:nvPr/>
        </p:nvSpPr>
        <p:spPr>
          <a:xfrm rot="5400000">
            <a:off x="7571603" y="3333236"/>
            <a:ext cx="902043" cy="549877"/>
          </a:xfrm>
          <a:prstGeom prst="triangl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2870759"/>
            <a:ext cx="7488000" cy="1438064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6968231" y="2239286"/>
            <a:ext cx="3941806" cy="247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776783" y="4914360"/>
            <a:ext cx="3941806" cy="247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50209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</TotalTime>
  <Words>2649</Words>
  <Application>Microsoft Office PowerPoint</Application>
  <PresentationFormat>宽屏</PresentationFormat>
  <Paragraphs>176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2" baseType="lpstr">
      <vt:lpstr>华文新魏</vt:lpstr>
      <vt:lpstr>华文楷体</vt:lpstr>
      <vt:lpstr>华文行楷</vt:lpstr>
      <vt:lpstr>微软雅黑</vt:lpstr>
      <vt:lpstr>微软雅黑</vt:lpstr>
      <vt:lpstr>等线</vt:lpstr>
      <vt:lpstr>等线 Light</vt:lpstr>
      <vt:lpstr>Arial</vt:lpstr>
      <vt:lpstr>Calibri</vt:lpstr>
      <vt:lpstr>Century Gothic</vt:lpstr>
      <vt:lpstr>Edwardian Script ITC</vt:lpstr>
      <vt:lpstr>Segoe UI</vt:lpstr>
      <vt:lpstr>Segoe UI Light</vt:lpstr>
      <vt:lpstr>Office 主题​​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ChrisCheng</dc:creator>
  <cp:lastModifiedBy>Yunxuan Liu (Chinasoft International)</cp:lastModifiedBy>
  <cp:revision>124</cp:revision>
  <dcterms:created xsi:type="dcterms:W3CDTF">2019-04-02T01:19:04Z</dcterms:created>
  <dcterms:modified xsi:type="dcterms:W3CDTF">2019-04-12T09:40:05Z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2019-04-12T09:40:04.6718049Z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f3b55a9e-59bd-4fd7-9d1f-7e73ce2196bd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