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71" r:id="rId12"/>
    <p:sldId id="272" r:id="rId13"/>
    <p:sldId id="273" r:id="rId14"/>
    <p:sldId id="274" r:id="rId15"/>
    <p:sldId id="266" r:id="rId16"/>
    <p:sldId id="269" r:id="rId17"/>
    <p:sldId id="275" r:id="rId18"/>
    <p:sldId id="276" r:id="rId19"/>
    <p:sldId id="277" r:id="rId20"/>
    <p:sldId id="267" r:id="rId21"/>
    <p:sldId id="280" r:id="rId22"/>
    <p:sldId id="278" r:id="rId23"/>
    <p:sldId id="279" r:id="rId24"/>
    <p:sldId id="270" r:id="rId25"/>
    <p:sldId id="281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4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3CE22-960B-4495-AFB0-E0F726D3D36D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F775B-A3EF-4B1B-93EC-833C2737DC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596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959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987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703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713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6320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0768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4610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3851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900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263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471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7308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5571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5684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3696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4876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2689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152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560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007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208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276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077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082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F775B-A3EF-4B1B-93EC-833C2737DC8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270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88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23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8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3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20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32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34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38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/>
          <a:srcRect l="884" t="1078" r="1000" b="13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53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95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77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F4F31-4209-438E-9A65-DA805E32E894}" type="datetimeFigureOut">
              <a:rPr lang="zh-CN" altLang="en-US" smtClean="0"/>
              <a:t>2019/1/3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ED4CB-056B-4E35-8FDB-E4D3445124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1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4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9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8"/>
          <a:srcRect l="480" t="612" r="733" b="101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5" name="5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 rot="5400000">
            <a:off x="4901457" y="979892"/>
            <a:ext cx="2620089" cy="2278128"/>
            <a:chOff x="5803300" y="1948400"/>
            <a:chExt cx="2164994" cy="1905223"/>
          </a:xfrm>
        </p:grpSpPr>
        <p:sp>
          <p:nvSpPr>
            <p:cNvPr id="6" name="7"/>
            <p:cNvSpPr>
              <a:spLocks/>
            </p:cNvSpPr>
            <p:nvPr/>
          </p:nvSpPr>
          <p:spPr bwMode="auto">
            <a:xfrm>
              <a:off x="5803300" y="1948400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 b="1">
                <a:solidFill>
                  <a:schemeClr val="lt1"/>
                </a:solidFill>
                <a:latin typeface="Agency FB" panose="020B0503020202020204" pitchFamily="34" charset="0"/>
                <a:ea typeface="腾祥澜黑简" panose="01010104010101010101" pitchFamily="2" charset="-122"/>
              </a:endParaRPr>
            </a:p>
          </p:txBody>
        </p:sp>
        <p:sp>
          <p:nvSpPr>
            <p:cNvPr id="7" name="6"/>
            <p:cNvSpPr>
              <a:spLocks/>
            </p:cNvSpPr>
            <p:nvPr/>
          </p:nvSpPr>
          <p:spPr bwMode="auto">
            <a:xfrm>
              <a:off x="5948780" y="2078346"/>
              <a:ext cx="1846429" cy="1624882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52" tIns="288038" rIns="91452" bIns="45726" numCol="1" anchor="t" anchorCtr="0" compatLnSpc="1"/>
            <a:lstStyle/>
            <a:p>
              <a:pPr algn="ctr"/>
              <a:endParaRPr lang="zh-CN" altLang="en-US" sz="2400" kern="0">
                <a:solidFill>
                  <a:prstClr val="white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+mn-ea"/>
              </a:endParaRPr>
            </a:p>
          </p:txBody>
        </p:sp>
      </p:grpSp>
      <p:sp>
        <p:nvSpPr>
          <p:cNvPr id="8" name="4"/>
          <p:cNvSpPr txBox="1"/>
          <p:nvPr>
            <p:custDataLst>
              <p:tags r:id="rId2"/>
            </p:custDataLst>
          </p:nvPr>
        </p:nvSpPr>
        <p:spPr>
          <a:xfrm>
            <a:off x="4830925" y="1286855"/>
            <a:ext cx="2713761" cy="1630793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/>
          <a:p>
            <a:pPr algn="ctr">
              <a:defRPr/>
            </a:pPr>
            <a:r>
              <a:rPr lang="en-US" altLang="zh-CN" sz="10033" dirty="0">
                <a:solidFill>
                  <a:schemeClr val="bg1"/>
                </a:solidFill>
                <a:latin typeface="Agency FB" panose="020B0503020202020204" pitchFamily="34" charset="0"/>
              </a:rPr>
              <a:t>2019</a:t>
            </a:r>
            <a:endParaRPr lang="zh-CN" altLang="en-US" sz="10033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3"/>
          <p:cNvSpPr txBox="1"/>
          <p:nvPr>
            <p:custDataLst>
              <p:tags r:id="rId3"/>
            </p:custDataLst>
          </p:nvPr>
        </p:nvSpPr>
        <p:spPr>
          <a:xfrm>
            <a:off x="3378062" y="5175224"/>
            <a:ext cx="5782734" cy="549919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03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0" name="2"/>
          <p:cNvSpPr txBox="1"/>
          <p:nvPr>
            <p:custDataLst>
              <p:tags r:id="rId4"/>
            </p:custDataLst>
          </p:nvPr>
        </p:nvSpPr>
        <p:spPr>
          <a:xfrm>
            <a:off x="1545738" y="3541735"/>
            <a:ext cx="9366102" cy="1194840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sz="7200" dirty="0">
                <a:solidFill>
                  <a:srgbClr val="B02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3000509000000000000" pitchFamily="65" charset="-122"/>
                <a:ea typeface="方正尚酷简体" panose="03000509000000000000" pitchFamily="65" charset="-122"/>
                <a:cs typeface="Clear Sans Light" pitchFamily="34" charset="0"/>
              </a:rPr>
              <a:t>高端</a:t>
            </a:r>
            <a:r>
              <a:rPr lang="en-US" altLang="zh-CN" sz="7200" dirty="0">
                <a:solidFill>
                  <a:srgbClr val="B02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3000509000000000000" pitchFamily="65" charset="-122"/>
                <a:ea typeface="方正尚酷简体" panose="03000509000000000000" pitchFamily="65" charset="-122"/>
                <a:cs typeface="Clear Sans Light" pitchFamily="34" charset="0"/>
              </a:rPr>
              <a:t>PPT</a:t>
            </a:r>
            <a:r>
              <a:rPr lang="zh-CN" altLang="en-US" sz="7200" dirty="0">
                <a:solidFill>
                  <a:srgbClr val="B02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3000509000000000000" pitchFamily="65" charset="-122"/>
                <a:ea typeface="方正尚酷简体" panose="03000509000000000000" pitchFamily="65" charset="-122"/>
                <a:cs typeface="Clear Sans Light" pitchFamily="34" charset="0"/>
              </a:rPr>
              <a:t>模版</a:t>
            </a:r>
          </a:p>
        </p:txBody>
      </p:sp>
      <p:sp>
        <p:nvSpPr>
          <p:cNvPr id="11" name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503915" y="4786917"/>
            <a:ext cx="5531028" cy="36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charset="0"/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charset="0"/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charset="0"/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charset="0"/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 eaLnBrk="1" fontAlgn="base" hangingPunct="1">
              <a:buClrTx/>
              <a:buSzTx/>
              <a:buFontTx/>
              <a:buNone/>
            </a:pPr>
            <a:r>
              <a:rPr lang="zh-CN" altLang="en-US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适用于商业计划书</a:t>
            </a:r>
            <a:r>
              <a:rPr lang="en-US" altLang="zh-CN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方案策划</a:t>
            </a:r>
            <a:r>
              <a:rPr lang="en-US" altLang="zh-CN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总结计划</a:t>
            </a:r>
            <a:r>
              <a:rPr lang="en-US" altLang="zh-CN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个人简历等</a:t>
            </a:r>
            <a:endParaRPr lang="en-US" altLang="zh-CN" sz="1756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340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build="p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二、产品与运营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994826" y="1887877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7" name="直接连接符 6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454275" y="147161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产品概述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454275" y="1960563"/>
            <a:ext cx="25781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578762" y="1892449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2" name="直接连接符 11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037513" y="147637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产品概述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037513" y="1965325"/>
            <a:ext cx="25781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994826" y="3621162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7" name="直接连接符 16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454275" y="3205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产品概述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454275" y="3694113"/>
            <a:ext cx="25781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578762" y="362573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2" name="直接连接符 21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8037513" y="320992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产品概述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8037513" y="3698875"/>
            <a:ext cx="25781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994826" y="539544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7" name="直接连接符 26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2454275" y="4978400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产品概述</a:t>
            </a: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2454275" y="5468938"/>
            <a:ext cx="25781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7578762" y="5400016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32" name="直接连接符 31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rgbClr val="B02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8037513" y="4983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产品概述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8037513" y="5473700"/>
            <a:ext cx="257810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687388" y="1270000"/>
            <a:ext cx="1316037" cy="1317625"/>
            <a:chOff x="795528" y="1618488"/>
            <a:chExt cx="1316736" cy="1316736"/>
          </a:xfrm>
        </p:grpSpPr>
        <p:sp>
          <p:nvSpPr>
            <p:cNvPr id="37" name="椭圆 36"/>
            <p:cNvSpPr/>
            <p:nvPr/>
          </p:nvSpPr>
          <p:spPr>
            <a:xfrm>
              <a:off x="795528" y="1618488"/>
              <a:ext cx="1316736" cy="1316736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38" name="图片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011" y="1896527"/>
              <a:ext cx="821577" cy="82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6270625" y="1274763"/>
            <a:ext cx="1317625" cy="1317625"/>
            <a:chOff x="6379464" y="1623060"/>
            <a:chExt cx="1316736" cy="1316736"/>
          </a:xfrm>
        </p:grpSpPr>
        <p:sp>
          <p:nvSpPr>
            <p:cNvPr id="40" name="椭圆 39"/>
            <p:cNvSpPr/>
            <p:nvPr/>
          </p:nvSpPr>
          <p:spPr>
            <a:xfrm>
              <a:off x="6379464" y="1623060"/>
              <a:ext cx="1316736" cy="1316736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41" name="图片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1515" y="1877022"/>
              <a:ext cx="860441" cy="86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87388" y="3003550"/>
            <a:ext cx="1316037" cy="1317625"/>
            <a:chOff x="795528" y="3351773"/>
            <a:chExt cx="1316736" cy="1316736"/>
          </a:xfrm>
        </p:grpSpPr>
        <p:sp>
          <p:nvSpPr>
            <p:cNvPr id="43" name="椭圆 42"/>
            <p:cNvSpPr/>
            <p:nvPr/>
          </p:nvSpPr>
          <p:spPr>
            <a:xfrm>
              <a:off x="795528" y="3351773"/>
              <a:ext cx="1316736" cy="1316736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44" name="图片 4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777" y="3576019"/>
              <a:ext cx="877094" cy="880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6270625" y="3008313"/>
            <a:ext cx="1317625" cy="1317625"/>
            <a:chOff x="6379464" y="3356345"/>
            <a:chExt cx="1316736" cy="1316736"/>
          </a:xfrm>
        </p:grpSpPr>
        <p:sp>
          <p:nvSpPr>
            <p:cNvPr id="46" name="椭圆 45"/>
            <p:cNvSpPr/>
            <p:nvPr/>
          </p:nvSpPr>
          <p:spPr>
            <a:xfrm>
              <a:off x="6379464" y="3356345"/>
              <a:ext cx="1316736" cy="1316736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47" name="图片 5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5331" y="3597101"/>
              <a:ext cx="816935" cy="81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687388" y="4778375"/>
            <a:ext cx="1316037" cy="1316038"/>
            <a:chOff x="795528" y="5126055"/>
            <a:chExt cx="1316736" cy="1316736"/>
          </a:xfrm>
        </p:grpSpPr>
        <p:sp>
          <p:nvSpPr>
            <p:cNvPr id="49" name="椭圆 48"/>
            <p:cNvSpPr/>
            <p:nvPr/>
          </p:nvSpPr>
          <p:spPr>
            <a:xfrm>
              <a:off x="795528" y="5126055"/>
              <a:ext cx="1316736" cy="1316736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50" name="图片 5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305" y="5215513"/>
              <a:ext cx="1124134" cy="1124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6270625" y="4783138"/>
            <a:ext cx="1317625" cy="1316037"/>
            <a:chOff x="6379464" y="5130627"/>
            <a:chExt cx="1316736" cy="1316736"/>
          </a:xfrm>
        </p:grpSpPr>
        <p:sp>
          <p:nvSpPr>
            <p:cNvPr id="52" name="椭圆 51"/>
            <p:cNvSpPr/>
            <p:nvPr/>
          </p:nvSpPr>
          <p:spPr>
            <a:xfrm>
              <a:off x="6379464" y="5130627"/>
              <a:ext cx="1316736" cy="1316736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53" name="图片 5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7226" y="5389948"/>
              <a:ext cx="784730" cy="788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9091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900"/>
                            </p:stCondLst>
                            <p:childTnLst>
                              <p:par>
                                <p:cTn id="5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4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9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9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400"/>
                            </p:stCondLst>
                            <p:childTnLst>
                              <p:par>
                                <p:cTn id="7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9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40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4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900"/>
                            </p:stCondLst>
                            <p:childTnLst>
                              <p:par>
                                <p:cTn id="9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4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9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9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400"/>
                            </p:stCondLst>
                            <p:childTnLst>
                              <p:par>
                                <p:cTn id="1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900"/>
                            </p:stCondLst>
                            <p:childTnLst>
                              <p:par>
                                <p:cTn id="1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400"/>
                            </p:stCondLst>
                            <p:childTnLst>
                              <p:par>
                                <p:cTn id="1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400"/>
                            </p:stCondLst>
                            <p:childTnLst>
                              <p:par>
                                <p:cTn id="1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0" grpId="0"/>
      <p:bldP spid="14" grpId="0"/>
      <p:bldP spid="15" grpId="0"/>
      <p:bldP spid="19" grpId="0"/>
      <p:bldP spid="20" grpId="0"/>
      <p:bldP spid="24" grpId="0"/>
      <p:bldP spid="25" grpId="0"/>
      <p:bldP spid="29" grpId="0"/>
      <p:bldP spid="30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二、产品与运营</a:t>
            </a:r>
          </a:p>
        </p:txBody>
      </p:sp>
      <p:sp>
        <p:nvSpPr>
          <p:cNvPr id="6" name="矩形 5"/>
          <p:cNvSpPr/>
          <p:nvPr/>
        </p:nvSpPr>
        <p:spPr>
          <a:xfrm>
            <a:off x="561970" y="1318483"/>
            <a:ext cx="2694443" cy="247584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3753A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58013" y="1318483"/>
            <a:ext cx="2694443" cy="247584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3753A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54057" y="1318483"/>
            <a:ext cx="5388887" cy="2475846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3753A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61970" y="3895927"/>
            <a:ext cx="5388887" cy="247584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3753A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52457" y="3895927"/>
            <a:ext cx="2694443" cy="2475846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3753A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848500" y="3895927"/>
            <a:ext cx="2694443" cy="2475846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13753A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2" name="Group 4"/>
          <p:cNvGrpSpPr/>
          <p:nvPr/>
        </p:nvGrpSpPr>
        <p:grpSpPr>
          <a:xfrm>
            <a:off x="6273272" y="1619193"/>
            <a:ext cx="686966" cy="686966"/>
            <a:chOff x="875113" y="2012837"/>
            <a:chExt cx="687003" cy="687003"/>
          </a:xfrm>
          <a:solidFill>
            <a:srgbClr val="489025"/>
          </a:solidFill>
        </p:grpSpPr>
        <p:sp>
          <p:nvSpPr>
            <p:cNvPr id="13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en-US" sz="2399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7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5"/>
          <p:cNvGrpSpPr/>
          <p:nvPr/>
        </p:nvGrpSpPr>
        <p:grpSpPr>
          <a:xfrm>
            <a:off x="6273272" y="2816338"/>
            <a:ext cx="686966" cy="686966"/>
            <a:chOff x="875113" y="2983507"/>
            <a:chExt cx="687003" cy="687003"/>
          </a:xfrm>
          <a:solidFill>
            <a:srgbClr val="489025"/>
          </a:solidFill>
        </p:grpSpPr>
        <p:sp>
          <p:nvSpPr>
            <p:cNvPr id="16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en-US" sz="2399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7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65"/>
          <p:cNvGrpSpPr/>
          <p:nvPr/>
        </p:nvGrpSpPr>
        <p:grpSpPr>
          <a:xfrm>
            <a:off x="7131029" y="1483597"/>
            <a:ext cx="4159644" cy="934433"/>
            <a:chOff x="8797071" y="2558764"/>
            <a:chExt cx="4423118" cy="886090"/>
          </a:xfrm>
        </p:grpSpPr>
        <p:sp>
          <p:nvSpPr>
            <p:cNvPr id="19" name="TextBox 66"/>
            <p:cNvSpPr txBox="1"/>
            <p:nvPr/>
          </p:nvSpPr>
          <p:spPr>
            <a:xfrm>
              <a:off x="8802185" y="2558764"/>
              <a:ext cx="1178177" cy="396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  <a:sym typeface="Arial" panose="020B0604020202020204" pitchFamily="34" charset="0"/>
                </a:rPr>
                <a:t>推广方案</a:t>
              </a:r>
            </a:p>
          </p:txBody>
        </p:sp>
        <p:sp>
          <p:nvSpPr>
            <p:cNvPr id="20" name="Rectangle 67"/>
            <p:cNvSpPr/>
            <p:nvPr/>
          </p:nvSpPr>
          <p:spPr>
            <a:xfrm>
              <a:off x="8797071" y="2924503"/>
              <a:ext cx="4423118" cy="520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65"/>
          <p:cNvGrpSpPr/>
          <p:nvPr/>
        </p:nvGrpSpPr>
        <p:grpSpPr>
          <a:xfrm>
            <a:off x="7131029" y="2671333"/>
            <a:ext cx="4159644" cy="934433"/>
            <a:chOff x="8797071" y="2558764"/>
            <a:chExt cx="4423118" cy="886090"/>
          </a:xfrm>
        </p:grpSpPr>
        <p:sp>
          <p:nvSpPr>
            <p:cNvPr id="22" name="TextBox 66"/>
            <p:cNvSpPr txBox="1"/>
            <p:nvPr/>
          </p:nvSpPr>
          <p:spPr>
            <a:xfrm>
              <a:off x="8797071" y="2558764"/>
              <a:ext cx="1178177" cy="396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  <a:sym typeface="Arial" panose="020B0604020202020204" pitchFamily="34" charset="0"/>
                </a:rPr>
                <a:t>推广方案</a:t>
              </a:r>
            </a:p>
          </p:txBody>
        </p:sp>
        <p:sp>
          <p:nvSpPr>
            <p:cNvPr id="23" name="Rectangle 67"/>
            <p:cNvSpPr/>
            <p:nvPr/>
          </p:nvSpPr>
          <p:spPr>
            <a:xfrm>
              <a:off x="8797071" y="2924503"/>
              <a:ext cx="4423118" cy="520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423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2" presetClass="entr" presetSubtype="9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二、产品与运营</a:t>
            </a:r>
          </a:p>
        </p:txBody>
      </p:sp>
      <p:sp>
        <p:nvSpPr>
          <p:cNvPr id="6" name="Rectangle 7"/>
          <p:cNvSpPr/>
          <p:nvPr/>
        </p:nvSpPr>
        <p:spPr>
          <a:xfrm>
            <a:off x="1023426" y="1534291"/>
            <a:ext cx="2720572" cy="2220072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  <a:latin typeface="Agency FB" panose="020B0503020202020204" pitchFamily="34" charset="0"/>
            </a:endParaRPr>
          </a:p>
        </p:txBody>
      </p:sp>
      <p:sp>
        <p:nvSpPr>
          <p:cNvPr id="7" name="Rectangle 8"/>
          <p:cNvSpPr/>
          <p:nvPr/>
        </p:nvSpPr>
        <p:spPr>
          <a:xfrm>
            <a:off x="3903080" y="3921326"/>
            <a:ext cx="2720572" cy="2220072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FFFF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TextBox 22"/>
          <p:cNvSpPr txBox="1"/>
          <p:nvPr/>
        </p:nvSpPr>
        <p:spPr>
          <a:xfrm>
            <a:off x="4191045" y="4322839"/>
            <a:ext cx="2110165" cy="1430820"/>
          </a:xfrm>
          <a:prstGeom prst="rect">
            <a:avLst/>
          </a:prstGeom>
          <a:noFill/>
        </p:spPr>
        <p:txBody>
          <a:bodyPr wrap="square" lIns="45700" tIns="22850" rIns="45700" bIns="22850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销售模式</a:t>
            </a:r>
            <a:endParaRPr lang="en-US" altLang="zh-CN" dirty="0">
              <a:solidFill>
                <a:schemeClr val="bg1"/>
              </a:solidFill>
              <a:latin typeface="迷你简菱心" panose="02010609000101010101" pitchFamily="49" charset="-122"/>
              <a:ea typeface="迷你简菱心" panose="02010609000101010101" pitchFamily="49" charset="-122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—</a:t>
            </a: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点击此处添加文字说明内容，可以通过复制您的文本内容，在此文本框粘贴并选择只保留文字内容。</a:t>
            </a:r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Light"/>
            </a:endParaRPr>
          </a:p>
        </p:txBody>
      </p:sp>
      <p:sp>
        <p:nvSpPr>
          <p:cNvPr id="9" name="TextBox 23"/>
          <p:cNvSpPr txBox="1"/>
          <p:nvPr/>
        </p:nvSpPr>
        <p:spPr>
          <a:xfrm>
            <a:off x="1331232" y="1907347"/>
            <a:ext cx="2139900" cy="1431141"/>
          </a:xfrm>
          <a:prstGeom prst="rect">
            <a:avLst/>
          </a:prstGeom>
          <a:noFill/>
        </p:spPr>
        <p:txBody>
          <a:bodyPr wrap="square" lIns="45700" tIns="22850" rIns="45700" bIns="22850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销售模式</a:t>
            </a:r>
            <a:endParaRPr lang="en-US" altLang="zh-CN" dirty="0">
              <a:solidFill>
                <a:schemeClr val="bg1"/>
              </a:solidFill>
              <a:latin typeface="迷你简菱心" panose="02010609000101010101" pitchFamily="49" charset="-122"/>
              <a:ea typeface="迷你简菱心" panose="02010609000101010101" pitchFamily="49" charset="-122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Regular"/>
              </a:rPr>
              <a:t>—</a:t>
            </a:r>
          </a:p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点击此处添加文字说明内容，可以通过复制您的文本内容，在此文本框粘贴并选择只保留文字内容。</a:t>
            </a:r>
            <a:endParaRPr 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Roboto Light"/>
            </a:endParaRPr>
          </a:p>
        </p:txBody>
      </p:sp>
      <p:pic>
        <p:nvPicPr>
          <p:cNvPr id="10" name="图片占位符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7" r="6707"/>
          <a:stretch/>
        </p:blipFill>
        <p:spPr>
          <a:xfrm>
            <a:off x="3903080" y="1547259"/>
            <a:ext cx="2720572" cy="2229955"/>
          </a:xfrm>
          <a:prstGeom prst="rect">
            <a:avLst/>
          </a:prstGeom>
          <a:solidFill>
            <a:srgbClr val="0B686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占位符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1" r="14494"/>
          <a:stretch/>
        </p:blipFill>
        <p:spPr>
          <a:xfrm>
            <a:off x="1023426" y="3924878"/>
            <a:ext cx="2720572" cy="2229958"/>
          </a:xfrm>
          <a:prstGeom prst="rect">
            <a:avLst/>
          </a:prstGeom>
        </p:spPr>
      </p:pic>
      <p:pic>
        <p:nvPicPr>
          <p:cNvPr id="12" name="图片占位符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4" r="14494"/>
          <a:stretch>
            <a:fillRect/>
          </a:stretch>
        </p:blipFill>
        <p:spPr>
          <a:xfrm>
            <a:off x="6748552" y="1534292"/>
            <a:ext cx="4602816" cy="4600272"/>
          </a:xfrm>
          <a:prstGeom prst="rect">
            <a:avLst/>
          </a:prstGeom>
          <a:solidFill>
            <a:srgbClr val="0B686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18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二、产品与运营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187254" y="1934333"/>
            <a:ext cx="976997" cy="3387775"/>
            <a:chOff x="1475656" y="1294656"/>
            <a:chExt cx="977223" cy="3790530"/>
          </a:xfrm>
        </p:grpSpPr>
        <p:sp>
          <p:nvSpPr>
            <p:cNvPr id="7" name="矩形 27"/>
            <p:cNvSpPr/>
            <p:nvPr/>
          </p:nvSpPr>
          <p:spPr>
            <a:xfrm>
              <a:off x="1475656" y="1294656"/>
              <a:ext cx="977223" cy="3790530"/>
            </a:xfrm>
            <a:custGeom>
              <a:avLst/>
              <a:gdLst>
                <a:gd name="connsiteX0" fmla="*/ 0 w 1512168"/>
                <a:gd name="connsiteY0" fmla="*/ 0 h 4025639"/>
                <a:gd name="connsiteX1" fmla="*/ 1512168 w 1512168"/>
                <a:gd name="connsiteY1" fmla="*/ 0 h 4025639"/>
                <a:gd name="connsiteX2" fmla="*/ 1512168 w 1512168"/>
                <a:gd name="connsiteY2" fmla="*/ 4025639 h 4025639"/>
                <a:gd name="connsiteX3" fmla="*/ 0 w 1512168"/>
                <a:gd name="connsiteY3" fmla="*/ 4025639 h 4025639"/>
                <a:gd name="connsiteX4" fmla="*/ 0 w 1512168"/>
                <a:gd name="connsiteY4" fmla="*/ 0 h 4025639"/>
                <a:gd name="connsiteX0" fmla="*/ 1512168 w 1603608"/>
                <a:gd name="connsiteY0" fmla="*/ 0 h 4025639"/>
                <a:gd name="connsiteX1" fmla="*/ 1512168 w 1603608"/>
                <a:gd name="connsiteY1" fmla="*/ 4025639 h 4025639"/>
                <a:gd name="connsiteX2" fmla="*/ 0 w 1603608"/>
                <a:gd name="connsiteY2" fmla="*/ 4025639 h 4025639"/>
                <a:gd name="connsiteX3" fmla="*/ 0 w 1603608"/>
                <a:gd name="connsiteY3" fmla="*/ 0 h 4025639"/>
                <a:gd name="connsiteX4" fmla="*/ 1603608 w 1603608"/>
                <a:gd name="connsiteY4" fmla="*/ 91440 h 4025639"/>
                <a:gd name="connsiteX0" fmla="*/ 1512168 w 1603608"/>
                <a:gd name="connsiteY0" fmla="*/ 4025639 h 4025639"/>
                <a:gd name="connsiteX1" fmla="*/ 0 w 1603608"/>
                <a:gd name="connsiteY1" fmla="*/ 4025639 h 4025639"/>
                <a:gd name="connsiteX2" fmla="*/ 0 w 1603608"/>
                <a:gd name="connsiteY2" fmla="*/ 0 h 4025639"/>
                <a:gd name="connsiteX3" fmla="*/ 1603608 w 1603608"/>
                <a:gd name="connsiteY3" fmla="*/ 91440 h 4025639"/>
                <a:gd name="connsiteX0" fmla="*/ 1512168 w 1512168"/>
                <a:gd name="connsiteY0" fmla="*/ 4025639 h 4025639"/>
                <a:gd name="connsiteX1" fmla="*/ 0 w 1512168"/>
                <a:gd name="connsiteY1" fmla="*/ 4025639 h 4025639"/>
                <a:gd name="connsiteX2" fmla="*/ 0 w 1512168"/>
                <a:gd name="connsiteY2" fmla="*/ 0 h 4025639"/>
                <a:gd name="connsiteX3" fmla="*/ 1462931 w 1512168"/>
                <a:gd name="connsiteY3" fmla="*/ 21102 h 4025639"/>
                <a:gd name="connsiteX0" fmla="*/ 1512168 w 1512168"/>
                <a:gd name="connsiteY0" fmla="*/ 4039706 h 4039706"/>
                <a:gd name="connsiteX1" fmla="*/ 0 w 1512168"/>
                <a:gd name="connsiteY1" fmla="*/ 4039706 h 4039706"/>
                <a:gd name="connsiteX2" fmla="*/ 0 w 1512168"/>
                <a:gd name="connsiteY2" fmla="*/ 14067 h 4039706"/>
                <a:gd name="connsiteX3" fmla="*/ 1462931 w 1512168"/>
                <a:gd name="connsiteY3" fmla="*/ 0 h 4039706"/>
                <a:gd name="connsiteX0" fmla="*/ 1512168 w 1512168"/>
                <a:gd name="connsiteY0" fmla="*/ 4026213 h 4026213"/>
                <a:gd name="connsiteX1" fmla="*/ 0 w 1512168"/>
                <a:gd name="connsiteY1" fmla="*/ 4026213 h 4026213"/>
                <a:gd name="connsiteX2" fmla="*/ 0 w 1512168"/>
                <a:gd name="connsiteY2" fmla="*/ 574 h 4026213"/>
                <a:gd name="connsiteX3" fmla="*/ 1471569 w 1512168"/>
                <a:gd name="connsiteY3" fmla="*/ 16938 h 4026213"/>
                <a:gd name="connsiteX0" fmla="*/ 1512168 w 1512168"/>
                <a:gd name="connsiteY0" fmla="*/ 4033619 h 4033619"/>
                <a:gd name="connsiteX1" fmla="*/ 0 w 1512168"/>
                <a:gd name="connsiteY1" fmla="*/ 4033619 h 4033619"/>
                <a:gd name="connsiteX2" fmla="*/ 0 w 1512168"/>
                <a:gd name="connsiteY2" fmla="*/ 7980 h 4033619"/>
                <a:gd name="connsiteX3" fmla="*/ 1488845 w 1512168"/>
                <a:gd name="connsiteY3" fmla="*/ 0 h 4033619"/>
                <a:gd name="connsiteX0" fmla="*/ 1512168 w 1512168"/>
                <a:gd name="connsiteY0" fmla="*/ 4025639 h 4025639"/>
                <a:gd name="connsiteX1" fmla="*/ 0 w 1512168"/>
                <a:gd name="connsiteY1" fmla="*/ 4025639 h 4025639"/>
                <a:gd name="connsiteX2" fmla="*/ 0 w 1512168"/>
                <a:gd name="connsiteY2" fmla="*/ 0 h 4025639"/>
                <a:gd name="connsiteX3" fmla="*/ 1497483 w 1512168"/>
                <a:gd name="connsiteY3" fmla="*/ 4193 h 4025639"/>
                <a:gd name="connsiteX0" fmla="*/ 1512168 w 1512168"/>
                <a:gd name="connsiteY0" fmla="*/ 4039704 h 4039704"/>
                <a:gd name="connsiteX1" fmla="*/ 0 w 1512168"/>
                <a:gd name="connsiteY1" fmla="*/ 4039704 h 4039704"/>
                <a:gd name="connsiteX2" fmla="*/ 0 w 1512168"/>
                <a:gd name="connsiteY2" fmla="*/ 14065 h 4039704"/>
                <a:gd name="connsiteX3" fmla="*/ 1506122 w 1512168"/>
                <a:gd name="connsiteY3" fmla="*/ 0 h 4039704"/>
                <a:gd name="connsiteX0" fmla="*/ 1512168 w 1532036"/>
                <a:gd name="connsiteY0" fmla="*/ 4039704 h 4039704"/>
                <a:gd name="connsiteX1" fmla="*/ 0 w 1532036"/>
                <a:gd name="connsiteY1" fmla="*/ 4039704 h 4039704"/>
                <a:gd name="connsiteX2" fmla="*/ 0 w 1532036"/>
                <a:gd name="connsiteY2" fmla="*/ 14065 h 4039704"/>
                <a:gd name="connsiteX3" fmla="*/ 1532036 w 1532036"/>
                <a:gd name="connsiteY3" fmla="*/ 0 h 4039704"/>
                <a:gd name="connsiteX0" fmla="*/ 1512168 w 1536268"/>
                <a:gd name="connsiteY0" fmla="*/ 4027775 h 4027775"/>
                <a:gd name="connsiteX1" fmla="*/ 0 w 1536268"/>
                <a:gd name="connsiteY1" fmla="*/ 4027775 h 4027775"/>
                <a:gd name="connsiteX2" fmla="*/ 0 w 1536268"/>
                <a:gd name="connsiteY2" fmla="*/ 2136 h 4027775"/>
                <a:gd name="connsiteX3" fmla="*/ 1536268 w 1536268"/>
                <a:gd name="connsiteY3" fmla="*/ 0 h 4027775"/>
                <a:gd name="connsiteX0" fmla="*/ 1512168 w 1548965"/>
                <a:gd name="connsiteY0" fmla="*/ 4025639 h 4025639"/>
                <a:gd name="connsiteX1" fmla="*/ 0 w 1548965"/>
                <a:gd name="connsiteY1" fmla="*/ 4025639 h 4025639"/>
                <a:gd name="connsiteX2" fmla="*/ 0 w 1548965"/>
                <a:gd name="connsiteY2" fmla="*/ 0 h 4025639"/>
                <a:gd name="connsiteX3" fmla="*/ 1548965 w 1548965"/>
                <a:gd name="connsiteY3" fmla="*/ 847 h 4025639"/>
                <a:gd name="connsiteX0" fmla="*/ 1512168 w 1553197"/>
                <a:gd name="connsiteY0" fmla="*/ 4030756 h 4030756"/>
                <a:gd name="connsiteX1" fmla="*/ 0 w 1553197"/>
                <a:gd name="connsiteY1" fmla="*/ 4030756 h 4030756"/>
                <a:gd name="connsiteX2" fmla="*/ 0 w 1553197"/>
                <a:gd name="connsiteY2" fmla="*/ 5117 h 4030756"/>
                <a:gd name="connsiteX3" fmla="*/ 1553197 w 1553197"/>
                <a:gd name="connsiteY3" fmla="*/ 0 h 4030756"/>
                <a:gd name="connsiteX0" fmla="*/ 1512168 w 1557429"/>
                <a:gd name="connsiteY0" fmla="*/ 4027774 h 4027774"/>
                <a:gd name="connsiteX1" fmla="*/ 0 w 1557429"/>
                <a:gd name="connsiteY1" fmla="*/ 4027774 h 4027774"/>
                <a:gd name="connsiteX2" fmla="*/ 0 w 1557429"/>
                <a:gd name="connsiteY2" fmla="*/ 2135 h 4027774"/>
                <a:gd name="connsiteX3" fmla="*/ 1557429 w 1557429"/>
                <a:gd name="connsiteY3" fmla="*/ 0 h 4027774"/>
                <a:gd name="connsiteX0" fmla="*/ 1512168 w 1561661"/>
                <a:gd name="connsiteY0" fmla="*/ 4025639 h 4025639"/>
                <a:gd name="connsiteX1" fmla="*/ 0 w 1561661"/>
                <a:gd name="connsiteY1" fmla="*/ 4025639 h 4025639"/>
                <a:gd name="connsiteX2" fmla="*/ 0 w 1561661"/>
                <a:gd name="connsiteY2" fmla="*/ 0 h 4025639"/>
                <a:gd name="connsiteX3" fmla="*/ 1561661 w 1561661"/>
                <a:gd name="connsiteY3" fmla="*/ 6811 h 4025639"/>
                <a:gd name="connsiteX0" fmla="*/ 1512168 w 1570126"/>
                <a:gd name="connsiteY0" fmla="*/ 4027774 h 4027774"/>
                <a:gd name="connsiteX1" fmla="*/ 0 w 1570126"/>
                <a:gd name="connsiteY1" fmla="*/ 4027774 h 4027774"/>
                <a:gd name="connsiteX2" fmla="*/ 0 w 1570126"/>
                <a:gd name="connsiteY2" fmla="*/ 2135 h 4027774"/>
                <a:gd name="connsiteX3" fmla="*/ 1570126 w 1570126"/>
                <a:gd name="connsiteY3" fmla="*/ 0 h 4027774"/>
                <a:gd name="connsiteX0" fmla="*/ 1512168 w 1574358"/>
                <a:gd name="connsiteY0" fmla="*/ 4025639 h 4025639"/>
                <a:gd name="connsiteX1" fmla="*/ 0 w 1574358"/>
                <a:gd name="connsiteY1" fmla="*/ 4025639 h 4025639"/>
                <a:gd name="connsiteX2" fmla="*/ 0 w 1574358"/>
                <a:gd name="connsiteY2" fmla="*/ 0 h 4025639"/>
                <a:gd name="connsiteX3" fmla="*/ 1574358 w 1574358"/>
                <a:gd name="connsiteY3" fmla="*/ 9793 h 4025639"/>
                <a:gd name="connsiteX0" fmla="*/ 1512168 w 1578590"/>
                <a:gd name="connsiteY0" fmla="*/ 4025639 h 4025639"/>
                <a:gd name="connsiteX1" fmla="*/ 0 w 1578590"/>
                <a:gd name="connsiteY1" fmla="*/ 4025639 h 4025639"/>
                <a:gd name="connsiteX2" fmla="*/ 0 w 1578590"/>
                <a:gd name="connsiteY2" fmla="*/ 0 h 4025639"/>
                <a:gd name="connsiteX3" fmla="*/ 1578590 w 1578590"/>
                <a:gd name="connsiteY3" fmla="*/ 847 h 402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590" h="4025639">
                  <a:moveTo>
                    <a:pt x="1512168" y="4025639"/>
                  </a:moveTo>
                  <a:lnTo>
                    <a:pt x="0" y="4025639"/>
                  </a:lnTo>
                  <a:lnTo>
                    <a:pt x="0" y="0"/>
                  </a:lnTo>
                  <a:lnTo>
                    <a:pt x="1578590" y="847"/>
                  </a:lnTo>
                </a:path>
              </a:pathLst>
            </a:cu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475656" y="3101846"/>
              <a:ext cx="864096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9"/>
          <p:cNvSpPr txBox="1"/>
          <p:nvPr/>
        </p:nvSpPr>
        <p:spPr>
          <a:xfrm>
            <a:off x="4131018" y="2385011"/>
            <a:ext cx="558629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835173" y="1700297"/>
            <a:ext cx="7458072" cy="588114"/>
            <a:chOff x="3099904" y="1452479"/>
            <a:chExt cx="7459798" cy="588250"/>
          </a:xfrm>
        </p:grpSpPr>
        <p:sp>
          <p:nvSpPr>
            <p:cNvPr id="11" name="矩形 1"/>
            <p:cNvSpPr/>
            <p:nvPr/>
          </p:nvSpPr>
          <p:spPr>
            <a:xfrm>
              <a:off x="3099904" y="1452479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endParaRPr>
            </a:p>
          </p:txBody>
        </p:sp>
        <p:sp>
          <p:nvSpPr>
            <p:cNvPr id="12" name="TextBox 61"/>
            <p:cNvSpPr txBox="1"/>
            <p:nvPr/>
          </p:nvSpPr>
          <p:spPr>
            <a:xfrm>
              <a:off x="4373288" y="1527970"/>
              <a:ext cx="2031795" cy="461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利润来源分析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95132" y="1373432"/>
            <a:ext cx="854196" cy="902796"/>
            <a:chOff x="3459946" y="1125538"/>
            <a:chExt cx="854394" cy="903005"/>
          </a:xfrm>
        </p:grpSpPr>
        <p:sp>
          <p:nvSpPr>
            <p:cNvPr id="14" name="等腰三角形 13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62"/>
            <p:cNvSpPr txBox="1"/>
            <p:nvPr/>
          </p:nvSpPr>
          <p:spPr>
            <a:xfrm>
              <a:off x="3615684" y="1125538"/>
              <a:ext cx="47000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999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1</a:t>
              </a:r>
              <a:endParaRPr lang="zh-CN" altLang="en-US" sz="3999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16" name="TextBox 65"/>
          <p:cNvSpPr txBox="1"/>
          <p:nvPr/>
        </p:nvSpPr>
        <p:spPr>
          <a:xfrm>
            <a:off x="4131019" y="4025782"/>
            <a:ext cx="558629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835173" y="3341068"/>
            <a:ext cx="7458072" cy="588114"/>
            <a:chOff x="3099904" y="3252679"/>
            <a:chExt cx="7459798" cy="588250"/>
          </a:xfrm>
        </p:grpSpPr>
        <p:sp>
          <p:nvSpPr>
            <p:cNvPr id="18" name="矩形 1"/>
            <p:cNvSpPr/>
            <p:nvPr/>
          </p:nvSpPr>
          <p:spPr>
            <a:xfrm>
              <a:off x="3099904" y="3252679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endParaRPr>
            </a:p>
          </p:txBody>
        </p:sp>
        <p:sp>
          <p:nvSpPr>
            <p:cNvPr id="19" name="TextBox 66"/>
            <p:cNvSpPr txBox="1"/>
            <p:nvPr/>
          </p:nvSpPr>
          <p:spPr>
            <a:xfrm>
              <a:off x="4373288" y="3340286"/>
              <a:ext cx="2031795" cy="461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利润来源分析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195132" y="3014204"/>
            <a:ext cx="854196" cy="902796"/>
            <a:chOff x="3459946" y="2925738"/>
            <a:chExt cx="854394" cy="903005"/>
          </a:xfrm>
        </p:grpSpPr>
        <p:sp>
          <p:nvSpPr>
            <p:cNvPr id="21" name="等腰三角形 20"/>
            <p:cNvSpPr/>
            <p:nvPr/>
          </p:nvSpPr>
          <p:spPr>
            <a:xfrm flipV="1">
              <a:off x="3459946" y="3007597"/>
              <a:ext cx="854394" cy="821146"/>
            </a:xfrm>
            <a:prstGeom prst="triangl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67"/>
            <p:cNvSpPr txBox="1"/>
            <p:nvPr/>
          </p:nvSpPr>
          <p:spPr>
            <a:xfrm>
              <a:off x="3650853" y="2925738"/>
              <a:ext cx="47000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999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2</a:t>
              </a:r>
              <a:endParaRPr lang="zh-CN" altLang="en-US" sz="3999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4131019" y="5713632"/>
            <a:ext cx="5586296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835173" y="4996869"/>
            <a:ext cx="7458072" cy="588114"/>
            <a:chOff x="3099904" y="5020823"/>
            <a:chExt cx="7459798" cy="588250"/>
          </a:xfrm>
        </p:grpSpPr>
        <p:sp>
          <p:nvSpPr>
            <p:cNvPr id="25" name="矩形 1"/>
            <p:cNvSpPr/>
            <p:nvPr/>
          </p:nvSpPr>
          <p:spPr>
            <a:xfrm>
              <a:off x="3099904" y="5020823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endParaRPr>
            </a:p>
          </p:txBody>
        </p:sp>
        <p:sp>
          <p:nvSpPr>
            <p:cNvPr id="26" name="TextBox 24"/>
            <p:cNvSpPr txBox="1"/>
            <p:nvPr/>
          </p:nvSpPr>
          <p:spPr>
            <a:xfrm>
              <a:off x="4373288" y="5120546"/>
              <a:ext cx="2031795" cy="461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利润来源分析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195132" y="4670004"/>
            <a:ext cx="854196" cy="902796"/>
            <a:chOff x="3459946" y="4693882"/>
            <a:chExt cx="854394" cy="903005"/>
          </a:xfrm>
        </p:grpSpPr>
        <p:sp>
          <p:nvSpPr>
            <p:cNvPr id="28" name="等腰三角形 27"/>
            <p:cNvSpPr/>
            <p:nvPr/>
          </p:nvSpPr>
          <p:spPr>
            <a:xfrm flipV="1">
              <a:off x="3459946" y="4775741"/>
              <a:ext cx="854394" cy="821146"/>
            </a:xfrm>
            <a:prstGeom prst="triangl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25"/>
            <p:cNvSpPr txBox="1"/>
            <p:nvPr/>
          </p:nvSpPr>
          <p:spPr>
            <a:xfrm>
              <a:off x="3650853" y="4693882"/>
              <a:ext cx="47000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999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3</a:t>
              </a:r>
              <a:endParaRPr lang="zh-CN" altLang="en-US" sz="3999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30" name="TextBox 31"/>
          <p:cNvSpPr txBox="1"/>
          <p:nvPr/>
        </p:nvSpPr>
        <p:spPr>
          <a:xfrm>
            <a:off x="1438282" y="1935602"/>
            <a:ext cx="676980" cy="359047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3199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[ </a:t>
            </a:r>
            <a:r>
              <a:rPr lang="zh-CN" altLang="en-US" sz="3199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标题内容 </a:t>
            </a:r>
            <a:r>
              <a:rPr lang="en-US" altLang="zh-CN" sz="3199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]</a:t>
            </a:r>
            <a:endParaRPr lang="zh-CN" altLang="en-US" sz="3199" dirty="0">
              <a:solidFill>
                <a:schemeClr val="bg1"/>
              </a:solidFill>
              <a:latin typeface="迷你简菱心" panose="02010609000101010101" pitchFamily="49" charset="-122"/>
              <a:ea typeface="迷你简菱心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2004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4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9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  <p:bldP spid="16" grpId="0"/>
      <p:bldP spid="23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二、产品与运营</a:t>
            </a:r>
          </a:p>
        </p:txBody>
      </p:sp>
      <p:sp>
        <p:nvSpPr>
          <p:cNvPr id="6" name="矩形 41"/>
          <p:cNvSpPr>
            <a:spLocks noChangeArrowheads="1"/>
          </p:cNvSpPr>
          <p:nvPr/>
        </p:nvSpPr>
        <p:spPr bwMode="auto">
          <a:xfrm>
            <a:off x="852488" y="1545590"/>
            <a:ext cx="3379787" cy="22542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30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矩形 42"/>
          <p:cNvSpPr>
            <a:spLocks noChangeArrowheads="1"/>
          </p:cNvSpPr>
          <p:nvPr/>
        </p:nvSpPr>
        <p:spPr bwMode="auto">
          <a:xfrm>
            <a:off x="4232275" y="3796665"/>
            <a:ext cx="3381375" cy="22542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zh-CN">
              <a:sym typeface="微软雅黑" panose="020B0503020204020204" pitchFamily="34" charset="-122"/>
            </a:endParaRPr>
          </a:p>
        </p:txBody>
      </p: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852488" y="3796665"/>
            <a:ext cx="3379787" cy="2254250"/>
            <a:chOff x="0" y="0"/>
            <a:chExt cx="1979879" cy="1319922"/>
          </a:xfrm>
        </p:grpSpPr>
        <p:sp>
          <p:nvSpPr>
            <p:cNvPr id="9" name="矩形 46"/>
            <p:cNvSpPr>
              <a:spLocks noChangeArrowheads="1"/>
            </p:cNvSpPr>
            <p:nvPr/>
          </p:nvSpPr>
          <p:spPr bwMode="auto">
            <a:xfrm>
              <a:off x="0" y="0"/>
              <a:ext cx="1979879" cy="1319922"/>
            </a:xfrm>
            <a:prstGeom prst="rect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zh-CN">
                <a:sym typeface="微软雅黑" panose="020B0503020204020204" pitchFamily="34" charset="-122"/>
              </a:endParaRPr>
            </a:p>
          </p:txBody>
        </p:sp>
        <p:sp>
          <p:nvSpPr>
            <p:cNvPr id="10" name="矩形 47"/>
            <p:cNvSpPr>
              <a:spLocks noChangeArrowheads="1"/>
            </p:cNvSpPr>
            <p:nvPr/>
          </p:nvSpPr>
          <p:spPr bwMode="auto">
            <a:xfrm>
              <a:off x="468363" y="145253"/>
              <a:ext cx="1466806" cy="977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，在此框中选择粘贴，并选择只保留文字。</a:t>
              </a:r>
            </a:p>
          </p:txBody>
        </p:sp>
        <p:grpSp>
          <p:nvGrpSpPr>
            <p:cNvPr id="11" name="Group 15"/>
            <p:cNvGrpSpPr>
              <a:grpSpLocks/>
            </p:cNvGrpSpPr>
            <p:nvPr/>
          </p:nvGrpSpPr>
          <p:grpSpPr bwMode="auto">
            <a:xfrm>
              <a:off x="134988" y="189858"/>
              <a:ext cx="333375" cy="333375"/>
              <a:chOff x="0" y="0"/>
              <a:chExt cx="333375" cy="333375"/>
            </a:xfrm>
          </p:grpSpPr>
          <p:sp>
            <p:nvSpPr>
              <p:cNvPr id="12" name="等腰三角形 49"/>
              <p:cNvSpPr>
                <a:spLocks noChangeArrowheads="1"/>
              </p:cNvSpPr>
              <p:nvPr/>
            </p:nvSpPr>
            <p:spPr bwMode="auto">
              <a:xfrm>
                <a:off x="83551" y="79704"/>
                <a:ext cx="180412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" name="同心圆 50"/>
              <p:cNvSpPr>
                <a:spLocks noChangeArrowheads="1"/>
              </p:cNvSpPr>
              <p:nvPr/>
            </p:nvSpPr>
            <p:spPr bwMode="auto">
              <a:xfrm>
                <a:off x="-145" y="-235"/>
                <a:ext cx="333855" cy="333699"/>
              </a:xfrm>
              <a:custGeom>
                <a:avLst/>
                <a:gdLst>
                  <a:gd name="G0" fmla="+- 998 0 0"/>
                  <a:gd name="G1" fmla="+- 21600 0 998"/>
                  <a:gd name="G2" fmla="+- 21600 0 99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98" y="10800"/>
                    </a:moveTo>
                    <a:cubicBezTo>
                      <a:pt x="998" y="16213"/>
                      <a:pt x="5387" y="20602"/>
                      <a:pt x="10800" y="20602"/>
                    </a:cubicBezTo>
                    <a:cubicBezTo>
                      <a:pt x="16213" y="20602"/>
                      <a:pt x="20602" y="16213"/>
                      <a:pt x="20602" y="10800"/>
                    </a:cubicBezTo>
                    <a:cubicBezTo>
                      <a:pt x="20602" y="5387"/>
                      <a:pt x="16213" y="998"/>
                      <a:pt x="10800" y="998"/>
                    </a:cubicBezTo>
                    <a:cubicBezTo>
                      <a:pt x="5387" y="998"/>
                      <a:pt x="998" y="5387"/>
                      <a:pt x="998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4232276" y="1544003"/>
            <a:ext cx="3381375" cy="2254250"/>
            <a:chOff x="0" y="0"/>
            <a:chExt cx="1979879" cy="1319919"/>
          </a:xfrm>
        </p:grpSpPr>
        <p:sp>
          <p:nvSpPr>
            <p:cNvPr id="15" name="矩形 58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zh-CN">
                <a:sym typeface="微软雅黑" panose="020B0503020204020204" pitchFamily="34" charset="-122"/>
              </a:endParaRPr>
            </a:p>
          </p:txBody>
        </p:sp>
        <p:grpSp>
          <p:nvGrpSpPr>
            <p:cNvPr id="16" name="Group 20"/>
            <p:cNvGrpSpPr>
              <a:grpSpLocks/>
            </p:cNvGrpSpPr>
            <p:nvPr/>
          </p:nvGrpSpPr>
          <p:grpSpPr bwMode="auto">
            <a:xfrm rot="16200000" flipV="1">
              <a:off x="1485691" y="787673"/>
              <a:ext cx="333375" cy="333375"/>
              <a:chOff x="0" y="0"/>
              <a:chExt cx="333375" cy="333375"/>
            </a:xfrm>
          </p:grpSpPr>
          <p:sp>
            <p:nvSpPr>
              <p:cNvPr id="18" name="等腰三角形 61"/>
              <p:cNvSpPr>
                <a:spLocks noChangeArrowheads="1"/>
              </p:cNvSpPr>
              <p:nvPr/>
            </p:nvSpPr>
            <p:spPr bwMode="auto">
              <a:xfrm>
                <a:off x="78126" y="72496"/>
                <a:ext cx="180327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" name="同心圆 62"/>
              <p:cNvSpPr>
                <a:spLocks noChangeArrowheads="1"/>
              </p:cNvSpPr>
              <p:nvPr/>
            </p:nvSpPr>
            <p:spPr bwMode="auto">
              <a:xfrm>
                <a:off x="47" y="-7"/>
                <a:ext cx="333698" cy="333698"/>
              </a:xfrm>
              <a:custGeom>
                <a:avLst/>
                <a:gdLst>
                  <a:gd name="G0" fmla="+- 797 0 0"/>
                  <a:gd name="G1" fmla="+- 21600 0 797"/>
                  <a:gd name="G2" fmla="+- 21600 0 79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97" y="10800"/>
                    </a:moveTo>
                    <a:cubicBezTo>
                      <a:pt x="797" y="16325"/>
                      <a:pt x="5275" y="20803"/>
                      <a:pt x="10800" y="20803"/>
                    </a:cubicBezTo>
                    <a:cubicBezTo>
                      <a:pt x="16325" y="20803"/>
                      <a:pt x="20803" y="16325"/>
                      <a:pt x="20803" y="10800"/>
                    </a:cubicBezTo>
                    <a:cubicBezTo>
                      <a:pt x="20803" y="5275"/>
                      <a:pt x="16325" y="797"/>
                      <a:pt x="10800" y="797"/>
                    </a:cubicBezTo>
                    <a:cubicBezTo>
                      <a:pt x="5275" y="797"/>
                      <a:pt x="797" y="5275"/>
                      <a:pt x="79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7" name="矩形 60"/>
            <p:cNvSpPr>
              <a:spLocks noChangeArrowheads="1"/>
            </p:cNvSpPr>
            <p:nvPr/>
          </p:nvSpPr>
          <p:spPr bwMode="auto">
            <a:xfrm>
              <a:off x="9284" y="178454"/>
              <a:ext cx="1466806" cy="977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，在此框中选择粘贴，并选择只保留文字。</a:t>
              </a:r>
            </a:p>
          </p:txBody>
        </p:sp>
      </p:grpSp>
      <p:grpSp>
        <p:nvGrpSpPr>
          <p:cNvPr id="20" name="Group 24"/>
          <p:cNvGrpSpPr>
            <a:grpSpLocks/>
          </p:cNvGrpSpPr>
          <p:nvPr/>
        </p:nvGrpSpPr>
        <p:grpSpPr bwMode="auto">
          <a:xfrm>
            <a:off x="7613650" y="3796665"/>
            <a:ext cx="3379788" cy="2254250"/>
            <a:chOff x="0" y="0"/>
            <a:chExt cx="1979879" cy="1319919"/>
          </a:xfrm>
        </p:grpSpPr>
        <p:sp>
          <p:nvSpPr>
            <p:cNvPr id="21" name="矩形 64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zh-CN">
                <a:sym typeface="微软雅黑" panose="020B0503020204020204" pitchFamily="34" charset="-122"/>
              </a:endParaRPr>
            </a:p>
          </p:txBody>
        </p:sp>
        <p:grpSp>
          <p:nvGrpSpPr>
            <p:cNvPr id="22" name="Group 26"/>
            <p:cNvGrpSpPr>
              <a:grpSpLocks/>
            </p:cNvGrpSpPr>
            <p:nvPr/>
          </p:nvGrpSpPr>
          <p:grpSpPr bwMode="auto">
            <a:xfrm rot="5400000" flipH="1" flipV="1">
              <a:off x="55039" y="203952"/>
              <a:ext cx="332768" cy="333854"/>
              <a:chOff x="215" y="-95337"/>
              <a:chExt cx="332768" cy="333854"/>
            </a:xfrm>
          </p:grpSpPr>
          <p:sp>
            <p:nvSpPr>
              <p:cNvPr id="24" name="等腰三角形 67"/>
              <p:cNvSpPr>
                <a:spLocks noChangeArrowheads="1"/>
              </p:cNvSpPr>
              <p:nvPr/>
            </p:nvSpPr>
            <p:spPr bwMode="auto">
              <a:xfrm>
                <a:off x="76436" y="-22801"/>
                <a:ext cx="180327" cy="14414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5" name="同心圆 68"/>
              <p:cNvSpPr>
                <a:spLocks noChangeArrowheads="1"/>
              </p:cNvSpPr>
              <p:nvPr/>
            </p:nvSpPr>
            <p:spPr bwMode="auto">
              <a:xfrm>
                <a:off x="215" y="-95337"/>
                <a:ext cx="332768" cy="333854"/>
              </a:xfrm>
              <a:custGeom>
                <a:avLst/>
                <a:gdLst>
                  <a:gd name="G0" fmla="+- 1005 0 0"/>
                  <a:gd name="G1" fmla="+- 21600 0 1005"/>
                  <a:gd name="G2" fmla="+- 21600 0 100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05" y="10800"/>
                    </a:moveTo>
                    <a:cubicBezTo>
                      <a:pt x="1005" y="16210"/>
                      <a:pt x="5390" y="20595"/>
                      <a:pt x="10800" y="20595"/>
                    </a:cubicBezTo>
                    <a:cubicBezTo>
                      <a:pt x="16210" y="20595"/>
                      <a:pt x="20595" y="16210"/>
                      <a:pt x="20595" y="10800"/>
                    </a:cubicBezTo>
                    <a:cubicBezTo>
                      <a:pt x="20595" y="5390"/>
                      <a:pt x="16210" y="1005"/>
                      <a:pt x="10800" y="1005"/>
                    </a:cubicBezTo>
                    <a:cubicBezTo>
                      <a:pt x="5390" y="1005"/>
                      <a:pt x="1005" y="5390"/>
                      <a:pt x="100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3" name="矩形 66"/>
            <p:cNvSpPr>
              <a:spLocks noChangeArrowheads="1"/>
            </p:cNvSpPr>
            <p:nvPr/>
          </p:nvSpPr>
          <p:spPr bwMode="auto">
            <a:xfrm>
              <a:off x="442846" y="145252"/>
              <a:ext cx="1466806" cy="977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，在此框中选择粘贴，并选择只保留文字。</a:t>
              </a:r>
            </a:p>
          </p:txBody>
        </p:sp>
      </p:grpSp>
      <p:sp>
        <p:nvSpPr>
          <p:cNvPr id="26" name="矩形 25"/>
          <p:cNvSpPr/>
          <p:nvPr/>
        </p:nvSpPr>
        <p:spPr>
          <a:xfrm>
            <a:off x="7613650" y="1542416"/>
            <a:ext cx="3379787" cy="2252662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34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3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3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3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3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6" grpId="1" animBg="1"/>
      <p:bldP spid="7" grpId="0" animBg="1"/>
      <p:bldP spid="7" grpId="1" animBg="1"/>
      <p:bldP spid="26" grpId="0" animBg="1"/>
      <p:bldP spid="2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4055562" y="1461406"/>
            <a:ext cx="1967594" cy="1967594"/>
          </a:xfrm>
          <a:prstGeom prst="ellipse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9600" dirty="0">
                <a:latin typeface="Agency FB" panose="020B0503020202020204" pitchFamily="34" charset="0"/>
              </a:rPr>
              <a:t>03</a:t>
            </a:r>
            <a:endParaRPr lang="zh-CN" altLang="en-US" sz="9600" dirty="0">
              <a:latin typeface="Agency FB" panose="020B0503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54256" y="3740237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市场分析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629921" y="5065571"/>
            <a:ext cx="88188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We have many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</a:t>
            </a:r>
            <a:endParaRPr lang="zh-CN" alt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738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三、市场分析</a:t>
            </a:r>
          </a:p>
        </p:txBody>
      </p:sp>
      <p:sp>
        <p:nvSpPr>
          <p:cNvPr id="6" name="六边形 5"/>
          <p:cNvSpPr/>
          <p:nvPr/>
        </p:nvSpPr>
        <p:spPr>
          <a:xfrm rot="5400000">
            <a:off x="3865939" y="1713049"/>
            <a:ext cx="4488241" cy="4069766"/>
          </a:xfrm>
          <a:prstGeom prst="hexagon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7" name="组合 49"/>
          <p:cNvGrpSpPr>
            <a:grpSpLocks/>
          </p:cNvGrpSpPr>
          <p:nvPr/>
        </p:nvGrpSpPr>
        <p:grpSpPr bwMode="auto">
          <a:xfrm>
            <a:off x="5439012" y="3289569"/>
            <a:ext cx="1266976" cy="849435"/>
            <a:chOff x="0" y="0"/>
            <a:chExt cx="935038" cy="568325"/>
          </a:xfrm>
          <a:solidFill>
            <a:srgbClr val="B02434"/>
          </a:solidFill>
        </p:grpSpPr>
        <p:sp>
          <p:nvSpPr>
            <p:cNvPr id="8" name="Freeform 8"/>
            <p:cNvSpPr>
              <a:spLocks noChangeArrowheads="1"/>
            </p:cNvSpPr>
            <p:nvPr/>
          </p:nvSpPr>
          <p:spPr bwMode="auto">
            <a:xfrm>
              <a:off x="87313" y="485775"/>
              <a:ext cx="112713" cy="82550"/>
            </a:xfrm>
            <a:custGeom>
              <a:avLst/>
              <a:gdLst>
                <a:gd name="T0" fmla="*/ 112713 w 30"/>
                <a:gd name="T1" fmla="*/ 71293 h 22"/>
                <a:gd name="T2" fmla="*/ 112713 w 30"/>
                <a:gd name="T3" fmla="*/ 0 h 22"/>
                <a:gd name="T4" fmla="*/ 3757 w 30"/>
                <a:gd name="T5" fmla="*/ 82550 h 22"/>
                <a:gd name="T6" fmla="*/ 101442 w 30"/>
                <a:gd name="T7" fmla="*/ 82550 h 22"/>
                <a:gd name="T8" fmla="*/ 112713 w 30"/>
                <a:gd name="T9" fmla="*/ 7129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2"/>
                <a:gd name="T17" fmla="*/ 30 w 30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2">
                  <a:moveTo>
                    <a:pt x="30" y="19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0" y="22"/>
                    <a:pt x="1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22"/>
                    <a:pt x="30" y="21"/>
                    <a:pt x="3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892" tIns="60946" rIns="121892" bIns="60946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9"/>
            <p:cNvSpPr>
              <a:spLocks noChangeArrowheads="1"/>
            </p:cNvSpPr>
            <p:nvPr/>
          </p:nvSpPr>
          <p:spPr bwMode="auto">
            <a:xfrm>
              <a:off x="235744" y="368300"/>
              <a:ext cx="120650" cy="200025"/>
            </a:xfrm>
            <a:custGeom>
              <a:avLst/>
              <a:gdLst>
                <a:gd name="T0" fmla="*/ 109339 w 32"/>
                <a:gd name="T1" fmla="*/ 200025 h 53"/>
                <a:gd name="T2" fmla="*/ 120650 w 32"/>
                <a:gd name="T3" fmla="*/ 188703 h 53"/>
                <a:gd name="T4" fmla="*/ 120650 w 32"/>
                <a:gd name="T5" fmla="*/ 0 h 53"/>
                <a:gd name="T6" fmla="*/ 0 w 32"/>
                <a:gd name="T7" fmla="*/ 86803 h 53"/>
                <a:gd name="T8" fmla="*/ 0 w 32"/>
                <a:gd name="T9" fmla="*/ 90577 h 53"/>
                <a:gd name="T10" fmla="*/ 0 w 32"/>
                <a:gd name="T11" fmla="*/ 188703 h 53"/>
                <a:gd name="T12" fmla="*/ 7541 w 32"/>
                <a:gd name="T13" fmla="*/ 200025 h 53"/>
                <a:gd name="T14" fmla="*/ 109339 w 32"/>
                <a:gd name="T15" fmla="*/ 200025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53"/>
                <a:gd name="T26" fmla="*/ 32 w 32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53">
                  <a:moveTo>
                    <a:pt x="29" y="53"/>
                  </a:moveTo>
                  <a:cubicBezTo>
                    <a:pt x="30" y="53"/>
                    <a:pt x="32" y="52"/>
                    <a:pt x="32" y="5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1" y="53"/>
                    <a:pt x="2" y="53"/>
                  </a:cubicBezTo>
                  <a:lnTo>
                    <a:pt x="29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892" tIns="60946" rIns="121892" bIns="60946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0"/>
            <p:cNvSpPr>
              <a:spLocks noChangeArrowheads="1"/>
            </p:cNvSpPr>
            <p:nvPr/>
          </p:nvSpPr>
          <p:spPr bwMode="auto">
            <a:xfrm>
              <a:off x="392112" y="274637"/>
              <a:ext cx="120650" cy="293688"/>
            </a:xfrm>
            <a:custGeom>
              <a:avLst/>
              <a:gdLst>
                <a:gd name="T0" fmla="*/ 109339 w 32"/>
                <a:gd name="T1" fmla="*/ 293688 h 78"/>
                <a:gd name="T2" fmla="*/ 120650 w 32"/>
                <a:gd name="T3" fmla="*/ 282392 h 78"/>
                <a:gd name="T4" fmla="*/ 120650 w 32"/>
                <a:gd name="T5" fmla="*/ 33887 h 78"/>
                <a:gd name="T6" fmla="*/ 86717 w 32"/>
                <a:gd name="T7" fmla="*/ 0 h 78"/>
                <a:gd name="T8" fmla="*/ 37703 w 32"/>
                <a:gd name="T9" fmla="*/ 37652 h 78"/>
                <a:gd name="T10" fmla="*/ 0 w 32"/>
                <a:gd name="T11" fmla="*/ 64009 h 78"/>
                <a:gd name="T12" fmla="*/ 0 w 32"/>
                <a:gd name="T13" fmla="*/ 282392 h 78"/>
                <a:gd name="T14" fmla="*/ 11311 w 32"/>
                <a:gd name="T15" fmla="*/ 293688 h 78"/>
                <a:gd name="T16" fmla="*/ 109339 w 32"/>
                <a:gd name="T17" fmla="*/ 293688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78"/>
                <a:gd name="T29" fmla="*/ 32 w 32"/>
                <a:gd name="T30" fmla="*/ 78 h 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78">
                  <a:moveTo>
                    <a:pt x="29" y="78"/>
                  </a:moveTo>
                  <a:cubicBezTo>
                    <a:pt x="31" y="78"/>
                    <a:pt x="32" y="77"/>
                    <a:pt x="32" y="75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7"/>
                    <a:pt x="1" y="78"/>
                    <a:pt x="3" y="78"/>
                  </a:cubicBezTo>
                  <a:lnTo>
                    <a:pt x="2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892" tIns="60946" rIns="121892" bIns="60946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11"/>
            <p:cNvSpPr>
              <a:spLocks noChangeArrowheads="1"/>
            </p:cNvSpPr>
            <p:nvPr/>
          </p:nvSpPr>
          <p:spPr bwMode="auto">
            <a:xfrm>
              <a:off x="548481" y="315912"/>
              <a:ext cx="120650" cy="252413"/>
            </a:xfrm>
            <a:custGeom>
              <a:avLst/>
              <a:gdLst>
                <a:gd name="T0" fmla="*/ 113109 w 32"/>
                <a:gd name="T1" fmla="*/ 252413 h 67"/>
                <a:gd name="T2" fmla="*/ 120650 w 32"/>
                <a:gd name="T3" fmla="*/ 241111 h 67"/>
                <a:gd name="T4" fmla="*/ 120650 w 32"/>
                <a:gd name="T5" fmla="*/ 0 h 67"/>
                <a:gd name="T6" fmla="*/ 75406 w 32"/>
                <a:gd name="T7" fmla="*/ 37674 h 67"/>
                <a:gd name="T8" fmla="*/ 60325 w 32"/>
                <a:gd name="T9" fmla="*/ 48976 h 67"/>
                <a:gd name="T10" fmla="*/ 18852 w 32"/>
                <a:gd name="T11" fmla="*/ 45208 h 67"/>
                <a:gd name="T12" fmla="*/ 15081 w 32"/>
                <a:gd name="T13" fmla="*/ 41441 h 67"/>
                <a:gd name="T14" fmla="*/ 0 w 32"/>
                <a:gd name="T15" fmla="*/ 26372 h 67"/>
                <a:gd name="T16" fmla="*/ 0 w 32"/>
                <a:gd name="T17" fmla="*/ 241111 h 67"/>
                <a:gd name="T18" fmla="*/ 11311 w 32"/>
                <a:gd name="T19" fmla="*/ 252413 h 67"/>
                <a:gd name="T20" fmla="*/ 113109 w 32"/>
                <a:gd name="T21" fmla="*/ 252413 h 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2"/>
                <a:gd name="T34" fmla="*/ 0 h 67"/>
                <a:gd name="T35" fmla="*/ 32 w 32"/>
                <a:gd name="T36" fmla="*/ 67 h 6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2" h="67">
                  <a:moveTo>
                    <a:pt x="30" y="67"/>
                  </a:moveTo>
                  <a:cubicBezTo>
                    <a:pt x="31" y="67"/>
                    <a:pt x="32" y="66"/>
                    <a:pt x="32" y="6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3" y="16"/>
                    <a:pt x="8" y="15"/>
                    <a:pt x="5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2" y="67"/>
                    <a:pt x="3" y="67"/>
                  </a:cubicBezTo>
                  <a:lnTo>
                    <a:pt x="30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892" tIns="60946" rIns="121892" bIns="60946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12"/>
            <p:cNvSpPr>
              <a:spLocks noChangeArrowheads="1"/>
            </p:cNvSpPr>
            <p:nvPr/>
          </p:nvSpPr>
          <p:spPr bwMode="auto">
            <a:xfrm>
              <a:off x="704850" y="195262"/>
              <a:ext cx="120650" cy="373063"/>
            </a:xfrm>
            <a:custGeom>
              <a:avLst/>
              <a:gdLst>
                <a:gd name="T0" fmla="*/ 109339 w 32"/>
                <a:gd name="T1" fmla="*/ 373063 h 99"/>
                <a:gd name="T2" fmla="*/ 120650 w 32"/>
                <a:gd name="T3" fmla="*/ 361758 h 99"/>
                <a:gd name="T4" fmla="*/ 120650 w 32"/>
                <a:gd name="T5" fmla="*/ 0 h 99"/>
                <a:gd name="T6" fmla="*/ 49014 w 32"/>
                <a:gd name="T7" fmla="*/ 56525 h 99"/>
                <a:gd name="T8" fmla="*/ 0 w 32"/>
                <a:gd name="T9" fmla="*/ 94208 h 99"/>
                <a:gd name="T10" fmla="*/ 0 w 32"/>
                <a:gd name="T11" fmla="*/ 361758 h 99"/>
                <a:gd name="T12" fmla="*/ 11311 w 32"/>
                <a:gd name="T13" fmla="*/ 373063 h 99"/>
                <a:gd name="T14" fmla="*/ 109339 w 32"/>
                <a:gd name="T15" fmla="*/ 373063 h 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99"/>
                <a:gd name="T26" fmla="*/ 32 w 32"/>
                <a:gd name="T27" fmla="*/ 99 h 9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99">
                  <a:moveTo>
                    <a:pt x="29" y="99"/>
                  </a:moveTo>
                  <a:cubicBezTo>
                    <a:pt x="31" y="99"/>
                    <a:pt x="32" y="98"/>
                    <a:pt x="32" y="9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8"/>
                    <a:pt x="1" y="99"/>
                    <a:pt x="3" y="99"/>
                  </a:cubicBezTo>
                  <a:lnTo>
                    <a:pt x="29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892" tIns="60946" rIns="121892" bIns="60946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3"/>
            <p:cNvSpPr>
              <a:spLocks noChangeArrowheads="1"/>
            </p:cNvSpPr>
            <p:nvPr/>
          </p:nvSpPr>
          <p:spPr bwMode="auto">
            <a:xfrm>
              <a:off x="0" y="0"/>
              <a:ext cx="935038" cy="541338"/>
            </a:xfrm>
            <a:custGeom>
              <a:avLst/>
              <a:gdLst>
                <a:gd name="T0" fmla="*/ 935038 w 248"/>
                <a:gd name="T1" fmla="*/ 30074 h 144"/>
                <a:gd name="T2" fmla="*/ 923727 w 248"/>
                <a:gd name="T3" fmla="*/ 7519 h 144"/>
                <a:gd name="T4" fmla="*/ 901105 w 248"/>
                <a:gd name="T5" fmla="*/ 0 h 144"/>
                <a:gd name="T6" fmla="*/ 867172 w 248"/>
                <a:gd name="T7" fmla="*/ 0 h 144"/>
                <a:gd name="T8" fmla="*/ 754063 w 248"/>
                <a:gd name="T9" fmla="*/ 0 h 144"/>
                <a:gd name="T10" fmla="*/ 742752 w 248"/>
                <a:gd name="T11" fmla="*/ 3759 h 144"/>
                <a:gd name="T12" fmla="*/ 738982 w 248"/>
                <a:gd name="T13" fmla="*/ 3759 h 144"/>
                <a:gd name="T14" fmla="*/ 720130 w 248"/>
                <a:gd name="T15" fmla="*/ 30074 h 144"/>
                <a:gd name="T16" fmla="*/ 742752 w 248"/>
                <a:gd name="T17" fmla="*/ 60149 h 144"/>
                <a:gd name="T18" fmla="*/ 754063 w 248"/>
                <a:gd name="T19" fmla="*/ 63908 h 144"/>
                <a:gd name="T20" fmla="*/ 791766 w 248"/>
                <a:gd name="T21" fmla="*/ 63908 h 144"/>
                <a:gd name="T22" fmla="*/ 810618 w 248"/>
                <a:gd name="T23" fmla="*/ 63908 h 144"/>
                <a:gd name="T24" fmla="*/ 776685 w 248"/>
                <a:gd name="T25" fmla="*/ 90223 h 144"/>
                <a:gd name="T26" fmla="*/ 712589 w 248"/>
                <a:gd name="T27" fmla="*/ 146612 h 144"/>
                <a:gd name="T28" fmla="*/ 674886 w 248"/>
                <a:gd name="T29" fmla="*/ 176687 h 144"/>
                <a:gd name="T30" fmla="*/ 625872 w 248"/>
                <a:gd name="T31" fmla="*/ 214280 h 144"/>
                <a:gd name="T32" fmla="*/ 595710 w 248"/>
                <a:gd name="T33" fmla="*/ 236835 h 144"/>
                <a:gd name="T34" fmla="*/ 565547 w 248"/>
                <a:gd name="T35" fmla="*/ 206761 h 144"/>
                <a:gd name="T36" fmla="*/ 550466 w 248"/>
                <a:gd name="T37" fmla="*/ 195483 h 144"/>
                <a:gd name="T38" fmla="*/ 512763 w 248"/>
                <a:gd name="T39" fmla="*/ 157890 h 144"/>
                <a:gd name="T40" fmla="*/ 505222 w 248"/>
                <a:gd name="T41" fmla="*/ 150372 h 144"/>
                <a:gd name="T42" fmla="*/ 463749 w 248"/>
                <a:gd name="T43" fmla="*/ 146612 h 144"/>
                <a:gd name="T44" fmla="*/ 429816 w 248"/>
                <a:gd name="T45" fmla="*/ 172927 h 144"/>
                <a:gd name="T46" fmla="*/ 392113 w 248"/>
                <a:gd name="T47" fmla="*/ 203002 h 144"/>
                <a:gd name="T48" fmla="*/ 365721 w 248"/>
                <a:gd name="T49" fmla="*/ 218039 h 144"/>
                <a:gd name="T50" fmla="*/ 354410 w 248"/>
                <a:gd name="T51" fmla="*/ 229317 h 144"/>
                <a:gd name="T52" fmla="*/ 233760 w 248"/>
                <a:gd name="T53" fmla="*/ 319540 h 144"/>
                <a:gd name="T54" fmla="*/ 229989 w 248"/>
                <a:gd name="T55" fmla="*/ 323299 h 144"/>
                <a:gd name="T56" fmla="*/ 192286 w 248"/>
                <a:gd name="T57" fmla="*/ 349614 h 144"/>
                <a:gd name="T58" fmla="*/ 33933 w 248"/>
                <a:gd name="T59" fmla="*/ 466152 h 144"/>
                <a:gd name="T60" fmla="*/ 15081 w 248"/>
                <a:gd name="T61" fmla="*/ 481189 h 144"/>
                <a:gd name="T62" fmla="*/ 11311 w 248"/>
                <a:gd name="T63" fmla="*/ 526301 h 144"/>
                <a:gd name="T64" fmla="*/ 41473 w 248"/>
                <a:gd name="T65" fmla="*/ 537579 h 144"/>
                <a:gd name="T66" fmla="*/ 56555 w 248"/>
                <a:gd name="T67" fmla="*/ 533819 h 144"/>
                <a:gd name="T68" fmla="*/ 192286 w 248"/>
                <a:gd name="T69" fmla="*/ 428559 h 144"/>
                <a:gd name="T70" fmla="*/ 229989 w 248"/>
                <a:gd name="T71" fmla="*/ 402244 h 144"/>
                <a:gd name="T72" fmla="*/ 233760 w 248"/>
                <a:gd name="T73" fmla="*/ 402244 h 144"/>
                <a:gd name="T74" fmla="*/ 354410 w 248"/>
                <a:gd name="T75" fmla="*/ 308262 h 144"/>
                <a:gd name="T76" fmla="*/ 369491 w 248"/>
                <a:gd name="T77" fmla="*/ 300743 h 144"/>
                <a:gd name="T78" fmla="*/ 392113 w 248"/>
                <a:gd name="T79" fmla="*/ 281947 h 144"/>
                <a:gd name="T80" fmla="*/ 429816 w 248"/>
                <a:gd name="T81" fmla="*/ 251873 h 144"/>
                <a:gd name="T82" fmla="*/ 478830 w 248"/>
                <a:gd name="T83" fmla="*/ 214280 h 144"/>
                <a:gd name="T84" fmla="*/ 512763 w 248"/>
                <a:gd name="T85" fmla="*/ 248113 h 144"/>
                <a:gd name="T86" fmla="*/ 550466 w 248"/>
                <a:gd name="T87" fmla="*/ 285706 h 144"/>
                <a:gd name="T88" fmla="*/ 565547 w 248"/>
                <a:gd name="T89" fmla="*/ 296984 h 144"/>
                <a:gd name="T90" fmla="*/ 569317 w 248"/>
                <a:gd name="T91" fmla="*/ 304503 h 144"/>
                <a:gd name="T92" fmla="*/ 610791 w 248"/>
                <a:gd name="T93" fmla="*/ 308262 h 144"/>
                <a:gd name="T94" fmla="*/ 625872 w 248"/>
                <a:gd name="T95" fmla="*/ 296984 h 144"/>
                <a:gd name="T96" fmla="*/ 674886 w 248"/>
                <a:gd name="T97" fmla="*/ 259391 h 144"/>
                <a:gd name="T98" fmla="*/ 712589 w 248"/>
                <a:gd name="T99" fmla="*/ 229317 h 144"/>
                <a:gd name="T100" fmla="*/ 761604 w 248"/>
                <a:gd name="T101" fmla="*/ 191724 h 144"/>
                <a:gd name="T102" fmla="*/ 867172 w 248"/>
                <a:gd name="T103" fmla="*/ 101501 h 144"/>
                <a:gd name="T104" fmla="*/ 870943 w 248"/>
                <a:gd name="T105" fmla="*/ 97742 h 144"/>
                <a:gd name="T106" fmla="*/ 870943 w 248"/>
                <a:gd name="T107" fmla="*/ 172927 h 144"/>
                <a:gd name="T108" fmla="*/ 901105 w 248"/>
                <a:gd name="T109" fmla="*/ 203002 h 144"/>
                <a:gd name="T110" fmla="*/ 935038 w 248"/>
                <a:gd name="T111" fmla="*/ 172927 h 144"/>
                <a:gd name="T112" fmla="*/ 935038 w 248"/>
                <a:gd name="T113" fmla="*/ 30074 h 14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8"/>
                <a:gd name="T172" fmla="*/ 0 h 144"/>
                <a:gd name="T173" fmla="*/ 248 w 248"/>
                <a:gd name="T174" fmla="*/ 144 h 14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8" h="144">
                  <a:moveTo>
                    <a:pt x="248" y="8"/>
                  </a:moveTo>
                  <a:cubicBezTo>
                    <a:pt x="248" y="6"/>
                    <a:pt x="247" y="4"/>
                    <a:pt x="245" y="2"/>
                  </a:cubicBezTo>
                  <a:cubicBezTo>
                    <a:pt x="243" y="1"/>
                    <a:pt x="241" y="0"/>
                    <a:pt x="239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8" y="0"/>
                    <a:pt x="197" y="1"/>
                  </a:cubicBezTo>
                  <a:cubicBezTo>
                    <a:pt x="197" y="1"/>
                    <a:pt x="196" y="1"/>
                    <a:pt x="196" y="1"/>
                  </a:cubicBezTo>
                  <a:cubicBezTo>
                    <a:pt x="193" y="2"/>
                    <a:pt x="191" y="5"/>
                    <a:pt x="191" y="8"/>
                  </a:cubicBezTo>
                  <a:cubicBezTo>
                    <a:pt x="191" y="12"/>
                    <a:pt x="194" y="15"/>
                    <a:pt x="197" y="16"/>
                  </a:cubicBezTo>
                  <a:cubicBezTo>
                    <a:pt x="198" y="17"/>
                    <a:pt x="199" y="17"/>
                    <a:pt x="200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15" y="17"/>
                    <a:pt x="215" y="17"/>
                    <a:pt x="215" y="17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66" y="57"/>
                    <a:pt x="166" y="57"/>
                    <a:pt x="166" y="5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46" y="52"/>
                    <a:pt x="146" y="52"/>
                    <a:pt x="146" y="5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1" y="37"/>
                    <a:pt x="127" y="36"/>
                    <a:pt x="123" y="39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62" y="85"/>
                    <a:pt x="62" y="85"/>
                    <a:pt x="62" y="85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1" y="131"/>
                    <a:pt x="0" y="136"/>
                    <a:pt x="3" y="140"/>
                  </a:cubicBezTo>
                  <a:cubicBezTo>
                    <a:pt x="5" y="143"/>
                    <a:pt x="8" y="144"/>
                    <a:pt x="11" y="143"/>
                  </a:cubicBezTo>
                  <a:cubicBezTo>
                    <a:pt x="12" y="143"/>
                    <a:pt x="14" y="143"/>
                    <a:pt x="15" y="142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114" y="67"/>
                    <a:pt x="114" y="67"/>
                    <a:pt x="114" y="6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1" y="81"/>
                    <a:pt x="151" y="81"/>
                    <a:pt x="151" y="81"/>
                  </a:cubicBezTo>
                  <a:cubicBezTo>
                    <a:pt x="154" y="84"/>
                    <a:pt x="159" y="84"/>
                    <a:pt x="162" y="82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9" y="61"/>
                    <a:pt x="189" y="61"/>
                    <a:pt x="189" y="61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31" y="26"/>
                    <a:pt x="231" y="26"/>
                    <a:pt x="231" y="26"/>
                  </a:cubicBezTo>
                  <a:cubicBezTo>
                    <a:pt x="231" y="46"/>
                    <a:pt x="231" y="46"/>
                    <a:pt x="231" y="46"/>
                  </a:cubicBezTo>
                  <a:cubicBezTo>
                    <a:pt x="231" y="50"/>
                    <a:pt x="234" y="54"/>
                    <a:pt x="239" y="54"/>
                  </a:cubicBezTo>
                  <a:cubicBezTo>
                    <a:pt x="244" y="54"/>
                    <a:pt x="248" y="50"/>
                    <a:pt x="248" y="46"/>
                  </a:cubicBezTo>
                  <a:lnTo>
                    <a:pt x="24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121892" tIns="60946" rIns="121892" bIns="60946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605013" y="1575803"/>
            <a:ext cx="1413930" cy="1598969"/>
            <a:chOff x="4603874" y="1557586"/>
            <a:chExt cx="1414257" cy="1599339"/>
          </a:xfrm>
        </p:grpSpPr>
        <p:sp>
          <p:nvSpPr>
            <p:cNvPr id="15" name="六边形 14"/>
            <p:cNvSpPr/>
            <p:nvPr/>
          </p:nvSpPr>
          <p:spPr>
            <a:xfrm rot="5400000">
              <a:off x="4511333" y="1650127"/>
              <a:ext cx="1599339" cy="1414257"/>
            </a:xfrm>
            <a:prstGeom prst="hexagon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357"/>
            <p:cNvSpPr>
              <a:spLocks noChangeAspect="1" noEditPoints="1"/>
            </p:cNvSpPr>
            <p:nvPr/>
          </p:nvSpPr>
          <p:spPr bwMode="auto">
            <a:xfrm>
              <a:off x="4894938" y="2090517"/>
              <a:ext cx="783472" cy="555104"/>
            </a:xfrm>
            <a:custGeom>
              <a:avLst/>
              <a:gdLst>
                <a:gd name="T0" fmla="*/ 47 w 94"/>
                <a:gd name="T1" fmla="*/ 17 h 67"/>
                <a:gd name="T2" fmla="*/ 31 w 94"/>
                <a:gd name="T3" fmla="*/ 33 h 67"/>
                <a:gd name="T4" fmla="*/ 47 w 94"/>
                <a:gd name="T5" fmla="*/ 49 h 67"/>
                <a:gd name="T6" fmla="*/ 63 w 94"/>
                <a:gd name="T7" fmla="*/ 33 h 67"/>
                <a:gd name="T8" fmla="*/ 47 w 94"/>
                <a:gd name="T9" fmla="*/ 17 h 67"/>
                <a:gd name="T10" fmla="*/ 71 w 94"/>
                <a:gd name="T11" fmla="*/ 10 h 67"/>
                <a:gd name="T12" fmla="*/ 65 w 94"/>
                <a:gd name="T13" fmla="*/ 15 h 67"/>
                <a:gd name="T14" fmla="*/ 72 w 94"/>
                <a:gd name="T15" fmla="*/ 33 h 67"/>
                <a:gd name="T16" fmla="*/ 65 w 94"/>
                <a:gd name="T17" fmla="*/ 51 h 67"/>
                <a:gd name="T18" fmla="*/ 71 w 94"/>
                <a:gd name="T19" fmla="*/ 57 h 67"/>
                <a:gd name="T20" fmla="*/ 80 w 94"/>
                <a:gd name="T21" fmla="*/ 33 h 67"/>
                <a:gd name="T22" fmla="*/ 71 w 94"/>
                <a:gd name="T23" fmla="*/ 10 h 67"/>
                <a:gd name="T24" fmla="*/ 81 w 94"/>
                <a:gd name="T25" fmla="*/ 0 h 67"/>
                <a:gd name="T26" fmla="*/ 75 w 94"/>
                <a:gd name="T27" fmla="*/ 5 h 67"/>
                <a:gd name="T28" fmla="*/ 86 w 94"/>
                <a:gd name="T29" fmla="*/ 33 h 67"/>
                <a:gd name="T30" fmla="*/ 75 w 94"/>
                <a:gd name="T31" fmla="*/ 61 h 67"/>
                <a:gd name="T32" fmla="*/ 81 w 94"/>
                <a:gd name="T33" fmla="*/ 67 h 67"/>
                <a:gd name="T34" fmla="*/ 94 w 94"/>
                <a:gd name="T35" fmla="*/ 33 h 67"/>
                <a:gd name="T36" fmla="*/ 81 w 94"/>
                <a:gd name="T37" fmla="*/ 0 h 67"/>
                <a:gd name="T38" fmla="*/ 24 w 94"/>
                <a:gd name="T39" fmla="*/ 10 h 67"/>
                <a:gd name="T40" fmla="*/ 14 w 94"/>
                <a:gd name="T41" fmla="*/ 33 h 67"/>
                <a:gd name="T42" fmla="*/ 24 w 94"/>
                <a:gd name="T43" fmla="*/ 57 h 67"/>
                <a:gd name="T44" fmla="*/ 30 w 94"/>
                <a:gd name="T45" fmla="*/ 51 h 67"/>
                <a:gd name="T46" fmla="*/ 22 w 94"/>
                <a:gd name="T47" fmla="*/ 33 h 67"/>
                <a:gd name="T48" fmla="*/ 30 w 94"/>
                <a:gd name="T49" fmla="*/ 15 h 67"/>
                <a:gd name="T50" fmla="*/ 24 w 94"/>
                <a:gd name="T51" fmla="*/ 10 h 67"/>
                <a:gd name="T52" fmla="*/ 19 w 94"/>
                <a:gd name="T53" fmla="*/ 5 h 67"/>
                <a:gd name="T54" fmla="*/ 14 w 94"/>
                <a:gd name="T55" fmla="*/ 0 h 67"/>
                <a:gd name="T56" fmla="*/ 0 w 94"/>
                <a:gd name="T57" fmla="*/ 33 h 67"/>
                <a:gd name="T58" fmla="*/ 14 w 94"/>
                <a:gd name="T59" fmla="*/ 67 h 67"/>
                <a:gd name="T60" fmla="*/ 19 w 94"/>
                <a:gd name="T61" fmla="*/ 61 h 67"/>
                <a:gd name="T62" fmla="*/ 8 w 94"/>
                <a:gd name="T63" fmla="*/ 33 h 67"/>
                <a:gd name="T64" fmla="*/ 19 w 94"/>
                <a:gd name="T65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67">
                  <a:moveTo>
                    <a:pt x="47" y="17"/>
                  </a:moveTo>
                  <a:cubicBezTo>
                    <a:pt x="38" y="17"/>
                    <a:pt x="31" y="24"/>
                    <a:pt x="31" y="33"/>
                  </a:cubicBezTo>
                  <a:cubicBezTo>
                    <a:pt x="31" y="42"/>
                    <a:pt x="38" y="49"/>
                    <a:pt x="47" y="49"/>
                  </a:cubicBezTo>
                  <a:cubicBezTo>
                    <a:pt x="56" y="49"/>
                    <a:pt x="63" y="42"/>
                    <a:pt x="63" y="33"/>
                  </a:cubicBezTo>
                  <a:cubicBezTo>
                    <a:pt x="63" y="24"/>
                    <a:pt x="56" y="17"/>
                    <a:pt x="47" y="17"/>
                  </a:cubicBezTo>
                  <a:close/>
                  <a:moveTo>
                    <a:pt x="71" y="10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9" y="20"/>
                    <a:pt x="72" y="26"/>
                    <a:pt x="72" y="33"/>
                  </a:cubicBezTo>
                  <a:cubicBezTo>
                    <a:pt x="72" y="40"/>
                    <a:pt x="69" y="46"/>
                    <a:pt x="65" y="51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7" y="50"/>
                    <a:pt x="80" y="42"/>
                    <a:pt x="80" y="33"/>
                  </a:cubicBezTo>
                  <a:cubicBezTo>
                    <a:pt x="80" y="24"/>
                    <a:pt x="77" y="16"/>
                    <a:pt x="71" y="10"/>
                  </a:cubicBezTo>
                  <a:close/>
                  <a:moveTo>
                    <a:pt x="81" y="0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82" y="13"/>
                    <a:pt x="86" y="22"/>
                    <a:pt x="86" y="33"/>
                  </a:cubicBezTo>
                  <a:cubicBezTo>
                    <a:pt x="86" y="44"/>
                    <a:pt x="82" y="54"/>
                    <a:pt x="75" y="6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9" y="58"/>
                    <a:pt x="94" y="46"/>
                    <a:pt x="94" y="33"/>
                  </a:cubicBezTo>
                  <a:cubicBezTo>
                    <a:pt x="94" y="20"/>
                    <a:pt x="89" y="8"/>
                    <a:pt x="81" y="0"/>
                  </a:cubicBezTo>
                  <a:close/>
                  <a:moveTo>
                    <a:pt x="24" y="10"/>
                  </a:moveTo>
                  <a:cubicBezTo>
                    <a:pt x="18" y="16"/>
                    <a:pt x="14" y="24"/>
                    <a:pt x="14" y="33"/>
                  </a:cubicBezTo>
                  <a:cubicBezTo>
                    <a:pt x="14" y="42"/>
                    <a:pt x="18" y="50"/>
                    <a:pt x="24" y="5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5" y="46"/>
                    <a:pt x="22" y="40"/>
                    <a:pt x="22" y="33"/>
                  </a:cubicBezTo>
                  <a:cubicBezTo>
                    <a:pt x="22" y="26"/>
                    <a:pt x="25" y="20"/>
                    <a:pt x="30" y="15"/>
                  </a:cubicBezTo>
                  <a:lnTo>
                    <a:pt x="24" y="10"/>
                  </a:lnTo>
                  <a:close/>
                  <a:moveTo>
                    <a:pt x="19" y="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8"/>
                    <a:pt x="0" y="20"/>
                    <a:pt x="0" y="33"/>
                  </a:cubicBezTo>
                  <a:cubicBezTo>
                    <a:pt x="0" y="46"/>
                    <a:pt x="5" y="58"/>
                    <a:pt x="14" y="67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2" y="54"/>
                    <a:pt x="8" y="44"/>
                    <a:pt x="8" y="33"/>
                  </a:cubicBezTo>
                  <a:cubicBezTo>
                    <a:pt x="8" y="22"/>
                    <a:pt x="12" y="12"/>
                    <a:pt x="19" y="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892" tIns="60946" rIns="121892" bIns="6094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88822" y="1575803"/>
            <a:ext cx="1413930" cy="1598969"/>
            <a:chOff x="6188049" y="1557586"/>
            <a:chExt cx="1414257" cy="1599339"/>
          </a:xfrm>
        </p:grpSpPr>
        <p:sp>
          <p:nvSpPr>
            <p:cNvPr id="18" name="六边形 17"/>
            <p:cNvSpPr/>
            <p:nvPr/>
          </p:nvSpPr>
          <p:spPr>
            <a:xfrm rot="5400000">
              <a:off x="6095508" y="1650127"/>
              <a:ext cx="1599339" cy="1414257"/>
            </a:xfrm>
            <a:prstGeom prst="hexagon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359"/>
            <p:cNvSpPr>
              <a:spLocks noChangeAspect="1" noEditPoints="1"/>
            </p:cNvSpPr>
            <p:nvPr/>
          </p:nvSpPr>
          <p:spPr bwMode="auto">
            <a:xfrm>
              <a:off x="6663814" y="2005646"/>
              <a:ext cx="563407" cy="614725"/>
            </a:xfrm>
            <a:custGeom>
              <a:avLst/>
              <a:gdLst>
                <a:gd name="T0" fmla="*/ 144 w 177"/>
                <a:gd name="T1" fmla="*/ 61 h 222"/>
                <a:gd name="T2" fmla="*/ 144 w 177"/>
                <a:gd name="T3" fmla="*/ 222 h 222"/>
                <a:gd name="T4" fmla="*/ 177 w 177"/>
                <a:gd name="T5" fmla="*/ 222 h 222"/>
                <a:gd name="T6" fmla="*/ 177 w 177"/>
                <a:gd name="T7" fmla="*/ 61 h 222"/>
                <a:gd name="T8" fmla="*/ 144 w 177"/>
                <a:gd name="T9" fmla="*/ 61 h 222"/>
                <a:gd name="T10" fmla="*/ 96 w 177"/>
                <a:gd name="T11" fmla="*/ 222 h 222"/>
                <a:gd name="T12" fmla="*/ 130 w 177"/>
                <a:gd name="T13" fmla="*/ 222 h 222"/>
                <a:gd name="T14" fmla="*/ 130 w 177"/>
                <a:gd name="T15" fmla="*/ 90 h 222"/>
                <a:gd name="T16" fmla="*/ 96 w 177"/>
                <a:gd name="T17" fmla="*/ 90 h 222"/>
                <a:gd name="T18" fmla="*/ 96 w 177"/>
                <a:gd name="T19" fmla="*/ 222 h 222"/>
                <a:gd name="T20" fmla="*/ 47 w 177"/>
                <a:gd name="T21" fmla="*/ 222 h 222"/>
                <a:gd name="T22" fmla="*/ 80 w 177"/>
                <a:gd name="T23" fmla="*/ 222 h 222"/>
                <a:gd name="T24" fmla="*/ 80 w 177"/>
                <a:gd name="T25" fmla="*/ 0 h 222"/>
                <a:gd name="T26" fmla="*/ 47 w 177"/>
                <a:gd name="T27" fmla="*/ 0 h 222"/>
                <a:gd name="T28" fmla="*/ 47 w 177"/>
                <a:gd name="T29" fmla="*/ 222 h 222"/>
                <a:gd name="T30" fmla="*/ 0 w 177"/>
                <a:gd name="T31" fmla="*/ 222 h 222"/>
                <a:gd name="T32" fmla="*/ 33 w 177"/>
                <a:gd name="T33" fmla="*/ 222 h 222"/>
                <a:gd name="T34" fmla="*/ 33 w 177"/>
                <a:gd name="T35" fmla="*/ 139 h 222"/>
                <a:gd name="T36" fmla="*/ 0 w 177"/>
                <a:gd name="T37" fmla="*/ 139 h 222"/>
                <a:gd name="T38" fmla="*/ 0 w 177"/>
                <a:gd name="T3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222">
                  <a:moveTo>
                    <a:pt x="144" y="61"/>
                  </a:moveTo>
                  <a:lnTo>
                    <a:pt x="144" y="222"/>
                  </a:lnTo>
                  <a:lnTo>
                    <a:pt x="177" y="222"/>
                  </a:lnTo>
                  <a:lnTo>
                    <a:pt x="177" y="61"/>
                  </a:lnTo>
                  <a:lnTo>
                    <a:pt x="144" y="61"/>
                  </a:lnTo>
                  <a:close/>
                  <a:moveTo>
                    <a:pt x="96" y="222"/>
                  </a:moveTo>
                  <a:lnTo>
                    <a:pt x="130" y="222"/>
                  </a:lnTo>
                  <a:lnTo>
                    <a:pt x="130" y="90"/>
                  </a:lnTo>
                  <a:lnTo>
                    <a:pt x="96" y="90"/>
                  </a:lnTo>
                  <a:lnTo>
                    <a:pt x="96" y="222"/>
                  </a:lnTo>
                  <a:close/>
                  <a:moveTo>
                    <a:pt x="47" y="222"/>
                  </a:moveTo>
                  <a:lnTo>
                    <a:pt x="80" y="222"/>
                  </a:lnTo>
                  <a:lnTo>
                    <a:pt x="80" y="0"/>
                  </a:lnTo>
                  <a:lnTo>
                    <a:pt x="47" y="0"/>
                  </a:lnTo>
                  <a:lnTo>
                    <a:pt x="47" y="222"/>
                  </a:lnTo>
                  <a:close/>
                  <a:moveTo>
                    <a:pt x="0" y="222"/>
                  </a:moveTo>
                  <a:lnTo>
                    <a:pt x="33" y="222"/>
                  </a:lnTo>
                  <a:lnTo>
                    <a:pt x="33" y="139"/>
                  </a:lnTo>
                  <a:lnTo>
                    <a:pt x="0" y="139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892" tIns="60946" rIns="121892" bIns="6094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13109" y="2943638"/>
            <a:ext cx="1413930" cy="1598969"/>
            <a:chOff x="3811786" y="2925738"/>
            <a:chExt cx="1414257" cy="1599339"/>
          </a:xfrm>
        </p:grpSpPr>
        <p:sp>
          <p:nvSpPr>
            <p:cNvPr id="21" name="六边形 20"/>
            <p:cNvSpPr/>
            <p:nvPr/>
          </p:nvSpPr>
          <p:spPr>
            <a:xfrm rot="5400000">
              <a:off x="3719245" y="3018279"/>
              <a:ext cx="1599339" cy="1414257"/>
            </a:xfrm>
            <a:prstGeom prst="hexagon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242700" y="3370429"/>
              <a:ext cx="633615" cy="611925"/>
              <a:chOff x="4136908" y="3626190"/>
              <a:chExt cx="449941" cy="434538"/>
            </a:xfrm>
          </p:grpSpPr>
          <p:sp>
            <p:nvSpPr>
              <p:cNvPr id="23" name="Freeform 159"/>
              <p:cNvSpPr>
                <a:spLocks noChangeArrowheads="1"/>
              </p:cNvSpPr>
              <p:nvPr/>
            </p:nvSpPr>
            <p:spPr bwMode="auto">
              <a:xfrm>
                <a:off x="4184418" y="3708657"/>
                <a:ext cx="354922" cy="352071"/>
              </a:xfrm>
              <a:custGeom>
                <a:avLst/>
                <a:gdLst>
                  <a:gd name="T0" fmla="*/ 247361 w 54"/>
                  <a:gd name="T1" fmla="*/ 8565 h 47"/>
                  <a:gd name="T2" fmla="*/ 204712 w 54"/>
                  <a:gd name="T3" fmla="*/ 8565 h 47"/>
                  <a:gd name="T4" fmla="*/ 17059 w 54"/>
                  <a:gd name="T5" fmla="*/ 128482 h 47"/>
                  <a:gd name="T6" fmla="*/ 0 w 54"/>
                  <a:gd name="T7" fmla="*/ 171309 h 47"/>
                  <a:gd name="T8" fmla="*/ 0 w 54"/>
                  <a:gd name="T9" fmla="*/ 376881 h 47"/>
                  <a:gd name="T10" fmla="*/ 25589 w 54"/>
                  <a:gd name="T11" fmla="*/ 402577 h 47"/>
                  <a:gd name="T12" fmla="*/ 110886 w 54"/>
                  <a:gd name="T13" fmla="*/ 402577 h 47"/>
                  <a:gd name="T14" fmla="*/ 136475 w 54"/>
                  <a:gd name="T15" fmla="*/ 376881 h 47"/>
                  <a:gd name="T16" fmla="*/ 136475 w 54"/>
                  <a:gd name="T17" fmla="*/ 231268 h 47"/>
                  <a:gd name="T18" fmla="*/ 162064 w 54"/>
                  <a:gd name="T19" fmla="*/ 205571 h 47"/>
                  <a:gd name="T20" fmla="*/ 298539 w 54"/>
                  <a:gd name="T21" fmla="*/ 205571 h 47"/>
                  <a:gd name="T22" fmla="*/ 324128 w 54"/>
                  <a:gd name="T23" fmla="*/ 231268 h 47"/>
                  <a:gd name="T24" fmla="*/ 324128 w 54"/>
                  <a:gd name="T25" fmla="*/ 376881 h 47"/>
                  <a:gd name="T26" fmla="*/ 349717 w 54"/>
                  <a:gd name="T27" fmla="*/ 402577 h 47"/>
                  <a:gd name="T28" fmla="*/ 435014 w 54"/>
                  <a:gd name="T29" fmla="*/ 402577 h 47"/>
                  <a:gd name="T30" fmla="*/ 460603 w 54"/>
                  <a:gd name="T31" fmla="*/ 376881 h 47"/>
                  <a:gd name="T32" fmla="*/ 460603 w 54"/>
                  <a:gd name="T33" fmla="*/ 171309 h 47"/>
                  <a:gd name="T34" fmla="*/ 443544 w 54"/>
                  <a:gd name="T35" fmla="*/ 137047 h 47"/>
                  <a:gd name="T36" fmla="*/ 247361 w 54"/>
                  <a:gd name="T37" fmla="*/ 8565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7"/>
                  <a:gd name="T59" fmla="*/ 54 w 54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  <a:extLst/>
            </p:spPr>
            <p:txBody>
              <a:bodyPr lIns="121892" tIns="60946" rIns="121892" bIns="60946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160"/>
              <p:cNvSpPr>
                <a:spLocks noChangeArrowheads="1"/>
              </p:cNvSpPr>
              <p:nvPr/>
            </p:nvSpPr>
            <p:spPr bwMode="auto">
              <a:xfrm>
                <a:off x="4136908" y="3626190"/>
                <a:ext cx="449941" cy="196652"/>
              </a:xfrm>
              <a:custGeom>
                <a:avLst/>
                <a:gdLst>
                  <a:gd name="T0" fmla="*/ 549567 w 68"/>
                  <a:gd name="T1" fmla="*/ 172972 h 26"/>
                  <a:gd name="T2" fmla="*/ 523806 w 68"/>
                  <a:gd name="T3" fmla="*/ 129729 h 26"/>
                  <a:gd name="T4" fmla="*/ 523806 w 68"/>
                  <a:gd name="T5" fmla="*/ 86486 h 26"/>
                  <a:gd name="T6" fmla="*/ 498045 w 68"/>
                  <a:gd name="T7" fmla="*/ 60540 h 26"/>
                  <a:gd name="T8" fmla="*/ 489458 w 68"/>
                  <a:gd name="T9" fmla="*/ 60540 h 26"/>
                  <a:gd name="T10" fmla="*/ 463697 w 68"/>
                  <a:gd name="T11" fmla="*/ 86486 h 26"/>
                  <a:gd name="T12" fmla="*/ 463697 w 68"/>
                  <a:gd name="T13" fmla="*/ 86486 h 26"/>
                  <a:gd name="T14" fmla="*/ 446523 w 68"/>
                  <a:gd name="T15" fmla="*/ 103783 h 26"/>
                  <a:gd name="T16" fmla="*/ 309131 w 68"/>
                  <a:gd name="T17" fmla="*/ 8649 h 26"/>
                  <a:gd name="T18" fmla="*/ 283371 w 68"/>
                  <a:gd name="T19" fmla="*/ 0 h 26"/>
                  <a:gd name="T20" fmla="*/ 257610 w 68"/>
                  <a:gd name="T21" fmla="*/ 8649 h 26"/>
                  <a:gd name="T22" fmla="*/ 17174 w 68"/>
                  <a:gd name="T23" fmla="*/ 172972 h 26"/>
                  <a:gd name="T24" fmla="*/ 8587 w 68"/>
                  <a:gd name="T25" fmla="*/ 207566 h 26"/>
                  <a:gd name="T26" fmla="*/ 42935 w 68"/>
                  <a:gd name="T27" fmla="*/ 207566 h 26"/>
                  <a:gd name="T28" fmla="*/ 266197 w 68"/>
                  <a:gd name="T29" fmla="*/ 60540 h 26"/>
                  <a:gd name="T30" fmla="*/ 309131 w 68"/>
                  <a:gd name="T31" fmla="*/ 60540 h 26"/>
                  <a:gd name="T32" fmla="*/ 540980 w 68"/>
                  <a:gd name="T33" fmla="*/ 216214 h 26"/>
                  <a:gd name="T34" fmla="*/ 575328 w 68"/>
                  <a:gd name="T35" fmla="*/ 216214 h 26"/>
                  <a:gd name="T36" fmla="*/ 566741 w 68"/>
                  <a:gd name="T37" fmla="*/ 181620 h 26"/>
                  <a:gd name="T38" fmla="*/ 549567 w 68"/>
                  <a:gd name="T39" fmla="*/ 172972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8"/>
                  <a:gd name="T61" fmla="*/ 0 h 26"/>
                  <a:gd name="T62" fmla="*/ 68 w 68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noFill/>
                <a:bevel/>
                <a:headEnd/>
                <a:tailEnd/>
              </a:ln>
              <a:extLst/>
            </p:spPr>
            <p:txBody>
              <a:bodyPr lIns="121892" tIns="60946" rIns="121892" bIns="60946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6954831" y="2943638"/>
            <a:ext cx="1413930" cy="1598969"/>
            <a:chOff x="6954235" y="2925738"/>
            <a:chExt cx="1414257" cy="1599339"/>
          </a:xfrm>
        </p:grpSpPr>
        <p:sp>
          <p:nvSpPr>
            <p:cNvPr id="26" name="六边形 25"/>
            <p:cNvSpPr/>
            <p:nvPr/>
          </p:nvSpPr>
          <p:spPr>
            <a:xfrm rot="5400000">
              <a:off x="6861694" y="3018279"/>
              <a:ext cx="1599339" cy="1414257"/>
            </a:xfrm>
            <a:prstGeom prst="hexagon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355017" y="3486605"/>
              <a:ext cx="688535" cy="429165"/>
              <a:chOff x="7659896" y="3661627"/>
              <a:chExt cx="474499" cy="295756"/>
            </a:xfrm>
          </p:grpSpPr>
          <p:sp>
            <p:nvSpPr>
              <p:cNvPr id="28" name="Freeform 8"/>
              <p:cNvSpPr>
                <a:spLocks noEditPoints="1" noChangeArrowheads="1"/>
              </p:cNvSpPr>
              <p:nvPr/>
            </p:nvSpPr>
            <p:spPr bwMode="auto">
              <a:xfrm>
                <a:off x="7659896" y="3661627"/>
                <a:ext cx="474499" cy="295756"/>
              </a:xfrm>
              <a:custGeom>
                <a:avLst/>
                <a:gdLst>
                  <a:gd name="T0" fmla="*/ 426225 w 125"/>
                  <a:gd name="T1" fmla="*/ 67774 h 78"/>
                  <a:gd name="T2" fmla="*/ 426225 w 125"/>
                  <a:gd name="T3" fmla="*/ 0 h 78"/>
                  <a:gd name="T4" fmla="*/ 0 w 125"/>
                  <a:gd name="T5" fmla="*/ 0 h 78"/>
                  <a:gd name="T6" fmla="*/ 0 w 125"/>
                  <a:gd name="T7" fmla="*/ 293688 h 78"/>
                  <a:gd name="T8" fmla="*/ 426225 w 125"/>
                  <a:gd name="T9" fmla="*/ 293688 h 78"/>
                  <a:gd name="T10" fmla="*/ 426225 w 125"/>
                  <a:gd name="T11" fmla="*/ 225914 h 78"/>
                  <a:gd name="T12" fmla="*/ 471488 w 125"/>
                  <a:gd name="T13" fmla="*/ 203322 h 78"/>
                  <a:gd name="T14" fmla="*/ 471488 w 125"/>
                  <a:gd name="T15" fmla="*/ 97896 h 78"/>
                  <a:gd name="T16" fmla="*/ 426225 w 125"/>
                  <a:gd name="T17" fmla="*/ 67774 h 78"/>
                  <a:gd name="T18" fmla="*/ 392278 w 125"/>
                  <a:gd name="T19" fmla="*/ 259801 h 78"/>
                  <a:gd name="T20" fmla="*/ 37719 w 125"/>
                  <a:gd name="T21" fmla="*/ 259801 h 78"/>
                  <a:gd name="T22" fmla="*/ 37719 w 125"/>
                  <a:gd name="T23" fmla="*/ 37652 h 78"/>
                  <a:gd name="T24" fmla="*/ 392278 w 125"/>
                  <a:gd name="T25" fmla="*/ 37652 h 78"/>
                  <a:gd name="T26" fmla="*/ 392278 w 125"/>
                  <a:gd name="T27" fmla="*/ 259801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892" tIns="60946" rIns="121892" bIns="60946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Rectangle 9"/>
              <p:cNvSpPr>
                <a:spLocks noChangeArrowheads="1"/>
              </p:cNvSpPr>
              <p:nvPr/>
            </p:nvSpPr>
            <p:spPr bwMode="auto">
              <a:xfrm>
                <a:off x="7723802" y="3725573"/>
                <a:ext cx="91066" cy="167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892" tIns="60946" rIns="121892" bIns="60946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zh-CN" sz="2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/>
            </p:nvSpPr>
            <p:spPr bwMode="auto">
              <a:xfrm>
                <a:off x="7830843" y="3725573"/>
                <a:ext cx="86272" cy="1678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121892" tIns="60946" rIns="121892" bIns="60946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zh-CN" sz="25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Calibri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188822" y="4311474"/>
            <a:ext cx="1413930" cy="1598969"/>
            <a:chOff x="6188049" y="4293890"/>
            <a:chExt cx="1414257" cy="1599339"/>
          </a:xfrm>
        </p:grpSpPr>
        <p:sp>
          <p:nvSpPr>
            <p:cNvPr id="32" name="六边形 31"/>
            <p:cNvSpPr/>
            <p:nvPr/>
          </p:nvSpPr>
          <p:spPr>
            <a:xfrm rot="5400000">
              <a:off x="6095508" y="4386431"/>
              <a:ext cx="1599339" cy="1414257"/>
            </a:xfrm>
            <a:prstGeom prst="hexagon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Freeform 145"/>
            <p:cNvSpPr>
              <a:spLocks noChangeAspect="1" noEditPoints="1"/>
            </p:cNvSpPr>
            <p:nvPr/>
          </p:nvSpPr>
          <p:spPr bwMode="auto">
            <a:xfrm>
              <a:off x="6556876" y="4794197"/>
              <a:ext cx="670345" cy="669509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直接连接符 17"/>
          <p:cNvSpPr>
            <a:spLocks noChangeShapeType="1"/>
          </p:cNvSpPr>
          <p:nvPr/>
        </p:nvSpPr>
        <p:spPr bwMode="auto">
          <a:xfrm flipH="1" flipV="1">
            <a:off x="3325930" y="5321096"/>
            <a:ext cx="1279083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直接连接符 14"/>
          <p:cNvSpPr>
            <a:spLocks noChangeShapeType="1"/>
          </p:cNvSpPr>
          <p:nvPr/>
        </p:nvSpPr>
        <p:spPr bwMode="auto">
          <a:xfrm flipH="1">
            <a:off x="3325933" y="3774461"/>
            <a:ext cx="487175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直接连接符 12"/>
          <p:cNvSpPr>
            <a:spLocks noChangeShapeType="1"/>
          </p:cNvSpPr>
          <p:nvPr/>
        </p:nvSpPr>
        <p:spPr bwMode="auto">
          <a:xfrm flipH="1">
            <a:off x="3325930" y="2123388"/>
            <a:ext cx="1279082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65"/>
          <p:cNvSpPr>
            <a:spLocks noChangeArrowheads="1"/>
          </p:cNvSpPr>
          <p:nvPr/>
        </p:nvSpPr>
        <p:spPr bwMode="auto">
          <a:xfrm>
            <a:off x="1824772" y="1818995"/>
            <a:ext cx="1436232" cy="40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pPr algn="r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sym typeface="方正兰亭黑_GBK" pitchFamily="2" charset="-122"/>
              </a:rPr>
              <a:t>市场潜力</a:t>
            </a: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408684" y="2184035"/>
            <a:ext cx="2852320" cy="60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69"/>
          <p:cNvSpPr>
            <a:spLocks noChangeArrowheads="1"/>
          </p:cNvSpPr>
          <p:nvPr/>
        </p:nvSpPr>
        <p:spPr bwMode="auto">
          <a:xfrm>
            <a:off x="1980836" y="3303806"/>
            <a:ext cx="1280169" cy="40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pPr algn="r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sym typeface="方正兰亭黑_GBK" pitchFamily="2" charset="-122"/>
              </a:rPr>
              <a:t>市场潜力</a:t>
            </a: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705100" y="3668847"/>
            <a:ext cx="2555904" cy="60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在此录入上述图表的描述说明在此录入上述图表的描述说明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72"/>
          <p:cNvSpPr>
            <a:spLocks noChangeArrowheads="1"/>
          </p:cNvSpPr>
          <p:nvPr/>
        </p:nvSpPr>
        <p:spPr bwMode="auto">
          <a:xfrm>
            <a:off x="1980834" y="4722703"/>
            <a:ext cx="1280170" cy="40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pPr algn="r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sym typeface="方正兰亭黑_GBK" pitchFamily="2" charset="-122"/>
              </a:rPr>
              <a:t>市场潜力</a:t>
            </a: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705100" y="5087744"/>
            <a:ext cx="2555904" cy="60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在此录入上述图表的描述说明在此录入上述图表的描述说明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76"/>
          <p:cNvSpPr>
            <a:spLocks noChangeArrowheads="1"/>
          </p:cNvSpPr>
          <p:nvPr/>
        </p:nvSpPr>
        <p:spPr bwMode="auto">
          <a:xfrm>
            <a:off x="8876329" y="1719786"/>
            <a:ext cx="1275362" cy="40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sym typeface="方正兰亭黑_GBK" pitchFamily="2" charset="-122"/>
              </a:rPr>
              <a:t>市场潜力</a:t>
            </a: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8876328" y="2100697"/>
            <a:ext cx="2653144" cy="60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在此录入上述图表的描述说明在此录入上述图表的描述说明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78"/>
          <p:cNvSpPr>
            <a:spLocks noChangeArrowheads="1"/>
          </p:cNvSpPr>
          <p:nvPr/>
        </p:nvSpPr>
        <p:spPr bwMode="auto">
          <a:xfrm>
            <a:off x="8876328" y="3608422"/>
            <a:ext cx="1284885" cy="40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sym typeface="方正兰亭黑_GBK" pitchFamily="2" charset="-122"/>
              </a:rPr>
              <a:t>市场潜力</a:t>
            </a: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8876328" y="3989333"/>
            <a:ext cx="2653144" cy="60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在此录入上述图表的描述说明在此录入上述图表的描述说明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80"/>
          <p:cNvSpPr>
            <a:spLocks noChangeArrowheads="1"/>
          </p:cNvSpPr>
          <p:nvPr/>
        </p:nvSpPr>
        <p:spPr bwMode="auto">
          <a:xfrm>
            <a:off x="8876329" y="4888490"/>
            <a:ext cx="1220159" cy="40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sym typeface="方正兰亭黑_GBK" pitchFamily="2" charset="-122"/>
              </a:rPr>
              <a:t>市场潜力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8876329" y="5269402"/>
            <a:ext cx="2685947" cy="609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91410" tIns="45705" rIns="91410" bIns="45705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在此录入上述图表的描述说明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方正兰亭黑_GBK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黑_GBK" pitchFamily="2" charset="-122"/>
              </a:rPr>
              <a:t>在此录入上述图表的描述说明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直接连接符 17"/>
          <p:cNvSpPr>
            <a:spLocks noChangeShapeType="1"/>
          </p:cNvSpPr>
          <p:nvPr/>
        </p:nvSpPr>
        <p:spPr bwMode="auto">
          <a:xfrm flipH="1" flipV="1">
            <a:off x="7602751" y="5321096"/>
            <a:ext cx="1316767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直接连接符 14"/>
          <p:cNvSpPr>
            <a:spLocks noChangeShapeType="1"/>
          </p:cNvSpPr>
          <p:nvPr/>
        </p:nvSpPr>
        <p:spPr bwMode="auto">
          <a:xfrm flipH="1">
            <a:off x="8368760" y="3784679"/>
            <a:ext cx="468266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直接连接符 12"/>
          <p:cNvSpPr>
            <a:spLocks noChangeShapeType="1"/>
          </p:cNvSpPr>
          <p:nvPr/>
        </p:nvSpPr>
        <p:spPr bwMode="auto">
          <a:xfrm flipH="1">
            <a:off x="7603519" y="2133606"/>
            <a:ext cx="1290016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4605013" y="4311474"/>
            <a:ext cx="1413930" cy="1598969"/>
            <a:chOff x="4603874" y="4293890"/>
            <a:chExt cx="1414257" cy="1599339"/>
          </a:xfrm>
        </p:grpSpPr>
        <p:sp>
          <p:nvSpPr>
            <p:cNvPr id="53" name="六边形 52"/>
            <p:cNvSpPr/>
            <p:nvPr/>
          </p:nvSpPr>
          <p:spPr>
            <a:xfrm rot="5400000">
              <a:off x="4511333" y="4386431"/>
              <a:ext cx="1599339" cy="1414257"/>
            </a:xfrm>
            <a:prstGeom prst="hexagon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4" name="Freeform 13"/>
            <p:cNvSpPr>
              <a:spLocks noEditPoints="1"/>
            </p:cNvSpPr>
            <p:nvPr/>
          </p:nvSpPr>
          <p:spPr bwMode="auto">
            <a:xfrm>
              <a:off x="5064412" y="4653930"/>
              <a:ext cx="493180" cy="909062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55" tIns="34278" rIns="68555" bIns="3427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445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5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5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5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5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5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35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5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5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850"/>
                            </p:stCondLst>
                            <p:childTnLst>
                              <p:par>
                                <p:cTn id="8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35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85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35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850"/>
                            </p:stCondLst>
                            <p:childTnLst>
                              <p:par>
                                <p:cTn id="10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35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8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35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850"/>
                            </p:stCondLst>
                            <p:childTnLst>
                              <p:par>
                                <p:cTn id="1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35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85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35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34" grpId="0" animBg="1"/>
      <p:bldP spid="35" grpId="0" animBg="1"/>
      <p:bldP spid="36" grpId="0" animBg="1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animBg="1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三、市场分析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151502" y="1674158"/>
            <a:ext cx="1763628" cy="1763628"/>
            <a:chOff x="5122474" y="1674158"/>
            <a:chExt cx="1763628" cy="1763628"/>
          </a:xfrm>
        </p:grpSpPr>
        <p:sp>
          <p:nvSpPr>
            <p:cNvPr id="7" name="泪滴形 36"/>
            <p:cNvSpPr>
              <a:spLocks/>
            </p:cNvSpPr>
            <p:nvPr/>
          </p:nvSpPr>
          <p:spPr bwMode="auto">
            <a:xfrm rot="18900000" flipH="1" flipV="1">
              <a:off x="5122474" y="1674158"/>
              <a:ext cx="1763628" cy="176362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noFill/>
            <a:ln>
              <a:solidFill>
                <a:srgbClr val="4D4D4D"/>
              </a:solidFill>
              <a:prstDash val="sysDash"/>
            </a:ln>
          </p:spPr>
          <p:txBody>
            <a:bodyPr anchor="ctr"/>
            <a:lstStyle/>
            <a:p>
              <a:pPr>
                <a:defRPr/>
              </a:pPr>
              <a:endParaRPr lang="zh-CN" altLang="en-US" sz="2400" kern="0">
                <a:solidFill>
                  <a:schemeClr val="bg1"/>
                </a:solidFill>
              </a:endParaRPr>
            </a:p>
          </p:txBody>
        </p:sp>
        <p:sp>
          <p:nvSpPr>
            <p:cNvPr id="8" name="同心圆 7"/>
            <p:cNvSpPr/>
            <p:nvPr/>
          </p:nvSpPr>
          <p:spPr>
            <a:xfrm>
              <a:off x="5391054" y="1740144"/>
              <a:ext cx="1253831" cy="1253824"/>
            </a:xfrm>
            <a:prstGeom prst="donut">
              <a:avLst>
                <a:gd name="adj" fmla="val 4879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418419" y="1767509"/>
              <a:ext cx="1199100" cy="1199093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718835" y="2075651"/>
              <a:ext cx="611172" cy="531016"/>
              <a:chOff x="2601913" y="584200"/>
              <a:chExt cx="581025" cy="504825"/>
            </a:xfrm>
            <a:solidFill>
              <a:schemeClr val="bg1"/>
            </a:solidFill>
          </p:grpSpPr>
          <p:sp>
            <p:nvSpPr>
              <p:cNvPr id="11" name="Freeform 21"/>
              <p:cNvSpPr>
                <a:spLocks/>
              </p:cNvSpPr>
              <p:nvPr/>
            </p:nvSpPr>
            <p:spPr bwMode="auto">
              <a:xfrm>
                <a:off x="2601913" y="1054100"/>
                <a:ext cx="581025" cy="34925"/>
              </a:xfrm>
              <a:custGeom>
                <a:avLst/>
                <a:gdLst>
                  <a:gd name="T0" fmla="*/ 352 w 366"/>
                  <a:gd name="T1" fmla="*/ 0 h 22"/>
                  <a:gd name="T2" fmla="*/ 14 w 366"/>
                  <a:gd name="T3" fmla="*/ 0 h 22"/>
                  <a:gd name="T4" fmla="*/ 14 w 366"/>
                  <a:gd name="T5" fmla="*/ 0 h 22"/>
                  <a:gd name="T6" fmla="*/ 8 w 366"/>
                  <a:gd name="T7" fmla="*/ 0 h 22"/>
                  <a:gd name="T8" fmla="*/ 4 w 366"/>
                  <a:gd name="T9" fmla="*/ 2 h 22"/>
                  <a:gd name="T10" fmla="*/ 0 w 366"/>
                  <a:gd name="T11" fmla="*/ 6 h 22"/>
                  <a:gd name="T12" fmla="*/ 0 w 366"/>
                  <a:gd name="T13" fmla="*/ 10 h 22"/>
                  <a:gd name="T14" fmla="*/ 0 w 366"/>
                  <a:gd name="T15" fmla="*/ 12 h 22"/>
                  <a:gd name="T16" fmla="*/ 0 w 366"/>
                  <a:gd name="T17" fmla="*/ 12 h 22"/>
                  <a:gd name="T18" fmla="*/ 0 w 366"/>
                  <a:gd name="T19" fmla="*/ 16 h 22"/>
                  <a:gd name="T20" fmla="*/ 4 w 366"/>
                  <a:gd name="T21" fmla="*/ 20 h 22"/>
                  <a:gd name="T22" fmla="*/ 8 w 366"/>
                  <a:gd name="T23" fmla="*/ 22 h 22"/>
                  <a:gd name="T24" fmla="*/ 14 w 366"/>
                  <a:gd name="T25" fmla="*/ 22 h 22"/>
                  <a:gd name="T26" fmla="*/ 352 w 366"/>
                  <a:gd name="T27" fmla="*/ 22 h 22"/>
                  <a:gd name="T28" fmla="*/ 352 w 366"/>
                  <a:gd name="T29" fmla="*/ 22 h 22"/>
                  <a:gd name="T30" fmla="*/ 358 w 366"/>
                  <a:gd name="T31" fmla="*/ 22 h 22"/>
                  <a:gd name="T32" fmla="*/ 362 w 366"/>
                  <a:gd name="T33" fmla="*/ 20 h 22"/>
                  <a:gd name="T34" fmla="*/ 366 w 366"/>
                  <a:gd name="T35" fmla="*/ 16 h 22"/>
                  <a:gd name="T36" fmla="*/ 366 w 366"/>
                  <a:gd name="T37" fmla="*/ 12 h 22"/>
                  <a:gd name="T38" fmla="*/ 366 w 366"/>
                  <a:gd name="T39" fmla="*/ 10 h 22"/>
                  <a:gd name="T40" fmla="*/ 366 w 366"/>
                  <a:gd name="T41" fmla="*/ 10 h 22"/>
                  <a:gd name="T42" fmla="*/ 366 w 366"/>
                  <a:gd name="T43" fmla="*/ 6 h 22"/>
                  <a:gd name="T44" fmla="*/ 362 w 366"/>
                  <a:gd name="T45" fmla="*/ 2 h 22"/>
                  <a:gd name="T46" fmla="*/ 358 w 366"/>
                  <a:gd name="T47" fmla="*/ 0 h 22"/>
                  <a:gd name="T48" fmla="*/ 352 w 366"/>
                  <a:gd name="T49" fmla="*/ 0 h 22"/>
                  <a:gd name="T50" fmla="*/ 352 w 366"/>
                  <a:gd name="T5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6" h="22">
                    <a:moveTo>
                      <a:pt x="352" y="0"/>
                    </a:moveTo>
                    <a:lnTo>
                      <a:pt x="14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20"/>
                    </a:lnTo>
                    <a:lnTo>
                      <a:pt x="8" y="22"/>
                    </a:lnTo>
                    <a:lnTo>
                      <a:pt x="14" y="22"/>
                    </a:lnTo>
                    <a:lnTo>
                      <a:pt x="352" y="22"/>
                    </a:lnTo>
                    <a:lnTo>
                      <a:pt x="352" y="22"/>
                    </a:lnTo>
                    <a:lnTo>
                      <a:pt x="358" y="22"/>
                    </a:lnTo>
                    <a:lnTo>
                      <a:pt x="362" y="20"/>
                    </a:lnTo>
                    <a:lnTo>
                      <a:pt x="366" y="16"/>
                    </a:lnTo>
                    <a:lnTo>
                      <a:pt x="366" y="12"/>
                    </a:lnTo>
                    <a:lnTo>
                      <a:pt x="366" y="10"/>
                    </a:lnTo>
                    <a:lnTo>
                      <a:pt x="366" y="10"/>
                    </a:lnTo>
                    <a:lnTo>
                      <a:pt x="366" y="6"/>
                    </a:lnTo>
                    <a:lnTo>
                      <a:pt x="362" y="2"/>
                    </a:lnTo>
                    <a:lnTo>
                      <a:pt x="358" y="0"/>
                    </a:lnTo>
                    <a:lnTo>
                      <a:pt x="352" y="0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Freeform 22"/>
              <p:cNvSpPr>
                <a:spLocks noEditPoints="1"/>
              </p:cNvSpPr>
              <p:nvPr/>
            </p:nvSpPr>
            <p:spPr bwMode="auto">
              <a:xfrm>
                <a:off x="2687638" y="752475"/>
                <a:ext cx="409575" cy="206375"/>
              </a:xfrm>
              <a:custGeom>
                <a:avLst/>
                <a:gdLst>
                  <a:gd name="T0" fmla="*/ 118 w 258"/>
                  <a:gd name="T1" fmla="*/ 0 h 130"/>
                  <a:gd name="T2" fmla="*/ 112 w 258"/>
                  <a:gd name="T3" fmla="*/ 2 h 130"/>
                  <a:gd name="T4" fmla="*/ 104 w 258"/>
                  <a:gd name="T5" fmla="*/ 8 h 130"/>
                  <a:gd name="T6" fmla="*/ 104 w 258"/>
                  <a:gd name="T7" fmla="*/ 116 h 130"/>
                  <a:gd name="T8" fmla="*/ 104 w 258"/>
                  <a:gd name="T9" fmla="*/ 122 h 130"/>
                  <a:gd name="T10" fmla="*/ 112 w 258"/>
                  <a:gd name="T11" fmla="*/ 128 h 130"/>
                  <a:gd name="T12" fmla="*/ 140 w 258"/>
                  <a:gd name="T13" fmla="*/ 130 h 130"/>
                  <a:gd name="T14" fmla="*/ 146 w 258"/>
                  <a:gd name="T15" fmla="*/ 128 h 130"/>
                  <a:gd name="T16" fmla="*/ 154 w 258"/>
                  <a:gd name="T17" fmla="*/ 122 h 130"/>
                  <a:gd name="T18" fmla="*/ 154 w 258"/>
                  <a:gd name="T19" fmla="*/ 14 h 130"/>
                  <a:gd name="T20" fmla="*/ 154 w 258"/>
                  <a:gd name="T21" fmla="*/ 8 h 130"/>
                  <a:gd name="T22" fmla="*/ 146 w 258"/>
                  <a:gd name="T23" fmla="*/ 2 h 130"/>
                  <a:gd name="T24" fmla="*/ 140 w 258"/>
                  <a:gd name="T25" fmla="*/ 0 h 130"/>
                  <a:gd name="T26" fmla="*/ 14 w 258"/>
                  <a:gd name="T27" fmla="*/ 0 h 130"/>
                  <a:gd name="T28" fmla="*/ 8 w 258"/>
                  <a:gd name="T29" fmla="*/ 2 h 130"/>
                  <a:gd name="T30" fmla="*/ 2 w 258"/>
                  <a:gd name="T31" fmla="*/ 8 h 130"/>
                  <a:gd name="T32" fmla="*/ 0 w 258"/>
                  <a:gd name="T33" fmla="*/ 116 h 130"/>
                  <a:gd name="T34" fmla="*/ 2 w 258"/>
                  <a:gd name="T35" fmla="*/ 122 h 130"/>
                  <a:gd name="T36" fmla="*/ 8 w 258"/>
                  <a:gd name="T37" fmla="*/ 128 h 130"/>
                  <a:gd name="T38" fmla="*/ 38 w 258"/>
                  <a:gd name="T39" fmla="*/ 130 h 130"/>
                  <a:gd name="T40" fmla="*/ 42 w 258"/>
                  <a:gd name="T41" fmla="*/ 128 h 130"/>
                  <a:gd name="T42" fmla="*/ 50 w 258"/>
                  <a:gd name="T43" fmla="*/ 122 h 130"/>
                  <a:gd name="T44" fmla="*/ 52 w 258"/>
                  <a:gd name="T45" fmla="*/ 14 h 130"/>
                  <a:gd name="T46" fmla="*/ 50 w 258"/>
                  <a:gd name="T47" fmla="*/ 8 h 130"/>
                  <a:gd name="T48" fmla="*/ 42 w 258"/>
                  <a:gd name="T49" fmla="*/ 2 h 130"/>
                  <a:gd name="T50" fmla="*/ 38 w 258"/>
                  <a:gd name="T51" fmla="*/ 0 h 130"/>
                  <a:gd name="T52" fmla="*/ 220 w 258"/>
                  <a:gd name="T53" fmla="*/ 0 h 130"/>
                  <a:gd name="T54" fmla="*/ 216 w 258"/>
                  <a:gd name="T55" fmla="*/ 2 h 130"/>
                  <a:gd name="T56" fmla="*/ 208 w 258"/>
                  <a:gd name="T57" fmla="*/ 8 h 130"/>
                  <a:gd name="T58" fmla="*/ 206 w 258"/>
                  <a:gd name="T59" fmla="*/ 116 h 130"/>
                  <a:gd name="T60" fmla="*/ 208 w 258"/>
                  <a:gd name="T61" fmla="*/ 122 h 130"/>
                  <a:gd name="T62" fmla="*/ 216 w 258"/>
                  <a:gd name="T63" fmla="*/ 128 h 130"/>
                  <a:gd name="T64" fmla="*/ 244 w 258"/>
                  <a:gd name="T65" fmla="*/ 130 h 130"/>
                  <a:gd name="T66" fmla="*/ 250 w 258"/>
                  <a:gd name="T67" fmla="*/ 128 h 130"/>
                  <a:gd name="T68" fmla="*/ 256 w 258"/>
                  <a:gd name="T69" fmla="*/ 122 h 130"/>
                  <a:gd name="T70" fmla="*/ 258 w 258"/>
                  <a:gd name="T71" fmla="*/ 14 h 130"/>
                  <a:gd name="T72" fmla="*/ 256 w 258"/>
                  <a:gd name="T73" fmla="*/ 8 h 130"/>
                  <a:gd name="T74" fmla="*/ 250 w 258"/>
                  <a:gd name="T75" fmla="*/ 2 h 130"/>
                  <a:gd name="T76" fmla="*/ 244 w 258"/>
                  <a:gd name="T77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58" h="130">
                    <a:moveTo>
                      <a:pt x="140" y="0"/>
                    </a:moveTo>
                    <a:lnTo>
                      <a:pt x="118" y="0"/>
                    </a:lnTo>
                    <a:lnTo>
                      <a:pt x="118" y="0"/>
                    </a:lnTo>
                    <a:lnTo>
                      <a:pt x="112" y="2"/>
                    </a:lnTo>
                    <a:lnTo>
                      <a:pt x="108" y="4"/>
                    </a:lnTo>
                    <a:lnTo>
                      <a:pt x="104" y="8"/>
                    </a:lnTo>
                    <a:lnTo>
                      <a:pt x="104" y="14"/>
                    </a:lnTo>
                    <a:lnTo>
                      <a:pt x="104" y="116"/>
                    </a:lnTo>
                    <a:lnTo>
                      <a:pt x="104" y="116"/>
                    </a:lnTo>
                    <a:lnTo>
                      <a:pt x="104" y="122"/>
                    </a:lnTo>
                    <a:lnTo>
                      <a:pt x="108" y="126"/>
                    </a:lnTo>
                    <a:lnTo>
                      <a:pt x="112" y="128"/>
                    </a:lnTo>
                    <a:lnTo>
                      <a:pt x="118" y="130"/>
                    </a:lnTo>
                    <a:lnTo>
                      <a:pt x="140" y="130"/>
                    </a:lnTo>
                    <a:lnTo>
                      <a:pt x="140" y="130"/>
                    </a:lnTo>
                    <a:lnTo>
                      <a:pt x="146" y="128"/>
                    </a:lnTo>
                    <a:lnTo>
                      <a:pt x="150" y="126"/>
                    </a:lnTo>
                    <a:lnTo>
                      <a:pt x="154" y="122"/>
                    </a:lnTo>
                    <a:lnTo>
                      <a:pt x="154" y="116"/>
                    </a:lnTo>
                    <a:lnTo>
                      <a:pt x="154" y="14"/>
                    </a:lnTo>
                    <a:lnTo>
                      <a:pt x="154" y="14"/>
                    </a:lnTo>
                    <a:lnTo>
                      <a:pt x="154" y="8"/>
                    </a:lnTo>
                    <a:lnTo>
                      <a:pt x="150" y="4"/>
                    </a:lnTo>
                    <a:lnTo>
                      <a:pt x="146" y="2"/>
                    </a:lnTo>
                    <a:lnTo>
                      <a:pt x="140" y="0"/>
                    </a:lnTo>
                    <a:lnTo>
                      <a:pt x="140" y="0"/>
                    </a:lnTo>
                    <a:close/>
                    <a:moveTo>
                      <a:pt x="38" y="0"/>
                    </a:moveTo>
                    <a:lnTo>
                      <a:pt x="14" y="0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16"/>
                    </a:lnTo>
                    <a:lnTo>
                      <a:pt x="0" y="116"/>
                    </a:lnTo>
                    <a:lnTo>
                      <a:pt x="2" y="122"/>
                    </a:lnTo>
                    <a:lnTo>
                      <a:pt x="4" y="126"/>
                    </a:lnTo>
                    <a:lnTo>
                      <a:pt x="8" y="128"/>
                    </a:lnTo>
                    <a:lnTo>
                      <a:pt x="14" y="130"/>
                    </a:lnTo>
                    <a:lnTo>
                      <a:pt x="38" y="130"/>
                    </a:lnTo>
                    <a:lnTo>
                      <a:pt x="38" y="130"/>
                    </a:lnTo>
                    <a:lnTo>
                      <a:pt x="42" y="128"/>
                    </a:lnTo>
                    <a:lnTo>
                      <a:pt x="48" y="126"/>
                    </a:lnTo>
                    <a:lnTo>
                      <a:pt x="50" y="122"/>
                    </a:lnTo>
                    <a:lnTo>
                      <a:pt x="52" y="116"/>
                    </a:lnTo>
                    <a:lnTo>
                      <a:pt x="52" y="14"/>
                    </a:lnTo>
                    <a:lnTo>
                      <a:pt x="52" y="14"/>
                    </a:lnTo>
                    <a:lnTo>
                      <a:pt x="50" y="8"/>
                    </a:lnTo>
                    <a:lnTo>
                      <a:pt x="48" y="4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38" y="0"/>
                    </a:lnTo>
                    <a:close/>
                    <a:moveTo>
                      <a:pt x="244" y="0"/>
                    </a:moveTo>
                    <a:lnTo>
                      <a:pt x="220" y="0"/>
                    </a:lnTo>
                    <a:lnTo>
                      <a:pt x="220" y="0"/>
                    </a:lnTo>
                    <a:lnTo>
                      <a:pt x="216" y="2"/>
                    </a:lnTo>
                    <a:lnTo>
                      <a:pt x="210" y="4"/>
                    </a:lnTo>
                    <a:lnTo>
                      <a:pt x="208" y="8"/>
                    </a:lnTo>
                    <a:lnTo>
                      <a:pt x="206" y="14"/>
                    </a:lnTo>
                    <a:lnTo>
                      <a:pt x="206" y="116"/>
                    </a:lnTo>
                    <a:lnTo>
                      <a:pt x="206" y="116"/>
                    </a:lnTo>
                    <a:lnTo>
                      <a:pt x="208" y="122"/>
                    </a:lnTo>
                    <a:lnTo>
                      <a:pt x="210" y="126"/>
                    </a:lnTo>
                    <a:lnTo>
                      <a:pt x="216" y="128"/>
                    </a:lnTo>
                    <a:lnTo>
                      <a:pt x="220" y="130"/>
                    </a:lnTo>
                    <a:lnTo>
                      <a:pt x="244" y="130"/>
                    </a:lnTo>
                    <a:lnTo>
                      <a:pt x="244" y="130"/>
                    </a:lnTo>
                    <a:lnTo>
                      <a:pt x="250" y="128"/>
                    </a:lnTo>
                    <a:lnTo>
                      <a:pt x="254" y="126"/>
                    </a:lnTo>
                    <a:lnTo>
                      <a:pt x="256" y="122"/>
                    </a:lnTo>
                    <a:lnTo>
                      <a:pt x="258" y="116"/>
                    </a:lnTo>
                    <a:lnTo>
                      <a:pt x="258" y="14"/>
                    </a:lnTo>
                    <a:lnTo>
                      <a:pt x="258" y="14"/>
                    </a:lnTo>
                    <a:lnTo>
                      <a:pt x="256" y="8"/>
                    </a:lnTo>
                    <a:lnTo>
                      <a:pt x="254" y="4"/>
                    </a:lnTo>
                    <a:lnTo>
                      <a:pt x="250" y="2"/>
                    </a:lnTo>
                    <a:lnTo>
                      <a:pt x="244" y="0"/>
                    </a:lnTo>
                    <a:lnTo>
                      <a:pt x="24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23"/>
              <p:cNvSpPr>
                <a:spLocks/>
              </p:cNvSpPr>
              <p:nvPr/>
            </p:nvSpPr>
            <p:spPr bwMode="auto">
              <a:xfrm>
                <a:off x="2601913" y="584200"/>
                <a:ext cx="581025" cy="136525"/>
              </a:xfrm>
              <a:custGeom>
                <a:avLst/>
                <a:gdLst>
                  <a:gd name="T0" fmla="*/ 358 w 366"/>
                  <a:gd name="T1" fmla="*/ 66 h 86"/>
                  <a:gd name="T2" fmla="*/ 186 w 366"/>
                  <a:gd name="T3" fmla="*/ 0 h 86"/>
                  <a:gd name="T4" fmla="*/ 186 w 366"/>
                  <a:gd name="T5" fmla="*/ 0 h 86"/>
                  <a:gd name="T6" fmla="*/ 180 w 366"/>
                  <a:gd name="T7" fmla="*/ 0 h 86"/>
                  <a:gd name="T8" fmla="*/ 8 w 366"/>
                  <a:gd name="T9" fmla="*/ 66 h 86"/>
                  <a:gd name="T10" fmla="*/ 8 w 366"/>
                  <a:gd name="T11" fmla="*/ 66 h 86"/>
                  <a:gd name="T12" fmla="*/ 4 w 366"/>
                  <a:gd name="T13" fmla="*/ 68 h 86"/>
                  <a:gd name="T14" fmla="*/ 2 w 366"/>
                  <a:gd name="T15" fmla="*/ 70 h 86"/>
                  <a:gd name="T16" fmla="*/ 0 w 366"/>
                  <a:gd name="T17" fmla="*/ 74 h 86"/>
                  <a:gd name="T18" fmla="*/ 0 w 366"/>
                  <a:gd name="T19" fmla="*/ 78 h 86"/>
                  <a:gd name="T20" fmla="*/ 0 w 366"/>
                  <a:gd name="T21" fmla="*/ 78 h 86"/>
                  <a:gd name="T22" fmla="*/ 2 w 366"/>
                  <a:gd name="T23" fmla="*/ 80 h 86"/>
                  <a:gd name="T24" fmla="*/ 4 w 366"/>
                  <a:gd name="T25" fmla="*/ 82 h 86"/>
                  <a:gd name="T26" fmla="*/ 6 w 366"/>
                  <a:gd name="T27" fmla="*/ 84 h 86"/>
                  <a:gd name="T28" fmla="*/ 10 w 366"/>
                  <a:gd name="T29" fmla="*/ 86 h 86"/>
                  <a:gd name="T30" fmla="*/ 356 w 366"/>
                  <a:gd name="T31" fmla="*/ 86 h 86"/>
                  <a:gd name="T32" fmla="*/ 356 w 366"/>
                  <a:gd name="T33" fmla="*/ 86 h 86"/>
                  <a:gd name="T34" fmla="*/ 360 w 366"/>
                  <a:gd name="T35" fmla="*/ 84 h 86"/>
                  <a:gd name="T36" fmla="*/ 362 w 366"/>
                  <a:gd name="T37" fmla="*/ 82 h 86"/>
                  <a:gd name="T38" fmla="*/ 364 w 366"/>
                  <a:gd name="T39" fmla="*/ 80 h 86"/>
                  <a:gd name="T40" fmla="*/ 366 w 366"/>
                  <a:gd name="T41" fmla="*/ 78 h 86"/>
                  <a:gd name="T42" fmla="*/ 366 w 366"/>
                  <a:gd name="T43" fmla="*/ 78 h 86"/>
                  <a:gd name="T44" fmla="*/ 366 w 366"/>
                  <a:gd name="T45" fmla="*/ 74 h 86"/>
                  <a:gd name="T46" fmla="*/ 364 w 366"/>
                  <a:gd name="T47" fmla="*/ 70 h 86"/>
                  <a:gd name="T48" fmla="*/ 362 w 366"/>
                  <a:gd name="T49" fmla="*/ 68 h 86"/>
                  <a:gd name="T50" fmla="*/ 358 w 366"/>
                  <a:gd name="T51" fmla="*/ 66 h 86"/>
                  <a:gd name="T52" fmla="*/ 358 w 366"/>
                  <a:gd name="T53" fmla="*/ 6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6" h="86">
                    <a:moveTo>
                      <a:pt x="358" y="66"/>
                    </a:moveTo>
                    <a:lnTo>
                      <a:pt x="186" y="0"/>
                    </a:lnTo>
                    <a:lnTo>
                      <a:pt x="186" y="0"/>
                    </a:lnTo>
                    <a:lnTo>
                      <a:pt x="180" y="0"/>
                    </a:lnTo>
                    <a:lnTo>
                      <a:pt x="8" y="66"/>
                    </a:lnTo>
                    <a:lnTo>
                      <a:pt x="8" y="66"/>
                    </a:lnTo>
                    <a:lnTo>
                      <a:pt x="4" y="68"/>
                    </a:lnTo>
                    <a:lnTo>
                      <a:pt x="2" y="70"/>
                    </a:lnTo>
                    <a:lnTo>
                      <a:pt x="0" y="74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2" y="80"/>
                    </a:lnTo>
                    <a:lnTo>
                      <a:pt x="4" y="82"/>
                    </a:lnTo>
                    <a:lnTo>
                      <a:pt x="6" y="84"/>
                    </a:lnTo>
                    <a:lnTo>
                      <a:pt x="10" y="86"/>
                    </a:lnTo>
                    <a:lnTo>
                      <a:pt x="356" y="86"/>
                    </a:lnTo>
                    <a:lnTo>
                      <a:pt x="356" y="86"/>
                    </a:lnTo>
                    <a:lnTo>
                      <a:pt x="360" y="84"/>
                    </a:lnTo>
                    <a:lnTo>
                      <a:pt x="362" y="82"/>
                    </a:lnTo>
                    <a:lnTo>
                      <a:pt x="364" y="80"/>
                    </a:lnTo>
                    <a:lnTo>
                      <a:pt x="366" y="78"/>
                    </a:lnTo>
                    <a:lnTo>
                      <a:pt x="366" y="78"/>
                    </a:lnTo>
                    <a:lnTo>
                      <a:pt x="366" y="74"/>
                    </a:lnTo>
                    <a:lnTo>
                      <a:pt x="364" y="70"/>
                    </a:lnTo>
                    <a:lnTo>
                      <a:pt x="362" y="68"/>
                    </a:lnTo>
                    <a:lnTo>
                      <a:pt x="358" y="66"/>
                    </a:lnTo>
                    <a:lnTo>
                      <a:pt x="358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84"/>
              <p:cNvSpPr>
                <a:spLocks/>
              </p:cNvSpPr>
              <p:nvPr/>
            </p:nvSpPr>
            <p:spPr bwMode="auto">
              <a:xfrm>
                <a:off x="2630488" y="987425"/>
                <a:ext cx="523875" cy="38100"/>
              </a:xfrm>
              <a:custGeom>
                <a:avLst/>
                <a:gdLst>
                  <a:gd name="T0" fmla="*/ 330 w 330"/>
                  <a:gd name="T1" fmla="*/ 12 h 24"/>
                  <a:gd name="T2" fmla="*/ 330 w 330"/>
                  <a:gd name="T3" fmla="*/ 12 h 24"/>
                  <a:gd name="T4" fmla="*/ 330 w 330"/>
                  <a:gd name="T5" fmla="*/ 12 h 24"/>
                  <a:gd name="T6" fmla="*/ 330 w 330"/>
                  <a:gd name="T7" fmla="*/ 18 h 24"/>
                  <a:gd name="T8" fmla="*/ 326 w 330"/>
                  <a:gd name="T9" fmla="*/ 20 h 24"/>
                  <a:gd name="T10" fmla="*/ 322 w 330"/>
                  <a:gd name="T11" fmla="*/ 24 h 24"/>
                  <a:gd name="T12" fmla="*/ 316 w 330"/>
                  <a:gd name="T13" fmla="*/ 24 h 24"/>
                  <a:gd name="T14" fmla="*/ 14 w 330"/>
                  <a:gd name="T15" fmla="*/ 24 h 24"/>
                  <a:gd name="T16" fmla="*/ 14 w 330"/>
                  <a:gd name="T17" fmla="*/ 24 h 24"/>
                  <a:gd name="T18" fmla="*/ 8 w 330"/>
                  <a:gd name="T19" fmla="*/ 24 h 24"/>
                  <a:gd name="T20" fmla="*/ 4 w 330"/>
                  <a:gd name="T21" fmla="*/ 20 h 24"/>
                  <a:gd name="T22" fmla="*/ 0 w 330"/>
                  <a:gd name="T23" fmla="*/ 18 h 24"/>
                  <a:gd name="T24" fmla="*/ 0 w 330"/>
                  <a:gd name="T25" fmla="*/ 12 h 24"/>
                  <a:gd name="T26" fmla="*/ 0 w 330"/>
                  <a:gd name="T27" fmla="*/ 12 h 24"/>
                  <a:gd name="T28" fmla="*/ 0 w 330"/>
                  <a:gd name="T29" fmla="*/ 12 h 24"/>
                  <a:gd name="T30" fmla="*/ 0 w 330"/>
                  <a:gd name="T31" fmla="*/ 8 h 24"/>
                  <a:gd name="T32" fmla="*/ 4 w 330"/>
                  <a:gd name="T33" fmla="*/ 4 h 24"/>
                  <a:gd name="T34" fmla="*/ 8 w 330"/>
                  <a:gd name="T35" fmla="*/ 2 h 24"/>
                  <a:gd name="T36" fmla="*/ 14 w 330"/>
                  <a:gd name="T37" fmla="*/ 0 h 24"/>
                  <a:gd name="T38" fmla="*/ 316 w 330"/>
                  <a:gd name="T39" fmla="*/ 0 h 24"/>
                  <a:gd name="T40" fmla="*/ 316 w 330"/>
                  <a:gd name="T41" fmla="*/ 0 h 24"/>
                  <a:gd name="T42" fmla="*/ 322 w 330"/>
                  <a:gd name="T43" fmla="*/ 2 h 24"/>
                  <a:gd name="T44" fmla="*/ 326 w 330"/>
                  <a:gd name="T45" fmla="*/ 4 h 24"/>
                  <a:gd name="T46" fmla="*/ 330 w 330"/>
                  <a:gd name="T47" fmla="*/ 8 h 24"/>
                  <a:gd name="T48" fmla="*/ 330 w 330"/>
                  <a:gd name="T49" fmla="*/ 12 h 24"/>
                  <a:gd name="T50" fmla="*/ 330 w 330"/>
                  <a:gd name="T51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0" h="24">
                    <a:moveTo>
                      <a:pt x="330" y="12"/>
                    </a:moveTo>
                    <a:lnTo>
                      <a:pt x="330" y="12"/>
                    </a:lnTo>
                    <a:lnTo>
                      <a:pt x="330" y="12"/>
                    </a:lnTo>
                    <a:lnTo>
                      <a:pt x="330" y="18"/>
                    </a:lnTo>
                    <a:lnTo>
                      <a:pt x="326" y="20"/>
                    </a:lnTo>
                    <a:lnTo>
                      <a:pt x="322" y="24"/>
                    </a:lnTo>
                    <a:lnTo>
                      <a:pt x="316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8" y="24"/>
                    </a:lnTo>
                    <a:lnTo>
                      <a:pt x="4" y="20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316" y="0"/>
                    </a:lnTo>
                    <a:lnTo>
                      <a:pt x="316" y="0"/>
                    </a:lnTo>
                    <a:lnTo>
                      <a:pt x="322" y="2"/>
                    </a:lnTo>
                    <a:lnTo>
                      <a:pt x="326" y="4"/>
                    </a:lnTo>
                    <a:lnTo>
                      <a:pt x="330" y="8"/>
                    </a:lnTo>
                    <a:lnTo>
                      <a:pt x="330" y="12"/>
                    </a:lnTo>
                    <a:lnTo>
                      <a:pt x="33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3794138" y="2999003"/>
            <a:ext cx="1763628" cy="1763628"/>
            <a:chOff x="3765110" y="2999003"/>
            <a:chExt cx="1763628" cy="1763628"/>
          </a:xfrm>
        </p:grpSpPr>
        <p:sp>
          <p:nvSpPr>
            <p:cNvPr id="16" name="泪滴形 36"/>
            <p:cNvSpPr>
              <a:spLocks/>
            </p:cNvSpPr>
            <p:nvPr/>
          </p:nvSpPr>
          <p:spPr bwMode="auto">
            <a:xfrm rot="8100000" flipH="1">
              <a:off x="3765110" y="2999003"/>
              <a:ext cx="1763628" cy="176362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noFill/>
            <a:ln>
              <a:solidFill>
                <a:srgbClr val="4D4D4D"/>
              </a:solidFill>
              <a:prstDash val="sysDash"/>
            </a:ln>
          </p:spPr>
          <p:txBody>
            <a:bodyPr anchor="ctr"/>
            <a:lstStyle/>
            <a:p>
              <a:pPr>
                <a:defRPr/>
              </a:pPr>
              <a:endParaRPr lang="zh-CN" altLang="en-US" sz="2400" kern="0">
                <a:solidFill>
                  <a:schemeClr val="bg1"/>
                </a:solidFill>
              </a:endParaRPr>
            </a:p>
          </p:txBody>
        </p:sp>
        <p:sp>
          <p:nvSpPr>
            <p:cNvPr id="17" name="同心圆 16"/>
            <p:cNvSpPr/>
            <p:nvPr/>
          </p:nvSpPr>
          <p:spPr>
            <a:xfrm>
              <a:off x="3862384" y="3260730"/>
              <a:ext cx="1253831" cy="1253824"/>
            </a:xfrm>
            <a:prstGeom prst="donut">
              <a:avLst>
                <a:gd name="adj" fmla="val 4879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889749" y="3288095"/>
              <a:ext cx="1199100" cy="1199093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236662" y="3608191"/>
              <a:ext cx="540759" cy="558900"/>
              <a:chOff x="2649538" y="2673350"/>
              <a:chExt cx="473075" cy="488950"/>
            </a:xfrm>
            <a:solidFill>
              <a:schemeClr val="bg1"/>
            </a:solidFill>
          </p:grpSpPr>
          <p:sp>
            <p:nvSpPr>
              <p:cNvPr id="20" name="Freeform 64"/>
              <p:cNvSpPr>
                <a:spLocks noEditPoints="1"/>
              </p:cNvSpPr>
              <p:nvPr/>
            </p:nvSpPr>
            <p:spPr bwMode="auto">
              <a:xfrm>
                <a:off x="2887663" y="2673350"/>
                <a:ext cx="234950" cy="488950"/>
              </a:xfrm>
              <a:custGeom>
                <a:avLst/>
                <a:gdLst>
                  <a:gd name="T0" fmla="*/ 148 w 148"/>
                  <a:gd name="T1" fmla="*/ 146 h 308"/>
                  <a:gd name="T2" fmla="*/ 146 w 148"/>
                  <a:gd name="T3" fmla="*/ 132 h 308"/>
                  <a:gd name="T4" fmla="*/ 140 w 148"/>
                  <a:gd name="T5" fmla="*/ 102 h 308"/>
                  <a:gd name="T6" fmla="*/ 80 w 148"/>
                  <a:gd name="T7" fmla="*/ 86 h 308"/>
                  <a:gd name="T8" fmla="*/ 86 w 148"/>
                  <a:gd name="T9" fmla="*/ 116 h 308"/>
                  <a:gd name="T10" fmla="*/ 88 w 148"/>
                  <a:gd name="T11" fmla="*/ 146 h 308"/>
                  <a:gd name="T12" fmla="*/ 48 w 148"/>
                  <a:gd name="T13" fmla="*/ 42 h 308"/>
                  <a:gd name="T14" fmla="*/ 26 w 148"/>
                  <a:gd name="T15" fmla="*/ 12 h 308"/>
                  <a:gd name="T16" fmla="*/ 0 w 148"/>
                  <a:gd name="T17" fmla="*/ 0 h 308"/>
                  <a:gd name="T18" fmla="*/ 62 w 148"/>
                  <a:gd name="T19" fmla="*/ 74 h 308"/>
                  <a:gd name="T20" fmla="*/ 56 w 148"/>
                  <a:gd name="T21" fmla="*/ 58 h 308"/>
                  <a:gd name="T22" fmla="*/ 48 w 148"/>
                  <a:gd name="T23" fmla="*/ 42 h 308"/>
                  <a:gd name="T24" fmla="*/ 0 w 148"/>
                  <a:gd name="T25" fmla="*/ 86 h 308"/>
                  <a:gd name="T26" fmla="*/ 72 w 148"/>
                  <a:gd name="T27" fmla="*/ 146 h 308"/>
                  <a:gd name="T28" fmla="*/ 70 w 148"/>
                  <a:gd name="T29" fmla="*/ 116 h 308"/>
                  <a:gd name="T30" fmla="*/ 64 w 148"/>
                  <a:gd name="T31" fmla="*/ 86 h 308"/>
                  <a:gd name="T32" fmla="*/ 126 w 148"/>
                  <a:gd name="T33" fmla="*/ 74 h 308"/>
                  <a:gd name="T34" fmla="*/ 120 w 148"/>
                  <a:gd name="T35" fmla="*/ 64 h 308"/>
                  <a:gd name="T36" fmla="*/ 100 w 148"/>
                  <a:gd name="T37" fmla="*/ 42 h 308"/>
                  <a:gd name="T38" fmla="*/ 80 w 148"/>
                  <a:gd name="T39" fmla="*/ 24 h 308"/>
                  <a:gd name="T40" fmla="*/ 54 w 148"/>
                  <a:gd name="T41" fmla="*/ 12 h 308"/>
                  <a:gd name="T42" fmla="*/ 42 w 148"/>
                  <a:gd name="T43" fmla="*/ 6 h 308"/>
                  <a:gd name="T44" fmla="*/ 62 w 148"/>
                  <a:gd name="T45" fmla="*/ 36 h 308"/>
                  <a:gd name="T46" fmla="*/ 70 w 148"/>
                  <a:gd name="T47" fmla="*/ 54 h 308"/>
                  <a:gd name="T48" fmla="*/ 78 w 148"/>
                  <a:gd name="T49" fmla="*/ 74 h 308"/>
                  <a:gd name="T50" fmla="*/ 62 w 148"/>
                  <a:gd name="T51" fmla="*/ 272 h 308"/>
                  <a:gd name="T52" fmla="*/ 42 w 148"/>
                  <a:gd name="T53" fmla="*/ 302 h 308"/>
                  <a:gd name="T54" fmla="*/ 54 w 148"/>
                  <a:gd name="T55" fmla="*/ 296 h 308"/>
                  <a:gd name="T56" fmla="*/ 80 w 148"/>
                  <a:gd name="T57" fmla="*/ 282 h 308"/>
                  <a:gd name="T58" fmla="*/ 102 w 148"/>
                  <a:gd name="T59" fmla="*/ 264 h 308"/>
                  <a:gd name="T60" fmla="*/ 120 w 148"/>
                  <a:gd name="T61" fmla="*/ 242 h 308"/>
                  <a:gd name="T62" fmla="*/ 78 w 148"/>
                  <a:gd name="T63" fmla="*/ 230 h 308"/>
                  <a:gd name="T64" fmla="*/ 70 w 148"/>
                  <a:gd name="T65" fmla="*/ 252 h 308"/>
                  <a:gd name="T66" fmla="*/ 62 w 148"/>
                  <a:gd name="T67" fmla="*/ 272 h 308"/>
                  <a:gd name="T68" fmla="*/ 88 w 148"/>
                  <a:gd name="T69" fmla="*/ 158 h 308"/>
                  <a:gd name="T70" fmla="*/ 80 w 148"/>
                  <a:gd name="T71" fmla="*/ 218 h 308"/>
                  <a:gd name="T72" fmla="*/ 134 w 148"/>
                  <a:gd name="T73" fmla="*/ 218 h 308"/>
                  <a:gd name="T74" fmla="*/ 144 w 148"/>
                  <a:gd name="T75" fmla="*/ 190 h 308"/>
                  <a:gd name="T76" fmla="*/ 148 w 148"/>
                  <a:gd name="T77" fmla="*/ 158 h 308"/>
                  <a:gd name="T78" fmla="*/ 72 w 148"/>
                  <a:gd name="T79" fmla="*/ 158 h 308"/>
                  <a:gd name="T80" fmla="*/ 0 w 148"/>
                  <a:gd name="T81" fmla="*/ 218 h 308"/>
                  <a:gd name="T82" fmla="*/ 66 w 148"/>
                  <a:gd name="T83" fmla="*/ 218 h 308"/>
                  <a:gd name="T84" fmla="*/ 72 w 148"/>
                  <a:gd name="T85" fmla="*/ 158 h 308"/>
                  <a:gd name="T86" fmla="*/ 62 w 148"/>
                  <a:gd name="T87" fmla="*/ 230 h 308"/>
                  <a:gd name="T88" fmla="*/ 0 w 148"/>
                  <a:gd name="T89" fmla="*/ 308 h 308"/>
                  <a:gd name="T90" fmla="*/ 14 w 148"/>
                  <a:gd name="T91" fmla="*/ 304 h 308"/>
                  <a:gd name="T92" fmla="*/ 38 w 148"/>
                  <a:gd name="T93" fmla="*/ 282 h 308"/>
                  <a:gd name="T94" fmla="*/ 48 w 148"/>
                  <a:gd name="T95" fmla="*/ 266 h 308"/>
                  <a:gd name="T96" fmla="*/ 62 w 148"/>
                  <a:gd name="T97" fmla="*/ 23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308">
                    <a:moveTo>
                      <a:pt x="88" y="146"/>
                    </a:moveTo>
                    <a:lnTo>
                      <a:pt x="148" y="146"/>
                    </a:lnTo>
                    <a:lnTo>
                      <a:pt x="148" y="146"/>
                    </a:lnTo>
                    <a:lnTo>
                      <a:pt x="146" y="132"/>
                    </a:lnTo>
                    <a:lnTo>
                      <a:pt x="144" y="116"/>
                    </a:lnTo>
                    <a:lnTo>
                      <a:pt x="140" y="102"/>
                    </a:lnTo>
                    <a:lnTo>
                      <a:pt x="134" y="86"/>
                    </a:lnTo>
                    <a:lnTo>
                      <a:pt x="80" y="86"/>
                    </a:lnTo>
                    <a:lnTo>
                      <a:pt x="80" y="86"/>
                    </a:lnTo>
                    <a:lnTo>
                      <a:pt x="86" y="116"/>
                    </a:lnTo>
                    <a:lnTo>
                      <a:pt x="88" y="146"/>
                    </a:lnTo>
                    <a:lnTo>
                      <a:pt x="88" y="146"/>
                    </a:lnTo>
                    <a:close/>
                    <a:moveTo>
                      <a:pt x="48" y="42"/>
                    </a:moveTo>
                    <a:lnTo>
                      <a:pt x="48" y="42"/>
                    </a:lnTo>
                    <a:lnTo>
                      <a:pt x="38" y="26"/>
                    </a:lnTo>
                    <a:lnTo>
                      <a:pt x="26" y="12"/>
                    </a:lnTo>
                    <a:lnTo>
                      <a:pt x="14" y="4"/>
                    </a:lnTo>
                    <a:lnTo>
                      <a:pt x="0" y="0"/>
                    </a:lnTo>
                    <a:lnTo>
                      <a:pt x="0" y="74"/>
                    </a:lnTo>
                    <a:lnTo>
                      <a:pt x="62" y="74"/>
                    </a:lnTo>
                    <a:lnTo>
                      <a:pt x="62" y="74"/>
                    </a:lnTo>
                    <a:lnTo>
                      <a:pt x="56" y="58"/>
                    </a:lnTo>
                    <a:lnTo>
                      <a:pt x="48" y="42"/>
                    </a:lnTo>
                    <a:lnTo>
                      <a:pt x="48" y="42"/>
                    </a:lnTo>
                    <a:close/>
                    <a:moveTo>
                      <a:pt x="64" y="86"/>
                    </a:moveTo>
                    <a:lnTo>
                      <a:pt x="0" y="86"/>
                    </a:lnTo>
                    <a:lnTo>
                      <a:pt x="0" y="146"/>
                    </a:lnTo>
                    <a:lnTo>
                      <a:pt x="72" y="146"/>
                    </a:lnTo>
                    <a:lnTo>
                      <a:pt x="72" y="146"/>
                    </a:lnTo>
                    <a:lnTo>
                      <a:pt x="70" y="116"/>
                    </a:lnTo>
                    <a:lnTo>
                      <a:pt x="64" y="86"/>
                    </a:lnTo>
                    <a:lnTo>
                      <a:pt x="64" y="86"/>
                    </a:lnTo>
                    <a:close/>
                    <a:moveTo>
                      <a:pt x="78" y="74"/>
                    </a:moveTo>
                    <a:lnTo>
                      <a:pt x="126" y="74"/>
                    </a:lnTo>
                    <a:lnTo>
                      <a:pt x="126" y="74"/>
                    </a:lnTo>
                    <a:lnTo>
                      <a:pt x="120" y="64"/>
                    </a:lnTo>
                    <a:lnTo>
                      <a:pt x="110" y="52"/>
                    </a:lnTo>
                    <a:lnTo>
                      <a:pt x="100" y="42"/>
                    </a:lnTo>
                    <a:lnTo>
                      <a:pt x="90" y="32"/>
                    </a:lnTo>
                    <a:lnTo>
                      <a:pt x="80" y="24"/>
                    </a:lnTo>
                    <a:lnTo>
                      <a:pt x="68" y="18"/>
                    </a:lnTo>
                    <a:lnTo>
                      <a:pt x="54" y="12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52" y="20"/>
                    </a:lnTo>
                    <a:lnTo>
                      <a:pt x="62" y="36"/>
                    </a:lnTo>
                    <a:lnTo>
                      <a:pt x="62" y="36"/>
                    </a:lnTo>
                    <a:lnTo>
                      <a:pt x="70" y="54"/>
                    </a:lnTo>
                    <a:lnTo>
                      <a:pt x="78" y="74"/>
                    </a:lnTo>
                    <a:lnTo>
                      <a:pt x="78" y="74"/>
                    </a:lnTo>
                    <a:close/>
                    <a:moveTo>
                      <a:pt x="62" y="272"/>
                    </a:moveTo>
                    <a:lnTo>
                      <a:pt x="62" y="272"/>
                    </a:lnTo>
                    <a:lnTo>
                      <a:pt x="52" y="288"/>
                    </a:lnTo>
                    <a:lnTo>
                      <a:pt x="42" y="302"/>
                    </a:lnTo>
                    <a:lnTo>
                      <a:pt x="42" y="302"/>
                    </a:lnTo>
                    <a:lnTo>
                      <a:pt x="54" y="296"/>
                    </a:lnTo>
                    <a:lnTo>
                      <a:pt x="68" y="290"/>
                    </a:lnTo>
                    <a:lnTo>
                      <a:pt x="80" y="282"/>
                    </a:lnTo>
                    <a:lnTo>
                      <a:pt x="92" y="274"/>
                    </a:lnTo>
                    <a:lnTo>
                      <a:pt x="102" y="264"/>
                    </a:lnTo>
                    <a:lnTo>
                      <a:pt x="112" y="254"/>
                    </a:lnTo>
                    <a:lnTo>
                      <a:pt x="120" y="242"/>
                    </a:lnTo>
                    <a:lnTo>
                      <a:pt x="128" y="230"/>
                    </a:lnTo>
                    <a:lnTo>
                      <a:pt x="78" y="230"/>
                    </a:lnTo>
                    <a:lnTo>
                      <a:pt x="78" y="230"/>
                    </a:lnTo>
                    <a:lnTo>
                      <a:pt x="70" y="252"/>
                    </a:lnTo>
                    <a:lnTo>
                      <a:pt x="62" y="272"/>
                    </a:lnTo>
                    <a:lnTo>
                      <a:pt x="62" y="272"/>
                    </a:lnTo>
                    <a:close/>
                    <a:moveTo>
                      <a:pt x="88" y="158"/>
                    </a:moveTo>
                    <a:lnTo>
                      <a:pt x="88" y="158"/>
                    </a:lnTo>
                    <a:lnTo>
                      <a:pt x="86" y="190"/>
                    </a:lnTo>
                    <a:lnTo>
                      <a:pt x="80" y="218"/>
                    </a:lnTo>
                    <a:lnTo>
                      <a:pt x="134" y="218"/>
                    </a:lnTo>
                    <a:lnTo>
                      <a:pt x="134" y="218"/>
                    </a:lnTo>
                    <a:lnTo>
                      <a:pt x="140" y="204"/>
                    </a:lnTo>
                    <a:lnTo>
                      <a:pt x="144" y="190"/>
                    </a:lnTo>
                    <a:lnTo>
                      <a:pt x="148" y="174"/>
                    </a:lnTo>
                    <a:lnTo>
                      <a:pt x="148" y="158"/>
                    </a:lnTo>
                    <a:lnTo>
                      <a:pt x="88" y="158"/>
                    </a:lnTo>
                    <a:close/>
                    <a:moveTo>
                      <a:pt x="72" y="158"/>
                    </a:moveTo>
                    <a:lnTo>
                      <a:pt x="0" y="158"/>
                    </a:lnTo>
                    <a:lnTo>
                      <a:pt x="0" y="218"/>
                    </a:lnTo>
                    <a:lnTo>
                      <a:pt x="66" y="218"/>
                    </a:lnTo>
                    <a:lnTo>
                      <a:pt x="66" y="218"/>
                    </a:lnTo>
                    <a:lnTo>
                      <a:pt x="70" y="190"/>
                    </a:lnTo>
                    <a:lnTo>
                      <a:pt x="72" y="158"/>
                    </a:lnTo>
                    <a:lnTo>
                      <a:pt x="72" y="158"/>
                    </a:lnTo>
                    <a:close/>
                    <a:moveTo>
                      <a:pt x="62" y="230"/>
                    </a:moveTo>
                    <a:lnTo>
                      <a:pt x="0" y="230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4" y="304"/>
                    </a:lnTo>
                    <a:lnTo>
                      <a:pt x="26" y="296"/>
                    </a:lnTo>
                    <a:lnTo>
                      <a:pt x="38" y="282"/>
                    </a:lnTo>
                    <a:lnTo>
                      <a:pt x="48" y="266"/>
                    </a:lnTo>
                    <a:lnTo>
                      <a:pt x="48" y="266"/>
                    </a:lnTo>
                    <a:lnTo>
                      <a:pt x="56" y="250"/>
                    </a:lnTo>
                    <a:lnTo>
                      <a:pt x="62" y="230"/>
                    </a:lnTo>
                    <a:lnTo>
                      <a:pt x="62" y="2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65"/>
              <p:cNvSpPr>
                <a:spLocks noEditPoints="1"/>
              </p:cNvSpPr>
              <p:nvPr/>
            </p:nvSpPr>
            <p:spPr bwMode="auto">
              <a:xfrm>
                <a:off x="2649538" y="2673350"/>
                <a:ext cx="203200" cy="488950"/>
              </a:xfrm>
              <a:custGeom>
                <a:avLst/>
                <a:gdLst>
                  <a:gd name="T0" fmla="*/ 128 w 128"/>
                  <a:gd name="T1" fmla="*/ 308 h 308"/>
                  <a:gd name="T2" fmla="*/ 128 w 128"/>
                  <a:gd name="T3" fmla="*/ 0 h 308"/>
                  <a:gd name="T4" fmla="*/ 102 w 128"/>
                  <a:gd name="T5" fmla="*/ 0 h 308"/>
                  <a:gd name="T6" fmla="*/ 102 w 128"/>
                  <a:gd name="T7" fmla="*/ 14 h 308"/>
                  <a:gd name="T8" fmla="*/ 102 w 128"/>
                  <a:gd name="T9" fmla="*/ 14 h 308"/>
                  <a:gd name="T10" fmla="*/ 80 w 128"/>
                  <a:gd name="T11" fmla="*/ 16 h 308"/>
                  <a:gd name="T12" fmla="*/ 62 w 128"/>
                  <a:gd name="T13" fmla="*/ 22 h 308"/>
                  <a:gd name="T14" fmla="*/ 46 w 128"/>
                  <a:gd name="T15" fmla="*/ 30 h 308"/>
                  <a:gd name="T16" fmla="*/ 34 w 128"/>
                  <a:gd name="T17" fmla="*/ 40 h 308"/>
                  <a:gd name="T18" fmla="*/ 34 w 128"/>
                  <a:gd name="T19" fmla="*/ 40 h 308"/>
                  <a:gd name="T20" fmla="*/ 24 w 128"/>
                  <a:gd name="T21" fmla="*/ 50 h 308"/>
                  <a:gd name="T22" fmla="*/ 16 w 128"/>
                  <a:gd name="T23" fmla="*/ 64 h 308"/>
                  <a:gd name="T24" fmla="*/ 12 w 128"/>
                  <a:gd name="T25" fmla="*/ 78 h 308"/>
                  <a:gd name="T26" fmla="*/ 10 w 128"/>
                  <a:gd name="T27" fmla="*/ 94 h 308"/>
                  <a:gd name="T28" fmla="*/ 10 w 128"/>
                  <a:gd name="T29" fmla="*/ 94 h 308"/>
                  <a:gd name="T30" fmla="*/ 12 w 128"/>
                  <a:gd name="T31" fmla="*/ 106 h 308"/>
                  <a:gd name="T32" fmla="*/ 14 w 128"/>
                  <a:gd name="T33" fmla="*/ 116 h 308"/>
                  <a:gd name="T34" fmla="*/ 18 w 128"/>
                  <a:gd name="T35" fmla="*/ 126 h 308"/>
                  <a:gd name="T36" fmla="*/ 22 w 128"/>
                  <a:gd name="T37" fmla="*/ 134 h 308"/>
                  <a:gd name="T38" fmla="*/ 22 w 128"/>
                  <a:gd name="T39" fmla="*/ 134 h 308"/>
                  <a:gd name="T40" fmla="*/ 34 w 128"/>
                  <a:gd name="T41" fmla="*/ 150 h 308"/>
                  <a:gd name="T42" fmla="*/ 42 w 128"/>
                  <a:gd name="T43" fmla="*/ 154 h 308"/>
                  <a:gd name="T44" fmla="*/ 50 w 128"/>
                  <a:gd name="T45" fmla="*/ 158 h 308"/>
                  <a:gd name="T46" fmla="*/ 50 w 128"/>
                  <a:gd name="T47" fmla="*/ 158 h 308"/>
                  <a:gd name="T48" fmla="*/ 70 w 128"/>
                  <a:gd name="T49" fmla="*/ 168 h 308"/>
                  <a:gd name="T50" fmla="*/ 102 w 128"/>
                  <a:gd name="T51" fmla="*/ 176 h 308"/>
                  <a:gd name="T52" fmla="*/ 102 w 128"/>
                  <a:gd name="T53" fmla="*/ 242 h 308"/>
                  <a:gd name="T54" fmla="*/ 102 w 128"/>
                  <a:gd name="T55" fmla="*/ 242 h 308"/>
                  <a:gd name="T56" fmla="*/ 90 w 128"/>
                  <a:gd name="T57" fmla="*/ 236 h 308"/>
                  <a:gd name="T58" fmla="*/ 84 w 128"/>
                  <a:gd name="T59" fmla="*/ 228 h 308"/>
                  <a:gd name="T60" fmla="*/ 84 w 128"/>
                  <a:gd name="T61" fmla="*/ 228 h 308"/>
                  <a:gd name="T62" fmla="*/ 78 w 128"/>
                  <a:gd name="T63" fmla="*/ 218 h 308"/>
                  <a:gd name="T64" fmla="*/ 74 w 128"/>
                  <a:gd name="T65" fmla="*/ 202 h 308"/>
                  <a:gd name="T66" fmla="*/ 0 w 128"/>
                  <a:gd name="T67" fmla="*/ 210 h 308"/>
                  <a:gd name="T68" fmla="*/ 0 w 128"/>
                  <a:gd name="T69" fmla="*/ 210 h 308"/>
                  <a:gd name="T70" fmla="*/ 4 w 128"/>
                  <a:gd name="T71" fmla="*/ 228 h 308"/>
                  <a:gd name="T72" fmla="*/ 10 w 128"/>
                  <a:gd name="T73" fmla="*/ 242 h 308"/>
                  <a:gd name="T74" fmla="*/ 10 w 128"/>
                  <a:gd name="T75" fmla="*/ 242 h 308"/>
                  <a:gd name="T76" fmla="*/ 18 w 128"/>
                  <a:gd name="T77" fmla="*/ 254 h 308"/>
                  <a:gd name="T78" fmla="*/ 28 w 128"/>
                  <a:gd name="T79" fmla="*/ 266 h 308"/>
                  <a:gd name="T80" fmla="*/ 28 w 128"/>
                  <a:gd name="T81" fmla="*/ 266 h 308"/>
                  <a:gd name="T82" fmla="*/ 42 w 128"/>
                  <a:gd name="T83" fmla="*/ 276 h 308"/>
                  <a:gd name="T84" fmla="*/ 58 w 128"/>
                  <a:gd name="T85" fmla="*/ 284 h 308"/>
                  <a:gd name="T86" fmla="*/ 58 w 128"/>
                  <a:gd name="T87" fmla="*/ 284 h 308"/>
                  <a:gd name="T88" fmla="*/ 78 w 128"/>
                  <a:gd name="T89" fmla="*/ 288 h 308"/>
                  <a:gd name="T90" fmla="*/ 102 w 128"/>
                  <a:gd name="T91" fmla="*/ 292 h 308"/>
                  <a:gd name="T92" fmla="*/ 102 w 128"/>
                  <a:gd name="T93" fmla="*/ 308 h 308"/>
                  <a:gd name="T94" fmla="*/ 128 w 128"/>
                  <a:gd name="T95" fmla="*/ 308 h 308"/>
                  <a:gd name="T96" fmla="*/ 86 w 128"/>
                  <a:gd name="T97" fmla="*/ 100 h 308"/>
                  <a:gd name="T98" fmla="*/ 86 w 128"/>
                  <a:gd name="T99" fmla="*/ 100 h 308"/>
                  <a:gd name="T100" fmla="*/ 82 w 128"/>
                  <a:gd name="T101" fmla="*/ 92 h 308"/>
                  <a:gd name="T102" fmla="*/ 80 w 128"/>
                  <a:gd name="T103" fmla="*/ 86 h 308"/>
                  <a:gd name="T104" fmla="*/ 80 w 128"/>
                  <a:gd name="T105" fmla="*/ 86 h 308"/>
                  <a:gd name="T106" fmla="*/ 82 w 128"/>
                  <a:gd name="T107" fmla="*/ 78 h 308"/>
                  <a:gd name="T108" fmla="*/ 86 w 128"/>
                  <a:gd name="T109" fmla="*/ 72 h 308"/>
                  <a:gd name="T110" fmla="*/ 86 w 128"/>
                  <a:gd name="T111" fmla="*/ 72 h 308"/>
                  <a:gd name="T112" fmla="*/ 92 w 128"/>
                  <a:gd name="T113" fmla="*/ 66 h 308"/>
                  <a:gd name="T114" fmla="*/ 102 w 128"/>
                  <a:gd name="T115" fmla="*/ 62 h 308"/>
                  <a:gd name="T116" fmla="*/ 102 w 128"/>
                  <a:gd name="T117" fmla="*/ 110 h 308"/>
                  <a:gd name="T118" fmla="*/ 102 w 128"/>
                  <a:gd name="T119" fmla="*/ 110 h 308"/>
                  <a:gd name="T120" fmla="*/ 92 w 128"/>
                  <a:gd name="T121" fmla="*/ 106 h 308"/>
                  <a:gd name="T122" fmla="*/ 86 w 128"/>
                  <a:gd name="T123" fmla="*/ 100 h 308"/>
                  <a:gd name="T124" fmla="*/ 86 w 128"/>
                  <a:gd name="T125" fmla="*/ 10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8" h="308">
                    <a:moveTo>
                      <a:pt x="128" y="308"/>
                    </a:moveTo>
                    <a:lnTo>
                      <a:pt x="128" y="0"/>
                    </a:lnTo>
                    <a:lnTo>
                      <a:pt x="102" y="0"/>
                    </a:lnTo>
                    <a:lnTo>
                      <a:pt x="102" y="14"/>
                    </a:lnTo>
                    <a:lnTo>
                      <a:pt x="102" y="14"/>
                    </a:lnTo>
                    <a:lnTo>
                      <a:pt x="80" y="16"/>
                    </a:lnTo>
                    <a:lnTo>
                      <a:pt x="62" y="22"/>
                    </a:lnTo>
                    <a:lnTo>
                      <a:pt x="46" y="30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24" y="50"/>
                    </a:lnTo>
                    <a:lnTo>
                      <a:pt x="16" y="64"/>
                    </a:lnTo>
                    <a:lnTo>
                      <a:pt x="12" y="78"/>
                    </a:lnTo>
                    <a:lnTo>
                      <a:pt x="10" y="94"/>
                    </a:lnTo>
                    <a:lnTo>
                      <a:pt x="10" y="94"/>
                    </a:lnTo>
                    <a:lnTo>
                      <a:pt x="12" y="106"/>
                    </a:lnTo>
                    <a:lnTo>
                      <a:pt x="14" y="116"/>
                    </a:lnTo>
                    <a:lnTo>
                      <a:pt x="18" y="126"/>
                    </a:lnTo>
                    <a:lnTo>
                      <a:pt x="22" y="134"/>
                    </a:lnTo>
                    <a:lnTo>
                      <a:pt x="22" y="134"/>
                    </a:lnTo>
                    <a:lnTo>
                      <a:pt x="34" y="150"/>
                    </a:lnTo>
                    <a:lnTo>
                      <a:pt x="42" y="154"/>
                    </a:lnTo>
                    <a:lnTo>
                      <a:pt x="50" y="158"/>
                    </a:lnTo>
                    <a:lnTo>
                      <a:pt x="50" y="158"/>
                    </a:lnTo>
                    <a:lnTo>
                      <a:pt x="70" y="168"/>
                    </a:lnTo>
                    <a:lnTo>
                      <a:pt x="102" y="176"/>
                    </a:lnTo>
                    <a:lnTo>
                      <a:pt x="102" y="242"/>
                    </a:lnTo>
                    <a:lnTo>
                      <a:pt x="102" y="242"/>
                    </a:lnTo>
                    <a:lnTo>
                      <a:pt x="90" y="236"/>
                    </a:lnTo>
                    <a:lnTo>
                      <a:pt x="84" y="228"/>
                    </a:lnTo>
                    <a:lnTo>
                      <a:pt x="84" y="228"/>
                    </a:lnTo>
                    <a:lnTo>
                      <a:pt x="78" y="218"/>
                    </a:lnTo>
                    <a:lnTo>
                      <a:pt x="74" y="202"/>
                    </a:lnTo>
                    <a:lnTo>
                      <a:pt x="0" y="210"/>
                    </a:lnTo>
                    <a:lnTo>
                      <a:pt x="0" y="210"/>
                    </a:lnTo>
                    <a:lnTo>
                      <a:pt x="4" y="228"/>
                    </a:lnTo>
                    <a:lnTo>
                      <a:pt x="10" y="242"/>
                    </a:lnTo>
                    <a:lnTo>
                      <a:pt x="10" y="242"/>
                    </a:lnTo>
                    <a:lnTo>
                      <a:pt x="18" y="254"/>
                    </a:lnTo>
                    <a:lnTo>
                      <a:pt x="28" y="266"/>
                    </a:lnTo>
                    <a:lnTo>
                      <a:pt x="28" y="266"/>
                    </a:lnTo>
                    <a:lnTo>
                      <a:pt x="42" y="276"/>
                    </a:lnTo>
                    <a:lnTo>
                      <a:pt x="58" y="284"/>
                    </a:lnTo>
                    <a:lnTo>
                      <a:pt x="58" y="284"/>
                    </a:lnTo>
                    <a:lnTo>
                      <a:pt x="78" y="288"/>
                    </a:lnTo>
                    <a:lnTo>
                      <a:pt x="102" y="292"/>
                    </a:lnTo>
                    <a:lnTo>
                      <a:pt x="102" y="308"/>
                    </a:lnTo>
                    <a:lnTo>
                      <a:pt x="128" y="308"/>
                    </a:lnTo>
                    <a:close/>
                    <a:moveTo>
                      <a:pt x="86" y="100"/>
                    </a:moveTo>
                    <a:lnTo>
                      <a:pt x="86" y="100"/>
                    </a:lnTo>
                    <a:lnTo>
                      <a:pt x="82" y="92"/>
                    </a:lnTo>
                    <a:lnTo>
                      <a:pt x="80" y="86"/>
                    </a:lnTo>
                    <a:lnTo>
                      <a:pt x="80" y="86"/>
                    </a:lnTo>
                    <a:lnTo>
                      <a:pt x="82" y="78"/>
                    </a:lnTo>
                    <a:lnTo>
                      <a:pt x="86" y="72"/>
                    </a:lnTo>
                    <a:lnTo>
                      <a:pt x="86" y="72"/>
                    </a:lnTo>
                    <a:lnTo>
                      <a:pt x="92" y="66"/>
                    </a:lnTo>
                    <a:lnTo>
                      <a:pt x="102" y="62"/>
                    </a:lnTo>
                    <a:lnTo>
                      <a:pt x="102" y="110"/>
                    </a:lnTo>
                    <a:lnTo>
                      <a:pt x="102" y="110"/>
                    </a:lnTo>
                    <a:lnTo>
                      <a:pt x="92" y="106"/>
                    </a:lnTo>
                    <a:lnTo>
                      <a:pt x="86" y="100"/>
                    </a:lnTo>
                    <a:lnTo>
                      <a:pt x="86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5151502" y="4322132"/>
            <a:ext cx="1763628" cy="1763628"/>
            <a:chOff x="5122474" y="4322132"/>
            <a:chExt cx="1763628" cy="1763628"/>
          </a:xfrm>
        </p:grpSpPr>
        <p:sp>
          <p:nvSpPr>
            <p:cNvPr id="23" name="泪滴形 36"/>
            <p:cNvSpPr>
              <a:spLocks/>
            </p:cNvSpPr>
            <p:nvPr/>
          </p:nvSpPr>
          <p:spPr bwMode="auto">
            <a:xfrm rot="2700000" flipH="1">
              <a:off x="5122474" y="4322132"/>
              <a:ext cx="1763628" cy="176362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noFill/>
            <a:ln>
              <a:solidFill>
                <a:srgbClr val="4D4D4D"/>
              </a:solidFill>
              <a:prstDash val="sysDash"/>
            </a:ln>
          </p:spPr>
          <p:txBody>
            <a:bodyPr anchor="ctr"/>
            <a:lstStyle/>
            <a:p>
              <a:pPr>
                <a:defRPr/>
              </a:pPr>
              <a:endParaRPr lang="zh-CN" altLang="en-US" sz="2400" kern="0">
                <a:solidFill>
                  <a:schemeClr val="bg1"/>
                </a:solidFill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5391054" y="4725233"/>
              <a:ext cx="1253831" cy="1253824"/>
            </a:xfrm>
            <a:prstGeom prst="donut">
              <a:avLst>
                <a:gd name="adj" fmla="val 4879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418419" y="4752598"/>
              <a:ext cx="1199100" cy="1199093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660111" y="5095006"/>
              <a:ext cx="715715" cy="609415"/>
              <a:chOff x="2570163" y="3632200"/>
              <a:chExt cx="641350" cy="546100"/>
            </a:xfrm>
            <a:solidFill>
              <a:schemeClr val="bg1"/>
            </a:solidFill>
          </p:grpSpPr>
          <p:sp>
            <p:nvSpPr>
              <p:cNvPr id="27" name="Freeform 80"/>
              <p:cNvSpPr>
                <a:spLocks/>
              </p:cNvSpPr>
              <p:nvPr/>
            </p:nvSpPr>
            <p:spPr bwMode="auto">
              <a:xfrm>
                <a:off x="2970213" y="3632200"/>
                <a:ext cx="241300" cy="241300"/>
              </a:xfrm>
              <a:custGeom>
                <a:avLst/>
                <a:gdLst>
                  <a:gd name="T0" fmla="*/ 122 w 152"/>
                  <a:gd name="T1" fmla="*/ 148 h 152"/>
                  <a:gd name="T2" fmla="*/ 122 w 152"/>
                  <a:gd name="T3" fmla="*/ 148 h 152"/>
                  <a:gd name="T4" fmla="*/ 120 w 152"/>
                  <a:gd name="T5" fmla="*/ 150 h 152"/>
                  <a:gd name="T6" fmla="*/ 116 w 152"/>
                  <a:gd name="T7" fmla="*/ 152 h 152"/>
                  <a:gd name="T8" fmla="*/ 112 w 152"/>
                  <a:gd name="T9" fmla="*/ 150 h 152"/>
                  <a:gd name="T10" fmla="*/ 108 w 152"/>
                  <a:gd name="T11" fmla="*/ 148 h 152"/>
                  <a:gd name="T12" fmla="*/ 2 w 152"/>
                  <a:gd name="T13" fmla="*/ 42 h 152"/>
                  <a:gd name="T14" fmla="*/ 2 w 152"/>
                  <a:gd name="T15" fmla="*/ 42 h 152"/>
                  <a:gd name="T16" fmla="*/ 0 w 152"/>
                  <a:gd name="T17" fmla="*/ 40 h 152"/>
                  <a:gd name="T18" fmla="*/ 0 w 152"/>
                  <a:gd name="T19" fmla="*/ 36 h 152"/>
                  <a:gd name="T20" fmla="*/ 0 w 152"/>
                  <a:gd name="T21" fmla="*/ 32 h 152"/>
                  <a:gd name="T22" fmla="*/ 2 w 152"/>
                  <a:gd name="T23" fmla="*/ 28 h 152"/>
                  <a:gd name="T24" fmla="*/ 28 w 152"/>
                  <a:gd name="T25" fmla="*/ 2 h 152"/>
                  <a:gd name="T26" fmla="*/ 28 w 152"/>
                  <a:gd name="T27" fmla="*/ 2 h 152"/>
                  <a:gd name="T28" fmla="*/ 32 w 152"/>
                  <a:gd name="T29" fmla="*/ 0 h 152"/>
                  <a:gd name="T30" fmla="*/ 36 w 152"/>
                  <a:gd name="T31" fmla="*/ 0 h 152"/>
                  <a:gd name="T32" fmla="*/ 40 w 152"/>
                  <a:gd name="T33" fmla="*/ 0 h 152"/>
                  <a:gd name="T34" fmla="*/ 42 w 152"/>
                  <a:gd name="T35" fmla="*/ 2 h 152"/>
                  <a:gd name="T36" fmla="*/ 148 w 152"/>
                  <a:gd name="T37" fmla="*/ 108 h 152"/>
                  <a:gd name="T38" fmla="*/ 148 w 152"/>
                  <a:gd name="T39" fmla="*/ 108 h 152"/>
                  <a:gd name="T40" fmla="*/ 152 w 152"/>
                  <a:gd name="T41" fmla="*/ 112 h 152"/>
                  <a:gd name="T42" fmla="*/ 152 w 152"/>
                  <a:gd name="T43" fmla="*/ 116 h 152"/>
                  <a:gd name="T44" fmla="*/ 152 w 152"/>
                  <a:gd name="T45" fmla="*/ 118 h 152"/>
                  <a:gd name="T46" fmla="*/ 148 w 152"/>
                  <a:gd name="T47" fmla="*/ 122 h 152"/>
                  <a:gd name="T48" fmla="*/ 122 w 152"/>
                  <a:gd name="T49" fmla="*/ 148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2" h="152">
                    <a:moveTo>
                      <a:pt x="122" y="148"/>
                    </a:moveTo>
                    <a:lnTo>
                      <a:pt x="122" y="148"/>
                    </a:lnTo>
                    <a:lnTo>
                      <a:pt x="120" y="150"/>
                    </a:lnTo>
                    <a:lnTo>
                      <a:pt x="116" y="152"/>
                    </a:lnTo>
                    <a:lnTo>
                      <a:pt x="112" y="150"/>
                    </a:lnTo>
                    <a:lnTo>
                      <a:pt x="108" y="148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2"/>
                    </a:lnTo>
                    <a:lnTo>
                      <a:pt x="2" y="28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32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2" y="2"/>
                    </a:lnTo>
                    <a:lnTo>
                      <a:pt x="148" y="108"/>
                    </a:lnTo>
                    <a:lnTo>
                      <a:pt x="148" y="108"/>
                    </a:lnTo>
                    <a:lnTo>
                      <a:pt x="152" y="112"/>
                    </a:lnTo>
                    <a:lnTo>
                      <a:pt x="152" y="116"/>
                    </a:lnTo>
                    <a:lnTo>
                      <a:pt x="152" y="118"/>
                    </a:lnTo>
                    <a:lnTo>
                      <a:pt x="148" y="122"/>
                    </a:lnTo>
                    <a:lnTo>
                      <a:pt x="122" y="1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Freeform 81"/>
              <p:cNvSpPr>
                <a:spLocks/>
              </p:cNvSpPr>
              <p:nvPr/>
            </p:nvSpPr>
            <p:spPr bwMode="auto">
              <a:xfrm>
                <a:off x="2671763" y="3794125"/>
                <a:ext cx="428625" cy="384175"/>
              </a:xfrm>
              <a:custGeom>
                <a:avLst/>
                <a:gdLst>
                  <a:gd name="T0" fmla="*/ 168 w 270"/>
                  <a:gd name="T1" fmla="*/ 24 h 242"/>
                  <a:gd name="T2" fmla="*/ 136 w 270"/>
                  <a:gd name="T3" fmla="*/ 54 h 242"/>
                  <a:gd name="T4" fmla="*/ 134 w 270"/>
                  <a:gd name="T5" fmla="*/ 60 h 242"/>
                  <a:gd name="T6" fmla="*/ 124 w 270"/>
                  <a:gd name="T7" fmla="*/ 70 h 242"/>
                  <a:gd name="T8" fmla="*/ 118 w 270"/>
                  <a:gd name="T9" fmla="*/ 74 h 242"/>
                  <a:gd name="T10" fmla="*/ 106 w 270"/>
                  <a:gd name="T11" fmla="*/ 78 h 242"/>
                  <a:gd name="T12" fmla="*/ 92 w 270"/>
                  <a:gd name="T13" fmla="*/ 76 h 242"/>
                  <a:gd name="T14" fmla="*/ 84 w 270"/>
                  <a:gd name="T15" fmla="*/ 72 h 242"/>
                  <a:gd name="T16" fmla="*/ 78 w 270"/>
                  <a:gd name="T17" fmla="*/ 68 h 242"/>
                  <a:gd name="T18" fmla="*/ 70 w 270"/>
                  <a:gd name="T19" fmla="*/ 50 h 242"/>
                  <a:gd name="T20" fmla="*/ 70 w 270"/>
                  <a:gd name="T21" fmla="*/ 32 h 242"/>
                  <a:gd name="T22" fmla="*/ 4 w 270"/>
                  <a:gd name="T23" fmla="*/ 78 h 242"/>
                  <a:gd name="T24" fmla="*/ 2 w 270"/>
                  <a:gd name="T25" fmla="*/ 80 h 242"/>
                  <a:gd name="T26" fmla="*/ 2 w 270"/>
                  <a:gd name="T27" fmla="*/ 86 h 242"/>
                  <a:gd name="T28" fmla="*/ 10 w 270"/>
                  <a:gd name="T29" fmla="*/ 98 h 242"/>
                  <a:gd name="T30" fmla="*/ 26 w 270"/>
                  <a:gd name="T31" fmla="*/ 82 h 242"/>
                  <a:gd name="T32" fmla="*/ 42 w 270"/>
                  <a:gd name="T33" fmla="*/ 76 h 242"/>
                  <a:gd name="T34" fmla="*/ 60 w 270"/>
                  <a:gd name="T35" fmla="*/ 82 h 242"/>
                  <a:gd name="T36" fmla="*/ 66 w 270"/>
                  <a:gd name="T37" fmla="*/ 90 h 242"/>
                  <a:gd name="T38" fmla="*/ 66 w 270"/>
                  <a:gd name="T39" fmla="*/ 100 h 242"/>
                  <a:gd name="T40" fmla="*/ 84 w 270"/>
                  <a:gd name="T41" fmla="*/ 108 h 242"/>
                  <a:gd name="T42" fmla="*/ 90 w 270"/>
                  <a:gd name="T43" fmla="*/ 116 h 242"/>
                  <a:gd name="T44" fmla="*/ 92 w 270"/>
                  <a:gd name="T45" fmla="*/ 124 h 242"/>
                  <a:gd name="T46" fmla="*/ 108 w 270"/>
                  <a:gd name="T47" fmla="*/ 132 h 242"/>
                  <a:gd name="T48" fmla="*/ 114 w 270"/>
                  <a:gd name="T49" fmla="*/ 140 h 242"/>
                  <a:gd name="T50" fmla="*/ 116 w 270"/>
                  <a:gd name="T51" fmla="*/ 148 h 242"/>
                  <a:gd name="T52" fmla="*/ 132 w 270"/>
                  <a:gd name="T53" fmla="*/ 156 h 242"/>
                  <a:gd name="T54" fmla="*/ 138 w 270"/>
                  <a:gd name="T55" fmla="*/ 164 h 242"/>
                  <a:gd name="T56" fmla="*/ 138 w 270"/>
                  <a:gd name="T57" fmla="*/ 182 h 242"/>
                  <a:gd name="T58" fmla="*/ 118 w 270"/>
                  <a:gd name="T59" fmla="*/ 204 h 242"/>
                  <a:gd name="T60" fmla="*/ 150 w 270"/>
                  <a:gd name="T61" fmla="*/ 236 h 242"/>
                  <a:gd name="T62" fmla="*/ 162 w 270"/>
                  <a:gd name="T63" fmla="*/ 242 h 242"/>
                  <a:gd name="T64" fmla="*/ 172 w 270"/>
                  <a:gd name="T65" fmla="*/ 236 h 242"/>
                  <a:gd name="T66" fmla="*/ 176 w 270"/>
                  <a:gd name="T67" fmla="*/ 232 h 242"/>
                  <a:gd name="T68" fmla="*/ 176 w 270"/>
                  <a:gd name="T69" fmla="*/ 218 h 242"/>
                  <a:gd name="T70" fmla="*/ 148 w 270"/>
                  <a:gd name="T71" fmla="*/ 188 h 242"/>
                  <a:gd name="T72" fmla="*/ 146 w 270"/>
                  <a:gd name="T73" fmla="*/ 184 h 242"/>
                  <a:gd name="T74" fmla="*/ 148 w 270"/>
                  <a:gd name="T75" fmla="*/ 180 h 242"/>
                  <a:gd name="T76" fmla="*/ 156 w 270"/>
                  <a:gd name="T77" fmla="*/ 180 h 242"/>
                  <a:gd name="T78" fmla="*/ 180 w 270"/>
                  <a:gd name="T79" fmla="*/ 206 h 242"/>
                  <a:gd name="T80" fmla="*/ 192 w 270"/>
                  <a:gd name="T81" fmla="*/ 210 h 242"/>
                  <a:gd name="T82" fmla="*/ 204 w 270"/>
                  <a:gd name="T83" fmla="*/ 206 h 242"/>
                  <a:gd name="T84" fmla="*/ 208 w 270"/>
                  <a:gd name="T85" fmla="*/ 200 h 242"/>
                  <a:gd name="T86" fmla="*/ 208 w 270"/>
                  <a:gd name="T87" fmla="*/ 188 h 242"/>
                  <a:gd name="T88" fmla="*/ 178 w 270"/>
                  <a:gd name="T89" fmla="*/ 158 h 242"/>
                  <a:gd name="T90" fmla="*/ 176 w 270"/>
                  <a:gd name="T91" fmla="*/ 154 h 242"/>
                  <a:gd name="T92" fmla="*/ 178 w 270"/>
                  <a:gd name="T93" fmla="*/ 150 h 242"/>
                  <a:gd name="T94" fmla="*/ 186 w 270"/>
                  <a:gd name="T95" fmla="*/ 150 h 242"/>
                  <a:gd name="T96" fmla="*/ 212 w 270"/>
                  <a:gd name="T97" fmla="*/ 174 h 242"/>
                  <a:gd name="T98" fmla="*/ 224 w 270"/>
                  <a:gd name="T99" fmla="*/ 180 h 242"/>
                  <a:gd name="T100" fmla="*/ 234 w 270"/>
                  <a:gd name="T101" fmla="*/ 174 h 242"/>
                  <a:gd name="T102" fmla="*/ 238 w 270"/>
                  <a:gd name="T103" fmla="*/ 170 h 242"/>
                  <a:gd name="T104" fmla="*/ 238 w 270"/>
                  <a:gd name="T105" fmla="*/ 158 h 242"/>
                  <a:gd name="T106" fmla="*/ 210 w 270"/>
                  <a:gd name="T107" fmla="*/ 126 h 242"/>
                  <a:gd name="T108" fmla="*/ 208 w 270"/>
                  <a:gd name="T109" fmla="*/ 122 h 242"/>
                  <a:gd name="T110" fmla="*/ 210 w 270"/>
                  <a:gd name="T111" fmla="*/ 118 h 242"/>
                  <a:gd name="T112" fmla="*/ 218 w 270"/>
                  <a:gd name="T113" fmla="*/ 118 h 242"/>
                  <a:gd name="T114" fmla="*/ 242 w 270"/>
                  <a:gd name="T115" fmla="*/ 144 h 242"/>
                  <a:gd name="T116" fmla="*/ 254 w 270"/>
                  <a:gd name="T117" fmla="*/ 148 h 242"/>
                  <a:gd name="T118" fmla="*/ 266 w 270"/>
                  <a:gd name="T119" fmla="*/ 144 h 242"/>
                  <a:gd name="T120" fmla="*/ 270 w 270"/>
                  <a:gd name="T121" fmla="*/ 138 h 242"/>
                  <a:gd name="T122" fmla="*/ 270 w 270"/>
                  <a:gd name="T123" fmla="*/ 126 h 242"/>
                  <a:gd name="T124" fmla="*/ 266 w 270"/>
                  <a:gd name="T125" fmla="*/ 12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0" h="242">
                    <a:moveTo>
                      <a:pt x="266" y="120"/>
                    </a:moveTo>
                    <a:lnTo>
                      <a:pt x="168" y="24"/>
                    </a:lnTo>
                    <a:lnTo>
                      <a:pt x="144" y="34"/>
                    </a:lnTo>
                    <a:lnTo>
                      <a:pt x="136" y="54"/>
                    </a:lnTo>
                    <a:lnTo>
                      <a:pt x="136" y="54"/>
                    </a:lnTo>
                    <a:lnTo>
                      <a:pt x="134" y="60"/>
                    </a:lnTo>
                    <a:lnTo>
                      <a:pt x="130" y="66"/>
                    </a:lnTo>
                    <a:lnTo>
                      <a:pt x="124" y="70"/>
                    </a:lnTo>
                    <a:lnTo>
                      <a:pt x="118" y="74"/>
                    </a:lnTo>
                    <a:lnTo>
                      <a:pt x="118" y="74"/>
                    </a:lnTo>
                    <a:lnTo>
                      <a:pt x="112" y="76"/>
                    </a:lnTo>
                    <a:lnTo>
                      <a:pt x="106" y="78"/>
                    </a:lnTo>
                    <a:lnTo>
                      <a:pt x="98" y="78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84" y="72"/>
                    </a:lnTo>
                    <a:lnTo>
                      <a:pt x="78" y="68"/>
                    </a:lnTo>
                    <a:lnTo>
                      <a:pt x="78" y="68"/>
                    </a:lnTo>
                    <a:lnTo>
                      <a:pt x="72" y="60"/>
                    </a:lnTo>
                    <a:lnTo>
                      <a:pt x="70" y="50"/>
                    </a:lnTo>
                    <a:lnTo>
                      <a:pt x="68" y="42"/>
                    </a:lnTo>
                    <a:lnTo>
                      <a:pt x="70" y="32"/>
                    </a:lnTo>
                    <a:lnTo>
                      <a:pt x="82" y="0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2" y="80"/>
                    </a:lnTo>
                    <a:lnTo>
                      <a:pt x="0" y="84"/>
                    </a:lnTo>
                    <a:lnTo>
                      <a:pt x="2" y="86"/>
                    </a:lnTo>
                    <a:lnTo>
                      <a:pt x="4" y="90"/>
                    </a:lnTo>
                    <a:lnTo>
                      <a:pt x="10" y="98"/>
                    </a:lnTo>
                    <a:lnTo>
                      <a:pt x="26" y="82"/>
                    </a:lnTo>
                    <a:lnTo>
                      <a:pt x="26" y="82"/>
                    </a:lnTo>
                    <a:lnTo>
                      <a:pt x="34" y="78"/>
                    </a:lnTo>
                    <a:lnTo>
                      <a:pt x="42" y="76"/>
                    </a:lnTo>
                    <a:lnTo>
                      <a:pt x="52" y="78"/>
                    </a:lnTo>
                    <a:lnTo>
                      <a:pt x="60" y="82"/>
                    </a:lnTo>
                    <a:lnTo>
                      <a:pt x="60" y="82"/>
                    </a:lnTo>
                    <a:lnTo>
                      <a:pt x="66" y="90"/>
                    </a:lnTo>
                    <a:lnTo>
                      <a:pt x="66" y="100"/>
                    </a:lnTo>
                    <a:lnTo>
                      <a:pt x="66" y="100"/>
                    </a:lnTo>
                    <a:lnTo>
                      <a:pt x="76" y="102"/>
                    </a:lnTo>
                    <a:lnTo>
                      <a:pt x="84" y="108"/>
                    </a:lnTo>
                    <a:lnTo>
                      <a:pt x="84" y="108"/>
                    </a:lnTo>
                    <a:lnTo>
                      <a:pt x="90" y="116"/>
                    </a:lnTo>
                    <a:lnTo>
                      <a:pt x="92" y="124"/>
                    </a:lnTo>
                    <a:lnTo>
                      <a:pt x="92" y="124"/>
                    </a:lnTo>
                    <a:lnTo>
                      <a:pt x="100" y="126"/>
                    </a:lnTo>
                    <a:lnTo>
                      <a:pt x="108" y="132"/>
                    </a:lnTo>
                    <a:lnTo>
                      <a:pt x="108" y="132"/>
                    </a:lnTo>
                    <a:lnTo>
                      <a:pt x="114" y="140"/>
                    </a:lnTo>
                    <a:lnTo>
                      <a:pt x="116" y="148"/>
                    </a:lnTo>
                    <a:lnTo>
                      <a:pt x="116" y="148"/>
                    </a:lnTo>
                    <a:lnTo>
                      <a:pt x="124" y="150"/>
                    </a:lnTo>
                    <a:lnTo>
                      <a:pt x="132" y="156"/>
                    </a:lnTo>
                    <a:lnTo>
                      <a:pt x="132" y="156"/>
                    </a:lnTo>
                    <a:lnTo>
                      <a:pt x="138" y="164"/>
                    </a:lnTo>
                    <a:lnTo>
                      <a:pt x="140" y="174"/>
                    </a:lnTo>
                    <a:lnTo>
                      <a:pt x="138" y="182"/>
                    </a:lnTo>
                    <a:lnTo>
                      <a:pt x="132" y="190"/>
                    </a:lnTo>
                    <a:lnTo>
                      <a:pt x="118" y="204"/>
                    </a:lnTo>
                    <a:lnTo>
                      <a:pt x="150" y="236"/>
                    </a:lnTo>
                    <a:lnTo>
                      <a:pt x="150" y="236"/>
                    </a:lnTo>
                    <a:lnTo>
                      <a:pt x="156" y="240"/>
                    </a:lnTo>
                    <a:lnTo>
                      <a:pt x="162" y="242"/>
                    </a:lnTo>
                    <a:lnTo>
                      <a:pt x="168" y="240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6" y="232"/>
                    </a:lnTo>
                    <a:lnTo>
                      <a:pt x="178" y="224"/>
                    </a:lnTo>
                    <a:lnTo>
                      <a:pt x="176" y="218"/>
                    </a:lnTo>
                    <a:lnTo>
                      <a:pt x="172" y="214"/>
                    </a:lnTo>
                    <a:lnTo>
                      <a:pt x="148" y="188"/>
                    </a:lnTo>
                    <a:lnTo>
                      <a:pt x="148" y="188"/>
                    </a:lnTo>
                    <a:lnTo>
                      <a:pt x="146" y="184"/>
                    </a:lnTo>
                    <a:lnTo>
                      <a:pt x="148" y="180"/>
                    </a:lnTo>
                    <a:lnTo>
                      <a:pt x="148" y="180"/>
                    </a:lnTo>
                    <a:lnTo>
                      <a:pt x="152" y="178"/>
                    </a:lnTo>
                    <a:lnTo>
                      <a:pt x="156" y="180"/>
                    </a:lnTo>
                    <a:lnTo>
                      <a:pt x="180" y="206"/>
                    </a:lnTo>
                    <a:lnTo>
                      <a:pt x="180" y="206"/>
                    </a:lnTo>
                    <a:lnTo>
                      <a:pt x="186" y="210"/>
                    </a:lnTo>
                    <a:lnTo>
                      <a:pt x="192" y="210"/>
                    </a:lnTo>
                    <a:lnTo>
                      <a:pt x="198" y="210"/>
                    </a:lnTo>
                    <a:lnTo>
                      <a:pt x="204" y="206"/>
                    </a:lnTo>
                    <a:lnTo>
                      <a:pt x="204" y="206"/>
                    </a:lnTo>
                    <a:lnTo>
                      <a:pt x="208" y="200"/>
                    </a:lnTo>
                    <a:lnTo>
                      <a:pt x="208" y="194"/>
                    </a:lnTo>
                    <a:lnTo>
                      <a:pt x="208" y="188"/>
                    </a:lnTo>
                    <a:lnTo>
                      <a:pt x="204" y="182"/>
                    </a:lnTo>
                    <a:lnTo>
                      <a:pt x="178" y="158"/>
                    </a:lnTo>
                    <a:lnTo>
                      <a:pt x="178" y="158"/>
                    </a:lnTo>
                    <a:lnTo>
                      <a:pt x="176" y="154"/>
                    </a:lnTo>
                    <a:lnTo>
                      <a:pt x="178" y="150"/>
                    </a:lnTo>
                    <a:lnTo>
                      <a:pt x="178" y="150"/>
                    </a:lnTo>
                    <a:lnTo>
                      <a:pt x="182" y="148"/>
                    </a:lnTo>
                    <a:lnTo>
                      <a:pt x="186" y="150"/>
                    </a:lnTo>
                    <a:lnTo>
                      <a:pt x="212" y="174"/>
                    </a:lnTo>
                    <a:lnTo>
                      <a:pt x="212" y="174"/>
                    </a:lnTo>
                    <a:lnTo>
                      <a:pt x="218" y="178"/>
                    </a:lnTo>
                    <a:lnTo>
                      <a:pt x="224" y="180"/>
                    </a:lnTo>
                    <a:lnTo>
                      <a:pt x="230" y="178"/>
                    </a:lnTo>
                    <a:lnTo>
                      <a:pt x="234" y="174"/>
                    </a:lnTo>
                    <a:lnTo>
                      <a:pt x="234" y="174"/>
                    </a:lnTo>
                    <a:lnTo>
                      <a:pt x="238" y="170"/>
                    </a:lnTo>
                    <a:lnTo>
                      <a:pt x="240" y="164"/>
                    </a:lnTo>
                    <a:lnTo>
                      <a:pt x="238" y="158"/>
                    </a:lnTo>
                    <a:lnTo>
                      <a:pt x="234" y="152"/>
                    </a:lnTo>
                    <a:lnTo>
                      <a:pt x="210" y="126"/>
                    </a:lnTo>
                    <a:lnTo>
                      <a:pt x="210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10" y="118"/>
                    </a:lnTo>
                    <a:lnTo>
                      <a:pt x="214" y="116"/>
                    </a:lnTo>
                    <a:lnTo>
                      <a:pt x="218" y="118"/>
                    </a:lnTo>
                    <a:lnTo>
                      <a:pt x="242" y="144"/>
                    </a:lnTo>
                    <a:lnTo>
                      <a:pt x="242" y="144"/>
                    </a:lnTo>
                    <a:lnTo>
                      <a:pt x="248" y="148"/>
                    </a:lnTo>
                    <a:lnTo>
                      <a:pt x="254" y="148"/>
                    </a:lnTo>
                    <a:lnTo>
                      <a:pt x="260" y="148"/>
                    </a:lnTo>
                    <a:lnTo>
                      <a:pt x="266" y="144"/>
                    </a:lnTo>
                    <a:lnTo>
                      <a:pt x="266" y="144"/>
                    </a:lnTo>
                    <a:lnTo>
                      <a:pt x="270" y="138"/>
                    </a:lnTo>
                    <a:lnTo>
                      <a:pt x="270" y="132"/>
                    </a:lnTo>
                    <a:lnTo>
                      <a:pt x="270" y="126"/>
                    </a:lnTo>
                    <a:lnTo>
                      <a:pt x="266" y="120"/>
                    </a:lnTo>
                    <a:lnTo>
                      <a:pt x="266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82"/>
              <p:cNvSpPr>
                <a:spLocks/>
              </p:cNvSpPr>
              <p:nvPr/>
            </p:nvSpPr>
            <p:spPr bwMode="auto">
              <a:xfrm>
                <a:off x="2570163" y="3663950"/>
                <a:ext cx="260350" cy="260350"/>
              </a:xfrm>
              <a:custGeom>
                <a:avLst/>
                <a:gdLst>
                  <a:gd name="T0" fmla="*/ 160 w 164"/>
                  <a:gd name="T1" fmla="*/ 32 h 164"/>
                  <a:gd name="T2" fmla="*/ 160 w 164"/>
                  <a:gd name="T3" fmla="*/ 32 h 164"/>
                  <a:gd name="T4" fmla="*/ 162 w 164"/>
                  <a:gd name="T5" fmla="*/ 34 h 164"/>
                  <a:gd name="T6" fmla="*/ 164 w 164"/>
                  <a:gd name="T7" fmla="*/ 38 h 164"/>
                  <a:gd name="T8" fmla="*/ 162 w 164"/>
                  <a:gd name="T9" fmla="*/ 42 h 164"/>
                  <a:gd name="T10" fmla="*/ 160 w 164"/>
                  <a:gd name="T11" fmla="*/ 46 h 164"/>
                  <a:gd name="T12" fmla="*/ 44 w 164"/>
                  <a:gd name="T13" fmla="*/ 162 h 164"/>
                  <a:gd name="T14" fmla="*/ 44 w 164"/>
                  <a:gd name="T15" fmla="*/ 162 h 164"/>
                  <a:gd name="T16" fmla="*/ 42 w 164"/>
                  <a:gd name="T17" fmla="*/ 164 h 164"/>
                  <a:gd name="T18" fmla="*/ 38 w 164"/>
                  <a:gd name="T19" fmla="*/ 164 h 164"/>
                  <a:gd name="T20" fmla="*/ 34 w 164"/>
                  <a:gd name="T21" fmla="*/ 164 h 164"/>
                  <a:gd name="T22" fmla="*/ 30 w 164"/>
                  <a:gd name="T23" fmla="*/ 162 h 164"/>
                  <a:gd name="T24" fmla="*/ 2 w 164"/>
                  <a:gd name="T25" fmla="*/ 132 h 164"/>
                  <a:gd name="T26" fmla="*/ 2 w 164"/>
                  <a:gd name="T27" fmla="*/ 132 h 164"/>
                  <a:gd name="T28" fmla="*/ 0 w 164"/>
                  <a:gd name="T29" fmla="*/ 130 h 164"/>
                  <a:gd name="T30" fmla="*/ 0 w 164"/>
                  <a:gd name="T31" fmla="*/ 126 h 164"/>
                  <a:gd name="T32" fmla="*/ 0 w 164"/>
                  <a:gd name="T33" fmla="*/ 122 h 164"/>
                  <a:gd name="T34" fmla="*/ 2 w 164"/>
                  <a:gd name="T35" fmla="*/ 118 h 164"/>
                  <a:gd name="T36" fmla="*/ 118 w 164"/>
                  <a:gd name="T37" fmla="*/ 2 h 164"/>
                  <a:gd name="T38" fmla="*/ 118 w 164"/>
                  <a:gd name="T39" fmla="*/ 2 h 164"/>
                  <a:gd name="T40" fmla="*/ 122 w 164"/>
                  <a:gd name="T41" fmla="*/ 0 h 164"/>
                  <a:gd name="T42" fmla="*/ 124 w 164"/>
                  <a:gd name="T43" fmla="*/ 0 h 164"/>
                  <a:gd name="T44" fmla="*/ 128 w 164"/>
                  <a:gd name="T45" fmla="*/ 0 h 164"/>
                  <a:gd name="T46" fmla="*/ 132 w 164"/>
                  <a:gd name="T47" fmla="*/ 2 h 164"/>
                  <a:gd name="T48" fmla="*/ 160 w 164"/>
                  <a:gd name="T49" fmla="*/ 3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" h="164">
                    <a:moveTo>
                      <a:pt x="160" y="32"/>
                    </a:moveTo>
                    <a:lnTo>
                      <a:pt x="160" y="32"/>
                    </a:lnTo>
                    <a:lnTo>
                      <a:pt x="162" y="34"/>
                    </a:lnTo>
                    <a:lnTo>
                      <a:pt x="164" y="38"/>
                    </a:lnTo>
                    <a:lnTo>
                      <a:pt x="162" y="42"/>
                    </a:lnTo>
                    <a:lnTo>
                      <a:pt x="160" y="46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42" y="164"/>
                    </a:lnTo>
                    <a:lnTo>
                      <a:pt x="38" y="164"/>
                    </a:lnTo>
                    <a:lnTo>
                      <a:pt x="34" y="164"/>
                    </a:lnTo>
                    <a:lnTo>
                      <a:pt x="30" y="162"/>
                    </a:lnTo>
                    <a:lnTo>
                      <a:pt x="2" y="132"/>
                    </a:lnTo>
                    <a:lnTo>
                      <a:pt x="2" y="132"/>
                    </a:lnTo>
                    <a:lnTo>
                      <a:pt x="0" y="130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2" y="118"/>
                    </a:lnTo>
                    <a:lnTo>
                      <a:pt x="118" y="2"/>
                    </a:lnTo>
                    <a:lnTo>
                      <a:pt x="118" y="2"/>
                    </a:lnTo>
                    <a:lnTo>
                      <a:pt x="122" y="0"/>
                    </a:lnTo>
                    <a:lnTo>
                      <a:pt x="124" y="0"/>
                    </a:lnTo>
                    <a:lnTo>
                      <a:pt x="128" y="0"/>
                    </a:lnTo>
                    <a:lnTo>
                      <a:pt x="132" y="2"/>
                    </a:lnTo>
                    <a:lnTo>
                      <a:pt x="16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Freeform 83"/>
              <p:cNvSpPr>
                <a:spLocks noEditPoints="1"/>
              </p:cNvSpPr>
              <p:nvPr/>
            </p:nvSpPr>
            <p:spPr bwMode="auto">
              <a:xfrm>
                <a:off x="2687638" y="3724275"/>
                <a:ext cx="406400" cy="396875"/>
              </a:xfrm>
              <a:custGeom>
                <a:avLst/>
                <a:gdLst>
                  <a:gd name="T0" fmla="*/ 186 w 256"/>
                  <a:gd name="T1" fmla="*/ 8 h 250"/>
                  <a:gd name="T2" fmla="*/ 166 w 256"/>
                  <a:gd name="T3" fmla="*/ 0 h 250"/>
                  <a:gd name="T4" fmla="*/ 100 w 256"/>
                  <a:gd name="T5" fmla="*/ 30 h 250"/>
                  <a:gd name="T6" fmla="*/ 86 w 256"/>
                  <a:gd name="T7" fmla="*/ 44 h 250"/>
                  <a:gd name="T8" fmla="*/ 72 w 256"/>
                  <a:gd name="T9" fmla="*/ 86 h 250"/>
                  <a:gd name="T10" fmla="*/ 80 w 256"/>
                  <a:gd name="T11" fmla="*/ 104 h 250"/>
                  <a:gd name="T12" fmla="*/ 88 w 256"/>
                  <a:gd name="T13" fmla="*/ 108 h 250"/>
                  <a:gd name="T14" fmla="*/ 112 w 256"/>
                  <a:gd name="T15" fmla="*/ 102 h 250"/>
                  <a:gd name="T16" fmla="*/ 162 w 256"/>
                  <a:gd name="T17" fmla="*/ 56 h 250"/>
                  <a:gd name="T18" fmla="*/ 250 w 256"/>
                  <a:gd name="T19" fmla="*/ 106 h 250"/>
                  <a:gd name="T20" fmla="*/ 254 w 256"/>
                  <a:gd name="T21" fmla="*/ 78 h 250"/>
                  <a:gd name="T22" fmla="*/ 42 w 256"/>
                  <a:gd name="T23" fmla="*/ 136 h 250"/>
                  <a:gd name="T24" fmla="*/ 32 w 256"/>
                  <a:gd name="T25" fmla="*/ 132 h 250"/>
                  <a:gd name="T26" fmla="*/ 4 w 256"/>
                  <a:gd name="T27" fmla="*/ 156 h 250"/>
                  <a:gd name="T28" fmla="*/ 0 w 256"/>
                  <a:gd name="T29" fmla="*/ 164 h 250"/>
                  <a:gd name="T30" fmla="*/ 4 w 256"/>
                  <a:gd name="T31" fmla="*/ 174 h 250"/>
                  <a:gd name="T32" fmla="*/ 18 w 256"/>
                  <a:gd name="T33" fmla="*/ 176 h 250"/>
                  <a:gd name="T34" fmla="*/ 42 w 256"/>
                  <a:gd name="T35" fmla="*/ 154 h 250"/>
                  <a:gd name="T36" fmla="*/ 44 w 256"/>
                  <a:gd name="T37" fmla="*/ 140 h 250"/>
                  <a:gd name="T38" fmla="*/ 66 w 256"/>
                  <a:gd name="T39" fmla="*/ 160 h 250"/>
                  <a:gd name="T40" fmla="*/ 56 w 256"/>
                  <a:gd name="T41" fmla="*/ 156 h 250"/>
                  <a:gd name="T42" fmla="*/ 28 w 256"/>
                  <a:gd name="T43" fmla="*/ 180 h 250"/>
                  <a:gd name="T44" fmla="*/ 24 w 256"/>
                  <a:gd name="T45" fmla="*/ 188 h 250"/>
                  <a:gd name="T46" fmla="*/ 28 w 256"/>
                  <a:gd name="T47" fmla="*/ 198 h 250"/>
                  <a:gd name="T48" fmla="*/ 42 w 256"/>
                  <a:gd name="T49" fmla="*/ 200 h 250"/>
                  <a:gd name="T50" fmla="*/ 66 w 256"/>
                  <a:gd name="T51" fmla="*/ 178 h 250"/>
                  <a:gd name="T52" fmla="*/ 68 w 256"/>
                  <a:gd name="T53" fmla="*/ 164 h 250"/>
                  <a:gd name="T54" fmla="*/ 96 w 256"/>
                  <a:gd name="T55" fmla="*/ 208 h 250"/>
                  <a:gd name="T56" fmla="*/ 74 w 256"/>
                  <a:gd name="T57" fmla="*/ 232 h 250"/>
                  <a:gd name="T58" fmla="*/ 76 w 256"/>
                  <a:gd name="T59" fmla="*/ 246 h 250"/>
                  <a:gd name="T60" fmla="*/ 86 w 256"/>
                  <a:gd name="T61" fmla="*/ 250 h 250"/>
                  <a:gd name="T62" fmla="*/ 114 w 256"/>
                  <a:gd name="T63" fmla="*/ 226 h 250"/>
                  <a:gd name="T64" fmla="*/ 118 w 256"/>
                  <a:gd name="T65" fmla="*/ 218 h 250"/>
                  <a:gd name="T66" fmla="*/ 114 w 256"/>
                  <a:gd name="T67" fmla="*/ 208 h 250"/>
                  <a:gd name="T68" fmla="*/ 100 w 256"/>
                  <a:gd name="T69" fmla="*/ 206 h 250"/>
                  <a:gd name="T70" fmla="*/ 90 w 256"/>
                  <a:gd name="T71" fmla="*/ 184 h 250"/>
                  <a:gd name="T72" fmla="*/ 82 w 256"/>
                  <a:gd name="T73" fmla="*/ 180 h 250"/>
                  <a:gd name="T74" fmla="*/ 52 w 256"/>
                  <a:gd name="T75" fmla="*/ 204 h 250"/>
                  <a:gd name="T76" fmla="*/ 48 w 256"/>
                  <a:gd name="T77" fmla="*/ 212 h 250"/>
                  <a:gd name="T78" fmla="*/ 52 w 256"/>
                  <a:gd name="T79" fmla="*/ 222 h 250"/>
                  <a:gd name="T80" fmla="*/ 66 w 256"/>
                  <a:gd name="T81" fmla="*/ 224 h 250"/>
                  <a:gd name="T82" fmla="*/ 90 w 256"/>
                  <a:gd name="T83" fmla="*/ 202 h 250"/>
                  <a:gd name="T84" fmla="*/ 92 w 256"/>
                  <a:gd name="T85" fmla="*/ 188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6" h="250">
                    <a:moveTo>
                      <a:pt x="250" y="70"/>
                    </a:moveTo>
                    <a:lnTo>
                      <a:pt x="186" y="8"/>
                    </a:lnTo>
                    <a:lnTo>
                      <a:pt x="186" y="8"/>
                    </a:lnTo>
                    <a:lnTo>
                      <a:pt x="180" y="4"/>
                    </a:lnTo>
                    <a:lnTo>
                      <a:pt x="174" y="0"/>
                    </a:lnTo>
                    <a:lnTo>
                      <a:pt x="166" y="0"/>
                    </a:lnTo>
                    <a:lnTo>
                      <a:pt x="158" y="4"/>
                    </a:lnTo>
                    <a:lnTo>
                      <a:pt x="158" y="4"/>
                    </a:lnTo>
                    <a:lnTo>
                      <a:pt x="100" y="30"/>
                    </a:lnTo>
                    <a:lnTo>
                      <a:pt x="100" y="30"/>
                    </a:lnTo>
                    <a:lnTo>
                      <a:pt x="92" y="36"/>
                    </a:lnTo>
                    <a:lnTo>
                      <a:pt x="86" y="44"/>
                    </a:lnTo>
                    <a:lnTo>
                      <a:pt x="74" y="80"/>
                    </a:lnTo>
                    <a:lnTo>
                      <a:pt x="74" y="80"/>
                    </a:lnTo>
                    <a:lnTo>
                      <a:pt x="72" y="86"/>
                    </a:lnTo>
                    <a:lnTo>
                      <a:pt x="74" y="92"/>
                    </a:lnTo>
                    <a:lnTo>
                      <a:pt x="76" y="98"/>
                    </a:lnTo>
                    <a:lnTo>
                      <a:pt x="80" y="104"/>
                    </a:lnTo>
                    <a:lnTo>
                      <a:pt x="80" y="104"/>
                    </a:lnTo>
                    <a:lnTo>
                      <a:pt x="88" y="108"/>
                    </a:lnTo>
                    <a:lnTo>
                      <a:pt x="88" y="108"/>
                    </a:lnTo>
                    <a:lnTo>
                      <a:pt x="96" y="110"/>
                    </a:lnTo>
                    <a:lnTo>
                      <a:pt x="104" y="108"/>
                    </a:lnTo>
                    <a:lnTo>
                      <a:pt x="112" y="102"/>
                    </a:lnTo>
                    <a:lnTo>
                      <a:pt x="116" y="94"/>
                    </a:lnTo>
                    <a:lnTo>
                      <a:pt x="126" y="68"/>
                    </a:lnTo>
                    <a:lnTo>
                      <a:pt x="162" y="56"/>
                    </a:lnTo>
                    <a:lnTo>
                      <a:pt x="232" y="124"/>
                    </a:lnTo>
                    <a:lnTo>
                      <a:pt x="250" y="106"/>
                    </a:lnTo>
                    <a:lnTo>
                      <a:pt x="250" y="106"/>
                    </a:lnTo>
                    <a:lnTo>
                      <a:pt x="254" y="98"/>
                    </a:lnTo>
                    <a:lnTo>
                      <a:pt x="256" y="88"/>
                    </a:lnTo>
                    <a:lnTo>
                      <a:pt x="254" y="78"/>
                    </a:lnTo>
                    <a:lnTo>
                      <a:pt x="250" y="70"/>
                    </a:lnTo>
                    <a:lnTo>
                      <a:pt x="250" y="70"/>
                    </a:lnTo>
                    <a:close/>
                    <a:moveTo>
                      <a:pt x="42" y="136"/>
                    </a:moveTo>
                    <a:lnTo>
                      <a:pt x="42" y="136"/>
                    </a:lnTo>
                    <a:lnTo>
                      <a:pt x="38" y="132"/>
                    </a:lnTo>
                    <a:lnTo>
                      <a:pt x="32" y="132"/>
                    </a:lnTo>
                    <a:lnTo>
                      <a:pt x="28" y="132"/>
                    </a:lnTo>
                    <a:lnTo>
                      <a:pt x="24" y="136"/>
                    </a:lnTo>
                    <a:lnTo>
                      <a:pt x="4" y="156"/>
                    </a:lnTo>
                    <a:lnTo>
                      <a:pt x="4" y="156"/>
                    </a:lnTo>
                    <a:lnTo>
                      <a:pt x="0" y="160"/>
                    </a:lnTo>
                    <a:lnTo>
                      <a:pt x="0" y="164"/>
                    </a:lnTo>
                    <a:lnTo>
                      <a:pt x="0" y="170"/>
                    </a:lnTo>
                    <a:lnTo>
                      <a:pt x="4" y="174"/>
                    </a:lnTo>
                    <a:lnTo>
                      <a:pt x="4" y="174"/>
                    </a:lnTo>
                    <a:lnTo>
                      <a:pt x="8" y="176"/>
                    </a:lnTo>
                    <a:lnTo>
                      <a:pt x="12" y="178"/>
                    </a:lnTo>
                    <a:lnTo>
                      <a:pt x="18" y="176"/>
                    </a:lnTo>
                    <a:lnTo>
                      <a:pt x="22" y="174"/>
                    </a:lnTo>
                    <a:lnTo>
                      <a:pt x="42" y="154"/>
                    </a:lnTo>
                    <a:lnTo>
                      <a:pt x="42" y="154"/>
                    </a:lnTo>
                    <a:lnTo>
                      <a:pt x="44" y="150"/>
                    </a:lnTo>
                    <a:lnTo>
                      <a:pt x="46" y="144"/>
                    </a:lnTo>
                    <a:lnTo>
                      <a:pt x="44" y="140"/>
                    </a:lnTo>
                    <a:lnTo>
                      <a:pt x="42" y="136"/>
                    </a:lnTo>
                    <a:lnTo>
                      <a:pt x="42" y="136"/>
                    </a:lnTo>
                    <a:close/>
                    <a:moveTo>
                      <a:pt x="66" y="160"/>
                    </a:moveTo>
                    <a:lnTo>
                      <a:pt x="66" y="160"/>
                    </a:lnTo>
                    <a:lnTo>
                      <a:pt x="62" y="156"/>
                    </a:lnTo>
                    <a:lnTo>
                      <a:pt x="56" y="156"/>
                    </a:lnTo>
                    <a:lnTo>
                      <a:pt x="52" y="156"/>
                    </a:lnTo>
                    <a:lnTo>
                      <a:pt x="48" y="160"/>
                    </a:lnTo>
                    <a:lnTo>
                      <a:pt x="28" y="180"/>
                    </a:lnTo>
                    <a:lnTo>
                      <a:pt x="28" y="180"/>
                    </a:lnTo>
                    <a:lnTo>
                      <a:pt x="24" y="184"/>
                    </a:lnTo>
                    <a:lnTo>
                      <a:pt x="24" y="188"/>
                    </a:lnTo>
                    <a:lnTo>
                      <a:pt x="24" y="194"/>
                    </a:lnTo>
                    <a:lnTo>
                      <a:pt x="28" y="198"/>
                    </a:lnTo>
                    <a:lnTo>
                      <a:pt x="28" y="198"/>
                    </a:lnTo>
                    <a:lnTo>
                      <a:pt x="32" y="200"/>
                    </a:lnTo>
                    <a:lnTo>
                      <a:pt x="36" y="202"/>
                    </a:lnTo>
                    <a:lnTo>
                      <a:pt x="42" y="200"/>
                    </a:lnTo>
                    <a:lnTo>
                      <a:pt x="46" y="198"/>
                    </a:lnTo>
                    <a:lnTo>
                      <a:pt x="66" y="178"/>
                    </a:lnTo>
                    <a:lnTo>
                      <a:pt x="66" y="178"/>
                    </a:lnTo>
                    <a:lnTo>
                      <a:pt x="68" y="174"/>
                    </a:lnTo>
                    <a:lnTo>
                      <a:pt x="70" y="168"/>
                    </a:lnTo>
                    <a:lnTo>
                      <a:pt x="68" y="164"/>
                    </a:lnTo>
                    <a:lnTo>
                      <a:pt x="66" y="160"/>
                    </a:lnTo>
                    <a:lnTo>
                      <a:pt x="66" y="160"/>
                    </a:lnTo>
                    <a:close/>
                    <a:moveTo>
                      <a:pt x="96" y="208"/>
                    </a:moveTo>
                    <a:lnTo>
                      <a:pt x="76" y="228"/>
                    </a:lnTo>
                    <a:lnTo>
                      <a:pt x="76" y="228"/>
                    </a:lnTo>
                    <a:lnTo>
                      <a:pt x="74" y="232"/>
                    </a:lnTo>
                    <a:lnTo>
                      <a:pt x="72" y="238"/>
                    </a:lnTo>
                    <a:lnTo>
                      <a:pt x="74" y="242"/>
                    </a:lnTo>
                    <a:lnTo>
                      <a:pt x="76" y="246"/>
                    </a:lnTo>
                    <a:lnTo>
                      <a:pt x="76" y="246"/>
                    </a:lnTo>
                    <a:lnTo>
                      <a:pt x="80" y="250"/>
                    </a:lnTo>
                    <a:lnTo>
                      <a:pt x="86" y="250"/>
                    </a:lnTo>
                    <a:lnTo>
                      <a:pt x="90" y="250"/>
                    </a:lnTo>
                    <a:lnTo>
                      <a:pt x="94" y="246"/>
                    </a:lnTo>
                    <a:lnTo>
                      <a:pt x="114" y="226"/>
                    </a:lnTo>
                    <a:lnTo>
                      <a:pt x="114" y="226"/>
                    </a:lnTo>
                    <a:lnTo>
                      <a:pt x="118" y="222"/>
                    </a:lnTo>
                    <a:lnTo>
                      <a:pt x="118" y="218"/>
                    </a:lnTo>
                    <a:lnTo>
                      <a:pt x="118" y="212"/>
                    </a:lnTo>
                    <a:lnTo>
                      <a:pt x="114" y="208"/>
                    </a:lnTo>
                    <a:lnTo>
                      <a:pt x="114" y="208"/>
                    </a:lnTo>
                    <a:lnTo>
                      <a:pt x="110" y="206"/>
                    </a:lnTo>
                    <a:lnTo>
                      <a:pt x="106" y="204"/>
                    </a:lnTo>
                    <a:lnTo>
                      <a:pt x="100" y="206"/>
                    </a:lnTo>
                    <a:lnTo>
                      <a:pt x="96" y="208"/>
                    </a:lnTo>
                    <a:lnTo>
                      <a:pt x="96" y="208"/>
                    </a:lnTo>
                    <a:close/>
                    <a:moveTo>
                      <a:pt x="90" y="184"/>
                    </a:moveTo>
                    <a:lnTo>
                      <a:pt x="90" y="184"/>
                    </a:lnTo>
                    <a:lnTo>
                      <a:pt x="86" y="180"/>
                    </a:lnTo>
                    <a:lnTo>
                      <a:pt x="82" y="180"/>
                    </a:lnTo>
                    <a:lnTo>
                      <a:pt x="76" y="180"/>
                    </a:lnTo>
                    <a:lnTo>
                      <a:pt x="72" y="184"/>
                    </a:lnTo>
                    <a:lnTo>
                      <a:pt x="52" y="204"/>
                    </a:lnTo>
                    <a:lnTo>
                      <a:pt x="52" y="204"/>
                    </a:lnTo>
                    <a:lnTo>
                      <a:pt x="50" y="208"/>
                    </a:lnTo>
                    <a:lnTo>
                      <a:pt x="48" y="212"/>
                    </a:lnTo>
                    <a:lnTo>
                      <a:pt x="50" y="218"/>
                    </a:lnTo>
                    <a:lnTo>
                      <a:pt x="52" y="222"/>
                    </a:lnTo>
                    <a:lnTo>
                      <a:pt x="52" y="222"/>
                    </a:lnTo>
                    <a:lnTo>
                      <a:pt x="56" y="224"/>
                    </a:lnTo>
                    <a:lnTo>
                      <a:pt x="60" y="226"/>
                    </a:lnTo>
                    <a:lnTo>
                      <a:pt x="66" y="224"/>
                    </a:lnTo>
                    <a:lnTo>
                      <a:pt x="70" y="222"/>
                    </a:lnTo>
                    <a:lnTo>
                      <a:pt x="90" y="202"/>
                    </a:lnTo>
                    <a:lnTo>
                      <a:pt x="90" y="202"/>
                    </a:lnTo>
                    <a:lnTo>
                      <a:pt x="92" y="198"/>
                    </a:lnTo>
                    <a:lnTo>
                      <a:pt x="94" y="192"/>
                    </a:lnTo>
                    <a:lnTo>
                      <a:pt x="92" y="188"/>
                    </a:lnTo>
                    <a:lnTo>
                      <a:pt x="90" y="184"/>
                    </a:lnTo>
                    <a:lnTo>
                      <a:pt x="90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515641" y="3002831"/>
            <a:ext cx="1763628" cy="1763628"/>
            <a:chOff x="6486613" y="3002831"/>
            <a:chExt cx="1763628" cy="1763628"/>
          </a:xfrm>
        </p:grpSpPr>
        <p:sp>
          <p:nvSpPr>
            <p:cNvPr id="32" name="泪滴形 36"/>
            <p:cNvSpPr>
              <a:spLocks/>
            </p:cNvSpPr>
            <p:nvPr/>
          </p:nvSpPr>
          <p:spPr bwMode="auto">
            <a:xfrm rot="13500000">
              <a:off x="6486613" y="3002831"/>
              <a:ext cx="1763628" cy="176362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noFill/>
            <a:ln>
              <a:solidFill>
                <a:srgbClr val="4D4D4D"/>
              </a:solidFill>
              <a:prstDash val="sysDash"/>
            </a:ln>
          </p:spPr>
          <p:txBody>
            <a:bodyPr anchor="ctr"/>
            <a:lstStyle/>
            <a:p>
              <a:pPr>
                <a:defRPr/>
              </a:pPr>
              <a:endParaRPr lang="zh-CN" altLang="en-US" sz="2400" kern="0">
                <a:solidFill>
                  <a:schemeClr val="bg1"/>
                </a:solidFill>
              </a:endParaRPr>
            </a:p>
          </p:txBody>
        </p:sp>
        <p:sp>
          <p:nvSpPr>
            <p:cNvPr id="33" name="同心圆 32"/>
            <p:cNvSpPr/>
            <p:nvPr/>
          </p:nvSpPr>
          <p:spPr>
            <a:xfrm>
              <a:off x="6903625" y="3260730"/>
              <a:ext cx="1253831" cy="1253824"/>
            </a:xfrm>
            <a:prstGeom prst="donut">
              <a:avLst>
                <a:gd name="adj" fmla="val 4879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6930990" y="3288095"/>
              <a:ext cx="1199100" cy="1199093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7221581" y="3583351"/>
              <a:ext cx="617917" cy="625226"/>
              <a:chOff x="2627313" y="1546225"/>
              <a:chExt cx="536575" cy="542925"/>
            </a:xfrm>
            <a:solidFill>
              <a:schemeClr val="bg1"/>
            </a:solidFill>
          </p:grpSpPr>
          <p:sp>
            <p:nvSpPr>
              <p:cNvPr id="36" name="Freeform 30"/>
              <p:cNvSpPr>
                <a:spLocks noEditPoints="1"/>
              </p:cNvSpPr>
              <p:nvPr/>
            </p:nvSpPr>
            <p:spPr bwMode="auto">
              <a:xfrm>
                <a:off x="2627313" y="1616075"/>
                <a:ext cx="536575" cy="473075"/>
              </a:xfrm>
              <a:custGeom>
                <a:avLst/>
                <a:gdLst>
                  <a:gd name="T0" fmla="*/ 310 w 338"/>
                  <a:gd name="T1" fmla="*/ 134 h 298"/>
                  <a:gd name="T2" fmla="*/ 296 w 338"/>
                  <a:gd name="T3" fmla="*/ 94 h 298"/>
                  <a:gd name="T4" fmla="*/ 270 w 338"/>
                  <a:gd name="T5" fmla="*/ 62 h 298"/>
                  <a:gd name="T6" fmla="*/ 248 w 338"/>
                  <a:gd name="T7" fmla="*/ 46 h 298"/>
                  <a:gd name="T8" fmla="*/ 208 w 338"/>
                  <a:gd name="T9" fmla="*/ 72 h 298"/>
                  <a:gd name="T10" fmla="*/ 182 w 338"/>
                  <a:gd name="T11" fmla="*/ 72 h 298"/>
                  <a:gd name="T12" fmla="*/ 152 w 338"/>
                  <a:gd name="T13" fmla="*/ 60 h 298"/>
                  <a:gd name="T14" fmla="*/ 132 w 338"/>
                  <a:gd name="T15" fmla="*/ 36 h 298"/>
                  <a:gd name="T16" fmla="*/ 94 w 338"/>
                  <a:gd name="T17" fmla="*/ 2 h 298"/>
                  <a:gd name="T18" fmla="*/ 86 w 338"/>
                  <a:gd name="T19" fmla="*/ 2 h 298"/>
                  <a:gd name="T20" fmla="*/ 80 w 338"/>
                  <a:gd name="T21" fmla="*/ 56 h 298"/>
                  <a:gd name="T22" fmla="*/ 48 w 338"/>
                  <a:gd name="T23" fmla="*/ 92 h 298"/>
                  <a:gd name="T24" fmla="*/ 18 w 338"/>
                  <a:gd name="T25" fmla="*/ 108 h 298"/>
                  <a:gd name="T26" fmla="*/ 2 w 338"/>
                  <a:gd name="T27" fmla="*/ 118 h 298"/>
                  <a:gd name="T28" fmla="*/ 0 w 338"/>
                  <a:gd name="T29" fmla="*/ 174 h 298"/>
                  <a:gd name="T30" fmla="*/ 10 w 338"/>
                  <a:gd name="T31" fmla="*/ 188 h 298"/>
                  <a:gd name="T32" fmla="*/ 36 w 338"/>
                  <a:gd name="T33" fmla="*/ 190 h 298"/>
                  <a:gd name="T34" fmla="*/ 74 w 338"/>
                  <a:gd name="T35" fmla="*/ 246 h 298"/>
                  <a:gd name="T36" fmla="*/ 92 w 338"/>
                  <a:gd name="T37" fmla="*/ 290 h 298"/>
                  <a:gd name="T38" fmla="*/ 136 w 338"/>
                  <a:gd name="T39" fmla="*/ 298 h 298"/>
                  <a:gd name="T40" fmla="*/ 144 w 338"/>
                  <a:gd name="T41" fmla="*/ 290 h 298"/>
                  <a:gd name="T42" fmla="*/ 156 w 338"/>
                  <a:gd name="T43" fmla="*/ 280 h 298"/>
                  <a:gd name="T44" fmla="*/ 184 w 338"/>
                  <a:gd name="T45" fmla="*/ 280 h 298"/>
                  <a:gd name="T46" fmla="*/ 198 w 338"/>
                  <a:gd name="T47" fmla="*/ 290 h 298"/>
                  <a:gd name="T48" fmla="*/ 242 w 338"/>
                  <a:gd name="T49" fmla="*/ 298 h 298"/>
                  <a:gd name="T50" fmla="*/ 248 w 338"/>
                  <a:gd name="T51" fmla="*/ 290 h 298"/>
                  <a:gd name="T52" fmla="*/ 262 w 338"/>
                  <a:gd name="T53" fmla="*/ 250 h 298"/>
                  <a:gd name="T54" fmla="*/ 290 w 338"/>
                  <a:gd name="T55" fmla="*/ 220 h 298"/>
                  <a:gd name="T56" fmla="*/ 308 w 338"/>
                  <a:gd name="T57" fmla="*/ 180 h 298"/>
                  <a:gd name="T58" fmla="*/ 322 w 338"/>
                  <a:gd name="T59" fmla="*/ 166 h 298"/>
                  <a:gd name="T60" fmla="*/ 336 w 338"/>
                  <a:gd name="T61" fmla="*/ 156 h 298"/>
                  <a:gd name="T62" fmla="*/ 336 w 338"/>
                  <a:gd name="T63" fmla="*/ 144 h 298"/>
                  <a:gd name="T64" fmla="*/ 322 w 338"/>
                  <a:gd name="T65" fmla="*/ 134 h 298"/>
                  <a:gd name="T66" fmla="*/ 96 w 338"/>
                  <a:gd name="T67" fmla="*/ 120 h 298"/>
                  <a:gd name="T68" fmla="*/ 78 w 338"/>
                  <a:gd name="T69" fmla="*/ 110 h 298"/>
                  <a:gd name="T70" fmla="*/ 80 w 338"/>
                  <a:gd name="T71" fmla="*/ 108 h 298"/>
                  <a:gd name="T72" fmla="*/ 92 w 338"/>
                  <a:gd name="T73" fmla="*/ 108 h 298"/>
                  <a:gd name="T74" fmla="*/ 102 w 338"/>
                  <a:gd name="T75" fmla="*/ 94 h 298"/>
                  <a:gd name="T76" fmla="*/ 98 w 338"/>
                  <a:gd name="T77" fmla="*/ 84 h 298"/>
                  <a:gd name="T78" fmla="*/ 88 w 338"/>
                  <a:gd name="T79" fmla="*/ 80 h 298"/>
                  <a:gd name="T80" fmla="*/ 90 w 338"/>
                  <a:gd name="T81" fmla="*/ 78 h 298"/>
                  <a:gd name="T82" fmla="*/ 104 w 338"/>
                  <a:gd name="T83" fmla="*/ 78 h 298"/>
                  <a:gd name="T84" fmla="*/ 116 w 338"/>
                  <a:gd name="T85" fmla="*/ 98 h 298"/>
                  <a:gd name="T86" fmla="*/ 110 w 338"/>
                  <a:gd name="T87" fmla="*/ 114 h 298"/>
                  <a:gd name="T88" fmla="*/ 96 w 338"/>
                  <a:gd name="T89" fmla="*/ 12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38" h="298">
                    <a:moveTo>
                      <a:pt x="322" y="134"/>
                    </a:moveTo>
                    <a:lnTo>
                      <a:pt x="310" y="134"/>
                    </a:lnTo>
                    <a:lnTo>
                      <a:pt x="310" y="134"/>
                    </a:lnTo>
                    <a:lnTo>
                      <a:pt x="306" y="120"/>
                    </a:lnTo>
                    <a:lnTo>
                      <a:pt x="302" y="108"/>
                    </a:lnTo>
                    <a:lnTo>
                      <a:pt x="296" y="94"/>
                    </a:lnTo>
                    <a:lnTo>
                      <a:pt x="288" y="84"/>
                    </a:lnTo>
                    <a:lnTo>
                      <a:pt x="280" y="72"/>
                    </a:lnTo>
                    <a:lnTo>
                      <a:pt x="270" y="62"/>
                    </a:lnTo>
                    <a:lnTo>
                      <a:pt x="260" y="54"/>
                    </a:lnTo>
                    <a:lnTo>
                      <a:pt x="248" y="46"/>
                    </a:lnTo>
                    <a:lnTo>
                      <a:pt x="248" y="46"/>
                    </a:lnTo>
                    <a:lnTo>
                      <a:pt x="236" y="58"/>
                    </a:lnTo>
                    <a:lnTo>
                      <a:pt x="224" y="66"/>
                    </a:lnTo>
                    <a:lnTo>
                      <a:pt x="208" y="72"/>
                    </a:lnTo>
                    <a:lnTo>
                      <a:pt x="192" y="74"/>
                    </a:lnTo>
                    <a:lnTo>
                      <a:pt x="192" y="74"/>
                    </a:lnTo>
                    <a:lnTo>
                      <a:pt x="182" y="72"/>
                    </a:lnTo>
                    <a:lnTo>
                      <a:pt x="172" y="70"/>
                    </a:lnTo>
                    <a:lnTo>
                      <a:pt x="162" y="66"/>
                    </a:lnTo>
                    <a:lnTo>
                      <a:pt x="152" y="60"/>
                    </a:lnTo>
                    <a:lnTo>
                      <a:pt x="144" y="54"/>
                    </a:lnTo>
                    <a:lnTo>
                      <a:pt x="138" y="46"/>
                    </a:lnTo>
                    <a:lnTo>
                      <a:pt x="132" y="36"/>
                    </a:lnTo>
                    <a:lnTo>
                      <a:pt x="128" y="28"/>
                    </a:lnTo>
                    <a:lnTo>
                      <a:pt x="94" y="2"/>
                    </a:lnTo>
                    <a:lnTo>
                      <a:pt x="94" y="2"/>
                    </a:lnTo>
                    <a:lnTo>
                      <a:pt x="90" y="0"/>
                    </a:lnTo>
                    <a:lnTo>
                      <a:pt x="88" y="0"/>
                    </a:lnTo>
                    <a:lnTo>
                      <a:pt x="86" y="2"/>
                    </a:lnTo>
                    <a:lnTo>
                      <a:pt x="86" y="6"/>
                    </a:lnTo>
                    <a:lnTo>
                      <a:pt x="80" y="56"/>
                    </a:lnTo>
                    <a:lnTo>
                      <a:pt x="80" y="56"/>
                    </a:lnTo>
                    <a:lnTo>
                      <a:pt x="68" y="66"/>
                    </a:lnTo>
                    <a:lnTo>
                      <a:pt x="56" y="80"/>
                    </a:lnTo>
                    <a:lnTo>
                      <a:pt x="48" y="92"/>
                    </a:lnTo>
                    <a:lnTo>
                      <a:pt x="40" y="108"/>
                    </a:lnTo>
                    <a:lnTo>
                      <a:pt x="18" y="108"/>
                    </a:lnTo>
                    <a:lnTo>
                      <a:pt x="18" y="108"/>
                    </a:lnTo>
                    <a:lnTo>
                      <a:pt x="10" y="108"/>
                    </a:lnTo>
                    <a:lnTo>
                      <a:pt x="6" y="112"/>
                    </a:lnTo>
                    <a:lnTo>
                      <a:pt x="2" y="118"/>
                    </a:lnTo>
                    <a:lnTo>
                      <a:pt x="0" y="124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2" y="180"/>
                    </a:lnTo>
                    <a:lnTo>
                      <a:pt x="6" y="184"/>
                    </a:lnTo>
                    <a:lnTo>
                      <a:pt x="10" y="188"/>
                    </a:lnTo>
                    <a:lnTo>
                      <a:pt x="18" y="190"/>
                    </a:lnTo>
                    <a:lnTo>
                      <a:pt x="36" y="190"/>
                    </a:lnTo>
                    <a:lnTo>
                      <a:pt x="36" y="190"/>
                    </a:lnTo>
                    <a:lnTo>
                      <a:pt x="46" y="210"/>
                    </a:lnTo>
                    <a:lnTo>
                      <a:pt x="58" y="228"/>
                    </a:lnTo>
                    <a:lnTo>
                      <a:pt x="74" y="246"/>
                    </a:lnTo>
                    <a:lnTo>
                      <a:pt x="92" y="258"/>
                    </a:lnTo>
                    <a:lnTo>
                      <a:pt x="92" y="290"/>
                    </a:lnTo>
                    <a:lnTo>
                      <a:pt x="92" y="290"/>
                    </a:lnTo>
                    <a:lnTo>
                      <a:pt x="96" y="296"/>
                    </a:lnTo>
                    <a:lnTo>
                      <a:pt x="100" y="298"/>
                    </a:lnTo>
                    <a:lnTo>
                      <a:pt x="136" y="298"/>
                    </a:lnTo>
                    <a:lnTo>
                      <a:pt x="136" y="298"/>
                    </a:lnTo>
                    <a:lnTo>
                      <a:pt x="142" y="296"/>
                    </a:lnTo>
                    <a:lnTo>
                      <a:pt x="144" y="290"/>
                    </a:lnTo>
                    <a:lnTo>
                      <a:pt x="144" y="278"/>
                    </a:lnTo>
                    <a:lnTo>
                      <a:pt x="144" y="278"/>
                    </a:lnTo>
                    <a:lnTo>
                      <a:pt x="156" y="280"/>
                    </a:lnTo>
                    <a:lnTo>
                      <a:pt x="170" y="280"/>
                    </a:lnTo>
                    <a:lnTo>
                      <a:pt x="170" y="280"/>
                    </a:lnTo>
                    <a:lnTo>
                      <a:pt x="184" y="280"/>
                    </a:lnTo>
                    <a:lnTo>
                      <a:pt x="198" y="278"/>
                    </a:lnTo>
                    <a:lnTo>
                      <a:pt x="198" y="290"/>
                    </a:lnTo>
                    <a:lnTo>
                      <a:pt x="198" y="290"/>
                    </a:lnTo>
                    <a:lnTo>
                      <a:pt x="200" y="296"/>
                    </a:lnTo>
                    <a:lnTo>
                      <a:pt x="206" y="298"/>
                    </a:lnTo>
                    <a:lnTo>
                      <a:pt x="242" y="298"/>
                    </a:lnTo>
                    <a:lnTo>
                      <a:pt x="242" y="298"/>
                    </a:lnTo>
                    <a:lnTo>
                      <a:pt x="246" y="296"/>
                    </a:lnTo>
                    <a:lnTo>
                      <a:pt x="248" y="290"/>
                    </a:lnTo>
                    <a:lnTo>
                      <a:pt x="248" y="258"/>
                    </a:lnTo>
                    <a:lnTo>
                      <a:pt x="248" y="258"/>
                    </a:lnTo>
                    <a:lnTo>
                      <a:pt x="262" y="250"/>
                    </a:lnTo>
                    <a:lnTo>
                      <a:pt x="272" y="242"/>
                    </a:lnTo>
                    <a:lnTo>
                      <a:pt x="282" y="230"/>
                    </a:lnTo>
                    <a:lnTo>
                      <a:pt x="290" y="220"/>
                    </a:lnTo>
                    <a:lnTo>
                      <a:pt x="298" y="208"/>
                    </a:lnTo>
                    <a:lnTo>
                      <a:pt x="304" y="194"/>
                    </a:lnTo>
                    <a:lnTo>
                      <a:pt x="308" y="180"/>
                    </a:lnTo>
                    <a:lnTo>
                      <a:pt x="310" y="166"/>
                    </a:lnTo>
                    <a:lnTo>
                      <a:pt x="322" y="166"/>
                    </a:lnTo>
                    <a:lnTo>
                      <a:pt x="322" y="166"/>
                    </a:lnTo>
                    <a:lnTo>
                      <a:pt x="328" y="166"/>
                    </a:lnTo>
                    <a:lnTo>
                      <a:pt x="332" y="162"/>
                    </a:lnTo>
                    <a:lnTo>
                      <a:pt x="336" y="156"/>
                    </a:lnTo>
                    <a:lnTo>
                      <a:pt x="338" y="150"/>
                    </a:lnTo>
                    <a:lnTo>
                      <a:pt x="338" y="150"/>
                    </a:lnTo>
                    <a:lnTo>
                      <a:pt x="336" y="144"/>
                    </a:lnTo>
                    <a:lnTo>
                      <a:pt x="332" y="138"/>
                    </a:lnTo>
                    <a:lnTo>
                      <a:pt x="328" y="136"/>
                    </a:lnTo>
                    <a:lnTo>
                      <a:pt x="322" y="134"/>
                    </a:lnTo>
                    <a:lnTo>
                      <a:pt x="322" y="134"/>
                    </a:lnTo>
                    <a:close/>
                    <a:moveTo>
                      <a:pt x="96" y="120"/>
                    </a:moveTo>
                    <a:lnTo>
                      <a:pt x="96" y="120"/>
                    </a:lnTo>
                    <a:lnTo>
                      <a:pt x="88" y="118"/>
                    </a:lnTo>
                    <a:lnTo>
                      <a:pt x="82" y="114"/>
                    </a:lnTo>
                    <a:lnTo>
                      <a:pt x="78" y="110"/>
                    </a:lnTo>
                    <a:lnTo>
                      <a:pt x="76" y="104"/>
                    </a:lnTo>
                    <a:lnTo>
                      <a:pt x="76" y="104"/>
                    </a:lnTo>
                    <a:lnTo>
                      <a:pt x="80" y="108"/>
                    </a:lnTo>
                    <a:lnTo>
                      <a:pt x="88" y="110"/>
                    </a:lnTo>
                    <a:lnTo>
                      <a:pt x="88" y="110"/>
                    </a:lnTo>
                    <a:lnTo>
                      <a:pt x="92" y="108"/>
                    </a:lnTo>
                    <a:lnTo>
                      <a:pt x="98" y="106"/>
                    </a:lnTo>
                    <a:lnTo>
                      <a:pt x="100" y="100"/>
                    </a:lnTo>
                    <a:lnTo>
                      <a:pt x="102" y="94"/>
                    </a:lnTo>
                    <a:lnTo>
                      <a:pt x="102" y="94"/>
                    </a:lnTo>
                    <a:lnTo>
                      <a:pt x="100" y="88"/>
                    </a:lnTo>
                    <a:lnTo>
                      <a:pt x="98" y="84"/>
                    </a:lnTo>
                    <a:lnTo>
                      <a:pt x="92" y="82"/>
                    </a:lnTo>
                    <a:lnTo>
                      <a:pt x="88" y="80"/>
                    </a:lnTo>
                    <a:lnTo>
                      <a:pt x="88" y="80"/>
                    </a:lnTo>
                    <a:lnTo>
                      <a:pt x="86" y="80"/>
                    </a:lnTo>
                    <a:lnTo>
                      <a:pt x="86" y="80"/>
                    </a:lnTo>
                    <a:lnTo>
                      <a:pt x="90" y="78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104" y="78"/>
                    </a:lnTo>
                    <a:lnTo>
                      <a:pt x="110" y="84"/>
                    </a:lnTo>
                    <a:lnTo>
                      <a:pt x="116" y="90"/>
                    </a:lnTo>
                    <a:lnTo>
                      <a:pt x="116" y="98"/>
                    </a:lnTo>
                    <a:lnTo>
                      <a:pt x="116" y="98"/>
                    </a:lnTo>
                    <a:lnTo>
                      <a:pt x="116" y="106"/>
                    </a:lnTo>
                    <a:lnTo>
                      <a:pt x="110" y="114"/>
                    </a:lnTo>
                    <a:lnTo>
                      <a:pt x="104" y="118"/>
                    </a:lnTo>
                    <a:lnTo>
                      <a:pt x="96" y="120"/>
                    </a:lnTo>
                    <a:lnTo>
                      <a:pt x="96" y="1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Freeform 31"/>
              <p:cNvSpPr>
                <a:spLocks noEditPoints="1"/>
              </p:cNvSpPr>
              <p:nvPr/>
            </p:nvSpPr>
            <p:spPr bwMode="auto">
              <a:xfrm>
                <a:off x="2855913" y="1546225"/>
                <a:ext cx="155575" cy="155575"/>
              </a:xfrm>
              <a:custGeom>
                <a:avLst/>
                <a:gdLst>
                  <a:gd name="T0" fmla="*/ 48 w 98"/>
                  <a:gd name="T1" fmla="*/ 0 h 98"/>
                  <a:gd name="T2" fmla="*/ 30 w 98"/>
                  <a:gd name="T3" fmla="*/ 4 h 98"/>
                  <a:gd name="T4" fmla="*/ 14 w 98"/>
                  <a:gd name="T5" fmla="*/ 16 h 98"/>
                  <a:gd name="T6" fmla="*/ 4 w 98"/>
                  <a:gd name="T7" fmla="*/ 30 h 98"/>
                  <a:gd name="T8" fmla="*/ 0 w 98"/>
                  <a:gd name="T9" fmla="*/ 50 h 98"/>
                  <a:gd name="T10" fmla="*/ 0 w 98"/>
                  <a:gd name="T11" fmla="*/ 60 h 98"/>
                  <a:gd name="T12" fmla="*/ 8 w 98"/>
                  <a:gd name="T13" fmla="*/ 78 h 98"/>
                  <a:gd name="T14" fmla="*/ 22 w 98"/>
                  <a:gd name="T15" fmla="*/ 90 h 98"/>
                  <a:gd name="T16" fmla="*/ 38 w 98"/>
                  <a:gd name="T17" fmla="*/ 98 h 98"/>
                  <a:gd name="T18" fmla="*/ 48 w 98"/>
                  <a:gd name="T19" fmla="*/ 98 h 98"/>
                  <a:gd name="T20" fmla="*/ 68 w 98"/>
                  <a:gd name="T21" fmla="*/ 94 h 98"/>
                  <a:gd name="T22" fmla="*/ 84 w 98"/>
                  <a:gd name="T23" fmla="*/ 84 h 98"/>
                  <a:gd name="T24" fmla="*/ 94 w 98"/>
                  <a:gd name="T25" fmla="*/ 68 h 98"/>
                  <a:gd name="T26" fmla="*/ 98 w 98"/>
                  <a:gd name="T27" fmla="*/ 50 h 98"/>
                  <a:gd name="T28" fmla="*/ 96 w 98"/>
                  <a:gd name="T29" fmla="*/ 40 h 98"/>
                  <a:gd name="T30" fmla="*/ 90 w 98"/>
                  <a:gd name="T31" fmla="*/ 22 h 98"/>
                  <a:gd name="T32" fmla="*/ 76 w 98"/>
                  <a:gd name="T33" fmla="*/ 10 h 98"/>
                  <a:gd name="T34" fmla="*/ 58 w 98"/>
                  <a:gd name="T35" fmla="*/ 2 h 98"/>
                  <a:gd name="T36" fmla="*/ 48 w 98"/>
                  <a:gd name="T37" fmla="*/ 0 h 98"/>
                  <a:gd name="T38" fmla="*/ 52 w 98"/>
                  <a:gd name="T39" fmla="*/ 82 h 98"/>
                  <a:gd name="T40" fmla="*/ 42 w 98"/>
                  <a:gd name="T41" fmla="*/ 74 h 98"/>
                  <a:gd name="T42" fmla="*/ 34 w 98"/>
                  <a:gd name="T43" fmla="*/ 74 h 98"/>
                  <a:gd name="T44" fmla="*/ 30 w 98"/>
                  <a:gd name="T45" fmla="*/ 60 h 98"/>
                  <a:gd name="T46" fmla="*/ 36 w 98"/>
                  <a:gd name="T47" fmla="*/ 62 h 98"/>
                  <a:gd name="T48" fmla="*/ 46 w 98"/>
                  <a:gd name="T49" fmla="*/ 64 h 98"/>
                  <a:gd name="T50" fmla="*/ 52 w 98"/>
                  <a:gd name="T51" fmla="*/ 60 h 98"/>
                  <a:gd name="T52" fmla="*/ 50 w 98"/>
                  <a:gd name="T53" fmla="*/ 56 h 98"/>
                  <a:gd name="T54" fmla="*/ 44 w 98"/>
                  <a:gd name="T55" fmla="*/ 54 h 98"/>
                  <a:gd name="T56" fmla="*/ 32 w 98"/>
                  <a:gd name="T57" fmla="*/ 48 h 98"/>
                  <a:gd name="T58" fmla="*/ 28 w 98"/>
                  <a:gd name="T59" fmla="*/ 38 h 98"/>
                  <a:gd name="T60" fmla="*/ 28 w 98"/>
                  <a:gd name="T61" fmla="*/ 34 h 98"/>
                  <a:gd name="T62" fmla="*/ 36 w 98"/>
                  <a:gd name="T63" fmla="*/ 26 h 98"/>
                  <a:gd name="T64" fmla="*/ 42 w 98"/>
                  <a:gd name="T65" fmla="*/ 16 h 98"/>
                  <a:gd name="T66" fmla="*/ 52 w 98"/>
                  <a:gd name="T67" fmla="*/ 22 h 98"/>
                  <a:gd name="T68" fmla="*/ 60 w 98"/>
                  <a:gd name="T69" fmla="*/ 24 h 98"/>
                  <a:gd name="T70" fmla="*/ 64 w 98"/>
                  <a:gd name="T71" fmla="*/ 36 h 98"/>
                  <a:gd name="T72" fmla="*/ 58 w 98"/>
                  <a:gd name="T73" fmla="*/ 34 h 98"/>
                  <a:gd name="T74" fmla="*/ 50 w 98"/>
                  <a:gd name="T75" fmla="*/ 34 h 98"/>
                  <a:gd name="T76" fmla="*/ 44 w 98"/>
                  <a:gd name="T77" fmla="*/ 38 h 98"/>
                  <a:gd name="T78" fmla="*/ 46 w 98"/>
                  <a:gd name="T79" fmla="*/ 40 h 98"/>
                  <a:gd name="T80" fmla="*/ 54 w 98"/>
                  <a:gd name="T81" fmla="*/ 44 h 98"/>
                  <a:gd name="T82" fmla="*/ 66 w 98"/>
                  <a:gd name="T83" fmla="*/ 50 h 98"/>
                  <a:gd name="T84" fmla="*/ 70 w 98"/>
                  <a:gd name="T85" fmla="*/ 58 h 98"/>
                  <a:gd name="T86" fmla="*/ 68 w 98"/>
                  <a:gd name="T87" fmla="*/ 64 h 98"/>
                  <a:gd name="T88" fmla="*/ 60 w 98"/>
                  <a:gd name="T89" fmla="*/ 72 h 98"/>
                  <a:gd name="T90" fmla="*/ 52 w 98"/>
                  <a:gd name="T91" fmla="*/ 7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8" h="98">
                    <a:moveTo>
                      <a:pt x="48" y="0"/>
                    </a:moveTo>
                    <a:lnTo>
                      <a:pt x="48" y="0"/>
                    </a:lnTo>
                    <a:lnTo>
                      <a:pt x="38" y="2"/>
                    </a:lnTo>
                    <a:lnTo>
                      <a:pt x="30" y="4"/>
                    </a:lnTo>
                    <a:lnTo>
                      <a:pt x="22" y="10"/>
                    </a:lnTo>
                    <a:lnTo>
                      <a:pt x="14" y="16"/>
                    </a:lnTo>
                    <a:lnTo>
                      <a:pt x="8" y="22"/>
                    </a:lnTo>
                    <a:lnTo>
                      <a:pt x="4" y="30"/>
                    </a:lnTo>
                    <a:lnTo>
                      <a:pt x="0" y="4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60"/>
                    </a:lnTo>
                    <a:lnTo>
                      <a:pt x="4" y="68"/>
                    </a:lnTo>
                    <a:lnTo>
                      <a:pt x="8" y="78"/>
                    </a:lnTo>
                    <a:lnTo>
                      <a:pt x="14" y="84"/>
                    </a:lnTo>
                    <a:lnTo>
                      <a:pt x="22" y="90"/>
                    </a:lnTo>
                    <a:lnTo>
                      <a:pt x="30" y="94"/>
                    </a:lnTo>
                    <a:lnTo>
                      <a:pt x="38" y="98"/>
                    </a:lnTo>
                    <a:lnTo>
                      <a:pt x="48" y="98"/>
                    </a:lnTo>
                    <a:lnTo>
                      <a:pt x="48" y="98"/>
                    </a:lnTo>
                    <a:lnTo>
                      <a:pt x="58" y="98"/>
                    </a:lnTo>
                    <a:lnTo>
                      <a:pt x="68" y="94"/>
                    </a:lnTo>
                    <a:lnTo>
                      <a:pt x="76" y="90"/>
                    </a:lnTo>
                    <a:lnTo>
                      <a:pt x="84" y="84"/>
                    </a:lnTo>
                    <a:lnTo>
                      <a:pt x="90" y="78"/>
                    </a:lnTo>
                    <a:lnTo>
                      <a:pt x="94" y="68"/>
                    </a:lnTo>
                    <a:lnTo>
                      <a:pt x="96" y="60"/>
                    </a:lnTo>
                    <a:lnTo>
                      <a:pt x="98" y="50"/>
                    </a:lnTo>
                    <a:lnTo>
                      <a:pt x="98" y="50"/>
                    </a:lnTo>
                    <a:lnTo>
                      <a:pt x="96" y="40"/>
                    </a:lnTo>
                    <a:lnTo>
                      <a:pt x="94" y="30"/>
                    </a:lnTo>
                    <a:lnTo>
                      <a:pt x="90" y="22"/>
                    </a:lnTo>
                    <a:lnTo>
                      <a:pt x="84" y="16"/>
                    </a:lnTo>
                    <a:lnTo>
                      <a:pt x="76" y="10"/>
                    </a:lnTo>
                    <a:lnTo>
                      <a:pt x="68" y="4"/>
                    </a:lnTo>
                    <a:lnTo>
                      <a:pt x="58" y="2"/>
                    </a:lnTo>
                    <a:lnTo>
                      <a:pt x="48" y="0"/>
                    </a:lnTo>
                    <a:lnTo>
                      <a:pt x="48" y="0"/>
                    </a:lnTo>
                    <a:close/>
                    <a:moveTo>
                      <a:pt x="52" y="74"/>
                    </a:moveTo>
                    <a:lnTo>
                      <a:pt x="52" y="82"/>
                    </a:lnTo>
                    <a:lnTo>
                      <a:pt x="42" y="82"/>
                    </a:lnTo>
                    <a:lnTo>
                      <a:pt x="42" y="74"/>
                    </a:lnTo>
                    <a:lnTo>
                      <a:pt x="42" y="74"/>
                    </a:lnTo>
                    <a:lnTo>
                      <a:pt x="34" y="74"/>
                    </a:lnTo>
                    <a:lnTo>
                      <a:pt x="26" y="72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36" y="62"/>
                    </a:lnTo>
                    <a:lnTo>
                      <a:pt x="46" y="64"/>
                    </a:lnTo>
                    <a:lnTo>
                      <a:pt x="46" y="64"/>
                    </a:lnTo>
                    <a:lnTo>
                      <a:pt x="50" y="62"/>
                    </a:lnTo>
                    <a:lnTo>
                      <a:pt x="52" y="60"/>
                    </a:lnTo>
                    <a:lnTo>
                      <a:pt x="52" y="60"/>
                    </a:lnTo>
                    <a:lnTo>
                      <a:pt x="50" y="56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38" y="52"/>
                    </a:lnTo>
                    <a:lnTo>
                      <a:pt x="32" y="48"/>
                    </a:lnTo>
                    <a:lnTo>
                      <a:pt x="28" y="44"/>
                    </a:lnTo>
                    <a:lnTo>
                      <a:pt x="28" y="38"/>
                    </a:lnTo>
                    <a:lnTo>
                      <a:pt x="28" y="38"/>
                    </a:lnTo>
                    <a:lnTo>
                      <a:pt x="28" y="34"/>
                    </a:lnTo>
                    <a:lnTo>
                      <a:pt x="32" y="28"/>
                    </a:lnTo>
                    <a:lnTo>
                      <a:pt x="36" y="26"/>
                    </a:lnTo>
                    <a:lnTo>
                      <a:pt x="42" y="24"/>
                    </a:lnTo>
                    <a:lnTo>
                      <a:pt x="42" y="16"/>
                    </a:lnTo>
                    <a:lnTo>
                      <a:pt x="52" y="16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60" y="24"/>
                    </a:lnTo>
                    <a:lnTo>
                      <a:pt x="66" y="26"/>
                    </a:lnTo>
                    <a:lnTo>
                      <a:pt x="64" y="36"/>
                    </a:lnTo>
                    <a:lnTo>
                      <a:pt x="64" y="36"/>
                    </a:lnTo>
                    <a:lnTo>
                      <a:pt x="58" y="34"/>
                    </a:lnTo>
                    <a:lnTo>
                      <a:pt x="50" y="34"/>
                    </a:lnTo>
                    <a:lnTo>
                      <a:pt x="50" y="34"/>
                    </a:lnTo>
                    <a:lnTo>
                      <a:pt x="44" y="34"/>
                    </a:lnTo>
                    <a:lnTo>
                      <a:pt x="44" y="38"/>
                    </a:lnTo>
                    <a:lnTo>
                      <a:pt x="44" y="38"/>
                    </a:lnTo>
                    <a:lnTo>
                      <a:pt x="46" y="40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60" y="46"/>
                    </a:lnTo>
                    <a:lnTo>
                      <a:pt x="66" y="50"/>
                    </a:lnTo>
                    <a:lnTo>
                      <a:pt x="68" y="54"/>
                    </a:lnTo>
                    <a:lnTo>
                      <a:pt x="70" y="58"/>
                    </a:lnTo>
                    <a:lnTo>
                      <a:pt x="70" y="58"/>
                    </a:lnTo>
                    <a:lnTo>
                      <a:pt x="68" y="64"/>
                    </a:lnTo>
                    <a:lnTo>
                      <a:pt x="64" y="68"/>
                    </a:lnTo>
                    <a:lnTo>
                      <a:pt x="60" y="72"/>
                    </a:lnTo>
                    <a:lnTo>
                      <a:pt x="52" y="74"/>
                    </a:lnTo>
                    <a:lnTo>
                      <a:pt x="52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547483" y="3369246"/>
            <a:ext cx="3101929" cy="1132050"/>
            <a:chOff x="566057" y="2063175"/>
            <a:chExt cx="3101929" cy="1132050"/>
          </a:xfrm>
        </p:grpSpPr>
        <p:sp>
          <p:nvSpPr>
            <p:cNvPr id="39" name="TextBox 61"/>
            <p:cNvSpPr txBox="1"/>
            <p:nvPr/>
          </p:nvSpPr>
          <p:spPr>
            <a:xfrm>
              <a:off x="1671689" y="2063175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 defTabSz="1218804">
                <a:defRPr/>
              </a:pPr>
              <a:r>
                <a:rPr lang="zh-CN" altLang="en-US" sz="1999" kern="0" dirty="0">
                  <a:solidFill>
                    <a:srgbClr val="B02434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形式分析</a:t>
              </a:r>
            </a:p>
          </p:txBody>
        </p:sp>
        <p:sp>
          <p:nvSpPr>
            <p:cNvPr id="40" name="TextBox 62"/>
            <p:cNvSpPr txBox="1"/>
            <p:nvPr/>
          </p:nvSpPr>
          <p:spPr>
            <a:xfrm>
              <a:off x="566057" y="2456604"/>
              <a:ext cx="3101929" cy="7386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 defTabSz="1218804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详写内容</a:t>
              </a:r>
              <a:r>
                <a:rPr lang="en-US" altLang="zh-CN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……</a:t>
              </a:r>
              <a:r>
                <a:rPr lang="zh-CN" altLang="en-US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点击输入本栏的具体文字，简明扼要的说明分项内容，此为概念图解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417220" y="3369247"/>
            <a:ext cx="3130835" cy="1132049"/>
            <a:chOff x="8291908" y="1998437"/>
            <a:chExt cx="3130835" cy="1132049"/>
          </a:xfrm>
        </p:grpSpPr>
        <p:sp>
          <p:nvSpPr>
            <p:cNvPr id="42" name="TextBox 63"/>
            <p:cNvSpPr txBox="1"/>
            <p:nvPr/>
          </p:nvSpPr>
          <p:spPr>
            <a:xfrm>
              <a:off x="8291909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defTabSz="1218804">
                <a:defRPr/>
              </a:pPr>
              <a:r>
                <a:rPr lang="zh-CN" altLang="en-US" sz="1999" kern="0" dirty="0">
                  <a:solidFill>
                    <a:srgbClr val="B02434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形式分析</a:t>
              </a:r>
            </a:p>
          </p:txBody>
        </p:sp>
        <p:sp>
          <p:nvSpPr>
            <p:cNvPr id="43" name="TextBox 64"/>
            <p:cNvSpPr txBox="1"/>
            <p:nvPr/>
          </p:nvSpPr>
          <p:spPr>
            <a:xfrm>
              <a:off x="8291908" y="2391865"/>
              <a:ext cx="3130835" cy="7386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defTabSz="1218804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详写内容</a:t>
              </a:r>
              <a:r>
                <a:rPr lang="en-US" altLang="zh-CN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……</a:t>
              </a:r>
              <a:r>
                <a:rPr lang="zh-CN" altLang="en-US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点击输入本栏的具体文字，简明扼要的说明分项内容，此为概念图解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884420" y="1417779"/>
            <a:ext cx="3101929" cy="1132050"/>
            <a:chOff x="566057" y="2063175"/>
            <a:chExt cx="3101929" cy="1132050"/>
          </a:xfrm>
        </p:grpSpPr>
        <p:sp>
          <p:nvSpPr>
            <p:cNvPr id="45" name="TextBox 61"/>
            <p:cNvSpPr txBox="1"/>
            <p:nvPr/>
          </p:nvSpPr>
          <p:spPr>
            <a:xfrm>
              <a:off x="1671689" y="2063175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 defTabSz="1218804">
                <a:defRPr/>
              </a:pPr>
              <a:r>
                <a:rPr lang="zh-CN" altLang="en-US" sz="1999" kern="0" dirty="0">
                  <a:solidFill>
                    <a:srgbClr val="B02434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形式分析</a:t>
              </a:r>
            </a:p>
          </p:txBody>
        </p:sp>
        <p:sp>
          <p:nvSpPr>
            <p:cNvPr id="46" name="TextBox 62"/>
            <p:cNvSpPr txBox="1"/>
            <p:nvPr/>
          </p:nvSpPr>
          <p:spPr>
            <a:xfrm>
              <a:off x="566057" y="2456604"/>
              <a:ext cx="3101929" cy="7386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algn="r" defTabSz="1218804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详写内容</a:t>
              </a:r>
              <a:r>
                <a:rPr lang="en-US" altLang="zh-CN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……</a:t>
              </a:r>
              <a:r>
                <a:rPr lang="zh-CN" altLang="en-US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点击输入本栏的具体文字，简明扼要的说明分项内容，此为概念图解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28986" y="5046267"/>
            <a:ext cx="3130835" cy="1132049"/>
            <a:chOff x="8291908" y="1998437"/>
            <a:chExt cx="3130835" cy="1132049"/>
          </a:xfrm>
        </p:grpSpPr>
        <p:sp>
          <p:nvSpPr>
            <p:cNvPr id="48" name="TextBox 63"/>
            <p:cNvSpPr txBox="1"/>
            <p:nvPr/>
          </p:nvSpPr>
          <p:spPr>
            <a:xfrm>
              <a:off x="8291909" y="1998437"/>
              <a:ext cx="1996297" cy="399939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defTabSz="1218804">
                <a:defRPr/>
              </a:pPr>
              <a:r>
                <a:rPr lang="zh-CN" altLang="en-US" sz="1999" kern="0" dirty="0">
                  <a:solidFill>
                    <a:srgbClr val="B02434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形式分析</a:t>
              </a:r>
            </a:p>
          </p:txBody>
        </p:sp>
        <p:sp>
          <p:nvSpPr>
            <p:cNvPr id="49" name="TextBox 64"/>
            <p:cNvSpPr txBox="1"/>
            <p:nvPr/>
          </p:nvSpPr>
          <p:spPr>
            <a:xfrm>
              <a:off x="8291908" y="2391865"/>
              <a:ext cx="3130835" cy="738621"/>
            </a:xfrm>
            <a:prstGeom prst="rect">
              <a:avLst/>
            </a:prstGeom>
            <a:noFill/>
          </p:spPr>
          <p:txBody>
            <a:bodyPr wrap="square" lIns="91400" tIns="45699" rIns="91400" bIns="45699" rtlCol="0">
              <a:spAutoFit/>
            </a:bodyPr>
            <a:lstStyle/>
            <a:p>
              <a:pPr defTabSz="1218804">
                <a:defRPr/>
              </a:pPr>
              <a:r>
                <a:rPr lang="zh-CN" altLang="en-US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详写内容</a:t>
              </a:r>
              <a:r>
                <a:rPr lang="en-US" altLang="zh-CN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……</a:t>
              </a:r>
              <a:r>
                <a:rPr lang="zh-CN" altLang="en-US" sz="1400" kern="0" dirty="0">
                  <a:solidFill>
                    <a:schemeClr val="bg1"/>
                  </a:solidFill>
                  <a:latin typeface="微软雅黑"/>
                  <a:ea typeface="微软雅黑"/>
                </a:rPr>
                <a:t>点击输入本栏的具体文字，简明扼要的说明分项内容，此为概念图解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821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三、市场分析</a:t>
            </a:r>
          </a:p>
        </p:txBody>
      </p:sp>
      <p:sp>
        <p:nvSpPr>
          <p:cNvPr id="6" name="矩形 47"/>
          <p:cNvSpPr>
            <a:spLocks noChangeArrowheads="1"/>
          </p:cNvSpPr>
          <p:nvPr/>
        </p:nvSpPr>
        <p:spPr bwMode="auto">
          <a:xfrm>
            <a:off x="1104678" y="1628790"/>
            <a:ext cx="4501344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sym typeface="微软雅黑" pitchFamily="34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</a:p>
        </p:txBody>
      </p:sp>
      <p:cxnSp>
        <p:nvCxnSpPr>
          <p:cNvPr id="7" name="Straight Connector 212"/>
          <p:cNvCxnSpPr>
            <a:endCxn id="46" idx="6"/>
          </p:cNvCxnSpPr>
          <p:nvPr/>
        </p:nvCxnSpPr>
        <p:spPr>
          <a:xfrm flipH="1">
            <a:off x="4364716" y="4239918"/>
            <a:ext cx="54811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30"/>
          <p:cNvSpPr>
            <a:spLocks noEditPoints="1"/>
          </p:cNvSpPr>
          <p:nvPr/>
        </p:nvSpPr>
        <p:spPr bwMode="auto">
          <a:xfrm>
            <a:off x="5046195" y="3230398"/>
            <a:ext cx="2097247" cy="2019043"/>
          </a:xfrm>
          <a:custGeom>
            <a:avLst/>
            <a:gdLst/>
            <a:ahLst/>
            <a:cxnLst>
              <a:cxn ang="0">
                <a:pos x="275" y="12"/>
              </a:cxn>
              <a:cxn ang="0">
                <a:pos x="297" y="7"/>
              </a:cxn>
              <a:cxn ang="0">
                <a:pos x="237" y="26"/>
              </a:cxn>
              <a:cxn ang="0">
                <a:pos x="731" y="474"/>
              </a:cxn>
              <a:cxn ang="0">
                <a:pos x="724" y="482"/>
              </a:cxn>
              <a:cxn ang="0">
                <a:pos x="470" y="13"/>
              </a:cxn>
              <a:cxn ang="0">
                <a:pos x="454" y="10"/>
              </a:cxn>
              <a:cxn ang="0">
                <a:pos x="470" y="32"/>
              </a:cxn>
              <a:cxn ang="0">
                <a:pos x="475" y="26"/>
              </a:cxn>
              <a:cxn ang="0">
                <a:pos x="432" y="9"/>
              </a:cxn>
              <a:cxn ang="0">
                <a:pos x="423" y="8"/>
              </a:cxn>
              <a:cxn ang="0">
                <a:pos x="397" y="9"/>
              </a:cxn>
              <a:cxn ang="0">
                <a:pos x="386" y="10"/>
              </a:cxn>
              <a:cxn ang="0">
                <a:pos x="390" y="18"/>
              </a:cxn>
              <a:cxn ang="0">
                <a:pos x="538" y="408"/>
              </a:cxn>
              <a:cxn ang="0">
                <a:pos x="730" y="264"/>
              </a:cxn>
              <a:cxn ang="0">
                <a:pos x="478" y="71"/>
              </a:cxn>
              <a:cxn ang="0">
                <a:pos x="418" y="50"/>
              </a:cxn>
              <a:cxn ang="0">
                <a:pos x="363" y="88"/>
              </a:cxn>
              <a:cxn ang="0">
                <a:pos x="418" y="83"/>
              </a:cxn>
              <a:cxn ang="0">
                <a:pos x="389" y="134"/>
              </a:cxn>
              <a:cxn ang="0">
                <a:pos x="366" y="141"/>
              </a:cxn>
              <a:cxn ang="0">
                <a:pos x="283" y="212"/>
              </a:cxn>
              <a:cxn ang="0">
                <a:pos x="375" y="215"/>
              </a:cxn>
              <a:cxn ang="0">
                <a:pos x="451" y="261"/>
              </a:cxn>
              <a:cxn ang="0">
                <a:pos x="492" y="285"/>
              </a:cxn>
              <a:cxn ang="0">
                <a:pos x="500" y="23"/>
              </a:cxn>
              <a:cxn ang="0">
                <a:pos x="512" y="40"/>
              </a:cxn>
              <a:cxn ang="0">
                <a:pos x="514" y="62"/>
              </a:cxn>
              <a:cxn ang="0">
                <a:pos x="671" y="360"/>
              </a:cxn>
              <a:cxn ang="0">
                <a:pos x="733" y="432"/>
              </a:cxn>
              <a:cxn ang="0">
                <a:pos x="314" y="123"/>
              </a:cxn>
              <a:cxn ang="0">
                <a:pos x="291" y="165"/>
              </a:cxn>
              <a:cxn ang="0">
                <a:pos x="288" y="153"/>
              </a:cxn>
              <a:cxn ang="0">
                <a:pos x="460" y="297"/>
              </a:cxn>
              <a:cxn ang="0">
                <a:pos x="364" y="533"/>
              </a:cxn>
              <a:cxn ang="0">
                <a:pos x="48" y="434"/>
              </a:cxn>
              <a:cxn ang="0">
                <a:pos x="126" y="647"/>
              </a:cxn>
              <a:cxn ang="0">
                <a:pos x="166" y="674"/>
              </a:cxn>
              <a:cxn ang="0">
                <a:pos x="11" y="348"/>
              </a:cxn>
              <a:cxn ang="0">
                <a:pos x="290" y="70"/>
              </a:cxn>
              <a:cxn ang="0">
                <a:pos x="88" y="161"/>
              </a:cxn>
              <a:cxn ang="0">
                <a:pos x="351" y="3"/>
              </a:cxn>
              <a:cxn ang="0">
                <a:pos x="352" y="1"/>
              </a:cxn>
              <a:cxn ang="0">
                <a:pos x="347" y="1"/>
              </a:cxn>
              <a:cxn ang="0">
                <a:pos x="341" y="2"/>
              </a:cxn>
              <a:cxn ang="0">
                <a:pos x="322" y="4"/>
              </a:cxn>
              <a:cxn ang="0">
                <a:pos x="281" y="13"/>
              </a:cxn>
              <a:cxn ang="0">
                <a:pos x="270" y="17"/>
              </a:cxn>
              <a:cxn ang="0">
                <a:pos x="242" y="33"/>
              </a:cxn>
              <a:cxn ang="0">
                <a:pos x="175" y="96"/>
              </a:cxn>
              <a:cxn ang="0">
                <a:pos x="299" y="35"/>
              </a:cxn>
              <a:cxn ang="0">
                <a:pos x="351" y="0"/>
              </a:cxn>
              <a:cxn ang="0">
                <a:pos x="330" y="2"/>
              </a:cxn>
              <a:cxn ang="0">
                <a:pos x="271" y="14"/>
              </a:cxn>
              <a:cxn ang="0">
                <a:pos x="319" y="3"/>
              </a:cxn>
              <a:cxn ang="0">
                <a:pos x="186" y="52"/>
              </a:cxn>
              <a:cxn ang="0">
                <a:pos x="208" y="42"/>
              </a:cxn>
              <a:cxn ang="0">
                <a:pos x="179" y="53"/>
              </a:cxn>
              <a:cxn ang="0">
                <a:pos x="193" y="48"/>
              </a:cxn>
              <a:cxn ang="0">
                <a:pos x="108" y="138"/>
              </a:cxn>
              <a:cxn ang="0">
                <a:pos x="86" y="134"/>
              </a:cxn>
              <a:cxn ang="0">
                <a:pos x="66" y="186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Arc 214"/>
          <p:cNvSpPr/>
          <p:nvPr/>
        </p:nvSpPr>
        <p:spPr>
          <a:xfrm>
            <a:off x="4912829" y="3064338"/>
            <a:ext cx="2351160" cy="2351160"/>
          </a:xfrm>
          <a:prstGeom prst="arc">
            <a:avLst>
              <a:gd name="adj1" fmla="val 21578092"/>
              <a:gd name="adj2" fmla="val 16283076"/>
            </a:avLst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556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Straight Connector 219"/>
          <p:cNvCxnSpPr/>
          <p:nvPr/>
        </p:nvCxnSpPr>
        <p:spPr>
          <a:xfrm flipH="1">
            <a:off x="2091236" y="4239918"/>
            <a:ext cx="548115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220"/>
          <p:cNvCxnSpPr/>
          <p:nvPr/>
        </p:nvCxnSpPr>
        <p:spPr>
          <a:xfrm flipH="1">
            <a:off x="7263989" y="4239918"/>
            <a:ext cx="548115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24"/>
          <p:cNvCxnSpPr/>
          <p:nvPr/>
        </p:nvCxnSpPr>
        <p:spPr>
          <a:xfrm flipH="1">
            <a:off x="9537241" y="4239918"/>
            <a:ext cx="548115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228"/>
          <p:cNvCxnSpPr/>
          <p:nvPr/>
        </p:nvCxnSpPr>
        <p:spPr>
          <a:xfrm flipH="1">
            <a:off x="6116816" y="3066797"/>
            <a:ext cx="900896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232"/>
          <p:cNvGrpSpPr/>
          <p:nvPr/>
        </p:nvGrpSpPr>
        <p:grpSpPr>
          <a:xfrm>
            <a:off x="7044936" y="2661123"/>
            <a:ext cx="823368" cy="823363"/>
            <a:chOff x="864537" y="1822859"/>
            <a:chExt cx="971309" cy="971307"/>
          </a:xfrm>
        </p:grpSpPr>
        <p:sp>
          <p:nvSpPr>
            <p:cNvPr id="15" name="Oval 233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</a:p>
          </p:txBody>
        </p:sp>
        <p:sp>
          <p:nvSpPr>
            <p:cNvPr id="16" name="Oval 234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7" name="Straight Connector 238"/>
          <p:cNvCxnSpPr/>
          <p:nvPr/>
        </p:nvCxnSpPr>
        <p:spPr>
          <a:xfrm>
            <a:off x="2338199" y="4262335"/>
            <a:ext cx="0" cy="88151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240"/>
          <p:cNvGrpSpPr/>
          <p:nvPr/>
        </p:nvGrpSpPr>
        <p:grpSpPr>
          <a:xfrm>
            <a:off x="1926515" y="5169355"/>
            <a:ext cx="823368" cy="823363"/>
            <a:chOff x="864537" y="1822859"/>
            <a:chExt cx="971309" cy="971307"/>
          </a:xfrm>
        </p:grpSpPr>
        <p:sp>
          <p:nvSpPr>
            <p:cNvPr id="19" name="Oval 241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</a:p>
          </p:txBody>
        </p:sp>
        <p:sp>
          <p:nvSpPr>
            <p:cNvPr id="20" name="Oval 242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1" name="Straight Connector 248"/>
          <p:cNvCxnSpPr/>
          <p:nvPr/>
        </p:nvCxnSpPr>
        <p:spPr>
          <a:xfrm>
            <a:off x="9804863" y="4262335"/>
            <a:ext cx="0" cy="88151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49"/>
          <p:cNvGrpSpPr/>
          <p:nvPr/>
        </p:nvGrpSpPr>
        <p:grpSpPr>
          <a:xfrm>
            <a:off x="9393179" y="5169355"/>
            <a:ext cx="823368" cy="823363"/>
            <a:chOff x="864537" y="1822859"/>
            <a:chExt cx="971309" cy="971307"/>
          </a:xfrm>
        </p:grpSpPr>
        <p:sp>
          <p:nvSpPr>
            <p:cNvPr id="23" name="Oval 250"/>
            <p:cNvSpPr/>
            <p:nvPr/>
          </p:nvSpPr>
          <p:spPr>
            <a:xfrm>
              <a:off x="932452" y="1890773"/>
              <a:ext cx="835480" cy="835478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</a:p>
          </p:txBody>
        </p:sp>
        <p:sp>
          <p:nvSpPr>
            <p:cNvPr id="24" name="Oval 251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812104" y="3377350"/>
            <a:ext cx="1725136" cy="1725136"/>
            <a:chOff x="7812104" y="3185821"/>
            <a:chExt cx="1725136" cy="1725136"/>
          </a:xfrm>
        </p:grpSpPr>
        <p:grpSp>
          <p:nvGrpSpPr>
            <p:cNvPr id="26" name="Group 221"/>
            <p:cNvGrpSpPr/>
            <p:nvPr/>
          </p:nvGrpSpPr>
          <p:grpSpPr>
            <a:xfrm>
              <a:off x="7812104" y="3185821"/>
              <a:ext cx="1725136" cy="1725136"/>
              <a:chOff x="2183615" y="1663567"/>
              <a:chExt cx="1293852" cy="1293852"/>
            </a:xfrm>
          </p:grpSpPr>
          <p:sp>
            <p:nvSpPr>
              <p:cNvPr id="30" name="Oval 222"/>
              <p:cNvSpPr/>
              <p:nvPr/>
            </p:nvSpPr>
            <p:spPr>
              <a:xfrm>
                <a:off x="2283175" y="1763127"/>
                <a:ext cx="1094733" cy="1094733"/>
              </a:xfrm>
              <a:prstGeom prst="ellipse">
                <a:avLst/>
              </a:prstGeom>
              <a:solidFill>
                <a:srgbClr val="B02434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31" name="Oval 223"/>
              <p:cNvSpPr/>
              <p:nvPr/>
            </p:nvSpPr>
            <p:spPr>
              <a:xfrm>
                <a:off x="2183615" y="1663567"/>
                <a:ext cx="1293852" cy="1293852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Group 9"/>
            <p:cNvGrpSpPr>
              <a:grpSpLocks noChangeAspect="1"/>
            </p:cNvGrpSpPr>
            <p:nvPr/>
          </p:nvGrpSpPr>
          <p:grpSpPr>
            <a:xfrm>
              <a:off x="8242990" y="3702679"/>
              <a:ext cx="863364" cy="691421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28" name="Freeform 17"/>
              <p:cNvSpPr>
                <a:spLocks/>
              </p:cNvSpPr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Freeform 18"/>
              <p:cNvSpPr>
                <a:spLocks/>
              </p:cNvSpPr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796158" y="3592381"/>
            <a:ext cx="1295079" cy="1295076"/>
            <a:chOff x="796158" y="3400852"/>
            <a:chExt cx="1295079" cy="1295076"/>
          </a:xfrm>
        </p:grpSpPr>
        <p:grpSp>
          <p:nvGrpSpPr>
            <p:cNvPr id="33" name="Group 211"/>
            <p:cNvGrpSpPr/>
            <p:nvPr/>
          </p:nvGrpSpPr>
          <p:grpSpPr>
            <a:xfrm>
              <a:off x="796158" y="3400852"/>
              <a:ext cx="1295079" cy="1295076"/>
              <a:chOff x="864537" y="1822859"/>
              <a:chExt cx="971309" cy="971307"/>
            </a:xfrm>
          </p:grpSpPr>
          <p:sp>
            <p:nvSpPr>
              <p:cNvPr id="37" name="Oval 189"/>
              <p:cNvSpPr/>
              <p:nvPr/>
            </p:nvSpPr>
            <p:spPr>
              <a:xfrm>
                <a:off x="932451" y="1890773"/>
                <a:ext cx="835480" cy="835478"/>
              </a:xfrm>
              <a:prstGeom prst="ellipse">
                <a:avLst/>
              </a:prstGeom>
              <a:solidFill>
                <a:srgbClr val="B02434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38" name="Oval 209"/>
              <p:cNvSpPr/>
              <p:nvPr/>
            </p:nvSpPr>
            <p:spPr>
              <a:xfrm>
                <a:off x="864537" y="1822859"/>
                <a:ext cx="971309" cy="97130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Group 12"/>
            <p:cNvGrpSpPr/>
            <p:nvPr/>
          </p:nvGrpSpPr>
          <p:grpSpPr>
            <a:xfrm>
              <a:off x="1136503" y="3747067"/>
              <a:ext cx="614388" cy="602647"/>
              <a:chOff x="2905125" y="4002088"/>
              <a:chExt cx="249238" cy="244475"/>
            </a:xfrm>
            <a:solidFill>
              <a:schemeClr val="bg1"/>
            </a:solidFill>
          </p:grpSpPr>
          <p:sp>
            <p:nvSpPr>
              <p:cNvPr id="35" name="Freeform 50"/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Oval 51"/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2639580" y="3377350"/>
            <a:ext cx="1725136" cy="1725136"/>
            <a:chOff x="2639580" y="3185821"/>
            <a:chExt cx="1725136" cy="1725136"/>
          </a:xfrm>
        </p:grpSpPr>
        <p:grpSp>
          <p:nvGrpSpPr>
            <p:cNvPr id="40" name="Group 210"/>
            <p:cNvGrpSpPr/>
            <p:nvPr/>
          </p:nvGrpSpPr>
          <p:grpSpPr>
            <a:xfrm>
              <a:off x="2639580" y="3185821"/>
              <a:ext cx="1725136" cy="1725136"/>
              <a:chOff x="2183615" y="1663567"/>
              <a:chExt cx="1293852" cy="1293852"/>
            </a:xfrm>
          </p:grpSpPr>
          <p:sp>
            <p:nvSpPr>
              <p:cNvPr id="45" name="Oval 195"/>
              <p:cNvSpPr/>
              <p:nvPr/>
            </p:nvSpPr>
            <p:spPr>
              <a:xfrm>
                <a:off x="2283175" y="1763127"/>
                <a:ext cx="1094733" cy="1094733"/>
              </a:xfrm>
              <a:prstGeom prst="ellipse">
                <a:avLst/>
              </a:prstGeom>
              <a:solidFill>
                <a:srgbClr val="B02434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46" name="Oval 208"/>
              <p:cNvSpPr/>
              <p:nvPr/>
            </p:nvSpPr>
            <p:spPr>
              <a:xfrm>
                <a:off x="2183615" y="1663567"/>
                <a:ext cx="1293852" cy="1293852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1" name="Group 15"/>
            <p:cNvGrpSpPr/>
            <p:nvPr/>
          </p:nvGrpSpPr>
          <p:grpSpPr>
            <a:xfrm>
              <a:off x="3002121" y="3679103"/>
              <a:ext cx="1000054" cy="738573"/>
              <a:chOff x="3052763" y="2647950"/>
              <a:chExt cx="346075" cy="255588"/>
            </a:xfrm>
            <a:solidFill>
              <a:schemeClr val="bg1"/>
            </a:solidFill>
          </p:grpSpPr>
          <p:sp>
            <p:nvSpPr>
              <p:cNvPr id="42" name="Freeform 108"/>
              <p:cNvSpPr>
                <a:spLocks/>
              </p:cNvSpPr>
              <p:nvPr/>
            </p:nvSpPr>
            <p:spPr bwMode="auto">
              <a:xfrm>
                <a:off x="3175000" y="2825750"/>
                <a:ext cx="100013" cy="77788"/>
              </a:xfrm>
              <a:custGeom>
                <a:avLst/>
                <a:gdLst>
                  <a:gd name="T0" fmla="*/ 36 w 38"/>
                  <a:gd name="T1" fmla="*/ 11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6 w 38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6" y="11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2"/>
                      <a:pt x="37" y="11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Freeform 109"/>
              <p:cNvSpPr>
                <a:spLocks/>
              </p:cNvSpPr>
              <p:nvPr/>
            </p:nvSpPr>
            <p:spPr bwMode="auto">
              <a:xfrm>
                <a:off x="3109913" y="2736850"/>
                <a:ext cx="230188" cy="101600"/>
              </a:xfrm>
              <a:custGeom>
                <a:avLst/>
                <a:gdLst>
                  <a:gd name="T0" fmla="*/ 87 w 88"/>
                  <a:gd name="T1" fmla="*/ 24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7 w 88"/>
                  <a:gd name="T15" fmla="*/ 26 h 39"/>
                  <a:gd name="T16" fmla="*/ 87 w 88"/>
                  <a:gd name="T17" fmla="*/ 26 h 39"/>
                  <a:gd name="T18" fmla="*/ 87 w 88"/>
                  <a:gd name="T19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39">
                    <a:moveTo>
                      <a:pt x="87" y="24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3" y="39"/>
                      <a:pt x="74" y="39"/>
                      <a:pt x="75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5"/>
                      <a:pt x="88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Freeform 110"/>
              <p:cNvSpPr>
                <a:spLocks/>
              </p:cNvSpPr>
              <p:nvPr/>
            </p:nvSpPr>
            <p:spPr bwMode="auto">
              <a:xfrm>
                <a:off x="3052763" y="2647950"/>
                <a:ext cx="346075" cy="134938"/>
              </a:xfrm>
              <a:custGeom>
                <a:avLst/>
                <a:gdLst>
                  <a:gd name="T0" fmla="*/ 131 w 132"/>
                  <a:gd name="T1" fmla="*/ 36 h 52"/>
                  <a:gd name="T2" fmla="*/ 131 w 132"/>
                  <a:gd name="T3" fmla="*/ 36 h 52"/>
                  <a:gd name="T4" fmla="*/ 1 w 132"/>
                  <a:gd name="T5" fmla="*/ 36 h 52"/>
                  <a:gd name="T6" fmla="*/ 1 w 132"/>
                  <a:gd name="T7" fmla="*/ 38 h 52"/>
                  <a:gd name="T8" fmla="*/ 13 w 132"/>
                  <a:gd name="T9" fmla="*/ 51 h 52"/>
                  <a:gd name="T10" fmla="*/ 16 w 132"/>
                  <a:gd name="T11" fmla="*/ 51 h 52"/>
                  <a:gd name="T12" fmla="*/ 116 w 132"/>
                  <a:gd name="T13" fmla="*/ 51 h 52"/>
                  <a:gd name="T14" fmla="*/ 118 w 132"/>
                  <a:gd name="T15" fmla="*/ 51 h 52"/>
                  <a:gd name="T16" fmla="*/ 131 w 132"/>
                  <a:gd name="T17" fmla="*/ 38 h 52"/>
                  <a:gd name="T18" fmla="*/ 131 w 132"/>
                  <a:gd name="T19" fmla="*/ 38 h 52"/>
                  <a:gd name="T20" fmla="*/ 131 w 132"/>
                  <a:gd name="T21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2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6" y="0"/>
                      <a:pt x="1" y="36"/>
                    </a:cubicBezTo>
                    <a:cubicBezTo>
                      <a:pt x="0" y="37"/>
                      <a:pt x="0" y="38"/>
                      <a:pt x="1" y="3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2"/>
                      <a:pt x="15" y="52"/>
                      <a:pt x="16" y="51"/>
                    </a:cubicBezTo>
                    <a:cubicBezTo>
                      <a:pt x="43" y="23"/>
                      <a:pt x="88" y="23"/>
                      <a:pt x="116" y="51"/>
                    </a:cubicBezTo>
                    <a:cubicBezTo>
                      <a:pt x="117" y="52"/>
                      <a:pt x="118" y="52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8"/>
                      <a:pt x="132" y="37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10085357" y="3592381"/>
            <a:ext cx="1295079" cy="1295076"/>
            <a:chOff x="10085357" y="3400852"/>
            <a:chExt cx="1295079" cy="1295076"/>
          </a:xfrm>
        </p:grpSpPr>
        <p:grpSp>
          <p:nvGrpSpPr>
            <p:cNvPr id="48" name="Group 225"/>
            <p:cNvGrpSpPr/>
            <p:nvPr/>
          </p:nvGrpSpPr>
          <p:grpSpPr>
            <a:xfrm>
              <a:off x="10085357" y="3400852"/>
              <a:ext cx="1295079" cy="1295076"/>
              <a:chOff x="864537" y="1822859"/>
              <a:chExt cx="971309" cy="971307"/>
            </a:xfrm>
          </p:grpSpPr>
          <p:sp>
            <p:nvSpPr>
              <p:cNvPr id="52" name="Oval 226"/>
              <p:cNvSpPr/>
              <p:nvPr/>
            </p:nvSpPr>
            <p:spPr>
              <a:xfrm>
                <a:off x="932451" y="1890773"/>
                <a:ext cx="835480" cy="835478"/>
              </a:xfrm>
              <a:prstGeom prst="ellipse">
                <a:avLst/>
              </a:prstGeom>
              <a:solidFill>
                <a:srgbClr val="B02434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bg1"/>
                  </a:solidFill>
                  <a:latin typeface="Agency FB" panose="020B0503020202020204" pitchFamily="34" charset="0"/>
                </a:endParaRPr>
              </a:p>
            </p:txBody>
          </p:sp>
          <p:sp>
            <p:nvSpPr>
              <p:cNvPr id="53" name="Oval 227"/>
              <p:cNvSpPr/>
              <p:nvPr/>
            </p:nvSpPr>
            <p:spPr>
              <a:xfrm>
                <a:off x="864537" y="1822859"/>
                <a:ext cx="971309" cy="97130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10509761" y="3757074"/>
              <a:ext cx="446271" cy="582632"/>
              <a:chOff x="9896690" y="3140691"/>
              <a:chExt cx="425020" cy="554888"/>
            </a:xfrm>
            <a:solidFill>
              <a:schemeClr val="bg1"/>
            </a:solidFill>
          </p:grpSpPr>
          <p:sp>
            <p:nvSpPr>
              <p:cNvPr id="50" name="Freeform 37"/>
              <p:cNvSpPr>
                <a:spLocks noEditPoints="1"/>
              </p:cNvSpPr>
              <p:nvPr/>
            </p:nvSpPr>
            <p:spPr bwMode="auto">
              <a:xfrm>
                <a:off x="9896690" y="3140691"/>
                <a:ext cx="425020" cy="554888"/>
              </a:xfrm>
              <a:custGeom>
                <a:avLst/>
                <a:gdLst>
                  <a:gd name="T0" fmla="*/ 103 w 109"/>
                  <a:gd name="T1" fmla="*/ 68 h 142"/>
                  <a:gd name="T2" fmla="*/ 96 w 109"/>
                  <a:gd name="T3" fmla="*/ 68 h 142"/>
                  <a:gd name="T4" fmla="*/ 96 w 109"/>
                  <a:gd name="T5" fmla="*/ 44 h 142"/>
                  <a:gd name="T6" fmla="*/ 84 w 109"/>
                  <a:gd name="T7" fmla="*/ 13 h 142"/>
                  <a:gd name="T8" fmla="*/ 54 w 109"/>
                  <a:gd name="T9" fmla="*/ 0 h 142"/>
                  <a:gd name="T10" fmla="*/ 25 w 109"/>
                  <a:gd name="T11" fmla="*/ 13 h 142"/>
                  <a:gd name="T12" fmla="*/ 13 w 109"/>
                  <a:gd name="T13" fmla="*/ 44 h 142"/>
                  <a:gd name="T14" fmla="*/ 13 w 109"/>
                  <a:gd name="T15" fmla="*/ 68 h 142"/>
                  <a:gd name="T16" fmla="*/ 5 w 109"/>
                  <a:gd name="T17" fmla="*/ 68 h 142"/>
                  <a:gd name="T18" fmla="*/ 0 w 109"/>
                  <a:gd name="T19" fmla="*/ 73 h 142"/>
                  <a:gd name="T20" fmla="*/ 0 w 109"/>
                  <a:gd name="T21" fmla="*/ 137 h 142"/>
                  <a:gd name="T22" fmla="*/ 5 w 109"/>
                  <a:gd name="T23" fmla="*/ 142 h 142"/>
                  <a:gd name="T24" fmla="*/ 103 w 109"/>
                  <a:gd name="T25" fmla="*/ 142 h 142"/>
                  <a:gd name="T26" fmla="*/ 109 w 109"/>
                  <a:gd name="T27" fmla="*/ 137 h 142"/>
                  <a:gd name="T28" fmla="*/ 109 w 109"/>
                  <a:gd name="T29" fmla="*/ 73 h 142"/>
                  <a:gd name="T30" fmla="*/ 103 w 109"/>
                  <a:gd name="T31" fmla="*/ 68 h 142"/>
                  <a:gd name="T32" fmla="*/ 66 w 109"/>
                  <a:gd name="T33" fmla="*/ 124 h 142"/>
                  <a:gd name="T34" fmla="*/ 54 w 109"/>
                  <a:gd name="T35" fmla="*/ 136 h 142"/>
                  <a:gd name="T36" fmla="*/ 42 w 109"/>
                  <a:gd name="T37" fmla="*/ 124 h 142"/>
                  <a:gd name="T38" fmla="*/ 42 w 109"/>
                  <a:gd name="T39" fmla="*/ 102 h 142"/>
                  <a:gd name="T40" fmla="*/ 54 w 109"/>
                  <a:gd name="T41" fmla="*/ 91 h 142"/>
                  <a:gd name="T42" fmla="*/ 66 w 109"/>
                  <a:gd name="T43" fmla="*/ 102 h 142"/>
                  <a:gd name="T44" fmla="*/ 66 w 109"/>
                  <a:gd name="T45" fmla="*/ 124 h 142"/>
                  <a:gd name="T46" fmla="*/ 76 w 109"/>
                  <a:gd name="T47" fmla="*/ 68 h 142"/>
                  <a:gd name="T48" fmla="*/ 32 w 109"/>
                  <a:gd name="T49" fmla="*/ 68 h 142"/>
                  <a:gd name="T50" fmla="*/ 32 w 109"/>
                  <a:gd name="T51" fmla="*/ 44 h 142"/>
                  <a:gd name="T52" fmla="*/ 39 w 109"/>
                  <a:gd name="T53" fmla="*/ 27 h 142"/>
                  <a:gd name="T54" fmla="*/ 54 w 109"/>
                  <a:gd name="T55" fmla="*/ 20 h 142"/>
                  <a:gd name="T56" fmla="*/ 70 w 109"/>
                  <a:gd name="T57" fmla="*/ 27 h 142"/>
                  <a:gd name="T58" fmla="*/ 76 w 109"/>
                  <a:gd name="T59" fmla="*/ 44 h 142"/>
                  <a:gd name="T60" fmla="*/ 76 w 109"/>
                  <a:gd name="T61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Freeform 38"/>
              <p:cNvSpPr>
                <a:spLocks/>
              </p:cNvSpPr>
              <p:nvPr/>
            </p:nvSpPr>
            <p:spPr bwMode="auto">
              <a:xfrm>
                <a:off x="10080866" y="3518487"/>
                <a:ext cx="56669" cy="125146"/>
              </a:xfrm>
              <a:custGeom>
                <a:avLst/>
                <a:gdLst>
                  <a:gd name="T0" fmla="*/ 7 w 14"/>
                  <a:gd name="T1" fmla="*/ 0 h 32"/>
                  <a:gd name="T2" fmla="*/ 0 w 14"/>
                  <a:gd name="T3" fmla="*/ 7 h 32"/>
                  <a:gd name="T4" fmla="*/ 0 w 14"/>
                  <a:gd name="T5" fmla="*/ 25 h 32"/>
                  <a:gd name="T6" fmla="*/ 7 w 14"/>
                  <a:gd name="T7" fmla="*/ 32 h 32"/>
                  <a:gd name="T8" fmla="*/ 14 w 14"/>
                  <a:gd name="T9" fmla="*/ 25 h 32"/>
                  <a:gd name="T10" fmla="*/ 14 w 14"/>
                  <a:gd name="T11" fmla="*/ 7 h 32"/>
                  <a:gd name="T12" fmla="*/ 7 w 1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4" name="矩形 53"/>
          <p:cNvSpPr/>
          <p:nvPr/>
        </p:nvSpPr>
        <p:spPr>
          <a:xfrm>
            <a:off x="2763530" y="5268731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市场调查</a:t>
            </a: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2763530" y="5675467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792676" y="1446262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市场调查</a:t>
            </a: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6792676" y="1852998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7827765" y="5268731"/>
            <a:ext cx="1551767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市场调查</a:t>
            </a: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6311239" y="5675467"/>
            <a:ext cx="3068293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bg1"/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82066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5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50"/>
                            </p:stCondLst>
                            <p:childTnLst>
                              <p:par>
                                <p:cTn id="5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5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50"/>
                            </p:stCondLst>
                            <p:childTnLst>
                              <p:par>
                                <p:cTn id="6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3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850"/>
                            </p:stCondLst>
                            <p:childTnLst>
                              <p:par>
                                <p:cTn id="7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350"/>
                            </p:stCondLst>
                            <p:childTnLst>
                              <p:par>
                                <p:cTn id="7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850"/>
                            </p:stCondLst>
                            <p:childTnLst>
                              <p:par>
                                <p:cTn id="8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35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85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350"/>
                            </p:stCondLst>
                            <p:childTnLst>
                              <p:par>
                                <p:cTn id="9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850"/>
                            </p:stCondLst>
                            <p:childTnLst>
                              <p:par>
                                <p:cTn id="9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35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85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 animBg="1"/>
      <p:bldP spid="9" grpId="0" animBg="1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三、市场分析</a:t>
            </a:r>
          </a:p>
        </p:txBody>
      </p: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506413" y="1678623"/>
            <a:ext cx="1943100" cy="1943100"/>
            <a:chOff x="0" y="0"/>
            <a:chExt cx="1944000" cy="1944000"/>
          </a:xfrm>
        </p:grpSpPr>
        <p:grpSp>
          <p:nvGrpSpPr>
            <p:cNvPr id="7" name="组合 8"/>
            <p:cNvGrpSpPr>
              <a:grpSpLocks/>
            </p:cNvGrpSpPr>
            <p:nvPr/>
          </p:nvGrpSpPr>
          <p:grpSpPr bwMode="auto">
            <a:xfrm>
              <a:off x="0" y="0"/>
              <a:ext cx="1944000" cy="1944000"/>
              <a:chOff x="0" y="0"/>
              <a:chExt cx="1944000" cy="1944000"/>
            </a:xfrm>
          </p:grpSpPr>
          <p:sp>
            <p:nvSpPr>
              <p:cNvPr id="12" name="椭圆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44000" cy="1944000"/>
              </a:xfrm>
              <a:prstGeom prst="ellipse">
                <a:avLst/>
              </a:prstGeom>
              <a:noFill/>
              <a:ln w="63500" cmpd="sng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3" name="弧形 19"/>
              <p:cNvSpPr>
                <a:spLocks/>
              </p:cNvSpPr>
              <p:nvPr/>
            </p:nvSpPr>
            <p:spPr bwMode="auto">
              <a:xfrm>
                <a:off x="0" y="0"/>
                <a:ext cx="1944000" cy="1944000"/>
              </a:xfrm>
              <a:custGeom>
                <a:avLst/>
                <a:gdLst>
                  <a:gd name="T0" fmla="*/ 1023982 w 1944000"/>
                  <a:gd name="T1" fmla="*/ 1391 h 1944000"/>
                  <a:gd name="T2" fmla="*/ 1943739 w 1944000"/>
                  <a:gd name="T3" fmla="*/ 994516 h 1944000"/>
                  <a:gd name="T4" fmla="*/ 978972 w 1944000"/>
                  <a:gd name="T5" fmla="*/ 1943975 h 1944000"/>
                  <a:gd name="T6" fmla="*/ 684 w 1944000"/>
                  <a:gd name="T7" fmla="*/ 1008453 h 1944000"/>
                  <a:gd name="T8" fmla="*/ 972000 w 1944000"/>
                  <a:gd name="T9" fmla="*/ 972000 h 1944000"/>
                  <a:gd name="T10" fmla="*/ 1023982 w 1944000"/>
                  <a:gd name="T11" fmla="*/ 1391 h 1944000"/>
                  <a:gd name="T12" fmla="*/ 1023982 w 1944000"/>
                  <a:gd name="T13" fmla="*/ 1391 h 1944000"/>
                  <a:gd name="T14" fmla="*/ 1943739 w 1944000"/>
                  <a:gd name="T15" fmla="*/ 994516 h 1944000"/>
                  <a:gd name="T16" fmla="*/ 978972 w 1944000"/>
                  <a:gd name="T17" fmla="*/ 1943975 h 1944000"/>
                  <a:gd name="T18" fmla="*/ 684 w 1944000"/>
                  <a:gd name="T19" fmla="*/ 1008453 h 194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44000" h="1944000" stroke="0">
                    <a:moveTo>
                      <a:pt x="1023982" y="1391"/>
                    </a:moveTo>
                    <a:cubicBezTo>
                      <a:pt x="1548570" y="29486"/>
                      <a:pt x="1955908" y="469316"/>
                      <a:pt x="1943739" y="994516"/>
                    </a:cubicBezTo>
                    <a:cubicBezTo>
                      <a:pt x="1931570" y="1519715"/>
                      <a:pt x="1504298" y="1940207"/>
                      <a:pt x="978972" y="1943975"/>
                    </a:cubicBezTo>
                    <a:cubicBezTo>
                      <a:pt x="453645" y="1947743"/>
                      <a:pt x="20386" y="1533423"/>
                      <a:pt x="684" y="1008453"/>
                    </a:cubicBezTo>
                    <a:lnTo>
                      <a:pt x="972000" y="972000"/>
                    </a:lnTo>
                    <a:lnTo>
                      <a:pt x="1023982" y="1391"/>
                    </a:lnTo>
                    <a:close/>
                  </a:path>
                  <a:path w="1944000" h="1944000" fill="none">
                    <a:moveTo>
                      <a:pt x="1023982" y="1391"/>
                    </a:moveTo>
                    <a:cubicBezTo>
                      <a:pt x="1548570" y="29486"/>
                      <a:pt x="1955908" y="469316"/>
                      <a:pt x="1943739" y="994516"/>
                    </a:cubicBezTo>
                    <a:cubicBezTo>
                      <a:pt x="1931570" y="1519715"/>
                      <a:pt x="1504298" y="1940207"/>
                      <a:pt x="978972" y="1943975"/>
                    </a:cubicBezTo>
                    <a:cubicBezTo>
                      <a:pt x="453645" y="1947743"/>
                      <a:pt x="20386" y="1533423"/>
                      <a:pt x="684" y="1008453"/>
                    </a:cubicBezTo>
                  </a:path>
                </a:pathLst>
              </a:custGeom>
              <a:noFill/>
              <a:ln w="66675" cap="rnd" cmpd="sng">
                <a:solidFill>
                  <a:srgbClr val="B0243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8" name="组合 10"/>
            <p:cNvGrpSpPr>
              <a:grpSpLocks/>
            </p:cNvGrpSpPr>
            <p:nvPr/>
          </p:nvGrpSpPr>
          <p:grpSpPr bwMode="auto">
            <a:xfrm>
              <a:off x="400573" y="356857"/>
              <a:ext cx="1128741" cy="1249058"/>
              <a:chOff x="0" y="0"/>
              <a:chExt cx="1128741" cy="1249058"/>
            </a:xfrm>
          </p:grpSpPr>
          <p:sp>
            <p:nvSpPr>
              <p:cNvPr id="9" name="文本框 13"/>
              <p:cNvSpPr txBox="1">
                <a:spLocks noChangeArrowheads="1"/>
              </p:cNvSpPr>
              <p:nvPr/>
            </p:nvSpPr>
            <p:spPr bwMode="auto">
              <a:xfrm>
                <a:off x="70391" y="848948"/>
                <a:ext cx="100207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/>
                <a:lvl2pPr marL="742950" indent="-285750"/>
                <a:lvl3pPr/>
                <a:lvl4pPr/>
                <a:lvl5pPr/>
                <a:lvl6pPr/>
                <a:lvl7pPr/>
                <a:lvl8pPr/>
                <a:lvl9pPr/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r>
                  <a:rPr lang="en-US" sz="2000">
                    <a:solidFill>
                      <a:schemeClr val="bg1"/>
                    </a:solidFill>
                    <a:latin typeface="Impact" panose="020B0806030902050204" pitchFamily="34" charset="0"/>
                    <a:cs typeface="Arial" pitchFamily="34" charset="0"/>
                  </a:rPr>
                  <a:t>75%</a:t>
                </a:r>
                <a:endParaRPr lang="zh-CN" altLang="en-US" sz="2000">
                  <a:solidFill>
                    <a:schemeClr val="bg1"/>
                  </a:solidFill>
                  <a:latin typeface="Impact" panose="020B0806030902050204" pitchFamily="34" charset="0"/>
                  <a:cs typeface="Arial" pitchFamily="34" charset="0"/>
                </a:endParaRPr>
              </a:p>
            </p:txBody>
          </p:sp>
          <p:cxnSp>
            <p:nvCxnSpPr>
              <p:cNvPr id="10" name="直接连接符 16"/>
              <p:cNvCxnSpPr>
                <a:cxnSpLocks noChangeShapeType="1"/>
              </p:cNvCxnSpPr>
              <p:nvPr/>
            </p:nvCxnSpPr>
            <p:spPr bwMode="auto">
              <a:xfrm>
                <a:off x="-338" y="716790"/>
                <a:ext cx="1129235" cy="0"/>
              </a:xfrm>
              <a:prstGeom prst="line">
                <a:avLst/>
              </a:prstGeom>
              <a:noFill/>
              <a:ln w="22225" cap="rnd" cmpd="sng">
                <a:solidFill>
                  <a:srgbClr val="B0243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" name="Freeform 311"/>
              <p:cNvSpPr>
                <a:spLocks noEditPoints="1"/>
              </p:cNvSpPr>
              <p:nvPr/>
            </p:nvSpPr>
            <p:spPr bwMode="auto">
              <a:xfrm>
                <a:off x="257982" y="0"/>
                <a:ext cx="612775" cy="527748"/>
              </a:xfrm>
              <a:custGeom>
                <a:avLst/>
                <a:gdLst>
                  <a:gd name="T0" fmla="*/ 4 w 94"/>
                  <a:gd name="T1" fmla="*/ 19 h 81"/>
                  <a:gd name="T2" fmla="*/ 46 w 94"/>
                  <a:gd name="T3" fmla="*/ 19 h 81"/>
                  <a:gd name="T4" fmla="*/ 50 w 94"/>
                  <a:gd name="T5" fmla="*/ 17 h 81"/>
                  <a:gd name="T6" fmla="*/ 73 w 94"/>
                  <a:gd name="T7" fmla="*/ 0 h 81"/>
                  <a:gd name="T8" fmla="*/ 73 w 94"/>
                  <a:gd name="T9" fmla="*/ 33 h 81"/>
                  <a:gd name="T10" fmla="*/ 73 w 94"/>
                  <a:gd name="T11" fmla="*/ 66 h 81"/>
                  <a:gd name="T12" fmla="*/ 50 w 94"/>
                  <a:gd name="T13" fmla="*/ 50 h 81"/>
                  <a:gd name="T14" fmla="*/ 46 w 94"/>
                  <a:gd name="T15" fmla="*/ 47 h 81"/>
                  <a:gd name="T16" fmla="*/ 34 w 94"/>
                  <a:gd name="T17" fmla="*/ 47 h 81"/>
                  <a:gd name="T18" fmla="*/ 40 w 94"/>
                  <a:gd name="T19" fmla="*/ 70 h 81"/>
                  <a:gd name="T20" fmla="*/ 45 w 94"/>
                  <a:gd name="T21" fmla="*/ 70 h 81"/>
                  <a:gd name="T22" fmla="*/ 45 w 94"/>
                  <a:gd name="T23" fmla="*/ 81 h 81"/>
                  <a:gd name="T24" fmla="*/ 43 w 94"/>
                  <a:gd name="T25" fmla="*/ 81 h 81"/>
                  <a:gd name="T26" fmla="*/ 21 w 94"/>
                  <a:gd name="T27" fmla="*/ 81 h 81"/>
                  <a:gd name="T28" fmla="*/ 11 w 94"/>
                  <a:gd name="T29" fmla="*/ 47 h 81"/>
                  <a:gd name="T30" fmla="*/ 4 w 94"/>
                  <a:gd name="T31" fmla="*/ 47 h 81"/>
                  <a:gd name="T32" fmla="*/ 4 w 94"/>
                  <a:gd name="T33" fmla="*/ 19 h 81"/>
                  <a:gd name="T34" fmla="*/ 87 w 94"/>
                  <a:gd name="T35" fmla="*/ 23 h 81"/>
                  <a:gd name="T36" fmla="*/ 94 w 94"/>
                  <a:gd name="T37" fmla="*/ 33 h 81"/>
                  <a:gd name="T38" fmla="*/ 87 w 94"/>
                  <a:gd name="T39" fmla="*/ 44 h 81"/>
                  <a:gd name="T40" fmla="*/ 87 w 94"/>
                  <a:gd name="T41" fmla="*/ 66 h 81"/>
                  <a:gd name="T42" fmla="*/ 78 w 94"/>
                  <a:gd name="T43" fmla="*/ 66 h 81"/>
                  <a:gd name="T44" fmla="*/ 78 w 94"/>
                  <a:gd name="T45" fmla="*/ 1 h 81"/>
                  <a:gd name="T46" fmla="*/ 87 w 94"/>
                  <a:gd name="T47" fmla="*/ 1 h 81"/>
                  <a:gd name="T48" fmla="*/ 87 w 94"/>
                  <a:gd name="T49" fmla="*/ 23 h 81"/>
                  <a:gd name="T50" fmla="*/ 46 w 94"/>
                  <a:gd name="T51" fmla="*/ 49 h 81"/>
                  <a:gd name="T52" fmla="*/ 37 w 94"/>
                  <a:gd name="T53" fmla="*/ 49 h 81"/>
                  <a:gd name="T54" fmla="*/ 40 w 94"/>
                  <a:gd name="T55" fmla="*/ 61 h 81"/>
                  <a:gd name="T56" fmla="*/ 43 w 94"/>
                  <a:gd name="T57" fmla="*/ 61 h 81"/>
                  <a:gd name="T58" fmla="*/ 43 w 94"/>
                  <a:gd name="T59" fmla="*/ 57 h 81"/>
                  <a:gd name="T60" fmla="*/ 46 w 94"/>
                  <a:gd name="T61" fmla="*/ 4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4" h="81">
                    <a:moveTo>
                      <a:pt x="4" y="19"/>
                    </a:moveTo>
                    <a:cubicBezTo>
                      <a:pt x="46" y="19"/>
                      <a:pt x="46" y="19"/>
                      <a:pt x="46" y="19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21" y="81"/>
                      <a:pt x="21" y="81"/>
                      <a:pt x="21" y="81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0" y="38"/>
                      <a:pt x="0" y="29"/>
                      <a:pt x="4" y="19"/>
                    </a:cubicBezTo>
                    <a:close/>
                    <a:moveTo>
                      <a:pt x="87" y="23"/>
                    </a:moveTo>
                    <a:cubicBezTo>
                      <a:pt x="91" y="25"/>
                      <a:pt x="94" y="29"/>
                      <a:pt x="94" y="33"/>
                    </a:cubicBezTo>
                    <a:cubicBezTo>
                      <a:pt x="94" y="38"/>
                      <a:pt x="91" y="42"/>
                      <a:pt x="87" y="44"/>
                    </a:cubicBezTo>
                    <a:cubicBezTo>
                      <a:pt x="87" y="66"/>
                      <a:pt x="87" y="66"/>
                      <a:pt x="87" y="66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87" y="1"/>
                      <a:pt x="87" y="1"/>
                      <a:pt x="87" y="1"/>
                    </a:cubicBezTo>
                    <a:cubicBezTo>
                      <a:pt x="87" y="23"/>
                      <a:pt x="87" y="23"/>
                      <a:pt x="87" y="23"/>
                    </a:cubicBezTo>
                    <a:close/>
                    <a:moveTo>
                      <a:pt x="46" y="49"/>
                    </a:moveTo>
                    <a:cubicBezTo>
                      <a:pt x="37" y="49"/>
                      <a:pt x="37" y="49"/>
                      <a:pt x="37" y="49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3" y="57"/>
                      <a:pt x="43" y="57"/>
                      <a:pt x="43" y="57"/>
                    </a:cubicBezTo>
                    <a:lnTo>
                      <a:pt x="46" y="49"/>
                    </a:lnTo>
                    <a:close/>
                  </a:path>
                </a:pathLst>
              </a:custGeom>
              <a:solidFill>
                <a:srgbClr val="B024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sp>
        <p:nvSpPr>
          <p:cNvPr id="14" name="矩形 20"/>
          <p:cNvSpPr>
            <a:spLocks noChangeArrowheads="1"/>
          </p:cNvSpPr>
          <p:nvPr/>
        </p:nvSpPr>
        <p:spPr bwMode="auto">
          <a:xfrm>
            <a:off x="2614613" y="2275523"/>
            <a:ext cx="321945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5" name="文本框 21"/>
          <p:cNvSpPr txBox="1">
            <a:spLocks noChangeArrowheads="1"/>
          </p:cNvSpPr>
          <p:nvPr/>
        </p:nvSpPr>
        <p:spPr bwMode="auto">
          <a:xfrm>
            <a:off x="2614613" y="1974098"/>
            <a:ext cx="2455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Arial" pitchFamily="34" charset="0"/>
              </a:rPr>
              <a:t>行业痛点</a:t>
            </a:r>
          </a:p>
        </p:txBody>
      </p:sp>
      <p:sp>
        <p:nvSpPr>
          <p:cNvPr id="16" name="矩形 22"/>
          <p:cNvSpPr>
            <a:spLocks noChangeArrowheads="1"/>
          </p:cNvSpPr>
          <p:nvPr/>
        </p:nvSpPr>
        <p:spPr bwMode="auto">
          <a:xfrm>
            <a:off x="2614613" y="4818698"/>
            <a:ext cx="321945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7" name="文本框 23"/>
          <p:cNvSpPr txBox="1">
            <a:spLocks noChangeArrowheads="1"/>
          </p:cNvSpPr>
          <p:nvPr/>
        </p:nvSpPr>
        <p:spPr bwMode="auto">
          <a:xfrm>
            <a:off x="2614613" y="4517273"/>
            <a:ext cx="2455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Arial" pitchFamily="34" charset="0"/>
              </a:rPr>
              <a:t>行业痛点</a:t>
            </a:r>
          </a:p>
        </p:txBody>
      </p:sp>
      <p:sp>
        <p:nvSpPr>
          <p:cNvPr id="18" name="矩形 24"/>
          <p:cNvSpPr>
            <a:spLocks noChangeArrowheads="1"/>
          </p:cNvSpPr>
          <p:nvPr/>
        </p:nvSpPr>
        <p:spPr bwMode="auto">
          <a:xfrm>
            <a:off x="8632825" y="2275523"/>
            <a:ext cx="321945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9" name="文本框 25"/>
          <p:cNvSpPr txBox="1">
            <a:spLocks noChangeArrowheads="1"/>
          </p:cNvSpPr>
          <p:nvPr/>
        </p:nvSpPr>
        <p:spPr bwMode="auto">
          <a:xfrm>
            <a:off x="8632825" y="1974098"/>
            <a:ext cx="2454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Arial" pitchFamily="34" charset="0"/>
              </a:rPr>
              <a:t>行业痛点</a:t>
            </a:r>
          </a:p>
        </p:txBody>
      </p:sp>
      <p:sp>
        <p:nvSpPr>
          <p:cNvPr id="20" name="矩形 26"/>
          <p:cNvSpPr>
            <a:spLocks noChangeArrowheads="1"/>
          </p:cNvSpPr>
          <p:nvPr/>
        </p:nvSpPr>
        <p:spPr bwMode="auto">
          <a:xfrm>
            <a:off x="8632825" y="4818698"/>
            <a:ext cx="3219450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21" name="文本框 27"/>
          <p:cNvSpPr txBox="1">
            <a:spLocks noChangeArrowheads="1"/>
          </p:cNvSpPr>
          <p:nvPr/>
        </p:nvSpPr>
        <p:spPr bwMode="auto">
          <a:xfrm>
            <a:off x="8632825" y="4517273"/>
            <a:ext cx="2454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Arial" pitchFamily="34" charset="0"/>
              </a:rPr>
              <a:t>行业痛点</a:t>
            </a:r>
          </a:p>
        </p:txBody>
      </p:sp>
      <p:grpSp>
        <p:nvGrpSpPr>
          <p:cNvPr id="22" name="组合 28"/>
          <p:cNvGrpSpPr>
            <a:grpSpLocks/>
          </p:cNvGrpSpPr>
          <p:nvPr/>
        </p:nvGrpSpPr>
        <p:grpSpPr bwMode="auto">
          <a:xfrm>
            <a:off x="6523038" y="1678623"/>
            <a:ext cx="1944687" cy="1943100"/>
            <a:chOff x="0" y="0"/>
            <a:chExt cx="1944000" cy="1944000"/>
          </a:xfrm>
        </p:grpSpPr>
        <p:grpSp>
          <p:nvGrpSpPr>
            <p:cNvPr id="23" name="组合 29"/>
            <p:cNvGrpSpPr>
              <a:grpSpLocks/>
            </p:cNvGrpSpPr>
            <p:nvPr/>
          </p:nvGrpSpPr>
          <p:grpSpPr bwMode="auto">
            <a:xfrm>
              <a:off x="0" y="0"/>
              <a:ext cx="1944000" cy="1944000"/>
              <a:chOff x="0" y="0"/>
              <a:chExt cx="1944000" cy="1944000"/>
            </a:xfrm>
          </p:grpSpPr>
          <p:grpSp>
            <p:nvGrpSpPr>
              <p:cNvPr id="25" name="组合 31"/>
              <p:cNvGrpSpPr>
                <a:grpSpLocks/>
              </p:cNvGrpSpPr>
              <p:nvPr/>
            </p:nvGrpSpPr>
            <p:grpSpPr bwMode="auto">
              <a:xfrm>
                <a:off x="0" y="0"/>
                <a:ext cx="1944000" cy="1944000"/>
                <a:chOff x="0" y="0"/>
                <a:chExt cx="1944000" cy="1944000"/>
              </a:xfrm>
            </p:grpSpPr>
            <p:sp>
              <p:nvSpPr>
                <p:cNvPr id="29" name="椭圆 3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944000" cy="1944000"/>
                </a:xfrm>
                <a:prstGeom prst="ellipse">
                  <a:avLst/>
                </a:prstGeom>
                <a:noFill/>
                <a:ln w="63500" cmpd="sng">
                  <a:solidFill>
                    <a:srgbClr val="D9D9D9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buNone/>
                  </a:pPr>
                  <a:endParaRPr lang="zh-CN" altLang="en-US">
                    <a:solidFill>
                      <a:schemeClr val="bg1"/>
                    </a:solidFill>
                    <a:latin typeface="Impact" panose="020B0806030902050204" pitchFamily="34" charset="0"/>
                  </a:endParaRPr>
                </a:p>
              </p:txBody>
            </p:sp>
            <p:sp>
              <p:nvSpPr>
                <p:cNvPr id="30" name="弧形 36"/>
                <p:cNvSpPr>
                  <a:spLocks/>
                </p:cNvSpPr>
                <p:nvPr/>
              </p:nvSpPr>
              <p:spPr bwMode="auto">
                <a:xfrm>
                  <a:off x="0" y="0"/>
                  <a:ext cx="1944000" cy="1944000"/>
                </a:xfrm>
                <a:custGeom>
                  <a:avLst/>
                  <a:gdLst>
                    <a:gd name="T0" fmla="*/ 1023982 w 1944000"/>
                    <a:gd name="T1" fmla="*/ 1391 h 1944000"/>
                    <a:gd name="T2" fmla="*/ 1943972 w 1944000"/>
                    <a:gd name="T3" fmla="*/ 964657 h 1944000"/>
                    <a:gd name="T4" fmla="*/ 972000 w 1944000"/>
                    <a:gd name="T5" fmla="*/ 972000 h 1944000"/>
                    <a:gd name="T6" fmla="*/ 1023982 w 1944000"/>
                    <a:gd name="T7" fmla="*/ 1391 h 1944000"/>
                    <a:gd name="T8" fmla="*/ 1023982 w 1944000"/>
                    <a:gd name="T9" fmla="*/ 1391 h 1944000"/>
                    <a:gd name="T10" fmla="*/ 1943972 w 1944000"/>
                    <a:gd name="T11" fmla="*/ 964657 h 19440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44000" h="1944000" stroke="0">
                      <a:moveTo>
                        <a:pt x="1023982" y="1391"/>
                      </a:moveTo>
                      <a:cubicBezTo>
                        <a:pt x="1537033" y="28868"/>
                        <a:pt x="1940090" y="450885"/>
                        <a:pt x="1943972" y="964657"/>
                      </a:cubicBezTo>
                      <a:lnTo>
                        <a:pt x="972000" y="972000"/>
                      </a:lnTo>
                      <a:lnTo>
                        <a:pt x="1023982" y="1391"/>
                      </a:lnTo>
                      <a:close/>
                    </a:path>
                    <a:path w="1944000" h="1944000" fill="none">
                      <a:moveTo>
                        <a:pt x="1023982" y="1391"/>
                      </a:moveTo>
                      <a:cubicBezTo>
                        <a:pt x="1537033" y="28868"/>
                        <a:pt x="1940090" y="450885"/>
                        <a:pt x="1943972" y="964657"/>
                      </a:cubicBezTo>
                    </a:path>
                  </a:pathLst>
                </a:custGeom>
                <a:noFill/>
                <a:ln w="66675" cap="rnd" cmpd="sng">
                  <a:solidFill>
                    <a:srgbClr val="B0243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buNone/>
                  </a:pPr>
                  <a:endParaRPr lang="zh-CN" altLang="en-US">
                    <a:solidFill>
                      <a:schemeClr val="bg1"/>
                    </a:solidFill>
                    <a:latin typeface="Impact" panose="020B0806030902050204" pitchFamily="34" charset="0"/>
                  </a:endParaRPr>
                </a:p>
              </p:txBody>
            </p:sp>
          </p:grpSp>
          <p:grpSp>
            <p:nvGrpSpPr>
              <p:cNvPr id="26" name="组合 32"/>
              <p:cNvGrpSpPr>
                <a:grpSpLocks/>
              </p:cNvGrpSpPr>
              <p:nvPr/>
            </p:nvGrpSpPr>
            <p:grpSpPr bwMode="auto">
              <a:xfrm>
                <a:off x="400573" y="1074071"/>
                <a:ext cx="1128741" cy="531844"/>
                <a:chOff x="0" y="0"/>
                <a:chExt cx="1128741" cy="531844"/>
              </a:xfrm>
            </p:grpSpPr>
            <p:sp>
              <p:nvSpPr>
                <p:cNvPr id="27" name="文本框 33"/>
                <p:cNvSpPr txBox="1">
                  <a:spLocks noChangeArrowheads="1"/>
                </p:cNvSpPr>
                <p:nvPr/>
              </p:nvSpPr>
              <p:spPr bwMode="auto">
                <a:xfrm>
                  <a:off x="70391" y="131734"/>
                  <a:ext cx="1002072" cy="400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/>
                  <a:lvl2pPr marL="742950" indent="-285750"/>
                  <a:lvl3pPr/>
                  <a:lvl4pPr/>
                  <a:lvl5pPr/>
                  <a:lvl6pPr/>
                  <a:lvl7pPr/>
                  <a:lvl8pPr/>
                  <a:lvl9pPr/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buNone/>
                  </a:pPr>
                  <a:r>
                    <a:rPr lang="en-US" sz="2000">
                      <a:solidFill>
                        <a:schemeClr val="bg1"/>
                      </a:solidFill>
                      <a:latin typeface="Impact" panose="020B0806030902050204" pitchFamily="34" charset="0"/>
                      <a:cs typeface="Arial" pitchFamily="34" charset="0"/>
                    </a:rPr>
                    <a:t>15%</a:t>
                  </a:r>
                  <a:endParaRPr lang="zh-CN" altLang="en-US" sz="2000">
                    <a:solidFill>
                      <a:schemeClr val="bg1"/>
                    </a:solidFill>
                    <a:latin typeface="Impact" panose="020B0806030902050204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8" name="直接连接符 34"/>
                <p:cNvCxnSpPr>
                  <a:cxnSpLocks noChangeShapeType="1"/>
                </p:cNvCxnSpPr>
                <p:nvPr/>
              </p:nvCxnSpPr>
              <p:spPr bwMode="auto">
                <a:xfrm>
                  <a:off x="-665" y="-424"/>
                  <a:ext cx="1129901" cy="0"/>
                </a:xfrm>
                <a:prstGeom prst="line">
                  <a:avLst/>
                </a:prstGeom>
                <a:noFill/>
                <a:ln w="22225" cap="rnd" cmpd="sng">
                  <a:solidFill>
                    <a:srgbClr val="B0243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</p:grpSp>
        <p:sp>
          <p:nvSpPr>
            <p:cNvPr id="24" name="Freeform 253"/>
            <p:cNvSpPr>
              <a:spLocks noEditPoints="1"/>
            </p:cNvSpPr>
            <p:nvPr/>
          </p:nvSpPr>
          <p:spPr bwMode="auto">
            <a:xfrm>
              <a:off x="682269" y="380683"/>
              <a:ext cx="657385" cy="536360"/>
            </a:xfrm>
            <a:custGeom>
              <a:avLst/>
              <a:gdLst>
                <a:gd name="T0" fmla="*/ 86 w 108"/>
                <a:gd name="T1" fmla="*/ 88 h 88"/>
                <a:gd name="T2" fmla="*/ 83 w 108"/>
                <a:gd name="T3" fmla="*/ 44 h 88"/>
                <a:gd name="T4" fmla="*/ 79 w 108"/>
                <a:gd name="T5" fmla="*/ 70 h 88"/>
                <a:gd name="T6" fmla="*/ 108 w 108"/>
                <a:gd name="T7" fmla="*/ 0 h 88"/>
                <a:gd name="T8" fmla="*/ 91 w 108"/>
                <a:gd name="T9" fmla="*/ 33 h 88"/>
                <a:gd name="T10" fmla="*/ 80 w 108"/>
                <a:gd name="T11" fmla="*/ 24 h 88"/>
                <a:gd name="T12" fmla="*/ 67 w 108"/>
                <a:gd name="T13" fmla="*/ 67 h 88"/>
                <a:gd name="T14" fmla="*/ 36 w 108"/>
                <a:gd name="T15" fmla="*/ 72 h 88"/>
                <a:gd name="T16" fmla="*/ 19 w 108"/>
                <a:gd name="T17" fmla="*/ 62 h 88"/>
                <a:gd name="T18" fmla="*/ 0 w 108"/>
                <a:gd name="T19" fmla="*/ 55 h 88"/>
                <a:gd name="T20" fmla="*/ 24 w 108"/>
                <a:gd name="T21" fmla="*/ 48 h 88"/>
                <a:gd name="T22" fmla="*/ 30 w 108"/>
                <a:gd name="T23" fmla="*/ 57 h 88"/>
                <a:gd name="T24" fmla="*/ 43 w 108"/>
                <a:gd name="T25" fmla="*/ 29 h 88"/>
                <a:gd name="T26" fmla="*/ 65 w 108"/>
                <a:gd name="T27" fmla="*/ 50 h 88"/>
                <a:gd name="T28" fmla="*/ 68 w 108"/>
                <a:gd name="T29" fmla="*/ 18 h 88"/>
                <a:gd name="T30" fmla="*/ 77 w 108"/>
                <a:gd name="T31" fmla="*/ 11 h 88"/>
                <a:gd name="T32" fmla="*/ 90 w 108"/>
                <a:gd name="T33" fmla="*/ 0 h 88"/>
                <a:gd name="T34" fmla="*/ 22 w 108"/>
                <a:gd name="T35" fmla="*/ 88 h 88"/>
                <a:gd name="T36" fmla="*/ 28 w 108"/>
                <a:gd name="T37" fmla="*/ 80 h 88"/>
                <a:gd name="T38" fmla="*/ 22 w 108"/>
                <a:gd name="T39" fmla="*/ 78 h 88"/>
                <a:gd name="T40" fmla="*/ 10 w 108"/>
                <a:gd name="T41" fmla="*/ 88 h 88"/>
                <a:gd name="T42" fmla="*/ 17 w 108"/>
                <a:gd name="T43" fmla="*/ 71 h 88"/>
                <a:gd name="T44" fmla="*/ 10 w 108"/>
                <a:gd name="T45" fmla="*/ 72 h 88"/>
                <a:gd name="T46" fmla="*/ 33 w 108"/>
                <a:gd name="T47" fmla="*/ 88 h 88"/>
                <a:gd name="T48" fmla="*/ 40 w 108"/>
                <a:gd name="T49" fmla="*/ 78 h 88"/>
                <a:gd name="T50" fmla="*/ 33 w 108"/>
                <a:gd name="T51" fmla="*/ 80 h 88"/>
                <a:gd name="T52" fmla="*/ 45 w 108"/>
                <a:gd name="T53" fmla="*/ 88 h 88"/>
                <a:gd name="T54" fmla="*/ 51 w 108"/>
                <a:gd name="T55" fmla="*/ 62 h 88"/>
                <a:gd name="T56" fmla="*/ 45 w 108"/>
                <a:gd name="T57" fmla="*/ 68 h 88"/>
                <a:gd name="T58" fmla="*/ 56 w 108"/>
                <a:gd name="T59" fmla="*/ 88 h 88"/>
                <a:gd name="T60" fmla="*/ 63 w 108"/>
                <a:gd name="T61" fmla="*/ 73 h 88"/>
                <a:gd name="T62" fmla="*/ 56 w 108"/>
                <a:gd name="T63" fmla="*/ 88 h 88"/>
                <a:gd name="T64" fmla="*/ 74 w 108"/>
                <a:gd name="T65" fmla="*/ 88 h 88"/>
                <a:gd name="T66" fmla="*/ 68 w 108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8" h="88">
                  <a:moveTo>
                    <a:pt x="79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88"/>
                    <a:pt x="79" y="88"/>
                    <a:pt x="79" y="88"/>
                  </a:cubicBezTo>
                  <a:close/>
                  <a:moveTo>
                    <a:pt x="108" y="0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108" y="0"/>
                    <a:pt x="108" y="0"/>
                    <a:pt x="108" y="0"/>
                  </a:cubicBezTo>
                  <a:close/>
                  <a:moveTo>
                    <a:pt x="22" y="88"/>
                  </a:moveTo>
                  <a:cubicBezTo>
                    <a:pt x="24" y="88"/>
                    <a:pt x="26" y="88"/>
                    <a:pt x="28" y="88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0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0" y="88"/>
                    <a:pt x="10" y="88"/>
                    <a:pt x="10" y="88"/>
                  </a:cubicBezTo>
                  <a:close/>
                  <a:moveTo>
                    <a:pt x="33" y="88"/>
                  </a:moveTo>
                  <a:cubicBezTo>
                    <a:pt x="35" y="88"/>
                    <a:pt x="38" y="88"/>
                    <a:pt x="40" y="8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3" y="80"/>
                    <a:pt x="33" y="80"/>
                    <a:pt x="33" y="80"/>
                  </a:cubicBezTo>
                  <a:cubicBezTo>
                    <a:pt x="33" y="88"/>
                    <a:pt x="33" y="88"/>
                    <a:pt x="33" y="88"/>
                  </a:cubicBezTo>
                  <a:close/>
                  <a:moveTo>
                    <a:pt x="45" y="88"/>
                  </a:moveTo>
                  <a:cubicBezTo>
                    <a:pt x="47" y="88"/>
                    <a:pt x="49" y="88"/>
                    <a:pt x="51" y="88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6" y="88"/>
                  </a:moveTo>
                  <a:cubicBezTo>
                    <a:pt x="58" y="88"/>
                    <a:pt x="60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6" y="88"/>
                    <a:pt x="56" y="88"/>
                    <a:pt x="56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2" y="88"/>
                    <a:pt x="74" y="88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1" name="组合 37"/>
          <p:cNvGrpSpPr>
            <a:grpSpLocks/>
          </p:cNvGrpSpPr>
          <p:nvPr/>
        </p:nvGrpSpPr>
        <p:grpSpPr bwMode="auto">
          <a:xfrm>
            <a:off x="6523038" y="4221798"/>
            <a:ext cx="1944687" cy="1943100"/>
            <a:chOff x="0" y="0"/>
            <a:chExt cx="1944000" cy="1944000"/>
          </a:xfrm>
        </p:grpSpPr>
        <p:grpSp>
          <p:nvGrpSpPr>
            <p:cNvPr id="32" name="组合 38"/>
            <p:cNvGrpSpPr>
              <a:grpSpLocks/>
            </p:cNvGrpSpPr>
            <p:nvPr/>
          </p:nvGrpSpPr>
          <p:grpSpPr bwMode="auto">
            <a:xfrm>
              <a:off x="0" y="0"/>
              <a:ext cx="1944000" cy="1944000"/>
              <a:chOff x="0" y="0"/>
              <a:chExt cx="1944000" cy="1944000"/>
            </a:xfrm>
          </p:grpSpPr>
          <p:sp>
            <p:nvSpPr>
              <p:cNvPr id="37" name="椭圆 4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44000" cy="1944000"/>
              </a:xfrm>
              <a:prstGeom prst="ellipse">
                <a:avLst/>
              </a:prstGeom>
              <a:noFill/>
              <a:ln w="63500" cmpd="sng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8" name="弧形 44"/>
              <p:cNvSpPr>
                <a:spLocks/>
              </p:cNvSpPr>
              <p:nvPr/>
            </p:nvSpPr>
            <p:spPr bwMode="auto">
              <a:xfrm>
                <a:off x="0" y="0"/>
                <a:ext cx="1944000" cy="1944000"/>
              </a:xfrm>
              <a:custGeom>
                <a:avLst/>
                <a:gdLst>
                  <a:gd name="T0" fmla="*/ 1023982 w 1944000"/>
                  <a:gd name="T1" fmla="*/ 1391 h 1944000"/>
                  <a:gd name="T2" fmla="*/ 1901805 w 1944000"/>
                  <a:gd name="T3" fmla="*/ 688724 h 1944000"/>
                  <a:gd name="T4" fmla="*/ 1556335 w 1944000"/>
                  <a:gd name="T5" fmla="*/ 1748748 h 1944000"/>
                  <a:gd name="T6" fmla="*/ 442087 w 1944000"/>
                  <a:gd name="T7" fmla="*/ 1786849 h 1944000"/>
                  <a:gd name="T8" fmla="*/ 972000 w 1944000"/>
                  <a:gd name="T9" fmla="*/ 972000 h 1944000"/>
                  <a:gd name="T10" fmla="*/ 1023982 w 1944000"/>
                  <a:gd name="T11" fmla="*/ 1391 h 1944000"/>
                  <a:gd name="T12" fmla="*/ 1023982 w 1944000"/>
                  <a:gd name="T13" fmla="*/ 1391 h 1944000"/>
                  <a:gd name="T14" fmla="*/ 1901805 w 1944000"/>
                  <a:gd name="T15" fmla="*/ 688724 h 1944000"/>
                  <a:gd name="T16" fmla="*/ 1556335 w 1944000"/>
                  <a:gd name="T17" fmla="*/ 1748748 h 1944000"/>
                  <a:gd name="T18" fmla="*/ 442087 w 1944000"/>
                  <a:gd name="T19" fmla="*/ 1786849 h 194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44000" h="1944000" stroke="0">
                    <a:moveTo>
                      <a:pt x="1023982" y="1391"/>
                    </a:moveTo>
                    <a:cubicBezTo>
                      <a:pt x="1431965" y="23241"/>
                      <a:pt x="1782734" y="297892"/>
                      <a:pt x="1901805" y="688724"/>
                    </a:cubicBezTo>
                    <a:cubicBezTo>
                      <a:pt x="2020877" y="1079556"/>
                      <a:pt x="1882830" y="1503130"/>
                      <a:pt x="1556335" y="1748748"/>
                    </a:cubicBezTo>
                    <a:cubicBezTo>
                      <a:pt x="1229840" y="1994366"/>
                      <a:pt x="784598" y="2009590"/>
                      <a:pt x="442087" y="1786849"/>
                    </a:cubicBezTo>
                    <a:lnTo>
                      <a:pt x="972000" y="972000"/>
                    </a:lnTo>
                    <a:lnTo>
                      <a:pt x="1023982" y="1391"/>
                    </a:lnTo>
                    <a:close/>
                  </a:path>
                  <a:path w="1944000" h="1944000" fill="none">
                    <a:moveTo>
                      <a:pt x="1023982" y="1391"/>
                    </a:moveTo>
                    <a:cubicBezTo>
                      <a:pt x="1431965" y="23241"/>
                      <a:pt x="1782734" y="297892"/>
                      <a:pt x="1901805" y="688724"/>
                    </a:cubicBezTo>
                    <a:cubicBezTo>
                      <a:pt x="2020877" y="1079556"/>
                      <a:pt x="1882830" y="1503130"/>
                      <a:pt x="1556335" y="1748748"/>
                    </a:cubicBezTo>
                    <a:cubicBezTo>
                      <a:pt x="1229840" y="1994366"/>
                      <a:pt x="784598" y="2009590"/>
                      <a:pt x="442087" y="1786849"/>
                    </a:cubicBezTo>
                  </a:path>
                </a:pathLst>
              </a:custGeom>
              <a:noFill/>
              <a:ln w="66675" cap="rnd" cmpd="sng">
                <a:solidFill>
                  <a:srgbClr val="B0243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33" name="组合 39"/>
            <p:cNvGrpSpPr>
              <a:grpSpLocks/>
            </p:cNvGrpSpPr>
            <p:nvPr/>
          </p:nvGrpSpPr>
          <p:grpSpPr bwMode="auto">
            <a:xfrm>
              <a:off x="400573" y="1074071"/>
              <a:ext cx="1128741" cy="531844"/>
              <a:chOff x="0" y="0"/>
              <a:chExt cx="1128741" cy="531844"/>
            </a:xfrm>
          </p:grpSpPr>
          <p:sp>
            <p:nvSpPr>
              <p:cNvPr id="35" name="文本框 41"/>
              <p:cNvSpPr txBox="1">
                <a:spLocks noChangeArrowheads="1"/>
              </p:cNvSpPr>
              <p:nvPr/>
            </p:nvSpPr>
            <p:spPr bwMode="auto">
              <a:xfrm>
                <a:off x="70391" y="131734"/>
                <a:ext cx="100207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/>
                <a:lvl2pPr marL="742950" indent="-285750"/>
                <a:lvl3pPr/>
                <a:lvl4pPr/>
                <a:lvl5pPr/>
                <a:lvl6pPr/>
                <a:lvl7pPr/>
                <a:lvl8pPr/>
                <a:lvl9pPr/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r>
                  <a:rPr lang="en-US" sz="2000" dirty="0">
                    <a:solidFill>
                      <a:schemeClr val="bg1"/>
                    </a:solidFill>
                    <a:latin typeface="Impact" panose="020B0806030902050204" pitchFamily="34" charset="0"/>
                    <a:cs typeface="Arial" pitchFamily="34" charset="0"/>
                  </a:rPr>
                  <a:t>60%</a:t>
                </a:r>
                <a:endParaRPr lang="zh-CN" altLang="en-US" sz="2000" dirty="0">
                  <a:solidFill>
                    <a:schemeClr val="bg1"/>
                  </a:solidFill>
                  <a:latin typeface="Impact" panose="020B0806030902050204" pitchFamily="34" charset="0"/>
                  <a:cs typeface="Arial" pitchFamily="34" charset="0"/>
                </a:endParaRPr>
              </a:p>
            </p:txBody>
          </p:sp>
          <p:cxnSp>
            <p:nvCxnSpPr>
              <p:cNvPr id="36" name="直接连接符 42"/>
              <p:cNvCxnSpPr>
                <a:cxnSpLocks noChangeShapeType="1"/>
              </p:cNvCxnSpPr>
              <p:nvPr/>
            </p:nvCxnSpPr>
            <p:spPr bwMode="auto">
              <a:xfrm>
                <a:off x="-665" y="-424"/>
                <a:ext cx="1129901" cy="0"/>
              </a:xfrm>
              <a:prstGeom prst="line">
                <a:avLst/>
              </a:prstGeom>
              <a:noFill/>
              <a:ln w="22225" cap="rnd" cmpd="sng">
                <a:solidFill>
                  <a:srgbClr val="B0243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4" name="Freeform 298"/>
            <p:cNvSpPr>
              <a:spLocks noEditPoints="1"/>
            </p:cNvSpPr>
            <p:nvPr/>
          </p:nvSpPr>
          <p:spPr bwMode="auto">
            <a:xfrm>
              <a:off x="652753" y="442655"/>
              <a:ext cx="624379" cy="517106"/>
            </a:xfrm>
            <a:custGeom>
              <a:avLst/>
              <a:gdLst>
                <a:gd name="T0" fmla="*/ 19 w 102"/>
                <a:gd name="T1" fmla="*/ 33 h 85"/>
                <a:gd name="T2" fmla="*/ 9 w 102"/>
                <a:gd name="T3" fmla="*/ 32 h 85"/>
                <a:gd name="T4" fmla="*/ 18 w 102"/>
                <a:gd name="T5" fmla="*/ 35 h 85"/>
                <a:gd name="T6" fmla="*/ 28 w 102"/>
                <a:gd name="T7" fmla="*/ 37 h 85"/>
                <a:gd name="T8" fmla="*/ 88 w 102"/>
                <a:gd name="T9" fmla="*/ 51 h 85"/>
                <a:gd name="T10" fmla="*/ 102 w 102"/>
                <a:gd name="T11" fmla="*/ 47 h 85"/>
                <a:gd name="T12" fmla="*/ 88 w 102"/>
                <a:gd name="T13" fmla="*/ 85 h 85"/>
                <a:gd name="T14" fmla="*/ 70 w 102"/>
                <a:gd name="T15" fmla="*/ 72 h 85"/>
                <a:gd name="T16" fmla="*/ 3 w 102"/>
                <a:gd name="T17" fmla="*/ 65 h 85"/>
                <a:gd name="T18" fmla="*/ 0 w 102"/>
                <a:gd name="T19" fmla="*/ 58 h 85"/>
                <a:gd name="T20" fmla="*/ 0 w 102"/>
                <a:gd name="T21" fmla="*/ 51 h 85"/>
                <a:gd name="T22" fmla="*/ 31 w 102"/>
                <a:gd name="T23" fmla="*/ 53 h 85"/>
                <a:gd name="T24" fmla="*/ 54 w 102"/>
                <a:gd name="T25" fmla="*/ 45 h 85"/>
                <a:gd name="T26" fmla="*/ 40 w 102"/>
                <a:gd name="T27" fmla="*/ 37 h 85"/>
                <a:gd name="T28" fmla="*/ 86 w 102"/>
                <a:gd name="T29" fmla="*/ 50 h 85"/>
                <a:gd name="T30" fmla="*/ 19 w 102"/>
                <a:gd name="T31" fmla="*/ 32 h 85"/>
                <a:gd name="T32" fmla="*/ 31 w 102"/>
                <a:gd name="T33" fmla="*/ 37 h 85"/>
                <a:gd name="T34" fmla="*/ 30 w 102"/>
                <a:gd name="T35" fmla="*/ 43 h 85"/>
                <a:gd name="T36" fmla="*/ 5 w 102"/>
                <a:gd name="T37" fmla="*/ 38 h 85"/>
                <a:gd name="T38" fmla="*/ 6 w 102"/>
                <a:gd name="T39" fmla="*/ 31 h 85"/>
                <a:gd name="T40" fmla="*/ 11 w 102"/>
                <a:gd name="T41" fmla="*/ 30 h 85"/>
                <a:gd name="T42" fmla="*/ 38 w 102"/>
                <a:gd name="T43" fmla="*/ 27 h 85"/>
                <a:gd name="T44" fmla="*/ 31 w 102"/>
                <a:gd name="T45" fmla="*/ 13 h 85"/>
                <a:gd name="T46" fmla="*/ 30 w 102"/>
                <a:gd name="T47" fmla="*/ 14 h 85"/>
                <a:gd name="T48" fmla="*/ 37 w 102"/>
                <a:gd name="T49" fmla="*/ 28 h 85"/>
                <a:gd name="T50" fmla="*/ 38 w 102"/>
                <a:gd name="T51" fmla="*/ 27 h 85"/>
                <a:gd name="T52" fmla="*/ 40 w 102"/>
                <a:gd name="T53" fmla="*/ 27 h 85"/>
                <a:gd name="T54" fmla="*/ 40 w 102"/>
                <a:gd name="T55" fmla="*/ 32 h 85"/>
                <a:gd name="T56" fmla="*/ 34 w 102"/>
                <a:gd name="T57" fmla="*/ 35 h 85"/>
                <a:gd name="T58" fmla="*/ 23 w 102"/>
                <a:gd name="T59" fmla="*/ 12 h 85"/>
                <a:gd name="T60" fmla="*/ 29 w 102"/>
                <a:gd name="T61" fmla="*/ 9 h 85"/>
                <a:gd name="T62" fmla="*/ 37 w 102"/>
                <a:gd name="T63" fmla="*/ 19 h 85"/>
                <a:gd name="T64" fmla="*/ 45 w 102"/>
                <a:gd name="T65" fmla="*/ 11 h 85"/>
                <a:gd name="T66" fmla="*/ 43 w 102"/>
                <a:gd name="T67" fmla="*/ 19 h 85"/>
                <a:gd name="T68" fmla="*/ 47 w 102"/>
                <a:gd name="T69" fmla="*/ 12 h 85"/>
                <a:gd name="T70" fmla="*/ 49 w 102"/>
                <a:gd name="T71" fmla="*/ 3 h 85"/>
                <a:gd name="T72" fmla="*/ 43 w 102"/>
                <a:gd name="T73" fmla="*/ 10 h 85"/>
                <a:gd name="T74" fmla="*/ 41 w 102"/>
                <a:gd name="T75" fmla="*/ 21 h 85"/>
                <a:gd name="T76" fmla="*/ 46 w 102"/>
                <a:gd name="T77" fmla="*/ 24 h 85"/>
                <a:gd name="T78" fmla="*/ 56 w 102"/>
                <a:gd name="T79" fmla="*/ 3 h 85"/>
                <a:gd name="T80" fmla="*/ 50 w 102"/>
                <a:gd name="T81" fmla="*/ 0 h 85"/>
                <a:gd name="T82" fmla="*/ 47 w 102"/>
                <a:gd name="T83" fmla="*/ 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85">
                  <a:moveTo>
                    <a:pt x="26" y="36"/>
                  </a:moveTo>
                  <a:cubicBezTo>
                    <a:pt x="25" y="35"/>
                    <a:pt x="22" y="34"/>
                    <a:pt x="19" y="33"/>
                  </a:cubicBezTo>
                  <a:cubicBezTo>
                    <a:pt x="16" y="33"/>
                    <a:pt x="13" y="32"/>
                    <a:pt x="11" y="32"/>
                  </a:cubicBezTo>
                  <a:cubicBezTo>
                    <a:pt x="10" y="32"/>
                    <a:pt x="9" y="32"/>
                    <a:pt x="9" y="32"/>
                  </a:cubicBezTo>
                  <a:cubicBezTo>
                    <a:pt x="9" y="32"/>
                    <a:pt x="10" y="32"/>
                    <a:pt x="11" y="33"/>
                  </a:cubicBezTo>
                  <a:cubicBezTo>
                    <a:pt x="13" y="34"/>
                    <a:pt x="15" y="35"/>
                    <a:pt x="18" y="35"/>
                  </a:cubicBezTo>
                  <a:cubicBezTo>
                    <a:pt x="21" y="36"/>
                    <a:pt x="24" y="37"/>
                    <a:pt x="26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6"/>
                    <a:pt x="26" y="36"/>
                  </a:cubicBezTo>
                  <a:close/>
                  <a:moveTo>
                    <a:pt x="88" y="51"/>
                  </a:moveTo>
                  <a:cubicBezTo>
                    <a:pt x="88" y="47"/>
                    <a:pt x="88" y="47"/>
                    <a:pt x="88" y="47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8" y="51"/>
                    <a:pt x="88" y="51"/>
                    <a:pt x="88" y="51"/>
                  </a:cubicBezTo>
                  <a:close/>
                  <a:moveTo>
                    <a:pt x="19" y="32"/>
                  </a:moveTo>
                  <a:cubicBezTo>
                    <a:pt x="23" y="32"/>
                    <a:pt x="25" y="33"/>
                    <a:pt x="27" y="34"/>
                  </a:cubicBezTo>
                  <a:cubicBezTo>
                    <a:pt x="29" y="35"/>
                    <a:pt x="30" y="36"/>
                    <a:pt x="31" y="37"/>
                  </a:cubicBezTo>
                  <a:cubicBezTo>
                    <a:pt x="31" y="37"/>
                    <a:pt x="31" y="38"/>
                    <a:pt x="31" y="38"/>
                  </a:cubicBezTo>
                  <a:cubicBezTo>
                    <a:pt x="31" y="40"/>
                    <a:pt x="30" y="42"/>
                    <a:pt x="30" y="43"/>
                  </a:cubicBezTo>
                  <a:cubicBezTo>
                    <a:pt x="30" y="44"/>
                    <a:pt x="29" y="44"/>
                    <a:pt x="29" y="44"/>
                  </a:cubicBezTo>
                  <a:cubicBezTo>
                    <a:pt x="25" y="46"/>
                    <a:pt x="7" y="42"/>
                    <a:pt x="5" y="38"/>
                  </a:cubicBezTo>
                  <a:cubicBezTo>
                    <a:pt x="5" y="38"/>
                    <a:pt x="4" y="37"/>
                    <a:pt x="5" y="37"/>
                  </a:cubicBezTo>
                  <a:cubicBezTo>
                    <a:pt x="5" y="35"/>
                    <a:pt x="6" y="33"/>
                    <a:pt x="6" y="31"/>
                  </a:cubicBezTo>
                  <a:cubicBezTo>
                    <a:pt x="6" y="31"/>
                    <a:pt x="6" y="31"/>
                    <a:pt x="7" y="30"/>
                  </a:cubicBezTo>
                  <a:cubicBezTo>
                    <a:pt x="8" y="30"/>
                    <a:pt x="9" y="30"/>
                    <a:pt x="11" y="30"/>
                  </a:cubicBezTo>
                  <a:cubicBezTo>
                    <a:pt x="13" y="30"/>
                    <a:pt x="16" y="31"/>
                    <a:pt x="19" y="32"/>
                  </a:cubicBezTo>
                  <a:close/>
                  <a:moveTo>
                    <a:pt x="38" y="27"/>
                  </a:moveTo>
                  <a:cubicBezTo>
                    <a:pt x="38" y="25"/>
                    <a:pt x="36" y="23"/>
                    <a:pt x="35" y="20"/>
                  </a:cubicBezTo>
                  <a:cubicBezTo>
                    <a:pt x="33" y="17"/>
                    <a:pt x="32" y="15"/>
                    <a:pt x="31" y="13"/>
                  </a:cubicBezTo>
                  <a:cubicBezTo>
                    <a:pt x="30" y="12"/>
                    <a:pt x="29" y="12"/>
                    <a:pt x="29" y="12"/>
                  </a:cubicBezTo>
                  <a:cubicBezTo>
                    <a:pt x="29" y="12"/>
                    <a:pt x="29" y="12"/>
                    <a:pt x="30" y="14"/>
                  </a:cubicBezTo>
                  <a:cubicBezTo>
                    <a:pt x="30" y="16"/>
                    <a:pt x="32" y="18"/>
                    <a:pt x="33" y="21"/>
                  </a:cubicBezTo>
                  <a:cubicBezTo>
                    <a:pt x="35" y="24"/>
                    <a:pt x="36" y="26"/>
                    <a:pt x="37" y="28"/>
                  </a:cubicBezTo>
                  <a:cubicBezTo>
                    <a:pt x="38" y="29"/>
                    <a:pt x="39" y="29"/>
                    <a:pt x="39" y="29"/>
                  </a:cubicBezTo>
                  <a:cubicBezTo>
                    <a:pt x="39" y="29"/>
                    <a:pt x="39" y="28"/>
                    <a:pt x="38" y="27"/>
                  </a:cubicBezTo>
                  <a:close/>
                  <a:moveTo>
                    <a:pt x="37" y="19"/>
                  </a:moveTo>
                  <a:cubicBezTo>
                    <a:pt x="38" y="22"/>
                    <a:pt x="39" y="25"/>
                    <a:pt x="40" y="27"/>
                  </a:cubicBezTo>
                  <a:cubicBezTo>
                    <a:pt x="41" y="29"/>
                    <a:pt x="41" y="30"/>
                    <a:pt x="41" y="31"/>
                  </a:cubicBezTo>
                  <a:cubicBezTo>
                    <a:pt x="41" y="32"/>
                    <a:pt x="40" y="32"/>
                    <a:pt x="40" y="32"/>
                  </a:cubicBezTo>
                  <a:cubicBezTo>
                    <a:pt x="38" y="33"/>
                    <a:pt x="37" y="34"/>
                    <a:pt x="35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0" y="33"/>
                    <a:pt x="21" y="17"/>
                    <a:pt x="22" y="13"/>
                  </a:cubicBezTo>
                  <a:cubicBezTo>
                    <a:pt x="22" y="12"/>
                    <a:pt x="22" y="12"/>
                    <a:pt x="23" y="12"/>
                  </a:cubicBezTo>
                  <a:cubicBezTo>
                    <a:pt x="24" y="11"/>
                    <a:pt x="26" y="10"/>
                    <a:pt x="27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30" y="9"/>
                    <a:pt x="31" y="10"/>
                    <a:pt x="32" y="12"/>
                  </a:cubicBezTo>
                  <a:cubicBezTo>
                    <a:pt x="33" y="14"/>
                    <a:pt x="35" y="16"/>
                    <a:pt x="37" y="19"/>
                  </a:cubicBezTo>
                  <a:close/>
                  <a:moveTo>
                    <a:pt x="48" y="4"/>
                  </a:moveTo>
                  <a:cubicBezTo>
                    <a:pt x="47" y="6"/>
                    <a:pt x="46" y="8"/>
                    <a:pt x="45" y="11"/>
                  </a:cubicBezTo>
                  <a:cubicBezTo>
                    <a:pt x="44" y="13"/>
                    <a:pt x="43" y="16"/>
                    <a:pt x="43" y="18"/>
                  </a:cubicBezTo>
                  <a:cubicBezTo>
                    <a:pt x="43" y="19"/>
                    <a:pt x="42" y="19"/>
                    <a:pt x="43" y="19"/>
                  </a:cubicBezTo>
                  <a:cubicBezTo>
                    <a:pt x="43" y="19"/>
                    <a:pt x="43" y="19"/>
                    <a:pt x="44" y="18"/>
                  </a:cubicBezTo>
                  <a:cubicBezTo>
                    <a:pt x="45" y="16"/>
                    <a:pt x="46" y="14"/>
                    <a:pt x="47" y="12"/>
                  </a:cubicBezTo>
                  <a:cubicBezTo>
                    <a:pt x="48" y="9"/>
                    <a:pt x="49" y="7"/>
                    <a:pt x="49" y="5"/>
                  </a:cubicBezTo>
                  <a:cubicBezTo>
                    <a:pt x="49" y="4"/>
                    <a:pt x="49" y="3"/>
                    <a:pt x="49" y="3"/>
                  </a:cubicBezTo>
                  <a:cubicBezTo>
                    <a:pt x="49" y="3"/>
                    <a:pt x="49" y="3"/>
                    <a:pt x="48" y="4"/>
                  </a:cubicBezTo>
                  <a:close/>
                  <a:moveTo>
                    <a:pt x="43" y="10"/>
                  </a:moveTo>
                  <a:cubicBezTo>
                    <a:pt x="42" y="13"/>
                    <a:pt x="42" y="16"/>
                    <a:pt x="41" y="17"/>
                  </a:cubicBezTo>
                  <a:cubicBezTo>
                    <a:pt x="41" y="19"/>
                    <a:pt x="41" y="21"/>
                    <a:pt x="41" y="21"/>
                  </a:cubicBezTo>
                  <a:cubicBezTo>
                    <a:pt x="41" y="22"/>
                    <a:pt x="41" y="22"/>
                    <a:pt x="42" y="22"/>
                  </a:cubicBezTo>
                  <a:cubicBezTo>
                    <a:pt x="43" y="23"/>
                    <a:pt x="45" y="23"/>
                    <a:pt x="46" y="24"/>
                  </a:cubicBezTo>
                  <a:cubicBezTo>
                    <a:pt x="47" y="24"/>
                    <a:pt x="47" y="24"/>
                    <a:pt x="48" y="24"/>
                  </a:cubicBezTo>
                  <a:cubicBezTo>
                    <a:pt x="51" y="22"/>
                    <a:pt x="57" y="7"/>
                    <a:pt x="56" y="3"/>
                  </a:cubicBezTo>
                  <a:cubicBezTo>
                    <a:pt x="56" y="3"/>
                    <a:pt x="56" y="3"/>
                    <a:pt x="55" y="2"/>
                  </a:cubicBezTo>
                  <a:cubicBezTo>
                    <a:pt x="54" y="2"/>
                    <a:pt x="52" y="1"/>
                    <a:pt x="50" y="0"/>
                  </a:cubicBezTo>
                  <a:cubicBezTo>
                    <a:pt x="50" y="0"/>
                    <a:pt x="50" y="0"/>
                    <a:pt x="49" y="1"/>
                  </a:cubicBezTo>
                  <a:cubicBezTo>
                    <a:pt x="49" y="1"/>
                    <a:pt x="48" y="2"/>
                    <a:pt x="47" y="3"/>
                  </a:cubicBezTo>
                  <a:cubicBezTo>
                    <a:pt x="46" y="5"/>
                    <a:pt x="45" y="8"/>
                    <a:pt x="43" y="10"/>
                  </a:cubicBez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9" name="组合 45"/>
          <p:cNvGrpSpPr>
            <a:grpSpLocks/>
          </p:cNvGrpSpPr>
          <p:nvPr/>
        </p:nvGrpSpPr>
        <p:grpSpPr bwMode="auto">
          <a:xfrm>
            <a:off x="506413" y="4221798"/>
            <a:ext cx="1943100" cy="1943100"/>
            <a:chOff x="0" y="0"/>
            <a:chExt cx="1944000" cy="1944000"/>
          </a:xfrm>
        </p:grpSpPr>
        <p:grpSp>
          <p:nvGrpSpPr>
            <p:cNvPr id="40" name="组合 46"/>
            <p:cNvGrpSpPr>
              <a:grpSpLocks/>
            </p:cNvGrpSpPr>
            <p:nvPr/>
          </p:nvGrpSpPr>
          <p:grpSpPr bwMode="auto">
            <a:xfrm>
              <a:off x="0" y="0"/>
              <a:ext cx="1944000" cy="1944000"/>
              <a:chOff x="0" y="0"/>
              <a:chExt cx="1944000" cy="1944000"/>
            </a:xfrm>
          </p:grpSpPr>
          <p:sp>
            <p:nvSpPr>
              <p:cNvPr id="45" name="椭圆 5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44000" cy="1944000"/>
              </a:xfrm>
              <a:prstGeom prst="ellipse">
                <a:avLst/>
              </a:prstGeom>
              <a:noFill/>
              <a:ln w="63500" cmpd="sng">
                <a:solidFill>
                  <a:srgbClr val="D9D9D9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6" name="弧形 52"/>
              <p:cNvSpPr>
                <a:spLocks/>
              </p:cNvSpPr>
              <p:nvPr/>
            </p:nvSpPr>
            <p:spPr bwMode="auto">
              <a:xfrm>
                <a:off x="0" y="0"/>
                <a:ext cx="1944000" cy="1944000"/>
              </a:xfrm>
              <a:custGeom>
                <a:avLst/>
                <a:gdLst>
                  <a:gd name="T0" fmla="*/ 1023982 w 1944000"/>
                  <a:gd name="T1" fmla="*/ 1391 h 1944000"/>
                  <a:gd name="T2" fmla="*/ 1943691 w 1944000"/>
                  <a:gd name="T3" fmla="*/ 996493 h 1944000"/>
                  <a:gd name="T4" fmla="*/ 975016 w 1944000"/>
                  <a:gd name="T5" fmla="*/ 1943996 h 1944000"/>
                  <a:gd name="T6" fmla="*/ 972000 w 1944000"/>
                  <a:gd name="T7" fmla="*/ 972000 h 1944000"/>
                  <a:gd name="T8" fmla="*/ 1023982 w 1944000"/>
                  <a:gd name="T9" fmla="*/ 1391 h 1944000"/>
                  <a:gd name="T10" fmla="*/ 1023982 w 1944000"/>
                  <a:gd name="T11" fmla="*/ 1391 h 1944000"/>
                  <a:gd name="T12" fmla="*/ 1943691 w 1944000"/>
                  <a:gd name="T13" fmla="*/ 996493 h 1944000"/>
                  <a:gd name="T14" fmla="*/ 975016 w 1944000"/>
                  <a:gd name="T15" fmla="*/ 1943996 h 1944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4000" h="1944000" stroke="0">
                    <a:moveTo>
                      <a:pt x="1023982" y="1391"/>
                    </a:moveTo>
                    <a:cubicBezTo>
                      <a:pt x="1549337" y="29527"/>
                      <a:pt x="1956948" y="470552"/>
                      <a:pt x="1943691" y="996493"/>
                    </a:cubicBezTo>
                    <a:cubicBezTo>
                      <a:pt x="1930434" y="1522434"/>
                      <a:pt x="1501122" y="1942363"/>
                      <a:pt x="975016" y="1943996"/>
                    </a:cubicBezTo>
                    <a:cubicBezTo>
                      <a:pt x="974011" y="1619997"/>
                      <a:pt x="973005" y="1295999"/>
                      <a:pt x="972000" y="972000"/>
                    </a:cubicBezTo>
                    <a:lnTo>
                      <a:pt x="1023982" y="1391"/>
                    </a:lnTo>
                    <a:close/>
                  </a:path>
                  <a:path w="1944000" h="1944000" fill="none">
                    <a:moveTo>
                      <a:pt x="1023982" y="1391"/>
                    </a:moveTo>
                    <a:cubicBezTo>
                      <a:pt x="1549337" y="29527"/>
                      <a:pt x="1956948" y="470552"/>
                      <a:pt x="1943691" y="996493"/>
                    </a:cubicBezTo>
                    <a:cubicBezTo>
                      <a:pt x="1930434" y="1522434"/>
                      <a:pt x="1501122" y="1942363"/>
                      <a:pt x="975016" y="1943996"/>
                    </a:cubicBezTo>
                  </a:path>
                </a:pathLst>
              </a:custGeom>
              <a:noFill/>
              <a:ln w="66675" cap="rnd" cmpd="sng">
                <a:solidFill>
                  <a:srgbClr val="B0243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endParaRPr lang="zh-CN" altLang="en-US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41" name="组合 47"/>
            <p:cNvGrpSpPr>
              <a:grpSpLocks/>
            </p:cNvGrpSpPr>
            <p:nvPr/>
          </p:nvGrpSpPr>
          <p:grpSpPr bwMode="auto">
            <a:xfrm>
              <a:off x="400573" y="1074071"/>
              <a:ext cx="1128741" cy="531844"/>
              <a:chOff x="0" y="0"/>
              <a:chExt cx="1128741" cy="531844"/>
            </a:xfrm>
          </p:grpSpPr>
          <p:sp>
            <p:nvSpPr>
              <p:cNvPr id="43" name="文本框 49"/>
              <p:cNvSpPr txBox="1">
                <a:spLocks noChangeArrowheads="1"/>
              </p:cNvSpPr>
              <p:nvPr/>
            </p:nvSpPr>
            <p:spPr bwMode="auto">
              <a:xfrm>
                <a:off x="70391" y="131734"/>
                <a:ext cx="100207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/>
                <a:lvl2pPr marL="742950" indent="-285750"/>
                <a:lvl3pPr/>
                <a:lvl4pPr/>
                <a:lvl5pPr/>
                <a:lvl6pPr/>
                <a:lvl7pPr/>
                <a:lvl8pPr/>
                <a:lvl9pPr/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r>
                  <a:rPr lang="en-US" sz="2000">
                    <a:solidFill>
                      <a:schemeClr val="bg1"/>
                    </a:solidFill>
                    <a:latin typeface="Impact" panose="020B0806030902050204" pitchFamily="34" charset="0"/>
                    <a:cs typeface="Arial" pitchFamily="34" charset="0"/>
                  </a:rPr>
                  <a:t>50%</a:t>
                </a:r>
                <a:endParaRPr lang="zh-CN" altLang="en-US" sz="2000">
                  <a:solidFill>
                    <a:schemeClr val="bg1"/>
                  </a:solidFill>
                  <a:latin typeface="Impact" panose="020B0806030902050204" pitchFamily="34" charset="0"/>
                  <a:cs typeface="Arial" pitchFamily="34" charset="0"/>
                </a:endParaRPr>
              </a:p>
            </p:txBody>
          </p:sp>
          <p:cxnSp>
            <p:nvCxnSpPr>
              <p:cNvPr id="44" name="直接连接符 50"/>
              <p:cNvCxnSpPr>
                <a:cxnSpLocks noChangeShapeType="1"/>
              </p:cNvCxnSpPr>
              <p:nvPr/>
            </p:nvCxnSpPr>
            <p:spPr bwMode="auto">
              <a:xfrm>
                <a:off x="-338" y="-424"/>
                <a:ext cx="1129235" cy="0"/>
              </a:xfrm>
              <a:prstGeom prst="line">
                <a:avLst/>
              </a:prstGeom>
              <a:noFill/>
              <a:ln w="22225" cap="rnd" cmpd="sng">
                <a:solidFill>
                  <a:srgbClr val="B0243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2" name="Freeform 320"/>
            <p:cNvSpPr>
              <a:spLocks noEditPoints="1"/>
            </p:cNvSpPr>
            <p:nvPr/>
          </p:nvSpPr>
          <p:spPr bwMode="auto">
            <a:xfrm>
              <a:off x="675110" y="415113"/>
              <a:ext cx="566616" cy="506104"/>
            </a:xfrm>
            <a:custGeom>
              <a:avLst/>
              <a:gdLst>
                <a:gd name="T0" fmla="*/ 17 w 93"/>
                <a:gd name="T1" fmla="*/ 18 h 83"/>
                <a:gd name="T2" fmla="*/ 9 w 93"/>
                <a:gd name="T3" fmla="*/ 28 h 83"/>
                <a:gd name="T4" fmla="*/ 84 w 93"/>
                <a:gd name="T5" fmla="*/ 74 h 83"/>
                <a:gd name="T6" fmla="*/ 70 w 93"/>
                <a:gd name="T7" fmla="*/ 28 h 83"/>
                <a:gd name="T8" fmla="*/ 24 w 93"/>
                <a:gd name="T9" fmla="*/ 34 h 83"/>
                <a:gd name="T10" fmla="*/ 24 w 93"/>
                <a:gd name="T11" fmla="*/ 18 h 83"/>
                <a:gd name="T12" fmla="*/ 30 w 93"/>
                <a:gd name="T13" fmla="*/ 13 h 83"/>
                <a:gd name="T14" fmla="*/ 46 w 93"/>
                <a:gd name="T15" fmla="*/ 0 h 83"/>
                <a:gd name="T16" fmla="*/ 63 w 93"/>
                <a:gd name="T17" fmla="*/ 13 h 83"/>
                <a:gd name="T18" fmla="*/ 70 w 93"/>
                <a:gd name="T19" fmla="*/ 18 h 83"/>
                <a:gd name="T20" fmla="*/ 93 w 93"/>
                <a:gd name="T21" fmla="*/ 18 h 83"/>
                <a:gd name="T22" fmla="*/ 93 w 93"/>
                <a:gd name="T23" fmla="*/ 79 h 83"/>
                <a:gd name="T24" fmla="*/ 89 w 93"/>
                <a:gd name="T25" fmla="*/ 83 h 83"/>
                <a:gd name="T26" fmla="*/ 0 w 93"/>
                <a:gd name="T27" fmla="*/ 83 h 83"/>
                <a:gd name="T28" fmla="*/ 0 w 93"/>
                <a:gd name="T29" fmla="*/ 23 h 83"/>
                <a:gd name="T30" fmla="*/ 5 w 93"/>
                <a:gd name="T31" fmla="*/ 18 h 83"/>
                <a:gd name="T32" fmla="*/ 14 w 93"/>
                <a:gd name="T33" fmla="*/ 70 h 83"/>
                <a:gd name="T34" fmla="*/ 39 w 93"/>
                <a:gd name="T35" fmla="*/ 62 h 83"/>
                <a:gd name="T36" fmla="*/ 29 w 93"/>
                <a:gd name="T37" fmla="*/ 63 h 83"/>
                <a:gd name="T38" fmla="*/ 29 w 93"/>
                <a:gd name="T39" fmla="*/ 60 h 83"/>
                <a:gd name="T40" fmla="*/ 26 w 93"/>
                <a:gd name="T41" fmla="*/ 59 h 83"/>
                <a:gd name="T42" fmla="*/ 26 w 93"/>
                <a:gd name="T43" fmla="*/ 61 h 83"/>
                <a:gd name="T44" fmla="*/ 21 w 93"/>
                <a:gd name="T45" fmla="*/ 59 h 83"/>
                <a:gd name="T46" fmla="*/ 35 w 93"/>
                <a:gd name="T47" fmla="*/ 42 h 83"/>
                <a:gd name="T48" fmla="*/ 23 w 93"/>
                <a:gd name="T49" fmla="*/ 57 h 83"/>
                <a:gd name="T50" fmla="*/ 24 w 93"/>
                <a:gd name="T51" fmla="*/ 57 h 83"/>
                <a:gd name="T52" fmla="*/ 30 w 93"/>
                <a:gd name="T53" fmla="*/ 57 h 83"/>
                <a:gd name="T54" fmla="*/ 30 w 93"/>
                <a:gd name="T55" fmla="*/ 57 h 83"/>
                <a:gd name="T56" fmla="*/ 31 w 93"/>
                <a:gd name="T57" fmla="*/ 65 h 83"/>
                <a:gd name="T58" fmla="*/ 36 w 93"/>
                <a:gd name="T59" fmla="*/ 66 h 83"/>
                <a:gd name="T60" fmla="*/ 31 w 93"/>
                <a:gd name="T61" fmla="*/ 65 h 83"/>
                <a:gd name="T62" fmla="*/ 44 w 93"/>
                <a:gd name="T63" fmla="*/ 55 h 83"/>
                <a:gd name="T64" fmla="*/ 78 w 93"/>
                <a:gd name="T65" fmla="*/ 51 h 83"/>
                <a:gd name="T66" fmla="*/ 44 w 93"/>
                <a:gd name="T67" fmla="*/ 60 h 83"/>
                <a:gd name="T68" fmla="*/ 59 w 93"/>
                <a:gd name="T69" fmla="*/ 65 h 83"/>
                <a:gd name="T70" fmla="*/ 44 w 93"/>
                <a:gd name="T71" fmla="*/ 60 h 83"/>
                <a:gd name="T72" fmla="*/ 44 w 93"/>
                <a:gd name="T73" fmla="*/ 46 h 83"/>
                <a:gd name="T74" fmla="*/ 78 w 93"/>
                <a:gd name="T75" fmla="*/ 42 h 83"/>
                <a:gd name="T76" fmla="*/ 39 w 93"/>
                <a:gd name="T77" fmla="*/ 13 h 83"/>
                <a:gd name="T78" fmla="*/ 52 w 93"/>
                <a:gd name="T79" fmla="*/ 12 h 83"/>
                <a:gd name="T80" fmla="*/ 41 w 93"/>
                <a:gd name="T81" fmla="*/ 1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" h="83">
                  <a:moveTo>
                    <a:pt x="5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54" y="34"/>
                    <a:pt x="39" y="34"/>
                    <a:pt x="24" y="3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0"/>
                    <a:pt x="32" y="7"/>
                    <a:pt x="34" y="5"/>
                  </a:cubicBezTo>
                  <a:cubicBezTo>
                    <a:pt x="37" y="2"/>
                    <a:pt x="41" y="0"/>
                    <a:pt x="46" y="0"/>
                  </a:cubicBezTo>
                  <a:cubicBezTo>
                    <a:pt x="51" y="0"/>
                    <a:pt x="55" y="2"/>
                    <a:pt x="58" y="5"/>
                  </a:cubicBezTo>
                  <a:cubicBezTo>
                    <a:pt x="61" y="7"/>
                    <a:pt x="62" y="10"/>
                    <a:pt x="63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14" y="62"/>
                  </a:moveTo>
                  <a:cubicBezTo>
                    <a:pt x="14" y="70"/>
                    <a:pt x="14" y="70"/>
                    <a:pt x="14" y="70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4" y="62"/>
                    <a:pt x="14" y="62"/>
                    <a:pt x="14" y="62"/>
                  </a:cubicBezTo>
                  <a:close/>
                  <a:moveTo>
                    <a:pt x="35" y="42"/>
                  </a:moveTo>
                  <a:cubicBezTo>
                    <a:pt x="32" y="42"/>
                    <a:pt x="26" y="35"/>
                    <a:pt x="19" y="42"/>
                  </a:cubicBezTo>
                  <a:cubicBezTo>
                    <a:pt x="20" y="47"/>
                    <a:pt x="20" y="53"/>
                    <a:pt x="23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7"/>
                    <a:pt x="26" y="57"/>
                    <a:pt x="27" y="57"/>
                  </a:cubicBezTo>
                  <a:cubicBezTo>
                    <a:pt x="28" y="57"/>
                    <a:pt x="29" y="57"/>
                    <a:pt x="30" y="57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4" y="53"/>
                    <a:pt x="34" y="47"/>
                    <a:pt x="35" y="42"/>
                  </a:cubicBezTo>
                  <a:close/>
                  <a:moveTo>
                    <a:pt x="31" y="65"/>
                  </a:moveTo>
                  <a:cubicBezTo>
                    <a:pt x="31" y="66"/>
                    <a:pt x="31" y="66"/>
                    <a:pt x="31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1" y="65"/>
                    <a:pt x="31" y="65"/>
                    <a:pt x="31" y="65"/>
                  </a:cubicBezTo>
                  <a:close/>
                  <a:moveTo>
                    <a:pt x="44" y="51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44" y="51"/>
                    <a:pt x="44" y="51"/>
                    <a:pt x="44" y="51"/>
                  </a:cubicBezTo>
                  <a:close/>
                  <a:moveTo>
                    <a:pt x="44" y="60"/>
                  </a:moveTo>
                  <a:cubicBezTo>
                    <a:pt x="44" y="65"/>
                    <a:pt x="44" y="65"/>
                    <a:pt x="44" y="65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44" y="60"/>
                    <a:pt x="44" y="60"/>
                    <a:pt x="44" y="60"/>
                  </a:cubicBezTo>
                  <a:close/>
                  <a:moveTo>
                    <a:pt x="44" y="42"/>
                  </a:moveTo>
                  <a:cubicBezTo>
                    <a:pt x="44" y="46"/>
                    <a:pt x="44" y="46"/>
                    <a:pt x="44" y="4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44" y="42"/>
                    <a:pt x="44" y="42"/>
                    <a:pt x="44" y="42"/>
                  </a:cubicBezTo>
                  <a:close/>
                  <a:moveTo>
                    <a:pt x="39" y="13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3" y="13"/>
                    <a:pt x="52" y="12"/>
                    <a:pt x="52" y="12"/>
                  </a:cubicBezTo>
                  <a:cubicBezTo>
                    <a:pt x="50" y="10"/>
                    <a:pt x="48" y="9"/>
                    <a:pt x="46" y="9"/>
                  </a:cubicBezTo>
                  <a:cubicBezTo>
                    <a:pt x="44" y="9"/>
                    <a:pt x="42" y="10"/>
                    <a:pt x="41" y="12"/>
                  </a:cubicBezTo>
                  <a:cubicBezTo>
                    <a:pt x="40" y="12"/>
                    <a:pt x="40" y="13"/>
                    <a:pt x="39" y="13"/>
                  </a:cubicBez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cxnSp>
        <p:nvCxnSpPr>
          <p:cNvPr id="47" name="直接连接符 53"/>
          <p:cNvCxnSpPr>
            <a:cxnSpLocks noChangeShapeType="1"/>
          </p:cNvCxnSpPr>
          <p:nvPr/>
        </p:nvCxnSpPr>
        <p:spPr bwMode="auto">
          <a:xfrm flipV="1">
            <a:off x="377825" y="3899535"/>
            <a:ext cx="11436350" cy="0"/>
          </a:xfrm>
          <a:prstGeom prst="line">
            <a:avLst/>
          </a:prstGeom>
          <a:noFill/>
          <a:ln w="12700" cmpd="sng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7880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5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5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3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85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35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8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35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850"/>
                            </p:stCondLst>
                            <p:childTnLst>
                              <p:par>
                                <p:cTn id="6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l="2651" t="1521" r="843" b="12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7570" y="4584751"/>
            <a:ext cx="337586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B02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3000509000000000000" pitchFamily="65" charset="-122"/>
                <a:ea typeface="方正尚酷简体" panose="03000509000000000000" pitchFamily="65" charset="-122"/>
              </a:rPr>
              <a:t>目 录</a:t>
            </a:r>
            <a:endParaRPr lang="en-US" altLang="zh-CN" sz="7200" dirty="0">
              <a:solidFill>
                <a:srgbClr val="B0243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</a:t>
            </a:r>
            <a:endParaRPr lang="zh-CN" alt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729406" y="1612423"/>
            <a:ext cx="3380311" cy="759455"/>
            <a:chOff x="2234320" y="2752272"/>
            <a:chExt cx="3380311" cy="759455"/>
          </a:xfrm>
        </p:grpSpPr>
        <p:sp>
          <p:nvSpPr>
            <p:cNvPr id="9" name="矩形 8"/>
            <p:cNvSpPr/>
            <p:nvPr/>
          </p:nvSpPr>
          <p:spPr>
            <a:xfrm>
              <a:off x="3008487" y="2752272"/>
              <a:ext cx="2016224" cy="46166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2400" dirty="0">
                  <a:solidFill>
                    <a:srgbClr val="B02434"/>
                  </a:solidFill>
                  <a:latin typeface="方正尚酷简体" panose="03000509000000000000" pitchFamily="65" charset="-122"/>
                  <a:ea typeface="方正尚酷简体" panose="03000509000000000000" pitchFamily="65" charset="-122"/>
                  <a:cs typeface="Andalus" pitchFamily="18" charset="-78"/>
                </a:rPr>
                <a:t>投资项目介绍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2234320" y="2830681"/>
              <a:ext cx="622497" cy="622497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367462" y="2940211"/>
              <a:ext cx="34817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Andalus" pitchFamily="18" charset="-78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ndalus" pitchFamily="18" charset="-78"/>
              </a:endParaRPr>
            </a:p>
          </p:txBody>
        </p:sp>
        <p:sp>
          <p:nvSpPr>
            <p:cNvPr id="12" name="Footer Text"/>
            <p:cNvSpPr txBox="1"/>
            <p:nvPr/>
          </p:nvSpPr>
          <p:spPr>
            <a:xfrm flipH="1">
              <a:off x="3094351" y="3216261"/>
              <a:ext cx="2520280" cy="2954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16686">
                <a:lnSpc>
                  <a:spcPct val="120000"/>
                </a:lnSpc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Please replace text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85028" y="1612423"/>
            <a:ext cx="3380311" cy="759455"/>
            <a:chOff x="2234320" y="2752272"/>
            <a:chExt cx="3380311" cy="759455"/>
          </a:xfrm>
        </p:grpSpPr>
        <p:sp>
          <p:nvSpPr>
            <p:cNvPr id="14" name="矩形 13"/>
            <p:cNvSpPr/>
            <p:nvPr/>
          </p:nvSpPr>
          <p:spPr>
            <a:xfrm>
              <a:off x="3008487" y="2752272"/>
              <a:ext cx="2016224" cy="46166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2400" dirty="0">
                  <a:solidFill>
                    <a:srgbClr val="B02434"/>
                  </a:solidFill>
                  <a:latin typeface="方正尚酷简体" panose="03000509000000000000" pitchFamily="65" charset="-122"/>
                  <a:ea typeface="方正尚酷简体" panose="03000509000000000000" pitchFamily="65" charset="-122"/>
                  <a:cs typeface="Andalus" pitchFamily="18" charset="-78"/>
                </a:rPr>
                <a:t>产品与运营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2234320" y="2830681"/>
              <a:ext cx="622497" cy="622497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344218" y="2940211"/>
              <a:ext cx="39466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Andalus" pitchFamily="18" charset="-78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ndalus" pitchFamily="18" charset="-78"/>
              </a:endParaRPr>
            </a:p>
          </p:txBody>
        </p:sp>
        <p:sp>
          <p:nvSpPr>
            <p:cNvPr id="17" name="Footer Text"/>
            <p:cNvSpPr txBox="1"/>
            <p:nvPr/>
          </p:nvSpPr>
          <p:spPr>
            <a:xfrm flipH="1">
              <a:off x="3094351" y="3216261"/>
              <a:ext cx="2520280" cy="2954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16686">
                <a:lnSpc>
                  <a:spcPct val="120000"/>
                </a:lnSpc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Please replace text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729406" y="3168911"/>
            <a:ext cx="3380311" cy="759455"/>
            <a:chOff x="2234320" y="2752272"/>
            <a:chExt cx="3380311" cy="759455"/>
          </a:xfrm>
        </p:grpSpPr>
        <p:sp>
          <p:nvSpPr>
            <p:cNvPr id="19" name="矩形 18"/>
            <p:cNvSpPr/>
            <p:nvPr/>
          </p:nvSpPr>
          <p:spPr>
            <a:xfrm>
              <a:off x="3008487" y="2752272"/>
              <a:ext cx="2016224" cy="46166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2400" dirty="0">
                  <a:solidFill>
                    <a:srgbClr val="B02434"/>
                  </a:solidFill>
                  <a:latin typeface="方正尚酷简体" panose="03000509000000000000" pitchFamily="65" charset="-122"/>
                  <a:ea typeface="方正尚酷简体" panose="03000509000000000000" pitchFamily="65" charset="-122"/>
                  <a:cs typeface="Andalus" pitchFamily="18" charset="-78"/>
                </a:rPr>
                <a:t>市场分析</a:t>
              </a:r>
            </a:p>
          </p:txBody>
        </p:sp>
        <p:sp>
          <p:nvSpPr>
            <p:cNvPr id="20" name="椭圆 19"/>
            <p:cNvSpPr/>
            <p:nvPr/>
          </p:nvSpPr>
          <p:spPr>
            <a:xfrm>
              <a:off x="2234320" y="2830681"/>
              <a:ext cx="622497" cy="622497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339409" y="2940211"/>
              <a:ext cx="4042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Andalus" pitchFamily="18" charset="-78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ndalus" pitchFamily="18" charset="-78"/>
              </a:endParaRPr>
            </a:p>
          </p:txBody>
        </p:sp>
        <p:sp>
          <p:nvSpPr>
            <p:cNvPr id="22" name="Footer Text"/>
            <p:cNvSpPr txBox="1"/>
            <p:nvPr/>
          </p:nvSpPr>
          <p:spPr>
            <a:xfrm flipH="1">
              <a:off x="3094351" y="3216261"/>
              <a:ext cx="2520280" cy="2954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16686">
                <a:lnSpc>
                  <a:spcPct val="120000"/>
                </a:lnSpc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Please replace text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85028" y="3168911"/>
            <a:ext cx="3380311" cy="759455"/>
            <a:chOff x="2234320" y="2752272"/>
            <a:chExt cx="3380311" cy="759455"/>
          </a:xfrm>
        </p:grpSpPr>
        <p:sp>
          <p:nvSpPr>
            <p:cNvPr id="24" name="矩形 23"/>
            <p:cNvSpPr/>
            <p:nvPr/>
          </p:nvSpPr>
          <p:spPr>
            <a:xfrm>
              <a:off x="3008487" y="2752272"/>
              <a:ext cx="2016224" cy="46166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sz="2400" dirty="0">
                  <a:solidFill>
                    <a:srgbClr val="B02434"/>
                  </a:solidFill>
                  <a:latin typeface="方正尚酷简体" panose="03000509000000000000" pitchFamily="65" charset="-122"/>
                  <a:ea typeface="方正尚酷简体" panose="03000509000000000000" pitchFamily="65" charset="-122"/>
                  <a:cs typeface="Andalus" pitchFamily="18" charset="-78"/>
                </a:rPr>
                <a:t>财务与金融</a:t>
              </a:r>
            </a:p>
          </p:txBody>
        </p:sp>
        <p:sp>
          <p:nvSpPr>
            <p:cNvPr id="25" name="椭圆 24"/>
            <p:cNvSpPr/>
            <p:nvPr/>
          </p:nvSpPr>
          <p:spPr>
            <a:xfrm>
              <a:off x="2234320" y="2830681"/>
              <a:ext cx="622497" cy="622497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345020" y="2940211"/>
              <a:ext cx="39305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Agency FB" panose="020B0503020202020204" pitchFamily="34" charset="0"/>
                  <a:ea typeface="微软雅黑" panose="020B0503020204020204" pitchFamily="34" charset="-122"/>
                  <a:cs typeface="Andalus" pitchFamily="18" charset="-78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ndalus" pitchFamily="18" charset="-78"/>
              </a:endParaRPr>
            </a:p>
          </p:txBody>
        </p:sp>
        <p:sp>
          <p:nvSpPr>
            <p:cNvPr id="27" name="Footer Text"/>
            <p:cNvSpPr txBox="1"/>
            <p:nvPr/>
          </p:nvSpPr>
          <p:spPr>
            <a:xfrm flipH="1">
              <a:off x="3094351" y="3216261"/>
              <a:ext cx="2520280" cy="2954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16686">
                <a:lnSpc>
                  <a:spcPct val="120000"/>
                </a:lnSpc>
                <a:defRPr/>
              </a:pPr>
              <a:r>
                <a:rPr lang="en-US" altLang="zh-CN" sz="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Please replace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412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4055562" y="1461406"/>
            <a:ext cx="1967594" cy="1967594"/>
          </a:xfrm>
          <a:prstGeom prst="ellipse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9600" dirty="0">
                <a:latin typeface="Agency FB" panose="020B0503020202020204" pitchFamily="34" charset="0"/>
              </a:rPr>
              <a:t>04</a:t>
            </a:r>
            <a:endParaRPr lang="zh-CN" altLang="en-US" sz="9600" dirty="0">
              <a:latin typeface="Agency FB" panose="020B0503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31063" y="3740237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财务与金融</a:t>
            </a:r>
          </a:p>
        </p:txBody>
      </p:sp>
      <p:sp>
        <p:nvSpPr>
          <p:cNvPr id="7" name="矩形 6"/>
          <p:cNvSpPr/>
          <p:nvPr/>
        </p:nvSpPr>
        <p:spPr>
          <a:xfrm>
            <a:off x="629921" y="5065571"/>
            <a:ext cx="88188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We have many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</a:t>
            </a:r>
            <a:endParaRPr lang="zh-CN" alt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987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四、财务与金融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128599" y="1931938"/>
            <a:ext cx="2011915" cy="2011917"/>
            <a:chOff x="1353987" y="1723663"/>
            <a:chExt cx="2559577" cy="2559579"/>
          </a:xfrm>
        </p:grpSpPr>
        <p:sp>
          <p:nvSpPr>
            <p:cNvPr id="7" name="空心弧 6"/>
            <p:cNvSpPr>
              <a:spLocks noChangeAspect="1"/>
            </p:cNvSpPr>
            <p:nvPr/>
          </p:nvSpPr>
          <p:spPr>
            <a:xfrm rot="2134792">
              <a:off x="1445190" y="1859200"/>
              <a:ext cx="2288503" cy="2288503"/>
            </a:xfrm>
            <a:prstGeom prst="blockArc">
              <a:avLst>
                <a:gd name="adj1" fmla="val 14033861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58053" tIns="29026" rIns="58053" bIns="2902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43">
                <a:solidFill>
                  <a:srgbClr val="B02434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8" name="空心弧 7"/>
            <p:cNvSpPr>
              <a:spLocks noChangeAspect="1"/>
            </p:cNvSpPr>
            <p:nvPr/>
          </p:nvSpPr>
          <p:spPr>
            <a:xfrm rot="14609616">
              <a:off x="1353986" y="1723664"/>
              <a:ext cx="2559579" cy="2559577"/>
            </a:xfrm>
            <a:prstGeom prst="blockArc">
              <a:avLst>
                <a:gd name="adj1" fmla="val 10669547"/>
                <a:gd name="adj2" fmla="val 1623635"/>
                <a:gd name="adj3" fmla="val 14268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B02434"/>
                </a:solidFill>
                <a:latin typeface="Calibri"/>
                <a:ea typeface="宋体"/>
              </a:endParaRPr>
            </a:p>
          </p:txBody>
        </p:sp>
        <p:sp>
          <p:nvSpPr>
            <p:cNvPr id="9" name="TextBox 52"/>
            <p:cNvSpPr txBox="1"/>
            <p:nvPr/>
          </p:nvSpPr>
          <p:spPr>
            <a:xfrm>
              <a:off x="1880205" y="2573144"/>
              <a:ext cx="1507143" cy="97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4399" kern="0" dirty="0">
                  <a:solidFill>
                    <a:srgbClr val="B0243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60%</a:t>
              </a:r>
              <a:endParaRPr lang="zh-CN" altLang="en-US" sz="4399" kern="0" dirty="0">
                <a:solidFill>
                  <a:srgbClr val="B0243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717677" y="1931938"/>
            <a:ext cx="2011915" cy="2011917"/>
            <a:chOff x="4604053" y="1723663"/>
            <a:chExt cx="2559577" cy="2559579"/>
          </a:xfrm>
        </p:grpSpPr>
        <p:sp>
          <p:nvSpPr>
            <p:cNvPr id="11" name="空心弧 10"/>
            <p:cNvSpPr>
              <a:spLocks noChangeAspect="1"/>
            </p:cNvSpPr>
            <p:nvPr/>
          </p:nvSpPr>
          <p:spPr>
            <a:xfrm rot="9198756">
              <a:off x="4748299" y="1859198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rgbClr val="7F7F7F"/>
            </a:solidFill>
            <a:ln>
              <a:noFill/>
            </a:ln>
            <a:extLst/>
          </p:spPr>
          <p:txBody>
            <a:bodyPr vert="horz" wrap="square" lIns="58053" tIns="29026" rIns="58053" bIns="2902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43">
                <a:solidFill>
                  <a:srgbClr val="B02434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2" name="空心弧 11"/>
            <p:cNvSpPr>
              <a:spLocks noChangeAspect="1"/>
            </p:cNvSpPr>
            <p:nvPr/>
          </p:nvSpPr>
          <p:spPr>
            <a:xfrm rot="14609616">
              <a:off x="4604052" y="1723664"/>
              <a:ext cx="2559579" cy="2559577"/>
            </a:xfrm>
            <a:prstGeom prst="blockArc">
              <a:avLst>
                <a:gd name="adj1" fmla="val 17674159"/>
                <a:gd name="adj2" fmla="val 1623635"/>
                <a:gd name="adj3" fmla="val 14268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B02434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TextBox 240"/>
            <p:cNvSpPr txBox="1"/>
            <p:nvPr/>
          </p:nvSpPr>
          <p:spPr>
            <a:xfrm>
              <a:off x="5144540" y="2573144"/>
              <a:ext cx="1478600" cy="97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4399" kern="0" dirty="0">
                  <a:solidFill>
                    <a:srgbClr val="B0243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25%</a:t>
              </a:r>
              <a:endParaRPr lang="zh-CN" altLang="en-US" sz="4399" kern="0" dirty="0">
                <a:solidFill>
                  <a:srgbClr val="B0243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85604" y="1931938"/>
            <a:ext cx="2011915" cy="2011917"/>
            <a:chOff x="7946402" y="1730470"/>
            <a:chExt cx="2559577" cy="2559579"/>
          </a:xfrm>
        </p:grpSpPr>
        <p:sp>
          <p:nvSpPr>
            <p:cNvPr id="15" name="空心弧 14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58053" tIns="29026" rIns="58053" bIns="2902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43">
                <a:solidFill>
                  <a:srgbClr val="B02434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16" name="空心弧 15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6812137"/>
                <a:gd name="adj2" fmla="val 1623635"/>
                <a:gd name="adj3" fmla="val 14268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B02434"/>
                </a:solidFill>
                <a:latin typeface="Calibri"/>
                <a:ea typeface="宋体"/>
              </a:endParaRPr>
            </a:p>
          </p:txBody>
        </p:sp>
        <p:sp>
          <p:nvSpPr>
            <p:cNvPr id="17" name="TextBox 240"/>
            <p:cNvSpPr txBox="1"/>
            <p:nvPr/>
          </p:nvSpPr>
          <p:spPr>
            <a:xfrm>
              <a:off x="8526648" y="2579951"/>
              <a:ext cx="1399082" cy="97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4399" kern="0" dirty="0">
                  <a:solidFill>
                    <a:srgbClr val="B0243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75%</a:t>
              </a:r>
              <a:endParaRPr lang="zh-CN" altLang="en-US" sz="4399" kern="0" dirty="0">
                <a:solidFill>
                  <a:srgbClr val="B0243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8" name="TextBox 174"/>
          <p:cNvSpPr txBox="1"/>
          <p:nvPr/>
        </p:nvSpPr>
        <p:spPr>
          <a:xfrm>
            <a:off x="845119" y="4700602"/>
            <a:ext cx="2160433" cy="132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75"/>
          <p:cNvSpPr txBox="1"/>
          <p:nvPr/>
        </p:nvSpPr>
        <p:spPr>
          <a:xfrm>
            <a:off x="840633" y="4328098"/>
            <a:ext cx="2319683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投资预算</a:t>
            </a:r>
          </a:p>
        </p:txBody>
      </p:sp>
      <p:sp>
        <p:nvSpPr>
          <p:cNvPr id="20" name="TextBox 174"/>
          <p:cNvSpPr txBox="1"/>
          <p:nvPr/>
        </p:nvSpPr>
        <p:spPr>
          <a:xfrm>
            <a:off x="3731519" y="4700602"/>
            <a:ext cx="2076521" cy="132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75"/>
          <p:cNvSpPr txBox="1"/>
          <p:nvPr/>
        </p:nvSpPr>
        <p:spPr>
          <a:xfrm>
            <a:off x="3727034" y="4328098"/>
            <a:ext cx="2274833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投资预算</a:t>
            </a:r>
          </a:p>
        </p:txBody>
      </p:sp>
      <p:sp>
        <p:nvSpPr>
          <p:cNvPr id="22" name="TextBox 174"/>
          <p:cNvSpPr txBox="1"/>
          <p:nvPr/>
        </p:nvSpPr>
        <p:spPr>
          <a:xfrm>
            <a:off x="6597867" y="4700602"/>
            <a:ext cx="2109419" cy="132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75"/>
          <p:cNvSpPr txBox="1"/>
          <p:nvPr/>
        </p:nvSpPr>
        <p:spPr>
          <a:xfrm>
            <a:off x="6593382" y="4328098"/>
            <a:ext cx="2274833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投资预算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9195470" y="1931938"/>
            <a:ext cx="2011915" cy="2011917"/>
            <a:chOff x="7946402" y="1730470"/>
            <a:chExt cx="2559577" cy="2559579"/>
          </a:xfrm>
        </p:grpSpPr>
        <p:sp>
          <p:nvSpPr>
            <p:cNvPr id="25" name="空心弧 24"/>
            <p:cNvSpPr>
              <a:spLocks noChangeAspect="1"/>
            </p:cNvSpPr>
            <p:nvPr/>
          </p:nvSpPr>
          <p:spPr>
            <a:xfrm rot="9198756">
              <a:off x="8090648" y="1866005"/>
              <a:ext cx="2288503" cy="2288503"/>
            </a:xfrm>
            <a:prstGeom prst="blockArc">
              <a:avLst>
                <a:gd name="adj1" fmla="val 6741740"/>
                <a:gd name="adj2" fmla="val 1597257"/>
                <a:gd name="adj3" fmla="val 5428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58053" tIns="29026" rIns="58053" bIns="2902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143">
                <a:solidFill>
                  <a:srgbClr val="B02434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26" name="空心弧 25"/>
            <p:cNvSpPr>
              <a:spLocks noChangeAspect="1"/>
            </p:cNvSpPr>
            <p:nvPr/>
          </p:nvSpPr>
          <p:spPr>
            <a:xfrm rot="14609616">
              <a:off x="7946401" y="1730471"/>
              <a:ext cx="2559579" cy="2559577"/>
            </a:xfrm>
            <a:prstGeom prst="blockArc">
              <a:avLst>
                <a:gd name="adj1" fmla="val 3534681"/>
                <a:gd name="adj2" fmla="val 1623635"/>
                <a:gd name="adj3" fmla="val 14268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B02434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TextBox 240"/>
            <p:cNvSpPr txBox="1"/>
            <p:nvPr/>
          </p:nvSpPr>
          <p:spPr>
            <a:xfrm>
              <a:off x="8472619" y="2579951"/>
              <a:ext cx="1507143" cy="978663"/>
            </a:xfrm>
            <a:prstGeom prst="rect">
              <a:avLst/>
            </a:prstGeom>
            <a:no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altLang="zh-CN" sz="4399" kern="0" dirty="0">
                  <a:solidFill>
                    <a:srgbClr val="B02434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90%</a:t>
              </a:r>
              <a:endParaRPr lang="zh-CN" altLang="en-US" sz="4399" kern="0" dirty="0">
                <a:solidFill>
                  <a:srgbClr val="B02434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8" name="TextBox 174"/>
          <p:cNvSpPr txBox="1"/>
          <p:nvPr/>
        </p:nvSpPr>
        <p:spPr>
          <a:xfrm>
            <a:off x="9185918" y="4700602"/>
            <a:ext cx="2109419" cy="132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点击输入简要文字内容，文字内容需要概括精炼，不用多余的文字修饰，言简意赅的说明分项内容。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75"/>
          <p:cNvSpPr txBox="1"/>
          <p:nvPr/>
        </p:nvSpPr>
        <p:spPr>
          <a:xfrm>
            <a:off x="9181433" y="4328098"/>
            <a:ext cx="2274833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投资预算</a:t>
            </a:r>
          </a:p>
        </p:txBody>
      </p:sp>
    </p:spTree>
    <p:extLst>
      <p:ext uri="{BB962C8B-B14F-4D97-AF65-F5344CB8AC3E}">
        <p14:creationId xmlns:p14="http://schemas.microsoft.com/office/powerpoint/2010/main" val="342290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4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9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4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9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4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8" grpId="0"/>
      <p:bldP spid="19" grpId="0"/>
      <p:bldP spid="20" grpId="0"/>
      <p:bldP spid="21" grpId="0"/>
      <p:bldP spid="22" grpId="0"/>
      <p:bldP spid="23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四、财务与金融</a:t>
            </a:r>
          </a:p>
        </p:txBody>
      </p:sp>
      <p:sp>
        <p:nvSpPr>
          <p:cNvPr id="6" name="右箭头 5"/>
          <p:cNvSpPr/>
          <p:nvPr/>
        </p:nvSpPr>
        <p:spPr>
          <a:xfrm>
            <a:off x="7129463" y="2773069"/>
            <a:ext cx="3913187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4083050" y="2773069"/>
            <a:ext cx="3914775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1200150" y="2773069"/>
            <a:ext cx="3913188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700213" y="1968206"/>
            <a:ext cx="1417637" cy="804863"/>
            <a:chOff x="1808226" y="2162085"/>
            <a:chExt cx="1417320" cy="804672"/>
          </a:xfrm>
        </p:grpSpPr>
        <p:sp>
          <p:nvSpPr>
            <p:cNvPr id="10" name="矩形标注 9"/>
            <p:cNvSpPr/>
            <p:nvPr/>
          </p:nvSpPr>
          <p:spPr>
            <a:xfrm>
              <a:off x="1808226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1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452" y="2176537"/>
              <a:ext cx="779427" cy="775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943475" y="1936456"/>
            <a:ext cx="1417638" cy="868363"/>
            <a:chOff x="5052060" y="2130855"/>
            <a:chExt cx="1417320" cy="867133"/>
          </a:xfrm>
        </p:grpSpPr>
        <p:sp>
          <p:nvSpPr>
            <p:cNvPr id="13" name="矩形标注 12"/>
            <p:cNvSpPr/>
            <p:nvPr/>
          </p:nvSpPr>
          <p:spPr>
            <a:xfrm>
              <a:off x="5052060" y="2162560"/>
              <a:ext cx="1417320" cy="803723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4" name="图片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5218" y="2130855"/>
              <a:ext cx="871004" cy="867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7980363" y="1968206"/>
            <a:ext cx="1416050" cy="804863"/>
            <a:chOff x="8087868" y="2162085"/>
            <a:chExt cx="1417320" cy="804672"/>
          </a:xfrm>
        </p:grpSpPr>
        <p:sp>
          <p:nvSpPr>
            <p:cNvPr id="16" name="矩形标注 15"/>
            <p:cNvSpPr/>
            <p:nvPr/>
          </p:nvSpPr>
          <p:spPr>
            <a:xfrm>
              <a:off x="8087868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7" name="图片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9703" y="2216293"/>
              <a:ext cx="693649" cy="69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Box 35"/>
          <p:cNvSpPr txBox="1">
            <a:spLocks noChangeArrowheads="1"/>
          </p:cNvSpPr>
          <p:nvPr/>
        </p:nvSpPr>
        <p:spPr bwMode="auto">
          <a:xfrm>
            <a:off x="1125538" y="4170069"/>
            <a:ext cx="2574925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rgbClr val="B41F2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预期回报</a:t>
            </a:r>
            <a:endParaRPr lang="en-US" altLang="zh-CN" sz="2000" dirty="0">
              <a:solidFill>
                <a:srgbClr val="B41F24"/>
              </a:solidFill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  <a:p>
            <a:pPr algn="just" eaLnBrk="1" hangingPunct="1"/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19" name="TextBox 35"/>
          <p:cNvSpPr txBox="1">
            <a:spLocks noChangeArrowheads="1"/>
          </p:cNvSpPr>
          <p:nvPr/>
        </p:nvSpPr>
        <p:spPr bwMode="auto">
          <a:xfrm>
            <a:off x="4554538" y="4170069"/>
            <a:ext cx="2574925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rgbClr val="B41F2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预期回报</a:t>
            </a:r>
            <a:endParaRPr lang="en-US" altLang="zh-CN" sz="2000" dirty="0">
              <a:solidFill>
                <a:srgbClr val="B41F24"/>
              </a:solidFill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  <a:p>
            <a:pPr algn="just" eaLnBrk="1" hangingPunct="1"/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20" name="TextBox 35"/>
          <p:cNvSpPr txBox="1">
            <a:spLocks noChangeArrowheads="1"/>
          </p:cNvSpPr>
          <p:nvPr/>
        </p:nvSpPr>
        <p:spPr bwMode="auto">
          <a:xfrm>
            <a:off x="7916863" y="4170069"/>
            <a:ext cx="2573337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rgbClr val="B41F2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预期回报</a:t>
            </a:r>
            <a:endParaRPr lang="en-US" altLang="zh-CN" sz="2000" dirty="0">
              <a:solidFill>
                <a:srgbClr val="B41F24"/>
              </a:solidFill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  <a:p>
            <a:pPr algn="just" eaLnBrk="1" hangingPunct="1"/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/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</p:spTree>
    <p:extLst>
      <p:ext uri="{BB962C8B-B14F-4D97-AF65-F5344CB8AC3E}">
        <p14:creationId xmlns:p14="http://schemas.microsoft.com/office/powerpoint/2010/main" val="63847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8" grpId="0" animBg="1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四、财务与金融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473239" y="1649494"/>
            <a:ext cx="4675187" cy="4400550"/>
            <a:chOff x="358095" y="1607937"/>
            <a:chExt cx="4675187" cy="4400550"/>
          </a:xfrm>
        </p:grpSpPr>
        <p:sp>
          <p:nvSpPr>
            <p:cNvPr id="7" name="Freeform 12"/>
            <p:cNvSpPr>
              <a:spLocks noChangeArrowheads="1"/>
            </p:cNvSpPr>
            <p:nvPr/>
          </p:nvSpPr>
          <p:spPr bwMode="auto">
            <a:xfrm>
              <a:off x="827995" y="4119362"/>
              <a:ext cx="2673350" cy="1800225"/>
            </a:xfrm>
            <a:custGeom>
              <a:avLst/>
              <a:gdLst>
                <a:gd name="T0" fmla="*/ 2147483647 w 1146"/>
                <a:gd name="T1" fmla="*/ 2147483647 h 772"/>
                <a:gd name="T2" fmla="*/ 2147483647 w 1146"/>
                <a:gd name="T3" fmla="*/ 2147483647 h 772"/>
                <a:gd name="T4" fmla="*/ 2147483647 w 1146"/>
                <a:gd name="T5" fmla="*/ 2147483647 h 772"/>
                <a:gd name="T6" fmla="*/ 0 w 1146"/>
                <a:gd name="T7" fmla="*/ 2147483647 h 772"/>
                <a:gd name="T8" fmla="*/ 0 w 1146"/>
                <a:gd name="T9" fmla="*/ 2147483647 h 772"/>
                <a:gd name="T10" fmla="*/ 2147483647 w 1146"/>
                <a:gd name="T11" fmla="*/ 0 h 772"/>
                <a:gd name="T12" fmla="*/ 2147483647 w 1146"/>
                <a:gd name="T13" fmla="*/ 0 h 772"/>
                <a:gd name="T14" fmla="*/ 2147483647 w 1146"/>
                <a:gd name="T15" fmla="*/ 2147483647 h 772"/>
                <a:gd name="T16" fmla="*/ 2147483647 w 1146"/>
                <a:gd name="T17" fmla="*/ 2147483647 h 7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46"/>
                <a:gd name="T28" fmla="*/ 0 h 772"/>
                <a:gd name="T29" fmla="*/ 1146 w 1146"/>
                <a:gd name="T30" fmla="*/ 772 h 77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934357" y="4217787"/>
              <a:ext cx="2470150" cy="1522413"/>
            </a:xfrm>
            <a:prstGeom prst="rect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9" name="Freeform 15"/>
            <p:cNvSpPr>
              <a:spLocks noChangeArrowheads="1"/>
            </p:cNvSpPr>
            <p:nvPr/>
          </p:nvSpPr>
          <p:spPr bwMode="auto">
            <a:xfrm>
              <a:off x="358095" y="5922762"/>
              <a:ext cx="3611562" cy="85725"/>
            </a:xfrm>
            <a:custGeom>
              <a:avLst/>
              <a:gdLst>
                <a:gd name="T0" fmla="*/ 2147483647 w 1547"/>
                <a:gd name="T1" fmla="*/ 2147483647 h 37"/>
                <a:gd name="T2" fmla="*/ 2147483647 w 1547"/>
                <a:gd name="T3" fmla="*/ 2147483647 h 37"/>
                <a:gd name="T4" fmla="*/ 2147483647 w 1547"/>
                <a:gd name="T5" fmla="*/ 2147483647 h 37"/>
                <a:gd name="T6" fmla="*/ 2147483647 w 1547"/>
                <a:gd name="T7" fmla="*/ 2147483647 h 37"/>
                <a:gd name="T8" fmla="*/ 2147483647 w 1547"/>
                <a:gd name="T9" fmla="*/ 0 h 37"/>
                <a:gd name="T10" fmla="*/ 2147483647 w 154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47"/>
                <a:gd name="T19" fmla="*/ 0 h 37"/>
                <a:gd name="T20" fmla="*/ 1547 w 154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0" name="Freeform 16"/>
            <p:cNvSpPr>
              <a:spLocks noChangeArrowheads="1"/>
            </p:cNvSpPr>
            <p:nvPr/>
          </p:nvSpPr>
          <p:spPr bwMode="auto">
            <a:xfrm>
              <a:off x="378732" y="5852912"/>
              <a:ext cx="3594100" cy="107950"/>
            </a:xfrm>
            <a:custGeom>
              <a:avLst/>
              <a:gdLst>
                <a:gd name="T0" fmla="*/ 2147483647 w 1540"/>
                <a:gd name="T1" fmla="*/ 0 h 47"/>
                <a:gd name="T2" fmla="*/ 0 w 1540"/>
                <a:gd name="T3" fmla="*/ 2147483647 h 47"/>
                <a:gd name="T4" fmla="*/ 2147483647 w 1540"/>
                <a:gd name="T5" fmla="*/ 2147483647 h 47"/>
                <a:gd name="T6" fmla="*/ 2147483647 w 1540"/>
                <a:gd name="T7" fmla="*/ 2147483647 h 47"/>
                <a:gd name="T8" fmla="*/ 2147483647 w 1540"/>
                <a:gd name="T9" fmla="*/ 2147483647 h 47"/>
                <a:gd name="T10" fmla="*/ 2147483647 w 1540"/>
                <a:gd name="T11" fmla="*/ 0 h 47"/>
                <a:gd name="T12" fmla="*/ 2147483647 w 1540"/>
                <a:gd name="T13" fmla="*/ 0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40"/>
                <a:gd name="T22" fmla="*/ 0 h 47"/>
                <a:gd name="T23" fmla="*/ 1540 w 1540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1" name="Freeform 31"/>
            <p:cNvSpPr>
              <a:spLocks noChangeArrowheads="1"/>
            </p:cNvSpPr>
            <p:nvPr/>
          </p:nvSpPr>
          <p:spPr bwMode="auto">
            <a:xfrm>
              <a:off x="1917020" y="5852912"/>
              <a:ext cx="506412" cy="57150"/>
            </a:xfrm>
            <a:custGeom>
              <a:avLst/>
              <a:gdLst>
                <a:gd name="T0" fmla="*/ 2147483647 w 217"/>
                <a:gd name="T1" fmla="*/ 2147483647 h 25"/>
                <a:gd name="T2" fmla="*/ 2147483647 w 217"/>
                <a:gd name="T3" fmla="*/ 2147483647 h 25"/>
                <a:gd name="T4" fmla="*/ 2147483647 w 217"/>
                <a:gd name="T5" fmla="*/ 2147483647 h 25"/>
                <a:gd name="T6" fmla="*/ 2147483647 w 217"/>
                <a:gd name="T7" fmla="*/ 0 h 25"/>
                <a:gd name="T8" fmla="*/ 2147483647 w 217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7"/>
                <a:gd name="T16" fmla="*/ 0 h 25"/>
                <a:gd name="T17" fmla="*/ 217 w 21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2" name="Freeform 45"/>
            <p:cNvSpPr>
              <a:spLocks noEditPoints="1" noChangeArrowheads="1"/>
            </p:cNvSpPr>
            <p:nvPr/>
          </p:nvSpPr>
          <p:spPr bwMode="auto">
            <a:xfrm>
              <a:off x="1664607" y="4427337"/>
              <a:ext cx="1001713" cy="1000125"/>
            </a:xfrm>
            <a:custGeom>
              <a:avLst/>
              <a:gdLst>
                <a:gd name="T0" fmla="*/ 2147483647 w 55"/>
                <a:gd name="T1" fmla="*/ 2147483647 h 55"/>
                <a:gd name="T2" fmla="*/ 0 w 55"/>
                <a:gd name="T3" fmla="*/ 2147483647 h 55"/>
                <a:gd name="T4" fmla="*/ 2147483647 w 55"/>
                <a:gd name="T5" fmla="*/ 0 h 55"/>
                <a:gd name="T6" fmla="*/ 2147483647 w 55"/>
                <a:gd name="T7" fmla="*/ 2147483647 h 55"/>
                <a:gd name="T8" fmla="*/ 2147483647 w 55"/>
                <a:gd name="T9" fmla="*/ 2147483647 h 55"/>
                <a:gd name="T10" fmla="*/ 2147483647 w 55"/>
                <a:gd name="T11" fmla="*/ 2147483647 h 55"/>
                <a:gd name="T12" fmla="*/ 2147483647 w 55"/>
                <a:gd name="T13" fmla="*/ 2147483647 h 55"/>
                <a:gd name="T14" fmla="*/ 2147483647 w 55"/>
                <a:gd name="T15" fmla="*/ 2147483647 h 55"/>
                <a:gd name="T16" fmla="*/ 2147483647 w 55"/>
                <a:gd name="T17" fmla="*/ 2147483647 h 55"/>
                <a:gd name="T18" fmla="*/ 2147483647 w 55"/>
                <a:gd name="T19" fmla="*/ 2147483647 h 55"/>
                <a:gd name="T20" fmla="*/ 2147483647 w 55"/>
                <a:gd name="T21" fmla="*/ 2147483647 h 55"/>
                <a:gd name="T22" fmla="*/ 2147483647 w 55"/>
                <a:gd name="T23" fmla="*/ 2147483647 h 55"/>
                <a:gd name="T24" fmla="*/ 2147483647 w 55"/>
                <a:gd name="T25" fmla="*/ 2147483647 h 55"/>
                <a:gd name="T26" fmla="*/ 2147483647 w 55"/>
                <a:gd name="T27" fmla="*/ 2147483647 h 55"/>
                <a:gd name="T28" fmla="*/ 2147483647 w 55"/>
                <a:gd name="T29" fmla="*/ 2147483647 h 55"/>
                <a:gd name="T30" fmla="*/ 2147483647 w 55"/>
                <a:gd name="T31" fmla="*/ 2147483647 h 55"/>
                <a:gd name="T32" fmla="*/ 2147483647 w 55"/>
                <a:gd name="T33" fmla="*/ 2147483647 h 55"/>
                <a:gd name="T34" fmla="*/ 2147483647 w 55"/>
                <a:gd name="T35" fmla="*/ 2147483647 h 55"/>
                <a:gd name="T36" fmla="*/ 2147483647 w 55"/>
                <a:gd name="T37" fmla="*/ 2147483647 h 55"/>
                <a:gd name="T38" fmla="*/ 2147483647 w 55"/>
                <a:gd name="T39" fmla="*/ 2147483647 h 55"/>
                <a:gd name="T40" fmla="*/ 2147483647 w 55"/>
                <a:gd name="T41" fmla="*/ 2147483647 h 55"/>
                <a:gd name="T42" fmla="*/ 2147483647 w 55"/>
                <a:gd name="T43" fmla="*/ 2147483647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5"/>
                <a:gd name="T67" fmla="*/ 0 h 55"/>
                <a:gd name="T68" fmla="*/ 55 w 55"/>
                <a:gd name="T69" fmla="*/ 55 h 5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3" name="Freeform 74"/>
            <p:cNvSpPr>
              <a:spLocks noEditPoints="1" noChangeArrowheads="1"/>
            </p:cNvSpPr>
            <p:nvPr/>
          </p:nvSpPr>
          <p:spPr bwMode="auto">
            <a:xfrm rot="-2119526">
              <a:off x="4074432" y="2720775"/>
              <a:ext cx="825500" cy="639762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4" name="Freeform 74"/>
            <p:cNvSpPr>
              <a:spLocks noEditPoints="1" noChangeArrowheads="1"/>
            </p:cNvSpPr>
            <p:nvPr/>
          </p:nvSpPr>
          <p:spPr bwMode="auto">
            <a:xfrm rot="-3253151">
              <a:off x="3256870" y="2997000"/>
              <a:ext cx="684212" cy="531812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5" name="Freeform 74"/>
            <p:cNvSpPr>
              <a:spLocks noEditPoints="1" noChangeArrowheads="1"/>
            </p:cNvSpPr>
            <p:nvPr/>
          </p:nvSpPr>
          <p:spPr bwMode="auto">
            <a:xfrm rot="-2735638">
              <a:off x="2978264" y="2023068"/>
              <a:ext cx="825500" cy="639763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6" name="Freeform 74"/>
            <p:cNvSpPr>
              <a:spLocks noEditPoints="1" noChangeArrowheads="1"/>
            </p:cNvSpPr>
            <p:nvPr/>
          </p:nvSpPr>
          <p:spPr bwMode="auto">
            <a:xfrm rot="-3253151">
              <a:off x="1818595" y="4178099"/>
              <a:ext cx="438150" cy="339725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7" name="Freeform 74"/>
            <p:cNvSpPr>
              <a:spLocks noEditPoints="1" noChangeArrowheads="1"/>
            </p:cNvSpPr>
            <p:nvPr/>
          </p:nvSpPr>
          <p:spPr bwMode="auto">
            <a:xfrm rot="-3253151">
              <a:off x="2457564" y="4177305"/>
              <a:ext cx="438150" cy="341313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8" name="Freeform 74"/>
            <p:cNvSpPr>
              <a:spLocks noEditPoints="1" noChangeArrowheads="1"/>
            </p:cNvSpPr>
            <p:nvPr/>
          </p:nvSpPr>
          <p:spPr bwMode="auto">
            <a:xfrm rot="3326109">
              <a:off x="2085295" y="3679624"/>
              <a:ext cx="438150" cy="339725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19" name="Freeform 75"/>
            <p:cNvSpPr>
              <a:spLocks noEditPoints="1" noChangeArrowheads="1"/>
            </p:cNvSpPr>
            <p:nvPr/>
          </p:nvSpPr>
          <p:spPr bwMode="auto">
            <a:xfrm rot="-920912">
              <a:off x="2124982" y="2722362"/>
              <a:ext cx="788988" cy="611188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0" name="Freeform 76"/>
            <p:cNvSpPr>
              <a:spLocks noEditPoints="1" noChangeArrowheads="1"/>
            </p:cNvSpPr>
            <p:nvPr/>
          </p:nvSpPr>
          <p:spPr bwMode="auto">
            <a:xfrm rot="-623492">
              <a:off x="2810782" y="3679625"/>
              <a:ext cx="438150" cy="339725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1" name="Freeform 74"/>
            <p:cNvSpPr>
              <a:spLocks noEditPoints="1" noChangeArrowheads="1"/>
            </p:cNvSpPr>
            <p:nvPr/>
          </p:nvSpPr>
          <p:spPr bwMode="auto">
            <a:xfrm rot="872289">
              <a:off x="3885520" y="1607937"/>
              <a:ext cx="1147762" cy="890588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2" name="Freeform 78"/>
            <p:cNvSpPr>
              <a:spLocks noEditPoints="1" noChangeArrowheads="1"/>
            </p:cNvSpPr>
            <p:nvPr/>
          </p:nvSpPr>
          <p:spPr bwMode="auto">
            <a:xfrm rot="-623492">
              <a:off x="3688670" y="2555675"/>
              <a:ext cx="438150" cy="339725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3" name="Freeform 74"/>
            <p:cNvSpPr>
              <a:spLocks noEditPoints="1" noChangeArrowheads="1"/>
            </p:cNvSpPr>
            <p:nvPr/>
          </p:nvSpPr>
          <p:spPr bwMode="auto">
            <a:xfrm rot="-3253151">
              <a:off x="3375932" y="3816150"/>
              <a:ext cx="250825" cy="193675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4" name="Freeform 74"/>
            <p:cNvSpPr>
              <a:spLocks noEditPoints="1" noChangeArrowheads="1"/>
            </p:cNvSpPr>
            <p:nvPr/>
          </p:nvSpPr>
          <p:spPr bwMode="auto">
            <a:xfrm rot="-3253151">
              <a:off x="2563926" y="3474043"/>
              <a:ext cx="250825" cy="195263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5" name="Freeform 81"/>
            <p:cNvSpPr>
              <a:spLocks noEditPoints="1" noChangeArrowheads="1"/>
            </p:cNvSpPr>
            <p:nvPr/>
          </p:nvSpPr>
          <p:spPr bwMode="auto">
            <a:xfrm rot="-623492">
              <a:off x="2810782" y="3050975"/>
              <a:ext cx="438150" cy="339725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  <p:sp>
          <p:nvSpPr>
            <p:cNvPr id="26" name="Freeform 84"/>
            <p:cNvSpPr>
              <a:spLocks noEditPoints="1" noChangeArrowheads="1"/>
            </p:cNvSpPr>
            <p:nvPr/>
          </p:nvSpPr>
          <p:spPr bwMode="auto">
            <a:xfrm rot="4444278">
              <a:off x="3745820" y="3354187"/>
              <a:ext cx="438150" cy="339725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0 w 72"/>
                <a:gd name="T15" fmla="*/ 2147483647 h 56"/>
                <a:gd name="T16" fmla="*/ 2147483647 w 72"/>
                <a:gd name="T17" fmla="*/ 0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0 w 72"/>
                <a:gd name="T31" fmla="*/ 2147483647 h 56"/>
                <a:gd name="T32" fmla="*/ 0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"/>
                <a:gd name="T79" fmla="*/ 0 h 56"/>
                <a:gd name="T80" fmla="*/ 72 w 72"/>
                <a:gd name="T81" fmla="*/ 56 h 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" h="56">
                  <a:moveTo>
                    <a:pt x="66" y="17"/>
                  </a:moveTo>
                  <a:cubicBezTo>
                    <a:pt x="59" y="21"/>
                    <a:pt x="53" y="26"/>
                    <a:pt x="47" y="30"/>
                  </a:cubicBezTo>
                  <a:cubicBezTo>
                    <a:pt x="44" y="32"/>
                    <a:pt x="40" y="36"/>
                    <a:pt x="37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29" y="32"/>
                    <a:pt x="26" y="30"/>
                  </a:cubicBezTo>
                  <a:cubicBezTo>
                    <a:pt x="20" y="26"/>
                    <a:pt x="14" y="21"/>
                    <a:pt x="7" y="17"/>
                  </a:cubicBezTo>
                  <a:cubicBezTo>
                    <a:pt x="5" y="15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2"/>
                    <a:pt x="72" y="6"/>
                  </a:cubicBezTo>
                  <a:cubicBezTo>
                    <a:pt x="72" y="11"/>
                    <a:pt x="69" y="15"/>
                    <a:pt x="66" y="17"/>
                  </a:cubicBezTo>
                  <a:close/>
                  <a:moveTo>
                    <a:pt x="72" y="50"/>
                  </a:moveTo>
                  <a:cubicBezTo>
                    <a:pt x="72" y="53"/>
                    <a:pt x="70" y="56"/>
                    <a:pt x="6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3"/>
                    <a:pt x="0" y="5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9"/>
                    <a:pt x="3" y="20"/>
                    <a:pt x="5" y="21"/>
                  </a:cubicBezTo>
                  <a:cubicBezTo>
                    <a:pt x="11" y="26"/>
                    <a:pt x="18" y="30"/>
                    <a:pt x="24" y="35"/>
                  </a:cubicBezTo>
                  <a:cubicBezTo>
                    <a:pt x="28" y="38"/>
                    <a:pt x="32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5" y="38"/>
                    <a:pt x="48" y="35"/>
                  </a:cubicBezTo>
                  <a:cubicBezTo>
                    <a:pt x="55" y="30"/>
                    <a:pt x="62" y="26"/>
                    <a:pt x="68" y="21"/>
                  </a:cubicBezTo>
                  <a:cubicBezTo>
                    <a:pt x="70" y="20"/>
                    <a:pt x="71" y="19"/>
                    <a:pt x="72" y="18"/>
                  </a:cubicBezTo>
                  <a:lnTo>
                    <a:pt x="72" y="50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7" name="Oval 9"/>
          <p:cNvSpPr>
            <a:spLocks noChangeArrowheads="1"/>
          </p:cNvSpPr>
          <p:nvPr/>
        </p:nvSpPr>
        <p:spPr bwMode="auto">
          <a:xfrm>
            <a:off x="6045129" y="1844367"/>
            <a:ext cx="723900" cy="723900"/>
          </a:xfrm>
          <a:prstGeom prst="ellipse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6045129" y="4170886"/>
            <a:ext cx="719138" cy="723900"/>
          </a:xfrm>
          <a:prstGeom prst="ellipse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9" name="Oval 11"/>
          <p:cNvSpPr>
            <a:spLocks noChangeArrowheads="1"/>
          </p:cNvSpPr>
          <p:nvPr/>
        </p:nvSpPr>
        <p:spPr bwMode="auto">
          <a:xfrm>
            <a:off x="6045129" y="3014355"/>
            <a:ext cx="723900" cy="723900"/>
          </a:xfrm>
          <a:prstGeom prst="ellipse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0" name="Oval 12"/>
          <p:cNvSpPr>
            <a:spLocks noChangeArrowheads="1"/>
          </p:cNvSpPr>
          <p:nvPr/>
        </p:nvSpPr>
        <p:spPr bwMode="auto">
          <a:xfrm>
            <a:off x="6045129" y="5340874"/>
            <a:ext cx="719138" cy="723900"/>
          </a:xfrm>
          <a:prstGeom prst="ellipse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6889621" y="1805913"/>
            <a:ext cx="2961066" cy="30463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rgbClr val="B41F2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资金缺口</a:t>
            </a:r>
          </a:p>
        </p:txBody>
      </p:sp>
      <p:sp>
        <p:nvSpPr>
          <p:cNvPr id="32" name="TextBox 9"/>
          <p:cNvSpPr txBox="1"/>
          <p:nvPr/>
        </p:nvSpPr>
        <p:spPr>
          <a:xfrm>
            <a:off x="6889621" y="2154313"/>
            <a:ext cx="3743482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3" name="TextBox 10"/>
          <p:cNvSpPr txBox="1"/>
          <p:nvPr/>
        </p:nvSpPr>
        <p:spPr>
          <a:xfrm>
            <a:off x="6889621" y="2968916"/>
            <a:ext cx="2961066" cy="30463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rgbClr val="B41F2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资金缺口</a:t>
            </a:r>
          </a:p>
        </p:txBody>
      </p:sp>
      <p:sp>
        <p:nvSpPr>
          <p:cNvPr id="34" name="TextBox 11"/>
          <p:cNvSpPr txBox="1"/>
          <p:nvPr/>
        </p:nvSpPr>
        <p:spPr>
          <a:xfrm>
            <a:off x="6889621" y="3317316"/>
            <a:ext cx="374348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5" name="TextBox 12"/>
          <p:cNvSpPr txBox="1"/>
          <p:nvPr/>
        </p:nvSpPr>
        <p:spPr>
          <a:xfrm>
            <a:off x="6911715" y="4132432"/>
            <a:ext cx="2961066" cy="30463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rgbClr val="B41F2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资金缺口</a:t>
            </a:r>
          </a:p>
        </p:txBody>
      </p:sp>
      <p:sp>
        <p:nvSpPr>
          <p:cNvPr id="36" name="TextBox 13"/>
          <p:cNvSpPr txBox="1"/>
          <p:nvPr/>
        </p:nvSpPr>
        <p:spPr>
          <a:xfrm>
            <a:off x="6911715" y="4480832"/>
            <a:ext cx="374348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7" name="TextBox 14"/>
          <p:cNvSpPr txBox="1"/>
          <p:nvPr/>
        </p:nvSpPr>
        <p:spPr>
          <a:xfrm>
            <a:off x="6911715" y="5295435"/>
            <a:ext cx="2961066" cy="30463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rgbClr val="B41F2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资金缺口</a:t>
            </a:r>
          </a:p>
        </p:txBody>
      </p:sp>
      <p:sp>
        <p:nvSpPr>
          <p:cNvPr id="38" name="TextBox 15"/>
          <p:cNvSpPr txBox="1"/>
          <p:nvPr/>
        </p:nvSpPr>
        <p:spPr>
          <a:xfrm>
            <a:off x="6911715" y="5643835"/>
            <a:ext cx="3743482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您的内容打在这里，或者通过复制您的文本后，在此框中选择粘贴，并选择只保留文字。通过通过复制您的文本。</a:t>
            </a:r>
          </a:p>
        </p:txBody>
      </p:sp>
      <p:sp>
        <p:nvSpPr>
          <p:cNvPr id="39" name="Freeform 7"/>
          <p:cNvSpPr>
            <a:spLocks noEditPoints="1"/>
          </p:cNvSpPr>
          <p:nvPr/>
        </p:nvSpPr>
        <p:spPr bwMode="auto">
          <a:xfrm>
            <a:off x="6181899" y="3183778"/>
            <a:ext cx="450363" cy="385054"/>
          </a:xfrm>
          <a:custGeom>
            <a:avLst/>
            <a:gdLst>
              <a:gd name="T0" fmla="*/ 0 w 140"/>
              <a:gd name="T1" fmla="*/ 113 h 120"/>
              <a:gd name="T2" fmla="*/ 15 w 140"/>
              <a:gd name="T3" fmla="*/ 99 h 120"/>
              <a:gd name="T4" fmla="*/ 27 w 140"/>
              <a:gd name="T5" fmla="*/ 0 h 120"/>
              <a:gd name="T6" fmla="*/ 42 w 140"/>
              <a:gd name="T7" fmla="*/ 0 h 120"/>
              <a:gd name="T8" fmla="*/ 42 w 140"/>
              <a:gd name="T9" fmla="*/ 0 h 120"/>
              <a:gd name="T10" fmla="*/ 67 w 140"/>
              <a:gd name="T11" fmla="*/ 99 h 120"/>
              <a:gd name="T12" fmla="*/ 73 w 140"/>
              <a:gd name="T13" fmla="*/ 99 h 120"/>
              <a:gd name="T14" fmla="*/ 97 w 140"/>
              <a:gd name="T15" fmla="*/ 99 h 120"/>
              <a:gd name="T16" fmla="*/ 107 w 140"/>
              <a:gd name="T17" fmla="*/ 0 h 120"/>
              <a:gd name="T18" fmla="*/ 107 w 140"/>
              <a:gd name="T19" fmla="*/ 0 h 120"/>
              <a:gd name="T20" fmla="*/ 119 w 140"/>
              <a:gd name="T21" fmla="*/ 99 h 120"/>
              <a:gd name="T22" fmla="*/ 128 w 140"/>
              <a:gd name="T23" fmla="*/ 0 h 120"/>
              <a:gd name="T24" fmla="*/ 135 w 140"/>
              <a:gd name="T25" fmla="*/ 113 h 120"/>
              <a:gd name="T26" fmla="*/ 51 w 140"/>
              <a:gd name="T27" fmla="*/ 0 h 120"/>
              <a:gd name="T28" fmla="*/ 51 w 140"/>
              <a:gd name="T29" fmla="*/ 0 h 120"/>
              <a:gd name="T30" fmla="*/ 28 w 140"/>
              <a:gd name="T31" fmla="*/ 118 h 120"/>
              <a:gd name="T32" fmla="*/ 14 w 140"/>
              <a:gd name="T33" fmla="*/ 120 h 120"/>
              <a:gd name="T34" fmla="*/ 27 w 140"/>
              <a:gd name="T35" fmla="*/ 105 h 120"/>
              <a:gd name="T36" fmla="*/ 28 w 140"/>
              <a:gd name="T37" fmla="*/ 113 h 120"/>
              <a:gd name="T38" fmla="*/ 23 w 140"/>
              <a:gd name="T39" fmla="*/ 109 h 120"/>
              <a:gd name="T40" fmla="*/ 19 w 140"/>
              <a:gd name="T41" fmla="*/ 110 h 120"/>
              <a:gd name="T42" fmla="*/ 19 w 140"/>
              <a:gd name="T43" fmla="*/ 113 h 120"/>
              <a:gd name="T44" fmla="*/ 24 w 140"/>
              <a:gd name="T45" fmla="*/ 115 h 120"/>
              <a:gd name="T46" fmla="*/ 40 w 140"/>
              <a:gd name="T47" fmla="*/ 118 h 120"/>
              <a:gd name="T48" fmla="*/ 34 w 140"/>
              <a:gd name="T49" fmla="*/ 120 h 120"/>
              <a:gd name="T50" fmla="*/ 40 w 140"/>
              <a:gd name="T51" fmla="*/ 104 h 120"/>
              <a:gd name="T52" fmla="*/ 36 w 140"/>
              <a:gd name="T53" fmla="*/ 114 h 120"/>
              <a:gd name="T54" fmla="*/ 57 w 140"/>
              <a:gd name="T55" fmla="*/ 120 h 120"/>
              <a:gd name="T56" fmla="*/ 53 w 140"/>
              <a:gd name="T57" fmla="*/ 113 h 120"/>
              <a:gd name="T58" fmla="*/ 47 w 140"/>
              <a:gd name="T59" fmla="*/ 120 h 120"/>
              <a:gd name="T60" fmla="*/ 59 w 140"/>
              <a:gd name="T61" fmla="*/ 105 h 120"/>
              <a:gd name="T62" fmla="*/ 59 w 140"/>
              <a:gd name="T63" fmla="*/ 112 h 120"/>
              <a:gd name="T64" fmla="*/ 60 w 140"/>
              <a:gd name="T65" fmla="*/ 115 h 120"/>
              <a:gd name="T66" fmla="*/ 54 w 140"/>
              <a:gd name="T67" fmla="*/ 107 h 120"/>
              <a:gd name="T68" fmla="*/ 55 w 140"/>
              <a:gd name="T69" fmla="*/ 110 h 120"/>
              <a:gd name="T70" fmla="*/ 71 w 140"/>
              <a:gd name="T71" fmla="*/ 116 h 120"/>
              <a:gd name="T72" fmla="*/ 71 w 140"/>
              <a:gd name="T73" fmla="*/ 108 h 120"/>
              <a:gd name="T74" fmla="*/ 78 w 140"/>
              <a:gd name="T75" fmla="*/ 109 h 120"/>
              <a:gd name="T76" fmla="*/ 63 w 140"/>
              <a:gd name="T77" fmla="*/ 112 h 120"/>
              <a:gd name="T78" fmla="*/ 71 w 140"/>
              <a:gd name="T79" fmla="*/ 120 h 120"/>
              <a:gd name="T80" fmla="*/ 78 w 140"/>
              <a:gd name="T81" fmla="*/ 115 h 120"/>
              <a:gd name="T82" fmla="*/ 96 w 140"/>
              <a:gd name="T83" fmla="*/ 112 h 120"/>
              <a:gd name="T84" fmla="*/ 88 w 140"/>
              <a:gd name="T85" fmla="*/ 120 h 120"/>
              <a:gd name="T86" fmla="*/ 80 w 140"/>
              <a:gd name="T87" fmla="*/ 112 h 120"/>
              <a:gd name="T88" fmla="*/ 91 w 140"/>
              <a:gd name="T89" fmla="*/ 112 h 120"/>
              <a:gd name="T90" fmla="*/ 84 w 140"/>
              <a:gd name="T91" fmla="*/ 112 h 120"/>
              <a:gd name="T92" fmla="*/ 91 w 140"/>
              <a:gd name="T93" fmla="*/ 112 h 120"/>
              <a:gd name="T94" fmla="*/ 110 w 140"/>
              <a:gd name="T95" fmla="*/ 118 h 120"/>
              <a:gd name="T96" fmla="*/ 98 w 140"/>
              <a:gd name="T97" fmla="*/ 120 h 120"/>
              <a:gd name="T98" fmla="*/ 109 w 140"/>
              <a:gd name="T99" fmla="*/ 105 h 120"/>
              <a:gd name="T100" fmla="*/ 107 w 140"/>
              <a:gd name="T101" fmla="*/ 109 h 120"/>
              <a:gd name="T102" fmla="*/ 104 w 140"/>
              <a:gd name="T103" fmla="*/ 116 h 120"/>
              <a:gd name="T104" fmla="*/ 120 w 140"/>
              <a:gd name="T105" fmla="*/ 113 h 120"/>
              <a:gd name="T106" fmla="*/ 120 w 140"/>
              <a:gd name="T107" fmla="*/ 108 h 120"/>
              <a:gd name="T108" fmla="*/ 115 w 140"/>
              <a:gd name="T109" fmla="*/ 118 h 120"/>
              <a:gd name="T110" fmla="*/ 128 w 140"/>
              <a:gd name="T111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0" h="120">
                <a:moveTo>
                  <a:pt x="0" y="0"/>
                </a:moveTo>
                <a:cubicBezTo>
                  <a:pt x="7" y="0"/>
                  <a:pt x="7" y="0"/>
                  <a:pt x="7" y="0"/>
                </a:cubicBezTo>
                <a:cubicBezTo>
                  <a:pt x="7" y="113"/>
                  <a:pt x="7" y="113"/>
                  <a:pt x="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0"/>
                </a:lnTo>
                <a:close/>
                <a:moveTo>
                  <a:pt x="21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99"/>
                  <a:pt x="15" y="99"/>
                  <a:pt x="15" y="99"/>
                </a:cubicBezTo>
                <a:cubicBezTo>
                  <a:pt x="21" y="99"/>
                  <a:pt x="21" y="99"/>
                  <a:pt x="21" y="99"/>
                </a:cubicBezTo>
                <a:lnTo>
                  <a:pt x="21" y="0"/>
                </a:lnTo>
                <a:close/>
                <a:moveTo>
                  <a:pt x="31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99"/>
                  <a:pt x="27" y="99"/>
                  <a:pt x="27" y="99"/>
                </a:cubicBezTo>
                <a:cubicBezTo>
                  <a:pt x="31" y="99"/>
                  <a:pt x="31" y="99"/>
                  <a:pt x="31" y="99"/>
                </a:cubicBezTo>
                <a:lnTo>
                  <a:pt x="31" y="0"/>
                </a:lnTo>
                <a:close/>
                <a:moveTo>
                  <a:pt x="42" y="0"/>
                </a:moveTo>
                <a:cubicBezTo>
                  <a:pt x="37" y="0"/>
                  <a:pt x="37" y="0"/>
                  <a:pt x="37" y="0"/>
                </a:cubicBezTo>
                <a:cubicBezTo>
                  <a:pt x="37" y="99"/>
                  <a:pt x="37" y="99"/>
                  <a:pt x="37" y="99"/>
                </a:cubicBezTo>
                <a:cubicBezTo>
                  <a:pt x="42" y="99"/>
                  <a:pt x="42" y="99"/>
                  <a:pt x="42" y="99"/>
                </a:cubicBezTo>
                <a:lnTo>
                  <a:pt x="42" y="0"/>
                </a:lnTo>
                <a:close/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61" y="99"/>
                  <a:pt x="61" y="99"/>
                  <a:pt x="61" y="99"/>
                </a:cubicBezTo>
                <a:cubicBezTo>
                  <a:pt x="67" y="99"/>
                  <a:pt x="67" y="99"/>
                  <a:pt x="67" y="99"/>
                </a:cubicBezTo>
                <a:lnTo>
                  <a:pt x="67" y="0"/>
                </a:lnTo>
                <a:close/>
                <a:moveTo>
                  <a:pt x="77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99"/>
                  <a:pt x="73" y="99"/>
                  <a:pt x="73" y="99"/>
                </a:cubicBezTo>
                <a:cubicBezTo>
                  <a:pt x="77" y="99"/>
                  <a:pt x="77" y="99"/>
                  <a:pt x="77" y="99"/>
                </a:cubicBezTo>
                <a:lnTo>
                  <a:pt x="77" y="0"/>
                </a:lnTo>
                <a:close/>
                <a:moveTo>
                  <a:pt x="88" y="99"/>
                </a:moveTo>
                <a:cubicBezTo>
                  <a:pt x="97" y="99"/>
                  <a:pt x="97" y="99"/>
                  <a:pt x="97" y="99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88" y="0"/>
                  <a:pt x="88" y="0"/>
                </a:cubicBezTo>
                <a:lnTo>
                  <a:pt x="88" y="99"/>
                </a:lnTo>
                <a:close/>
                <a:moveTo>
                  <a:pt x="10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7" y="99"/>
                  <a:pt x="107" y="99"/>
                  <a:pt x="107" y="99"/>
                </a:cubicBezTo>
                <a:lnTo>
                  <a:pt x="107" y="0"/>
                </a:lnTo>
                <a:close/>
                <a:moveTo>
                  <a:pt x="119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9" y="99"/>
                  <a:pt x="119" y="99"/>
                  <a:pt x="119" y="99"/>
                </a:cubicBezTo>
                <a:lnTo>
                  <a:pt x="119" y="0"/>
                </a:lnTo>
                <a:close/>
                <a:moveTo>
                  <a:pt x="124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99"/>
                </a:lnTo>
                <a:close/>
                <a:moveTo>
                  <a:pt x="135" y="0"/>
                </a:moveTo>
                <a:cubicBezTo>
                  <a:pt x="135" y="113"/>
                  <a:pt x="135" y="113"/>
                  <a:pt x="135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0" y="0"/>
                  <a:pt x="140" y="0"/>
                  <a:pt x="140" y="0"/>
                </a:cubicBezTo>
                <a:lnTo>
                  <a:pt x="135" y="0"/>
                </a:lnTo>
                <a:close/>
                <a:moveTo>
                  <a:pt x="51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99"/>
                  <a:pt x="49" y="99"/>
                  <a:pt x="49" y="99"/>
                </a:cubicBezTo>
                <a:cubicBezTo>
                  <a:pt x="51" y="99"/>
                  <a:pt x="51" y="99"/>
                  <a:pt x="51" y="99"/>
                </a:cubicBezTo>
                <a:lnTo>
                  <a:pt x="51" y="0"/>
                </a:lnTo>
                <a:close/>
                <a:moveTo>
                  <a:pt x="28" y="113"/>
                </a:moveTo>
                <a:cubicBezTo>
                  <a:pt x="28" y="113"/>
                  <a:pt x="28" y="114"/>
                  <a:pt x="28" y="115"/>
                </a:cubicBezTo>
                <a:cubicBezTo>
                  <a:pt x="28" y="116"/>
                  <a:pt x="28" y="117"/>
                  <a:pt x="28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8"/>
                  <a:pt x="27" y="119"/>
                  <a:pt x="26" y="119"/>
                </a:cubicBezTo>
                <a:cubicBezTo>
                  <a:pt x="26" y="119"/>
                  <a:pt x="25" y="119"/>
                  <a:pt x="25" y="119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5" y="104"/>
                  <a:pt x="26" y="105"/>
                  <a:pt x="27" y="105"/>
                </a:cubicBezTo>
                <a:cubicBezTo>
                  <a:pt x="27" y="106"/>
                  <a:pt x="28" y="107"/>
                  <a:pt x="28" y="108"/>
                </a:cubicBezTo>
                <a:cubicBezTo>
                  <a:pt x="28" y="109"/>
                  <a:pt x="27" y="110"/>
                  <a:pt x="27" y="110"/>
                </a:cubicBezTo>
                <a:cubicBezTo>
                  <a:pt x="27" y="111"/>
                  <a:pt x="26" y="111"/>
                  <a:pt x="25" y="111"/>
                </a:cubicBezTo>
                <a:cubicBezTo>
                  <a:pt x="26" y="112"/>
                  <a:pt x="27" y="112"/>
                  <a:pt x="28" y="113"/>
                </a:cubicBezTo>
                <a:close/>
                <a:moveTo>
                  <a:pt x="19" y="110"/>
                </a:moveTo>
                <a:cubicBezTo>
                  <a:pt x="21" y="110"/>
                  <a:pt x="21" y="110"/>
                  <a:pt x="21" y="110"/>
                </a:cubicBezTo>
                <a:cubicBezTo>
                  <a:pt x="22" y="110"/>
                  <a:pt x="22" y="110"/>
                  <a:pt x="23" y="110"/>
                </a:cubicBezTo>
                <a:cubicBezTo>
                  <a:pt x="23" y="110"/>
                  <a:pt x="23" y="109"/>
                  <a:pt x="23" y="109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2" y="107"/>
                  <a:pt x="22" y="107"/>
                  <a:pt x="21" y="107"/>
                </a:cubicBezTo>
                <a:cubicBezTo>
                  <a:pt x="19" y="107"/>
                  <a:pt x="19" y="107"/>
                  <a:pt x="19" y="107"/>
                </a:cubicBezTo>
                <a:lnTo>
                  <a:pt x="19" y="110"/>
                </a:lnTo>
                <a:close/>
                <a:moveTo>
                  <a:pt x="24" y="115"/>
                </a:moveTo>
                <a:cubicBezTo>
                  <a:pt x="24" y="114"/>
                  <a:pt x="24" y="114"/>
                  <a:pt x="23" y="114"/>
                </a:cubicBezTo>
                <a:cubicBezTo>
                  <a:pt x="23" y="113"/>
                  <a:pt x="22" y="113"/>
                  <a:pt x="21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22" y="116"/>
                  <a:pt x="23" y="116"/>
                  <a:pt x="23" y="116"/>
                </a:cubicBezTo>
                <a:cubicBezTo>
                  <a:pt x="24" y="116"/>
                  <a:pt x="24" y="115"/>
                  <a:pt x="24" y="115"/>
                </a:cubicBezTo>
                <a:close/>
                <a:moveTo>
                  <a:pt x="45" y="118"/>
                </a:moveTo>
                <a:cubicBezTo>
                  <a:pt x="46" y="120"/>
                  <a:pt x="46" y="120"/>
                  <a:pt x="46" y="120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5" y="118"/>
                </a:lnTo>
                <a:close/>
                <a:moveTo>
                  <a:pt x="39" y="114"/>
                </a:moveTo>
                <a:cubicBezTo>
                  <a:pt x="37" y="108"/>
                  <a:pt x="37" y="108"/>
                  <a:pt x="37" y="108"/>
                </a:cubicBezTo>
                <a:cubicBezTo>
                  <a:pt x="36" y="114"/>
                  <a:pt x="36" y="114"/>
                  <a:pt x="36" y="114"/>
                </a:cubicBezTo>
                <a:lnTo>
                  <a:pt x="39" y="114"/>
                </a:lnTo>
                <a:close/>
                <a:moveTo>
                  <a:pt x="62" y="118"/>
                </a:moveTo>
                <a:cubicBezTo>
                  <a:pt x="62" y="120"/>
                  <a:pt x="62" y="120"/>
                  <a:pt x="62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4"/>
                  <a:pt x="53" y="113"/>
                  <a:pt x="53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7" y="104"/>
                  <a:pt x="58" y="104"/>
                  <a:pt x="59" y="105"/>
                </a:cubicBezTo>
                <a:cubicBezTo>
                  <a:pt x="59" y="105"/>
                  <a:pt x="60" y="105"/>
                  <a:pt x="61" y="106"/>
                </a:cubicBezTo>
                <a:cubicBezTo>
                  <a:pt x="61" y="107"/>
                  <a:pt x="61" y="108"/>
                  <a:pt x="61" y="109"/>
                </a:cubicBezTo>
                <a:cubicBezTo>
                  <a:pt x="61" y="109"/>
                  <a:pt x="61" y="110"/>
                  <a:pt x="61" y="111"/>
                </a:cubicBezTo>
                <a:cubicBezTo>
                  <a:pt x="60" y="111"/>
                  <a:pt x="60" y="112"/>
                  <a:pt x="59" y="112"/>
                </a:cubicBezTo>
                <a:cubicBezTo>
                  <a:pt x="59" y="112"/>
                  <a:pt x="58" y="113"/>
                  <a:pt x="57" y="113"/>
                </a:cubicBezTo>
                <a:cubicBezTo>
                  <a:pt x="58" y="113"/>
                  <a:pt x="58" y="113"/>
                  <a:pt x="59" y="113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0" y="115"/>
                  <a:pt x="60" y="115"/>
                  <a:pt x="60" y="115"/>
                </a:cubicBezTo>
                <a:lnTo>
                  <a:pt x="62" y="118"/>
                </a:lnTo>
                <a:close/>
                <a:moveTo>
                  <a:pt x="56" y="109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108"/>
                  <a:pt x="55" y="107"/>
                  <a:pt x="54" y="107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0"/>
                  <a:pt x="55" y="110"/>
                  <a:pt x="55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0"/>
                  <a:pt x="56" y="109"/>
                  <a:pt x="56" y="109"/>
                </a:cubicBezTo>
                <a:close/>
                <a:moveTo>
                  <a:pt x="73" y="116"/>
                </a:moveTo>
                <a:cubicBezTo>
                  <a:pt x="72" y="116"/>
                  <a:pt x="72" y="116"/>
                  <a:pt x="71" y="116"/>
                </a:cubicBezTo>
                <a:cubicBezTo>
                  <a:pt x="70" y="116"/>
                  <a:pt x="69" y="116"/>
                  <a:pt x="69" y="115"/>
                </a:cubicBezTo>
                <a:cubicBezTo>
                  <a:pt x="68" y="115"/>
                  <a:pt x="68" y="114"/>
                  <a:pt x="68" y="112"/>
                </a:cubicBezTo>
                <a:cubicBezTo>
                  <a:pt x="68" y="111"/>
                  <a:pt x="68" y="109"/>
                  <a:pt x="68" y="109"/>
                </a:cubicBezTo>
                <a:cubicBezTo>
                  <a:pt x="69" y="108"/>
                  <a:pt x="70" y="108"/>
                  <a:pt x="71" y="108"/>
                </a:cubicBezTo>
                <a:cubicBezTo>
                  <a:pt x="71" y="108"/>
                  <a:pt x="72" y="108"/>
                  <a:pt x="72" y="108"/>
                </a:cubicBezTo>
                <a:cubicBezTo>
                  <a:pt x="73" y="108"/>
                  <a:pt x="73" y="108"/>
                  <a:pt x="73" y="109"/>
                </a:cubicBezTo>
                <a:cubicBezTo>
                  <a:pt x="73" y="109"/>
                  <a:pt x="74" y="109"/>
                  <a:pt x="74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7" y="107"/>
                  <a:pt x="77" y="106"/>
                  <a:pt x="75" y="105"/>
                </a:cubicBezTo>
                <a:cubicBezTo>
                  <a:pt x="74" y="104"/>
                  <a:pt x="73" y="104"/>
                  <a:pt x="71" y="104"/>
                </a:cubicBezTo>
                <a:cubicBezTo>
                  <a:pt x="68" y="104"/>
                  <a:pt x="66" y="105"/>
                  <a:pt x="65" y="106"/>
                </a:cubicBezTo>
                <a:cubicBezTo>
                  <a:pt x="64" y="107"/>
                  <a:pt x="63" y="109"/>
                  <a:pt x="63" y="112"/>
                </a:cubicBezTo>
                <a:cubicBezTo>
                  <a:pt x="63" y="114"/>
                  <a:pt x="63" y="115"/>
                  <a:pt x="64" y="117"/>
                </a:cubicBezTo>
                <a:cubicBezTo>
                  <a:pt x="64" y="117"/>
                  <a:pt x="65" y="117"/>
                  <a:pt x="65" y="118"/>
                </a:cubicBezTo>
                <a:cubicBezTo>
                  <a:pt x="66" y="118"/>
                  <a:pt x="66" y="119"/>
                  <a:pt x="67" y="119"/>
                </a:cubicBezTo>
                <a:cubicBezTo>
                  <a:pt x="68" y="120"/>
                  <a:pt x="69" y="120"/>
                  <a:pt x="71" y="120"/>
                </a:cubicBezTo>
                <a:cubicBezTo>
                  <a:pt x="72" y="120"/>
                  <a:pt x="74" y="120"/>
                  <a:pt x="74" y="119"/>
                </a:cubicBezTo>
                <a:cubicBezTo>
                  <a:pt x="75" y="119"/>
                  <a:pt x="76" y="118"/>
                  <a:pt x="76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7"/>
                  <a:pt x="78" y="116"/>
                  <a:pt x="78" y="115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4" y="114"/>
                  <a:pt x="73" y="115"/>
                  <a:pt x="73" y="116"/>
                </a:cubicBezTo>
                <a:close/>
                <a:moveTo>
                  <a:pt x="94" y="106"/>
                </a:moveTo>
                <a:cubicBezTo>
                  <a:pt x="95" y="107"/>
                  <a:pt x="96" y="109"/>
                  <a:pt x="96" y="112"/>
                </a:cubicBezTo>
                <a:cubicBezTo>
                  <a:pt x="96" y="114"/>
                  <a:pt x="95" y="115"/>
                  <a:pt x="95" y="116"/>
                </a:cubicBezTo>
                <a:cubicBezTo>
                  <a:pt x="94" y="117"/>
                  <a:pt x="94" y="117"/>
                  <a:pt x="94" y="118"/>
                </a:cubicBezTo>
                <a:cubicBezTo>
                  <a:pt x="93" y="118"/>
                  <a:pt x="93" y="119"/>
                  <a:pt x="92" y="119"/>
                </a:cubicBezTo>
                <a:cubicBezTo>
                  <a:pt x="91" y="120"/>
                  <a:pt x="90" y="120"/>
                  <a:pt x="88" y="120"/>
                </a:cubicBezTo>
                <a:cubicBezTo>
                  <a:pt x="86" y="120"/>
                  <a:pt x="85" y="120"/>
                  <a:pt x="84" y="119"/>
                </a:cubicBezTo>
                <a:cubicBezTo>
                  <a:pt x="83" y="119"/>
                  <a:pt x="82" y="118"/>
                  <a:pt x="82" y="118"/>
                </a:cubicBezTo>
                <a:cubicBezTo>
                  <a:pt x="81" y="117"/>
                  <a:pt x="81" y="117"/>
                  <a:pt x="81" y="116"/>
                </a:cubicBezTo>
                <a:cubicBezTo>
                  <a:pt x="80" y="115"/>
                  <a:pt x="80" y="114"/>
                  <a:pt x="80" y="112"/>
                </a:cubicBezTo>
                <a:cubicBezTo>
                  <a:pt x="80" y="109"/>
                  <a:pt x="80" y="107"/>
                  <a:pt x="82" y="106"/>
                </a:cubicBezTo>
                <a:cubicBezTo>
                  <a:pt x="83" y="105"/>
                  <a:pt x="85" y="104"/>
                  <a:pt x="88" y="104"/>
                </a:cubicBezTo>
                <a:cubicBezTo>
                  <a:pt x="90" y="104"/>
                  <a:pt x="92" y="105"/>
                  <a:pt x="94" y="106"/>
                </a:cubicBezTo>
                <a:close/>
                <a:moveTo>
                  <a:pt x="91" y="112"/>
                </a:moveTo>
                <a:cubicBezTo>
                  <a:pt x="91" y="110"/>
                  <a:pt x="91" y="109"/>
                  <a:pt x="90" y="109"/>
                </a:cubicBezTo>
                <a:cubicBezTo>
                  <a:pt x="89" y="108"/>
                  <a:pt x="89" y="108"/>
                  <a:pt x="88" y="108"/>
                </a:cubicBezTo>
                <a:cubicBezTo>
                  <a:pt x="87" y="108"/>
                  <a:pt x="86" y="108"/>
                  <a:pt x="85" y="109"/>
                </a:cubicBezTo>
                <a:cubicBezTo>
                  <a:pt x="85" y="109"/>
                  <a:pt x="84" y="110"/>
                  <a:pt x="84" y="112"/>
                </a:cubicBezTo>
                <a:cubicBezTo>
                  <a:pt x="84" y="114"/>
                  <a:pt x="85" y="115"/>
                  <a:pt x="85" y="115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1" y="115"/>
                  <a:pt x="91" y="113"/>
                  <a:pt x="91" y="112"/>
                </a:cubicBezTo>
                <a:close/>
                <a:moveTo>
                  <a:pt x="112" y="109"/>
                </a:moveTo>
                <a:cubicBezTo>
                  <a:pt x="112" y="110"/>
                  <a:pt x="112" y="111"/>
                  <a:pt x="112" y="112"/>
                </a:cubicBezTo>
                <a:cubicBezTo>
                  <a:pt x="112" y="114"/>
                  <a:pt x="112" y="115"/>
                  <a:pt x="112" y="116"/>
                </a:cubicBezTo>
                <a:cubicBezTo>
                  <a:pt x="112" y="117"/>
                  <a:pt x="111" y="117"/>
                  <a:pt x="110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0" y="119"/>
                  <a:pt x="109" y="119"/>
                  <a:pt x="108" y="119"/>
                </a:cubicBezTo>
                <a:cubicBezTo>
                  <a:pt x="107" y="119"/>
                  <a:pt x="106" y="120"/>
                  <a:pt x="105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7" y="104"/>
                  <a:pt x="108" y="104"/>
                  <a:pt x="109" y="105"/>
                </a:cubicBezTo>
                <a:cubicBezTo>
                  <a:pt x="110" y="105"/>
                  <a:pt x="110" y="106"/>
                  <a:pt x="111" y="106"/>
                </a:cubicBezTo>
                <a:cubicBezTo>
                  <a:pt x="111" y="107"/>
                  <a:pt x="112" y="108"/>
                  <a:pt x="112" y="109"/>
                </a:cubicBezTo>
                <a:close/>
                <a:moveTo>
                  <a:pt x="108" y="112"/>
                </a:moveTo>
                <a:cubicBezTo>
                  <a:pt x="108" y="110"/>
                  <a:pt x="107" y="109"/>
                  <a:pt x="107" y="109"/>
                </a:cubicBezTo>
                <a:cubicBezTo>
                  <a:pt x="106" y="108"/>
                  <a:pt x="105" y="108"/>
                  <a:pt x="104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5" y="116"/>
                  <a:pt x="106" y="116"/>
                  <a:pt x="106" y="116"/>
                </a:cubicBezTo>
                <a:cubicBezTo>
                  <a:pt x="107" y="116"/>
                  <a:pt x="107" y="115"/>
                  <a:pt x="107" y="115"/>
                </a:cubicBezTo>
                <a:cubicBezTo>
                  <a:pt x="108" y="114"/>
                  <a:pt x="108" y="113"/>
                  <a:pt x="108" y="112"/>
                </a:cubicBezTo>
                <a:close/>
                <a:moveTo>
                  <a:pt x="120" y="113"/>
                </a:moveTo>
                <a:cubicBezTo>
                  <a:pt x="127" y="113"/>
                  <a:pt x="127" y="113"/>
                  <a:pt x="127" y="113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0" y="110"/>
                  <a:pt x="120" y="110"/>
                  <a:pt x="120" y="110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0" y="116"/>
                  <a:pt x="120" y="116"/>
                  <a:pt x="120" y="116"/>
                </a:cubicBezTo>
                <a:lnTo>
                  <a:pt x="120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bg1"/>
              </a:solidFill>
              <a:latin typeface="Avant GardeBook" pitchFamily="50" charset="0"/>
            </a:endParaRPr>
          </a:p>
        </p:txBody>
      </p:sp>
      <p:sp>
        <p:nvSpPr>
          <p:cNvPr id="40" name="Freeform 9"/>
          <p:cNvSpPr>
            <a:spLocks noEditPoints="1"/>
          </p:cNvSpPr>
          <p:nvPr/>
        </p:nvSpPr>
        <p:spPr bwMode="auto">
          <a:xfrm>
            <a:off x="6189041" y="4307656"/>
            <a:ext cx="431314" cy="450363"/>
          </a:xfrm>
          <a:custGeom>
            <a:avLst/>
            <a:gdLst>
              <a:gd name="T0" fmla="*/ 86 w 134"/>
              <a:gd name="T1" fmla="*/ 115 h 140"/>
              <a:gd name="T2" fmla="*/ 82 w 134"/>
              <a:gd name="T3" fmla="*/ 118 h 140"/>
              <a:gd name="T4" fmla="*/ 10 w 134"/>
              <a:gd name="T5" fmla="*/ 115 h 140"/>
              <a:gd name="T6" fmla="*/ 14 w 134"/>
              <a:gd name="T7" fmla="*/ 11 h 140"/>
              <a:gd name="T8" fmla="*/ 86 w 134"/>
              <a:gd name="T9" fmla="*/ 15 h 140"/>
              <a:gd name="T10" fmla="*/ 96 w 134"/>
              <a:gd name="T11" fmla="*/ 16 h 140"/>
              <a:gd name="T12" fmla="*/ 82 w 134"/>
              <a:gd name="T13" fmla="*/ 0 h 140"/>
              <a:gd name="T14" fmla="*/ 0 w 134"/>
              <a:gd name="T15" fmla="*/ 14 h 140"/>
              <a:gd name="T16" fmla="*/ 14 w 134"/>
              <a:gd name="T17" fmla="*/ 140 h 140"/>
              <a:gd name="T18" fmla="*/ 96 w 134"/>
              <a:gd name="T19" fmla="*/ 126 h 140"/>
              <a:gd name="T20" fmla="*/ 96 w 134"/>
              <a:gd name="T21" fmla="*/ 125 h 140"/>
              <a:gd name="T22" fmla="*/ 86 w 134"/>
              <a:gd name="T23" fmla="*/ 87 h 140"/>
              <a:gd name="T24" fmla="*/ 55 w 134"/>
              <a:gd name="T25" fmla="*/ 4 h 140"/>
              <a:gd name="T26" fmla="*/ 55 w 134"/>
              <a:gd name="T27" fmla="*/ 7 h 140"/>
              <a:gd name="T28" fmla="*/ 40 w 134"/>
              <a:gd name="T29" fmla="*/ 5 h 140"/>
              <a:gd name="T30" fmla="*/ 48 w 134"/>
              <a:gd name="T31" fmla="*/ 135 h 140"/>
              <a:gd name="T32" fmla="*/ 48 w 134"/>
              <a:gd name="T33" fmla="*/ 123 h 140"/>
              <a:gd name="T34" fmla="*/ 48 w 134"/>
              <a:gd name="T35" fmla="*/ 135 h 140"/>
              <a:gd name="T36" fmla="*/ 96 w 134"/>
              <a:gd name="T37" fmla="*/ 22 h 140"/>
              <a:gd name="T38" fmla="*/ 62 w 134"/>
              <a:gd name="T39" fmla="*/ 22 h 140"/>
              <a:gd name="T40" fmla="*/ 51 w 134"/>
              <a:gd name="T41" fmla="*/ 70 h 140"/>
              <a:gd name="T42" fmla="*/ 66 w 134"/>
              <a:gd name="T43" fmla="*/ 81 h 140"/>
              <a:gd name="T44" fmla="*/ 83 w 134"/>
              <a:gd name="T45" fmla="*/ 81 h 140"/>
              <a:gd name="T46" fmla="*/ 96 w 134"/>
              <a:gd name="T47" fmla="*/ 81 h 140"/>
              <a:gd name="T48" fmla="*/ 134 w 134"/>
              <a:gd name="T49" fmla="*/ 70 h 140"/>
              <a:gd name="T50" fmla="*/ 124 w 134"/>
              <a:gd name="T51" fmla="*/ 22 h 140"/>
              <a:gd name="T52" fmla="*/ 124 w 134"/>
              <a:gd name="T53" fmla="*/ 74 h 140"/>
              <a:gd name="T54" fmla="*/ 86 w 134"/>
              <a:gd name="T55" fmla="*/ 74 h 140"/>
              <a:gd name="T56" fmla="*/ 58 w 134"/>
              <a:gd name="T57" fmla="*/ 70 h 140"/>
              <a:gd name="T58" fmla="*/ 62 w 134"/>
              <a:gd name="T59" fmla="*/ 29 h 140"/>
              <a:gd name="T60" fmla="*/ 96 w 134"/>
              <a:gd name="T61" fmla="*/ 29 h 140"/>
              <a:gd name="T62" fmla="*/ 127 w 134"/>
              <a:gd name="T63" fmla="*/ 33 h 140"/>
              <a:gd name="T64" fmla="*/ 82 w 134"/>
              <a:gd name="T65" fmla="*/ 37 h 140"/>
              <a:gd name="T66" fmla="*/ 109 w 134"/>
              <a:gd name="T67" fmla="*/ 56 h 140"/>
              <a:gd name="T68" fmla="*/ 88 w 134"/>
              <a:gd name="T69" fmla="*/ 62 h 140"/>
              <a:gd name="T70" fmla="*/ 101 w 134"/>
              <a:gd name="T71" fmla="*/ 64 h 140"/>
              <a:gd name="T72" fmla="*/ 109 w 134"/>
              <a:gd name="T73" fmla="*/ 65 h 140"/>
              <a:gd name="T74" fmla="*/ 102 w 134"/>
              <a:gd name="T75" fmla="*/ 66 h 140"/>
              <a:gd name="T76" fmla="*/ 86 w 134"/>
              <a:gd name="T77" fmla="*/ 69 h 140"/>
              <a:gd name="T78" fmla="*/ 86 w 134"/>
              <a:gd name="T79" fmla="*/ 61 h 140"/>
              <a:gd name="T80" fmla="*/ 87 w 134"/>
              <a:gd name="T81" fmla="*/ 57 h 140"/>
              <a:gd name="T82" fmla="*/ 81 w 134"/>
              <a:gd name="T83" fmla="*/ 39 h 140"/>
              <a:gd name="T84" fmla="*/ 78 w 134"/>
              <a:gd name="T85" fmla="*/ 37 h 140"/>
              <a:gd name="T86" fmla="*/ 78 w 134"/>
              <a:gd name="T87" fmla="*/ 33 h 140"/>
              <a:gd name="T88" fmla="*/ 80 w 134"/>
              <a:gd name="T89" fmla="*/ 3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4" h="140">
                <a:moveTo>
                  <a:pt x="86" y="87"/>
                </a:moveTo>
                <a:cubicBezTo>
                  <a:pt x="86" y="115"/>
                  <a:pt x="86" y="115"/>
                  <a:pt x="86" y="115"/>
                </a:cubicBezTo>
                <a:cubicBezTo>
                  <a:pt x="86" y="115"/>
                  <a:pt x="86" y="115"/>
                  <a:pt x="86" y="115"/>
                </a:cubicBezTo>
                <a:cubicBezTo>
                  <a:pt x="86" y="117"/>
                  <a:pt x="84" y="118"/>
                  <a:pt x="82" y="118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2" y="118"/>
                  <a:pt x="10" y="117"/>
                  <a:pt x="10" y="1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4" y="11"/>
                </a:cubicBezTo>
                <a:cubicBezTo>
                  <a:pt x="82" y="11"/>
                  <a:pt x="82" y="11"/>
                  <a:pt x="82" y="11"/>
                </a:cubicBezTo>
                <a:cubicBezTo>
                  <a:pt x="84" y="11"/>
                  <a:pt x="86" y="13"/>
                  <a:pt x="86" y="15"/>
                </a:cubicBezTo>
                <a:cubicBezTo>
                  <a:pt x="86" y="16"/>
                  <a:pt x="86" y="16"/>
                  <a:pt x="8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6"/>
                  <a:pt x="90" y="0"/>
                  <a:pt x="8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4"/>
                  <a:pt x="6" y="140"/>
                  <a:pt x="14" y="140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90" y="140"/>
                  <a:pt x="96" y="134"/>
                  <a:pt x="96" y="126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6" y="87"/>
                  <a:pt x="96" y="87"/>
                  <a:pt x="96" y="87"/>
                </a:cubicBezTo>
                <a:cubicBezTo>
                  <a:pt x="86" y="87"/>
                  <a:pt x="86" y="87"/>
                  <a:pt x="86" y="87"/>
                </a:cubicBezTo>
                <a:close/>
                <a:moveTo>
                  <a:pt x="42" y="4"/>
                </a:moveTo>
                <a:cubicBezTo>
                  <a:pt x="55" y="4"/>
                  <a:pt x="55" y="4"/>
                  <a:pt x="55" y="4"/>
                </a:cubicBezTo>
                <a:cubicBezTo>
                  <a:pt x="55" y="4"/>
                  <a:pt x="56" y="4"/>
                  <a:pt x="56" y="5"/>
                </a:cubicBezTo>
                <a:cubicBezTo>
                  <a:pt x="56" y="6"/>
                  <a:pt x="55" y="7"/>
                  <a:pt x="5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1" y="7"/>
                  <a:pt x="40" y="6"/>
                  <a:pt x="40" y="5"/>
                </a:cubicBezTo>
                <a:cubicBezTo>
                  <a:pt x="40" y="4"/>
                  <a:pt x="41" y="4"/>
                  <a:pt x="42" y="4"/>
                </a:cubicBezTo>
                <a:close/>
                <a:moveTo>
                  <a:pt x="48" y="135"/>
                </a:moveTo>
                <a:cubicBezTo>
                  <a:pt x="45" y="135"/>
                  <a:pt x="42" y="133"/>
                  <a:pt x="42" y="129"/>
                </a:cubicBezTo>
                <a:cubicBezTo>
                  <a:pt x="42" y="125"/>
                  <a:pt x="45" y="123"/>
                  <a:pt x="48" y="123"/>
                </a:cubicBezTo>
                <a:cubicBezTo>
                  <a:pt x="52" y="123"/>
                  <a:pt x="54" y="125"/>
                  <a:pt x="54" y="129"/>
                </a:cubicBezTo>
                <a:cubicBezTo>
                  <a:pt x="54" y="133"/>
                  <a:pt x="52" y="135"/>
                  <a:pt x="48" y="135"/>
                </a:cubicBezTo>
                <a:close/>
                <a:moveTo>
                  <a:pt x="124" y="22"/>
                </a:moveTo>
                <a:cubicBezTo>
                  <a:pt x="96" y="22"/>
                  <a:pt x="96" y="22"/>
                  <a:pt x="96" y="22"/>
                </a:cubicBezTo>
                <a:cubicBezTo>
                  <a:pt x="86" y="22"/>
                  <a:pt x="86" y="22"/>
                  <a:pt x="86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56" y="22"/>
                  <a:pt x="51" y="27"/>
                  <a:pt x="51" y="33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6"/>
                  <a:pt x="56" y="81"/>
                  <a:pt x="62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83" y="81"/>
                  <a:pt x="83" y="81"/>
                  <a:pt x="83" y="81"/>
                </a:cubicBezTo>
                <a:cubicBezTo>
                  <a:pt x="86" y="81"/>
                  <a:pt x="86" y="81"/>
                  <a:pt x="86" y="81"/>
                </a:cubicBezTo>
                <a:cubicBezTo>
                  <a:pt x="96" y="81"/>
                  <a:pt x="96" y="81"/>
                  <a:pt x="96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9" y="81"/>
                  <a:pt x="134" y="76"/>
                  <a:pt x="134" y="70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4" y="27"/>
                  <a:pt x="129" y="22"/>
                  <a:pt x="124" y="22"/>
                </a:cubicBezTo>
                <a:close/>
                <a:moveTo>
                  <a:pt x="127" y="70"/>
                </a:moveTo>
                <a:cubicBezTo>
                  <a:pt x="127" y="72"/>
                  <a:pt x="126" y="74"/>
                  <a:pt x="124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86" y="74"/>
                  <a:pt x="86" y="74"/>
                  <a:pt x="8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0" y="74"/>
                  <a:pt x="58" y="72"/>
                  <a:pt x="58" y="70"/>
                </a:cubicBezTo>
                <a:cubicBezTo>
                  <a:pt x="58" y="33"/>
                  <a:pt x="58" y="33"/>
                  <a:pt x="58" y="33"/>
                </a:cubicBezTo>
                <a:cubicBezTo>
                  <a:pt x="58" y="30"/>
                  <a:pt x="60" y="29"/>
                  <a:pt x="62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96" y="29"/>
                  <a:pt x="96" y="29"/>
                  <a:pt x="96" y="29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6" y="29"/>
                  <a:pt x="127" y="30"/>
                  <a:pt x="127" y="33"/>
                </a:cubicBezTo>
                <a:lnTo>
                  <a:pt x="127" y="70"/>
                </a:lnTo>
                <a:close/>
                <a:moveTo>
                  <a:pt x="82" y="37"/>
                </a:moveTo>
                <a:cubicBezTo>
                  <a:pt x="112" y="41"/>
                  <a:pt x="112" y="41"/>
                  <a:pt x="112" y="41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90" y="57"/>
                  <a:pt x="90" y="57"/>
                  <a:pt x="90" y="57"/>
                </a:cubicBezTo>
                <a:cubicBezTo>
                  <a:pt x="88" y="62"/>
                  <a:pt x="88" y="62"/>
                  <a:pt x="88" y="62"/>
                </a:cubicBezTo>
                <a:cubicBezTo>
                  <a:pt x="89" y="62"/>
                  <a:pt x="89" y="63"/>
                  <a:pt x="90" y="64"/>
                </a:cubicBezTo>
                <a:cubicBezTo>
                  <a:pt x="101" y="64"/>
                  <a:pt x="101" y="64"/>
                  <a:pt x="101" y="64"/>
                </a:cubicBezTo>
                <a:cubicBezTo>
                  <a:pt x="102" y="62"/>
                  <a:pt x="103" y="61"/>
                  <a:pt x="105" y="61"/>
                </a:cubicBezTo>
                <a:cubicBezTo>
                  <a:pt x="107" y="61"/>
                  <a:pt x="109" y="63"/>
                  <a:pt x="109" y="65"/>
                </a:cubicBezTo>
                <a:cubicBezTo>
                  <a:pt x="109" y="67"/>
                  <a:pt x="107" y="69"/>
                  <a:pt x="105" y="69"/>
                </a:cubicBezTo>
                <a:cubicBezTo>
                  <a:pt x="103" y="69"/>
                  <a:pt x="102" y="68"/>
                  <a:pt x="102" y="66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8"/>
                  <a:pt x="87" y="69"/>
                  <a:pt x="86" y="69"/>
                </a:cubicBezTo>
                <a:cubicBezTo>
                  <a:pt x="84" y="69"/>
                  <a:pt x="82" y="67"/>
                  <a:pt x="82" y="65"/>
                </a:cubicBezTo>
                <a:cubicBezTo>
                  <a:pt x="82" y="63"/>
                  <a:pt x="84" y="61"/>
                  <a:pt x="86" y="61"/>
                </a:cubicBezTo>
                <a:cubicBezTo>
                  <a:pt x="86" y="61"/>
                  <a:pt x="86" y="61"/>
                  <a:pt x="86" y="61"/>
                </a:cubicBezTo>
                <a:cubicBezTo>
                  <a:pt x="87" y="57"/>
                  <a:pt x="87" y="57"/>
                  <a:pt x="87" y="57"/>
                </a:cubicBezTo>
                <a:cubicBezTo>
                  <a:pt x="86" y="57"/>
                  <a:pt x="86" y="57"/>
                  <a:pt x="86" y="57"/>
                </a:cubicBezTo>
                <a:cubicBezTo>
                  <a:pt x="81" y="39"/>
                  <a:pt x="81" y="39"/>
                  <a:pt x="81" y="39"/>
                </a:cubicBezTo>
                <a:cubicBezTo>
                  <a:pt x="78" y="37"/>
                  <a:pt x="78" y="37"/>
                  <a:pt x="78" y="37"/>
                </a:cubicBezTo>
                <a:cubicBezTo>
                  <a:pt x="78" y="37"/>
                  <a:pt x="78" y="37"/>
                  <a:pt x="78" y="37"/>
                </a:cubicBezTo>
                <a:cubicBezTo>
                  <a:pt x="77" y="37"/>
                  <a:pt x="76" y="36"/>
                  <a:pt x="76" y="35"/>
                </a:cubicBezTo>
                <a:cubicBezTo>
                  <a:pt x="76" y="34"/>
                  <a:pt x="77" y="33"/>
                  <a:pt x="78" y="33"/>
                </a:cubicBezTo>
                <a:cubicBezTo>
                  <a:pt x="79" y="33"/>
                  <a:pt x="80" y="34"/>
                  <a:pt x="80" y="35"/>
                </a:cubicBezTo>
                <a:cubicBezTo>
                  <a:pt x="80" y="35"/>
                  <a:pt x="80" y="35"/>
                  <a:pt x="80" y="35"/>
                </a:cubicBezTo>
                <a:lnTo>
                  <a:pt x="82" y="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bg1"/>
              </a:solidFill>
              <a:latin typeface="Avant GardeBook" pitchFamily="50" charset="0"/>
            </a:endParaRPr>
          </a:p>
        </p:txBody>
      </p:sp>
      <p:sp>
        <p:nvSpPr>
          <p:cNvPr id="41" name="Freeform 11"/>
          <p:cNvSpPr>
            <a:spLocks noEditPoints="1"/>
          </p:cNvSpPr>
          <p:nvPr/>
        </p:nvSpPr>
        <p:spPr bwMode="auto">
          <a:xfrm>
            <a:off x="6224078" y="1966851"/>
            <a:ext cx="366005" cy="478935"/>
          </a:xfrm>
          <a:custGeom>
            <a:avLst/>
            <a:gdLst>
              <a:gd name="T0" fmla="*/ 95 w 114"/>
              <a:gd name="T1" fmla="*/ 99 h 149"/>
              <a:gd name="T2" fmla="*/ 93 w 114"/>
              <a:gd name="T3" fmla="*/ 98 h 149"/>
              <a:gd name="T4" fmla="*/ 89 w 114"/>
              <a:gd name="T5" fmla="*/ 96 h 149"/>
              <a:gd name="T6" fmla="*/ 74 w 114"/>
              <a:gd name="T7" fmla="*/ 85 h 149"/>
              <a:gd name="T8" fmla="*/ 90 w 114"/>
              <a:gd name="T9" fmla="*/ 58 h 149"/>
              <a:gd name="T10" fmla="*/ 57 w 114"/>
              <a:gd name="T11" fmla="*/ 1 h 149"/>
              <a:gd name="T12" fmla="*/ 19 w 114"/>
              <a:gd name="T13" fmla="*/ 41 h 149"/>
              <a:gd name="T14" fmla="*/ 42 w 114"/>
              <a:gd name="T15" fmla="*/ 87 h 149"/>
              <a:gd name="T16" fmla="*/ 25 w 114"/>
              <a:gd name="T17" fmla="*/ 96 h 149"/>
              <a:gd name="T18" fmla="*/ 21 w 114"/>
              <a:gd name="T19" fmla="*/ 98 h 149"/>
              <a:gd name="T20" fmla="*/ 19 w 114"/>
              <a:gd name="T21" fmla="*/ 99 h 149"/>
              <a:gd name="T22" fmla="*/ 0 w 114"/>
              <a:gd name="T23" fmla="*/ 123 h 149"/>
              <a:gd name="T24" fmla="*/ 1 w 114"/>
              <a:gd name="T25" fmla="*/ 149 h 149"/>
              <a:gd name="T26" fmla="*/ 113 w 114"/>
              <a:gd name="T27" fmla="*/ 149 h 149"/>
              <a:gd name="T28" fmla="*/ 114 w 114"/>
              <a:gd name="T29" fmla="*/ 147 h 149"/>
              <a:gd name="T30" fmla="*/ 95 w 114"/>
              <a:gd name="T31" fmla="*/ 99 h 149"/>
              <a:gd name="T32" fmla="*/ 82 w 114"/>
              <a:gd name="T33" fmla="*/ 28 h 149"/>
              <a:gd name="T34" fmla="*/ 30 w 114"/>
              <a:gd name="T35" fmla="*/ 26 h 149"/>
              <a:gd name="T36" fmla="*/ 40 w 114"/>
              <a:gd name="T37" fmla="*/ 74 h 149"/>
              <a:gd name="T38" fmla="*/ 33 w 114"/>
              <a:gd name="T39" fmla="*/ 61 h 149"/>
              <a:gd name="T40" fmla="*/ 43 w 114"/>
              <a:gd name="T41" fmla="*/ 25 h 149"/>
              <a:gd name="T42" fmla="*/ 62 w 114"/>
              <a:gd name="T43" fmla="*/ 42 h 149"/>
              <a:gd name="T44" fmla="*/ 50 w 114"/>
              <a:gd name="T45" fmla="*/ 29 h 149"/>
              <a:gd name="T46" fmla="*/ 77 w 114"/>
              <a:gd name="T47" fmla="*/ 43 h 149"/>
              <a:gd name="T48" fmla="*/ 80 w 114"/>
              <a:gd name="T49" fmla="*/ 47 h 149"/>
              <a:gd name="T50" fmla="*/ 67 w 114"/>
              <a:gd name="T51" fmla="*/ 68 h 149"/>
              <a:gd name="T52" fmla="*/ 56 w 114"/>
              <a:gd name="T53" fmla="*/ 70 h 149"/>
              <a:gd name="T54" fmla="*/ 67 w 114"/>
              <a:gd name="T55" fmla="*/ 70 h 149"/>
              <a:gd name="T56" fmla="*/ 81 w 114"/>
              <a:gd name="T57" fmla="*/ 50 h 149"/>
              <a:gd name="T58" fmla="*/ 82 w 114"/>
              <a:gd name="T59" fmla="*/ 57 h 149"/>
              <a:gd name="T60" fmla="*/ 73 w 114"/>
              <a:gd name="T61" fmla="*/ 74 h 149"/>
              <a:gd name="T62" fmla="*/ 73 w 114"/>
              <a:gd name="T63" fmla="*/ 74 h 149"/>
              <a:gd name="T64" fmla="*/ 57 w 114"/>
              <a:gd name="T65" fmla="*/ 85 h 149"/>
              <a:gd name="T66" fmla="*/ 42 w 114"/>
              <a:gd name="T67" fmla="*/ 76 h 149"/>
              <a:gd name="T68" fmla="*/ 79 w 114"/>
              <a:gd name="T69" fmla="*/ 99 h 149"/>
              <a:gd name="T70" fmla="*/ 57 w 114"/>
              <a:gd name="T71" fmla="*/ 113 h 149"/>
              <a:gd name="T72" fmla="*/ 36 w 114"/>
              <a:gd name="T73" fmla="*/ 100 h 149"/>
              <a:gd name="T74" fmla="*/ 41 w 114"/>
              <a:gd name="T75" fmla="*/ 93 h 149"/>
              <a:gd name="T76" fmla="*/ 42 w 114"/>
              <a:gd name="T77" fmla="*/ 92 h 149"/>
              <a:gd name="T78" fmla="*/ 42 w 114"/>
              <a:gd name="T79" fmla="*/ 91 h 149"/>
              <a:gd name="T80" fmla="*/ 43 w 114"/>
              <a:gd name="T81" fmla="*/ 86 h 149"/>
              <a:gd name="T82" fmla="*/ 53 w 114"/>
              <a:gd name="T83" fmla="*/ 86 h 149"/>
              <a:gd name="T84" fmla="*/ 57 w 114"/>
              <a:gd name="T85" fmla="*/ 87 h 149"/>
              <a:gd name="T86" fmla="*/ 73 w 114"/>
              <a:gd name="T87" fmla="*/ 76 h 149"/>
              <a:gd name="T88" fmla="*/ 74 w 114"/>
              <a:gd name="T89" fmla="*/ 92 h 149"/>
              <a:gd name="T90" fmla="*/ 74 w 114"/>
              <a:gd name="T91" fmla="*/ 92 h 149"/>
              <a:gd name="T92" fmla="*/ 75 w 114"/>
              <a:gd name="T93" fmla="*/ 93 h 149"/>
              <a:gd name="T94" fmla="*/ 82 w 114"/>
              <a:gd name="T95" fmla="*/ 9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49">
                <a:moveTo>
                  <a:pt x="95" y="99"/>
                </a:moveTo>
                <a:cubicBezTo>
                  <a:pt x="95" y="99"/>
                  <a:pt x="95" y="99"/>
                  <a:pt x="95" y="99"/>
                </a:cubicBezTo>
                <a:cubicBezTo>
                  <a:pt x="95" y="99"/>
                  <a:pt x="94" y="98"/>
                  <a:pt x="94" y="98"/>
                </a:cubicBezTo>
                <a:cubicBezTo>
                  <a:pt x="93" y="98"/>
                  <a:pt x="93" y="98"/>
                  <a:pt x="93" y="98"/>
                </a:cubicBezTo>
                <a:cubicBezTo>
                  <a:pt x="92" y="97"/>
                  <a:pt x="90" y="97"/>
                  <a:pt x="89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4" y="94"/>
                  <a:pt x="80" y="93"/>
                  <a:pt x="75" y="92"/>
                </a:cubicBezTo>
                <a:cubicBezTo>
                  <a:pt x="75" y="90"/>
                  <a:pt x="74" y="88"/>
                  <a:pt x="74" y="85"/>
                </a:cubicBezTo>
                <a:cubicBezTo>
                  <a:pt x="79" y="85"/>
                  <a:pt x="93" y="81"/>
                  <a:pt x="92" y="79"/>
                </a:cubicBezTo>
                <a:cubicBezTo>
                  <a:pt x="87" y="74"/>
                  <a:pt x="89" y="64"/>
                  <a:pt x="90" y="58"/>
                </a:cubicBezTo>
                <a:cubicBezTo>
                  <a:pt x="92" y="44"/>
                  <a:pt x="94" y="38"/>
                  <a:pt x="89" y="22"/>
                </a:cubicBezTo>
                <a:cubicBezTo>
                  <a:pt x="85" y="11"/>
                  <a:pt x="72" y="0"/>
                  <a:pt x="57" y="1"/>
                </a:cubicBezTo>
                <a:cubicBezTo>
                  <a:pt x="51" y="1"/>
                  <a:pt x="46" y="3"/>
                  <a:pt x="40" y="7"/>
                </a:cubicBezTo>
                <a:cubicBezTo>
                  <a:pt x="27" y="9"/>
                  <a:pt x="18" y="20"/>
                  <a:pt x="19" y="41"/>
                </a:cubicBezTo>
                <a:cubicBezTo>
                  <a:pt x="20" y="52"/>
                  <a:pt x="29" y="65"/>
                  <a:pt x="21" y="79"/>
                </a:cubicBezTo>
                <a:cubicBezTo>
                  <a:pt x="19" y="81"/>
                  <a:pt x="34" y="88"/>
                  <a:pt x="42" y="87"/>
                </a:cubicBezTo>
                <a:cubicBezTo>
                  <a:pt x="42" y="89"/>
                  <a:pt x="41" y="90"/>
                  <a:pt x="41" y="91"/>
                </a:cubicBezTo>
                <a:cubicBezTo>
                  <a:pt x="35" y="92"/>
                  <a:pt x="30" y="94"/>
                  <a:pt x="25" y="96"/>
                </a:cubicBezTo>
                <a:cubicBezTo>
                  <a:pt x="25" y="96"/>
                  <a:pt x="25" y="96"/>
                  <a:pt x="25" y="96"/>
                </a:cubicBezTo>
                <a:cubicBezTo>
                  <a:pt x="24" y="97"/>
                  <a:pt x="22" y="97"/>
                  <a:pt x="21" y="98"/>
                </a:cubicBezTo>
                <a:cubicBezTo>
                  <a:pt x="21" y="98"/>
                  <a:pt x="21" y="98"/>
                  <a:pt x="20" y="98"/>
                </a:cubicBezTo>
                <a:cubicBezTo>
                  <a:pt x="20" y="98"/>
                  <a:pt x="19" y="99"/>
                  <a:pt x="19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7" y="105"/>
                  <a:pt x="0" y="114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1" y="149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13" y="149"/>
                  <a:pt x="113" y="148"/>
                  <a:pt x="113" y="148"/>
                </a:cubicBezTo>
                <a:cubicBezTo>
                  <a:pt x="113" y="147"/>
                  <a:pt x="114" y="147"/>
                  <a:pt x="114" y="147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14"/>
                  <a:pt x="107" y="105"/>
                  <a:pt x="95" y="99"/>
                </a:cubicBezTo>
                <a:close/>
                <a:moveTo>
                  <a:pt x="59" y="7"/>
                </a:moveTo>
                <a:cubicBezTo>
                  <a:pt x="70" y="8"/>
                  <a:pt x="78" y="17"/>
                  <a:pt x="82" y="28"/>
                </a:cubicBezTo>
                <a:cubicBezTo>
                  <a:pt x="77" y="20"/>
                  <a:pt x="69" y="14"/>
                  <a:pt x="59" y="12"/>
                </a:cubicBezTo>
                <a:cubicBezTo>
                  <a:pt x="47" y="11"/>
                  <a:pt x="36" y="17"/>
                  <a:pt x="30" y="26"/>
                </a:cubicBezTo>
                <a:cubicBezTo>
                  <a:pt x="34" y="13"/>
                  <a:pt x="46" y="5"/>
                  <a:pt x="59" y="7"/>
                </a:cubicBezTo>
                <a:close/>
                <a:moveTo>
                  <a:pt x="40" y="74"/>
                </a:moveTo>
                <a:cubicBezTo>
                  <a:pt x="40" y="73"/>
                  <a:pt x="40" y="73"/>
                  <a:pt x="40" y="73"/>
                </a:cubicBezTo>
                <a:cubicBezTo>
                  <a:pt x="37" y="69"/>
                  <a:pt x="34" y="65"/>
                  <a:pt x="33" y="61"/>
                </a:cubicBezTo>
                <a:cubicBezTo>
                  <a:pt x="32" y="56"/>
                  <a:pt x="32" y="52"/>
                  <a:pt x="33" y="47"/>
                </a:cubicBezTo>
                <a:cubicBezTo>
                  <a:pt x="34" y="39"/>
                  <a:pt x="37" y="32"/>
                  <a:pt x="43" y="25"/>
                </a:cubicBezTo>
                <a:cubicBezTo>
                  <a:pt x="44" y="28"/>
                  <a:pt x="46" y="30"/>
                  <a:pt x="48" y="33"/>
                </a:cubicBezTo>
                <a:cubicBezTo>
                  <a:pt x="51" y="37"/>
                  <a:pt x="56" y="41"/>
                  <a:pt x="62" y="42"/>
                </a:cubicBezTo>
                <a:cubicBezTo>
                  <a:pt x="59" y="40"/>
                  <a:pt x="55" y="37"/>
                  <a:pt x="52" y="32"/>
                </a:cubicBezTo>
                <a:cubicBezTo>
                  <a:pt x="52" y="31"/>
                  <a:pt x="51" y="30"/>
                  <a:pt x="50" y="29"/>
                </a:cubicBezTo>
                <a:cubicBezTo>
                  <a:pt x="51" y="30"/>
                  <a:pt x="52" y="31"/>
                  <a:pt x="53" y="32"/>
                </a:cubicBezTo>
                <a:cubicBezTo>
                  <a:pt x="62" y="39"/>
                  <a:pt x="73" y="42"/>
                  <a:pt x="77" y="43"/>
                </a:cubicBezTo>
                <a:cubicBezTo>
                  <a:pt x="72" y="40"/>
                  <a:pt x="68" y="37"/>
                  <a:pt x="64" y="33"/>
                </a:cubicBezTo>
                <a:cubicBezTo>
                  <a:pt x="70" y="36"/>
                  <a:pt x="75" y="39"/>
                  <a:pt x="8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56"/>
                  <a:pt x="74" y="64"/>
                  <a:pt x="67" y="68"/>
                </a:cubicBezTo>
                <a:cubicBezTo>
                  <a:pt x="66" y="66"/>
                  <a:pt x="64" y="65"/>
                  <a:pt x="62" y="65"/>
                </a:cubicBezTo>
                <a:cubicBezTo>
                  <a:pt x="59" y="65"/>
                  <a:pt x="56" y="67"/>
                  <a:pt x="56" y="70"/>
                </a:cubicBezTo>
                <a:cubicBezTo>
                  <a:pt x="56" y="72"/>
                  <a:pt x="59" y="74"/>
                  <a:pt x="62" y="74"/>
                </a:cubicBezTo>
                <a:cubicBezTo>
                  <a:pt x="65" y="74"/>
                  <a:pt x="67" y="72"/>
                  <a:pt x="67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75" y="65"/>
                  <a:pt x="80" y="58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2"/>
                  <a:pt x="82" y="54"/>
                  <a:pt x="82" y="57"/>
                </a:cubicBezTo>
                <a:cubicBezTo>
                  <a:pt x="81" y="62"/>
                  <a:pt x="78" y="68"/>
                  <a:pt x="74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68" y="80"/>
                  <a:pt x="63" y="84"/>
                  <a:pt x="59" y="85"/>
                </a:cubicBezTo>
                <a:cubicBezTo>
                  <a:pt x="58" y="85"/>
                  <a:pt x="58" y="86"/>
                  <a:pt x="57" y="85"/>
                </a:cubicBezTo>
                <a:cubicBezTo>
                  <a:pt x="57" y="85"/>
                  <a:pt x="56" y="85"/>
                  <a:pt x="56" y="85"/>
                </a:cubicBezTo>
                <a:cubicBezTo>
                  <a:pt x="52" y="85"/>
                  <a:pt x="47" y="81"/>
                  <a:pt x="42" y="76"/>
                </a:cubicBezTo>
                <a:cubicBezTo>
                  <a:pt x="42" y="75"/>
                  <a:pt x="41" y="74"/>
                  <a:pt x="40" y="74"/>
                </a:cubicBezTo>
                <a:close/>
                <a:moveTo>
                  <a:pt x="79" y="99"/>
                </a:moveTo>
                <a:cubicBezTo>
                  <a:pt x="78" y="99"/>
                  <a:pt x="78" y="99"/>
                  <a:pt x="78" y="100"/>
                </a:cubicBezTo>
                <a:cubicBezTo>
                  <a:pt x="72" y="106"/>
                  <a:pt x="65" y="113"/>
                  <a:pt x="57" y="113"/>
                </a:cubicBezTo>
                <a:cubicBezTo>
                  <a:pt x="50" y="113"/>
                  <a:pt x="43" y="107"/>
                  <a:pt x="37" y="101"/>
                </a:cubicBezTo>
                <a:cubicBezTo>
                  <a:pt x="37" y="100"/>
                  <a:pt x="37" y="100"/>
                  <a:pt x="36" y="100"/>
                </a:cubicBezTo>
                <a:cubicBezTo>
                  <a:pt x="35" y="98"/>
                  <a:pt x="33" y="97"/>
                  <a:pt x="32" y="95"/>
                </a:cubicBezTo>
                <a:cubicBezTo>
                  <a:pt x="35" y="94"/>
                  <a:pt x="38" y="94"/>
                  <a:pt x="41" y="93"/>
                </a:cubicBezTo>
                <a:cubicBezTo>
                  <a:pt x="41" y="93"/>
                  <a:pt x="42" y="93"/>
                  <a:pt x="42" y="93"/>
                </a:cubicBezTo>
                <a:cubicBezTo>
                  <a:pt x="42" y="93"/>
                  <a:pt x="42" y="93"/>
                  <a:pt x="42" y="92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2" y="92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3" y="90"/>
                  <a:pt x="43" y="88"/>
                  <a:pt x="43" y="86"/>
                </a:cubicBezTo>
                <a:cubicBezTo>
                  <a:pt x="43" y="83"/>
                  <a:pt x="43" y="80"/>
                  <a:pt x="42" y="78"/>
                </a:cubicBezTo>
                <a:cubicBezTo>
                  <a:pt x="46" y="81"/>
                  <a:pt x="50" y="84"/>
                  <a:pt x="53" y="86"/>
                </a:cubicBezTo>
                <a:cubicBezTo>
                  <a:pt x="55" y="86"/>
                  <a:pt x="56" y="87"/>
                  <a:pt x="57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87"/>
                  <a:pt x="61" y="86"/>
                  <a:pt x="62" y="85"/>
                </a:cubicBezTo>
                <a:cubicBezTo>
                  <a:pt x="66" y="83"/>
                  <a:pt x="69" y="80"/>
                  <a:pt x="73" y="76"/>
                </a:cubicBezTo>
                <a:cubicBezTo>
                  <a:pt x="73" y="79"/>
                  <a:pt x="73" y="85"/>
                  <a:pt x="73" y="85"/>
                </a:cubicBezTo>
                <a:cubicBezTo>
                  <a:pt x="73" y="85"/>
                  <a:pt x="73" y="90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3"/>
                  <a:pt x="74" y="93"/>
                  <a:pt x="74" y="93"/>
                </a:cubicBezTo>
                <a:cubicBezTo>
                  <a:pt x="74" y="93"/>
                  <a:pt x="75" y="93"/>
                  <a:pt x="75" y="93"/>
                </a:cubicBezTo>
                <a:cubicBezTo>
                  <a:pt x="75" y="93"/>
                  <a:pt x="75" y="94"/>
                  <a:pt x="76" y="94"/>
                </a:cubicBezTo>
                <a:cubicBezTo>
                  <a:pt x="78" y="94"/>
                  <a:pt x="80" y="94"/>
                  <a:pt x="82" y="95"/>
                </a:cubicBezTo>
                <a:cubicBezTo>
                  <a:pt x="81" y="96"/>
                  <a:pt x="80" y="98"/>
                  <a:pt x="79" y="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bg1"/>
              </a:solidFill>
              <a:latin typeface="Avant GardeBook" pitchFamily="50" charset="0"/>
            </a:endParaRPr>
          </a:p>
        </p:txBody>
      </p:sp>
      <p:sp>
        <p:nvSpPr>
          <p:cNvPr id="42" name="Freeform 19"/>
          <p:cNvSpPr>
            <a:spLocks noEditPoints="1"/>
          </p:cNvSpPr>
          <p:nvPr/>
        </p:nvSpPr>
        <p:spPr bwMode="auto">
          <a:xfrm>
            <a:off x="6179518" y="5508258"/>
            <a:ext cx="450363" cy="389135"/>
          </a:xfrm>
          <a:custGeom>
            <a:avLst/>
            <a:gdLst>
              <a:gd name="T0" fmla="*/ 33 w 140"/>
              <a:gd name="T1" fmla="*/ 121 h 121"/>
              <a:gd name="T2" fmla="*/ 33 w 140"/>
              <a:gd name="T3" fmla="*/ 97 h 121"/>
              <a:gd name="T4" fmla="*/ 115 w 140"/>
              <a:gd name="T5" fmla="*/ 97 h 121"/>
              <a:gd name="T6" fmla="*/ 115 w 140"/>
              <a:gd name="T7" fmla="*/ 121 h 121"/>
              <a:gd name="T8" fmla="*/ 115 w 140"/>
              <a:gd name="T9" fmla="*/ 97 h 121"/>
              <a:gd name="T10" fmla="*/ 133 w 140"/>
              <a:gd name="T11" fmla="*/ 103 h 121"/>
              <a:gd name="T12" fmla="*/ 115 w 140"/>
              <a:gd name="T13" fmla="*/ 95 h 121"/>
              <a:gd name="T14" fmla="*/ 45 w 140"/>
              <a:gd name="T15" fmla="*/ 103 h 121"/>
              <a:gd name="T16" fmla="*/ 20 w 140"/>
              <a:gd name="T17" fmla="*/ 103 h 121"/>
              <a:gd name="T18" fmla="*/ 6 w 140"/>
              <a:gd name="T19" fmla="*/ 103 h 121"/>
              <a:gd name="T20" fmla="*/ 0 w 140"/>
              <a:gd name="T21" fmla="*/ 72 h 121"/>
              <a:gd name="T22" fmla="*/ 17 w 140"/>
              <a:gd name="T23" fmla="*/ 44 h 121"/>
              <a:gd name="T24" fmla="*/ 44 w 140"/>
              <a:gd name="T25" fmla="*/ 40 h 121"/>
              <a:gd name="T26" fmla="*/ 49 w 140"/>
              <a:gd name="T27" fmla="*/ 88 h 121"/>
              <a:gd name="T28" fmla="*/ 140 w 140"/>
              <a:gd name="T29" fmla="*/ 96 h 121"/>
              <a:gd name="T30" fmla="*/ 39 w 140"/>
              <a:gd name="T31" fmla="*/ 47 h 121"/>
              <a:gd name="T32" fmla="*/ 23 w 140"/>
              <a:gd name="T33" fmla="*/ 48 h 121"/>
              <a:gd name="T34" fmla="*/ 9 w 140"/>
              <a:gd name="T35" fmla="*/ 69 h 121"/>
              <a:gd name="T36" fmla="*/ 12 w 140"/>
              <a:gd name="T37" fmla="*/ 73 h 121"/>
              <a:gd name="T38" fmla="*/ 41 w 140"/>
              <a:gd name="T39" fmla="*/ 71 h 121"/>
              <a:gd name="T40" fmla="*/ 139 w 140"/>
              <a:gd name="T41" fmla="*/ 73 h 121"/>
              <a:gd name="T42" fmla="*/ 99 w 140"/>
              <a:gd name="T43" fmla="*/ 56 h 121"/>
              <a:gd name="T44" fmla="*/ 129 w 140"/>
              <a:gd name="T45" fmla="*/ 84 h 121"/>
              <a:gd name="T46" fmla="*/ 139 w 140"/>
              <a:gd name="T47" fmla="*/ 34 h 121"/>
              <a:gd name="T48" fmla="*/ 99 w 140"/>
              <a:gd name="T49" fmla="*/ 23 h 121"/>
              <a:gd name="T50" fmla="*/ 139 w 140"/>
              <a:gd name="T51" fmla="*/ 51 h 121"/>
              <a:gd name="T52" fmla="*/ 64 w 140"/>
              <a:gd name="T53" fmla="*/ 84 h 121"/>
              <a:gd name="T54" fmla="*/ 94 w 140"/>
              <a:gd name="T55" fmla="*/ 56 h 121"/>
              <a:gd name="T56" fmla="*/ 53 w 140"/>
              <a:gd name="T57" fmla="*/ 73 h 121"/>
              <a:gd name="T58" fmla="*/ 94 w 140"/>
              <a:gd name="T59" fmla="*/ 23 h 121"/>
              <a:gd name="T60" fmla="*/ 53 w 140"/>
              <a:gd name="T61" fmla="*/ 34 h 121"/>
              <a:gd name="T62" fmla="*/ 94 w 140"/>
              <a:gd name="T63" fmla="*/ 51 h 121"/>
              <a:gd name="T64" fmla="*/ 69 w 140"/>
              <a:gd name="T65" fmla="*/ 11 h 121"/>
              <a:gd name="T66" fmla="*/ 69 w 140"/>
              <a:gd name="T67" fmla="*/ 11 h 121"/>
              <a:gd name="T68" fmla="*/ 78 w 140"/>
              <a:gd name="T69" fmla="*/ 10 h 121"/>
              <a:gd name="T70" fmla="*/ 99 w 140"/>
              <a:gd name="T71" fmla="*/ 21 h 121"/>
              <a:gd name="T72" fmla="*/ 99 w 140"/>
              <a:gd name="T73" fmla="*/ 21 h 121"/>
              <a:gd name="T74" fmla="*/ 114 w 140"/>
              <a:gd name="T75" fmla="*/ 1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21">
                <a:moveTo>
                  <a:pt x="45" y="109"/>
                </a:moveTo>
                <a:cubicBezTo>
                  <a:pt x="45" y="116"/>
                  <a:pt x="39" y="121"/>
                  <a:pt x="33" y="121"/>
                </a:cubicBezTo>
                <a:cubicBezTo>
                  <a:pt x="26" y="121"/>
                  <a:pt x="21" y="116"/>
                  <a:pt x="21" y="109"/>
                </a:cubicBezTo>
                <a:cubicBezTo>
                  <a:pt x="21" y="103"/>
                  <a:pt x="26" y="97"/>
                  <a:pt x="33" y="97"/>
                </a:cubicBezTo>
                <a:cubicBezTo>
                  <a:pt x="39" y="97"/>
                  <a:pt x="45" y="103"/>
                  <a:pt x="45" y="109"/>
                </a:cubicBezTo>
                <a:close/>
                <a:moveTo>
                  <a:pt x="115" y="97"/>
                </a:moveTo>
                <a:cubicBezTo>
                  <a:pt x="108" y="97"/>
                  <a:pt x="103" y="103"/>
                  <a:pt x="103" y="109"/>
                </a:cubicBezTo>
                <a:cubicBezTo>
                  <a:pt x="103" y="116"/>
                  <a:pt x="108" y="121"/>
                  <a:pt x="115" y="121"/>
                </a:cubicBezTo>
                <a:cubicBezTo>
                  <a:pt x="121" y="121"/>
                  <a:pt x="126" y="116"/>
                  <a:pt x="126" y="109"/>
                </a:cubicBezTo>
                <a:cubicBezTo>
                  <a:pt x="126" y="103"/>
                  <a:pt x="121" y="97"/>
                  <a:pt x="115" y="97"/>
                </a:cubicBezTo>
                <a:close/>
                <a:moveTo>
                  <a:pt x="140" y="96"/>
                </a:moveTo>
                <a:cubicBezTo>
                  <a:pt x="140" y="100"/>
                  <a:pt x="137" y="103"/>
                  <a:pt x="133" y="103"/>
                </a:cubicBezTo>
                <a:cubicBezTo>
                  <a:pt x="127" y="103"/>
                  <a:pt x="127" y="103"/>
                  <a:pt x="127" y="103"/>
                </a:cubicBezTo>
                <a:cubicBezTo>
                  <a:pt x="125" y="98"/>
                  <a:pt x="120" y="95"/>
                  <a:pt x="115" y="95"/>
                </a:cubicBezTo>
                <a:cubicBezTo>
                  <a:pt x="109" y="95"/>
                  <a:pt x="104" y="98"/>
                  <a:pt x="102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3" y="98"/>
                  <a:pt x="38" y="95"/>
                  <a:pt x="33" y="95"/>
                </a:cubicBezTo>
                <a:cubicBezTo>
                  <a:pt x="27" y="95"/>
                  <a:pt x="22" y="98"/>
                  <a:pt x="20" y="103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3" y="103"/>
                  <a:pt x="0" y="101"/>
                  <a:pt x="0" y="9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9"/>
                  <a:pt x="2" y="65"/>
                  <a:pt x="3" y="63"/>
                </a:cubicBezTo>
                <a:cubicBezTo>
                  <a:pt x="17" y="44"/>
                  <a:pt x="17" y="44"/>
                  <a:pt x="17" y="44"/>
                </a:cubicBezTo>
                <a:cubicBezTo>
                  <a:pt x="19" y="42"/>
                  <a:pt x="23" y="40"/>
                  <a:pt x="25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7" y="40"/>
                  <a:pt x="49" y="42"/>
                  <a:pt x="49" y="45"/>
                </a:cubicBezTo>
                <a:cubicBezTo>
                  <a:pt x="49" y="88"/>
                  <a:pt x="49" y="88"/>
                  <a:pt x="49" y="88"/>
                </a:cubicBezTo>
                <a:cubicBezTo>
                  <a:pt x="133" y="88"/>
                  <a:pt x="133" y="88"/>
                  <a:pt x="133" y="88"/>
                </a:cubicBezTo>
                <a:cubicBezTo>
                  <a:pt x="137" y="88"/>
                  <a:pt x="140" y="91"/>
                  <a:pt x="140" y="96"/>
                </a:cubicBezTo>
                <a:close/>
                <a:moveTo>
                  <a:pt x="41" y="49"/>
                </a:moveTo>
                <a:cubicBezTo>
                  <a:pt x="41" y="48"/>
                  <a:pt x="40" y="47"/>
                  <a:pt x="39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4" y="47"/>
                  <a:pt x="23" y="48"/>
                </a:cubicBezTo>
                <a:cubicBezTo>
                  <a:pt x="11" y="65"/>
                  <a:pt x="11" y="65"/>
                  <a:pt x="11" y="65"/>
                </a:cubicBezTo>
                <a:cubicBezTo>
                  <a:pt x="10" y="66"/>
                  <a:pt x="9" y="68"/>
                  <a:pt x="9" y="69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72"/>
                  <a:pt x="10" y="73"/>
                  <a:pt x="12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40" y="73"/>
                  <a:pt x="41" y="72"/>
                  <a:pt x="41" y="71"/>
                </a:cubicBezTo>
                <a:lnTo>
                  <a:pt x="41" y="49"/>
                </a:lnTo>
                <a:close/>
                <a:moveTo>
                  <a:pt x="139" y="73"/>
                </a:moveTo>
                <a:cubicBezTo>
                  <a:pt x="139" y="56"/>
                  <a:pt x="139" y="56"/>
                  <a:pt x="13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84"/>
                  <a:pt x="99" y="84"/>
                  <a:pt x="99" y="84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35" y="84"/>
                  <a:pt x="139" y="79"/>
                  <a:pt x="139" y="73"/>
                </a:cubicBezTo>
                <a:close/>
                <a:moveTo>
                  <a:pt x="139" y="34"/>
                </a:moveTo>
                <a:cubicBezTo>
                  <a:pt x="139" y="28"/>
                  <a:pt x="135" y="23"/>
                  <a:pt x="12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51"/>
                  <a:pt x="99" y="51"/>
                  <a:pt x="99" y="51"/>
                </a:cubicBezTo>
                <a:cubicBezTo>
                  <a:pt x="139" y="51"/>
                  <a:pt x="139" y="51"/>
                  <a:pt x="139" y="51"/>
                </a:cubicBezTo>
                <a:lnTo>
                  <a:pt x="139" y="34"/>
                </a:lnTo>
                <a:close/>
                <a:moveTo>
                  <a:pt x="64" y="84"/>
                </a:moveTo>
                <a:cubicBezTo>
                  <a:pt x="94" y="84"/>
                  <a:pt x="94" y="84"/>
                  <a:pt x="94" y="84"/>
                </a:cubicBezTo>
                <a:cubicBezTo>
                  <a:pt x="94" y="56"/>
                  <a:pt x="94" y="56"/>
                  <a:pt x="9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9"/>
                  <a:pt x="58" y="84"/>
                  <a:pt x="64" y="84"/>
                </a:cubicBezTo>
                <a:close/>
                <a:moveTo>
                  <a:pt x="94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58" y="23"/>
                  <a:pt x="53" y="28"/>
                  <a:pt x="53" y="34"/>
                </a:cubicBezTo>
                <a:cubicBezTo>
                  <a:pt x="53" y="51"/>
                  <a:pt x="53" y="51"/>
                  <a:pt x="53" y="51"/>
                </a:cubicBezTo>
                <a:cubicBezTo>
                  <a:pt x="94" y="51"/>
                  <a:pt x="94" y="51"/>
                  <a:pt x="94" y="51"/>
                </a:cubicBezTo>
                <a:lnTo>
                  <a:pt x="94" y="23"/>
                </a:lnTo>
                <a:close/>
                <a:moveTo>
                  <a:pt x="69" y="11"/>
                </a:moveTo>
                <a:cubicBezTo>
                  <a:pt x="72" y="0"/>
                  <a:pt x="90" y="5"/>
                  <a:pt x="94" y="21"/>
                </a:cubicBezTo>
                <a:cubicBezTo>
                  <a:pt x="94" y="21"/>
                  <a:pt x="65" y="24"/>
                  <a:pt x="69" y="11"/>
                </a:cubicBezTo>
                <a:close/>
                <a:moveTo>
                  <a:pt x="91" y="19"/>
                </a:moveTo>
                <a:cubicBezTo>
                  <a:pt x="91" y="19"/>
                  <a:pt x="84" y="10"/>
                  <a:pt x="78" y="10"/>
                </a:cubicBezTo>
                <a:cubicBezTo>
                  <a:pt x="72" y="10"/>
                  <a:pt x="75" y="18"/>
                  <a:pt x="91" y="19"/>
                </a:cubicBezTo>
                <a:close/>
                <a:moveTo>
                  <a:pt x="99" y="21"/>
                </a:moveTo>
                <a:cubicBezTo>
                  <a:pt x="102" y="5"/>
                  <a:pt x="121" y="0"/>
                  <a:pt x="124" y="11"/>
                </a:cubicBezTo>
                <a:cubicBezTo>
                  <a:pt x="127" y="24"/>
                  <a:pt x="99" y="21"/>
                  <a:pt x="99" y="21"/>
                </a:cubicBezTo>
                <a:close/>
                <a:moveTo>
                  <a:pt x="102" y="19"/>
                </a:moveTo>
                <a:cubicBezTo>
                  <a:pt x="117" y="18"/>
                  <a:pt x="120" y="10"/>
                  <a:pt x="114" y="10"/>
                </a:cubicBezTo>
                <a:cubicBezTo>
                  <a:pt x="108" y="10"/>
                  <a:pt x="102" y="19"/>
                  <a:pt x="102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bg1"/>
              </a:solidFill>
              <a:latin typeface="Avant Garde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83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  <p:bldP spid="4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四、财务与金融</a:t>
            </a:r>
          </a:p>
        </p:txBody>
      </p:sp>
      <p:sp>
        <p:nvSpPr>
          <p:cNvPr id="6" name="平行四边形 5"/>
          <p:cNvSpPr/>
          <p:nvPr/>
        </p:nvSpPr>
        <p:spPr>
          <a:xfrm>
            <a:off x="1332665" y="1773453"/>
            <a:ext cx="2534021" cy="1828236"/>
          </a:xfrm>
          <a:prstGeom prst="parallelogram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平行四边形 6"/>
          <p:cNvSpPr/>
          <p:nvPr/>
        </p:nvSpPr>
        <p:spPr>
          <a:xfrm>
            <a:off x="3663548" y="1773453"/>
            <a:ext cx="2534021" cy="1828236"/>
          </a:xfrm>
          <a:prstGeom prst="parallelogram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平行四边形 7"/>
          <p:cNvSpPr/>
          <p:nvPr/>
        </p:nvSpPr>
        <p:spPr>
          <a:xfrm>
            <a:off x="5999627" y="1773453"/>
            <a:ext cx="2534021" cy="1828236"/>
          </a:xfrm>
          <a:prstGeom prst="parallelogram">
            <a:avLst/>
          </a:prstGeom>
          <a:blipFill>
            <a:blip r:embed="rId5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9" name="平行四边形 8"/>
          <p:cNvSpPr/>
          <p:nvPr/>
        </p:nvSpPr>
        <p:spPr>
          <a:xfrm>
            <a:off x="8335706" y="1773453"/>
            <a:ext cx="2534021" cy="1828236"/>
          </a:xfrm>
          <a:prstGeom prst="parallelogram">
            <a:avLst/>
          </a:prstGeom>
          <a:blipFill>
            <a:blip r:embed="rId6"/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635220" y="4334331"/>
            <a:ext cx="1641836" cy="338437"/>
            <a:chOff x="6401593" y="3274594"/>
            <a:chExt cx="1231756" cy="253906"/>
          </a:xfrm>
        </p:grpSpPr>
        <p:sp>
          <p:nvSpPr>
            <p:cNvPr id="11" name="圆角矩形 10"/>
            <p:cNvSpPr/>
            <p:nvPr/>
          </p:nvSpPr>
          <p:spPr>
            <a:xfrm>
              <a:off x="6401593" y="3274594"/>
              <a:ext cx="1231756" cy="253906"/>
            </a:xfrm>
            <a:prstGeom prst="roundRect">
              <a:avLst>
                <a:gd name="adj" fmla="val 41676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endParaRPr>
            </a:p>
          </p:txBody>
        </p:sp>
        <p:sp>
          <p:nvSpPr>
            <p:cNvPr id="12" name="矩形 9"/>
            <p:cNvSpPr>
              <a:spLocks noChangeArrowheads="1"/>
            </p:cNvSpPr>
            <p:nvPr/>
          </p:nvSpPr>
          <p:spPr bwMode="auto">
            <a:xfrm>
              <a:off x="6466360" y="3274594"/>
              <a:ext cx="1155556" cy="253866"/>
            </a:xfrm>
            <a:prstGeom prst="rect">
              <a:avLst/>
            </a:prstGeom>
            <a:no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应急预案</a:t>
              </a:r>
            </a:p>
          </p:txBody>
        </p:sp>
      </p:grpSp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8533649" y="4720349"/>
            <a:ext cx="19298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197571" y="4334331"/>
            <a:ext cx="1641835" cy="338437"/>
            <a:chOff x="6401594" y="3274594"/>
            <a:chExt cx="1231756" cy="253906"/>
          </a:xfrm>
        </p:grpSpPr>
        <p:sp>
          <p:nvSpPr>
            <p:cNvPr id="15" name="圆角矩形 14"/>
            <p:cNvSpPr/>
            <p:nvPr/>
          </p:nvSpPr>
          <p:spPr>
            <a:xfrm>
              <a:off x="6401594" y="3274594"/>
              <a:ext cx="1231756" cy="253906"/>
            </a:xfrm>
            <a:prstGeom prst="roundRect">
              <a:avLst>
                <a:gd name="adj" fmla="val 41676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endParaRPr>
            </a:p>
          </p:txBody>
        </p:sp>
        <p:sp>
          <p:nvSpPr>
            <p:cNvPr id="16" name="矩形 9"/>
            <p:cNvSpPr>
              <a:spLocks noChangeArrowheads="1"/>
            </p:cNvSpPr>
            <p:nvPr/>
          </p:nvSpPr>
          <p:spPr bwMode="auto">
            <a:xfrm>
              <a:off x="6466360" y="3274594"/>
              <a:ext cx="1155556" cy="253866"/>
            </a:xfrm>
            <a:prstGeom prst="rect">
              <a:avLst/>
            </a:prstGeom>
            <a:no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应急预案</a:t>
              </a:r>
            </a:p>
          </p:txBody>
        </p:sp>
      </p:grp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6096004" y="4720349"/>
            <a:ext cx="19298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3759921" y="4334331"/>
            <a:ext cx="1641835" cy="338437"/>
            <a:chOff x="6401594" y="3274594"/>
            <a:chExt cx="1231756" cy="253906"/>
          </a:xfrm>
        </p:grpSpPr>
        <p:sp>
          <p:nvSpPr>
            <p:cNvPr id="19" name="圆角矩形 18"/>
            <p:cNvSpPr/>
            <p:nvPr/>
          </p:nvSpPr>
          <p:spPr>
            <a:xfrm>
              <a:off x="6401594" y="3274594"/>
              <a:ext cx="1231756" cy="253906"/>
            </a:xfrm>
            <a:prstGeom prst="roundRect">
              <a:avLst>
                <a:gd name="adj" fmla="val 41676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endParaRPr>
            </a:p>
          </p:txBody>
        </p:sp>
        <p:sp>
          <p:nvSpPr>
            <p:cNvPr id="20" name="矩形 9"/>
            <p:cNvSpPr>
              <a:spLocks noChangeArrowheads="1"/>
            </p:cNvSpPr>
            <p:nvPr/>
          </p:nvSpPr>
          <p:spPr bwMode="auto">
            <a:xfrm>
              <a:off x="6449209" y="3274594"/>
              <a:ext cx="1155556" cy="253866"/>
            </a:xfrm>
            <a:prstGeom prst="rect">
              <a:avLst/>
            </a:prstGeom>
            <a:no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应急预案</a:t>
              </a:r>
            </a:p>
          </p:txBody>
        </p:sp>
      </p:grp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3658354" y="4720349"/>
            <a:ext cx="19298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423844" y="4334331"/>
            <a:ext cx="1641835" cy="338437"/>
            <a:chOff x="6401594" y="3274594"/>
            <a:chExt cx="1231756" cy="253906"/>
          </a:xfrm>
        </p:grpSpPr>
        <p:sp>
          <p:nvSpPr>
            <p:cNvPr id="23" name="圆角矩形 22"/>
            <p:cNvSpPr/>
            <p:nvPr/>
          </p:nvSpPr>
          <p:spPr>
            <a:xfrm>
              <a:off x="6401594" y="3274594"/>
              <a:ext cx="1231756" cy="253906"/>
            </a:xfrm>
            <a:prstGeom prst="roundRect">
              <a:avLst>
                <a:gd name="adj" fmla="val 41676"/>
              </a:avLst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endParaRPr>
            </a:p>
          </p:txBody>
        </p:sp>
        <p:sp>
          <p:nvSpPr>
            <p:cNvPr id="24" name="矩形 9"/>
            <p:cNvSpPr>
              <a:spLocks noChangeArrowheads="1"/>
            </p:cNvSpPr>
            <p:nvPr/>
          </p:nvSpPr>
          <p:spPr bwMode="auto">
            <a:xfrm>
              <a:off x="6432058" y="3274594"/>
              <a:ext cx="1155556" cy="253866"/>
            </a:xfrm>
            <a:prstGeom prst="rect">
              <a:avLst/>
            </a:prstGeom>
            <a:no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</a:rPr>
                <a:t>应急预案</a:t>
              </a:r>
            </a:p>
          </p:txBody>
        </p:sp>
      </p:grp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1322277" y="4720349"/>
            <a:ext cx="19298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</p:spTree>
    <p:extLst>
      <p:ext uri="{BB962C8B-B14F-4D97-AF65-F5344CB8AC3E}">
        <p14:creationId xmlns:p14="http://schemas.microsoft.com/office/powerpoint/2010/main" val="382729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2" presetClass="entr" presetSubtype="8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3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3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34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9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6" grpId="0" animBg="1"/>
          <p:bldP spid="7" grpId="0" animBg="1"/>
          <p:bldP spid="8" grpId="0" animBg="1"/>
          <p:bldP spid="9" grpId="0" animBg="1"/>
          <p:bldP spid="13" grpId="0"/>
          <p:bldP spid="17" grpId="0"/>
          <p:bldP spid="21" grpId="0"/>
          <p:bldP spid="25" grpId="0"/>
        </p:bldLst>
      </p:timing>
    </mc:Choice>
    <mc:Fallback xmlns="" xmlns:a14="http://schemas.microsoft.com/office/drawing/2010/main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9" presetClass="entr" presetSubtype="5" fill="hold" grpId="0" nodeType="withEffect">
                                      <p:stCondLst>
                                        <p:cond delay="1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 fmla="#ppt_h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9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6" grpId="0" animBg="1"/>
          <p:bldP spid="7" grpId="0" animBg="1"/>
          <p:bldP spid="8" grpId="0" animBg="1"/>
          <p:bldP spid="9" grpId="0" animBg="1"/>
          <p:bldP spid="13" grpId="0"/>
          <p:bldP spid="17" grpId="0"/>
          <p:bldP spid="21" grpId="0"/>
          <p:bldP spid="25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8"/>
          <a:srcRect l="480" t="612" r="733" b="101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pSp>
        <p:nvGrpSpPr>
          <p:cNvPr id="5" name="5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 rot="5400000">
            <a:off x="4901457" y="979892"/>
            <a:ext cx="2620089" cy="2278128"/>
            <a:chOff x="5803300" y="1948400"/>
            <a:chExt cx="2164994" cy="1905223"/>
          </a:xfrm>
        </p:grpSpPr>
        <p:sp>
          <p:nvSpPr>
            <p:cNvPr id="6" name="7"/>
            <p:cNvSpPr>
              <a:spLocks/>
            </p:cNvSpPr>
            <p:nvPr/>
          </p:nvSpPr>
          <p:spPr bwMode="auto">
            <a:xfrm>
              <a:off x="5803300" y="1948400"/>
              <a:ext cx="2164994" cy="1905223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3200" b="1">
                <a:solidFill>
                  <a:schemeClr val="lt1"/>
                </a:solidFill>
                <a:latin typeface="Agency FB" panose="020B0503020202020204" pitchFamily="34" charset="0"/>
                <a:ea typeface="腾祥澜黑简" panose="01010104010101010101" pitchFamily="2" charset="-122"/>
              </a:endParaRPr>
            </a:p>
          </p:txBody>
        </p:sp>
        <p:sp>
          <p:nvSpPr>
            <p:cNvPr id="7" name="6"/>
            <p:cNvSpPr>
              <a:spLocks/>
            </p:cNvSpPr>
            <p:nvPr/>
          </p:nvSpPr>
          <p:spPr bwMode="auto">
            <a:xfrm>
              <a:off x="5948780" y="2078346"/>
              <a:ext cx="1846429" cy="1624882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52" tIns="288038" rIns="91452" bIns="45726" numCol="1" anchor="t" anchorCtr="0" compatLnSpc="1"/>
            <a:lstStyle/>
            <a:p>
              <a:pPr algn="ctr"/>
              <a:endParaRPr lang="zh-CN" altLang="en-US" sz="2400" kern="0">
                <a:solidFill>
                  <a:prstClr val="white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+mn-ea"/>
              </a:endParaRPr>
            </a:p>
          </p:txBody>
        </p:sp>
      </p:grpSp>
      <p:sp>
        <p:nvSpPr>
          <p:cNvPr id="8" name="4"/>
          <p:cNvSpPr txBox="1"/>
          <p:nvPr>
            <p:custDataLst>
              <p:tags r:id="rId2"/>
            </p:custDataLst>
          </p:nvPr>
        </p:nvSpPr>
        <p:spPr>
          <a:xfrm>
            <a:off x="4830925" y="1286855"/>
            <a:ext cx="2713761" cy="1630793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/>
          <a:p>
            <a:pPr algn="ctr">
              <a:defRPr/>
            </a:pPr>
            <a:r>
              <a:rPr lang="en-US" altLang="zh-CN" sz="10033" dirty="0">
                <a:solidFill>
                  <a:schemeClr val="bg1"/>
                </a:solidFill>
                <a:latin typeface="Agency FB" panose="020B0503020202020204" pitchFamily="34" charset="0"/>
              </a:rPr>
              <a:t>2019</a:t>
            </a:r>
            <a:endParaRPr lang="zh-CN" altLang="en-US" sz="10033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3"/>
          <p:cNvSpPr txBox="1"/>
          <p:nvPr>
            <p:custDataLst>
              <p:tags r:id="rId3"/>
            </p:custDataLst>
          </p:nvPr>
        </p:nvSpPr>
        <p:spPr>
          <a:xfrm>
            <a:off x="3378062" y="5175224"/>
            <a:ext cx="5782734" cy="549919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003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templates that has been specifically designed to help anyone that is stepping into the world of PowerPoint for the very first time.</a:t>
            </a:r>
          </a:p>
        </p:txBody>
      </p:sp>
      <p:sp>
        <p:nvSpPr>
          <p:cNvPr id="10" name="2"/>
          <p:cNvSpPr txBox="1"/>
          <p:nvPr>
            <p:custDataLst>
              <p:tags r:id="rId4"/>
            </p:custDataLst>
          </p:nvPr>
        </p:nvSpPr>
        <p:spPr>
          <a:xfrm>
            <a:off x="1545738" y="3541735"/>
            <a:ext cx="9366102" cy="1194840"/>
          </a:xfrm>
          <a:prstGeom prst="rect">
            <a:avLst/>
          </a:prstGeom>
          <a:noFill/>
        </p:spPr>
        <p:txBody>
          <a:bodyPr wrap="square" lIns="86005" tIns="43002" rIns="86005" bIns="4300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sz="7200" dirty="0">
                <a:solidFill>
                  <a:srgbClr val="B0243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3000509000000000000" pitchFamily="65" charset="-122"/>
                <a:ea typeface="方正尚酷简体" panose="03000509000000000000" pitchFamily="65" charset="-122"/>
                <a:cs typeface="Clear Sans Light" pitchFamily="34" charset="0"/>
              </a:rPr>
              <a:t>感谢各位的聆听</a:t>
            </a:r>
          </a:p>
        </p:txBody>
      </p:sp>
      <p:sp>
        <p:nvSpPr>
          <p:cNvPr id="11" name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503915" y="4786917"/>
            <a:ext cx="5531028" cy="36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charset="0"/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charset="0"/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charset="0"/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Arial" charset="0"/>
              <a:defRPr sz="1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ctr" eaLnBrk="1" fontAlgn="base" hangingPunct="1">
              <a:buClrTx/>
              <a:buSzTx/>
              <a:buFontTx/>
              <a:buNone/>
            </a:pPr>
            <a:r>
              <a:rPr lang="zh-CN" altLang="en-US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适用于商业计划书</a:t>
            </a:r>
            <a:r>
              <a:rPr lang="en-US" altLang="zh-CN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方案策划</a:t>
            </a:r>
            <a:r>
              <a:rPr lang="en-US" altLang="zh-CN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总结计划</a:t>
            </a:r>
            <a:r>
              <a:rPr lang="en-US" altLang="zh-CN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1756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个人简历等</a:t>
            </a:r>
            <a:endParaRPr lang="en-US" altLang="zh-CN" sz="1756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558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build="p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4055562" y="1461406"/>
            <a:ext cx="1967594" cy="1967594"/>
          </a:xfrm>
          <a:prstGeom prst="ellipse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9600" dirty="0">
                <a:latin typeface="Agency FB" panose="020B0503020202020204" pitchFamily="34" charset="0"/>
              </a:rPr>
              <a:t>01</a:t>
            </a:r>
            <a:endParaRPr lang="zh-CN" altLang="en-US" sz="9600" dirty="0">
              <a:latin typeface="Agency FB" panose="020B0503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07871" y="3740237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投资项目介绍</a:t>
            </a:r>
          </a:p>
        </p:txBody>
      </p:sp>
      <p:sp>
        <p:nvSpPr>
          <p:cNvPr id="7" name="矩形 6"/>
          <p:cNvSpPr/>
          <p:nvPr/>
        </p:nvSpPr>
        <p:spPr>
          <a:xfrm>
            <a:off x="629921" y="5065571"/>
            <a:ext cx="88188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We have many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</a:t>
            </a:r>
            <a:endParaRPr lang="zh-CN" alt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630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一、投资项目介绍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2147744" y="941316"/>
            <a:ext cx="8707199" cy="5627914"/>
            <a:chOff x="-3733388" y="719528"/>
            <a:chExt cx="8707199" cy="562791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733388" y="719528"/>
              <a:ext cx="8707199" cy="562791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38" b="8564"/>
            <a:stretch>
              <a:fillRect/>
            </a:stretch>
          </p:blipFill>
          <p:spPr>
            <a:xfrm>
              <a:off x="-2501900" y="1705592"/>
              <a:ext cx="6172200" cy="3981450"/>
            </a:xfrm>
            <a:custGeom>
              <a:avLst/>
              <a:gdLst>
                <a:gd name="connsiteX0" fmla="*/ 0 w 6172200"/>
                <a:gd name="connsiteY0" fmla="*/ 0 h 3981450"/>
                <a:gd name="connsiteX1" fmla="*/ 6172200 w 6172200"/>
                <a:gd name="connsiteY1" fmla="*/ 0 h 3981450"/>
                <a:gd name="connsiteX2" fmla="*/ 6172200 w 6172200"/>
                <a:gd name="connsiteY2" fmla="*/ 3981450 h 3981450"/>
                <a:gd name="connsiteX3" fmla="*/ 0 w 6172200"/>
                <a:gd name="connsiteY3" fmla="*/ 3981450 h 398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72200" h="3981450">
                  <a:moveTo>
                    <a:pt x="0" y="0"/>
                  </a:moveTo>
                  <a:lnTo>
                    <a:pt x="6172200" y="0"/>
                  </a:lnTo>
                  <a:lnTo>
                    <a:pt x="6172200" y="3981450"/>
                  </a:lnTo>
                  <a:lnTo>
                    <a:pt x="0" y="3981450"/>
                  </a:lnTo>
                  <a:close/>
                </a:path>
              </a:pathLst>
            </a:custGeom>
            <a:blipFill>
              <a:blip r:embed="rId7"/>
              <a:stretch>
                <a:fillRect/>
              </a:stretch>
            </a:blip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9" name="组合 8"/>
          <p:cNvGrpSpPr/>
          <p:nvPr/>
        </p:nvGrpSpPr>
        <p:grpSpPr>
          <a:xfrm>
            <a:off x="6148882" y="1442876"/>
            <a:ext cx="960698" cy="960698"/>
            <a:chOff x="1648069" y="3847632"/>
            <a:chExt cx="960698" cy="960698"/>
          </a:xfrm>
        </p:grpSpPr>
        <p:sp>
          <p:nvSpPr>
            <p:cNvPr id="10" name="椭圆 9"/>
            <p:cNvSpPr/>
            <p:nvPr/>
          </p:nvSpPr>
          <p:spPr>
            <a:xfrm>
              <a:off x="1705942" y="3905505"/>
              <a:ext cx="844952" cy="844952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648069" y="3847632"/>
              <a:ext cx="960698" cy="960698"/>
            </a:xfrm>
            <a:prstGeom prst="ellipse">
              <a:avLst/>
            </a:prstGeom>
            <a:noFill/>
            <a:ln>
              <a:solidFill>
                <a:srgbClr val="13753A">
                  <a:alpha val="45000"/>
                </a:srgb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884732" y="4105919"/>
              <a:ext cx="484824" cy="417422"/>
              <a:chOff x="7970415" y="1262923"/>
              <a:chExt cx="551638" cy="474947"/>
            </a:xfrm>
            <a:solidFill>
              <a:schemeClr val="bg1"/>
            </a:solidFill>
          </p:grpSpPr>
          <p:sp>
            <p:nvSpPr>
              <p:cNvPr id="13" name="Freeform 294"/>
              <p:cNvSpPr>
                <a:spLocks noEditPoints="1"/>
              </p:cNvSpPr>
              <p:nvPr/>
            </p:nvSpPr>
            <p:spPr bwMode="auto">
              <a:xfrm>
                <a:off x="7970415" y="1262923"/>
                <a:ext cx="551638" cy="474947"/>
              </a:xfrm>
              <a:custGeom>
                <a:avLst/>
                <a:gdLst>
                  <a:gd name="T0" fmla="*/ 224 w 261"/>
                  <a:gd name="T1" fmla="*/ 22 h 225"/>
                  <a:gd name="T2" fmla="*/ 224 w 261"/>
                  <a:gd name="T3" fmla="*/ 15 h 225"/>
                  <a:gd name="T4" fmla="*/ 192 w 261"/>
                  <a:gd name="T5" fmla="*/ 0 h 225"/>
                  <a:gd name="T6" fmla="*/ 159 w 261"/>
                  <a:gd name="T7" fmla="*/ 15 h 225"/>
                  <a:gd name="T8" fmla="*/ 159 w 261"/>
                  <a:gd name="T9" fmla="*/ 22 h 225"/>
                  <a:gd name="T10" fmla="*/ 36 w 261"/>
                  <a:gd name="T11" fmla="*/ 22 h 225"/>
                  <a:gd name="T12" fmla="*/ 0 w 261"/>
                  <a:gd name="T13" fmla="*/ 58 h 225"/>
                  <a:gd name="T14" fmla="*/ 0 w 261"/>
                  <a:gd name="T15" fmla="*/ 188 h 225"/>
                  <a:gd name="T16" fmla="*/ 36 w 261"/>
                  <a:gd name="T17" fmla="*/ 225 h 225"/>
                  <a:gd name="T18" fmla="*/ 224 w 261"/>
                  <a:gd name="T19" fmla="*/ 225 h 225"/>
                  <a:gd name="T20" fmla="*/ 261 w 261"/>
                  <a:gd name="T21" fmla="*/ 188 h 225"/>
                  <a:gd name="T22" fmla="*/ 261 w 261"/>
                  <a:gd name="T23" fmla="*/ 58 h 225"/>
                  <a:gd name="T24" fmla="*/ 224 w 261"/>
                  <a:gd name="T25" fmla="*/ 22 h 225"/>
                  <a:gd name="T26" fmla="*/ 239 w 261"/>
                  <a:gd name="T27" fmla="*/ 188 h 225"/>
                  <a:gd name="T28" fmla="*/ 224 w 261"/>
                  <a:gd name="T29" fmla="*/ 203 h 225"/>
                  <a:gd name="T30" fmla="*/ 36 w 261"/>
                  <a:gd name="T31" fmla="*/ 203 h 225"/>
                  <a:gd name="T32" fmla="*/ 22 w 261"/>
                  <a:gd name="T33" fmla="*/ 188 h 225"/>
                  <a:gd name="T34" fmla="*/ 22 w 261"/>
                  <a:gd name="T35" fmla="*/ 58 h 225"/>
                  <a:gd name="T36" fmla="*/ 36 w 261"/>
                  <a:gd name="T37" fmla="*/ 44 h 225"/>
                  <a:gd name="T38" fmla="*/ 224 w 261"/>
                  <a:gd name="T39" fmla="*/ 44 h 225"/>
                  <a:gd name="T40" fmla="*/ 239 w 261"/>
                  <a:gd name="T41" fmla="*/ 58 h 225"/>
                  <a:gd name="T42" fmla="*/ 239 w 261"/>
                  <a:gd name="T43" fmla="*/ 188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1" h="225">
                    <a:moveTo>
                      <a:pt x="224" y="22"/>
                    </a:moveTo>
                    <a:cubicBezTo>
                      <a:pt x="224" y="15"/>
                      <a:pt x="224" y="15"/>
                      <a:pt x="224" y="15"/>
                    </a:cubicBezTo>
                    <a:cubicBezTo>
                      <a:pt x="224" y="7"/>
                      <a:pt x="210" y="0"/>
                      <a:pt x="192" y="0"/>
                    </a:cubicBezTo>
                    <a:cubicBezTo>
                      <a:pt x="174" y="0"/>
                      <a:pt x="159" y="7"/>
                      <a:pt x="159" y="15"/>
                    </a:cubicBezTo>
                    <a:cubicBezTo>
                      <a:pt x="159" y="22"/>
                      <a:pt x="159" y="22"/>
                      <a:pt x="159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16" y="22"/>
                      <a:pt x="0" y="38"/>
                      <a:pt x="0" y="58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208"/>
                      <a:pt x="16" y="225"/>
                      <a:pt x="36" y="225"/>
                    </a:cubicBezTo>
                    <a:cubicBezTo>
                      <a:pt x="224" y="225"/>
                      <a:pt x="224" y="225"/>
                      <a:pt x="224" y="225"/>
                    </a:cubicBezTo>
                    <a:cubicBezTo>
                      <a:pt x="244" y="225"/>
                      <a:pt x="261" y="208"/>
                      <a:pt x="261" y="188"/>
                    </a:cubicBezTo>
                    <a:cubicBezTo>
                      <a:pt x="261" y="58"/>
                      <a:pt x="261" y="58"/>
                      <a:pt x="261" y="58"/>
                    </a:cubicBezTo>
                    <a:cubicBezTo>
                      <a:pt x="261" y="38"/>
                      <a:pt x="244" y="22"/>
                      <a:pt x="224" y="22"/>
                    </a:cubicBezTo>
                    <a:close/>
                    <a:moveTo>
                      <a:pt x="239" y="188"/>
                    </a:moveTo>
                    <a:cubicBezTo>
                      <a:pt x="239" y="196"/>
                      <a:pt x="232" y="203"/>
                      <a:pt x="224" y="203"/>
                    </a:cubicBezTo>
                    <a:cubicBezTo>
                      <a:pt x="36" y="203"/>
                      <a:pt x="36" y="203"/>
                      <a:pt x="36" y="203"/>
                    </a:cubicBezTo>
                    <a:cubicBezTo>
                      <a:pt x="28" y="203"/>
                      <a:pt x="22" y="196"/>
                      <a:pt x="22" y="188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50"/>
                      <a:pt x="28" y="44"/>
                      <a:pt x="36" y="44"/>
                    </a:cubicBezTo>
                    <a:cubicBezTo>
                      <a:pt x="224" y="44"/>
                      <a:pt x="224" y="44"/>
                      <a:pt x="224" y="44"/>
                    </a:cubicBezTo>
                    <a:cubicBezTo>
                      <a:pt x="232" y="44"/>
                      <a:pt x="239" y="50"/>
                      <a:pt x="239" y="58"/>
                    </a:cubicBezTo>
                    <a:lnTo>
                      <a:pt x="239" y="1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295"/>
              <p:cNvSpPr>
                <a:spLocks noEditPoints="1"/>
              </p:cNvSpPr>
              <p:nvPr/>
            </p:nvSpPr>
            <p:spPr bwMode="auto">
              <a:xfrm>
                <a:off x="8117070" y="1393433"/>
                <a:ext cx="259674" cy="259674"/>
              </a:xfrm>
              <a:custGeom>
                <a:avLst/>
                <a:gdLst>
                  <a:gd name="T0" fmla="*/ 61 w 123"/>
                  <a:gd name="T1" fmla="*/ 0 h 123"/>
                  <a:gd name="T2" fmla="*/ 0 w 123"/>
                  <a:gd name="T3" fmla="*/ 61 h 123"/>
                  <a:gd name="T4" fmla="*/ 61 w 123"/>
                  <a:gd name="T5" fmla="*/ 123 h 123"/>
                  <a:gd name="T6" fmla="*/ 123 w 123"/>
                  <a:gd name="T7" fmla="*/ 61 h 123"/>
                  <a:gd name="T8" fmla="*/ 61 w 123"/>
                  <a:gd name="T9" fmla="*/ 0 h 123"/>
                  <a:gd name="T10" fmla="*/ 61 w 123"/>
                  <a:gd name="T11" fmla="*/ 101 h 123"/>
                  <a:gd name="T12" fmla="*/ 21 w 123"/>
                  <a:gd name="T13" fmla="*/ 61 h 123"/>
                  <a:gd name="T14" fmla="*/ 61 w 123"/>
                  <a:gd name="T15" fmla="*/ 21 h 123"/>
                  <a:gd name="T16" fmla="*/ 101 w 123"/>
                  <a:gd name="T17" fmla="*/ 61 h 123"/>
                  <a:gd name="T18" fmla="*/ 61 w 123"/>
                  <a:gd name="T19" fmla="*/ 10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3"/>
                      <a:pt x="61" y="123"/>
                    </a:cubicBezTo>
                    <a:cubicBezTo>
                      <a:pt x="95" y="123"/>
                      <a:pt x="123" y="95"/>
                      <a:pt x="123" y="61"/>
                    </a:cubicBezTo>
                    <a:cubicBezTo>
                      <a:pt x="123" y="27"/>
                      <a:pt x="95" y="0"/>
                      <a:pt x="61" y="0"/>
                    </a:cubicBezTo>
                    <a:close/>
                    <a:moveTo>
                      <a:pt x="61" y="101"/>
                    </a:moveTo>
                    <a:cubicBezTo>
                      <a:pt x="39" y="101"/>
                      <a:pt x="21" y="83"/>
                      <a:pt x="21" y="61"/>
                    </a:cubicBezTo>
                    <a:cubicBezTo>
                      <a:pt x="21" y="39"/>
                      <a:pt x="39" y="21"/>
                      <a:pt x="61" y="21"/>
                    </a:cubicBezTo>
                    <a:cubicBezTo>
                      <a:pt x="83" y="21"/>
                      <a:pt x="101" y="39"/>
                      <a:pt x="101" y="61"/>
                    </a:cubicBezTo>
                    <a:cubicBezTo>
                      <a:pt x="101" y="83"/>
                      <a:pt x="83" y="101"/>
                      <a:pt x="61" y="1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15" name="直接连接符 14"/>
          <p:cNvCxnSpPr/>
          <p:nvPr/>
        </p:nvCxnSpPr>
        <p:spPr>
          <a:xfrm>
            <a:off x="7332855" y="1985436"/>
            <a:ext cx="477032" cy="0"/>
          </a:xfrm>
          <a:prstGeom prst="line">
            <a:avLst/>
          </a:prstGeom>
          <a:ln w="38100">
            <a:solidFill>
              <a:srgbClr val="B024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7244217" y="2079771"/>
            <a:ext cx="452623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，在此框中选择粘贴，并选择只保留文字。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229703" y="152727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项目背景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148882" y="3204168"/>
            <a:ext cx="960698" cy="960698"/>
            <a:chOff x="4632446" y="3438507"/>
            <a:chExt cx="960698" cy="960698"/>
          </a:xfrm>
        </p:grpSpPr>
        <p:sp>
          <p:nvSpPr>
            <p:cNvPr id="19" name="椭圆 18"/>
            <p:cNvSpPr/>
            <p:nvPr/>
          </p:nvSpPr>
          <p:spPr>
            <a:xfrm>
              <a:off x="4690319" y="3496380"/>
              <a:ext cx="844952" cy="844952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632446" y="3438507"/>
              <a:ext cx="960698" cy="960698"/>
            </a:xfrm>
            <a:prstGeom prst="ellipse">
              <a:avLst/>
            </a:prstGeom>
            <a:noFill/>
            <a:ln>
              <a:solidFill>
                <a:srgbClr val="13753A">
                  <a:alpha val="45000"/>
                </a:srgb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923601" y="3697250"/>
              <a:ext cx="378388" cy="476437"/>
              <a:chOff x="6098443" y="4495115"/>
              <a:chExt cx="378388" cy="476437"/>
            </a:xfrm>
            <a:solidFill>
              <a:schemeClr val="bg1"/>
            </a:solidFill>
          </p:grpSpPr>
          <p:sp>
            <p:nvSpPr>
              <p:cNvPr id="22" name="Freeform 66"/>
              <p:cNvSpPr>
                <a:spLocks noEditPoints="1"/>
              </p:cNvSpPr>
              <p:nvPr/>
            </p:nvSpPr>
            <p:spPr bwMode="auto">
              <a:xfrm>
                <a:off x="6098443" y="4495115"/>
                <a:ext cx="378388" cy="476437"/>
              </a:xfrm>
              <a:custGeom>
                <a:avLst/>
                <a:gdLst>
                  <a:gd name="T0" fmla="*/ 0 w 138"/>
                  <a:gd name="T1" fmla="*/ 69 h 174"/>
                  <a:gd name="T2" fmla="*/ 138 w 138"/>
                  <a:gd name="T3" fmla="*/ 69 h 174"/>
                  <a:gd name="T4" fmla="*/ 114 w 138"/>
                  <a:gd name="T5" fmla="*/ 81 h 174"/>
                  <a:gd name="T6" fmla="*/ 110 w 138"/>
                  <a:gd name="T7" fmla="*/ 89 h 174"/>
                  <a:gd name="T8" fmla="*/ 101 w 138"/>
                  <a:gd name="T9" fmla="*/ 89 h 174"/>
                  <a:gd name="T10" fmla="*/ 101 w 138"/>
                  <a:gd name="T11" fmla="*/ 101 h 174"/>
                  <a:gd name="T12" fmla="*/ 94 w 138"/>
                  <a:gd name="T13" fmla="*/ 107 h 174"/>
                  <a:gd name="T14" fmla="*/ 85 w 138"/>
                  <a:gd name="T15" fmla="*/ 102 h 174"/>
                  <a:gd name="T16" fmla="*/ 79 w 138"/>
                  <a:gd name="T17" fmla="*/ 112 h 174"/>
                  <a:gd name="T18" fmla="*/ 70 w 138"/>
                  <a:gd name="T19" fmla="*/ 114 h 174"/>
                  <a:gd name="T20" fmla="*/ 65 w 138"/>
                  <a:gd name="T21" fmla="*/ 105 h 174"/>
                  <a:gd name="T22" fmla="*/ 55 w 138"/>
                  <a:gd name="T23" fmla="*/ 111 h 174"/>
                  <a:gd name="T24" fmla="*/ 47 w 138"/>
                  <a:gd name="T25" fmla="*/ 108 h 174"/>
                  <a:gd name="T26" fmla="*/ 47 w 138"/>
                  <a:gd name="T27" fmla="*/ 98 h 174"/>
                  <a:gd name="T28" fmla="*/ 35 w 138"/>
                  <a:gd name="T29" fmla="*/ 98 h 174"/>
                  <a:gd name="T30" fmla="*/ 29 w 138"/>
                  <a:gd name="T31" fmla="*/ 91 h 174"/>
                  <a:gd name="T32" fmla="*/ 34 w 138"/>
                  <a:gd name="T33" fmla="*/ 83 h 174"/>
                  <a:gd name="T34" fmla="*/ 24 w 138"/>
                  <a:gd name="T35" fmla="*/ 77 h 174"/>
                  <a:gd name="T36" fmla="*/ 23 w 138"/>
                  <a:gd name="T37" fmla="*/ 68 h 174"/>
                  <a:gd name="T38" fmla="*/ 31 w 138"/>
                  <a:gd name="T39" fmla="*/ 63 h 174"/>
                  <a:gd name="T40" fmla="*/ 25 w 138"/>
                  <a:gd name="T41" fmla="*/ 53 h 174"/>
                  <a:gd name="T42" fmla="*/ 28 w 138"/>
                  <a:gd name="T43" fmla="*/ 45 h 174"/>
                  <a:gd name="T44" fmla="*/ 38 w 138"/>
                  <a:gd name="T45" fmla="*/ 44 h 174"/>
                  <a:gd name="T46" fmla="*/ 38 w 138"/>
                  <a:gd name="T47" fmla="*/ 32 h 174"/>
                  <a:gd name="T48" fmla="*/ 45 w 138"/>
                  <a:gd name="T49" fmla="*/ 27 h 174"/>
                  <a:gd name="T50" fmla="*/ 54 w 138"/>
                  <a:gd name="T51" fmla="*/ 32 h 174"/>
                  <a:gd name="T52" fmla="*/ 59 w 138"/>
                  <a:gd name="T53" fmla="*/ 21 h 174"/>
                  <a:gd name="T54" fmla="*/ 68 w 138"/>
                  <a:gd name="T55" fmla="*/ 20 h 174"/>
                  <a:gd name="T56" fmla="*/ 73 w 138"/>
                  <a:gd name="T57" fmla="*/ 29 h 174"/>
                  <a:gd name="T58" fmla="*/ 83 w 138"/>
                  <a:gd name="T59" fmla="*/ 22 h 174"/>
                  <a:gd name="T60" fmla="*/ 92 w 138"/>
                  <a:gd name="T61" fmla="*/ 26 h 174"/>
                  <a:gd name="T62" fmla="*/ 92 w 138"/>
                  <a:gd name="T63" fmla="*/ 36 h 174"/>
                  <a:gd name="T64" fmla="*/ 104 w 138"/>
                  <a:gd name="T65" fmla="*/ 35 h 174"/>
                  <a:gd name="T66" fmla="*/ 109 w 138"/>
                  <a:gd name="T67" fmla="*/ 43 h 174"/>
                  <a:gd name="T68" fmla="*/ 105 w 138"/>
                  <a:gd name="T69" fmla="*/ 51 h 174"/>
                  <a:gd name="T70" fmla="*/ 115 w 138"/>
                  <a:gd name="T71" fmla="*/ 57 h 174"/>
                  <a:gd name="T72" fmla="*/ 116 w 138"/>
                  <a:gd name="T73" fmla="*/ 66 h 174"/>
                  <a:gd name="T74" fmla="*/ 108 w 138"/>
                  <a:gd name="T75" fmla="*/ 71 h 174"/>
                  <a:gd name="T76" fmla="*/ 114 w 138"/>
                  <a:gd name="T77" fmla="*/ 81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8" h="174">
                    <a:moveTo>
                      <a:pt x="69" y="0"/>
                    </a:moveTo>
                    <a:cubicBezTo>
                      <a:pt x="31" y="0"/>
                      <a:pt x="0" y="31"/>
                      <a:pt x="0" y="69"/>
                    </a:cubicBezTo>
                    <a:cubicBezTo>
                      <a:pt x="0" y="107"/>
                      <a:pt x="69" y="174"/>
                      <a:pt x="69" y="174"/>
                    </a:cubicBezTo>
                    <a:cubicBezTo>
                      <a:pt x="69" y="174"/>
                      <a:pt x="138" y="107"/>
                      <a:pt x="138" y="69"/>
                    </a:cubicBezTo>
                    <a:cubicBezTo>
                      <a:pt x="138" y="31"/>
                      <a:pt x="107" y="0"/>
                      <a:pt x="69" y="0"/>
                    </a:cubicBezTo>
                    <a:close/>
                    <a:moveTo>
                      <a:pt x="114" y="81"/>
                    </a:moveTo>
                    <a:cubicBezTo>
                      <a:pt x="113" y="83"/>
                      <a:pt x="113" y="83"/>
                      <a:pt x="113" y="83"/>
                    </a:cubicBezTo>
                    <a:cubicBezTo>
                      <a:pt x="110" y="89"/>
                      <a:pt x="110" y="89"/>
                      <a:pt x="110" y="89"/>
                    </a:cubicBezTo>
                    <a:cubicBezTo>
                      <a:pt x="109" y="92"/>
                      <a:pt x="109" y="92"/>
                      <a:pt x="109" y="92"/>
                    </a:cubicBezTo>
                    <a:cubicBezTo>
                      <a:pt x="101" y="89"/>
                      <a:pt x="101" y="89"/>
                      <a:pt x="101" y="89"/>
                    </a:cubicBezTo>
                    <a:cubicBezTo>
                      <a:pt x="99" y="91"/>
                      <a:pt x="98" y="93"/>
                      <a:pt x="97" y="94"/>
                    </a:cubicBezTo>
                    <a:cubicBezTo>
                      <a:pt x="101" y="101"/>
                      <a:pt x="101" y="101"/>
                      <a:pt x="101" y="101"/>
                    </a:cubicBezTo>
                    <a:cubicBezTo>
                      <a:pt x="99" y="103"/>
                      <a:pt x="99" y="103"/>
                      <a:pt x="99" y="103"/>
                    </a:cubicBezTo>
                    <a:cubicBezTo>
                      <a:pt x="94" y="107"/>
                      <a:pt x="94" y="107"/>
                      <a:pt x="94" y="107"/>
                    </a:cubicBezTo>
                    <a:cubicBezTo>
                      <a:pt x="92" y="108"/>
                      <a:pt x="92" y="108"/>
                      <a:pt x="92" y="108"/>
                    </a:cubicBezTo>
                    <a:cubicBezTo>
                      <a:pt x="85" y="102"/>
                      <a:pt x="85" y="102"/>
                      <a:pt x="85" y="102"/>
                    </a:cubicBezTo>
                    <a:cubicBezTo>
                      <a:pt x="83" y="103"/>
                      <a:pt x="81" y="103"/>
                      <a:pt x="79" y="104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0" y="114"/>
                      <a:pt x="70" y="114"/>
                      <a:pt x="70" y="114"/>
                    </a:cubicBezTo>
                    <a:cubicBezTo>
                      <a:pt x="68" y="114"/>
                      <a:pt x="68" y="114"/>
                      <a:pt x="68" y="114"/>
                    </a:cubicBezTo>
                    <a:cubicBezTo>
                      <a:pt x="65" y="105"/>
                      <a:pt x="65" y="105"/>
                      <a:pt x="65" y="105"/>
                    </a:cubicBezTo>
                    <a:cubicBezTo>
                      <a:pt x="63" y="105"/>
                      <a:pt x="61" y="105"/>
                      <a:pt x="60" y="104"/>
                    </a:cubicBezTo>
                    <a:cubicBezTo>
                      <a:pt x="55" y="111"/>
                      <a:pt x="55" y="111"/>
                      <a:pt x="55" y="111"/>
                    </a:cubicBezTo>
                    <a:cubicBezTo>
                      <a:pt x="53" y="110"/>
                      <a:pt x="53" y="110"/>
                      <a:pt x="53" y="110"/>
                    </a:cubicBezTo>
                    <a:cubicBezTo>
                      <a:pt x="47" y="108"/>
                      <a:pt x="47" y="108"/>
                      <a:pt x="47" y="108"/>
                    </a:cubicBezTo>
                    <a:cubicBezTo>
                      <a:pt x="45" y="107"/>
                      <a:pt x="45" y="107"/>
                      <a:pt x="45" y="107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5" y="97"/>
                      <a:pt x="44" y="96"/>
                      <a:pt x="42" y="94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3" y="96"/>
                      <a:pt x="33" y="96"/>
                      <a:pt x="33" y="96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4" y="83"/>
                      <a:pt x="34" y="83"/>
                      <a:pt x="34" y="83"/>
                    </a:cubicBezTo>
                    <a:cubicBezTo>
                      <a:pt x="33" y="81"/>
                      <a:pt x="32" y="79"/>
                      <a:pt x="32" y="77"/>
                    </a:cubicBezTo>
                    <a:cubicBezTo>
                      <a:pt x="24" y="77"/>
                      <a:pt x="24" y="77"/>
                      <a:pt x="24" y="77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1"/>
                      <a:pt x="31" y="59"/>
                      <a:pt x="32" y="57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9" y="43"/>
                      <a:pt x="41" y="41"/>
                      <a:pt x="42" y="40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5" y="31"/>
                      <a:pt x="57" y="30"/>
                      <a:pt x="59" y="3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5" y="29"/>
                      <a:pt x="77" y="29"/>
                      <a:pt x="79" y="30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2" y="36"/>
                      <a:pt x="92" y="36"/>
                      <a:pt x="92" y="36"/>
                    </a:cubicBezTo>
                    <a:cubicBezTo>
                      <a:pt x="93" y="37"/>
                      <a:pt x="95" y="38"/>
                      <a:pt x="96" y="39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5" y="37"/>
                      <a:pt x="105" y="37"/>
                      <a:pt x="105" y="37"/>
                    </a:cubicBezTo>
                    <a:cubicBezTo>
                      <a:pt x="109" y="43"/>
                      <a:pt x="109" y="43"/>
                      <a:pt x="109" y="43"/>
                    </a:cubicBezTo>
                    <a:cubicBezTo>
                      <a:pt x="111" y="45"/>
                      <a:pt x="111" y="45"/>
                      <a:pt x="111" y="45"/>
                    </a:cubicBezTo>
                    <a:cubicBezTo>
                      <a:pt x="105" y="51"/>
                      <a:pt x="105" y="51"/>
                      <a:pt x="105" y="51"/>
                    </a:cubicBezTo>
                    <a:cubicBezTo>
                      <a:pt x="105" y="53"/>
                      <a:pt x="106" y="55"/>
                      <a:pt x="107" y="57"/>
                    </a:cubicBezTo>
                    <a:cubicBezTo>
                      <a:pt x="115" y="57"/>
                      <a:pt x="115" y="57"/>
                      <a:pt x="115" y="57"/>
                    </a:cubicBezTo>
                    <a:cubicBezTo>
                      <a:pt x="115" y="59"/>
                      <a:pt x="115" y="59"/>
                      <a:pt x="115" y="59"/>
                    </a:cubicBezTo>
                    <a:cubicBezTo>
                      <a:pt x="116" y="66"/>
                      <a:pt x="116" y="66"/>
                      <a:pt x="116" y="66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108" y="71"/>
                      <a:pt x="108" y="71"/>
                      <a:pt x="108" y="71"/>
                    </a:cubicBezTo>
                    <a:cubicBezTo>
                      <a:pt x="108" y="73"/>
                      <a:pt x="107" y="75"/>
                      <a:pt x="107" y="77"/>
                    </a:cubicBezTo>
                    <a:lnTo>
                      <a:pt x="114" y="8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67"/>
              <p:cNvSpPr>
                <a:spLocks noEditPoints="1"/>
              </p:cNvSpPr>
              <p:nvPr/>
            </p:nvSpPr>
            <p:spPr bwMode="auto">
              <a:xfrm>
                <a:off x="6202016" y="4590402"/>
                <a:ext cx="174003" cy="172622"/>
              </a:xfrm>
              <a:custGeom>
                <a:avLst/>
                <a:gdLst>
                  <a:gd name="T0" fmla="*/ 31 w 63"/>
                  <a:gd name="T1" fmla="*/ 0 h 63"/>
                  <a:gd name="T2" fmla="*/ 0 w 63"/>
                  <a:gd name="T3" fmla="*/ 32 h 63"/>
                  <a:gd name="T4" fmla="*/ 31 w 63"/>
                  <a:gd name="T5" fmla="*/ 63 h 63"/>
                  <a:gd name="T6" fmla="*/ 63 w 63"/>
                  <a:gd name="T7" fmla="*/ 32 h 63"/>
                  <a:gd name="T8" fmla="*/ 31 w 63"/>
                  <a:gd name="T9" fmla="*/ 0 h 63"/>
                  <a:gd name="T10" fmla="*/ 31 w 63"/>
                  <a:gd name="T11" fmla="*/ 46 h 63"/>
                  <a:gd name="T12" fmla="*/ 17 w 63"/>
                  <a:gd name="T13" fmla="*/ 32 h 63"/>
                  <a:gd name="T14" fmla="*/ 31 w 63"/>
                  <a:gd name="T15" fmla="*/ 18 h 63"/>
                  <a:gd name="T16" fmla="*/ 46 w 63"/>
                  <a:gd name="T17" fmla="*/ 32 h 63"/>
                  <a:gd name="T18" fmla="*/ 31 w 63"/>
                  <a:gd name="T19" fmla="*/ 4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63">
                    <a:moveTo>
                      <a:pt x="31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49"/>
                      <a:pt x="14" y="63"/>
                      <a:pt x="31" y="63"/>
                    </a:cubicBezTo>
                    <a:cubicBezTo>
                      <a:pt x="49" y="63"/>
                      <a:pt x="63" y="49"/>
                      <a:pt x="63" y="32"/>
                    </a:cubicBezTo>
                    <a:cubicBezTo>
                      <a:pt x="63" y="14"/>
                      <a:pt x="49" y="0"/>
                      <a:pt x="31" y="0"/>
                    </a:cubicBezTo>
                    <a:close/>
                    <a:moveTo>
                      <a:pt x="31" y="46"/>
                    </a:moveTo>
                    <a:cubicBezTo>
                      <a:pt x="23" y="46"/>
                      <a:pt x="17" y="40"/>
                      <a:pt x="17" y="32"/>
                    </a:cubicBezTo>
                    <a:cubicBezTo>
                      <a:pt x="17" y="24"/>
                      <a:pt x="23" y="18"/>
                      <a:pt x="31" y="18"/>
                    </a:cubicBezTo>
                    <a:cubicBezTo>
                      <a:pt x="39" y="18"/>
                      <a:pt x="46" y="24"/>
                      <a:pt x="46" y="32"/>
                    </a:cubicBezTo>
                    <a:cubicBezTo>
                      <a:pt x="46" y="40"/>
                      <a:pt x="39" y="46"/>
                      <a:pt x="31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4" name="直接连接符 23"/>
          <p:cNvCxnSpPr/>
          <p:nvPr/>
        </p:nvCxnSpPr>
        <p:spPr>
          <a:xfrm>
            <a:off x="7338241" y="3745826"/>
            <a:ext cx="477032" cy="0"/>
          </a:xfrm>
          <a:prstGeom prst="line">
            <a:avLst/>
          </a:prstGeom>
          <a:ln w="38100">
            <a:solidFill>
              <a:srgbClr val="B024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7249603" y="3840161"/>
            <a:ext cx="452623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，在此框中选择粘贴，并选择只保留文字。</a:t>
            </a:r>
          </a:p>
        </p:txBody>
      </p:sp>
      <p:sp>
        <p:nvSpPr>
          <p:cNvPr id="26" name="矩形 25"/>
          <p:cNvSpPr/>
          <p:nvPr/>
        </p:nvSpPr>
        <p:spPr>
          <a:xfrm>
            <a:off x="7235089" y="328766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项目背景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6148882" y="4965461"/>
            <a:ext cx="960698" cy="960698"/>
            <a:chOff x="6391798" y="3438507"/>
            <a:chExt cx="960698" cy="960698"/>
          </a:xfrm>
        </p:grpSpPr>
        <p:sp>
          <p:nvSpPr>
            <p:cNvPr id="28" name="椭圆 27"/>
            <p:cNvSpPr/>
            <p:nvPr/>
          </p:nvSpPr>
          <p:spPr>
            <a:xfrm>
              <a:off x="6449671" y="3496380"/>
              <a:ext cx="844952" cy="844952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6391798" y="3438507"/>
              <a:ext cx="960698" cy="960698"/>
            </a:xfrm>
            <a:prstGeom prst="ellipse">
              <a:avLst/>
            </a:prstGeom>
            <a:noFill/>
            <a:ln>
              <a:solidFill>
                <a:srgbClr val="13753A">
                  <a:alpha val="45000"/>
                </a:srgb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637381" y="3673914"/>
              <a:ext cx="460472" cy="533606"/>
              <a:chOff x="3750781" y="541374"/>
              <a:chExt cx="469532" cy="544105"/>
            </a:xfrm>
            <a:solidFill>
              <a:schemeClr val="bg1"/>
            </a:solidFill>
          </p:grpSpPr>
          <p:sp>
            <p:nvSpPr>
              <p:cNvPr id="31" name="Freeform 63"/>
              <p:cNvSpPr>
                <a:spLocks noEditPoints="1"/>
              </p:cNvSpPr>
              <p:nvPr/>
            </p:nvSpPr>
            <p:spPr bwMode="auto">
              <a:xfrm>
                <a:off x="3750781" y="541374"/>
                <a:ext cx="469532" cy="544105"/>
              </a:xfrm>
              <a:custGeom>
                <a:avLst/>
                <a:gdLst>
                  <a:gd name="T0" fmla="*/ 22 w 171"/>
                  <a:gd name="T1" fmla="*/ 64 h 198"/>
                  <a:gd name="T2" fmla="*/ 8 w 171"/>
                  <a:gd name="T3" fmla="*/ 102 h 198"/>
                  <a:gd name="T4" fmla="*/ 16 w 171"/>
                  <a:gd name="T5" fmla="*/ 121 h 198"/>
                  <a:gd name="T6" fmla="*/ 10 w 171"/>
                  <a:gd name="T7" fmla="*/ 131 h 198"/>
                  <a:gd name="T8" fmla="*/ 17 w 171"/>
                  <a:gd name="T9" fmla="*/ 162 h 198"/>
                  <a:gd name="T10" fmla="*/ 83 w 171"/>
                  <a:gd name="T11" fmla="*/ 198 h 198"/>
                  <a:gd name="T12" fmla="*/ 123 w 171"/>
                  <a:gd name="T13" fmla="*/ 13 h 198"/>
                  <a:gd name="T14" fmla="*/ 91 w 171"/>
                  <a:gd name="T15" fmla="*/ 89 h 198"/>
                  <a:gd name="T16" fmla="*/ 84 w 171"/>
                  <a:gd name="T17" fmla="*/ 98 h 198"/>
                  <a:gd name="T18" fmla="*/ 74 w 171"/>
                  <a:gd name="T19" fmla="*/ 92 h 198"/>
                  <a:gd name="T20" fmla="*/ 63 w 171"/>
                  <a:gd name="T21" fmla="*/ 96 h 198"/>
                  <a:gd name="T22" fmla="*/ 58 w 171"/>
                  <a:gd name="T23" fmla="*/ 86 h 198"/>
                  <a:gd name="T24" fmla="*/ 46 w 171"/>
                  <a:gd name="T25" fmla="*/ 84 h 198"/>
                  <a:gd name="T26" fmla="*/ 47 w 171"/>
                  <a:gd name="T27" fmla="*/ 73 h 198"/>
                  <a:gd name="T28" fmla="*/ 37 w 171"/>
                  <a:gd name="T29" fmla="*/ 65 h 198"/>
                  <a:gd name="T30" fmla="*/ 44 w 171"/>
                  <a:gd name="T31" fmla="*/ 55 h 198"/>
                  <a:gd name="T32" fmla="*/ 40 w 171"/>
                  <a:gd name="T33" fmla="*/ 44 h 198"/>
                  <a:gd name="T34" fmla="*/ 50 w 171"/>
                  <a:gd name="T35" fmla="*/ 39 h 198"/>
                  <a:gd name="T36" fmla="*/ 52 w 171"/>
                  <a:gd name="T37" fmla="*/ 28 h 198"/>
                  <a:gd name="T38" fmla="*/ 64 w 171"/>
                  <a:gd name="T39" fmla="*/ 28 h 198"/>
                  <a:gd name="T40" fmla="*/ 71 w 171"/>
                  <a:gd name="T41" fmla="*/ 19 h 198"/>
                  <a:gd name="T42" fmla="*/ 81 w 171"/>
                  <a:gd name="T43" fmla="*/ 26 h 198"/>
                  <a:gd name="T44" fmla="*/ 91 w 171"/>
                  <a:gd name="T45" fmla="*/ 21 h 198"/>
                  <a:gd name="T46" fmla="*/ 97 w 171"/>
                  <a:gd name="T47" fmla="*/ 32 h 198"/>
                  <a:gd name="T48" fmla="*/ 108 w 171"/>
                  <a:gd name="T49" fmla="*/ 33 h 198"/>
                  <a:gd name="T50" fmla="*/ 108 w 171"/>
                  <a:gd name="T51" fmla="*/ 45 h 198"/>
                  <a:gd name="T52" fmla="*/ 117 w 171"/>
                  <a:gd name="T53" fmla="*/ 52 h 198"/>
                  <a:gd name="T54" fmla="*/ 111 w 171"/>
                  <a:gd name="T55" fmla="*/ 62 h 198"/>
                  <a:gd name="T56" fmla="*/ 115 w 171"/>
                  <a:gd name="T57" fmla="*/ 73 h 198"/>
                  <a:gd name="T58" fmla="*/ 104 w 171"/>
                  <a:gd name="T59" fmla="*/ 78 h 198"/>
                  <a:gd name="T60" fmla="*/ 103 w 171"/>
                  <a:gd name="T61" fmla="*/ 90 h 198"/>
                  <a:gd name="T62" fmla="*/ 138 w 171"/>
                  <a:gd name="T63" fmla="*/ 104 h 198"/>
                  <a:gd name="T64" fmla="*/ 139 w 171"/>
                  <a:gd name="T65" fmla="*/ 113 h 198"/>
                  <a:gd name="T66" fmla="*/ 131 w 171"/>
                  <a:gd name="T67" fmla="*/ 119 h 198"/>
                  <a:gd name="T68" fmla="*/ 123 w 171"/>
                  <a:gd name="T69" fmla="*/ 116 h 198"/>
                  <a:gd name="T70" fmla="*/ 119 w 171"/>
                  <a:gd name="T71" fmla="*/ 122 h 198"/>
                  <a:gd name="T72" fmla="*/ 114 w 171"/>
                  <a:gd name="T73" fmla="*/ 113 h 198"/>
                  <a:gd name="T74" fmla="*/ 105 w 171"/>
                  <a:gd name="T75" fmla="*/ 109 h 198"/>
                  <a:gd name="T76" fmla="*/ 104 w 171"/>
                  <a:gd name="T77" fmla="*/ 100 h 198"/>
                  <a:gd name="T78" fmla="*/ 111 w 171"/>
                  <a:gd name="T79" fmla="*/ 94 h 198"/>
                  <a:gd name="T80" fmla="*/ 113 w 171"/>
                  <a:gd name="T81" fmla="*/ 84 h 198"/>
                  <a:gd name="T82" fmla="*/ 121 w 171"/>
                  <a:gd name="T83" fmla="*/ 87 h 198"/>
                  <a:gd name="T84" fmla="*/ 126 w 171"/>
                  <a:gd name="T85" fmla="*/ 82 h 198"/>
                  <a:gd name="T86" fmla="*/ 134 w 171"/>
                  <a:gd name="T87" fmla="*/ 86 h 198"/>
                  <a:gd name="T88" fmla="*/ 136 w 171"/>
                  <a:gd name="T89" fmla="*/ 94 h 198"/>
                  <a:gd name="T90" fmla="*/ 144 w 171"/>
                  <a:gd name="T91" fmla="*/ 101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1" h="198">
                    <a:moveTo>
                      <a:pt x="123" y="13"/>
                    </a:moveTo>
                    <a:cubicBezTo>
                      <a:pt x="95" y="1"/>
                      <a:pt x="72" y="0"/>
                      <a:pt x="47" y="16"/>
                    </a:cubicBezTo>
                    <a:cubicBezTo>
                      <a:pt x="28" y="29"/>
                      <a:pt x="22" y="60"/>
                      <a:pt x="22" y="64"/>
                    </a:cubicBezTo>
                    <a:cubicBezTo>
                      <a:pt x="22" y="68"/>
                      <a:pt x="26" y="73"/>
                      <a:pt x="14" y="82"/>
                    </a:cubicBezTo>
                    <a:cubicBezTo>
                      <a:pt x="2" y="90"/>
                      <a:pt x="0" y="88"/>
                      <a:pt x="1" y="93"/>
                    </a:cubicBezTo>
                    <a:cubicBezTo>
                      <a:pt x="2" y="97"/>
                      <a:pt x="6" y="100"/>
                      <a:pt x="8" y="102"/>
                    </a:cubicBezTo>
                    <a:cubicBezTo>
                      <a:pt x="10" y="104"/>
                      <a:pt x="11" y="106"/>
                      <a:pt x="9" y="109"/>
                    </a:cubicBezTo>
                    <a:cubicBezTo>
                      <a:pt x="7" y="111"/>
                      <a:pt x="4" y="111"/>
                      <a:pt x="6" y="116"/>
                    </a:cubicBezTo>
                    <a:cubicBezTo>
                      <a:pt x="8" y="120"/>
                      <a:pt x="14" y="120"/>
                      <a:pt x="16" y="121"/>
                    </a:cubicBezTo>
                    <a:cubicBezTo>
                      <a:pt x="16" y="121"/>
                      <a:pt x="10" y="120"/>
                      <a:pt x="8" y="121"/>
                    </a:cubicBezTo>
                    <a:cubicBezTo>
                      <a:pt x="6" y="122"/>
                      <a:pt x="4" y="125"/>
                      <a:pt x="5" y="127"/>
                    </a:cubicBezTo>
                    <a:cubicBezTo>
                      <a:pt x="6" y="129"/>
                      <a:pt x="9" y="130"/>
                      <a:pt x="10" y="131"/>
                    </a:cubicBezTo>
                    <a:cubicBezTo>
                      <a:pt x="11" y="131"/>
                      <a:pt x="11" y="135"/>
                      <a:pt x="11" y="136"/>
                    </a:cubicBezTo>
                    <a:cubicBezTo>
                      <a:pt x="11" y="140"/>
                      <a:pt x="9" y="143"/>
                      <a:pt x="7" y="147"/>
                    </a:cubicBezTo>
                    <a:cubicBezTo>
                      <a:pt x="5" y="151"/>
                      <a:pt x="8" y="160"/>
                      <a:pt x="17" y="162"/>
                    </a:cubicBezTo>
                    <a:cubicBezTo>
                      <a:pt x="26" y="164"/>
                      <a:pt x="30" y="164"/>
                      <a:pt x="36" y="164"/>
                    </a:cubicBezTo>
                    <a:cubicBezTo>
                      <a:pt x="48" y="165"/>
                      <a:pt x="57" y="183"/>
                      <a:pt x="58" y="197"/>
                    </a:cubicBezTo>
                    <a:cubicBezTo>
                      <a:pt x="63" y="198"/>
                      <a:pt x="78" y="198"/>
                      <a:pt x="83" y="198"/>
                    </a:cubicBezTo>
                    <a:cubicBezTo>
                      <a:pt x="100" y="198"/>
                      <a:pt x="117" y="194"/>
                      <a:pt x="131" y="186"/>
                    </a:cubicBezTo>
                    <a:cubicBezTo>
                      <a:pt x="124" y="144"/>
                      <a:pt x="147" y="140"/>
                      <a:pt x="159" y="100"/>
                    </a:cubicBezTo>
                    <a:cubicBezTo>
                      <a:pt x="164" y="83"/>
                      <a:pt x="171" y="35"/>
                      <a:pt x="123" y="13"/>
                    </a:cubicBezTo>
                    <a:close/>
                    <a:moveTo>
                      <a:pt x="98" y="93"/>
                    </a:moveTo>
                    <a:cubicBezTo>
                      <a:pt x="97" y="95"/>
                      <a:pt x="97" y="95"/>
                      <a:pt x="97" y="95"/>
                    </a:cubicBezTo>
                    <a:cubicBezTo>
                      <a:pt x="91" y="89"/>
                      <a:pt x="91" y="89"/>
                      <a:pt x="91" y="89"/>
                    </a:cubicBezTo>
                    <a:cubicBezTo>
                      <a:pt x="89" y="90"/>
                      <a:pt x="88" y="90"/>
                      <a:pt x="86" y="91"/>
                    </a:cubicBezTo>
                    <a:cubicBezTo>
                      <a:pt x="86" y="98"/>
                      <a:pt x="86" y="98"/>
                      <a:pt x="86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74" y="92"/>
                      <a:pt x="74" y="92"/>
                      <a:pt x="74" y="92"/>
                    </a:cubicBezTo>
                    <a:cubicBezTo>
                      <a:pt x="72" y="92"/>
                      <a:pt x="70" y="91"/>
                      <a:pt x="69" y="91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3" y="96"/>
                      <a:pt x="63" y="96"/>
                      <a:pt x="63" y="96"/>
                    </a:cubicBezTo>
                    <a:cubicBezTo>
                      <a:pt x="58" y="94"/>
                      <a:pt x="58" y="94"/>
                      <a:pt x="58" y="94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8" y="86"/>
                      <a:pt x="58" y="86"/>
                      <a:pt x="58" y="86"/>
                    </a:cubicBezTo>
                    <a:cubicBezTo>
                      <a:pt x="56" y="85"/>
                      <a:pt x="55" y="84"/>
                      <a:pt x="54" y="82"/>
                    </a:cubicBezTo>
                    <a:cubicBezTo>
                      <a:pt x="47" y="86"/>
                      <a:pt x="47" y="86"/>
                      <a:pt x="47" y="86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46" y="71"/>
                      <a:pt x="45" y="69"/>
                      <a:pt x="45" y="68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4" y="52"/>
                      <a:pt x="45" y="50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51" y="38"/>
                      <a:pt x="52" y="36"/>
                      <a:pt x="54" y="35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64" y="28"/>
                      <a:pt x="64" y="28"/>
                      <a:pt x="64" y="28"/>
                    </a:cubicBezTo>
                    <a:cubicBezTo>
                      <a:pt x="65" y="28"/>
                      <a:pt x="67" y="27"/>
                      <a:pt x="68" y="27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81" y="26"/>
                      <a:pt x="81" y="26"/>
                      <a:pt x="81" y="26"/>
                    </a:cubicBezTo>
                    <a:cubicBezTo>
                      <a:pt x="82" y="26"/>
                      <a:pt x="84" y="26"/>
                      <a:pt x="86" y="26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8" y="33"/>
                      <a:pt x="100" y="34"/>
                      <a:pt x="101" y="35"/>
                    </a:cubicBezTo>
                    <a:cubicBezTo>
                      <a:pt x="107" y="31"/>
                      <a:pt x="107" y="31"/>
                      <a:pt x="107" y="31"/>
                    </a:cubicBezTo>
                    <a:cubicBezTo>
                      <a:pt x="108" y="33"/>
                      <a:pt x="108" y="33"/>
                      <a:pt x="108" y="33"/>
                    </a:cubicBezTo>
                    <a:cubicBezTo>
                      <a:pt x="112" y="38"/>
                      <a:pt x="112" y="38"/>
                      <a:pt x="112" y="38"/>
                    </a:cubicBezTo>
                    <a:cubicBezTo>
                      <a:pt x="113" y="39"/>
                      <a:pt x="113" y="39"/>
                      <a:pt x="113" y="39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09" y="46"/>
                      <a:pt x="109" y="48"/>
                      <a:pt x="110" y="50"/>
                    </a:cubicBezTo>
                    <a:cubicBezTo>
                      <a:pt x="117" y="50"/>
                      <a:pt x="117" y="50"/>
                      <a:pt x="117" y="50"/>
                    </a:cubicBezTo>
                    <a:cubicBezTo>
                      <a:pt x="117" y="52"/>
                      <a:pt x="117" y="52"/>
                      <a:pt x="117" y="52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8" y="60"/>
                      <a:pt x="118" y="60"/>
                      <a:pt x="118" y="60"/>
                    </a:cubicBezTo>
                    <a:cubicBezTo>
                      <a:pt x="111" y="62"/>
                      <a:pt x="111" y="62"/>
                      <a:pt x="111" y="62"/>
                    </a:cubicBezTo>
                    <a:cubicBezTo>
                      <a:pt x="110" y="64"/>
                      <a:pt x="110" y="66"/>
                      <a:pt x="110" y="67"/>
                    </a:cubicBezTo>
                    <a:cubicBezTo>
                      <a:pt x="116" y="71"/>
                      <a:pt x="116" y="71"/>
                      <a:pt x="116" y="71"/>
                    </a:cubicBezTo>
                    <a:cubicBezTo>
                      <a:pt x="115" y="73"/>
                      <a:pt x="115" y="73"/>
                      <a:pt x="115" y="73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3" y="80"/>
                      <a:pt x="102" y="81"/>
                      <a:pt x="101" y="82"/>
                    </a:cubicBezTo>
                    <a:cubicBezTo>
                      <a:pt x="104" y="89"/>
                      <a:pt x="104" y="89"/>
                      <a:pt x="104" y="89"/>
                    </a:cubicBezTo>
                    <a:cubicBezTo>
                      <a:pt x="103" y="90"/>
                      <a:pt x="103" y="90"/>
                      <a:pt x="103" y="90"/>
                    </a:cubicBezTo>
                    <a:lnTo>
                      <a:pt x="98" y="93"/>
                    </a:lnTo>
                    <a:close/>
                    <a:moveTo>
                      <a:pt x="142" y="103"/>
                    </a:moveTo>
                    <a:cubicBezTo>
                      <a:pt x="138" y="104"/>
                      <a:pt x="138" y="104"/>
                      <a:pt x="138" y="104"/>
                    </a:cubicBezTo>
                    <a:cubicBezTo>
                      <a:pt x="137" y="106"/>
                      <a:pt x="137" y="107"/>
                      <a:pt x="136" y="109"/>
                    </a:cubicBezTo>
                    <a:cubicBezTo>
                      <a:pt x="136" y="109"/>
                      <a:pt x="136" y="109"/>
                      <a:pt x="136" y="109"/>
                    </a:cubicBezTo>
                    <a:cubicBezTo>
                      <a:pt x="139" y="113"/>
                      <a:pt x="139" y="113"/>
                      <a:pt x="139" y="113"/>
                    </a:cubicBezTo>
                    <a:cubicBezTo>
                      <a:pt x="139" y="114"/>
                      <a:pt x="139" y="115"/>
                      <a:pt x="139" y="115"/>
                    </a:cubicBezTo>
                    <a:cubicBezTo>
                      <a:pt x="134" y="119"/>
                      <a:pt x="134" y="119"/>
                      <a:pt x="134" y="119"/>
                    </a:cubicBezTo>
                    <a:cubicBezTo>
                      <a:pt x="133" y="120"/>
                      <a:pt x="132" y="120"/>
                      <a:pt x="131" y="119"/>
                    </a:cubicBezTo>
                    <a:cubicBezTo>
                      <a:pt x="129" y="115"/>
                      <a:pt x="129" y="115"/>
                      <a:pt x="129" y="115"/>
                    </a:cubicBezTo>
                    <a:cubicBezTo>
                      <a:pt x="128" y="116"/>
                      <a:pt x="126" y="116"/>
                      <a:pt x="125" y="116"/>
                    </a:cubicBezTo>
                    <a:cubicBezTo>
                      <a:pt x="124" y="116"/>
                      <a:pt x="124" y="116"/>
                      <a:pt x="123" y="116"/>
                    </a:cubicBezTo>
                    <a:cubicBezTo>
                      <a:pt x="123" y="116"/>
                      <a:pt x="123" y="116"/>
                      <a:pt x="123" y="116"/>
                    </a:cubicBezTo>
                    <a:cubicBezTo>
                      <a:pt x="121" y="121"/>
                      <a:pt x="121" y="121"/>
                      <a:pt x="121" y="121"/>
                    </a:cubicBezTo>
                    <a:cubicBezTo>
                      <a:pt x="121" y="122"/>
                      <a:pt x="120" y="122"/>
                      <a:pt x="119" y="122"/>
                    </a:cubicBezTo>
                    <a:cubicBezTo>
                      <a:pt x="113" y="119"/>
                      <a:pt x="113" y="119"/>
                      <a:pt x="113" y="119"/>
                    </a:cubicBezTo>
                    <a:cubicBezTo>
                      <a:pt x="112" y="119"/>
                      <a:pt x="112" y="118"/>
                      <a:pt x="112" y="117"/>
                    </a:cubicBezTo>
                    <a:cubicBezTo>
                      <a:pt x="114" y="113"/>
                      <a:pt x="114" y="113"/>
                      <a:pt x="114" y="113"/>
                    </a:cubicBezTo>
                    <a:cubicBezTo>
                      <a:pt x="113" y="112"/>
                      <a:pt x="111" y="110"/>
                      <a:pt x="110" y="108"/>
                    </a:cubicBezTo>
                    <a:cubicBezTo>
                      <a:pt x="110" y="109"/>
                      <a:pt x="110" y="109"/>
                      <a:pt x="110" y="109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04" y="109"/>
                      <a:pt x="104" y="109"/>
                      <a:pt x="104" y="108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01"/>
                      <a:pt x="103" y="100"/>
                      <a:pt x="104" y="100"/>
                    </a:cubicBezTo>
                    <a:cubicBezTo>
                      <a:pt x="109" y="99"/>
                      <a:pt x="109" y="99"/>
                      <a:pt x="109" y="99"/>
                    </a:cubicBezTo>
                    <a:cubicBezTo>
                      <a:pt x="109" y="97"/>
                      <a:pt x="110" y="95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7" y="89"/>
                      <a:pt x="107" y="88"/>
                      <a:pt x="108" y="88"/>
                    </a:cubicBezTo>
                    <a:cubicBezTo>
                      <a:pt x="113" y="84"/>
                      <a:pt x="113" y="84"/>
                      <a:pt x="113" y="84"/>
                    </a:cubicBezTo>
                    <a:cubicBezTo>
                      <a:pt x="114" y="83"/>
                      <a:pt x="115" y="83"/>
                      <a:pt x="115" y="84"/>
                    </a:cubicBezTo>
                    <a:cubicBezTo>
                      <a:pt x="118" y="88"/>
                      <a:pt x="118" y="88"/>
                      <a:pt x="118" y="88"/>
                    </a:cubicBezTo>
                    <a:cubicBezTo>
                      <a:pt x="119" y="87"/>
                      <a:pt x="120" y="87"/>
                      <a:pt x="121" y="87"/>
                    </a:cubicBezTo>
                    <a:cubicBezTo>
                      <a:pt x="122" y="87"/>
                      <a:pt x="123" y="87"/>
                      <a:pt x="124" y="87"/>
                    </a:cubicBezTo>
                    <a:cubicBezTo>
                      <a:pt x="124" y="87"/>
                      <a:pt x="124" y="87"/>
                      <a:pt x="124" y="87"/>
                    </a:cubicBezTo>
                    <a:cubicBezTo>
                      <a:pt x="126" y="82"/>
                      <a:pt x="126" y="82"/>
                      <a:pt x="126" y="82"/>
                    </a:cubicBezTo>
                    <a:cubicBezTo>
                      <a:pt x="126" y="81"/>
                      <a:pt x="127" y="81"/>
                      <a:pt x="128" y="81"/>
                    </a:cubicBezTo>
                    <a:cubicBezTo>
                      <a:pt x="133" y="84"/>
                      <a:pt x="133" y="84"/>
                      <a:pt x="133" y="84"/>
                    </a:cubicBezTo>
                    <a:cubicBezTo>
                      <a:pt x="134" y="84"/>
                      <a:pt x="135" y="85"/>
                      <a:pt x="134" y="86"/>
                    </a:cubicBezTo>
                    <a:cubicBezTo>
                      <a:pt x="132" y="90"/>
                      <a:pt x="132" y="90"/>
                      <a:pt x="132" y="90"/>
                    </a:cubicBezTo>
                    <a:cubicBezTo>
                      <a:pt x="134" y="91"/>
                      <a:pt x="135" y="93"/>
                      <a:pt x="136" y="94"/>
                    </a:cubicBezTo>
                    <a:cubicBezTo>
                      <a:pt x="136" y="94"/>
                      <a:pt x="136" y="94"/>
                      <a:pt x="136" y="94"/>
                    </a:cubicBezTo>
                    <a:cubicBezTo>
                      <a:pt x="141" y="94"/>
                      <a:pt x="141" y="94"/>
                      <a:pt x="141" y="94"/>
                    </a:cubicBezTo>
                    <a:cubicBezTo>
                      <a:pt x="142" y="94"/>
                      <a:pt x="143" y="94"/>
                      <a:pt x="143" y="95"/>
                    </a:cubicBezTo>
                    <a:cubicBezTo>
                      <a:pt x="144" y="101"/>
                      <a:pt x="144" y="101"/>
                      <a:pt x="144" y="101"/>
                    </a:cubicBezTo>
                    <a:cubicBezTo>
                      <a:pt x="144" y="102"/>
                      <a:pt x="143" y="103"/>
                      <a:pt x="142" y="10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4069786" y="799617"/>
                <a:ext cx="40048" cy="41429"/>
              </a:xfrm>
              <a:custGeom>
                <a:avLst/>
                <a:gdLst>
                  <a:gd name="T0" fmla="*/ 0 w 15"/>
                  <a:gd name="T1" fmla="*/ 8 h 15"/>
                  <a:gd name="T2" fmla="*/ 6 w 15"/>
                  <a:gd name="T3" fmla="*/ 1 h 15"/>
                  <a:gd name="T4" fmla="*/ 14 w 15"/>
                  <a:gd name="T5" fmla="*/ 7 h 15"/>
                  <a:gd name="T6" fmla="*/ 8 w 15"/>
                  <a:gd name="T7" fmla="*/ 14 h 15"/>
                  <a:gd name="T8" fmla="*/ 0 w 15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0" y="8"/>
                    </a:moveTo>
                    <a:cubicBezTo>
                      <a:pt x="0" y="5"/>
                      <a:pt x="3" y="1"/>
                      <a:pt x="6" y="1"/>
                    </a:cubicBezTo>
                    <a:cubicBezTo>
                      <a:pt x="10" y="0"/>
                      <a:pt x="14" y="3"/>
                      <a:pt x="14" y="7"/>
                    </a:cubicBezTo>
                    <a:cubicBezTo>
                      <a:pt x="15" y="10"/>
                      <a:pt x="12" y="14"/>
                      <a:pt x="8" y="14"/>
                    </a:cubicBezTo>
                    <a:cubicBezTo>
                      <a:pt x="4" y="15"/>
                      <a:pt x="1" y="1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65"/>
              <p:cNvSpPr>
                <a:spLocks noEditPoints="1"/>
              </p:cNvSpPr>
              <p:nvPr/>
            </p:nvSpPr>
            <p:spPr bwMode="auto">
              <a:xfrm>
                <a:off x="3887497" y="626995"/>
                <a:ext cx="151908" cy="150527"/>
              </a:xfrm>
              <a:custGeom>
                <a:avLst/>
                <a:gdLst>
                  <a:gd name="T0" fmla="*/ 27 w 55"/>
                  <a:gd name="T1" fmla="*/ 0 h 55"/>
                  <a:gd name="T2" fmla="*/ 0 w 55"/>
                  <a:gd name="T3" fmla="*/ 28 h 55"/>
                  <a:gd name="T4" fmla="*/ 27 w 55"/>
                  <a:gd name="T5" fmla="*/ 55 h 55"/>
                  <a:gd name="T6" fmla="*/ 55 w 55"/>
                  <a:gd name="T7" fmla="*/ 28 h 55"/>
                  <a:gd name="T8" fmla="*/ 27 w 55"/>
                  <a:gd name="T9" fmla="*/ 0 h 55"/>
                  <a:gd name="T10" fmla="*/ 27 w 55"/>
                  <a:gd name="T11" fmla="*/ 40 h 55"/>
                  <a:gd name="T12" fmla="*/ 15 w 55"/>
                  <a:gd name="T13" fmla="*/ 28 h 55"/>
                  <a:gd name="T14" fmla="*/ 27 w 55"/>
                  <a:gd name="T15" fmla="*/ 15 h 55"/>
                  <a:gd name="T16" fmla="*/ 40 w 55"/>
                  <a:gd name="T17" fmla="*/ 28 h 55"/>
                  <a:gd name="T18" fmla="*/ 27 w 55"/>
                  <a:gd name="T19" fmla="*/ 4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5" h="55">
                    <a:moveTo>
                      <a:pt x="27" y="0"/>
                    </a:moveTo>
                    <a:cubicBezTo>
                      <a:pt x="12" y="0"/>
                      <a:pt x="0" y="13"/>
                      <a:pt x="0" y="28"/>
                    </a:cubicBezTo>
                    <a:cubicBezTo>
                      <a:pt x="0" y="43"/>
                      <a:pt x="12" y="55"/>
                      <a:pt x="27" y="55"/>
                    </a:cubicBezTo>
                    <a:cubicBezTo>
                      <a:pt x="42" y="55"/>
                      <a:pt x="55" y="43"/>
                      <a:pt x="55" y="28"/>
                    </a:cubicBezTo>
                    <a:cubicBezTo>
                      <a:pt x="55" y="13"/>
                      <a:pt x="42" y="0"/>
                      <a:pt x="27" y="0"/>
                    </a:cubicBezTo>
                    <a:close/>
                    <a:moveTo>
                      <a:pt x="27" y="40"/>
                    </a:moveTo>
                    <a:cubicBezTo>
                      <a:pt x="20" y="40"/>
                      <a:pt x="15" y="35"/>
                      <a:pt x="15" y="28"/>
                    </a:cubicBezTo>
                    <a:cubicBezTo>
                      <a:pt x="15" y="21"/>
                      <a:pt x="20" y="15"/>
                      <a:pt x="27" y="15"/>
                    </a:cubicBezTo>
                    <a:cubicBezTo>
                      <a:pt x="34" y="15"/>
                      <a:pt x="40" y="21"/>
                      <a:pt x="40" y="28"/>
                    </a:cubicBezTo>
                    <a:cubicBezTo>
                      <a:pt x="40" y="35"/>
                      <a:pt x="34" y="40"/>
                      <a:pt x="27" y="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34" name="直接连接符 33"/>
          <p:cNvCxnSpPr/>
          <p:nvPr/>
        </p:nvCxnSpPr>
        <p:spPr>
          <a:xfrm>
            <a:off x="7332855" y="5512184"/>
            <a:ext cx="477032" cy="0"/>
          </a:xfrm>
          <a:prstGeom prst="line">
            <a:avLst/>
          </a:prstGeom>
          <a:ln w="38100">
            <a:solidFill>
              <a:srgbClr val="B024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7244217" y="5606519"/>
            <a:ext cx="452623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，在此框中选择粘贴，并选择只保留文字。</a:t>
            </a:r>
          </a:p>
        </p:txBody>
      </p:sp>
      <p:sp>
        <p:nvSpPr>
          <p:cNvPr id="36" name="矩形 35"/>
          <p:cNvSpPr/>
          <p:nvPr/>
        </p:nvSpPr>
        <p:spPr>
          <a:xfrm>
            <a:off x="7229703" y="50540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项目背景</a:t>
            </a:r>
          </a:p>
        </p:txBody>
      </p:sp>
    </p:spTree>
    <p:extLst>
      <p:ext uri="{BB962C8B-B14F-4D97-AF65-F5344CB8AC3E}">
        <p14:creationId xmlns:p14="http://schemas.microsoft.com/office/powerpoint/2010/main" val="202149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750"/>
                            </p:stCondLst>
                            <p:childTnLst>
                              <p:par>
                                <p:cTn id="5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25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9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6" grpId="0"/>
      <p:bldP spid="17" grpId="0"/>
      <p:bldP spid="25" grpId="0"/>
      <p:bldP spid="26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一、投资项目介绍</a:t>
            </a:r>
          </a:p>
        </p:txBody>
      </p:sp>
      <p:grpSp>
        <p:nvGrpSpPr>
          <p:cNvPr id="6" name="Group 1"/>
          <p:cNvGrpSpPr/>
          <p:nvPr/>
        </p:nvGrpSpPr>
        <p:grpSpPr>
          <a:xfrm>
            <a:off x="1736905" y="2129890"/>
            <a:ext cx="5759052" cy="1092446"/>
            <a:chOff x="1552575" y="2407000"/>
            <a:chExt cx="5442604" cy="1032418"/>
          </a:xfrm>
        </p:grpSpPr>
        <p:sp>
          <p:nvSpPr>
            <p:cNvPr id="7" name="Shape 1664"/>
            <p:cNvSpPr/>
            <p:nvPr/>
          </p:nvSpPr>
          <p:spPr>
            <a:xfrm rot="5400000">
              <a:off x="4087021" y="531261"/>
              <a:ext cx="1029733" cy="47865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078"/>
                  </a:moveTo>
                  <a:lnTo>
                    <a:pt x="21600" y="0"/>
                  </a:lnTo>
                  <a:lnTo>
                    <a:pt x="12326" y="1995"/>
                  </a:lnTo>
                  <a:lnTo>
                    <a:pt x="12342" y="13028"/>
                  </a:lnTo>
                  <a:lnTo>
                    <a:pt x="12326" y="13028"/>
                  </a:lnTo>
                  <a:lnTo>
                    <a:pt x="39" y="14799"/>
                  </a:lnTo>
                  <a:lnTo>
                    <a:pt x="0" y="14799"/>
                  </a:lnTo>
                  <a:lnTo>
                    <a:pt x="0" y="21600"/>
                  </a:lnTo>
                  <a:lnTo>
                    <a:pt x="15442" y="21600"/>
                  </a:lnTo>
                  <a:lnTo>
                    <a:pt x="15442" y="14804"/>
                  </a:lnTo>
                  <a:lnTo>
                    <a:pt x="21425" y="13078"/>
                  </a:lnTo>
                  <a:cubicBezTo>
                    <a:pt x="21425" y="13078"/>
                    <a:pt x="21600" y="13078"/>
                    <a:pt x="21600" y="13078"/>
                  </a:cubicBez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40315" tIns="40315" rIns="40315" bIns="40315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86" kern="0">
                <a:solidFill>
                  <a:schemeClr val="bg1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" name="Shape 1665"/>
            <p:cNvSpPr/>
            <p:nvPr/>
          </p:nvSpPr>
          <p:spPr>
            <a:xfrm>
              <a:off x="1552575" y="2407000"/>
              <a:ext cx="775215" cy="7444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3754" tIns="53754" rIns="53754" bIns="53754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86" kern="0">
                <a:solidFill>
                  <a:schemeClr val="bg1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9" name="Group 2"/>
          <p:cNvGrpSpPr/>
          <p:nvPr/>
        </p:nvGrpSpPr>
        <p:grpSpPr>
          <a:xfrm>
            <a:off x="1736905" y="3068351"/>
            <a:ext cx="6279097" cy="789151"/>
            <a:chOff x="1552575" y="3293894"/>
            <a:chExt cx="5934074" cy="745789"/>
          </a:xfrm>
        </p:grpSpPr>
        <p:sp>
          <p:nvSpPr>
            <p:cNvPr id="10" name="Shape 1669"/>
            <p:cNvSpPr/>
            <p:nvPr/>
          </p:nvSpPr>
          <p:spPr>
            <a:xfrm rot="5400000">
              <a:off x="4500311" y="1053344"/>
              <a:ext cx="744446" cy="5228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99" y="15363"/>
                  </a:moveTo>
                  <a:lnTo>
                    <a:pt x="21490" y="13752"/>
                  </a:lnTo>
                  <a:lnTo>
                    <a:pt x="21490" y="0"/>
                  </a:lnTo>
                  <a:lnTo>
                    <a:pt x="8518" y="1825"/>
                  </a:lnTo>
                  <a:lnTo>
                    <a:pt x="8518" y="13752"/>
                  </a:lnTo>
                  <a:lnTo>
                    <a:pt x="8518" y="13752"/>
                  </a:lnTo>
                  <a:lnTo>
                    <a:pt x="81" y="15363"/>
                  </a:lnTo>
                  <a:lnTo>
                    <a:pt x="11" y="15363"/>
                  </a:lnTo>
                  <a:lnTo>
                    <a:pt x="11" y="15376"/>
                  </a:lnTo>
                  <a:lnTo>
                    <a:pt x="0" y="15378"/>
                  </a:lnTo>
                  <a:lnTo>
                    <a:pt x="11" y="15378"/>
                  </a:lnTo>
                  <a:lnTo>
                    <a:pt x="11" y="21600"/>
                  </a:lnTo>
                  <a:lnTo>
                    <a:pt x="21600" y="21600"/>
                  </a:lnTo>
                  <a:lnTo>
                    <a:pt x="21600" y="15363"/>
                  </a:lnTo>
                  <a:cubicBezTo>
                    <a:pt x="21600" y="15363"/>
                    <a:pt x="21599" y="15363"/>
                    <a:pt x="21599" y="15363"/>
                  </a:cubicBez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40315" tIns="40315" rIns="40315" bIns="40315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86" kern="0">
                <a:solidFill>
                  <a:schemeClr val="bg1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" name="Shape 1670"/>
            <p:cNvSpPr/>
            <p:nvPr/>
          </p:nvSpPr>
          <p:spPr>
            <a:xfrm>
              <a:off x="1552575" y="3293894"/>
              <a:ext cx="775215" cy="744446"/>
            </a:xfrm>
            <a:prstGeom prst="rect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53754" tIns="53754" rIns="53754" bIns="53754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86" kern="0">
                <a:solidFill>
                  <a:schemeClr val="bg1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2" name="Group 3"/>
          <p:cNvGrpSpPr/>
          <p:nvPr/>
        </p:nvGrpSpPr>
        <p:grpSpPr>
          <a:xfrm>
            <a:off x="1736906" y="4002142"/>
            <a:ext cx="6279098" cy="787730"/>
            <a:chOff x="1552575" y="4176376"/>
            <a:chExt cx="5934075" cy="744446"/>
          </a:xfrm>
        </p:grpSpPr>
        <p:sp>
          <p:nvSpPr>
            <p:cNvPr id="13" name="Shape 1674"/>
            <p:cNvSpPr/>
            <p:nvPr/>
          </p:nvSpPr>
          <p:spPr>
            <a:xfrm rot="5400000">
              <a:off x="4504723" y="1934483"/>
              <a:ext cx="735623" cy="5228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2" y="15373"/>
                  </a:moveTo>
                  <a:lnTo>
                    <a:pt x="12874" y="13752"/>
                  </a:lnTo>
                  <a:lnTo>
                    <a:pt x="12874" y="1814"/>
                  </a:lnTo>
                  <a:lnTo>
                    <a:pt x="0" y="0"/>
                  </a:lnTo>
                  <a:lnTo>
                    <a:pt x="0" y="13779"/>
                  </a:lnTo>
                  <a:lnTo>
                    <a:pt x="2" y="13779"/>
                  </a:lnTo>
                  <a:lnTo>
                    <a:pt x="111" y="15373"/>
                  </a:lnTo>
                  <a:lnTo>
                    <a:pt x="2" y="15373"/>
                  </a:lnTo>
                  <a:lnTo>
                    <a:pt x="2" y="21600"/>
                  </a:lnTo>
                  <a:lnTo>
                    <a:pt x="21600" y="21600"/>
                  </a:lnTo>
                  <a:lnTo>
                    <a:pt x="21600" y="15373"/>
                  </a:lnTo>
                  <a:cubicBezTo>
                    <a:pt x="21600" y="15373"/>
                    <a:pt x="21532" y="15373"/>
                    <a:pt x="21532" y="15373"/>
                  </a:cubicBez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40315" tIns="40315" rIns="40315" bIns="40315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86" kern="0">
                <a:solidFill>
                  <a:schemeClr val="bg1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" name="Shape 1675"/>
            <p:cNvSpPr/>
            <p:nvPr/>
          </p:nvSpPr>
          <p:spPr>
            <a:xfrm>
              <a:off x="1552575" y="4176376"/>
              <a:ext cx="775215" cy="744446"/>
            </a:xfrm>
            <a:prstGeom prst="rect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53754" tIns="53754" rIns="53754" bIns="53754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86" kern="0">
                <a:solidFill>
                  <a:schemeClr val="bg1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5" name="Group 4"/>
          <p:cNvGrpSpPr/>
          <p:nvPr/>
        </p:nvGrpSpPr>
        <p:grpSpPr>
          <a:xfrm>
            <a:off x="1736905" y="4615864"/>
            <a:ext cx="5759052" cy="1103133"/>
            <a:chOff x="1552575" y="4756375"/>
            <a:chExt cx="5442604" cy="1042518"/>
          </a:xfrm>
        </p:grpSpPr>
        <p:sp>
          <p:nvSpPr>
            <p:cNvPr id="16" name="Shape 1679"/>
            <p:cNvSpPr/>
            <p:nvPr/>
          </p:nvSpPr>
          <p:spPr>
            <a:xfrm rot="5400000">
              <a:off x="4081932" y="2880436"/>
              <a:ext cx="1037307" cy="4789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05" y="14802"/>
                  </a:moveTo>
                  <a:lnTo>
                    <a:pt x="9188" y="13032"/>
                  </a:lnTo>
                  <a:lnTo>
                    <a:pt x="9188" y="2006"/>
                  </a:lnTo>
                  <a:lnTo>
                    <a:pt x="22" y="0"/>
                  </a:lnTo>
                  <a:lnTo>
                    <a:pt x="22" y="13032"/>
                  </a:lnTo>
                  <a:lnTo>
                    <a:pt x="0" y="13032"/>
                  </a:lnTo>
                  <a:lnTo>
                    <a:pt x="22" y="13039"/>
                  </a:lnTo>
                  <a:lnTo>
                    <a:pt x="22" y="13062"/>
                  </a:lnTo>
                  <a:lnTo>
                    <a:pt x="104" y="13062"/>
                  </a:lnTo>
                  <a:lnTo>
                    <a:pt x="6144" y="14808"/>
                  </a:lnTo>
                  <a:lnTo>
                    <a:pt x="6271" y="14808"/>
                  </a:lnTo>
                  <a:lnTo>
                    <a:pt x="6271" y="21600"/>
                  </a:lnTo>
                  <a:lnTo>
                    <a:pt x="21600" y="21600"/>
                  </a:lnTo>
                  <a:lnTo>
                    <a:pt x="21600" y="14802"/>
                  </a:lnTo>
                  <a:cubicBezTo>
                    <a:pt x="21600" y="14802"/>
                    <a:pt x="21405" y="14802"/>
                    <a:pt x="21405" y="14802"/>
                  </a:cubicBez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40315" tIns="40315" rIns="40315" bIns="40315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86" kern="0">
                <a:solidFill>
                  <a:schemeClr val="bg1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" name="Shape 1680"/>
            <p:cNvSpPr/>
            <p:nvPr/>
          </p:nvSpPr>
          <p:spPr>
            <a:xfrm>
              <a:off x="1552575" y="5054446"/>
              <a:ext cx="775215" cy="744447"/>
            </a:xfrm>
            <a:prstGeom prst="rect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wrap="square" lIns="53754" tIns="53754" rIns="53754" bIns="53754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86" kern="0">
                <a:solidFill>
                  <a:schemeClr val="bg1"/>
                </a:solidFill>
                <a:latin typeface="微软雅黑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18" name="Shape 1684"/>
          <p:cNvSpPr/>
          <p:nvPr/>
        </p:nvSpPr>
        <p:spPr>
          <a:xfrm>
            <a:off x="3089520" y="2355532"/>
            <a:ext cx="382323" cy="3364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41" y="15188"/>
                </a:moveTo>
                <a:cubicBezTo>
                  <a:pt x="8905" y="14174"/>
                  <a:pt x="8222" y="13317"/>
                  <a:pt x="8222" y="11485"/>
                </a:cubicBezTo>
                <a:cubicBezTo>
                  <a:pt x="8222" y="10385"/>
                  <a:pt x="8875" y="10744"/>
                  <a:pt x="9161" y="8730"/>
                </a:cubicBezTo>
                <a:cubicBezTo>
                  <a:pt x="9279" y="7894"/>
                  <a:pt x="9855" y="8716"/>
                  <a:pt x="9966" y="6808"/>
                </a:cubicBezTo>
                <a:cubicBezTo>
                  <a:pt x="9966" y="6047"/>
                  <a:pt x="9651" y="5858"/>
                  <a:pt x="9651" y="5858"/>
                </a:cubicBezTo>
                <a:cubicBezTo>
                  <a:pt x="9651" y="5858"/>
                  <a:pt x="9811" y="4733"/>
                  <a:pt x="9873" y="3867"/>
                </a:cubicBezTo>
                <a:cubicBezTo>
                  <a:pt x="9951" y="2788"/>
                  <a:pt x="9396" y="0"/>
                  <a:pt x="6431" y="0"/>
                </a:cubicBezTo>
                <a:cubicBezTo>
                  <a:pt x="3466" y="0"/>
                  <a:pt x="2909" y="2788"/>
                  <a:pt x="2987" y="3867"/>
                </a:cubicBezTo>
                <a:cubicBezTo>
                  <a:pt x="3050" y="4733"/>
                  <a:pt x="3210" y="5858"/>
                  <a:pt x="3210" y="5858"/>
                </a:cubicBezTo>
                <a:cubicBezTo>
                  <a:pt x="3210" y="5858"/>
                  <a:pt x="2895" y="6047"/>
                  <a:pt x="2895" y="6808"/>
                </a:cubicBezTo>
                <a:cubicBezTo>
                  <a:pt x="3005" y="8716"/>
                  <a:pt x="3582" y="7894"/>
                  <a:pt x="3700" y="8730"/>
                </a:cubicBezTo>
                <a:cubicBezTo>
                  <a:pt x="3987" y="10744"/>
                  <a:pt x="4639" y="10385"/>
                  <a:pt x="4639" y="11485"/>
                </a:cubicBezTo>
                <a:cubicBezTo>
                  <a:pt x="4639" y="13317"/>
                  <a:pt x="3956" y="14174"/>
                  <a:pt x="1819" y="15188"/>
                </a:cubicBezTo>
                <a:cubicBezTo>
                  <a:pt x="1169" y="15497"/>
                  <a:pt x="0" y="15976"/>
                  <a:pt x="0" y="17129"/>
                </a:cubicBezTo>
                <a:lnTo>
                  <a:pt x="0" y="21600"/>
                </a:lnTo>
                <a:lnTo>
                  <a:pt x="15005" y="21600"/>
                </a:lnTo>
                <a:cubicBezTo>
                  <a:pt x="15005" y="21600"/>
                  <a:pt x="15005" y="18955"/>
                  <a:pt x="15005" y="18248"/>
                </a:cubicBezTo>
                <a:cubicBezTo>
                  <a:pt x="15005" y="17196"/>
                  <a:pt x="13184" y="16207"/>
                  <a:pt x="11041" y="15188"/>
                </a:cubicBezTo>
                <a:close/>
                <a:moveTo>
                  <a:pt x="21600" y="21600"/>
                </a:moveTo>
                <a:cubicBezTo>
                  <a:pt x="21600" y="21600"/>
                  <a:pt x="21557" y="16953"/>
                  <a:pt x="21307" y="16471"/>
                </a:cubicBezTo>
                <a:cubicBezTo>
                  <a:pt x="20935" y="15754"/>
                  <a:pt x="20071" y="15261"/>
                  <a:pt x="18463" y="14498"/>
                </a:cubicBezTo>
                <a:cubicBezTo>
                  <a:pt x="16861" y="13736"/>
                  <a:pt x="16349" y="13094"/>
                  <a:pt x="16349" y="11720"/>
                </a:cubicBezTo>
                <a:cubicBezTo>
                  <a:pt x="16349" y="10894"/>
                  <a:pt x="16838" y="11164"/>
                  <a:pt x="17053" y="9653"/>
                </a:cubicBezTo>
                <a:cubicBezTo>
                  <a:pt x="17142" y="9026"/>
                  <a:pt x="17574" y="9643"/>
                  <a:pt x="17657" y="8212"/>
                </a:cubicBezTo>
                <a:cubicBezTo>
                  <a:pt x="17657" y="7642"/>
                  <a:pt x="17420" y="7499"/>
                  <a:pt x="17420" y="7499"/>
                </a:cubicBezTo>
                <a:cubicBezTo>
                  <a:pt x="17420" y="7499"/>
                  <a:pt x="17541" y="6656"/>
                  <a:pt x="17588" y="6006"/>
                </a:cubicBezTo>
                <a:cubicBezTo>
                  <a:pt x="17646" y="5197"/>
                  <a:pt x="17229" y="3106"/>
                  <a:pt x="15005" y="3106"/>
                </a:cubicBezTo>
                <a:cubicBezTo>
                  <a:pt x="12781" y="3106"/>
                  <a:pt x="12365" y="5197"/>
                  <a:pt x="12422" y="6006"/>
                </a:cubicBezTo>
                <a:cubicBezTo>
                  <a:pt x="12469" y="6656"/>
                  <a:pt x="12589" y="7499"/>
                  <a:pt x="12589" y="7499"/>
                </a:cubicBezTo>
                <a:cubicBezTo>
                  <a:pt x="12589" y="7499"/>
                  <a:pt x="12353" y="7642"/>
                  <a:pt x="12353" y="8212"/>
                </a:cubicBezTo>
                <a:cubicBezTo>
                  <a:pt x="12437" y="9643"/>
                  <a:pt x="12868" y="9026"/>
                  <a:pt x="12957" y="9653"/>
                </a:cubicBezTo>
                <a:cubicBezTo>
                  <a:pt x="13173" y="11164"/>
                  <a:pt x="13662" y="10894"/>
                  <a:pt x="13662" y="11720"/>
                </a:cubicBezTo>
                <a:cubicBezTo>
                  <a:pt x="13662" y="12655"/>
                  <a:pt x="13424" y="13250"/>
                  <a:pt x="12768" y="13776"/>
                </a:cubicBezTo>
                <a:cubicBezTo>
                  <a:pt x="16268" y="15766"/>
                  <a:pt x="16737" y="16172"/>
                  <a:pt x="16737" y="17952"/>
                </a:cubicBezTo>
                <a:lnTo>
                  <a:pt x="16737" y="21600"/>
                </a:lnTo>
                <a:cubicBezTo>
                  <a:pt x="16737" y="21600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80" b="1">
              <a:solidFill>
                <a:schemeClr val="bg1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19" name="Shape 1687"/>
          <p:cNvSpPr/>
          <p:nvPr/>
        </p:nvSpPr>
        <p:spPr>
          <a:xfrm>
            <a:off x="3089520" y="3271040"/>
            <a:ext cx="382323" cy="382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80" b="1">
              <a:solidFill>
                <a:schemeClr val="bg1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0" name="Shape 1690"/>
          <p:cNvSpPr/>
          <p:nvPr/>
        </p:nvSpPr>
        <p:spPr>
          <a:xfrm>
            <a:off x="3098004" y="4203208"/>
            <a:ext cx="365354" cy="382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80" b="1">
              <a:solidFill>
                <a:schemeClr val="bg1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1" name="Shape 1693"/>
          <p:cNvSpPr/>
          <p:nvPr/>
        </p:nvSpPr>
        <p:spPr>
          <a:xfrm>
            <a:off x="3090420" y="5133957"/>
            <a:ext cx="380523" cy="382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0315" tIns="40315" rIns="40315" bIns="40315" numCol="1" anchor="ctr">
            <a:noAutofit/>
          </a:bodyPr>
          <a:lstStyle/>
          <a:p>
            <a:pPr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80" b="1">
              <a:solidFill>
                <a:schemeClr val="bg1"/>
              </a:solidFill>
              <a:latin typeface="微软雅黑"/>
              <a:ea typeface="Kontrapunkt Bob Bold"/>
              <a:cs typeface="Kontrapunkt Bob Bold"/>
              <a:sym typeface="Kontrapunkt Bob Bold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4790784" y="2858003"/>
            <a:ext cx="19485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45303">
              <a:defRPr/>
            </a:pPr>
            <a:r>
              <a:rPr lang="zh-CN" altLang="en-US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项目来源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4790784" y="3472404"/>
            <a:ext cx="19485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45303">
              <a:defRPr/>
            </a:pPr>
            <a:r>
              <a:rPr lang="zh-CN" altLang="en-US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项目来源</a:t>
            </a:r>
          </a:p>
        </p:txBody>
      </p:sp>
      <p:sp>
        <p:nvSpPr>
          <p:cNvPr id="24" name="TextBox 25"/>
          <p:cNvSpPr txBox="1"/>
          <p:nvPr/>
        </p:nvSpPr>
        <p:spPr>
          <a:xfrm>
            <a:off x="4790784" y="4110611"/>
            <a:ext cx="19485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45303">
              <a:defRPr/>
            </a:pPr>
            <a:r>
              <a:rPr lang="zh-CN" altLang="en-US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项目来源</a:t>
            </a:r>
          </a:p>
        </p:txBody>
      </p:sp>
      <p:sp>
        <p:nvSpPr>
          <p:cNvPr id="25" name="TextBox 26"/>
          <p:cNvSpPr txBox="1"/>
          <p:nvPr/>
        </p:nvSpPr>
        <p:spPr>
          <a:xfrm>
            <a:off x="4790784" y="4725012"/>
            <a:ext cx="19485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45303">
              <a:defRPr/>
            </a:pPr>
            <a:r>
              <a:rPr lang="zh-CN" altLang="en-US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项目来源</a:t>
            </a:r>
          </a:p>
        </p:txBody>
      </p:sp>
      <p:sp>
        <p:nvSpPr>
          <p:cNvPr id="26" name="TextBox 27"/>
          <p:cNvSpPr txBox="1"/>
          <p:nvPr/>
        </p:nvSpPr>
        <p:spPr>
          <a:xfrm>
            <a:off x="6539999" y="1940585"/>
            <a:ext cx="2952009" cy="537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64" dirty="0">
                <a:solidFill>
                  <a:schemeClr val="bg1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</a:t>
            </a:r>
            <a:endParaRPr lang="en-GB" sz="1164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27" name="TextBox 28"/>
          <p:cNvSpPr txBox="1"/>
          <p:nvPr/>
        </p:nvSpPr>
        <p:spPr>
          <a:xfrm>
            <a:off x="8096649" y="3009717"/>
            <a:ext cx="2952009" cy="537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64" dirty="0">
                <a:solidFill>
                  <a:schemeClr val="bg1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</a:t>
            </a:r>
            <a:endParaRPr lang="en-GB" sz="1164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28" name="TextBox 29"/>
          <p:cNvSpPr txBox="1"/>
          <p:nvPr/>
        </p:nvSpPr>
        <p:spPr>
          <a:xfrm>
            <a:off x="8092729" y="4313650"/>
            <a:ext cx="2952009" cy="537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64" dirty="0">
                <a:solidFill>
                  <a:schemeClr val="bg1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</a:t>
            </a:r>
            <a:endParaRPr lang="en-GB" sz="1164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29" name="TextBox 30"/>
          <p:cNvSpPr txBox="1"/>
          <p:nvPr/>
        </p:nvSpPr>
        <p:spPr>
          <a:xfrm>
            <a:off x="6544498" y="5392861"/>
            <a:ext cx="2981193" cy="537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64" dirty="0">
                <a:solidFill>
                  <a:schemeClr val="bg1"/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此处添加详细文本描述，建议与标题相关并符合整体语言风格，语言描述尽量简洁生动。尽量将每页幻灯片</a:t>
            </a:r>
            <a:endParaRPr lang="en-GB" sz="1164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734927" y="2132732"/>
            <a:ext cx="820288" cy="777550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lIns="0" tIns="48378" rIns="0" bIns="48378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539" dirty="0">
                <a:solidFill>
                  <a:schemeClr val="bg1"/>
                </a:solidFill>
                <a:latin typeface="Impact" panose="020B0806030902050204" pitchFamily="34" charset="0"/>
                <a:ea typeface="微软雅黑"/>
              </a:rPr>
              <a:t>1</a:t>
            </a:r>
            <a:endParaRPr lang="en-GB" sz="2539" dirty="0">
              <a:solidFill>
                <a:schemeClr val="bg1"/>
              </a:solidFill>
              <a:latin typeface="Impact" panose="020B0806030902050204" pitchFamily="34" charset="0"/>
              <a:ea typeface="微软雅黑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1736904" y="3067534"/>
            <a:ext cx="820288" cy="777550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lIns="0" tIns="48378" rIns="0" bIns="48378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539">
                <a:solidFill>
                  <a:schemeClr val="bg1"/>
                </a:solidFill>
                <a:latin typeface="Impact" panose="020B0806030902050204" pitchFamily="34" charset="0"/>
                <a:ea typeface="微软雅黑"/>
              </a:rPr>
              <a:t>2</a:t>
            </a:r>
            <a:endParaRPr lang="en-GB" sz="2539" dirty="0">
              <a:solidFill>
                <a:schemeClr val="bg1"/>
              </a:solidFill>
              <a:latin typeface="Impact" panose="020B0806030902050204" pitchFamily="34" charset="0"/>
              <a:ea typeface="微软雅黑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1734928" y="4007283"/>
            <a:ext cx="820288" cy="777550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lIns="0" tIns="48378" rIns="0" bIns="48378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539">
                <a:solidFill>
                  <a:schemeClr val="bg1"/>
                </a:solidFill>
                <a:latin typeface="Impact" panose="020B0806030902050204" pitchFamily="34" charset="0"/>
                <a:ea typeface="微软雅黑"/>
              </a:rPr>
              <a:t>3</a:t>
            </a:r>
            <a:endParaRPr lang="en-GB" sz="2539" dirty="0">
              <a:solidFill>
                <a:schemeClr val="bg1"/>
              </a:solidFill>
              <a:latin typeface="Impact" panose="020B0806030902050204" pitchFamily="34" charset="0"/>
              <a:ea typeface="微软雅黑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1734927" y="4934746"/>
            <a:ext cx="820288" cy="777550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lIns="0" tIns="48378" rIns="0" bIns="48378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kern="1200" baseline="0">
                <a:solidFill>
                  <a:schemeClr val="accent1"/>
                </a:solidFill>
                <a:latin typeface="+mn-ea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539">
                <a:solidFill>
                  <a:schemeClr val="bg1"/>
                </a:solidFill>
                <a:latin typeface="Impact" panose="020B0806030902050204" pitchFamily="34" charset="0"/>
                <a:ea typeface="微软雅黑"/>
              </a:rPr>
              <a:t>4</a:t>
            </a:r>
            <a:endParaRPr lang="en-GB" sz="2539" dirty="0">
              <a:solidFill>
                <a:schemeClr val="bg1"/>
              </a:solidFill>
              <a:latin typeface="Impact" panose="020B0806030902050204" pitchFamily="34" charset="0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2143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75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9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1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 build="p"/>
      <p:bldP spid="31" grpId="0" build="p"/>
      <p:bldP spid="32" grpId="0" build="p"/>
      <p:bldP spid="3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一、投资项目介绍</a:t>
            </a:r>
          </a:p>
        </p:txBody>
      </p:sp>
      <p:cxnSp>
        <p:nvCxnSpPr>
          <p:cNvPr id="6" name="直接连接符 5"/>
          <p:cNvCxnSpPr>
            <a:stCxn id="9" idx="6"/>
            <a:endCxn id="12" idx="2"/>
          </p:cNvCxnSpPr>
          <p:nvPr/>
        </p:nvCxnSpPr>
        <p:spPr>
          <a:xfrm>
            <a:off x="3803650" y="2561273"/>
            <a:ext cx="13271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534150" y="2561273"/>
            <a:ext cx="14176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387600" y="1853248"/>
            <a:ext cx="1416050" cy="1417637"/>
            <a:chOff x="2251119" y="1379113"/>
            <a:chExt cx="1416676" cy="1416676"/>
          </a:xfrm>
        </p:grpSpPr>
        <p:sp>
          <p:nvSpPr>
            <p:cNvPr id="9" name="椭圆 8"/>
            <p:cNvSpPr/>
            <p:nvPr/>
          </p:nvSpPr>
          <p:spPr>
            <a:xfrm>
              <a:off x="2251119" y="1379113"/>
              <a:ext cx="1416676" cy="1416676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0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381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130800" y="1853248"/>
            <a:ext cx="1416050" cy="1417637"/>
            <a:chOff x="4994319" y="1379113"/>
            <a:chExt cx="1416676" cy="1416676"/>
          </a:xfrm>
        </p:grpSpPr>
        <p:sp>
          <p:nvSpPr>
            <p:cNvPr id="12" name="椭圆 11"/>
            <p:cNvSpPr/>
            <p:nvPr/>
          </p:nvSpPr>
          <p:spPr>
            <a:xfrm>
              <a:off x="4994319" y="1379113"/>
              <a:ext cx="1416676" cy="1416676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3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0122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7964488" y="1853248"/>
            <a:ext cx="1416050" cy="1417637"/>
            <a:chOff x="7827670" y="1379113"/>
            <a:chExt cx="1416676" cy="1416676"/>
          </a:xfrm>
        </p:grpSpPr>
        <p:sp>
          <p:nvSpPr>
            <p:cNvPr id="15" name="椭圆 14"/>
            <p:cNvSpPr/>
            <p:nvPr/>
          </p:nvSpPr>
          <p:spPr>
            <a:xfrm>
              <a:off x="7827670" y="1379113"/>
              <a:ext cx="1416676" cy="1416676"/>
            </a:xfrm>
            <a:prstGeom prst="ellipse">
              <a:avLst/>
            </a:prstGeom>
            <a:solidFill>
              <a:srgbClr val="B02434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16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7468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867153" y="2142369"/>
            <a:ext cx="13001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需求分析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594478" y="2142369"/>
            <a:ext cx="13001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需求分析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3816350" y="2639060"/>
            <a:ext cx="1314450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583362" y="2623185"/>
            <a:ext cx="1368425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4291427"/>
            <a:ext cx="1250950" cy="1243013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450" y="4278727"/>
            <a:ext cx="1243013" cy="1255713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4285077"/>
            <a:ext cx="1249362" cy="1249363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188" y="4285077"/>
            <a:ext cx="1249362" cy="1249363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4291427"/>
            <a:ext cx="1250950" cy="1243013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1792288" y="5578890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添加文字</a:t>
            </a: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541713" y="5577302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添加文字</a:t>
            </a: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5226050" y="5582065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添加文字</a:t>
            </a: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6899275" y="5577302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添加文字</a:t>
            </a: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615363" y="5577302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B02434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118695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5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950"/>
                            </p:stCondLst>
                            <p:childTnLst>
                              <p:par>
                                <p:cTn id="3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9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45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950"/>
                            </p:stCondLst>
                            <p:childTnLst>
                              <p:par>
                                <p:cTn id="5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950"/>
                            </p:stCondLst>
                            <p:childTnLst>
                              <p:par>
                                <p:cTn id="5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450"/>
                            </p:stCondLst>
                            <p:childTnLst>
                              <p:par>
                                <p:cTn id="5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950"/>
                            </p:stCondLst>
                            <p:childTnLst>
                              <p:par>
                                <p:cTn id="6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450"/>
                            </p:stCondLst>
                            <p:childTnLst>
                              <p:par>
                                <p:cTn id="6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950"/>
                            </p:stCondLst>
                            <p:childTnLst>
                              <p:par>
                                <p:cTn id="7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4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95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44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9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45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7" grpId="0"/>
      <p:bldP spid="18" grpId="0"/>
      <p:bldP spid="19" grpId="0"/>
      <p:bldP spid="20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一、投资项目介绍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1370304"/>
            <a:ext cx="12192000" cy="3016501"/>
          </a:xfrm>
          <a:prstGeom prst="rect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FFFFFF"/>
              </a:solidFill>
              <a:latin typeface="Agency FB" panose="020B0503020202020204" pitchFamily="34" charset="0"/>
            </a:endParaRPr>
          </a:p>
        </p:txBody>
      </p:sp>
      <p:pic>
        <p:nvPicPr>
          <p:cNvPr id="7" name="组合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38" y="2060575"/>
            <a:ext cx="6207125" cy="742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35"/>
          <p:cNvSpPr txBox="1">
            <a:spLocks noChangeArrowheads="1"/>
          </p:cNvSpPr>
          <p:nvPr/>
        </p:nvSpPr>
        <p:spPr bwMode="auto">
          <a:xfrm>
            <a:off x="1101725" y="1749425"/>
            <a:ext cx="2239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Arial" pitchFamily="34" charset="0"/>
              </a:rPr>
              <a:t>项目内容</a:t>
            </a:r>
          </a:p>
        </p:txBody>
      </p:sp>
      <p:sp>
        <p:nvSpPr>
          <p:cNvPr id="9" name="矩形 36"/>
          <p:cNvSpPr>
            <a:spLocks noChangeArrowheads="1"/>
          </p:cNvSpPr>
          <p:nvPr/>
        </p:nvSpPr>
        <p:spPr bwMode="auto">
          <a:xfrm>
            <a:off x="1101725" y="2093913"/>
            <a:ext cx="2178050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0" name="文本框 39"/>
          <p:cNvSpPr txBox="1">
            <a:spLocks noChangeArrowheads="1"/>
          </p:cNvSpPr>
          <p:nvPr/>
        </p:nvSpPr>
        <p:spPr bwMode="auto">
          <a:xfrm>
            <a:off x="1101725" y="3125788"/>
            <a:ext cx="22399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Arial" pitchFamily="34" charset="0"/>
              </a:rPr>
              <a:t>项目内容</a:t>
            </a:r>
          </a:p>
        </p:txBody>
      </p:sp>
      <p:sp>
        <p:nvSpPr>
          <p:cNvPr id="11" name="矩形 40"/>
          <p:cNvSpPr>
            <a:spLocks noChangeArrowheads="1"/>
          </p:cNvSpPr>
          <p:nvPr/>
        </p:nvSpPr>
        <p:spPr bwMode="auto">
          <a:xfrm>
            <a:off x="1101725" y="3470275"/>
            <a:ext cx="2178050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2" name="文本框 42"/>
          <p:cNvSpPr txBox="1">
            <a:spLocks noChangeArrowheads="1"/>
          </p:cNvSpPr>
          <p:nvPr/>
        </p:nvSpPr>
        <p:spPr bwMode="auto">
          <a:xfrm>
            <a:off x="9704388" y="1749425"/>
            <a:ext cx="2238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Arial" pitchFamily="34" charset="0"/>
              </a:rPr>
              <a:t>项目内容</a:t>
            </a:r>
          </a:p>
        </p:txBody>
      </p:sp>
      <p:sp>
        <p:nvSpPr>
          <p:cNvPr id="13" name="矩形 43"/>
          <p:cNvSpPr>
            <a:spLocks noChangeArrowheads="1"/>
          </p:cNvSpPr>
          <p:nvPr/>
        </p:nvSpPr>
        <p:spPr bwMode="auto">
          <a:xfrm>
            <a:off x="9704388" y="2093913"/>
            <a:ext cx="2178050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sp>
        <p:nvSpPr>
          <p:cNvPr id="14" name="文本框 45"/>
          <p:cNvSpPr txBox="1">
            <a:spLocks noChangeArrowheads="1"/>
          </p:cNvSpPr>
          <p:nvPr/>
        </p:nvSpPr>
        <p:spPr bwMode="auto">
          <a:xfrm>
            <a:off x="9704388" y="3125788"/>
            <a:ext cx="2238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dirty="0">
                <a:solidFill>
                  <a:srgbClr val="FFFFFF"/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Arial" pitchFamily="34" charset="0"/>
              </a:rPr>
              <a:t>项目内容</a:t>
            </a:r>
          </a:p>
        </p:txBody>
      </p:sp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9704388" y="3470275"/>
            <a:ext cx="2178050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22275" y="1768475"/>
            <a:ext cx="619125" cy="619125"/>
            <a:chOff x="422275" y="1768475"/>
            <a:chExt cx="619125" cy="619125"/>
          </a:xfrm>
          <a:solidFill>
            <a:srgbClr val="369CC8"/>
          </a:solidFill>
        </p:grpSpPr>
        <p:sp>
          <p:nvSpPr>
            <p:cNvPr id="17" name="椭圆 5"/>
            <p:cNvSpPr>
              <a:spLocks noChangeArrowheads="1"/>
            </p:cNvSpPr>
            <p:nvPr/>
          </p:nvSpPr>
          <p:spPr bwMode="auto">
            <a:xfrm>
              <a:off x="422275" y="1768475"/>
              <a:ext cx="619125" cy="6191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546742" y="1950759"/>
              <a:ext cx="389884" cy="286308"/>
              <a:chOff x="2819525" y="3103563"/>
              <a:chExt cx="203209" cy="149225"/>
            </a:xfrm>
            <a:grpFill/>
          </p:grpSpPr>
          <p:sp>
            <p:nvSpPr>
              <p:cNvPr id="19" name="Freeform 155"/>
              <p:cNvSpPr>
                <a:spLocks/>
              </p:cNvSpPr>
              <p:nvPr/>
            </p:nvSpPr>
            <p:spPr bwMode="auto">
              <a:xfrm>
                <a:off x="2819525" y="3114676"/>
                <a:ext cx="93667" cy="106363"/>
              </a:xfrm>
              <a:custGeom>
                <a:avLst/>
                <a:gdLst>
                  <a:gd name="T0" fmla="*/ 35 w 35"/>
                  <a:gd name="T1" fmla="*/ 29 h 40"/>
                  <a:gd name="T2" fmla="*/ 26 w 35"/>
                  <a:gd name="T3" fmla="*/ 26 h 40"/>
                  <a:gd name="T4" fmla="*/ 25 w 35"/>
                  <a:gd name="T5" fmla="*/ 21 h 40"/>
                  <a:gd name="T6" fmla="*/ 29 w 35"/>
                  <a:gd name="T7" fmla="*/ 10 h 40"/>
                  <a:gd name="T8" fmla="*/ 20 w 35"/>
                  <a:gd name="T9" fmla="*/ 0 h 40"/>
                  <a:gd name="T10" fmla="*/ 11 w 35"/>
                  <a:gd name="T11" fmla="*/ 10 h 40"/>
                  <a:gd name="T12" fmla="*/ 15 w 35"/>
                  <a:gd name="T13" fmla="*/ 21 h 40"/>
                  <a:gd name="T14" fmla="*/ 15 w 35"/>
                  <a:gd name="T15" fmla="*/ 21 h 40"/>
                  <a:gd name="T16" fmla="*/ 14 w 35"/>
                  <a:gd name="T17" fmla="*/ 26 h 40"/>
                  <a:gd name="T18" fmla="*/ 0 w 35"/>
                  <a:gd name="T19" fmla="*/ 35 h 40"/>
                  <a:gd name="T20" fmla="*/ 17 w 35"/>
                  <a:gd name="T2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40">
                    <a:moveTo>
                      <a:pt x="35" y="29"/>
                    </a:moveTo>
                    <a:cubicBezTo>
                      <a:pt x="32" y="28"/>
                      <a:pt x="29" y="27"/>
                      <a:pt x="26" y="26"/>
                    </a:cubicBezTo>
                    <a:cubicBezTo>
                      <a:pt x="24" y="25"/>
                      <a:pt x="23" y="23"/>
                      <a:pt x="25" y="21"/>
                    </a:cubicBezTo>
                    <a:cubicBezTo>
                      <a:pt x="27" y="18"/>
                      <a:pt x="29" y="14"/>
                      <a:pt x="29" y="10"/>
                    </a:cubicBezTo>
                    <a:cubicBezTo>
                      <a:pt x="29" y="4"/>
                      <a:pt x="25" y="0"/>
                      <a:pt x="20" y="0"/>
                    </a:cubicBezTo>
                    <a:cubicBezTo>
                      <a:pt x="15" y="0"/>
                      <a:pt x="11" y="4"/>
                      <a:pt x="11" y="10"/>
                    </a:cubicBezTo>
                    <a:cubicBezTo>
                      <a:pt x="11" y="14"/>
                      <a:pt x="13" y="18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7" y="23"/>
                      <a:pt x="16" y="25"/>
                      <a:pt x="14" y="26"/>
                    </a:cubicBezTo>
                    <a:cubicBezTo>
                      <a:pt x="6" y="27"/>
                      <a:pt x="0" y="32"/>
                      <a:pt x="0" y="35"/>
                    </a:cubicBezTo>
                    <a:cubicBezTo>
                      <a:pt x="0" y="39"/>
                      <a:pt x="7" y="40"/>
                      <a:pt x="17" y="40"/>
                    </a:cubicBezTo>
                  </a:path>
                </a:pathLst>
              </a:custGeom>
              <a:solidFill>
                <a:srgbClr val="B02434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20" name="Freeform 156"/>
              <p:cNvSpPr>
                <a:spLocks/>
              </p:cNvSpPr>
              <p:nvPr/>
            </p:nvSpPr>
            <p:spPr bwMode="auto">
              <a:xfrm>
                <a:off x="2873502" y="3103563"/>
                <a:ext cx="149232" cy="149225"/>
              </a:xfrm>
              <a:custGeom>
                <a:avLst/>
                <a:gdLst>
                  <a:gd name="T0" fmla="*/ 36 w 56"/>
                  <a:gd name="T1" fmla="*/ 36 h 56"/>
                  <a:gd name="T2" fmla="*/ 35 w 56"/>
                  <a:gd name="T3" fmla="*/ 29 h 56"/>
                  <a:gd name="T4" fmla="*/ 40 w 56"/>
                  <a:gd name="T5" fmla="*/ 14 h 56"/>
                  <a:gd name="T6" fmla="*/ 28 w 56"/>
                  <a:gd name="T7" fmla="*/ 0 h 56"/>
                  <a:gd name="T8" fmla="*/ 16 w 56"/>
                  <a:gd name="T9" fmla="*/ 14 h 56"/>
                  <a:gd name="T10" fmla="*/ 21 w 56"/>
                  <a:gd name="T11" fmla="*/ 29 h 56"/>
                  <a:gd name="T12" fmla="*/ 21 w 56"/>
                  <a:gd name="T13" fmla="*/ 29 h 56"/>
                  <a:gd name="T14" fmla="*/ 20 w 56"/>
                  <a:gd name="T15" fmla="*/ 36 h 56"/>
                  <a:gd name="T16" fmla="*/ 0 w 56"/>
                  <a:gd name="T17" fmla="*/ 49 h 56"/>
                  <a:gd name="T18" fmla="*/ 28 w 56"/>
                  <a:gd name="T19" fmla="*/ 56 h 56"/>
                  <a:gd name="T20" fmla="*/ 56 w 56"/>
                  <a:gd name="T21" fmla="*/ 49 h 56"/>
                  <a:gd name="T22" fmla="*/ 36 w 56"/>
                  <a:gd name="T23" fmla="*/ 3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56">
                    <a:moveTo>
                      <a:pt x="36" y="36"/>
                    </a:moveTo>
                    <a:cubicBezTo>
                      <a:pt x="33" y="35"/>
                      <a:pt x="32" y="31"/>
                      <a:pt x="35" y="29"/>
                    </a:cubicBezTo>
                    <a:cubicBezTo>
                      <a:pt x="38" y="25"/>
                      <a:pt x="40" y="20"/>
                      <a:pt x="40" y="14"/>
                    </a:cubicBezTo>
                    <a:cubicBezTo>
                      <a:pt x="40" y="5"/>
                      <a:pt x="35" y="0"/>
                      <a:pt x="28" y="0"/>
                    </a:cubicBezTo>
                    <a:cubicBezTo>
                      <a:pt x="21" y="0"/>
                      <a:pt x="16" y="5"/>
                      <a:pt x="16" y="14"/>
                    </a:cubicBezTo>
                    <a:cubicBezTo>
                      <a:pt x="16" y="20"/>
                      <a:pt x="18" y="25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4" y="31"/>
                      <a:pt x="23" y="35"/>
                      <a:pt x="20" y="36"/>
                    </a:cubicBezTo>
                    <a:cubicBezTo>
                      <a:pt x="8" y="38"/>
                      <a:pt x="0" y="44"/>
                      <a:pt x="0" y="49"/>
                    </a:cubicBezTo>
                    <a:cubicBezTo>
                      <a:pt x="0" y="55"/>
                      <a:pt x="13" y="56"/>
                      <a:pt x="28" y="56"/>
                    </a:cubicBezTo>
                    <a:cubicBezTo>
                      <a:pt x="43" y="56"/>
                      <a:pt x="56" y="55"/>
                      <a:pt x="56" y="49"/>
                    </a:cubicBezTo>
                    <a:cubicBezTo>
                      <a:pt x="56" y="44"/>
                      <a:pt x="48" y="38"/>
                      <a:pt x="36" y="36"/>
                    </a:cubicBezTo>
                    <a:close/>
                  </a:path>
                </a:pathLst>
              </a:custGeom>
              <a:solidFill>
                <a:srgbClr val="B02434"/>
              </a:solidFill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8966200" y="1768475"/>
            <a:ext cx="619125" cy="619125"/>
            <a:chOff x="8966200" y="1768475"/>
            <a:chExt cx="619125" cy="619125"/>
          </a:xfrm>
          <a:solidFill>
            <a:srgbClr val="B02434"/>
          </a:solidFill>
        </p:grpSpPr>
        <p:sp>
          <p:nvSpPr>
            <p:cNvPr id="22" name="椭圆 17"/>
            <p:cNvSpPr>
              <a:spLocks noChangeArrowheads="1"/>
            </p:cNvSpPr>
            <p:nvPr/>
          </p:nvSpPr>
          <p:spPr bwMode="auto">
            <a:xfrm>
              <a:off x="8966200" y="1768475"/>
              <a:ext cx="619125" cy="6191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9165896" y="1929113"/>
              <a:ext cx="219732" cy="329599"/>
              <a:chOff x="6040437" y="2879725"/>
              <a:chExt cx="117475" cy="176213"/>
            </a:xfrm>
            <a:grpFill/>
          </p:grpSpPr>
          <p:sp>
            <p:nvSpPr>
              <p:cNvPr id="24" name="Rectangle 1743"/>
              <p:cNvSpPr>
                <a:spLocks noChangeArrowheads="1"/>
              </p:cNvSpPr>
              <p:nvPr/>
            </p:nvSpPr>
            <p:spPr bwMode="auto">
              <a:xfrm>
                <a:off x="6091237" y="3048000"/>
                <a:ext cx="15875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25" name="Rectangle 1744"/>
              <p:cNvSpPr>
                <a:spLocks noChangeArrowheads="1"/>
              </p:cNvSpPr>
              <p:nvPr/>
            </p:nvSpPr>
            <p:spPr bwMode="auto">
              <a:xfrm>
                <a:off x="6073775" y="3014663"/>
                <a:ext cx="5080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26" name="Rectangle 1745"/>
              <p:cNvSpPr>
                <a:spLocks noChangeArrowheads="1"/>
              </p:cNvSpPr>
              <p:nvPr/>
            </p:nvSpPr>
            <p:spPr bwMode="auto">
              <a:xfrm>
                <a:off x="6073775" y="3030538"/>
                <a:ext cx="50800" cy="95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27" name="Freeform 1746"/>
              <p:cNvSpPr>
                <a:spLocks/>
              </p:cNvSpPr>
              <p:nvPr/>
            </p:nvSpPr>
            <p:spPr bwMode="auto">
              <a:xfrm>
                <a:off x="6040437" y="2879725"/>
                <a:ext cx="117475" cy="125413"/>
              </a:xfrm>
              <a:custGeom>
                <a:avLst/>
                <a:gdLst>
                  <a:gd name="T0" fmla="*/ 84 w 84"/>
                  <a:gd name="T1" fmla="*/ 42 h 90"/>
                  <a:gd name="T2" fmla="*/ 42 w 84"/>
                  <a:gd name="T3" fmla="*/ 0 h 90"/>
                  <a:gd name="T4" fmla="*/ 0 w 84"/>
                  <a:gd name="T5" fmla="*/ 42 h 90"/>
                  <a:gd name="T6" fmla="*/ 24 w 84"/>
                  <a:gd name="T7" fmla="*/ 80 h 90"/>
                  <a:gd name="T8" fmla="*/ 24 w 84"/>
                  <a:gd name="T9" fmla="*/ 90 h 90"/>
                  <a:gd name="T10" fmla="*/ 60 w 84"/>
                  <a:gd name="T11" fmla="*/ 90 h 90"/>
                  <a:gd name="T12" fmla="*/ 60 w 84"/>
                  <a:gd name="T13" fmla="*/ 80 h 90"/>
                  <a:gd name="T14" fmla="*/ 84 w 84"/>
                  <a:gd name="T15" fmla="*/ 4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90">
                    <a:moveTo>
                      <a:pt x="84" y="42"/>
                    </a:moveTo>
                    <a:cubicBezTo>
                      <a:pt x="84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59"/>
                      <a:pt x="10" y="73"/>
                      <a:pt x="24" y="80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60" y="90"/>
                      <a:pt x="60" y="90"/>
                      <a:pt x="60" y="90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74" y="73"/>
                      <a:pt x="84" y="59"/>
                      <a:pt x="84" y="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8966200" y="3148013"/>
            <a:ext cx="619125" cy="619125"/>
            <a:chOff x="8966200" y="3148013"/>
            <a:chExt cx="619125" cy="619125"/>
          </a:xfrm>
          <a:solidFill>
            <a:srgbClr val="B02434"/>
          </a:solidFill>
        </p:grpSpPr>
        <p:sp>
          <p:nvSpPr>
            <p:cNvPr id="29" name="椭圆 18"/>
            <p:cNvSpPr>
              <a:spLocks noChangeArrowheads="1"/>
            </p:cNvSpPr>
            <p:nvPr/>
          </p:nvSpPr>
          <p:spPr bwMode="auto">
            <a:xfrm>
              <a:off x="8966200" y="3148013"/>
              <a:ext cx="619125" cy="6191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2"/>
            <p:cNvSpPr>
              <a:spLocks noChangeAspect="1" noEditPoints="1"/>
            </p:cNvSpPr>
            <p:nvPr/>
          </p:nvSpPr>
          <p:spPr bwMode="auto">
            <a:xfrm>
              <a:off x="9144910" y="3282949"/>
              <a:ext cx="261704" cy="334783"/>
            </a:xfrm>
            <a:custGeom>
              <a:avLst/>
              <a:gdLst>
                <a:gd name="T0" fmla="*/ 49 w 224"/>
                <a:gd name="T1" fmla="*/ 93 h 287"/>
                <a:gd name="T2" fmla="*/ 54 w 224"/>
                <a:gd name="T3" fmla="*/ 281 h 287"/>
                <a:gd name="T4" fmla="*/ 21 w 224"/>
                <a:gd name="T5" fmla="*/ 279 h 287"/>
                <a:gd name="T6" fmla="*/ 0 w 224"/>
                <a:gd name="T7" fmla="*/ 254 h 287"/>
                <a:gd name="T8" fmla="*/ 12 w 224"/>
                <a:gd name="T9" fmla="*/ 70 h 287"/>
                <a:gd name="T10" fmla="*/ 171 w 224"/>
                <a:gd name="T11" fmla="*/ 217 h 287"/>
                <a:gd name="T12" fmla="*/ 190 w 224"/>
                <a:gd name="T13" fmla="*/ 166 h 287"/>
                <a:gd name="T14" fmla="*/ 185 w 224"/>
                <a:gd name="T15" fmla="*/ 183 h 287"/>
                <a:gd name="T16" fmla="*/ 181 w 224"/>
                <a:gd name="T17" fmla="*/ 188 h 287"/>
                <a:gd name="T18" fmla="*/ 161 w 224"/>
                <a:gd name="T19" fmla="*/ 188 h 287"/>
                <a:gd name="T20" fmla="*/ 156 w 224"/>
                <a:gd name="T21" fmla="*/ 183 h 287"/>
                <a:gd name="T22" fmla="*/ 192 w 224"/>
                <a:gd name="T23" fmla="*/ 137 h 287"/>
                <a:gd name="T24" fmla="*/ 193 w 224"/>
                <a:gd name="T25" fmla="*/ 138 h 287"/>
                <a:gd name="T26" fmla="*/ 196 w 224"/>
                <a:gd name="T27" fmla="*/ 139 h 287"/>
                <a:gd name="T28" fmla="*/ 197 w 224"/>
                <a:gd name="T29" fmla="*/ 139 h 287"/>
                <a:gd name="T30" fmla="*/ 198 w 224"/>
                <a:gd name="T31" fmla="*/ 140 h 287"/>
                <a:gd name="T32" fmla="*/ 199 w 224"/>
                <a:gd name="T33" fmla="*/ 141 h 287"/>
                <a:gd name="T34" fmla="*/ 200 w 224"/>
                <a:gd name="T35" fmla="*/ 142 h 287"/>
                <a:gd name="T36" fmla="*/ 202 w 224"/>
                <a:gd name="T37" fmla="*/ 143 h 287"/>
                <a:gd name="T38" fmla="*/ 203 w 224"/>
                <a:gd name="T39" fmla="*/ 144 h 287"/>
                <a:gd name="T40" fmla="*/ 204 w 224"/>
                <a:gd name="T41" fmla="*/ 145 h 287"/>
                <a:gd name="T42" fmla="*/ 205 w 224"/>
                <a:gd name="T43" fmla="*/ 146 h 287"/>
                <a:gd name="T44" fmla="*/ 219 w 224"/>
                <a:gd name="T45" fmla="*/ 185 h 287"/>
                <a:gd name="T46" fmla="*/ 219 w 224"/>
                <a:gd name="T47" fmla="*/ 250 h 287"/>
                <a:gd name="T48" fmla="*/ 124 w 224"/>
                <a:gd name="T49" fmla="*/ 178 h 287"/>
                <a:gd name="T50" fmla="*/ 124 w 224"/>
                <a:gd name="T51" fmla="*/ 178 h 287"/>
                <a:gd name="T52" fmla="*/ 118 w 224"/>
                <a:gd name="T53" fmla="*/ 283 h 287"/>
                <a:gd name="T54" fmla="*/ 118 w 224"/>
                <a:gd name="T55" fmla="*/ 283 h 287"/>
                <a:gd name="T56" fmla="*/ 191 w 224"/>
                <a:gd name="T57" fmla="*/ 234 h 287"/>
                <a:gd name="T58" fmla="*/ 172 w 224"/>
                <a:gd name="T59" fmla="*/ 37 h 287"/>
                <a:gd name="T60" fmla="*/ 52 w 224"/>
                <a:gd name="T61" fmla="*/ 83 h 287"/>
                <a:gd name="T62" fmla="*/ 40 w 224"/>
                <a:gd name="T63" fmla="*/ 82 h 287"/>
                <a:gd name="T64" fmla="*/ 155 w 224"/>
                <a:gd name="T65" fmla="*/ 26 h 287"/>
                <a:gd name="T66" fmla="*/ 40 w 224"/>
                <a:gd name="T67" fmla="*/ 82 h 287"/>
                <a:gd name="T68" fmla="*/ 148 w 224"/>
                <a:gd name="T69" fmla="*/ 19 h 287"/>
                <a:gd name="T70" fmla="*/ 25 w 224"/>
                <a:gd name="T71" fmla="*/ 72 h 287"/>
                <a:gd name="T72" fmla="*/ 62 w 224"/>
                <a:gd name="T73" fmla="*/ 100 h 287"/>
                <a:gd name="T74" fmla="*/ 194 w 224"/>
                <a:gd name="T75" fmla="*/ 40 h 287"/>
                <a:gd name="T76" fmla="*/ 203 w 224"/>
                <a:gd name="T77" fmla="*/ 130 h 287"/>
                <a:gd name="T78" fmla="*/ 202 w 224"/>
                <a:gd name="T79" fmla="*/ 129 h 287"/>
                <a:gd name="T80" fmla="*/ 199 w 224"/>
                <a:gd name="T81" fmla="*/ 127 h 287"/>
                <a:gd name="T82" fmla="*/ 198 w 224"/>
                <a:gd name="T83" fmla="*/ 127 h 287"/>
                <a:gd name="T84" fmla="*/ 172 w 224"/>
                <a:gd name="T85" fmla="*/ 121 h 287"/>
                <a:gd name="T86" fmla="*/ 112 w 224"/>
                <a:gd name="T87" fmla="*/ 178 h 287"/>
                <a:gd name="T88" fmla="*/ 72 w 224"/>
                <a:gd name="T89" fmla="*/ 286 h 287"/>
                <a:gd name="T90" fmla="*/ 21 w 224"/>
                <a:gd name="T91" fmla="*/ 65 h 287"/>
                <a:gd name="T92" fmla="*/ 145 w 224"/>
                <a:gd name="T93" fmla="*/ 1 h 287"/>
                <a:gd name="T94" fmla="*/ 21 w 224"/>
                <a:gd name="T95" fmla="*/ 6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4" h="287">
                  <a:moveTo>
                    <a:pt x="12" y="70"/>
                  </a:moveTo>
                  <a:cubicBezTo>
                    <a:pt x="16" y="77"/>
                    <a:pt x="21" y="82"/>
                    <a:pt x="27" y="86"/>
                  </a:cubicBezTo>
                  <a:cubicBezTo>
                    <a:pt x="33" y="90"/>
                    <a:pt x="41" y="92"/>
                    <a:pt x="49" y="93"/>
                  </a:cubicBezTo>
                  <a:cubicBezTo>
                    <a:pt x="52" y="94"/>
                    <a:pt x="54" y="97"/>
                    <a:pt x="54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281"/>
                    <a:pt x="54" y="281"/>
                    <a:pt x="54" y="281"/>
                  </a:cubicBezTo>
                  <a:cubicBezTo>
                    <a:pt x="54" y="285"/>
                    <a:pt x="52" y="287"/>
                    <a:pt x="48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38" y="286"/>
                    <a:pt x="29" y="283"/>
                    <a:pt x="21" y="279"/>
                  </a:cubicBezTo>
                  <a:cubicBezTo>
                    <a:pt x="13" y="274"/>
                    <a:pt x="6" y="267"/>
                    <a:pt x="1" y="257"/>
                  </a:cubicBezTo>
                  <a:cubicBezTo>
                    <a:pt x="0" y="256"/>
                    <a:pt x="0" y="255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0"/>
                    <a:pt x="3" y="67"/>
                    <a:pt x="6" y="67"/>
                  </a:cubicBezTo>
                  <a:cubicBezTo>
                    <a:pt x="9" y="67"/>
                    <a:pt x="11" y="68"/>
                    <a:pt x="12" y="70"/>
                  </a:cubicBezTo>
                  <a:close/>
                  <a:moveTo>
                    <a:pt x="135" y="180"/>
                  </a:moveTo>
                  <a:cubicBezTo>
                    <a:pt x="135" y="180"/>
                    <a:pt x="135" y="180"/>
                    <a:pt x="135" y="180"/>
                  </a:cubicBezTo>
                  <a:cubicBezTo>
                    <a:pt x="135" y="201"/>
                    <a:pt x="151" y="217"/>
                    <a:pt x="171" y="217"/>
                  </a:cubicBezTo>
                  <a:cubicBezTo>
                    <a:pt x="192" y="217"/>
                    <a:pt x="208" y="201"/>
                    <a:pt x="208" y="180"/>
                  </a:cubicBezTo>
                  <a:cubicBezTo>
                    <a:pt x="208" y="180"/>
                    <a:pt x="208" y="180"/>
                    <a:pt x="208" y="180"/>
                  </a:cubicBezTo>
                  <a:cubicBezTo>
                    <a:pt x="200" y="177"/>
                    <a:pt x="194" y="172"/>
                    <a:pt x="190" y="166"/>
                  </a:cubicBezTo>
                  <a:cubicBezTo>
                    <a:pt x="178" y="175"/>
                    <a:pt x="162" y="180"/>
                    <a:pt x="143" y="180"/>
                  </a:cubicBezTo>
                  <a:cubicBezTo>
                    <a:pt x="140" y="180"/>
                    <a:pt x="137" y="180"/>
                    <a:pt x="135" y="180"/>
                  </a:cubicBezTo>
                  <a:close/>
                  <a:moveTo>
                    <a:pt x="185" y="183"/>
                  </a:moveTo>
                  <a:cubicBezTo>
                    <a:pt x="188" y="183"/>
                    <a:pt x="190" y="185"/>
                    <a:pt x="190" y="188"/>
                  </a:cubicBezTo>
                  <a:cubicBezTo>
                    <a:pt x="190" y="191"/>
                    <a:pt x="188" y="193"/>
                    <a:pt x="185" y="193"/>
                  </a:cubicBezTo>
                  <a:cubicBezTo>
                    <a:pt x="183" y="193"/>
                    <a:pt x="181" y="191"/>
                    <a:pt x="181" y="188"/>
                  </a:cubicBezTo>
                  <a:cubicBezTo>
                    <a:pt x="181" y="185"/>
                    <a:pt x="183" y="183"/>
                    <a:pt x="185" y="183"/>
                  </a:cubicBezTo>
                  <a:close/>
                  <a:moveTo>
                    <a:pt x="156" y="183"/>
                  </a:moveTo>
                  <a:cubicBezTo>
                    <a:pt x="159" y="183"/>
                    <a:pt x="161" y="185"/>
                    <a:pt x="161" y="188"/>
                  </a:cubicBezTo>
                  <a:cubicBezTo>
                    <a:pt x="161" y="191"/>
                    <a:pt x="159" y="193"/>
                    <a:pt x="156" y="193"/>
                  </a:cubicBezTo>
                  <a:cubicBezTo>
                    <a:pt x="153" y="193"/>
                    <a:pt x="151" y="191"/>
                    <a:pt x="151" y="188"/>
                  </a:cubicBezTo>
                  <a:cubicBezTo>
                    <a:pt x="151" y="185"/>
                    <a:pt x="153" y="183"/>
                    <a:pt x="156" y="183"/>
                  </a:cubicBezTo>
                  <a:close/>
                  <a:moveTo>
                    <a:pt x="190" y="136"/>
                  </a:moveTo>
                  <a:cubicBezTo>
                    <a:pt x="190" y="136"/>
                    <a:pt x="190" y="136"/>
                    <a:pt x="190" y="136"/>
                  </a:cubicBezTo>
                  <a:cubicBezTo>
                    <a:pt x="191" y="136"/>
                    <a:pt x="192" y="137"/>
                    <a:pt x="192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4" y="138"/>
                    <a:pt x="195" y="138"/>
                    <a:pt x="195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5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40"/>
                    <a:pt x="197" y="140"/>
                    <a:pt x="197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200" y="141"/>
                    <a:pt x="200" y="141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14" y="154"/>
                    <a:pt x="219" y="166"/>
                    <a:pt x="219" y="180"/>
                  </a:cubicBezTo>
                  <a:cubicBezTo>
                    <a:pt x="219" y="181"/>
                    <a:pt x="219" y="183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250"/>
                    <a:pt x="219" y="250"/>
                    <a:pt x="219" y="250"/>
                  </a:cubicBezTo>
                  <a:cubicBezTo>
                    <a:pt x="200" y="215"/>
                    <a:pt x="147" y="214"/>
                    <a:pt x="124" y="24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5" y="153"/>
                    <a:pt x="146" y="132"/>
                    <a:pt x="172" y="132"/>
                  </a:cubicBezTo>
                  <a:cubicBezTo>
                    <a:pt x="178" y="132"/>
                    <a:pt x="184" y="134"/>
                    <a:pt x="190" y="136"/>
                  </a:cubicBezTo>
                  <a:close/>
                  <a:moveTo>
                    <a:pt x="118" y="283"/>
                  </a:moveTo>
                  <a:cubicBezTo>
                    <a:pt x="168" y="283"/>
                    <a:pt x="168" y="283"/>
                    <a:pt x="168" y="283"/>
                  </a:cubicBezTo>
                  <a:cubicBezTo>
                    <a:pt x="150" y="234"/>
                    <a:pt x="150" y="234"/>
                    <a:pt x="150" y="234"/>
                  </a:cubicBezTo>
                  <a:cubicBezTo>
                    <a:pt x="132" y="243"/>
                    <a:pt x="120" y="262"/>
                    <a:pt x="118" y="283"/>
                  </a:cubicBezTo>
                  <a:close/>
                  <a:moveTo>
                    <a:pt x="176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1" y="262"/>
                    <a:pt x="210" y="243"/>
                    <a:pt x="191" y="234"/>
                  </a:cubicBezTo>
                  <a:cubicBezTo>
                    <a:pt x="176" y="283"/>
                    <a:pt x="176" y="283"/>
                    <a:pt x="176" y="283"/>
                  </a:cubicBezTo>
                  <a:close/>
                  <a:moveTo>
                    <a:pt x="55" y="88"/>
                  </a:moveTo>
                  <a:cubicBezTo>
                    <a:pt x="172" y="37"/>
                    <a:pt x="172" y="37"/>
                    <a:pt x="172" y="37"/>
                  </a:cubicBezTo>
                  <a:cubicBezTo>
                    <a:pt x="174" y="37"/>
                    <a:pt x="175" y="35"/>
                    <a:pt x="174" y="34"/>
                  </a:cubicBezTo>
                  <a:cubicBezTo>
                    <a:pt x="173" y="32"/>
                    <a:pt x="172" y="32"/>
                    <a:pt x="170" y="32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1" y="83"/>
                    <a:pt x="50" y="85"/>
                    <a:pt x="51" y="87"/>
                  </a:cubicBezTo>
                  <a:cubicBezTo>
                    <a:pt x="51" y="88"/>
                    <a:pt x="53" y="89"/>
                    <a:pt x="55" y="88"/>
                  </a:cubicBezTo>
                  <a:close/>
                  <a:moveTo>
                    <a:pt x="40" y="82"/>
                  </a:moveTo>
                  <a:cubicBezTo>
                    <a:pt x="157" y="31"/>
                    <a:pt x="157" y="31"/>
                    <a:pt x="157" y="31"/>
                  </a:cubicBezTo>
                  <a:cubicBezTo>
                    <a:pt x="159" y="30"/>
                    <a:pt x="160" y="29"/>
                    <a:pt x="159" y="27"/>
                  </a:cubicBezTo>
                  <a:cubicBezTo>
                    <a:pt x="158" y="26"/>
                    <a:pt x="157" y="25"/>
                    <a:pt x="155" y="2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6" y="77"/>
                    <a:pt x="35" y="79"/>
                    <a:pt x="36" y="80"/>
                  </a:cubicBezTo>
                  <a:cubicBezTo>
                    <a:pt x="36" y="82"/>
                    <a:pt x="38" y="82"/>
                    <a:pt x="40" y="82"/>
                  </a:cubicBezTo>
                  <a:close/>
                  <a:moveTo>
                    <a:pt x="29" y="73"/>
                  </a:moveTo>
                  <a:cubicBezTo>
                    <a:pt x="147" y="23"/>
                    <a:pt x="147" y="23"/>
                    <a:pt x="147" y="23"/>
                  </a:cubicBezTo>
                  <a:cubicBezTo>
                    <a:pt x="148" y="22"/>
                    <a:pt x="149" y="21"/>
                    <a:pt x="148" y="19"/>
                  </a:cubicBezTo>
                  <a:cubicBezTo>
                    <a:pt x="148" y="18"/>
                    <a:pt x="146" y="17"/>
                    <a:pt x="145" y="1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5" y="69"/>
                    <a:pt x="25" y="71"/>
                    <a:pt x="25" y="72"/>
                  </a:cubicBezTo>
                  <a:cubicBezTo>
                    <a:pt x="26" y="73"/>
                    <a:pt x="27" y="74"/>
                    <a:pt x="29" y="73"/>
                  </a:cubicBezTo>
                  <a:close/>
                  <a:moveTo>
                    <a:pt x="62" y="280"/>
                  </a:moveTo>
                  <a:cubicBezTo>
                    <a:pt x="62" y="100"/>
                    <a:pt x="62" y="100"/>
                    <a:pt x="62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2" y="98"/>
                    <a:pt x="64" y="95"/>
                    <a:pt x="66" y="94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4" y="39"/>
                    <a:pt x="195" y="39"/>
                    <a:pt x="197" y="39"/>
                  </a:cubicBezTo>
                  <a:cubicBezTo>
                    <a:pt x="200" y="39"/>
                    <a:pt x="203" y="42"/>
                    <a:pt x="203" y="45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3" y="129"/>
                    <a:pt x="203" y="129"/>
                    <a:pt x="203" y="129"/>
                  </a:cubicBezTo>
                  <a:cubicBezTo>
                    <a:pt x="203" y="129"/>
                    <a:pt x="202" y="129"/>
                    <a:pt x="202" y="129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01" y="129"/>
                    <a:pt x="201" y="128"/>
                    <a:pt x="201" y="128"/>
                  </a:cubicBezTo>
                  <a:cubicBezTo>
                    <a:pt x="201" y="128"/>
                    <a:pt x="201" y="128"/>
                    <a:pt x="201" y="128"/>
                  </a:cubicBezTo>
                  <a:cubicBezTo>
                    <a:pt x="200" y="128"/>
                    <a:pt x="200" y="128"/>
                    <a:pt x="199" y="127"/>
                  </a:cubicBezTo>
                  <a:cubicBezTo>
                    <a:pt x="199" y="127"/>
                    <a:pt x="199" y="127"/>
                    <a:pt x="199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7" y="126"/>
                    <a:pt x="196" y="126"/>
                    <a:pt x="194" y="125"/>
                  </a:cubicBezTo>
                  <a:cubicBezTo>
                    <a:pt x="194" y="125"/>
                    <a:pt x="194" y="125"/>
                    <a:pt x="194" y="125"/>
                  </a:cubicBezTo>
                  <a:cubicBezTo>
                    <a:pt x="187" y="122"/>
                    <a:pt x="179" y="121"/>
                    <a:pt x="172" y="121"/>
                  </a:cubicBezTo>
                  <a:cubicBezTo>
                    <a:pt x="140" y="121"/>
                    <a:pt x="114" y="146"/>
                    <a:pt x="112" y="177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258"/>
                    <a:pt x="112" y="258"/>
                    <a:pt x="112" y="258"/>
                  </a:cubicBezTo>
                  <a:cubicBezTo>
                    <a:pt x="111" y="262"/>
                    <a:pt x="109" y="266"/>
                    <a:pt x="108" y="270"/>
                  </a:cubicBezTo>
                  <a:cubicBezTo>
                    <a:pt x="72" y="286"/>
                    <a:pt x="72" y="286"/>
                    <a:pt x="72" y="286"/>
                  </a:cubicBezTo>
                  <a:cubicBezTo>
                    <a:pt x="71" y="286"/>
                    <a:pt x="70" y="286"/>
                    <a:pt x="69" y="286"/>
                  </a:cubicBezTo>
                  <a:cubicBezTo>
                    <a:pt x="65" y="286"/>
                    <a:pt x="62" y="284"/>
                    <a:pt x="62" y="280"/>
                  </a:cubicBezTo>
                  <a:close/>
                  <a:moveTo>
                    <a:pt x="21" y="65"/>
                  </a:moveTo>
                  <a:cubicBezTo>
                    <a:pt x="18" y="66"/>
                    <a:pt x="15" y="64"/>
                    <a:pt x="14" y="62"/>
                  </a:cubicBezTo>
                  <a:cubicBezTo>
                    <a:pt x="13" y="60"/>
                    <a:pt x="15" y="57"/>
                    <a:pt x="17" y="56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7" y="0"/>
                    <a:pt x="150" y="1"/>
                    <a:pt x="151" y="3"/>
                  </a:cubicBezTo>
                  <a:cubicBezTo>
                    <a:pt x="152" y="6"/>
                    <a:pt x="151" y="9"/>
                    <a:pt x="149" y="10"/>
                  </a:cubicBezTo>
                  <a:lnTo>
                    <a:pt x="21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22275" y="3148013"/>
            <a:ext cx="619125" cy="619125"/>
            <a:chOff x="422275" y="3148013"/>
            <a:chExt cx="619125" cy="619125"/>
          </a:xfrm>
          <a:solidFill>
            <a:srgbClr val="369CC8"/>
          </a:solidFill>
        </p:grpSpPr>
        <p:sp>
          <p:nvSpPr>
            <p:cNvPr id="32" name="椭圆 16"/>
            <p:cNvSpPr>
              <a:spLocks noChangeArrowheads="1"/>
            </p:cNvSpPr>
            <p:nvPr/>
          </p:nvSpPr>
          <p:spPr bwMode="auto">
            <a:xfrm>
              <a:off x="422275" y="3148013"/>
              <a:ext cx="619125" cy="6191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568843" y="3315011"/>
              <a:ext cx="315567" cy="308204"/>
            </a:xfrm>
            <a:custGeom>
              <a:avLst/>
              <a:gdLst/>
              <a:ahLst/>
              <a:cxnLst/>
              <a:rect l="0" t="0" r="r" b="b"/>
              <a:pathLst>
                <a:path w="5833534" h="5697984">
                  <a:moveTo>
                    <a:pt x="4116344" y="2028563"/>
                  </a:moveTo>
                  <a:lnTo>
                    <a:pt x="4115715" y="2034106"/>
                  </a:lnTo>
                  <a:lnTo>
                    <a:pt x="4105639" y="2083992"/>
                  </a:lnTo>
                  <a:lnTo>
                    <a:pt x="4085489" y="2122793"/>
                  </a:lnTo>
                  <a:lnTo>
                    <a:pt x="4055263" y="2161593"/>
                  </a:lnTo>
                  <a:lnTo>
                    <a:pt x="4025038" y="2189308"/>
                  </a:lnTo>
                  <a:lnTo>
                    <a:pt x="3989775" y="2211480"/>
                  </a:lnTo>
                  <a:lnTo>
                    <a:pt x="3959549" y="2223952"/>
                  </a:lnTo>
                  <a:lnTo>
                    <a:pt x="3959549" y="2244737"/>
                  </a:lnTo>
                  <a:lnTo>
                    <a:pt x="3964587" y="2266909"/>
                  </a:lnTo>
                  <a:lnTo>
                    <a:pt x="3974662" y="2289081"/>
                  </a:lnTo>
                  <a:lnTo>
                    <a:pt x="3989775" y="2311252"/>
                  </a:lnTo>
                  <a:lnTo>
                    <a:pt x="4004887" y="2327881"/>
                  </a:lnTo>
                  <a:lnTo>
                    <a:pt x="4161053" y="2460911"/>
                  </a:lnTo>
                  <a:lnTo>
                    <a:pt x="4352482" y="2189308"/>
                  </a:lnTo>
                  <a:lnTo>
                    <a:pt x="4196316" y="2056277"/>
                  </a:lnTo>
                  <a:lnTo>
                    <a:pt x="4176166" y="2045192"/>
                  </a:lnTo>
                  <a:lnTo>
                    <a:pt x="4156015" y="2034106"/>
                  </a:lnTo>
                  <a:lnTo>
                    <a:pt x="4135865" y="2028563"/>
                  </a:lnTo>
                  <a:lnTo>
                    <a:pt x="4116344" y="2028563"/>
                  </a:lnTo>
                  <a:close/>
                  <a:moveTo>
                    <a:pt x="2040226" y="1191580"/>
                  </a:moveTo>
                  <a:lnTo>
                    <a:pt x="2125865" y="1191580"/>
                  </a:lnTo>
                  <a:lnTo>
                    <a:pt x="2211504" y="1202666"/>
                  </a:lnTo>
                  <a:lnTo>
                    <a:pt x="2292105" y="1224838"/>
                  </a:lnTo>
                  <a:lnTo>
                    <a:pt x="2332406" y="1241466"/>
                  </a:lnTo>
                  <a:lnTo>
                    <a:pt x="2372707" y="1258095"/>
                  </a:lnTo>
                  <a:lnTo>
                    <a:pt x="2398150" y="1274092"/>
                  </a:lnTo>
                  <a:lnTo>
                    <a:pt x="3989775" y="1768045"/>
                  </a:lnTo>
                  <a:lnTo>
                    <a:pt x="4025038" y="1790217"/>
                  </a:lnTo>
                  <a:lnTo>
                    <a:pt x="4060301" y="1823474"/>
                  </a:lnTo>
                  <a:lnTo>
                    <a:pt x="4085489" y="1856732"/>
                  </a:lnTo>
                  <a:lnTo>
                    <a:pt x="4091442" y="1869834"/>
                  </a:lnTo>
                  <a:lnTo>
                    <a:pt x="4100602" y="1867818"/>
                  </a:lnTo>
                  <a:lnTo>
                    <a:pt x="4145940" y="1862275"/>
                  </a:lnTo>
                  <a:lnTo>
                    <a:pt x="4196316" y="1873361"/>
                  </a:lnTo>
                  <a:lnTo>
                    <a:pt x="4241655" y="1889989"/>
                  </a:lnTo>
                  <a:lnTo>
                    <a:pt x="4281955" y="1923247"/>
                  </a:lnTo>
                  <a:lnTo>
                    <a:pt x="4443158" y="2061820"/>
                  </a:lnTo>
                  <a:lnTo>
                    <a:pt x="4785715" y="1585128"/>
                  </a:lnTo>
                  <a:lnTo>
                    <a:pt x="4800827" y="1568499"/>
                  </a:lnTo>
                  <a:lnTo>
                    <a:pt x="4815940" y="1557414"/>
                  </a:lnTo>
                  <a:lnTo>
                    <a:pt x="4836091" y="1546328"/>
                  </a:lnTo>
                  <a:lnTo>
                    <a:pt x="4856241" y="1540785"/>
                  </a:lnTo>
                  <a:lnTo>
                    <a:pt x="4876391" y="1540785"/>
                  </a:lnTo>
                  <a:lnTo>
                    <a:pt x="4896542" y="1546328"/>
                  </a:lnTo>
                  <a:lnTo>
                    <a:pt x="4916692" y="1551871"/>
                  </a:lnTo>
                  <a:lnTo>
                    <a:pt x="4931805" y="1568499"/>
                  </a:lnTo>
                  <a:lnTo>
                    <a:pt x="5793233" y="2305709"/>
                  </a:lnTo>
                  <a:lnTo>
                    <a:pt x="5808346" y="2322338"/>
                  </a:lnTo>
                  <a:lnTo>
                    <a:pt x="5818421" y="2344510"/>
                  </a:lnTo>
                  <a:lnTo>
                    <a:pt x="5828497" y="2361139"/>
                  </a:lnTo>
                  <a:lnTo>
                    <a:pt x="5833534" y="2383311"/>
                  </a:lnTo>
                  <a:lnTo>
                    <a:pt x="5833534" y="2405482"/>
                  </a:lnTo>
                  <a:lnTo>
                    <a:pt x="5828497" y="2427654"/>
                  </a:lnTo>
                  <a:lnTo>
                    <a:pt x="5823459" y="2449826"/>
                  </a:lnTo>
                  <a:lnTo>
                    <a:pt x="5808346" y="2471997"/>
                  </a:lnTo>
                  <a:lnTo>
                    <a:pt x="4755489" y="3946417"/>
                  </a:lnTo>
                  <a:lnTo>
                    <a:pt x="4740376" y="3963046"/>
                  </a:lnTo>
                  <a:lnTo>
                    <a:pt x="4725264" y="3979675"/>
                  </a:lnTo>
                  <a:lnTo>
                    <a:pt x="4705113" y="3985218"/>
                  </a:lnTo>
                  <a:lnTo>
                    <a:pt x="4684963" y="3990761"/>
                  </a:lnTo>
                  <a:lnTo>
                    <a:pt x="4664812" y="3990761"/>
                  </a:lnTo>
                  <a:lnTo>
                    <a:pt x="4644662" y="3985218"/>
                  </a:lnTo>
                  <a:lnTo>
                    <a:pt x="4624512" y="3979675"/>
                  </a:lnTo>
                  <a:lnTo>
                    <a:pt x="4609399" y="3968589"/>
                  </a:lnTo>
                  <a:lnTo>
                    <a:pt x="3747970" y="3225836"/>
                  </a:lnTo>
                  <a:lnTo>
                    <a:pt x="3732857" y="3209207"/>
                  </a:lnTo>
                  <a:lnTo>
                    <a:pt x="3722782" y="3192579"/>
                  </a:lnTo>
                  <a:lnTo>
                    <a:pt x="3712707" y="3170407"/>
                  </a:lnTo>
                  <a:lnTo>
                    <a:pt x="3707669" y="3148235"/>
                  </a:lnTo>
                  <a:lnTo>
                    <a:pt x="3707669" y="3126063"/>
                  </a:lnTo>
                  <a:lnTo>
                    <a:pt x="3712707" y="3103892"/>
                  </a:lnTo>
                  <a:lnTo>
                    <a:pt x="3717745" y="3081720"/>
                  </a:lnTo>
                  <a:lnTo>
                    <a:pt x="3732857" y="3065091"/>
                  </a:lnTo>
                  <a:lnTo>
                    <a:pt x="4070376" y="2588399"/>
                  </a:lnTo>
                  <a:lnTo>
                    <a:pt x="3909173" y="2444283"/>
                  </a:lnTo>
                  <a:lnTo>
                    <a:pt x="3873910" y="2405482"/>
                  </a:lnTo>
                  <a:lnTo>
                    <a:pt x="3843684" y="2361139"/>
                  </a:lnTo>
                  <a:lnTo>
                    <a:pt x="3823534" y="2311252"/>
                  </a:lnTo>
                  <a:lnTo>
                    <a:pt x="3813459" y="2261366"/>
                  </a:lnTo>
                  <a:lnTo>
                    <a:pt x="3813459" y="2211480"/>
                  </a:lnTo>
                  <a:lnTo>
                    <a:pt x="3813729" y="2209996"/>
                  </a:lnTo>
                  <a:lnTo>
                    <a:pt x="2614518" y="1836763"/>
                  </a:lnTo>
                  <a:lnTo>
                    <a:pt x="2913586" y="3090555"/>
                  </a:lnTo>
                  <a:lnTo>
                    <a:pt x="3697594" y="4212478"/>
                  </a:lnTo>
                  <a:lnTo>
                    <a:pt x="3705792" y="4227513"/>
                  </a:lnTo>
                  <a:lnTo>
                    <a:pt x="4740376" y="4373223"/>
                  </a:lnTo>
                  <a:lnTo>
                    <a:pt x="4790752" y="4389852"/>
                  </a:lnTo>
                  <a:lnTo>
                    <a:pt x="4836091" y="4412024"/>
                  </a:lnTo>
                  <a:lnTo>
                    <a:pt x="4876391" y="4445281"/>
                  </a:lnTo>
                  <a:lnTo>
                    <a:pt x="4906617" y="4484082"/>
                  </a:lnTo>
                  <a:lnTo>
                    <a:pt x="4936842" y="4528425"/>
                  </a:lnTo>
                  <a:lnTo>
                    <a:pt x="4951955" y="4578312"/>
                  </a:lnTo>
                  <a:lnTo>
                    <a:pt x="4962030" y="4633741"/>
                  </a:lnTo>
                  <a:lnTo>
                    <a:pt x="4956993" y="4689171"/>
                  </a:lnTo>
                  <a:lnTo>
                    <a:pt x="4946918" y="4744600"/>
                  </a:lnTo>
                  <a:lnTo>
                    <a:pt x="4926767" y="4794486"/>
                  </a:lnTo>
                  <a:lnTo>
                    <a:pt x="4896542" y="4838830"/>
                  </a:lnTo>
                  <a:lnTo>
                    <a:pt x="4861279" y="4872087"/>
                  </a:lnTo>
                  <a:lnTo>
                    <a:pt x="4820978" y="4905345"/>
                  </a:lnTo>
                  <a:lnTo>
                    <a:pt x="4775639" y="4921974"/>
                  </a:lnTo>
                  <a:lnTo>
                    <a:pt x="4725264" y="4933060"/>
                  </a:lnTo>
                  <a:lnTo>
                    <a:pt x="4674888" y="4933060"/>
                  </a:lnTo>
                  <a:lnTo>
                    <a:pt x="3415489" y="4750143"/>
                  </a:lnTo>
                  <a:lnTo>
                    <a:pt x="3365113" y="4739057"/>
                  </a:lnTo>
                  <a:lnTo>
                    <a:pt x="3319775" y="4711342"/>
                  </a:lnTo>
                  <a:lnTo>
                    <a:pt x="3279474" y="4683628"/>
                  </a:lnTo>
                  <a:lnTo>
                    <a:pt x="3276115" y="4679317"/>
                  </a:lnTo>
                  <a:lnTo>
                    <a:pt x="3259324" y="4666999"/>
                  </a:lnTo>
                  <a:lnTo>
                    <a:pt x="3234136" y="4639284"/>
                  </a:lnTo>
                  <a:lnTo>
                    <a:pt x="3213985" y="4617112"/>
                  </a:lnTo>
                  <a:lnTo>
                    <a:pt x="2502629" y="3593564"/>
                  </a:lnTo>
                  <a:lnTo>
                    <a:pt x="2483534" y="3602756"/>
                  </a:lnTo>
                  <a:lnTo>
                    <a:pt x="2317294" y="3669271"/>
                  </a:lnTo>
                  <a:lnTo>
                    <a:pt x="2191354" y="3724700"/>
                  </a:lnTo>
                  <a:lnTo>
                    <a:pt x="2004963" y="3802301"/>
                  </a:lnTo>
                  <a:lnTo>
                    <a:pt x="1732933" y="3918703"/>
                  </a:lnTo>
                  <a:lnTo>
                    <a:pt x="1380301" y="4073905"/>
                  </a:lnTo>
                  <a:lnTo>
                    <a:pt x="1571730" y="4916431"/>
                  </a:lnTo>
                  <a:lnTo>
                    <a:pt x="1586842" y="4971860"/>
                  </a:lnTo>
                  <a:lnTo>
                    <a:pt x="1617068" y="5104890"/>
                  </a:lnTo>
                  <a:lnTo>
                    <a:pt x="1637218" y="5182492"/>
                  </a:lnTo>
                  <a:lnTo>
                    <a:pt x="1647293" y="5265636"/>
                  </a:lnTo>
                  <a:lnTo>
                    <a:pt x="1652331" y="5343237"/>
                  </a:lnTo>
                  <a:lnTo>
                    <a:pt x="1647293" y="5415295"/>
                  </a:lnTo>
                  <a:lnTo>
                    <a:pt x="1627143" y="5498439"/>
                  </a:lnTo>
                  <a:lnTo>
                    <a:pt x="1617068" y="5537239"/>
                  </a:lnTo>
                  <a:lnTo>
                    <a:pt x="1601955" y="5570497"/>
                  </a:lnTo>
                  <a:lnTo>
                    <a:pt x="1586842" y="5598211"/>
                  </a:lnTo>
                  <a:lnTo>
                    <a:pt x="1566692" y="5620383"/>
                  </a:lnTo>
                  <a:lnTo>
                    <a:pt x="1546542" y="5642555"/>
                  </a:lnTo>
                  <a:lnTo>
                    <a:pt x="1526391" y="5659184"/>
                  </a:lnTo>
                  <a:lnTo>
                    <a:pt x="1506241" y="5675813"/>
                  </a:lnTo>
                  <a:lnTo>
                    <a:pt x="1481053" y="5686898"/>
                  </a:lnTo>
                  <a:lnTo>
                    <a:pt x="1450827" y="5692441"/>
                  </a:lnTo>
                  <a:lnTo>
                    <a:pt x="1425639" y="5697984"/>
                  </a:lnTo>
                  <a:lnTo>
                    <a:pt x="1360151" y="5697984"/>
                  </a:lnTo>
                  <a:lnTo>
                    <a:pt x="1294662" y="5686898"/>
                  </a:lnTo>
                  <a:lnTo>
                    <a:pt x="1259399" y="5681355"/>
                  </a:lnTo>
                  <a:lnTo>
                    <a:pt x="1234211" y="5664727"/>
                  </a:lnTo>
                  <a:lnTo>
                    <a:pt x="1203985" y="5642555"/>
                  </a:lnTo>
                  <a:lnTo>
                    <a:pt x="1178797" y="5620383"/>
                  </a:lnTo>
                  <a:lnTo>
                    <a:pt x="1158647" y="5592669"/>
                  </a:lnTo>
                  <a:lnTo>
                    <a:pt x="1143534" y="5564954"/>
                  </a:lnTo>
                  <a:lnTo>
                    <a:pt x="1133459" y="5537239"/>
                  </a:lnTo>
                  <a:lnTo>
                    <a:pt x="1123384" y="5515067"/>
                  </a:lnTo>
                  <a:lnTo>
                    <a:pt x="780827" y="4012933"/>
                  </a:lnTo>
                  <a:lnTo>
                    <a:pt x="780827" y="3996304"/>
                  </a:lnTo>
                  <a:lnTo>
                    <a:pt x="765714" y="3940874"/>
                  </a:lnTo>
                  <a:lnTo>
                    <a:pt x="765714" y="3885445"/>
                  </a:lnTo>
                  <a:lnTo>
                    <a:pt x="770752" y="3830016"/>
                  </a:lnTo>
                  <a:lnTo>
                    <a:pt x="785865" y="3774587"/>
                  </a:lnTo>
                  <a:lnTo>
                    <a:pt x="811053" y="3730243"/>
                  </a:lnTo>
                  <a:lnTo>
                    <a:pt x="841278" y="3685900"/>
                  </a:lnTo>
                  <a:lnTo>
                    <a:pt x="881579" y="3647099"/>
                  </a:lnTo>
                  <a:lnTo>
                    <a:pt x="926917" y="3619384"/>
                  </a:lnTo>
                  <a:lnTo>
                    <a:pt x="2045264" y="3015205"/>
                  </a:lnTo>
                  <a:lnTo>
                    <a:pt x="1808497" y="2028563"/>
                  </a:lnTo>
                  <a:lnTo>
                    <a:pt x="1299700" y="2544055"/>
                  </a:lnTo>
                  <a:lnTo>
                    <a:pt x="1264436" y="2577313"/>
                  </a:lnTo>
                  <a:lnTo>
                    <a:pt x="1254361" y="2582856"/>
                  </a:lnTo>
                  <a:lnTo>
                    <a:pt x="1244286" y="2588399"/>
                  </a:lnTo>
                  <a:lnTo>
                    <a:pt x="1224136" y="2599485"/>
                  </a:lnTo>
                  <a:lnTo>
                    <a:pt x="1214060" y="2605028"/>
                  </a:lnTo>
                  <a:lnTo>
                    <a:pt x="1173760" y="2616114"/>
                  </a:lnTo>
                  <a:lnTo>
                    <a:pt x="1133459" y="2621657"/>
                  </a:lnTo>
                  <a:lnTo>
                    <a:pt x="1093158" y="2616114"/>
                  </a:lnTo>
                  <a:lnTo>
                    <a:pt x="1047820" y="2605028"/>
                  </a:lnTo>
                  <a:lnTo>
                    <a:pt x="1012557" y="2582856"/>
                  </a:lnTo>
                  <a:lnTo>
                    <a:pt x="95714" y="2039649"/>
                  </a:lnTo>
                  <a:lnTo>
                    <a:pt x="60451" y="2006391"/>
                  </a:lnTo>
                  <a:lnTo>
                    <a:pt x="35263" y="1973134"/>
                  </a:lnTo>
                  <a:lnTo>
                    <a:pt x="15113" y="1928790"/>
                  </a:lnTo>
                  <a:lnTo>
                    <a:pt x="5038" y="1884447"/>
                  </a:lnTo>
                  <a:lnTo>
                    <a:pt x="0" y="1840103"/>
                  </a:lnTo>
                  <a:lnTo>
                    <a:pt x="5038" y="1795760"/>
                  </a:lnTo>
                  <a:lnTo>
                    <a:pt x="15113" y="1751416"/>
                  </a:lnTo>
                  <a:lnTo>
                    <a:pt x="35263" y="1707073"/>
                  </a:lnTo>
                  <a:lnTo>
                    <a:pt x="65489" y="1668272"/>
                  </a:lnTo>
                  <a:lnTo>
                    <a:pt x="95714" y="1640558"/>
                  </a:lnTo>
                  <a:lnTo>
                    <a:pt x="136015" y="1618386"/>
                  </a:lnTo>
                  <a:lnTo>
                    <a:pt x="176316" y="1607300"/>
                  </a:lnTo>
                  <a:lnTo>
                    <a:pt x="216617" y="1601757"/>
                  </a:lnTo>
                  <a:lnTo>
                    <a:pt x="261955" y="1607300"/>
                  </a:lnTo>
                  <a:lnTo>
                    <a:pt x="302256" y="1618386"/>
                  </a:lnTo>
                  <a:lnTo>
                    <a:pt x="337519" y="1640558"/>
                  </a:lnTo>
                  <a:lnTo>
                    <a:pt x="1081691" y="2081462"/>
                  </a:lnTo>
                  <a:lnTo>
                    <a:pt x="1692632" y="1418840"/>
                  </a:lnTo>
                  <a:lnTo>
                    <a:pt x="1763158" y="1346782"/>
                  </a:lnTo>
                  <a:lnTo>
                    <a:pt x="1828647" y="1280267"/>
                  </a:lnTo>
                  <a:lnTo>
                    <a:pt x="1863910" y="1258095"/>
                  </a:lnTo>
                  <a:lnTo>
                    <a:pt x="1899173" y="1235923"/>
                  </a:lnTo>
                  <a:lnTo>
                    <a:pt x="1934436" y="1219295"/>
                  </a:lnTo>
                  <a:lnTo>
                    <a:pt x="1969699" y="1208209"/>
                  </a:lnTo>
                  <a:lnTo>
                    <a:pt x="2004963" y="1197123"/>
                  </a:lnTo>
                  <a:lnTo>
                    <a:pt x="2040226" y="1191580"/>
                  </a:lnTo>
                  <a:close/>
                  <a:moveTo>
                    <a:pt x="3057820" y="731517"/>
                  </a:moveTo>
                  <a:lnTo>
                    <a:pt x="3148496" y="731517"/>
                  </a:lnTo>
                  <a:lnTo>
                    <a:pt x="3244211" y="737059"/>
                  </a:lnTo>
                  <a:lnTo>
                    <a:pt x="3339925" y="748145"/>
                  </a:lnTo>
                  <a:lnTo>
                    <a:pt x="3430602" y="764774"/>
                  </a:lnTo>
                  <a:lnTo>
                    <a:pt x="3662331" y="809118"/>
                  </a:lnTo>
                  <a:lnTo>
                    <a:pt x="3768121" y="836832"/>
                  </a:lnTo>
                  <a:lnTo>
                    <a:pt x="3798346" y="847918"/>
                  </a:lnTo>
                  <a:lnTo>
                    <a:pt x="3813459" y="859004"/>
                  </a:lnTo>
                  <a:lnTo>
                    <a:pt x="3828572" y="903347"/>
                  </a:lnTo>
                  <a:lnTo>
                    <a:pt x="3843684" y="997577"/>
                  </a:lnTo>
                  <a:lnTo>
                    <a:pt x="3873910" y="1186037"/>
                  </a:lnTo>
                  <a:lnTo>
                    <a:pt x="3808421" y="1213752"/>
                  </a:lnTo>
                  <a:lnTo>
                    <a:pt x="3742933" y="1235923"/>
                  </a:lnTo>
                  <a:lnTo>
                    <a:pt x="3677444" y="1263638"/>
                  </a:lnTo>
                  <a:lnTo>
                    <a:pt x="3611955" y="1291353"/>
                  </a:lnTo>
                  <a:lnTo>
                    <a:pt x="3586767" y="1252552"/>
                  </a:lnTo>
                  <a:lnTo>
                    <a:pt x="3561579" y="1219295"/>
                  </a:lnTo>
                  <a:lnTo>
                    <a:pt x="3526316" y="1186037"/>
                  </a:lnTo>
                  <a:lnTo>
                    <a:pt x="3496090" y="1158322"/>
                  </a:lnTo>
                  <a:lnTo>
                    <a:pt x="3455790" y="1130608"/>
                  </a:lnTo>
                  <a:lnTo>
                    <a:pt x="3415489" y="1108436"/>
                  </a:lnTo>
                  <a:lnTo>
                    <a:pt x="3334887" y="1064093"/>
                  </a:lnTo>
                  <a:lnTo>
                    <a:pt x="3244211" y="1030835"/>
                  </a:lnTo>
                  <a:lnTo>
                    <a:pt x="3153534" y="1003120"/>
                  </a:lnTo>
                  <a:lnTo>
                    <a:pt x="3067895" y="980949"/>
                  </a:lnTo>
                  <a:lnTo>
                    <a:pt x="2987293" y="969863"/>
                  </a:lnTo>
                  <a:lnTo>
                    <a:pt x="2881504" y="958777"/>
                  </a:lnTo>
                  <a:lnTo>
                    <a:pt x="2765639" y="958777"/>
                  </a:lnTo>
                  <a:lnTo>
                    <a:pt x="2644737" y="964320"/>
                  </a:lnTo>
                  <a:lnTo>
                    <a:pt x="2523835" y="980949"/>
                  </a:lnTo>
                  <a:lnTo>
                    <a:pt x="2397895" y="1008663"/>
                  </a:lnTo>
                  <a:lnTo>
                    <a:pt x="2282030" y="1047464"/>
                  </a:lnTo>
                  <a:lnTo>
                    <a:pt x="2226617" y="1069635"/>
                  </a:lnTo>
                  <a:lnTo>
                    <a:pt x="2176241" y="1091807"/>
                  </a:lnTo>
                  <a:lnTo>
                    <a:pt x="2125865" y="1119522"/>
                  </a:lnTo>
                  <a:lnTo>
                    <a:pt x="2080527" y="1147236"/>
                  </a:lnTo>
                  <a:lnTo>
                    <a:pt x="1984812" y="1113979"/>
                  </a:lnTo>
                  <a:lnTo>
                    <a:pt x="2065414" y="1058550"/>
                  </a:lnTo>
                  <a:lnTo>
                    <a:pt x="2146015" y="1008663"/>
                  </a:lnTo>
                  <a:lnTo>
                    <a:pt x="2231654" y="958777"/>
                  </a:lnTo>
                  <a:lnTo>
                    <a:pt x="2317294" y="914433"/>
                  </a:lnTo>
                  <a:lnTo>
                    <a:pt x="2402933" y="875633"/>
                  </a:lnTo>
                  <a:lnTo>
                    <a:pt x="2493609" y="842375"/>
                  </a:lnTo>
                  <a:lnTo>
                    <a:pt x="2584286" y="814661"/>
                  </a:lnTo>
                  <a:lnTo>
                    <a:pt x="2680000" y="786946"/>
                  </a:lnTo>
                  <a:lnTo>
                    <a:pt x="2770677" y="764774"/>
                  </a:lnTo>
                  <a:lnTo>
                    <a:pt x="2866391" y="748145"/>
                  </a:lnTo>
                  <a:lnTo>
                    <a:pt x="2962105" y="737059"/>
                  </a:lnTo>
                  <a:lnTo>
                    <a:pt x="3057820" y="731517"/>
                  </a:lnTo>
                  <a:close/>
                  <a:moveTo>
                    <a:pt x="1435100" y="0"/>
                  </a:moveTo>
                  <a:cubicBezTo>
                    <a:pt x="1809181" y="0"/>
                    <a:pt x="2112433" y="303252"/>
                    <a:pt x="2112433" y="677333"/>
                  </a:cubicBezTo>
                  <a:cubicBezTo>
                    <a:pt x="2112433" y="1051414"/>
                    <a:pt x="1809181" y="1354666"/>
                    <a:pt x="1435100" y="1354666"/>
                  </a:cubicBezTo>
                  <a:cubicBezTo>
                    <a:pt x="1061019" y="1354666"/>
                    <a:pt x="757767" y="1051414"/>
                    <a:pt x="757767" y="677333"/>
                  </a:cubicBezTo>
                  <a:cubicBezTo>
                    <a:pt x="757767" y="303252"/>
                    <a:pt x="1061019" y="0"/>
                    <a:pt x="1435100" y="0"/>
                  </a:cubicBezTo>
                  <a:close/>
                </a:path>
              </a:pathLst>
            </a:custGeom>
            <a:solidFill>
              <a:srgbClr val="B02434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46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5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5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95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5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95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" y="0"/>
            <a:ext cx="1181100" cy="828365"/>
          </a:xfrm>
          <a:custGeom>
            <a:avLst/>
            <a:gdLst>
              <a:gd name="T0" fmla="*/ 268 w 864"/>
              <a:gd name="T1" fmla="*/ 472 h 685"/>
              <a:gd name="T2" fmla="*/ 801 w 864"/>
              <a:gd name="T3" fmla="*/ 126 h 685"/>
              <a:gd name="T4" fmla="*/ 864 w 864"/>
              <a:gd name="T5" fmla="*/ 0 h 685"/>
              <a:gd name="T6" fmla="*/ 836 w 864"/>
              <a:gd name="T7" fmla="*/ 0 h 685"/>
              <a:gd name="T8" fmla="*/ 0 w 864"/>
              <a:gd name="T9" fmla="*/ 404 h 685"/>
              <a:gd name="T10" fmla="*/ 0 w 864"/>
              <a:gd name="T11" fmla="*/ 685 h 685"/>
              <a:gd name="T12" fmla="*/ 268 w 864"/>
              <a:gd name="T13" fmla="*/ 47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85">
                <a:moveTo>
                  <a:pt x="268" y="472"/>
                </a:moveTo>
                <a:cubicBezTo>
                  <a:pt x="444" y="359"/>
                  <a:pt x="666" y="294"/>
                  <a:pt x="801" y="126"/>
                </a:cubicBezTo>
                <a:cubicBezTo>
                  <a:pt x="830" y="89"/>
                  <a:pt x="853" y="46"/>
                  <a:pt x="864" y="0"/>
                </a:cubicBezTo>
                <a:cubicBezTo>
                  <a:pt x="836" y="0"/>
                  <a:pt x="836" y="0"/>
                  <a:pt x="836" y="0"/>
                </a:cubicBezTo>
                <a:cubicBezTo>
                  <a:pt x="635" y="285"/>
                  <a:pt x="183" y="378"/>
                  <a:pt x="0" y="404"/>
                </a:cubicBezTo>
                <a:cubicBezTo>
                  <a:pt x="0" y="685"/>
                  <a:pt x="0" y="685"/>
                  <a:pt x="0" y="685"/>
                </a:cubicBezTo>
                <a:cubicBezTo>
                  <a:pt x="76" y="599"/>
                  <a:pt x="176" y="531"/>
                  <a:pt x="268" y="472"/>
                </a:cubicBezTo>
                <a:close/>
              </a:path>
            </a:pathLst>
          </a:cu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90"/>
          <p:cNvSpPr txBox="1"/>
          <p:nvPr/>
        </p:nvSpPr>
        <p:spPr>
          <a:xfrm>
            <a:off x="671831" y="342333"/>
            <a:ext cx="4733876" cy="598983"/>
          </a:xfrm>
          <a:prstGeom prst="rect">
            <a:avLst/>
          </a:prstGeom>
          <a:noFill/>
        </p:spPr>
        <p:txBody>
          <a:bodyPr wrap="square" lIns="105509" tIns="52755" rIns="105509" bIns="52755" rtlCol="0">
            <a:spAutoFit/>
          </a:bodyPr>
          <a:lstStyle/>
          <a:p>
            <a:r>
              <a:rPr lang="zh-CN" altLang="en-US" sz="32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一、投资项目介绍</a:t>
            </a:r>
          </a:p>
        </p:txBody>
      </p:sp>
      <p:sp>
        <p:nvSpPr>
          <p:cNvPr id="6" name="右箭头 5"/>
          <p:cNvSpPr/>
          <p:nvPr/>
        </p:nvSpPr>
        <p:spPr>
          <a:xfrm>
            <a:off x="9365161" y="3672489"/>
            <a:ext cx="2073343" cy="702733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7661280" y="3672489"/>
            <a:ext cx="2073343" cy="702733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5915306" y="3672489"/>
            <a:ext cx="2073343" cy="702733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4211425" y="3672489"/>
            <a:ext cx="2073343" cy="702733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2490390" y="3672489"/>
            <a:ext cx="2073343" cy="702733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786509" y="3672489"/>
            <a:ext cx="2073343" cy="702733"/>
          </a:xfrm>
          <a:prstGeom prst="rightArrow">
            <a:avLst>
              <a:gd name="adj1" fmla="val 62125"/>
              <a:gd name="adj2" fmla="val 52205"/>
            </a:avLst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9" tIns="60944" rIns="121889" bIns="60944"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方正尚酷简体" panose="03000509000000000000" pitchFamily="65" charset="-122"/>
              <a:ea typeface="方正尚酷简体" panose="03000509000000000000" pitchFamily="65" charset="-122"/>
            </a:endParaRPr>
          </a:p>
        </p:txBody>
      </p:sp>
      <p:sp>
        <p:nvSpPr>
          <p:cNvPr id="12" name="TextBox 34"/>
          <p:cNvSpPr txBox="1"/>
          <p:nvPr/>
        </p:nvSpPr>
        <p:spPr>
          <a:xfrm>
            <a:off x="1322551" y="3859734"/>
            <a:ext cx="1183649" cy="36930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商业模式</a:t>
            </a: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1823180" y="3181844"/>
            <a:ext cx="0" cy="62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6"/>
          <p:cNvSpPr txBox="1"/>
          <p:nvPr/>
        </p:nvSpPr>
        <p:spPr>
          <a:xfrm>
            <a:off x="752666" y="2087988"/>
            <a:ext cx="2644061" cy="984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15" name="TextBox 37"/>
          <p:cNvSpPr txBox="1"/>
          <p:nvPr/>
        </p:nvSpPr>
        <p:spPr>
          <a:xfrm>
            <a:off x="1992494" y="5041835"/>
            <a:ext cx="2644061" cy="984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527061" y="4236072"/>
            <a:ext cx="0" cy="62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39"/>
          <p:cNvSpPr txBox="1"/>
          <p:nvPr/>
        </p:nvSpPr>
        <p:spPr>
          <a:xfrm>
            <a:off x="3026433" y="3859734"/>
            <a:ext cx="1183649" cy="36930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商业模式</a:t>
            </a:r>
          </a:p>
        </p:txBody>
      </p:sp>
      <p:sp>
        <p:nvSpPr>
          <p:cNvPr id="18" name="TextBox 40"/>
          <p:cNvSpPr txBox="1"/>
          <p:nvPr/>
        </p:nvSpPr>
        <p:spPr>
          <a:xfrm>
            <a:off x="4747468" y="3859734"/>
            <a:ext cx="1183649" cy="36930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商业模式</a:t>
            </a:r>
          </a:p>
        </p:txBody>
      </p:sp>
      <p:sp>
        <p:nvSpPr>
          <p:cNvPr id="19" name="TextBox 41"/>
          <p:cNvSpPr txBox="1"/>
          <p:nvPr/>
        </p:nvSpPr>
        <p:spPr>
          <a:xfrm>
            <a:off x="6410200" y="3859734"/>
            <a:ext cx="1280934" cy="36930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商业模式</a:t>
            </a:r>
          </a:p>
        </p:txBody>
      </p:sp>
      <p:sp>
        <p:nvSpPr>
          <p:cNvPr id="20" name="TextBox 42"/>
          <p:cNvSpPr txBox="1"/>
          <p:nvPr/>
        </p:nvSpPr>
        <p:spPr>
          <a:xfrm>
            <a:off x="8145507" y="3859734"/>
            <a:ext cx="1306158" cy="36930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商业模式</a:t>
            </a:r>
          </a:p>
        </p:txBody>
      </p:sp>
      <p:sp>
        <p:nvSpPr>
          <p:cNvPr id="21" name="TextBox 43"/>
          <p:cNvSpPr txBox="1"/>
          <p:nvPr/>
        </p:nvSpPr>
        <p:spPr>
          <a:xfrm>
            <a:off x="9863113" y="3859734"/>
            <a:ext cx="1273701" cy="36930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商业模式</a:t>
            </a: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5248096" y="3181844"/>
            <a:ext cx="0" cy="62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45"/>
          <p:cNvSpPr txBox="1"/>
          <p:nvPr/>
        </p:nvSpPr>
        <p:spPr>
          <a:xfrm>
            <a:off x="4177583" y="2087988"/>
            <a:ext cx="2644061" cy="984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24" name="TextBox 46"/>
          <p:cNvSpPr txBox="1"/>
          <p:nvPr/>
        </p:nvSpPr>
        <p:spPr>
          <a:xfrm>
            <a:off x="5417410" y="5041835"/>
            <a:ext cx="2644061" cy="984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6951977" y="4236072"/>
            <a:ext cx="0" cy="62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8697951" y="3181844"/>
            <a:ext cx="0" cy="62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49"/>
          <p:cNvSpPr txBox="1"/>
          <p:nvPr/>
        </p:nvSpPr>
        <p:spPr>
          <a:xfrm>
            <a:off x="7627437" y="2087988"/>
            <a:ext cx="2644061" cy="984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sp>
        <p:nvSpPr>
          <p:cNvPr id="28" name="TextBox 50"/>
          <p:cNvSpPr txBox="1"/>
          <p:nvPr/>
        </p:nvSpPr>
        <p:spPr>
          <a:xfrm>
            <a:off x="8823731" y="5041835"/>
            <a:ext cx="2644061" cy="984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0401831" y="4236072"/>
            <a:ext cx="0" cy="624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81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5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5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8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5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5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5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50"/>
                            </p:stCondLst>
                            <p:childTnLst>
                              <p:par>
                                <p:cTn id="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25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5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95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45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950"/>
                            </p:stCondLst>
                            <p:childTnLst>
                              <p:par>
                                <p:cTn id="9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150"/>
                            </p:stCondLst>
                            <p:childTnLst>
                              <p:par>
                                <p:cTn id="10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65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4055562" y="1461406"/>
            <a:ext cx="1967594" cy="1967594"/>
          </a:xfrm>
          <a:prstGeom prst="ellipse">
            <a:avLst/>
          </a:prstGeom>
          <a:solidFill>
            <a:srgbClr val="B02434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9600" dirty="0">
                <a:latin typeface="Agency FB" panose="020B0503020202020204" pitchFamily="34" charset="0"/>
              </a:rPr>
              <a:t>02</a:t>
            </a:r>
            <a:endParaRPr lang="zh-CN" altLang="en-US" sz="9600" dirty="0">
              <a:latin typeface="Agency FB" panose="020B0503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31063" y="3740237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B02434"/>
                </a:solidFill>
                <a:latin typeface="方正尚酷简体" panose="03000509000000000000" pitchFamily="65" charset="-122"/>
                <a:ea typeface="方正尚酷简体" panose="03000509000000000000" pitchFamily="65" charset="-122"/>
              </a:rPr>
              <a:t>产品与运营</a:t>
            </a:r>
          </a:p>
        </p:txBody>
      </p:sp>
      <p:sp>
        <p:nvSpPr>
          <p:cNvPr id="7" name="矩形 6"/>
          <p:cNvSpPr/>
          <p:nvPr/>
        </p:nvSpPr>
        <p:spPr>
          <a:xfrm>
            <a:off x="629921" y="5065571"/>
            <a:ext cx="88188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We have many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</a:t>
            </a:r>
            <a:endParaRPr lang="zh-CN" alt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788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2373</Words>
  <Application>Microsoft Office PowerPoint</Application>
  <PresentationFormat>宽屏</PresentationFormat>
  <Paragraphs>243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Avant GardeBook</vt:lpstr>
      <vt:lpstr>方正粗谭黑简体</vt:lpstr>
      <vt:lpstr>方正尚酷简体</vt:lpstr>
      <vt:lpstr>方正姚体</vt:lpstr>
      <vt:lpstr>迷你简菱心</vt:lpstr>
      <vt:lpstr>微软雅黑</vt:lpstr>
      <vt:lpstr>微软雅黑 Light</vt:lpstr>
      <vt:lpstr>Agency FB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description>锐旗设计；https://9ppt.taobao.com</dc:description>
  <cp:lastModifiedBy>Administrator</cp:lastModifiedBy>
  <cp:revision>14</cp:revision>
  <dcterms:created xsi:type="dcterms:W3CDTF">2017-10-03T13:09:49Z</dcterms:created>
  <dcterms:modified xsi:type="dcterms:W3CDTF">2019-01-03T14:51:26Z</dcterms:modified>
</cp:coreProperties>
</file>