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1" r:id="rId4"/>
    <p:sldMasterId id="2147483674" r:id="rId5"/>
    <p:sldMasterId id="2147483677" r:id="rId6"/>
  </p:sldMasterIdLst>
  <p:notesMasterIdLst>
    <p:notesMasterId r:id="rId8"/>
  </p:notesMasterIdLst>
  <p:sldIdLst>
    <p:sldId id="291" r:id="rId7"/>
    <p:sldId id="292" r:id="rId9"/>
    <p:sldId id="293" r:id="rId10"/>
    <p:sldId id="266" r:id="rId11"/>
    <p:sldId id="267" r:id="rId12"/>
    <p:sldId id="268" r:id="rId13"/>
    <p:sldId id="270" r:id="rId14"/>
    <p:sldId id="262" r:id="rId15"/>
    <p:sldId id="294" r:id="rId16"/>
    <p:sldId id="269" r:id="rId17"/>
    <p:sldId id="271" r:id="rId18"/>
    <p:sldId id="295" r:id="rId19"/>
    <p:sldId id="263" r:id="rId20"/>
    <p:sldId id="274" r:id="rId21"/>
    <p:sldId id="275" r:id="rId22"/>
    <p:sldId id="277" r:id="rId23"/>
    <p:sldId id="278" r:id="rId24"/>
    <p:sldId id="264" r:id="rId25"/>
    <p:sldId id="280" r:id="rId26"/>
    <p:sldId id="296" r:id="rId27"/>
    <p:sldId id="282" r:id="rId28"/>
    <p:sldId id="283" r:id="rId29"/>
    <p:sldId id="297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7C8A5"/>
    <a:srgbClr val="416660"/>
    <a:srgbClr val="D76739"/>
    <a:srgbClr val="F0D2AF"/>
    <a:srgbClr val="13396C"/>
    <a:srgbClr val="E8BD88"/>
    <a:srgbClr val="34524D"/>
    <a:srgbClr val="0B203D"/>
    <a:srgbClr val="9AB280"/>
    <a:srgbClr val="B94F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4" autoAdjust="0"/>
    <p:restoredTop sz="94662" autoAdjust="0"/>
  </p:normalViewPr>
  <p:slideViewPr>
    <p:cSldViewPr snapToGrid="0">
      <p:cViewPr varScale="1">
        <p:scale>
          <a:sx n="88" d="100"/>
          <a:sy n="88" d="100"/>
        </p:scale>
        <p:origin x="90" y="312"/>
      </p:cViewPr>
      <p:guideLst>
        <p:guide orient="horz" pos="218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9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成交额</c:v>
                </c:pt>
              </c:strCache>
            </c:strRef>
          </c:tx>
          <c:spPr>
            <a:solidFill>
              <a:srgbClr val="E8BD88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1.1</c:v>
                </c:pt>
                <c:pt idx="1">
                  <c:v>2.7</c:v>
                </c:pt>
                <c:pt idx="2">
                  <c:v>3.9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使用人数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1.6</c:v>
                </c:pt>
                <c:pt idx="1">
                  <c:v>2.3</c:v>
                </c:pt>
                <c:pt idx="2">
                  <c:v>4.7</c:v>
                </c:pt>
                <c:pt idx="3">
                  <c:v>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市场份额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0.6</c:v>
                </c:pt>
                <c:pt idx="1">
                  <c:v>3.2</c:v>
                </c:pt>
                <c:pt idx="2">
                  <c:v>3.6</c:v>
                </c:pt>
                <c:pt idx="3">
                  <c:v>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8707688"/>
        <c:axId val="658711608"/>
      </c:barChart>
      <c:catAx>
        <c:axId val="658707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58711608"/>
        <c:crosses val="autoZero"/>
        <c:auto val="1"/>
        <c:lblAlgn val="ctr"/>
        <c:lblOffset val="100"/>
        <c:noMultiLvlLbl val="0"/>
      </c:catAx>
      <c:valAx>
        <c:axId val="6587116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65870768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人数占比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D7673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手机</c:v>
                </c:pt>
                <c:pt idx="1">
                  <c:v>电视</c:v>
                </c:pt>
                <c:pt idx="2">
                  <c:v>PC</c:v>
                </c:pt>
                <c:pt idx="3">
                  <c:v>纸媒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资金占比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D7673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0D2AF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7673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0D2AF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技术开发</c:v>
                </c:pt>
                <c:pt idx="1">
                  <c:v>推广费用</c:v>
                </c:pt>
                <c:pt idx="2">
                  <c:v>设计费用</c:v>
                </c:pt>
                <c:pt idx="3">
                  <c:v>人力成本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2D162B-F334-4198-A74E-10A42C7FAD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D0788-FE97-4EE6-AA1B-893C49BC81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199765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199765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325228" y="745984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4" Type="http://schemas.openxmlformats.org/officeDocument/2006/relationships/theme" Target="../theme/theme5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l="-2000" t="-2000" r="-4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6FB0D-3649-4659-A4EA-16B622D04D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C0CA1-3571-4BD4-9253-723F5D1C3D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 l="-2000" t="-2000" r="-4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"/>
          <a:stretch>
            <a:fillRect l="-2000" t="-2000" r="-4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2" y="6356746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5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2" y="6356746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5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chart" Target="../charts/char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8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55650" y="-2671110"/>
            <a:ext cx="6881118" cy="12199585"/>
          </a:xfrm>
          <a:prstGeom prst="rect">
            <a:avLst/>
          </a:prstGeom>
        </p:spPr>
      </p:pic>
      <p:pic>
        <p:nvPicPr>
          <p:cNvPr id="6" name="图片 5" descr="115"/>
          <p:cNvPicPr>
            <a:picLocks noChangeAspect="1"/>
          </p:cNvPicPr>
          <p:nvPr/>
        </p:nvPicPr>
        <p:blipFill>
          <a:blip r:embed="rId2"/>
          <a:srcRect b="10008"/>
          <a:stretch>
            <a:fillRect/>
          </a:stretch>
        </p:blipFill>
        <p:spPr>
          <a:xfrm>
            <a:off x="702606" y="855486"/>
            <a:ext cx="10718847" cy="51457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26" y="855486"/>
            <a:ext cx="10610268" cy="833710"/>
          </a:xfrm>
          <a:prstGeom prst="rect">
            <a:avLst/>
          </a:prstGeom>
        </p:spPr>
      </p:pic>
      <p:pic>
        <p:nvPicPr>
          <p:cNvPr id="8" name="图片 7" descr="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388" y="1835872"/>
            <a:ext cx="946098" cy="155249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890889" y="4919019"/>
            <a:ext cx="926536" cy="6563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265" b="1" dirty="0">
                <a:solidFill>
                  <a:srgbClr val="E46C0A"/>
                </a:solidFill>
                <a:cs typeface="+mn-ea"/>
                <a:sym typeface="+mn-lt"/>
              </a:rPr>
              <a:t>logo</a:t>
            </a:r>
            <a:endParaRPr lang="en-US" altLang="zh-CN" sz="4265" b="1" dirty="0">
              <a:solidFill>
                <a:srgbClr val="E46C0A"/>
              </a:solidFill>
              <a:cs typeface="+mn-ea"/>
              <a:sym typeface="+mn-lt"/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7328446" y="2156215"/>
            <a:ext cx="3528154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5335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655" dirty="0" smtClean="0">
                <a:solidFill>
                  <a:schemeClr val="bg1"/>
                </a:solidFill>
                <a:cs typeface="+mn-ea"/>
                <a:sym typeface="+mn-lt"/>
              </a:rPr>
              <a:t>BUSINESS PLAN</a:t>
            </a:r>
            <a:endParaRPr lang="en-US" altLang="zh-CN" sz="2655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6813070" y="2851611"/>
            <a:ext cx="492255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3795" b="1" dirty="0" smtClean="0">
                <a:solidFill>
                  <a:schemeClr val="bg1"/>
                </a:solidFill>
                <a:cs typeface="+mn-ea"/>
                <a:sym typeface="+mn-lt"/>
              </a:rPr>
              <a:t>商业创业融资计划书</a:t>
            </a:r>
            <a:endParaRPr lang="zh-CN" altLang="en-US" sz="3795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7188764" y="3571089"/>
            <a:ext cx="4170567" cy="26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705" dirty="0">
                <a:solidFill>
                  <a:srgbClr val="E46C0A"/>
                </a:solidFill>
                <a:cs typeface="+mn-ea"/>
                <a:sym typeface="+mn-lt"/>
              </a:rPr>
              <a:t>年终总结  新年计划 述职报告 工作汇报</a:t>
            </a:r>
            <a:endParaRPr lang="zh-CN" altLang="en-US" sz="1705" dirty="0">
              <a:solidFill>
                <a:srgbClr val="E46C0A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销售渠道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986905" y="1241633"/>
            <a:ext cx="4313469" cy="4374174"/>
            <a:chOff x="6076725" y="1604721"/>
            <a:chExt cx="4151991" cy="4210424"/>
          </a:xfrm>
        </p:grpSpPr>
        <p:sp>
          <p:nvSpPr>
            <p:cNvPr id="7" name="Freeform 14"/>
            <p:cNvSpPr/>
            <p:nvPr/>
          </p:nvSpPr>
          <p:spPr bwMode="auto">
            <a:xfrm>
              <a:off x="7428367" y="2310365"/>
              <a:ext cx="2800349" cy="2799136"/>
            </a:xfrm>
            <a:custGeom>
              <a:avLst/>
              <a:gdLst>
                <a:gd name="T0" fmla="*/ 2311 w 4619"/>
                <a:gd name="T1" fmla="*/ 0 h 4617"/>
                <a:gd name="T2" fmla="*/ 4619 w 4619"/>
                <a:gd name="T3" fmla="*/ 2308 h 4617"/>
                <a:gd name="T4" fmla="*/ 2311 w 4619"/>
                <a:gd name="T5" fmla="*/ 4617 h 4617"/>
                <a:gd name="T6" fmla="*/ 2041 w 4619"/>
                <a:gd name="T7" fmla="*/ 4347 h 4617"/>
                <a:gd name="T8" fmla="*/ 2394 w 4619"/>
                <a:gd name="T9" fmla="*/ 3995 h 4617"/>
                <a:gd name="T10" fmla="*/ 2394 w 4619"/>
                <a:gd name="T11" fmla="*/ 4288 h 4617"/>
                <a:gd name="T12" fmla="*/ 2606 w 4619"/>
                <a:gd name="T13" fmla="*/ 4288 h 4617"/>
                <a:gd name="T14" fmla="*/ 2606 w 4619"/>
                <a:gd name="T15" fmla="*/ 3633 h 4617"/>
                <a:gd name="T16" fmla="*/ 1951 w 4619"/>
                <a:gd name="T17" fmla="*/ 3633 h 4617"/>
                <a:gd name="T18" fmla="*/ 1951 w 4619"/>
                <a:gd name="T19" fmla="*/ 3846 h 4617"/>
                <a:gd name="T20" fmla="*/ 2245 w 4619"/>
                <a:gd name="T21" fmla="*/ 3846 h 4617"/>
                <a:gd name="T22" fmla="*/ 1892 w 4619"/>
                <a:gd name="T23" fmla="*/ 4196 h 4617"/>
                <a:gd name="T24" fmla="*/ 1623 w 4619"/>
                <a:gd name="T25" fmla="*/ 3926 h 4617"/>
                <a:gd name="T26" fmla="*/ 2753 w 4619"/>
                <a:gd name="T27" fmla="*/ 2796 h 4617"/>
                <a:gd name="T28" fmla="*/ 0 w 4619"/>
                <a:gd name="T29" fmla="*/ 2796 h 4617"/>
                <a:gd name="T30" fmla="*/ 0 w 4619"/>
                <a:gd name="T31" fmla="*/ 2415 h 4617"/>
                <a:gd name="T32" fmla="*/ 499 w 4619"/>
                <a:gd name="T33" fmla="*/ 2415 h 4617"/>
                <a:gd name="T34" fmla="*/ 291 w 4619"/>
                <a:gd name="T35" fmla="*/ 2621 h 4617"/>
                <a:gd name="T36" fmla="*/ 440 w 4619"/>
                <a:gd name="T37" fmla="*/ 2772 h 4617"/>
                <a:gd name="T38" fmla="*/ 903 w 4619"/>
                <a:gd name="T39" fmla="*/ 2308 h 4617"/>
                <a:gd name="T40" fmla="*/ 440 w 4619"/>
                <a:gd name="T41" fmla="*/ 1845 h 4617"/>
                <a:gd name="T42" fmla="*/ 291 w 4619"/>
                <a:gd name="T43" fmla="*/ 1996 h 4617"/>
                <a:gd name="T44" fmla="*/ 499 w 4619"/>
                <a:gd name="T45" fmla="*/ 2202 h 4617"/>
                <a:gd name="T46" fmla="*/ 0 w 4619"/>
                <a:gd name="T47" fmla="*/ 2202 h 4617"/>
                <a:gd name="T48" fmla="*/ 0 w 4619"/>
                <a:gd name="T49" fmla="*/ 1821 h 4617"/>
                <a:gd name="T50" fmla="*/ 2753 w 4619"/>
                <a:gd name="T51" fmla="*/ 1821 h 4617"/>
                <a:gd name="T52" fmla="*/ 1623 w 4619"/>
                <a:gd name="T53" fmla="*/ 691 h 4617"/>
                <a:gd name="T54" fmla="*/ 1892 w 4619"/>
                <a:gd name="T55" fmla="*/ 421 h 4617"/>
                <a:gd name="T56" fmla="*/ 2245 w 4619"/>
                <a:gd name="T57" fmla="*/ 771 h 4617"/>
                <a:gd name="T58" fmla="*/ 1951 w 4619"/>
                <a:gd name="T59" fmla="*/ 771 h 4617"/>
                <a:gd name="T60" fmla="*/ 1951 w 4619"/>
                <a:gd name="T61" fmla="*/ 984 h 4617"/>
                <a:gd name="T62" fmla="*/ 2606 w 4619"/>
                <a:gd name="T63" fmla="*/ 984 h 4617"/>
                <a:gd name="T64" fmla="*/ 2606 w 4619"/>
                <a:gd name="T65" fmla="*/ 329 h 4617"/>
                <a:gd name="T66" fmla="*/ 2394 w 4619"/>
                <a:gd name="T67" fmla="*/ 329 h 4617"/>
                <a:gd name="T68" fmla="*/ 2394 w 4619"/>
                <a:gd name="T69" fmla="*/ 622 h 4617"/>
                <a:gd name="T70" fmla="*/ 2041 w 4619"/>
                <a:gd name="T71" fmla="*/ 270 h 4617"/>
                <a:gd name="T72" fmla="*/ 2311 w 4619"/>
                <a:gd name="T73" fmla="*/ 0 h 4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19" h="4617">
                  <a:moveTo>
                    <a:pt x="2311" y="0"/>
                  </a:moveTo>
                  <a:lnTo>
                    <a:pt x="4619" y="2308"/>
                  </a:lnTo>
                  <a:lnTo>
                    <a:pt x="2311" y="4617"/>
                  </a:lnTo>
                  <a:lnTo>
                    <a:pt x="2041" y="4347"/>
                  </a:lnTo>
                  <a:lnTo>
                    <a:pt x="2394" y="3995"/>
                  </a:lnTo>
                  <a:lnTo>
                    <a:pt x="2394" y="4288"/>
                  </a:lnTo>
                  <a:lnTo>
                    <a:pt x="2606" y="4288"/>
                  </a:lnTo>
                  <a:lnTo>
                    <a:pt x="2606" y="3633"/>
                  </a:lnTo>
                  <a:lnTo>
                    <a:pt x="1951" y="3633"/>
                  </a:lnTo>
                  <a:lnTo>
                    <a:pt x="1951" y="3846"/>
                  </a:lnTo>
                  <a:lnTo>
                    <a:pt x="2245" y="3846"/>
                  </a:lnTo>
                  <a:lnTo>
                    <a:pt x="1892" y="4196"/>
                  </a:lnTo>
                  <a:lnTo>
                    <a:pt x="1623" y="3926"/>
                  </a:lnTo>
                  <a:lnTo>
                    <a:pt x="2753" y="2796"/>
                  </a:lnTo>
                  <a:lnTo>
                    <a:pt x="0" y="2796"/>
                  </a:lnTo>
                  <a:lnTo>
                    <a:pt x="0" y="2415"/>
                  </a:lnTo>
                  <a:lnTo>
                    <a:pt x="499" y="2415"/>
                  </a:lnTo>
                  <a:lnTo>
                    <a:pt x="291" y="2621"/>
                  </a:lnTo>
                  <a:lnTo>
                    <a:pt x="440" y="2772"/>
                  </a:lnTo>
                  <a:lnTo>
                    <a:pt x="903" y="2308"/>
                  </a:lnTo>
                  <a:lnTo>
                    <a:pt x="440" y="1845"/>
                  </a:lnTo>
                  <a:lnTo>
                    <a:pt x="291" y="1996"/>
                  </a:lnTo>
                  <a:lnTo>
                    <a:pt x="499" y="2202"/>
                  </a:lnTo>
                  <a:lnTo>
                    <a:pt x="0" y="2202"/>
                  </a:lnTo>
                  <a:lnTo>
                    <a:pt x="0" y="1821"/>
                  </a:lnTo>
                  <a:lnTo>
                    <a:pt x="2753" y="1821"/>
                  </a:lnTo>
                  <a:lnTo>
                    <a:pt x="1623" y="691"/>
                  </a:lnTo>
                  <a:lnTo>
                    <a:pt x="1892" y="421"/>
                  </a:lnTo>
                  <a:lnTo>
                    <a:pt x="2245" y="771"/>
                  </a:lnTo>
                  <a:lnTo>
                    <a:pt x="1951" y="771"/>
                  </a:lnTo>
                  <a:lnTo>
                    <a:pt x="1951" y="984"/>
                  </a:lnTo>
                  <a:lnTo>
                    <a:pt x="2606" y="984"/>
                  </a:lnTo>
                  <a:lnTo>
                    <a:pt x="2606" y="329"/>
                  </a:lnTo>
                  <a:lnTo>
                    <a:pt x="2394" y="329"/>
                  </a:lnTo>
                  <a:lnTo>
                    <a:pt x="2394" y="622"/>
                  </a:lnTo>
                  <a:lnTo>
                    <a:pt x="2041" y="270"/>
                  </a:lnTo>
                  <a:lnTo>
                    <a:pt x="2311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55" name="组合 1054"/>
            <p:cNvGrpSpPr/>
            <p:nvPr/>
          </p:nvGrpSpPr>
          <p:grpSpPr>
            <a:xfrm>
              <a:off x="7308918" y="1604721"/>
              <a:ext cx="1153297" cy="1004887"/>
              <a:chOff x="4650990" y="1574006"/>
              <a:chExt cx="1153297" cy="1004887"/>
            </a:xfrm>
          </p:grpSpPr>
          <p:sp>
            <p:nvSpPr>
              <p:cNvPr id="1053" name="Freeform 62"/>
              <p:cNvSpPr/>
              <p:nvPr/>
            </p:nvSpPr>
            <p:spPr bwMode="auto">
              <a:xfrm>
                <a:off x="4650990" y="1574006"/>
                <a:ext cx="1153297" cy="1004887"/>
              </a:xfrm>
              <a:custGeom>
                <a:avLst/>
                <a:gdLst>
                  <a:gd name="T0" fmla="*/ 1133 w 1133"/>
                  <a:gd name="T1" fmla="*/ 835 h 987"/>
                  <a:gd name="T2" fmla="*/ 937 w 1133"/>
                  <a:gd name="T3" fmla="*/ 710 h 987"/>
                  <a:gd name="T4" fmla="*/ 987 w 1133"/>
                  <a:gd name="T5" fmla="*/ 494 h 987"/>
                  <a:gd name="T6" fmla="*/ 493 w 1133"/>
                  <a:gd name="T7" fmla="*/ 0 h 987"/>
                  <a:gd name="T8" fmla="*/ 0 w 1133"/>
                  <a:gd name="T9" fmla="*/ 494 h 987"/>
                  <a:gd name="T10" fmla="*/ 493 w 1133"/>
                  <a:gd name="T11" fmla="*/ 987 h 987"/>
                  <a:gd name="T12" fmla="*/ 849 w 1133"/>
                  <a:gd name="T13" fmla="*/ 835 h 987"/>
                  <a:gd name="T14" fmla="*/ 1133 w 1133"/>
                  <a:gd name="T15" fmla="*/ 835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3" h="987">
                    <a:moveTo>
                      <a:pt x="1133" y="835"/>
                    </a:moveTo>
                    <a:cubicBezTo>
                      <a:pt x="937" y="710"/>
                      <a:pt x="937" y="710"/>
                      <a:pt x="937" y="710"/>
                    </a:cubicBezTo>
                    <a:cubicBezTo>
                      <a:pt x="969" y="645"/>
                      <a:pt x="987" y="571"/>
                      <a:pt x="987" y="494"/>
                    </a:cubicBezTo>
                    <a:cubicBezTo>
                      <a:pt x="987" y="221"/>
                      <a:pt x="766" y="0"/>
                      <a:pt x="493" y="0"/>
                    </a:cubicBezTo>
                    <a:cubicBezTo>
                      <a:pt x="221" y="0"/>
                      <a:pt x="0" y="221"/>
                      <a:pt x="0" y="494"/>
                    </a:cubicBezTo>
                    <a:cubicBezTo>
                      <a:pt x="0" y="766"/>
                      <a:pt x="221" y="987"/>
                      <a:pt x="493" y="987"/>
                    </a:cubicBezTo>
                    <a:cubicBezTo>
                      <a:pt x="633" y="987"/>
                      <a:pt x="759" y="929"/>
                      <a:pt x="849" y="835"/>
                    </a:cubicBezTo>
                    <a:lnTo>
                      <a:pt x="1133" y="83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4" name="椭圆 1053"/>
              <p:cNvSpPr/>
              <p:nvPr/>
            </p:nvSpPr>
            <p:spPr>
              <a:xfrm>
                <a:off x="4752590" y="1676399"/>
                <a:ext cx="800100" cy="800100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6076725" y="3241986"/>
              <a:ext cx="1232193" cy="1004428"/>
              <a:chOff x="3456897" y="3211271"/>
              <a:chExt cx="1232193" cy="1004428"/>
            </a:xfrm>
          </p:grpSpPr>
          <p:sp>
            <p:nvSpPr>
              <p:cNvPr id="67" name="Freeform 70"/>
              <p:cNvSpPr>
                <a:spLocks noChangeAspect="1"/>
              </p:cNvSpPr>
              <p:nvPr/>
            </p:nvSpPr>
            <p:spPr bwMode="auto">
              <a:xfrm>
                <a:off x="3456897" y="3211271"/>
                <a:ext cx="1232193" cy="1004428"/>
              </a:xfrm>
              <a:custGeom>
                <a:avLst/>
                <a:gdLst>
                  <a:gd name="T0" fmla="*/ 1210 w 1210"/>
                  <a:gd name="T1" fmla="*/ 491 h 986"/>
                  <a:gd name="T2" fmla="*/ 982 w 1210"/>
                  <a:gd name="T3" fmla="*/ 424 h 986"/>
                  <a:gd name="T4" fmla="*/ 494 w 1210"/>
                  <a:gd name="T5" fmla="*/ 0 h 986"/>
                  <a:gd name="T6" fmla="*/ 0 w 1210"/>
                  <a:gd name="T7" fmla="*/ 493 h 986"/>
                  <a:gd name="T8" fmla="*/ 494 w 1210"/>
                  <a:gd name="T9" fmla="*/ 986 h 986"/>
                  <a:gd name="T10" fmla="*/ 983 w 1210"/>
                  <a:gd name="T11" fmla="*/ 557 h 986"/>
                  <a:gd name="T12" fmla="*/ 1210 w 1210"/>
                  <a:gd name="T13" fmla="*/ 49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0" h="986">
                    <a:moveTo>
                      <a:pt x="1210" y="491"/>
                    </a:moveTo>
                    <a:cubicBezTo>
                      <a:pt x="982" y="424"/>
                      <a:pt x="982" y="424"/>
                      <a:pt x="982" y="424"/>
                    </a:cubicBezTo>
                    <a:cubicBezTo>
                      <a:pt x="949" y="184"/>
                      <a:pt x="743" y="0"/>
                      <a:pt x="494" y="0"/>
                    </a:cubicBezTo>
                    <a:cubicBezTo>
                      <a:pt x="221" y="0"/>
                      <a:pt x="0" y="221"/>
                      <a:pt x="0" y="493"/>
                    </a:cubicBezTo>
                    <a:cubicBezTo>
                      <a:pt x="0" y="766"/>
                      <a:pt x="221" y="986"/>
                      <a:pt x="494" y="986"/>
                    </a:cubicBezTo>
                    <a:cubicBezTo>
                      <a:pt x="745" y="986"/>
                      <a:pt x="952" y="799"/>
                      <a:pt x="983" y="557"/>
                    </a:cubicBezTo>
                    <a:lnTo>
                      <a:pt x="1210" y="49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561365" y="3313435"/>
                <a:ext cx="800100" cy="800100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396618" y="4810745"/>
              <a:ext cx="1153726" cy="1004400"/>
              <a:chOff x="4776790" y="4780030"/>
              <a:chExt cx="1153726" cy="1004400"/>
            </a:xfrm>
          </p:grpSpPr>
          <p:sp>
            <p:nvSpPr>
              <p:cNvPr id="74" name="Freeform 78"/>
              <p:cNvSpPr>
                <a:spLocks noChangeAspect="1"/>
              </p:cNvSpPr>
              <p:nvPr/>
            </p:nvSpPr>
            <p:spPr bwMode="auto">
              <a:xfrm>
                <a:off x="4776790" y="4780030"/>
                <a:ext cx="1153726" cy="1004400"/>
              </a:xfrm>
              <a:custGeom>
                <a:avLst/>
                <a:gdLst>
                  <a:gd name="T0" fmla="*/ 1133 w 1133"/>
                  <a:gd name="T1" fmla="*/ 151 h 986"/>
                  <a:gd name="T2" fmla="*/ 849 w 1133"/>
                  <a:gd name="T3" fmla="*/ 151 h 986"/>
                  <a:gd name="T4" fmla="*/ 493 w 1133"/>
                  <a:gd name="T5" fmla="*/ 0 h 986"/>
                  <a:gd name="T6" fmla="*/ 0 w 1133"/>
                  <a:gd name="T7" fmla="*/ 493 h 986"/>
                  <a:gd name="T8" fmla="*/ 493 w 1133"/>
                  <a:gd name="T9" fmla="*/ 986 h 986"/>
                  <a:gd name="T10" fmla="*/ 987 w 1133"/>
                  <a:gd name="T11" fmla="*/ 493 h 986"/>
                  <a:gd name="T12" fmla="*/ 937 w 1133"/>
                  <a:gd name="T13" fmla="*/ 277 h 986"/>
                  <a:gd name="T14" fmla="*/ 1133 w 1133"/>
                  <a:gd name="T15" fmla="*/ 151 h 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33" h="986">
                    <a:moveTo>
                      <a:pt x="1133" y="151"/>
                    </a:moveTo>
                    <a:cubicBezTo>
                      <a:pt x="849" y="151"/>
                      <a:pt x="849" y="151"/>
                      <a:pt x="849" y="151"/>
                    </a:cubicBezTo>
                    <a:cubicBezTo>
                      <a:pt x="759" y="58"/>
                      <a:pt x="633" y="0"/>
                      <a:pt x="493" y="0"/>
                    </a:cubicBezTo>
                    <a:cubicBezTo>
                      <a:pt x="221" y="0"/>
                      <a:pt x="0" y="220"/>
                      <a:pt x="0" y="493"/>
                    </a:cubicBezTo>
                    <a:cubicBezTo>
                      <a:pt x="0" y="765"/>
                      <a:pt x="221" y="986"/>
                      <a:pt x="493" y="986"/>
                    </a:cubicBezTo>
                    <a:cubicBezTo>
                      <a:pt x="766" y="986"/>
                      <a:pt x="987" y="765"/>
                      <a:pt x="987" y="493"/>
                    </a:cubicBezTo>
                    <a:cubicBezTo>
                      <a:pt x="987" y="415"/>
                      <a:pt x="969" y="342"/>
                      <a:pt x="937" y="277"/>
                    </a:cubicBezTo>
                    <a:lnTo>
                      <a:pt x="1133" y="1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4878388" y="4882503"/>
                <a:ext cx="800100" cy="800100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7689228" y="2160526"/>
              <a:ext cx="265257" cy="265257"/>
              <a:chOff x="3634" y="1954"/>
              <a:chExt cx="412" cy="412"/>
            </a:xfrm>
          </p:grpSpPr>
          <p:sp>
            <p:nvSpPr>
              <p:cNvPr id="6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34" y="1954"/>
                <a:ext cx="412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5"/>
              <p:cNvSpPr>
                <a:spLocks noEditPoints="1"/>
              </p:cNvSpPr>
              <p:nvPr/>
            </p:nvSpPr>
            <p:spPr bwMode="auto">
              <a:xfrm>
                <a:off x="3632" y="1952"/>
                <a:ext cx="414" cy="414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3812" y="2029"/>
                <a:ext cx="106" cy="207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9"/>
            <p:cNvGrpSpPr>
              <a:grpSpLocks noChangeAspect="1"/>
            </p:cNvGrpSpPr>
            <p:nvPr/>
          </p:nvGrpSpPr>
          <p:grpSpPr bwMode="auto">
            <a:xfrm>
              <a:off x="6441966" y="3766378"/>
              <a:ext cx="239310" cy="324434"/>
              <a:chOff x="3691" y="1958"/>
              <a:chExt cx="298" cy="404"/>
            </a:xfrm>
          </p:grpSpPr>
          <p:sp>
            <p:nvSpPr>
              <p:cNvPr id="13" name="AutoShape 8"/>
              <p:cNvSpPr>
                <a:spLocks noChangeAspect="1" noChangeArrowheads="1" noTextEdit="1"/>
              </p:cNvSpPr>
              <p:nvPr/>
            </p:nvSpPr>
            <p:spPr bwMode="auto">
              <a:xfrm>
                <a:off x="3691" y="1958"/>
                <a:ext cx="29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3749" y="2011"/>
                <a:ext cx="114" cy="113"/>
              </a:xfrm>
              <a:custGeom>
                <a:avLst/>
                <a:gdLst>
                  <a:gd name="T0" fmla="*/ 24 w 47"/>
                  <a:gd name="T1" fmla="*/ 0 h 47"/>
                  <a:gd name="T2" fmla="*/ 0 w 47"/>
                  <a:gd name="T3" fmla="*/ 24 h 47"/>
                  <a:gd name="T4" fmla="*/ 24 w 47"/>
                  <a:gd name="T5" fmla="*/ 47 h 47"/>
                  <a:gd name="T6" fmla="*/ 47 w 47"/>
                  <a:gd name="T7" fmla="*/ 24 h 47"/>
                  <a:gd name="T8" fmla="*/ 24 w 47"/>
                  <a:gd name="T9" fmla="*/ 0 h 47"/>
                  <a:gd name="T10" fmla="*/ 24 w 47"/>
                  <a:gd name="T11" fmla="*/ 43 h 47"/>
                  <a:gd name="T12" fmla="*/ 5 w 47"/>
                  <a:gd name="T13" fmla="*/ 24 h 47"/>
                  <a:gd name="T14" fmla="*/ 24 w 47"/>
                  <a:gd name="T15" fmla="*/ 5 h 47"/>
                  <a:gd name="T16" fmla="*/ 43 w 47"/>
                  <a:gd name="T17" fmla="*/ 24 h 47"/>
                  <a:gd name="T18" fmla="*/ 24 w 47"/>
                  <a:gd name="T19" fmla="*/ 4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7"/>
                      <a:pt x="24" y="47"/>
                    </a:cubicBezTo>
                    <a:cubicBezTo>
                      <a:pt x="37" y="47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lose/>
                    <a:moveTo>
                      <a:pt x="24" y="43"/>
                    </a:moveTo>
                    <a:cubicBezTo>
                      <a:pt x="13" y="43"/>
                      <a:pt x="5" y="34"/>
                      <a:pt x="5" y="24"/>
                    </a:cubicBezTo>
                    <a:cubicBezTo>
                      <a:pt x="5" y="13"/>
                      <a:pt x="13" y="5"/>
                      <a:pt x="24" y="5"/>
                    </a:cubicBezTo>
                    <a:cubicBezTo>
                      <a:pt x="34" y="5"/>
                      <a:pt x="43" y="13"/>
                      <a:pt x="43" y="24"/>
                    </a:cubicBezTo>
                    <a:cubicBezTo>
                      <a:pt x="43" y="34"/>
                      <a:pt x="34" y="43"/>
                      <a:pt x="24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1"/>
              <p:cNvSpPr>
                <a:spLocks noEditPoints="1"/>
              </p:cNvSpPr>
              <p:nvPr/>
            </p:nvSpPr>
            <p:spPr bwMode="auto">
              <a:xfrm>
                <a:off x="3693" y="1956"/>
                <a:ext cx="228" cy="226"/>
              </a:xfrm>
              <a:custGeom>
                <a:avLst/>
                <a:gdLst>
                  <a:gd name="T0" fmla="*/ 47 w 94"/>
                  <a:gd name="T1" fmla="*/ 0 h 94"/>
                  <a:gd name="T2" fmla="*/ 0 w 94"/>
                  <a:gd name="T3" fmla="*/ 47 h 94"/>
                  <a:gd name="T4" fmla="*/ 47 w 94"/>
                  <a:gd name="T5" fmla="*/ 94 h 94"/>
                  <a:gd name="T6" fmla="*/ 94 w 94"/>
                  <a:gd name="T7" fmla="*/ 47 h 94"/>
                  <a:gd name="T8" fmla="*/ 47 w 94"/>
                  <a:gd name="T9" fmla="*/ 0 h 94"/>
                  <a:gd name="T10" fmla="*/ 47 w 94"/>
                  <a:gd name="T11" fmla="*/ 89 h 94"/>
                  <a:gd name="T12" fmla="*/ 5 w 94"/>
                  <a:gd name="T13" fmla="*/ 47 h 94"/>
                  <a:gd name="T14" fmla="*/ 47 w 94"/>
                  <a:gd name="T15" fmla="*/ 4 h 94"/>
                  <a:gd name="T16" fmla="*/ 89 w 94"/>
                  <a:gd name="T17" fmla="*/ 47 h 94"/>
                  <a:gd name="T18" fmla="*/ 47 w 94"/>
                  <a:gd name="T19" fmla="*/ 8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" h="94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21" y="94"/>
                      <a:pt x="47" y="94"/>
                    </a:cubicBezTo>
                    <a:cubicBezTo>
                      <a:pt x="73" y="94"/>
                      <a:pt x="94" y="73"/>
                      <a:pt x="94" y="47"/>
                    </a:cubicBezTo>
                    <a:cubicBezTo>
                      <a:pt x="94" y="21"/>
                      <a:pt x="73" y="0"/>
                      <a:pt x="47" y="0"/>
                    </a:cubicBezTo>
                    <a:close/>
                    <a:moveTo>
                      <a:pt x="47" y="89"/>
                    </a:moveTo>
                    <a:cubicBezTo>
                      <a:pt x="24" y="89"/>
                      <a:pt x="5" y="70"/>
                      <a:pt x="5" y="47"/>
                    </a:cubicBezTo>
                    <a:cubicBezTo>
                      <a:pt x="5" y="23"/>
                      <a:pt x="24" y="4"/>
                      <a:pt x="47" y="4"/>
                    </a:cubicBezTo>
                    <a:cubicBezTo>
                      <a:pt x="70" y="4"/>
                      <a:pt x="89" y="23"/>
                      <a:pt x="89" y="47"/>
                    </a:cubicBezTo>
                    <a:cubicBezTo>
                      <a:pt x="89" y="70"/>
                      <a:pt x="70" y="89"/>
                      <a:pt x="47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3785" y="2054"/>
                <a:ext cx="204" cy="306"/>
              </a:xfrm>
              <a:custGeom>
                <a:avLst/>
                <a:gdLst>
                  <a:gd name="T0" fmla="*/ 70 w 84"/>
                  <a:gd name="T1" fmla="*/ 127 h 127"/>
                  <a:gd name="T2" fmla="*/ 84 w 84"/>
                  <a:gd name="T3" fmla="*/ 108 h 127"/>
                  <a:gd name="T4" fmla="*/ 84 w 84"/>
                  <a:gd name="T5" fmla="*/ 87 h 127"/>
                  <a:gd name="T6" fmla="*/ 84 w 84"/>
                  <a:gd name="T7" fmla="*/ 86 h 127"/>
                  <a:gd name="T8" fmla="*/ 84 w 84"/>
                  <a:gd name="T9" fmla="*/ 49 h 127"/>
                  <a:gd name="T10" fmla="*/ 75 w 84"/>
                  <a:gd name="T11" fmla="*/ 40 h 127"/>
                  <a:gd name="T12" fmla="*/ 66 w 84"/>
                  <a:gd name="T13" fmla="*/ 49 h 127"/>
                  <a:gd name="T14" fmla="*/ 66 w 84"/>
                  <a:gd name="T15" fmla="*/ 68 h 127"/>
                  <a:gd name="T16" fmla="*/ 62 w 84"/>
                  <a:gd name="T17" fmla="*/ 68 h 127"/>
                  <a:gd name="T18" fmla="*/ 62 w 84"/>
                  <a:gd name="T19" fmla="*/ 49 h 127"/>
                  <a:gd name="T20" fmla="*/ 53 w 84"/>
                  <a:gd name="T21" fmla="*/ 40 h 127"/>
                  <a:gd name="T22" fmla="*/ 44 w 84"/>
                  <a:gd name="T23" fmla="*/ 49 h 127"/>
                  <a:gd name="T24" fmla="*/ 44 w 84"/>
                  <a:gd name="T25" fmla="*/ 68 h 127"/>
                  <a:gd name="T26" fmla="*/ 40 w 84"/>
                  <a:gd name="T27" fmla="*/ 68 h 127"/>
                  <a:gd name="T28" fmla="*/ 40 w 84"/>
                  <a:gd name="T29" fmla="*/ 49 h 127"/>
                  <a:gd name="T30" fmla="*/ 31 w 84"/>
                  <a:gd name="T31" fmla="*/ 40 h 127"/>
                  <a:gd name="T32" fmla="*/ 22 w 84"/>
                  <a:gd name="T33" fmla="*/ 49 h 127"/>
                  <a:gd name="T34" fmla="*/ 22 w 84"/>
                  <a:gd name="T35" fmla="*/ 68 h 127"/>
                  <a:gd name="T36" fmla="*/ 18 w 84"/>
                  <a:gd name="T37" fmla="*/ 68 h 127"/>
                  <a:gd name="T38" fmla="*/ 18 w 84"/>
                  <a:gd name="T39" fmla="*/ 9 h 127"/>
                  <a:gd name="T40" fmla="*/ 9 w 84"/>
                  <a:gd name="T41" fmla="*/ 0 h 127"/>
                  <a:gd name="T42" fmla="*/ 0 w 84"/>
                  <a:gd name="T43" fmla="*/ 9 h 127"/>
                  <a:gd name="T44" fmla="*/ 0 w 84"/>
                  <a:gd name="T45" fmla="*/ 87 h 127"/>
                  <a:gd name="T46" fmla="*/ 0 w 84"/>
                  <a:gd name="T47" fmla="*/ 88 h 127"/>
                  <a:gd name="T48" fmla="*/ 0 w 84"/>
                  <a:gd name="T49" fmla="*/ 108 h 127"/>
                  <a:gd name="T50" fmla="*/ 14 w 84"/>
                  <a:gd name="T51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" h="127">
                    <a:moveTo>
                      <a:pt x="70" y="127"/>
                    </a:moveTo>
                    <a:cubicBezTo>
                      <a:pt x="78" y="127"/>
                      <a:pt x="84" y="119"/>
                      <a:pt x="84" y="108"/>
                    </a:cubicBezTo>
                    <a:cubicBezTo>
                      <a:pt x="84" y="87"/>
                      <a:pt x="84" y="87"/>
                      <a:pt x="84" y="87"/>
                    </a:cubicBezTo>
                    <a:cubicBezTo>
                      <a:pt x="84" y="86"/>
                      <a:pt x="84" y="86"/>
                      <a:pt x="84" y="86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4"/>
                      <a:pt x="80" y="40"/>
                      <a:pt x="75" y="40"/>
                    </a:cubicBezTo>
                    <a:cubicBezTo>
                      <a:pt x="70" y="40"/>
                      <a:pt x="66" y="44"/>
                      <a:pt x="66" y="49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49"/>
                      <a:pt x="62" y="49"/>
                      <a:pt x="62" y="49"/>
                    </a:cubicBezTo>
                    <a:cubicBezTo>
                      <a:pt x="62" y="44"/>
                      <a:pt x="58" y="40"/>
                      <a:pt x="53" y="40"/>
                    </a:cubicBezTo>
                    <a:cubicBezTo>
                      <a:pt x="48" y="40"/>
                      <a:pt x="44" y="44"/>
                      <a:pt x="44" y="49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40" y="44"/>
                      <a:pt x="36" y="40"/>
                      <a:pt x="31" y="40"/>
                    </a:cubicBezTo>
                    <a:cubicBezTo>
                      <a:pt x="26" y="40"/>
                      <a:pt x="22" y="44"/>
                      <a:pt x="22" y="49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9"/>
                      <a:pt x="6" y="127"/>
                      <a:pt x="14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15"/>
            <p:cNvGrpSpPr>
              <a:grpSpLocks noChangeAspect="1"/>
            </p:cNvGrpSpPr>
            <p:nvPr/>
          </p:nvGrpSpPr>
          <p:grpSpPr bwMode="auto">
            <a:xfrm>
              <a:off x="7766690" y="5304482"/>
              <a:ext cx="255702" cy="299041"/>
              <a:chOff x="5220" y="1367"/>
              <a:chExt cx="649" cy="759"/>
            </a:xfrm>
          </p:grpSpPr>
          <p:sp>
            <p:nvSpPr>
              <p:cNvPr id="19" name="AutoShape 14"/>
              <p:cNvSpPr>
                <a:spLocks noChangeAspect="1" noChangeArrowheads="1" noTextEdit="1"/>
              </p:cNvSpPr>
              <p:nvPr/>
            </p:nvSpPr>
            <p:spPr bwMode="auto">
              <a:xfrm>
                <a:off x="5220" y="1367"/>
                <a:ext cx="649" cy="7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6"/>
              <p:cNvSpPr>
                <a:spLocks noEditPoints="1"/>
              </p:cNvSpPr>
              <p:nvPr/>
            </p:nvSpPr>
            <p:spPr bwMode="auto">
              <a:xfrm>
                <a:off x="5224" y="1362"/>
                <a:ext cx="650" cy="769"/>
              </a:xfrm>
              <a:custGeom>
                <a:avLst/>
                <a:gdLst>
                  <a:gd name="T0" fmla="*/ 78 w 138"/>
                  <a:gd name="T1" fmla="*/ 53 h 164"/>
                  <a:gd name="T2" fmla="*/ 116 w 138"/>
                  <a:gd name="T3" fmla="*/ 6 h 164"/>
                  <a:gd name="T4" fmla="*/ 109 w 138"/>
                  <a:gd name="T5" fmla="*/ 0 h 164"/>
                  <a:gd name="T6" fmla="*/ 67 w 138"/>
                  <a:gd name="T7" fmla="*/ 53 h 164"/>
                  <a:gd name="T8" fmla="*/ 66 w 138"/>
                  <a:gd name="T9" fmla="*/ 53 h 164"/>
                  <a:gd name="T10" fmla="*/ 36 w 138"/>
                  <a:gd name="T11" fmla="*/ 29 h 164"/>
                  <a:gd name="T12" fmla="*/ 31 w 138"/>
                  <a:gd name="T13" fmla="*/ 35 h 164"/>
                  <a:gd name="T14" fmla="*/ 54 w 138"/>
                  <a:gd name="T15" fmla="*/ 53 h 164"/>
                  <a:gd name="T16" fmla="*/ 0 w 138"/>
                  <a:gd name="T17" fmla="*/ 53 h 164"/>
                  <a:gd name="T18" fmla="*/ 0 w 138"/>
                  <a:gd name="T19" fmla="*/ 164 h 164"/>
                  <a:gd name="T20" fmla="*/ 138 w 138"/>
                  <a:gd name="T21" fmla="*/ 164 h 164"/>
                  <a:gd name="T22" fmla="*/ 138 w 138"/>
                  <a:gd name="T23" fmla="*/ 53 h 164"/>
                  <a:gd name="T24" fmla="*/ 78 w 138"/>
                  <a:gd name="T25" fmla="*/ 53 h 164"/>
                  <a:gd name="T26" fmla="*/ 92 w 138"/>
                  <a:gd name="T27" fmla="*/ 153 h 164"/>
                  <a:gd name="T28" fmla="*/ 84 w 138"/>
                  <a:gd name="T29" fmla="*/ 145 h 164"/>
                  <a:gd name="T30" fmla="*/ 92 w 138"/>
                  <a:gd name="T31" fmla="*/ 137 h 164"/>
                  <a:gd name="T32" fmla="*/ 100 w 138"/>
                  <a:gd name="T33" fmla="*/ 145 h 164"/>
                  <a:gd name="T34" fmla="*/ 92 w 138"/>
                  <a:gd name="T35" fmla="*/ 153 h 164"/>
                  <a:gd name="T36" fmla="*/ 113 w 138"/>
                  <a:gd name="T37" fmla="*/ 153 h 164"/>
                  <a:gd name="T38" fmla="*/ 104 w 138"/>
                  <a:gd name="T39" fmla="*/ 145 h 164"/>
                  <a:gd name="T40" fmla="*/ 113 w 138"/>
                  <a:gd name="T41" fmla="*/ 137 h 164"/>
                  <a:gd name="T42" fmla="*/ 121 w 138"/>
                  <a:gd name="T43" fmla="*/ 145 h 164"/>
                  <a:gd name="T44" fmla="*/ 113 w 138"/>
                  <a:gd name="T45" fmla="*/ 153 h 164"/>
                  <a:gd name="T46" fmla="*/ 125 w 138"/>
                  <a:gd name="T47" fmla="*/ 129 h 164"/>
                  <a:gd name="T48" fmla="*/ 13 w 138"/>
                  <a:gd name="T49" fmla="*/ 129 h 164"/>
                  <a:gd name="T50" fmla="*/ 13 w 138"/>
                  <a:gd name="T51" fmla="*/ 65 h 164"/>
                  <a:gd name="T52" fmla="*/ 125 w 138"/>
                  <a:gd name="T53" fmla="*/ 65 h 164"/>
                  <a:gd name="T54" fmla="*/ 125 w 138"/>
                  <a:gd name="T55" fmla="*/ 12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8" h="164">
                    <a:moveTo>
                      <a:pt x="78" y="53"/>
                    </a:moveTo>
                    <a:cubicBezTo>
                      <a:pt x="116" y="6"/>
                      <a:pt x="116" y="6"/>
                      <a:pt x="116" y="6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38" y="164"/>
                      <a:pt x="138" y="164"/>
                      <a:pt x="138" y="164"/>
                    </a:cubicBezTo>
                    <a:cubicBezTo>
                      <a:pt x="138" y="53"/>
                      <a:pt x="138" y="53"/>
                      <a:pt x="138" y="53"/>
                    </a:cubicBezTo>
                    <a:lnTo>
                      <a:pt x="78" y="53"/>
                    </a:lnTo>
                    <a:close/>
                    <a:moveTo>
                      <a:pt x="92" y="153"/>
                    </a:moveTo>
                    <a:cubicBezTo>
                      <a:pt x="88" y="153"/>
                      <a:pt x="84" y="150"/>
                      <a:pt x="84" y="145"/>
                    </a:cubicBezTo>
                    <a:cubicBezTo>
                      <a:pt x="84" y="141"/>
                      <a:pt x="88" y="137"/>
                      <a:pt x="92" y="137"/>
                    </a:cubicBezTo>
                    <a:cubicBezTo>
                      <a:pt x="96" y="137"/>
                      <a:pt x="100" y="141"/>
                      <a:pt x="100" y="145"/>
                    </a:cubicBezTo>
                    <a:cubicBezTo>
                      <a:pt x="100" y="150"/>
                      <a:pt x="96" y="153"/>
                      <a:pt x="92" y="153"/>
                    </a:cubicBezTo>
                    <a:close/>
                    <a:moveTo>
                      <a:pt x="113" y="153"/>
                    </a:moveTo>
                    <a:cubicBezTo>
                      <a:pt x="108" y="153"/>
                      <a:pt x="104" y="150"/>
                      <a:pt x="104" y="145"/>
                    </a:cubicBezTo>
                    <a:cubicBezTo>
                      <a:pt x="104" y="141"/>
                      <a:pt x="108" y="137"/>
                      <a:pt x="113" y="137"/>
                    </a:cubicBezTo>
                    <a:cubicBezTo>
                      <a:pt x="117" y="137"/>
                      <a:pt x="121" y="141"/>
                      <a:pt x="121" y="145"/>
                    </a:cubicBezTo>
                    <a:cubicBezTo>
                      <a:pt x="121" y="150"/>
                      <a:pt x="117" y="153"/>
                      <a:pt x="113" y="153"/>
                    </a:cubicBezTo>
                    <a:close/>
                    <a:moveTo>
                      <a:pt x="125" y="129"/>
                    </a:move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25" y="65"/>
                      <a:pt x="125" y="65"/>
                      <a:pt x="125" y="65"/>
                    </a:cubicBezTo>
                    <a:lnTo>
                      <a:pt x="125" y="1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2391649" y="1374156"/>
            <a:ext cx="75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手机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用户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11561" y="3102381"/>
            <a:ext cx="75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游戏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用户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00233" y="4740818"/>
            <a:ext cx="75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电视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观众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550747" y="2783422"/>
            <a:ext cx="1472082" cy="1291771"/>
            <a:chOff x="6031804" y="3124235"/>
            <a:chExt cx="1472082" cy="1291771"/>
          </a:xfrm>
        </p:grpSpPr>
        <p:sp>
          <p:nvSpPr>
            <p:cNvPr id="10" name="椭圆 9"/>
            <p:cNvSpPr/>
            <p:nvPr/>
          </p:nvSpPr>
          <p:spPr>
            <a:xfrm>
              <a:off x="6212115" y="3124235"/>
              <a:ext cx="1291771" cy="129177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16200000">
              <a:off x="6201564" y="3113685"/>
              <a:ext cx="973354" cy="1312873"/>
            </a:xfrm>
            <a:custGeom>
              <a:avLst/>
              <a:gdLst>
                <a:gd name="connsiteX0" fmla="*/ 973354 w 973354"/>
                <a:gd name="connsiteY0" fmla="*/ 826196 h 1312873"/>
                <a:gd name="connsiteX1" fmla="*/ 486677 w 973354"/>
                <a:gd name="connsiteY1" fmla="*/ 1312873 h 1312873"/>
                <a:gd name="connsiteX2" fmla="*/ 0 w 973354"/>
                <a:gd name="connsiteY2" fmla="*/ 826196 h 1312873"/>
                <a:gd name="connsiteX3" fmla="*/ 297240 w 973354"/>
                <a:gd name="connsiteY3" fmla="*/ 377765 h 1312873"/>
                <a:gd name="connsiteX4" fmla="*/ 349513 w 973354"/>
                <a:gd name="connsiteY4" fmla="*/ 361539 h 1312873"/>
                <a:gd name="connsiteX5" fmla="*/ 464302 w 973354"/>
                <a:gd name="connsiteY5" fmla="*/ 0 h 1312873"/>
                <a:gd name="connsiteX6" fmla="*/ 574924 w 973354"/>
                <a:gd name="connsiteY6" fmla="*/ 348415 h 1312873"/>
                <a:gd name="connsiteX7" fmla="*/ 584759 w 973354"/>
                <a:gd name="connsiteY7" fmla="*/ 349407 h 1312873"/>
                <a:gd name="connsiteX8" fmla="*/ 973354 w 973354"/>
                <a:gd name="connsiteY8" fmla="*/ 826196 h 1312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3354" h="1312873">
                  <a:moveTo>
                    <a:pt x="973354" y="826196"/>
                  </a:moveTo>
                  <a:cubicBezTo>
                    <a:pt x="973354" y="1094980"/>
                    <a:pt x="755461" y="1312873"/>
                    <a:pt x="486677" y="1312873"/>
                  </a:cubicBezTo>
                  <a:cubicBezTo>
                    <a:pt x="217893" y="1312873"/>
                    <a:pt x="0" y="1094980"/>
                    <a:pt x="0" y="826196"/>
                  </a:cubicBezTo>
                  <a:cubicBezTo>
                    <a:pt x="0" y="624608"/>
                    <a:pt x="122565" y="451646"/>
                    <a:pt x="297240" y="377765"/>
                  </a:cubicBezTo>
                  <a:lnTo>
                    <a:pt x="349513" y="361539"/>
                  </a:lnTo>
                  <a:lnTo>
                    <a:pt x="464302" y="0"/>
                  </a:lnTo>
                  <a:lnTo>
                    <a:pt x="574924" y="348415"/>
                  </a:lnTo>
                  <a:lnTo>
                    <a:pt x="584759" y="349407"/>
                  </a:lnTo>
                  <a:cubicBezTo>
                    <a:pt x="806530" y="394788"/>
                    <a:pt x="973354" y="591010"/>
                    <a:pt x="973354" y="826196"/>
                  </a:cubicBez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963413" y="3279886"/>
            <a:ext cx="900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本产品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72075" y="5119370"/>
            <a:ext cx="585216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不对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产品本身进行增值，而是通过服务，增加产品的附加价值；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对本产品来说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，销售渠道起到物流、资金流、信息流、商流的作用，完成厂家很难完成的任务。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Freeform 14"/>
          <p:cNvSpPr/>
          <p:nvPr/>
        </p:nvSpPr>
        <p:spPr bwMode="auto">
          <a:xfrm>
            <a:off x="7579898" y="2199254"/>
            <a:ext cx="2260202" cy="2259223"/>
          </a:xfrm>
          <a:custGeom>
            <a:avLst/>
            <a:gdLst>
              <a:gd name="T0" fmla="*/ 2311 w 4619"/>
              <a:gd name="T1" fmla="*/ 0 h 4617"/>
              <a:gd name="T2" fmla="*/ 4619 w 4619"/>
              <a:gd name="T3" fmla="*/ 2308 h 4617"/>
              <a:gd name="T4" fmla="*/ 2311 w 4619"/>
              <a:gd name="T5" fmla="*/ 4617 h 4617"/>
              <a:gd name="T6" fmla="*/ 2041 w 4619"/>
              <a:gd name="T7" fmla="*/ 4347 h 4617"/>
              <a:gd name="T8" fmla="*/ 2394 w 4619"/>
              <a:gd name="T9" fmla="*/ 3995 h 4617"/>
              <a:gd name="T10" fmla="*/ 2394 w 4619"/>
              <a:gd name="T11" fmla="*/ 4288 h 4617"/>
              <a:gd name="T12" fmla="*/ 2606 w 4619"/>
              <a:gd name="T13" fmla="*/ 4288 h 4617"/>
              <a:gd name="T14" fmla="*/ 2606 w 4619"/>
              <a:gd name="T15" fmla="*/ 3633 h 4617"/>
              <a:gd name="T16" fmla="*/ 1951 w 4619"/>
              <a:gd name="T17" fmla="*/ 3633 h 4617"/>
              <a:gd name="T18" fmla="*/ 1951 w 4619"/>
              <a:gd name="T19" fmla="*/ 3846 h 4617"/>
              <a:gd name="T20" fmla="*/ 2245 w 4619"/>
              <a:gd name="T21" fmla="*/ 3846 h 4617"/>
              <a:gd name="T22" fmla="*/ 1892 w 4619"/>
              <a:gd name="T23" fmla="*/ 4196 h 4617"/>
              <a:gd name="T24" fmla="*/ 1623 w 4619"/>
              <a:gd name="T25" fmla="*/ 3926 h 4617"/>
              <a:gd name="T26" fmla="*/ 2753 w 4619"/>
              <a:gd name="T27" fmla="*/ 2796 h 4617"/>
              <a:gd name="T28" fmla="*/ 0 w 4619"/>
              <a:gd name="T29" fmla="*/ 2796 h 4617"/>
              <a:gd name="T30" fmla="*/ 0 w 4619"/>
              <a:gd name="T31" fmla="*/ 2415 h 4617"/>
              <a:gd name="T32" fmla="*/ 499 w 4619"/>
              <a:gd name="T33" fmla="*/ 2415 h 4617"/>
              <a:gd name="T34" fmla="*/ 291 w 4619"/>
              <a:gd name="T35" fmla="*/ 2621 h 4617"/>
              <a:gd name="T36" fmla="*/ 440 w 4619"/>
              <a:gd name="T37" fmla="*/ 2772 h 4617"/>
              <a:gd name="T38" fmla="*/ 903 w 4619"/>
              <a:gd name="T39" fmla="*/ 2308 h 4617"/>
              <a:gd name="T40" fmla="*/ 440 w 4619"/>
              <a:gd name="T41" fmla="*/ 1845 h 4617"/>
              <a:gd name="T42" fmla="*/ 291 w 4619"/>
              <a:gd name="T43" fmla="*/ 1996 h 4617"/>
              <a:gd name="T44" fmla="*/ 499 w 4619"/>
              <a:gd name="T45" fmla="*/ 2202 h 4617"/>
              <a:gd name="T46" fmla="*/ 0 w 4619"/>
              <a:gd name="T47" fmla="*/ 2202 h 4617"/>
              <a:gd name="T48" fmla="*/ 0 w 4619"/>
              <a:gd name="T49" fmla="*/ 1821 h 4617"/>
              <a:gd name="T50" fmla="*/ 2753 w 4619"/>
              <a:gd name="T51" fmla="*/ 1821 h 4617"/>
              <a:gd name="T52" fmla="*/ 1623 w 4619"/>
              <a:gd name="T53" fmla="*/ 691 h 4617"/>
              <a:gd name="T54" fmla="*/ 1892 w 4619"/>
              <a:gd name="T55" fmla="*/ 421 h 4617"/>
              <a:gd name="T56" fmla="*/ 2245 w 4619"/>
              <a:gd name="T57" fmla="*/ 771 h 4617"/>
              <a:gd name="T58" fmla="*/ 1951 w 4619"/>
              <a:gd name="T59" fmla="*/ 771 h 4617"/>
              <a:gd name="T60" fmla="*/ 1951 w 4619"/>
              <a:gd name="T61" fmla="*/ 984 h 4617"/>
              <a:gd name="T62" fmla="*/ 2606 w 4619"/>
              <a:gd name="T63" fmla="*/ 984 h 4617"/>
              <a:gd name="T64" fmla="*/ 2606 w 4619"/>
              <a:gd name="T65" fmla="*/ 329 h 4617"/>
              <a:gd name="T66" fmla="*/ 2394 w 4619"/>
              <a:gd name="T67" fmla="*/ 329 h 4617"/>
              <a:gd name="T68" fmla="*/ 2394 w 4619"/>
              <a:gd name="T69" fmla="*/ 622 h 4617"/>
              <a:gd name="T70" fmla="*/ 2041 w 4619"/>
              <a:gd name="T71" fmla="*/ 270 h 4617"/>
              <a:gd name="T72" fmla="*/ 2311 w 4619"/>
              <a:gd name="T73" fmla="*/ 0 h 4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19" h="4617">
                <a:moveTo>
                  <a:pt x="2311" y="0"/>
                </a:moveTo>
                <a:lnTo>
                  <a:pt x="4619" y="2308"/>
                </a:lnTo>
                <a:lnTo>
                  <a:pt x="2311" y="4617"/>
                </a:lnTo>
                <a:lnTo>
                  <a:pt x="2041" y="4347"/>
                </a:lnTo>
                <a:lnTo>
                  <a:pt x="2394" y="3995"/>
                </a:lnTo>
                <a:lnTo>
                  <a:pt x="2394" y="4288"/>
                </a:lnTo>
                <a:lnTo>
                  <a:pt x="2606" y="4288"/>
                </a:lnTo>
                <a:lnTo>
                  <a:pt x="2606" y="3633"/>
                </a:lnTo>
                <a:lnTo>
                  <a:pt x="1951" y="3633"/>
                </a:lnTo>
                <a:lnTo>
                  <a:pt x="1951" y="3846"/>
                </a:lnTo>
                <a:lnTo>
                  <a:pt x="2245" y="3846"/>
                </a:lnTo>
                <a:lnTo>
                  <a:pt x="1892" y="4196"/>
                </a:lnTo>
                <a:lnTo>
                  <a:pt x="1623" y="3926"/>
                </a:lnTo>
                <a:lnTo>
                  <a:pt x="2753" y="2796"/>
                </a:lnTo>
                <a:lnTo>
                  <a:pt x="0" y="2796"/>
                </a:lnTo>
                <a:lnTo>
                  <a:pt x="0" y="2415"/>
                </a:lnTo>
                <a:lnTo>
                  <a:pt x="499" y="2415"/>
                </a:lnTo>
                <a:lnTo>
                  <a:pt x="291" y="2621"/>
                </a:lnTo>
                <a:lnTo>
                  <a:pt x="440" y="2772"/>
                </a:lnTo>
                <a:lnTo>
                  <a:pt x="903" y="2308"/>
                </a:lnTo>
                <a:lnTo>
                  <a:pt x="440" y="1845"/>
                </a:lnTo>
                <a:lnTo>
                  <a:pt x="291" y="1996"/>
                </a:lnTo>
                <a:lnTo>
                  <a:pt x="499" y="2202"/>
                </a:lnTo>
                <a:lnTo>
                  <a:pt x="0" y="2202"/>
                </a:lnTo>
                <a:lnTo>
                  <a:pt x="0" y="1821"/>
                </a:lnTo>
                <a:lnTo>
                  <a:pt x="2753" y="1821"/>
                </a:lnTo>
                <a:lnTo>
                  <a:pt x="1623" y="691"/>
                </a:lnTo>
                <a:lnTo>
                  <a:pt x="1892" y="421"/>
                </a:lnTo>
                <a:lnTo>
                  <a:pt x="2245" y="771"/>
                </a:lnTo>
                <a:lnTo>
                  <a:pt x="1951" y="771"/>
                </a:lnTo>
                <a:lnTo>
                  <a:pt x="1951" y="984"/>
                </a:lnTo>
                <a:lnTo>
                  <a:pt x="2606" y="984"/>
                </a:lnTo>
                <a:lnTo>
                  <a:pt x="2606" y="329"/>
                </a:lnTo>
                <a:lnTo>
                  <a:pt x="2394" y="329"/>
                </a:lnTo>
                <a:lnTo>
                  <a:pt x="2394" y="622"/>
                </a:lnTo>
                <a:lnTo>
                  <a:pt x="2041" y="270"/>
                </a:lnTo>
                <a:lnTo>
                  <a:pt x="2311" y="0"/>
                </a:lnTo>
                <a:close/>
              </a:path>
            </a:pathLst>
          </a:custGeom>
          <a:solidFill>
            <a:srgbClr val="D7673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792345" y="4492164"/>
            <a:ext cx="627317" cy="627316"/>
          </a:xfrm>
          <a:prstGeom prst="ellipse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7580255" y="1818156"/>
            <a:ext cx="627317" cy="627316"/>
          </a:xfrm>
          <a:prstGeom prst="ellipse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10299288" y="3228902"/>
            <a:ext cx="954249" cy="954247"/>
          </a:xfrm>
          <a:prstGeom prst="ellipse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36373" y="1922335"/>
            <a:ext cx="75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增值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服务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18189" y="4548979"/>
            <a:ext cx="759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会员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付费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396647" y="3352082"/>
            <a:ext cx="759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入驻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商家</a:t>
            </a:r>
            <a:endParaRPr lang="en-US" altLang="zh-CN" sz="2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技术核心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3585928" y="937991"/>
            <a:ext cx="4644579" cy="3899847"/>
            <a:chOff x="696678" y="981996"/>
            <a:chExt cx="4644579" cy="3899847"/>
          </a:xfrm>
        </p:grpSpPr>
        <p:grpSp>
          <p:nvGrpSpPr>
            <p:cNvPr id="41" name="组合 40"/>
            <p:cNvGrpSpPr/>
            <p:nvPr/>
          </p:nvGrpSpPr>
          <p:grpSpPr>
            <a:xfrm>
              <a:off x="3232810" y="981996"/>
              <a:ext cx="1337824" cy="1112117"/>
              <a:chOff x="3812202" y="1906853"/>
              <a:chExt cx="1337824" cy="1112117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3904735" y="1906853"/>
                <a:ext cx="1112117" cy="1112117"/>
                <a:chOff x="3904735" y="1906853"/>
                <a:chExt cx="1112117" cy="1112117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3904735" y="1906853"/>
                  <a:ext cx="1112117" cy="1112117"/>
                </a:xfrm>
                <a:prstGeom prst="ellipse">
                  <a:avLst/>
                </a:prstGeom>
                <a:solidFill>
                  <a:srgbClr val="D767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25" name="Group 8"/>
                <p:cNvGrpSpPr>
                  <a:grpSpLocks noChangeAspect="1"/>
                </p:cNvGrpSpPr>
                <p:nvPr/>
              </p:nvGrpSpPr>
              <p:grpSpPr bwMode="auto">
                <a:xfrm>
                  <a:off x="4294359" y="2017365"/>
                  <a:ext cx="350932" cy="488885"/>
                  <a:chOff x="3695" y="1958"/>
                  <a:chExt cx="290" cy="404"/>
                </a:xfrm>
              </p:grpSpPr>
              <p:sp>
                <p:nvSpPr>
                  <p:cNvPr id="26" name="AutoShape 7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695" y="1958"/>
                    <a:ext cx="290" cy="40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9"/>
                  <p:cNvSpPr/>
                  <p:nvPr/>
                </p:nvSpPr>
                <p:spPr bwMode="auto">
                  <a:xfrm>
                    <a:off x="3693" y="1958"/>
                    <a:ext cx="294" cy="404"/>
                  </a:xfrm>
                  <a:custGeom>
                    <a:avLst/>
                    <a:gdLst>
                      <a:gd name="T0" fmla="*/ 0 w 122"/>
                      <a:gd name="T1" fmla="*/ 21 h 168"/>
                      <a:gd name="T2" fmla="*/ 61 w 122"/>
                      <a:gd name="T3" fmla="*/ 0 h 168"/>
                      <a:gd name="T4" fmla="*/ 122 w 122"/>
                      <a:gd name="T5" fmla="*/ 21 h 168"/>
                      <a:gd name="T6" fmla="*/ 122 w 122"/>
                      <a:gd name="T7" fmla="*/ 107 h 168"/>
                      <a:gd name="T8" fmla="*/ 61 w 122"/>
                      <a:gd name="T9" fmla="*/ 168 h 168"/>
                      <a:gd name="T10" fmla="*/ 0 w 122"/>
                      <a:gd name="T11" fmla="*/ 107 h 168"/>
                      <a:gd name="T12" fmla="*/ 0 w 122"/>
                      <a:gd name="T13" fmla="*/ 21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2" h="168">
                        <a:moveTo>
                          <a:pt x="0" y="21"/>
                        </a:moveTo>
                        <a:cubicBezTo>
                          <a:pt x="53" y="21"/>
                          <a:pt x="61" y="0"/>
                          <a:pt x="61" y="0"/>
                        </a:cubicBezTo>
                        <a:cubicBezTo>
                          <a:pt x="61" y="0"/>
                          <a:pt x="69" y="21"/>
                          <a:pt x="122" y="21"/>
                        </a:cubicBezTo>
                        <a:cubicBezTo>
                          <a:pt x="122" y="107"/>
                          <a:pt x="122" y="107"/>
                          <a:pt x="122" y="107"/>
                        </a:cubicBezTo>
                        <a:cubicBezTo>
                          <a:pt x="122" y="141"/>
                          <a:pt x="61" y="168"/>
                          <a:pt x="61" y="168"/>
                        </a:cubicBezTo>
                        <a:cubicBezTo>
                          <a:pt x="61" y="168"/>
                          <a:pt x="0" y="141"/>
                          <a:pt x="0" y="107"/>
                        </a:cubicBezTo>
                        <a:lnTo>
                          <a:pt x="0" y="2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1" name="文本框 10"/>
              <p:cNvSpPr txBox="1"/>
              <p:nvPr/>
            </p:nvSpPr>
            <p:spPr>
              <a:xfrm>
                <a:off x="3812202" y="2496836"/>
                <a:ext cx="13378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隐私保护</a:t>
                </a:r>
                <a:endParaRPr lang="en-US" altLang="zh-CN" sz="16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1319333" y="1426102"/>
              <a:ext cx="1337824" cy="754673"/>
              <a:chOff x="3638290" y="4726093"/>
              <a:chExt cx="1337824" cy="754673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3929866" y="4726093"/>
                <a:ext cx="754673" cy="754673"/>
                <a:chOff x="3929866" y="4726093"/>
                <a:chExt cx="754673" cy="754673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3929866" y="4726093"/>
                  <a:ext cx="754673" cy="754673"/>
                </a:xfrm>
                <a:prstGeom prst="ellipse">
                  <a:avLst/>
                </a:prstGeom>
                <a:solidFill>
                  <a:srgbClr val="E8B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85" name="组合 84"/>
                <p:cNvGrpSpPr/>
                <p:nvPr/>
              </p:nvGrpSpPr>
              <p:grpSpPr>
                <a:xfrm>
                  <a:off x="4118670" y="4832773"/>
                  <a:ext cx="375998" cy="361666"/>
                  <a:chOff x="5741988" y="3090863"/>
                  <a:chExt cx="708025" cy="681038"/>
                </a:xfrm>
              </p:grpSpPr>
              <p:sp>
                <p:nvSpPr>
                  <p:cNvPr id="45" name="AutoShape 2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5741988" y="3090863"/>
                    <a:ext cx="708025" cy="6762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Freeform 35"/>
                  <p:cNvSpPr>
                    <a:spLocks noEditPoints="1"/>
                  </p:cNvSpPr>
                  <p:nvPr/>
                </p:nvSpPr>
                <p:spPr bwMode="auto">
                  <a:xfrm>
                    <a:off x="5745163" y="3403601"/>
                    <a:ext cx="350838" cy="290513"/>
                  </a:xfrm>
                  <a:custGeom>
                    <a:avLst/>
                    <a:gdLst>
                      <a:gd name="T0" fmla="*/ 89 w 92"/>
                      <a:gd name="T1" fmla="*/ 66 h 76"/>
                      <a:gd name="T2" fmla="*/ 85 w 92"/>
                      <a:gd name="T3" fmla="*/ 61 h 76"/>
                      <a:gd name="T4" fmla="*/ 82 w 92"/>
                      <a:gd name="T5" fmla="*/ 61 h 76"/>
                      <a:gd name="T6" fmla="*/ 79 w 92"/>
                      <a:gd name="T7" fmla="*/ 55 h 76"/>
                      <a:gd name="T8" fmla="*/ 69 w 92"/>
                      <a:gd name="T9" fmla="*/ 55 h 76"/>
                      <a:gd name="T10" fmla="*/ 69 w 92"/>
                      <a:gd name="T11" fmla="*/ 52 h 76"/>
                      <a:gd name="T12" fmla="*/ 75 w 92"/>
                      <a:gd name="T13" fmla="*/ 52 h 76"/>
                      <a:gd name="T14" fmla="*/ 80 w 92"/>
                      <a:gd name="T15" fmla="*/ 48 h 76"/>
                      <a:gd name="T16" fmla="*/ 80 w 92"/>
                      <a:gd name="T17" fmla="*/ 4 h 76"/>
                      <a:gd name="T18" fmla="*/ 75 w 92"/>
                      <a:gd name="T19" fmla="*/ 0 h 76"/>
                      <a:gd name="T20" fmla="*/ 17 w 92"/>
                      <a:gd name="T21" fmla="*/ 0 h 76"/>
                      <a:gd name="T22" fmla="*/ 12 w 92"/>
                      <a:gd name="T23" fmla="*/ 4 h 76"/>
                      <a:gd name="T24" fmla="*/ 12 w 92"/>
                      <a:gd name="T25" fmla="*/ 48 h 76"/>
                      <a:gd name="T26" fmla="*/ 17 w 92"/>
                      <a:gd name="T27" fmla="*/ 52 h 76"/>
                      <a:gd name="T28" fmla="*/ 23 w 92"/>
                      <a:gd name="T29" fmla="*/ 52 h 76"/>
                      <a:gd name="T30" fmla="*/ 23 w 92"/>
                      <a:gd name="T31" fmla="*/ 55 h 76"/>
                      <a:gd name="T32" fmla="*/ 13 w 92"/>
                      <a:gd name="T33" fmla="*/ 55 h 76"/>
                      <a:gd name="T34" fmla="*/ 10 w 92"/>
                      <a:gd name="T35" fmla="*/ 61 h 76"/>
                      <a:gd name="T36" fmla="*/ 7 w 92"/>
                      <a:gd name="T37" fmla="*/ 61 h 76"/>
                      <a:gd name="T38" fmla="*/ 3 w 92"/>
                      <a:gd name="T39" fmla="*/ 66 h 76"/>
                      <a:gd name="T40" fmla="*/ 0 w 92"/>
                      <a:gd name="T41" fmla="*/ 72 h 76"/>
                      <a:gd name="T42" fmla="*/ 4 w 92"/>
                      <a:gd name="T43" fmla="*/ 76 h 76"/>
                      <a:gd name="T44" fmla="*/ 88 w 92"/>
                      <a:gd name="T45" fmla="*/ 76 h 76"/>
                      <a:gd name="T46" fmla="*/ 92 w 92"/>
                      <a:gd name="T47" fmla="*/ 72 h 76"/>
                      <a:gd name="T48" fmla="*/ 89 w 92"/>
                      <a:gd name="T49" fmla="*/ 66 h 76"/>
                      <a:gd name="T50" fmla="*/ 17 w 92"/>
                      <a:gd name="T51" fmla="*/ 49 h 76"/>
                      <a:gd name="T52" fmla="*/ 15 w 92"/>
                      <a:gd name="T53" fmla="*/ 48 h 76"/>
                      <a:gd name="T54" fmla="*/ 15 w 92"/>
                      <a:gd name="T55" fmla="*/ 4 h 76"/>
                      <a:gd name="T56" fmla="*/ 17 w 92"/>
                      <a:gd name="T57" fmla="*/ 2 h 76"/>
                      <a:gd name="T58" fmla="*/ 75 w 92"/>
                      <a:gd name="T59" fmla="*/ 2 h 76"/>
                      <a:gd name="T60" fmla="*/ 77 w 92"/>
                      <a:gd name="T61" fmla="*/ 4 h 76"/>
                      <a:gd name="T62" fmla="*/ 77 w 92"/>
                      <a:gd name="T63" fmla="*/ 48 h 76"/>
                      <a:gd name="T64" fmla="*/ 75 w 92"/>
                      <a:gd name="T65" fmla="*/ 49 h 76"/>
                      <a:gd name="T66" fmla="*/ 17 w 92"/>
                      <a:gd name="T67" fmla="*/ 49 h 76"/>
                      <a:gd name="T68" fmla="*/ 77 w 92"/>
                      <a:gd name="T69" fmla="*/ 58 h 76"/>
                      <a:gd name="T70" fmla="*/ 80 w 92"/>
                      <a:gd name="T71" fmla="*/ 64 h 76"/>
                      <a:gd name="T72" fmla="*/ 85 w 92"/>
                      <a:gd name="T73" fmla="*/ 64 h 76"/>
                      <a:gd name="T74" fmla="*/ 87 w 92"/>
                      <a:gd name="T75" fmla="*/ 66 h 76"/>
                      <a:gd name="T76" fmla="*/ 87 w 92"/>
                      <a:gd name="T77" fmla="*/ 66 h 76"/>
                      <a:gd name="T78" fmla="*/ 90 w 92"/>
                      <a:gd name="T79" fmla="*/ 72 h 76"/>
                      <a:gd name="T80" fmla="*/ 88 w 92"/>
                      <a:gd name="T81" fmla="*/ 74 h 76"/>
                      <a:gd name="T82" fmla="*/ 4 w 92"/>
                      <a:gd name="T83" fmla="*/ 74 h 76"/>
                      <a:gd name="T84" fmla="*/ 2 w 92"/>
                      <a:gd name="T85" fmla="*/ 72 h 76"/>
                      <a:gd name="T86" fmla="*/ 5 w 92"/>
                      <a:gd name="T87" fmla="*/ 66 h 76"/>
                      <a:gd name="T88" fmla="*/ 5 w 92"/>
                      <a:gd name="T89" fmla="*/ 66 h 76"/>
                      <a:gd name="T90" fmla="*/ 7 w 92"/>
                      <a:gd name="T91" fmla="*/ 64 h 76"/>
                      <a:gd name="T92" fmla="*/ 12 w 92"/>
                      <a:gd name="T93" fmla="*/ 64 h 76"/>
                      <a:gd name="T94" fmla="*/ 15 w 92"/>
                      <a:gd name="T95" fmla="*/ 58 h 76"/>
                      <a:gd name="T96" fmla="*/ 26 w 92"/>
                      <a:gd name="T97" fmla="*/ 58 h 76"/>
                      <a:gd name="T98" fmla="*/ 26 w 92"/>
                      <a:gd name="T99" fmla="*/ 54 h 76"/>
                      <a:gd name="T100" fmla="*/ 66 w 92"/>
                      <a:gd name="T101" fmla="*/ 54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92" h="76">
                        <a:moveTo>
                          <a:pt x="89" y="66"/>
                        </a:moveTo>
                        <a:cubicBezTo>
                          <a:pt x="89" y="63"/>
                          <a:pt x="88" y="61"/>
                          <a:pt x="85" y="61"/>
                        </a:cubicBezTo>
                        <a:cubicBezTo>
                          <a:pt x="82" y="61"/>
                          <a:pt x="82" y="61"/>
                          <a:pt x="82" y="61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69" y="55"/>
                          <a:pt x="69" y="55"/>
                          <a:pt x="69" y="55"/>
                        </a:cubicBezTo>
                        <a:cubicBezTo>
                          <a:pt x="69" y="52"/>
                          <a:pt x="69" y="52"/>
                          <a:pt x="69" y="52"/>
                        </a:cubicBezTo>
                        <a:cubicBezTo>
                          <a:pt x="75" y="52"/>
                          <a:pt x="75" y="52"/>
                          <a:pt x="75" y="52"/>
                        </a:cubicBezTo>
                        <a:cubicBezTo>
                          <a:pt x="78" y="52"/>
                          <a:pt x="80" y="50"/>
                          <a:pt x="80" y="48"/>
                        </a:cubicBezTo>
                        <a:cubicBezTo>
                          <a:pt x="80" y="4"/>
                          <a:pt x="80" y="4"/>
                          <a:pt x="80" y="4"/>
                        </a:cubicBezTo>
                        <a:cubicBezTo>
                          <a:pt x="80" y="2"/>
                          <a:pt x="78" y="0"/>
                          <a:pt x="75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4" y="0"/>
                          <a:pt x="12" y="2"/>
                          <a:pt x="12" y="4"/>
                        </a:cubicBezTo>
                        <a:cubicBezTo>
                          <a:pt x="12" y="48"/>
                          <a:pt x="12" y="48"/>
                          <a:pt x="12" y="48"/>
                        </a:cubicBezTo>
                        <a:cubicBezTo>
                          <a:pt x="12" y="50"/>
                          <a:pt x="14" y="52"/>
                          <a:pt x="17" y="52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23" y="55"/>
                          <a:pt x="23" y="55"/>
                          <a:pt x="23" y="55"/>
                        </a:cubicBezTo>
                        <a:cubicBezTo>
                          <a:pt x="13" y="55"/>
                          <a:pt x="13" y="55"/>
                          <a:pt x="13" y="55"/>
                        </a:cubicBezTo>
                        <a:cubicBezTo>
                          <a:pt x="10" y="61"/>
                          <a:pt x="10" y="61"/>
                          <a:pt x="10" y="61"/>
                        </a:cubicBezTo>
                        <a:cubicBezTo>
                          <a:pt x="7" y="61"/>
                          <a:pt x="7" y="61"/>
                          <a:pt x="7" y="61"/>
                        </a:cubicBezTo>
                        <a:cubicBezTo>
                          <a:pt x="4" y="61"/>
                          <a:pt x="3" y="63"/>
                          <a:pt x="3" y="66"/>
                        </a:cubicBezTo>
                        <a:cubicBezTo>
                          <a:pt x="0" y="72"/>
                          <a:pt x="0" y="72"/>
                          <a:pt x="0" y="72"/>
                        </a:cubicBezTo>
                        <a:cubicBezTo>
                          <a:pt x="0" y="75"/>
                          <a:pt x="1" y="76"/>
                          <a:pt x="4" y="76"/>
                        </a:cubicBezTo>
                        <a:cubicBezTo>
                          <a:pt x="88" y="76"/>
                          <a:pt x="88" y="76"/>
                          <a:pt x="88" y="76"/>
                        </a:cubicBezTo>
                        <a:cubicBezTo>
                          <a:pt x="91" y="76"/>
                          <a:pt x="92" y="75"/>
                          <a:pt x="92" y="72"/>
                        </a:cubicBezTo>
                        <a:lnTo>
                          <a:pt x="89" y="66"/>
                        </a:lnTo>
                        <a:close/>
                        <a:moveTo>
                          <a:pt x="17" y="49"/>
                        </a:moveTo>
                        <a:cubicBezTo>
                          <a:pt x="15" y="49"/>
                          <a:pt x="15" y="49"/>
                          <a:pt x="15" y="48"/>
                        </a:cubicBezTo>
                        <a:cubicBezTo>
                          <a:pt x="15" y="4"/>
                          <a:pt x="15" y="4"/>
                          <a:pt x="15" y="4"/>
                        </a:cubicBezTo>
                        <a:cubicBezTo>
                          <a:pt x="15" y="3"/>
                          <a:pt x="15" y="2"/>
                          <a:pt x="17" y="2"/>
                        </a:cubicBezTo>
                        <a:cubicBezTo>
                          <a:pt x="75" y="2"/>
                          <a:pt x="75" y="2"/>
                          <a:pt x="75" y="2"/>
                        </a:cubicBezTo>
                        <a:cubicBezTo>
                          <a:pt x="77" y="2"/>
                          <a:pt x="77" y="3"/>
                          <a:pt x="77" y="4"/>
                        </a:cubicBezTo>
                        <a:cubicBezTo>
                          <a:pt x="77" y="48"/>
                          <a:pt x="77" y="48"/>
                          <a:pt x="77" y="48"/>
                        </a:cubicBezTo>
                        <a:cubicBezTo>
                          <a:pt x="77" y="49"/>
                          <a:pt x="77" y="49"/>
                          <a:pt x="75" y="49"/>
                        </a:cubicBezTo>
                        <a:lnTo>
                          <a:pt x="17" y="49"/>
                        </a:lnTo>
                        <a:close/>
                        <a:moveTo>
                          <a:pt x="77" y="58"/>
                        </a:moveTo>
                        <a:cubicBezTo>
                          <a:pt x="78" y="59"/>
                          <a:pt x="80" y="64"/>
                          <a:pt x="80" y="64"/>
                        </a:cubicBezTo>
                        <a:cubicBezTo>
                          <a:pt x="85" y="64"/>
                          <a:pt x="85" y="64"/>
                          <a:pt x="85" y="64"/>
                        </a:cubicBezTo>
                        <a:cubicBezTo>
                          <a:pt x="86" y="64"/>
                          <a:pt x="87" y="65"/>
                          <a:pt x="87" y="66"/>
                        </a:cubicBezTo>
                        <a:cubicBezTo>
                          <a:pt x="87" y="66"/>
                          <a:pt x="87" y="66"/>
                          <a:pt x="87" y="66"/>
                        </a:cubicBezTo>
                        <a:cubicBezTo>
                          <a:pt x="87" y="66"/>
                          <a:pt x="89" y="71"/>
                          <a:pt x="90" y="72"/>
                        </a:cubicBezTo>
                        <a:cubicBezTo>
                          <a:pt x="90" y="73"/>
                          <a:pt x="89" y="74"/>
                          <a:pt x="88" y="74"/>
                        </a:cubicBezTo>
                        <a:cubicBezTo>
                          <a:pt x="4" y="74"/>
                          <a:pt x="4" y="74"/>
                          <a:pt x="4" y="74"/>
                        </a:cubicBezTo>
                        <a:cubicBezTo>
                          <a:pt x="3" y="74"/>
                          <a:pt x="2" y="73"/>
                          <a:pt x="2" y="72"/>
                        </a:cubicBezTo>
                        <a:cubicBezTo>
                          <a:pt x="3" y="71"/>
                          <a:pt x="5" y="66"/>
                          <a:pt x="5" y="66"/>
                        </a:cubicBezTo>
                        <a:cubicBezTo>
                          <a:pt x="5" y="66"/>
                          <a:pt x="5" y="66"/>
                          <a:pt x="5" y="66"/>
                        </a:cubicBezTo>
                        <a:cubicBezTo>
                          <a:pt x="5" y="65"/>
                          <a:pt x="6" y="64"/>
                          <a:pt x="7" y="64"/>
                        </a:cubicBezTo>
                        <a:cubicBezTo>
                          <a:pt x="12" y="64"/>
                          <a:pt x="12" y="64"/>
                          <a:pt x="12" y="64"/>
                        </a:cubicBezTo>
                        <a:cubicBezTo>
                          <a:pt x="12" y="64"/>
                          <a:pt x="14" y="59"/>
                          <a:pt x="15" y="58"/>
                        </a:cubicBezTo>
                        <a:cubicBezTo>
                          <a:pt x="17" y="58"/>
                          <a:pt x="26" y="58"/>
                          <a:pt x="26" y="58"/>
                        </a:cubicBezTo>
                        <a:cubicBezTo>
                          <a:pt x="26" y="58"/>
                          <a:pt x="26" y="54"/>
                          <a:pt x="26" y="54"/>
                        </a:cubicBezTo>
                        <a:cubicBezTo>
                          <a:pt x="30" y="54"/>
                          <a:pt x="62" y="54"/>
                          <a:pt x="66" y="54"/>
                        </a:cubicBez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84" name="组合 83"/>
                  <p:cNvGrpSpPr/>
                  <p:nvPr/>
                </p:nvGrpSpPr>
                <p:grpSpPr>
                  <a:xfrm>
                    <a:off x="5791201" y="3090863"/>
                    <a:ext cx="655637" cy="681038"/>
                    <a:chOff x="5791201" y="3090863"/>
                    <a:chExt cx="655637" cy="681038"/>
                  </a:xfrm>
                </p:grpSpPr>
                <p:sp>
                  <p:nvSpPr>
                    <p:cNvPr id="46" name="Freeform 22"/>
                    <p:cNvSpPr/>
                    <p:nvPr/>
                  </p:nvSpPr>
                  <p:spPr bwMode="auto">
                    <a:xfrm>
                      <a:off x="6008688" y="3113088"/>
                      <a:ext cx="212725" cy="157163"/>
                    </a:xfrm>
                    <a:custGeom>
                      <a:avLst/>
                      <a:gdLst>
                        <a:gd name="T0" fmla="*/ 51 w 56"/>
                        <a:gd name="T1" fmla="*/ 0 h 41"/>
                        <a:gd name="T2" fmla="*/ 4 w 56"/>
                        <a:gd name="T3" fmla="*/ 0 h 41"/>
                        <a:gd name="T4" fmla="*/ 0 w 56"/>
                        <a:gd name="T5" fmla="*/ 5 h 41"/>
                        <a:gd name="T6" fmla="*/ 0 w 56"/>
                        <a:gd name="T7" fmla="*/ 36 h 41"/>
                        <a:gd name="T8" fmla="*/ 4 w 56"/>
                        <a:gd name="T9" fmla="*/ 41 h 41"/>
                        <a:gd name="T10" fmla="*/ 51 w 56"/>
                        <a:gd name="T11" fmla="*/ 41 h 41"/>
                        <a:gd name="T12" fmla="*/ 56 w 56"/>
                        <a:gd name="T13" fmla="*/ 36 h 41"/>
                        <a:gd name="T14" fmla="*/ 56 w 56"/>
                        <a:gd name="T15" fmla="*/ 5 h 41"/>
                        <a:gd name="T16" fmla="*/ 51 w 56"/>
                        <a:gd name="T17" fmla="*/ 0 h 4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56" h="41">
                          <a:moveTo>
                            <a:pt x="51" y="0"/>
                          </a:move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5"/>
                          </a:cubicBezTo>
                          <a:cubicBezTo>
                            <a:pt x="0" y="36"/>
                            <a:pt x="0" y="36"/>
                            <a:pt x="0" y="36"/>
                          </a:cubicBezTo>
                          <a:cubicBezTo>
                            <a:pt x="0" y="39"/>
                            <a:pt x="2" y="41"/>
                            <a:pt x="4" y="41"/>
                          </a:cubicBezTo>
                          <a:cubicBezTo>
                            <a:pt x="51" y="41"/>
                            <a:pt x="51" y="41"/>
                            <a:pt x="51" y="41"/>
                          </a:cubicBezTo>
                          <a:cubicBezTo>
                            <a:pt x="54" y="41"/>
                            <a:pt x="56" y="39"/>
                            <a:pt x="56" y="36"/>
                          </a:cubicBezTo>
                          <a:cubicBezTo>
                            <a:pt x="56" y="5"/>
                            <a:pt x="56" y="5"/>
                            <a:pt x="56" y="5"/>
                          </a:cubicBezTo>
                          <a:cubicBezTo>
                            <a:pt x="56" y="2"/>
                            <a:pt x="54" y="0"/>
                            <a:pt x="51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7" name="Freeform 23"/>
                    <p:cNvSpPr/>
                    <p:nvPr/>
                  </p:nvSpPr>
                  <p:spPr bwMode="auto">
                    <a:xfrm>
                      <a:off x="5984876" y="3351213"/>
                      <a:ext cx="31750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1 w 8"/>
                        <a:gd name="T3" fmla="*/ 0 h 3"/>
                        <a:gd name="T4" fmla="*/ 0 w 8"/>
                        <a:gd name="T5" fmla="*/ 1 h 3"/>
                        <a:gd name="T6" fmla="*/ 1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2"/>
                            <a:pt x="0" y="3"/>
                            <a:pt x="1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8" name="Freeform 24"/>
                    <p:cNvSpPr/>
                    <p:nvPr/>
                  </p:nvSpPr>
                  <p:spPr bwMode="auto">
                    <a:xfrm>
                      <a:off x="6030913" y="3351213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1 w 8"/>
                        <a:gd name="T3" fmla="*/ 0 h 3"/>
                        <a:gd name="T4" fmla="*/ 0 w 8"/>
                        <a:gd name="T5" fmla="*/ 1 h 3"/>
                        <a:gd name="T6" fmla="*/ 1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2"/>
                            <a:pt x="0" y="3"/>
                            <a:pt x="1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9" name="Freeform 25"/>
                    <p:cNvSpPr/>
                    <p:nvPr/>
                  </p:nvSpPr>
                  <p:spPr bwMode="auto">
                    <a:xfrm>
                      <a:off x="6076951" y="3351213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1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2"/>
                            <a:pt x="0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0" name="Freeform 26"/>
                    <p:cNvSpPr/>
                    <p:nvPr/>
                  </p:nvSpPr>
                  <p:spPr bwMode="auto">
                    <a:xfrm>
                      <a:off x="6122988" y="3351213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1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0" y="0"/>
                            <a:pt x="0" y="1"/>
                            <a:pt x="0" y="1"/>
                          </a:cubicBezTo>
                          <a:cubicBezTo>
                            <a:pt x="0" y="2"/>
                            <a:pt x="0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1" name="Freeform 27"/>
                    <p:cNvSpPr/>
                    <p:nvPr/>
                  </p:nvSpPr>
                  <p:spPr bwMode="auto">
                    <a:xfrm>
                      <a:off x="6169026" y="3351213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1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1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2" name="Freeform 28"/>
                    <p:cNvSpPr/>
                    <p:nvPr/>
                  </p:nvSpPr>
                  <p:spPr bwMode="auto">
                    <a:xfrm>
                      <a:off x="6213476" y="3351213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1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1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1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1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3" name="Freeform 29"/>
                    <p:cNvSpPr/>
                    <p:nvPr/>
                  </p:nvSpPr>
                  <p:spPr bwMode="auto">
                    <a:xfrm>
                      <a:off x="6008688" y="3335338"/>
                      <a:ext cx="30163" cy="7938"/>
                    </a:xfrm>
                    <a:custGeom>
                      <a:avLst/>
                      <a:gdLst>
                        <a:gd name="T0" fmla="*/ 1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1 w 8"/>
                        <a:gd name="T9" fmla="*/ 0 h 2"/>
                        <a:gd name="T10" fmla="*/ 0 w 8"/>
                        <a:gd name="T11" fmla="*/ 1 h 2"/>
                        <a:gd name="T12" fmla="*/ 1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1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0" y="0"/>
                            <a:pt x="0" y="1"/>
                          </a:cubicBezTo>
                          <a:cubicBezTo>
                            <a:pt x="0" y="2"/>
                            <a:pt x="0" y="2"/>
                            <a:pt x="1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4" name="Freeform 30"/>
                    <p:cNvSpPr/>
                    <p:nvPr/>
                  </p:nvSpPr>
                  <p:spPr bwMode="auto">
                    <a:xfrm>
                      <a:off x="6054726" y="3335338"/>
                      <a:ext cx="30163" cy="7938"/>
                    </a:xfrm>
                    <a:custGeom>
                      <a:avLst/>
                      <a:gdLst>
                        <a:gd name="T0" fmla="*/ 1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1 w 8"/>
                        <a:gd name="T9" fmla="*/ 0 h 2"/>
                        <a:gd name="T10" fmla="*/ 0 w 8"/>
                        <a:gd name="T11" fmla="*/ 1 h 2"/>
                        <a:gd name="T12" fmla="*/ 1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1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1" y="0"/>
                            <a:pt x="1" y="0"/>
                            <a:pt x="1" y="0"/>
                          </a:cubicBezTo>
                          <a:cubicBezTo>
                            <a:pt x="0" y="0"/>
                            <a:pt x="0" y="0"/>
                            <a:pt x="0" y="1"/>
                          </a:cubicBezTo>
                          <a:cubicBezTo>
                            <a:pt x="0" y="2"/>
                            <a:pt x="0" y="2"/>
                            <a:pt x="1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5" name="Freeform 31"/>
                    <p:cNvSpPr/>
                    <p:nvPr/>
                  </p:nvSpPr>
                  <p:spPr bwMode="auto">
                    <a:xfrm>
                      <a:off x="6099176" y="3335338"/>
                      <a:ext cx="31750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0" y="0"/>
                            <a:pt x="0" y="0"/>
                            <a:pt x="0" y="1"/>
                          </a:cubicBezTo>
                          <a:cubicBezTo>
                            <a:pt x="0" y="2"/>
                            <a:pt x="0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6" name="Freeform 32"/>
                    <p:cNvSpPr/>
                    <p:nvPr/>
                  </p:nvSpPr>
                  <p:spPr bwMode="auto">
                    <a:xfrm>
                      <a:off x="6145213" y="3335338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0" y="0"/>
                            <a:pt x="0" y="0"/>
                            <a:pt x="0" y="1"/>
                          </a:cubicBezTo>
                          <a:cubicBezTo>
                            <a:pt x="0" y="2"/>
                            <a:pt x="0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7" name="Freeform 33"/>
                    <p:cNvSpPr/>
                    <p:nvPr/>
                  </p:nvSpPr>
                  <p:spPr bwMode="auto">
                    <a:xfrm>
                      <a:off x="6191251" y="3335338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0" y="0"/>
                            <a:pt x="0" y="0"/>
                            <a:pt x="0" y="1"/>
                          </a:cubicBezTo>
                          <a:cubicBezTo>
                            <a:pt x="0" y="2"/>
                            <a:pt x="0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8" name="Freeform 34"/>
                    <p:cNvSpPr/>
                    <p:nvPr/>
                  </p:nvSpPr>
                  <p:spPr bwMode="auto">
                    <a:xfrm>
                      <a:off x="5815013" y="3427413"/>
                      <a:ext cx="212725" cy="152400"/>
                    </a:xfrm>
                    <a:custGeom>
                      <a:avLst/>
                      <a:gdLst>
                        <a:gd name="T0" fmla="*/ 52 w 56"/>
                        <a:gd name="T1" fmla="*/ 0 h 40"/>
                        <a:gd name="T2" fmla="*/ 4 w 56"/>
                        <a:gd name="T3" fmla="*/ 0 h 40"/>
                        <a:gd name="T4" fmla="*/ 0 w 56"/>
                        <a:gd name="T5" fmla="*/ 4 h 40"/>
                        <a:gd name="T6" fmla="*/ 0 w 56"/>
                        <a:gd name="T7" fmla="*/ 36 h 40"/>
                        <a:gd name="T8" fmla="*/ 4 w 56"/>
                        <a:gd name="T9" fmla="*/ 40 h 40"/>
                        <a:gd name="T10" fmla="*/ 52 w 56"/>
                        <a:gd name="T11" fmla="*/ 40 h 40"/>
                        <a:gd name="T12" fmla="*/ 56 w 56"/>
                        <a:gd name="T13" fmla="*/ 36 h 40"/>
                        <a:gd name="T14" fmla="*/ 56 w 56"/>
                        <a:gd name="T15" fmla="*/ 4 h 40"/>
                        <a:gd name="T16" fmla="*/ 52 w 56"/>
                        <a:gd name="T17" fmla="*/ 0 h 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56" h="40">
                          <a:moveTo>
                            <a:pt x="52" y="0"/>
                          </a:move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4"/>
                          </a:cubicBezTo>
                          <a:cubicBezTo>
                            <a:pt x="0" y="36"/>
                            <a:pt x="0" y="36"/>
                            <a:pt x="0" y="36"/>
                          </a:cubicBezTo>
                          <a:cubicBezTo>
                            <a:pt x="0" y="38"/>
                            <a:pt x="2" y="40"/>
                            <a:pt x="4" y="40"/>
                          </a:cubicBezTo>
                          <a:cubicBezTo>
                            <a:pt x="52" y="40"/>
                            <a:pt x="52" y="40"/>
                            <a:pt x="52" y="40"/>
                          </a:cubicBezTo>
                          <a:cubicBezTo>
                            <a:pt x="54" y="40"/>
                            <a:pt x="56" y="38"/>
                            <a:pt x="56" y="36"/>
                          </a:cubicBezTo>
                          <a:cubicBezTo>
                            <a:pt x="56" y="4"/>
                            <a:pt x="56" y="4"/>
                            <a:pt x="56" y="4"/>
                          </a:cubicBezTo>
                          <a:cubicBezTo>
                            <a:pt x="56" y="2"/>
                            <a:pt x="54" y="0"/>
                            <a:pt x="52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0" name="Freeform 36"/>
                    <p:cNvSpPr/>
                    <p:nvPr/>
                  </p:nvSpPr>
                  <p:spPr bwMode="auto">
                    <a:xfrm>
                      <a:off x="5791201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1" name="Freeform 37"/>
                    <p:cNvSpPr/>
                    <p:nvPr/>
                  </p:nvSpPr>
                  <p:spPr bwMode="auto">
                    <a:xfrm>
                      <a:off x="5837238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2" name="Freeform 38"/>
                    <p:cNvSpPr/>
                    <p:nvPr/>
                  </p:nvSpPr>
                  <p:spPr bwMode="auto">
                    <a:xfrm>
                      <a:off x="5883276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3" name="Freeform 39"/>
                    <p:cNvSpPr/>
                    <p:nvPr/>
                  </p:nvSpPr>
                  <p:spPr bwMode="auto">
                    <a:xfrm>
                      <a:off x="5929313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4" name="Freeform 40"/>
                    <p:cNvSpPr/>
                    <p:nvPr/>
                  </p:nvSpPr>
                  <p:spPr bwMode="auto">
                    <a:xfrm>
                      <a:off x="5973763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5" name="Freeform 41"/>
                    <p:cNvSpPr/>
                    <p:nvPr/>
                  </p:nvSpPr>
                  <p:spPr bwMode="auto">
                    <a:xfrm>
                      <a:off x="6019801" y="3660776"/>
                      <a:ext cx="30163" cy="11113"/>
                    </a:xfrm>
                    <a:custGeom>
                      <a:avLst/>
                      <a:gdLst>
                        <a:gd name="T0" fmla="*/ 6 w 8"/>
                        <a:gd name="T1" fmla="*/ 0 h 3"/>
                        <a:gd name="T2" fmla="*/ 2 w 8"/>
                        <a:gd name="T3" fmla="*/ 0 h 3"/>
                        <a:gd name="T4" fmla="*/ 0 w 8"/>
                        <a:gd name="T5" fmla="*/ 2 h 3"/>
                        <a:gd name="T6" fmla="*/ 2 w 8"/>
                        <a:gd name="T7" fmla="*/ 3 h 3"/>
                        <a:gd name="T8" fmla="*/ 6 w 8"/>
                        <a:gd name="T9" fmla="*/ 3 h 3"/>
                        <a:gd name="T10" fmla="*/ 8 w 8"/>
                        <a:gd name="T11" fmla="*/ 2 h 3"/>
                        <a:gd name="T12" fmla="*/ 6 w 8"/>
                        <a:gd name="T13" fmla="*/ 0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3"/>
                            <a:pt x="2" y="3"/>
                          </a:cubicBez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3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6" name="Freeform 42"/>
                    <p:cNvSpPr/>
                    <p:nvPr/>
                  </p:nvSpPr>
                  <p:spPr bwMode="auto">
                    <a:xfrm>
                      <a:off x="5815013" y="3644901"/>
                      <a:ext cx="30163" cy="11113"/>
                    </a:xfrm>
                    <a:custGeom>
                      <a:avLst/>
                      <a:gdLst>
                        <a:gd name="T0" fmla="*/ 2 w 8"/>
                        <a:gd name="T1" fmla="*/ 3 h 3"/>
                        <a:gd name="T2" fmla="*/ 6 w 8"/>
                        <a:gd name="T3" fmla="*/ 3 h 3"/>
                        <a:gd name="T4" fmla="*/ 8 w 8"/>
                        <a:gd name="T5" fmla="*/ 2 h 3"/>
                        <a:gd name="T6" fmla="*/ 6 w 8"/>
                        <a:gd name="T7" fmla="*/ 0 h 3"/>
                        <a:gd name="T8" fmla="*/ 2 w 8"/>
                        <a:gd name="T9" fmla="*/ 0 h 3"/>
                        <a:gd name="T10" fmla="*/ 0 w 8"/>
                        <a:gd name="T11" fmla="*/ 2 h 3"/>
                        <a:gd name="T12" fmla="*/ 2 w 8"/>
                        <a:gd name="T1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2" y="3"/>
                          </a:move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7" name="Freeform 43"/>
                    <p:cNvSpPr/>
                    <p:nvPr/>
                  </p:nvSpPr>
                  <p:spPr bwMode="auto">
                    <a:xfrm>
                      <a:off x="5859463" y="3644901"/>
                      <a:ext cx="31750" cy="11113"/>
                    </a:xfrm>
                    <a:custGeom>
                      <a:avLst/>
                      <a:gdLst>
                        <a:gd name="T0" fmla="*/ 2 w 8"/>
                        <a:gd name="T1" fmla="*/ 3 h 3"/>
                        <a:gd name="T2" fmla="*/ 6 w 8"/>
                        <a:gd name="T3" fmla="*/ 3 h 3"/>
                        <a:gd name="T4" fmla="*/ 8 w 8"/>
                        <a:gd name="T5" fmla="*/ 2 h 3"/>
                        <a:gd name="T6" fmla="*/ 6 w 8"/>
                        <a:gd name="T7" fmla="*/ 0 h 3"/>
                        <a:gd name="T8" fmla="*/ 2 w 8"/>
                        <a:gd name="T9" fmla="*/ 0 h 3"/>
                        <a:gd name="T10" fmla="*/ 0 w 8"/>
                        <a:gd name="T11" fmla="*/ 2 h 3"/>
                        <a:gd name="T12" fmla="*/ 2 w 8"/>
                        <a:gd name="T1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2" y="3"/>
                          </a:move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8" name="Freeform 44"/>
                    <p:cNvSpPr/>
                    <p:nvPr/>
                  </p:nvSpPr>
                  <p:spPr bwMode="auto">
                    <a:xfrm>
                      <a:off x="5905501" y="3644901"/>
                      <a:ext cx="30163" cy="11113"/>
                    </a:xfrm>
                    <a:custGeom>
                      <a:avLst/>
                      <a:gdLst>
                        <a:gd name="T0" fmla="*/ 2 w 8"/>
                        <a:gd name="T1" fmla="*/ 3 h 3"/>
                        <a:gd name="T2" fmla="*/ 6 w 8"/>
                        <a:gd name="T3" fmla="*/ 3 h 3"/>
                        <a:gd name="T4" fmla="*/ 8 w 8"/>
                        <a:gd name="T5" fmla="*/ 2 h 3"/>
                        <a:gd name="T6" fmla="*/ 6 w 8"/>
                        <a:gd name="T7" fmla="*/ 0 h 3"/>
                        <a:gd name="T8" fmla="*/ 2 w 8"/>
                        <a:gd name="T9" fmla="*/ 0 h 3"/>
                        <a:gd name="T10" fmla="*/ 0 w 8"/>
                        <a:gd name="T11" fmla="*/ 2 h 3"/>
                        <a:gd name="T12" fmla="*/ 2 w 8"/>
                        <a:gd name="T1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2" y="3"/>
                          </a:move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9" name="Freeform 45"/>
                    <p:cNvSpPr/>
                    <p:nvPr/>
                  </p:nvSpPr>
                  <p:spPr bwMode="auto">
                    <a:xfrm>
                      <a:off x="5951538" y="3644901"/>
                      <a:ext cx="30163" cy="11113"/>
                    </a:xfrm>
                    <a:custGeom>
                      <a:avLst/>
                      <a:gdLst>
                        <a:gd name="T0" fmla="*/ 2 w 8"/>
                        <a:gd name="T1" fmla="*/ 3 h 3"/>
                        <a:gd name="T2" fmla="*/ 6 w 8"/>
                        <a:gd name="T3" fmla="*/ 3 h 3"/>
                        <a:gd name="T4" fmla="*/ 8 w 8"/>
                        <a:gd name="T5" fmla="*/ 2 h 3"/>
                        <a:gd name="T6" fmla="*/ 6 w 8"/>
                        <a:gd name="T7" fmla="*/ 0 h 3"/>
                        <a:gd name="T8" fmla="*/ 2 w 8"/>
                        <a:gd name="T9" fmla="*/ 0 h 3"/>
                        <a:gd name="T10" fmla="*/ 0 w 8"/>
                        <a:gd name="T11" fmla="*/ 2 h 3"/>
                        <a:gd name="T12" fmla="*/ 2 w 8"/>
                        <a:gd name="T1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2" y="3"/>
                          </a:move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0" name="Freeform 46"/>
                    <p:cNvSpPr/>
                    <p:nvPr/>
                  </p:nvSpPr>
                  <p:spPr bwMode="auto">
                    <a:xfrm>
                      <a:off x="5997576" y="3644901"/>
                      <a:ext cx="30163" cy="11113"/>
                    </a:xfrm>
                    <a:custGeom>
                      <a:avLst/>
                      <a:gdLst>
                        <a:gd name="T0" fmla="*/ 2 w 8"/>
                        <a:gd name="T1" fmla="*/ 3 h 3"/>
                        <a:gd name="T2" fmla="*/ 6 w 8"/>
                        <a:gd name="T3" fmla="*/ 3 h 3"/>
                        <a:gd name="T4" fmla="*/ 8 w 8"/>
                        <a:gd name="T5" fmla="*/ 2 h 3"/>
                        <a:gd name="T6" fmla="*/ 6 w 8"/>
                        <a:gd name="T7" fmla="*/ 0 h 3"/>
                        <a:gd name="T8" fmla="*/ 2 w 8"/>
                        <a:gd name="T9" fmla="*/ 0 h 3"/>
                        <a:gd name="T10" fmla="*/ 0 w 8"/>
                        <a:gd name="T11" fmla="*/ 2 h 3"/>
                        <a:gd name="T12" fmla="*/ 2 w 8"/>
                        <a:gd name="T1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3">
                          <a:moveTo>
                            <a:pt x="2" y="3"/>
                          </a:moveTo>
                          <a:cubicBezTo>
                            <a:pt x="6" y="3"/>
                            <a:pt x="6" y="3"/>
                            <a:pt x="6" y="3"/>
                          </a:cubicBezTo>
                          <a:cubicBezTo>
                            <a:pt x="7" y="3"/>
                            <a:pt x="8" y="2"/>
                            <a:pt x="8" y="2"/>
                          </a:cubicBezTo>
                          <a:cubicBezTo>
                            <a:pt x="8" y="1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2"/>
                            <a:pt x="1" y="3"/>
                            <a:pt x="2" y="3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1" name="Freeform 47"/>
                    <p:cNvSpPr/>
                    <p:nvPr/>
                  </p:nvSpPr>
                  <p:spPr bwMode="auto">
                    <a:xfrm>
                      <a:off x="6164263" y="3500438"/>
                      <a:ext cx="212725" cy="152400"/>
                    </a:xfrm>
                    <a:custGeom>
                      <a:avLst/>
                      <a:gdLst>
                        <a:gd name="T0" fmla="*/ 52 w 56"/>
                        <a:gd name="T1" fmla="*/ 0 h 40"/>
                        <a:gd name="T2" fmla="*/ 4 w 56"/>
                        <a:gd name="T3" fmla="*/ 0 h 40"/>
                        <a:gd name="T4" fmla="*/ 0 w 56"/>
                        <a:gd name="T5" fmla="*/ 5 h 40"/>
                        <a:gd name="T6" fmla="*/ 0 w 56"/>
                        <a:gd name="T7" fmla="*/ 36 h 40"/>
                        <a:gd name="T8" fmla="*/ 4 w 56"/>
                        <a:gd name="T9" fmla="*/ 40 h 40"/>
                        <a:gd name="T10" fmla="*/ 52 w 56"/>
                        <a:gd name="T11" fmla="*/ 40 h 40"/>
                        <a:gd name="T12" fmla="*/ 56 w 56"/>
                        <a:gd name="T13" fmla="*/ 36 h 40"/>
                        <a:gd name="T14" fmla="*/ 56 w 56"/>
                        <a:gd name="T15" fmla="*/ 5 h 40"/>
                        <a:gd name="T16" fmla="*/ 52 w 56"/>
                        <a:gd name="T17" fmla="*/ 0 h 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56" h="40">
                          <a:moveTo>
                            <a:pt x="52" y="0"/>
                          </a:move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5"/>
                          </a:cubicBezTo>
                          <a:cubicBezTo>
                            <a:pt x="0" y="36"/>
                            <a:pt x="0" y="36"/>
                            <a:pt x="0" y="36"/>
                          </a:cubicBezTo>
                          <a:cubicBezTo>
                            <a:pt x="0" y="38"/>
                            <a:pt x="2" y="40"/>
                            <a:pt x="4" y="40"/>
                          </a:cubicBezTo>
                          <a:cubicBezTo>
                            <a:pt x="52" y="40"/>
                            <a:pt x="52" y="40"/>
                            <a:pt x="52" y="40"/>
                          </a:cubicBezTo>
                          <a:cubicBezTo>
                            <a:pt x="54" y="40"/>
                            <a:pt x="56" y="38"/>
                            <a:pt x="56" y="36"/>
                          </a:cubicBezTo>
                          <a:cubicBezTo>
                            <a:pt x="56" y="5"/>
                            <a:pt x="56" y="5"/>
                            <a:pt x="56" y="5"/>
                          </a:cubicBezTo>
                          <a:cubicBezTo>
                            <a:pt x="56" y="2"/>
                            <a:pt x="54" y="0"/>
                            <a:pt x="52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2" name="Freeform 4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935663" y="3090863"/>
                      <a:ext cx="511175" cy="681038"/>
                    </a:xfrm>
                    <a:custGeom>
                      <a:avLst/>
                      <a:gdLst>
                        <a:gd name="T0" fmla="*/ 127 w 134"/>
                        <a:gd name="T1" fmla="*/ 163 h 178"/>
                        <a:gd name="T2" fmla="*/ 121 w 134"/>
                        <a:gd name="T3" fmla="*/ 156 h 178"/>
                        <a:gd name="T4" fmla="*/ 111 w 134"/>
                        <a:gd name="T5" fmla="*/ 153 h 178"/>
                        <a:gd name="T6" fmla="*/ 122 w 134"/>
                        <a:gd name="T7" fmla="*/ 149 h 178"/>
                        <a:gd name="T8" fmla="*/ 117 w 134"/>
                        <a:gd name="T9" fmla="*/ 101 h 178"/>
                        <a:gd name="T10" fmla="*/ 54 w 134"/>
                        <a:gd name="T11" fmla="*/ 105 h 178"/>
                        <a:gd name="T12" fmla="*/ 46 w 134"/>
                        <a:gd name="T13" fmla="*/ 112 h 178"/>
                        <a:gd name="T14" fmla="*/ 89 w 134"/>
                        <a:gd name="T15" fmla="*/ 77 h 178"/>
                        <a:gd name="T16" fmla="*/ 90 w 134"/>
                        <a:gd name="T17" fmla="*/ 66 h 178"/>
                        <a:gd name="T18" fmla="*/ 83 w 134"/>
                        <a:gd name="T19" fmla="*/ 62 h 178"/>
                        <a:gd name="T20" fmla="*/ 70 w 134"/>
                        <a:gd name="T21" fmla="*/ 55 h 178"/>
                        <a:gd name="T22" fmla="*/ 76 w 134"/>
                        <a:gd name="T23" fmla="*/ 53 h 178"/>
                        <a:gd name="T24" fmla="*/ 81 w 134"/>
                        <a:gd name="T25" fmla="*/ 4 h 178"/>
                        <a:gd name="T26" fmla="*/ 17 w 134"/>
                        <a:gd name="T27" fmla="*/ 0 h 178"/>
                        <a:gd name="T28" fmla="*/ 13 w 134"/>
                        <a:gd name="T29" fmla="*/ 49 h 178"/>
                        <a:gd name="T30" fmla="*/ 24 w 134"/>
                        <a:gd name="T31" fmla="*/ 53 h 178"/>
                        <a:gd name="T32" fmla="*/ 14 w 134"/>
                        <a:gd name="T33" fmla="*/ 55 h 178"/>
                        <a:gd name="T34" fmla="*/ 8 w 134"/>
                        <a:gd name="T35" fmla="*/ 62 h 178"/>
                        <a:gd name="T36" fmla="*/ 0 w 134"/>
                        <a:gd name="T37" fmla="*/ 73 h 178"/>
                        <a:gd name="T38" fmla="*/ 41 w 134"/>
                        <a:gd name="T39" fmla="*/ 77 h 178"/>
                        <a:gd name="T40" fmla="*/ 30 w 134"/>
                        <a:gd name="T41" fmla="*/ 112 h 178"/>
                        <a:gd name="T42" fmla="*/ 54 w 134"/>
                        <a:gd name="T43" fmla="*/ 116 h 178"/>
                        <a:gd name="T44" fmla="*/ 59 w 134"/>
                        <a:gd name="T45" fmla="*/ 153 h 178"/>
                        <a:gd name="T46" fmla="*/ 65 w 134"/>
                        <a:gd name="T47" fmla="*/ 156 h 178"/>
                        <a:gd name="T48" fmla="*/ 52 w 134"/>
                        <a:gd name="T49" fmla="*/ 163 h 178"/>
                        <a:gd name="T50" fmla="*/ 45 w 134"/>
                        <a:gd name="T51" fmla="*/ 167 h 178"/>
                        <a:gd name="T52" fmla="*/ 46 w 134"/>
                        <a:gd name="T53" fmla="*/ 178 h 178"/>
                        <a:gd name="T54" fmla="*/ 134 w 134"/>
                        <a:gd name="T55" fmla="*/ 173 h 178"/>
                        <a:gd name="T56" fmla="*/ 17 w 134"/>
                        <a:gd name="T57" fmla="*/ 50 h 178"/>
                        <a:gd name="T58" fmla="*/ 15 w 134"/>
                        <a:gd name="T59" fmla="*/ 4 h 178"/>
                        <a:gd name="T60" fmla="*/ 76 w 134"/>
                        <a:gd name="T61" fmla="*/ 3 h 178"/>
                        <a:gd name="T62" fmla="*/ 78 w 134"/>
                        <a:gd name="T63" fmla="*/ 49 h 178"/>
                        <a:gd name="T64" fmla="*/ 17 w 134"/>
                        <a:gd name="T65" fmla="*/ 50 h 178"/>
                        <a:gd name="T66" fmla="*/ 6 w 134"/>
                        <a:gd name="T67" fmla="*/ 67 h 178"/>
                        <a:gd name="T68" fmla="*/ 8 w 134"/>
                        <a:gd name="T69" fmla="*/ 64 h 178"/>
                        <a:gd name="T70" fmla="*/ 15 w 134"/>
                        <a:gd name="T71" fmla="*/ 58 h 178"/>
                        <a:gd name="T72" fmla="*/ 26 w 134"/>
                        <a:gd name="T73" fmla="*/ 54 h 178"/>
                        <a:gd name="T74" fmla="*/ 67 w 134"/>
                        <a:gd name="T75" fmla="*/ 58 h 178"/>
                        <a:gd name="T76" fmla="*/ 81 w 134"/>
                        <a:gd name="T77" fmla="*/ 64 h 178"/>
                        <a:gd name="T78" fmla="*/ 88 w 134"/>
                        <a:gd name="T79" fmla="*/ 66 h 178"/>
                        <a:gd name="T80" fmla="*/ 91 w 134"/>
                        <a:gd name="T81" fmla="*/ 73 h 178"/>
                        <a:gd name="T82" fmla="*/ 5 w 134"/>
                        <a:gd name="T83" fmla="*/ 74 h 178"/>
                        <a:gd name="T84" fmla="*/ 59 w 134"/>
                        <a:gd name="T85" fmla="*/ 151 h 178"/>
                        <a:gd name="T86" fmla="*/ 57 w 134"/>
                        <a:gd name="T87" fmla="*/ 105 h 178"/>
                        <a:gd name="T88" fmla="*/ 117 w 134"/>
                        <a:gd name="T89" fmla="*/ 104 h 178"/>
                        <a:gd name="T90" fmla="*/ 119 w 134"/>
                        <a:gd name="T91" fmla="*/ 149 h 178"/>
                        <a:gd name="T92" fmla="*/ 59 w 134"/>
                        <a:gd name="T93" fmla="*/ 151 h 178"/>
                        <a:gd name="T94" fmla="*/ 46 w 134"/>
                        <a:gd name="T95" fmla="*/ 175 h 178"/>
                        <a:gd name="T96" fmla="*/ 47 w 134"/>
                        <a:gd name="T97" fmla="*/ 167 h 178"/>
                        <a:gd name="T98" fmla="*/ 49 w 134"/>
                        <a:gd name="T99" fmla="*/ 165 h 178"/>
                        <a:gd name="T100" fmla="*/ 57 w 134"/>
                        <a:gd name="T101" fmla="*/ 159 h 178"/>
                        <a:gd name="T102" fmla="*/ 68 w 134"/>
                        <a:gd name="T103" fmla="*/ 155 h 178"/>
                        <a:gd name="T104" fmla="*/ 108 w 134"/>
                        <a:gd name="T105" fmla="*/ 159 h 178"/>
                        <a:gd name="T106" fmla="*/ 122 w 134"/>
                        <a:gd name="T107" fmla="*/ 165 h 178"/>
                        <a:gd name="T108" fmla="*/ 129 w 134"/>
                        <a:gd name="T109" fmla="*/ 167 h 178"/>
                        <a:gd name="T110" fmla="*/ 132 w 134"/>
                        <a:gd name="T111" fmla="*/ 174 h 1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134" h="178">
                          <a:moveTo>
                            <a:pt x="131" y="167"/>
                          </a:moveTo>
                          <a:cubicBezTo>
                            <a:pt x="131" y="165"/>
                            <a:pt x="130" y="163"/>
                            <a:pt x="127" y="163"/>
                          </a:cubicBezTo>
                          <a:cubicBezTo>
                            <a:pt x="124" y="163"/>
                            <a:pt x="124" y="163"/>
                            <a:pt x="124" y="163"/>
                          </a:cubicBezTo>
                          <a:cubicBezTo>
                            <a:pt x="121" y="156"/>
                            <a:pt x="121" y="156"/>
                            <a:pt x="121" y="156"/>
                          </a:cubicBezTo>
                          <a:cubicBezTo>
                            <a:pt x="111" y="156"/>
                            <a:pt x="111" y="156"/>
                            <a:pt x="111" y="156"/>
                          </a:cubicBezTo>
                          <a:cubicBezTo>
                            <a:pt x="111" y="153"/>
                            <a:pt x="111" y="153"/>
                            <a:pt x="111" y="153"/>
                          </a:cubicBezTo>
                          <a:cubicBezTo>
                            <a:pt x="117" y="153"/>
                            <a:pt x="117" y="153"/>
                            <a:pt x="117" y="153"/>
                          </a:cubicBezTo>
                          <a:cubicBezTo>
                            <a:pt x="120" y="153"/>
                            <a:pt x="122" y="152"/>
                            <a:pt x="122" y="149"/>
                          </a:cubicBezTo>
                          <a:cubicBezTo>
                            <a:pt x="122" y="105"/>
                            <a:pt x="122" y="105"/>
                            <a:pt x="122" y="105"/>
                          </a:cubicBezTo>
                          <a:cubicBezTo>
                            <a:pt x="122" y="103"/>
                            <a:pt x="120" y="101"/>
                            <a:pt x="117" y="101"/>
                          </a:cubicBezTo>
                          <a:cubicBezTo>
                            <a:pt x="59" y="101"/>
                            <a:pt x="59" y="101"/>
                            <a:pt x="59" y="101"/>
                          </a:cubicBezTo>
                          <a:cubicBezTo>
                            <a:pt x="56" y="101"/>
                            <a:pt x="54" y="103"/>
                            <a:pt x="54" y="105"/>
                          </a:cubicBezTo>
                          <a:cubicBezTo>
                            <a:pt x="54" y="112"/>
                            <a:pt x="54" y="112"/>
                            <a:pt x="54" y="112"/>
                          </a:cubicBezTo>
                          <a:cubicBezTo>
                            <a:pt x="46" y="112"/>
                            <a:pt x="46" y="112"/>
                            <a:pt x="46" y="112"/>
                          </a:cubicBezTo>
                          <a:cubicBezTo>
                            <a:pt x="46" y="77"/>
                            <a:pt x="46" y="77"/>
                            <a:pt x="46" y="77"/>
                          </a:cubicBezTo>
                          <a:cubicBezTo>
                            <a:pt x="89" y="77"/>
                            <a:pt x="89" y="77"/>
                            <a:pt x="89" y="77"/>
                          </a:cubicBezTo>
                          <a:cubicBezTo>
                            <a:pt x="91" y="77"/>
                            <a:pt x="93" y="75"/>
                            <a:pt x="93" y="73"/>
                          </a:cubicBezTo>
                          <a:cubicBezTo>
                            <a:pt x="90" y="66"/>
                            <a:pt x="90" y="66"/>
                            <a:pt x="90" y="66"/>
                          </a:cubicBezTo>
                          <a:cubicBezTo>
                            <a:pt x="90" y="64"/>
                            <a:pt x="88" y="62"/>
                            <a:pt x="86" y="62"/>
                          </a:cubicBezTo>
                          <a:cubicBezTo>
                            <a:pt x="83" y="62"/>
                            <a:pt x="83" y="62"/>
                            <a:pt x="83" y="62"/>
                          </a:cubicBezTo>
                          <a:cubicBezTo>
                            <a:pt x="80" y="55"/>
                            <a:pt x="80" y="55"/>
                            <a:pt x="80" y="55"/>
                          </a:cubicBezTo>
                          <a:cubicBezTo>
                            <a:pt x="70" y="55"/>
                            <a:pt x="70" y="55"/>
                            <a:pt x="70" y="55"/>
                          </a:cubicBezTo>
                          <a:cubicBezTo>
                            <a:pt x="70" y="53"/>
                            <a:pt x="70" y="53"/>
                            <a:pt x="70" y="53"/>
                          </a:cubicBezTo>
                          <a:cubicBezTo>
                            <a:pt x="76" y="53"/>
                            <a:pt x="76" y="53"/>
                            <a:pt x="76" y="53"/>
                          </a:cubicBezTo>
                          <a:cubicBezTo>
                            <a:pt x="79" y="53"/>
                            <a:pt x="81" y="51"/>
                            <a:pt x="81" y="49"/>
                          </a:cubicBezTo>
                          <a:cubicBezTo>
                            <a:pt x="81" y="4"/>
                            <a:pt x="81" y="4"/>
                            <a:pt x="81" y="4"/>
                          </a:cubicBezTo>
                          <a:cubicBezTo>
                            <a:pt x="81" y="2"/>
                            <a:pt x="79" y="0"/>
                            <a:pt x="76" y="0"/>
                          </a:cubicBezTo>
                          <a:cubicBezTo>
                            <a:pt x="17" y="0"/>
                            <a:pt x="17" y="0"/>
                            <a:pt x="17" y="0"/>
                          </a:cubicBezTo>
                          <a:cubicBezTo>
                            <a:pt x="15" y="0"/>
                            <a:pt x="13" y="2"/>
                            <a:pt x="13" y="4"/>
                          </a:cubicBezTo>
                          <a:cubicBezTo>
                            <a:pt x="13" y="49"/>
                            <a:pt x="13" y="49"/>
                            <a:pt x="13" y="49"/>
                          </a:cubicBezTo>
                          <a:cubicBezTo>
                            <a:pt x="13" y="51"/>
                            <a:pt x="15" y="53"/>
                            <a:pt x="17" y="53"/>
                          </a:cubicBezTo>
                          <a:cubicBezTo>
                            <a:pt x="24" y="53"/>
                            <a:pt x="24" y="53"/>
                            <a:pt x="24" y="53"/>
                          </a:cubicBezTo>
                          <a:cubicBezTo>
                            <a:pt x="24" y="55"/>
                            <a:pt x="24" y="55"/>
                            <a:pt x="24" y="55"/>
                          </a:cubicBezTo>
                          <a:cubicBezTo>
                            <a:pt x="14" y="55"/>
                            <a:pt x="14" y="55"/>
                            <a:pt x="14" y="55"/>
                          </a:cubicBezTo>
                          <a:cubicBezTo>
                            <a:pt x="11" y="62"/>
                            <a:pt x="11" y="62"/>
                            <a:pt x="11" y="62"/>
                          </a:cubicBezTo>
                          <a:cubicBezTo>
                            <a:pt x="8" y="62"/>
                            <a:pt x="8" y="62"/>
                            <a:pt x="8" y="62"/>
                          </a:cubicBezTo>
                          <a:cubicBezTo>
                            <a:pt x="5" y="62"/>
                            <a:pt x="3" y="64"/>
                            <a:pt x="3" y="66"/>
                          </a:cubicBezTo>
                          <a:cubicBezTo>
                            <a:pt x="0" y="73"/>
                            <a:pt x="0" y="73"/>
                            <a:pt x="0" y="73"/>
                          </a:cubicBezTo>
                          <a:cubicBezTo>
                            <a:pt x="0" y="75"/>
                            <a:pt x="2" y="77"/>
                            <a:pt x="5" y="77"/>
                          </a:cubicBezTo>
                          <a:cubicBezTo>
                            <a:pt x="41" y="77"/>
                            <a:pt x="41" y="77"/>
                            <a:pt x="41" y="77"/>
                          </a:cubicBezTo>
                          <a:cubicBezTo>
                            <a:pt x="41" y="112"/>
                            <a:pt x="41" y="112"/>
                            <a:pt x="41" y="112"/>
                          </a:cubicBezTo>
                          <a:cubicBezTo>
                            <a:pt x="30" y="112"/>
                            <a:pt x="30" y="112"/>
                            <a:pt x="30" y="112"/>
                          </a:cubicBezTo>
                          <a:cubicBezTo>
                            <a:pt x="30" y="116"/>
                            <a:pt x="30" y="116"/>
                            <a:pt x="30" y="116"/>
                          </a:cubicBezTo>
                          <a:cubicBezTo>
                            <a:pt x="54" y="116"/>
                            <a:pt x="54" y="116"/>
                            <a:pt x="54" y="116"/>
                          </a:cubicBezTo>
                          <a:cubicBezTo>
                            <a:pt x="54" y="149"/>
                            <a:pt x="54" y="149"/>
                            <a:pt x="54" y="149"/>
                          </a:cubicBezTo>
                          <a:cubicBezTo>
                            <a:pt x="54" y="152"/>
                            <a:pt x="56" y="153"/>
                            <a:pt x="59" y="153"/>
                          </a:cubicBezTo>
                          <a:cubicBezTo>
                            <a:pt x="65" y="153"/>
                            <a:pt x="65" y="153"/>
                            <a:pt x="65" y="153"/>
                          </a:cubicBezTo>
                          <a:cubicBezTo>
                            <a:pt x="65" y="156"/>
                            <a:pt x="65" y="156"/>
                            <a:pt x="65" y="156"/>
                          </a:cubicBezTo>
                          <a:cubicBezTo>
                            <a:pt x="55" y="156"/>
                            <a:pt x="55" y="156"/>
                            <a:pt x="55" y="156"/>
                          </a:cubicBezTo>
                          <a:cubicBezTo>
                            <a:pt x="52" y="163"/>
                            <a:pt x="52" y="163"/>
                            <a:pt x="52" y="163"/>
                          </a:cubicBezTo>
                          <a:cubicBezTo>
                            <a:pt x="49" y="163"/>
                            <a:pt x="49" y="163"/>
                            <a:pt x="49" y="163"/>
                          </a:cubicBezTo>
                          <a:cubicBezTo>
                            <a:pt x="46" y="163"/>
                            <a:pt x="45" y="165"/>
                            <a:pt x="45" y="167"/>
                          </a:cubicBezTo>
                          <a:cubicBezTo>
                            <a:pt x="42" y="173"/>
                            <a:pt x="42" y="173"/>
                            <a:pt x="42" y="173"/>
                          </a:cubicBezTo>
                          <a:cubicBezTo>
                            <a:pt x="42" y="176"/>
                            <a:pt x="43" y="178"/>
                            <a:pt x="46" y="178"/>
                          </a:cubicBezTo>
                          <a:cubicBezTo>
                            <a:pt x="130" y="178"/>
                            <a:pt x="130" y="178"/>
                            <a:pt x="130" y="178"/>
                          </a:cubicBezTo>
                          <a:cubicBezTo>
                            <a:pt x="133" y="178"/>
                            <a:pt x="134" y="176"/>
                            <a:pt x="134" y="173"/>
                          </a:cubicBezTo>
                          <a:lnTo>
                            <a:pt x="131" y="167"/>
                          </a:lnTo>
                          <a:close/>
                          <a:moveTo>
                            <a:pt x="17" y="50"/>
                          </a:moveTo>
                          <a:cubicBezTo>
                            <a:pt x="16" y="50"/>
                            <a:pt x="15" y="49"/>
                            <a:pt x="15" y="49"/>
                          </a:cubicBezTo>
                          <a:cubicBezTo>
                            <a:pt x="15" y="4"/>
                            <a:pt x="15" y="4"/>
                            <a:pt x="15" y="4"/>
                          </a:cubicBezTo>
                          <a:cubicBezTo>
                            <a:pt x="15" y="3"/>
                            <a:pt x="16" y="3"/>
                            <a:pt x="17" y="3"/>
                          </a:cubicBezTo>
                          <a:cubicBezTo>
                            <a:pt x="76" y="3"/>
                            <a:pt x="76" y="3"/>
                            <a:pt x="76" y="3"/>
                          </a:cubicBezTo>
                          <a:cubicBezTo>
                            <a:pt x="77" y="3"/>
                            <a:pt x="78" y="3"/>
                            <a:pt x="78" y="4"/>
                          </a:cubicBezTo>
                          <a:cubicBezTo>
                            <a:pt x="78" y="49"/>
                            <a:pt x="78" y="49"/>
                            <a:pt x="78" y="49"/>
                          </a:cubicBezTo>
                          <a:cubicBezTo>
                            <a:pt x="78" y="49"/>
                            <a:pt x="77" y="50"/>
                            <a:pt x="76" y="50"/>
                          </a:cubicBezTo>
                          <a:lnTo>
                            <a:pt x="17" y="50"/>
                          </a:lnTo>
                          <a:close/>
                          <a:moveTo>
                            <a:pt x="3" y="73"/>
                          </a:moveTo>
                          <a:cubicBezTo>
                            <a:pt x="3" y="72"/>
                            <a:pt x="6" y="67"/>
                            <a:pt x="6" y="67"/>
                          </a:cubicBezTo>
                          <a:cubicBezTo>
                            <a:pt x="6" y="66"/>
                            <a:pt x="6" y="66"/>
                            <a:pt x="6" y="66"/>
                          </a:cubicBezTo>
                          <a:cubicBezTo>
                            <a:pt x="6" y="65"/>
                            <a:pt x="7" y="64"/>
                            <a:pt x="8" y="64"/>
                          </a:cubicBezTo>
                          <a:cubicBezTo>
                            <a:pt x="12" y="64"/>
                            <a:pt x="12" y="64"/>
                            <a:pt x="12" y="64"/>
                          </a:cubicBezTo>
                          <a:cubicBezTo>
                            <a:pt x="12" y="64"/>
                            <a:pt x="15" y="60"/>
                            <a:pt x="15" y="58"/>
                          </a:cubicBezTo>
                          <a:cubicBezTo>
                            <a:pt x="18" y="58"/>
                            <a:pt x="26" y="58"/>
                            <a:pt x="26" y="58"/>
                          </a:cubicBezTo>
                          <a:cubicBezTo>
                            <a:pt x="26" y="58"/>
                            <a:pt x="26" y="55"/>
                            <a:pt x="26" y="54"/>
                          </a:cubicBezTo>
                          <a:cubicBezTo>
                            <a:pt x="31" y="54"/>
                            <a:pt x="63" y="54"/>
                            <a:pt x="67" y="54"/>
                          </a:cubicBezTo>
                          <a:cubicBezTo>
                            <a:pt x="67" y="55"/>
                            <a:pt x="67" y="58"/>
                            <a:pt x="67" y="58"/>
                          </a:cubicBezTo>
                          <a:cubicBezTo>
                            <a:pt x="67" y="58"/>
                            <a:pt x="76" y="58"/>
                            <a:pt x="78" y="58"/>
                          </a:cubicBezTo>
                          <a:cubicBezTo>
                            <a:pt x="79" y="60"/>
                            <a:pt x="81" y="64"/>
                            <a:pt x="81" y="64"/>
                          </a:cubicBezTo>
                          <a:cubicBezTo>
                            <a:pt x="86" y="64"/>
                            <a:pt x="86" y="64"/>
                            <a:pt x="86" y="64"/>
                          </a:cubicBezTo>
                          <a:cubicBezTo>
                            <a:pt x="87" y="64"/>
                            <a:pt x="88" y="65"/>
                            <a:pt x="88" y="66"/>
                          </a:cubicBezTo>
                          <a:cubicBezTo>
                            <a:pt x="88" y="67"/>
                            <a:pt x="88" y="67"/>
                            <a:pt x="88" y="67"/>
                          </a:cubicBezTo>
                          <a:cubicBezTo>
                            <a:pt x="88" y="67"/>
                            <a:pt x="90" y="72"/>
                            <a:pt x="91" y="73"/>
                          </a:cubicBezTo>
                          <a:cubicBezTo>
                            <a:pt x="90" y="74"/>
                            <a:pt x="90" y="74"/>
                            <a:pt x="89" y="74"/>
                          </a:cubicBezTo>
                          <a:cubicBezTo>
                            <a:pt x="5" y="74"/>
                            <a:pt x="5" y="74"/>
                            <a:pt x="5" y="74"/>
                          </a:cubicBezTo>
                          <a:cubicBezTo>
                            <a:pt x="4" y="74"/>
                            <a:pt x="3" y="74"/>
                            <a:pt x="3" y="73"/>
                          </a:cubicBezTo>
                          <a:close/>
                          <a:moveTo>
                            <a:pt x="59" y="151"/>
                          </a:moveTo>
                          <a:cubicBezTo>
                            <a:pt x="57" y="151"/>
                            <a:pt x="57" y="150"/>
                            <a:pt x="57" y="149"/>
                          </a:cubicBezTo>
                          <a:cubicBezTo>
                            <a:pt x="57" y="105"/>
                            <a:pt x="57" y="105"/>
                            <a:pt x="57" y="105"/>
                          </a:cubicBezTo>
                          <a:cubicBezTo>
                            <a:pt x="57" y="104"/>
                            <a:pt x="57" y="104"/>
                            <a:pt x="59" y="104"/>
                          </a:cubicBezTo>
                          <a:cubicBezTo>
                            <a:pt x="117" y="104"/>
                            <a:pt x="117" y="104"/>
                            <a:pt x="117" y="104"/>
                          </a:cubicBezTo>
                          <a:cubicBezTo>
                            <a:pt x="119" y="104"/>
                            <a:pt x="119" y="104"/>
                            <a:pt x="119" y="105"/>
                          </a:cubicBezTo>
                          <a:cubicBezTo>
                            <a:pt x="119" y="149"/>
                            <a:pt x="119" y="149"/>
                            <a:pt x="119" y="149"/>
                          </a:cubicBezTo>
                          <a:cubicBezTo>
                            <a:pt x="119" y="150"/>
                            <a:pt x="119" y="151"/>
                            <a:pt x="117" y="151"/>
                          </a:cubicBezTo>
                          <a:lnTo>
                            <a:pt x="59" y="151"/>
                          </a:lnTo>
                          <a:close/>
                          <a:moveTo>
                            <a:pt x="130" y="175"/>
                          </a:moveTo>
                          <a:cubicBezTo>
                            <a:pt x="46" y="175"/>
                            <a:pt x="46" y="175"/>
                            <a:pt x="46" y="175"/>
                          </a:cubicBezTo>
                          <a:cubicBezTo>
                            <a:pt x="45" y="175"/>
                            <a:pt x="44" y="175"/>
                            <a:pt x="44" y="174"/>
                          </a:cubicBezTo>
                          <a:cubicBezTo>
                            <a:pt x="45" y="173"/>
                            <a:pt x="47" y="167"/>
                            <a:pt x="47" y="167"/>
                          </a:cubicBezTo>
                          <a:cubicBezTo>
                            <a:pt x="47" y="167"/>
                            <a:pt x="47" y="167"/>
                            <a:pt x="47" y="167"/>
                          </a:cubicBezTo>
                          <a:cubicBezTo>
                            <a:pt x="47" y="166"/>
                            <a:pt x="48" y="165"/>
                            <a:pt x="49" y="165"/>
                          </a:cubicBezTo>
                          <a:cubicBezTo>
                            <a:pt x="54" y="165"/>
                            <a:pt x="54" y="165"/>
                            <a:pt x="54" y="165"/>
                          </a:cubicBezTo>
                          <a:cubicBezTo>
                            <a:pt x="54" y="165"/>
                            <a:pt x="56" y="161"/>
                            <a:pt x="57" y="159"/>
                          </a:cubicBezTo>
                          <a:cubicBezTo>
                            <a:pt x="59" y="159"/>
                            <a:pt x="68" y="159"/>
                            <a:pt x="68" y="159"/>
                          </a:cubicBezTo>
                          <a:cubicBezTo>
                            <a:pt x="68" y="159"/>
                            <a:pt x="68" y="155"/>
                            <a:pt x="68" y="155"/>
                          </a:cubicBezTo>
                          <a:cubicBezTo>
                            <a:pt x="72" y="155"/>
                            <a:pt x="104" y="155"/>
                            <a:pt x="108" y="155"/>
                          </a:cubicBezTo>
                          <a:cubicBezTo>
                            <a:pt x="108" y="155"/>
                            <a:pt x="108" y="159"/>
                            <a:pt x="108" y="159"/>
                          </a:cubicBezTo>
                          <a:cubicBezTo>
                            <a:pt x="108" y="159"/>
                            <a:pt x="117" y="159"/>
                            <a:pt x="119" y="159"/>
                          </a:cubicBezTo>
                          <a:cubicBezTo>
                            <a:pt x="120" y="161"/>
                            <a:pt x="122" y="165"/>
                            <a:pt x="122" y="165"/>
                          </a:cubicBezTo>
                          <a:cubicBezTo>
                            <a:pt x="127" y="165"/>
                            <a:pt x="127" y="165"/>
                            <a:pt x="127" y="165"/>
                          </a:cubicBezTo>
                          <a:cubicBezTo>
                            <a:pt x="128" y="165"/>
                            <a:pt x="129" y="166"/>
                            <a:pt x="129" y="167"/>
                          </a:cubicBezTo>
                          <a:cubicBezTo>
                            <a:pt x="129" y="167"/>
                            <a:pt x="129" y="167"/>
                            <a:pt x="129" y="167"/>
                          </a:cubicBezTo>
                          <a:cubicBezTo>
                            <a:pt x="129" y="167"/>
                            <a:pt x="131" y="173"/>
                            <a:pt x="132" y="174"/>
                          </a:cubicBezTo>
                          <a:cubicBezTo>
                            <a:pt x="132" y="175"/>
                            <a:pt x="131" y="175"/>
                            <a:pt x="130" y="17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3" name="Freeform 49"/>
                    <p:cNvSpPr/>
                    <p:nvPr/>
                  </p:nvSpPr>
                  <p:spPr bwMode="auto">
                    <a:xfrm>
                      <a:off x="6142038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4" name="Freeform 50"/>
                    <p:cNvSpPr/>
                    <p:nvPr/>
                  </p:nvSpPr>
                  <p:spPr bwMode="auto">
                    <a:xfrm>
                      <a:off x="6188076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5" name="Freeform 51"/>
                    <p:cNvSpPr/>
                    <p:nvPr/>
                  </p:nvSpPr>
                  <p:spPr bwMode="auto">
                    <a:xfrm>
                      <a:off x="6232526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6" name="Freeform 52"/>
                    <p:cNvSpPr/>
                    <p:nvPr/>
                  </p:nvSpPr>
                  <p:spPr bwMode="auto">
                    <a:xfrm>
                      <a:off x="6278563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7" name="Freeform 53"/>
                    <p:cNvSpPr/>
                    <p:nvPr/>
                  </p:nvSpPr>
                  <p:spPr bwMode="auto">
                    <a:xfrm>
                      <a:off x="6324601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8" name="Freeform 54"/>
                    <p:cNvSpPr/>
                    <p:nvPr/>
                  </p:nvSpPr>
                  <p:spPr bwMode="auto">
                    <a:xfrm>
                      <a:off x="6370638" y="3736976"/>
                      <a:ext cx="30163" cy="7938"/>
                    </a:xfrm>
                    <a:custGeom>
                      <a:avLst/>
                      <a:gdLst>
                        <a:gd name="T0" fmla="*/ 6 w 8"/>
                        <a:gd name="T1" fmla="*/ 0 h 2"/>
                        <a:gd name="T2" fmla="*/ 2 w 8"/>
                        <a:gd name="T3" fmla="*/ 0 h 2"/>
                        <a:gd name="T4" fmla="*/ 0 w 8"/>
                        <a:gd name="T5" fmla="*/ 1 h 2"/>
                        <a:gd name="T6" fmla="*/ 2 w 8"/>
                        <a:gd name="T7" fmla="*/ 2 h 2"/>
                        <a:gd name="T8" fmla="*/ 6 w 8"/>
                        <a:gd name="T9" fmla="*/ 2 h 2"/>
                        <a:gd name="T10" fmla="*/ 8 w 8"/>
                        <a:gd name="T11" fmla="*/ 1 h 2"/>
                        <a:gd name="T12" fmla="*/ 6 w 8"/>
                        <a:gd name="T13" fmla="*/ 0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6" y="0"/>
                          </a:move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79" name="Freeform 55"/>
                    <p:cNvSpPr/>
                    <p:nvPr/>
                  </p:nvSpPr>
                  <p:spPr bwMode="auto">
                    <a:xfrm>
                      <a:off x="6164263" y="3721101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0" name="Freeform 56"/>
                    <p:cNvSpPr/>
                    <p:nvPr/>
                  </p:nvSpPr>
                  <p:spPr bwMode="auto">
                    <a:xfrm>
                      <a:off x="6210301" y="3721101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1" name="Freeform 57"/>
                    <p:cNvSpPr/>
                    <p:nvPr/>
                  </p:nvSpPr>
                  <p:spPr bwMode="auto">
                    <a:xfrm>
                      <a:off x="6256338" y="3721101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2" name="Freeform 58"/>
                    <p:cNvSpPr/>
                    <p:nvPr/>
                  </p:nvSpPr>
                  <p:spPr bwMode="auto">
                    <a:xfrm>
                      <a:off x="6300788" y="3721101"/>
                      <a:ext cx="31750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3" name="Freeform 59"/>
                    <p:cNvSpPr/>
                    <p:nvPr/>
                  </p:nvSpPr>
                  <p:spPr bwMode="auto">
                    <a:xfrm>
                      <a:off x="6346826" y="3721101"/>
                      <a:ext cx="30163" cy="7938"/>
                    </a:xfrm>
                    <a:custGeom>
                      <a:avLst/>
                      <a:gdLst>
                        <a:gd name="T0" fmla="*/ 2 w 8"/>
                        <a:gd name="T1" fmla="*/ 2 h 2"/>
                        <a:gd name="T2" fmla="*/ 6 w 8"/>
                        <a:gd name="T3" fmla="*/ 2 h 2"/>
                        <a:gd name="T4" fmla="*/ 8 w 8"/>
                        <a:gd name="T5" fmla="*/ 1 h 2"/>
                        <a:gd name="T6" fmla="*/ 6 w 8"/>
                        <a:gd name="T7" fmla="*/ 0 h 2"/>
                        <a:gd name="T8" fmla="*/ 2 w 8"/>
                        <a:gd name="T9" fmla="*/ 0 h 2"/>
                        <a:gd name="T10" fmla="*/ 0 w 8"/>
                        <a:gd name="T11" fmla="*/ 1 h 2"/>
                        <a:gd name="T12" fmla="*/ 2 w 8"/>
                        <a:gd name="T13" fmla="*/ 2 h 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" h="2">
                          <a:moveTo>
                            <a:pt x="2" y="2"/>
                          </a:moveTo>
                          <a:cubicBezTo>
                            <a:pt x="6" y="2"/>
                            <a:pt x="6" y="2"/>
                            <a:pt x="6" y="2"/>
                          </a:cubicBezTo>
                          <a:cubicBezTo>
                            <a:pt x="7" y="2"/>
                            <a:pt x="8" y="2"/>
                            <a:pt x="8" y="1"/>
                          </a:cubicBezTo>
                          <a:cubicBezTo>
                            <a:pt x="8" y="0"/>
                            <a:pt x="7" y="0"/>
                            <a:pt x="6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0"/>
                            <a:pt x="0" y="1"/>
                          </a:cubicBezTo>
                          <a:cubicBezTo>
                            <a:pt x="0" y="2"/>
                            <a:pt x="1" y="2"/>
                            <a:pt x="2" y="2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/>
                    <a:lstStyle/>
                    <a:p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</p:grpSp>
          <p:sp>
            <p:nvSpPr>
              <p:cNvPr id="13" name="文本框 12"/>
              <p:cNvSpPr txBox="1"/>
              <p:nvPr/>
            </p:nvSpPr>
            <p:spPr>
              <a:xfrm>
                <a:off x="3638290" y="5171221"/>
                <a:ext cx="13378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大数据</a:t>
                </a:r>
                <a:endPara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3232810" y="3734259"/>
              <a:ext cx="1337824" cy="940001"/>
              <a:chOff x="3851410" y="3786091"/>
              <a:chExt cx="1337824" cy="94000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048703" y="3786091"/>
                <a:ext cx="940001" cy="940001"/>
                <a:chOff x="4048703" y="3786091"/>
                <a:chExt cx="940001" cy="940001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4048703" y="3786091"/>
                  <a:ext cx="940001" cy="940001"/>
                </a:xfrm>
                <a:prstGeom prst="ellipse">
                  <a:avLst/>
                </a:prstGeom>
                <a:solidFill>
                  <a:srgbClr val="E8BD8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18"/>
                <p:cNvSpPr/>
                <p:nvPr/>
              </p:nvSpPr>
              <p:spPr bwMode="auto">
                <a:xfrm>
                  <a:off x="4327758" y="3872570"/>
                  <a:ext cx="381890" cy="365445"/>
                </a:xfrm>
                <a:custGeom>
                  <a:avLst/>
                  <a:gdLst>
                    <a:gd name="T0" fmla="*/ 174 w 174"/>
                    <a:gd name="T1" fmla="*/ 139 h 166"/>
                    <a:gd name="T2" fmla="*/ 153 w 174"/>
                    <a:gd name="T3" fmla="*/ 126 h 166"/>
                    <a:gd name="T4" fmla="*/ 126 w 174"/>
                    <a:gd name="T5" fmla="*/ 115 h 166"/>
                    <a:gd name="T6" fmla="*/ 118 w 174"/>
                    <a:gd name="T7" fmla="*/ 112 h 166"/>
                    <a:gd name="T8" fmla="*/ 111 w 174"/>
                    <a:gd name="T9" fmla="*/ 100 h 166"/>
                    <a:gd name="T10" fmla="*/ 106 w 174"/>
                    <a:gd name="T11" fmla="*/ 100 h 166"/>
                    <a:gd name="T12" fmla="*/ 111 w 174"/>
                    <a:gd name="T13" fmla="*/ 90 h 166"/>
                    <a:gd name="T14" fmla="*/ 113 w 174"/>
                    <a:gd name="T15" fmla="*/ 79 h 166"/>
                    <a:gd name="T16" fmla="*/ 118 w 174"/>
                    <a:gd name="T17" fmla="*/ 74 h 166"/>
                    <a:gd name="T18" fmla="*/ 121 w 174"/>
                    <a:gd name="T19" fmla="*/ 67 h 166"/>
                    <a:gd name="T20" fmla="*/ 120 w 174"/>
                    <a:gd name="T21" fmla="*/ 54 h 166"/>
                    <a:gd name="T22" fmla="*/ 118 w 174"/>
                    <a:gd name="T23" fmla="*/ 49 h 166"/>
                    <a:gd name="T24" fmla="*/ 119 w 174"/>
                    <a:gd name="T25" fmla="*/ 32 h 166"/>
                    <a:gd name="T26" fmla="*/ 118 w 174"/>
                    <a:gd name="T27" fmla="*/ 20 h 166"/>
                    <a:gd name="T28" fmla="*/ 113 w 174"/>
                    <a:gd name="T29" fmla="*/ 13 h 166"/>
                    <a:gd name="T30" fmla="*/ 108 w 174"/>
                    <a:gd name="T31" fmla="*/ 12 h 166"/>
                    <a:gd name="T32" fmla="*/ 104 w 174"/>
                    <a:gd name="T33" fmla="*/ 9 h 166"/>
                    <a:gd name="T34" fmla="*/ 67 w 174"/>
                    <a:gd name="T35" fmla="*/ 9 h 166"/>
                    <a:gd name="T36" fmla="*/ 54 w 174"/>
                    <a:gd name="T37" fmla="*/ 48 h 166"/>
                    <a:gd name="T38" fmla="*/ 52 w 174"/>
                    <a:gd name="T39" fmla="*/ 57 h 166"/>
                    <a:gd name="T40" fmla="*/ 57 w 174"/>
                    <a:gd name="T41" fmla="*/ 76 h 166"/>
                    <a:gd name="T42" fmla="*/ 60 w 174"/>
                    <a:gd name="T43" fmla="*/ 77 h 166"/>
                    <a:gd name="T44" fmla="*/ 62 w 174"/>
                    <a:gd name="T45" fmla="*/ 91 h 166"/>
                    <a:gd name="T46" fmla="*/ 67 w 174"/>
                    <a:gd name="T47" fmla="*/ 99 h 166"/>
                    <a:gd name="T48" fmla="*/ 63 w 174"/>
                    <a:gd name="T49" fmla="*/ 100 h 166"/>
                    <a:gd name="T50" fmla="*/ 56 w 174"/>
                    <a:gd name="T51" fmla="*/ 112 h 166"/>
                    <a:gd name="T52" fmla="*/ 48 w 174"/>
                    <a:gd name="T53" fmla="*/ 115 h 166"/>
                    <a:gd name="T54" fmla="*/ 21 w 174"/>
                    <a:gd name="T55" fmla="*/ 126 h 166"/>
                    <a:gd name="T56" fmla="*/ 0 w 174"/>
                    <a:gd name="T57" fmla="*/ 139 h 166"/>
                    <a:gd name="T58" fmla="*/ 0 w 174"/>
                    <a:gd name="T59" fmla="*/ 166 h 166"/>
                    <a:gd name="T60" fmla="*/ 76 w 174"/>
                    <a:gd name="T61" fmla="*/ 166 h 166"/>
                    <a:gd name="T62" fmla="*/ 82 w 174"/>
                    <a:gd name="T63" fmla="*/ 127 h 166"/>
                    <a:gd name="T64" fmla="*/ 77 w 174"/>
                    <a:gd name="T65" fmla="*/ 117 h 166"/>
                    <a:gd name="T66" fmla="*/ 88 w 174"/>
                    <a:gd name="T67" fmla="*/ 112 h 166"/>
                    <a:gd name="T68" fmla="*/ 97 w 174"/>
                    <a:gd name="T69" fmla="*/ 117 h 166"/>
                    <a:gd name="T70" fmla="*/ 92 w 174"/>
                    <a:gd name="T71" fmla="*/ 128 h 166"/>
                    <a:gd name="T72" fmla="*/ 101 w 174"/>
                    <a:gd name="T73" fmla="*/ 166 h 166"/>
                    <a:gd name="T74" fmla="*/ 174 w 174"/>
                    <a:gd name="T75" fmla="*/ 166 h 166"/>
                    <a:gd name="T76" fmla="*/ 174 w 174"/>
                    <a:gd name="T77" fmla="*/ 139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4" h="166">
                      <a:moveTo>
                        <a:pt x="174" y="139"/>
                      </a:moveTo>
                      <a:cubicBezTo>
                        <a:pt x="171" y="131"/>
                        <a:pt x="161" y="129"/>
                        <a:pt x="153" y="126"/>
                      </a:cubicBezTo>
                      <a:cubicBezTo>
                        <a:pt x="144" y="122"/>
                        <a:pt x="135" y="118"/>
                        <a:pt x="126" y="115"/>
                      </a:cubicBezTo>
                      <a:cubicBezTo>
                        <a:pt x="123" y="114"/>
                        <a:pt x="121" y="113"/>
                        <a:pt x="118" y="112"/>
                      </a:cubicBezTo>
                      <a:cubicBezTo>
                        <a:pt x="115" y="110"/>
                        <a:pt x="113" y="104"/>
                        <a:pt x="111" y="100"/>
                      </a:cubicBezTo>
                      <a:cubicBezTo>
                        <a:pt x="109" y="100"/>
                        <a:pt x="108" y="100"/>
                        <a:pt x="106" y="100"/>
                      </a:cubicBezTo>
                      <a:cubicBezTo>
                        <a:pt x="106" y="94"/>
                        <a:pt x="110" y="94"/>
                        <a:pt x="111" y="90"/>
                      </a:cubicBezTo>
                      <a:cubicBezTo>
                        <a:pt x="112" y="86"/>
                        <a:pt x="111" y="82"/>
                        <a:pt x="113" y="79"/>
                      </a:cubicBezTo>
                      <a:cubicBezTo>
                        <a:pt x="114" y="76"/>
                        <a:pt x="117" y="76"/>
                        <a:pt x="118" y="74"/>
                      </a:cubicBezTo>
                      <a:cubicBezTo>
                        <a:pt x="120" y="73"/>
                        <a:pt x="120" y="69"/>
                        <a:pt x="121" y="67"/>
                      </a:cubicBezTo>
                      <a:cubicBezTo>
                        <a:pt x="122" y="63"/>
                        <a:pt x="122" y="58"/>
                        <a:pt x="120" y="54"/>
                      </a:cubicBezTo>
                      <a:cubicBezTo>
                        <a:pt x="119" y="52"/>
                        <a:pt x="119" y="51"/>
                        <a:pt x="118" y="49"/>
                      </a:cubicBezTo>
                      <a:cubicBezTo>
                        <a:pt x="118" y="45"/>
                        <a:pt x="119" y="35"/>
                        <a:pt x="119" y="32"/>
                      </a:cubicBezTo>
                      <a:cubicBezTo>
                        <a:pt x="119" y="26"/>
                        <a:pt x="119" y="26"/>
                        <a:pt x="118" y="20"/>
                      </a:cubicBezTo>
                      <a:cubicBezTo>
                        <a:pt x="118" y="20"/>
                        <a:pt x="116" y="14"/>
                        <a:pt x="113" y="13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104" y="9"/>
                        <a:pt x="104" y="9"/>
                        <a:pt x="104" y="9"/>
                      </a:cubicBezTo>
                      <a:cubicBezTo>
                        <a:pt x="90" y="0"/>
                        <a:pt x="75" y="6"/>
                        <a:pt x="67" y="9"/>
                      </a:cubicBezTo>
                      <a:cubicBezTo>
                        <a:pt x="56" y="13"/>
                        <a:pt x="49" y="24"/>
                        <a:pt x="54" y="48"/>
                      </a:cubicBezTo>
                      <a:cubicBezTo>
                        <a:pt x="55" y="52"/>
                        <a:pt x="51" y="54"/>
                        <a:pt x="52" y="57"/>
                      </a:cubicBezTo>
                      <a:cubicBezTo>
                        <a:pt x="52" y="61"/>
                        <a:pt x="52" y="73"/>
                        <a:pt x="57" y="76"/>
                      </a:cubicBezTo>
                      <a:cubicBezTo>
                        <a:pt x="57" y="76"/>
                        <a:pt x="61" y="77"/>
                        <a:pt x="60" y="77"/>
                      </a:cubicBezTo>
                      <a:cubicBezTo>
                        <a:pt x="61" y="82"/>
                        <a:pt x="61" y="87"/>
                        <a:pt x="62" y="91"/>
                      </a:cubicBezTo>
                      <a:cubicBezTo>
                        <a:pt x="63" y="94"/>
                        <a:pt x="66" y="95"/>
                        <a:pt x="67" y="99"/>
                      </a:cubicBezTo>
                      <a:cubicBezTo>
                        <a:pt x="63" y="100"/>
                        <a:pt x="63" y="100"/>
                        <a:pt x="63" y="100"/>
                      </a:cubicBezTo>
                      <a:cubicBezTo>
                        <a:pt x="61" y="104"/>
                        <a:pt x="59" y="110"/>
                        <a:pt x="56" y="112"/>
                      </a:cubicBezTo>
                      <a:cubicBezTo>
                        <a:pt x="53" y="113"/>
                        <a:pt x="51" y="114"/>
                        <a:pt x="48" y="115"/>
                      </a:cubicBezTo>
                      <a:cubicBezTo>
                        <a:pt x="39" y="118"/>
                        <a:pt x="30" y="122"/>
                        <a:pt x="21" y="126"/>
                      </a:cubicBezTo>
                      <a:cubicBezTo>
                        <a:pt x="13" y="129"/>
                        <a:pt x="3" y="131"/>
                        <a:pt x="0" y="139"/>
                      </a:cubicBezTo>
                      <a:cubicBezTo>
                        <a:pt x="0" y="145"/>
                        <a:pt x="0" y="158"/>
                        <a:pt x="0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82" y="127"/>
                        <a:pt x="82" y="127"/>
                        <a:pt x="82" y="127"/>
                      </a:cubicBezTo>
                      <a:cubicBezTo>
                        <a:pt x="77" y="117"/>
                        <a:pt x="77" y="117"/>
                        <a:pt x="77" y="117"/>
                      </a:cubicBezTo>
                      <a:cubicBezTo>
                        <a:pt x="88" y="112"/>
                        <a:pt x="88" y="112"/>
                        <a:pt x="88" y="112"/>
                      </a:cubicBezTo>
                      <a:cubicBezTo>
                        <a:pt x="97" y="117"/>
                        <a:pt x="97" y="117"/>
                        <a:pt x="97" y="117"/>
                      </a:cubicBezTo>
                      <a:cubicBezTo>
                        <a:pt x="92" y="128"/>
                        <a:pt x="92" y="128"/>
                        <a:pt x="92" y="128"/>
                      </a:cubicBezTo>
                      <a:cubicBezTo>
                        <a:pt x="101" y="166"/>
                        <a:pt x="101" y="166"/>
                        <a:pt x="101" y="166"/>
                      </a:cubicBezTo>
                      <a:cubicBezTo>
                        <a:pt x="174" y="166"/>
                        <a:pt x="174" y="166"/>
                        <a:pt x="174" y="166"/>
                      </a:cubicBezTo>
                      <a:cubicBezTo>
                        <a:pt x="174" y="158"/>
                        <a:pt x="174" y="145"/>
                        <a:pt x="174" y="13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文本框 17"/>
              <p:cNvSpPr txBox="1"/>
              <p:nvPr/>
            </p:nvSpPr>
            <p:spPr>
              <a:xfrm>
                <a:off x="3851410" y="4244860"/>
                <a:ext cx="13378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实名认证</a:t>
                </a:r>
                <a:endPara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161100" y="1977800"/>
              <a:ext cx="1655673" cy="1655673"/>
              <a:chOff x="1693338" y="1856194"/>
              <a:chExt cx="1655673" cy="165567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693338" y="1856194"/>
                <a:ext cx="1655673" cy="1655673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839941" y="2935057"/>
                <a:ext cx="13378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云计算</a:t>
                </a:r>
                <a:endParaRPr lang="en-US" altLang="zh-CN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2038466" y="2092803"/>
                <a:ext cx="965415" cy="862840"/>
              </a:xfrm>
              <a:custGeom>
                <a:avLst/>
                <a:gdLst>
                  <a:gd name="T0" fmla="*/ 200 w 200"/>
                  <a:gd name="T1" fmla="*/ 62 h 178"/>
                  <a:gd name="T2" fmla="*/ 176 w 200"/>
                  <a:gd name="T3" fmla="*/ 39 h 178"/>
                  <a:gd name="T4" fmla="*/ 171 w 200"/>
                  <a:gd name="T5" fmla="*/ 39 h 178"/>
                  <a:gd name="T6" fmla="*/ 171 w 200"/>
                  <a:gd name="T7" fmla="*/ 38 h 178"/>
                  <a:gd name="T8" fmla="*/ 135 w 200"/>
                  <a:gd name="T9" fmla="*/ 3 h 178"/>
                  <a:gd name="T10" fmla="*/ 106 w 200"/>
                  <a:gd name="T11" fmla="*/ 16 h 178"/>
                  <a:gd name="T12" fmla="*/ 70 w 200"/>
                  <a:gd name="T13" fmla="*/ 0 h 178"/>
                  <a:gd name="T14" fmla="*/ 24 w 200"/>
                  <a:gd name="T15" fmla="*/ 45 h 178"/>
                  <a:gd name="T16" fmla="*/ 26 w 200"/>
                  <a:gd name="T17" fmla="*/ 59 h 178"/>
                  <a:gd name="T18" fmla="*/ 0 w 200"/>
                  <a:gd name="T19" fmla="*/ 89 h 178"/>
                  <a:gd name="T20" fmla="*/ 31 w 200"/>
                  <a:gd name="T21" fmla="*/ 119 h 178"/>
                  <a:gd name="T22" fmla="*/ 43 w 200"/>
                  <a:gd name="T23" fmla="*/ 117 h 178"/>
                  <a:gd name="T24" fmla="*/ 60 w 200"/>
                  <a:gd name="T25" fmla="*/ 133 h 178"/>
                  <a:gd name="T26" fmla="*/ 61 w 200"/>
                  <a:gd name="T27" fmla="*/ 133 h 178"/>
                  <a:gd name="T28" fmla="*/ 73 w 200"/>
                  <a:gd name="T29" fmla="*/ 143 h 178"/>
                  <a:gd name="T30" fmla="*/ 84 w 200"/>
                  <a:gd name="T31" fmla="*/ 131 h 178"/>
                  <a:gd name="T32" fmla="*/ 77 w 200"/>
                  <a:gd name="T33" fmla="*/ 122 h 178"/>
                  <a:gd name="T34" fmla="*/ 78 w 200"/>
                  <a:gd name="T35" fmla="*/ 116 h 178"/>
                  <a:gd name="T36" fmla="*/ 78 w 200"/>
                  <a:gd name="T37" fmla="*/ 115 h 178"/>
                  <a:gd name="T38" fmla="*/ 88 w 200"/>
                  <a:gd name="T39" fmla="*/ 117 h 178"/>
                  <a:gd name="T40" fmla="*/ 92 w 200"/>
                  <a:gd name="T41" fmla="*/ 117 h 178"/>
                  <a:gd name="T42" fmla="*/ 97 w 200"/>
                  <a:gd name="T43" fmla="*/ 131 h 178"/>
                  <a:gd name="T44" fmla="*/ 89 w 200"/>
                  <a:gd name="T45" fmla="*/ 141 h 178"/>
                  <a:gd name="T46" fmla="*/ 99 w 200"/>
                  <a:gd name="T47" fmla="*/ 151 h 178"/>
                  <a:gd name="T48" fmla="*/ 109 w 200"/>
                  <a:gd name="T49" fmla="*/ 140 h 178"/>
                  <a:gd name="T50" fmla="*/ 109 w 200"/>
                  <a:gd name="T51" fmla="*/ 139 h 178"/>
                  <a:gd name="T52" fmla="*/ 117 w 200"/>
                  <a:gd name="T53" fmla="*/ 140 h 178"/>
                  <a:gd name="T54" fmla="*/ 142 w 200"/>
                  <a:gd name="T55" fmla="*/ 116 h 178"/>
                  <a:gd name="T56" fmla="*/ 152 w 200"/>
                  <a:gd name="T57" fmla="*/ 117 h 178"/>
                  <a:gd name="T58" fmla="*/ 177 w 200"/>
                  <a:gd name="T59" fmla="*/ 93 h 178"/>
                  <a:gd name="T60" fmla="*/ 175 w 200"/>
                  <a:gd name="T61" fmla="*/ 84 h 178"/>
                  <a:gd name="T62" fmla="*/ 176 w 200"/>
                  <a:gd name="T63" fmla="*/ 84 h 178"/>
                  <a:gd name="T64" fmla="*/ 200 w 200"/>
                  <a:gd name="T65" fmla="*/ 62 h 178"/>
                  <a:gd name="T66" fmla="*/ 117 w 200"/>
                  <a:gd name="T67" fmla="*/ 147 h 178"/>
                  <a:gd name="T68" fmla="*/ 120 w 200"/>
                  <a:gd name="T69" fmla="*/ 145 h 178"/>
                  <a:gd name="T70" fmla="*/ 117 w 200"/>
                  <a:gd name="T71" fmla="*/ 143 h 178"/>
                  <a:gd name="T72" fmla="*/ 114 w 200"/>
                  <a:gd name="T73" fmla="*/ 145 h 178"/>
                  <a:gd name="T74" fmla="*/ 117 w 200"/>
                  <a:gd name="T75" fmla="*/ 147 h 178"/>
                  <a:gd name="T76" fmla="*/ 116 w 200"/>
                  <a:gd name="T77" fmla="*/ 168 h 178"/>
                  <a:gd name="T78" fmla="*/ 111 w 200"/>
                  <a:gd name="T79" fmla="*/ 173 h 178"/>
                  <a:gd name="T80" fmla="*/ 117 w 200"/>
                  <a:gd name="T81" fmla="*/ 178 h 178"/>
                  <a:gd name="T82" fmla="*/ 122 w 200"/>
                  <a:gd name="T83" fmla="*/ 173 h 178"/>
                  <a:gd name="T84" fmla="*/ 116 w 200"/>
                  <a:gd name="T85" fmla="*/ 168 h 178"/>
                  <a:gd name="T86" fmla="*/ 116 w 200"/>
                  <a:gd name="T87" fmla="*/ 155 h 178"/>
                  <a:gd name="T88" fmla="*/ 111 w 200"/>
                  <a:gd name="T89" fmla="*/ 150 h 178"/>
                  <a:gd name="T90" fmla="*/ 106 w 200"/>
                  <a:gd name="T91" fmla="*/ 155 h 178"/>
                  <a:gd name="T92" fmla="*/ 111 w 200"/>
                  <a:gd name="T93" fmla="*/ 160 h 178"/>
                  <a:gd name="T94" fmla="*/ 116 w 200"/>
                  <a:gd name="T95" fmla="*/ 155 h 178"/>
                  <a:gd name="T96" fmla="*/ 97 w 200"/>
                  <a:gd name="T97" fmla="*/ 156 h 178"/>
                  <a:gd name="T98" fmla="*/ 89 w 200"/>
                  <a:gd name="T99" fmla="*/ 164 h 178"/>
                  <a:gd name="T100" fmla="*/ 98 w 200"/>
                  <a:gd name="T101" fmla="*/ 172 h 178"/>
                  <a:gd name="T102" fmla="*/ 106 w 200"/>
                  <a:gd name="T103" fmla="*/ 163 h 178"/>
                  <a:gd name="T104" fmla="*/ 97 w 200"/>
                  <a:gd name="T105" fmla="*/ 156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0" h="178">
                    <a:moveTo>
                      <a:pt x="200" y="62"/>
                    </a:moveTo>
                    <a:cubicBezTo>
                      <a:pt x="200" y="49"/>
                      <a:pt x="189" y="39"/>
                      <a:pt x="176" y="39"/>
                    </a:cubicBezTo>
                    <a:cubicBezTo>
                      <a:pt x="174" y="39"/>
                      <a:pt x="172" y="39"/>
                      <a:pt x="171" y="39"/>
                    </a:cubicBezTo>
                    <a:cubicBezTo>
                      <a:pt x="171" y="39"/>
                      <a:pt x="171" y="38"/>
                      <a:pt x="171" y="38"/>
                    </a:cubicBezTo>
                    <a:cubicBezTo>
                      <a:pt x="171" y="18"/>
                      <a:pt x="155" y="3"/>
                      <a:pt x="135" y="3"/>
                    </a:cubicBezTo>
                    <a:cubicBezTo>
                      <a:pt x="123" y="3"/>
                      <a:pt x="113" y="8"/>
                      <a:pt x="106" y="16"/>
                    </a:cubicBezTo>
                    <a:cubicBezTo>
                      <a:pt x="98" y="6"/>
                      <a:pt x="85" y="0"/>
                      <a:pt x="70" y="0"/>
                    </a:cubicBezTo>
                    <a:cubicBezTo>
                      <a:pt x="45" y="0"/>
                      <a:pt x="24" y="20"/>
                      <a:pt x="24" y="45"/>
                    </a:cubicBezTo>
                    <a:cubicBezTo>
                      <a:pt x="24" y="50"/>
                      <a:pt x="25" y="55"/>
                      <a:pt x="26" y="59"/>
                    </a:cubicBezTo>
                    <a:cubicBezTo>
                      <a:pt x="11" y="62"/>
                      <a:pt x="0" y="74"/>
                      <a:pt x="0" y="89"/>
                    </a:cubicBezTo>
                    <a:cubicBezTo>
                      <a:pt x="0" y="106"/>
                      <a:pt x="14" y="119"/>
                      <a:pt x="31" y="119"/>
                    </a:cubicBezTo>
                    <a:cubicBezTo>
                      <a:pt x="36" y="119"/>
                      <a:pt x="39" y="119"/>
                      <a:pt x="43" y="117"/>
                    </a:cubicBezTo>
                    <a:cubicBezTo>
                      <a:pt x="44" y="126"/>
                      <a:pt x="51" y="133"/>
                      <a:pt x="60" y="133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62" y="138"/>
                      <a:pt x="67" y="143"/>
                      <a:pt x="73" y="143"/>
                    </a:cubicBezTo>
                    <a:cubicBezTo>
                      <a:pt x="79" y="143"/>
                      <a:pt x="84" y="137"/>
                      <a:pt x="84" y="131"/>
                    </a:cubicBezTo>
                    <a:cubicBezTo>
                      <a:pt x="84" y="127"/>
                      <a:pt x="81" y="123"/>
                      <a:pt x="77" y="122"/>
                    </a:cubicBezTo>
                    <a:cubicBezTo>
                      <a:pt x="78" y="120"/>
                      <a:pt x="78" y="118"/>
                      <a:pt x="78" y="116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81" y="116"/>
                      <a:pt x="84" y="117"/>
                      <a:pt x="88" y="117"/>
                    </a:cubicBezTo>
                    <a:cubicBezTo>
                      <a:pt x="89" y="117"/>
                      <a:pt x="90" y="117"/>
                      <a:pt x="92" y="117"/>
                    </a:cubicBezTo>
                    <a:cubicBezTo>
                      <a:pt x="92" y="122"/>
                      <a:pt x="94" y="127"/>
                      <a:pt x="97" y="131"/>
                    </a:cubicBezTo>
                    <a:cubicBezTo>
                      <a:pt x="92" y="132"/>
                      <a:pt x="88" y="136"/>
                      <a:pt x="89" y="141"/>
                    </a:cubicBezTo>
                    <a:cubicBezTo>
                      <a:pt x="89" y="146"/>
                      <a:pt x="93" y="151"/>
                      <a:pt x="99" y="151"/>
                    </a:cubicBezTo>
                    <a:cubicBezTo>
                      <a:pt x="105" y="150"/>
                      <a:pt x="109" y="146"/>
                      <a:pt x="109" y="140"/>
                    </a:cubicBezTo>
                    <a:cubicBezTo>
                      <a:pt x="109" y="140"/>
                      <a:pt x="109" y="139"/>
                      <a:pt x="109" y="139"/>
                    </a:cubicBezTo>
                    <a:cubicBezTo>
                      <a:pt x="111" y="140"/>
                      <a:pt x="114" y="140"/>
                      <a:pt x="117" y="140"/>
                    </a:cubicBezTo>
                    <a:cubicBezTo>
                      <a:pt x="131" y="140"/>
                      <a:pt x="142" y="129"/>
                      <a:pt x="142" y="116"/>
                    </a:cubicBezTo>
                    <a:cubicBezTo>
                      <a:pt x="145" y="117"/>
                      <a:pt x="148" y="117"/>
                      <a:pt x="152" y="117"/>
                    </a:cubicBezTo>
                    <a:cubicBezTo>
                      <a:pt x="166" y="117"/>
                      <a:pt x="177" y="106"/>
                      <a:pt x="177" y="93"/>
                    </a:cubicBezTo>
                    <a:cubicBezTo>
                      <a:pt x="177" y="90"/>
                      <a:pt x="176" y="87"/>
                      <a:pt x="175" y="84"/>
                    </a:cubicBezTo>
                    <a:cubicBezTo>
                      <a:pt x="176" y="84"/>
                      <a:pt x="176" y="84"/>
                      <a:pt x="176" y="84"/>
                    </a:cubicBezTo>
                    <a:cubicBezTo>
                      <a:pt x="189" y="84"/>
                      <a:pt x="200" y="74"/>
                      <a:pt x="200" y="62"/>
                    </a:cubicBezTo>
                    <a:close/>
                    <a:moveTo>
                      <a:pt x="117" y="147"/>
                    </a:moveTo>
                    <a:cubicBezTo>
                      <a:pt x="119" y="147"/>
                      <a:pt x="120" y="146"/>
                      <a:pt x="120" y="145"/>
                    </a:cubicBezTo>
                    <a:cubicBezTo>
                      <a:pt x="120" y="144"/>
                      <a:pt x="118" y="142"/>
                      <a:pt x="117" y="143"/>
                    </a:cubicBezTo>
                    <a:cubicBezTo>
                      <a:pt x="116" y="143"/>
                      <a:pt x="114" y="144"/>
                      <a:pt x="114" y="145"/>
                    </a:cubicBezTo>
                    <a:cubicBezTo>
                      <a:pt x="115" y="146"/>
                      <a:pt x="116" y="148"/>
                      <a:pt x="117" y="147"/>
                    </a:cubicBezTo>
                    <a:close/>
                    <a:moveTo>
                      <a:pt x="116" y="168"/>
                    </a:moveTo>
                    <a:cubicBezTo>
                      <a:pt x="113" y="168"/>
                      <a:pt x="111" y="170"/>
                      <a:pt x="111" y="173"/>
                    </a:cubicBezTo>
                    <a:cubicBezTo>
                      <a:pt x="111" y="176"/>
                      <a:pt x="114" y="178"/>
                      <a:pt x="117" y="178"/>
                    </a:cubicBezTo>
                    <a:cubicBezTo>
                      <a:pt x="120" y="178"/>
                      <a:pt x="122" y="175"/>
                      <a:pt x="122" y="173"/>
                    </a:cubicBezTo>
                    <a:cubicBezTo>
                      <a:pt x="122" y="170"/>
                      <a:pt x="119" y="167"/>
                      <a:pt x="116" y="168"/>
                    </a:cubicBezTo>
                    <a:close/>
                    <a:moveTo>
                      <a:pt x="116" y="155"/>
                    </a:moveTo>
                    <a:cubicBezTo>
                      <a:pt x="116" y="152"/>
                      <a:pt x="114" y="150"/>
                      <a:pt x="111" y="150"/>
                    </a:cubicBezTo>
                    <a:cubicBezTo>
                      <a:pt x="108" y="150"/>
                      <a:pt x="106" y="152"/>
                      <a:pt x="106" y="155"/>
                    </a:cubicBezTo>
                    <a:cubicBezTo>
                      <a:pt x="106" y="158"/>
                      <a:pt x="108" y="161"/>
                      <a:pt x="111" y="160"/>
                    </a:cubicBezTo>
                    <a:cubicBezTo>
                      <a:pt x="114" y="160"/>
                      <a:pt x="117" y="158"/>
                      <a:pt x="116" y="155"/>
                    </a:cubicBezTo>
                    <a:close/>
                    <a:moveTo>
                      <a:pt x="97" y="156"/>
                    </a:moveTo>
                    <a:cubicBezTo>
                      <a:pt x="92" y="156"/>
                      <a:pt x="89" y="159"/>
                      <a:pt x="89" y="164"/>
                    </a:cubicBezTo>
                    <a:cubicBezTo>
                      <a:pt x="89" y="168"/>
                      <a:pt x="93" y="172"/>
                      <a:pt x="98" y="172"/>
                    </a:cubicBezTo>
                    <a:cubicBezTo>
                      <a:pt x="102" y="172"/>
                      <a:pt x="106" y="168"/>
                      <a:pt x="106" y="163"/>
                    </a:cubicBezTo>
                    <a:cubicBezTo>
                      <a:pt x="106" y="159"/>
                      <a:pt x="102" y="155"/>
                      <a:pt x="97" y="1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344596" y="2481320"/>
              <a:ext cx="996661" cy="996661"/>
              <a:chOff x="5323937" y="1118720"/>
              <a:chExt cx="996661" cy="99666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323937" y="1118720"/>
                <a:ext cx="996661" cy="996661"/>
              </a:xfrm>
              <a:prstGeom prst="ellipse">
                <a:avLst/>
              </a:prstGeom>
              <a:solidFill>
                <a:srgbClr val="F0D2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378623" y="1669454"/>
                <a:ext cx="9028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智能推荐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5585865" y="1222053"/>
                <a:ext cx="499202" cy="469980"/>
                <a:chOff x="5772150" y="3122613"/>
                <a:chExt cx="650876" cy="612775"/>
              </a:xfrm>
            </p:grpSpPr>
            <p:sp>
              <p:nvSpPr>
                <p:cNvPr id="31" name="Freeform 13"/>
                <p:cNvSpPr>
                  <a:spLocks noEditPoints="1"/>
                </p:cNvSpPr>
                <p:nvPr/>
              </p:nvSpPr>
              <p:spPr bwMode="auto">
                <a:xfrm>
                  <a:off x="5772150" y="3195638"/>
                  <a:ext cx="536575" cy="539750"/>
                </a:xfrm>
                <a:custGeom>
                  <a:avLst/>
                  <a:gdLst>
                    <a:gd name="T0" fmla="*/ 0 w 140"/>
                    <a:gd name="T1" fmla="*/ 115 h 141"/>
                    <a:gd name="T2" fmla="*/ 25 w 140"/>
                    <a:gd name="T3" fmla="*/ 130 h 141"/>
                    <a:gd name="T4" fmla="*/ 10 w 140"/>
                    <a:gd name="T5" fmla="*/ 60 h 141"/>
                    <a:gd name="T6" fmla="*/ 0 w 140"/>
                    <a:gd name="T7" fmla="*/ 81 h 141"/>
                    <a:gd name="T8" fmla="*/ 10 w 140"/>
                    <a:gd name="T9" fmla="*/ 60 h 141"/>
                    <a:gd name="T10" fmla="*/ 10 w 140"/>
                    <a:gd name="T11" fmla="*/ 26 h 141"/>
                    <a:gd name="T12" fmla="*/ 25 w 140"/>
                    <a:gd name="T13" fmla="*/ 0 h 141"/>
                    <a:gd name="T14" fmla="*/ 10 w 140"/>
                    <a:gd name="T15" fmla="*/ 87 h 141"/>
                    <a:gd name="T16" fmla="*/ 0 w 140"/>
                    <a:gd name="T17" fmla="*/ 108 h 141"/>
                    <a:gd name="T18" fmla="*/ 10 w 140"/>
                    <a:gd name="T19" fmla="*/ 87 h 141"/>
                    <a:gd name="T20" fmla="*/ 0 w 140"/>
                    <a:gd name="T21" fmla="*/ 33 h 141"/>
                    <a:gd name="T22" fmla="*/ 10 w 140"/>
                    <a:gd name="T23" fmla="*/ 54 h 141"/>
                    <a:gd name="T24" fmla="*/ 140 w 140"/>
                    <a:gd name="T25" fmla="*/ 42 h 141"/>
                    <a:gd name="T26" fmla="*/ 140 w 140"/>
                    <a:gd name="T27" fmla="*/ 54 h 141"/>
                    <a:gd name="T28" fmla="*/ 107 w 140"/>
                    <a:gd name="T29" fmla="*/ 9 h 141"/>
                    <a:gd name="T30" fmla="*/ 87 w 140"/>
                    <a:gd name="T31" fmla="*/ 0 h 141"/>
                    <a:gd name="T32" fmla="*/ 105 w 140"/>
                    <a:gd name="T33" fmla="*/ 10 h 141"/>
                    <a:gd name="T34" fmla="*/ 32 w 140"/>
                    <a:gd name="T35" fmla="*/ 141 h 141"/>
                    <a:gd name="T36" fmla="*/ 53 w 140"/>
                    <a:gd name="T37" fmla="*/ 131 h 141"/>
                    <a:gd name="T38" fmla="*/ 32 w 140"/>
                    <a:gd name="T39" fmla="*/ 141 h 141"/>
                    <a:gd name="T40" fmla="*/ 140 w 140"/>
                    <a:gd name="T41" fmla="*/ 108 h 141"/>
                    <a:gd name="T42" fmla="*/ 130 w 140"/>
                    <a:gd name="T43" fmla="*/ 87 h 141"/>
                    <a:gd name="T44" fmla="*/ 115 w 140"/>
                    <a:gd name="T45" fmla="*/ 130 h 141"/>
                    <a:gd name="T46" fmla="*/ 140 w 140"/>
                    <a:gd name="T47" fmla="*/ 115 h 141"/>
                    <a:gd name="T48" fmla="*/ 115 w 140"/>
                    <a:gd name="T49" fmla="*/ 130 h 141"/>
                    <a:gd name="T50" fmla="*/ 130 w 140"/>
                    <a:gd name="T51" fmla="*/ 81 h 141"/>
                    <a:gd name="T52" fmla="*/ 140 w 140"/>
                    <a:gd name="T53" fmla="*/ 60 h 141"/>
                    <a:gd name="T54" fmla="*/ 32 w 140"/>
                    <a:gd name="T55" fmla="*/ 10 h 141"/>
                    <a:gd name="T56" fmla="*/ 53 w 140"/>
                    <a:gd name="T57" fmla="*/ 0 h 141"/>
                    <a:gd name="T58" fmla="*/ 32 w 140"/>
                    <a:gd name="T59" fmla="*/ 10 h 141"/>
                    <a:gd name="T60" fmla="*/ 80 w 140"/>
                    <a:gd name="T61" fmla="*/ 10 h 141"/>
                    <a:gd name="T62" fmla="*/ 60 w 140"/>
                    <a:gd name="T63" fmla="*/ 0 h 141"/>
                    <a:gd name="T64" fmla="*/ 60 w 140"/>
                    <a:gd name="T65" fmla="*/ 141 h 141"/>
                    <a:gd name="T66" fmla="*/ 80 w 140"/>
                    <a:gd name="T67" fmla="*/ 131 h 141"/>
                    <a:gd name="T68" fmla="*/ 60 w 140"/>
                    <a:gd name="T69" fmla="*/ 141 h 141"/>
                    <a:gd name="T70" fmla="*/ 107 w 140"/>
                    <a:gd name="T71" fmla="*/ 141 h 141"/>
                    <a:gd name="T72" fmla="*/ 87 w 140"/>
                    <a:gd name="T73" fmla="*/ 131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0" h="141">
                      <a:moveTo>
                        <a:pt x="10" y="115"/>
                      </a:move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0" y="129"/>
                        <a:pt x="11" y="140"/>
                        <a:pt x="25" y="140"/>
                      </a:cubicBezTo>
                      <a:cubicBezTo>
                        <a:pt x="25" y="130"/>
                        <a:pt x="25" y="130"/>
                        <a:pt x="25" y="130"/>
                      </a:cubicBezTo>
                      <a:cubicBezTo>
                        <a:pt x="17" y="130"/>
                        <a:pt x="10" y="124"/>
                        <a:pt x="10" y="115"/>
                      </a:cubicBezTo>
                      <a:close/>
                      <a:moveTo>
                        <a:pt x="10" y="60"/>
                      </a:move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lnTo>
                        <a:pt x="10" y="60"/>
                      </a:lnTo>
                      <a:close/>
                      <a:moveTo>
                        <a:pt x="0" y="26"/>
                      </a:moveTo>
                      <a:cubicBezTo>
                        <a:pt x="10" y="26"/>
                        <a:pt x="10" y="26"/>
                        <a:pt x="10" y="26"/>
                      </a:cubicBezTo>
                      <a:cubicBezTo>
                        <a:pt x="10" y="17"/>
                        <a:pt x="17" y="10"/>
                        <a:pt x="25" y="1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2"/>
                        <a:pt x="0" y="26"/>
                      </a:cubicBezTo>
                      <a:close/>
                      <a:moveTo>
                        <a:pt x="10" y="87"/>
                      </a:move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10" y="108"/>
                        <a:pt x="10" y="108"/>
                        <a:pt x="10" y="108"/>
                      </a:cubicBezTo>
                      <a:lnTo>
                        <a:pt x="10" y="87"/>
                      </a:lnTo>
                      <a:close/>
                      <a:moveTo>
                        <a:pt x="10" y="33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4"/>
                        <a:pt x="10" y="54"/>
                        <a:pt x="10" y="54"/>
                      </a:cubicBezTo>
                      <a:lnTo>
                        <a:pt x="10" y="33"/>
                      </a:lnTo>
                      <a:close/>
                      <a:moveTo>
                        <a:pt x="140" y="42"/>
                      </a:moveTo>
                      <a:cubicBezTo>
                        <a:pt x="137" y="46"/>
                        <a:pt x="135" y="50"/>
                        <a:pt x="132" y="54"/>
                      </a:cubicBezTo>
                      <a:cubicBezTo>
                        <a:pt x="140" y="54"/>
                        <a:pt x="140" y="54"/>
                        <a:pt x="140" y="54"/>
                      </a:cubicBezTo>
                      <a:lnTo>
                        <a:pt x="140" y="42"/>
                      </a:lnTo>
                      <a:close/>
                      <a:moveTo>
                        <a:pt x="107" y="9"/>
                      </a:move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87" y="10"/>
                        <a:pt x="87" y="10"/>
                        <a:pt x="87" y="10"/>
                      </a:cubicBezTo>
                      <a:cubicBezTo>
                        <a:pt x="105" y="10"/>
                        <a:pt x="105" y="10"/>
                        <a:pt x="105" y="10"/>
                      </a:cubicBezTo>
                      <a:cubicBezTo>
                        <a:pt x="106" y="10"/>
                        <a:pt x="106" y="9"/>
                        <a:pt x="107" y="9"/>
                      </a:cubicBezTo>
                      <a:close/>
                      <a:moveTo>
                        <a:pt x="32" y="141"/>
                      </a:move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3" y="131"/>
                        <a:pt x="53" y="131"/>
                        <a:pt x="53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lnTo>
                        <a:pt x="32" y="141"/>
                      </a:lnTo>
                      <a:close/>
                      <a:moveTo>
                        <a:pt x="130" y="108"/>
                      </a:moveTo>
                      <a:cubicBezTo>
                        <a:pt x="140" y="108"/>
                        <a:pt x="140" y="108"/>
                        <a:pt x="140" y="108"/>
                      </a:cubicBezTo>
                      <a:cubicBezTo>
                        <a:pt x="140" y="87"/>
                        <a:pt x="140" y="87"/>
                        <a:pt x="140" y="87"/>
                      </a:cubicBezTo>
                      <a:cubicBezTo>
                        <a:pt x="130" y="87"/>
                        <a:pt x="130" y="87"/>
                        <a:pt x="130" y="87"/>
                      </a:cubicBezTo>
                      <a:lnTo>
                        <a:pt x="130" y="108"/>
                      </a:lnTo>
                      <a:close/>
                      <a:moveTo>
                        <a:pt x="115" y="130"/>
                      </a:moveTo>
                      <a:cubicBezTo>
                        <a:pt x="115" y="140"/>
                        <a:pt x="115" y="140"/>
                        <a:pt x="115" y="140"/>
                      </a:cubicBezTo>
                      <a:cubicBezTo>
                        <a:pt x="129" y="140"/>
                        <a:pt x="140" y="129"/>
                        <a:pt x="140" y="115"/>
                      </a:cubicBezTo>
                      <a:cubicBezTo>
                        <a:pt x="130" y="115"/>
                        <a:pt x="130" y="115"/>
                        <a:pt x="130" y="115"/>
                      </a:cubicBezTo>
                      <a:cubicBezTo>
                        <a:pt x="130" y="124"/>
                        <a:pt x="123" y="130"/>
                        <a:pt x="115" y="130"/>
                      </a:cubicBezTo>
                      <a:close/>
                      <a:moveTo>
                        <a:pt x="130" y="60"/>
                      </a:moveTo>
                      <a:cubicBezTo>
                        <a:pt x="130" y="81"/>
                        <a:pt x="130" y="81"/>
                        <a:pt x="130" y="81"/>
                      </a:cubicBezTo>
                      <a:cubicBezTo>
                        <a:pt x="140" y="81"/>
                        <a:pt x="140" y="81"/>
                        <a:pt x="140" y="81"/>
                      </a:cubicBezTo>
                      <a:cubicBezTo>
                        <a:pt x="140" y="60"/>
                        <a:pt x="140" y="60"/>
                        <a:pt x="140" y="60"/>
                      </a:cubicBezTo>
                      <a:lnTo>
                        <a:pt x="130" y="60"/>
                      </a:lnTo>
                      <a:close/>
                      <a:moveTo>
                        <a:pt x="32" y="10"/>
                      </a:move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10"/>
                      </a:lnTo>
                      <a:close/>
                      <a:moveTo>
                        <a:pt x="60" y="10"/>
                      </a:moveTo>
                      <a:cubicBezTo>
                        <a:pt x="80" y="10"/>
                        <a:pt x="80" y="10"/>
                        <a:pt x="80" y="1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lnTo>
                        <a:pt x="60" y="10"/>
                      </a:lnTo>
                      <a:close/>
                      <a:moveTo>
                        <a:pt x="60" y="141"/>
                      </a:moveTo>
                      <a:cubicBezTo>
                        <a:pt x="80" y="141"/>
                        <a:pt x="80" y="141"/>
                        <a:pt x="80" y="141"/>
                      </a:cubicBezTo>
                      <a:cubicBezTo>
                        <a:pt x="80" y="131"/>
                        <a:pt x="80" y="131"/>
                        <a:pt x="80" y="131"/>
                      </a:cubicBezTo>
                      <a:cubicBezTo>
                        <a:pt x="60" y="131"/>
                        <a:pt x="60" y="131"/>
                        <a:pt x="60" y="131"/>
                      </a:cubicBezTo>
                      <a:lnTo>
                        <a:pt x="60" y="141"/>
                      </a:lnTo>
                      <a:close/>
                      <a:moveTo>
                        <a:pt x="87" y="141"/>
                      </a:moveTo>
                      <a:cubicBezTo>
                        <a:pt x="107" y="141"/>
                        <a:pt x="107" y="141"/>
                        <a:pt x="107" y="141"/>
                      </a:cubicBezTo>
                      <a:cubicBezTo>
                        <a:pt x="107" y="131"/>
                        <a:pt x="107" y="131"/>
                        <a:pt x="107" y="131"/>
                      </a:cubicBezTo>
                      <a:cubicBezTo>
                        <a:pt x="87" y="131"/>
                        <a:pt x="87" y="131"/>
                        <a:pt x="87" y="131"/>
                      </a:cubicBezTo>
                      <a:lnTo>
                        <a:pt x="87" y="14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4"/>
                <p:cNvSpPr/>
                <p:nvPr/>
              </p:nvSpPr>
              <p:spPr bwMode="auto">
                <a:xfrm>
                  <a:off x="5834063" y="3122613"/>
                  <a:ext cx="588963" cy="509588"/>
                </a:xfrm>
                <a:custGeom>
                  <a:avLst/>
                  <a:gdLst>
                    <a:gd name="T0" fmla="*/ 150 w 154"/>
                    <a:gd name="T1" fmla="*/ 0 h 133"/>
                    <a:gd name="T2" fmla="*/ 54 w 154"/>
                    <a:gd name="T3" fmla="*/ 84 h 133"/>
                    <a:gd name="T4" fmla="*/ 17 w 154"/>
                    <a:gd name="T5" fmla="*/ 54 h 133"/>
                    <a:gd name="T6" fmla="*/ 0 w 154"/>
                    <a:gd name="T7" fmla="*/ 68 h 133"/>
                    <a:gd name="T8" fmla="*/ 65 w 154"/>
                    <a:gd name="T9" fmla="*/ 133 h 133"/>
                    <a:gd name="T10" fmla="*/ 154 w 154"/>
                    <a:gd name="T11" fmla="*/ 9 h 133"/>
                    <a:gd name="T12" fmla="*/ 150 w 154"/>
                    <a:gd name="T13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3">
                      <a:moveTo>
                        <a:pt x="150" y="0"/>
                      </a:moveTo>
                      <a:cubicBezTo>
                        <a:pt x="104" y="29"/>
                        <a:pt x="69" y="65"/>
                        <a:pt x="54" y="8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65" y="133"/>
                        <a:pt x="65" y="133"/>
                        <a:pt x="65" y="133"/>
                      </a:cubicBezTo>
                      <a:cubicBezTo>
                        <a:pt x="76" y="105"/>
                        <a:pt x="111" y="49"/>
                        <a:pt x="154" y="9"/>
                      </a:cubicBez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1" name="组合 90"/>
            <p:cNvGrpSpPr/>
            <p:nvPr/>
          </p:nvGrpSpPr>
          <p:grpSpPr>
            <a:xfrm>
              <a:off x="696678" y="2685493"/>
              <a:ext cx="1337824" cy="940001"/>
              <a:chOff x="2207802" y="3912247"/>
              <a:chExt cx="1337824" cy="94000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2406714" y="3912247"/>
                <a:ext cx="940001" cy="940001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207802" y="4393594"/>
                <a:ext cx="13378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手机防盗</a:t>
                </a:r>
                <a:endParaRPr lang="en-US" altLang="zh-CN" sz="1400" dirty="0" smtClea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7" name="Group 62"/>
              <p:cNvGrpSpPr>
                <a:grpSpLocks noChangeAspect="1"/>
              </p:cNvGrpSpPr>
              <p:nvPr/>
            </p:nvGrpSpPr>
            <p:grpSpPr bwMode="auto">
              <a:xfrm>
                <a:off x="2704946" y="4007758"/>
                <a:ext cx="374015" cy="403388"/>
                <a:chOff x="3649" y="1954"/>
                <a:chExt cx="382" cy="412"/>
              </a:xfrm>
            </p:grpSpPr>
            <p:sp>
              <p:nvSpPr>
                <p:cNvPr id="88" name="AutoShape 61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649" y="1954"/>
                  <a:ext cx="382" cy="4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63"/>
                <p:cNvSpPr/>
                <p:nvPr/>
              </p:nvSpPr>
              <p:spPr bwMode="auto">
                <a:xfrm>
                  <a:off x="3779" y="1956"/>
                  <a:ext cx="252" cy="285"/>
                </a:xfrm>
                <a:custGeom>
                  <a:avLst/>
                  <a:gdLst>
                    <a:gd name="T0" fmla="*/ 32 w 105"/>
                    <a:gd name="T1" fmla="*/ 118 h 118"/>
                    <a:gd name="T2" fmla="*/ 1 w 105"/>
                    <a:gd name="T3" fmla="*/ 105 h 118"/>
                    <a:gd name="T4" fmla="*/ 1 w 105"/>
                    <a:gd name="T5" fmla="*/ 105 h 118"/>
                    <a:gd name="T6" fmla="*/ 0 w 105"/>
                    <a:gd name="T7" fmla="*/ 104 h 118"/>
                    <a:gd name="T8" fmla="*/ 19 w 105"/>
                    <a:gd name="T9" fmla="*/ 85 h 118"/>
                    <a:gd name="T10" fmla="*/ 20 w 105"/>
                    <a:gd name="T11" fmla="*/ 86 h 118"/>
                    <a:gd name="T12" fmla="*/ 32 w 105"/>
                    <a:gd name="T13" fmla="*/ 91 h 118"/>
                    <a:gd name="T14" fmla="*/ 32 w 105"/>
                    <a:gd name="T15" fmla="*/ 91 h 118"/>
                    <a:gd name="T16" fmla="*/ 43 w 105"/>
                    <a:gd name="T17" fmla="*/ 86 h 118"/>
                    <a:gd name="T18" fmla="*/ 43 w 105"/>
                    <a:gd name="T19" fmla="*/ 86 h 118"/>
                    <a:gd name="T20" fmla="*/ 74 w 105"/>
                    <a:gd name="T21" fmla="*/ 56 h 118"/>
                    <a:gd name="T22" fmla="*/ 79 w 105"/>
                    <a:gd name="T23" fmla="*/ 44 h 118"/>
                    <a:gd name="T24" fmla="*/ 79 w 105"/>
                    <a:gd name="T25" fmla="*/ 44 h 118"/>
                    <a:gd name="T26" fmla="*/ 74 w 105"/>
                    <a:gd name="T27" fmla="*/ 33 h 118"/>
                    <a:gd name="T28" fmla="*/ 74 w 105"/>
                    <a:gd name="T29" fmla="*/ 33 h 118"/>
                    <a:gd name="T30" fmla="*/ 73 w 105"/>
                    <a:gd name="T31" fmla="*/ 31 h 118"/>
                    <a:gd name="T32" fmla="*/ 61 w 105"/>
                    <a:gd name="T33" fmla="*/ 27 h 118"/>
                    <a:gd name="T34" fmla="*/ 61 w 105"/>
                    <a:gd name="T35" fmla="*/ 27 h 118"/>
                    <a:gd name="T36" fmla="*/ 49 w 105"/>
                    <a:gd name="T37" fmla="*/ 31 h 118"/>
                    <a:gd name="T38" fmla="*/ 49 w 105"/>
                    <a:gd name="T39" fmla="*/ 31 h 118"/>
                    <a:gd name="T40" fmla="*/ 37 w 105"/>
                    <a:gd name="T41" fmla="*/ 44 h 118"/>
                    <a:gd name="T42" fmla="*/ 18 w 105"/>
                    <a:gd name="T43" fmla="*/ 44 h 118"/>
                    <a:gd name="T44" fmla="*/ 18 w 105"/>
                    <a:gd name="T45" fmla="*/ 44 h 118"/>
                    <a:gd name="T46" fmla="*/ 18 w 105"/>
                    <a:gd name="T47" fmla="*/ 25 h 118"/>
                    <a:gd name="T48" fmla="*/ 18 w 105"/>
                    <a:gd name="T49" fmla="*/ 25 h 118"/>
                    <a:gd name="T50" fmla="*/ 31 w 105"/>
                    <a:gd name="T51" fmla="*/ 13 h 118"/>
                    <a:gd name="T52" fmla="*/ 61 w 105"/>
                    <a:gd name="T53" fmla="*/ 0 h 118"/>
                    <a:gd name="T54" fmla="*/ 61 w 105"/>
                    <a:gd name="T55" fmla="*/ 0 h 118"/>
                    <a:gd name="T56" fmla="*/ 91 w 105"/>
                    <a:gd name="T57" fmla="*/ 13 h 118"/>
                    <a:gd name="T58" fmla="*/ 91 w 105"/>
                    <a:gd name="T59" fmla="*/ 13 h 118"/>
                    <a:gd name="T60" fmla="*/ 93 w 105"/>
                    <a:gd name="T61" fmla="*/ 14 h 118"/>
                    <a:gd name="T62" fmla="*/ 105 w 105"/>
                    <a:gd name="T63" fmla="*/ 44 h 118"/>
                    <a:gd name="T64" fmla="*/ 105 w 105"/>
                    <a:gd name="T65" fmla="*/ 44 h 118"/>
                    <a:gd name="T66" fmla="*/ 93 w 105"/>
                    <a:gd name="T67" fmla="*/ 74 h 118"/>
                    <a:gd name="T68" fmla="*/ 93 w 105"/>
                    <a:gd name="T69" fmla="*/ 74 h 118"/>
                    <a:gd name="T70" fmla="*/ 62 w 105"/>
                    <a:gd name="T71" fmla="*/ 105 h 118"/>
                    <a:gd name="T72" fmla="*/ 32 w 105"/>
                    <a:gd name="T73" fmla="*/ 118 h 118"/>
                    <a:gd name="T74" fmla="*/ 32 w 105"/>
                    <a:gd name="T75" fmla="*/ 118 h 118"/>
                    <a:gd name="T76" fmla="*/ 32 w 105"/>
                    <a:gd name="T77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5" h="118">
                      <a:moveTo>
                        <a:pt x="32" y="118"/>
                      </a:moveTo>
                      <a:cubicBezTo>
                        <a:pt x="21" y="118"/>
                        <a:pt x="10" y="113"/>
                        <a:pt x="1" y="105"/>
                      </a:cubicBezTo>
                      <a:cubicBezTo>
                        <a:pt x="1" y="105"/>
                        <a:pt x="1" y="105"/>
                        <a:pt x="1" y="105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19" y="85"/>
                        <a:pt x="19" y="85"/>
                        <a:pt x="19" y="85"/>
                      </a:cubicBezTo>
                      <a:cubicBezTo>
                        <a:pt x="20" y="86"/>
                        <a:pt x="20" y="86"/>
                        <a:pt x="20" y="86"/>
                      </a:cubicBezTo>
                      <a:cubicBezTo>
                        <a:pt x="23" y="90"/>
                        <a:pt x="27" y="91"/>
                        <a:pt x="32" y="91"/>
                      </a:cubicBezTo>
                      <a:cubicBezTo>
                        <a:pt x="32" y="91"/>
                        <a:pt x="32" y="91"/>
                        <a:pt x="32" y="91"/>
                      </a:cubicBezTo>
                      <a:cubicBezTo>
                        <a:pt x="36" y="91"/>
                        <a:pt x="40" y="90"/>
                        <a:pt x="43" y="86"/>
                      </a:cubicBezTo>
                      <a:cubicBezTo>
                        <a:pt x="43" y="86"/>
                        <a:pt x="43" y="86"/>
                        <a:pt x="43" y="86"/>
                      </a:cubicBezTo>
                      <a:cubicBezTo>
                        <a:pt x="74" y="56"/>
                        <a:pt x="74" y="56"/>
                        <a:pt x="74" y="56"/>
                      </a:cubicBezTo>
                      <a:cubicBezTo>
                        <a:pt x="77" y="53"/>
                        <a:pt x="79" y="48"/>
                        <a:pt x="79" y="44"/>
                      </a:cubicBezTo>
                      <a:cubicBezTo>
                        <a:pt x="79" y="44"/>
                        <a:pt x="79" y="44"/>
                        <a:pt x="79" y="44"/>
                      </a:cubicBezTo>
                      <a:cubicBezTo>
                        <a:pt x="79" y="40"/>
                        <a:pt x="77" y="36"/>
                        <a:pt x="74" y="33"/>
                      </a:cubicBezTo>
                      <a:cubicBezTo>
                        <a:pt x="74" y="33"/>
                        <a:pt x="74" y="33"/>
                        <a:pt x="74" y="33"/>
                      </a:cubicBezTo>
                      <a:cubicBezTo>
                        <a:pt x="73" y="31"/>
                        <a:pt x="73" y="31"/>
                        <a:pt x="73" y="31"/>
                      </a:cubicBezTo>
                      <a:cubicBezTo>
                        <a:pt x="69" y="28"/>
                        <a:pt x="65" y="27"/>
                        <a:pt x="61" y="27"/>
                      </a:cubicBezTo>
                      <a:cubicBezTo>
                        <a:pt x="61" y="27"/>
                        <a:pt x="61" y="27"/>
                        <a:pt x="61" y="27"/>
                      </a:cubicBezTo>
                      <a:cubicBezTo>
                        <a:pt x="57" y="27"/>
                        <a:pt x="53" y="28"/>
                        <a:pt x="49" y="31"/>
                      </a:cubicBezTo>
                      <a:cubicBezTo>
                        <a:pt x="49" y="31"/>
                        <a:pt x="49" y="31"/>
                        <a:pt x="49" y="31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2" y="49"/>
                        <a:pt x="23" y="49"/>
                        <a:pt x="18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cubicBezTo>
                        <a:pt x="13" y="39"/>
                        <a:pt x="13" y="30"/>
                        <a:pt x="18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9" y="4"/>
                        <a:pt x="50" y="0"/>
                        <a:pt x="61" y="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72" y="0"/>
                        <a:pt x="83" y="4"/>
                        <a:pt x="91" y="13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3" y="14"/>
                        <a:pt x="93" y="14"/>
                        <a:pt x="93" y="14"/>
                      </a:cubicBezTo>
                      <a:cubicBezTo>
                        <a:pt x="101" y="22"/>
                        <a:pt x="105" y="33"/>
                        <a:pt x="105" y="44"/>
                      </a:cubicBezTo>
                      <a:cubicBezTo>
                        <a:pt x="105" y="44"/>
                        <a:pt x="105" y="44"/>
                        <a:pt x="105" y="44"/>
                      </a:cubicBezTo>
                      <a:cubicBezTo>
                        <a:pt x="105" y="55"/>
                        <a:pt x="101" y="66"/>
                        <a:pt x="93" y="74"/>
                      </a:cubicBezTo>
                      <a:cubicBezTo>
                        <a:pt x="93" y="74"/>
                        <a:pt x="93" y="74"/>
                        <a:pt x="93" y="74"/>
                      </a:cubicBezTo>
                      <a:cubicBezTo>
                        <a:pt x="62" y="105"/>
                        <a:pt x="62" y="105"/>
                        <a:pt x="62" y="105"/>
                      </a:cubicBezTo>
                      <a:cubicBezTo>
                        <a:pt x="54" y="114"/>
                        <a:pt x="42" y="118"/>
                        <a:pt x="32" y="118"/>
                      </a:cubicBezTo>
                      <a:cubicBezTo>
                        <a:pt x="32" y="118"/>
                        <a:pt x="32" y="118"/>
                        <a:pt x="32" y="118"/>
                      </a:cubicBezTo>
                      <a:cubicBezTo>
                        <a:pt x="32" y="118"/>
                        <a:pt x="32" y="118"/>
                        <a:pt x="32" y="1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64"/>
                <p:cNvSpPr/>
                <p:nvPr/>
              </p:nvSpPr>
              <p:spPr bwMode="auto">
                <a:xfrm>
                  <a:off x="3647" y="2082"/>
                  <a:ext cx="252" cy="284"/>
                </a:xfrm>
                <a:custGeom>
                  <a:avLst/>
                  <a:gdLst>
                    <a:gd name="T0" fmla="*/ 44 w 105"/>
                    <a:gd name="T1" fmla="*/ 118 h 118"/>
                    <a:gd name="T2" fmla="*/ 14 w 105"/>
                    <a:gd name="T3" fmla="*/ 105 h 118"/>
                    <a:gd name="T4" fmla="*/ 14 w 105"/>
                    <a:gd name="T5" fmla="*/ 105 h 118"/>
                    <a:gd name="T6" fmla="*/ 12 w 105"/>
                    <a:gd name="T7" fmla="*/ 104 h 118"/>
                    <a:gd name="T8" fmla="*/ 0 w 105"/>
                    <a:gd name="T9" fmla="*/ 74 h 118"/>
                    <a:gd name="T10" fmla="*/ 0 w 105"/>
                    <a:gd name="T11" fmla="*/ 74 h 118"/>
                    <a:gd name="T12" fmla="*/ 12 w 105"/>
                    <a:gd name="T13" fmla="*/ 44 h 118"/>
                    <a:gd name="T14" fmla="*/ 12 w 105"/>
                    <a:gd name="T15" fmla="*/ 44 h 118"/>
                    <a:gd name="T16" fmla="*/ 43 w 105"/>
                    <a:gd name="T17" fmla="*/ 13 h 118"/>
                    <a:gd name="T18" fmla="*/ 73 w 105"/>
                    <a:gd name="T19" fmla="*/ 0 h 118"/>
                    <a:gd name="T20" fmla="*/ 73 w 105"/>
                    <a:gd name="T21" fmla="*/ 0 h 118"/>
                    <a:gd name="T22" fmla="*/ 98 w 105"/>
                    <a:gd name="T23" fmla="*/ 8 h 118"/>
                    <a:gd name="T24" fmla="*/ 98 w 105"/>
                    <a:gd name="T25" fmla="*/ 8 h 118"/>
                    <a:gd name="T26" fmla="*/ 101 w 105"/>
                    <a:gd name="T27" fmla="*/ 10 h 118"/>
                    <a:gd name="T28" fmla="*/ 101 w 105"/>
                    <a:gd name="T29" fmla="*/ 10 h 118"/>
                    <a:gd name="T30" fmla="*/ 104 w 105"/>
                    <a:gd name="T31" fmla="*/ 13 h 118"/>
                    <a:gd name="T32" fmla="*/ 105 w 105"/>
                    <a:gd name="T33" fmla="*/ 14 h 118"/>
                    <a:gd name="T34" fmla="*/ 105 w 105"/>
                    <a:gd name="T35" fmla="*/ 14 h 118"/>
                    <a:gd name="T36" fmla="*/ 105 w 105"/>
                    <a:gd name="T37" fmla="*/ 14 h 118"/>
                    <a:gd name="T38" fmla="*/ 86 w 105"/>
                    <a:gd name="T39" fmla="*/ 33 h 118"/>
                    <a:gd name="T40" fmla="*/ 86 w 105"/>
                    <a:gd name="T41" fmla="*/ 33 h 118"/>
                    <a:gd name="T42" fmla="*/ 85 w 105"/>
                    <a:gd name="T43" fmla="*/ 32 h 118"/>
                    <a:gd name="T44" fmla="*/ 73 w 105"/>
                    <a:gd name="T45" fmla="*/ 27 h 118"/>
                    <a:gd name="T46" fmla="*/ 73 w 105"/>
                    <a:gd name="T47" fmla="*/ 27 h 118"/>
                    <a:gd name="T48" fmla="*/ 62 w 105"/>
                    <a:gd name="T49" fmla="*/ 32 h 118"/>
                    <a:gd name="T50" fmla="*/ 62 w 105"/>
                    <a:gd name="T51" fmla="*/ 32 h 118"/>
                    <a:gd name="T52" fmla="*/ 31 w 105"/>
                    <a:gd name="T53" fmla="*/ 62 h 118"/>
                    <a:gd name="T54" fmla="*/ 26 w 105"/>
                    <a:gd name="T55" fmla="*/ 74 h 118"/>
                    <a:gd name="T56" fmla="*/ 26 w 105"/>
                    <a:gd name="T57" fmla="*/ 74 h 118"/>
                    <a:gd name="T58" fmla="*/ 31 w 105"/>
                    <a:gd name="T59" fmla="*/ 85 h 118"/>
                    <a:gd name="T60" fmla="*/ 31 w 105"/>
                    <a:gd name="T61" fmla="*/ 85 h 118"/>
                    <a:gd name="T62" fmla="*/ 32 w 105"/>
                    <a:gd name="T63" fmla="*/ 87 h 118"/>
                    <a:gd name="T64" fmla="*/ 44 w 105"/>
                    <a:gd name="T65" fmla="*/ 91 h 118"/>
                    <a:gd name="T66" fmla="*/ 44 w 105"/>
                    <a:gd name="T67" fmla="*/ 91 h 118"/>
                    <a:gd name="T68" fmla="*/ 56 w 105"/>
                    <a:gd name="T69" fmla="*/ 87 h 118"/>
                    <a:gd name="T70" fmla="*/ 56 w 105"/>
                    <a:gd name="T71" fmla="*/ 87 h 118"/>
                    <a:gd name="T72" fmla="*/ 69 w 105"/>
                    <a:gd name="T73" fmla="*/ 73 h 118"/>
                    <a:gd name="T74" fmla="*/ 87 w 105"/>
                    <a:gd name="T75" fmla="*/ 73 h 118"/>
                    <a:gd name="T76" fmla="*/ 87 w 105"/>
                    <a:gd name="T77" fmla="*/ 73 h 118"/>
                    <a:gd name="T78" fmla="*/ 87 w 105"/>
                    <a:gd name="T79" fmla="*/ 92 h 118"/>
                    <a:gd name="T80" fmla="*/ 87 w 105"/>
                    <a:gd name="T81" fmla="*/ 92 h 118"/>
                    <a:gd name="T82" fmla="*/ 74 w 105"/>
                    <a:gd name="T83" fmla="*/ 105 h 118"/>
                    <a:gd name="T84" fmla="*/ 44 w 105"/>
                    <a:gd name="T85" fmla="*/ 118 h 118"/>
                    <a:gd name="T86" fmla="*/ 44 w 105"/>
                    <a:gd name="T87" fmla="*/ 118 h 118"/>
                    <a:gd name="T88" fmla="*/ 44 w 105"/>
                    <a:gd name="T89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05" h="118">
                      <a:moveTo>
                        <a:pt x="44" y="118"/>
                      </a:moveTo>
                      <a:cubicBezTo>
                        <a:pt x="33" y="118"/>
                        <a:pt x="22" y="114"/>
                        <a:pt x="14" y="105"/>
                      </a:cubicBezTo>
                      <a:cubicBezTo>
                        <a:pt x="14" y="105"/>
                        <a:pt x="14" y="105"/>
                        <a:pt x="14" y="105"/>
                      </a:cubicBezTo>
                      <a:cubicBezTo>
                        <a:pt x="12" y="104"/>
                        <a:pt x="12" y="104"/>
                        <a:pt x="12" y="104"/>
                      </a:cubicBezTo>
                      <a:cubicBezTo>
                        <a:pt x="4" y="96"/>
                        <a:pt x="0" y="85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63"/>
                        <a:pt x="4" y="52"/>
                        <a:pt x="12" y="44"/>
                      </a:cubicBezTo>
                      <a:cubicBezTo>
                        <a:pt x="12" y="44"/>
                        <a:pt x="12" y="44"/>
                        <a:pt x="12" y="44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51" y="5"/>
                        <a:pt x="62" y="0"/>
                        <a:pt x="73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82" y="0"/>
                        <a:pt x="91" y="3"/>
                        <a:pt x="98" y="8"/>
                      </a:cubicBezTo>
                      <a:cubicBezTo>
                        <a:pt x="98" y="8"/>
                        <a:pt x="98" y="8"/>
                        <a:pt x="98" y="8"/>
                      </a:cubicBezTo>
                      <a:cubicBezTo>
                        <a:pt x="99" y="9"/>
                        <a:pt x="100" y="9"/>
                        <a:pt x="101" y="10"/>
                      </a:cubicBezTo>
                      <a:cubicBezTo>
                        <a:pt x="101" y="10"/>
                        <a:pt x="101" y="10"/>
                        <a:pt x="101" y="10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105" y="14"/>
                        <a:pt x="105" y="14"/>
                        <a:pt x="105" y="14"/>
                      </a:cubicBezTo>
                      <a:cubicBezTo>
                        <a:pt x="86" y="33"/>
                        <a:pt x="86" y="33"/>
                        <a:pt x="86" y="33"/>
                      </a:cubicBezTo>
                      <a:cubicBezTo>
                        <a:pt x="86" y="33"/>
                        <a:pt x="86" y="33"/>
                        <a:pt x="86" y="33"/>
                      </a:cubicBezTo>
                      <a:cubicBezTo>
                        <a:pt x="85" y="32"/>
                        <a:pt x="85" y="32"/>
                        <a:pt x="85" y="32"/>
                      </a:cubicBezTo>
                      <a:cubicBezTo>
                        <a:pt x="82" y="28"/>
                        <a:pt x="78" y="27"/>
                        <a:pt x="73" y="27"/>
                      </a:cubicBezTo>
                      <a:cubicBezTo>
                        <a:pt x="73" y="27"/>
                        <a:pt x="73" y="27"/>
                        <a:pt x="73" y="27"/>
                      </a:cubicBezTo>
                      <a:cubicBezTo>
                        <a:pt x="69" y="27"/>
                        <a:pt x="65" y="28"/>
                        <a:pt x="62" y="32"/>
                      </a:cubicBezTo>
                      <a:cubicBezTo>
                        <a:pt x="62" y="32"/>
                        <a:pt x="62" y="32"/>
                        <a:pt x="62" y="32"/>
                      </a:cubicBezTo>
                      <a:cubicBezTo>
                        <a:pt x="31" y="62"/>
                        <a:pt x="31" y="62"/>
                        <a:pt x="31" y="62"/>
                      </a:cubicBezTo>
                      <a:cubicBezTo>
                        <a:pt x="28" y="65"/>
                        <a:pt x="26" y="70"/>
                        <a:pt x="26" y="74"/>
                      </a:cubicBezTo>
                      <a:cubicBezTo>
                        <a:pt x="26" y="74"/>
                        <a:pt x="26" y="74"/>
                        <a:pt x="26" y="74"/>
                      </a:cubicBezTo>
                      <a:cubicBezTo>
                        <a:pt x="26" y="78"/>
                        <a:pt x="28" y="82"/>
                        <a:pt x="31" y="85"/>
                      </a:cubicBezTo>
                      <a:cubicBezTo>
                        <a:pt x="31" y="85"/>
                        <a:pt x="31" y="85"/>
                        <a:pt x="31" y="85"/>
                      </a:cubicBezTo>
                      <a:cubicBezTo>
                        <a:pt x="32" y="87"/>
                        <a:pt x="32" y="87"/>
                        <a:pt x="32" y="87"/>
                      </a:cubicBezTo>
                      <a:cubicBezTo>
                        <a:pt x="36" y="90"/>
                        <a:pt x="40" y="91"/>
                        <a:pt x="44" y="91"/>
                      </a:cubicBezTo>
                      <a:cubicBezTo>
                        <a:pt x="44" y="91"/>
                        <a:pt x="44" y="91"/>
                        <a:pt x="44" y="91"/>
                      </a:cubicBezTo>
                      <a:cubicBezTo>
                        <a:pt x="48" y="91"/>
                        <a:pt x="52" y="90"/>
                        <a:pt x="56" y="87"/>
                      </a:cubicBezTo>
                      <a:cubicBezTo>
                        <a:pt x="56" y="87"/>
                        <a:pt x="56" y="87"/>
                        <a:pt x="56" y="87"/>
                      </a:cubicBezTo>
                      <a:cubicBezTo>
                        <a:pt x="69" y="73"/>
                        <a:pt x="69" y="73"/>
                        <a:pt x="69" y="73"/>
                      </a:cubicBezTo>
                      <a:cubicBezTo>
                        <a:pt x="74" y="68"/>
                        <a:pt x="82" y="68"/>
                        <a:pt x="87" y="73"/>
                      </a:cubicBezTo>
                      <a:cubicBezTo>
                        <a:pt x="87" y="73"/>
                        <a:pt x="87" y="73"/>
                        <a:pt x="87" y="73"/>
                      </a:cubicBezTo>
                      <a:cubicBezTo>
                        <a:pt x="93" y="79"/>
                        <a:pt x="93" y="87"/>
                        <a:pt x="87" y="92"/>
                      </a:cubicBezTo>
                      <a:cubicBezTo>
                        <a:pt x="87" y="92"/>
                        <a:pt x="87" y="92"/>
                        <a:pt x="87" y="92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66" y="114"/>
                        <a:pt x="55" y="118"/>
                        <a:pt x="44" y="118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ubicBezTo>
                        <a:pt x="44" y="118"/>
                        <a:pt x="44" y="118"/>
                        <a:pt x="44" y="1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4" name="椭圆 93"/>
            <p:cNvSpPr/>
            <p:nvPr/>
          </p:nvSpPr>
          <p:spPr>
            <a:xfrm>
              <a:off x="1760548" y="3734259"/>
              <a:ext cx="1147584" cy="1147584"/>
            </a:xfrm>
            <a:prstGeom prst="ellips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676511" y="4355355"/>
              <a:ext cx="1337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智能仓储</a:t>
              </a:r>
              <a:endParaRPr lang="zh-CN" altLang="en-US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2092387" y="3886119"/>
              <a:ext cx="492532" cy="473497"/>
              <a:chOff x="5768975" y="3114675"/>
              <a:chExt cx="657225" cy="631825"/>
            </a:xfrm>
          </p:grpSpPr>
          <p:sp>
            <p:nvSpPr>
              <p:cNvPr id="99" name="Freeform 68"/>
              <p:cNvSpPr/>
              <p:nvPr/>
            </p:nvSpPr>
            <p:spPr bwMode="auto">
              <a:xfrm>
                <a:off x="5768975" y="3114675"/>
                <a:ext cx="657225" cy="174625"/>
              </a:xfrm>
              <a:custGeom>
                <a:avLst/>
                <a:gdLst>
                  <a:gd name="T0" fmla="*/ 207 w 414"/>
                  <a:gd name="T1" fmla="*/ 0 h 110"/>
                  <a:gd name="T2" fmla="*/ 311 w 414"/>
                  <a:gd name="T3" fmla="*/ 55 h 110"/>
                  <a:gd name="T4" fmla="*/ 414 w 414"/>
                  <a:gd name="T5" fmla="*/ 110 h 110"/>
                  <a:gd name="T6" fmla="*/ 207 w 414"/>
                  <a:gd name="T7" fmla="*/ 110 h 110"/>
                  <a:gd name="T8" fmla="*/ 0 w 414"/>
                  <a:gd name="T9" fmla="*/ 110 h 110"/>
                  <a:gd name="T10" fmla="*/ 103 w 414"/>
                  <a:gd name="T11" fmla="*/ 55 h 110"/>
                  <a:gd name="T12" fmla="*/ 207 w 414"/>
                  <a:gd name="T1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110">
                    <a:moveTo>
                      <a:pt x="207" y="0"/>
                    </a:moveTo>
                    <a:lnTo>
                      <a:pt x="311" y="55"/>
                    </a:lnTo>
                    <a:lnTo>
                      <a:pt x="414" y="110"/>
                    </a:lnTo>
                    <a:lnTo>
                      <a:pt x="207" y="110"/>
                    </a:lnTo>
                    <a:lnTo>
                      <a:pt x="0" y="110"/>
                    </a:lnTo>
                    <a:lnTo>
                      <a:pt x="103" y="55"/>
                    </a:lnTo>
                    <a:lnTo>
                      <a:pt x="2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69"/>
              <p:cNvSpPr/>
              <p:nvPr/>
            </p:nvSpPr>
            <p:spPr bwMode="auto">
              <a:xfrm>
                <a:off x="5848350" y="3313113"/>
                <a:ext cx="65088" cy="334963"/>
              </a:xfrm>
              <a:custGeom>
                <a:avLst/>
                <a:gdLst>
                  <a:gd name="T0" fmla="*/ 17 w 17"/>
                  <a:gd name="T1" fmla="*/ 84 h 88"/>
                  <a:gd name="T2" fmla="*/ 14 w 17"/>
                  <a:gd name="T3" fmla="*/ 88 h 88"/>
                  <a:gd name="T4" fmla="*/ 3 w 17"/>
                  <a:gd name="T5" fmla="*/ 88 h 88"/>
                  <a:gd name="T6" fmla="*/ 0 w 17"/>
                  <a:gd name="T7" fmla="*/ 84 h 88"/>
                  <a:gd name="T8" fmla="*/ 0 w 17"/>
                  <a:gd name="T9" fmla="*/ 4 h 88"/>
                  <a:gd name="T10" fmla="*/ 3 w 17"/>
                  <a:gd name="T11" fmla="*/ 0 h 88"/>
                  <a:gd name="T12" fmla="*/ 14 w 17"/>
                  <a:gd name="T13" fmla="*/ 0 h 88"/>
                  <a:gd name="T14" fmla="*/ 17 w 17"/>
                  <a:gd name="T15" fmla="*/ 4 h 88"/>
                  <a:gd name="T16" fmla="*/ 17 w 17"/>
                  <a:gd name="T17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8">
                    <a:moveTo>
                      <a:pt x="17" y="84"/>
                    </a:moveTo>
                    <a:cubicBezTo>
                      <a:pt x="17" y="86"/>
                      <a:pt x="16" y="88"/>
                      <a:pt x="14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2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2"/>
                      <a:pt x="17" y="4"/>
                    </a:cubicBezTo>
                    <a:lnTo>
                      <a:pt x="17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70"/>
              <p:cNvSpPr/>
              <p:nvPr/>
            </p:nvSpPr>
            <p:spPr bwMode="auto">
              <a:xfrm>
                <a:off x="5818188" y="3302000"/>
                <a:ext cx="127000" cy="33338"/>
              </a:xfrm>
              <a:custGeom>
                <a:avLst/>
                <a:gdLst>
                  <a:gd name="T0" fmla="*/ 33 w 33"/>
                  <a:gd name="T1" fmla="*/ 7 h 9"/>
                  <a:gd name="T2" fmla="*/ 31 w 33"/>
                  <a:gd name="T3" fmla="*/ 9 h 9"/>
                  <a:gd name="T4" fmla="*/ 2 w 33"/>
                  <a:gd name="T5" fmla="*/ 9 h 9"/>
                  <a:gd name="T6" fmla="*/ 0 w 33"/>
                  <a:gd name="T7" fmla="*/ 7 h 9"/>
                  <a:gd name="T8" fmla="*/ 0 w 33"/>
                  <a:gd name="T9" fmla="*/ 3 h 9"/>
                  <a:gd name="T10" fmla="*/ 2 w 33"/>
                  <a:gd name="T11" fmla="*/ 0 h 9"/>
                  <a:gd name="T12" fmla="*/ 31 w 33"/>
                  <a:gd name="T13" fmla="*/ 0 h 9"/>
                  <a:gd name="T14" fmla="*/ 33 w 33"/>
                  <a:gd name="T15" fmla="*/ 3 h 9"/>
                  <a:gd name="T16" fmla="*/ 33 w 3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9">
                    <a:moveTo>
                      <a:pt x="33" y="7"/>
                    </a:moveTo>
                    <a:cubicBezTo>
                      <a:pt x="33" y="8"/>
                      <a:pt x="32" y="9"/>
                      <a:pt x="3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1"/>
                      <a:pt x="33" y="3"/>
                    </a:cubicBezTo>
                    <a:lnTo>
                      <a:pt x="33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Oval 71"/>
              <p:cNvSpPr>
                <a:spLocks noChangeArrowheads="1"/>
              </p:cNvSpPr>
              <p:nvPr/>
            </p:nvSpPr>
            <p:spPr bwMode="auto">
              <a:xfrm>
                <a:off x="5799138" y="3302000"/>
                <a:ext cx="57150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Oval 72"/>
              <p:cNvSpPr>
                <a:spLocks noChangeArrowheads="1"/>
              </p:cNvSpPr>
              <p:nvPr/>
            </p:nvSpPr>
            <p:spPr bwMode="auto">
              <a:xfrm>
                <a:off x="5907088" y="3302000"/>
                <a:ext cx="57150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73"/>
              <p:cNvSpPr/>
              <p:nvPr/>
            </p:nvSpPr>
            <p:spPr bwMode="auto">
              <a:xfrm>
                <a:off x="6062663" y="3313113"/>
                <a:ext cx="69850" cy="334963"/>
              </a:xfrm>
              <a:custGeom>
                <a:avLst/>
                <a:gdLst>
                  <a:gd name="T0" fmla="*/ 18 w 18"/>
                  <a:gd name="T1" fmla="*/ 84 h 88"/>
                  <a:gd name="T2" fmla="*/ 14 w 18"/>
                  <a:gd name="T3" fmla="*/ 88 h 88"/>
                  <a:gd name="T4" fmla="*/ 4 w 18"/>
                  <a:gd name="T5" fmla="*/ 88 h 88"/>
                  <a:gd name="T6" fmla="*/ 0 w 18"/>
                  <a:gd name="T7" fmla="*/ 84 h 88"/>
                  <a:gd name="T8" fmla="*/ 0 w 18"/>
                  <a:gd name="T9" fmla="*/ 4 h 88"/>
                  <a:gd name="T10" fmla="*/ 4 w 18"/>
                  <a:gd name="T11" fmla="*/ 0 h 88"/>
                  <a:gd name="T12" fmla="*/ 14 w 18"/>
                  <a:gd name="T13" fmla="*/ 0 h 88"/>
                  <a:gd name="T14" fmla="*/ 18 w 18"/>
                  <a:gd name="T15" fmla="*/ 4 h 88"/>
                  <a:gd name="T16" fmla="*/ 18 w 18"/>
                  <a:gd name="T17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88">
                    <a:moveTo>
                      <a:pt x="18" y="84"/>
                    </a:moveTo>
                    <a:cubicBezTo>
                      <a:pt x="18" y="86"/>
                      <a:pt x="16" y="88"/>
                      <a:pt x="14" y="88"/>
                    </a:cubicBezTo>
                    <a:cubicBezTo>
                      <a:pt x="4" y="88"/>
                      <a:pt x="4" y="88"/>
                      <a:pt x="4" y="88"/>
                    </a:cubicBezTo>
                    <a:cubicBezTo>
                      <a:pt x="2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8" y="2"/>
                      <a:pt x="18" y="4"/>
                    </a:cubicBezTo>
                    <a:lnTo>
                      <a:pt x="18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74"/>
              <p:cNvSpPr/>
              <p:nvPr/>
            </p:nvSpPr>
            <p:spPr bwMode="auto">
              <a:xfrm>
                <a:off x="6037263" y="3302000"/>
                <a:ext cx="122238" cy="33338"/>
              </a:xfrm>
              <a:custGeom>
                <a:avLst/>
                <a:gdLst>
                  <a:gd name="T0" fmla="*/ 32 w 32"/>
                  <a:gd name="T1" fmla="*/ 7 h 9"/>
                  <a:gd name="T2" fmla="*/ 30 w 32"/>
                  <a:gd name="T3" fmla="*/ 9 h 9"/>
                  <a:gd name="T4" fmla="*/ 2 w 32"/>
                  <a:gd name="T5" fmla="*/ 9 h 9"/>
                  <a:gd name="T6" fmla="*/ 0 w 32"/>
                  <a:gd name="T7" fmla="*/ 7 h 9"/>
                  <a:gd name="T8" fmla="*/ 0 w 32"/>
                  <a:gd name="T9" fmla="*/ 3 h 9"/>
                  <a:gd name="T10" fmla="*/ 2 w 32"/>
                  <a:gd name="T11" fmla="*/ 0 h 9"/>
                  <a:gd name="T12" fmla="*/ 30 w 32"/>
                  <a:gd name="T13" fmla="*/ 0 h 9"/>
                  <a:gd name="T14" fmla="*/ 32 w 32"/>
                  <a:gd name="T15" fmla="*/ 3 h 9"/>
                  <a:gd name="T16" fmla="*/ 32 w 32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32" y="7"/>
                    </a:moveTo>
                    <a:cubicBezTo>
                      <a:pt x="32" y="8"/>
                      <a:pt x="31" y="9"/>
                      <a:pt x="3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1"/>
                      <a:pt x="32" y="3"/>
                    </a:cubicBezTo>
                    <a:lnTo>
                      <a:pt x="32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Oval 75"/>
              <p:cNvSpPr>
                <a:spLocks noChangeArrowheads="1"/>
              </p:cNvSpPr>
              <p:nvPr/>
            </p:nvSpPr>
            <p:spPr bwMode="auto">
              <a:xfrm>
                <a:off x="6016625" y="3302000"/>
                <a:ext cx="53975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Oval 76"/>
              <p:cNvSpPr>
                <a:spLocks noChangeArrowheads="1"/>
              </p:cNvSpPr>
              <p:nvPr/>
            </p:nvSpPr>
            <p:spPr bwMode="auto">
              <a:xfrm>
                <a:off x="6124575" y="3302000"/>
                <a:ext cx="53975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77"/>
              <p:cNvSpPr/>
              <p:nvPr/>
            </p:nvSpPr>
            <p:spPr bwMode="auto">
              <a:xfrm>
                <a:off x="6281738" y="3313113"/>
                <a:ext cx="65088" cy="334963"/>
              </a:xfrm>
              <a:custGeom>
                <a:avLst/>
                <a:gdLst>
                  <a:gd name="T0" fmla="*/ 17 w 17"/>
                  <a:gd name="T1" fmla="*/ 84 h 88"/>
                  <a:gd name="T2" fmla="*/ 14 w 17"/>
                  <a:gd name="T3" fmla="*/ 88 h 88"/>
                  <a:gd name="T4" fmla="*/ 3 w 17"/>
                  <a:gd name="T5" fmla="*/ 88 h 88"/>
                  <a:gd name="T6" fmla="*/ 0 w 17"/>
                  <a:gd name="T7" fmla="*/ 84 h 88"/>
                  <a:gd name="T8" fmla="*/ 0 w 17"/>
                  <a:gd name="T9" fmla="*/ 4 h 88"/>
                  <a:gd name="T10" fmla="*/ 3 w 17"/>
                  <a:gd name="T11" fmla="*/ 0 h 88"/>
                  <a:gd name="T12" fmla="*/ 14 w 17"/>
                  <a:gd name="T13" fmla="*/ 0 h 88"/>
                  <a:gd name="T14" fmla="*/ 17 w 17"/>
                  <a:gd name="T15" fmla="*/ 4 h 88"/>
                  <a:gd name="T16" fmla="*/ 17 w 17"/>
                  <a:gd name="T17" fmla="*/ 8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88">
                    <a:moveTo>
                      <a:pt x="17" y="84"/>
                    </a:moveTo>
                    <a:cubicBezTo>
                      <a:pt x="17" y="86"/>
                      <a:pt x="15" y="88"/>
                      <a:pt x="14" y="88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1" y="88"/>
                      <a:pt x="0" y="86"/>
                      <a:pt x="0" y="8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2"/>
                      <a:pt x="17" y="4"/>
                    </a:cubicBezTo>
                    <a:lnTo>
                      <a:pt x="17" y="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78"/>
              <p:cNvSpPr/>
              <p:nvPr/>
            </p:nvSpPr>
            <p:spPr bwMode="auto">
              <a:xfrm>
                <a:off x="6249988" y="3302000"/>
                <a:ext cx="127000" cy="33338"/>
              </a:xfrm>
              <a:custGeom>
                <a:avLst/>
                <a:gdLst>
                  <a:gd name="T0" fmla="*/ 33 w 33"/>
                  <a:gd name="T1" fmla="*/ 7 h 9"/>
                  <a:gd name="T2" fmla="*/ 31 w 33"/>
                  <a:gd name="T3" fmla="*/ 9 h 9"/>
                  <a:gd name="T4" fmla="*/ 2 w 33"/>
                  <a:gd name="T5" fmla="*/ 9 h 9"/>
                  <a:gd name="T6" fmla="*/ 0 w 33"/>
                  <a:gd name="T7" fmla="*/ 7 h 9"/>
                  <a:gd name="T8" fmla="*/ 0 w 33"/>
                  <a:gd name="T9" fmla="*/ 3 h 9"/>
                  <a:gd name="T10" fmla="*/ 2 w 33"/>
                  <a:gd name="T11" fmla="*/ 0 h 9"/>
                  <a:gd name="T12" fmla="*/ 31 w 33"/>
                  <a:gd name="T13" fmla="*/ 0 h 9"/>
                  <a:gd name="T14" fmla="*/ 33 w 33"/>
                  <a:gd name="T15" fmla="*/ 3 h 9"/>
                  <a:gd name="T16" fmla="*/ 33 w 3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9">
                    <a:moveTo>
                      <a:pt x="33" y="7"/>
                    </a:moveTo>
                    <a:cubicBezTo>
                      <a:pt x="33" y="8"/>
                      <a:pt x="32" y="9"/>
                      <a:pt x="3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3" y="1"/>
                      <a:pt x="33" y="3"/>
                    </a:cubicBezTo>
                    <a:lnTo>
                      <a:pt x="33" y="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Oval 79"/>
              <p:cNvSpPr>
                <a:spLocks noChangeArrowheads="1"/>
              </p:cNvSpPr>
              <p:nvPr/>
            </p:nvSpPr>
            <p:spPr bwMode="auto">
              <a:xfrm>
                <a:off x="6230938" y="3302000"/>
                <a:ext cx="58738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Oval 80"/>
              <p:cNvSpPr>
                <a:spLocks noChangeArrowheads="1"/>
              </p:cNvSpPr>
              <p:nvPr/>
            </p:nvSpPr>
            <p:spPr bwMode="auto">
              <a:xfrm>
                <a:off x="6338888" y="3302000"/>
                <a:ext cx="57150" cy="603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81"/>
              <p:cNvSpPr/>
              <p:nvPr/>
            </p:nvSpPr>
            <p:spPr bwMode="auto">
              <a:xfrm>
                <a:off x="5834063" y="3663950"/>
                <a:ext cx="527050" cy="22225"/>
              </a:xfrm>
              <a:custGeom>
                <a:avLst/>
                <a:gdLst>
                  <a:gd name="T0" fmla="*/ 138 w 138"/>
                  <a:gd name="T1" fmla="*/ 3 h 6"/>
                  <a:gd name="T2" fmla="*/ 135 w 138"/>
                  <a:gd name="T3" fmla="*/ 6 h 6"/>
                  <a:gd name="T4" fmla="*/ 3 w 138"/>
                  <a:gd name="T5" fmla="*/ 6 h 6"/>
                  <a:gd name="T6" fmla="*/ 0 w 138"/>
                  <a:gd name="T7" fmla="*/ 3 h 6"/>
                  <a:gd name="T8" fmla="*/ 0 w 138"/>
                  <a:gd name="T9" fmla="*/ 3 h 6"/>
                  <a:gd name="T10" fmla="*/ 3 w 138"/>
                  <a:gd name="T11" fmla="*/ 0 h 6"/>
                  <a:gd name="T12" fmla="*/ 135 w 138"/>
                  <a:gd name="T13" fmla="*/ 0 h 6"/>
                  <a:gd name="T14" fmla="*/ 138 w 13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5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82"/>
              <p:cNvSpPr/>
              <p:nvPr/>
            </p:nvSpPr>
            <p:spPr bwMode="auto">
              <a:xfrm>
                <a:off x="5834063" y="3694113"/>
                <a:ext cx="527050" cy="22225"/>
              </a:xfrm>
              <a:custGeom>
                <a:avLst/>
                <a:gdLst>
                  <a:gd name="T0" fmla="*/ 138 w 138"/>
                  <a:gd name="T1" fmla="*/ 3 h 6"/>
                  <a:gd name="T2" fmla="*/ 135 w 138"/>
                  <a:gd name="T3" fmla="*/ 6 h 6"/>
                  <a:gd name="T4" fmla="*/ 3 w 138"/>
                  <a:gd name="T5" fmla="*/ 6 h 6"/>
                  <a:gd name="T6" fmla="*/ 0 w 138"/>
                  <a:gd name="T7" fmla="*/ 3 h 6"/>
                  <a:gd name="T8" fmla="*/ 0 w 138"/>
                  <a:gd name="T9" fmla="*/ 3 h 6"/>
                  <a:gd name="T10" fmla="*/ 3 w 138"/>
                  <a:gd name="T11" fmla="*/ 0 h 6"/>
                  <a:gd name="T12" fmla="*/ 135 w 138"/>
                  <a:gd name="T13" fmla="*/ 0 h 6"/>
                  <a:gd name="T14" fmla="*/ 138 w 13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5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83"/>
              <p:cNvSpPr/>
              <p:nvPr/>
            </p:nvSpPr>
            <p:spPr bwMode="auto">
              <a:xfrm>
                <a:off x="5834063" y="3724275"/>
                <a:ext cx="527050" cy="22225"/>
              </a:xfrm>
              <a:custGeom>
                <a:avLst/>
                <a:gdLst>
                  <a:gd name="T0" fmla="*/ 138 w 138"/>
                  <a:gd name="T1" fmla="*/ 3 h 6"/>
                  <a:gd name="T2" fmla="*/ 135 w 138"/>
                  <a:gd name="T3" fmla="*/ 6 h 6"/>
                  <a:gd name="T4" fmla="*/ 3 w 138"/>
                  <a:gd name="T5" fmla="*/ 6 h 6"/>
                  <a:gd name="T6" fmla="*/ 0 w 138"/>
                  <a:gd name="T7" fmla="*/ 3 h 6"/>
                  <a:gd name="T8" fmla="*/ 0 w 138"/>
                  <a:gd name="T9" fmla="*/ 3 h 6"/>
                  <a:gd name="T10" fmla="*/ 3 w 138"/>
                  <a:gd name="T11" fmla="*/ 0 h 6"/>
                  <a:gd name="T12" fmla="*/ 135 w 138"/>
                  <a:gd name="T13" fmla="*/ 0 h 6"/>
                  <a:gd name="T14" fmla="*/ 138 w 13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6">
                    <a:moveTo>
                      <a:pt x="138" y="3"/>
                    </a:moveTo>
                    <a:cubicBezTo>
                      <a:pt x="138" y="4"/>
                      <a:pt x="137" y="6"/>
                      <a:pt x="135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37" y="0"/>
                      <a:pt x="138" y="1"/>
                      <a:pt x="13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7" name="矩形 116"/>
          <p:cNvSpPr/>
          <p:nvPr/>
        </p:nvSpPr>
        <p:spPr>
          <a:xfrm>
            <a:off x="2266950" y="4976495"/>
            <a:ext cx="7839075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 电子商务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Electronic Commerce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）是利用计算机技术、网络技术和远程通信技术，实现整个商务（买卖）过程中的电子化、数字化和网络化。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5" name="Freeform 10"/>
          <p:cNvSpPr/>
          <p:nvPr/>
        </p:nvSpPr>
        <p:spPr bwMode="auto">
          <a:xfrm>
            <a:off x="5580708" y="3301385"/>
            <a:ext cx="1302093" cy="131437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rgbClr val="D76739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4"/>
          <p:cNvSpPr/>
          <p:nvPr/>
        </p:nvSpPr>
        <p:spPr bwMode="auto">
          <a:xfrm>
            <a:off x="7939110" y="3418352"/>
            <a:ext cx="1058462" cy="76160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rgbClr val="D76739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8"/>
          <p:cNvSpPr/>
          <p:nvPr/>
        </p:nvSpPr>
        <p:spPr bwMode="auto">
          <a:xfrm>
            <a:off x="6878601" y="3305827"/>
            <a:ext cx="1060508" cy="870109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63782" y="3750955"/>
            <a:ext cx="1058462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529497" y="4558795"/>
            <a:ext cx="945859" cy="945859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rgbClr val="D76739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9342" y="4866999"/>
            <a:ext cx="786169" cy="288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705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201X</a:t>
            </a:r>
            <a:endParaRPr lang="en-US" sz="1705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46365" y="3367977"/>
            <a:ext cx="184731" cy="2210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76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57997" y="4960994"/>
            <a:ext cx="1005785" cy="16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520146" y="3750901"/>
            <a:ext cx="1060508" cy="876707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rgbClr val="D76739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8990576" y="2205859"/>
            <a:ext cx="1058462" cy="1377843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rgbClr val="D76739"/>
          </a:solidFill>
          <a:ln w="9525">
            <a:noFill/>
            <a:round/>
          </a:ln>
        </p:spPr>
        <p:txBody>
          <a:bodyPr vert="horz" wrap="square" lIns="79405" tIns="39702" rIns="79405" bIns="3970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449410" y="2113889"/>
            <a:ext cx="1140767" cy="359511"/>
          </a:xfrm>
          <a:prstGeom prst="rightArrow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4850877" y="5249865"/>
            <a:ext cx="5860150" cy="12869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760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701521" y="2745406"/>
            <a:ext cx="1924614" cy="767005"/>
            <a:chOff x="3379735" y="2310289"/>
            <a:chExt cx="2109071" cy="883254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3379735" y="2310289"/>
              <a:ext cx="1736272" cy="311893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id-ID" sz="16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手机下载</a:t>
              </a:r>
              <a:endParaRPr lang="zh-CN" altLang="id-ID" sz="1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itle 13"/>
            <p:cNvSpPr txBox="1"/>
            <p:nvPr/>
          </p:nvSpPr>
          <p:spPr>
            <a:xfrm>
              <a:off x="3379735" y="2710923"/>
              <a:ext cx="2109071" cy="482620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76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263609" y="4235402"/>
            <a:ext cx="1924614" cy="739122"/>
            <a:chOff x="3379735" y="2342397"/>
            <a:chExt cx="2109071" cy="851145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3379735" y="2342397"/>
              <a:ext cx="1816029" cy="311893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软文推广</a:t>
              </a:r>
              <a:endParaRPr lang="zh-CN" altLang="id-ID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itle 13"/>
            <p:cNvSpPr txBox="1"/>
            <p:nvPr/>
          </p:nvSpPr>
          <p:spPr>
            <a:xfrm>
              <a:off x="3379735" y="2710922"/>
              <a:ext cx="2109071" cy="482620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76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086245" y="2219874"/>
            <a:ext cx="1924614" cy="775404"/>
            <a:chOff x="3379735" y="2300618"/>
            <a:chExt cx="2109071" cy="892926"/>
          </a:xfrm>
        </p:grpSpPr>
        <p:sp>
          <p:nvSpPr>
            <p:cNvPr id="52" name="Content Placeholder 2"/>
            <p:cNvSpPr txBox="1"/>
            <p:nvPr/>
          </p:nvSpPr>
          <p:spPr>
            <a:xfrm>
              <a:off x="3379736" y="2300618"/>
              <a:ext cx="1870455" cy="311893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搜素推广</a:t>
              </a:r>
              <a:endParaRPr lang="zh-CN" altLang="id-ID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Title 13"/>
            <p:cNvSpPr txBox="1"/>
            <p:nvPr/>
          </p:nvSpPr>
          <p:spPr>
            <a:xfrm>
              <a:off x="3379735" y="2710924"/>
              <a:ext cx="2109071" cy="482620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76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598125" y="3651133"/>
            <a:ext cx="1924614" cy="745659"/>
            <a:chOff x="3379735" y="2334870"/>
            <a:chExt cx="2109071" cy="858673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3382717" y="2334870"/>
              <a:ext cx="1665800" cy="311893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id-ID" sz="1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会员拉人</a:t>
              </a:r>
              <a:endParaRPr lang="zh-CN" altLang="id-ID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itle 13"/>
            <p:cNvSpPr txBox="1"/>
            <p:nvPr/>
          </p:nvSpPr>
          <p:spPr>
            <a:xfrm>
              <a:off x="3379735" y="2710923"/>
              <a:ext cx="2109071" cy="482620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anose="020B0403030403020204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76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329585"/>
            <a:ext cx="2247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76739"/>
                </a:solidFill>
                <a:cs typeface="+mn-ea"/>
                <a:sym typeface="+mn-lt"/>
              </a:rPr>
              <a:t>推广渠道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/>
      <p:bldP spid="15" grpId="0" bldLvl="0" animBg="1"/>
      <p:bldP spid="16" grpId="0" bldLvl="0" animBg="1"/>
      <p:bldP spid="17" grpId="0" bldLvl="0" animBg="1"/>
      <p:bldP spid="18" grpId="0" bldLvl="0" animBg="1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pic>
        <p:nvPicPr>
          <p:cNvPr id="4" name="图片 3" descr="C:\Users\Administrator\Desktop\图片2.png图片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50846" y="2423886"/>
            <a:ext cx="3947795" cy="191588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65500" y="2000885"/>
            <a:ext cx="1367790" cy="2073910"/>
            <a:chOff x="5300" y="3151"/>
            <a:chExt cx="2154" cy="3266"/>
          </a:xfrm>
        </p:grpSpPr>
        <p:sp>
          <p:nvSpPr>
            <p:cNvPr id="5" name="矩形 4"/>
            <p:cNvSpPr/>
            <p:nvPr/>
          </p:nvSpPr>
          <p:spPr>
            <a:xfrm rot="2700000">
              <a:off x="5300" y="4263"/>
              <a:ext cx="2155" cy="2155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 rot="2700000">
              <a:off x="6751" y="3442"/>
              <a:ext cx="584" cy="584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 rot="2700000">
              <a:off x="6234" y="3151"/>
              <a:ext cx="286" cy="286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070710" y="2934380"/>
            <a:ext cx="196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0D2AF"/>
                </a:solidFill>
                <a:cs typeface="+mn-ea"/>
                <a:sym typeface="+mn-lt"/>
              </a:rPr>
              <a:t>PART</a:t>
            </a:r>
            <a:endParaRPr lang="en-US" altLang="zh-CN" sz="3600" dirty="0" smtClean="0">
              <a:solidFill>
                <a:srgbClr val="F0D2AF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600" dirty="0">
                <a:solidFill>
                  <a:srgbClr val="F0D2AF"/>
                </a:solidFill>
                <a:cs typeface="+mn-ea"/>
                <a:sym typeface="+mn-lt"/>
              </a:rPr>
              <a:t>3</a:t>
            </a:r>
            <a:endParaRPr lang="zh-CN" altLang="en-US" sz="3600" dirty="0">
              <a:solidFill>
                <a:srgbClr val="F0D2A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4473" y="2465536"/>
            <a:ext cx="3208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76739"/>
                </a:solidFill>
                <a:cs typeface="+mn-ea"/>
                <a:sym typeface="+mn-lt"/>
              </a:rPr>
              <a:t>团队介绍</a:t>
            </a:r>
            <a:endParaRPr lang="zh-CN" altLang="en-US" sz="48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016947" y="3391343"/>
            <a:ext cx="7175053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422480" y="350552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发展历程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1815" y="350552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组织架构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83549" y="350552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团队成员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30719" y="3505524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企业荣誉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002520" y="5276850"/>
            <a:ext cx="1949650" cy="2284833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29104" y="-1291071"/>
            <a:ext cx="6010738" cy="7327405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发展历程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 flipH="1">
            <a:off x="2266950" y="2012585"/>
            <a:ext cx="9925050" cy="4845415"/>
          </a:xfrm>
          <a:prstGeom prst="triangle">
            <a:avLst>
              <a:gd name="adj" fmla="val 0"/>
            </a:avLst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66712" y="6027312"/>
            <a:ext cx="1974224" cy="985616"/>
          </a:xfrm>
          <a:prstGeom prst="line">
            <a:avLst/>
          </a:prstGeom>
          <a:ln w="3175"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 rot="2700000">
            <a:off x="4090861" y="5378622"/>
            <a:ext cx="723900" cy="7239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991726" y="5231312"/>
            <a:ext cx="597705" cy="298400"/>
          </a:xfrm>
          <a:prstGeom prst="line">
            <a:avLst/>
          </a:prstGeom>
          <a:ln w="3175"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 rot="2700000">
            <a:off x="5790872" y="4559457"/>
            <a:ext cx="723900" cy="7239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677576" y="4409532"/>
            <a:ext cx="597705" cy="298400"/>
          </a:xfrm>
          <a:prstGeom prst="line">
            <a:avLst/>
          </a:prstGeom>
          <a:ln w="3175"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 rot="2700000">
            <a:off x="7454124" y="3749303"/>
            <a:ext cx="723900" cy="7239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8316946" y="3599378"/>
            <a:ext cx="597705" cy="298400"/>
          </a:xfrm>
          <a:prstGeom prst="line">
            <a:avLst/>
          </a:prstGeom>
          <a:ln w="3175"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 rot="2700000">
            <a:off x="8894978" y="2397172"/>
            <a:ext cx="1119541" cy="1119541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0059287" y="1961070"/>
            <a:ext cx="2284047" cy="1091223"/>
          </a:xfrm>
          <a:prstGeom prst="line">
            <a:avLst/>
          </a:prstGeom>
          <a:ln w="3175"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900796" y="2681477"/>
            <a:ext cx="110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cs typeface="+mn-ea"/>
                <a:sym typeface="+mn-lt"/>
              </a:rPr>
              <a:t>爆发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52683" y="3926917"/>
            <a:ext cx="1108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壮大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92079" y="4736582"/>
            <a:ext cx="1108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发展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83277" y="5540517"/>
            <a:ext cx="1108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成立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36162" y="5560185"/>
            <a:ext cx="2614411" cy="0"/>
          </a:xfrm>
          <a:prstGeom prst="line">
            <a:avLst/>
          </a:prstGeom>
          <a:ln>
            <a:solidFill>
              <a:srgbClr val="D7673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874136" y="4413578"/>
            <a:ext cx="2614411" cy="0"/>
          </a:xfrm>
          <a:prstGeom prst="line">
            <a:avLst/>
          </a:prstGeom>
          <a:ln>
            <a:solidFill>
              <a:srgbClr val="D7673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702936" y="3371682"/>
            <a:ext cx="2614411" cy="0"/>
          </a:xfrm>
          <a:prstGeom prst="line">
            <a:avLst/>
          </a:prstGeom>
          <a:ln>
            <a:solidFill>
              <a:srgbClr val="D7673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47840" y="2249464"/>
            <a:ext cx="2614411" cy="0"/>
          </a:xfrm>
          <a:prstGeom prst="line">
            <a:avLst/>
          </a:prstGeom>
          <a:ln>
            <a:solidFill>
              <a:srgbClr val="D7673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449677" y="4921116"/>
            <a:ext cx="3581486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2012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月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正式注册，经过团队一年多的发展，现已发展为注册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资金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1000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万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的省级正规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企业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03123" y="3507998"/>
            <a:ext cx="35814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  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   扩展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业务领域，创建运营新格局，先后承接盛典分期，乐享购，快生活，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奢小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二等多个项目。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b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</a:b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27503" y="2729653"/>
            <a:ext cx="2889009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   新官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网上线，各项目顺利完成交付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，</a:t>
            </a:r>
            <a:endParaRPr lang="en-US" altLang="zh-CN" sz="12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经典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案例在业界赢得良好口碑。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97961" y="1606202"/>
            <a:ext cx="367649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   公司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变更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为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XXXXX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网络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科技有限公司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，搭建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平台，目前注册用户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万，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逐步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建立品牌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影响力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！</a:t>
            </a:r>
            <a:endParaRPr lang="zh-CN" altLang="en-US" sz="12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37031" y="1185617"/>
            <a:ext cx="1254714" cy="394203"/>
          </a:xfrm>
          <a:prstGeom prst="rect">
            <a:avLst/>
          </a:prstGeom>
          <a:solidFill>
            <a:srgbClr val="F0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11969" y="2350582"/>
            <a:ext cx="1254714" cy="394203"/>
          </a:xfrm>
          <a:prstGeom prst="rect">
            <a:avLst/>
          </a:prstGeom>
          <a:solidFill>
            <a:srgbClr val="F0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77850" y="3321646"/>
            <a:ext cx="1254714" cy="394203"/>
          </a:xfrm>
          <a:prstGeom prst="rect">
            <a:avLst/>
          </a:prstGeom>
          <a:solidFill>
            <a:srgbClr val="F0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2578" y="4514755"/>
            <a:ext cx="1254714" cy="394203"/>
          </a:xfrm>
          <a:prstGeom prst="rect">
            <a:avLst/>
          </a:prstGeom>
          <a:solidFill>
            <a:srgbClr val="F0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99658" y="1151634"/>
            <a:ext cx="11084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76739"/>
                </a:solidFill>
                <a:cs typeface="+mn-ea"/>
                <a:sym typeface="+mn-lt"/>
              </a:rPr>
              <a:t>20</a:t>
            </a:r>
            <a:r>
              <a:rPr lang="en-US" sz="2400" dirty="0" smtClean="0">
                <a:solidFill>
                  <a:srgbClr val="D76739"/>
                </a:solidFill>
                <a:cs typeface="+mn-ea"/>
                <a:sym typeface="+mn-lt"/>
              </a:rPr>
              <a:t>20</a:t>
            </a:r>
            <a:endParaRPr lang="en-US" sz="24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285771" y="2329215"/>
            <a:ext cx="11084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76739"/>
                </a:solidFill>
                <a:cs typeface="+mn-ea"/>
                <a:sym typeface="+mn-lt"/>
              </a:rPr>
              <a:t>201</a:t>
            </a:r>
            <a:r>
              <a:rPr lang="en-US" sz="2400" dirty="0" smtClean="0">
                <a:solidFill>
                  <a:srgbClr val="D76739"/>
                </a:solidFill>
                <a:cs typeface="+mn-ea"/>
                <a:sym typeface="+mn-lt"/>
              </a:rPr>
              <a:t>9</a:t>
            </a:r>
            <a:endParaRPr lang="en-US" sz="24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650982" y="3299054"/>
            <a:ext cx="11084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76739"/>
                </a:solidFill>
                <a:cs typeface="+mn-ea"/>
                <a:sym typeface="+mn-lt"/>
              </a:rPr>
              <a:t>2018</a:t>
            </a:r>
            <a:endParaRPr lang="zh-CN" altLang="en-US" sz="24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78640" y="4487737"/>
            <a:ext cx="110844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D76739"/>
                </a:solidFill>
                <a:cs typeface="+mn-ea"/>
                <a:sym typeface="+mn-lt"/>
              </a:rPr>
              <a:t>2017</a:t>
            </a:r>
            <a:endParaRPr lang="zh-CN" altLang="en-US" sz="2400" dirty="0">
              <a:solidFill>
                <a:srgbClr val="D7673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50" y="463389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组织架构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270" name="组合 269"/>
          <p:cNvGrpSpPr/>
          <p:nvPr/>
        </p:nvGrpSpPr>
        <p:grpSpPr>
          <a:xfrm>
            <a:off x="2266950" y="1109561"/>
            <a:ext cx="7783513" cy="4418012"/>
            <a:chOff x="2266950" y="1306513"/>
            <a:chExt cx="7783513" cy="4418012"/>
          </a:xfrm>
        </p:grpSpPr>
        <p:sp>
          <p:nvSpPr>
            <p:cNvPr id="38" name="Freeform 5"/>
            <p:cNvSpPr/>
            <p:nvPr/>
          </p:nvSpPr>
          <p:spPr bwMode="auto">
            <a:xfrm>
              <a:off x="2278063" y="3032125"/>
              <a:ext cx="1374775" cy="450850"/>
            </a:xfrm>
            <a:custGeom>
              <a:avLst/>
              <a:gdLst>
                <a:gd name="T0" fmla="*/ 728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8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8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8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"/>
            <p:cNvSpPr/>
            <p:nvPr/>
          </p:nvSpPr>
          <p:spPr bwMode="auto">
            <a:xfrm>
              <a:off x="3879850" y="2892425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7"/>
            <p:cNvSpPr/>
            <p:nvPr/>
          </p:nvSpPr>
          <p:spPr bwMode="auto">
            <a:xfrm>
              <a:off x="2878138" y="5132388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7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8"/>
            <p:cNvSpPr/>
            <p:nvPr/>
          </p:nvSpPr>
          <p:spPr bwMode="auto">
            <a:xfrm>
              <a:off x="3203575" y="4379913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"/>
            <p:cNvSpPr/>
            <p:nvPr/>
          </p:nvSpPr>
          <p:spPr bwMode="auto">
            <a:xfrm>
              <a:off x="4395788" y="1716088"/>
              <a:ext cx="1460500" cy="450850"/>
            </a:xfrm>
            <a:custGeom>
              <a:avLst/>
              <a:gdLst>
                <a:gd name="T0" fmla="*/ 783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3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3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3" y="2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0"/>
            <p:cNvSpPr/>
            <p:nvPr/>
          </p:nvSpPr>
          <p:spPr bwMode="auto">
            <a:xfrm>
              <a:off x="6276975" y="1325563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5922963" y="2068513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3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5570538" y="281146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5216525" y="3556000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4378325" y="5413375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4745038" y="4670425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6"/>
            <p:cNvSpPr/>
            <p:nvPr/>
          </p:nvSpPr>
          <p:spPr bwMode="auto">
            <a:xfrm>
              <a:off x="7410450" y="13303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7410450" y="13303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8"/>
            <p:cNvSpPr/>
            <p:nvPr/>
          </p:nvSpPr>
          <p:spPr bwMode="auto">
            <a:xfrm>
              <a:off x="7237413" y="170338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9"/>
            <p:cNvSpPr/>
            <p:nvPr/>
          </p:nvSpPr>
          <p:spPr bwMode="auto">
            <a:xfrm>
              <a:off x="7237413" y="170338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0"/>
            <p:cNvSpPr/>
            <p:nvPr/>
          </p:nvSpPr>
          <p:spPr bwMode="auto">
            <a:xfrm>
              <a:off x="7073900" y="207486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1"/>
            <p:cNvSpPr/>
            <p:nvPr/>
          </p:nvSpPr>
          <p:spPr bwMode="auto">
            <a:xfrm>
              <a:off x="7073900" y="207486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2"/>
            <p:cNvSpPr/>
            <p:nvPr/>
          </p:nvSpPr>
          <p:spPr bwMode="auto">
            <a:xfrm>
              <a:off x="6886575" y="24479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3"/>
            <p:cNvSpPr/>
            <p:nvPr/>
          </p:nvSpPr>
          <p:spPr bwMode="auto">
            <a:xfrm>
              <a:off x="6886575" y="24479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4"/>
            <p:cNvSpPr/>
            <p:nvPr/>
          </p:nvSpPr>
          <p:spPr bwMode="auto">
            <a:xfrm>
              <a:off x="6713538" y="282098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5"/>
            <p:cNvSpPr/>
            <p:nvPr/>
          </p:nvSpPr>
          <p:spPr bwMode="auto">
            <a:xfrm>
              <a:off x="6713538" y="282098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7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0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7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6"/>
            <p:cNvSpPr/>
            <p:nvPr/>
          </p:nvSpPr>
          <p:spPr bwMode="auto">
            <a:xfrm>
              <a:off x="6550025" y="319246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7"/>
            <p:cNvSpPr/>
            <p:nvPr/>
          </p:nvSpPr>
          <p:spPr bwMode="auto">
            <a:xfrm>
              <a:off x="6550025" y="319246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1648 w 1663"/>
                <a:gd name="T3" fmla="*/ 0 h 191"/>
                <a:gd name="T4" fmla="*/ 1563 w 1663"/>
                <a:gd name="T5" fmla="*/ 176 h 191"/>
                <a:gd name="T6" fmla="*/ 8 w 1663"/>
                <a:gd name="T7" fmla="*/ 176 h 191"/>
                <a:gd name="T8" fmla="*/ 0 w 1663"/>
                <a:gd name="T9" fmla="*/ 191 h 191"/>
                <a:gd name="T10" fmla="*/ 1571 w 1663"/>
                <a:gd name="T11" fmla="*/ 191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1"/>
                  </a:lnTo>
                  <a:lnTo>
                    <a:pt x="1571" y="191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8"/>
            <p:cNvSpPr/>
            <p:nvPr/>
          </p:nvSpPr>
          <p:spPr bwMode="auto">
            <a:xfrm>
              <a:off x="6359525" y="3562350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9"/>
            <p:cNvSpPr/>
            <p:nvPr/>
          </p:nvSpPr>
          <p:spPr bwMode="auto">
            <a:xfrm>
              <a:off x="6359525" y="3562350"/>
              <a:ext cx="2638425" cy="303212"/>
            </a:xfrm>
            <a:custGeom>
              <a:avLst/>
              <a:gdLst>
                <a:gd name="T0" fmla="*/ 1662 w 1662"/>
                <a:gd name="T1" fmla="*/ 0 h 191"/>
                <a:gd name="T2" fmla="*/ 1647 w 1662"/>
                <a:gd name="T3" fmla="*/ 0 h 191"/>
                <a:gd name="T4" fmla="*/ 1562 w 1662"/>
                <a:gd name="T5" fmla="*/ 176 h 191"/>
                <a:gd name="T6" fmla="*/ 7 w 1662"/>
                <a:gd name="T7" fmla="*/ 176 h 191"/>
                <a:gd name="T8" fmla="*/ 0 w 1662"/>
                <a:gd name="T9" fmla="*/ 191 h 191"/>
                <a:gd name="T10" fmla="*/ 1570 w 1662"/>
                <a:gd name="T11" fmla="*/ 191 h 191"/>
                <a:gd name="T12" fmla="*/ 1662 w 1662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1">
                  <a:moveTo>
                    <a:pt x="1662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1"/>
                  </a:lnTo>
                  <a:lnTo>
                    <a:pt x="1570" y="191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0"/>
            <p:cNvSpPr/>
            <p:nvPr/>
          </p:nvSpPr>
          <p:spPr bwMode="auto">
            <a:xfrm>
              <a:off x="6186488" y="39338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1"/>
            <p:cNvSpPr/>
            <p:nvPr/>
          </p:nvSpPr>
          <p:spPr bwMode="auto">
            <a:xfrm>
              <a:off x="6186488" y="39338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7 w 1663"/>
                <a:gd name="T3" fmla="*/ 0 h 192"/>
                <a:gd name="T4" fmla="*/ 1562 w 1663"/>
                <a:gd name="T5" fmla="*/ 176 h 192"/>
                <a:gd name="T6" fmla="*/ 7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7" y="0"/>
                  </a:lnTo>
                  <a:lnTo>
                    <a:pt x="1562" y="176"/>
                  </a:lnTo>
                  <a:lnTo>
                    <a:pt x="7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2"/>
            <p:cNvSpPr/>
            <p:nvPr/>
          </p:nvSpPr>
          <p:spPr bwMode="auto">
            <a:xfrm>
              <a:off x="6022975" y="4305300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4"/>
            <p:cNvSpPr/>
            <p:nvPr/>
          </p:nvSpPr>
          <p:spPr bwMode="auto">
            <a:xfrm>
              <a:off x="5830888" y="467677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5"/>
            <p:cNvSpPr/>
            <p:nvPr/>
          </p:nvSpPr>
          <p:spPr bwMode="auto">
            <a:xfrm>
              <a:off x="5830888" y="467677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2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2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36"/>
            <p:cNvSpPr/>
            <p:nvPr/>
          </p:nvSpPr>
          <p:spPr bwMode="auto">
            <a:xfrm>
              <a:off x="5657850" y="5048250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7"/>
            <p:cNvSpPr/>
            <p:nvPr/>
          </p:nvSpPr>
          <p:spPr bwMode="auto">
            <a:xfrm>
              <a:off x="5657850" y="5048250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1648 w 1663"/>
                <a:gd name="T3" fmla="*/ 0 h 192"/>
                <a:gd name="T4" fmla="*/ 1563 w 1663"/>
                <a:gd name="T5" fmla="*/ 176 h 192"/>
                <a:gd name="T6" fmla="*/ 8 w 1663"/>
                <a:gd name="T7" fmla="*/ 176 h 192"/>
                <a:gd name="T8" fmla="*/ 0 w 1663"/>
                <a:gd name="T9" fmla="*/ 192 h 192"/>
                <a:gd name="T10" fmla="*/ 1570 w 1663"/>
                <a:gd name="T11" fmla="*/ 192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0" y="192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8"/>
            <p:cNvSpPr/>
            <p:nvPr/>
          </p:nvSpPr>
          <p:spPr bwMode="auto">
            <a:xfrm>
              <a:off x="5494338" y="5419725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  <a:close/>
                </a:path>
              </a:pathLst>
            </a:custGeom>
            <a:solidFill>
              <a:srgbClr val="B94F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39"/>
            <p:cNvSpPr/>
            <p:nvPr/>
          </p:nvSpPr>
          <p:spPr bwMode="auto">
            <a:xfrm>
              <a:off x="5494338" y="5419725"/>
              <a:ext cx="2641600" cy="304800"/>
            </a:xfrm>
            <a:custGeom>
              <a:avLst/>
              <a:gdLst>
                <a:gd name="T0" fmla="*/ 1664 w 1664"/>
                <a:gd name="T1" fmla="*/ 0 h 192"/>
                <a:gd name="T2" fmla="*/ 1648 w 1664"/>
                <a:gd name="T3" fmla="*/ 0 h 192"/>
                <a:gd name="T4" fmla="*/ 1563 w 1664"/>
                <a:gd name="T5" fmla="*/ 176 h 192"/>
                <a:gd name="T6" fmla="*/ 8 w 1664"/>
                <a:gd name="T7" fmla="*/ 176 h 192"/>
                <a:gd name="T8" fmla="*/ 0 w 1664"/>
                <a:gd name="T9" fmla="*/ 192 h 192"/>
                <a:gd name="T10" fmla="*/ 1571 w 1664"/>
                <a:gd name="T11" fmla="*/ 192 h 192"/>
                <a:gd name="T12" fmla="*/ 1664 w 166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4" h="192">
                  <a:moveTo>
                    <a:pt x="1664" y="0"/>
                  </a:moveTo>
                  <a:lnTo>
                    <a:pt x="1648" y="0"/>
                  </a:lnTo>
                  <a:lnTo>
                    <a:pt x="1563" y="176"/>
                  </a:lnTo>
                  <a:lnTo>
                    <a:pt x="8" y="176"/>
                  </a:lnTo>
                  <a:lnTo>
                    <a:pt x="0" y="192"/>
                  </a:lnTo>
                  <a:lnTo>
                    <a:pt x="1571" y="192"/>
                  </a:lnTo>
                  <a:lnTo>
                    <a:pt x="16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0"/>
            <p:cNvSpPr/>
            <p:nvPr/>
          </p:nvSpPr>
          <p:spPr bwMode="auto">
            <a:xfrm>
              <a:off x="2266950" y="3006725"/>
              <a:ext cx="1374775" cy="450850"/>
            </a:xfrm>
            <a:custGeom>
              <a:avLst/>
              <a:gdLst>
                <a:gd name="T0" fmla="*/ 729 w 866"/>
                <a:gd name="T1" fmla="*/ 284 h 284"/>
                <a:gd name="T2" fmla="*/ 0 w 866"/>
                <a:gd name="T3" fmla="*/ 284 h 284"/>
                <a:gd name="T4" fmla="*/ 137 w 866"/>
                <a:gd name="T5" fmla="*/ 0 h 284"/>
                <a:gd name="T6" fmla="*/ 866 w 866"/>
                <a:gd name="T7" fmla="*/ 0 h 284"/>
                <a:gd name="T8" fmla="*/ 729 w 86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284">
                  <a:moveTo>
                    <a:pt x="729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866" y="0"/>
                  </a:lnTo>
                  <a:lnTo>
                    <a:pt x="729" y="284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1"/>
            <p:cNvSpPr/>
            <p:nvPr/>
          </p:nvSpPr>
          <p:spPr bwMode="auto">
            <a:xfrm>
              <a:off x="3856038" y="2871788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45"/>
            <p:cNvSpPr/>
            <p:nvPr/>
          </p:nvSpPr>
          <p:spPr bwMode="auto">
            <a:xfrm>
              <a:off x="2855913" y="5111750"/>
              <a:ext cx="1458913" cy="450850"/>
            </a:xfrm>
            <a:custGeom>
              <a:avLst/>
              <a:gdLst>
                <a:gd name="T0" fmla="*/ 782 w 919"/>
                <a:gd name="T1" fmla="*/ 284 h 284"/>
                <a:gd name="T2" fmla="*/ 0 w 919"/>
                <a:gd name="T3" fmla="*/ 284 h 284"/>
                <a:gd name="T4" fmla="*/ 137 w 919"/>
                <a:gd name="T5" fmla="*/ 0 h 284"/>
                <a:gd name="T6" fmla="*/ 919 w 919"/>
                <a:gd name="T7" fmla="*/ 0 h 284"/>
                <a:gd name="T8" fmla="*/ 782 w 919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9" h="284">
                  <a:moveTo>
                    <a:pt x="782" y="284"/>
                  </a:moveTo>
                  <a:lnTo>
                    <a:pt x="0" y="284"/>
                  </a:lnTo>
                  <a:lnTo>
                    <a:pt x="137" y="0"/>
                  </a:lnTo>
                  <a:lnTo>
                    <a:pt x="919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54"/>
            <p:cNvSpPr/>
            <p:nvPr/>
          </p:nvSpPr>
          <p:spPr bwMode="auto">
            <a:xfrm>
              <a:off x="3179763" y="4359275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72"/>
            <p:cNvSpPr/>
            <p:nvPr/>
          </p:nvSpPr>
          <p:spPr bwMode="auto">
            <a:xfrm>
              <a:off x="4373563" y="1695450"/>
              <a:ext cx="1460500" cy="450850"/>
            </a:xfrm>
            <a:custGeom>
              <a:avLst/>
              <a:gdLst>
                <a:gd name="T0" fmla="*/ 782 w 920"/>
                <a:gd name="T1" fmla="*/ 284 h 284"/>
                <a:gd name="T2" fmla="*/ 0 w 920"/>
                <a:gd name="T3" fmla="*/ 284 h 284"/>
                <a:gd name="T4" fmla="*/ 138 w 920"/>
                <a:gd name="T5" fmla="*/ 0 h 284"/>
                <a:gd name="T6" fmla="*/ 920 w 920"/>
                <a:gd name="T7" fmla="*/ 0 h 284"/>
                <a:gd name="T8" fmla="*/ 782 w 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0" h="284">
                  <a:moveTo>
                    <a:pt x="782" y="284"/>
                  </a:moveTo>
                  <a:lnTo>
                    <a:pt x="0" y="284"/>
                  </a:lnTo>
                  <a:lnTo>
                    <a:pt x="138" y="0"/>
                  </a:lnTo>
                  <a:lnTo>
                    <a:pt x="920" y="0"/>
                  </a:lnTo>
                  <a:lnTo>
                    <a:pt x="782" y="284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77"/>
            <p:cNvSpPr/>
            <p:nvPr/>
          </p:nvSpPr>
          <p:spPr bwMode="auto">
            <a:xfrm>
              <a:off x="6265863" y="1306513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78"/>
            <p:cNvSpPr/>
            <p:nvPr/>
          </p:nvSpPr>
          <p:spPr bwMode="auto">
            <a:xfrm>
              <a:off x="7397750" y="13065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79"/>
            <p:cNvSpPr/>
            <p:nvPr/>
          </p:nvSpPr>
          <p:spPr bwMode="auto">
            <a:xfrm>
              <a:off x="7397750" y="13065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80"/>
            <p:cNvSpPr/>
            <p:nvPr/>
          </p:nvSpPr>
          <p:spPr bwMode="auto">
            <a:xfrm>
              <a:off x="7421563" y="13303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81"/>
            <p:cNvSpPr/>
            <p:nvPr/>
          </p:nvSpPr>
          <p:spPr bwMode="auto">
            <a:xfrm>
              <a:off x="7421563" y="13303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82"/>
            <p:cNvSpPr/>
            <p:nvPr/>
          </p:nvSpPr>
          <p:spPr bwMode="auto">
            <a:xfrm>
              <a:off x="7224713" y="167798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83"/>
            <p:cNvSpPr/>
            <p:nvPr/>
          </p:nvSpPr>
          <p:spPr bwMode="auto">
            <a:xfrm>
              <a:off x="7224713" y="167798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84"/>
            <p:cNvSpPr/>
            <p:nvPr/>
          </p:nvSpPr>
          <p:spPr bwMode="auto">
            <a:xfrm>
              <a:off x="7250113" y="1703388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85"/>
            <p:cNvSpPr/>
            <p:nvPr/>
          </p:nvSpPr>
          <p:spPr bwMode="auto">
            <a:xfrm>
              <a:off x="7250113" y="1703388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86"/>
            <p:cNvSpPr/>
            <p:nvPr/>
          </p:nvSpPr>
          <p:spPr bwMode="auto">
            <a:xfrm>
              <a:off x="7061200" y="204946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87"/>
            <p:cNvSpPr/>
            <p:nvPr/>
          </p:nvSpPr>
          <p:spPr bwMode="auto">
            <a:xfrm>
              <a:off x="7061200" y="2049463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88"/>
            <p:cNvSpPr/>
            <p:nvPr/>
          </p:nvSpPr>
          <p:spPr bwMode="auto">
            <a:xfrm>
              <a:off x="7086600" y="207486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89"/>
            <p:cNvSpPr/>
            <p:nvPr/>
          </p:nvSpPr>
          <p:spPr bwMode="auto">
            <a:xfrm>
              <a:off x="7086600" y="207486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90"/>
            <p:cNvSpPr/>
            <p:nvPr/>
          </p:nvSpPr>
          <p:spPr bwMode="auto">
            <a:xfrm>
              <a:off x="6873875" y="24241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91"/>
            <p:cNvSpPr/>
            <p:nvPr/>
          </p:nvSpPr>
          <p:spPr bwMode="auto">
            <a:xfrm>
              <a:off x="6873875" y="24241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1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1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92"/>
            <p:cNvSpPr/>
            <p:nvPr/>
          </p:nvSpPr>
          <p:spPr bwMode="auto">
            <a:xfrm>
              <a:off x="6897688" y="24479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93"/>
            <p:cNvSpPr/>
            <p:nvPr/>
          </p:nvSpPr>
          <p:spPr bwMode="auto">
            <a:xfrm>
              <a:off x="6897688" y="24479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6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6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94"/>
            <p:cNvSpPr/>
            <p:nvPr/>
          </p:nvSpPr>
          <p:spPr bwMode="auto">
            <a:xfrm>
              <a:off x="6700838" y="279558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95"/>
            <p:cNvSpPr/>
            <p:nvPr/>
          </p:nvSpPr>
          <p:spPr bwMode="auto">
            <a:xfrm>
              <a:off x="6700838" y="2795588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96"/>
            <p:cNvSpPr/>
            <p:nvPr/>
          </p:nvSpPr>
          <p:spPr bwMode="auto">
            <a:xfrm>
              <a:off x="6726238" y="2820988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97"/>
            <p:cNvSpPr/>
            <p:nvPr/>
          </p:nvSpPr>
          <p:spPr bwMode="auto">
            <a:xfrm>
              <a:off x="6726238" y="2820988"/>
              <a:ext cx="2601913" cy="279400"/>
            </a:xfrm>
            <a:custGeom>
              <a:avLst/>
              <a:gdLst>
                <a:gd name="T0" fmla="*/ 1639 w 1639"/>
                <a:gd name="T1" fmla="*/ 0 h 176"/>
                <a:gd name="T2" fmla="*/ 85 w 1639"/>
                <a:gd name="T3" fmla="*/ 0 h 176"/>
                <a:gd name="T4" fmla="*/ 0 w 1639"/>
                <a:gd name="T5" fmla="*/ 176 h 176"/>
                <a:gd name="T6" fmla="*/ 1555 w 1639"/>
                <a:gd name="T7" fmla="*/ 176 h 176"/>
                <a:gd name="T8" fmla="*/ 1639 w 1639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9" h="176">
                  <a:moveTo>
                    <a:pt x="1639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98"/>
            <p:cNvSpPr/>
            <p:nvPr/>
          </p:nvSpPr>
          <p:spPr bwMode="auto">
            <a:xfrm>
              <a:off x="6538913" y="3167063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99"/>
            <p:cNvSpPr/>
            <p:nvPr/>
          </p:nvSpPr>
          <p:spPr bwMode="auto">
            <a:xfrm>
              <a:off x="6538913" y="3167063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00"/>
            <p:cNvSpPr/>
            <p:nvPr/>
          </p:nvSpPr>
          <p:spPr bwMode="auto">
            <a:xfrm>
              <a:off x="6562725" y="319246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01"/>
            <p:cNvSpPr/>
            <p:nvPr/>
          </p:nvSpPr>
          <p:spPr bwMode="auto">
            <a:xfrm>
              <a:off x="6562725" y="319246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02"/>
            <p:cNvSpPr/>
            <p:nvPr/>
          </p:nvSpPr>
          <p:spPr bwMode="auto">
            <a:xfrm>
              <a:off x="6346825" y="3536950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103"/>
            <p:cNvSpPr/>
            <p:nvPr/>
          </p:nvSpPr>
          <p:spPr bwMode="auto">
            <a:xfrm>
              <a:off x="6346825" y="3536950"/>
              <a:ext cx="2638425" cy="304800"/>
            </a:xfrm>
            <a:custGeom>
              <a:avLst/>
              <a:gdLst>
                <a:gd name="T0" fmla="*/ 1662 w 1662"/>
                <a:gd name="T1" fmla="*/ 0 h 192"/>
                <a:gd name="T2" fmla="*/ 92 w 1662"/>
                <a:gd name="T3" fmla="*/ 0 h 192"/>
                <a:gd name="T4" fmla="*/ 0 w 1662"/>
                <a:gd name="T5" fmla="*/ 192 h 192"/>
                <a:gd name="T6" fmla="*/ 15 w 1662"/>
                <a:gd name="T7" fmla="*/ 192 h 192"/>
                <a:gd name="T8" fmla="*/ 100 w 1662"/>
                <a:gd name="T9" fmla="*/ 16 h 192"/>
                <a:gd name="T10" fmla="*/ 1655 w 1662"/>
                <a:gd name="T11" fmla="*/ 16 h 192"/>
                <a:gd name="T12" fmla="*/ 1662 w 166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92">
                  <a:moveTo>
                    <a:pt x="1662" y="0"/>
                  </a:moveTo>
                  <a:lnTo>
                    <a:pt x="92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04"/>
            <p:cNvSpPr/>
            <p:nvPr/>
          </p:nvSpPr>
          <p:spPr bwMode="auto">
            <a:xfrm>
              <a:off x="6370638" y="3562350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05"/>
            <p:cNvSpPr/>
            <p:nvPr/>
          </p:nvSpPr>
          <p:spPr bwMode="auto">
            <a:xfrm>
              <a:off x="6370638" y="3562350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06"/>
            <p:cNvSpPr/>
            <p:nvPr/>
          </p:nvSpPr>
          <p:spPr bwMode="auto">
            <a:xfrm>
              <a:off x="6173788" y="39084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07"/>
            <p:cNvSpPr/>
            <p:nvPr/>
          </p:nvSpPr>
          <p:spPr bwMode="auto">
            <a:xfrm>
              <a:off x="6173788" y="390842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5 w 1663"/>
                <a:gd name="T7" fmla="*/ 192 h 192"/>
                <a:gd name="T8" fmla="*/ 100 w 1663"/>
                <a:gd name="T9" fmla="*/ 16 h 192"/>
                <a:gd name="T10" fmla="*/ 1655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5" y="192"/>
                  </a:lnTo>
                  <a:lnTo>
                    <a:pt x="100" y="16"/>
                  </a:lnTo>
                  <a:lnTo>
                    <a:pt x="1655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108"/>
            <p:cNvSpPr/>
            <p:nvPr/>
          </p:nvSpPr>
          <p:spPr bwMode="auto">
            <a:xfrm>
              <a:off x="6197600" y="39338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09"/>
            <p:cNvSpPr/>
            <p:nvPr/>
          </p:nvSpPr>
          <p:spPr bwMode="auto">
            <a:xfrm>
              <a:off x="6197600" y="39338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10"/>
            <p:cNvSpPr/>
            <p:nvPr/>
          </p:nvSpPr>
          <p:spPr bwMode="auto">
            <a:xfrm>
              <a:off x="6010275" y="4279900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111"/>
            <p:cNvSpPr/>
            <p:nvPr/>
          </p:nvSpPr>
          <p:spPr bwMode="auto">
            <a:xfrm>
              <a:off x="6010275" y="4279900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112"/>
            <p:cNvSpPr/>
            <p:nvPr/>
          </p:nvSpPr>
          <p:spPr bwMode="auto">
            <a:xfrm>
              <a:off x="6038850" y="4303713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13"/>
            <p:cNvSpPr/>
            <p:nvPr/>
          </p:nvSpPr>
          <p:spPr bwMode="auto">
            <a:xfrm>
              <a:off x="6035675" y="4305300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14"/>
            <p:cNvSpPr/>
            <p:nvPr/>
          </p:nvSpPr>
          <p:spPr bwMode="auto">
            <a:xfrm>
              <a:off x="5818188" y="465137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15"/>
            <p:cNvSpPr/>
            <p:nvPr/>
          </p:nvSpPr>
          <p:spPr bwMode="auto">
            <a:xfrm>
              <a:off x="5818188" y="4651375"/>
              <a:ext cx="2640013" cy="304800"/>
            </a:xfrm>
            <a:custGeom>
              <a:avLst/>
              <a:gdLst>
                <a:gd name="T0" fmla="*/ 1663 w 1663"/>
                <a:gd name="T1" fmla="*/ 0 h 192"/>
                <a:gd name="T2" fmla="*/ 93 w 1663"/>
                <a:gd name="T3" fmla="*/ 0 h 192"/>
                <a:gd name="T4" fmla="*/ 0 w 1663"/>
                <a:gd name="T5" fmla="*/ 192 h 192"/>
                <a:gd name="T6" fmla="*/ 16 w 1663"/>
                <a:gd name="T7" fmla="*/ 192 h 192"/>
                <a:gd name="T8" fmla="*/ 101 w 1663"/>
                <a:gd name="T9" fmla="*/ 16 h 192"/>
                <a:gd name="T10" fmla="*/ 1656 w 1663"/>
                <a:gd name="T11" fmla="*/ 16 h 192"/>
                <a:gd name="T12" fmla="*/ 1663 w 1663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2">
                  <a:moveTo>
                    <a:pt x="1663" y="0"/>
                  </a:moveTo>
                  <a:lnTo>
                    <a:pt x="93" y="0"/>
                  </a:lnTo>
                  <a:lnTo>
                    <a:pt x="0" y="192"/>
                  </a:lnTo>
                  <a:lnTo>
                    <a:pt x="16" y="192"/>
                  </a:lnTo>
                  <a:lnTo>
                    <a:pt x="101" y="16"/>
                  </a:lnTo>
                  <a:lnTo>
                    <a:pt x="1656" y="16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16"/>
            <p:cNvSpPr/>
            <p:nvPr/>
          </p:nvSpPr>
          <p:spPr bwMode="auto">
            <a:xfrm>
              <a:off x="5843588" y="467677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17"/>
            <p:cNvSpPr/>
            <p:nvPr/>
          </p:nvSpPr>
          <p:spPr bwMode="auto">
            <a:xfrm>
              <a:off x="5843588" y="467677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4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4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18"/>
            <p:cNvSpPr/>
            <p:nvPr/>
          </p:nvSpPr>
          <p:spPr bwMode="auto">
            <a:xfrm>
              <a:off x="5645150" y="502443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19"/>
            <p:cNvSpPr/>
            <p:nvPr/>
          </p:nvSpPr>
          <p:spPr bwMode="auto">
            <a:xfrm>
              <a:off x="5645150" y="5024438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3 w 1663"/>
                <a:gd name="T3" fmla="*/ 0 h 191"/>
                <a:gd name="T4" fmla="*/ 0 w 1663"/>
                <a:gd name="T5" fmla="*/ 191 h 191"/>
                <a:gd name="T6" fmla="*/ 16 w 1663"/>
                <a:gd name="T7" fmla="*/ 191 h 191"/>
                <a:gd name="T8" fmla="*/ 101 w 1663"/>
                <a:gd name="T9" fmla="*/ 15 h 191"/>
                <a:gd name="T10" fmla="*/ 1656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3" y="0"/>
                  </a:lnTo>
                  <a:lnTo>
                    <a:pt x="0" y="191"/>
                  </a:lnTo>
                  <a:lnTo>
                    <a:pt x="16" y="191"/>
                  </a:lnTo>
                  <a:lnTo>
                    <a:pt x="101" y="15"/>
                  </a:lnTo>
                  <a:lnTo>
                    <a:pt x="1656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20"/>
            <p:cNvSpPr/>
            <p:nvPr/>
          </p:nvSpPr>
          <p:spPr bwMode="auto">
            <a:xfrm>
              <a:off x="5670550" y="5048250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21"/>
            <p:cNvSpPr/>
            <p:nvPr/>
          </p:nvSpPr>
          <p:spPr bwMode="auto">
            <a:xfrm>
              <a:off x="5670550" y="5048250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22"/>
            <p:cNvSpPr/>
            <p:nvPr/>
          </p:nvSpPr>
          <p:spPr bwMode="auto">
            <a:xfrm>
              <a:off x="5483225" y="53959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23"/>
            <p:cNvSpPr/>
            <p:nvPr/>
          </p:nvSpPr>
          <p:spPr bwMode="auto">
            <a:xfrm>
              <a:off x="5483225" y="5395913"/>
              <a:ext cx="2640013" cy="303212"/>
            </a:xfrm>
            <a:custGeom>
              <a:avLst/>
              <a:gdLst>
                <a:gd name="T0" fmla="*/ 1663 w 1663"/>
                <a:gd name="T1" fmla="*/ 0 h 191"/>
                <a:gd name="T2" fmla="*/ 92 w 1663"/>
                <a:gd name="T3" fmla="*/ 0 h 191"/>
                <a:gd name="T4" fmla="*/ 0 w 1663"/>
                <a:gd name="T5" fmla="*/ 191 h 191"/>
                <a:gd name="T6" fmla="*/ 15 w 1663"/>
                <a:gd name="T7" fmla="*/ 191 h 191"/>
                <a:gd name="T8" fmla="*/ 100 w 1663"/>
                <a:gd name="T9" fmla="*/ 15 h 191"/>
                <a:gd name="T10" fmla="*/ 1655 w 1663"/>
                <a:gd name="T11" fmla="*/ 15 h 191"/>
                <a:gd name="T12" fmla="*/ 1663 w 1663"/>
                <a:gd name="T13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3" h="191">
                  <a:moveTo>
                    <a:pt x="1663" y="0"/>
                  </a:moveTo>
                  <a:lnTo>
                    <a:pt x="92" y="0"/>
                  </a:lnTo>
                  <a:lnTo>
                    <a:pt x="0" y="191"/>
                  </a:lnTo>
                  <a:lnTo>
                    <a:pt x="15" y="191"/>
                  </a:lnTo>
                  <a:lnTo>
                    <a:pt x="100" y="15"/>
                  </a:lnTo>
                  <a:lnTo>
                    <a:pt x="1655" y="15"/>
                  </a:lnTo>
                  <a:lnTo>
                    <a:pt x="16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24"/>
            <p:cNvSpPr/>
            <p:nvPr/>
          </p:nvSpPr>
          <p:spPr bwMode="auto">
            <a:xfrm>
              <a:off x="5507038" y="54197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25"/>
            <p:cNvSpPr/>
            <p:nvPr/>
          </p:nvSpPr>
          <p:spPr bwMode="auto">
            <a:xfrm>
              <a:off x="5507038" y="5419725"/>
              <a:ext cx="2603500" cy="279400"/>
            </a:xfrm>
            <a:custGeom>
              <a:avLst/>
              <a:gdLst>
                <a:gd name="T0" fmla="*/ 1640 w 1640"/>
                <a:gd name="T1" fmla="*/ 0 h 176"/>
                <a:gd name="T2" fmla="*/ 85 w 1640"/>
                <a:gd name="T3" fmla="*/ 0 h 176"/>
                <a:gd name="T4" fmla="*/ 0 w 1640"/>
                <a:gd name="T5" fmla="*/ 176 h 176"/>
                <a:gd name="T6" fmla="*/ 1555 w 1640"/>
                <a:gd name="T7" fmla="*/ 176 h 176"/>
                <a:gd name="T8" fmla="*/ 1640 w 1640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0" h="176">
                  <a:moveTo>
                    <a:pt x="1640" y="0"/>
                  </a:moveTo>
                  <a:lnTo>
                    <a:pt x="85" y="0"/>
                  </a:lnTo>
                  <a:lnTo>
                    <a:pt x="0" y="176"/>
                  </a:lnTo>
                  <a:lnTo>
                    <a:pt x="1555" y="176"/>
                  </a:lnTo>
                  <a:lnTo>
                    <a:pt x="16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26"/>
            <p:cNvSpPr/>
            <p:nvPr/>
          </p:nvSpPr>
          <p:spPr bwMode="auto">
            <a:xfrm>
              <a:off x="5911850" y="2049463"/>
              <a:ext cx="985838" cy="304800"/>
            </a:xfrm>
            <a:custGeom>
              <a:avLst/>
              <a:gdLst>
                <a:gd name="T0" fmla="*/ 528 w 621"/>
                <a:gd name="T1" fmla="*/ 192 h 192"/>
                <a:gd name="T2" fmla="*/ 0 w 621"/>
                <a:gd name="T3" fmla="*/ 192 h 192"/>
                <a:gd name="T4" fmla="*/ 93 w 621"/>
                <a:gd name="T5" fmla="*/ 0 h 192"/>
                <a:gd name="T6" fmla="*/ 621 w 621"/>
                <a:gd name="T7" fmla="*/ 0 h 192"/>
                <a:gd name="T8" fmla="*/ 528 w 6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Rectangle 131"/>
            <p:cNvSpPr>
              <a:spLocks noChangeArrowheads="1"/>
            </p:cNvSpPr>
            <p:nvPr/>
          </p:nvSpPr>
          <p:spPr bwMode="auto">
            <a:xfrm>
              <a:off x="4283075" y="2347913"/>
              <a:ext cx="5272088" cy="11112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Rectangle 132"/>
            <p:cNvSpPr>
              <a:spLocks noChangeArrowheads="1"/>
            </p:cNvSpPr>
            <p:nvPr/>
          </p:nvSpPr>
          <p:spPr bwMode="auto">
            <a:xfrm>
              <a:off x="3613150" y="3835400"/>
              <a:ext cx="5216525" cy="11112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Rectangle 133"/>
            <p:cNvSpPr>
              <a:spLocks noChangeArrowheads="1"/>
            </p:cNvSpPr>
            <p:nvPr/>
          </p:nvSpPr>
          <p:spPr bwMode="auto">
            <a:xfrm>
              <a:off x="3438525" y="4208463"/>
              <a:ext cx="5224463" cy="9525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Rectangle 134"/>
            <p:cNvSpPr>
              <a:spLocks noChangeArrowheads="1"/>
            </p:cNvSpPr>
            <p:nvPr/>
          </p:nvSpPr>
          <p:spPr bwMode="auto">
            <a:xfrm>
              <a:off x="3108325" y="4953319"/>
              <a:ext cx="5203825" cy="7200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135"/>
            <p:cNvSpPr/>
            <p:nvPr/>
          </p:nvSpPr>
          <p:spPr bwMode="auto">
            <a:xfrm>
              <a:off x="5559425" y="2794000"/>
              <a:ext cx="985838" cy="303212"/>
            </a:xfrm>
            <a:custGeom>
              <a:avLst/>
              <a:gdLst>
                <a:gd name="T0" fmla="*/ 528 w 621"/>
                <a:gd name="T1" fmla="*/ 191 h 191"/>
                <a:gd name="T2" fmla="*/ 0 w 621"/>
                <a:gd name="T3" fmla="*/ 191 h 191"/>
                <a:gd name="T4" fmla="*/ 93 w 621"/>
                <a:gd name="T5" fmla="*/ 0 h 191"/>
                <a:gd name="T6" fmla="*/ 621 w 621"/>
                <a:gd name="T7" fmla="*/ 0 h 191"/>
                <a:gd name="T8" fmla="*/ 528 w 621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191">
                  <a:moveTo>
                    <a:pt x="528" y="191"/>
                  </a:moveTo>
                  <a:lnTo>
                    <a:pt x="0" y="191"/>
                  </a:lnTo>
                  <a:lnTo>
                    <a:pt x="93" y="0"/>
                  </a:lnTo>
                  <a:lnTo>
                    <a:pt x="621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44"/>
            <p:cNvSpPr/>
            <p:nvPr/>
          </p:nvSpPr>
          <p:spPr bwMode="auto">
            <a:xfrm>
              <a:off x="5207000" y="3536950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3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3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49"/>
            <p:cNvSpPr/>
            <p:nvPr/>
          </p:nvSpPr>
          <p:spPr bwMode="auto">
            <a:xfrm>
              <a:off x="4368800" y="5395913"/>
              <a:ext cx="984250" cy="303212"/>
            </a:xfrm>
            <a:custGeom>
              <a:avLst/>
              <a:gdLst>
                <a:gd name="T0" fmla="*/ 528 w 620"/>
                <a:gd name="T1" fmla="*/ 191 h 191"/>
                <a:gd name="T2" fmla="*/ 0 w 620"/>
                <a:gd name="T3" fmla="*/ 191 h 191"/>
                <a:gd name="T4" fmla="*/ 92 w 620"/>
                <a:gd name="T5" fmla="*/ 0 h 191"/>
                <a:gd name="T6" fmla="*/ 620 w 620"/>
                <a:gd name="T7" fmla="*/ 0 h 191"/>
                <a:gd name="T8" fmla="*/ 528 w 620"/>
                <a:gd name="T9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1">
                  <a:moveTo>
                    <a:pt x="528" y="191"/>
                  </a:moveTo>
                  <a:lnTo>
                    <a:pt x="0" y="191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1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52"/>
            <p:cNvSpPr/>
            <p:nvPr/>
          </p:nvSpPr>
          <p:spPr bwMode="auto">
            <a:xfrm>
              <a:off x="4735513" y="4651375"/>
              <a:ext cx="984250" cy="304800"/>
            </a:xfrm>
            <a:custGeom>
              <a:avLst/>
              <a:gdLst>
                <a:gd name="T0" fmla="*/ 528 w 620"/>
                <a:gd name="T1" fmla="*/ 192 h 192"/>
                <a:gd name="T2" fmla="*/ 0 w 620"/>
                <a:gd name="T3" fmla="*/ 192 h 192"/>
                <a:gd name="T4" fmla="*/ 92 w 620"/>
                <a:gd name="T5" fmla="*/ 0 h 192"/>
                <a:gd name="T6" fmla="*/ 620 w 620"/>
                <a:gd name="T7" fmla="*/ 0 h 192"/>
                <a:gd name="T8" fmla="*/ 528 w 620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0" h="192">
                  <a:moveTo>
                    <a:pt x="528" y="192"/>
                  </a:moveTo>
                  <a:lnTo>
                    <a:pt x="0" y="192"/>
                  </a:lnTo>
                  <a:lnTo>
                    <a:pt x="92" y="0"/>
                  </a:lnTo>
                  <a:lnTo>
                    <a:pt x="620" y="0"/>
                  </a:lnTo>
                  <a:lnTo>
                    <a:pt x="528" y="192"/>
                  </a:lnTo>
                  <a:close/>
                </a:path>
              </a:pathLst>
            </a:custGeom>
            <a:solidFill>
              <a:srgbClr val="F0D2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文本框 237"/>
            <p:cNvSpPr txBox="1"/>
            <p:nvPr/>
          </p:nvSpPr>
          <p:spPr>
            <a:xfrm>
              <a:off x="4528577" y="1746421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运营部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4004889" y="2925079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技术部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2" name="文本框 241"/>
            <p:cNvSpPr txBox="1"/>
            <p:nvPr/>
          </p:nvSpPr>
          <p:spPr>
            <a:xfrm>
              <a:off x="3585369" y="3859590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3" name="文本框 242"/>
            <p:cNvSpPr txBox="1"/>
            <p:nvPr/>
          </p:nvSpPr>
          <p:spPr>
            <a:xfrm>
              <a:off x="3325625" y="4422091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推广部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4" name="文本框 243"/>
            <p:cNvSpPr txBox="1"/>
            <p:nvPr/>
          </p:nvSpPr>
          <p:spPr>
            <a:xfrm>
              <a:off x="3011486" y="5156994"/>
              <a:ext cx="11084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客服部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5" name="文本框 244"/>
            <p:cNvSpPr txBox="1"/>
            <p:nvPr/>
          </p:nvSpPr>
          <p:spPr>
            <a:xfrm>
              <a:off x="6205538" y="1317626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产品运营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6" name="文本框 245"/>
            <p:cNvSpPr txBox="1"/>
            <p:nvPr/>
          </p:nvSpPr>
          <p:spPr>
            <a:xfrm>
              <a:off x="5992626" y="1707763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类目运营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7" name="文本框 246"/>
            <p:cNvSpPr txBox="1"/>
            <p:nvPr/>
          </p:nvSpPr>
          <p:spPr>
            <a:xfrm>
              <a:off x="5840413" y="2059395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商品运营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5595750" y="2478109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开发组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9" name="文本框 248"/>
            <p:cNvSpPr txBox="1"/>
            <p:nvPr/>
          </p:nvSpPr>
          <p:spPr>
            <a:xfrm>
              <a:off x="5481265" y="2799974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测试组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0" name="文本框 249"/>
            <p:cNvSpPr txBox="1"/>
            <p:nvPr/>
          </p:nvSpPr>
          <p:spPr>
            <a:xfrm>
              <a:off x="5276663" y="3190114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前端组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1" name="文本框 250"/>
            <p:cNvSpPr txBox="1"/>
            <p:nvPr/>
          </p:nvSpPr>
          <p:spPr>
            <a:xfrm>
              <a:off x="5116513" y="3552825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接口组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2" name="文本框 251"/>
            <p:cNvSpPr txBox="1"/>
            <p:nvPr/>
          </p:nvSpPr>
          <p:spPr>
            <a:xfrm>
              <a:off x="4981388" y="3896870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设计中心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4819463" y="4296336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线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上推广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4" name="文本框 253"/>
            <p:cNvSpPr txBox="1"/>
            <p:nvPr/>
          </p:nvSpPr>
          <p:spPr>
            <a:xfrm>
              <a:off x="4705163" y="4657862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地面推广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4449201" y="5057597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前服务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4332287" y="5410200"/>
              <a:ext cx="110844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售后服务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7" name="文本框 256"/>
            <p:cNvSpPr txBox="1"/>
            <p:nvPr/>
          </p:nvSpPr>
          <p:spPr>
            <a:xfrm>
              <a:off x="7935633" y="1348195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8" name="文本框 257"/>
            <p:cNvSpPr txBox="1"/>
            <p:nvPr/>
          </p:nvSpPr>
          <p:spPr>
            <a:xfrm>
              <a:off x="7812181" y="1720711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9" name="文本框 258"/>
            <p:cNvSpPr txBox="1"/>
            <p:nvPr/>
          </p:nvSpPr>
          <p:spPr>
            <a:xfrm>
              <a:off x="7689756" y="2092344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0" name="文本框 259"/>
            <p:cNvSpPr txBox="1"/>
            <p:nvPr/>
          </p:nvSpPr>
          <p:spPr>
            <a:xfrm>
              <a:off x="7498462" y="2453501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1" name="文本框 260"/>
            <p:cNvSpPr txBox="1"/>
            <p:nvPr/>
          </p:nvSpPr>
          <p:spPr>
            <a:xfrm>
              <a:off x="7300026" y="2815452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经理 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/ 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专员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2" name="文本框 261"/>
            <p:cNvSpPr txBox="1"/>
            <p:nvPr/>
          </p:nvSpPr>
          <p:spPr>
            <a:xfrm>
              <a:off x="7079551" y="3196064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3" name="文本框 262"/>
            <p:cNvSpPr txBox="1"/>
            <p:nvPr/>
          </p:nvSpPr>
          <p:spPr>
            <a:xfrm>
              <a:off x="6920099" y="3577065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4" name="文本框 263"/>
            <p:cNvSpPr txBox="1"/>
            <p:nvPr/>
          </p:nvSpPr>
          <p:spPr>
            <a:xfrm>
              <a:off x="6729413" y="394874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5" name="文本框 264"/>
            <p:cNvSpPr txBox="1"/>
            <p:nvPr/>
          </p:nvSpPr>
          <p:spPr>
            <a:xfrm>
              <a:off x="6580280" y="4319398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6" name="文本框 265"/>
            <p:cNvSpPr txBox="1"/>
            <p:nvPr/>
          </p:nvSpPr>
          <p:spPr>
            <a:xfrm>
              <a:off x="6437219" y="4690467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7" name="文本框 266"/>
            <p:cNvSpPr txBox="1"/>
            <p:nvPr/>
          </p:nvSpPr>
          <p:spPr>
            <a:xfrm>
              <a:off x="6279264" y="5061179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8" name="文本框 267"/>
            <p:cNvSpPr txBox="1"/>
            <p:nvPr/>
          </p:nvSpPr>
          <p:spPr>
            <a:xfrm>
              <a:off x="6095112" y="5431970"/>
              <a:ext cx="1416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经理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/ XX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专员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9" name="文本框 268"/>
            <p:cNvSpPr txBox="1"/>
            <p:nvPr/>
          </p:nvSpPr>
          <p:spPr>
            <a:xfrm>
              <a:off x="2408471" y="3051573"/>
              <a:ext cx="1108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公司</a:t>
              </a:r>
              <a:endParaRPr lang="zh-CN" altLang="en-US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1" name="矩形 270"/>
          <p:cNvSpPr/>
          <p:nvPr/>
        </p:nvSpPr>
        <p:spPr>
          <a:xfrm>
            <a:off x="1937940" y="5635344"/>
            <a:ext cx="8316120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rgbClr val="B7C8A5"/>
                </a:solidFill>
                <a:cs typeface="+mn-ea"/>
                <a:sym typeface="+mn-lt"/>
              </a:rPr>
              <a:t>       组织</a:t>
            </a:r>
            <a:r>
              <a:rPr lang="zh-CN" altLang="en-US" sz="1200" dirty="0">
                <a:solidFill>
                  <a:srgbClr val="B7C8A5"/>
                </a:solidFill>
                <a:cs typeface="+mn-ea"/>
                <a:sym typeface="+mn-lt"/>
              </a:rPr>
              <a:t>结构是企业的流程运转、部门设置及职能规划等最基本的结构依据，常见的组织结构形式包括直线制、职能制、直线职能制、矩阵制、事业部制等。</a:t>
            </a:r>
            <a:endParaRPr lang="zh-CN" altLang="en-US" sz="1200" dirty="0">
              <a:solidFill>
                <a:srgbClr val="B7C8A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31574"/>
            <a:ext cx="12192000" cy="3626426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团队成员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07408" y="1688121"/>
            <a:ext cx="9377185" cy="4085800"/>
            <a:chOff x="1441939" y="1688121"/>
            <a:chExt cx="9377185" cy="4085800"/>
          </a:xfrm>
        </p:grpSpPr>
        <p:sp>
          <p:nvSpPr>
            <p:cNvPr id="3" name="矩形 2"/>
            <p:cNvSpPr/>
            <p:nvPr/>
          </p:nvSpPr>
          <p:spPr>
            <a:xfrm>
              <a:off x="1441939" y="1887414"/>
              <a:ext cx="2133600" cy="2133600"/>
            </a:xfrm>
            <a:prstGeom prst="rect">
              <a:avLst/>
            </a:prstGeom>
            <a:blipFill rotWithShape="1">
              <a:blip r:embed="rId2" cstate="email"/>
              <a:stretch>
                <a:fillRect r="-4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833446" y="1887414"/>
              <a:ext cx="2133600" cy="2133600"/>
            </a:xfrm>
            <a:prstGeom prst="rect">
              <a:avLst/>
            </a:prstGeom>
            <a:blipFill rotWithShape="1">
              <a:blip r:embed="rId3" cstate="email"/>
              <a:stretch>
                <a:fillRect l="-47000" t="-22000" r="-47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224953" y="1887414"/>
              <a:ext cx="2133600" cy="2133600"/>
            </a:xfrm>
            <a:prstGeom prst="rect">
              <a:avLst/>
            </a:prstGeom>
            <a:blipFill rotWithShape="1">
              <a:blip r:embed="rId4" cstate="email"/>
              <a:stretch>
                <a:fillRect l="-48000" r="-11000" b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616460" y="1887414"/>
              <a:ext cx="2133600" cy="2133600"/>
            </a:xfrm>
            <a:prstGeom prst="rect">
              <a:avLst/>
            </a:prstGeom>
            <a:blipFill rotWithShape="1">
              <a:blip r:embed="rId5" cstate="email"/>
              <a:stretch>
                <a:fillRect r="-4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441939" y="1688123"/>
              <a:ext cx="2133600" cy="93784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33446" y="1688123"/>
              <a:ext cx="2133600" cy="93784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224953" y="1699845"/>
              <a:ext cx="2133600" cy="93784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616460" y="1688121"/>
              <a:ext cx="2133600" cy="93784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839827" y="4126521"/>
              <a:ext cx="13378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运营总监 </a:t>
              </a:r>
              <a:r>
                <a:rPr lang="en-US" altLang="zh-CN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31334" y="4126521"/>
              <a:ext cx="13378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技术</a:t>
              </a:r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总监 </a:t>
              </a:r>
              <a:r>
                <a:rPr lang="en-US" altLang="zh-CN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622841" y="4126521"/>
              <a:ext cx="13378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市场总监 </a:t>
              </a:r>
              <a:r>
                <a:rPr lang="en-US" altLang="zh-CN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14348" y="4099079"/>
              <a:ext cx="13378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客</a:t>
              </a:r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服</a:t>
              </a: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经理</a:t>
              </a:r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526547" y="4850591"/>
              <a:ext cx="196438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曾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任职国内某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上市互联网公司运营中心经理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成功运营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项目。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707737" y="4850591"/>
              <a:ext cx="227172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曾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任职国内某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上市互联网公司开发中心经理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成功开发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项目，保证项目稳定上线。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96272" y="4850591"/>
              <a:ext cx="227172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曾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任职国内某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上市互联网公司市场推广总监，成功推广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项目，开拓用户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万人。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7395" y="4846125"/>
              <a:ext cx="227172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曾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任职国内某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上市互联网公司金牌售后中心督导，接待售后人次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万。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29585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企业荣誉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031146" y="1765541"/>
            <a:ext cx="8129708" cy="3704286"/>
            <a:chOff x="1973825" y="2095842"/>
            <a:chExt cx="8129708" cy="3704286"/>
          </a:xfrm>
        </p:grpSpPr>
        <p:sp>
          <p:nvSpPr>
            <p:cNvPr id="76" name="椭圆 75"/>
            <p:cNvSpPr/>
            <p:nvPr/>
          </p:nvSpPr>
          <p:spPr>
            <a:xfrm>
              <a:off x="8214858" y="2110356"/>
              <a:ext cx="1782082" cy="178208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6142607" y="2095842"/>
              <a:ext cx="1782082" cy="178208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4087928" y="2097315"/>
              <a:ext cx="1782082" cy="178208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2062729" y="2097539"/>
              <a:ext cx="1782082" cy="1782082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2159000" y="2187122"/>
              <a:ext cx="7748587" cy="1604963"/>
              <a:chOff x="1211263" y="2622551"/>
              <a:chExt cx="7748587" cy="1604963"/>
            </a:xfrm>
          </p:grpSpPr>
          <p:grpSp>
            <p:nvGrpSpPr>
              <p:cNvPr id="37" name="Group 24"/>
              <p:cNvGrpSpPr>
                <a:grpSpLocks noChangeAspect="1"/>
              </p:cNvGrpSpPr>
              <p:nvPr/>
            </p:nvGrpSpPr>
            <p:grpSpPr bwMode="auto">
              <a:xfrm>
                <a:off x="5297488" y="2630488"/>
                <a:ext cx="1597025" cy="1597025"/>
                <a:chOff x="3337" y="1657"/>
                <a:chExt cx="1006" cy="1006"/>
              </a:xfrm>
            </p:grpSpPr>
            <p:sp>
              <p:nvSpPr>
                <p:cNvPr id="38" name="AutoShape 2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337" y="1657"/>
                  <a:ext cx="1006" cy="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25"/>
                <p:cNvSpPr>
                  <a:spLocks noChangeArrowheads="1"/>
                </p:cNvSpPr>
                <p:nvPr/>
              </p:nvSpPr>
              <p:spPr bwMode="auto">
                <a:xfrm>
                  <a:off x="3337" y="1657"/>
                  <a:ext cx="1006" cy="1006"/>
                </a:xfrm>
                <a:prstGeom prst="ellipse">
                  <a:avLst/>
                </a:prstGeom>
                <a:solidFill>
                  <a:srgbClr val="D767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26"/>
                <p:cNvSpPr>
                  <a:spLocks noEditPoints="1"/>
                </p:cNvSpPr>
                <p:nvPr/>
              </p:nvSpPr>
              <p:spPr bwMode="auto">
                <a:xfrm>
                  <a:off x="3675" y="1876"/>
                  <a:ext cx="328" cy="95"/>
                </a:xfrm>
                <a:custGeom>
                  <a:avLst/>
                  <a:gdLst>
                    <a:gd name="T0" fmla="*/ 69 w 138"/>
                    <a:gd name="T1" fmla="*/ 40 h 40"/>
                    <a:gd name="T2" fmla="*/ 138 w 138"/>
                    <a:gd name="T3" fmla="*/ 22 h 40"/>
                    <a:gd name="T4" fmla="*/ 138 w 138"/>
                    <a:gd name="T5" fmla="*/ 20 h 40"/>
                    <a:gd name="T6" fmla="*/ 69 w 138"/>
                    <a:gd name="T7" fmla="*/ 0 h 40"/>
                    <a:gd name="T8" fmla="*/ 0 w 138"/>
                    <a:gd name="T9" fmla="*/ 20 h 40"/>
                    <a:gd name="T10" fmla="*/ 1 w 138"/>
                    <a:gd name="T11" fmla="*/ 22 h 40"/>
                    <a:gd name="T12" fmla="*/ 69 w 138"/>
                    <a:gd name="T13" fmla="*/ 40 h 40"/>
                    <a:gd name="T14" fmla="*/ 12 w 138"/>
                    <a:gd name="T15" fmla="*/ 17 h 40"/>
                    <a:gd name="T16" fmla="*/ 26 w 138"/>
                    <a:gd name="T17" fmla="*/ 13 h 40"/>
                    <a:gd name="T18" fmla="*/ 69 w 138"/>
                    <a:gd name="T19" fmla="*/ 8 h 40"/>
                    <a:gd name="T20" fmla="*/ 113 w 138"/>
                    <a:gd name="T21" fmla="*/ 13 h 40"/>
                    <a:gd name="T22" fmla="*/ 126 w 138"/>
                    <a:gd name="T23" fmla="*/ 17 h 40"/>
                    <a:gd name="T24" fmla="*/ 130 w 138"/>
                    <a:gd name="T25" fmla="*/ 20 h 40"/>
                    <a:gd name="T26" fmla="*/ 126 w 138"/>
                    <a:gd name="T27" fmla="*/ 23 h 40"/>
                    <a:gd name="T28" fmla="*/ 113 w 138"/>
                    <a:gd name="T29" fmla="*/ 28 h 40"/>
                    <a:gd name="T30" fmla="*/ 69 w 138"/>
                    <a:gd name="T31" fmla="*/ 32 h 40"/>
                    <a:gd name="T32" fmla="*/ 26 w 138"/>
                    <a:gd name="T33" fmla="*/ 28 h 40"/>
                    <a:gd name="T34" fmla="*/ 12 w 138"/>
                    <a:gd name="T35" fmla="*/ 23 h 40"/>
                    <a:gd name="T36" fmla="*/ 8 w 138"/>
                    <a:gd name="T37" fmla="*/ 20 h 40"/>
                    <a:gd name="T38" fmla="*/ 12 w 138"/>
                    <a:gd name="T39" fmla="*/ 1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38" h="40">
                      <a:moveTo>
                        <a:pt x="69" y="40"/>
                      </a:moveTo>
                      <a:cubicBezTo>
                        <a:pt x="105" y="40"/>
                        <a:pt x="134" y="32"/>
                        <a:pt x="138" y="22"/>
                      </a:cubicBezTo>
                      <a:cubicBezTo>
                        <a:pt x="138" y="21"/>
                        <a:pt x="138" y="21"/>
                        <a:pt x="138" y="20"/>
                      </a:cubicBezTo>
                      <a:cubicBezTo>
                        <a:pt x="138" y="9"/>
                        <a:pt x="107" y="0"/>
                        <a:pt x="69" y="0"/>
                      </a:cubicBezTo>
                      <a:cubicBezTo>
                        <a:pt x="31" y="0"/>
                        <a:pt x="0" y="9"/>
                        <a:pt x="0" y="20"/>
                      </a:cubicBezTo>
                      <a:cubicBezTo>
                        <a:pt x="0" y="21"/>
                        <a:pt x="0" y="21"/>
                        <a:pt x="1" y="22"/>
                      </a:cubicBezTo>
                      <a:cubicBezTo>
                        <a:pt x="4" y="32"/>
                        <a:pt x="33" y="40"/>
                        <a:pt x="69" y="40"/>
                      </a:cubicBezTo>
                      <a:close/>
                      <a:moveTo>
                        <a:pt x="12" y="17"/>
                      </a:moveTo>
                      <a:cubicBezTo>
                        <a:pt x="15" y="16"/>
                        <a:pt x="20" y="14"/>
                        <a:pt x="26" y="13"/>
                      </a:cubicBezTo>
                      <a:cubicBezTo>
                        <a:pt x="38" y="9"/>
                        <a:pt x="53" y="8"/>
                        <a:pt x="69" y="8"/>
                      </a:cubicBezTo>
                      <a:cubicBezTo>
                        <a:pt x="85" y="8"/>
                        <a:pt x="101" y="9"/>
                        <a:pt x="113" y="13"/>
                      </a:cubicBezTo>
                      <a:cubicBezTo>
                        <a:pt x="118" y="14"/>
                        <a:pt x="123" y="16"/>
                        <a:pt x="126" y="17"/>
                      </a:cubicBezTo>
                      <a:cubicBezTo>
                        <a:pt x="128" y="19"/>
                        <a:pt x="130" y="19"/>
                        <a:pt x="130" y="20"/>
                      </a:cubicBezTo>
                      <a:cubicBezTo>
                        <a:pt x="130" y="21"/>
                        <a:pt x="128" y="22"/>
                        <a:pt x="126" y="23"/>
                      </a:cubicBezTo>
                      <a:cubicBezTo>
                        <a:pt x="123" y="25"/>
                        <a:pt x="118" y="26"/>
                        <a:pt x="113" y="28"/>
                      </a:cubicBezTo>
                      <a:cubicBezTo>
                        <a:pt x="101" y="31"/>
                        <a:pt x="85" y="32"/>
                        <a:pt x="69" y="32"/>
                      </a:cubicBezTo>
                      <a:cubicBezTo>
                        <a:pt x="53" y="32"/>
                        <a:pt x="38" y="31"/>
                        <a:pt x="26" y="28"/>
                      </a:cubicBezTo>
                      <a:cubicBezTo>
                        <a:pt x="20" y="26"/>
                        <a:pt x="15" y="25"/>
                        <a:pt x="12" y="23"/>
                      </a:cubicBezTo>
                      <a:cubicBezTo>
                        <a:pt x="10" y="22"/>
                        <a:pt x="9" y="21"/>
                        <a:pt x="8" y="20"/>
                      </a:cubicBezTo>
                      <a:cubicBezTo>
                        <a:pt x="9" y="19"/>
                        <a:pt x="10" y="19"/>
                        <a:pt x="12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27"/>
                <p:cNvSpPr>
                  <a:spLocks noEditPoints="1"/>
                </p:cNvSpPr>
                <p:nvPr/>
              </p:nvSpPr>
              <p:spPr bwMode="auto">
                <a:xfrm>
                  <a:off x="3539" y="1942"/>
                  <a:ext cx="599" cy="502"/>
                </a:xfrm>
                <a:custGeom>
                  <a:avLst/>
                  <a:gdLst>
                    <a:gd name="T0" fmla="*/ 236 w 252"/>
                    <a:gd name="T1" fmla="*/ 8 h 211"/>
                    <a:gd name="T2" fmla="*/ 220 w 252"/>
                    <a:gd name="T3" fmla="*/ 6 h 211"/>
                    <a:gd name="T4" fmla="*/ 195 w 252"/>
                    <a:gd name="T5" fmla="*/ 0 h 211"/>
                    <a:gd name="T6" fmla="*/ 126 w 252"/>
                    <a:gd name="T7" fmla="*/ 16 h 211"/>
                    <a:gd name="T8" fmla="*/ 57 w 252"/>
                    <a:gd name="T9" fmla="*/ 0 h 211"/>
                    <a:gd name="T10" fmla="*/ 32 w 252"/>
                    <a:gd name="T11" fmla="*/ 6 h 211"/>
                    <a:gd name="T12" fmla="*/ 16 w 252"/>
                    <a:gd name="T13" fmla="*/ 8 h 211"/>
                    <a:gd name="T14" fmla="*/ 1 w 252"/>
                    <a:gd name="T15" fmla="*/ 32 h 211"/>
                    <a:gd name="T16" fmla="*/ 23 w 252"/>
                    <a:gd name="T17" fmla="*/ 53 h 211"/>
                    <a:gd name="T18" fmla="*/ 58 w 252"/>
                    <a:gd name="T19" fmla="*/ 91 h 211"/>
                    <a:gd name="T20" fmla="*/ 46 w 252"/>
                    <a:gd name="T21" fmla="*/ 97 h 211"/>
                    <a:gd name="T22" fmla="*/ 40 w 252"/>
                    <a:gd name="T23" fmla="*/ 95 h 211"/>
                    <a:gd name="T24" fmla="*/ 28 w 252"/>
                    <a:gd name="T25" fmla="*/ 101 h 211"/>
                    <a:gd name="T26" fmla="*/ 42 w 252"/>
                    <a:gd name="T27" fmla="*/ 112 h 211"/>
                    <a:gd name="T28" fmla="*/ 59 w 252"/>
                    <a:gd name="T29" fmla="*/ 109 h 211"/>
                    <a:gd name="T30" fmla="*/ 112 w 252"/>
                    <a:gd name="T31" fmla="*/ 144 h 211"/>
                    <a:gd name="T32" fmla="*/ 96 w 252"/>
                    <a:gd name="T33" fmla="*/ 184 h 211"/>
                    <a:gd name="T34" fmla="*/ 86 w 252"/>
                    <a:gd name="T35" fmla="*/ 194 h 211"/>
                    <a:gd name="T36" fmla="*/ 75 w 252"/>
                    <a:gd name="T37" fmla="*/ 211 h 211"/>
                    <a:gd name="T38" fmla="*/ 177 w 252"/>
                    <a:gd name="T39" fmla="*/ 204 h 211"/>
                    <a:gd name="T40" fmla="*/ 167 w 252"/>
                    <a:gd name="T41" fmla="*/ 194 h 211"/>
                    <a:gd name="T42" fmla="*/ 144 w 252"/>
                    <a:gd name="T43" fmla="*/ 184 h 211"/>
                    <a:gd name="T44" fmla="*/ 182 w 252"/>
                    <a:gd name="T45" fmla="*/ 98 h 211"/>
                    <a:gd name="T46" fmla="*/ 206 w 252"/>
                    <a:gd name="T47" fmla="*/ 111 h 211"/>
                    <a:gd name="T48" fmla="*/ 222 w 252"/>
                    <a:gd name="T49" fmla="*/ 108 h 211"/>
                    <a:gd name="T50" fmla="*/ 222 w 252"/>
                    <a:gd name="T51" fmla="*/ 96 h 211"/>
                    <a:gd name="T52" fmla="*/ 210 w 252"/>
                    <a:gd name="T53" fmla="*/ 98 h 211"/>
                    <a:gd name="T54" fmla="*/ 199 w 252"/>
                    <a:gd name="T55" fmla="*/ 96 h 211"/>
                    <a:gd name="T56" fmla="*/ 205 w 252"/>
                    <a:gd name="T57" fmla="*/ 71 h 211"/>
                    <a:gd name="T58" fmla="*/ 245 w 252"/>
                    <a:gd name="T59" fmla="*/ 42 h 211"/>
                    <a:gd name="T60" fmla="*/ 250 w 252"/>
                    <a:gd name="T61" fmla="*/ 19 h 211"/>
                    <a:gd name="T62" fmla="*/ 29 w 252"/>
                    <a:gd name="T63" fmla="*/ 40 h 211"/>
                    <a:gd name="T64" fmla="*/ 15 w 252"/>
                    <a:gd name="T65" fmla="*/ 25 h 211"/>
                    <a:gd name="T66" fmla="*/ 32 w 252"/>
                    <a:gd name="T67" fmla="*/ 19 h 211"/>
                    <a:gd name="T68" fmla="*/ 49 w 252"/>
                    <a:gd name="T69" fmla="*/ 27 h 211"/>
                    <a:gd name="T70" fmla="*/ 58 w 252"/>
                    <a:gd name="T71" fmla="*/ 36 h 211"/>
                    <a:gd name="T72" fmla="*/ 58 w 252"/>
                    <a:gd name="T73" fmla="*/ 62 h 211"/>
                    <a:gd name="T74" fmla="*/ 223 w 252"/>
                    <a:gd name="T75" fmla="*/ 40 h 211"/>
                    <a:gd name="T76" fmla="*/ 190 w 252"/>
                    <a:gd name="T77" fmla="*/ 66 h 211"/>
                    <a:gd name="T78" fmla="*/ 199 w 252"/>
                    <a:gd name="T79" fmla="*/ 36 h 211"/>
                    <a:gd name="T80" fmla="*/ 204 w 252"/>
                    <a:gd name="T81" fmla="*/ 24 h 211"/>
                    <a:gd name="T82" fmla="*/ 220 w 252"/>
                    <a:gd name="T83" fmla="*/ 19 h 211"/>
                    <a:gd name="T84" fmla="*/ 235 w 252"/>
                    <a:gd name="T85" fmla="*/ 32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52" h="211">
                      <a:moveTo>
                        <a:pt x="250" y="19"/>
                      </a:moveTo>
                      <a:cubicBezTo>
                        <a:pt x="248" y="16"/>
                        <a:pt x="245" y="11"/>
                        <a:pt x="236" y="8"/>
                      </a:cubicBezTo>
                      <a:cubicBezTo>
                        <a:pt x="231" y="6"/>
                        <a:pt x="226" y="6"/>
                        <a:pt x="220" y="6"/>
                      </a:cubicBezTo>
                      <a:cubicBezTo>
                        <a:pt x="220" y="6"/>
                        <a:pt x="220" y="6"/>
                        <a:pt x="220" y="6"/>
                      </a:cubicBezTo>
                      <a:cubicBezTo>
                        <a:pt x="209" y="6"/>
                        <a:pt x="200" y="8"/>
                        <a:pt x="195" y="13"/>
                      </a:cubicBezTo>
                      <a:cubicBezTo>
                        <a:pt x="195" y="8"/>
                        <a:pt x="195" y="3"/>
                        <a:pt x="195" y="0"/>
                      </a:cubicBezTo>
                      <a:cubicBezTo>
                        <a:pt x="191" y="4"/>
                        <a:pt x="184" y="8"/>
                        <a:pt x="173" y="11"/>
                      </a:cubicBezTo>
                      <a:cubicBezTo>
                        <a:pt x="160" y="14"/>
                        <a:pt x="144" y="16"/>
                        <a:pt x="126" y="16"/>
                      </a:cubicBezTo>
                      <a:cubicBezTo>
                        <a:pt x="109" y="16"/>
                        <a:pt x="92" y="14"/>
                        <a:pt x="79" y="11"/>
                      </a:cubicBezTo>
                      <a:cubicBezTo>
                        <a:pt x="69" y="8"/>
                        <a:pt x="61" y="4"/>
                        <a:pt x="57" y="0"/>
                      </a:cubicBezTo>
                      <a:cubicBezTo>
                        <a:pt x="57" y="3"/>
                        <a:pt x="57" y="8"/>
                        <a:pt x="57" y="13"/>
                      </a:cubicBezTo>
                      <a:cubicBezTo>
                        <a:pt x="52" y="8"/>
                        <a:pt x="44" y="6"/>
                        <a:pt x="32" y="6"/>
                      </a:cubicBezTo>
                      <a:cubicBezTo>
                        <a:pt x="32" y="6"/>
                        <a:pt x="32" y="6"/>
                        <a:pt x="32" y="6"/>
                      </a:cubicBezTo>
                      <a:cubicBezTo>
                        <a:pt x="26" y="6"/>
                        <a:pt x="21" y="6"/>
                        <a:pt x="16" y="8"/>
                      </a:cubicBezTo>
                      <a:cubicBezTo>
                        <a:pt x="8" y="11"/>
                        <a:pt x="4" y="16"/>
                        <a:pt x="2" y="20"/>
                      </a:cubicBezTo>
                      <a:cubicBezTo>
                        <a:pt x="0" y="24"/>
                        <a:pt x="0" y="28"/>
                        <a:pt x="1" y="32"/>
                      </a:cubicBezTo>
                      <a:cubicBezTo>
                        <a:pt x="2" y="36"/>
                        <a:pt x="5" y="39"/>
                        <a:pt x="7" y="42"/>
                      </a:cubicBezTo>
                      <a:cubicBezTo>
                        <a:pt x="12" y="47"/>
                        <a:pt x="18" y="50"/>
                        <a:pt x="23" y="53"/>
                      </a:cubicBezTo>
                      <a:cubicBezTo>
                        <a:pt x="33" y="58"/>
                        <a:pt x="41" y="64"/>
                        <a:pt x="48" y="71"/>
                      </a:cubicBezTo>
                      <a:cubicBezTo>
                        <a:pt x="54" y="78"/>
                        <a:pt x="58" y="86"/>
                        <a:pt x="58" y="91"/>
                      </a:cubicBezTo>
                      <a:cubicBezTo>
                        <a:pt x="57" y="92"/>
                        <a:pt x="57" y="94"/>
                        <a:pt x="53" y="96"/>
                      </a:cubicBezTo>
                      <a:cubicBezTo>
                        <a:pt x="52" y="96"/>
                        <a:pt x="50" y="97"/>
                        <a:pt x="46" y="97"/>
                      </a:cubicBezTo>
                      <a:cubicBezTo>
                        <a:pt x="44" y="98"/>
                        <a:pt x="43" y="98"/>
                        <a:pt x="42" y="98"/>
                      </a:cubicBezTo>
                      <a:cubicBezTo>
                        <a:pt x="41" y="97"/>
                        <a:pt x="41" y="96"/>
                        <a:pt x="40" y="95"/>
                      </a:cubicBezTo>
                      <a:cubicBezTo>
                        <a:pt x="37" y="92"/>
                        <a:pt x="32" y="93"/>
                        <a:pt x="30" y="96"/>
                      </a:cubicBezTo>
                      <a:cubicBezTo>
                        <a:pt x="29" y="98"/>
                        <a:pt x="28" y="99"/>
                        <a:pt x="28" y="101"/>
                      </a:cubicBezTo>
                      <a:cubicBezTo>
                        <a:pt x="28" y="104"/>
                        <a:pt x="28" y="106"/>
                        <a:pt x="30" y="108"/>
                      </a:cubicBezTo>
                      <a:cubicBezTo>
                        <a:pt x="32" y="110"/>
                        <a:pt x="36" y="112"/>
                        <a:pt x="42" y="112"/>
                      </a:cubicBezTo>
                      <a:cubicBezTo>
                        <a:pt x="43" y="112"/>
                        <a:pt x="45" y="112"/>
                        <a:pt x="46" y="111"/>
                      </a:cubicBezTo>
                      <a:cubicBezTo>
                        <a:pt x="50" y="111"/>
                        <a:pt x="56" y="110"/>
                        <a:pt x="59" y="109"/>
                      </a:cubicBezTo>
                      <a:cubicBezTo>
                        <a:pt x="65" y="106"/>
                        <a:pt x="69" y="101"/>
                        <a:pt x="70" y="98"/>
                      </a:cubicBezTo>
                      <a:cubicBezTo>
                        <a:pt x="78" y="120"/>
                        <a:pt x="91" y="138"/>
                        <a:pt x="112" y="144"/>
                      </a:cubicBezTo>
                      <a:cubicBezTo>
                        <a:pt x="113" y="147"/>
                        <a:pt x="116" y="174"/>
                        <a:pt x="108" y="184"/>
                      </a:cubicBezTo>
                      <a:cubicBezTo>
                        <a:pt x="96" y="184"/>
                        <a:pt x="96" y="184"/>
                        <a:pt x="96" y="184"/>
                      </a:cubicBezTo>
                      <a:cubicBezTo>
                        <a:pt x="90" y="184"/>
                        <a:pt x="86" y="188"/>
                        <a:pt x="86" y="194"/>
                      </a:cubicBezTo>
                      <a:cubicBezTo>
                        <a:pt x="86" y="194"/>
                        <a:pt x="86" y="194"/>
                        <a:pt x="86" y="194"/>
                      </a:cubicBezTo>
                      <a:cubicBezTo>
                        <a:pt x="80" y="194"/>
                        <a:pt x="75" y="199"/>
                        <a:pt x="75" y="204"/>
                      </a:cubicBezTo>
                      <a:cubicBezTo>
                        <a:pt x="75" y="211"/>
                        <a:pt x="75" y="211"/>
                        <a:pt x="75" y="211"/>
                      </a:cubicBezTo>
                      <a:cubicBezTo>
                        <a:pt x="177" y="211"/>
                        <a:pt x="177" y="211"/>
                        <a:pt x="177" y="211"/>
                      </a:cubicBezTo>
                      <a:cubicBezTo>
                        <a:pt x="177" y="204"/>
                        <a:pt x="177" y="204"/>
                        <a:pt x="177" y="204"/>
                      </a:cubicBezTo>
                      <a:cubicBezTo>
                        <a:pt x="177" y="199"/>
                        <a:pt x="173" y="195"/>
                        <a:pt x="167" y="194"/>
                      </a:cubicBezTo>
                      <a:cubicBezTo>
                        <a:pt x="167" y="194"/>
                        <a:pt x="167" y="194"/>
                        <a:pt x="167" y="194"/>
                      </a:cubicBezTo>
                      <a:cubicBezTo>
                        <a:pt x="167" y="188"/>
                        <a:pt x="162" y="184"/>
                        <a:pt x="157" y="184"/>
                      </a:cubicBezTo>
                      <a:cubicBezTo>
                        <a:pt x="144" y="184"/>
                        <a:pt x="144" y="184"/>
                        <a:pt x="144" y="184"/>
                      </a:cubicBezTo>
                      <a:cubicBezTo>
                        <a:pt x="136" y="174"/>
                        <a:pt x="140" y="147"/>
                        <a:pt x="140" y="144"/>
                      </a:cubicBezTo>
                      <a:cubicBezTo>
                        <a:pt x="161" y="138"/>
                        <a:pt x="174" y="120"/>
                        <a:pt x="182" y="98"/>
                      </a:cubicBezTo>
                      <a:cubicBezTo>
                        <a:pt x="184" y="101"/>
                        <a:pt x="187" y="106"/>
                        <a:pt x="193" y="109"/>
                      </a:cubicBezTo>
                      <a:cubicBezTo>
                        <a:pt x="196" y="110"/>
                        <a:pt x="203" y="111"/>
                        <a:pt x="206" y="111"/>
                      </a:cubicBezTo>
                      <a:cubicBezTo>
                        <a:pt x="208" y="112"/>
                        <a:pt x="209" y="112"/>
                        <a:pt x="210" y="112"/>
                      </a:cubicBezTo>
                      <a:cubicBezTo>
                        <a:pt x="216" y="112"/>
                        <a:pt x="220" y="110"/>
                        <a:pt x="222" y="108"/>
                      </a:cubicBezTo>
                      <a:cubicBezTo>
                        <a:pt x="224" y="106"/>
                        <a:pt x="225" y="104"/>
                        <a:pt x="224" y="101"/>
                      </a:cubicBezTo>
                      <a:cubicBezTo>
                        <a:pt x="224" y="99"/>
                        <a:pt x="223" y="98"/>
                        <a:pt x="222" y="96"/>
                      </a:cubicBezTo>
                      <a:cubicBezTo>
                        <a:pt x="220" y="93"/>
                        <a:pt x="216" y="92"/>
                        <a:pt x="213" y="95"/>
                      </a:cubicBezTo>
                      <a:cubicBezTo>
                        <a:pt x="212" y="96"/>
                        <a:pt x="211" y="97"/>
                        <a:pt x="210" y="98"/>
                      </a:cubicBezTo>
                      <a:cubicBezTo>
                        <a:pt x="209" y="98"/>
                        <a:pt x="208" y="98"/>
                        <a:pt x="206" y="97"/>
                      </a:cubicBezTo>
                      <a:cubicBezTo>
                        <a:pt x="203" y="97"/>
                        <a:pt x="200" y="96"/>
                        <a:pt x="199" y="96"/>
                      </a:cubicBezTo>
                      <a:cubicBezTo>
                        <a:pt x="196" y="94"/>
                        <a:pt x="195" y="92"/>
                        <a:pt x="195" y="91"/>
                      </a:cubicBezTo>
                      <a:cubicBezTo>
                        <a:pt x="194" y="86"/>
                        <a:pt x="198" y="78"/>
                        <a:pt x="205" y="71"/>
                      </a:cubicBezTo>
                      <a:cubicBezTo>
                        <a:pt x="212" y="64"/>
                        <a:pt x="219" y="58"/>
                        <a:pt x="229" y="53"/>
                      </a:cubicBezTo>
                      <a:cubicBezTo>
                        <a:pt x="234" y="50"/>
                        <a:pt x="240" y="47"/>
                        <a:pt x="245" y="42"/>
                      </a:cubicBezTo>
                      <a:cubicBezTo>
                        <a:pt x="248" y="39"/>
                        <a:pt x="250" y="36"/>
                        <a:pt x="251" y="32"/>
                      </a:cubicBezTo>
                      <a:cubicBezTo>
                        <a:pt x="252" y="28"/>
                        <a:pt x="252" y="24"/>
                        <a:pt x="250" y="19"/>
                      </a:cubicBezTo>
                      <a:close/>
                      <a:moveTo>
                        <a:pt x="58" y="62"/>
                      </a:moveTo>
                      <a:cubicBezTo>
                        <a:pt x="50" y="53"/>
                        <a:pt x="41" y="46"/>
                        <a:pt x="29" y="40"/>
                      </a:cubicBezTo>
                      <a:cubicBezTo>
                        <a:pt x="26" y="38"/>
                        <a:pt x="21" y="35"/>
                        <a:pt x="17" y="32"/>
                      </a:cubicBezTo>
                      <a:cubicBezTo>
                        <a:pt x="14" y="28"/>
                        <a:pt x="15" y="26"/>
                        <a:pt x="15" y="25"/>
                      </a:cubicBezTo>
                      <a:cubicBezTo>
                        <a:pt x="17" y="21"/>
                        <a:pt x="25" y="19"/>
                        <a:pt x="3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40" y="19"/>
                        <a:pt x="46" y="21"/>
                        <a:pt x="48" y="24"/>
                      </a:cubicBezTo>
                      <a:cubicBezTo>
                        <a:pt x="49" y="25"/>
                        <a:pt x="49" y="27"/>
                        <a:pt x="49" y="27"/>
                      </a:cubicBezTo>
                      <a:cubicBezTo>
                        <a:pt x="48" y="31"/>
                        <a:pt x="50" y="35"/>
                        <a:pt x="53" y="36"/>
                      </a:cubicBezTo>
                      <a:cubicBezTo>
                        <a:pt x="55" y="37"/>
                        <a:pt x="57" y="36"/>
                        <a:pt x="58" y="36"/>
                      </a:cubicBezTo>
                      <a:cubicBezTo>
                        <a:pt x="59" y="45"/>
                        <a:pt x="60" y="56"/>
                        <a:pt x="62" y="67"/>
                      </a:cubicBezTo>
                      <a:cubicBezTo>
                        <a:pt x="61" y="65"/>
                        <a:pt x="59" y="63"/>
                        <a:pt x="58" y="62"/>
                      </a:cubicBezTo>
                      <a:close/>
                      <a:moveTo>
                        <a:pt x="235" y="32"/>
                      </a:moveTo>
                      <a:cubicBezTo>
                        <a:pt x="232" y="35"/>
                        <a:pt x="227" y="38"/>
                        <a:pt x="223" y="40"/>
                      </a:cubicBezTo>
                      <a:cubicBezTo>
                        <a:pt x="211" y="46"/>
                        <a:pt x="203" y="53"/>
                        <a:pt x="194" y="62"/>
                      </a:cubicBezTo>
                      <a:cubicBezTo>
                        <a:pt x="193" y="63"/>
                        <a:pt x="192" y="65"/>
                        <a:pt x="190" y="66"/>
                      </a:cubicBezTo>
                      <a:cubicBezTo>
                        <a:pt x="192" y="56"/>
                        <a:pt x="193" y="45"/>
                        <a:pt x="194" y="36"/>
                      </a:cubicBezTo>
                      <a:cubicBezTo>
                        <a:pt x="196" y="36"/>
                        <a:pt x="197" y="37"/>
                        <a:pt x="199" y="36"/>
                      </a:cubicBezTo>
                      <a:cubicBezTo>
                        <a:pt x="203" y="35"/>
                        <a:pt x="205" y="31"/>
                        <a:pt x="203" y="27"/>
                      </a:cubicBezTo>
                      <a:cubicBezTo>
                        <a:pt x="203" y="27"/>
                        <a:pt x="203" y="25"/>
                        <a:pt x="204" y="24"/>
                      </a:cubicBezTo>
                      <a:cubicBezTo>
                        <a:pt x="206" y="21"/>
                        <a:pt x="212" y="19"/>
                        <a:pt x="220" y="19"/>
                      </a:cubicBezTo>
                      <a:cubicBezTo>
                        <a:pt x="220" y="19"/>
                        <a:pt x="220" y="19"/>
                        <a:pt x="220" y="19"/>
                      </a:cubicBezTo>
                      <a:cubicBezTo>
                        <a:pt x="227" y="19"/>
                        <a:pt x="235" y="21"/>
                        <a:pt x="237" y="25"/>
                      </a:cubicBezTo>
                      <a:cubicBezTo>
                        <a:pt x="238" y="26"/>
                        <a:pt x="239" y="28"/>
                        <a:pt x="235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" name="Group 30"/>
              <p:cNvGrpSpPr>
                <a:grpSpLocks noChangeAspect="1"/>
              </p:cNvGrpSpPr>
              <p:nvPr/>
            </p:nvGrpSpPr>
            <p:grpSpPr bwMode="auto">
              <a:xfrm>
                <a:off x="3229882" y="2622551"/>
                <a:ext cx="1597025" cy="1604963"/>
                <a:chOff x="2126" y="1652"/>
                <a:chExt cx="1006" cy="1011"/>
              </a:xfrm>
            </p:grpSpPr>
            <p:sp>
              <p:nvSpPr>
                <p:cNvPr id="49" name="AutoShape 2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126" y="1657"/>
                  <a:ext cx="1006" cy="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Oval 31"/>
                <p:cNvSpPr>
                  <a:spLocks noChangeArrowheads="1"/>
                </p:cNvSpPr>
                <p:nvPr/>
              </p:nvSpPr>
              <p:spPr bwMode="auto">
                <a:xfrm>
                  <a:off x="2126" y="1652"/>
                  <a:ext cx="1006" cy="100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32"/>
                <p:cNvSpPr>
                  <a:spLocks noEditPoints="1"/>
                </p:cNvSpPr>
                <p:nvPr/>
              </p:nvSpPr>
              <p:spPr bwMode="auto">
                <a:xfrm>
                  <a:off x="2490" y="1866"/>
                  <a:ext cx="285" cy="83"/>
                </a:xfrm>
                <a:custGeom>
                  <a:avLst/>
                  <a:gdLst>
                    <a:gd name="T0" fmla="*/ 60 w 120"/>
                    <a:gd name="T1" fmla="*/ 35 h 35"/>
                    <a:gd name="T2" fmla="*/ 119 w 120"/>
                    <a:gd name="T3" fmla="*/ 19 h 35"/>
                    <a:gd name="T4" fmla="*/ 120 w 120"/>
                    <a:gd name="T5" fmla="*/ 18 h 35"/>
                    <a:gd name="T6" fmla="*/ 60 w 120"/>
                    <a:gd name="T7" fmla="*/ 0 h 35"/>
                    <a:gd name="T8" fmla="*/ 0 w 120"/>
                    <a:gd name="T9" fmla="*/ 18 h 35"/>
                    <a:gd name="T10" fmla="*/ 1 w 120"/>
                    <a:gd name="T11" fmla="*/ 19 h 35"/>
                    <a:gd name="T12" fmla="*/ 60 w 120"/>
                    <a:gd name="T13" fmla="*/ 35 h 35"/>
                    <a:gd name="T14" fmla="*/ 10 w 120"/>
                    <a:gd name="T15" fmla="*/ 15 h 35"/>
                    <a:gd name="T16" fmla="*/ 22 w 120"/>
                    <a:gd name="T17" fmla="*/ 11 h 35"/>
                    <a:gd name="T18" fmla="*/ 60 w 120"/>
                    <a:gd name="T19" fmla="*/ 7 h 35"/>
                    <a:gd name="T20" fmla="*/ 98 w 120"/>
                    <a:gd name="T21" fmla="*/ 11 h 35"/>
                    <a:gd name="T22" fmla="*/ 109 w 120"/>
                    <a:gd name="T23" fmla="*/ 15 h 35"/>
                    <a:gd name="T24" fmla="*/ 113 w 120"/>
                    <a:gd name="T25" fmla="*/ 18 h 35"/>
                    <a:gd name="T26" fmla="*/ 109 w 120"/>
                    <a:gd name="T27" fmla="*/ 20 h 35"/>
                    <a:gd name="T28" fmla="*/ 98 w 120"/>
                    <a:gd name="T29" fmla="*/ 24 h 35"/>
                    <a:gd name="T30" fmla="*/ 60 w 120"/>
                    <a:gd name="T31" fmla="*/ 28 h 35"/>
                    <a:gd name="T32" fmla="*/ 22 w 120"/>
                    <a:gd name="T33" fmla="*/ 24 h 35"/>
                    <a:gd name="T34" fmla="*/ 10 w 120"/>
                    <a:gd name="T35" fmla="*/ 20 h 35"/>
                    <a:gd name="T36" fmla="*/ 7 w 120"/>
                    <a:gd name="T37" fmla="*/ 18 h 35"/>
                    <a:gd name="T38" fmla="*/ 10 w 120"/>
                    <a:gd name="T39" fmla="*/ 1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0" h="35">
                      <a:moveTo>
                        <a:pt x="60" y="35"/>
                      </a:moveTo>
                      <a:cubicBezTo>
                        <a:pt x="91" y="35"/>
                        <a:pt x="116" y="28"/>
                        <a:pt x="119" y="19"/>
                      </a:cubicBezTo>
                      <a:cubicBezTo>
                        <a:pt x="120" y="19"/>
                        <a:pt x="120" y="18"/>
                        <a:pt x="120" y="18"/>
                      </a:cubicBezTo>
                      <a:cubicBezTo>
                        <a:pt x="120" y="8"/>
                        <a:pt x="93" y="0"/>
                        <a:pt x="60" y="0"/>
                      </a:cubicBezTo>
                      <a:cubicBezTo>
                        <a:pt x="27" y="0"/>
                        <a:pt x="0" y="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4" y="28"/>
                        <a:pt x="29" y="35"/>
                        <a:pt x="60" y="35"/>
                      </a:cubicBezTo>
                      <a:close/>
                      <a:moveTo>
                        <a:pt x="10" y="15"/>
                      </a:moveTo>
                      <a:cubicBezTo>
                        <a:pt x="13" y="14"/>
                        <a:pt x="17" y="12"/>
                        <a:pt x="22" y="11"/>
                      </a:cubicBezTo>
                      <a:cubicBezTo>
                        <a:pt x="33" y="9"/>
                        <a:pt x="46" y="7"/>
                        <a:pt x="60" y="7"/>
                      </a:cubicBezTo>
                      <a:cubicBezTo>
                        <a:pt x="74" y="7"/>
                        <a:pt x="87" y="9"/>
                        <a:pt x="98" y="11"/>
                      </a:cubicBezTo>
                      <a:cubicBezTo>
                        <a:pt x="102" y="12"/>
                        <a:pt x="106" y="14"/>
                        <a:pt x="109" y="15"/>
                      </a:cubicBezTo>
                      <a:cubicBezTo>
                        <a:pt x="111" y="16"/>
                        <a:pt x="112" y="17"/>
                        <a:pt x="113" y="18"/>
                      </a:cubicBezTo>
                      <a:cubicBezTo>
                        <a:pt x="112" y="18"/>
                        <a:pt x="111" y="19"/>
                        <a:pt x="109" y="20"/>
                      </a:cubicBezTo>
                      <a:cubicBezTo>
                        <a:pt x="106" y="22"/>
                        <a:pt x="102" y="23"/>
                        <a:pt x="98" y="24"/>
                      </a:cubicBezTo>
                      <a:cubicBezTo>
                        <a:pt x="87" y="27"/>
                        <a:pt x="74" y="28"/>
                        <a:pt x="60" y="28"/>
                      </a:cubicBezTo>
                      <a:cubicBezTo>
                        <a:pt x="46" y="28"/>
                        <a:pt x="33" y="27"/>
                        <a:pt x="22" y="24"/>
                      </a:cubicBezTo>
                      <a:cubicBezTo>
                        <a:pt x="17" y="23"/>
                        <a:pt x="13" y="22"/>
                        <a:pt x="10" y="20"/>
                      </a:cubicBezTo>
                      <a:cubicBezTo>
                        <a:pt x="9" y="19"/>
                        <a:pt x="8" y="18"/>
                        <a:pt x="7" y="18"/>
                      </a:cubicBezTo>
                      <a:cubicBezTo>
                        <a:pt x="8" y="17"/>
                        <a:pt x="9" y="16"/>
                        <a:pt x="10" y="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33"/>
                <p:cNvSpPr>
                  <a:spLocks noEditPoints="1"/>
                </p:cNvSpPr>
                <p:nvPr/>
              </p:nvSpPr>
              <p:spPr bwMode="auto">
                <a:xfrm>
                  <a:off x="2395" y="1926"/>
                  <a:ext cx="473" cy="566"/>
                </a:xfrm>
                <a:custGeom>
                  <a:avLst/>
                  <a:gdLst>
                    <a:gd name="T0" fmla="*/ 198 w 199"/>
                    <a:gd name="T1" fmla="*/ 11 h 238"/>
                    <a:gd name="T2" fmla="*/ 191 w 199"/>
                    <a:gd name="T3" fmla="*/ 5 h 238"/>
                    <a:gd name="T4" fmla="*/ 160 w 199"/>
                    <a:gd name="T5" fmla="*/ 5 h 238"/>
                    <a:gd name="T6" fmla="*/ 160 w 199"/>
                    <a:gd name="T7" fmla="*/ 0 h 238"/>
                    <a:gd name="T8" fmla="*/ 141 w 199"/>
                    <a:gd name="T9" fmla="*/ 9 h 238"/>
                    <a:gd name="T10" fmla="*/ 100 w 199"/>
                    <a:gd name="T11" fmla="*/ 14 h 238"/>
                    <a:gd name="T12" fmla="*/ 59 w 199"/>
                    <a:gd name="T13" fmla="*/ 9 h 238"/>
                    <a:gd name="T14" fmla="*/ 40 w 199"/>
                    <a:gd name="T15" fmla="*/ 0 h 238"/>
                    <a:gd name="T16" fmla="*/ 40 w 199"/>
                    <a:gd name="T17" fmla="*/ 5 h 238"/>
                    <a:gd name="T18" fmla="*/ 8 w 199"/>
                    <a:gd name="T19" fmla="*/ 5 h 238"/>
                    <a:gd name="T20" fmla="*/ 1 w 199"/>
                    <a:gd name="T21" fmla="*/ 11 h 238"/>
                    <a:gd name="T22" fmla="*/ 1 w 199"/>
                    <a:gd name="T23" fmla="*/ 38 h 238"/>
                    <a:gd name="T24" fmla="*/ 7 w 199"/>
                    <a:gd name="T25" fmla="*/ 62 h 238"/>
                    <a:gd name="T26" fmla="*/ 20 w 199"/>
                    <a:gd name="T27" fmla="*/ 85 h 238"/>
                    <a:gd name="T28" fmla="*/ 60 w 199"/>
                    <a:gd name="T29" fmla="*/ 102 h 238"/>
                    <a:gd name="T30" fmla="*/ 90 w 199"/>
                    <a:gd name="T31" fmla="*/ 125 h 238"/>
                    <a:gd name="T32" fmla="*/ 90 w 199"/>
                    <a:gd name="T33" fmla="*/ 150 h 238"/>
                    <a:gd name="T34" fmla="*/ 68 w 199"/>
                    <a:gd name="T35" fmla="*/ 150 h 238"/>
                    <a:gd name="T36" fmla="*/ 59 w 199"/>
                    <a:gd name="T37" fmla="*/ 158 h 238"/>
                    <a:gd name="T38" fmla="*/ 56 w 199"/>
                    <a:gd name="T39" fmla="*/ 161 h 238"/>
                    <a:gd name="T40" fmla="*/ 49 w 199"/>
                    <a:gd name="T41" fmla="*/ 161 h 238"/>
                    <a:gd name="T42" fmla="*/ 41 w 199"/>
                    <a:gd name="T43" fmla="*/ 169 h 238"/>
                    <a:gd name="T44" fmla="*/ 41 w 199"/>
                    <a:gd name="T45" fmla="*/ 230 h 238"/>
                    <a:gd name="T46" fmla="*/ 49 w 199"/>
                    <a:gd name="T47" fmla="*/ 238 h 238"/>
                    <a:gd name="T48" fmla="*/ 149 w 199"/>
                    <a:gd name="T49" fmla="*/ 238 h 238"/>
                    <a:gd name="T50" fmla="*/ 157 w 199"/>
                    <a:gd name="T51" fmla="*/ 230 h 238"/>
                    <a:gd name="T52" fmla="*/ 157 w 199"/>
                    <a:gd name="T53" fmla="*/ 169 h 238"/>
                    <a:gd name="T54" fmla="*/ 149 w 199"/>
                    <a:gd name="T55" fmla="*/ 161 h 238"/>
                    <a:gd name="T56" fmla="*/ 144 w 199"/>
                    <a:gd name="T57" fmla="*/ 161 h 238"/>
                    <a:gd name="T58" fmla="*/ 139 w 199"/>
                    <a:gd name="T59" fmla="*/ 158 h 238"/>
                    <a:gd name="T60" fmla="*/ 131 w 199"/>
                    <a:gd name="T61" fmla="*/ 150 h 238"/>
                    <a:gd name="T62" fmla="*/ 110 w 199"/>
                    <a:gd name="T63" fmla="*/ 150 h 238"/>
                    <a:gd name="T64" fmla="*/ 110 w 199"/>
                    <a:gd name="T65" fmla="*/ 125 h 238"/>
                    <a:gd name="T66" fmla="*/ 140 w 199"/>
                    <a:gd name="T67" fmla="*/ 102 h 238"/>
                    <a:gd name="T68" fmla="*/ 178 w 199"/>
                    <a:gd name="T69" fmla="*/ 85 h 238"/>
                    <a:gd name="T70" fmla="*/ 192 w 199"/>
                    <a:gd name="T71" fmla="*/ 62 h 238"/>
                    <a:gd name="T72" fmla="*/ 197 w 199"/>
                    <a:gd name="T73" fmla="*/ 38 h 238"/>
                    <a:gd name="T74" fmla="*/ 198 w 199"/>
                    <a:gd name="T75" fmla="*/ 11 h 238"/>
                    <a:gd name="T76" fmla="*/ 43 w 199"/>
                    <a:gd name="T77" fmla="*/ 84 h 238"/>
                    <a:gd name="T78" fmla="*/ 31 w 199"/>
                    <a:gd name="T79" fmla="*/ 76 h 238"/>
                    <a:gd name="T80" fmla="*/ 15 w 199"/>
                    <a:gd name="T81" fmla="*/ 19 h 238"/>
                    <a:gd name="T82" fmla="*/ 40 w 199"/>
                    <a:gd name="T83" fmla="*/ 19 h 238"/>
                    <a:gd name="T84" fmla="*/ 52 w 199"/>
                    <a:gd name="T85" fmla="*/ 87 h 238"/>
                    <a:gd name="T86" fmla="*/ 43 w 199"/>
                    <a:gd name="T87" fmla="*/ 84 h 238"/>
                    <a:gd name="T88" fmla="*/ 135 w 199"/>
                    <a:gd name="T89" fmla="*/ 177 h 238"/>
                    <a:gd name="T90" fmla="*/ 135 w 199"/>
                    <a:gd name="T91" fmla="*/ 219 h 238"/>
                    <a:gd name="T92" fmla="*/ 64 w 199"/>
                    <a:gd name="T93" fmla="*/ 219 h 238"/>
                    <a:gd name="T94" fmla="*/ 64 w 199"/>
                    <a:gd name="T95" fmla="*/ 177 h 238"/>
                    <a:gd name="T96" fmla="*/ 135 w 199"/>
                    <a:gd name="T97" fmla="*/ 177 h 238"/>
                    <a:gd name="T98" fmla="*/ 168 w 199"/>
                    <a:gd name="T99" fmla="*/ 76 h 238"/>
                    <a:gd name="T100" fmla="*/ 156 w 199"/>
                    <a:gd name="T101" fmla="*/ 84 h 238"/>
                    <a:gd name="T102" fmla="*/ 148 w 199"/>
                    <a:gd name="T103" fmla="*/ 87 h 238"/>
                    <a:gd name="T104" fmla="*/ 159 w 199"/>
                    <a:gd name="T105" fmla="*/ 19 h 238"/>
                    <a:gd name="T106" fmla="*/ 184 w 199"/>
                    <a:gd name="T107" fmla="*/ 19 h 238"/>
                    <a:gd name="T108" fmla="*/ 168 w 199"/>
                    <a:gd name="T109" fmla="*/ 76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99" h="238">
                      <a:moveTo>
                        <a:pt x="198" y="11"/>
                      </a:moveTo>
                      <a:cubicBezTo>
                        <a:pt x="198" y="8"/>
                        <a:pt x="194" y="5"/>
                        <a:pt x="191" y="5"/>
                      </a:cubicBezTo>
                      <a:cubicBezTo>
                        <a:pt x="160" y="5"/>
                        <a:pt x="160" y="5"/>
                        <a:pt x="160" y="5"/>
                      </a:cubicBezTo>
                      <a:cubicBezTo>
                        <a:pt x="160" y="3"/>
                        <a:pt x="160" y="1"/>
                        <a:pt x="160" y="0"/>
                      </a:cubicBezTo>
                      <a:cubicBezTo>
                        <a:pt x="156" y="3"/>
                        <a:pt x="150" y="6"/>
                        <a:pt x="141" y="9"/>
                      </a:cubicBezTo>
                      <a:cubicBezTo>
                        <a:pt x="130" y="12"/>
                        <a:pt x="115" y="14"/>
                        <a:pt x="100" y="14"/>
                      </a:cubicBezTo>
                      <a:cubicBezTo>
                        <a:pt x="85" y="14"/>
                        <a:pt x="70" y="12"/>
                        <a:pt x="59" y="9"/>
                      </a:cubicBezTo>
                      <a:cubicBezTo>
                        <a:pt x="50" y="6"/>
                        <a:pt x="44" y="3"/>
                        <a:pt x="40" y="0"/>
                      </a:cubicBezTo>
                      <a:cubicBezTo>
                        <a:pt x="40" y="1"/>
                        <a:pt x="40" y="3"/>
                        <a:pt x="40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4" y="5"/>
                        <a:pt x="1" y="8"/>
                        <a:pt x="1" y="11"/>
                      </a:cubicBezTo>
                      <a:cubicBezTo>
                        <a:pt x="1" y="12"/>
                        <a:pt x="0" y="23"/>
                        <a:pt x="1" y="38"/>
                      </a:cubicBezTo>
                      <a:cubicBezTo>
                        <a:pt x="3" y="47"/>
                        <a:pt x="4" y="55"/>
                        <a:pt x="7" y="62"/>
                      </a:cubicBezTo>
                      <a:cubicBezTo>
                        <a:pt x="10" y="71"/>
                        <a:pt x="15" y="79"/>
                        <a:pt x="20" y="85"/>
                      </a:cubicBezTo>
                      <a:cubicBezTo>
                        <a:pt x="30" y="96"/>
                        <a:pt x="43" y="102"/>
                        <a:pt x="60" y="102"/>
                      </a:cubicBezTo>
                      <a:cubicBezTo>
                        <a:pt x="67" y="113"/>
                        <a:pt x="77" y="122"/>
                        <a:pt x="90" y="125"/>
                      </a:cubicBezTo>
                      <a:cubicBezTo>
                        <a:pt x="91" y="133"/>
                        <a:pt x="91" y="142"/>
                        <a:pt x="90" y="150"/>
                      </a:cubicBezTo>
                      <a:cubicBezTo>
                        <a:pt x="68" y="150"/>
                        <a:pt x="68" y="150"/>
                        <a:pt x="68" y="150"/>
                      </a:cubicBezTo>
                      <a:cubicBezTo>
                        <a:pt x="63" y="150"/>
                        <a:pt x="60" y="154"/>
                        <a:pt x="59" y="158"/>
                      </a:cubicBezTo>
                      <a:cubicBezTo>
                        <a:pt x="58" y="159"/>
                        <a:pt x="57" y="160"/>
                        <a:pt x="56" y="161"/>
                      </a:cubicBezTo>
                      <a:cubicBezTo>
                        <a:pt x="49" y="161"/>
                        <a:pt x="49" y="161"/>
                        <a:pt x="49" y="161"/>
                      </a:cubicBezTo>
                      <a:cubicBezTo>
                        <a:pt x="45" y="161"/>
                        <a:pt x="41" y="165"/>
                        <a:pt x="41" y="169"/>
                      </a:cubicBezTo>
                      <a:cubicBezTo>
                        <a:pt x="41" y="230"/>
                        <a:pt x="41" y="230"/>
                        <a:pt x="41" y="230"/>
                      </a:cubicBezTo>
                      <a:cubicBezTo>
                        <a:pt x="41" y="234"/>
                        <a:pt x="45" y="238"/>
                        <a:pt x="49" y="238"/>
                      </a:cubicBezTo>
                      <a:cubicBezTo>
                        <a:pt x="149" y="238"/>
                        <a:pt x="149" y="238"/>
                        <a:pt x="149" y="238"/>
                      </a:cubicBezTo>
                      <a:cubicBezTo>
                        <a:pt x="154" y="238"/>
                        <a:pt x="157" y="234"/>
                        <a:pt x="157" y="230"/>
                      </a:cubicBezTo>
                      <a:cubicBezTo>
                        <a:pt x="157" y="169"/>
                        <a:pt x="157" y="169"/>
                        <a:pt x="157" y="169"/>
                      </a:cubicBezTo>
                      <a:cubicBezTo>
                        <a:pt x="157" y="165"/>
                        <a:pt x="154" y="161"/>
                        <a:pt x="149" y="161"/>
                      </a:cubicBezTo>
                      <a:cubicBezTo>
                        <a:pt x="144" y="161"/>
                        <a:pt x="144" y="161"/>
                        <a:pt x="144" y="161"/>
                      </a:cubicBezTo>
                      <a:cubicBezTo>
                        <a:pt x="143" y="160"/>
                        <a:pt x="141" y="159"/>
                        <a:pt x="139" y="158"/>
                      </a:cubicBezTo>
                      <a:cubicBezTo>
                        <a:pt x="138" y="154"/>
                        <a:pt x="135" y="150"/>
                        <a:pt x="131" y="150"/>
                      </a:cubicBezTo>
                      <a:cubicBezTo>
                        <a:pt x="110" y="150"/>
                        <a:pt x="110" y="150"/>
                        <a:pt x="110" y="150"/>
                      </a:cubicBezTo>
                      <a:cubicBezTo>
                        <a:pt x="109" y="142"/>
                        <a:pt x="109" y="133"/>
                        <a:pt x="110" y="125"/>
                      </a:cubicBezTo>
                      <a:cubicBezTo>
                        <a:pt x="123" y="122"/>
                        <a:pt x="133" y="113"/>
                        <a:pt x="140" y="102"/>
                      </a:cubicBezTo>
                      <a:cubicBezTo>
                        <a:pt x="156" y="101"/>
                        <a:pt x="169" y="96"/>
                        <a:pt x="178" y="85"/>
                      </a:cubicBezTo>
                      <a:cubicBezTo>
                        <a:pt x="184" y="79"/>
                        <a:pt x="189" y="71"/>
                        <a:pt x="192" y="62"/>
                      </a:cubicBezTo>
                      <a:cubicBezTo>
                        <a:pt x="194" y="55"/>
                        <a:pt x="196" y="47"/>
                        <a:pt x="197" y="38"/>
                      </a:cubicBezTo>
                      <a:cubicBezTo>
                        <a:pt x="199" y="23"/>
                        <a:pt x="198" y="12"/>
                        <a:pt x="198" y="11"/>
                      </a:cubicBezTo>
                      <a:close/>
                      <a:moveTo>
                        <a:pt x="43" y="84"/>
                      </a:moveTo>
                      <a:cubicBezTo>
                        <a:pt x="38" y="82"/>
                        <a:pt x="34" y="79"/>
                        <a:pt x="31" y="76"/>
                      </a:cubicBezTo>
                      <a:cubicBezTo>
                        <a:pt x="16" y="60"/>
                        <a:pt x="15" y="32"/>
                        <a:pt x="15" y="19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41" y="39"/>
                        <a:pt x="44" y="65"/>
                        <a:pt x="52" y="87"/>
                      </a:cubicBezTo>
                      <a:cubicBezTo>
                        <a:pt x="49" y="86"/>
                        <a:pt x="46" y="85"/>
                        <a:pt x="43" y="84"/>
                      </a:cubicBezTo>
                      <a:close/>
                      <a:moveTo>
                        <a:pt x="135" y="177"/>
                      </a:moveTo>
                      <a:cubicBezTo>
                        <a:pt x="135" y="219"/>
                        <a:pt x="135" y="219"/>
                        <a:pt x="135" y="219"/>
                      </a:cubicBezTo>
                      <a:cubicBezTo>
                        <a:pt x="64" y="219"/>
                        <a:pt x="64" y="219"/>
                        <a:pt x="64" y="219"/>
                      </a:cubicBezTo>
                      <a:cubicBezTo>
                        <a:pt x="64" y="177"/>
                        <a:pt x="64" y="177"/>
                        <a:pt x="64" y="177"/>
                      </a:cubicBezTo>
                      <a:lnTo>
                        <a:pt x="135" y="177"/>
                      </a:lnTo>
                      <a:close/>
                      <a:moveTo>
                        <a:pt x="168" y="76"/>
                      </a:moveTo>
                      <a:cubicBezTo>
                        <a:pt x="164" y="79"/>
                        <a:pt x="160" y="82"/>
                        <a:pt x="156" y="84"/>
                      </a:cubicBezTo>
                      <a:cubicBezTo>
                        <a:pt x="153" y="85"/>
                        <a:pt x="151" y="86"/>
                        <a:pt x="148" y="87"/>
                      </a:cubicBezTo>
                      <a:cubicBezTo>
                        <a:pt x="156" y="65"/>
                        <a:pt x="159" y="39"/>
                        <a:pt x="159" y="19"/>
                      </a:cubicBezTo>
                      <a:cubicBezTo>
                        <a:pt x="184" y="19"/>
                        <a:pt x="184" y="19"/>
                        <a:pt x="184" y="19"/>
                      </a:cubicBezTo>
                      <a:cubicBezTo>
                        <a:pt x="184" y="32"/>
                        <a:pt x="182" y="60"/>
                        <a:pt x="168" y="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9" name="Group 36"/>
              <p:cNvGrpSpPr>
                <a:grpSpLocks noChangeAspect="1"/>
              </p:cNvGrpSpPr>
              <p:nvPr/>
            </p:nvGrpSpPr>
            <p:grpSpPr bwMode="auto">
              <a:xfrm>
                <a:off x="7361238" y="2630488"/>
                <a:ext cx="1598612" cy="1597025"/>
                <a:chOff x="4637" y="1657"/>
                <a:chExt cx="1007" cy="1006"/>
              </a:xfrm>
            </p:grpSpPr>
            <p:sp>
              <p:nvSpPr>
                <p:cNvPr id="60" name="AutoShape 35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4637" y="1657"/>
                  <a:ext cx="1007" cy="10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Oval 37"/>
                <p:cNvSpPr>
                  <a:spLocks noChangeArrowheads="1"/>
                </p:cNvSpPr>
                <p:nvPr/>
              </p:nvSpPr>
              <p:spPr bwMode="auto">
                <a:xfrm>
                  <a:off x="4637" y="1659"/>
                  <a:ext cx="1007" cy="100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38"/>
                <p:cNvSpPr/>
                <p:nvPr/>
              </p:nvSpPr>
              <p:spPr bwMode="auto">
                <a:xfrm>
                  <a:off x="4932" y="1888"/>
                  <a:ext cx="414" cy="325"/>
                </a:xfrm>
                <a:custGeom>
                  <a:avLst/>
                  <a:gdLst>
                    <a:gd name="T0" fmla="*/ 16 w 174"/>
                    <a:gd name="T1" fmla="*/ 137 h 137"/>
                    <a:gd name="T2" fmla="*/ 24 w 174"/>
                    <a:gd name="T3" fmla="*/ 133 h 137"/>
                    <a:gd name="T4" fmla="*/ 28 w 174"/>
                    <a:gd name="T5" fmla="*/ 133 h 137"/>
                    <a:gd name="T6" fmla="*/ 12 w 174"/>
                    <a:gd name="T7" fmla="*/ 87 h 137"/>
                    <a:gd name="T8" fmla="*/ 34 w 174"/>
                    <a:gd name="T9" fmla="*/ 34 h 137"/>
                    <a:gd name="T10" fmla="*/ 87 w 174"/>
                    <a:gd name="T11" fmla="*/ 12 h 137"/>
                    <a:gd name="T12" fmla="*/ 140 w 174"/>
                    <a:gd name="T13" fmla="*/ 34 h 137"/>
                    <a:gd name="T14" fmla="*/ 162 w 174"/>
                    <a:gd name="T15" fmla="*/ 87 h 137"/>
                    <a:gd name="T16" fmla="*/ 146 w 174"/>
                    <a:gd name="T17" fmla="*/ 133 h 137"/>
                    <a:gd name="T18" fmla="*/ 151 w 174"/>
                    <a:gd name="T19" fmla="*/ 133 h 137"/>
                    <a:gd name="T20" fmla="*/ 159 w 174"/>
                    <a:gd name="T21" fmla="*/ 137 h 137"/>
                    <a:gd name="T22" fmla="*/ 168 w 174"/>
                    <a:gd name="T23" fmla="*/ 121 h 137"/>
                    <a:gd name="T24" fmla="*/ 174 w 174"/>
                    <a:gd name="T25" fmla="*/ 87 h 137"/>
                    <a:gd name="T26" fmla="*/ 168 w 174"/>
                    <a:gd name="T27" fmla="*/ 53 h 137"/>
                    <a:gd name="T28" fmla="*/ 149 w 174"/>
                    <a:gd name="T29" fmla="*/ 25 h 137"/>
                    <a:gd name="T30" fmla="*/ 121 w 174"/>
                    <a:gd name="T31" fmla="*/ 6 h 137"/>
                    <a:gd name="T32" fmla="*/ 87 w 174"/>
                    <a:gd name="T33" fmla="*/ 0 h 137"/>
                    <a:gd name="T34" fmla="*/ 53 w 174"/>
                    <a:gd name="T35" fmla="*/ 6 h 137"/>
                    <a:gd name="T36" fmla="*/ 26 w 174"/>
                    <a:gd name="T37" fmla="*/ 25 h 137"/>
                    <a:gd name="T38" fmla="*/ 7 w 174"/>
                    <a:gd name="T39" fmla="*/ 53 h 137"/>
                    <a:gd name="T40" fmla="*/ 0 w 174"/>
                    <a:gd name="T41" fmla="*/ 87 h 137"/>
                    <a:gd name="T42" fmla="*/ 7 w 174"/>
                    <a:gd name="T43" fmla="*/ 121 h 137"/>
                    <a:gd name="T44" fmla="*/ 16 w 174"/>
                    <a:gd name="T45" fmla="*/ 137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4" h="137">
                      <a:moveTo>
                        <a:pt x="16" y="137"/>
                      </a:moveTo>
                      <a:cubicBezTo>
                        <a:pt x="18" y="134"/>
                        <a:pt x="20" y="133"/>
                        <a:pt x="24" y="133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18" y="120"/>
                        <a:pt x="12" y="104"/>
                        <a:pt x="12" y="87"/>
                      </a:cubicBezTo>
                      <a:cubicBezTo>
                        <a:pt x="12" y="67"/>
                        <a:pt x="20" y="48"/>
                        <a:pt x="34" y="34"/>
                      </a:cubicBezTo>
                      <a:cubicBezTo>
                        <a:pt x="48" y="20"/>
                        <a:pt x="67" y="12"/>
                        <a:pt x="87" y="12"/>
                      </a:cubicBezTo>
                      <a:cubicBezTo>
                        <a:pt x="107" y="12"/>
                        <a:pt x="126" y="20"/>
                        <a:pt x="140" y="34"/>
                      </a:cubicBezTo>
                      <a:cubicBezTo>
                        <a:pt x="154" y="48"/>
                        <a:pt x="162" y="67"/>
                        <a:pt x="162" y="87"/>
                      </a:cubicBezTo>
                      <a:cubicBezTo>
                        <a:pt x="162" y="104"/>
                        <a:pt x="157" y="120"/>
                        <a:pt x="146" y="133"/>
                      </a:cubicBezTo>
                      <a:cubicBezTo>
                        <a:pt x="151" y="133"/>
                        <a:pt x="151" y="133"/>
                        <a:pt x="151" y="133"/>
                      </a:cubicBezTo>
                      <a:cubicBezTo>
                        <a:pt x="154" y="133"/>
                        <a:pt x="157" y="134"/>
                        <a:pt x="159" y="137"/>
                      </a:cubicBezTo>
                      <a:cubicBezTo>
                        <a:pt x="162" y="132"/>
                        <a:pt x="165" y="126"/>
                        <a:pt x="168" y="121"/>
                      </a:cubicBezTo>
                      <a:cubicBezTo>
                        <a:pt x="172" y="110"/>
                        <a:pt x="174" y="99"/>
                        <a:pt x="174" y="87"/>
                      </a:cubicBezTo>
                      <a:cubicBezTo>
                        <a:pt x="174" y="75"/>
                        <a:pt x="172" y="64"/>
                        <a:pt x="168" y="53"/>
                      </a:cubicBezTo>
                      <a:cubicBezTo>
                        <a:pt x="163" y="42"/>
                        <a:pt x="157" y="33"/>
                        <a:pt x="149" y="25"/>
                      </a:cubicBezTo>
                      <a:cubicBezTo>
                        <a:pt x="141" y="17"/>
                        <a:pt x="132" y="11"/>
                        <a:pt x="121" y="6"/>
                      </a:cubicBezTo>
                      <a:cubicBezTo>
                        <a:pt x="110" y="2"/>
                        <a:pt x="99" y="0"/>
                        <a:pt x="87" y="0"/>
                      </a:cubicBezTo>
                      <a:cubicBezTo>
                        <a:pt x="75" y="0"/>
                        <a:pt x="64" y="2"/>
                        <a:pt x="53" y="6"/>
                      </a:cubicBezTo>
                      <a:cubicBezTo>
                        <a:pt x="43" y="11"/>
                        <a:pt x="34" y="17"/>
                        <a:pt x="26" y="25"/>
                      </a:cubicBezTo>
                      <a:cubicBezTo>
                        <a:pt x="18" y="33"/>
                        <a:pt x="11" y="42"/>
                        <a:pt x="7" y="53"/>
                      </a:cubicBezTo>
                      <a:cubicBezTo>
                        <a:pt x="2" y="64"/>
                        <a:pt x="0" y="75"/>
                        <a:pt x="0" y="87"/>
                      </a:cubicBezTo>
                      <a:cubicBezTo>
                        <a:pt x="0" y="99"/>
                        <a:pt x="2" y="110"/>
                        <a:pt x="7" y="121"/>
                      </a:cubicBezTo>
                      <a:cubicBezTo>
                        <a:pt x="9" y="126"/>
                        <a:pt x="12" y="132"/>
                        <a:pt x="16" y="1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39"/>
                <p:cNvSpPr/>
                <p:nvPr/>
              </p:nvSpPr>
              <p:spPr bwMode="auto">
                <a:xfrm>
                  <a:off x="4975" y="1930"/>
                  <a:ext cx="329" cy="274"/>
                </a:xfrm>
                <a:custGeom>
                  <a:avLst/>
                  <a:gdLst>
                    <a:gd name="T0" fmla="*/ 110 w 138"/>
                    <a:gd name="T1" fmla="*/ 115 h 115"/>
                    <a:gd name="T2" fmla="*/ 121 w 138"/>
                    <a:gd name="T3" fmla="*/ 115 h 115"/>
                    <a:gd name="T4" fmla="*/ 138 w 138"/>
                    <a:gd name="T5" fmla="*/ 69 h 115"/>
                    <a:gd name="T6" fmla="*/ 118 w 138"/>
                    <a:gd name="T7" fmla="*/ 20 h 115"/>
                    <a:gd name="T8" fmla="*/ 69 w 138"/>
                    <a:gd name="T9" fmla="*/ 0 h 115"/>
                    <a:gd name="T10" fmla="*/ 20 w 138"/>
                    <a:gd name="T11" fmla="*/ 20 h 115"/>
                    <a:gd name="T12" fmla="*/ 0 w 138"/>
                    <a:gd name="T13" fmla="*/ 69 h 115"/>
                    <a:gd name="T14" fmla="*/ 18 w 138"/>
                    <a:gd name="T15" fmla="*/ 115 h 115"/>
                    <a:gd name="T16" fmla="*/ 28 w 138"/>
                    <a:gd name="T17" fmla="*/ 115 h 115"/>
                    <a:gd name="T18" fmla="*/ 26 w 138"/>
                    <a:gd name="T19" fmla="*/ 112 h 115"/>
                    <a:gd name="T20" fmla="*/ 8 w 138"/>
                    <a:gd name="T21" fmla="*/ 69 h 115"/>
                    <a:gd name="T22" fmla="*/ 26 w 138"/>
                    <a:gd name="T23" fmla="*/ 25 h 115"/>
                    <a:gd name="T24" fmla="*/ 69 w 138"/>
                    <a:gd name="T25" fmla="*/ 7 h 115"/>
                    <a:gd name="T26" fmla="*/ 113 w 138"/>
                    <a:gd name="T27" fmla="*/ 25 h 115"/>
                    <a:gd name="T28" fmla="*/ 131 w 138"/>
                    <a:gd name="T29" fmla="*/ 69 h 115"/>
                    <a:gd name="T30" fmla="*/ 113 w 138"/>
                    <a:gd name="T31" fmla="*/ 112 h 115"/>
                    <a:gd name="T32" fmla="*/ 110 w 138"/>
                    <a:gd name="T33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8" h="115">
                      <a:moveTo>
                        <a:pt x="110" y="115"/>
                      </a:moveTo>
                      <a:cubicBezTo>
                        <a:pt x="121" y="115"/>
                        <a:pt x="121" y="115"/>
                        <a:pt x="121" y="115"/>
                      </a:cubicBezTo>
                      <a:cubicBezTo>
                        <a:pt x="132" y="102"/>
                        <a:pt x="138" y="86"/>
                        <a:pt x="138" y="69"/>
                      </a:cubicBezTo>
                      <a:cubicBezTo>
                        <a:pt x="138" y="50"/>
                        <a:pt x="131" y="33"/>
                        <a:pt x="118" y="20"/>
                      </a:cubicBezTo>
                      <a:cubicBezTo>
                        <a:pt x="105" y="7"/>
                        <a:pt x="88" y="0"/>
                        <a:pt x="69" y="0"/>
                      </a:cubicBezTo>
                      <a:cubicBezTo>
                        <a:pt x="51" y="0"/>
                        <a:pt x="33" y="7"/>
                        <a:pt x="20" y="20"/>
                      </a:cubicBezTo>
                      <a:cubicBezTo>
                        <a:pt x="7" y="33"/>
                        <a:pt x="0" y="50"/>
                        <a:pt x="0" y="69"/>
                      </a:cubicBezTo>
                      <a:cubicBezTo>
                        <a:pt x="0" y="86"/>
                        <a:pt x="6" y="102"/>
                        <a:pt x="18" y="115"/>
                      </a:cubicBezTo>
                      <a:cubicBezTo>
                        <a:pt x="28" y="115"/>
                        <a:pt x="28" y="115"/>
                        <a:pt x="28" y="115"/>
                      </a:cubicBezTo>
                      <a:cubicBezTo>
                        <a:pt x="27" y="114"/>
                        <a:pt x="26" y="113"/>
                        <a:pt x="26" y="112"/>
                      </a:cubicBezTo>
                      <a:cubicBezTo>
                        <a:pt x="14" y="101"/>
                        <a:pt x="8" y="85"/>
                        <a:pt x="8" y="69"/>
                      </a:cubicBezTo>
                      <a:cubicBezTo>
                        <a:pt x="8" y="52"/>
                        <a:pt x="14" y="37"/>
                        <a:pt x="26" y="25"/>
                      </a:cubicBezTo>
                      <a:cubicBezTo>
                        <a:pt x="37" y="14"/>
                        <a:pt x="53" y="7"/>
                        <a:pt x="69" y="7"/>
                      </a:cubicBezTo>
                      <a:cubicBezTo>
                        <a:pt x="86" y="7"/>
                        <a:pt x="101" y="14"/>
                        <a:pt x="113" y="25"/>
                      </a:cubicBezTo>
                      <a:cubicBezTo>
                        <a:pt x="124" y="37"/>
                        <a:pt x="131" y="52"/>
                        <a:pt x="131" y="69"/>
                      </a:cubicBezTo>
                      <a:cubicBezTo>
                        <a:pt x="131" y="85"/>
                        <a:pt x="124" y="101"/>
                        <a:pt x="113" y="112"/>
                      </a:cubicBezTo>
                      <a:cubicBezTo>
                        <a:pt x="112" y="113"/>
                        <a:pt x="111" y="114"/>
                        <a:pt x="110" y="1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40"/>
                <p:cNvSpPr>
                  <a:spLocks noEditPoints="1"/>
                </p:cNvSpPr>
                <p:nvPr/>
              </p:nvSpPr>
              <p:spPr bwMode="auto">
                <a:xfrm>
                  <a:off x="4827" y="2211"/>
                  <a:ext cx="624" cy="226"/>
                </a:xfrm>
                <a:custGeom>
                  <a:avLst/>
                  <a:gdLst>
                    <a:gd name="T0" fmla="*/ 259 w 262"/>
                    <a:gd name="T1" fmla="*/ 84 h 95"/>
                    <a:gd name="T2" fmla="*/ 224 w 262"/>
                    <a:gd name="T3" fmla="*/ 59 h 95"/>
                    <a:gd name="T4" fmla="*/ 259 w 262"/>
                    <a:gd name="T5" fmla="*/ 35 h 95"/>
                    <a:gd name="T6" fmla="*/ 261 w 262"/>
                    <a:gd name="T7" fmla="*/ 28 h 95"/>
                    <a:gd name="T8" fmla="*/ 256 w 262"/>
                    <a:gd name="T9" fmla="*/ 23 h 95"/>
                    <a:gd name="T10" fmla="*/ 201 w 262"/>
                    <a:gd name="T11" fmla="*/ 23 h 95"/>
                    <a:gd name="T12" fmla="*/ 201 w 262"/>
                    <a:gd name="T13" fmla="*/ 6 h 95"/>
                    <a:gd name="T14" fmla="*/ 195 w 262"/>
                    <a:gd name="T15" fmla="*/ 0 h 95"/>
                    <a:gd name="T16" fmla="*/ 68 w 262"/>
                    <a:gd name="T17" fmla="*/ 0 h 95"/>
                    <a:gd name="T18" fmla="*/ 62 w 262"/>
                    <a:gd name="T19" fmla="*/ 6 h 95"/>
                    <a:gd name="T20" fmla="*/ 62 w 262"/>
                    <a:gd name="T21" fmla="*/ 23 h 95"/>
                    <a:gd name="T22" fmla="*/ 7 w 262"/>
                    <a:gd name="T23" fmla="*/ 23 h 95"/>
                    <a:gd name="T24" fmla="*/ 1 w 262"/>
                    <a:gd name="T25" fmla="*/ 28 h 95"/>
                    <a:gd name="T26" fmla="*/ 3 w 262"/>
                    <a:gd name="T27" fmla="*/ 35 h 95"/>
                    <a:gd name="T28" fmla="*/ 39 w 262"/>
                    <a:gd name="T29" fmla="*/ 59 h 95"/>
                    <a:gd name="T30" fmla="*/ 4 w 262"/>
                    <a:gd name="T31" fmla="*/ 84 h 95"/>
                    <a:gd name="T32" fmla="*/ 1 w 262"/>
                    <a:gd name="T33" fmla="*/ 91 h 95"/>
                    <a:gd name="T34" fmla="*/ 7 w 262"/>
                    <a:gd name="T35" fmla="*/ 95 h 95"/>
                    <a:gd name="T36" fmla="*/ 84 w 262"/>
                    <a:gd name="T37" fmla="*/ 95 h 95"/>
                    <a:gd name="T38" fmla="*/ 90 w 262"/>
                    <a:gd name="T39" fmla="*/ 89 h 95"/>
                    <a:gd name="T40" fmla="*/ 90 w 262"/>
                    <a:gd name="T41" fmla="*/ 72 h 95"/>
                    <a:gd name="T42" fmla="*/ 172 w 262"/>
                    <a:gd name="T43" fmla="*/ 72 h 95"/>
                    <a:gd name="T44" fmla="*/ 172 w 262"/>
                    <a:gd name="T45" fmla="*/ 89 h 95"/>
                    <a:gd name="T46" fmla="*/ 179 w 262"/>
                    <a:gd name="T47" fmla="*/ 95 h 95"/>
                    <a:gd name="T48" fmla="*/ 255 w 262"/>
                    <a:gd name="T49" fmla="*/ 95 h 95"/>
                    <a:gd name="T50" fmla="*/ 261 w 262"/>
                    <a:gd name="T51" fmla="*/ 91 h 95"/>
                    <a:gd name="T52" fmla="*/ 259 w 262"/>
                    <a:gd name="T53" fmla="*/ 84 h 95"/>
                    <a:gd name="T54" fmla="*/ 78 w 262"/>
                    <a:gd name="T55" fmla="*/ 83 h 95"/>
                    <a:gd name="T56" fmla="*/ 27 w 262"/>
                    <a:gd name="T57" fmla="*/ 83 h 95"/>
                    <a:gd name="T58" fmla="*/ 53 w 262"/>
                    <a:gd name="T59" fmla="*/ 64 h 95"/>
                    <a:gd name="T60" fmla="*/ 56 w 262"/>
                    <a:gd name="T61" fmla="*/ 59 h 95"/>
                    <a:gd name="T62" fmla="*/ 53 w 262"/>
                    <a:gd name="T63" fmla="*/ 54 h 95"/>
                    <a:gd name="T64" fmla="*/ 27 w 262"/>
                    <a:gd name="T65" fmla="*/ 36 h 95"/>
                    <a:gd name="T66" fmla="*/ 62 w 262"/>
                    <a:gd name="T67" fmla="*/ 36 h 95"/>
                    <a:gd name="T68" fmla="*/ 62 w 262"/>
                    <a:gd name="T69" fmla="*/ 66 h 95"/>
                    <a:gd name="T70" fmla="*/ 68 w 262"/>
                    <a:gd name="T71" fmla="*/ 72 h 95"/>
                    <a:gd name="T72" fmla="*/ 78 w 262"/>
                    <a:gd name="T73" fmla="*/ 72 h 95"/>
                    <a:gd name="T74" fmla="*/ 78 w 262"/>
                    <a:gd name="T75" fmla="*/ 83 h 95"/>
                    <a:gd name="T76" fmla="*/ 74 w 262"/>
                    <a:gd name="T77" fmla="*/ 60 h 95"/>
                    <a:gd name="T78" fmla="*/ 74 w 262"/>
                    <a:gd name="T79" fmla="*/ 12 h 95"/>
                    <a:gd name="T80" fmla="*/ 188 w 262"/>
                    <a:gd name="T81" fmla="*/ 12 h 95"/>
                    <a:gd name="T82" fmla="*/ 188 w 262"/>
                    <a:gd name="T83" fmla="*/ 60 h 95"/>
                    <a:gd name="T84" fmla="*/ 74 w 262"/>
                    <a:gd name="T85" fmla="*/ 60 h 95"/>
                    <a:gd name="T86" fmla="*/ 185 w 262"/>
                    <a:gd name="T87" fmla="*/ 83 h 95"/>
                    <a:gd name="T88" fmla="*/ 185 w 262"/>
                    <a:gd name="T89" fmla="*/ 72 h 95"/>
                    <a:gd name="T90" fmla="*/ 195 w 262"/>
                    <a:gd name="T91" fmla="*/ 72 h 95"/>
                    <a:gd name="T92" fmla="*/ 201 w 262"/>
                    <a:gd name="T93" fmla="*/ 66 h 95"/>
                    <a:gd name="T94" fmla="*/ 201 w 262"/>
                    <a:gd name="T95" fmla="*/ 36 h 95"/>
                    <a:gd name="T96" fmla="*/ 236 w 262"/>
                    <a:gd name="T97" fmla="*/ 36 h 95"/>
                    <a:gd name="T98" fmla="*/ 209 w 262"/>
                    <a:gd name="T99" fmla="*/ 54 h 95"/>
                    <a:gd name="T100" fmla="*/ 207 w 262"/>
                    <a:gd name="T101" fmla="*/ 59 h 95"/>
                    <a:gd name="T102" fmla="*/ 209 w 262"/>
                    <a:gd name="T103" fmla="*/ 64 h 95"/>
                    <a:gd name="T104" fmla="*/ 236 w 262"/>
                    <a:gd name="T105" fmla="*/ 83 h 95"/>
                    <a:gd name="T106" fmla="*/ 185 w 262"/>
                    <a:gd name="T107" fmla="*/ 83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62" h="95">
                      <a:moveTo>
                        <a:pt x="259" y="84"/>
                      </a:moveTo>
                      <a:cubicBezTo>
                        <a:pt x="224" y="59"/>
                        <a:pt x="224" y="59"/>
                        <a:pt x="224" y="59"/>
                      </a:cubicBezTo>
                      <a:cubicBezTo>
                        <a:pt x="259" y="35"/>
                        <a:pt x="259" y="35"/>
                        <a:pt x="259" y="35"/>
                      </a:cubicBezTo>
                      <a:cubicBezTo>
                        <a:pt x="261" y="33"/>
                        <a:pt x="262" y="30"/>
                        <a:pt x="261" y="28"/>
                      </a:cubicBezTo>
                      <a:cubicBezTo>
                        <a:pt x="261" y="25"/>
                        <a:pt x="258" y="23"/>
                        <a:pt x="256" y="23"/>
                      </a:cubicBezTo>
                      <a:cubicBezTo>
                        <a:pt x="201" y="23"/>
                        <a:pt x="201" y="23"/>
                        <a:pt x="201" y="23"/>
                      </a:cubicBezTo>
                      <a:cubicBezTo>
                        <a:pt x="201" y="6"/>
                        <a:pt x="201" y="6"/>
                        <a:pt x="201" y="6"/>
                      </a:cubicBezTo>
                      <a:cubicBezTo>
                        <a:pt x="201" y="3"/>
                        <a:pt x="198" y="0"/>
                        <a:pt x="195" y="0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4" y="0"/>
                        <a:pt x="62" y="3"/>
                        <a:pt x="62" y="6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4" y="23"/>
                        <a:pt x="2" y="25"/>
                        <a:pt x="1" y="28"/>
                      </a:cubicBezTo>
                      <a:cubicBezTo>
                        <a:pt x="0" y="30"/>
                        <a:pt x="1" y="33"/>
                        <a:pt x="3" y="35"/>
                      </a:cubicBezTo>
                      <a:cubicBezTo>
                        <a:pt x="39" y="59"/>
                        <a:pt x="39" y="59"/>
                        <a:pt x="39" y="59"/>
                      </a:cubicBezTo>
                      <a:cubicBezTo>
                        <a:pt x="4" y="84"/>
                        <a:pt x="4" y="84"/>
                        <a:pt x="4" y="84"/>
                      </a:cubicBezTo>
                      <a:cubicBezTo>
                        <a:pt x="2" y="85"/>
                        <a:pt x="1" y="88"/>
                        <a:pt x="1" y="91"/>
                      </a:cubicBezTo>
                      <a:cubicBezTo>
                        <a:pt x="2" y="93"/>
                        <a:pt x="5" y="95"/>
                        <a:pt x="7" y="95"/>
                      </a:cubicBezTo>
                      <a:cubicBezTo>
                        <a:pt x="84" y="95"/>
                        <a:pt x="84" y="95"/>
                        <a:pt x="84" y="95"/>
                      </a:cubicBezTo>
                      <a:cubicBezTo>
                        <a:pt x="87" y="95"/>
                        <a:pt x="90" y="92"/>
                        <a:pt x="90" y="89"/>
                      </a:cubicBezTo>
                      <a:cubicBezTo>
                        <a:pt x="90" y="72"/>
                        <a:pt x="90" y="72"/>
                        <a:pt x="90" y="72"/>
                      </a:cubicBezTo>
                      <a:cubicBezTo>
                        <a:pt x="172" y="72"/>
                        <a:pt x="172" y="72"/>
                        <a:pt x="172" y="72"/>
                      </a:cubicBezTo>
                      <a:cubicBezTo>
                        <a:pt x="172" y="89"/>
                        <a:pt x="172" y="89"/>
                        <a:pt x="172" y="89"/>
                      </a:cubicBezTo>
                      <a:cubicBezTo>
                        <a:pt x="172" y="92"/>
                        <a:pt x="175" y="95"/>
                        <a:pt x="179" y="95"/>
                      </a:cubicBezTo>
                      <a:cubicBezTo>
                        <a:pt x="255" y="95"/>
                        <a:pt x="255" y="95"/>
                        <a:pt x="255" y="95"/>
                      </a:cubicBezTo>
                      <a:cubicBezTo>
                        <a:pt x="258" y="95"/>
                        <a:pt x="260" y="93"/>
                        <a:pt x="261" y="91"/>
                      </a:cubicBezTo>
                      <a:cubicBezTo>
                        <a:pt x="262" y="88"/>
                        <a:pt x="261" y="85"/>
                        <a:pt x="259" y="84"/>
                      </a:cubicBezTo>
                      <a:close/>
                      <a:moveTo>
                        <a:pt x="78" y="83"/>
                      </a:moveTo>
                      <a:cubicBezTo>
                        <a:pt x="27" y="83"/>
                        <a:pt x="27" y="83"/>
                        <a:pt x="27" y="83"/>
                      </a:cubicBezTo>
                      <a:cubicBezTo>
                        <a:pt x="53" y="64"/>
                        <a:pt x="53" y="64"/>
                        <a:pt x="53" y="64"/>
                      </a:cubicBezTo>
                      <a:cubicBezTo>
                        <a:pt x="55" y="63"/>
                        <a:pt x="56" y="61"/>
                        <a:pt x="56" y="59"/>
                      </a:cubicBezTo>
                      <a:cubicBezTo>
                        <a:pt x="56" y="57"/>
                        <a:pt x="55" y="56"/>
                        <a:pt x="53" y="54"/>
                      </a:cubicBezTo>
                      <a:cubicBezTo>
                        <a:pt x="27" y="36"/>
                        <a:pt x="27" y="36"/>
                        <a:pt x="27" y="36"/>
                      </a:cubicBezTo>
                      <a:cubicBezTo>
                        <a:pt x="62" y="36"/>
                        <a:pt x="62" y="36"/>
                        <a:pt x="62" y="36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cubicBezTo>
                        <a:pt x="62" y="69"/>
                        <a:pt x="64" y="72"/>
                        <a:pt x="68" y="72"/>
                      </a:cubicBezTo>
                      <a:cubicBezTo>
                        <a:pt x="78" y="72"/>
                        <a:pt x="78" y="72"/>
                        <a:pt x="78" y="72"/>
                      </a:cubicBezTo>
                      <a:lnTo>
                        <a:pt x="78" y="83"/>
                      </a:lnTo>
                      <a:close/>
                      <a:moveTo>
                        <a:pt x="74" y="60"/>
                      </a:moveTo>
                      <a:cubicBezTo>
                        <a:pt x="74" y="12"/>
                        <a:pt x="74" y="12"/>
                        <a:pt x="74" y="12"/>
                      </a:cubicBezTo>
                      <a:cubicBezTo>
                        <a:pt x="188" y="12"/>
                        <a:pt x="188" y="12"/>
                        <a:pt x="188" y="12"/>
                      </a:cubicBezTo>
                      <a:cubicBezTo>
                        <a:pt x="188" y="60"/>
                        <a:pt x="188" y="60"/>
                        <a:pt x="188" y="60"/>
                      </a:cubicBezTo>
                      <a:lnTo>
                        <a:pt x="74" y="60"/>
                      </a:lnTo>
                      <a:close/>
                      <a:moveTo>
                        <a:pt x="185" y="83"/>
                      </a:moveTo>
                      <a:cubicBezTo>
                        <a:pt x="185" y="72"/>
                        <a:pt x="185" y="72"/>
                        <a:pt x="185" y="72"/>
                      </a:cubicBezTo>
                      <a:cubicBezTo>
                        <a:pt x="195" y="72"/>
                        <a:pt x="195" y="72"/>
                        <a:pt x="195" y="72"/>
                      </a:cubicBezTo>
                      <a:cubicBezTo>
                        <a:pt x="198" y="72"/>
                        <a:pt x="201" y="69"/>
                        <a:pt x="201" y="66"/>
                      </a:cubicBezTo>
                      <a:cubicBezTo>
                        <a:pt x="201" y="36"/>
                        <a:pt x="201" y="36"/>
                        <a:pt x="201" y="36"/>
                      </a:cubicBezTo>
                      <a:cubicBezTo>
                        <a:pt x="236" y="36"/>
                        <a:pt x="236" y="36"/>
                        <a:pt x="236" y="36"/>
                      </a:cubicBezTo>
                      <a:cubicBezTo>
                        <a:pt x="209" y="54"/>
                        <a:pt x="209" y="54"/>
                        <a:pt x="209" y="54"/>
                      </a:cubicBezTo>
                      <a:cubicBezTo>
                        <a:pt x="208" y="56"/>
                        <a:pt x="207" y="57"/>
                        <a:pt x="207" y="59"/>
                      </a:cubicBezTo>
                      <a:cubicBezTo>
                        <a:pt x="207" y="61"/>
                        <a:pt x="208" y="63"/>
                        <a:pt x="209" y="64"/>
                      </a:cubicBezTo>
                      <a:cubicBezTo>
                        <a:pt x="236" y="83"/>
                        <a:pt x="236" y="83"/>
                        <a:pt x="236" y="83"/>
                      </a:cubicBezTo>
                      <a:lnTo>
                        <a:pt x="185" y="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41"/>
                <p:cNvSpPr/>
                <p:nvPr/>
              </p:nvSpPr>
              <p:spPr bwMode="auto">
                <a:xfrm>
                  <a:off x="5077" y="2011"/>
                  <a:ext cx="127" cy="164"/>
                </a:xfrm>
                <a:custGeom>
                  <a:avLst/>
                  <a:gdLst>
                    <a:gd name="T0" fmla="*/ 0 w 53"/>
                    <a:gd name="T1" fmla="*/ 53 h 69"/>
                    <a:gd name="T2" fmla="*/ 0 w 53"/>
                    <a:gd name="T3" fmla="*/ 69 h 69"/>
                    <a:gd name="T4" fmla="*/ 53 w 53"/>
                    <a:gd name="T5" fmla="*/ 69 h 69"/>
                    <a:gd name="T6" fmla="*/ 53 w 53"/>
                    <a:gd name="T7" fmla="*/ 53 h 69"/>
                    <a:gd name="T8" fmla="*/ 39 w 53"/>
                    <a:gd name="T9" fmla="*/ 53 h 69"/>
                    <a:gd name="T10" fmla="*/ 39 w 53"/>
                    <a:gd name="T11" fmla="*/ 0 h 69"/>
                    <a:gd name="T12" fmla="*/ 16 w 53"/>
                    <a:gd name="T13" fmla="*/ 0 h 69"/>
                    <a:gd name="T14" fmla="*/ 13 w 53"/>
                    <a:gd name="T15" fmla="*/ 8 h 69"/>
                    <a:gd name="T16" fmla="*/ 0 w 53"/>
                    <a:gd name="T17" fmla="*/ 9 h 69"/>
                    <a:gd name="T18" fmla="*/ 0 w 53"/>
                    <a:gd name="T19" fmla="*/ 24 h 69"/>
                    <a:gd name="T20" fmla="*/ 14 w 53"/>
                    <a:gd name="T21" fmla="*/ 24 h 69"/>
                    <a:gd name="T22" fmla="*/ 14 w 53"/>
                    <a:gd name="T23" fmla="*/ 53 h 69"/>
                    <a:gd name="T24" fmla="*/ 0 w 53"/>
                    <a:gd name="T25" fmla="*/ 53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3" h="69">
                      <a:moveTo>
                        <a:pt x="0" y="53"/>
                      </a:moveTo>
                      <a:cubicBezTo>
                        <a:pt x="0" y="69"/>
                        <a:pt x="0" y="69"/>
                        <a:pt x="0" y="69"/>
                      </a:cubicBezTo>
                      <a:cubicBezTo>
                        <a:pt x="53" y="69"/>
                        <a:pt x="53" y="69"/>
                        <a:pt x="53" y="69"/>
                      </a:cubicBezTo>
                      <a:cubicBezTo>
                        <a:pt x="53" y="53"/>
                        <a:pt x="53" y="53"/>
                        <a:pt x="53" y="53"/>
                      </a:cubicBez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4"/>
                        <a:pt x="15" y="7"/>
                        <a:pt x="13" y="8"/>
                      </a:cubicBezTo>
                      <a:cubicBezTo>
                        <a:pt x="11" y="9"/>
                        <a:pt x="5" y="9"/>
                        <a:pt x="0" y="9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4" y="53"/>
                        <a:pt x="14" y="53"/>
                        <a:pt x="14" y="53"/>
                      </a:cubicBezTo>
                      <a:lnTo>
                        <a:pt x="0" y="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Group 44"/>
              <p:cNvGrpSpPr>
                <a:grpSpLocks noChangeAspect="1"/>
              </p:cNvGrpSpPr>
              <p:nvPr/>
            </p:nvGrpSpPr>
            <p:grpSpPr bwMode="auto">
              <a:xfrm>
                <a:off x="1211263" y="2628900"/>
                <a:ext cx="1597025" cy="1597025"/>
                <a:chOff x="763" y="1656"/>
                <a:chExt cx="1006" cy="1006"/>
              </a:xfrm>
            </p:grpSpPr>
            <p:sp>
              <p:nvSpPr>
                <p:cNvPr id="69" name="Oval 45"/>
                <p:cNvSpPr>
                  <a:spLocks noChangeArrowheads="1"/>
                </p:cNvSpPr>
                <p:nvPr/>
              </p:nvSpPr>
              <p:spPr bwMode="auto">
                <a:xfrm>
                  <a:off x="763" y="1656"/>
                  <a:ext cx="1006" cy="1006"/>
                </a:xfrm>
                <a:prstGeom prst="ellipse">
                  <a:avLst/>
                </a:prstGeom>
                <a:solidFill>
                  <a:srgbClr val="D767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46"/>
                <p:cNvSpPr/>
                <p:nvPr/>
              </p:nvSpPr>
              <p:spPr bwMode="auto">
                <a:xfrm>
                  <a:off x="1170" y="2179"/>
                  <a:ext cx="195" cy="300"/>
                </a:xfrm>
                <a:custGeom>
                  <a:avLst/>
                  <a:gdLst>
                    <a:gd name="T0" fmla="*/ 76 w 82"/>
                    <a:gd name="T1" fmla="*/ 105 h 126"/>
                    <a:gd name="T2" fmla="*/ 61 w 82"/>
                    <a:gd name="T3" fmla="*/ 105 h 126"/>
                    <a:gd name="T4" fmla="*/ 63 w 82"/>
                    <a:gd name="T5" fmla="*/ 53 h 126"/>
                    <a:gd name="T6" fmla="*/ 64 w 82"/>
                    <a:gd name="T7" fmla="*/ 53 h 126"/>
                    <a:gd name="T8" fmla="*/ 68 w 82"/>
                    <a:gd name="T9" fmla="*/ 49 h 126"/>
                    <a:gd name="T10" fmla="*/ 68 w 82"/>
                    <a:gd name="T11" fmla="*/ 40 h 126"/>
                    <a:gd name="T12" fmla="*/ 64 w 82"/>
                    <a:gd name="T13" fmla="*/ 36 h 126"/>
                    <a:gd name="T14" fmla="*/ 62 w 82"/>
                    <a:gd name="T15" fmla="*/ 36 h 126"/>
                    <a:gd name="T16" fmla="*/ 57 w 82"/>
                    <a:gd name="T17" fmla="*/ 9 h 126"/>
                    <a:gd name="T18" fmla="*/ 41 w 82"/>
                    <a:gd name="T19" fmla="*/ 0 h 126"/>
                    <a:gd name="T20" fmla="*/ 25 w 82"/>
                    <a:gd name="T21" fmla="*/ 8 h 126"/>
                    <a:gd name="T22" fmla="*/ 20 w 82"/>
                    <a:gd name="T23" fmla="*/ 36 h 126"/>
                    <a:gd name="T24" fmla="*/ 18 w 82"/>
                    <a:gd name="T25" fmla="*/ 36 h 126"/>
                    <a:gd name="T26" fmla="*/ 14 w 82"/>
                    <a:gd name="T27" fmla="*/ 40 h 126"/>
                    <a:gd name="T28" fmla="*/ 14 w 82"/>
                    <a:gd name="T29" fmla="*/ 49 h 126"/>
                    <a:gd name="T30" fmla="*/ 18 w 82"/>
                    <a:gd name="T31" fmla="*/ 53 h 126"/>
                    <a:gd name="T32" fmla="*/ 19 w 82"/>
                    <a:gd name="T33" fmla="*/ 53 h 126"/>
                    <a:gd name="T34" fmla="*/ 21 w 82"/>
                    <a:gd name="T35" fmla="*/ 105 h 126"/>
                    <a:gd name="T36" fmla="*/ 5 w 82"/>
                    <a:gd name="T37" fmla="*/ 105 h 126"/>
                    <a:gd name="T38" fmla="*/ 0 w 82"/>
                    <a:gd name="T39" fmla="*/ 114 h 126"/>
                    <a:gd name="T40" fmla="*/ 0 w 82"/>
                    <a:gd name="T41" fmla="*/ 126 h 126"/>
                    <a:gd name="T42" fmla="*/ 82 w 82"/>
                    <a:gd name="T43" fmla="*/ 126 h 126"/>
                    <a:gd name="T44" fmla="*/ 82 w 82"/>
                    <a:gd name="T45" fmla="*/ 114 h 126"/>
                    <a:gd name="T46" fmla="*/ 76 w 82"/>
                    <a:gd name="T47" fmla="*/ 10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2" h="126">
                      <a:moveTo>
                        <a:pt x="76" y="105"/>
                      </a:moveTo>
                      <a:cubicBezTo>
                        <a:pt x="61" y="105"/>
                        <a:pt x="61" y="105"/>
                        <a:pt x="61" y="105"/>
                      </a:cubicBezTo>
                      <a:cubicBezTo>
                        <a:pt x="54" y="88"/>
                        <a:pt x="55" y="70"/>
                        <a:pt x="63" y="53"/>
                      </a:cubicBezTo>
                      <a:cubicBezTo>
                        <a:pt x="64" y="53"/>
                        <a:pt x="64" y="53"/>
                        <a:pt x="64" y="53"/>
                      </a:cubicBezTo>
                      <a:cubicBezTo>
                        <a:pt x="66" y="53"/>
                        <a:pt x="68" y="51"/>
                        <a:pt x="68" y="49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cubicBezTo>
                        <a:pt x="68" y="37"/>
                        <a:pt x="66" y="36"/>
                        <a:pt x="64" y="36"/>
                      </a:cubicBezTo>
                      <a:cubicBezTo>
                        <a:pt x="62" y="36"/>
                        <a:pt x="62" y="36"/>
                        <a:pt x="62" y="36"/>
                      </a:cubicBezTo>
                      <a:cubicBezTo>
                        <a:pt x="57" y="27"/>
                        <a:pt x="55" y="18"/>
                        <a:pt x="57" y="9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7" y="17"/>
                        <a:pt x="25" y="27"/>
                        <a:pt x="20" y="36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6" y="36"/>
                        <a:pt x="14" y="37"/>
                        <a:pt x="14" y="40"/>
                      </a:cubicBezTo>
                      <a:cubicBezTo>
                        <a:pt x="14" y="49"/>
                        <a:pt x="14" y="49"/>
                        <a:pt x="14" y="49"/>
                      </a:cubicBezTo>
                      <a:cubicBezTo>
                        <a:pt x="14" y="51"/>
                        <a:pt x="16" y="53"/>
                        <a:pt x="18" y="53"/>
                      </a:cubicBezTo>
                      <a:cubicBezTo>
                        <a:pt x="19" y="53"/>
                        <a:pt x="19" y="53"/>
                        <a:pt x="19" y="53"/>
                      </a:cubicBezTo>
                      <a:cubicBezTo>
                        <a:pt x="27" y="70"/>
                        <a:pt x="28" y="88"/>
                        <a:pt x="21" y="105"/>
                      </a:cubicBezTo>
                      <a:cubicBezTo>
                        <a:pt x="5" y="105"/>
                        <a:pt x="5" y="105"/>
                        <a:pt x="5" y="105"/>
                      </a:cubicBezTo>
                      <a:cubicBezTo>
                        <a:pt x="2" y="105"/>
                        <a:pt x="0" y="109"/>
                        <a:pt x="0" y="114"/>
                      </a:cubicBez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82" y="126"/>
                        <a:pt x="82" y="126"/>
                        <a:pt x="82" y="126"/>
                      </a:cubicBezTo>
                      <a:cubicBezTo>
                        <a:pt x="82" y="114"/>
                        <a:pt x="82" y="114"/>
                        <a:pt x="82" y="114"/>
                      </a:cubicBezTo>
                      <a:cubicBezTo>
                        <a:pt x="82" y="109"/>
                        <a:pt x="79" y="105"/>
                        <a:pt x="76" y="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47"/>
                <p:cNvSpPr>
                  <a:spLocks noEditPoints="1"/>
                </p:cNvSpPr>
                <p:nvPr/>
              </p:nvSpPr>
              <p:spPr bwMode="auto">
                <a:xfrm>
                  <a:off x="1063" y="1839"/>
                  <a:ext cx="406" cy="385"/>
                </a:xfrm>
                <a:custGeom>
                  <a:avLst/>
                  <a:gdLst>
                    <a:gd name="T0" fmla="*/ 170 w 171"/>
                    <a:gd name="T1" fmla="*/ 61 h 162"/>
                    <a:gd name="T2" fmla="*/ 163 w 171"/>
                    <a:gd name="T3" fmla="*/ 55 h 162"/>
                    <a:gd name="T4" fmla="*/ 115 w 171"/>
                    <a:gd name="T5" fmla="*/ 48 h 162"/>
                    <a:gd name="T6" fmla="*/ 93 w 171"/>
                    <a:gd name="T7" fmla="*/ 5 h 162"/>
                    <a:gd name="T8" fmla="*/ 86 w 171"/>
                    <a:gd name="T9" fmla="*/ 0 h 162"/>
                    <a:gd name="T10" fmla="*/ 78 w 171"/>
                    <a:gd name="T11" fmla="*/ 5 h 162"/>
                    <a:gd name="T12" fmla="*/ 56 w 171"/>
                    <a:gd name="T13" fmla="*/ 48 h 162"/>
                    <a:gd name="T14" fmla="*/ 8 w 171"/>
                    <a:gd name="T15" fmla="*/ 55 h 162"/>
                    <a:gd name="T16" fmla="*/ 1 w 171"/>
                    <a:gd name="T17" fmla="*/ 61 h 162"/>
                    <a:gd name="T18" fmla="*/ 4 w 171"/>
                    <a:gd name="T19" fmla="*/ 70 h 162"/>
                    <a:gd name="T20" fmla="*/ 38 w 171"/>
                    <a:gd name="T21" fmla="*/ 104 h 162"/>
                    <a:gd name="T22" fmla="*/ 30 w 171"/>
                    <a:gd name="T23" fmla="*/ 151 h 162"/>
                    <a:gd name="T24" fmla="*/ 34 w 171"/>
                    <a:gd name="T25" fmla="*/ 160 h 162"/>
                    <a:gd name="T26" fmla="*/ 43 w 171"/>
                    <a:gd name="T27" fmla="*/ 161 h 162"/>
                    <a:gd name="T28" fmla="*/ 86 w 171"/>
                    <a:gd name="T29" fmla="*/ 138 h 162"/>
                    <a:gd name="T30" fmla="*/ 129 w 171"/>
                    <a:gd name="T31" fmla="*/ 160 h 162"/>
                    <a:gd name="T32" fmla="*/ 133 w 171"/>
                    <a:gd name="T33" fmla="*/ 161 h 162"/>
                    <a:gd name="T34" fmla="*/ 133 w 171"/>
                    <a:gd name="T35" fmla="*/ 161 h 162"/>
                    <a:gd name="T36" fmla="*/ 141 w 171"/>
                    <a:gd name="T37" fmla="*/ 153 h 162"/>
                    <a:gd name="T38" fmla="*/ 141 w 171"/>
                    <a:gd name="T39" fmla="*/ 151 h 162"/>
                    <a:gd name="T40" fmla="*/ 133 w 171"/>
                    <a:gd name="T41" fmla="*/ 104 h 162"/>
                    <a:gd name="T42" fmla="*/ 168 w 171"/>
                    <a:gd name="T43" fmla="*/ 70 h 162"/>
                    <a:gd name="T44" fmla="*/ 170 w 171"/>
                    <a:gd name="T45" fmla="*/ 61 h 162"/>
                    <a:gd name="T46" fmla="*/ 118 w 171"/>
                    <a:gd name="T47" fmla="*/ 94 h 162"/>
                    <a:gd name="T48" fmla="*/ 115 w 171"/>
                    <a:gd name="T49" fmla="*/ 102 h 162"/>
                    <a:gd name="T50" fmla="*/ 121 w 171"/>
                    <a:gd name="T51" fmla="*/ 137 h 162"/>
                    <a:gd name="T52" fmla="*/ 90 w 171"/>
                    <a:gd name="T53" fmla="*/ 121 h 162"/>
                    <a:gd name="T54" fmla="*/ 82 w 171"/>
                    <a:gd name="T55" fmla="*/ 121 h 162"/>
                    <a:gd name="T56" fmla="*/ 50 w 171"/>
                    <a:gd name="T57" fmla="*/ 137 h 162"/>
                    <a:gd name="T58" fmla="*/ 56 w 171"/>
                    <a:gd name="T59" fmla="*/ 102 h 162"/>
                    <a:gd name="T60" fmla="*/ 54 w 171"/>
                    <a:gd name="T61" fmla="*/ 94 h 162"/>
                    <a:gd name="T62" fmla="*/ 28 w 171"/>
                    <a:gd name="T63" fmla="*/ 70 h 162"/>
                    <a:gd name="T64" fmla="*/ 63 w 171"/>
                    <a:gd name="T65" fmla="*/ 65 h 162"/>
                    <a:gd name="T66" fmla="*/ 70 w 171"/>
                    <a:gd name="T67" fmla="*/ 60 h 162"/>
                    <a:gd name="T68" fmla="*/ 86 w 171"/>
                    <a:gd name="T69" fmla="*/ 28 h 162"/>
                    <a:gd name="T70" fmla="*/ 101 w 171"/>
                    <a:gd name="T71" fmla="*/ 60 h 162"/>
                    <a:gd name="T72" fmla="*/ 108 w 171"/>
                    <a:gd name="T73" fmla="*/ 65 h 162"/>
                    <a:gd name="T74" fmla="*/ 143 w 171"/>
                    <a:gd name="T75" fmla="*/ 70 h 162"/>
                    <a:gd name="T76" fmla="*/ 118 w 171"/>
                    <a:gd name="T77" fmla="*/ 9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1" h="162">
                      <a:moveTo>
                        <a:pt x="170" y="61"/>
                      </a:moveTo>
                      <a:cubicBezTo>
                        <a:pt x="169" y="58"/>
                        <a:pt x="166" y="56"/>
                        <a:pt x="163" y="55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93" y="5"/>
                        <a:pt x="93" y="5"/>
                        <a:pt x="93" y="5"/>
                      </a:cubicBezTo>
                      <a:cubicBezTo>
                        <a:pt x="92" y="2"/>
                        <a:pt x="89" y="0"/>
                        <a:pt x="86" y="0"/>
                      </a:cubicBezTo>
                      <a:cubicBezTo>
                        <a:pt x="82" y="0"/>
                        <a:pt x="79" y="2"/>
                        <a:pt x="78" y="5"/>
                      </a:cubicBezTo>
                      <a:cubicBezTo>
                        <a:pt x="56" y="48"/>
                        <a:pt x="56" y="48"/>
                        <a:pt x="56" y="48"/>
                      </a:cubicBezTo>
                      <a:cubicBezTo>
                        <a:pt x="8" y="55"/>
                        <a:pt x="8" y="55"/>
                        <a:pt x="8" y="55"/>
                      </a:cubicBezTo>
                      <a:cubicBezTo>
                        <a:pt x="5" y="56"/>
                        <a:pt x="3" y="58"/>
                        <a:pt x="1" y="61"/>
                      </a:cubicBezTo>
                      <a:cubicBezTo>
                        <a:pt x="0" y="64"/>
                        <a:pt x="1" y="68"/>
                        <a:pt x="4" y="70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30" y="151"/>
                        <a:pt x="30" y="151"/>
                        <a:pt x="30" y="151"/>
                      </a:cubicBezTo>
                      <a:cubicBezTo>
                        <a:pt x="30" y="155"/>
                        <a:pt x="31" y="158"/>
                        <a:pt x="34" y="160"/>
                      </a:cubicBezTo>
                      <a:cubicBezTo>
                        <a:pt x="36" y="162"/>
                        <a:pt x="40" y="162"/>
                        <a:pt x="43" y="161"/>
                      </a:cubicBezTo>
                      <a:cubicBezTo>
                        <a:pt x="86" y="138"/>
                        <a:pt x="86" y="138"/>
                        <a:pt x="86" y="138"/>
                      </a:cubicBezTo>
                      <a:cubicBezTo>
                        <a:pt x="129" y="160"/>
                        <a:pt x="129" y="160"/>
                        <a:pt x="129" y="160"/>
                      </a:cubicBezTo>
                      <a:cubicBezTo>
                        <a:pt x="130" y="161"/>
                        <a:pt x="131" y="161"/>
                        <a:pt x="133" y="161"/>
                      </a:cubicBezTo>
                      <a:cubicBezTo>
                        <a:pt x="133" y="161"/>
                        <a:pt x="133" y="161"/>
                        <a:pt x="133" y="161"/>
                      </a:cubicBezTo>
                      <a:cubicBezTo>
                        <a:pt x="137" y="161"/>
                        <a:pt x="141" y="158"/>
                        <a:pt x="141" y="153"/>
                      </a:cubicBezTo>
                      <a:cubicBezTo>
                        <a:pt x="141" y="152"/>
                        <a:pt x="141" y="152"/>
                        <a:pt x="141" y="151"/>
                      </a:cubicBezTo>
                      <a:cubicBezTo>
                        <a:pt x="133" y="104"/>
                        <a:pt x="133" y="104"/>
                        <a:pt x="133" y="104"/>
                      </a:cubicBezTo>
                      <a:cubicBezTo>
                        <a:pt x="168" y="70"/>
                        <a:pt x="168" y="70"/>
                        <a:pt x="168" y="70"/>
                      </a:cubicBezTo>
                      <a:cubicBezTo>
                        <a:pt x="170" y="68"/>
                        <a:pt x="171" y="64"/>
                        <a:pt x="170" y="61"/>
                      </a:cubicBezTo>
                      <a:close/>
                      <a:moveTo>
                        <a:pt x="118" y="94"/>
                      </a:moveTo>
                      <a:cubicBezTo>
                        <a:pt x="116" y="96"/>
                        <a:pt x="115" y="99"/>
                        <a:pt x="115" y="102"/>
                      </a:cubicBezTo>
                      <a:cubicBezTo>
                        <a:pt x="121" y="137"/>
                        <a:pt x="121" y="137"/>
                        <a:pt x="121" y="137"/>
                      </a:cubicBezTo>
                      <a:cubicBezTo>
                        <a:pt x="90" y="121"/>
                        <a:pt x="90" y="121"/>
                        <a:pt x="90" y="121"/>
                      </a:cubicBezTo>
                      <a:cubicBezTo>
                        <a:pt x="87" y="119"/>
                        <a:pt x="84" y="119"/>
                        <a:pt x="82" y="121"/>
                      </a:cubicBezTo>
                      <a:cubicBezTo>
                        <a:pt x="50" y="137"/>
                        <a:pt x="50" y="137"/>
                        <a:pt x="50" y="137"/>
                      </a:cubicBezTo>
                      <a:cubicBezTo>
                        <a:pt x="56" y="102"/>
                        <a:pt x="56" y="102"/>
                        <a:pt x="56" y="102"/>
                      </a:cubicBezTo>
                      <a:cubicBezTo>
                        <a:pt x="57" y="99"/>
                        <a:pt x="56" y="96"/>
                        <a:pt x="54" y="94"/>
                      </a:cubicBezTo>
                      <a:cubicBezTo>
                        <a:pt x="28" y="70"/>
                        <a:pt x="28" y="70"/>
                        <a:pt x="28" y="70"/>
                      </a:cubicBezTo>
                      <a:cubicBezTo>
                        <a:pt x="63" y="65"/>
                        <a:pt x="63" y="65"/>
                        <a:pt x="63" y="65"/>
                      </a:cubicBezTo>
                      <a:cubicBezTo>
                        <a:pt x="66" y="64"/>
                        <a:pt x="69" y="62"/>
                        <a:pt x="70" y="60"/>
                      </a:cubicBezTo>
                      <a:cubicBezTo>
                        <a:pt x="86" y="28"/>
                        <a:pt x="86" y="28"/>
                        <a:pt x="86" y="28"/>
                      </a:cubicBezTo>
                      <a:cubicBezTo>
                        <a:pt x="101" y="60"/>
                        <a:pt x="101" y="60"/>
                        <a:pt x="101" y="60"/>
                      </a:cubicBezTo>
                      <a:cubicBezTo>
                        <a:pt x="103" y="62"/>
                        <a:pt x="105" y="64"/>
                        <a:pt x="108" y="65"/>
                      </a:cubicBezTo>
                      <a:cubicBezTo>
                        <a:pt x="143" y="70"/>
                        <a:pt x="143" y="70"/>
                        <a:pt x="143" y="70"/>
                      </a:cubicBezTo>
                      <a:lnTo>
                        <a:pt x="118" y="9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78" name="直接连接符 77"/>
            <p:cNvCxnSpPr>
              <a:stCxn id="73" idx="4"/>
            </p:cNvCxnSpPr>
            <p:nvPr/>
          </p:nvCxnSpPr>
          <p:spPr>
            <a:xfrm>
              <a:off x="2953770" y="3879621"/>
              <a:ext cx="0" cy="46015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4990758" y="3863066"/>
              <a:ext cx="0" cy="46015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7041356" y="3843448"/>
              <a:ext cx="0" cy="46015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9129598" y="3867373"/>
              <a:ext cx="0" cy="46015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2266950" y="4327523"/>
              <a:ext cx="1361621" cy="1013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2266950" y="4428896"/>
              <a:ext cx="1361621" cy="1013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4309947" y="4325257"/>
              <a:ext cx="1361621" cy="1013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309947" y="4426630"/>
              <a:ext cx="1361621" cy="1013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360545" y="4339090"/>
              <a:ext cx="1361621" cy="1013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6360545" y="4440463"/>
              <a:ext cx="1361621" cy="1013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8453099" y="4325257"/>
              <a:ext cx="1361621" cy="10137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8453099" y="4426630"/>
              <a:ext cx="1361621" cy="1013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973825" y="4876798"/>
              <a:ext cx="1947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2013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平台获得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奖项，获得百万消费者一致好评。</a:t>
              </a:r>
              <a:endPara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4016822" y="4872490"/>
              <a:ext cx="1947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2013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平台获得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奖项，获得百万消费者一致好评。</a:t>
              </a:r>
              <a:endPara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6067420" y="4872490"/>
              <a:ext cx="1947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2013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平台获得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奖项，获得百万消费者一致好评。</a:t>
              </a:r>
              <a:endPara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155663" y="4872490"/>
              <a:ext cx="194787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2013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年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月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平台获得</a:t>
              </a:r>
              <a:r>
                <a:rPr lang="en-US" altLang="zh-CN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奖项，获得百万消费者一致好评。</a:t>
              </a:r>
              <a:endPara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pic>
        <p:nvPicPr>
          <p:cNvPr id="4" name="图片 3" descr="C:\Users\Administrator\Desktop\图片2.png图片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8193359" y="2631704"/>
            <a:ext cx="3947795" cy="19158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700000">
            <a:off x="7458417" y="2915065"/>
            <a:ext cx="1368193" cy="1368193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63736" y="3142198"/>
            <a:ext cx="196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0D2AF"/>
                </a:solidFill>
                <a:cs typeface="+mn-ea"/>
                <a:sym typeface="+mn-lt"/>
              </a:rPr>
              <a:t>PART</a:t>
            </a:r>
            <a:endParaRPr lang="en-US" altLang="zh-CN" sz="3600" dirty="0" smtClean="0">
              <a:solidFill>
                <a:srgbClr val="F0D2AF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600" dirty="0" smtClean="0">
                <a:solidFill>
                  <a:srgbClr val="F0D2AF"/>
                </a:solidFill>
                <a:cs typeface="+mn-ea"/>
                <a:sym typeface="+mn-lt"/>
              </a:rPr>
              <a:t>4</a:t>
            </a:r>
            <a:endParaRPr lang="zh-CN" altLang="en-US" sz="3600" dirty="0">
              <a:solidFill>
                <a:srgbClr val="F0D2AF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" y="3585307"/>
            <a:ext cx="7175053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rot="2700000">
            <a:off x="7339648" y="4293575"/>
            <a:ext cx="370728" cy="370728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7874063" y="4695522"/>
            <a:ext cx="181545" cy="181545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23239" y="2743643"/>
            <a:ext cx="3208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76739"/>
                </a:solidFill>
                <a:cs typeface="+mn-ea"/>
                <a:sym typeface="+mn-lt"/>
              </a:rPr>
              <a:t>风险管控</a:t>
            </a:r>
            <a:endParaRPr lang="zh-CN" altLang="en-US" sz="48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4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危机预测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2844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解决方案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4578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财务计划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0648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D76739"/>
                </a:solidFill>
                <a:cs typeface="+mn-ea"/>
                <a:sym typeface="+mn-lt"/>
              </a:rPr>
              <a:t>SWOT</a:t>
            </a:r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分析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100098" y="2491315"/>
            <a:ext cx="1110798" cy="1301766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3466" y="-1302282"/>
            <a:ext cx="2995768" cy="3510800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818" y="344805"/>
            <a:ext cx="2207082" cy="569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2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20" y="329585"/>
            <a:ext cx="224790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B203D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危机预测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555632" y="1761899"/>
            <a:ext cx="5827921" cy="3298283"/>
            <a:chOff x="5323495" y="1796189"/>
            <a:chExt cx="5827921" cy="3298283"/>
          </a:xfrm>
        </p:grpSpPr>
        <p:grpSp>
          <p:nvGrpSpPr>
            <p:cNvPr id="32" name="组合 31"/>
            <p:cNvGrpSpPr/>
            <p:nvPr/>
          </p:nvGrpSpPr>
          <p:grpSpPr>
            <a:xfrm>
              <a:off x="5631111" y="1796189"/>
              <a:ext cx="5520305" cy="3298283"/>
              <a:chOff x="1741850" y="736601"/>
              <a:chExt cx="6874756" cy="4107543"/>
            </a:xfrm>
          </p:grpSpPr>
          <p:sp>
            <p:nvSpPr>
              <p:cNvPr id="22" name="矩形 21"/>
              <p:cNvSpPr/>
              <p:nvPr/>
            </p:nvSpPr>
            <p:spPr>
              <a:xfrm rot="2718682">
                <a:off x="3681008" y="736601"/>
                <a:ext cx="1204686" cy="1204686"/>
              </a:xfrm>
              <a:prstGeom prst="rect">
                <a:avLst/>
              </a:prstGeom>
              <a:blipFill rotWithShape="1">
                <a:blip r:embed="rId2" cstate="email"/>
                <a:stretch>
                  <a:fillRect r="-6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 rot="2718682">
                <a:off x="2711429" y="1694543"/>
                <a:ext cx="1204686" cy="1204686"/>
              </a:xfrm>
              <a:prstGeom prst="rect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2718682">
                <a:off x="4615543" y="3624944"/>
                <a:ext cx="1204686" cy="12046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2718682">
                <a:off x="1741850" y="2652484"/>
                <a:ext cx="1204686" cy="12046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2718682">
                <a:off x="4622801" y="1709058"/>
                <a:ext cx="1204686" cy="1204686"/>
              </a:xfrm>
              <a:prstGeom prst="rect">
                <a:avLst/>
              </a:prstGeom>
              <a:blipFill dpi="0" rotWithShape="1">
                <a:blip r:embed="rId3" cstate="screen"/>
                <a:srcRect/>
                <a:stretch>
                  <a:fillRect r="-6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2718682">
                <a:off x="5595257" y="2659744"/>
                <a:ext cx="1204686" cy="12046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2718682">
                <a:off x="6574972" y="1709057"/>
                <a:ext cx="1204686" cy="1204686"/>
              </a:xfrm>
              <a:prstGeom prst="rect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2718682">
                <a:off x="6541428" y="3639458"/>
                <a:ext cx="1204686" cy="1204686"/>
              </a:xfrm>
              <a:prstGeom prst="rect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2718682">
                <a:off x="3669601" y="2659744"/>
                <a:ext cx="1204686" cy="1204686"/>
              </a:xfrm>
              <a:prstGeom prst="rect">
                <a:avLst/>
              </a:prstGeom>
              <a:blipFill dpi="0" rotWithShape="1">
                <a:blip r:embed="rId4" cstate="screen"/>
                <a:srcRect/>
                <a:stretch>
                  <a:fillRect l="-7000" r="-40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2718682">
                <a:off x="7411920" y="2675049"/>
                <a:ext cx="1204686" cy="1204686"/>
              </a:xfrm>
              <a:prstGeom prst="rect">
                <a:avLst/>
              </a:prstGeom>
              <a:blipFill dpi="0" rotWithShape="1">
                <a:blip r:embed="rId5" cstate="screen"/>
                <a:srcRect/>
                <a:stretch>
                  <a:fillRect r="-65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5323495" y="3651972"/>
              <a:ext cx="1553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用户流失</a:t>
              </a:r>
              <a:endPara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129054" y="2871801"/>
              <a:ext cx="1553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成本增加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430235" y="3645826"/>
              <a:ext cx="1553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行业转型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652129" y="4418710"/>
              <a:ext cx="1553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流量减少</a:t>
              </a:r>
              <a:endPara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55564" y="2887788"/>
              <a:ext cx="15530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cs typeface="+mn-ea"/>
                  <a:sym typeface="+mn-lt"/>
                </a:rPr>
                <a:t>恶意竞争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6875" y="1816443"/>
            <a:ext cx="5086565" cy="673097"/>
            <a:chOff x="817967" y="2023012"/>
            <a:chExt cx="5086565" cy="673097"/>
          </a:xfrm>
        </p:grpSpPr>
        <p:grpSp>
          <p:nvGrpSpPr>
            <p:cNvPr id="50" name="组合 49"/>
            <p:cNvGrpSpPr/>
            <p:nvPr/>
          </p:nvGrpSpPr>
          <p:grpSpPr>
            <a:xfrm>
              <a:off x="882648" y="2023012"/>
              <a:ext cx="1553029" cy="369332"/>
              <a:chOff x="882648" y="2023012"/>
              <a:chExt cx="1553029" cy="369332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931632" y="2188382"/>
                <a:ext cx="134257" cy="134257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82648" y="2023012"/>
                <a:ext cx="155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成本增加</a:t>
                </a:r>
                <a:endParaRPr lang="zh-CN" altLang="en-US" b="1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817967" y="2359094"/>
              <a:ext cx="5086565" cy="33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    危机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预测是危机管理的一个重要环节，或者说是危机管理的起点。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6876" y="2629918"/>
            <a:ext cx="4916024" cy="640360"/>
            <a:chOff x="817968" y="3051575"/>
            <a:chExt cx="4916024" cy="640360"/>
          </a:xfrm>
        </p:grpSpPr>
        <p:grpSp>
          <p:nvGrpSpPr>
            <p:cNvPr id="51" name="组合 50"/>
            <p:cNvGrpSpPr/>
            <p:nvPr/>
          </p:nvGrpSpPr>
          <p:grpSpPr>
            <a:xfrm>
              <a:off x="882648" y="3051575"/>
              <a:ext cx="1553029" cy="369332"/>
              <a:chOff x="882648" y="2764944"/>
              <a:chExt cx="1553029" cy="36933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931632" y="2930314"/>
                <a:ext cx="134257" cy="134257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82648" y="2764944"/>
                <a:ext cx="155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用户流失</a:t>
                </a:r>
                <a:endParaRPr lang="zh-CN" altLang="en-US" b="1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817968" y="3354920"/>
              <a:ext cx="4916024" cy="33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    危机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预测是危机管理的一个重要环节，或者说是危机管理的起点。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6876" y="3410656"/>
            <a:ext cx="4916024" cy="635173"/>
            <a:chOff x="843247" y="4003991"/>
            <a:chExt cx="4916024" cy="635173"/>
          </a:xfrm>
        </p:grpSpPr>
        <p:grpSp>
          <p:nvGrpSpPr>
            <p:cNvPr id="52" name="组合 51"/>
            <p:cNvGrpSpPr/>
            <p:nvPr/>
          </p:nvGrpSpPr>
          <p:grpSpPr>
            <a:xfrm>
              <a:off x="901159" y="4003991"/>
              <a:ext cx="1553029" cy="369332"/>
              <a:chOff x="882648" y="3461160"/>
              <a:chExt cx="1553029" cy="36933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931632" y="3626530"/>
                <a:ext cx="134257" cy="134257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882648" y="3461160"/>
                <a:ext cx="155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流量减少</a:t>
                </a:r>
                <a:endParaRPr lang="zh-CN" altLang="en-US" b="1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843247" y="4302149"/>
              <a:ext cx="4916024" cy="33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    危机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预测是危机管理的一个重要环节，或者说是危机管理的起点。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76876" y="4186207"/>
            <a:ext cx="4916024" cy="630823"/>
            <a:chOff x="901159" y="5110139"/>
            <a:chExt cx="4916024" cy="630823"/>
          </a:xfrm>
        </p:grpSpPr>
        <p:grpSp>
          <p:nvGrpSpPr>
            <p:cNvPr id="53" name="组合 52"/>
            <p:cNvGrpSpPr/>
            <p:nvPr/>
          </p:nvGrpSpPr>
          <p:grpSpPr>
            <a:xfrm>
              <a:off x="908682" y="5110139"/>
              <a:ext cx="1553029" cy="369332"/>
              <a:chOff x="887721" y="4131379"/>
              <a:chExt cx="1553029" cy="36933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936705" y="4296749"/>
                <a:ext cx="134257" cy="134257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87721" y="4131379"/>
                <a:ext cx="155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行业转型</a:t>
                </a:r>
                <a:endParaRPr lang="zh-CN" altLang="en-US" b="1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901159" y="5403947"/>
              <a:ext cx="4916024" cy="33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    危机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预测是危机管理的一个重要环节，或者说是危机管理的起点。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76876" y="4957409"/>
            <a:ext cx="4916024" cy="624480"/>
            <a:chOff x="870161" y="5777327"/>
            <a:chExt cx="4916024" cy="624480"/>
          </a:xfrm>
        </p:grpSpPr>
        <p:grpSp>
          <p:nvGrpSpPr>
            <p:cNvPr id="54" name="组合 53"/>
            <p:cNvGrpSpPr/>
            <p:nvPr/>
          </p:nvGrpSpPr>
          <p:grpSpPr>
            <a:xfrm>
              <a:off x="901425" y="5777327"/>
              <a:ext cx="1553029" cy="369332"/>
              <a:chOff x="880464" y="4798567"/>
              <a:chExt cx="1553029" cy="36933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929448" y="4963937"/>
                <a:ext cx="134257" cy="134257"/>
              </a:xfrm>
              <a:prstGeom prst="ellipse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880464" y="4798567"/>
                <a:ext cx="155302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恶意竞争</a:t>
                </a:r>
                <a:endParaRPr lang="zh-CN" altLang="en-US" b="1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870161" y="6064792"/>
              <a:ext cx="4916024" cy="3370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      危机</a:t>
              </a:r>
              <a:r>
                <a:rPr lang="zh-CN" altLang="en-US" sz="120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预测是危机管理的一个重要环节，或者说是危机管理的起点。</a:t>
              </a:r>
              <a:endParaRPr lang="zh-CN" alt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842"/>
            <a:ext cx="12172132" cy="6826918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36" name="Text Placeholder 4"/>
          <p:cNvSpPr txBox="1"/>
          <p:nvPr/>
        </p:nvSpPr>
        <p:spPr>
          <a:xfrm>
            <a:off x="1726448" y="1197028"/>
            <a:ext cx="3007844" cy="66226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265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r>
              <a:rPr lang="en-US" altLang="zh-CN" sz="4265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en-GB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27511" y="2261064"/>
            <a:ext cx="1192133" cy="664845"/>
            <a:chOff x="2215144" y="927951"/>
            <a:chExt cx="1244730" cy="914341"/>
          </a:xfrm>
        </p:grpSpPr>
        <p:sp>
          <p:nvSpPr>
            <p:cNvPr id="39" name="平行四边形 38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9"/>
            <p:cNvSpPr txBox="1"/>
            <p:nvPr/>
          </p:nvSpPr>
          <p:spPr>
            <a:xfrm>
              <a:off x="2393075" y="927951"/>
              <a:ext cx="1066799" cy="9143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73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27511" y="3167055"/>
            <a:ext cx="1192133" cy="672098"/>
            <a:chOff x="2215144" y="1952311"/>
            <a:chExt cx="1244730" cy="924318"/>
          </a:xfrm>
        </p:grpSpPr>
        <p:sp>
          <p:nvSpPr>
            <p:cNvPr id="42" name="平行四边形 41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10"/>
            <p:cNvSpPr txBox="1"/>
            <p:nvPr/>
          </p:nvSpPr>
          <p:spPr>
            <a:xfrm>
              <a:off x="2393075" y="1952311"/>
              <a:ext cx="1066799" cy="914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37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27511" y="4102685"/>
            <a:ext cx="1192133" cy="664845"/>
            <a:chOff x="2215144" y="3018135"/>
            <a:chExt cx="1244730" cy="914342"/>
          </a:xfrm>
        </p:grpSpPr>
        <p:sp>
          <p:nvSpPr>
            <p:cNvPr id="45" name="平行四边形 44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11"/>
            <p:cNvSpPr txBox="1"/>
            <p:nvPr/>
          </p:nvSpPr>
          <p:spPr>
            <a:xfrm>
              <a:off x="2393075" y="3018135"/>
              <a:ext cx="1066799" cy="914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73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27511" y="5012506"/>
            <a:ext cx="1192133" cy="677393"/>
            <a:chOff x="2215144" y="4047038"/>
            <a:chExt cx="1244730" cy="931601"/>
          </a:xfrm>
        </p:grpSpPr>
        <p:sp>
          <p:nvSpPr>
            <p:cNvPr id="48" name="平行四边形 47"/>
            <p:cNvSpPr/>
            <p:nvPr/>
          </p:nvSpPr>
          <p:spPr>
            <a:xfrm>
              <a:off x="2215144" y="413585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12"/>
            <p:cNvSpPr txBox="1"/>
            <p:nvPr/>
          </p:nvSpPr>
          <p:spPr>
            <a:xfrm>
              <a:off x="2393075" y="4047038"/>
              <a:ext cx="1066799" cy="914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sz="373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33020" y="2278808"/>
            <a:ext cx="5142082" cy="612811"/>
            <a:chOff x="4315150" y="953426"/>
            <a:chExt cx="3857250" cy="540057"/>
          </a:xfrm>
        </p:grpSpPr>
        <p:sp>
          <p:nvSpPr>
            <p:cNvPr id="51" name="矩形 50"/>
            <p:cNvSpPr/>
            <p:nvPr/>
          </p:nvSpPr>
          <p:spPr>
            <a:xfrm>
              <a:off x="4841196" y="1036090"/>
              <a:ext cx="2827147" cy="387741"/>
            </a:xfrm>
            <a:prstGeom prst="rect">
              <a:avLst/>
            </a:prstGeom>
            <a:ln w="15875">
              <a:noFill/>
            </a:ln>
          </p:spPr>
          <p:txBody>
            <a:bodyPr wrap="square" lIns="91423" tIns="45712" rIns="91423" bIns="457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GB" sz="1705" dirty="0">
                  <a:solidFill>
                    <a:schemeClr val="bg1"/>
                  </a:solidFill>
                  <a:cs typeface="+mn-ea"/>
                  <a:sym typeface="+mn-lt"/>
                </a:rPr>
                <a:t>项目介绍</a:t>
              </a:r>
              <a:endParaRPr lang="zh-CN" altLang="en-GB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3" tIns="45712" rIns="91423" bIns="457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033020" y="3204180"/>
            <a:ext cx="5142082" cy="612811"/>
            <a:chOff x="4315150" y="1647579"/>
            <a:chExt cx="3857250" cy="540057"/>
          </a:xfrm>
        </p:grpSpPr>
        <p:sp>
          <p:nvSpPr>
            <p:cNvPr id="54" name="矩形 53"/>
            <p:cNvSpPr/>
            <p:nvPr/>
          </p:nvSpPr>
          <p:spPr>
            <a:xfrm>
              <a:off x="4841196" y="1730243"/>
              <a:ext cx="2827147" cy="387741"/>
            </a:xfrm>
            <a:prstGeom prst="rect">
              <a:avLst/>
            </a:prstGeom>
            <a:ln w="15875">
              <a:noFill/>
            </a:ln>
          </p:spPr>
          <p:txBody>
            <a:bodyPr wrap="square" lIns="91423" tIns="45712" rIns="91423" bIns="457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GB" sz="1705" dirty="0">
                  <a:solidFill>
                    <a:schemeClr val="bg1"/>
                  </a:solidFill>
                  <a:cs typeface="+mn-ea"/>
                  <a:sym typeface="+mn-lt"/>
                </a:rPr>
                <a:t>产品运营</a:t>
              </a:r>
              <a:endParaRPr lang="zh-CN" altLang="en-GB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3" tIns="45712" rIns="91423" bIns="457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33020" y="4129552"/>
            <a:ext cx="5142082" cy="612811"/>
            <a:chOff x="4315150" y="2341731"/>
            <a:chExt cx="3857250" cy="540057"/>
          </a:xfrm>
        </p:grpSpPr>
        <p:sp>
          <p:nvSpPr>
            <p:cNvPr id="57" name="矩形 56"/>
            <p:cNvSpPr/>
            <p:nvPr/>
          </p:nvSpPr>
          <p:spPr>
            <a:xfrm>
              <a:off x="4841197" y="2424395"/>
              <a:ext cx="2827146" cy="387741"/>
            </a:xfrm>
            <a:prstGeom prst="rect">
              <a:avLst/>
            </a:prstGeom>
            <a:ln w="15875">
              <a:noFill/>
            </a:ln>
          </p:spPr>
          <p:txBody>
            <a:bodyPr wrap="square" lIns="91423" tIns="45712" rIns="91423" bIns="457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GB" sz="1705" dirty="0">
                  <a:solidFill>
                    <a:schemeClr val="bg1"/>
                  </a:solidFill>
                  <a:cs typeface="+mn-ea"/>
                  <a:sym typeface="+mn-lt"/>
                </a:rPr>
                <a:t>团队介绍</a:t>
              </a:r>
              <a:endParaRPr lang="zh-CN" altLang="en-GB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3" tIns="45712" rIns="91423" bIns="457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033020" y="5054923"/>
            <a:ext cx="5142082" cy="612811"/>
            <a:chOff x="4315150" y="3035884"/>
            <a:chExt cx="3857250" cy="540057"/>
          </a:xfrm>
        </p:grpSpPr>
        <p:sp>
          <p:nvSpPr>
            <p:cNvPr id="60" name="矩形 59"/>
            <p:cNvSpPr/>
            <p:nvPr/>
          </p:nvSpPr>
          <p:spPr>
            <a:xfrm>
              <a:off x="4841196" y="3118548"/>
              <a:ext cx="2827147" cy="387741"/>
            </a:xfrm>
            <a:prstGeom prst="rect">
              <a:avLst/>
            </a:prstGeom>
            <a:ln w="15875">
              <a:noFill/>
            </a:ln>
          </p:spPr>
          <p:txBody>
            <a:bodyPr wrap="square" lIns="91423" tIns="45712" rIns="91423" bIns="457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GB" sz="1705" dirty="0">
                  <a:solidFill>
                    <a:schemeClr val="bg1"/>
                  </a:solidFill>
                  <a:cs typeface="+mn-ea"/>
                  <a:sym typeface="+mn-lt"/>
                </a:rPr>
                <a:t>风险管控</a:t>
              </a:r>
              <a:endParaRPr lang="zh-CN" altLang="en-GB" sz="170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平行四边形 6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3" tIns="45712" rIns="91423" bIns="457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3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07010" y="15875"/>
            <a:ext cx="11964670" cy="1010920"/>
            <a:chOff x="326" y="25"/>
            <a:chExt cx="18842" cy="1592"/>
          </a:xfrm>
        </p:grpSpPr>
        <p:pic>
          <p:nvPicPr>
            <p:cNvPr id="3" name="图片 2" descr="111"/>
            <p:cNvPicPr>
              <a:picLocks noChangeAspect="1"/>
            </p:cNvPicPr>
            <p:nvPr/>
          </p:nvPicPr>
          <p:blipFill>
            <a:blip r:embed="rId3"/>
            <a:srcRect l="46316"/>
            <a:stretch>
              <a:fillRect/>
            </a:stretch>
          </p:blipFill>
          <p:spPr>
            <a:xfrm>
              <a:off x="10236" y="25"/>
              <a:ext cx="8933" cy="1592"/>
            </a:xfrm>
            <a:prstGeom prst="rect">
              <a:avLst/>
            </a:prstGeom>
          </p:spPr>
        </p:pic>
        <p:pic>
          <p:nvPicPr>
            <p:cNvPr id="4" name="图片 3" descr="111"/>
            <p:cNvPicPr>
              <a:picLocks noChangeAspect="1"/>
            </p:cNvPicPr>
            <p:nvPr/>
          </p:nvPicPr>
          <p:blipFill>
            <a:blip r:embed="rId3"/>
            <a:srcRect r="63938"/>
            <a:stretch>
              <a:fillRect/>
            </a:stretch>
          </p:blipFill>
          <p:spPr>
            <a:xfrm>
              <a:off x="326" y="25"/>
              <a:ext cx="7305" cy="159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2000" t="-2000" r="-4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 bwMode="auto">
          <a:xfrm>
            <a:off x="4533641" y="4591688"/>
            <a:ext cx="679799" cy="502757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rgbClr val="D76739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758352" y="3526026"/>
            <a:ext cx="739948" cy="32457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232991" y="2178910"/>
            <a:ext cx="525454" cy="655967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rgbClr val="D76739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3296611" y="1905403"/>
            <a:ext cx="214495" cy="732005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546610" y="4588284"/>
            <a:ext cx="679799" cy="501622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rgbClr val="D76739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1261754" y="3524892"/>
            <a:ext cx="739948" cy="322309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1997161" y="2281051"/>
            <a:ext cx="526589" cy="658237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rgbClr val="D76739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199173" y="2834878"/>
            <a:ext cx="2383271" cy="3134568"/>
            <a:chOff x="2066468" y="2628718"/>
            <a:chExt cx="2744485" cy="3609651"/>
          </a:xfrm>
          <a:solidFill>
            <a:srgbClr val="D76739"/>
          </a:solidFill>
        </p:grpSpPr>
        <p:sp>
          <p:nvSpPr>
            <p:cNvPr id="14" name="Freeform 13"/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663343" y="3269541"/>
            <a:ext cx="1524158" cy="15241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814284" y="3421617"/>
            <a:ext cx="1221143" cy="122000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2945431" y="3526093"/>
            <a:ext cx="960118" cy="960118"/>
          </a:xfrm>
          <a:prstGeom prst="ellipse">
            <a:avLst/>
          </a:prstGeom>
          <a:solidFill>
            <a:srgbClr val="D76739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086657" y="3692855"/>
            <a:ext cx="676395" cy="67753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212631" y="3818827"/>
            <a:ext cx="423314" cy="4255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345413" y="3953881"/>
            <a:ext cx="157750" cy="1577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22" name="Freeform 20"/>
          <p:cNvSpPr/>
          <p:nvPr/>
        </p:nvSpPr>
        <p:spPr bwMode="auto">
          <a:xfrm>
            <a:off x="3390807" y="3163996"/>
            <a:ext cx="898834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sp>
        <p:nvSpPr>
          <p:cNvPr id="23" name="Freeform 21"/>
          <p:cNvSpPr/>
          <p:nvPr/>
        </p:nvSpPr>
        <p:spPr bwMode="auto">
          <a:xfrm>
            <a:off x="3424854" y="3141298"/>
            <a:ext cx="898834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485">
              <a:cs typeface="+mn-ea"/>
              <a:sym typeface="+mn-lt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270639" y="2660363"/>
            <a:ext cx="1084948" cy="937856"/>
            <a:chOff x="2883" y="375"/>
            <a:chExt cx="1938" cy="1977"/>
          </a:xfrm>
          <a:solidFill>
            <a:srgbClr val="D76739"/>
          </a:solidFill>
        </p:grpSpPr>
        <p:sp>
          <p:nvSpPr>
            <p:cNvPr id="25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8679113" y="2585433"/>
            <a:ext cx="1084948" cy="937856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7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8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39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40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  <p:sp>
          <p:nvSpPr>
            <p:cNvPr id="43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85">
                <a:cs typeface="+mn-ea"/>
                <a:sym typeface="+mn-lt"/>
              </a:endParaRPr>
            </a:p>
          </p:txBody>
        </p:sp>
      </p:grpSp>
      <p:sp>
        <p:nvSpPr>
          <p:cNvPr id="64" name="Content Placeholder 2"/>
          <p:cNvSpPr txBox="1"/>
          <p:nvPr/>
        </p:nvSpPr>
        <p:spPr>
          <a:xfrm>
            <a:off x="6232002" y="1520701"/>
            <a:ext cx="4631284" cy="76454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32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请替换文字内容</a:t>
            </a:r>
            <a:endParaRPr lang="id-ID" sz="1325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pPr algn="l">
              <a:lnSpc>
                <a:spcPct val="120000"/>
              </a:lnSpc>
            </a:pPr>
            <a:r>
              <a:rPr lang="en-US" altLang="zh-CN" sz="76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760" dirty="0" err="1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directly.Please</a:t>
            </a:r>
            <a:r>
              <a:rPr lang="en-US" altLang="zh-CN" sz="76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  <a:endParaRPr lang="en-US" altLang="zh-CN" sz="760" i="1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10045" y="3416300"/>
            <a:ext cx="1684655" cy="684530"/>
            <a:chOff x="10566" y="5852"/>
            <a:chExt cx="2653" cy="1078"/>
          </a:xfrm>
        </p:grpSpPr>
        <p:sp>
          <p:nvSpPr>
            <p:cNvPr id="69" name="Content Placeholder 2"/>
            <p:cNvSpPr txBox="1"/>
            <p:nvPr/>
          </p:nvSpPr>
          <p:spPr>
            <a:xfrm>
              <a:off x="10566" y="6270"/>
              <a:ext cx="2653" cy="66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76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TextBox 78"/>
            <p:cNvSpPr txBox="1"/>
            <p:nvPr/>
          </p:nvSpPr>
          <p:spPr>
            <a:xfrm>
              <a:off x="10566" y="5852"/>
              <a:ext cx="2125" cy="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成本增加</a:t>
              </a:r>
              <a:endParaRPr lang="zh-CN" altLang="en-US" sz="132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178290" y="3371850"/>
            <a:ext cx="1684655" cy="684530"/>
            <a:chOff x="14454" y="5852"/>
            <a:chExt cx="2653" cy="1078"/>
          </a:xfrm>
        </p:grpSpPr>
        <p:sp>
          <p:nvSpPr>
            <p:cNvPr id="71" name="Content Placeholder 2"/>
            <p:cNvSpPr txBox="1"/>
            <p:nvPr/>
          </p:nvSpPr>
          <p:spPr>
            <a:xfrm>
              <a:off x="14454" y="6270"/>
              <a:ext cx="2653" cy="66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76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78"/>
            <p:cNvSpPr txBox="1"/>
            <p:nvPr/>
          </p:nvSpPr>
          <p:spPr>
            <a:xfrm>
              <a:off x="14454" y="5852"/>
              <a:ext cx="2125" cy="3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请替换文字内容</a:t>
              </a:r>
              <a:endParaRPr lang="zh-CN" altLang="en-US" sz="132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231890" y="4311015"/>
            <a:ext cx="2128520" cy="1354455"/>
            <a:chOff x="9866" y="7281"/>
            <a:chExt cx="3352" cy="2133"/>
          </a:xfrm>
        </p:grpSpPr>
        <p:grpSp>
          <p:nvGrpSpPr>
            <p:cNvPr id="44" name="Group 4"/>
            <p:cNvGrpSpPr>
              <a:grpSpLocks noChangeAspect="1"/>
            </p:cNvGrpSpPr>
            <p:nvPr/>
          </p:nvGrpSpPr>
          <p:grpSpPr bwMode="auto">
            <a:xfrm flipH="1">
              <a:off x="9866" y="7281"/>
              <a:ext cx="1709" cy="1477"/>
              <a:chOff x="2883" y="375"/>
              <a:chExt cx="1938" cy="1977"/>
            </a:xfrm>
            <a:solidFill>
              <a:srgbClr val="D76739"/>
            </a:solidFill>
          </p:grpSpPr>
          <p:sp>
            <p:nvSpPr>
              <p:cNvPr id="45" name="Freeform 5"/>
              <p:cNvSpPr/>
              <p:nvPr/>
            </p:nvSpPr>
            <p:spPr bwMode="auto">
              <a:xfrm>
                <a:off x="4622" y="2148"/>
                <a:ext cx="199" cy="204"/>
              </a:xfrm>
              <a:custGeom>
                <a:avLst/>
                <a:gdLst>
                  <a:gd name="T0" fmla="*/ 69 w 84"/>
                  <a:gd name="T1" fmla="*/ 67 h 86"/>
                  <a:gd name="T2" fmla="*/ 35 w 84"/>
                  <a:gd name="T3" fmla="*/ 30 h 86"/>
                  <a:gd name="T4" fmla="*/ 17 w 84"/>
                  <a:gd name="T5" fmla="*/ 9 h 86"/>
                  <a:gd name="T6" fmla="*/ 6 w 84"/>
                  <a:gd name="T7" fmla="*/ 0 h 86"/>
                  <a:gd name="T8" fmla="*/ 4 w 84"/>
                  <a:gd name="T9" fmla="*/ 5 h 86"/>
                  <a:gd name="T10" fmla="*/ 0 w 84"/>
                  <a:gd name="T11" fmla="*/ 10 h 86"/>
                  <a:gd name="T12" fmla="*/ 10 w 84"/>
                  <a:gd name="T13" fmla="*/ 21 h 86"/>
                  <a:gd name="T14" fmla="*/ 30 w 84"/>
                  <a:gd name="T15" fmla="*/ 38 h 86"/>
                  <a:gd name="T16" fmla="*/ 66 w 84"/>
                  <a:gd name="T17" fmla="*/ 71 h 86"/>
                  <a:gd name="T18" fmla="*/ 83 w 84"/>
                  <a:gd name="T19" fmla="*/ 86 h 86"/>
                  <a:gd name="T20" fmla="*/ 84 w 84"/>
                  <a:gd name="T21" fmla="*/ 85 h 86"/>
                  <a:gd name="T22" fmla="*/ 69 w 84"/>
                  <a:gd name="T23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6">
                    <a:moveTo>
                      <a:pt x="69" y="67"/>
                    </a:moveTo>
                    <a:cubicBezTo>
                      <a:pt x="60" y="57"/>
                      <a:pt x="47" y="43"/>
                      <a:pt x="35" y="30"/>
                    </a:cubicBezTo>
                    <a:cubicBezTo>
                      <a:pt x="29" y="23"/>
                      <a:pt x="23" y="16"/>
                      <a:pt x="17" y="9"/>
                    </a:cubicBezTo>
                    <a:cubicBezTo>
                      <a:pt x="13" y="6"/>
                      <a:pt x="10" y="3"/>
                      <a:pt x="6" y="0"/>
                    </a:cubicBezTo>
                    <a:cubicBezTo>
                      <a:pt x="6" y="2"/>
                      <a:pt x="5" y="3"/>
                      <a:pt x="4" y="5"/>
                    </a:cubicBezTo>
                    <a:cubicBezTo>
                      <a:pt x="3" y="7"/>
                      <a:pt x="1" y="9"/>
                      <a:pt x="0" y="10"/>
                    </a:cubicBezTo>
                    <a:cubicBezTo>
                      <a:pt x="3" y="14"/>
                      <a:pt x="7" y="17"/>
                      <a:pt x="10" y="21"/>
                    </a:cubicBezTo>
                    <a:cubicBezTo>
                      <a:pt x="16" y="27"/>
                      <a:pt x="23" y="32"/>
                      <a:pt x="30" y="38"/>
                    </a:cubicBezTo>
                    <a:cubicBezTo>
                      <a:pt x="43" y="50"/>
                      <a:pt x="56" y="63"/>
                      <a:pt x="66" y="71"/>
                    </a:cubicBezTo>
                    <a:cubicBezTo>
                      <a:pt x="76" y="80"/>
                      <a:pt x="83" y="86"/>
                      <a:pt x="83" y="86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78" y="78"/>
                      <a:pt x="69" y="6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46" name="Freeform 6"/>
              <p:cNvSpPr/>
              <p:nvPr/>
            </p:nvSpPr>
            <p:spPr bwMode="auto">
              <a:xfrm>
                <a:off x="4177" y="1665"/>
                <a:ext cx="490" cy="566"/>
              </a:xfrm>
              <a:custGeom>
                <a:avLst/>
                <a:gdLst>
                  <a:gd name="T0" fmla="*/ 204 w 207"/>
                  <a:gd name="T1" fmla="*/ 156 h 239"/>
                  <a:gd name="T2" fmla="*/ 48 w 207"/>
                  <a:gd name="T3" fmla="*/ 0 h 239"/>
                  <a:gd name="T4" fmla="*/ 35 w 207"/>
                  <a:gd name="T5" fmla="*/ 53 h 239"/>
                  <a:gd name="T6" fmla="*/ 0 w 207"/>
                  <a:gd name="T7" fmla="*/ 83 h 239"/>
                  <a:gd name="T8" fmla="*/ 156 w 207"/>
                  <a:gd name="T9" fmla="*/ 239 h 239"/>
                  <a:gd name="T10" fmla="*/ 188 w 207"/>
                  <a:gd name="T11" fmla="*/ 214 h 239"/>
                  <a:gd name="T12" fmla="*/ 192 w 207"/>
                  <a:gd name="T13" fmla="*/ 209 h 239"/>
                  <a:gd name="T14" fmla="*/ 194 w 207"/>
                  <a:gd name="T15" fmla="*/ 204 h 239"/>
                  <a:gd name="T16" fmla="*/ 204 w 207"/>
                  <a:gd name="T17" fmla="*/ 15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39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8"/>
                      <a:pt x="0" y="83"/>
                    </a:cubicBezTo>
                    <a:cubicBezTo>
                      <a:pt x="156" y="239"/>
                      <a:pt x="156" y="239"/>
                      <a:pt x="156" y="239"/>
                    </a:cubicBezTo>
                    <a:cubicBezTo>
                      <a:pt x="156" y="239"/>
                      <a:pt x="173" y="237"/>
                      <a:pt x="188" y="214"/>
                    </a:cubicBezTo>
                    <a:cubicBezTo>
                      <a:pt x="189" y="213"/>
                      <a:pt x="191" y="211"/>
                      <a:pt x="192" y="209"/>
                    </a:cubicBezTo>
                    <a:cubicBezTo>
                      <a:pt x="193" y="207"/>
                      <a:pt x="194" y="206"/>
                      <a:pt x="194" y="204"/>
                    </a:cubicBezTo>
                    <a:cubicBezTo>
                      <a:pt x="207" y="178"/>
                      <a:pt x="204" y="156"/>
                      <a:pt x="204" y="1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47" name="Freeform 7"/>
              <p:cNvSpPr/>
              <p:nvPr/>
            </p:nvSpPr>
            <p:spPr bwMode="auto">
              <a:xfrm>
                <a:off x="4167" y="1656"/>
                <a:ext cx="137" cy="218"/>
              </a:xfrm>
              <a:custGeom>
                <a:avLst/>
                <a:gdLst>
                  <a:gd name="T0" fmla="*/ 52 w 58"/>
                  <a:gd name="T1" fmla="*/ 4 h 92"/>
                  <a:gd name="T2" fmla="*/ 31 w 58"/>
                  <a:gd name="T3" fmla="*/ 13 h 92"/>
                  <a:gd name="T4" fmla="*/ 39 w 58"/>
                  <a:gd name="T5" fmla="*/ 20 h 92"/>
                  <a:gd name="T6" fmla="*/ 39 w 58"/>
                  <a:gd name="T7" fmla="*/ 25 h 92"/>
                  <a:gd name="T8" fmla="*/ 31 w 58"/>
                  <a:gd name="T9" fmla="*/ 50 h 92"/>
                  <a:gd name="T10" fmla="*/ 16 w 58"/>
                  <a:gd name="T11" fmla="*/ 66 h 92"/>
                  <a:gd name="T12" fmla="*/ 12 w 58"/>
                  <a:gd name="T13" fmla="*/ 67 h 92"/>
                  <a:gd name="T14" fmla="*/ 5 w 58"/>
                  <a:gd name="T15" fmla="*/ 59 h 92"/>
                  <a:gd name="T16" fmla="*/ 3 w 58"/>
                  <a:gd name="T17" fmla="*/ 87 h 92"/>
                  <a:gd name="T18" fmla="*/ 4 w 58"/>
                  <a:gd name="T19" fmla="*/ 87 h 92"/>
                  <a:gd name="T20" fmla="*/ 39 w 58"/>
                  <a:gd name="T21" fmla="*/ 57 h 92"/>
                  <a:gd name="T22" fmla="*/ 52 w 58"/>
                  <a:gd name="T23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2">
                    <a:moveTo>
                      <a:pt x="52" y="4"/>
                    </a:moveTo>
                    <a:cubicBezTo>
                      <a:pt x="48" y="0"/>
                      <a:pt x="40" y="4"/>
                      <a:pt x="31" y="13"/>
                    </a:cubicBezTo>
                    <a:cubicBezTo>
                      <a:pt x="36" y="18"/>
                      <a:pt x="39" y="20"/>
                      <a:pt x="39" y="20"/>
                    </a:cubicBezTo>
                    <a:cubicBezTo>
                      <a:pt x="39" y="20"/>
                      <a:pt x="39" y="22"/>
                      <a:pt x="39" y="25"/>
                    </a:cubicBezTo>
                    <a:cubicBezTo>
                      <a:pt x="39" y="31"/>
                      <a:pt x="37" y="40"/>
                      <a:pt x="31" y="50"/>
                    </a:cubicBezTo>
                    <a:cubicBezTo>
                      <a:pt x="25" y="61"/>
                      <a:pt x="19" y="64"/>
                      <a:pt x="16" y="66"/>
                    </a:cubicBezTo>
                    <a:cubicBezTo>
                      <a:pt x="14" y="67"/>
                      <a:pt x="12" y="67"/>
                      <a:pt x="12" y="67"/>
                    </a:cubicBezTo>
                    <a:cubicBezTo>
                      <a:pt x="12" y="67"/>
                      <a:pt x="10" y="64"/>
                      <a:pt x="5" y="59"/>
                    </a:cubicBezTo>
                    <a:cubicBezTo>
                      <a:pt x="0" y="72"/>
                      <a:pt x="0" y="83"/>
                      <a:pt x="3" y="87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11" y="92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48" name="Freeform 8"/>
              <p:cNvSpPr/>
              <p:nvPr/>
            </p:nvSpPr>
            <p:spPr bwMode="auto">
              <a:xfrm>
                <a:off x="2883" y="799"/>
                <a:ext cx="474" cy="407"/>
              </a:xfrm>
              <a:custGeom>
                <a:avLst/>
                <a:gdLst>
                  <a:gd name="T0" fmla="*/ 83 w 200"/>
                  <a:gd name="T1" fmla="*/ 65 h 172"/>
                  <a:gd name="T2" fmla="*/ 200 w 200"/>
                  <a:gd name="T3" fmla="*/ 38 h 172"/>
                  <a:gd name="T4" fmla="*/ 200 w 200"/>
                  <a:gd name="T5" fmla="*/ 37 h 172"/>
                  <a:gd name="T6" fmla="*/ 73 w 200"/>
                  <a:gd name="T7" fmla="*/ 14 h 172"/>
                  <a:gd name="T8" fmla="*/ 9 w 200"/>
                  <a:gd name="T9" fmla="*/ 126 h 172"/>
                  <a:gd name="T10" fmla="*/ 64 w 200"/>
                  <a:gd name="T11" fmla="*/ 172 h 172"/>
                  <a:gd name="T12" fmla="*/ 83 w 200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3" y="65"/>
                    </a:moveTo>
                    <a:cubicBezTo>
                      <a:pt x="105" y="26"/>
                      <a:pt x="157" y="23"/>
                      <a:pt x="200" y="38"/>
                    </a:cubicBezTo>
                    <a:cubicBezTo>
                      <a:pt x="200" y="38"/>
                      <a:pt x="200" y="37"/>
                      <a:pt x="200" y="37"/>
                    </a:cubicBezTo>
                    <a:cubicBezTo>
                      <a:pt x="159" y="14"/>
                      <a:pt x="109" y="0"/>
                      <a:pt x="73" y="14"/>
                    </a:cubicBezTo>
                    <a:cubicBezTo>
                      <a:pt x="6" y="41"/>
                      <a:pt x="0" y="81"/>
                      <a:pt x="9" y="126"/>
                    </a:cubicBezTo>
                    <a:cubicBezTo>
                      <a:pt x="14" y="152"/>
                      <a:pt x="35" y="167"/>
                      <a:pt x="64" y="172"/>
                    </a:cubicBezTo>
                    <a:cubicBezTo>
                      <a:pt x="58" y="137"/>
                      <a:pt x="64" y="97"/>
                      <a:pt x="8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49" name="Freeform 9"/>
              <p:cNvSpPr/>
              <p:nvPr/>
            </p:nvSpPr>
            <p:spPr bwMode="auto">
              <a:xfrm>
                <a:off x="3236" y="427"/>
                <a:ext cx="175" cy="460"/>
              </a:xfrm>
              <a:custGeom>
                <a:avLst/>
                <a:gdLst>
                  <a:gd name="T0" fmla="*/ 40 w 74"/>
                  <a:gd name="T1" fmla="*/ 37 h 194"/>
                  <a:gd name="T2" fmla="*/ 74 w 74"/>
                  <a:gd name="T3" fmla="*/ 0 h 194"/>
                  <a:gd name="T4" fmla="*/ 1 w 74"/>
                  <a:gd name="T5" fmla="*/ 100 h 194"/>
                  <a:gd name="T6" fmla="*/ 51 w 74"/>
                  <a:gd name="T7" fmla="*/ 194 h 194"/>
                  <a:gd name="T8" fmla="*/ 52 w 74"/>
                  <a:gd name="T9" fmla="*/ 193 h 194"/>
                  <a:gd name="T10" fmla="*/ 40 w 74"/>
                  <a:gd name="T11" fmla="*/ 3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7"/>
                    </a:moveTo>
                    <a:cubicBezTo>
                      <a:pt x="49" y="21"/>
                      <a:pt x="61" y="8"/>
                      <a:pt x="74" y="0"/>
                    </a:cubicBezTo>
                    <a:cubicBezTo>
                      <a:pt x="31" y="9"/>
                      <a:pt x="0" y="30"/>
                      <a:pt x="1" y="100"/>
                    </a:cubicBezTo>
                    <a:cubicBezTo>
                      <a:pt x="1" y="132"/>
                      <a:pt x="23" y="166"/>
                      <a:pt x="51" y="194"/>
                    </a:cubicBezTo>
                    <a:cubicBezTo>
                      <a:pt x="52" y="193"/>
                      <a:pt x="52" y="193"/>
                      <a:pt x="52" y="193"/>
                    </a:cubicBezTo>
                    <a:cubicBezTo>
                      <a:pt x="29" y="143"/>
                      <a:pt x="17" y="77"/>
                      <a:pt x="40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0" name="Freeform 10"/>
              <p:cNvSpPr/>
              <p:nvPr/>
            </p:nvSpPr>
            <p:spPr bwMode="auto">
              <a:xfrm>
                <a:off x="3020" y="853"/>
                <a:ext cx="505" cy="613"/>
              </a:xfrm>
              <a:custGeom>
                <a:avLst/>
                <a:gdLst>
                  <a:gd name="T0" fmla="*/ 198 w 213"/>
                  <a:gd name="T1" fmla="*/ 82 h 259"/>
                  <a:gd name="T2" fmla="*/ 142 w 213"/>
                  <a:gd name="T3" fmla="*/ 15 h 259"/>
                  <a:gd name="T4" fmla="*/ 25 w 213"/>
                  <a:gd name="T5" fmla="*/ 42 h 259"/>
                  <a:gd name="T6" fmla="*/ 6 w 213"/>
                  <a:gd name="T7" fmla="*/ 149 h 259"/>
                  <a:gd name="T8" fmla="*/ 39 w 213"/>
                  <a:gd name="T9" fmla="*/ 218 h 259"/>
                  <a:gd name="T10" fmla="*/ 172 w 213"/>
                  <a:gd name="T11" fmla="*/ 189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7 h 259"/>
                  <a:gd name="T18" fmla="*/ 198 w 213"/>
                  <a:gd name="T19" fmla="*/ 8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8" y="82"/>
                    </a:moveTo>
                    <a:cubicBezTo>
                      <a:pt x="173" y="53"/>
                      <a:pt x="145" y="23"/>
                      <a:pt x="142" y="15"/>
                    </a:cubicBezTo>
                    <a:cubicBezTo>
                      <a:pt x="99" y="0"/>
                      <a:pt x="47" y="3"/>
                      <a:pt x="25" y="42"/>
                    </a:cubicBezTo>
                    <a:cubicBezTo>
                      <a:pt x="6" y="74"/>
                      <a:pt x="0" y="114"/>
                      <a:pt x="6" y="149"/>
                    </a:cubicBezTo>
                    <a:cubicBezTo>
                      <a:pt x="10" y="176"/>
                      <a:pt x="22" y="201"/>
                      <a:pt x="39" y="218"/>
                    </a:cubicBezTo>
                    <a:cubicBezTo>
                      <a:pt x="80" y="259"/>
                      <a:pt x="139" y="246"/>
                      <a:pt x="172" y="189"/>
                    </a:cubicBezTo>
                    <a:cubicBezTo>
                      <a:pt x="190" y="158"/>
                      <a:pt x="207" y="130"/>
                      <a:pt x="211" y="104"/>
                    </a:cubicBezTo>
                    <a:cubicBezTo>
                      <a:pt x="212" y="102"/>
                      <a:pt x="213" y="100"/>
                      <a:pt x="213" y="99"/>
                    </a:cubicBezTo>
                    <a:cubicBezTo>
                      <a:pt x="213" y="98"/>
                      <a:pt x="212" y="98"/>
                      <a:pt x="212" y="97"/>
                    </a:cubicBezTo>
                    <a:cubicBezTo>
                      <a:pt x="207" y="92"/>
                      <a:pt x="203" y="87"/>
                      <a:pt x="19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1" name="Freeform 11"/>
              <p:cNvSpPr/>
              <p:nvPr/>
            </p:nvSpPr>
            <p:spPr bwMode="auto">
              <a:xfrm>
                <a:off x="3276" y="375"/>
                <a:ext cx="481" cy="668"/>
              </a:xfrm>
              <a:custGeom>
                <a:avLst/>
                <a:gdLst>
                  <a:gd name="T0" fmla="*/ 23 w 203"/>
                  <a:gd name="T1" fmla="*/ 59 h 282"/>
                  <a:gd name="T2" fmla="*/ 35 w 203"/>
                  <a:gd name="T3" fmla="*/ 215 h 282"/>
                  <a:gd name="T4" fmla="*/ 72 w 203"/>
                  <a:gd name="T5" fmla="*/ 246 h 282"/>
                  <a:gd name="T6" fmla="*/ 96 w 203"/>
                  <a:gd name="T7" fmla="*/ 267 h 282"/>
                  <a:gd name="T8" fmla="*/ 99 w 203"/>
                  <a:gd name="T9" fmla="*/ 270 h 282"/>
                  <a:gd name="T10" fmla="*/ 113 w 203"/>
                  <a:gd name="T11" fmla="*/ 282 h 282"/>
                  <a:gd name="T12" fmla="*/ 171 w 203"/>
                  <a:gd name="T13" fmla="*/ 207 h 282"/>
                  <a:gd name="T14" fmla="*/ 156 w 203"/>
                  <a:gd name="T15" fmla="*/ 31 h 282"/>
                  <a:gd name="T16" fmla="*/ 57 w 203"/>
                  <a:gd name="T17" fmla="*/ 22 h 282"/>
                  <a:gd name="T18" fmla="*/ 23 w 203"/>
                  <a:gd name="T19" fmla="*/ 5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2">
                    <a:moveTo>
                      <a:pt x="23" y="59"/>
                    </a:moveTo>
                    <a:cubicBezTo>
                      <a:pt x="0" y="99"/>
                      <a:pt x="12" y="165"/>
                      <a:pt x="35" y="215"/>
                    </a:cubicBezTo>
                    <a:cubicBezTo>
                      <a:pt x="38" y="215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6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4" y="274"/>
                      <a:pt x="109" y="278"/>
                      <a:pt x="113" y="282"/>
                    </a:cubicBezTo>
                    <a:cubicBezTo>
                      <a:pt x="133" y="272"/>
                      <a:pt x="151" y="241"/>
                      <a:pt x="171" y="207"/>
                    </a:cubicBezTo>
                    <a:cubicBezTo>
                      <a:pt x="203" y="150"/>
                      <a:pt x="197" y="71"/>
                      <a:pt x="156" y="31"/>
                    </a:cubicBezTo>
                    <a:cubicBezTo>
                      <a:pt x="127" y="2"/>
                      <a:pt x="89" y="0"/>
                      <a:pt x="57" y="22"/>
                    </a:cubicBezTo>
                    <a:cubicBezTo>
                      <a:pt x="44" y="30"/>
                      <a:pt x="32" y="43"/>
                      <a:pt x="23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2" name="Freeform 12"/>
              <p:cNvSpPr/>
              <p:nvPr/>
            </p:nvSpPr>
            <p:spPr bwMode="auto">
              <a:xfrm>
                <a:off x="3357" y="884"/>
                <a:ext cx="902" cy="930"/>
              </a:xfrm>
              <a:custGeom>
                <a:avLst/>
                <a:gdLst>
                  <a:gd name="T0" fmla="*/ 381 w 381"/>
                  <a:gd name="T1" fmla="*/ 346 h 393"/>
                  <a:gd name="T2" fmla="*/ 373 w 381"/>
                  <a:gd name="T3" fmla="*/ 339 h 393"/>
                  <a:gd name="T4" fmla="*/ 79 w 381"/>
                  <a:gd name="T5" fmla="*/ 67 h 393"/>
                  <a:gd name="T6" fmla="*/ 65 w 381"/>
                  <a:gd name="T7" fmla="*/ 55 h 393"/>
                  <a:gd name="T8" fmla="*/ 62 w 381"/>
                  <a:gd name="T9" fmla="*/ 52 h 393"/>
                  <a:gd name="T10" fmla="*/ 38 w 381"/>
                  <a:gd name="T11" fmla="*/ 31 h 393"/>
                  <a:gd name="T12" fmla="*/ 1 w 381"/>
                  <a:gd name="T13" fmla="*/ 0 h 393"/>
                  <a:gd name="T14" fmla="*/ 0 w 381"/>
                  <a:gd name="T15" fmla="*/ 1 h 393"/>
                  <a:gd name="T16" fmla="*/ 0 w 381"/>
                  <a:gd name="T17" fmla="*/ 1 h 393"/>
                  <a:gd name="T18" fmla="*/ 0 w 381"/>
                  <a:gd name="T19" fmla="*/ 1 h 393"/>
                  <a:gd name="T20" fmla="*/ 0 w 381"/>
                  <a:gd name="T21" fmla="*/ 2 h 393"/>
                  <a:gd name="T22" fmla="*/ 56 w 381"/>
                  <a:gd name="T23" fmla="*/ 69 h 393"/>
                  <a:gd name="T24" fmla="*/ 70 w 381"/>
                  <a:gd name="T25" fmla="*/ 84 h 393"/>
                  <a:gd name="T26" fmla="*/ 71 w 381"/>
                  <a:gd name="T27" fmla="*/ 86 h 393"/>
                  <a:gd name="T28" fmla="*/ 347 w 381"/>
                  <a:gd name="T29" fmla="*/ 385 h 393"/>
                  <a:gd name="T30" fmla="*/ 354 w 381"/>
                  <a:gd name="T31" fmla="*/ 393 h 393"/>
                  <a:gd name="T32" fmla="*/ 358 w 381"/>
                  <a:gd name="T33" fmla="*/ 392 h 393"/>
                  <a:gd name="T34" fmla="*/ 373 w 381"/>
                  <a:gd name="T35" fmla="*/ 376 h 393"/>
                  <a:gd name="T36" fmla="*/ 381 w 381"/>
                  <a:gd name="T37" fmla="*/ 351 h 393"/>
                  <a:gd name="T38" fmla="*/ 381 w 381"/>
                  <a:gd name="T39" fmla="*/ 34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1" h="393">
                    <a:moveTo>
                      <a:pt x="381" y="346"/>
                    </a:moveTo>
                    <a:cubicBezTo>
                      <a:pt x="381" y="346"/>
                      <a:pt x="378" y="344"/>
                      <a:pt x="373" y="339"/>
                    </a:cubicBezTo>
                    <a:cubicBezTo>
                      <a:pt x="336" y="304"/>
                      <a:pt x="177" y="155"/>
                      <a:pt x="79" y="67"/>
                    </a:cubicBezTo>
                    <a:cubicBezTo>
                      <a:pt x="75" y="63"/>
                      <a:pt x="70" y="59"/>
                      <a:pt x="65" y="55"/>
                    </a:cubicBezTo>
                    <a:cubicBezTo>
                      <a:pt x="64" y="54"/>
                      <a:pt x="63" y="53"/>
                      <a:pt x="62" y="52"/>
                    </a:cubicBezTo>
                    <a:cubicBezTo>
                      <a:pt x="53" y="44"/>
                      <a:pt x="45" y="37"/>
                      <a:pt x="38" y="31"/>
                    </a:cubicBezTo>
                    <a:cubicBezTo>
                      <a:pt x="21" y="16"/>
                      <a:pt x="4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1" y="40"/>
                      <a:pt x="56" y="69"/>
                    </a:cubicBezTo>
                    <a:cubicBezTo>
                      <a:pt x="61" y="74"/>
                      <a:pt x="65" y="79"/>
                      <a:pt x="70" y="84"/>
                    </a:cubicBezTo>
                    <a:cubicBezTo>
                      <a:pt x="70" y="85"/>
                      <a:pt x="71" y="85"/>
                      <a:pt x="71" y="86"/>
                    </a:cubicBezTo>
                    <a:cubicBezTo>
                      <a:pt x="161" y="186"/>
                      <a:pt x="312" y="347"/>
                      <a:pt x="347" y="385"/>
                    </a:cubicBezTo>
                    <a:cubicBezTo>
                      <a:pt x="352" y="390"/>
                      <a:pt x="354" y="393"/>
                      <a:pt x="354" y="393"/>
                    </a:cubicBezTo>
                    <a:cubicBezTo>
                      <a:pt x="354" y="393"/>
                      <a:pt x="356" y="393"/>
                      <a:pt x="358" y="392"/>
                    </a:cubicBezTo>
                    <a:cubicBezTo>
                      <a:pt x="361" y="390"/>
                      <a:pt x="367" y="387"/>
                      <a:pt x="373" y="376"/>
                    </a:cubicBezTo>
                    <a:cubicBezTo>
                      <a:pt x="379" y="366"/>
                      <a:pt x="381" y="357"/>
                      <a:pt x="381" y="351"/>
                    </a:cubicBezTo>
                    <a:cubicBezTo>
                      <a:pt x="381" y="348"/>
                      <a:pt x="381" y="346"/>
                      <a:pt x="381" y="3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3" name="Freeform 14"/>
              <p:cNvSpPr/>
              <p:nvPr/>
            </p:nvSpPr>
            <p:spPr bwMode="auto">
              <a:xfrm>
                <a:off x="4819" y="234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</p:grpSp>
        <p:sp>
          <p:nvSpPr>
            <p:cNvPr id="73" name="Content Placeholder 2"/>
            <p:cNvSpPr txBox="1"/>
            <p:nvPr/>
          </p:nvSpPr>
          <p:spPr>
            <a:xfrm>
              <a:off x="10566" y="8754"/>
              <a:ext cx="2653" cy="66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76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TextBox 78"/>
          <p:cNvSpPr txBox="1"/>
          <p:nvPr/>
        </p:nvSpPr>
        <p:spPr>
          <a:xfrm>
            <a:off x="6676676" y="4955207"/>
            <a:ext cx="1349113" cy="2242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2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32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701405" y="4271645"/>
            <a:ext cx="2155190" cy="1354455"/>
            <a:chOff x="13712" y="7281"/>
            <a:chExt cx="3394" cy="2133"/>
          </a:xfrm>
        </p:grpSpPr>
        <p:grpSp>
          <p:nvGrpSpPr>
            <p:cNvPr id="54" name="Group 4"/>
            <p:cNvGrpSpPr>
              <a:grpSpLocks noChangeAspect="1"/>
            </p:cNvGrpSpPr>
            <p:nvPr/>
          </p:nvGrpSpPr>
          <p:grpSpPr bwMode="auto">
            <a:xfrm flipH="1">
              <a:off x="13712" y="7281"/>
              <a:ext cx="1709" cy="1477"/>
              <a:chOff x="2883" y="375"/>
              <a:chExt cx="1938" cy="1977"/>
            </a:xfrm>
            <a:solidFill>
              <a:schemeClr val="accent4"/>
            </a:solidFill>
          </p:grpSpPr>
          <p:sp>
            <p:nvSpPr>
              <p:cNvPr id="55" name="Freeform 5"/>
              <p:cNvSpPr/>
              <p:nvPr/>
            </p:nvSpPr>
            <p:spPr bwMode="auto">
              <a:xfrm>
                <a:off x="4622" y="2148"/>
                <a:ext cx="199" cy="204"/>
              </a:xfrm>
              <a:custGeom>
                <a:avLst/>
                <a:gdLst>
                  <a:gd name="T0" fmla="*/ 69 w 84"/>
                  <a:gd name="T1" fmla="*/ 67 h 86"/>
                  <a:gd name="T2" fmla="*/ 35 w 84"/>
                  <a:gd name="T3" fmla="*/ 30 h 86"/>
                  <a:gd name="T4" fmla="*/ 17 w 84"/>
                  <a:gd name="T5" fmla="*/ 9 h 86"/>
                  <a:gd name="T6" fmla="*/ 6 w 84"/>
                  <a:gd name="T7" fmla="*/ 0 h 86"/>
                  <a:gd name="T8" fmla="*/ 4 w 84"/>
                  <a:gd name="T9" fmla="*/ 5 h 86"/>
                  <a:gd name="T10" fmla="*/ 0 w 84"/>
                  <a:gd name="T11" fmla="*/ 10 h 86"/>
                  <a:gd name="T12" fmla="*/ 10 w 84"/>
                  <a:gd name="T13" fmla="*/ 21 h 86"/>
                  <a:gd name="T14" fmla="*/ 30 w 84"/>
                  <a:gd name="T15" fmla="*/ 38 h 86"/>
                  <a:gd name="T16" fmla="*/ 66 w 84"/>
                  <a:gd name="T17" fmla="*/ 71 h 86"/>
                  <a:gd name="T18" fmla="*/ 83 w 84"/>
                  <a:gd name="T19" fmla="*/ 86 h 86"/>
                  <a:gd name="T20" fmla="*/ 84 w 84"/>
                  <a:gd name="T21" fmla="*/ 85 h 86"/>
                  <a:gd name="T22" fmla="*/ 69 w 84"/>
                  <a:gd name="T23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86">
                    <a:moveTo>
                      <a:pt x="69" y="67"/>
                    </a:moveTo>
                    <a:cubicBezTo>
                      <a:pt x="60" y="57"/>
                      <a:pt x="47" y="43"/>
                      <a:pt x="35" y="30"/>
                    </a:cubicBezTo>
                    <a:cubicBezTo>
                      <a:pt x="29" y="23"/>
                      <a:pt x="23" y="16"/>
                      <a:pt x="17" y="9"/>
                    </a:cubicBezTo>
                    <a:cubicBezTo>
                      <a:pt x="13" y="6"/>
                      <a:pt x="10" y="3"/>
                      <a:pt x="6" y="0"/>
                    </a:cubicBezTo>
                    <a:cubicBezTo>
                      <a:pt x="6" y="2"/>
                      <a:pt x="5" y="3"/>
                      <a:pt x="4" y="5"/>
                    </a:cubicBezTo>
                    <a:cubicBezTo>
                      <a:pt x="3" y="7"/>
                      <a:pt x="1" y="9"/>
                      <a:pt x="0" y="10"/>
                    </a:cubicBezTo>
                    <a:cubicBezTo>
                      <a:pt x="3" y="14"/>
                      <a:pt x="7" y="17"/>
                      <a:pt x="10" y="21"/>
                    </a:cubicBezTo>
                    <a:cubicBezTo>
                      <a:pt x="16" y="27"/>
                      <a:pt x="23" y="32"/>
                      <a:pt x="30" y="38"/>
                    </a:cubicBezTo>
                    <a:cubicBezTo>
                      <a:pt x="43" y="50"/>
                      <a:pt x="56" y="63"/>
                      <a:pt x="66" y="71"/>
                    </a:cubicBezTo>
                    <a:cubicBezTo>
                      <a:pt x="76" y="80"/>
                      <a:pt x="83" y="86"/>
                      <a:pt x="83" y="86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4" y="85"/>
                      <a:pt x="78" y="78"/>
                      <a:pt x="69" y="6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4177" y="1665"/>
                <a:ext cx="490" cy="566"/>
              </a:xfrm>
              <a:custGeom>
                <a:avLst/>
                <a:gdLst>
                  <a:gd name="T0" fmla="*/ 204 w 207"/>
                  <a:gd name="T1" fmla="*/ 156 h 239"/>
                  <a:gd name="T2" fmla="*/ 48 w 207"/>
                  <a:gd name="T3" fmla="*/ 0 h 239"/>
                  <a:gd name="T4" fmla="*/ 35 w 207"/>
                  <a:gd name="T5" fmla="*/ 53 h 239"/>
                  <a:gd name="T6" fmla="*/ 0 w 207"/>
                  <a:gd name="T7" fmla="*/ 83 h 239"/>
                  <a:gd name="T8" fmla="*/ 156 w 207"/>
                  <a:gd name="T9" fmla="*/ 239 h 239"/>
                  <a:gd name="T10" fmla="*/ 188 w 207"/>
                  <a:gd name="T11" fmla="*/ 214 h 239"/>
                  <a:gd name="T12" fmla="*/ 192 w 207"/>
                  <a:gd name="T13" fmla="*/ 209 h 239"/>
                  <a:gd name="T14" fmla="*/ 194 w 207"/>
                  <a:gd name="T15" fmla="*/ 204 h 239"/>
                  <a:gd name="T16" fmla="*/ 204 w 207"/>
                  <a:gd name="T17" fmla="*/ 15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39">
                    <a:moveTo>
                      <a:pt x="204" y="156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54" y="6"/>
                      <a:pt x="48" y="30"/>
                      <a:pt x="35" y="53"/>
                    </a:cubicBezTo>
                    <a:cubicBezTo>
                      <a:pt x="22" y="75"/>
                      <a:pt x="7" y="88"/>
                      <a:pt x="0" y="83"/>
                    </a:cubicBezTo>
                    <a:cubicBezTo>
                      <a:pt x="156" y="239"/>
                      <a:pt x="156" y="239"/>
                      <a:pt x="156" y="239"/>
                    </a:cubicBezTo>
                    <a:cubicBezTo>
                      <a:pt x="156" y="239"/>
                      <a:pt x="173" y="237"/>
                      <a:pt x="188" y="214"/>
                    </a:cubicBezTo>
                    <a:cubicBezTo>
                      <a:pt x="189" y="213"/>
                      <a:pt x="191" y="211"/>
                      <a:pt x="192" y="209"/>
                    </a:cubicBezTo>
                    <a:cubicBezTo>
                      <a:pt x="193" y="207"/>
                      <a:pt x="194" y="206"/>
                      <a:pt x="194" y="204"/>
                    </a:cubicBezTo>
                    <a:cubicBezTo>
                      <a:pt x="207" y="178"/>
                      <a:pt x="204" y="156"/>
                      <a:pt x="204" y="1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7" name="Freeform 7"/>
              <p:cNvSpPr/>
              <p:nvPr/>
            </p:nvSpPr>
            <p:spPr bwMode="auto">
              <a:xfrm>
                <a:off x="4167" y="1656"/>
                <a:ext cx="137" cy="218"/>
              </a:xfrm>
              <a:custGeom>
                <a:avLst/>
                <a:gdLst>
                  <a:gd name="T0" fmla="*/ 52 w 58"/>
                  <a:gd name="T1" fmla="*/ 4 h 92"/>
                  <a:gd name="T2" fmla="*/ 31 w 58"/>
                  <a:gd name="T3" fmla="*/ 13 h 92"/>
                  <a:gd name="T4" fmla="*/ 39 w 58"/>
                  <a:gd name="T5" fmla="*/ 20 h 92"/>
                  <a:gd name="T6" fmla="*/ 39 w 58"/>
                  <a:gd name="T7" fmla="*/ 25 h 92"/>
                  <a:gd name="T8" fmla="*/ 31 w 58"/>
                  <a:gd name="T9" fmla="*/ 50 h 92"/>
                  <a:gd name="T10" fmla="*/ 16 w 58"/>
                  <a:gd name="T11" fmla="*/ 66 h 92"/>
                  <a:gd name="T12" fmla="*/ 12 w 58"/>
                  <a:gd name="T13" fmla="*/ 67 h 92"/>
                  <a:gd name="T14" fmla="*/ 5 w 58"/>
                  <a:gd name="T15" fmla="*/ 59 h 92"/>
                  <a:gd name="T16" fmla="*/ 3 w 58"/>
                  <a:gd name="T17" fmla="*/ 87 h 92"/>
                  <a:gd name="T18" fmla="*/ 4 w 58"/>
                  <a:gd name="T19" fmla="*/ 87 h 92"/>
                  <a:gd name="T20" fmla="*/ 39 w 58"/>
                  <a:gd name="T21" fmla="*/ 57 h 92"/>
                  <a:gd name="T22" fmla="*/ 52 w 58"/>
                  <a:gd name="T23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92">
                    <a:moveTo>
                      <a:pt x="52" y="4"/>
                    </a:moveTo>
                    <a:cubicBezTo>
                      <a:pt x="48" y="0"/>
                      <a:pt x="40" y="4"/>
                      <a:pt x="31" y="13"/>
                    </a:cubicBezTo>
                    <a:cubicBezTo>
                      <a:pt x="36" y="18"/>
                      <a:pt x="39" y="20"/>
                      <a:pt x="39" y="20"/>
                    </a:cubicBezTo>
                    <a:cubicBezTo>
                      <a:pt x="39" y="20"/>
                      <a:pt x="39" y="22"/>
                      <a:pt x="39" y="25"/>
                    </a:cubicBezTo>
                    <a:cubicBezTo>
                      <a:pt x="39" y="31"/>
                      <a:pt x="37" y="40"/>
                      <a:pt x="31" y="50"/>
                    </a:cubicBezTo>
                    <a:cubicBezTo>
                      <a:pt x="25" y="61"/>
                      <a:pt x="19" y="64"/>
                      <a:pt x="16" y="66"/>
                    </a:cubicBezTo>
                    <a:cubicBezTo>
                      <a:pt x="14" y="67"/>
                      <a:pt x="12" y="67"/>
                      <a:pt x="12" y="67"/>
                    </a:cubicBezTo>
                    <a:cubicBezTo>
                      <a:pt x="12" y="67"/>
                      <a:pt x="10" y="64"/>
                      <a:pt x="5" y="59"/>
                    </a:cubicBezTo>
                    <a:cubicBezTo>
                      <a:pt x="0" y="72"/>
                      <a:pt x="0" y="83"/>
                      <a:pt x="3" y="87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11" y="92"/>
                      <a:pt x="26" y="79"/>
                      <a:pt x="39" y="57"/>
                    </a:cubicBezTo>
                    <a:cubicBezTo>
                      <a:pt x="52" y="34"/>
                      <a:pt x="58" y="10"/>
                      <a:pt x="5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8" name="Freeform 8"/>
              <p:cNvSpPr/>
              <p:nvPr/>
            </p:nvSpPr>
            <p:spPr bwMode="auto">
              <a:xfrm>
                <a:off x="2883" y="799"/>
                <a:ext cx="474" cy="407"/>
              </a:xfrm>
              <a:custGeom>
                <a:avLst/>
                <a:gdLst>
                  <a:gd name="T0" fmla="*/ 83 w 200"/>
                  <a:gd name="T1" fmla="*/ 65 h 172"/>
                  <a:gd name="T2" fmla="*/ 200 w 200"/>
                  <a:gd name="T3" fmla="*/ 38 h 172"/>
                  <a:gd name="T4" fmla="*/ 200 w 200"/>
                  <a:gd name="T5" fmla="*/ 37 h 172"/>
                  <a:gd name="T6" fmla="*/ 73 w 200"/>
                  <a:gd name="T7" fmla="*/ 14 h 172"/>
                  <a:gd name="T8" fmla="*/ 9 w 200"/>
                  <a:gd name="T9" fmla="*/ 126 h 172"/>
                  <a:gd name="T10" fmla="*/ 64 w 200"/>
                  <a:gd name="T11" fmla="*/ 172 h 172"/>
                  <a:gd name="T12" fmla="*/ 83 w 200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0" h="172">
                    <a:moveTo>
                      <a:pt x="83" y="65"/>
                    </a:moveTo>
                    <a:cubicBezTo>
                      <a:pt x="105" y="26"/>
                      <a:pt x="157" y="23"/>
                      <a:pt x="200" y="38"/>
                    </a:cubicBezTo>
                    <a:cubicBezTo>
                      <a:pt x="200" y="38"/>
                      <a:pt x="200" y="37"/>
                      <a:pt x="200" y="37"/>
                    </a:cubicBezTo>
                    <a:cubicBezTo>
                      <a:pt x="159" y="14"/>
                      <a:pt x="109" y="0"/>
                      <a:pt x="73" y="14"/>
                    </a:cubicBezTo>
                    <a:cubicBezTo>
                      <a:pt x="6" y="41"/>
                      <a:pt x="0" y="81"/>
                      <a:pt x="9" y="126"/>
                    </a:cubicBezTo>
                    <a:cubicBezTo>
                      <a:pt x="14" y="152"/>
                      <a:pt x="35" y="167"/>
                      <a:pt x="64" y="172"/>
                    </a:cubicBezTo>
                    <a:cubicBezTo>
                      <a:pt x="58" y="137"/>
                      <a:pt x="64" y="97"/>
                      <a:pt x="8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59" name="Freeform 9"/>
              <p:cNvSpPr/>
              <p:nvPr/>
            </p:nvSpPr>
            <p:spPr bwMode="auto">
              <a:xfrm>
                <a:off x="3236" y="427"/>
                <a:ext cx="175" cy="460"/>
              </a:xfrm>
              <a:custGeom>
                <a:avLst/>
                <a:gdLst>
                  <a:gd name="T0" fmla="*/ 40 w 74"/>
                  <a:gd name="T1" fmla="*/ 37 h 194"/>
                  <a:gd name="T2" fmla="*/ 74 w 74"/>
                  <a:gd name="T3" fmla="*/ 0 h 194"/>
                  <a:gd name="T4" fmla="*/ 1 w 74"/>
                  <a:gd name="T5" fmla="*/ 100 h 194"/>
                  <a:gd name="T6" fmla="*/ 51 w 74"/>
                  <a:gd name="T7" fmla="*/ 194 h 194"/>
                  <a:gd name="T8" fmla="*/ 52 w 74"/>
                  <a:gd name="T9" fmla="*/ 193 h 194"/>
                  <a:gd name="T10" fmla="*/ 40 w 74"/>
                  <a:gd name="T11" fmla="*/ 3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194">
                    <a:moveTo>
                      <a:pt x="40" y="37"/>
                    </a:moveTo>
                    <a:cubicBezTo>
                      <a:pt x="49" y="21"/>
                      <a:pt x="61" y="8"/>
                      <a:pt x="74" y="0"/>
                    </a:cubicBezTo>
                    <a:cubicBezTo>
                      <a:pt x="31" y="9"/>
                      <a:pt x="0" y="30"/>
                      <a:pt x="1" y="100"/>
                    </a:cubicBezTo>
                    <a:cubicBezTo>
                      <a:pt x="1" y="132"/>
                      <a:pt x="23" y="166"/>
                      <a:pt x="51" y="194"/>
                    </a:cubicBezTo>
                    <a:cubicBezTo>
                      <a:pt x="52" y="193"/>
                      <a:pt x="52" y="193"/>
                      <a:pt x="52" y="193"/>
                    </a:cubicBezTo>
                    <a:cubicBezTo>
                      <a:pt x="29" y="143"/>
                      <a:pt x="17" y="77"/>
                      <a:pt x="40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60" name="Freeform 10"/>
              <p:cNvSpPr/>
              <p:nvPr/>
            </p:nvSpPr>
            <p:spPr bwMode="auto">
              <a:xfrm>
                <a:off x="3020" y="853"/>
                <a:ext cx="505" cy="613"/>
              </a:xfrm>
              <a:custGeom>
                <a:avLst/>
                <a:gdLst>
                  <a:gd name="T0" fmla="*/ 198 w 213"/>
                  <a:gd name="T1" fmla="*/ 82 h 259"/>
                  <a:gd name="T2" fmla="*/ 142 w 213"/>
                  <a:gd name="T3" fmla="*/ 15 h 259"/>
                  <a:gd name="T4" fmla="*/ 25 w 213"/>
                  <a:gd name="T5" fmla="*/ 42 h 259"/>
                  <a:gd name="T6" fmla="*/ 6 w 213"/>
                  <a:gd name="T7" fmla="*/ 149 h 259"/>
                  <a:gd name="T8" fmla="*/ 39 w 213"/>
                  <a:gd name="T9" fmla="*/ 218 h 259"/>
                  <a:gd name="T10" fmla="*/ 172 w 213"/>
                  <a:gd name="T11" fmla="*/ 189 h 259"/>
                  <a:gd name="T12" fmla="*/ 211 w 213"/>
                  <a:gd name="T13" fmla="*/ 104 h 259"/>
                  <a:gd name="T14" fmla="*/ 213 w 213"/>
                  <a:gd name="T15" fmla="*/ 99 h 259"/>
                  <a:gd name="T16" fmla="*/ 212 w 213"/>
                  <a:gd name="T17" fmla="*/ 97 h 259"/>
                  <a:gd name="T18" fmla="*/ 198 w 213"/>
                  <a:gd name="T19" fmla="*/ 82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259">
                    <a:moveTo>
                      <a:pt x="198" y="82"/>
                    </a:moveTo>
                    <a:cubicBezTo>
                      <a:pt x="173" y="53"/>
                      <a:pt x="145" y="23"/>
                      <a:pt x="142" y="15"/>
                    </a:cubicBezTo>
                    <a:cubicBezTo>
                      <a:pt x="99" y="0"/>
                      <a:pt x="47" y="3"/>
                      <a:pt x="25" y="42"/>
                    </a:cubicBezTo>
                    <a:cubicBezTo>
                      <a:pt x="6" y="74"/>
                      <a:pt x="0" y="114"/>
                      <a:pt x="6" y="149"/>
                    </a:cubicBezTo>
                    <a:cubicBezTo>
                      <a:pt x="10" y="176"/>
                      <a:pt x="22" y="201"/>
                      <a:pt x="39" y="218"/>
                    </a:cubicBezTo>
                    <a:cubicBezTo>
                      <a:pt x="80" y="259"/>
                      <a:pt x="139" y="246"/>
                      <a:pt x="172" y="189"/>
                    </a:cubicBezTo>
                    <a:cubicBezTo>
                      <a:pt x="190" y="158"/>
                      <a:pt x="207" y="130"/>
                      <a:pt x="211" y="104"/>
                    </a:cubicBezTo>
                    <a:cubicBezTo>
                      <a:pt x="212" y="102"/>
                      <a:pt x="213" y="100"/>
                      <a:pt x="213" y="99"/>
                    </a:cubicBezTo>
                    <a:cubicBezTo>
                      <a:pt x="213" y="98"/>
                      <a:pt x="212" y="98"/>
                      <a:pt x="212" y="97"/>
                    </a:cubicBezTo>
                    <a:cubicBezTo>
                      <a:pt x="207" y="92"/>
                      <a:pt x="203" y="87"/>
                      <a:pt x="19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61" name="Freeform 11"/>
              <p:cNvSpPr/>
              <p:nvPr/>
            </p:nvSpPr>
            <p:spPr bwMode="auto">
              <a:xfrm>
                <a:off x="3276" y="375"/>
                <a:ext cx="481" cy="668"/>
              </a:xfrm>
              <a:custGeom>
                <a:avLst/>
                <a:gdLst>
                  <a:gd name="T0" fmla="*/ 23 w 203"/>
                  <a:gd name="T1" fmla="*/ 59 h 282"/>
                  <a:gd name="T2" fmla="*/ 35 w 203"/>
                  <a:gd name="T3" fmla="*/ 215 h 282"/>
                  <a:gd name="T4" fmla="*/ 72 w 203"/>
                  <a:gd name="T5" fmla="*/ 246 h 282"/>
                  <a:gd name="T6" fmla="*/ 96 w 203"/>
                  <a:gd name="T7" fmla="*/ 267 h 282"/>
                  <a:gd name="T8" fmla="*/ 99 w 203"/>
                  <a:gd name="T9" fmla="*/ 270 h 282"/>
                  <a:gd name="T10" fmla="*/ 113 w 203"/>
                  <a:gd name="T11" fmla="*/ 282 h 282"/>
                  <a:gd name="T12" fmla="*/ 171 w 203"/>
                  <a:gd name="T13" fmla="*/ 207 h 282"/>
                  <a:gd name="T14" fmla="*/ 156 w 203"/>
                  <a:gd name="T15" fmla="*/ 31 h 282"/>
                  <a:gd name="T16" fmla="*/ 57 w 203"/>
                  <a:gd name="T17" fmla="*/ 22 h 282"/>
                  <a:gd name="T18" fmla="*/ 23 w 203"/>
                  <a:gd name="T19" fmla="*/ 59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3" h="282">
                    <a:moveTo>
                      <a:pt x="23" y="59"/>
                    </a:moveTo>
                    <a:cubicBezTo>
                      <a:pt x="0" y="99"/>
                      <a:pt x="12" y="165"/>
                      <a:pt x="35" y="215"/>
                    </a:cubicBezTo>
                    <a:cubicBezTo>
                      <a:pt x="38" y="215"/>
                      <a:pt x="55" y="231"/>
                      <a:pt x="72" y="246"/>
                    </a:cubicBezTo>
                    <a:cubicBezTo>
                      <a:pt x="79" y="252"/>
                      <a:pt x="87" y="259"/>
                      <a:pt x="96" y="267"/>
                    </a:cubicBezTo>
                    <a:cubicBezTo>
                      <a:pt x="97" y="268"/>
                      <a:pt x="98" y="269"/>
                      <a:pt x="99" y="270"/>
                    </a:cubicBezTo>
                    <a:cubicBezTo>
                      <a:pt x="104" y="274"/>
                      <a:pt x="109" y="278"/>
                      <a:pt x="113" y="282"/>
                    </a:cubicBezTo>
                    <a:cubicBezTo>
                      <a:pt x="133" y="272"/>
                      <a:pt x="151" y="241"/>
                      <a:pt x="171" y="207"/>
                    </a:cubicBezTo>
                    <a:cubicBezTo>
                      <a:pt x="203" y="150"/>
                      <a:pt x="197" y="71"/>
                      <a:pt x="156" y="31"/>
                    </a:cubicBezTo>
                    <a:cubicBezTo>
                      <a:pt x="127" y="2"/>
                      <a:pt x="89" y="0"/>
                      <a:pt x="57" y="22"/>
                    </a:cubicBezTo>
                    <a:cubicBezTo>
                      <a:pt x="44" y="30"/>
                      <a:pt x="32" y="43"/>
                      <a:pt x="23" y="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62" name="Freeform 12"/>
              <p:cNvSpPr/>
              <p:nvPr/>
            </p:nvSpPr>
            <p:spPr bwMode="auto">
              <a:xfrm>
                <a:off x="3357" y="884"/>
                <a:ext cx="902" cy="930"/>
              </a:xfrm>
              <a:custGeom>
                <a:avLst/>
                <a:gdLst>
                  <a:gd name="T0" fmla="*/ 381 w 381"/>
                  <a:gd name="T1" fmla="*/ 346 h 393"/>
                  <a:gd name="T2" fmla="*/ 373 w 381"/>
                  <a:gd name="T3" fmla="*/ 339 h 393"/>
                  <a:gd name="T4" fmla="*/ 79 w 381"/>
                  <a:gd name="T5" fmla="*/ 67 h 393"/>
                  <a:gd name="T6" fmla="*/ 65 w 381"/>
                  <a:gd name="T7" fmla="*/ 55 h 393"/>
                  <a:gd name="T8" fmla="*/ 62 w 381"/>
                  <a:gd name="T9" fmla="*/ 52 h 393"/>
                  <a:gd name="T10" fmla="*/ 38 w 381"/>
                  <a:gd name="T11" fmla="*/ 31 h 393"/>
                  <a:gd name="T12" fmla="*/ 1 w 381"/>
                  <a:gd name="T13" fmla="*/ 0 h 393"/>
                  <a:gd name="T14" fmla="*/ 0 w 381"/>
                  <a:gd name="T15" fmla="*/ 1 h 393"/>
                  <a:gd name="T16" fmla="*/ 0 w 381"/>
                  <a:gd name="T17" fmla="*/ 1 h 393"/>
                  <a:gd name="T18" fmla="*/ 0 w 381"/>
                  <a:gd name="T19" fmla="*/ 1 h 393"/>
                  <a:gd name="T20" fmla="*/ 0 w 381"/>
                  <a:gd name="T21" fmla="*/ 2 h 393"/>
                  <a:gd name="T22" fmla="*/ 56 w 381"/>
                  <a:gd name="T23" fmla="*/ 69 h 393"/>
                  <a:gd name="T24" fmla="*/ 70 w 381"/>
                  <a:gd name="T25" fmla="*/ 84 h 393"/>
                  <a:gd name="T26" fmla="*/ 71 w 381"/>
                  <a:gd name="T27" fmla="*/ 86 h 393"/>
                  <a:gd name="T28" fmla="*/ 347 w 381"/>
                  <a:gd name="T29" fmla="*/ 385 h 393"/>
                  <a:gd name="T30" fmla="*/ 354 w 381"/>
                  <a:gd name="T31" fmla="*/ 393 h 393"/>
                  <a:gd name="T32" fmla="*/ 358 w 381"/>
                  <a:gd name="T33" fmla="*/ 392 h 393"/>
                  <a:gd name="T34" fmla="*/ 373 w 381"/>
                  <a:gd name="T35" fmla="*/ 376 h 393"/>
                  <a:gd name="T36" fmla="*/ 381 w 381"/>
                  <a:gd name="T37" fmla="*/ 351 h 393"/>
                  <a:gd name="T38" fmla="*/ 381 w 381"/>
                  <a:gd name="T39" fmla="*/ 34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1" h="393">
                    <a:moveTo>
                      <a:pt x="381" y="346"/>
                    </a:moveTo>
                    <a:cubicBezTo>
                      <a:pt x="381" y="346"/>
                      <a:pt x="378" y="344"/>
                      <a:pt x="373" y="339"/>
                    </a:cubicBezTo>
                    <a:cubicBezTo>
                      <a:pt x="336" y="304"/>
                      <a:pt x="177" y="155"/>
                      <a:pt x="79" y="67"/>
                    </a:cubicBezTo>
                    <a:cubicBezTo>
                      <a:pt x="75" y="63"/>
                      <a:pt x="70" y="59"/>
                      <a:pt x="65" y="55"/>
                    </a:cubicBezTo>
                    <a:cubicBezTo>
                      <a:pt x="64" y="54"/>
                      <a:pt x="63" y="53"/>
                      <a:pt x="62" y="52"/>
                    </a:cubicBezTo>
                    <a:cubicBezTo>
                      <a:pt x="53" y="44"/>
                      <a:pt x="45" y="37"/>
                      <a:pt x="38" y="31"/>
                    </a:cubicBezTo>
                    <a:cubicBezTo>
                      <a:pt x="21" y="16"/>
                      <a:pt x="4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1" y="40"/>
                      <a:pt x="56" y="69"/>
                    </a:cubicBezTo>
                    <a:cubicBezTo>
                      <a:pt x="61" y="74"/>
                      <a:pt x="65" y="79"/>
                      <a:pt x="70" y="84"/>
                    </a:cubicBezTo>
                    <a:cubicBezTo>
                      <a:pt x="70" y="85"/>
                      <a:pt x="71" y="85"/>
                      <a:pt x="71" y="86"/>
                    </a:cubicBezTo>
                    <a:cubicBezTo>
                      <a:pt x="161" y="186"/>
                      <a:pt x="312" y="347"/>
                      <a:pt x="347" y="385"/>
                    </a:cubicBezTo>
                    <a:cubicBezTo>
                      <a:pt x="352" y="390"/>
                      <a:pt x="354" y="393"/>
                      <a:pt x="354" y="393"/>
                    </a:cubicBezTo>
                    <a:cubicBezTo>
                      <a:pt x="354" y="393"/>
                      <a:pt x="356" y="393"/>
                      <a:pt x="358" y="392"/>
                    </a:cubicBezTo>
                    <a:cubicBezTo>
                      <a:pt x="361" y="390"/>
                      <a:pt x="367" y="387"/>
                      <a:pt x="373" y="376"/>
                    </a:cubicBezTo>
                    <a:cubicBezTo>
                      <a:pt x="379" y="366"/>
                      <a:pt x="381" y="357"/>
                      <a:pt x="381" y="351"/>
                    </a:cubicBezTo>
                    <a:cubicBezTo>
                      <a:pt x="381" y="348"/>
                      <a:pt x="381" y="346"/>
                      <a:pt x="381" y="34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  <p:sp>
            <p:nvSpPr>
              <p:cNvPr id="63" name="Freeform 14"/>
              <p:cNvSpPr/>
              <p:nvPr/>
            </p:nvSpPr>
            <p:spPr bwMode="auto">
              <a:xfrm>
                <a:off x="4819" y="2349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79405" tIns="39702" rIns="79405" bIns="3970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1485">
                  <a:cs typeface="+mn-ea"/>
                  <a:sym typeface="+mn-lt"/>
                </a:endParaRPr>
              </a:p>
            </p:txBody>
          </p:sp>
        </p:grpSp>
        <p:sp>
          <p:nvSpPr>
            <p:cNvPr id="75" name="Content Placeholder 2"/>
            <p:cNvSpPr txBox="1"/>
            <p:nvPr/>
          </p:nvSpPr>
          <p:spPr>
            <a:xfrm>
              <a:off x="14454" y="8754"/>
              <a:ext cx="2653" cy="660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76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endParaRPr lang="en-US" altLang="zh-CN" sz="76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6" name="TextBox 78"/>
          <p:cNvSpPr txBox="1"/>
          <p:nvPr/>
        </p:nvSpPr>
        <p:spPr>
          <a:xfrm>
            <a:off x="9178200" y="4923457"/>
            <a:ext cx="1349113" cy="2242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325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请替换文字内容</a:t>
            </a:r>
            <a:endParaRPr lang="zh-CN" altLang="en-US" sz="1325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29585"/>
            <a:ext cx="2247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76739"/>
                </a:solidFill>
                <a:cs typeface="+mn-ea"/>
                <a:sym typeface="+mn-lt"/>
              </a:rPr>
              <a:t>解决方案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6" grpId="0" bldLvl="0" animBg="1"/>
      <p:bldP spid="18" grpId="0" bldLvl="0" animBg="1"/>
      <p:bldP spid="20" grpId="0" bldLvl="0" animBg="1"/>
      <p:bldP spid="22" grpId="0" bldLvl="0" animBg="1"/>
      <p:bldP spid="64" grpId="0"/>
      <p:bldP spid="74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财务计划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1879600"/>
            <a:ext cx="0" cy="285750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485900" y="2400300"/>
            <a:ext cx="2146300" cy="2146300"/>
          </a:xfrm>
          <a:prstGeom prst="ellipse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65500" y="3213100"/>
            <a:ext cx="1333500" cy="1333500"/>
          </a:xfrm>
          <a:prstGeom prst="ellipse">
            <a:avLst/>
          </a:prstGeom>
          <a:solidFill>
            <a:srgbClr val="E8BD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5900" y="1528574"/>
            <a:ext cx="2476500" cy="351254"/>
            <a:chOff x="7607300" y="899755"/>
            <a:chExt cx="2476500" cy="351254"/>
          </a:xfrm>
        </p:grpSpPr>
        <p:sp>
          <p:nvSpPr>
            <p:cNvPr id="16" name="矩形 15"/>
            <p:cNvSpPr/>
            <p:nvPr/>
          </p:nvSpPr>
          <p:spPr>
            <a:xfrm>
              <a:off x="7988300" y="899755"/>
              <a:ext cx="1714500" cy="342900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07300" y="912455"/>
              <a:ext cx="2476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资金投入情况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96200" y="1395055"/>
            <a:ext cx="2476500" cy="351254"/>
            <a:chOff x="7607300" y="899755"/>
            <a:chExt cx="2476500" cy="351254"/>
          </a:xfrm>
        </p:grpSpPr>
        <p:sp>
          <p:nvSpPr>
            <p:cNvPr id="20" name="矩形 19"/>
            <p:cNvSpPr/>
            <p:nvPr/>
          </p:nvSpPr>
          <p:spPr>
            <a:xfrm>
              <a:off x="7988300" y="899755"/>
              <a:ext cx="1714500" cy="342900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07300" y="912455"/>
              <a:ext cx="24765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资金使用计划占比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866900" y="3730595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第一期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40100" y="40068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第一期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500" y="2926889"/>
            <a:ext cx="19685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500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万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67050" y="3487519"/>
            <a:ext cx="196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万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778000" y="3651250"/>
            <a:ext cx="15875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594100" y="3975100"/>
            <a:ext cx="863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6670674" y="2028825"/>
            <a:ext cx="4524375" cy="3016250"/>
            <a:chOff x="6670674" y="2193925"/>
            <a:chExt cx="4524375" cy="3016250"/>
          </a:xfrm>
        </p:grpSpPr>
        <p:graphicFrame>
          <p:nvGraphicFramePr>
            <p:cNvPr id="15" name="图表 14"/>
            <p:cNvGraphicFramePr/>
            <p:nvPr/>
          </p:nvGraphicFramePr>
          <p:xfrm>
            <a:off x="6670674" y="2193925"/>
            <a:ext cx="4524375" cy="30162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3" name="文本框 32"/>
            <p:cNvSpPr txBox="1"/>
            <p:nvPr/>
          </p:nvSpPr>
          <p:spPr>
            <a:xfrm>
              <a:off x="9702800" y="3470131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937501" y="2801089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445501" y="2477636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715250" y="3674129"/>
              <a:ext cx="7493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Group 4"/>
            <p:cNvGrpSpPr>
              <a:grpSpLocks noChangeAspect="1"/>
            </p:cNvGrpSpPr>
            <p:nvPr/>
          </p:nvGrpSpPr>
          <p:grpSpPr bwMode="auto">
            <a:xfrm>
              <a:off x="8629649" y="3178874"/>
              <a:ext cx="606426" cy="734095"/>
              <a:chOff x="3688" y="1976"/>
              <a:chExt cx="304" cy="368"/>
            </a:xfrm>
          </p:grpSpPr>
          <p:sp>
            <p:nvSpPr>
              <p:cNvPr id="3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688" y="1976"/>
                <a:ext cx="304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3628" y="1969"/>
                <a:ext cx="424" cy="378"/>
              </a:xfrm>
              <a:custGeom>
                <a:avLst/>
                <a:gdLst>
                  <a:gd name="T0" fmla="*/ 85 w 176"/>
                  <a:gd name="T1" fmla="*/ 125 h 157"/>
                  <a:gd name="T2" fmla="*/ 91 w 176"/>
                  <a:gd name="T3" fmla="*/ 125 h 157"/>
                  <a:gd name="T4" fmla="*/ 89 w 176"/>
                  <a:gd name="T5" fmla="*/ 108 h 157"/>
                  <a:gd name="T6" fmla="*/ 73 w 176"/>
                  <a:gd name="T7" fmla="*/ 85 h 157"/>
                  <a:gd name="T8" fmla="*/ 76 w 176"/>
                  <a:gd name="T9" fmla="*/ 90 h 157"/>
                  <a:gd name="T10" fmla="*/ 73 w 176"/>
                  <a:gd name="T11" fmla="*/ 85 h 157"/>
                  <a:gd name="T12" fmla="*/ 85 w 176"/>
                  <a:gd name="T13" fmla="*/ 76 h 157"/>
                  <a:gd name="T14" fmla="*/ 89 w 176"/>
                  <a:gd name="T15" fmla="*/ 95 h 157"/>
                  <a:gd name="T16" fmla="*/ 91 w 176"/>
                  <a:gd name="T17" fmla="*/ 77 h 157"/>
                  <a:gd name="T18" fmla="*/ 129 w 176"/>
                  <a:gd name="T19" fmla="*/ 55 h 157"/>
                  <a:gd name="T20" fmla="*/ 104 w 176"/>
                  <a:gd name="T21" fmla="*/ 32 h 157"/>
                  <a:gd name="T22" fmla="*/ 103 w 176"/>
                  <a:gd name="T23" fmla="*/ 28 h 157"/>
                  <a:gd name="T24" fmla="*/ 112 w 176"/>
                  <a:gd name="T25" fmla="*/ 6 h 157"/>
                  <a:gd name="T26" fmla="*/ 60 w 176"/>
                  <a:gd name="T27" fmla="*/ 6 h 157"/>
                  <a:gd name="T28" fmla="*/ 70 w 176"/>
                  <a:gd name="T29" fmla="*/ 30 h 157"/>
                  <a:gd name="T30" fmla="*/ 73 w 176"/>
                  <a:gd name="T31" fmla="*/ 33 h 157"/>
                  <a:gd name="T32" fmla="*/ 57 w 176"/>
                  <a:gd name="T33" fmla="*/ 156 h 157"/>
                  <a:gd name="T34" fmla="*/ 118 w 176"/>
                  <a:gd name="T35" fmla="*/ 156 h 157"/>
                  <a:gd name="T36" fmla="*/ 114 w 176"/>
                  <a:gd name="T37" fmla="*/ 114 h 157"/>
                  <a:gd name="T38" fmla="*/ 101 w 176"/>
                  <a:gd name="T39" fmla="*/ 129 h 157"/>
                  <a:gd name="T40" fmla="*/ 98 w 176"/>
                  <a:gd name="T41" fmla="*/ 136 h 157"/>
                  <a:gd name="T42" fmla="*/ 91 w 176"/>
                  <a:gd name="T43" fmla="*/ 136 h 157"/>
                  <a:gd name="T44" fmla="*/ 89 w 176"/>
                  <a:gd name="T45" fmla="*/ 132 h 157"/>
                  <a:gd name="T46" fmla="*/ 86 w 176"/>
                  <a:gd name="T47" fmla="*/ 136 h 157"/>
                  <a:gd name="T48" fmla="*/ 78 w 176"/>
                  <a:gd name="T49" fmla="*/ 136 h 157"/>
                  <a:gd name="T50" fmla="*/ 71 w 176"/>
                  <a:gd name="T51" fmla="*/ 127 h 157"/>
                  <a:gd name="T52" fmla="*/ 67 w 176"/>
                  <a:gd name="T53" fmla="*/ 108 h 157"/>
                  <a:gd name="T54" fmla="*/ 77 w 176"/>
                  <a:gd name="T55" fmla="*/ 122 h 157"/>
                  <a:gd name="T56" fmla="*/ 72 w 176"/>
                  <a:gd name="T57" fmla="*/ 102 h 157"/>
                  <a:gd name="T58" fmla="*/ 63 w 176"/>
                  <a:gd name="T59" fmla="*/ 87 h 157"/>
                  <a:gd name="T60" fmla="*/ 71 w 176"/>
                  <a:gd name="T61" fmla="*/ 73 h 157"/>
                  <a:gd name="T62" fmla="*/ 77 w 176"/>
                  <a:gd name="T63" fmla="*/ 63 h 157"/>
                  <a:gd name="T64" fmla="*/ 85 w 176"/>
                  <a:gd name="T65" fmla="*/ 63 h 157"/>
                  <a:gd name="T66" fmla="*/ 87 w 176"/>
                  <a:gd name="T67" fmla="*/ 68 h 157"/>
                  <a:gd name="T68" fmla="*/ 91 w 176"/>
                  <a:gd name="T69" fmla="*/ 63 h 157"/>
                  <a:gd name="T70" fmla="*/ 99 w 176"/>
                  <a:gd name="T71" fmla="*/ 63 h 157"/>
                  <a:gd name="T72" fmla="*/ 100 w 176"/>
                  <a:gd name="T73" fmla="*/ 71 h 157"/>
                  <a:gd name="T74" fmla="*/ 112 w 176"/>
                  <a:gd name="T75" fmla="*/ 87 h 157"/>
                  <a:gd name="T76" fmla="*/ 103 w 176"/>
                  <a:gd name="T77" fmla="*/ 86 h 157"/>
                  <a:gd name="T78" fmla="*/ 100 w 176"/>
                  <a:gd name="T79" fmla="*/ 98 h 157"/>
                  <a:gd name="T80" fmla="*/ 112 w 176"/>
                  <a:gd name="T81" fmla="*/ 106 h 157"/>
                  <a:gd name="T82" fmla="*/ 101 w 176"/>
                  <a:gd name="T83" fmla="*/ 111 h 157"/>
                  <a:gd name="T84" fmla="*/ 99 w 176"/>
                  <a:gd name="T85" fmla="*/ 123 h 157"/>
                  <a:gd name="T86" fmla="*/ 104 w 176"/>
                  <a:gd name="T87" fmla="*/ 1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57">
                    <a:moveTo>
                      <a:pt x="85" y="106"/>
                    </a:moveTo>
                    <a:cubicBezTo>
                      <a:pt x="85" y="125"/>
                      <a:pt x="85" y="125"/>
                      <a:pt x="85" y="125"/>
                    </a:cubicBezTo>
                    <a:cubicBezTo>
                      <a:pt x="87" y="125"/>
                      <a:pt x="88" y="125"/>
                      <a:pt x="89" y="125"/>
                    </a:cubicBezTo>
                    <a:cubicBezTo>
                      <a:pt x="90" y="125"/>
                      <a:pt x="90" y="125"/>
                      <a:pt x="91" y="125"/>
                    </a:cubicBezTo>
                    <a:cubicBezTo>
                      <a:pt x="91" y="108"/>
                      <a:pt x="91" y="108"/>
                      <a:pt x="91" y="108"/>
                    </a:cubicBezTo>
                    <a:cubicBezTo>
                      <a:pt x="90" y="108"/>
                      <a:pt x="90" y="108"/>
                      <a:pt x="89" y="108"/>
                    </a:cubicBezTo>
                    <a:cubicBezTo>
                      <a:pt x="88" y="107"/>
                      <a:pt x="86" y="107"/>
                      <a:pt x="85" y="106"/>
                    </a:cubicBezTo>
                    <a:close/>
                    <a:moveTo>
                      <a:pt x="73" y="85"/>
                    </a:moveTo>
                    <a:cubicBezTo>
                      <a:pt x="73" y="86"/>
                      <a:pt x="73" y="88"/>
                      <a:pt x="74" y="89"/>
                    </a:cubicBezTo>
                    <a:cubicBezTo>
                      <a:pt x="75" y="89"/>
                      <a:pt x="75" y="90"/>
                      <a:pt x="76" y="90"/>
                    </a:cubicBezTo>
                    <a:cubicBezTo>
                      <a:pt x="76" y="79"/>
                      <a:pt x="76" y="79"/>
                      <a:pt x="76" y="79"/>
                    </a:cubicBezTo>
                    <a:cubicBezTo>
                      <a:pt x="74" y="81"/>
                      <a:pt x="73" y="83"/>
                      <a:pt x="73" y="85"/>
                    </a:cubicBezTo>
                    <a:close/>
                    <a:moveTo>
                      <a:pt x="88" y="76"/>
                    </a:moveTo>
                    <a:cubicBezTo>
                      <a:pt x="87" y="76"/>
                      <a:pt x="86" y="76"/>
                      <a:pt x="85" y="76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6" y="94"/>
                      <a:pt x="87" y="94"/>
                      <a:pt x="89" y="95"/>
                    </a:cubicBezTo>
                    <a:cubicBezTo>
                      <a:pt x="90" y="95"/>
                      <a:pt x="90" y="95"/>
                      <a:pt x="91" y="95"/>
                    </a:cubicBezTo>
                    <a:cubicBezTo>
                      <a:pt x="91" y="77"/>
                      <a:pt x="91" y="77"/>
                      <a:pt x="91" y="77"/>
                    </a:cubicBezTo>
                    <a:cubicBezTo>
                      <a:pt x="90" y="76"/>
                      <a:pt x="89" y="76"/>
                      <a:pt x="88" y="76"/>
                    </a:cubicBezTo>
                    <a:close/>
                    <a:moveTo>
                      <a:pt x="129" y="55"/>
                    </a:moveTo>
                    <a:cubicBezTo>
                      <a:pt x="122" y="48"/>
                      <a:pt x="105" y="38"/>
                      <a:pt x="104" y="33"/>
                    </a:cubicBezTo>
                    <a:cubicBezTo>
                      <a:pt x="104" y="33"/>
                      <a:pt x="104" y="32"/>
                      <a:pt x="104" y="32"/>
                    </a:cubicBezTo>
                    <a:cubicBezTo>
                      <a:pt x="105" y="32"/>
                      <a:pt x="106" y="31"/>
                      <a:pt x="106" y="30"/>
                    </a:cubicBezTo>
                    <a:cubicBezTo>
                      <a:pt x="106" y="29"/>
                      <a:pt x="105" y="28"/>
                      <a:pt x="103" y="28"/>
                    </a:cubicBezTo>
                    <a:cubicBezTo>
                      <a:pt x="103" y="28"/>
                      <a:pt x="103" y="28"/>
                      <a:pt x="103" y="28"/>
                    </a:cubicBezTo>
                    <a:cubicBezTo>
                      <a:pt x="103" y="23"/>
                      <a:pt x="108" y="21"/>
                      <a:pt x="112" y="6"/>
                    </a:cubicBezTo>
                    <a:cubicBezTo>
                      <a:pt x="95" y="1"/>
                      <a:pt x="95" y="5"/>
                      <a:pt x="82" y="11"/>
                    </a:cubicBezTo>
                    <a:cubicBezTo>
                      <a:pt x="72" y="13"/>
                      <a:pt x="73" y="0"/>
                      <a:pt x="60" y="6"/>
                    </a:cubicBezTo>
                    <a:cubicBezTo>
                      <a:pt x="67" y="19"/>
                      <a:pt x="72" y="23"/>
                      <a:pt x="73" y="28"/>
                    </a:cubicBezTo>
                    <a:cubicBezTo>
                      <a:pt x="71" y="28"/>
                      <a:pt x="70" y="29"/>
                      <a:pt x="70" y="30"/>
                    </a:cubicBezTo>
                    <a:cubicBezTo>
                      <a:pt x="70" y="31"/>
                      <a:pt x="71" y="32"/>
                      <a:pt x="73" y="32"/>
                    </a:cubicBezTo>
                    <a:cubicBezTo>
                      <a:pt x="73" y="32"/>
                      <a:pt x="73" y="32"/>
                      <a:pt x="73" y="33"/>
                    </a:cubicBezTo>
                    <a:cubicBezTo>
                      <a:pt x="71" y="38"/>
                      <a:pt x="54" y="48"/>
                      <a:pt x="47" y="55"/>
                    </a:cubicBezTo>
                    <a:cubicBezTo>
                      <a:pt x="31" y="70"/>
                      <a:pt x="0" y="154"/>
                      <a:pt x="57" y="156"/>
                    </a:cubicBezTo>
                    <a:cubicBezTo>
                      <a:pt x="84" y="157"/>
                      <a:pt x="88" y="157"/>
                      <a:pt x="88" y="157"/>
                    </a:cubicBezTo>
                    <a:cubicBezTo>
                      <a:pt x="88" y="157"/>
                      <a:pt x="91" y="157"/>
                      <a:pt x="118" y="156"/>
                    </a:cubicBezTo>
                    <a:cubicBezTo>
                      <a:pt x="176" y="154"/>
                      <a:pt x="144" y="70"/>
                      <a:pt x="129" y="55"/>
                    </a:cubicBezTo>
                    <a:close/>
                    <a:moveTo>
                      <a:pt x="114" y="114"/>
                    </a:moveTo>
                    <a:cubicBezTo>
                      <a:pt x="113" y="117"/>
                      <a:pt x="112" y="120"/>
                      <a:pt x="110" y="123"/>
                    </a:cubicBezTo>
                    <a:cubicBezTo>
                      <a:pt x="108" y="126"/>
                      <a:pt x="105" y="128"/>
                      <a:pt x="101" y="129"/>
                    </a:cubicBezTo>
                    <a:cubicBezTo>
                      <a:pt x="100" y="130"/>
                      <a:pt x="99" y="130"/>
                      <a:pt x="99" y="130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98" y="138"/>
                      <a:pt x="96" y="139"/>
                      <a:pt x="94" y="139"/>
                    </a:cubicBezTo>
                    <a:cubicBezTo>
                      <a:pt x="92" y="139"/>
                      <a:pt x="91" y="138"/>
                      <a:pt x="91" y="136"/>
                    </a:cubicBezTo>
                    <a:cubicBezTo>
                      <a:pt x="91" y="132"/>
                      <a:pt x="91" y="132"/>
                      <a:pt x="91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88" y="132"/>
                      <a:pt x="87" y="132"/>
                      <a:pt x="86" y="132"/>
                    </a:cubicBezTo>
                    <a:cubicBezTo>
                      <a:pt x="86" y="136"/>
                      <a:pt x="86" y="136"/>
                      <a:pt x="86" y="136"/>
                    </a:cubicBezTo>
                    <a:cubicBezTo>
                      <a:pt x="86" y="138"/>
                      <a:pt x="84" y="139"/>
                      <a:pt x="82" y="139"/>
                    </a:cubicBezTo>
                    <a:cubicBezTo>
                      <a:pt x="80" y="139"/>
                      <a:pt x="78" y="138"/>
                      <a:pt x="78" y="136"/>
                    </a:cubicBezTo>
                    <a:cubicBezTo>
                      <a:pt x="78" y="130"/>
                      <a:pt x="78" y="130"/>
                      <a:pt x="78" y="130"/>
                    </a:cubicBezTo>
                    <a:cubicBezTo>
                      <a:pt x="75" y="129"/>
                      <a:pt x="73" y="128"/>
                      <a:pt x="71" y="127"/>
                    </a:cubicBezTo>
                    <a:cubicBezTo>
                      <a:pt x="67" y="124"/>
                      <a:pt x="64" y="119"/>
                      <a:pt x="63" y="113"/>
                    </a:cubicBezTo>
                    <a:cubicBezTo>
                      <a:pt x="62" y="110"/>
                      <a:pt x="64" y="108"/>
                      <a:pt x="67" y="108"/>
                    </a:cubicBezTo>
                    <a:cubicBezTo>
                      <a:pt x="69" y="109"/>
                      <a:pt x="72" y="111"/>
                      <a:pt x="72" y="114"/>
                    </a:cubicBezTo>
                    <a:cubicBezTo>
                      <a:pt x="73" y="117"/>
                      <a:pt x="75" y="120"/>
                      <a:pt x="77" y="122"/>
                    </a:cubicBezTo>
                    <a:cubicBezTo>
                      <a:pt x="76" y="103"/>
                      <a:pt x="76" y="103"/>
                      <a:pt x="76" y="103"/>
                    </a:cubicBezTo>
                    <a:cubicBezTo>
                      <a:pt x="74" y="103"/>
                      <a:pt x="73" y="102"/>
                      <a:pt x="72" y="102"/>
                    </a:cubicBezTo>
                    <a:cubicBezTo>
                      <a:pt x="69" y="100"/>
                      <a:pt x="67" y="98"/>
                      <a:pt x="65" y="95"/>
                    </a:cubicBezTo>
                    <a:cubicBezTo>
                      <a:pt x="64" y="93"/>
                      <a:pt x="63" y="90"/>
                      <a:pt x="63" y="87"/>
                    </a:cubicBezTo>
                    <a:cubicBezTo>
                      <a:pt x="64" y="84"/>
                      <a:pt x="64" y="81"/>
                      <a:pt x="66" y="79"/>
                    </a:cubicBezTo>
                    <a:cubicBezTo>
                      <a:pt x="67" y="77"/>
                      <a:pt x="69" y="75"/>
                      <a:pt x="71" y="73"/>
                    </a:cubicBezTo>
                    <a:cubicBezTo>
                      <a:pt x="72" y="72"/>
                      <a:pt x="74" y="71"/>
                      <a:pt x="77" y="70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78" y="62"/>
                      <a:pt x="79" y="60"/>
                      <a:pt x="82" y="60"/>
                    </a:cubicBezTo>
                    <a:cubicBezTo>
                      <a:pt x="84" y="60"/>
                      <a:pt x="85" y="61"/>
                      <a:pt x="85" y="63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86" y="68"/>
                      <a:pt x="86" y="68"/>
                      <a:pt x="87" y="68"/>
                    </a:cubicBezTo>
                    <a:cubicBezTo>
                      <a:pt x="88" y="68"/>
                      <a:pt x="90" y="68"/>
                      <a:pt x="91" y="69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1" y="61"/>
                      <a:pt x="92" y="60"/>
                      <a:pt x="95" y="60"/>
                    </a:cubicBezTo>
                    <a:cubicBezTo>
                      <a:pt x="97" y="60"/>
                      <a:pt x="99" y="62"/>
                      <a:pt x="99" y="63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100" y="70"/>
                      <a:pt x="100" y="70"/>
                      <a:pt x="100" y="71"/>
                    </a:cubicBezTo>
                    <a:cubicBezTo>
                      <a:pt x="104" y="72"/>
                      <a:pt x="106" y="74"/>
                      <a:pt x="108" y="76"/>
                    </a:cubicBezTo>
                    <a:cubicBezTo>
                      <a:pt x="110" y="79"/>
                      <a:pt x="112" y="83"/>
                      <a:pt x="112" y="87"/>
                    </a:cubicBezTo>
                    <a:cubicBezTo>
                      <a:pt x="113" y="90"/>
                      <a:pt x="111" y="92"/>
                      <a:pt x="108" y="92"/>
                    </a:cubicBezTo>
                    <a:cubicBezTo>
                      <a:pt x="105" y="92"/>
                      <a:pt x="103" y="89"/>
                      <a:pt x="103" y="86"/>
                    </a:cubicBezTo>
                    <a:cubicBezTo>
                      <a:pt x="102" y="84"/>
                      <a:pt x="101" y="83"/>
                      <a:pt x="100" y="81"/>
                    </a:cubicBezTo>
                    <a:cubicBezTo>
                      <a:pt x="100" y="98"/>
                      <a:pt x="100" y="98"/>
                      <a:pt x="100" y="98"/>
                    </a:cubicBezTo>
                    <a:cubicBezTo>
                      <a:pt x="103" y="99"/>
                      <a:pt x="105" y="100"/>
                      <a:pt x="106" y="100"/>
                    </a:cubicBezTo>
                    <a:cubicBezTo>
                      <a:pt x="109" y="101"/>
                      <a:pt x="111" y="103"/>
                      <a:pt x="112" y="106"/>
                    </a:cubicBezTo>
                    <a:cubicBezTo>
                      <a:pt x="113" y="108"/>
                      <a:pt x="114" y="111"/>
                      <a:pt x="114" y="114"/>
                    </a:cubicBezTo>
                    <a:close/>
                    <a:moveTo>
                      <a:pt x="101" y="111"/>
                    </a:moveTo>
                    <a:cubicBezTo>
                      <a:pt x="101" y="111"/>
                      <a:pt x="100" y="111"/>
                      <a:pt x="100" y="111"/>
                    </a:cubicBezTo>
                    <a:cubicBezTo>
                      <a:pt x="99" y="123"/>
                      <a:pt x="99" y="123"/>
                      <a:pt x="99" y="123"/>
                    </a:cubicBezTo>
                    <a:cubicBezTo>
                      <a:pt x="99" y="123"/>
                      <a:pt x="99" y="123"/>
                      <a:pt x="100" y="122"/>
                    </a:cubicBezTo>
                    <a:cubicBezTo>
                      <a:pt x="102" y="121"/>
                      <a:pt x="103" y="118"/>
                      <a:pt x="104" y="116"/>
                    </a:cubicBezTo>
                    <a:cubicBezTo>
                      <a:pt x="104" y="114"/>
                      <a:pt x="103" y="112"/>
                      <a:pt x="101" y="111"/>
                    </a:cubicBezTo>
                    <a:close/>
                  </a:path>
                </a:pathLst>
              </a:custGeom>
              <a:solidFill>
                <a:srgbClr val="D767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1352550" y="5206772"/>
            <a:ext cx="375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    第一期投资将于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13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日进入，用于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开发与推广，第二期预计将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2016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日进入，具体占比视第一期财务状况决定。</a:t>
            </a:r>
            <a:endParaRPr lang="zh-CN" altLang="en-US" sz="12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33778" y="5301782"/>
            <a:ext cx="4398168" cy="614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第一期投资将主要用在以下方面：技术开发占比为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60%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、推广拓展占比为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20%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、设计成本占比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10%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、人力占比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10%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40380"/>
            <a:ext cx="2597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D76739"/>
                </a:solidFill>
                <a:cs typeface="+mn-ea"/>
                <a:sym typeface="+mn-lt"/>
              </a:rPr>
              <a:t>SWOT</a:t>
            </a:r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分析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321118" y="1548130"/>
            <a:ext cx="9390062" cy="3938945"/>
            <a:chOff x="1350963" y="1765300"/>
            <a:chExt cx="9390062" cy="3938945"/>
          </a:xfrm>
        </p:grpSpPr>
        <p:sp>
          <p:nvSpPr>
            <p:cNvPr id="6" name="矩形 5"/>
            <p:cNvSpPr/>
            <p:nvPr/>
          </p:nvSpPr>
          <p:spPr>
            <a:xfrm>
              <a:off x="1460500" y="1765300"/>
              <a:ext cx="4610100" cy="1968500"/>
            </a:xfrm>
            <a:prstGeom prst="rect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070600" y="3729395"/>
              <a:ext cx="4610100" cy="1968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070600" y="1765300"/>
              <a:ext cx="4610100" cy="1968500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60500" y="3735745"/>
              <a:ext cx="4610100" cy="1968500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5372100" y="2603500"/>
              <a:ext cx="1689100" cy="292100"/>
            </a:xfrm>
            <a:prstGeom prst="triangle">
              <a:avLst/>
            </a:prstGeom>
            <a:solidFill>
              <a:srgbClr val="F0D2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7531100" y="3729395"/>
              <a:ext cx="1689100" cy="292100"/>
            </a:xfrm>
            <a:prstGeom prst="triangl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080000" y="4573945"/>
              <a:ext cx="1689100" cy="2921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2921000" y="3437295"/>
              <a:ext cx="1689100" cy="292100"/>
            </a:xfrm>
            <a:prstGeom prst="triangl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50963" y="2099746"/>
              <a:ext cx="123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zh-CN" alt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509125" y="2202576"/>
              <a:ext cx="123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zh-CN" alt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83725" y="4157046"/>
              <a:ext cx="123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T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85888" y="4207957"/>
              <a:ext cx="12319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zh-CN" altLang="en-US" sz="7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736850" y="1916351"/>
              <a:ext cx="249555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我们的优势有哪些？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699250" y="1854160"/>
              <a:ext cx="249555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我们的劣势有哪些？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692400" y="5010547"/>
              <a:ext cx="249555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我们的机会有哪些？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661150" y="5010547"/>
              <a:ext cx="249555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我们的威胁有哪些？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378575" y="2479575"/>
              <a:ext cx="32131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  企业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决策层只重视当前战术和策略，忽视长远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战略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，湮没在日常经营性事物中，不能统观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大局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28875" y="2509560"/>
              <a:ext cx="33972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在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保留原有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大部分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业务和实现业绩稳步增长的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同时，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继承了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绝大部分的客户资源、保持良好的客户关系，在市场上占领了绝对的优势。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492375" y="4043005"/>
              <a:ext cx="32988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      中国加入</a:t>
              </a:r>
              <a:r>
                <a:rPr lang="en-US" altLang="zh-CN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WTO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后市场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逐步对外开放，将加快企业的国际化进程，有利于企业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的经营管理、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运作机制、人才培养与国际接轨。</a:t>
              </a:r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428875" y="1916351"/>
              <a:ext cx="0" cy="1516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9461500" y="2039461"/>
              <a:ext cx="0" cy="1516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492375" y="4043005"/>
              <a:ext cx="0" cy="1516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6216650" y="4121487"/>
              <a:ext cx="30480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     国内外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许多公司采用高薪、高福利等政策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吸引移动互联网人才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造成</a:t>
              </a:r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XX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行业人才严重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流失。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483725" y="3955375"/>
              <a:ext cx="0" cy="151653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55650" y="-2671110"/>
            <a:ext cx="6881118" cy="12199585"/>
          </a:xfrm>
          <a:prstGeom prst="rect">
            <a:avLst/>
          </a:prstGeom>
        </p:spPr>
      </p:pic>
      <p:pic>
        <p:nvPicPr>
          <p:cNvPr id="6" name="图片 5" descr="115"/>
          <p:cNvPicPr>
            <a:picLocks noChangeAspect="1"/>
          </p:cNvPicPr>
          <p:nvPr/>
        </p:nvPicPr>
        <p:blipFill>
          <a:blip r:embed="rId2"/>
          <a:srcRect b="10008"/>
          <a:stretch>
            <a:fillRect/>
          </a:stretch>
        </p:blipFill>
        <p:spPr>
          <a:xfrm>
            <a:off x="702606" y="855486"/>
            <a:ext cx="10718847" cy="51457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 descr="1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26" y="855486"/>
            <a:ext cx="10610268" cy="833710"/>
          </a:xfrm>
          <a:prstGeom prst="rect">
            <a:avLst/>
          </a:prstGeom>
        </p:spPr>
      </p:pic>
      <p:pic>
        <p:nvPicPr>
          <p:cNvPr id="8" name="图片 7" descr="1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388" y="1835872"/>
            <a:ext cx="946098" cy="155249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890889" y="4919019"/>
            <a:ext cx="926536" cy="6563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265" b="1" dirty="0">
                <a:solidFill>
                  <a:srgbClr val="E46C0A"/>
                </a:solidFill>
                <a:cs typeface="+mn-ea"/>
                <a:sym typeface="+mn-lt"/>
              </a:rPr>
              <a:t>logo</a:t>
            </a:r>
            <a:endParaRPr lang="en-US" altLang="zh-CN" sz="4265" b="1" dirty="0">
              <a:solidFill>
                <a:srgbClr val="E46C0A"/>
              </a:solidFill>
              <a:cs typeface="+mn-ea"/>
              <a:sym typeface="+mn-lt"/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7328446" y="2156215"/>
            <a:ext cx="3528154" cy="82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en-US" altLang="zh-CN" sz="5335" dirty="0" smtClean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2655" dirty="0" smtClean="0">
                <a:solidFill>
                  <a:schemeClr val="bg1"/>
                </a:solidFill>
                <a:cs typeface="+mn-ea"/>
                <a:sym typeface="+mn-lt"/>
              </a:rPr>
              <a:t>BUSINESS PLAN</a:t>
            </a:r>
            <a:endParaRPr lang="en-US" altLang="zh-CN" sz="2655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7"/>
          <p:cNvSpPr>
            <a:spLocks noChangeArrowheads="1"/>
          </p:cNvSpPr>
          <p:nvPr/>
        </p:nvSpPr>
        <p:spPr bwMode="auto">
          <a:xfrm>
            <a:off x="6813070" y="2851611"/>
            <a:ext cx="492255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3795" b="1" dirty="0" smtClean="0">
                <a:solidFill>
                  <a:schemeClr val="bg1"/>
                </a:solidFill>
                <a:cs typeface="+mn-ea"/>
                <a:sym typeface="+mn-lt"/>
              </a:rPr>
              <a:t>商业创业融资计划书</a:t>
            </a:r>
            <a:endParaRPr lang="zh-CN" altLang="en-US" sz="3795" b="1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7188764" y="3571089"/>
            <a:ext cx="4170567" cy="262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705" dirty="0">
                <a:solidFill>
                  <a:srgbClr val="E46C0A"/>
                </a:solidFill>
                <a:cs typeface="+mn-ea"/>
                <a:sym typeface="+mn-lt"/>
              </a:rPr>
              <a:t>年终总结  新年计划 述职报告 工作汇报</a:t>
            </a:r>
            <a:endParaRPr lang="zh-CN" altLang="en-US" sz="1705" dirty="0">
              <a:solidFill>
                <a:srgbClr val="E46C0A"/>
              </a:solidFill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图片2.png图片2"/>
          <p:cNvPicPr preferRelativeResize="0"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21675" y="2443405"/>
            <a:ext cx="3977301" cy="19158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3365500" y="2707005"/>
            <a:ext cx="2057400" cy="1710690"/>
            <a:chOff x="5300" y="4263"/>
            <a:chExt cx="3240" cy="2694"/>
          </a:xfrm>
        </p:grpSpPr>
        <p:sp>
          <p:nvSpPr>
            <p:cNvPr id="5" name="矩形 4"/>
            <p:cNvSpPr/>
            <p:nvPr/>
          </p:nvSpPr>
          <p:spPr>
            <a:xfrm rot="2700000">
              <a:off x="5300" y="4263"/>
              <a:ext cx="2155" cy="2155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7196" y="6373"/>
              <a:ext cx="584" cy="584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8254" y="6305"/>
              <a:ext cx="286" cy="286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070876" y="2934407"/>
            <a:ext cx="19633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0D2AF"/>
                </a:solidFill>
                <a:cs typeface="+mn-ea"/>
                <a:sym typeface="+mn-lt"/>
              </a:rPr>
              <a:t>PART</a:t>
            </a:r>
            <a:endParaRPr lang="en-US" altLang="zh-CN" sz="3600" dirty="0" smtClean="0">
              <a:solidFill>
                <a:srgbClr val="F0D2AF"/>
              </a:solidFill>
              <a:cs typeface="+mn-ea"/>
              <a:sym typeface="+mn-lt"/>
            </a:endParaRPr>
          </a:p>
          <a:p>
            <a:pPr algn="ctr"/>
            <a:r>
              <a:rPr lang="en-US" altLang="zh-CN" sz="3600" dirty="0" smtClean="0">
                <a:solidFill>
                  <a:srgbClr val="F0D2AF"/>
                </a:solidFill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rgbClr val="F0D2AF"/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084423" y="1384236"/>
            <a:ext cx="4214484" cy="4939038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11841" y="-2469331"/>
            <a:ext cx="4214484" cy="4939038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734547" y="2465589"/>
            <a:ext cx="320838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76739"/>
                </a:solidFill>
                <a:cs typeface="+mn-ea"/>
                <a:sym typeface="+mn-lt"/>
              </a:rPr>
              <a:t>项目介绍</a:t>
            </a:r>
            <a:endParaRPr lang="zh-CN" altLang="en-US" sz="48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017006" y="3391345"/>
            <a:ext cx="7174659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422407" y="3505519"/>
            <a:ext cx="134028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行业前景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11677" y="3505519"/>
            <a:ext cx="134028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需求分析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83346" y="3505519"/>
            <a:ext cx="134028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盈利模式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30454" y="3505519"/>
            <a:ext cx="134028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核心优势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5400000">
            <a:off x="8497206" y="1680029"/>
            <a:ext cx="1162050" cy="1162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5400000">
            <a:off x="9849756" y="1680029"/>
            <a:ext cx="1162050" cy="1162050"/>
          </a:xfrm>
          <a:prstGeom prst="rect">
            <a:avLst/>
          </a:prstGeom>
          <a:solidFill>
            <a:srgbClr val="F0D2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8497206" y="3051629"/>
            <a:ext cx="1162050" cy="116205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9849756" y="3051629"/>
            <a:ext cx="1162050" cy="1162050"/>
          </a:xfrm>
          <a:prstGeom prst="rect">
            <a:avLst/>
          </a:prstGeom>
          <a:blipFill dpi="0" rotWithShape="0">
            <a:blip r:embed="rId1" cstate="screen"/>
            <a:srcRect/>
            <a:tile tx="-114300" ty="-25400" sx="15000" sy="1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rot="5400000">
            <a:off x="9849756" y="4423229"/>
            <a:ext cx="1162050" cy="11620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97206" y="4423229"/>
            <a:ext cx="1162050" cy="116205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 l="-23000"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5400000">
            <a:off x="7144656" y="4423229"/>
            <a:ext cx="1162050" cy="116205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行业前景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51893" y="2479339"/>
            <a:ext cx="5326289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     </a:t>
            </a:r>
            <a:r>
              <a:rPr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309803" y="1921168"/>
            <a:ext cx="4428618" cy="476147"/>
            <a:chOff x="1265602" y="1767878"/>
            <a:chExt cx="4428618" cy="476147"/>
          </a:xfrm>
        </p:grpSpPr>
        <p:sp>
          <p:nvSpPr>
            <p:cNvPr id="25" name="矩形 24"/>
            <p:cNvSpPr/>
            <p:nvPr/>
          </p:nvSpPr>
          <p:spPr>
            <a:xfrm>
              <a:off x="1265602" y="1767878"/>
              <a:ext cx="4414762" cy="476147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87618" y="1805896"/>
              <a:ext cx="44066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朝阳产业    革新先锋    市场潜力巨大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544376" y="1875171"/>
              <a:ext cx="0" cy="258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846704" y="1875171"/>
              <a:ext cx="0" cy="2584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需求分析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78288" y="1389097"/>
            <a:ext cx="5204985" cy="4113770"/>
            <a:chOff x="5820228" y="1155991"/>
            <a:chExt cx="5204985" cy="4113770"/>
          </a:xfrm>
        </p:grpSpPr>
        <p:graphicFrame>
          <p:nvGraphicFramePr>
            <p:cNvPr id="22" name="图表 21"/>
            <p:cNvGraphicFramePr/>
            <p:nvPr/>
          </p:nvGraphicFramePr>
          <p:xfrm>
            <a:off x="5820228" y="1799771"/>
            <a:ext cx="5204985" cy="34699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33" name="任意多边形 32"/>
            <p:cNvSpPr/>
            <p:nvPr/>
          </p:nvSpPr>
          <p:spPr>
            <a:xfrm rot="2920123">
              <a:off x="7353109" y="-215335"/>
              <a:ext cx="2059642" cy="4802293"/>
            </a:xfrm>
            <a:custGeom>
              <a:avLst/>
              <a:gdLst>
                <a:gd name="connsiteX0" fmla="*/ 1554072 w 2059642"/>
                <a:gd name="connsiteY0" fmla="*/ 0 h 4802293"/>
                <a:gd name="connsiteX1" fmla="*/ 2059642 w 2059642"/>
                <a:gd name="connsiteY1" fmla="*/ 470165 h 4802293"/>
                <a:gd name="connsiteX2" fmla="*/ 1779097 w 2059642"/>
                <a:gd name="connsiteY2" fmla="*/ 470165 h 4802293"/>
                <a:gd name="connsiteX3" fmla="*/ 1770526 w 2059642"/>
                <a:gd name="connsiteY3" fmla="*/ 566418 h 4802293"/>
                <a:gd name="connsiteX4" fmla="*/ 1340935 w 2059642"/>
                <a:gd name="connsiteY4" fmla="*/ 2384783 h 4802293"/>
                <a:gd name="connsiteX5" fmla="*/ 118514 w 2059642"/>
                <a:gd name="connsiteY5" fmla="*/ 4676114 h 4802293"/>
                <a:gd name="connsiteX6" fmla="*/ 0 w 2059642"/>
                <a:gd name="connsiteY6" fmla="*/ 4802293 h 4802293"/>
                <a:gd name="connsiteX7" fmla="*/ 100847 w 2059642"/>
                <a:gd name="connsiteY7" fmla="*/ 4649585 h 4802293"/>
                <a:gd name="connsiteX8" fmla="*/ 946208 w 2059642"/>
                <a:gd name="connsiteY8" fmla="*/ 2694678 h 4802293"/>
                <a:gd name="connsiteX9" fmla="*/ 1305085 w 2059642"/>
                <a:gd name="connsiteY9" fmla="*/ 595271 h 4802293"/>
                <a:gd name="connsiteX10" fmla="*/ 1304310 w 2059642"/>
                <a:gd name="connsiteY10" fmla="*/ 470165 h 4802293"/>
                <a:gd name="connsiteX11" fmla="*/ 1048502 w 2059642"/>
                <a:gd name="connsiteY11" fmla="*/ 470165 h 480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59642" h="4802293">
                  <a:moveTo>
                    <a:pt x="1554072" y="0"/>
                  </a:moveTo>
                  <a:lnTo>
                    <a:pt x="2059642" y="470165"/>
                  </a:lnTo>
                  <a:lnTo>
                    <a:pt x="1779097" y="470165"/>
                  </a:lnTo>
                  <a:lnTo>
                    <a:pt x="1770526" y="566418"/>
                  </a:lnTo>
                  <a:cubicBezTo>
                    <a:pt x="1709917" y="1106984"/>
                    <a:pt x="1566484" y="1734248"/>
                    <a:pt x="1340935" y="2384783"/>
                  </a:cubicBezTo>
                  <a:cubicBezTo>
                    <a:pt x="1002613" y="3360586"/>
                    <a:pt x="551595" y="4180897"/>
                    <a:pt x="118514" y="4676114"/>
                  </a:cubicBezTo>
                  <a:lnTo>
                    <a:pt x="0" y="4802293"/>
                  </a:lnTo>
                  <a:lnTo>
                    <a:pt x="100847" y="4649585"/>
                  </a:lnTo>
                  <a:cubicBezTo>
                    <a:pt x="416432" y="4143838"/>
                    <a:pt x="717488" y="3464708"/>
                    <a:pt x="946208" y="2694678"/>
                  </a:cubicBezTo>
                  <a:cubicBezTo>
                    <a:pt x="1174927" y="1924647"/>
                    <a:pt x="1293417" y="1191289"/>
                    <a:pt x="1305085" y="595271"/>
                  </a:cubicBezTo>
                  <a:lnTo>
                    <a:pt x="1304310" y="470165"/>
                  </a:lnTo>
                  <a:lnTo>
                    <a:pt x="1048502" y="470165"/>
                  </a:lnTo>
                  <a:close/>
                </a:path>
              </a:pathLst>
            </a:cu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659617" y="1154463"/>
            <a:ext cx="2113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D76739"/>
                </a:solidFill>
                <a:cs typeface="+mn-ea"/>
                <a:sym typeface="+mn-lt"/>
              </a:rPr>
              <a:t>近年行业需求走势</a:t>
            </a:r>
            <a:endParaRPr lang="zh-CN" altLang="en-US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88645" y="1139949"/>
            <a:ext cx="1954112" cy="369332"/>
          </a:xfrm>
          <a:prstGeom prst="rect">
            <a:avLst/>
          </a:prstGeom>
          <a:noFill/>
          <a:ln>
            <a:solidFill>
              <a:srgbClr val="D767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3" name="图表 42"/>
          <p:cNvGraphicFramePr/>
          <p:nvPr/>
        </p:nvGraphicFramePr>
        <p:xfrm>
          <a:off x="832632" y="1981073"/>
          <a:ext cx="4160284" cy="2773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4" name="文本框 43"/>
          <p:cNvSpPr txBox="1"/>
          <p:nvPr/>
        </p:nvSpPr>
        <p:spPr>
          <a:xfrm>
            <a:off x="2960916" y="2924630"/>
            <a:ext cx="1059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588635" y="616729"/>
            <a:ext cx="1574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D76739"/>
                </a:solidFill>
                <a:cs typeface="+mn-ea"/>
                <a:sym typeface="+mn-lt"/>
              </a:rPr>
              <a:t>32</a:t>
            </a:r>
            <a:r>
              <a:rPr lang="zh-CN" altLang="en-US" sz="2800" b="1" dirty="0" smtClean="0">
                <a:solidFill>
                  <a:srgbClr val="D76739"/>
                </a:solidFill>
                <a:cs typeface="+mn-ea"/>
                <a:sym typeface="+mn-lt"/>
              </a:rPr>
              <a:t>亿元</a:t>
            </a:r>
            <a:endParaRPr lang="zh-CN" altLang="en-US" sz="28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40115" y="5503099"/>
            <a:ext cx="8911771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人群占比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60%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，近年来市场占有率逐年上增，据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XXX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机构数据分析，预测在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2016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年市场交易额达到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32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亿元，需求明显，市场缺口十分大，盈利空间明显，现在上线是填补空白的良好契机。</a:t>
            </a:r>
            <a:endParaRPr lang="zh-CN" altLang="en-US" sz="14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盈利模式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pic>
        <p:nvPicPr>
          <p:cNvPr id="20" name="图片 19" descr="D:\商务办公摄影图\新建文件夹 (2)\500555107.jpg50055510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2530" y="2295525"/>
            <a:ext cx="3776345" cy="22669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290243" y="5215213"/>
            <a:ext cx="7508644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盈利模式为产品内收费为准，主要手段有广告位出租、付费下载、会员充值，增值服务，另有租借资质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、佣金收取等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盈利来源。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96000" y="1755902"/>
            <a:ext cx="5036483" cy="2738746"/>
            <a:chOff x="5609002" y="1752599"/>
            <a:chExt cx="5920312" cy="3219355"/>
          </a:xfrm>
        </p:grpSpPr>
        <p:grpSp>
          <p:nvGrpSpPr>
            <p:cNvPr id="11" name="组合 10"/>
            <p:cNvGrpSpPr/>
            <p:nvPr/>
          </p:nvGrpSpPr>
          <p:grpSpPr>
            <a:xfrm>
              <a:off x="6877050" y="1752599"/>
              <a:ext cx="3219354" cy="3219355"/>
              <a:chOff x="4248150" y="1885949"/>
              <a:chExt cx="3219354" cy="3219355"/>
            </a:xfrm>
          </p:grpSpPr>
          <p:sp>
            <p:nvSpPr>
              <p:cNvPr id="7" name="矩形 6"/>
              <p:cNvSpPr/>
              <p:nvPr/>
            </p:nvSpPr>
            <p:spPr>
              <a:xfrm rot="2700000">
                <a:off x="4248150" y="1885949"/>
                <a:ext cx="1333500" cy="133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2700000">
                <a:off x="6134004" y="1885951"/>
                <a:ext cx="1333500" cy="1333500"/>
              </a:xfrm>
              <a:prstGeom prst="rect">
                <a:avLst/>
              </a:prstGeom>
              <a:solidFill>
                <a:srgbClr val="F0D2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 rot="2700000">
                <a:off x="4248151" y="3771803"/>
                <a:ext cx="1333500" cy="13335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 rot="2700000">
                <a:off x="6134004" y="3771804"/>
                <a:ext cx="1333500" cy="1333500"/>
              </a:xfrm>
              <a:prstGeom prst="rect">
                <a:avLst/>
              </a:prstGeom>
              <a:solidFill>
                <a:srgbClr val="D767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 rot="2700000">
              <a:off x="5609002" y="2951428"/>
              <a:ext cx="821693" cy="8216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2700000">
              <a:off x="10542758" y="2951428"/>
              <a:ext cx="821693" cy="821693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100435" y="2969726"/>
              <a:ext cx="922033" cy="832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D76739"/>
                  </a:solidFill>
                  <a:cs typeface="+mn-ea"/>
                  <a:sym typeface="+mn-lt"/>
                </a:rPr>
                <a:t>盈利</a:t>
              </a:r>
              <a:endParaRPr lang="en-US" altLang="zh-CN" sz="2000" b="1" dirty="0" smtClean="0">
                <a:solidFill>
                  <a:srgbClr val="D76739"/>
                </a:solidFill>
                <a:cs typeface="+mn-ea"/>
                <a:sym typeface="+mn-lt"/>
              </a:endParaRPr>
            </a:p>
            <a:p>
              <a:r>
                <a:rPr lang="zh-CN" altLang="en-US" sz="2000" b="1" dirty="0" smtClean="0">
                  <a:solidFill>
                    <a:srgbClr val="D76739"/>
                  </a:solidFill>
                  <a:cs typeface="+mn-ea"/>
                  <a:sym typeface="+mn-lt"/>
                </a:rPr>
                <a:t>手段</a:t>
              </a:r>
              <a:endParaRPr lang="zh-CN" altLang="en-US" sz="2000" b="1" dirty="0">
                <a:solidFill>
                  <a:srgbClr val="D76739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61626" y="2073363"/>
              <a:ext cx="1135497" cy="759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广告位出租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060943" y="2051226"/>
              <a:ext cx="922033" cy="759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付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费</a:t>
              </a:r>
              <a:endPara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下载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154710" y="3946064"/>
              <a:ext cx="922033" cy="759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会员充值</a:t>
              </a:r>
              <a:endPara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40565" y="3946064"/>
              <a:ext cx="922033" cy="759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cs typeface="+mn-ea"/>
                  <a:sym typeface="+mn-lt"/>
                </a:rPr>
                <a:t>增值服务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665438" y="3037521"/>
              <a:ext cx="922033" cy="68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租借</a:t>
              </a:r>
              <a:endPara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资质</a:t>
              </a:r>
              <a:endPara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607281" y="3033685"/>
              <a:ext cx="922033" cy="68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佣金</a:t>
              </a:r>
              <a:endParaRPr lang="en-US" altLang="zh-CN" sz="16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收取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2700000">
              <a:off x="8003695" y="2862584"/>
              <a:ext cx="998642" cy="998640"/>
            </a:xfrm>
            <a:prstGeom prst="rect">
              <a:avLst/>
            </a:prstGeom>
            <a:noFill/>
            <a:ln>
              <a:solidFill>
                <a:srgbClr val="D767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4494011" y="1929549"/>
            <a:ext cx="734291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5400000">
            <a:off x="4767622" y="1929665"/>
            <a:ext cx="734291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 rot="10800000">
            <a:off x="668936" y="4374312"/>
            <a:ext cx="734291" cy="734291"/>
            <a:chOff x="4558146" y="1740770"/>
            <a:chExt cx="734291" cy="734291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4558146" y="1947144"/>
              <a:ext cx="734291" cy="0"/>
            </a:xfrm>
            <a:prstGeom prst="line">
              <a:avLst/>
            </a:prstGeom>
            <a:ln>
              <a:solidFill>
                <a:srgbClr val="D76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5400000">
              <a:off x="4683802" y="2107915"/>
              <a:ext cx="734291" cy="0"/>
            </a:xfrm>
            <a:prstGeom prst="line">
              <a:avLst/>
            </a:prstGeom>
            <a:ln>
              <a:solidFill>
                <a:srgbClr val="D76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等腰三角形 1"/>
          <p:cNvSpPr/>
          <p:nvPr/>
        </p:nvSpPr>
        <p:spPr>
          <a:xfrm>
            <a:off x="1050990" y="3499213"/>
            <a:ext cx="3918059" cy="1185804"/>
          </a:xfrm>
          <a:prstGeom prst="triangle">
            <a:avLst>
              <a:gd name="adj" fmla="val 0"/>
            </a:avLst>
          </a:prstGeom>
          <a:solidFill>
            <a:srgbClr val="F0D2AF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 flipH="1">
            <a:off x="1733517" y="3948545"/>
            <a:ext cx="3235531" cy="736472"/>
          </a:xfrm>
          <a:prstGeom prst="triangle">
            <a:avLst>
              <a:gd name="adj" fmla="val 0"/>
            </a:avLst>
          </a:prstGeom>
          <a:solidFill>
            <a:srgbClr val="F0D2AF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" y="314980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核心优势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6215" y="4724400"/>
            <a:ext cx="9023350" cy="7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 多年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的商品营销经验使得我们拥有了与众多知名厂商企业的采购渠道，多年的产品销售经验使得我们掌握了众多的高新技术产品信息，开心购物拥有最齐全的商品信息和优质服务，是客户一站式购物的理想选择。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1559453" y="5565333"/>
            <a:ext cx="578351" cy="84054"/>
            <a:chOff x="3930857" y="1377220"/>
            <a:chExt cx="911959" cy="132538"/>
          </a:xfrm>
        </p:grpSpPr>
        <p:sp>
          <p:nvSpPr>
            <p:cNvPr id="3" name="椭圆 2"/>
            <p:cNvSpPr/>
            <p:nvPr/>
          </p:nvSpPr>
          <p:spPr>
            <a:xfrm>
              <a:off x="3930857" y="1377220"/>
              <a:ext cx="132538" cy="132538"/>
            </a:xfrm>
            <a:prstGeom prst="ellips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190664" y="1377220"/>
              <a:ext cx="132538" cy="132538"/>
            </a:xfrm>
            <a:prstGeom prst="ellips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450471" y="1377220"/>
              <a:ext cx="132538" cy="132538"/>
            </a:xfrm>
            <a:prstGeom prst="ellips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710278" y="1377220"/>
              <a:ext cx="132538" cy="132538"/>
            </a:xfrm>
            <a:prstGeom prst="ellipse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>
            <a:grpSpLocks noChangeAspect="1"/>
          </p:cNvGrpSpPr>
          <p:nvPr/>
        </p:nvGrpSpPr>
        <p:grpSpPr>
          <a:xfrm>
            <a:off x="4855210" y="1918970"/>
            <a:ext cx="2025852" cy="2383841"/>
            <a:chOff x="13748" y="2580"/>
            <a:chExt cx="4431" cy="5214"/>
          </a:xfrm>
        </p:grpSpPr>
        <p:sp>
          <p:nvSpPr>
            <p:cNvPr id="39" name="矩形 1"/>
            <p:cNvSpPr/>
            <p:nvPr/>
          </p:nvSpPr>
          <p:spPr>
            <a:xfrm rot="1891259">
              <a:off x="13949" y="2850"/>
              <a:ext cx="4230" cy="4944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-1" fmla="*/ 424422 w 2801257"/>
                <a:gd name="connsiteY0-2" fmla="*/ 313631 h 3802743"/>
                <a:gd name="connsiteX1-3" fmla="*/ 2801257 w 2801257"/>
                <a:gd name="connsiteY1-4" fmla="*/ 0 h 3802743"/>
                <a:gd name="connsiteX2-5" fmla="*/ 2801257 w 2801257"/>
                <a:gd name="connsiteY2-6" fmla="*/ 3802743 h 3802743"/>
                <a:gd name="connsiteX3-7" fmla="*/ 0 w 2801257"/>
                <a:gd name="connsiteY3-8" fmla="*/ 3802743 h 3802743"/>
                <a:gd name="connsiteX4-9" fmla="*/ 424422 w 2801257"/>
                <a:gd name="connsiteY4-10" fmla="*/ 313631 h 3802743"/>
                <a:gd name="connsiteX0-11" fmla="*/ 424422 w 3256770"/>
                <a:gd name="connsiteY0-12" fmla="*/ 313631 h 3806294"/>
                <a:gd name="connsiteX1-13" fmla="*/ 2801257 w 3256770"/>
                <a:gd name="connsiteY1-14" fmla="*/ 0 h 3806294"/>
                <a:gd name="connsiteX2-15" fmla="*/ 3256770 w 3256770"/>
                <a:gd name="connsiteY2-16" fmla="*/ 3806294 h 3806294"/>
                <a:gd name="connsiteX3-17" fmla="*/ 0 w 3256770"/>
                <a:gd name="connsiteY3-18" fmla="*/ 3802743 h 3806294"/>
                <a:gd name="connsiteX4-19" fmla="*/ 424422 w 3256770"/>
                <a:gd name="connsiteY4-20" fmla="*/ 313631 h 38062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D7673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3748" y="2580"/>
              <a:ext cx="3931" cy="510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3748" y="2580"/>
              <a:ext cx="3942" cy="407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1465580" y="1778000"/>
            <a:ext cx="2072076" cy="2582199"/>
            <a:chOff x="2248" y="2104"/>
            <a:chExt cx="4460" cy="5558"/>
          </a:xfrm>
        </p:grpSpPr>
        <p:sp>
          <p:nvSpPr>
            <p:cNvPr id="43" name="矩形 1"/>
            <p:cNvSpPr/>
            <p:nvPr/>
          </p:nvSpPr>
          <p:spPr>
            <a:xfrm rot="1321971">
              <a:off x="2478" y="2104"/>
              <a:ext cx="4230" cy="4944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-1" fmla="*/ 424422 w 2801257"/>
                <a:gd name="connsiteY0-2" fmla="*/ 313631 h 3802743"/>
                <a:gd name="connsiteX1-3" fmla="*/ 2801257 w 2801257"/>
                <a:gd name="connsiteY1-4" fmla="*/ 0 h 3802743"/>
                <a:gd name="connsiteX2-5" fmla="*/ 2801257 w 2801257"/>
                <a:gd name="connsiteY2-6" fmla="*/ 3802743 h 3802743"/>
                <a:gd name="connsiteX3-7" fmla="*/ 0 w 2801257"/>
                <a:gd name="connsiteY3-8" fmla="*/ 3802743 h 3802743"/>
                <a:gd name="connsiteX4-9" fmla="*/ 424422 w 2801257"/>
                <a:gd name="connsiteY4-10" fmla="*/ 313631 h 3802743"/>
                <a:gd name="connsiteX0-11" fmla="*/ 424422 w 3256770"/>
                <a:gd name="connsiteY0-12" fmla="*/ 313631 h 3806294"/>
                <a:gd name="connsiteX1-13" fmla="*/ 2801257 w 3256770"/>
                <a:gd name="connsiteY1-14" fmla="*/ 0 h 3806294"/>
                <a:gd name="connsiteX2-15" fmla="*/ 3256770 w 3256770"/>
                <a:gd name="connsiteY2-16" fmla="*/ 3806294 h 3806294"/>
                <a:gd name="connsiteX3-17" fmla="*/ 0 w 3256770"/>
                <a:gd name="connsiteY3-18" fmla="*/ 3802743 h 3806294"/>
                <a:gd name="connsiteX4-19" fmla="*/ 424422 w 3256770"/>
                <a:gd name="connsiteY4-20" fmla="*/ 313631 h 38062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D7673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259" y="2554"/>
              <a:ext cx="3931" cy="510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248" y="2554"/>
              <a:ext cx="3942" cy="4127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5780" y="3903980"/>
            <a:ext cx="1176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优势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6825" y="3782695"/>
            <a:ext cx="1353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专利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技术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0" name="组合 49"/>
          <p:cNvGrpSpPr>
            <a:grpSpLocks noChangeAspect="1"/>
          </p:cNvGrpSpPr>
          <p:nvPr/>
        </p:nvGrpSpPr>
        <p:grpSpPr>
          <a:xfrm>
            <a:off x="8411210" y="1797685"/>
            <a:ext cx="2225992" cy="2601754"/>
            <a:chOff x="7602" y="2252"/>
            <a:chExt cx="4674" cy="5463"/>
          </a:xfrm>
        </p:grpSpPr>
        <p:sp>
          <p:nvSpPr>
            <p:cNvPr id="51" name="矩形 1"/>
            <p:cNvSpPr/>
            <p:nvPr/>
          </p:nvSpPr>
          <p:spPr>
            <a:xfrm rot="765310">
              <a:off x="7602" y="2252"/>
              <a:ext cx="4674" cy="5463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-1" fmla="*/ 424422 w 2801257"/>
                <a:gd name="connsiteY0-2" fmla="*/ 313631 h 3802743"/>
                <a:gd name="connsiteX1-3" fmla="*/ 2801257 w 2801257"/>
                <a:gd name="connsiteY1-4" fmla="*/ 0 h 3802743"/>
                <a:gd name="connsiteX2-5" fmla="*/ 2801257 w 2801257"/>
                <a:gd name="connsiteY2-6" fmla="*/ 3802743 h 3802743"/>
                <a:gd name="connsiteX3-7" fmla="*/ 0 w 2801257"/>
                <a:gd name="connsiteY3-8" fmla="*/ 3802743 h 3802743"/>
                <a:gd name="connsiteX4-9" fmla="*/ 424422 w 2801257"/>
                <a:gd name="connsiteY4-10" fmla="*/ 313631 h 3802743"/>
                <a:gd name="connsiteX0-11" fmla="*/ 424422 w 3256770"/>
                <a:gd name="connsiteY0-12" fmla="*/ 313631 h 3806294"/>
                <a:gd name="connsiteX1-13" fmla="*/ 2801257 w 3256770"/>
                <a:gd name="connsiteY1-14" fmla="*/ 0 h 3806294"/>
                <a:gd name="connsiteX2-15" fmla="*/ 3256770 w 3256770"/>
                <a:gd name="connsiteY2-16" fmla="*/ 3806294 h 3806294"/>
                <a:gd name="connsiteX3-17" fmla="*/ 0 w 3256770"/>
                <a:gd name="connsiteY3-18" fmla="*/ 3802743 h 3806294"/>
                <a:gd name="connsiteX4-19" fmla="*/ 424422 w 3256770"/>
                <a:gd name="connsiteY4-20" fmla="*/ 313631 h 38062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rgbClr val="D7673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8035" y="2554"/>
              <a:ext cx="3931" cy="5108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85240">
                <a:defRPr/>
              </a:pPr>
              <a:endParaRPr lang="zh-CN" altLang="en-US" sz="253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003" y="2507"/>
              <a:ext cx="3994" cy="4127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749030" y="3886200"/>
            <a:ext cx="1677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固定客源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pic>
        <p:nvPicPr>
          <p:cNvPr id="4" name="图片 3" descr="C:\Users\Administrator\Desktop\图片2.png图片2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8193359" y="2631704"/>
            <a:ext cx="3947795" cy="19158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 rot="2700000">
            <a:off x="7458417" y="2915065"/>
            <a:ext cx="1368193" cy="1368193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" y="3585307"/>
            <a:ext cx="7175053" cy="0"/>
          </a:xfrm>
          <a:prstGeom prst="line">
            <a:avLst/>
          </a:prstGeom>
          <a:ln>
            <a:solidFill>
              <a:srgbClr val="D767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163435" y="2286000"/>
            <a:ext cx="1963420" cy="2056130"/>
            <a:chOff x="11281" y="3600"/>
            <a:chExt cx="3092" cy="3238"/>
          </a:xfrm>
        </p:grpSpPr>
        <p:sp>
          <p:nvSpPr>
            <p:cNvPr id="6" name="文本框 5"/>
            <p:cNvSpPr txBox="1"/>
            <p:nvPr/>
          </p:nvSpPr>
          <p:spPr>
            <a:xfrm>
              <a:off x="11281" y="4948"/>
              <a:ext cx="3092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0D2AF"/>
                  </a:solidFill>
                  <a:cs typeface="+mn-ea"/>
                  <a:sym typeface="+mn-lt"/>
                </a:rPr>
                <a:t>PART</a:t>
              </a:r>
              <a:endParaRPr lang="en-US" altLang="zh-CN" sz="3600" dirty="0" smtClean="0">
                <a:solidFill>
                  <a:srgbClr val="F0D2AF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3600" dirty="0" smtClean="0">
                  <a:solidFill>
                    <a:srgbClr val="F0D2AF"/>
                  </a:solidFill>
                  <a:cs typeface="+mn-ea"/>
                  <a:sym typeface="+mn-lt"/>
                </a:rPr>
                <a:t>2</a:t>
              </a:r>
              <a:endParaRPr lang="zh-CN" altLang="en-US" sz="3600" dirty="0">
                <a:solidFill>
                  <a:srgbClr val="F0D2A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00000">
              <a:off x="12118" y="3668"/>
              <a:ext cx="584" cy="584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2700000">
              <a:off x="13176" y="3600"/>
              <a:ext cx="286" cy="286"/>
            </a:xfrm>
            <a:prstGeom prst="rect">
              <a:avLst/>
            </a:prstGeom>
            <a:solidFill>
              <a:srgbClr val="D767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223239" y="2743643"/>
            <a:ext cx="32085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76739"/>
                </a:solidFill>
                <a:cs typeface="+mn-ea"/>
                <a:sym typeface="+mn-lt"/>
              </a:rPr>
              <a:t>产品运营</a:t>
            </a:r>
            <a:endParaRPr lang="zh-CN" altLang="en-US" sz="48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509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产品介绍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2844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销售渠道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4578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技术核心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61748" y="3639877"/>
            <a:ext cx="13403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D76739"/>
                </a:solidFill>
                <a:cs typeface="+mn-ea"/>
                <a:sym typeface="+mn-lt"/>
              </a:rPr>
              <a:t>推广渠道</a:t>
            </a:r>
            <a:endParaRPr lang="zh-CN" altLang="en-US" sz="1600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231933" y="1857375"/>
            <a:ext cx="1110798" cy="1301766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6306" y="4033000"/>
            <a:ext cx="2995768" cy="3510800"/>
          </a:xfrm>
          <a:prstGeom prst="line">
            <a:avLst/>
          </a:prstGeom>
          <a:ln w="2540">
            <a:solidFill>
              <a:srgbClr val="D76739">
                <a:alpha val="2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" y="4677070"/>
            <a:ext cx="12336016" cy="2182248"/>
          </a:xfrm>
          <a:prstGeom prst="rect">
            <a:avLst/>
          </a:prstGeom>
        </p:spPr>
      </p:pic>
      <p:grpSp>
        <p:nvGrpSpPr>
          <p:cNvPr id="20485" name="Group 5"/>
          <p:cNvGrpSpPr/>
          <p:nvPr/>
        </p:nvGrpSpPr>
        <p:grpSpPr bwMode="auto">
          <a:xfrm>
            <a:off x="2258695" y="1905084"/>
            <a:ext cx="694228" cy="694228"/>
            <a:chOff x="0" y="0"/>
            <a:chExt cx="520701" cy="520701"/>
          </a:xfrm>
        </p:grpSpPr>
        <p:sp>
          <p:nvSpPr>
            <p:cNvPr id="20486" name="AutoShape 6"/>
            <p:cNvSpPr/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D7673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87" name="AutoShape 7"/>
            <p:cNvSpPr/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88" name="AutoShape 8"/>
            <p:cNvSpPr/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89" name="AutoShape 9"/>
            <p:cNvSpPr/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</p:grpSp>
      <p:grpSp>
        <p:nvGrpSpPr>
          <p:cNvPr id="20490" name="Group 10"/>
          <p:cNvGrpSpPr/>
          <p:nvPr/>
        </p:nvGrpSpPr>
        <p:grpSpPr bwMode="auto">
          <a:xfrm>
            <a:off x="2243878" y="4038566"/>
            <a:ext cx="696346" cy="694228"/>
            <a:chOff x="-1" y="0"/>
            <a:chExt cx="522289" cy="520701"/>
          </a:xfrm>
        </p:grpSpPr>
        <p:sp>
          <p:nvSpPr>
            <p:cNvPr id="2" name="AutoShape 11"/>
            <p:cNvSpPr/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D7673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2" name="AutoShape 12"/>
            <p:cNvSpPr/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3" name="AutoShape 13"/>
            <p:cNvSpPr/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4" name="AutoShape 14"/>
            <p:cNvSpPr/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</p:grpSp>
      <p:grpSp>
        <p:nvGrpSpPr>
          <p:cNvPr id="20495" name="Group 15"/>
          <p:cNvGrpSpPr/>
          <p:nvPr/>
        </p:nvGrpSpPr>
        <p:grpSpPr bwMode="auto">
          <a:xfrm>
            <a:off x="8940644" y="1905084"/>
            <a:ext cx="694228" cy="694228"/>
            <a:chOff x="0" y="0"/>
            <a:chExt cx="520701" cy="520701"/>
          </a:xfrm>
        </p:grpSpPr>
        <p:sp>
          <p:nvSpPr>
            <p:cNvPr id="20496" name="AutoShape 16"/>
            <p:cNvSpPr/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D7673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7" name="AutoShape 17"/>
            <p:cNvSpPr/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8" name="AutoShape 18"/>
            <p:cNvSpPr/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499" name="AutoShape 19"/>
            <p:cNvSpPr/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500" name="AutoShape 20"/>
            <p:cNvSpPr/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</p:grpSp>
      <p:grpSp>
        <p:nvGrpSpPr>
          <p:cNvPr id="20501" name="Group 21"/>
          <p:cNvGrpSpPr/>
          <p:nvPr/>
        </p:nvGrpSpPr>
        <p:grpSpPr bwMode="auto">
          <a:xfrm>
            <a:off x="8938528" y="4036450"/>
            <a:ext cx="709044" cy="709044"/>
            <a:chOff x="-1" y="-1"/>
            <a:chExt cx="530228" cy="530228"/>
          </a:xfrm>
        </p:grpSpPr>
        <p:sp>
          <p:nvSpPr>
            <p:cNvPr id="3" name="AutoShape 22"/>
            <p:cNvSpPr/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D7673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503" name="AutoShape 23"/>
            <p:cNvSpPr/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  <p:sp>
          <p:nvSpPr>
            <p:cNvPr id="20504" name="AutoShape 24"/>
            <p:cNvSpPr/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2530">
                <a:cs typeface="+mn-ea"/>
                <a:sym typeface="+mn-lt"/>
              </a:endParaRPr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4280000" y="1642631"/>
            <a:ext cx="3333568" cy="4326229"/>
            <a:chOff x="-1" y="0"/>
            <a:chExt cx="2500315" cy="3244407"/>
          </a:xfrm>
        </p:grpSpPr>
        <p:grpSp>
          <p:nvGrpSpPr>
            <p:cNvPr id="20502" name="Group 27"/>
            <p:cNvGrpSpPr/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/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530">
                  <a:cs typeface="+mn-ea"/>
                  <a:sym typeface="+mn-lt"/>
                </a:endParaRPr>
              </a:p>
            </p:txBody>
          </p:sp>
          <p:sp>
            <p:nvSpPr>
              <p:cNvPr id="20509" name="AutoShape 29"/>
              <p:cNvSpPr/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530">
                  <a:cs typeface="+mn-ea"/>
                  <a:sym typeface="+mn-lt"/>
                </a:endParaRPr>
              </a:p>
            </p:txBody>
          </p:sp>
          <p:sp>
            <p:nvSpPr>
              <p:cNvPr id="20510" name="AutoShape 30"/>
              <p:cNvSpPr/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defRPr/>
                </a:pPr>
                <a:endParaRPr lang="es-ES" sz="2530">
                  <a:cs typeface="+mn-ea"/>
                  <a:sym typeface="+mn-lt"/>
                </a:endParaRPr>
              </a:p>
            </p:txBody>
          </p:sp>
        </p:grpSp>
        <p:sp>
          <p:nvSpPr>
            <p:cNvPr id="20511" name="AutoShape 31"/>
            <p:cNvSpPr/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53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593966" y="2029961"/>
            <a:ext cx="2730970" cy="3568504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>
              <a:cs typeface="+mn-ea"/>
              <a:sym typeface="+mn-lt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03234" y="3037399"/>
            <a:ext cx="2569417" cy="793750"/>
          </a:xfrm>
          <a:prstGeom prst="rect">
            <a:avLst/>
          </a:prstGeom>
          <a:noFill/>
        </p:spPr>
        <p:txBody>
          <a:bodyPr wrap="square" lIns="94075" tIns="47037" rIns="94075" bIns="4703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1864501" y="2733298"/>
            <a:ext cx="1708150" cy="298450"/>
          </a:xfrm>
          <a:prstGeom prst="rect">
            <a:avLst/>
          </a:prstGeom>
          <a:noFill/>
        </p:spPr>
        <p:txBody>
          <a:bodyPr wrap="none" lIns="94075" tIns="47037" rIns="94075" bIns="47037" rtlCol="0">
            <a:spAutoFit/>
          </a:bodyPr>
          <a:lstStyle/>
          <a:p>
            <a:pPr algn="r"/>
            <a:r>
              <a:rPr lang="zh-CN" altLang="en-US" sz="1325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325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8651705" y="3037399"/>
            <a:ext cx="2569417" cy="793750"/>
          </a:xfrm>
          <a:prstGeom prst="rect">
            <a:avLst/>
          </a:prstGeom>
          <a:noFill/>
        </p:spPr>
        <p:txBody>
          <a:bodyPr wrap="square" lIns="94075" tIns="47037" rIns="94075" bIns="470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16"/>
          <p:cNvSpPr txBox="1"/>
          <p:nvPr/>
        </p:nvSpPr>
        <p:spPr>
          <a:xfrm>
            <a:off x="8651705" y="2733298"/>
            <a:ext cx="1708150" cy="298450"/>
          </a:xfrm>
          <a:prstGeom prst="rect">
            <a:avLst/>
          </a:prstGeom>
          <a:noFill/>
        </p:spPr>
        <p:txBody>
          <a:bodyPr wrap="none" lIns="94075" tIns="47037" rIns="94075" bIns="47037" rtlCol="0">
            <a:spAutoFit/>
          </a:bodyPr>
          <a:lstStyle/>
          <a:p>
            <a:r>
              <a:rPr lang="zh-CN" altLang="en-US" sz="1325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325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1003234" y="5277114"/>
            <a:ext cx="2569417" cy="793750"/>
          </a:xfrm>
          <a:prstGeom prst="rect">
            <a:avLst/>
          </a:prstGeom>
          <a:noFill/>
        </p:spPr>
        <p:txBody>
          <a:bodyPr wrap="square" lIns="94075" tIns="47037" rIns="94075" bIns="4703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1864501" y="4973014"/>
            <a:ext cx="1708150" cy="298450"/>
          </a:xfrm>
          <a:prstGeom prst="rect">
            <a:avLst/>
          </a:prstGeom>
          <a:noFill/>
        </p:spPr>
        <p:txBody>
          <a:bodyPr wrap="none" lIns="94075" tIns="47037" rIns="94075" bIns="47037" rtlCol="0">
            <a:spAutoFit/>
          </a:bodyPr>
          <a:lstStyle/>
          <a:p>
            <a:pPr algn="r"/>
            <a:r>
              <a:rPr lang="zh-CN" altLang="en-US" sz="1325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325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8651705" y="5277114"/>
            <a:ext cx="2569417" cy="793750"/>
          </a:xfrm>
          <a:prstGeom prst="rect">
            <a:avLst/>
          </a:prstGeom>
          <a:noFill/>
        </p:spPr>
        <p:txBody>
          <a:bodyPr wrap="square" lIns="94075" tIns="47037" rIns="94075" bIns="470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6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76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16"/>
          <p:cNvSpPr txBox="1"/>
          <p:nvPr/>
        </p:nvSpPr>
        <p:spPr>
          <a:xfrm>
            <a:off x="8651705" y="4973014"/>
            <a:ext cx="1708150" cy="298450"/>
          </a:xfrm>
          <a:prstGeom prst="rect">
            <a:avLst/>
          </a:prstGeom>
          <a:noFill/>
        </p:spPr>
        <p:txBody>
          <a:bodyPr wrap="none" lIns="94075" tIns="47037" rIns="94075" bIns="47037" rtlCol="0">
            <a:spAutoFit/>
          </a:bodyPr>
          <a:lstStyle/>
          <a:p>
            <a:r>
              <a:rPr lang="zh-CN" altLang="en-US" sz="1325" dirty="0" smtClean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点击请替换文字内容</a:t>
            </a:r>
            <a:endParaRPr lang="zh-CN" altLang="en-US" sz="1325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29585"/>
            <a:ext cx="2247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D76739"/>
                </a:solidFill>
                <a:cs typeface="+mn-ea"/>
                <a:sym typeface="+mn-lt"/>
              </a:rPr>
              <a:t>产品介绍</a:t>
            </a:r>
            <a:endParaRPr lang="zh-CN" altLang="en-US" sz="3200" b="1" dirty="0">
              <a:solidFill>
                <a:srgbClr val="D76739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2900"/>
            <a:ext cx="171450" cy="571500"/>
          </a:xfrm>
          <a:prstGeom prst="rect">
            <a:avLst/>
          </a:prstGeom>
          <a:solidFill>
            <a:srgbClr val="D767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50"/>
                            </p:stCondLst>
                            <p:childTnLst>
                              <p:par>
                                <p:cTn id="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5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300"/>
                            </p:stCondLst>
                            <p:childTnLst>
                              <p:par>
                                <p:cTn id="5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349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849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349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399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899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ISPRING_PRESENTATION_TITLE" val="实用精品商业计划书PPT模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grhz1gk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grhz1gk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第一PPT，www.1ppt.com">
  <a:themeElements>
    <a:clrScheme name="自定义 18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46C0A"/>
      </a:accent1>
      <a:accent2>
        <a:srgbClr val="E2E2E2"/>
      </a:accent2>
      <a:accent3>
        <a:srgbClr val="E46C0A"/>
      </a:accent3>
      <a:accent4>
        <a:srgbClr val="E2E2E2"/>
      </a:accent4>
      <a:accent5>
        <a:srgbClr val="E46C0A"/>
      </a:accent5>
      <a:accent6>
        <a:srgbClr val="E2E2E2"/>
      </a:accent6>
      <a:hlink>
        <a:srgbClr val="E46C0A"/>
      </a:hlink>
      <a:folHlink>
        <a:srgbClr val="E2E2E2"/>
      </a:folHlink>
    </a:clrScheme>
    <a:fontScheme name="ngrhz1gk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第一PPT，www.1ppt.com">
  <a:themeElements>
    <a:clrScheme name="自定义 18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46C0A"/>
      </a:accent1>
      <a:accent2>
        <a:srgbClr val="E2E2E2"/>
      </a:accent2>
      <a:accent3>
        <a:srgbClr val="E46C0A"/>
      </a:accent3>
      <a:accent4>
        <a:srgbClr val="E2E2E2"/>
      </a:accent4>
      <a:accent5>
        <a:srgbClr val="E46C0A"/>
      </a:accent5>
      <a:accent6>
        <a:srgbClr val="E2E2E2"/>
      </a:accent6>
      <a:hlink>
        <a:srgbClr val="E46C0A"/>
      </a:hlink>
      <a:folHlink>
        <a:srgbClr val="E2E2E2"/>
      </a:folHlink>
    </a:clrScheme>
    <a:fontScheme name="ngrhz1gk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grhz1gk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4195</Words>
  <Application>WPS 演示</Application>
  <PresentationFormat>宽屏</PresentationFormat>
  <Paragraphs>442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字魂105号-简雅黑</vt:lpstr>
      <vt:lpstr>微软雅黑</vt:lpstr>
      <vt:lpstr>Arial Unicode MS</vt:lpstr>
      <vt:lpstr>Calibri</vt:lpstr>
      <vt:lpstr>Arial</vt:lpstr>
      <vt:lpstr>Source Sans Pro Light</vt:lpstr>
      <vt:lpstr>字魂36号-正文宋楷</vt:lpstr>
      <vt:lpstr>第一PPT，www.1ppt.com</vt:lpstr>
      <vt:lpstr>1_Office 主题</vt:lpstr>
      <vt:lpstr>1_第一PPT，www.1ppt.com</vt:lpstr>
      <vt:lpstr>2_第一PPT，www.1ppt.com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实用精品商业计划书PPT模板</dc:title>
  <dc:creator>第一PPT</dc:creator>
  <cp:keywords>www.1ppt.com</cp:keywords>
  <cp:lastModifiedBy>鲤鱼旗</cp:lastModifiedBy>
  <cp:revision>85</cp:revision>
  <dcterms:created xsi:type="dcterms:W3CDTF">2015-12-07T16:40:00Z</dcterms:created>
  <dcterms:modified xsi:type="dcterms:W3CDTF">2021-03-07T05:51:27Z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13</vt:lpwstr>
  </property>
  <property fmtid="{D5CDD505-2E9C-101B-9397-08002B2CF9AE}" pid="3" name="KSOProductBuildVer">
    <vt:lpwstr>2052-11.1.0.10314</vt:lpwstr>
  </property>
</Properties>
</file>