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4"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5" d="100"/>
          <a:sy n="75" d="100"/>
        </p:scale>
        <p:origin x="333" y="39"/>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lineChart>
        <c:grouping val="standard"/>
        <c:varyColors val="0"/>
        <c:ser>
          <c:idx val="0"/>
          <c:order val="0"/>
          <c:spPr>
            <a:ln w="19050" cap="rnd" cmpd="sng" algn="ctr">
              <a:solidFill>
                <a:srgbClr val="C00000"/>
              </a:solidFill>
              <a:prstDash val="solid"/>
              <a:round/>
            </a:ln>
            <a:effectLst/>
          </c:spPr>
          <c:marker>
            <c:symbol val="circle"/>
            <c:size val="5"/>
            <c:spPr>
              <a:solidFill>
                <a:schemeClr val="accent3">
                  <a:shade val="58000"/>
                </a:schemeClr>
              </a:solidFill>
              <a:ln w="6350" cap="flat" cmpd="sng" algn="ctr">
                <a:solidFill>
                  <a:schemeClr val="accent3">
                    <a:shade val="58000"/>
                  </a:schemeClr>
                </a:solidFill>
                <a:prstDash val="solid"/>
                <a:round/>
              </a:ln>
              <a:effectLst/>
            </c:spPr>
          </c:marker>
          <c:val>
            <c:numRef>
              <c:f>Sheet1!$B$2:$B$9</c:f>
              <c:numCache>
                <c:formatCode>General</c:formatCode>
                <c:ptCount val="8"/>
                <c:pt idx="0">
                  <c:v>0</c:v>
                </c:pt>
                <c:pt idx="1">
                  <c:v>1</c:v>
                </c:pt>
                <c:pt idx="2">
                  <c:v>2</c:v>
                </c:pt>
                <c:pt idx="3">
                  <c:v>1</c:v>
                </c:pt>
                <c:pt idx="4">
                  <c:v>4</c:v>
                </c:pt>
                <c:pt idx="5">
                  <c:v>2</c:v>
                </c:pt>
                <c:pt idx="6">
                  <c:v>3</c:v>
                </c:pt>
                <c:pt idx="7">
                  <c:v>5</c:v>
                </c:pt>
              </c:numCache>
            </c:numRef>
          </c:val>
          <c:smooth val="0"/>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0-8052-425A-8405-DDA15CD1BA25}"/>
            </c:ext>
          </c:extLst>
        </c:ser>
        <c:ser>
          <c:idx val="1"/>
          <c:order val="1"/>
          <c:spPr>
            <a:ln w="19050" cap="rnd" cmpd="sng" algn="ctr">
              <a:solidFill>
                <a:schemeClr val="accent3">
                  <a:shade val="86000"/>
                </a:schemeClr>
              </a:solidFill>
              <a:prstDash val="solid"/>
              <a:round/>
            </a:ln>
            <a:effectLst/>
          </c:spPr>
          <c:marker>
            <c:symbol val="circle"/>
            <c:size val="5"/>
            <c:spPr>
              <a:solidFill>
                <a:schemeClr val="accent3">
                  <a:shade val="86000"/>
                </a:schemeClr>
              </a:solidFill>
              <a:ln w="6350" cap="flat" cmpd="sng" algn="ctr">
                <a:solidFill>
                  <a:schemeClr val="accent3">
                    <a:shade val="86000"/>
                  </a:schemeClr>
                </a:solidFill>
                <a:prstDash val="solid"/>
                <a:round/>
              </a:ln>
              <a:effectLst/>
            </c:spPr>
          </c:marker>
          <c:val>
            <c:numRef>
              <c:f>Sheet1!$C$2:$C$9</c:f>
              <c:numCache>
                <c:formatCode>General</c:formatCode>
                <c:ptCount val="8"/>
                <c:pt idx="0">
                  <c:v>1.2</c:v>
                </c:pt>
                <c:pt idx="1">
                  <c:v>2</c:v>
                </c:pt>
                <c:pt idx="2">
                  <c:v>2.5</c:v>
                </c:pt>
                <c:pt idx="3">
                  <c:v>3</c:v>
                </c:pt>
                <c:pt idx="4">
                  <c:v>2.5</c:v>
                </c:pt>
                <c:pt idx="5">
                  <c:v>4</c:v>
                </c:pt>
                <c:pt idx="6">
                  <c:v>2</c:v>
                </c:pt>
                <c:pt idx="7">
                  <c:v>6</c:v>
                </c:pt>
              </c:numCache>
            </c:numRef>
          </c:val>
          <c:smooth val="0"/>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1-8052-425A-8405-DDA15CD1BA25}"/>
            </c:ext>
          </c:extLst>
        </c:ser>
        <c:ser>
          <c:idx val="2"/>
          <c:order val="2"/>
          <c:spPr>
            <a:ln w="19050" cap="rnd" cmpd="sng" algn="ctr">
              <a:solidFill>
                <a:schemeClr val="accent3">
                  <a:tint val="86000"/>
                </a:schemeClr>
              </a:solidFill>
              <a:prstDash val="solid"/>
              <a:round/>
            </a:ln>
            <a:effectLst/>
          </c:spPr>
          <c:marker>
            <c:symbol val="circle"/>
            <c:size val="5"/>
            <c:spPr>
              <a:solidFill>
                <a:schemeClr val="accent3">
                  <a:tint val="86000"/>
                </a:schemeClr>
              </a:solidFill>
              <a:ln w="6350" cap="flat" cmpd="sng" algn="ctr">
                <a:solidFill>
                  <a:schemeClr val="accent3">
                    <a:tint val="86000"/>
                  </a:schemeClr>
                </a:solidFill>
                <a:prstDash val="solid"/>
                <a:round/>
              </a:ln>
              <a:effectLst/>
            </c:spPr>
          </c:marker>
          <c:val>
            <c:numRef>
              <c:f>Sheet1!$D$2:$D$9</c:f>
              <c:numCache>
                <c:formatCode>General</c:formatCode>
                <c:ptCount val="8"/>
                <c:pt idx="0">
                  <c:v>2.2999999999999998</c:v>
                </c:pt>
                <c:pt idx="1">
                  <c:v>3</c:v>
                </c:pt>
                <c:pt idx="2">
                  <c:v>3.5</c:v>
                </c:pt>
                <c:pt idx="3">
                  <c:v>3.5</c:v>
                </c:pt>
                <c:pt idx="4">
                  <c:v>4.5</c:v>
                </c:pt>
                <c:pt idx="5">
                  <c:v>4.5</c:v>
                </c:pt>
                <c:pt idx="6">
                  <c:v>5</c:v>
                </c:pt>
                <c:pt idx="7">
                  <c:v>6.5</c:v>
                </c:pt>
              </c:numCache>
            </c:numRef>
          </c:val>
          <c:smooth val="0"/>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2-8052-425A-8405-DDA15CD1BA25}"/>
            </c:ext>
          </c:extLst>
        </c:ser>
        <c:ser>
          <c:idx val="3"/>
          <c:order val="3"/>
          <c:spPr>
            <a:ln w="19050" cap="rnd" cmpd="sng" algn="ctr">
              <a:solidFill>
                <a:srgbClr val="FF0000"/>
              </a:solidFill>
              <a:prstDash val="solid"/>
              <a:round/>
            </a:ln>
            <a:effectLst/>
          </c:spPr>
          <c:marker>
            <c:symbol val="circle"/>
            <c:size val="5"/>
            <c:spPr>
              <a:solidFill>
                <a:schemeClr val="accent3">
                  <a:tint val="58000"/>
                </a:schemeClr>
              </a:solidFill>
              <a:ln w="6350" cap="flat" cmpd="sng" algn="ctr">
                <a:solidFill>
                  <a:schemeClr val="accent3">
                    <a:tint val="58000"/>
                  </a:schemeClr>
                </a:solidFill>
                <a:prstDash val="solid"/>
                <a:round/>
              </a:ln>
              <a:effectLst/>
            </c:spPr>
          </c:marker>
          <c:val>
            <c:numRef>
              <c:f>Sheet1!$E$2:$E$9</c:f>
              <c:numCache>
                <c:formatCode>General</c:formatCode>
                <c:ptCount val="8"/>
                <c:pt idx="0">
                  <c:v>2</c:v>
                </c:pt>
                <c:pt idx="1">
                  <c:v>3.5</c:v>
                </c:pt>
                <c:pt idx="2">
                  <c:v>4</c:v>
                </c:pt>
                <c:pt idx="3">
                  <c:v>6</c:v>
                </c:pt>
                <c:pt idx="4">
                  <c:v>5</c:v>
                </c:pt>
                <c:pt idx="5">
                  <c:v>3.5</c:v>
                </c:pt>
                <c:pt idx="6">
                  <c:v>6.5</c:v>
                </c:pt>
                <c:pt idx="7">
                  <c:v>7</c:v>
                </c:pt>
              </c:numCache>
            </c:numRef>
          </c:val>
          <c:smooth val="0"/>
          <c:extLst>
            <c:ext xmlns:c15="http://schemas.microsoft.com/office/drawing/2012/chart" uri="{02D57815-91ED-43cb-92C2-25804820EDAC}">
              <c15:filteredSeriesTitle>
                <c15:tx>
                  <c:strRef>
                    <c:extLst>
                      <c:ext uri="{02D57815-91ED-43cb-92C2-25804820EDAC}">
                        <c15:formulaRef>
                          <c15:sqref>Sheet1!$E$1</c15:sqref>
                        </c15:formulaRef>
                      </c:ext>
                    </c:extLst>
                    <c:strCache>
                      <c:ptCount val="1"/>
                      <c:pt idx="0">
                        <c:v>Series 4</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General</c:formatCode>
                      <c:ptCount val="8"/>
                      <c:pt idx="0">
                        <c:v>1</c:v>
                      </c:pt>
                      <c:pt idx="1">
                        <c:v>2</c:v>
                      </c:pt>
                      <c:pt idx="2">
                        <c:v>3</c:v>
                      </c:pt>
                      <c:pt idx="3">
                        <c:v>4</c:v>
                      </c:pt>
                      <c:pt idx="4">
                        <c:v>5</c:v>
                      </c:pt>
                      <c:pt idx="5">
                        <c:v>6</c:v>
                      </c:pt>
                      <c:pt idx="6">
                        <c:v>7</c:v>
                      </c:pt>
                      <c:pt idx="7">
                        <c:v>8</c:v>
                      </c:pt>
                    </c:numCache>
                  </c:numRef>
                </c15:cat>
              </c15:filteredCategoryTitle>
            </c:ext>
            <c:ext xmlns:c16="http://schemas.microsoft.com/office/drawing/2014/chart" uri="{C3380CC4-5D6E-409C-BE32-E72D297353CC}">
              <c16:uniqueId val="{00000003-8052-425A-8405-DDA15CD1BA25}"/>
            </c:ext>
          </c:extLst>
        </c:ser>
        <c:dLbls>
          <c:showLegendKey val="0"/>
          <c:showVal val="0"/>
          <c:showCatName val="0"/>
          <c:showSerName val="0"/>
          <c:showPercent val="0"/>
          <c:showBubbleSize val="0"/>
        </c:dLbls>
        <c:marker val="1"/>
        <c:smooth val="0"/>
        <c:axId val="241244032"/>
        <c:axId val="241254400"/>
      </c:lineChart>
      <c:catAx>
        <c:axId val="241244032"/>
        <c:scaling>
          <c:orientation val="minMax"/>
        </c:scaling>
        <c:delete val="0"/>
        <c:axPos val="b"/>
        <c:numFmt formatCode="#\ ?/?" sourceLinked="0"/>
        <c:majorTickMark val="out"/>
        <c:minorTickMark val="none"/>
        <c:tickLblPos val="low"/>
        <c:spPr>
          <a:noFill/>
          <a:ln w="6350" cap="flat" cmpd="sng" algn="ctr">
            <a:solidFill>
              <a:schemeClr val="tx1">
                <a:tint val="7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a:p>
        </c:txPr>
        <c:crossAx val="241254400"/>
        <c:crosses val="autoZero"/>
        <c:auto val="1"/>
        <c:lblAlgn val="ctr"/>
        <c:lblOffset val="100"/>
        <c:noMultiLvlLbl val="0"/>
      </c:catAx>
      <c:valAx>
        <c:axId val="241254400"/>
        <c:scaling>
          <c:orientation val="minMax"/>
        </c:scaling>
        <c:delete val="0"/>
        <c:axPos val="l"/>
        <c:majorGridlines>
          <c:spPr>
            <a:ln w="6350" cap="flat" cmpd="sng" algn="ctr">
              <a:solidFill>
                <a:schemeClr val="bg1">
                  <a:lumMod val="9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a:p>
        </c:txPr>
        <c:crossAx val="241244032"/>
        <c:crosses val="autoZero"/>
        <c:crossBetween val="between"/>
      </c:valAx>
      <c:spPr>
        <a:noFill/>
        <a:ln w="12700">
          <a:noFill/>
        </a:ln>
        <a:effectLst/>
      </c:spPr>
    </c:plotArea>
    <c:plotVisOnly val="1"/>
    <c:dispBlanksAs val="gap"/>
    <c:showDLblsOverMax val="0"/>
  </c:chart>
  <c:spPr>
    <a:noFill/>
    <a:ln w="6350" cap="flat" cmpd="sng" algn="ctr">
      <a:noFill/>
      <a:prstDash val="solid"/>
      <a:miter lim="800000"/>
    </a:ln>
    <a:effectLst/>
  </c:spPr>
  <c:txPr>
    <a:bodyPr/>
    <a:lstStyle/>
    <a:p>
      <a:pPr>
        <a:defRPr lang="zh-CN" sz="1000">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939A7A-37E6-4B0D-B8B5-9485275B2995}" type="datetimeFigureOut">
              <a:rPr lang="zh-CN" altLang="en-US" smtClean="0"/>
              <a:t>2017-11-20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C6BBC2-DAE1-4E76-A5EF-4932CDA7E3E6}" type="slidenum">
              <a:rPr lang="zh-CN" altLang="en-US" smtClean="0"/>
              <a:t>‹#›</a:t>
            </a:fld>
            <a:endParaRPr lang="zh-CN" altLang="en-US"/>
          </a:p>
        </p:txBody>
      </p:sp>
    </p:spTree>
    <p:extLst>
      <p:ext uri="{BB962C8B-B14F-4D97-AF65-F5344CB8AC3E}">
        <p14:creationId xmlns:p14="http://schemas.microsoft.com/office/powerpoint/2010/main" val="3474685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a:t>
            </a:fld>
            <a:endParaRPr lang="zh-CN" altLang="en-US"/>
          </a:p>
        </p:txBody>
      </p:sp>
    </p:spTree>
    <p:extLst>
      <p:ext uri="{BB962C8B-B14F-4D97-AF65-F5344CB8AC3E}">
        <p14:creationId xmlns:p14="http://schemas.microsoft.com/office/powerpoint/2010/main" val="793099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10</a:t>
            </a:fld>
            <a:endParaRPr lang="zh-CN" altLang="en-US"/>
          </a:p>
        </p:txBody>
      </p:sp>
    </p:spTree>
    <p:extLst>
      <p:ext uri="{BB962C8B-B14F-4D97-AF65-F5344CB8AC3E}">
        <p14:creationId xmlns:p14="http://schemas.microsoft.com/office/powerpoint/2010/main" val="656707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11</a:t>
            </a:fld>
            <a:endParaRPr lang="zh-CN" altLang="en-US"/>
          </a:p>
        </p:txBody>
      </p:sp>
    </p:spTree>
    <p:extLst>
      <p:ext uri="{BB962C8B-B14F-4D97-AF65-F5344CB8AC3E}">
        <p14:creationId xmlns:p14="http://schemas.microsoft.com/office/powerpoint/2010/main" val="738010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12</a:t>
            </a:fld>
            <a:endParaRPr lang="zh-CN" altLang="en-US"/>
          </a:p>
        </p:txBody>
      </p:sp>
    </p:spTree>
    <p:extLst>
      <p:ext uri="{BB962C8B-B14F-4D97-AF65-F5344CB8AC3E}">
        <p14:creationId xmlns:p14="http://schemas.microsoft.com/office/powerpoint/2010/main" val="408651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13</a:t>
            </a:fld>
            <a:endParaRPr lang="zh-CN" altLang="en-US"/>
          </a:p>
        </p:txBody>
      </p:sp>
    </p:spTree>
    <p:extLst>
      <p:ext uri="{BB962C8B-B14F-4D97-AF65-F5344CB8AC3E}">
        <p14:creationId xmlns:p14="http://schemas.microsoft.com/office/powerpoint/2010/main" val="1728554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14</a:t>
            </a:fld>
            <a:endParaRPr lang="zh-CN" altLang="en-US"/>
          </a:p>
        </p:txBody>
      </p:sp>
    </p:spTree>
    <p:extLst>
      <p:ext uri="{BB962C8B-B14F-4D97-AF65-F5344CB8AC3E}">
        <p14:creationId xmlns:p14="http://schemas.microsoft.com/office/powerpoint/2010/main" val="327576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15</a:t>
            </a:fld>
            <a:endParaRPr lang="zh-CN" altLang="en-US"/>
          </a:p>
        </p:txBody>
      </p:sp>
    </p:spTree>
    <p:extLst>
      <p:ext uri="{BB962C8B-B14F-4D97-AF65-F5344CB8AC3E}">
        <p14:creationId xmlns:p14="http://schemas.microsoft.com/office/powerpoint/2010/main" val="424317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16</a:t>
            </a:fld>
            <a:endParaRPr lang="zh-CN" altLang="en-US"/>
          </a:p>
        </p:txBody>
      </p:sp>
    </p:spTree>
    <p:extLst>
      <p:ext uri="{BB962C8B-B14F-4D97-AF65-F5344CB8AC3E}">
        <p14:creationId xmlns:p14="http://schemas.microsoft.com/office/powerpoint/2010/main" val="24924325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17</a:t>
            </a:fld>
            <a:endParaRPr lang="zh-CN" altLang="en-US"/>
          </a:p>
        </p:txBody>
      </p:sp>
    </p:spTree>
    <p:extLst>
      <p:ext uri="{BB962C8B-B14F-4D97-AF65-F5344CB8AC3E}">
        <p14:creationId xmlns:p14="http://schemas.microsoft.com/office/powerpoint/2010/main" val="166510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18</a:t>
            </a:fld>
            <a:endParaRPr lang="zh-CN" altLang="en-US"/>
          </a:p>
        </p:txBody>
      </p:sp>
    </p:spTree>
    <p:extLst>
      <p:ext uri="{BB962C8B-B14F-4D97-AF65-F5344CB8AC3E}">
        <p14:creationId xmlns:p14="http://schemas.microsoft.com/office/powerpoint/2010/main" val="2451461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19</a:t>
            </a:fld>
            <a:endParaRPr lang="zh-CN" altLang="en-US"/>
          </a:p>
        </p:txBody>
      </p:sp>
    </p:spTree>
    <p:extLst>
      <p:ext uri="{BB962C8B-B14F-4D97-AF65-F5344CB8AC3E}">
        <p14:creationId xmlns:p14="http://schemas.microsoft.com/office/powerpoint/2010/main" val="1589823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a:t>
            </a:fld>
            <a:endParaRPr lang="zh-CN" altLang="en-US"/>
          </a:p>
        </p:txBody>
      </p:sp>
    </p:spTree>
    <p:extLst>
      <p:ext uri="{BB962C8B-B14F-4D97-AF65-F5344CB8AC3E}">
        <p14:creationId xmlns:p14="http://schemas.microsoft.com/office/powerpoint/2010/main" val="2859734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20</a:t>
            </a:fld>
            <a:endParaRPr lang="zh-CN" altLang="en-US"/>
          </a:p>
        </p:txBody>
      </p:sp>
    </p:spTree>
    <p:extLst>
      <p:ext uri="{BB962C8B-B14F-4D97-AF65-F5344CB8AC3E}">
        <p14:creationId xmlns:p14="http://schemas.microsoft.com/office/powerpoint/2010/main" val="25180038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21</a:t>
            </a:fld>
            <a:endParaRPr lang="zh-CN" altLang="en-US"/>
          </a:p>
        </p:txBody>
      </p:sp>
    </p:spTree>
    <p:extLst>
      <p:ext uri="{BB962C8B-B14F-4D97-AF65-F5344CB8AC3E}">
        <p14:creationId xmlns:p14="http://schemas.microsoft.com/office/powerpoint/2010/main" val="3770358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22</a:t>
            </a:fld>
            <a:endParaRPr lang="zh-CN" altLang="en-US"/>
          </a:p>
        </p:txBody>
      </p:sp>
    </p:spTree>
    <p:extLst>
      <p:ext uri="{BB962C8B-B14F-4D97-AF65-F5344CB8AC3E}">
        <p14:creationId xmlns:p14="http://schemas.microsoft.com/office/powerpoint/2010/main" val="19085377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23</a:t>
            </a:fld>
            <a:endParaRPr lang="zh-CN" altLang="en-US"/>
          </a:p>
        </p:txBody>
      </p:sp>
    </p:spTree>
    <p:extLst>
      <p:ext uri="{BB962C8B-B14F-4D97-AF65-F5344CB8AC3E}">
        <p14:creationId xmlns:p14="http://schemas.microsoft.com/office/powerpoint/2010/main" val="2523772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24</a:t>
            </a:fld>
            <a:endParaRPr lang="zh-CN" altLang="en-US"/>
          </a:p>
        </p:txBody>
      </p:sp>
    </p:spTree>
    <p:extLst>
      <p:ext uri="{BB962C8B-B14F-4D97-AF65-F5344CB8AC3E}">
        <p14:creationId xmlns:p14="http://schemas.microsoft.com/office/powerpoint/2010/main" val="7218011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25</a:t>
            </a:fld>
            <a:endParaRPr lang="zh-CN" altLang="en-US"/>
          </a:p>
        </p:txBody>
      </p:sp>
    </p:spTree>
    <p:extLst>
      <p:ext uri="{BB962C8B-B14F-4D97-AF65-F5344CB8AC3E}">
        <p14:creationId xmlns:p14="http://schemas.microsoft.com/office/powerpoint/2010/main" val="4086650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3</a:t>
            </a:fld>
            <a:endParaRPr lang="zh-CN" altLang="en-US"/>
          </a:p>
        </p:txBody>
      </p:sp>
    </p:spTree>
    <p:extLst>
      <p:ext uri="{BB962C8B-B14F-4D97-AF65-F5344CB8AC3E}">
        <p14:creationId xmlns:p14="http://schemas.microsoft.com/office/powerpoint/2010/main" val="92304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4</a:t>
            </a:fld>
            <a:endParaRPr lang="zh-CN" altLang="en-US"/>
          </a:p>
        </p:txBody>
      </p:sp>
    </p:spTree>
    <p:extLst>
      <p:ext uri="{BB962C8B-B14F-4D97-AF65-F5344CB8AC3E}">
        <p14:creationId xmlns:p14="http://schemas.microsoft.com/office/powerpoint/2010/main" val="12723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5</a:t>
            </a:fld>
            <a:endParaRPr lang="zh-CN" altLang="en-US"/>
          </a:p>
        </p:txBody>
      </p:sp>
    </p:spTree>
    <p:extLst>
      <p:ext uri="{BB962C8B-B14F-4D97-AF65-F5344CB8AC3E}">
        <p14:creationId xmlns:p14="http://schemas.microsoft.com/office/powerpoint/2010/main" val="4026307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6</a:t>
            </a:fld>
            <a:endParaRPr lang="zh-CN" altLang="en-US"/>
          </a:p>
        </p:txBody>
      </p:sp>
    </p:spTree>
    <p:extLst>
      <p:ext uri="{BB962C8B-B14F-4D97-AF65-F5344CB8AC3E}">
        <p14:creationId xmlns:p14="http://schemas.microsoft.com/office/powerpoint/2010/main" val="3954434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7</a:t>
            </a:fld>
            <a:endParaRPr lang="zh-CN" altLang="en-US"/>
          </a:p>
        </p:txBody>
      </p:sp>
    </p:spTree>
    <p:extLst>
      <p:ext uri="{BB962C8B-B14F-4D97-AF65-F5344CB8AC3E}">
        <p14:creationId xmlns:p14="http://schemas.microsoft.com/office/powerpoint/2010/main" val="22246664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8</a:t>
            </a:fld>
            <a:endParaRPr lang="zh-CN" altLang="en-US"/>
          </a:p>
        </p:txBody>
      </p:sp>
    </p:spTree>
    <p:extLst>
      <p:ext uri="{BB962C8B-B14F-4D97-AF65-F5344CB8AC3E}">
        <p14:creationId xmlns:p14="http://schemas.microsoft.com/office/powerpoint/2010/main" val="1230146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0C6BBC2-DAE1-4E76-A5EF-4932CDA7E3E6}" type="slidenum">
              <a:rPr lang="zh-CN" altLang="en-US" smtClean="0"/>
              <a:t>9</a:t>
            </a:fld>
            <a:endParaRPr lang="zh-CN" altLang="en-US"/>
          </a:p>
        </p:txBody>
      </p:sp>
    </p:spTree>
    <p:extLst>
      <p:ext uri="{BB962C8B-B14F-4D97-AF65-F5344CB8AC3E}">
        <p14:creationId xmlns:p14="http://schemas.microsoft.com/office/powerpoint/2010/main" val="2701944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2017-11-20</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545813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6D5CD8-AE3C-475D-9699-AA7D3AEC000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11C8C4AD-FD92-4E58-9C2A-40BFA3F931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D36FBF6-A1A5-4F8C-ABBF-82D16FCC0004}"/>
              </a:ext>
            </a:extLst>
          </p:cNvPr>
          <p:cNvSpPr>
            <a:spLocks noGrp="1"/>
          </p:cNvSpPr>
          <p:nvPr>
            <p:ph type="dt" sz="half" idx="10"/>
          </p:nvPr>
        </p:nvSpPr>
        <p:spPr/>
        <p:txBody>
          <a:bodyPr/>
          <a:lstStyle/>
          <a:p>
            <a:fld id="{E75EBA88-8CCB-4675-8C8F-5B21DE231C60}" type="datetimeFigureOut">
              <a:rPr lang="zh-CN" altLang="en-US" smtClean="0"/>
              <a:t>2017-11-20</a:t>
            </a:fld>
            <a:endParaRPr lang="zh-CN" altLang="en-US"/>
          </a:p>
        </p:txBody>
      </p:sp>
      <p:sp>
        <p:nvSpPr>
          <p:cNvPr id="5" name="页脚占位符 4">
            <a:extLst>
              <a:ext uri="{FF2B5EF4-FFF2-40B4-BE49-F238E27FC236}">
                <a16:creationId xmlns:a16="http://schemas.microsoft.com/office/drawing/2014/main" id="{DFA283FF-BD34-4822-BA64-23887E7C8A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CBD6F3B-7D17-4D42-8F84-1772AB95E4E5}"/>
              </a:ext>
            </a:extLst>
          </p:cNvPr>
          <p:cNvSpPr>
            <a:spLocks noGrp="1"/>
          </p:cNvSpPr>
          <p:nvPr>
            <p:ph type="sldNum" sz="quarter" idx="12"/>
          </p:nvPr>
        </p:nvSpPr>
        <p:spPr/>
        <p:txBody>
          <a:bodyPr/>
          <a:lstStyle/>
          <a:p>
            <a:fld id="{23039E73-E715-4BB2-98B7-C93FFAE8D9C1}" type="slidenum">
              <a:rPr lang="zh-CN" altLang="en-US" smtClean="0"/>
              <a:t>‹#›</a:t>
            </a:fld>
            <a:endParaRPr lang="zh-CN" altLang="en-US"/>
          </a:p>
        </p:txBody>
      </p:sp>
    </p:spTree>
    <p:extLst>
      <p:ext uri="{BB962C8B-B14F-4D97-AF65-F5344CB8AC3E}">
        <p14:creationId xmlns:p14="http://schemas.microsoft.com/office/powerpoint/2010/main" val="62044635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212851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10" Type="http://schemas.microsoft.com/office/2007/relationships/hdphoto" Target="../media/hdphoto1.wdp"/><Relationship Id="rId4" Type="http://schemas.openxmlformats.org/officeDocument/2006/relationships/theme" Target="../theme/theme1.xml"/><Relationship Id="rId9"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6FDC4966-9B44-46C4-902E-B34DF51E1A1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2017-11-20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图片包含 室内, 就坐, 红色, 床&#10;&#10;已生成极高可信度的说明">
            <a:extLst>
              <a:ext uri="{FF2B5EF4-FFF2-40B4-BE49-F238E27FC236}">
                <a16:creationId xmlns:a16="http://schemas.microsoft.com/office/drawing/2014/main" id="{8D856381-C6C4-46E9-9FBD-DECE936728C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6591" r="14963" b="-1"/>
          <a:stretch/>
        </p:blipFill>
        <p:spPr>
          <a:xfrm>
            <a:off x="20" y="10"/>
            <a:ext cx="12191980" cy="6857990"/>
          </a:xfrm>
          <a:prstGeom prst="rect">
            <a:avLst/>
          </a:prstGeom>
        </p:spPr>
      </p:pic>
      <p:sp>
        <p:nvSpPr>
          <p:cNvPr id="9" name="矩形 8">
            <a:extLst>
              <a:ext uri="{FF2B5EF4-FFF2-40B4-BE49-F238E27FC236}">
                <a16:creationId xmlns:a16="http://schemas.microsoft.com/office/drawing/2014/main" id="{D4669D7B-DB4D-423D-A6E4-920D553DAD9B}"/>
              </a:ext>
            </a:extLst>
          </p:cNvPr>
          <p:cNvSpPr/>
          <p:nvPr userDrawn="1"/>
        </p:nvSpPr>
        <p:spPr>
          <a:xfrm>
            <a:off x="0" y="895350"/>
            <a:ext cx="12192000" cy="5476875"/>
          </a:xfrm>
          <a:prstGeom prst="rect">
            <a:avLst/>
          </a:prstGeom>
          <a:solidFill>
            <a:schemeClr val="bg1">
              <a:alpha val="91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id="{39F047F5-33A2-40AA-8AB0-9CCE63D4A68D}"/>
              </a:ext>
            </a:extLst>
          </p:cNvPr>
          <p:cNvGrpSpPr/>
          <p:nvPr userDrawn="1"/>
        </p:nvGrpSpPr>
        <p:grpSpPr>
          <a:xfrm>
            <a:off x="0" y="3286124"/>
            <a:ext cx="12192000" cy="3571875"/>
            <a:chOff x="0" y="3286124"/>
            <a:chExt cx="12192000" cy="3571875"/>
          </a:xfrm>
        </p:grpSpPr>
        <p:pic>
          <p:nvPicPr>
            <p:cNvPr id="10" name="图片 9" descr="图片包含 红色, 就坐&#10;&#10;已生成极高可信度的说明">
              <a:extLst>
                <a:ext uri="{FF2B5EF4-FFF2-40B4-BE49-F238E27FC236}">
                  <a16:creationId xmlns:a16="http://schemas.microsoft.com/office/drawing/2014/main" id="{68A4DC5C-E72D-4A31-9817-675018DD1214}"/>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l="14176" t="45946"/>
            <a:stretch/>
          </p:blipFill>
          <p:spPr>
            <a:xfrm>
              <a:off x="1728318" y="3286124"/>
              <a:ext cx="10463682" cy="3571875"/>
            </a:xfrm>
            <a:prstGeom prst="rect">
              <a:avLst/>
            </a:prstGeom>
          </p:spPr>
        </p:pic>
        <p:pic>
          <p:nvPicPr>
            <p:cNvPr id="11" name="图片 10">
              <a:extLst>
                <a:ext uri="{FF2B5EF4-FFF2-40B4-BE49-F238E27FC236}">
                  <a16:creationId xmlns:a16="http://schemas.microsoft.com/office/drawing/2014/main" id="{8E06416D-E35F-40C2-AF1C-7FE19F9BF7FB}"/>
                </a:ext>
              </a:extLst>
            </p:cNvPr>
            <p:cNvPicPr>
              <a:picLocks noChangeAspect="1"/>
            </p:cNvPicPr>
            <p:nvPr userDrawn="1"/>
          </p:nvPicPr>
          <p:blipFill rotWithShape="1">
            <a:blip r:embed="rId8" cstate="print">
              <a:extLst>
                <a:ext uri="{28A0092B-C50C-407E-A947-70E740481C1C}">
                  <a14:useLocalDpi xmlns:a14="http://schemas.microsoft.com/office/drawing/2010/main" val="0"/>
                </a:ext>
              </a:extLst>
            </a:blip>
            <a:srcRect l="670" t="26375" r="47191" b="1125"/>
            <a:stretch/>
          </p:blipFill>
          <p:spPr>
            <a:xfrm>
              <a:off x="0" y="4432664"/>
              <a:ext cx="3488914" cy="2425335"/>
            </a:xfrm>
            <a:prstGeom prst="rect">
              <a:avLst/>
            </a:prstGeom>
          </p:spPr>
        </p:pic>
      </p:grpSp>
      <p:pic>
        <p:nvPicPr>
          <p:cNvPr id="13" name="图片 12">
            <a:extLst>
              <a:ext uri="{FF2B5EF4-FFF2-40B4-BE49-F238E27FC236}">
                <a16:creationId xmlns:a16="http://schemas.microsoft.com/office/drawing/2014/main" id="{5796CE15-FE17-4B18-8BDB-09360FC9DA74}"/>
              </a:ext>
            </a:extLst>
          </p:cNvPr>
          <p:cNvPicPr>
            <a:picLocks noChangeAspect="1"/>
          </p:cNvPicPr>
          <p:nvPr userDrawn="1"/>
        </p:nvPicPr>
        <p:blipFill rotWithShape="1">
          <a:blip r:embed="rId9" cstate="print">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val="0"/>
              </a:ext>
            </a:extLst>
          </a:blip>
          <a:srcRect r="64048" b="66726"/>
          <a:stretch>
            <a:fillRect/>
          </a:stretch>
        </p:blipFill>
        <p:spPr>
          <a:xfrm>
            <a:off x="0" y="1"/>
            <a:ext cx="1770185" cy="819150"/>
          </a:xfrm>
          <a:prstGeom prst="rect">
            <a:avLst/>
          </a:prstGeom>
        </p:spPr>
      </p:pic>
    </p:spTree>
    <p:extLst>
      <p:ext uri="{BB962C8B-B14F-4D97-AF65-F5344CB8AC3E}">
        <p14:creationId xmlns:p14="http://schemas.microsoft.com/office/powerpoint/2010/main" val="2967505607"/>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6"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hyperlink" Target="http://ibaotu.com/ppt/" TargetMode="Externa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3" name="圆角矩形 17">
            <a:extLst>
              <a:ext uri="{FF2B5EF4-FFF2-40B4-BE49-F238E27FC236}">
                <a16:creationId xmlns:a16="http://schemas.microsoft.com/office/drawing/2014/main" id="{721116B2-7F03-4C20-AC8F-358CE4009817}"/>
              </a:ext>
            </a:extLst>
          </p:cNvPr>
          <p:cNvSpPr/>
          <p:nvPr/>
        </p:nvSpPr>
        <p:spPr>
          <a:xfrm>
            <a:off x="4864735" y="4747033"/>
            <a:ext cx="2679700" cy="65278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中国人民解放军军乐团+-+歌唱祖国">
            <a:hlinkClick r:id="" action="ppaction://media"/>
            <a:extLst>
              <a:ext uri="{FF2B5EF4-FFF2-40B4-BE49-F238E27FC236}">
                <a16:creationId xmlns:a16="http://schemas.microsoft.com/office/drawing/2014/main" id="{A29545BC-9634-4CEB-95C5-0BEE0EC80940}"/>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609600" y="0"/>
            <a:ext cx="609600" cy="609600"/>
          </a:xfrm>
          <a:prstGeom prst="rect">
            <a:avLst/>
          </a:prstGeom>
        </p:spPr>
      </p:pic>
      <p:sp>
        <p:nvSpPr>
          <p:cNvPr id="7" name="党">
            <a:extLst>
              <a:ext uri="{FF2B5EF4-FFF2-40B4-BE49-F238E27FC236}">
                <a16:creationId xmlns:a16="http://schemas.microsoft.com/office/drawing/2014/main" id="{91F07EB0-C1F8-49BF-8E35-DE9471F34467}"/>
              </a:ext>
            </a:extLst>
          </p:cNvPr>
          <p:cNvSpPr txBox="1"/>
          <p:nvPr/>
        </p:nvSpPr>
        <p:spPr>
          <a:xfrm>
            <a:off x="247650" y="1901443"/>
            <a:ext cx="11944350" cy="1785104"/>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algn="ctr">
              <a:lnSpc>
                <a:spcPct val="110000"/>
              </a:lnSpc>
            </a:pPr>
            <a:r>
              <a:rPr lang="zh-CN" altLang="en-US" sz="10000" i="0" dirty="0">
                <a:ln w="3175">
                  <a:noFill/>
                </a:ln>
                <a:solidFill>
                  <a:schemeClr val="bg1"/>
                </a:solidFill>
                <a:latin typeface="华文新魏" panose="02010800040101010101" charset="-122"/>
                <a:ea typeface="华文新魏" panose="02010800040101010101" charset="-122"/>
                <a:cs typeface="方正苏新诗柳楷简体-yolan" panose="02000000000000000000" pitchFamily="2" charset="-122"/>
              </a:rPr>
              <a:t>不忘初心 </a:t>
            </a:r>
            <a:r>
              <a:rPr lang="zh-CN" altLang="en-US" sz="10000" b="1" dirty="0">
                <a:ln w="3175">
                  <a:noFill/>
                </a:ln>
                <a:solidFill>
                  <a:schemeClr val="bg1"/>
                </a:solidFill>
                <a:latin typeface="华文新魏" panose="02010800040101010101" charset="-122"/>
                <a:ea typeface="华文新魏" panose="02010800040101010101" charset="-122"/>
                <a:cs typeface="方正苏新诗柳楷简体-yolan" panose="02000000000000000000" pitchFamily="2" charset="-122"/>
                <a:sym typeface="+mn-ea"/>
              </a:rPr>
              <a:t>牢记使命</a:t>
            </a:r>
            <a:r>
              <a:rPr lang="zh-CN" altLang="en-US" sz="10000" i="0" dirty="0">
                <a:ln w="3175">
                  <a:noFill/>
                </a:ln>
                <a:solidFill>
                  <a:schemeClr val="bg1"/>
                </a:solidFill>
                <a:latin typeface="华文新魏" panose="02010800040101010101" charset="-122"/>
                <a:ea typeface="华文新魏" panose="02010800040101010101" charset="-122"/>
                <a:cs typeface="方正苏新诗柳楷简体-yolan" panose="02000000000000000000" pitchFamily="2" charset="-122"/>
              </a:rPr>
              <a:t> </a:t>
            </a:r>
            <a:endParaRPr lang="zh-CN" altLang="en-US" sz="10000" i="0" dirty="0">
              <a:ln w="3175">
                <a:noFill/>
              </a:ln>
              <a:solidFill>
                <a:schemeClr val="bg1"/>
              </a:solidFill>
              <a:latin typeface="华文行楷" panose="02010800040101010101" charset="-122"/>
              <a:ea typeface="华文行楷" panose="02010800040101010101" charset="-122"/>
              <a:cs typeface="方正苏新诗柳楷简体-yolan" panose="02000000000000000000" pitchFamily="2" charset="-122"/>
            </a:endParaRPr>
          </a:p>
        </p:txBody>
      </p:sp>
      <p:pic>
        <p:nvPicPr>
          <p:cNvPr id="8" name="图片 7" descr="图片包含 物体&#10;&#10;已生成高可信度的说明">
            <a:extLst>
              <a:ext uri="{FF2B5EF4-FFF2-40B4-BE49-F238E27FC236}">
                <a16:creationId xmlns:a16="http://schemas.microsoft.com/office/drawing/2014/main" id="{6DE2AD29-6596-4EF9-8D79-52FCAF522A7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2964090" y="3429000"/>
            <a:ext cx="6570436" cy="1374583"/>
          </a:xfrm>
          <a:prstGeom prst="rect">
            <a:avLst/>
          </a:prstGeom>
        </p:spPr>
      </p:pic>
      <p:pic>
        <p:nvPicPr>
          <p:cNvPr id="9" name="图片 8">
            <a:extLst>
              <a:ext uri="{FF2B5EF4-FFF2-40B4-BE49-F238E27FC236}">
                <a16:creationId xmlns:a16="http://schemas.microsoft.com/office/drawing/2014/main" id="{384C19A9-7662-4441-A8C5-104B5B9835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50756" y="187558"/>
            <a:ext cx="2673969" cy="1977752"/>
          </a:xfrm>
          <a:prstGeom prst="rect">
            <a:avLst/>
          </a:prstGeom>
        </p:spPr>
      </p:pic>
      <p:sp>
        <p:nvSpPr>
          <p:cNvPr id="11" name="文本框 10">
            <a:extLst>
              <a:ext uri="{FF2B5EF4-FFF2-40B4-BE49-F238E27FC236}">
                <a16:creationId xmlns:a16="http://schemas.microsoft.com/office/drawing/2014/main" id="{F098124E-B437-4151-A92A-BC86A506E5CC}"/>
              </a:ext>
            </a:extLst>
          </p:cNvPr>
          <p:cNvSpPr txBox="1"/>
          <p:nvPr/>
        </p:nvSpPr>
        <p:spPr>
          <a:xfrm>
            <a:off x="5007610" y="4842918"/>
            <a:ext cx="243141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汇报人：涂豆思</a:t>
            </a:r>
          </a:p>
        </p:txBody>
      </p:sp>
    </p:spTree>
    <p:extLst>
      <p:ext uri="{BB962C8B-B14F-4D97-AF65-F5344CB8AC3E}">
        <p14:creationId xmlns:p14="http://schemas.microsoft.com/office/powerpoint/2010/main" val="3393420399"/>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17"/>
                                        </p:tgtEl>
                                      </p:cBhvr>
                                    </p:cmd>
                                  </p:childTnLst>
                                </p:cTn>
                              </p:par>
                              <p:par>
                                <p:cTn id="7" presetID="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17"/>
                </p:tgtEl>
              </p:cMediaNode>
            </p:audio>
          </p:childTnLst>
        </p:cTn>
      </p:par>
    </p:tnLst>
    <p:bldLst>
      <p:bldP spid="13" grpId="0" bldLvl="0" animBg="1"/>
      <p:bldP spid="7"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30250" y="1223010"/>
            <a:ext cx="4444365" cy="4508500"/>
            <a:chOff x="1173" y="3417"/>
            <a:chExt cx="5062" cy="5275"/>
          </a:xfrm>
        </p:grpSpPr>
        <p:sp>
          <p:nvSpPr>
            <p:cNvPr id="21" name="椭圆 20"/>
            <p:cNvSpPr/>
            <p:nvPr/>
          </p:nvSpPr>
          <p:spPr>
            <a:xfrm>
              <a:off x="1173" y="3630"/>
              <a:ext cx="5062" cy="5062"/>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a:off x="3528" y="3417"/>
              <a:ext cx="510" cy="482"/>
            </a:xfrm>
            <a:prstGeom prst="ellipse">
              <a:avLst/>
            </a:prstGeom>
            <a:solidFill>
              <a:srgbClr val="D8060A"/>
            </a:solidFill>
            <a:ln w="38100">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charset="-122"/>
                <a:ea typeface="微软雅黑" panose="020B0503020204020204" charset="-122"/>
                <a:sym typeface="微软雅黑" panose="020B0503020204020204" charset="-122"/>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015" t="7392" r="13270" b="8643"/>
            <a:stretch>
              <a:fillRect/>
            </a:stretch>
          </p:blipFill>
          <p:spPr>
            <a:xfrm>
              <a:off x="1706" y="4164"/>
              <a:ext cx="3997" cy="4091"/>
            </a:xfrm>
            <a:prstGeom prst="ellipse">
              <a:avLst/>
            </a:prstGeom>
          </p:spPr>
        </p:pic>
      </p:grpSp>
      <p:grpSp>
        <p:nvGrpSpPr>
          <p:cNvPr id="15361" name="组合 44"/>
          <p:cNvGrpSpPr/>
          <p:nvPr/>
        </p:nvGrpSpPr>
        <p:grpSpPr>
          <a:xfrm>
            <a:off x="6388100" y="1262698"/>
            <a:ext cx="3660775" cy="862012"/>
            <a:chOff x="2691" y="5252"/>
            <a:chExt cx="5763" cy="1358"/>
          </a:xfrm>
        </p:grpSpPr>
        <p:sp>
          <p:nvSpPr>
            <p:cNvPr id="43" name="矩形 42"/>
            <p:cNvSpPr/>
            <p:nvPr/>
          </p:nvSpPr>
          <p:spPr>
            <a:xfrm>
              <a:off x="3326" y="5384"/>
              <a:ext cx="5128" cy="1031"/>
            </a:xfrm>
            <a:prstGeom prst="rect">
              <a:avLst/>
            </a:prstGeom>
            <a:gradFill>
              <a:gsLst>
                <a:gs pos="0">
                  <a:srgbClr val="FF0000"/>
                </a:gs>
                <a:gs pos="100000">
                  <a:schemeClr val="accent2"/>
                </a:gs>
              </a:gsLst>
              <a:lin ang="203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0" name="七角星 39"/>
            <p:cNvSpPr/>
            <p:nvPr/>
          </p:nvSpPr>
          <p:spPr>
            <a:xfrm>
              <a:off x="2691" y="5252"/>
              <a:ext cx="1358" cy="1358"/>
            </a:xfrm>
            <a:prstGeom prst="star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364" name="文本框 41"/>
            <p:cNvSpPr txBox="1"/>
            <p:nvPr/>
          </p:nvSpPr>
          <p:spPr>
            <a:xfrm>
              <a:off x="2990" y="5384"/>
              <a:ext cx="1129" cy="1113"/>
            </a:xfrm>
            <a:prstGeom prst="rect">
              <a:avLst/>
            </a:prstGeom>
            <a:noFill/>
            <a:ln w="9525">
              <a:noFill/>
            </a:ln>
          </p:spPr>
          <p:txBody>
            <a:bodyPr wrap="square" anchor="t">
              <a:spAutoFit/>
            </a:bodyPr>
            <a:lstStyle/>
            <a:p>
              <a:r>
                <a:rPr lang="en-US" altLang="zh-CN" sz="4000" b="1">
                  <a:solidFill>
                    <a:schemeClr val="bg1"/>
                  </a:solidFill>
                  <a:latin typeface="微软雅黑" panose="020B0503020204020204" charset="-122"/>
                  <a:ea typeface="微软雅黑" panose="020B0503020204020204" charset="-122"/>
                </a:rPr>
                <a:t>1</a:t>
              </a:r>
            </a:p>
          </p:txBody>
        </p:sp>
      </p:grpSp>
      <p:sp>
        <p:nvSpPr>
          <p:cNvPr id="15394" name="文本框 40"/>
          <p:cNvSpPr txBox="1"/>
          <p:nvPr/>
        </p:nvSpPr>
        <p:spPr>
          <a:xfrm>
            <a:off x="7258050" y="1391285"/>
            <a:ext cx="2847975" cy="584200"/>
          </a:xfrm>
          <a:prstGeom prst="rect">
            <a:avLst/>
          </a:prstGeom>
          <a:noFill/>
          <a:ln w="9525">
            <a:noFill/>
          </a:ln>
        </p:spPr>
        <p:txBody>
          <a:bodyPr wrap="square" anchor="t">
            <a:spAutoFit/>
          </a:bodyPr>
          <a:lstStyle/>
          <a:p>
            <a:r>
              <a:rPr lang="zh-CN" altLang="en-US" sz="3200">
                <a:solidFill>
                  <a:schemeClr val="bg1"/>
                </a:solidFill>
                <a:latin typeface="微软雅黑" panose="020B0503020204020204" charset="-122"/>
                <a:ea typeface="微软雅黑" panose="020B0503020204020204" charset="-122"/>
              </a:rPr>
              <a:t>实现伟大梦想</a:t>
            </a:r>
          </a:p>
        </p:txBody>
      </p:sp>
      <p:grpSp>
        <p:nvGrpSpPr>
          <p:cNvPr id="15395" name="组合 45"/>
          <p:cNvGrpSpPr/>
          <p:nvPr/>
        </p:nvGrpSpPr>
        <p:grpSpPr>
          <a:xfrm>
            <a:off x="6388100" y="2346643"/>
            <a:ext cx="3660775" cy="862012"/>
            <a:chOff x="2691" y="5252"/>
            <a:chExt cx="5763" cy="1358"/>
          </a:xfrm>
        </p:grpSpPr>
        <p:sp>
          <p:nvSpPr>
            <p:cNvPr id="47" name="矩形 46"/>
            <p:cNvSpPr/>
            <p:nvPr/>
          </p:nvSpPr>
          <p:spPr>
            <a:xfrm>
              <a:off x="3326" y="5384"/>
              <a:ext cx="5128" cy="1031"/>
            </a:xfrm>
            <a:prstGeom prst="rect">
              <a:avLst/>
            </a:prstGeom>
            <a:gradFill>
              <a:gsLst>
                <a:gs pos="0">
                  <a:srgbClr val="FF0000"/>
                </a:gs>
                <a:gs pos="100000">
                  <a:schemeClr val="accent2"/>
                </a:gs>
              </a:gsLst>
              <a:lin ang="203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8" name="七角星 47"/>
            <p:cNvSpPr/>
            <p:nvPr/>
          </p:nvSpPr>
          <p:spPr>
            <a:xfrm>
              <a:off x="2691" y="5252"/>
              <a:ext cx="1358" cy="1358"/>
            </a:xfrm>
            <a:prstGeom prst="star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398" name="文本框 48"/>
            <p:cNvSpPr txBox="1"/>
            <p:nvPr/>
          </p:nvSpPr>
          <p:spPr>
            <a:xfrm>
              <a:off x="2990" y="5384"/>
              <a:ext cx="1129" cy="1113"/>
            </a:xfrm>
            <a:prstGeom prst="rect">
              <a:avLst/>
            </a:prstGeom>
            <a:noFill/>
            <a:ln w="9525">
              <a:noFill/>
            </a:ln>
          </p:spPr>
          <p:txBody>
            <a:bodyPr wrap="square" anchor="t">
              <a:spAutoFit/>
            </a:bodyPr>
            <a:lstStyle/>
            <a:p>
              <a:r>
                <a:rPr lang="en-US" altLang="zh-CN" sz="4000" b="1">
                  <a:solidFill>
                    <a:schemeClr val="bg1"/>
                  </a:solidFill>
                  <a:latin typeface="微软雅黑" panose="020B0503020204020204" charset="-122"/>
                  <a:ea typeface="微软雅黑" panose="020B0503020204020204" charset="-122"/>
                </a:rPr>
                <a:t>2</a:t>
              </a:r>
            </a:p>
          </p:txBody>
        </p:sp>
      </p:grpSp>
      <p:sp>
        <p:nvSpPr>
          <p:cNvPr id="15399" name="文本框 49"/>
          <p:cNvSpPr txBox="1"/>
          <p:nvPr/>
        </p:nvSpPr>
        <p:spPr>
          <a:xfrm>
            <a:off x="7200900" y="2475230"/>
            <a:ext cx="2847975" cy="584200"/>
          </a:xfrm>
          <a:prstGeom prst="rect">
            <a:avLst/>
          </a:prstGeom>
          <a:noFill/>
          <a:ln w="9525">
            <a:noFill/>
          </a:ln>
        </p:spPr>
        <p:txBody>
          <a:bodyPr wrap="square" anchor="t">
            <a:spAutoFit/>
          </a:bodyPr>
          <a:lstStyle/>
          <a:p>
            <a:r>
              <a:rPr lang="zh-CN" altLang="en-US" sz="3200">
                <a:solidFill>
                  <a:schemeClr val="bg1"/>
                </a:solidFill>
                <a:latin typeface="微软雅黑" panose="020B0503020204020204" charset="-122"/>
                <a:ea typeface="微软雅黑" panose="020B0503020204020204" charset="-122"/>
              </a:rPr>
              <a:t>进行伟大斗争</a:t>
            </a:r>
          </a:p>
        </p:txBody>
      </p:sp>
      <p:grpSp>
        <p:nvGrpSpPr>
          <p:cNvPr id="15400" name="组合 50"/>
          <p:cNvGrpSpPr/>
          <p:nvPr/>
        </p:nvGrpSpPr>
        <p:grpSpPr>
          <a:xfrm>
            <a:off x="6388100" y="4630738"/>
            <a:ext cx="3660775" cy="862012"/>
            <a:chOff x="2691" y="5252"/>
            <a:chExt cx="5763" cy="1358"/>
          </a:xfrm>
        </p:grpSpPr>
        <p:sp>
          <p:nvSpPr>
            <p:cNvPr id="52" name="矩形 51"/>
            <p:cNvSpPr/>
            <p:nvPr/>
          </p:nvSpPr>
          <p:spPr>
            <a:xfrm>
              <a:off x="3326" y="5384"/>
              <a:ext cx="5128" cy="1031"/>
            </a:xfrm>
            <a:prstGeom prst="rect">
              <a:avLst/>
            </a:prstGeom>
            <a:gradFill>
              <a:gsLst>
                <a:gs pos="0">
                  <a:srgbClr val="FF0000"/>
                </a:gs>
                <a:gs pos="100000">
                  <a:schemeClr val="accent2"/>
                </a:gs>
              </a:gsLst>
              <a:lin ang="203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3" name="七角星 52"/>
            <p:cNvSpPr/>
            <p:nvPr/>
          </p:nvSpPr>
          <p:spPr>
            <a:xfrm>
              <a:off x="2691" y="5252"/>
              <a:ext cx="1358" cy="1358"/>
            </a:xfrm>
            <a:prstGeom prst="star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403" name="文本框 53"/>
            <p:cNvSpPr txBox="1"/>
            <p:nvPr/>
          </p:nvSpPr>
          <p:spPr>
            <a:xfrm>
              <a:off x="2990" y="5384"/>
              <a:ext cx="1129" cy="1113"/>
            </a:xfrm>
            <a:prstGeom prst="rect">
              <a:avLst/>
            </a:prstGeom>
            <a:noFill/>
            <a:ln w="9525">
              <a:noFill/>
            </a:ln>
          </p:spPr>
          <p:txBody>
            <a:bodyPr wrap="square" anchor="t">
              <a:spAutoFit/>
            </a:bodyPr>
            <a:lstStyle/>
            <a:p>
              <a:r>
                <a:rPr lang="en-US" altLang="zh-CN" sz="4000" b="1">
                  <a:solidFill>
                    <a:schemeClr val="bg1"/>
                  </a:solidFill>
                  <a:latin typeface="微软雅黑" panose="020B0503020204020204" charset="-122"/>
                  <a:ea typeface="微软雅黑" panose="020B0503020204020204" charset="-122"/>
                </a:rPr>
                <a:t>3</a:t>
              </a:r>
            </a:p>
          </p:txBody>
        </p:sp>
      </p:grpSp>
      <p:sp>
        <p:nvSpPr>
          <p:cNvPr id="15404" name="文本框 54"/>
          <p:cNvSpPr txBox="1"/>
          <p:nvPr/>
        </p:nvSpPr>
        <p:spPr>
          <a:xfrm>
            <a:off x="7258050" y="4759325"/>
            <a:ext cx="2847975" cy="584200"/>
          </a:xfrm>
          <a:prstGeom prst="rect">
            <a:avLst/>
          </a:prstGeom>
          <a:noFill/>
          <a:ln w="9525">
            <a:noFill/>
          </a:ln>
        </p:spPr>
        <p:txBody>
          <a:bodyPr wrap="square" anchor="t">
            <a:spAutoFit/>
          </a:bodyPr>
          <a:lstStyle/>
          <a:p>
            <a:r>
              <a:rPr lang="zh-CN" altLang="en-US" sz="3200">
                <a:solidFill>
                  <a:schemeClr val="bg1"/>
                </a:solidFill>
                <a:latin typeface="微软雅黑" panose="020B0503020204020204" charset="-122"/>
                <a:ea typeface="微软雅黑" panose="020B0503020204020204" charset="-122"/>
              </a:rPr>
              <a:t>建设伟大工程</a:t>
            </a:r>
          </a:p>
        </p:txBody>
      </p:sp>
      <p:grpSp>
        <p:nvGrpSpPr>
          <p:cNvPr id="15405" name="组合 55"/>
          <p:cNvGrpSpPr/>
          <p:nvPr/>
        </p:nvGrpSpPr>
        <p:grpSpPr>
          <a:xfrm>
            <a:off x="6330950" y="3515043"/>
            <a:ext cx="3660775" cy="862012"/>
            <a:chOff x="2691" y="5252"/>
            <a:chExt cx="5763" cy="1358"/>
          </a:xfrm>
        </p:grpSpPr>
        <p:sp>
          <p:nvSpPr>
            <p:cNvPr id="57" name="矩形 56"/>
            <p:cNvSpPr/>
            <p:nvPr/>
          </p:nvSpPr>
          <p:spPr>
            <a:xfrm>
              <a:off x="3326" y="5384"/>
              <a:ext cx="5128" cy="1031"/>
            </a:xfrm>
            <a:prstGeom prst="rect">
              <a:avLst/>
            </a:prstGeom>
            <a:gradFill>
              <a:gsLst>
                <a:gs pos="0">
                  <a:srgbClr val="FF0000"/>
                </a:gs>
                <a:gs pos="100000">
                  <a:schemeClr val="accent2"/>
                </a:gs>
              </a:gsLst>
              <a:lin ang="203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58" name="七角星 57"/>
            <p:cNvSpPr/>
            <p:nvPr/>
          </p:nvSpPr>
          <p:spPr>
            <a:xfrm>
              <a:off x="2691" y="5252"/>
              <a:ext cx="1358" cy="1358"/>
            </a:xfrm>
            <a:prstGeom prst="star7">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5408" name="文本框 58"/>
            <p:cNvSpPr txBox="1"/>
            <p:nvPr/>
          </p:nvSpPr>
          <p:spPr>
            <a:xfrm>
              <a:off x="2990" y="5384"/>
              <a:ext cx="1129" cy="1113"/>
            </a:xfrm>
            <a:prstGeom prst="rect">
              <a:avLst/>
            </a:prstGeom>
            <a:noFill/>
            <a:ln w="9525">
              <a:noFill/>
            </a:ln>
          </p:spPr>
          <p:txBody>
            <a:bodyPr wrap="square" anchor="t">
              <a:spAutoFit/>
            </a:bodyPr>
            <a:lstStyle/>
            <a:p>
              <a:r>
                <a:rPr lang="en-US" altLang="zh-CN" sz="4000" b="1">
                  <a:solidFill>
                    <a:schemeClr val="bg1"/>
                  </a:solidFill>
                  <a:latin typeface="微软雅黑" panose="020B0503020204020204" charset="-122"/>
                  <a:ea typeface="微软雅黑" panose="020B0503020204020204" charset="-122"/>
                </a:rPr>
                <a:t>4</a:t>
              </a:r>
            </a:p>
          </p:txBody>
        </p:sp>
      </p:grpSp>
      <p:sp>
        <p:nvSpPr>
          <p:cNvPr id="15409" name="文本框 59"/>
          <p:cNvSpPr txBox="1"/>
          <p:nvPr/>
        </p:nvSpPr>
        <p:spPr>
          <a:xfrm>
            <a:off x="7200900" y="3643630"/>
            <a:ext cx="2847975" cy="584200"/>
          </a:xfrm>
          <a:prstGeom prst="rect">
            <a:avLst/>
          </a:prstGeom>
          <a:noFill/>
          <a:ln w="9525">
            <a:noFill/>
          </a:ln>
        </p:spPr>
        <p:txBody>
          <a:bodyPr wrap="square" anchor="t">
            <a:spAutoFit/>
          </a:bodyPr>
          <a:lstStyle/>
          <a:p>
            <a:r>
              <a:rPr lang="zh-CN" altLang="en-US" sz="3200">
                <a:solidFill>
                  <a:schemeClr val="bg1"/>
                </a:solidFill>
                <a:latin typeface="微软雅黑" panose="020B0503020204020204" charset="-122"/>
                <a:ea typeface="微软雅黑" panose="020B0503020204020204" charset="-122"/>
              </a:rPr>
              <a:t>推进伟大事业</a:t>
            </a:r>
          </a:p>
        </p:txBody>
      </p:sp>
      <p:sp>
        <p:nvSpPr>
          <p:cNvPr id="28" name="文本框 27">
            <a:extLst>
              <a:ext uri="{FF2B5EF4-FFF2-40B4-BE49-F238E27FC236}">
                <a16:creationId xmlns:a16="http://schemas.microsoft.com/office/drawing/2014/main" id="{846D312B-1A31-4EC5-9FED-BDAC24BC6DBC}"/>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实现伟大中国梦</a:t>
            </a:r>
          </a:p>
        </p:txBody>
      </p:sp>
    </p:spTree>
    <p:extLst>
      <p:ext uri="{BB962C8B-B14F-4D97-AF65-F5344CB8AC3E}">
        <p14:creationId xmlns:p14="http://schemas.microsoft.com/office/powerpoint/2010/main" val="426992630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361"/>
                                        </p:tgtEl>
                                        <p:attrNameLst>
                                          <p:attrName>style.visibility</p:attrName>
                                        </p:attrNameLst>
                                      </p:cBhvr>
                                      <p:to>
                                        <p:strVal val="visible"/>
                                      </p:to>
                                    </p:set>
                                    <p:animEffect transition="in" filter="fade">
                                      <p:cBhvr>
                                        <p:cTn id="11" dur="1000"/>
                                        <p:tgtEl>
                                          <p:spTgt spid="15361"/>
                                        </p:tgtEl>
                                      </p:cBhvr>
                                    </p:animEffect>
                                    <p:anim calcmode="lin" valueType="num">
                                      <p:cBhvr>
                                        <p:cTn id="12" dur="1000" fill="hold"/>
                                        <p:tgtEl>
                                          <p:spTgt spid="15361"/>
                                        </p:tgtEl>
                                        <p:attrNameLst>
                                          <p:attrName>ppt_x</p:attrName>
                                        </p:attrNameLst>
                                      </p:cBhvr>
                                      <p:tavLst>
                                        <p:tav tm="0">
                                          <p:val>
                                            <p:strVal val="#ppt_x"/>
                                          </p:val>
                                        </p:tav>
                                        <p:tav tm="100000">
                                          <p:val>
                                            <p:strVal val="#ppt_x"/>
                                          </p:val>
                                        </p:tav>
                                      </p:tavLst>
                                    </p:anim>
                                    <p:anim calcmode="lin" valueType="num">
                                      <p:cBhvr>
                                        <p:cTn id="13" dur="1000" fill="hold"/>
                                        <p:tgtEl>
                                          <p:spTgt spid="153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5394"/>
                                        </p:tgtEl>
                                        <p:attrNameLst>
                                          <p:attrName>style.visibility</p:attrName>
                                        </p:attrNameLst>
                                      </p:cBhvr>
                                      <p:to>
                                        <p:strVal val="visible"/>
                                      </p:to>
                                    </p:set>
                                    <p:animEffect transition="in" filter="fade">
                                      <p:cBhvr>
                                        <p:cTn id="17" dur="1000"/>
                                        <p:tgtEl>
                                          <p:spTgt spid="15394"/>
                                        </p:tgtEl>
                                      </p:cBhvr>
                                    </p:animEffect>
                                    <p:anim calcmode="lin" valueType="num">
                                      <p:cBhvr>
                                        <p:cTn id="18" dur="1000" fill="hold"/>
                                        <p:tgtEl>
                                          <p:spTgt spid="15394"/>
                                        </p:tgtEl>
                                        <p:attrNameLst>
                                          <p:attrName>ppt_x</p:attrName>
                                        </p:attrNameLst>
                                      </p:cBhvr>
                                      <p:tavLst>
                                        <p:tav tm="0">
                                          <p:val>
                                            <p:strVal val="#ppt_x"/>
                                          </p:val>
                                        </p:tav>
                                        <p:tav tm="100000">
                                          <p:val>
                                            <p:strVal val="#ppt_x"/>
                                          </p:val>
                                        </p:tav>
                                      </p:tavLst>
                                    </p:anim>
                                    <p:anim calcmode="lin" valueType="num">
                                      <p:cBhvr>
                                        <p:cTn id="19" dur="1000" fill="hold"/>
                                        <p:tgtEl>
                                          <p:spTgt spid="1539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5395"/>
                                        </p:tgtEl>
                                        <p:attrNameLst>
                                          <p:attrName>style.visibility</p:attrName>
                                        </p:attrNameLst>
                                      </p:cBhvr>
                                      <p:to>
                                        <p:strVal val="visible"/>
                                      </p:to>
                                    </p:set>
                                    <p:animEffect transition="in" filter="fade">
                                      <p:cBhvr>
                                        <p:cTn id="23" dur="1000"/>
                                        <p:tgtEl>
                                          <p:spTgt spid="15395"/>
                                        </p:tgtEl>
                                      </p:cBhvr>
                                    </p:animEffect>
                                    <p:anim calcmode="lin" valueType="num">
                                      <p:cBhvr>
                                        <p:cTn id="24" dur="1000" fill="hold"/>
                                        <p:tgtEl>
                                          <p:spTgt spid="15395"/>
                                        </p:tgtEl>
                                        <p:attrNameLst>
                                          <p:attrName>ppt_x</p:attrName>
                                        </p:attrNameLst>
                                      </p:cBhvr>
                                      <p:tavLst>
                                        <p:tav tm="0">
                                          <p:val>
                                            <p:strVal val="#ppt_x"/>
                                          </p:val>
                                        </p:tav>
                                        <p:tav tm="100000">
                                          <p:val>
                                            <p:strVal val="#ppt_x"/>
                                          </p:val>
                                        </p:tav>
                                      </p:tavLst>
                                    </p:anim>
                                    <p:anim calcmode="lin" valueType="num">
                                      <p:cBhvr>
                                        <p:cTn id="25" dur="1000" fill="hold"/>
                                        <p:tgtEl>
                                          <p:spTgt spid="15395"/>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5399"/>
                                        </p:tgtEl>
                                        <p:attrNameLst>
                                          <p:attrName>style.visibility</p:attrName>
                                        </p:attrNameLst>
                                      </p:cBhvr>
                                      <p:to>
                                        <p:strVal val="visible"/>
                                      </p:to>
                                    </p:set>
                                    <p:animEffect transition="in" filter="fade">
                                      <p:cBhvr>
                                        <p:cTn id="29" dur="1000"/>
                                        <p:tgtEl>
                                          <p:spTgt spid="15399"/>
                                        </p:tgtEl>
                                      </p:cBhvr>
                                    </p:animEffect>
                                    <p:anim calcmode="lin" valueType="num">
                                      <p:cBhvr>
                                        <p:cTn id="30" dur="1000" fill="hold"/>
                                        <p:tgtEl>
                                          <p:spTgt spid="15399"/>
                                        </p:tgtEl>
                                        <p:attrNameLst>
                                          <p:attrName>ppt_x</p:attrName>
                                        </p:attrNameLst>
                                      </p:cBhvr>
                                      <p:tavLst>
                                        <p:tav tm="0">
                                          <p:val>
                                            <p:strVal val="#ppt_x"/>
                                          </p:val>
                                        </p:tav>
                                        <p:tav tm="100000">
                                          <p:val>
                                            <p:strVal val="#ppt_x"/>
                                          </p:val>
                                        </p:tav>
                                      </p:tavLst>
                                    </p:anim>
                                    <p:anim calcmode="lin" valueType="num">
                                      <p:cBhvr>
                                        <p:cTn id="31" dur="1000" fill="hold"/>
                                        <p:tgtEl>
                                          <p:spTgt spid="15399"/>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15400"/>
                                        </p:tgtEl>
                                        <p:attrNameLst>
                                          <p:attrName>style.visibility</p:attrName>
                                        </p:attrNameLst>
                                      </p:cBhvr>
                                      <p:to>
                                        <p:strVal val="visible"/>
                                      </p:to>
                                    </p:set>
                                    <p:animEffect transition="in" filter="fade">
                                      <p:cBhvr>
                                        <p:cTn id="35" dur="1000"/>
                                        <p:tgtEl>
                                          <p:spTgt spid="15400"/>
                                        </p:tgtEl>
                                      </p:cBhvr>
                                    </p:animEffect>
                                    <p:anim calcmode="lin" valueType="num">
                                      <p:cBhvr>
                                        <p:cTn id="36" dur="1000" fill="hold"/>
                                        <p:tgtEl>
                                          <p:spTgt spid="15400"/>
                                        </p:tgtEl>
                                        <p:attrNameLst>
                                          <p:attrName>ppt_x</p:attrName>
                                        </p:attrNameLst>
                                      </p:cBhvr>
                                      <p:tavLst>
                                        <p:tav tm="0">
                                          <p:val>
                                            <p:strVal val="#ppt_x"/>
                                          </p:val>
                                        </p:tav>
                                        <p:tav tm="100000">
                                          <p:val>
                                            <p:strVal val="#ppt_x"/>
                                          </p:val>
                                        </p:tav>
                                      </p:tavLst>
                                    </p:anim>
                                    <p:anim calcmode="lin" valueType="num">
                                      <p:cBhvr>
                                        <p:cTn id="37" dur="1000" fill="hold"/>
                                        <p:tgtEl>
                                          <p:spTgt spid="15400"/>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5404"/>
                                        </p:tgtEl>
                                        <p:attrNameLst>
                                          <p:attrName>style.visibility</p:attrName>
                                        </p:attrNameLst>
                                      </p:cBhvr>
                                      <p:to>
                                        <p:strVal val="visible"/>
                                      </p:to>
                                    </p:set>
                                    <p:animEffect transition="in" filter="fade">
                                      <p:cBhvr>
                                        <p:cTn id="41" dur="1000"/>
                                        <p:tgtEl>
                                          <p:spTgt spid="15404"/>
                                        </p:tgtEl>
                                      </p:cBhvr>
                                    </p:animEffect>
                                    <p:anim calcmode="lin" valueType="num">
                                      <p:cBhvr>
                                        <p:cTn id="42" dur="1000" fill="hold"/>
                                        <p:tgtEl>
                                          <p:spTgt spid="15404"/>
                                        </p:tgtEl>
                                        <p:attrNameLst>
                                          <p:attrName>ppt_x</p:attrName>
                                        </p:attrNameLst>
                                      </p:cBhvr>
                                      <p:tavLst>
                                        <p:tav tm="0">
                                          <p:val>
                                            <p:strVal val="#ppt_x"/>
                                          </p:val>
                                        </p:tav>
                                        <p:tav tm="100000">
                                          <p:val>
                                            <p:strVal val="#ppt_x"/>
                                          </p:val>
                                        </p:tav>
                                      </p:tavLst>
                                    </p:anim>
                                    <p:anim calcmode="lin" valueType="num">
                                      <p:cBhvr>
                                        <p:cTn id="43" dur="1000" fill="hold"/>
                                        <p:tgtEl>
                                          <p:spTgt spid="15404"/>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0"/>
                                  </p:stCondLst>
                                  <p:childTnLst>
                                    <p:set>
                                      <p:cBhvr>
                                        <p:cTn id="46" dur="1" fill="hold">
                                          <p:stCondLst>
                                            <p:cond delay="0"/>
                                          </p:stCondLst>
                                        </p:cTn>
                                        <p:tgtEl>
                                          <p:spTgt spid="15405"/>
                                        </p:tgtEl>
                                        <p:attrNameLst>
                                          <p:attrName>style.visibility</p:attrName>
                                        </p:attrNameLst>
                                      </p:cBhvr>
                                      <p:to>
                                        <p:strVal val="visible"/>
                                      </p:to>
                                    </p:set>
                                    <p:animEffect transition="in" filter="fade">
                                      <p:cBhvr>
                                        <p:cTn id="47" dur="1000"/>
                                        <p:tgtEl>
                                          <p:spTgt spid="15405"/>
                                        </p:tgtEl>
                                      </p:cBhvr>
                                    </p:animEffect>
                                    <p:anim calcmode="lin" valueType="num">
                                      <p:cBhvr>
                                        <p:cTn id="48" dur="1000" fill="hold"/>
                                        <p:tgtEl>
                                          <p:spTgt spid="15405"/>
                                        </p:tgtEl>
                                        <p:attrNameLst>
                                          <p:attrName>ppt_x</p:attrName>
                                        </p:attrNameLst>
                                      </p:cBhvr>
                                      <p:tavLst>
                                        <p:tav tm="0">
                                          <p:val>
                                            <p:strVal val="#ppt_x"/>
                                          </p:val>
                                        </p:tav>
                                        <p:tav tm="100000">
                                          <p:val>
                                            <p:strVal val="#ppt_x"/>
                                          </p:val>
                                        </p:tav>
                                      </p:tavLst>
                                    </p:anim>
                                    <p:anim calcmode="lin" valueType="num">
                                      <p:cBhvr>
                                        <p:cTn id="49" dur="1000" fill="hold"/>
                                        <p:tgtEl>
                                          <p:spTgt spid="15405"/>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grpId="0" nodeType="afterEffect">
                                  <p:stCondLst>
                                    <p:cond delay="0"/>
                                  </p:stCondLst>
                                  <p:childTnLst>
                                    <p:set>
                                      <p:cBhvr>
                                        <p:cTn id="52" dur="1" fill="hold">
                                          <p:stCondLst>
                                            <p:cond delay="0"/>
                                          </p:stCondLst>
                                        </p:cTn>
                                        <p:tgtEl>
                                          <p:spTgt spid="15409"/>
                                        </p:tgtEl>
                                        <p:attrNameLst>
                                          <p:attrName>style.visibility</p:attrName>
                                        </p:attrNameLst>
                                      </p:cBhvr>
                                      <p:to>
                                        <p:strVal val="visible"/>
                                      </p:to>
                                    </p:set>
                                    <p:animEffect transition="in" filter="fade">
                                      <p:cBhvr>
                                        <p:cTn id="53" dur="1000"/>
                                        <p:tgtEl>
                                          <p:spTgt spid="15409"/>
                                        </p:tgtEl>
                                      </p:cBhvr>
                                    </p:animEffect>
                                    <p:anim calcmode="lin" valueType="num">
                                      <p:cBhvr>
                                        <p:cTn id="54" dur="1000" fill="hold"/>
                                        <p:tgtEl>
                                          <p:spTgt spid="15409"/>
                                        </p:tgtEl>
                                        <p:attrNameLst>
                                          <p:attrName>ppt_x</p:attrName>
                                        </p:attrNameLst>
                                      </p:cBhvr>
                                      <p:tavLst>
                                        <p:tav tm="0">
                                          <p:val>
                                            <p:strVal val="#ppt_x"/>
                                          </p:val>
                                        </p:tav>
                                        <p:tav tm="100000">
                                          <p:val>
                                            <p:strVal val="#ppt_x"/>
                                          </p:val>
                                        </p:tav>
                                      </p:tavLst>
                                    </p:anim>
                                    <p:anim calcmode="lin" valueType="num">
                                      <p:cBhvr>
                                        <p:cTn id="55" dur="1000" fill="hold"/>
                                        <p:tgtEl>
                                          <p:spTgt spid="1540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4" grpId="0"/>
      <p:bldP spid="15399" grpId="0"/>
      <p:bldP spid="15404" grpId="0"/>
      <p:bldP spid="1540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939800" y="1507164"/>
            <a:ext cx="9381490" cy="4126466"/>
            <a:chOff x="3284" y="3309"/>
            <a:chExt cx="12391" cy="4962"/>
          </a:xfrm>
        </p:grpSpPr>
        <p:sp>
          <p:nvSpPr>
            <p:cNvPr id="56" name="十字箭头 55"/>
            <p:cNvSpPr/>
            <p:nvPr/>
          </p:nvSpPr>
          <p:spPr>
            <a:xfrm>
              <a:off x="7904" y="3309"/>
              <a:ext cx="4962" cy="4962"/>
            </a:xfrm>
            <a:prstGeom prst="quadArrow">
              <a:avLst>
                <a:gd name="adj1" fmla="val 2000"/>
                <a:gd name="adj2" fmla="val 4000"/>
                <a:gd name="adj3" fmla="val 5000"/>
              </a:avLst>
            </a:prstGeom>
            <a:solidFill>
              <a:schemeClr val="tx1">
                <a:lumMod val="85000"/>
                <a:lumOff val="1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57" name="任意多边形 56"/>
            <p:cNvSpPr/>
            <p:nvPr/>
          </p:nvSpPr>
          <p:spPr>
            <a:xfrm>
              <a:off x="8227" y="3632"/>
              <a:ext cx="1985" cy="1985"/>
            </a:xfrm>
            <a:custGeom>
              <a:avLst/>
              <a:gdLst>
                <a:gd name="connsiteX0" fmla="*/ 0 w 1625600"/>
                <a:gd name="connsiteY0" fmla="*/ 270939 h 1625600"/>
                <a:gd name="connsiteX1" fmla="*/ 270939 w 1625600"/>
                <a:gd name="connsiteY1" fmla="*/ 0 h 1625600"/>
                <a:gd name="connsiteX2" fmla="*/ 1354661 w 1625600"/>
                <a:gd name="connsiteY2" fmla="*/ 0 h 1625600"/>
                <a:gd name="connsiteX3" fmla="*/ 1625600 w 1625600"/>
                <a:gd name="connsiteY3" fmla="*/ 270939 h 1625600"/>
                <a:gd name="connsiteX4" fmla="*/ 1625600 w 1625600"/>
                <a:gd name="connsiteY4" fmla="*/ 1354661 h 1625600"/>
                <a:gd name="connsiteX5" fmla="*/ 1354661 w 1625600"/>
                <a:gd name="connsiteY5" fmla="*/ 1625600 h 1625600"/>
                <a:gd name="connsiteX6" fmla="*/ 270939 w 1625600"/>
                <a:gd name="connsiteY6" fmla="*/ 1625600 h 1625600"/>
                <a:gd name="connsiteX7" fmla="*/ 0 w 1625600"/>
                <a:gd name="connsiteY7" fmla="*/ 1354661 h 1625600"/>
                <a:gd name="connsiteX8" fmla="*/ 0 w 16256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5600" h="1625600">
                  <a:moveTo>
                    <a:pt x="0" y="270939"/>
                  </a:moveTo>
                  <a:cubicBezTo>
                    <a:pt x="0" y="121304"/>
                    <a:pt x="121304" y="0"/>
                    <a:pt x="270939" y="0"/>
                  </a:cubicBezTo>
                  <a:lnTo>
                    <a:pt x="1354661" y="0"/>
                  </a:lnTo>
                  <a:cubicBezTo>
                    <a:pt x="1504296" y="0"/>
                    <a:pt x="1625600" y="121304"/>
                    <a:pt x="1625600" y="270939"/>
                  </a:cubicBezTo>
                  <a:lnTo>
                    <a:pt x="1625600" y="1354661"/>
                  </a:lnTo>
                  <a:cubicBezTo>
                    <a:pt x="1625600" y="1504296"/>
                    <a:pt x="1504296" y="1625600"/>
                    <a:pt x="1354661" y="1625600"/>
                  </a:cubicBezTo>
                  <a:lnTo>
                    <a:pt x="270939" y="1625600"/>
                  </a:lnTo>
                  <a:cubicBezTo>
                    <a:pt x="121304" y="1625600"/>
                    <a:pt x="0" y="1504296"/>
                    <a:pt x="0" y="1354661"/>
                  </a:cubicBezTo>
                  <a:lnTo>
                    <a:pt x="0" y="270939"/>
                  </a:lnTo>
                  <a:close/>
                </a:path>
              </a:pathLst>
            </a:custGeom>
            <a:solidFill>
              <a:srgbClr val="C00000">
                <a:alpha val="81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945" tIns="227945" rIns="227945" bIns="227945"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8" name="任意多边形 57"/>
            <p:cNvSpPr/>
            <p:nvPr/>
          </p:nvSpPr>
          <p:spPr>
            <a:xfrm>
              <a:off x="10559" y="3632"/>
              <a:ext cx="1985" cy="1985"/>
            </a:xfrm>
            <a:custGeom>
              <a:avLst/>
              <a:gdLst>
                <a:gd name="connsiteX0" fmla="*/ 0 w 1625600"/>
                <a:gd name="connsiteY0" fmla="*/ 270939 h 1625600"/>
                <a:gd name="connsiteX1" fmla="*/ 270939 w 1625600"/>
                <a:gd name="connsiteY1" fmla="*/ 0 h 1625600"/>
                <a:gd name="connsiteX2" fmla="*/ 1354661 w 1625600"/>
                <a:gd name="connsiteY2" fmla="*/ 0 h 1625600"/>
                <a:gd name="connsiteX3" fmla="*/ 1625600 w 1625600"/>
                <a:gd name="connsiteY3" fmla="*/ 270939 h 1625600"/>
                <a:gd name="connsiteX4" fmla="*/ 1625600 w 1625600"/>
                <a:gd name="connsiteY4" fmla="*/ 1354661 h 1625600"/>
                <a:gd name="connsiteX5" fmla="*/ 1354661 w 1625600"/>
                <a:gd name="connsiteY5" fmla="*/ 1625600 h 1625600"/>
                <a:gd name="connsiteX6" fmla="*/ 270939 w 1625600"/>
                <a:gd name="connsiteY6" fmla="*/ 1625600 h 1625600"/>
                <a:gd name="connsiteX7" fmla="*/ 0 w 1625600"/>
                <a:gd name="connsiteY7" fmla="*/ 1354661 h 1625600"/>
                <a:gd name="connsiteX8" fmla="*/ 0 w 16256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5600" h="1625600">
                  <a:moveTo>
                    <a:pt x="0" y="270939"/>
                  </a:moveTo>
                  <a:cubicBezTo>
                    <a:pt x="0" y="121304"/>
                    <a:pt x="121304" y="0"/>
                    <a:pt x="270939" y="0"/>
                  </a:cubicBezTo>
                  <a:lnTo>
                    <a:pt x="1354661" y="0"/>
                  </a:lnTo>
                  <a:cubicBezTo>
                    <a:pt x="1504296" y="0"/>
                    <a:pt x="1625600" y="121304"/>
                    <a:pt x="1625600" y="270939"/>
                  </a:cubicBezTo>
                  <a:lnTo>
                    <a:pt x="1625600" y="1354661"/>
                  </a:lnTo>
                  <a:cubicBezTo>
                    <a:pt x="1625600" y="1504296"/>
                    <a:pt x="1504296" y="1625600"/>
                    <a:pt x="1354661" y="1625600"/>
                  </a:cubicBezTo>
                  <a:lnTo>
                    <a:pt x="270939" y="1625600"/>
                  </a:lnTo>
                  <a:cubicBezTo>
                    <a:pt x="121304" y="1625600"/>
                    <a:pt x="0" y="1504296"/>
                    <a:pt x="0" y="1354661"/>
                  </a:cubicBezTo>
                  <a:lnTo>
                    <a:pt x="0" y="270939"/>
                  </a:lnTo>
                  <a:close/>
                </a:path>
              </a:pathLst>
            </a:custGeom>
            <a:solidFill>
              <a:srgbClr val="C00000">
                <a:alpha val="81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945" tIns="227945" rIns="227945" bIns="227945"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59" name="任意多边形 58"/>
            <p:cNvSpPr/>
            <p:nvPr/>
          </p:nvSpPr>
          <p:spPr>
            <a:xfrm>
              <a:off x="8227" y="5964"/>
              <a:ext cx="1985" cy="1985"/>
            </a:xfrm>
            <a:custGeom>
              <a:avLst/>
              <a:gdLst>
                <a:gd name="connsiteX0" fmla="*/ 0 w 1625600"/>
                <a:gd name="connsiteY0" fmla="*/ 270939 h 1625600"/>
                <a:gd name="connsiteX1" fmla="*/ 270939 w 1625600"/>
                <a:gd name="connsiteY1" fmla="*/ 0 h 1625600"/>
                <a:gd name="connsiteX2" fmla="*/ 1354661 w 1625600"/>
                <a:gd name="connsiteY2" fmla="*/ 0 h 1625600"/>
                <a:gd name="connsiteX3" fmla="*/ 1625600 w 1625600"/>
                <a:gd name="connsiteY3" fmla="*/ 270939 h 1625600"/>
                <a:gd name="connsiteX4" fmla="*/ 1625600 w 1625600"/>
                <a:gd name="connsiteY4" fmla="*/ 1354661 h 1625600"/>
                <a:gd name="connsiteX5" fmla="*/ 1354661 w 1625600"/>
                <a:gd name="connsiteY5" fmla="*/ 1625600 h 1625600"/>
                <a:gd name="connsiteX6" fmla="*/ 270939 w 1625600"/>
                <a:gd name="connsiteY6" fmla="*/ 1625600 h 1625600"/>
                <a:gd name="connsiteX7" fmla="*/ 0 w 1625600"/>
                <a:gd name="connsiteY7" fmla="*/ 1354661 h 1625600"/>
                <a:gd name="connsiteX8" fmla="*/ 0 w 16256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5600" h="1625600">
                  <a:moveTo>
                    <a:pt x="0" y="270939"/>
                  </a:moveTo>
                  <a:cubicBezTo>
                    <a:pt x="0" y="121304"/>
                    <a:pt x="121304" y="0"/>
                    <a:pt x="270939" y="0"/>
                  </a:cubicBezTo>
                  <a:lnTo>
                    <a:pt x="1354661" y="0"/>
                  </a:lnTo>
                  <a:cubicBezTo>
                    <a:pt x="1504296" y="0"/>
                    <a:pt x="1625600" y="121304"/>
                    <a:pt x="1625600" y="270939"/>
                  </a:cubicBezTo>
                  <a:lnTo>
                    <a:pt x="1625600" y="1354661"/>
                  </a:lnTo>
                  <a:cubicBezTo>
                    <a:pt x="1625600" y="1504296"/>
                    <a:pt x="1504296" y="1625600"/>
                    <a:pt x="1354661" y="1625600"/>
                  </a:cubicBezTo>
                  <a:lnTo>
                    <a:pt x="270939" y="1625600"/>
                  </a:lnTo>
                  <a:cubicBezTo>
                    <a:pt x="121304" y="1625600"/>
                    <a:pt x="0" y="1504296"/>
                    <a:pt x="0" y="1354661"/>
                  </a:cubicBezTo>
                  <a:lnTo>
                    <a:pt x="0" y="270939"/>
                  </a:lnTo>
                  <a:close/>
                </a:path>
              </a:pathLst>
            </a:custGeom>
            <a:solidFill>
              <a:srgbClr val="C00000">
                <a:alpha val="81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945" tIns="227945" rIns="227945" bIns="227945"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60" name="任意多边形 59"/>
            <p:cNvSpPr/>
            <p:nvPr/>
          </p:nvSpPr>
          <p:spPr>
            <a:xfrm>
              <a:off x="10559" y="5964"/>
              <a:ext cx="1985" cy="1985"/>
            </a:xfrm>
            <a:custGeom>
              <a:avLst/>
              <a:gdLst>
                <a:gd name="connsiteX0" fmla="*/ 0 w 1625600"/>
                <a:gd name="connsiteY0" fmla="*/ 270939 h 1625600"/>
                <a:gd name="connsiteX1" fmla="*/ 270939 w 1625600"/>
                <a:gd name="connsiteY1" fmla="*/ 0 h 1625600"/>
                <a:gd name="connsiteX2" fmla="*/ 1354661 w 1625600"/>
                <a:gd name="connsiteY2" fmla="*/ 0 h 1625600"/>
                <a:gd name="connsiteX3" fmla="*/ 1625600 w 1625600"/>
                <a:gd name="connsiteY3" fmla="*/ 270939 h 1625600"/>
                <a:gd name="connsiteX4" fmla="*/ 1625600 w 1625600"/>
                <a:gd name="connsiteY4" fmla="*/ 1354661 h 1625600"/>
                <a:gd name="connsiteX5" fmla="*/ 1354661 w 1625600"/>
                <a:gd name="connsiteY5" fmla="*/ 1625600 h 1625600"/>
                <a:gd name="connsiteX6" fmla="*/ 270939 w 1625600"/>
                <a:gd name="connsiteY6" fmla="*/ 1625600 h 1625600"/>
                <a:gd name="connsiteX7" fmla="*/ 0 w 1625600"/>
                <a:gd name="connsiteY7" fmla="*/ 1354661 h 1625600"/>
                <a:gd name="connsiteX8" fmla="*/ 0 w 1625600"/>
                <a:gd name="connsiteY8" fmla="*/ 270939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25600" h="1625600">
                  <a:moveTo>
                    <a:pt x="0" y="270939"/>
                  </a:moveTo>
                  <a:cubicBezTo>
                    <a:pt x="0" y="121304"/>
                    <a:pt x="121304" y="0"/>
                    <a:pt x="270939" y="0"/>
                  </a:cubicBezTo>
                  <a:lnTo>
                    <a:pt x="1354661" y="0"/>
                  </a:lnTo>
                  <a:cubicBezTo>
                    <a:pt x="1504296" y="0"/>
                    <a:pt x="1625600" y="121304"/>
                    <a:pt x="1625600" y="270939"/>
                  </a:cubicBezTo>
                  <a:lnTo>
                    <a:pt x="1625600" y="1354661"/>
                  </a:lnTo>
                  <a:cubicBezTo>
                    <a:pt x="1625600" y="1504296"/>
                    <a:pt x="1504296" y="1625600"/>
                    <a:pt x="1354661" y="1625600"/>
                  </a:cubicBezTo>
                  <a:lnTo>
                    <a:pt x="270939" y="1625600"/>
                  </a:lnTo>
                  <a:cubicBezTo>
                    <a:pt x="121304" y="1625600"/>
                    <a:pt x="0" y="1504296"/>
                    <a:pt x="0" y="1354661"/>
                  </a:cubicBezTo>
                  <a:lnTo>
                    <a:pt x="0" y="270939"/>
                  </a:lnTo>
                  <a:close/>
                </a:path>
              </a:pathLst>
            </a:custGeom>
            <a:solidFill>
              <a:srgbClr val="C00000">
                <a:alpha val="81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945" tIns="227945" rIns="227945" bIns="227945" numCol="1" spcCol="1270" anchor="ctr" anchorCtr="0">
              <a:noAutofit/>
            </a:bodyPr>
            <a:lstStyle/>
            <a:p>
              <a:pPr lvl="0" algn="ctr" defTabSz="1733550">
                <a:lnSpc>
                  <a:spcPct val="90000"/>
                </a:lnSpc>
                <a:spcBef>
                  <a:spcPct val="0"/>
                </a:spcBef>
                <a:spcAft>
                  <a:spcPct val="35000"/>
                </a:spcAft>
              </a:pPr>
              <a:endParaRPr lang="zh-CN" altLang="en-US" sz="3900" kern="1200"/>
            </a:p>
          </p:txBody>
        </p:sp>
        <p:sp>
          <p:nvSpPr>
            <p:cNvPr id="61" name="矩形 60"/>
            <p:cNvSpPr/>
            <p:nvPr/>
          </p:nvSpPr>
          <p:spPr>
            <a:xfrm>
              <a:off x="3284" y="4004"/>
              <a:ext cx="4815" cy="998"/>
            </a:xfrm>
            <a:prstGeom prst="rect">
              <a:avLst/>
            </a:prstGeom>
          </p:spPr>
          <p:txBody>
            <a:bodyPr wrap="square">
              <a:spAutoFit/>
            </a:bodyPr>
            <a:lstStyle/>
            <a:p>
              <a:pPr algn="r">
                <a:lnSpc>
                  <a:spcPct val="150000"/>
                </a:lnSpc>
              </a:pPr>
              <a:r>
                <a:rPr lang="zh-CN" altLang="en-US" sz="1600" b="1">
                  <a:solidFill>
                    <a:srgbClr val="333333"/>
                  </a:solidFill>
                  <a:latin typeface="微软雅黑" panose="020B0503020204020204" charset="-122"/>
                  <a:ea typeface="微软雅黑" panose="020B0503020204020204" charset="-122"/>
                </a:rPr>
                <a:t>实现中华民族伟大复兴是</a:t>
              </a:r>
              <a:endParaRPr lang="en-US" altLang="zh-CN" sz="1600" b="1">
                <a:solidFill>
                  <a:srgbClr val="333333"/>
                </a:solidFill>
                <a:latin typeface="微软雅黑" panose="020B0503020204020204" charset="-122"/>
                <a:ea typeface="微软雅黑" panose="020B0503020204020204" charset="-122"/>
              </a:endParaRPr>
            </a:p>
            <a:p>
              <a:pPr algn="r">
                <a:lnSpc>
                  <a:spcPct val="150000"/>
                </a:lnSpc>
              </a:pPr>
              <a:r>
                <a:rPr lang="zh-CN" altLang="en-US" sz="1600" b="1">
                  <a:solidFill>
                    <a:srgbClr val="333333"/>
                  </a:solidFill>
                  <a:latin typeface="微软雅黑" panose="020B0503020204020204" charset="-122"/>
                  <a:ea typeface="微软雅黑" panose="020B0503020204020204" charset="-122"/>
                </a:rPr>
                <a:t>近代以来中华民族最伟大的梦想</a:t>
              </a:r>
              <a:endParaRPr lang="zh-CN" altLang="en-US" sz="1600" b="1">
                <a:latin typeface="微软雅黑" panose="020B0503020204020204" charset="-122"/>
                <a:ea typeface="微软雅黑" panose="020B0503020204020204" charset="-122"/>
              </a:endParaRPr>
            </a:p>
          </p:txBody>
        </p:sp>
        <p:sp>
          <p:nvSpPr>
            <p:cNvPr id="62" name="矩形 61"/>
            <p:cNvSpPr/>
            <p:nvPr/>
          </p:nvSpPr>
          <p:spPr>
            <a:xfrm>
              <a:off x="12734" y="4004"/>
              <a:ext cx="2876" cy="998"/>
            </a:xfrm>
            <a:prstGeom prst="rect">
              <a:avLst/>
            </a:prstGeom>
          </p:spPr>
          <p:txBody>
            <a:bodyPr wrap="square">
              <a:spAutoFit/>
            </a:bodyPr>
            <a:lstStyle/>
            <a:p>
              <a:pPr>
                <a:lnSpc>
                  <a:spcPct val="150000"/>
                </a:lnSpc>
              </a:pPr>
              <a:r>
                <a:rPr lang="zh-CN" altLang="en-US" sz="1600" b="1">
                  <a:solidFill>
                    <a:srgbClr val="333333"/>
                  </a:solidFill>
                  <a:latin typeface="微软雅黑" panose="020B0503020204020204" charset="-122"/>
                  <a:ea typeface="微软雅黑" panose="020B0503020204020204" charset="-122"/>
                </a:rPr>
                <a:t>实现伟大梦想</a:t>
              </a:r>
              <a:endParaRPr lang="en-US" altLang="zh-CN" sz="1600" b="1">
                <a:solidFill>
                  <a:srgbClr val="333333"/>
                </a:solidFill>
                <a:latin typeface="微软雅黑" panose="020B0503020204020204" charset="-122"/>
                <a:ea typeface="微软雅黑" panose="020B0503020204020204" charset="-122"/>
              </a:endParaRPr>
            </a:p>
            <a:p>
              <a:pPr>
                <a:lnSpc>
                  <a:spcPct val="150000"/>
                </a:lnSpc>
              </a:pPr>
              <a:r>
                <a:rPr lang="zh-CN" altLang="en-US" sz="1600" b="1">
                  <a:solidFill>
                    <a:srgbClr val="333333"/>
                  </a:solidFill>
                  <a:latin typeface="微软雅黑" panose="020B0503020204020204" charset="-122"/>
                  <a:ea typeface="微软雅黑" panose="020B0503020204020204" charset="-122"/>
                </a:rPr>
                <a:t>必须进行伟大斗争</a:t>
              </a:r>
              <a:endParaRPr lang="zh-CN" altLang="en-US" sz="1600" b="1">
                <a:latin typeface="微软雅黑" panose="020B0503020204020204" charset="-122"/>
                <a:ea typeface="微软雅黑" panose="020B0503020204020204" charset="-122"/>
              </a:endParaRPr>
            </a:p>
          </p:txBody>
        </p:sp>
        <p:sp>
          <p:nvSpPr>
            <p:cNvPr id="63" name="矩形 62"/>
            <p:cNvSpPr/>
            <p:nvPr/>
          </p:nvSpPr>
          <p:spPr>
            <a:xfrm>
              <a:off x="5126" y="6445"/>
              <a:ext cx="2876" cy="998"/>
            </a:xfrm>
            <a:prstGeom prst="rect">
              <a:avLst/>
            </a:prstGeom>
          </p:spPr>
          <p:txBody>
            <a:bodyPr wrap="square">
              <a:spAutoFit/>
            </a:bodyPr>
            <a:lstStyle/>
            <a:p>
              <a:pPr algn="r">
                <a:lnSpc>
                  <a:spcPct val="150000"/>
                </a:lnSpc>
              </a:pPr>
              <a:r>
                <a:rPr lang="zh-CN" altLang="en-US" sz="1600" b="1">
                  <a:solidFill>
                    <a:srgbClr val="333333"/>
                  </a:solidFill>
                  <a:latin typeface="微软雅黑" panose="020B0503020204020204" charset="-122"/>
                  <a:ea typeface="微软雅黑" panose="020B0503020204020204" charset="-122"/>
                </a:rPr>
                <a:t>实现伟大梦想</a:t>
              </a:r>
              <a:endParaRPr lang="en-US" altLang="zh-CN" sz="1600" b="1">
                <a:solidFill>
                  <a:srgbClr val="333333"/>
                </a:solidFill>
                <a:latin typeface="微软雅黑" panose="020B0503020204020204" charset="-122"/>
                <a:ea typeface="微软雅黑" panose="020B0503020204020204" charset="-122"/>
              </a:endParaRPr>
            </a:p>
            <a:p>
              <a:pPr algn="r">
                <a:lnSpc>
                  <a:spcPct val="150000"/>
                </a:lnSpc>
              </a:pPr>
              <a:r>
                <a:rPr lang="zh-CN" altLang="en-US" sz="1600" b="1">
                  <a:solidFill>
                    <a:srgbClr val="333333"/>
                  </a:solidFill>
                  <a:latin typeface="微软雅黑" panose="020B0503020204020204" charset="-122"/>
                  <a:ea typeface="微软雅黑" panose="020B0503020204020204" charset="-122"/>
                </a:rPr>
                <a:t>必须建设伟大工程</a:t>
              </a:r>
              <a:endParaRPr lang="zh-CN" altLang="en-US" sz="1600" b="1">
                <a:latin typeface="微软雅黑" panose="020B0503020204020204" charset="-122"/>
                <a:ea typeface="微软雅黑" panose="020B0503020204020204" charset="-122"/>
              </a:endParaRPr>
            </a:p>
          </p:txBody>
        </p:sp>
        <p:sp>
          <p:nvSpPr>
            <p:cNvPr id="64" name="矩形 63"/>
            <p:cNvSpPr/>
            <p:nvPr/>
          </p:nvSpPr>
          <p:spPr>
            <a:xfrm>
              <a:off x="12799" y="6335"/>
              <a:ext cx="2876" cy="998"/>
            </a:xfrm>
            <a:prstGeom prst="rect">
              <a:avLst/>
            </a:prstGeom>
          </p:spPr>
          <p:txBody>
            <a:bodyPr wrap="square">
              <a:spAutoFit/>
            </a:bodyPr>
            <a:lstStyle/>
            <a:p>
              <a:pPr>
                <a:lnSpc>
                  <a:spcPct val="150000"/>
                </a:lnSpc>
              </a:pPr>
              <a:r>
                <a:rPr lang="zh-CN" altLang="en-US" sz="1600" b="1">
                  <a:solidFill>
                    <a:srgbClr val="333333"/>
                  </a:solidFill>
                  <a:latin typeface="微软雅黑" panose="020B0503020204020204" charset="-122"/>
                  <a:ea typeface="微软雅黑" panose="020B0503020204020204" charset="-122"/>
                </a:rPr>
                <a:t>实现伟大梦想</a:t>
              </a:r>
              <a:endParaRPr lang="en-US" altLang="zh-CN" sz="1600" b="1">
                <a:solidFill>
                  <a:srgbClr val="333333"/>
                </a:solidFill>
                <a:latin typeface="微软雅黑" panose="020B0503020204020204" charset="-122"/>
                <a:ea typeface="微软雅黑" panose="020B0503020204020204" charset="-122"/>
              </a:endParaRPr>
            </a:p>
            <a:p>
              <a:pPr>
                <a:lnSpc>
                  <a:spcPct val="150000"/>
                </a:lnSpc>
              </a:pPr>
              <a:r>
                <a:rPr lang="zh-CN" altLang="en-US" sz="1600" b="1">
                  <a:solidFill>
                    <a:srgbClr val="333333"/>
                  </a:solidFill>
                  <a:latin typeface="微软雅黑" panose="020B0503020204020204" charset="-122"/>
                  <a:ea typeface="微软雅黑" panose="020B0503020204020204" charset="-122"/>
                </a:rPr>
                <a:t>必须推进伟大事业</a:t>
              </a:r>
              <a:endParaRPr lang="zh-CN" altLang="en-US" sz="1600" b="1">
                <a:latin typeface="微软雅黑" panose="020B0503020204020204" charset="-122"/>
                <a:ea typeface="微软雅黑" panose="020B0503020204020204" charset="-122"/>
              </a:endParaRPr>
            </a:p>
          </p:txBody>
        </p:sp>
        <p:sp>
          <p:nvSpPr>
            <p:cNvPr id="12" name="Freeform 5"/>
            <p:cNvSpPr>
              <a:spLocks noEditPoints="1"/>
            </p:cNvSpPr>
            <p:nvPr/>
          </p:nvSpPr>
          <p:spPr bwMode="auto">
            <a:xfrm>
              <a:off x="8735" y="4138"/>
              <a:ext cx="968" cy="973"/>
            </a:xfrm>
            <a:custGeom>
              <a:avLst/>
              <a:gdLst>
                <a:gd name="T0" fmla="*/ 261 w 632"/>
                <a:gd name="T1" fmla="*/ 396 h 632"/>
                <a:gd name="T2" fmla="*/ 280 w 632"/>
                <a:gd name="T3" fmla="*/ 283 h 632"/>
                <a:gd name="T4" fmla="*/ 198 w 632"/>
                <a:gd name="T5" fmla="*/ 204 h 632"/>
                <a:gd name="T6" fmla="*/ 311 w 632"/>
                <a:gd name="T7" fmla="*/ 188 h 632"/>
                <a:gd name="T8" fmla="*/ 361 w 632"/>
                <a:gd name="T9" fmla="*/ 86 h 632"/>
                <a:gd name="T10" fmla="*/ 412 w 632"/>
                <a:gd name="T11" fmla="*/ 188 h 632"/>
                <a:gd name="T12" fmla="*/ 524 w 632"/>
                <a:gd name="T13" fmla="*/ 204 h 632"/>
                <a:gd name="T14" fmla="*/ 443 w 632"/>
                <a:gd name="T15" fmla="*/ 283 h 632"/>
                <a:gd name="T16" fmla="*/ 462 w 632"/>
                <a:gd name="T17" fmla="*/ 396 h 632"/>
                <a:gd name="T18" fmla="*/ 362 w 632"/>
                <a:gd name="T19" fmla="*/ 343 h 632"/>
                <a:gd name="T20" fmla="*/ 261 w 632"/>
                <a:gd name="T21" fmla="*/ 396 h 632"/>
                <a:gd name="T22" fmla="*/ 316 w 632"/>
                <a:gd name="T23" fmla="*/ 0 h 632"/>
                <a:gd name="T24" fmla="*/ 0 w 632"/>
                <a:gd name="T25" fmla="*/ 316 h 632"/>
                <a:gd name="T26" fmla="*/ 57 w 632"/>
                <a:gd name="T27" fmla="*/ 496 h 632"/>
                <a:gd name="T28" fmla="*/ 255 w 632"/>
                <a:gd name="T29" fmla="*/ 304 h 632"/>
                <a:gd name="T30" fmla="*/ 268 w 632"/>
                <a:gd name="T31" fmla="*/ 317 h 632"/>
                <a:gd name="T32" fmla="*/ 68 w 632"/>
                <a:gd name="T33" fmla="*/ 511 h 632"/>
                <a:gd name="T34" fmla="*/ 106 w 632"/>
                <a:gd name="T35" fmla="*/ 551 h 632"/>
                <a:gd name="T36" fmla="*/ 270 w 632"/>
                <a:gd name="T37" fmla="*/ 393 h 632"/>
                <a:gd name="T38" fmla="*/ 282 w 632"/>
                <a:gd name="T39" fmla="*/ 406 h 632"/>
                <a:gd name="T40" fmla="*/ 120 w 632"/>
                <a:gd name="T41" fmla="*/ 563 h 632"/>
                <a:gd name="T42" fmla="*/ 159 w 632"/>
                <a:gd name="T43" fmla="*/ 590 h 632"/>
                <a:gd name="T44" fmla="*/ 389 w 632"/>
                <a:gd name="T45" fmla="*/ 366 h 632"/>
                <a:gd name="T46" fmla="*/ 402 w 632"/>
                <a:gd name="T47" fmla="*/ 379 h 632"/>
                <a:gd name="T48" fmla="*/ 176 w 632"/>
                <a:gd name="T49" fmla="*/ 599 h 632"/>
                <a:gd name="T50" fmla="*/ 316 w 632"/>
                <a:gd name="T51" fmla="*/ 632 h 632"/>
                <a:gd name="T52" fmla="*/ 632 w 632"/>
                <a:gd name="T53" fmla="*/ 316 h 632"/>
                <a:gd name="T54" fmla="*/ 316 w 632"/>
                <a:gd name="T55" fmla="*/ 0 h 632"/>
                <a:gd name="T56" fmla="*/ 179 w 632"/>
                <a:gd name="T57" fmla="*/ 364 h 632"/>
                <a:gd name="T58" fmla="*/ 144 w 632"/>
                <a:gd name="T59" fmla="*/ 329 h 632"/>
                <a:gd name="T60" fmla="*/ 95 w 632"/>
                <a:gd name="T61" fmla="*/ 339 h 632"/>
                <a:gd name="T62" fmla="*/ 117 w 632"/>
                <a:gd name="T63" fmla="*/ 294 h 632"/>
                <a:gd name="T64" fmla="*/ 93 w 632"/>
                <a:gd name="T65" fmla="*/ 251 h 632"/>
                <a:gd name="T66" fmla="*/ 142 w 632"/>
                <a:gd name="T67" fmla="*/ 258 h 632"/>
                <a:gd name="T68" fmla="*/ 176 w 632"/>
                <a:gd name="T69" fmla="*/ 222 h 632"/>
                <a:gd name="T70" fmla="*/ 185 w 632"/>
                <a:gd name="T71" fmla="*/ 271 h 632"/>
                <a:gd name="T72" fmla="*/ 230 w 632"/>
                <a:gd name="T73" fmla="*/ 292 h 632"/>
                <a:gd name="T74" fmla="*/ 185 w 632"/>
                <a:gd name="T75" fmla="*/ 315 h 632"/>
                <a:gd name="T76" fmla="*/ 179 w 632"/>
                <a:gd name="T77" fmla="*/ 364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2" h="632">
                  <a:moveTo>
                    <a:pt x="261" y="396"/>
                  </a:moveTo>
                  <a:cubicBezTo>
                    <a:pt x="280" y="283"/>
                    <a:pt x="280" y="283"/>
                    <a:pt x="280" y="283"/>
                  </a:cubicBezTo>
                  <a:cubicBezTo>
                    <a:pt x="198" y="204"/>
                    <a:pt x="198" y="204"/>
                    <a:pt x="198" y="204"/>
                  </a:cubicBezTo>
                  <a:cubicBezTo>
                    <a:pt x="311" y="188"/>
                    <a:pt x="311" y="188"/>
                    <a:pt x="311" y="188"/>
                  </a:cubicBezTo>
                  <a:cubicBezTo>
                    <a:pt x="361" y="86"/>
                    <a:pt x="361" y="86"/>
                    <a:pt x="361" y="86"/>
                  </a:cubicBezTo>
                  <a:cubicBezTo>
                    <a:pt x="412" y="188"/>
                    <a:pt x="412" y="188"/>
                    <a:pt x="412" y="188"/>
                  </a:cubicBezTo>
                  <a:cubicBezTo>
                    <a:pt x="524" y="204"/>
                    <a:pt x="524" y="204"/>
                    <a:pt x="524" y="204"/>
                  </a:cubicBezTo>
                  <a:cubicBezTo>
                    <a:pt x="443" y="283"/>
                    <a:pt x="443" y="283"/>
                    <a:pt x="443" y="283"/>
                  </a:cubicBezTo>
                  <a:cubicBezTo>
                    <a:pt x="462" y="396"/>
                    <a:pt x="462" y="396"/>
                    <a:pt x="462" y="396"/>
                  </a:cubicBezTo>
                  <a:cubicBezTo>
                    <a:pt x="362" y="343"/>
                    <a:pt x="362" y="343"/>
                    <a:pt x="362" y="343"/>
                  </a:cubicBezTo>
                  <a:lnTo>
                    <a:pt x="261" y="396"/>
                  </a:lnTo>
                  <a:close/>
                  <a:moveTo>
                    <a:pt x="316" y="0"/>
                  </a:moveTo>
                  <a:cubicBezTo>
                    <a:pt x="142" y="0"/>
                    <a:pt x="0" y="142"/>
                    <a:pt x="0" y="316"/>
                  </a:cubicBezTo>
                  <a:cubicBezTo>
                    <a:pt x="0" y="383"/>
                    <a:pt x="21" y="445"/>
                    <a:pt x="57" y="496"/>
                  </a:cubicBezTo>
                  <a:cubicBezTo>
                    <a:pt x="255" y="304"/>
                    <a:pt x="255" y="304"/>
                    <a:pt x="255" y="304"/>
                  </a:cubicBezTo>
                  <a:cubicBezTo>
                    <a:pt x="268" y="317"/>
                    <a:pt x="268" y="317"/>
                    <a:pt x="268" y="317"/>
                  </a:cubicBezTo>
                  <a:cubicBezTo>
                    <a:pt x="68" y="511"/>
                    <a:pt x="68" y="511"/>
                    <a:pt x="68" y="511"/>
                  </a:cubicBezTo>
                  <a:cubicBezTo>
                    <a:pt x="80" y="526"/>
                    <a:pt x="92" y="539"/>
                    <a:pt x="106" y="551"/>
                  </a:cubicBezTo>
                  <a:cubicBezTo>
                    <a:pt x="270" y="393"/>
                    <a:pt x="270" y="393"/>
                    <a:pt x="270" y="393"/>
                  </a:cubicBezTo>
                  <a:cubicBezTo>
                    <a:pt x="282" y="406"/>
                    <a:pt x="282" y="406"/>
                    <a:pt x="282" y="406"/>
                  </a:cubicBezTo>
                  <a:cubicBezTo>
                    <a:pt x="120" y="563"/>
                    <a:pt x="120" y="563"/>
                    <a:pt x="120" y="563"/>
                  </a:cubicBezTo>
                  <a:cubicBezTo>
                    <a:pt x="132" y="573"/>
                    <a:pt x="145" y="582"/>
                    <a:pt x="159" y="590"/>
                  </a:cubicBezTo>
                  <a:cubicBezTo>
                    <a:pt x="389" y="366"/>
                    <a:pt x="389" y="366"/>
                    <a:pt x="389" y="366"/>
                  </a:cubicBezTo>
                  <a:cubicBezTo>
                    <a:pt x="402" y="379"/>
                    <a:pt x="402" y="379"/>
                    <a:pt x="402" y="379"/>
                  </a:cubicBezTo>
                  <a:cubicBezTo>
                    <a:pt x="176" y="599"/>
                    <a:pt x="176" y="599"/>
                    <a:pt x="176" y="599"/>
                  </a:cubicBezTo>
                  <a:cubicBezTo>
                    <a:pt x="218" y="620"/>
                    <a:pt x="266" y="632"/>
                    <a:pt x="316" y="632"/>
                  </a:cubicBezTo>
                  <a:cubicBezTo>
                    <a:pt x="490" y="632"/>
                    <a:pt x="632" y="490"/>
                    <a:pt x="632" y="316"/>
                  </a:cubicBezTo>
                  <a:cubicBezTo>
                    <a:pt x="632" y="142"/>
                    <a:pt x="490" y="0"/>
                    <a:pt x="316" y="0"/>
                  </a:cubicBezTo>
                  <a:close/>
                  <a:moveTo>
                    <a:pt x="179" y="364"/>
                  </a:moveTo>
                  <a:cubicBezTo>
                    <a:pt x="144" y="329"/>
                    <a:pt x="144" y="329"/>
                    <a:pt x="144" y="329"/>
                  </a:cubicBezTo>
                  <a:cubicBezTo>
                    <a:pt x="95" y="339"/>
                    <a:pt x="95" y="339"/>
                    <a:pt x="95" y="339"/>
                  </a:cubicBezTo>
                  <a:cubicBezTo>
                    <a:pt x="117" y="294"/>
                    <a:pt x="117" y="294"/>
                    <a:pt x="117" y="294"/>
                  </a:cubicBezTo>
                  <a:cubicBezTo>
                    <a:pt x="93" y="251"/>
                    <a:pt x="93" y="251"/>
                    <a:pt x="93" y="251"/>
                  </a:cubicBezTo>
                  <a:cubicBezTo>
                    <a:pt x="142" y="258"/>
                    <a:pt x="142" y="258"/>
                    <a:pt x="142" y="258"/>
                  </a:cubicBezTo>
                  <a:cubicBezTo>
                    <a:pt x="176" y="222"/>
                    <a:pt x="176" y="222"/>
                    <a:pt x="176" y="222"/>
                  </a:cubicBezTo>
                  <a:cubicBezTo>
                    <a:pt x="185" y="271"/>
                    <a:pt x="185" y="271"/>
                    <a:pt x="185" y="271"/>
                  </a:cubicBezTo>
                  <a:cubicBezTo>
                    <a:pt x="230" y="292"/>
                    <a:pt x="230" y="292"/>
                    <a:pt x="230" y="292"/>
                  </a:cubicBezTo>
                  <a:cubicBezTo>
                    <a:pt x="185" y="315"/>
                    <a:pt x="185" y="315"/>
                    <a:pt x="185" y="315"/>
                  </a:cubicBezTo>
                  <a:lnTo>
                    <a:pt x="179" y="36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Freeform 9"/>
            <p:cNvSpPr>
              <a:spLocks noEditPoints="1"/>
            </p:cNvSpPr>
            <p:nvPr/>
          </p:nvSpPr>
          <p:spPr bwMode="auto">
            <a:xfrm>
              <a:off x="11279" y="4146"/>
              <a:ext cx="544" cy="956"/>
            </a:xfrm>
            <a:custGeom>
              <a:avLst/>
              <a:gdLst>
                <a:gd name="T0" fmla="*/ 162 w 169"/>
                <a:gd name="T1" fmla="*/ 19 h 297"/>
                <a:gd name="T2" fmla="*/ 134 w 169"/>
                <a:gd name="T3" fmla="*/ 4 h 297"/>
                <a:gd name="T4" fmla="*/ 105 w 169"/>
                <a:gd name="T5" fmla="*/ 5 h 297"/>
                <a:gd name="T6" fmla="*/ 65 w 169"/>
                <a:gd name="T7" fmla="*/ 0 h 297"/>
                <a:gd name="T8" fmla="*/ 58 w 169"/>
                <a:gd name="T9" fmla="*/ 3 h 297"/>
                <a:gd name="T10" fmla="*/ 24 w 169"/>
                <a:gd name="T11" fmla="*/ 54 h 297"/>
                <a:gd name="T12" fmla="*/ 0 w 169"/>
                <a:gd name="T13" fmla="*/ 103 h 297"/>
                <a:gd name="T14" fmla="*/ 32 w 169"/>
                <a:gd name="T15" fmla="*/ 267 h 297"/>
                <a:gd name="T16" fmla="*/ 50 w 169"/>
                <a:gd name="T17" fmla="*/ 250 h 297"/>
                <a:gd name="T18" fmla="*/ 79 w 169"/>
                <a:gd name="T19" fmla="*/ 177 h 297"/>
                <a:gd name="T20" fmla="*/ 87 w 169"/>
                <a:gd name="T21" fmla="*/ 271 h 297"/>
                <a:gd name="T22" fmla="*/ 84 w 169"/>
                <a:gd name="T23" fmla="*/ 154 h 297"/>
                <a:gd name="T24" fmla="*/ 15 w 169"/>
                <a:gd name="T25" fmla="*/ 98 h 297"/>
                <a:gd name="T26" fmla="*/ 46 w 169"/>
                <a:gd name="T27" fmla="*/ 49 h 297"/>
                <a:gd name="T28" fmla="*/ 88 w 169"/>
                <a:gd name="T29" fmla="*/ 75 h 297"/>
                <a:gd name="T30" fmla="*/ 53 w 169"/>
                <a:gd name="T31" fmla="*/ 78 h 297"/>
                <a:gd name="T32" fmla="*/ 81 w 169"/>
                <a:gd name="T33" fmla="*/ 97 h 297"/>
                <a:gd name="T34" fmla="*/ 98 w 169"/>
                <a:gd name="T35" fmla="*/ 91 h 297"/>
                <a:gd name="T36" fmla="*/ 150 w 169"/>
                <a:gd name="T37" fmla="*/ 68 h 297"/>
                <a:gd name="T38" fmla="*/ 131 w 169"/>
                <a:gd name="T39" fmla="*/ 153 h 297"/>
                <a:gd name="T40" fmla="*/ 128 w 169"/>
                <a:gd name="T41" fmla="*/ 244 h 297"/>
                <a:gd name="T42" fmla="*/ 150 w 169"/>
                <a:gd name="T43" fmla="*/ 262 h 297"/>
                <a:gd name="T44" fmla="*/ 169 w 169"/>
                <a:gd name="T45" fmla="*/ 102 h 297"/>
                <a:gd name="T46" fmla="*/ 38 w 169"/>
                <a:gd name="T47" fmla="*/ 24 h 297"/>
                <a:gd name="T48" fmla="*/ 61 w 169"/>
                <a:gd name="T49" fmla="*/ 41 h 297"/>
                <a:gd name="T50" fmla="*/ 96 w 169"/>
                <a:gd name="T51" fmla="*/ 46 h 297"/>
                <a:gd name="T52" fmla="*/ 75 w 169"/>
                <a:gd name="T53" fmla="*/ 12 h 297"/>
                <a:gd name="T54" fmla="*/ 96 w 169"/>
                <a:gd name="T55" fmla="*/ 46 h 297"/>
                <a:gd name="T56" fmla="*/ 104 w 169"/>
                <a:gd name="T57" fmla="*/ 71 h 297"/>
                <a:gd name="T58" fmla="*/ 122 w 169"/>
                <a:gd name="T59" fmla="*/ 61 h 297"/>
                <a:gd name="T60" fmla="*/ 114 w 169"/>
                <a:gd name="T61" fmla="*/ 73 h 297"/>
                <a:gd name="T62" fmla="*/ 110 w 169"/>
                <a:gd name="T63" fmla="*/ 15 h 297"/>
                <a:gd name="T64" fmla="*/ 125 w 169"/>
                <a:gd name="T65" fmla="*/ 47 h 297"/>
                <a:gd name="T66" fmla="*/ 134 w 169"/>
                <a:gd name="T67" fmla="*/ 77 h 297"/>
                <a:gd name="T68" fmla="*/ 132 w 169"/>
                <a:gd name="T69" fmla="*/ 62 h 297"/>
                <a:gd name="T70" fmla="*/ 134 w 169"/>
                <a:gd name="T71" fmla="*/ 77 h 297"/>
                <a:gd name="T72" fmla="*/ 148 w 169"/>
                <a:gd name="T73" fmla="*/ 54 h 297"/>
                <a:gd name="T74" fmla="*/ 138 w 169"/>
                <a:gd name="T75" fmla="*/ 21 h 297"/>
                <a:gd name="T76" fmla="*/ 148 w 169"/>
                <a:gd name="T77" fmla="*/ 5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297">
                  <a:moveTo>
                    <a:pt x="169" y="102"/>
                  </a:moveTo>
                  <a:lnTo>
                    <a:pt x="162" y="19"/>
                  </a:lnTo>
                  <a:lnTo>
                    <a:pt x="140" y="10"/>
                  </a:lnTo>
                  <a:lnTo>
                    <a:pt x="134" y="4"/>
                  </a:lnTo>
                  <a:lnTo>
                    <a:pt x="108" y="0"/>
                  </a:lnTo>
                  <a:lnTo>
                    <a:pt x="105" y="5"/>
                  </a:lnTo>
                  <a:lnTo>
                    <a:pt x="103" y="0"/>
                  </a:lnTo>
                  <a:lnTo>
                    <a:pt x="65" y="0"/>
                  </a:lnTo>
                  <a:lnTo>
                    <a:pt x="63" y="8"/>
                  </a:lnTo>
                  <a:lnTo>
                    <a:pt x="58" y="3"/>
                  </a:lnTo>
                  <a:lnTo>
                    <a:pt x="23" y="18"/>
                  </a:lnTo>
                  <a:lnTo>
                    <a:pt x="24" y="54"/>
                  </a:lnTo>
                  <a:lnTo>
                    <a:pt x="18" y="59"/>
                  </a:lnTo>
                  <a:lnTo>
                    <a:pt x="0" y="103"/>
                  </a:lnTo>
                  <a:lnTo>
                    <a:pt x="38" y="157"/>
                  </a:lnTo>
                  <a:lnTo>
                    <a:pt x="32" y="267"/>
                  </a:lnTo>
                  <a:lnTo>
                    <a:pt x="58" y="297"/>
                  </a:lnTo>
                  <a:lnTo>
                    <a:pt x="50" y="250"/>
                  </a:lnTo>
                  <a:lnTo>
                    <a:pt x="53" y="166"/>
                  </a:lnTo>
                  <a:lnTo>
                    <a:pt x="79" y="177"/>
                  </a:lnTo>
                  <a:lnTo>
                    <a:pt x="77" y="194"/>
                  </a:lnTo>
                  <a:lnTo>
                    <a:pt x="87" y="271"/>
                  </a:lnTo>
                  <a:lnTo>
                    <a:pt x="101" y="144"/>
                  </a:lnTo>
                  <a:lnTo>
                    <a:pt x="84" y="154"/>
                  </a:lnTo>
                  <a:lnTo>
                    <a:pt x="53" y="138"/>
                  </a:lnTo>
                  <a:lnTo>
                    <a:pt x="15" y="98"/>
                  </a:lnTo>
                  <a:lnTo>
                    <a:pt x="31" y="59"/>
                  </a:lnTo>
                  <a:lnTo>
                    <a:pt x="46" y="49"/>
                  </a:lnTo>
                  <a:lnTo>
                    <a:pt x="94" y="64"/>
                  </a:lnTo>
                  <a:lnTo>
                    <a:pt x="88" y="75"/>
                  </a:lnTo>
                  <a:lnTo>
                    <a:pt x="76" y="80"/>
                  </a:lnTo>
                  <a:lnTo>
                    <a:pt x="53" y="78"/>
                  </a:lnTo>
                  <a:lnTo>
                    <a:pt x="50" y="87"/>
                  </a:lnTo>
                  <a:lnTo>
                    <a:pt x="81" y="97"/>
                  </a:lnTo>
                  <a:lnTo>
                    <a:pt x="114" y="126"/>
                  </a:lnTo>
                  <a:lnTo>
                    <a:pt x="98" y="91"/>
                  </a:lnTo>
                  <a:lnTo>
                    <a:pt x="137" y="90"/>
                  </a:lnTo>
                  <a:lnTo>
                    <a:pt x="150" y="68"/>
                  </a:lnTo>
                  <a:lnTo>
                    <a:pt x="151" y="97"/>
                  </a:lnTo>
                  <a:lnTo>
                    <a:pt x="131" y="153"/>
                  </a:lnTo>
                  <a:lnTo>
                    <a:pt x="121" y="146"/>
                  </a:lnTo>
                  <a:lnTo>
                    <a:pt x="128" y="244"/>
                  </a:lnTo>
                  <a:lnTo>
                    <a:pt x="120" y="297"/>
                  </a:lnTo>
                  <a:lnTo>
                    <a:pt x="150" y="262"/>
                  </a:lnTo>
                  <a:lnTo>
                    <a:pt x="141" y="165"/>
                  </a:lnTo>
                  <a:lnTo>
                    <a:pt x="169" y="102"/>
                  </a:lnTo>
                  <a:close/>
                  <a:moveTo>
                    <a:pt x="42" y="38"/>
                  </a:moveTo>
                  <a:lnTo>
                    <a:pt x="38" y="24"/>
                  </a:lnTo>
                  <a:lnTo>
                    <a:pt x="55" y="17"/>
                  </a:lnTo>
                  <a:lnTo>
                    <a:pt x="61" y="41"/>
                  </a:lnTo>
                  <a:lnTo>
                    <a:pt x="42" y="38"/>
                  </a:lnTo>
                  <a:close/>
                  <a:moveTo>
                    <a:pt x="96" y="46"/>
                  </a:moveTo>
                  <a:lnTo>
                    <a:pt x="76" y="44"/>
                  </a:lnTo>
                  <a:lnTo>
                    <a:pt x="75" y="12"/>
                  </a:lnTo>
                  <a:lnTo>
                    <a:pt x="99" y="13"/>
                  </a:lnTo>
                  <a:lnTo>
                    <a:pt x="96" y="46"/>
                  </a:lnTo>
                  <a:close/>
                  <a:moveTo>
                    <a:pt x="114" y="73"/>
                  </a:moveTo>
                  <a:lnTo>
                    <a:pt x="104" y="71"/>
                  </a:lnTo>
                  <a:lnTo>
                    <a:pt x="108" y="58"/>
                  </a:lnTo>
                  <a:lnTo>
                    <a:pt x="122" y="61"/>
                  </a:lnTo>
                  <a:lnTo>
                    <a:pt x="114" y="73"/>
                  </a:lnTo>
                  <a:lnTo>
                    <a:pt x="114" y="73"/>
                  </a:lnTo>
                  <a:close/>
                  <a:moveTo>
                    <a:pt x="109" y="45"/>
                  </a:moveTo>
                  <a:lnTo>
                    <a:pt x="110" y="15"/>
                  </a:lnTo>
                  <a:lnTo>
                    <a:pt x="130" y="19"/>
                  </a:lnTo>
                  <a:lnTo>
                    <a:pt x="125" y="47"/>
                  </a:lnTo>
                  <a:lnTo>
                    <a:pt x="109" y="45"/>
                  </a:lnTo>
                  <a:close/>
                  <a:moveTo>
                    <a:pt x="134" y="77"/>
                  </a:moveTo>
                  <a:lnTo>
                    <a:pt x="126" y="75"/>
                  </a:lnTo>
                  <a:lnTo>
                    <a:pt x="132" y="62"/>
                  </a:lnTo>
                  <a:lnTo>
                    <a:pt x="144" y="65"/>
                  </a:lnTo>
                  <a:lnTo>
                    <a:pt x="134" y="77"/>
                  </a:lnTo>
                  <a:lnTo>
                    <a:pt x="134" y="77"/>
                  </a:lnTo>
                  <a:close/>
                  <a:moveTo>
                    <a:pt x="148" y="54"/>
                  </a:moveTo>
                  <a:lnTo>
                    <a:pt x="134" y="50"/>
                  </a:lnTo>
                  <a:lnTo>
                    <a:pt x="138" y="21"/>
                  </a:lnTo>
                  <a:lnTo>
                    <a:pt x="154" y="28"/>
                  </a:lnTo>
                  <a:lnTo>
                    <a:pt x="148" y="5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Freeform 9"/>
            <p:cNvSpPr>
              <a:spLocks noEditPoints="1"/>
            </p:cNvSpPr>
            <p:nvPr/>
          </p:nvSpPr>
          <p:spPr bwMode="auto">
            <a:xfrm>
              <a:off x="8863" y="6339"/>
              <a:ext cx="978" cy="1236"/>
            </a:xfrm>
            <a:custGeom>
              <a:avLst/>
              <a:gdLst>
                <a:gd name="T0" fmla="*/ 553 w 649"/>
                <a:gd name="T1" fmla="*/ 311 h 800"/>
                <a:gd name="T2" fmla="*/ 553 w 649"/>
                <a:gd name="T3" fmla="*/ 260 h 800"/>
                <a:gd name="T4" fmla="*/ 618 w 649"/>
                <a:gd name="T5" fmla="*/ 555 h 800"/>
                <a:gd name="T6" fmla="*/ 584 w 649"/>
                <a:gd name="T7" fmla="*/ 555 h 800"/>
                <a:gd name="T8" fmla="*/ 362 w 649"/>
                <a:gd name="T9" fmla="*/ 352 h 800"/>
                <a:gd name="T10" fmla="*/ 335 w 649"/>
                <a:gd name="T11" fmla="*/ 438 h 800"/>
                <a:gd name="T12" fmla="*/ 288 w 649"/>
                <a:gd name="T13" fmla="*/ 739 h 800"/>
                <a:gd name="T14" fmla="*/ 427 w 649"/>
                <a:gd name="T15" fmla="*/ 769 h 800"/>
                <a:gd name="T16" fmla="*/ 44 w 649"/>
                <a:gd name="T17" fmla="*/ 800 h 800"/>
                <a:gd name="T18" fmla="*/ 44 w 649"/>
                <a:gd name="T19" fmla="*/ 739 h 800"/>
                <a:gd name="T20" fmla="*/ 157 w 649"/>
                <a:gd name="T21" fmla="*/ 352 h 800"/>
                <a:gd name="T22" fmla="*/ 0 w 649"/>
                <a:gd name="T23" fmla="*/ 331 h 800"/>
                <a:gd name="T24" fmla="*/ 4 w 649"/>
                <a:gd name="T25" fmla="*/ 199 h 800"/>
                <a:gd name="T26" fmla="*/ 170 w 649"/>
                <a:gd name="T27" fmla="*/ 0 h 800"/>
                <a:gd name="T28" fmla="*/ 544 w 649"/>
                <a:gd name="T29" fmla="*/ 194 h 800"/>
                <a:gd name="T30" fmla="*/ 645 w 649"/>
                <a:gd name="T31" fmla="*/ 336 h 800"/>
                <a:gd name="T32" fmla="*/ 618 w 649"/>
                <a:gd name="T33" fmla="*/ 341 h 800"/>
                <a:gd name="T34" fmla="*/ 305 w 649"/>
                <a:gd name="T35" fmla="*/ 234 h 800"/>
                <a:gd name="T36" fmla="*/ 357 w 649"/>
                <a:gd name="T37" fmla="*/ 234 h 800"/>
                <a:gd name="T38" fmla="*/ 187 w 649"/>
                <a:gd name="T39" fmla="*/ 494 h 800"/>
                <a:gd name="T40" fmla="*/ 253 w 649"/>
                <a:gd name="T41" fmla="*/ 443 h 800"/>
                <a:gd name="T42" fmla="*/ 187 w 649"/>
                <a:gd name="T43" fmla="*/ 494 h 800"/>
                <a:gd name="T44" fmla="*/ 209 w 649"/>
                <a:gd name="T45" fmla="*/ 260 h 800"/>
                <a:gd name="T46" fmla="*/ 309 w 649"/>
                <a:gd name="T47" fmla="*/ 377 h 800"/>
                <a:gd name="T48" fmla="*/ 248 w 649"/>
                <a:gd name="T49" fmla="*/ 260 h 800"/>
                <a:gd name="T50" fmla="*/ 253 w 649"/>
                <a:gd name="T51" fmla="*/ 739 h 800"/>
                <a:gd name="T52" fmla="*/ 187 w 649"/>
                <a:gd name="T53" fmla="*/ 647 h 800"/>
                <a:gd name="T54" fmla="*/ 187 w 649"/>
                <a:gd name="T55" fmla="*/ 199 h 800"/>
                <a:gd name="T56" fmla="*/ 187 w 649"/>
                <a:gd name="T57" fmla="*/ 92 h 800"/>
                <a:gd name="T58" fmla="*/ 466 w 649"/>
                <a:gd name="T59" fmla="*/ 199 h 800"/>
                <a:gd name="T60" fmla="*/ 283 w 649"/>
                <a:gd name="T61" fmla="*/ 199 h 800"/>
                <a:gd name="T62" fmla="*/ 157 w 649"/>
                <a:gd name="T63" fmla="*/ 66 h 800"/>
                <a:gd name="T64" fmla="*/ 157 w 649"/>
                <a:gd name="T65" fmla="*/ 199 h 800"/>
                <a:gd name="T66" fmla="*/ 388 w 649"/>
                <a:gd name="T67" fmla="*/ 311 h 800"/>
                <a:gd name="T68" fmla="*/ 453 w 649"/>
                <a:gd name="T69" fmla="*/ 234 h 800"/>
                <a:gd name="T70" fmla="*/ 388 w 649"/>
                <a:gd name="T71" fmla="*/ 311 h 800"/>
                <a:gd name="T72" fmla="*/ 523 w 649"/>
                <a:gd name="T73" fmla="*/ 311 h 800"/>
                <a:gd name="T74" fmla="*/ 483 w 649"/>
                <a:gd name="T75" fmla="*/ 234 h 800"/>
                <a:gd name="T76" fmla="*/ 109 w 649"/>
                <a:gd name="T77" fmla="*/ 311 h 800"/>
                <a:gd name="T78" fmla="*/ 153 w 649"/>
                <a:gd name="T79" fmla="*/ 234 h 800"/>
                <a:gd name="T80" fmla="*/ 109 w 649"/>
                <a:gd name="T81" fmla="*/ 311 h 800"/>
                <a:gd name="T82" fmla="*/ 79 w 649"/>
                <a:gd name="T83" fmla="*/ 311 h 800"/>
                <a:gd name="T84" fmla="*/ 31 w 649"/>
                <a:gd name="T85" fmla="*/ 234 h 800"/>
                <a:gd name="T86" fmla="*/ 31 w 649"/>
                <a:gd name="T87" fmla="*/ 311 h 800"/>
                <a:gd name="T88" fmla="*/ 253 w 649"/>
                <a:gd name="T89" fmla="*/ 606 h 800"/>
                <a:gd name="T90" fmla="*/ 187 w 649"/>
                <a:gd name="T91" fmla="*/ 53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9" h="800">
                  <a:moveTo>
                    <a:pt x="553" y="260"/>
                  </a:moveTo>
                  <a:cubicBezTo>
                    <a:pt x="553" y="311"/>
                    <a:pt x="553" y="311"/>
                    <a:pt x="553" y="311"/>
                  </a:cubicBezTo>
                  <a:cubicBezTo>
                    <a:pt x="597" y="311"/>
                    <a:pt x="597" y="311"/>
                    <a:pt x="597" y="311"/>
                  </a:cubicBezTo>
                  <a:lnTo>
                    <a:pt x="553" y="260"/>
                  </a:lnTo>
                  <a:close/>
                  <a:moveTo>
                    <a:pt x="618" y="352"/>
                  </a:moveTo>
                  <a:cubicBezTo>
                    <a:pt x="618" y="555"/>
                    <a:pt x="618" y="555"/>
                    <a:pt x="618" y="555"/>
                  </a:cubicBezTo>
                  <a:cubicBezTo>
                    <a:pt x="618" y="566"/>
                    <a:pt x="610" y="576"/>
                    <a:pt x="601" y="576"/>
                  </a:cubicBezTo>
                  <a:cubicBezTo>
                    <a:pt x="592" y="576"/>
                    <a:pt x="584" y="566"/>
                    <a:pt x="584" y="555"/>
                  </a:cubicBezTo>
                  <a:cubicBezTo>
                    <a:pt x="584" y="352"/>
                    <a:pt x="584" y="352"/>
                    <a:pt x="584" y="352"/>
                  </a:cubicBezTo>
                  <a:cubicBezTo>
                    <a:pt x="362" y="352"/>
                    <a:pt x="362" y="352"/>
                    <a:pt x="362" y="352"/>
                  </a:cubicBezTo>
                  <a:cubicBezTo>
                    <a:pt x="362" y="408"/>
                    <a:pt x="362" y="408"/>
                    <a:pt x="362" y="408"/>
                  </a:cubicBezTo>
                  <a:cubicBezTo>
                    <a:pt x="362" y="423"/>
                    <a:pt x="348" y="438"/>
                    <a:pt x="335" y="438"/>
                  </a:cubicBezTo>
                  <a:cubicBezTo>
                    <a:pt x="288" y="438"/>
                    <a:pt x="288" y="438"/>
                    <a:pt x="288" y="438"/>
                  </a:cubicBezTo>
                  <a:cubicBezTo>
                    <a:pt x="288" y="739"/>
                    <a:pt x="288" y="739"/>
                    <a:pt x="288" y="739"/>
                  </a:cubicBezTo>
                  <a:cubicBezTo>
                    <a:pt x="401" y="739"/>
                    <a:pt x="401" y="739"/>
                    <a:pt x="401" y="739"/>
                  </a:cubicBezTo>
                  <a:cubicBezTo>
                    <a:pt x="414" y="739"/>
                    <a:pt x="427" y="754"/>
                    <a:pt x="427" y="769"/>
                  </a:cubicBezTo>
                  <a:cubicBezTo>
                    <a:pt x="427" y="785"/>
                    <a:pt x="414" y="800"/>
                    <a:pt x="401" y="800"/>
                  </a:cubicBezTo>
                  <a:cubicBezTo>
                    <a:pt x="44" y="800"/>
                    <a:pt x="44" y="800"/>
                    <a:pt x="44" y="800"/>
                  </a:cubicBezTo>
                  <a:cubicBezTo>
                    <a:pt x="31" y="800"/>
                    <a:pt x="18" y="785"/>
                    <a:pt x="18" y="769"/>
                  </a:cubicBezTo>
                  <a:cubicBezTo>
                    <a:pt x="18" y="754"/>
                    <a:pt x="31" y="739"/>
                    <a:pt x="44" y="739"/>
                  </a:cubicBezTo>
                  <a:cubicBezTo>
                    <a:pt x="157" y="739"/>
                    <a:pt x="157" y="739"/>
                    <a:pt x="157" y="739"/>
                  </a:cubicBezTo>
                  <a:cubicBezTo>
                    <a:pt x="157" y="352"/>
                    <a:pt x="157" y="352"/>
                    <a:pt x="157" y="352"/>
                  </a:cubicBezTo>
                  <a:cubicBezTo>
                    <a:pt x="18" y="352"/>
                    <a:pt x="18" y="352"/>
                    <a:pt x="18" y="352"/>
                  </a:cubicBezTo>
                  <a:cubicBezTo>
                    <a:pt x="9" y="352"/>
                    <a:pt x="0" y="341"/>
                    <a:pt x="0" y="331"/>
                  </a:cubicBezTo>
                  <a:cubicBezTo>
                    <a:pt x="0" y="214"/>
                    <a:pt x="0" y="214"/>
                    <a:pt x="0" y="214"/>
                  </a:cubicBezTo>
                  <a:cubicBezTo>
                    <a:pt x="0" y="209"/>
                    <a:pt x="0" y="204"/>
                    <a:pt x="4" y="199"/>
                  </a:cubicBezTo>
                  <a:cubicBezTo>
                    <a:pt x="157" y="5"/>
                    <a:pt x="157" y="5"/>
                    <a:pt x="157" y="5"/>
                  </a:cubicBezTo>
                  <a:cubicBezTo>
                    <a:pt x="161" y="0"/>
                    <a:pt x="166" y="0"/>
                    <a:pt x="170" y="0"/>
                  </a:cubicBezTo>
                  <a:cubicBezTo>
                    <a:pt x="179" y="0"/>
                    <a:pt x="179" y="0"/>
                    <a:pt x="179" y="0"/>
                  </a:cubicBezTo>
                  <a:cubicBezTo>
                    <a:pt x="544" y="194"/>
                    <a:pt x="544" y="194"/>
                    <a:pt x="544" y="194"/>
                  </a:cubicBezTo>
                  <a:cubicBezTo>
                    <a:pt x="645" y="311"/>
                    <a:pt x="645" y="311"/>
                    <a:pt x="645" y="311"/>
                  </a:cubicBezTo>
                  <a:cubicBezTo>
                    <a:pt x="649" y="316"/>
                    <a:pt x="649" y="331"/>
                    <a:pt x="645" y="336"/>
                  </a:cubicBezTo>
                  <a:cubicBezTo>
                    <a:pt x="640" y="341"/>
                    <a:pt x="636" y="341"/>
                    <a:pt x="632" y="341"/>
                  </a:cubicBezTo>
                  <a:cubicBezTo>
                    <a:pt x="618" y="341"/>
                    <a:pt x="618" y="341"/>
                    <a:pt x="618" y="341"/>
                  </a:cubicBezTo>
                  <a:cubicBezTo>
                    <a:pt x="618" y="352"/>
                    <a:pt x="618" y="352"/>
                    <a:pt x="618" y="352"/>
                  </a:cubicBezTo>
                  <a:close/>
                  <a:moveTo>
                    <a:pt x="305" y="234"/>
                  </a:moveTo>
                  <a:cubicBezTo>
                    <a:pt x="357" y="296"/>
                    <a:pt x="357" y="296"/>
                    <a:pt x="357" y="296"/>
                  </a:cubicBezTo>
                  <a:cubicBezTo>
                    <a:pt x="357" y="234"/>
                    <a:pt x="357" y="234"/>
                    <a:pt x="357" y="234"/>
                  </a:cubicBezTo>
                  <a:lnTo>
                    <a:pt x="305" y="234"/>
                  </a:lnTo>
                  <a:close/>
                  <a:moveTo>
                    <a:pt x="187" y="494"/>
                  </a:moveTo>
                  <a:cubicBezTo>
                    <a:pt x="253" y="494"/>
                    <a:pt x="253" y="494"/>
                    <a:pt x="253" y="494"/>
                  </a:cubicBezTo>
                  <a:cubicBezTo>
                    <a:pt x="253" y="443"/>
                    <a:pt x="253" y="443"/>
                    <a:pt x="253" y="443"/>
                  </a:cubicBezTo>
                  <a:cubicBezTo>
                    <a:pt x="187" y="443"/>
                    <a:pt x="187" y="443"/>
                    <a:pt x="187" y="443"/>
                  </a:cubicBezTo>
                  <a:lnTo>
                    <a:pt x="187" y="494"/>
                  </a:lnTo>
                  <a:close/>
                  <a:moveTo>
                    <a:pt x="248" y="260"/>
                  </a:moveTo>
                  <a:cubicBezTo>
                    <a:pt x="209" y="260"/>
                    <a:pt x="209" y="260"/>
                    <a:pt x="209" y="260"/>
                  </a:cubicBezTo>
                  <a:cubicBezTo>
                    <a:pt x="209" y="377"/>
                    <a:pt x="209" y="377"/>
                    <a:pt x="209" y="377"/>
                  </a:cubicBezTo>
                  <a:cubicBezTo>
                    <a:pt x="309" y="377"/>
                    <a:pt x="309" y="377"/>
                    <a:pt x="309" y="377"/>
                  </a:cubicBezTo>
                  <a:cubicBezTo>
                    <a:pt x="309" y="331"/>
                    <a:pt x="309" y="331"/>
                    <a:pt x="309" y="331"/>
                  </a:cubicBezTo>
                  <a:lnTo>
                    <a:pt x="248" y="260"/>
                  </a:lnTo>
                  <a:close/>
                  <a:moveTo>
                    <a:pt x="187" y="739"/>
                  </a:moveTo>
                  <a:cubicBezTo>
                    <a:pt x="253" y="739"/>
                    <a:pt x="253" y="739"/>
                    <a:pt x="253" y="739"/>
                  </a:cubicBezTo>
                  <a:cubicBezTo>
                    <a:pt x="253" y="647"/>
                    <a:pt x="253" y="647"/>
                    <a:pt x="253" y="647"/>
                  </a:cubicBezTo>
                  <a:cubicBezTo>
                    <a:pt x="187" y="647"/>
                    <a:pt x="187" y="647"/>
                    <a:pt x="187" y="647"/>
                  </a:cubicBezTo>
                  <a:cubicBezTo>
                    <a:pt x="187" y="739"/>
                    <a:pt x="187" y="739"/>
                    <a:pt x="187" y="739"/>
                  </a:cubicBezTo>
                  <a:close/>
                  <a:moveTo>
                    <a:pt x="187" y="199"/>
                  </a:moveTo>
                  <a:cubicBezTo>
                    <a:pt x="244" y="199"/>
                    <a:pt x="244" y="199"/>
                    <a:pt x="244" y="199"/>
                  </a:cubicBezTo>
                  <a:cubicBezTo>
                    <a:pt x="187" y="92"/>
                    <a:pt x="187" y="92"/>
                    <a:pt x="187" y="92"/>
                  </a:cubicBezTo>
                  <a:lnTo>
                    <a:pt x="187" y="199"/>
                  </a:lnTo>
                  <a:close/>
                  <a:moveTo>
                    <a:pt x="466" y="199"/>
                  </a:moveTo>
                  <a:cubicBezTo>
                    <a:pt x="213" y="61"/>
                    <a:pt x="213" y="61"/>
                    <a:pt x="213" y="61"/>
                  </a:cubicBezTo>
                  <a:cubicBezTo>
                    <a:pt x="283" y="199"/>
                    <a:pt x="283" y="199"/>
                    <a:pt x="283" y="199"/>
                  </a:cubicBezTo>
                  <a:lnTo>
                    <a:pt x="466" y="199"/>
                  </a:lnTo>
                  <a:close/>
                  <a:moveTo>
                    <a:pt x="157" y="66"/>
                  </a:moveTo>
                  <a:cubicBezTo>
                    <a:pt x="52" y="199"/>
                    <a:pt x="52" y="199"/>
                    <a:pt x="52" y="199"/>
                  </a:cubicBezTo>
                  <a:cubicBezTo>
                    <a:pt x="157" y="199"/>
                    <a:pt x="157" y="199"/>
                    <a:pt x="157" y="199"/>
                  </a:cubicBezTo>
                  <a:cubicBezTo>
                    <a:pt x="157" y="66"/>
                    <a:pt x="157" y="66"/>
                    <a:pt x="157" y="66"/>
                  </a:cubicBezTo>
                  <a:close/>
                  <a:moveTo>
                    <a:pt x="388" y="311"/>
                  </a:moveTo>
                  <a:cubicBezTo>
                    <a:pt x="453" y="311"/>
                    <a:pt x="453" y="311"/>
                    <a:pt x="453" y="311"/>
                  </a:cubicBezTo>
                  <a:cubicBezTo>
                    <a:pt x="453" y="234"/>
                    <a:pt x="453" y="234"/>
                    <a:pt x="453" y="234"/>
                  </a:cubicBezTo>
                  <a:cubicBezTo>
                    <a:pt x="388" y="234"/>
                    <a:pt x="388" y="234"/>
                    <a:pt x="388" y="234"/>
                  </a:cubicBezTo>
                  <a:lnTo>
                    <a:pt x="388" y="311"/>
                  </a:lnTo>
                  <a:close/>
                  <a:moveTo>
                    <a:pt x="483" y="311"/>
                  </a:moveTo>
                  <a:cubicBezTo>
                    <a:pt x="523" y="311"/>
                    <a:pt x="523" y="311"/>
                    <a:pt x="523" y="311"/>
                  </a:cubicBezTo>
                  <a:cubicBezTo>
                    <a:pt x="523" y="234"/>
                    <a:pt x="523" y="234"/>
                    <a:pt x="523" y="234"/>
                  </a:cubicBezTo>
                  <a:cubicBezTo>
                    <a:pt x="483" y="234"/>
                    <a:pt x="483" y="234"/>
                    <a:pt x="483" y="234"/>
                  </a:cubicBezTo>
                  <a:lnTo>
                    <a:pt x="483" y="311"/>
                  </a:lnTo>
                  <a:close/>
                  <a:moveTo>
                    <a:pt x="109" y="311"/>
                  </a:moveTo>
                  <a:cubicBezTo>
                    <a:pt x="153" y="311"/>
                    <a:pt x="153" y="311"/>
                    <a:pt x="153" y="311"/>
                  </a:cubicBezTo>
                  <a:cubicBezTo>
                    <a:pt x="153" y="234"/>
                    <a:pt x="153" y="234"/>
                    <a:pt x="153" y="234"/>
                  </a:cubicBezTo>
                  <a:cubicBezTo>
                    <a:pt x="109" y="234"/>
                    <a:pt x="109" y="234"/>
                    <a:pt x="109" y="234"/>
                  </a:cubicBezTo>
                  <a:lnTo>
                    <a:pt x="109" y="311"/>
                  </a:lnTo>
                  <a:close/>
                  <a:moveTo>
                    <a:pt x="31" y="311"/>
                  </a:moveTo>
                  <a:cubicBezTo>
                    <a:pt x="79" y="311"/>
                    <a:pt x="79" y="311"/>
                    <a:pt x="79" y="311"/>
                  </a:cubicBezTo>
                  <a:cubicBezTo>
                    <a:pt x="79" y="234"/>
                    <a:pt x="79" y="234"/>
                    <a:pt x="79" y="234"/>
                  </a:cubicBezTo>
                  <a:cubicBezTo>
                    <a:pt x="31" y="234"/>
                    <a:pt x="31" y="234"/>
                    <a:pt x="31" y="234"/>
                  </a:cubicBezTo>
                  <a:cubicBezTo>
                    <a:pt x="31" y="311"/>
                    <a:pt x="31" y="311"/>
                    <a:pt x="31" y="311"/>
                  </a:cubicBezTo>
                  <a:cubicBezTo>
                    <a:pt x="31" y="311"/>
                    <a:pt x="31" y="311"/>
                    <a:pt x="31" y="311"/>
                  </a:cubicBezTo>
                  <a:close/>
                  <a:moveTo>
                    <a:pt x="187" y="606"/>
                  </a:moveTo>
                  <a:cubicBezTo>
                    <a:pt x="253" y="606"/>
                    <a:pt x="253" y="606"/>
                    <a:pt x="253" y="606"/>
                  </a:cubicBezTo>
                  <a:cubicBezTo>
                    <a:pt x="253" y="530"/>
                    <a:pt x="253" y="530"/>
                    <a:pt x="253" y="530"/>
                  </a:cubicBezTo>
                  <a:cubicBezTo>
                    <a:pt x="187" y="530"/>
                    <a:pt x="187" y="530"/>
                    <a:pt x="187" y="530"/>
                  </a:cubicBezTo>
                  <a:lnTo>
                    <a:pt x="187" y="60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5"/>
            <p:cNvSpPr>
              <a:spLocks noEditPoints="1"/>
            </p:cNvSpPr>
            <p:nvPr/>
          </p:nvSpPr>
          <p:spPr bwMode="auto">
            <a:xfrm>
              <a:off x="11068" y="6609"/>
              <a:ext cx="967" cy="694"/>
            </a:xfrm>
            <a:custGeom>
              <a:avLst/>
              <a:gdLst>
                <a:gd name="T0" fmla="*/ 304 w 756"/>
                <a:gd name="T1" fmla="*/ 504 h 542"/>
                <a:gd name="T2" fmla="*/ 183 w 756"/>
                <a:gd name="T3" fmla="*/ 421 h 542"/>
                <a:gd name="T4" fmla="*/ 128 w 756"/>
                <a:gd name="T5" fmla="*/ 409 h 542"/>
                <a:gd name="T6" fmla="*/ 124 w 756"/>
                <a:gd name="T7" fmla="*/ 290 h 542"/>
                <a:gd name="T8" fmla="*/ 128 w 756"/>
                <a:gd name="T9" fmla="*/ 256 h 542"/>
                <a:gd name="T10" fmla="*/ 190 w 756"/>
                <a:gd name="T11" fmla="*/ 313 h 542"/>
                <a:gd name="T12" fmla="*/ 245 w 756"/>
                <a:gd name="T13" fmla="*/ 370 h 542"/>
                <a:gd name="T14" fmla="*/ 303 w 756"/>
                <a:gd name="T15" fmla="*/ 420 h 542"/>
                <a:gd name="T16" fmla="*/ 352 w 756"/>
                <a:gd name="T17" fmla="*/ 465 h 542"/>
                <a:gd name="T18" fmla="*/ 405 w 756"/>
                <a:gd name="T19" fmla="*/ 498 h 542"/>
                <a:gd name="T20" fmla="*/ 417 w 756"/>
                <a:gd name="T21" fmla="*/ 469 h 542"/>
                <a:gd name="T22" fmla="*/ 362 w 756"/>
                <a:gd name="T23" fmla="*/ 413 h 542"/>
                <a:gd name="T24" fmla="*/ 465 w 756"/>
                <a:gd name="T25" fmla="*/ 474 h 542"/>
                <a:gd name="T26" fmla="*/ 493 w 756"/>
                <a:gd name="T27" fmla="*/ 435 h 542"/>
                <a:gd name="T28" fmla="*/ 395 w 756"/>
                <a:gd name="T29" fmla="*/ 350 h 542"/>
                <a:gd name="T30" fmla="*/ 516 w 756"/>
                <a:gd name="T31" fmla="*/ 424 h 542"/>
                <a:gd name="T32" fmla="*/ 562 w 756"/>
                <a:gd name="T33" fmla="*/ 429 h 542"/>
                <a:gd name="T34" fmla="*/ 438 w 756"/>
                <a:gd name="T35" fmla="*/ 308 h 542"/>
                <a:gd name="T36" fmla="*/ 422 w 756"/>
                <a:gd name="T37" fmla="*/ 285 h 542"/>
                <a:gd name="T38" fmla="*/ 452 w 756"/>
                <a:gd name="T39" fmla="*/ 292 h 542"/>
                <a:gd name="T40" fmla="*/ 615 w 756"/>
                <a:gd name="T41" fmla="*/ 376 h 542"/>
                <a:gd name="T42" fmla="*/ 412 w 756"/>
                <a:gd name="T43" fmla="*/ 160 h 542"/>
                <a:gd name="T44" fmla="*/ 280 w 756"/>
                <a:gd name="T45" fmla="*/ 244 h 542"/>
                <a:gd name="T46" fmla="*/ 233 w 756"/>
                <a:gd name="T47" fmla="*/ 219 h 542"/>
                <a:gd name="T48" fmla="*/ 263 w 756"/>
                <a:gd name="T49" fmla="*/ 104 h 542"/>
                <a:gd name="T50" fmla="*/ 231 w 756"/>
                <a:gd name="T51" fmla="*/ 74 h 542"/>
                <a:gd name="T52" fmla="*/ 345 w 756"/>
                <a:gd name="T53" fmla="*/ 61 h 542"/>
                <a:gd name="T54" fmla="*/ 533 w 756"/>
                <a:gd name="T55" fmla="*/ 75 h 542"/>
                <a:gd name="T56" fmla="*/ 640 w 756"/>
                <a:gd name="T57" fmla="*/ 270 h 542"/>
                <a:gd name="T58" fmla="*/ 643 w 756"/>
                <a:gd name="T59" fmla="*/ 345 h 542"/>
                <a:gd name="T60" fmla="*/ 589 w 756"/>
                <a:gd name="T61" fmla="*/ 428 h 542"/>
                <a:gd name="T62" fmla="*/ 461 w 756"/>
                <a:gd name="T63" fmla="*/ 499 h 542"/>
                <a:gd name="T64" fmla="*/ 403 w 756"/>
                <a:gd name="T65" fmla="*/ 520 h 542"/>
                <a:gd name="T66" fmla="*/ 331 w 756"/>
                <a:gd name="T67" fmla="*/ 542 h 542"/>
                <a:gd name="T68" fmla="*/ 173 w 756"/>
                <a:gd name="T69" fmla="*/ 24 h 542"/>
                <a:gd name="T70" fmla="*/ 80 w 756"/>
                <a:gd name="T71" fmla="*/ 266 h 542"/>
                <a:gd name="T72" fmla="*/ 0 w 756"/>
                <a:gd name="T73" fmla="*/ 248 h 542"/>
                <a:gd name="T74" fmla="*/ 62 w 756"/>
                <a:gd name="T75" fmla="*/ 116 h 542"/>
                <a:gd name="T76" fmla="*/ 129 w 756"/>
                <a:gd name="T77" fmla="*/ 0 h 542"/>
                <a:gd name="T78" fmla="*/ 652 w 756"/>
                <a:gd name="T79" fmla="*/ 37 h 542"/>
                <a:gd name="T80" fmla="*/ 732 w 756"/>
                <a:gd name="T81" fmla="*/ 262 h 542"/>
                <a:gd name="T82" fmla="*/ 572 w 756"/>
                <a:gd name="T83" fmla="*/ 58 h 542"/>
                <a:gd name="T84" fmla="*/ 621 w 756"/>
                <a:gd name="T85" fmla="*/ 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56" h="542">
                  <a:moveTo>
                    <a:pt x="331" y="542"/>
                  </a:moveTo>
                  <a:cubicBezTo>
                    <a:pt x="322" y="530"/>
                    <a:pt x="313" y="517"/>
                    <a:pt x="304" y="504"/>
                  </a:cubicBezTo>
                  <a:cubicBezTo>
                    <a:pt x="261" y="521"/>
                    <a:pt x="249" y="514"/>
                    <a:pt x="244" y="466"/>
                  </a:cubicBezTo>
                  <a:cubicBezTo>
                    <a:pt x="210" y="475"/>
                    <a:pt x="188" y="477"/>
                    <a:pt x="183" y="421"/>
                  </a:cubicBezTo>
                  <a:cubicBezTo>
                    <a:pt x="175" y="423"/>
                    <a:pt x="167" y="427"/>
                    <a:pt x="161" y="425"/>
                  </a:cubicBezTo>
                  <a:cubicBezTo>
                    <a:pt x="149" y="422"/>
                    <a:pt x="134" y="418"/>
                    <a:pt x="128" y="409"/>
                  </a:cubicBezTo>
                  <a:cubicBezTo>
                    <a:pt x="123" y="401"/>
                    <a:pt x="122" y="380"/>
                    <a:pt x="128" y="374"/>
                  </a:cubicBezTo>
                  <a:cubicBezTo>
                    <a:pt x="160" y="343"/>
                    <a:pt x="151" y="317"/>
                    <a:pt x="124" y="290"/>
                  </a:cubicBezTo>
                  <a:cubicBezTo>
                    <a:pt x="118" y="284"/>
                    <a:pt x="121" y="269"/>
                    <a:pt x="120" y="259"/>
                  </a:cubicBezTo>
                  <a:cubicBezTo>
                    <a:pt x="122" y="258"/>
                    <a:pt x="125" y="257"/>
                    <a:pt x="128" y="256"/>
                  </a:cubicBezTo>
                  <a:cubicBezTo>
                    <a:pt x="140" y="270"/>
                    <a:pt x="150" y="286"/>
                    <a:pt x="163" y="299"/>
                  </a:cubicBezTo>
                  <a:cubicBezTo>
                    <a:pt x="170" y="306"/>
                    <a:pt x="180" y="312"/>
                    <a:pt x="190" y="313"/>
                  </a:cubicBezTo>
                  <a:cubicBezTo>
                    <a:pt x="213" y="314"/>
                    <a:pt x="223" y="326"/>
                    <a:pt x="224" y="348"/>
                  </a:cubicBezTo>
                  <a:cubicBezTo>
                    <a:pt x="224" y="363"/>
                    <a:pt x="231" y="367"/>
                    <a:pt x="245" y="370"/>
                  </a:cubicBezTo>
                  <a:cubicBezTo>
                    <a:pt x="257" y="373"/>
                    <a:pt x="269" y="385"/>
                    <a:pt x="274" y="395"/>
                  </a:cubicBezTo>
                  <a:cubicBezTo>
                    <a:pt x="280" y="410"/>
                    <a:pt x="288" y="416"/>
                    <a:pt x="303" y="420"/>
                  </a:cubicBezTo>
                  <a:cubicBezTo>
                    <a:pt x="313" y="422"/>
                    <a:pt x="322" y="432"/>
                    <a:pt x="330" y="440"/>
                  </a:cubicBezTo>
                  <a:cubicBezTo>
                    <a:pt x="338" y="448"/>
                    <a:pt x="344" y="457"/>
                    <a:pt x="352" y="465"/>
                  </a:cubicBezTo>
                  <a:cubicBezTo>
                    <a:pt x="361" y="473"/>
                    <a:pt x="371" y="480"/>
                    <a:pt x="381" y="486"/>
                  </a:cubicBezTo>
                  <a:cubicBezTo>
                    <a:pt x="388" y="491"/>
                    <a:pt x="397" y="497"/>
                    <a:pt x="405" y="498"/>
                  </a:cubicBezTo>
                  <a:cubicBezTo>
                    <a:pt x="411" y="498"/>
                    <a:pt x="421" y="492"/>
                    <a:pt x="424" y="487"/>
                  </a:cubicBezTo>
                  <a:cubicBezTo>
                    <a:pt x="427" y="484"/>
                    <a:pt x="422" y="473"/>
                    <a:pt x="417" y="469"/>
                  </a:cubicBezTo>
                  <a:cubicBezTo>
                    <a:pt x="402" y="455"/>
                    <a:pt x="384" y="444"/>
                    <a:pt x="369" y="430"/>
                  </a:cubicBezTo>
                  <a:cubicBezTo>
                    <a:pt x="365" y="427"/>
                    <a:pt x="364" y="419"/>
                    <a:pt x="362" y="413"/>
                  </a:cubicBezTo>
                  <a:cubicBezTo>
                    <a:pt x="368" y="414"/>
                    <a:pt x="376" y="412"/>
                    <a:pt x="381" y="415"/>
                  </a:cubicBezTo>
                  <a:cubicBezTo>
                    <a:pt x="409" y="434"/>
                    <a:pt x="437" y="454"/>
                    <a:pt x="465" y="474"/>
                  </a:cubicBezTo>
                  <a:cubicBezTo>
                    <a:pt x="478" y="483"/>
                    <a:pt x="492" y="489"/>
                    <a:pt x="503" y="473"/>
                  </a:cubicBezTo>
                  <a:cubicBezTo>
                    <a:pt x="515" y="458"/>
                    <a:pt x="507" y="445"/>
                    <a:pt x="493" y="435"/>
                  </a:cubicBezTo>
                  <a:cubicBezTo>
                    <a:pt x="463" y="414"/>
                    <a:pt x="434" y="393"/>
                    <a:pt x="406" y="371"/>
                  </a:cubicBezTo>
                  <a:cubicBezTo>
                    <a:pt x="400" y="367"/>
                    <a:pt x="398" y="357"/>
                    <a:pt x="395" y="350"/>
                  </a:cubicBezTo>
                  <a:cubicBezTo>
                    <a:pt x="402" y="351"/>
                    <a:pt x="411" y="350"/>
                    <a:pt x="417" y="354"/>
                  </a:cubicBezTo>
                  <a:cubicBezTo>
                    <a:pt x="450" y="377"/>
                    <a:pt x="483" y="401"/>
                    <a:pt x="516" y="424"/>
                  </a:cubicBezTo>
                  <a:cubicBezTo>
                    <a:pt x="520" y="427"/>
                    <a:pt x="524" y="429"/>
                    <a:pt x="528" y="432"/>
                  </a:cubicBezTo>
                  <a:cubicBezTo>
                    <a:pt x="540" y="440"/>
                    <a:pt x="552" y="443"/>
                    <a:pt x="562" y="429"/>
                  </a:cubicBezTo>
                  <a:cubicBezTo>
                    <a:pt x="572" y="415"/>
                    <a:pt x="568" y="403"/>
                    <a:pt x="555" y="394"/>
                  </a:cubicBezTo>
                  <a:cubicBezTo>
                    <a:pt x="516" y="365"/>
                    <a:pt x="477" y="337"/>
                    <a:pt x="438" y="308"/>
                  </a:cubicBezTo>
                  <a:cubicBezTo>
                    <a:pt x="434" y="305"/>
                    <a:pt x="428" y="303"/>
                    <a:pt x="425" y="299"/>
                  </a:cubicBezTo>
                  <a:cubicBezTo>
                    <a:pt x="423" y="295"/>
                    <a:pt x="423" y="289"/>
                    <a:pt x="422" y="285"/>
                  </a:cubicBezTo>
                  <a:cubicBezTo>
                    <a:pt x="426" y="284"/>
                    <a:pt x="431" y="281"/>
                    <a:pt x="435" y="282"/>
                  </a:cubicBezTo>
                  <a:cubicBezTo>
                    <a:pt x="441" y="284"/>
                    <a:pt x="447" y="288"/>
                    <a:pt x="452" y="292"/>
                  </a:cubicBezTo>
                  <a:cubicBezTo>
                    <a:pt x="492" y="320"/>
                    <a:pt x="531" y="348"/>
                    <a:pt x="570" y="376"/>
                  </a:cubicBezTo>
                  <a:cubicBezTo>
                    <a:pt x="585" y="387"/>
                    <a:pt x="600" y="392"/>
                    <a:pt x="615" y="376"/>
                  </a:cubicBezTo>
                  <a:cubicBezTo>
                    <a:pt x="627" y="362"/>
                    <a:pt x="625" y="346"/>
                    <a:pt x="607" y="330"/>
                  </a:cubicBezTo>
                  <a:cubicBezTo>
                    <a:pt x="542" y="273"/>
                    <a:pt x="477" y="216"/>
                    <a:pt x="412" y="160"/>
                  </a:cubicBezTo>
                  <a:cubicBezTo>
                    <a:pt x="385" y="137"/>
                    <a:pt x="348" y="149"/>
                    <a:pt x="339" y="183"/>
                  </a:cubicBezTo>
                  <a:cubicBezTo>
                    <a:pt x="330" y="214"/>
                    <a:pt x="312" y="236"/>
                    <a:pt x="280" y="244"/>
                  </a:cubicBezTo>
                  <a:cubicBezTo>
                    <a:pt x="269" y="247"/>
                    <a:pt x="255" y="243"/>
                    <a:pt x="243" y="239"/>
                  </a:cubicBezTo>
                  <a:cubicBezTo>
                    <a:pt x="238" y="237"/>
                    <a:pt x="232" y="225"/>
                    <a:pt x="233" y="219"/>
                  </a:cubicBezTo>
                  <a:cubicBezTo>
                    <a:pt x="237" y="195"/>
                    <a:pt x="242" y="172"/>
                    <a:pt x="248" y="148"/>
                  </a:cubicBezTo>
                  <a:cubicBezTo>
                    <a:pt x="252" y="134"/>
                    <a:pt x="257" y="121"/>
                    <a:pt x="263" y="104"/>
                  </a:cubicBezTo>
                  <a:cubicBezTo>
                    <a:pt x="197" y="104"/>
                    <a:pt x="197" y="104"/>
                    <a:pt x="197" y="104"/>
                  </a:cubicBezTo>
                  <a:cubicBezTo>
                    <a:pt x="200" y="81"/>
                    <a:pt x="210" y="72"/>
                    <a:pt x="231" y="74"/>
                  </a:cubicBezTo>
                  <a:cubicBezTo>
                    <a:pt x="246" y="76"/>
                    <a:pt x="262" y="76"/>
                    <a:pt x="277" y="74"/>
                  </a:cubicBezTo>
                  <a:cubicBezTo>
                    <a:pt x="300" y="71"/>
                    <a:pt x="323" y="69"/>
                    <a:pt x="345" y="61"/>
                  </a:cubicBezTo>
                  <a:cubicBezTo>
                    <a:pt x="383" y="48"/>
                    <a:pt x="420" y="49"/>
                    <a:pt x="458" y="59"/>
                  </a:cubicBezTo>
                  <a:cubicBezTo>
                    <a:pt x="483" y="65"/>
                    <a:pt x="508" y="69"/>
                    <a:pt x="533" y="75"/>
                  </a:cubicBezTo>
                  <a:cubicBezTo>
                    <a:pt x="540" y="77"/>
                    <a:pt x="549" y="83"/>
                    <a:pt x="552" y="89"/>
                  </a:cubicBezTo>
                  <a:cubicBezTo>
                    <a:pt x="582" y="149"/>
                    <a:pt x="611" y="209"/>
                    <a:pt x="640" y="270"/>
                  </a:cubicBezTo>
                  <a:cubicBezTo>
                    <a:pt x="642" y="275"/>
                    <a:pt x="644" y="283"/>
                    <a:pt x="642" y="287"/>
                  </a:cubicBezTo>
                  <a:cubicBezTo>
                    <a:pt x="629" y="307"/>
                    <a:pt x="635" y="325"/>
                    <a:pt x="643" y="345"/>
                  </a:cubicBezTo>
                  <a:cubicBezTo>
                    <a:pt x="652" y="369"/>
                    <a:pt x="637" y="397"/>
                    <a:pt x="611" y="404"/>
                  </a:cubicBezTo>
                  <a:cubicBezTo>
                    <a:pt x="597" y="408"/>
                    <a:pt x="592" y="415"/>
                    <a:pt x="589" y="428"/>
                  </a:cubicBezTo>
                  <a:cubicBezTo>
                    <a:pt x="581" y="455"/>
                    <a:pt x="558" y="461"/>
                    <a:pt x="534" y="463"/>
                  </a:cubicBezTo>
                  <a:cubicBezTo>
                    <a:pt x="518" y="504"/>
                    <a:pt x="503" y="511"/>
                    <a:pt x="461" y="499"/>
                  </a:cubicBezTo>
                  <a:cubicBezTo>
                    <a:pt x="456" y="497"/>
                    <a:pt x="449" y="502"/>
                    <a:pt x="443" y="504"/>
                  </a:cubicBezTo>
                  <a:cubicBezTo>
                    <a:pt x="429" y="510"/>
                    <a:pt x="413" y="524"/>
                    <a:pt x="403" y="520"/>
                  </a:cubicBezTo>
                  <a:cubicBezTo>
                    <a:pt x="377" y="513"/>
                    <a:pt x="364" y="526"/>
                    <a:pt x="350" y="542"/>
                  </a:cubicBezTo>
                  <a:cubicBezTo>
                    <a:pt x="344" y="542"/>
                    <a:pt x="337" y="542"/>
                    <a:pt x="331" y="542"/>
                  </a:cubicBezTo>
                  <a:close/>
                  <a:moveTo>
                    <a:pt x="129" y="0"/>
                  </a:moveTo>
                  <a:cubicBezTo>
                    <a:pt x="144" y="8"/>
                    <a:pt x="158" y="16"/>
                    <a:pt x="173" y="24"/>
                  </a:cubicBezTo>
                  <a:cubicBezTo>
                    <a:pt x="185" y="30"/>
                    <a:pt x="189" y="39"/>
                    <a:pt x="183" y="52"/>
                  </a:cubicBezTo>
                  <a:cubicBezTo>
                    <a:pt x="148" y="123"/>
                    <a:pt x="114" y="194"/>
                    <a:pt x="80" y="266"/>
                  </a:cubicBezTo>
                  <a:cubicBezTo>
                    <a:pt x="74" y="280"/>
                    <a:pt x="63" y="282"/>
                    <a:pt x="50" y="276"/>
                  </a:cubicBezTo>
                  <a:cubicBezTo>
                    <a:pt x="33" y="267"/>
                    <a:pt x="17" y="257"/>
                    <a:pt x="0" y="248"/>
                  </a:cubicBezTo>
                  <a:cubicBezTo>
                    <a:pt x="0" y="234"/>
                    <a:pt x="0" y="234"/>
                    <a:pt x="0" y="234"/>
                  </a:cubicBezTo>
                  <a:cubicBezTo>
                    <a:pt x="21" y="195"/>
                    <a:pt x="42" y="155"/>
                    <a:pt x="62" y="116"/>
                  </a:cubicBezTo>
                  <a:cubicBezTo>
                    <a:pt x="81" y="77"/>
                    <a:pt x="101" y="38"/>
                    <a:pt x="120" y="0"/>
                  </a:cubicBezTo>
                  <a:cubicBezTo>
                    <a:pt x="123" y="0"/>
                    <a:pt x="126" y="0"/>
                    <a:pt x="129" y="0"/>
                  </a:cubicBezTo>
                  <a:close/>
                  <a:moveTo>
                    <a:pt x="630" y="0"/>
                  </a:moveTo>
                  <a:cubicBezTo>
                    <a:pt x="637" y="12"/>
                    <a:pt x="646" y="24"/>
                    <a:pt x="652" y="37"/>
                  </a:cubicBezTo>
                  <a:cubicBezTo>
                    <a:pt x="684" y="99"/>
                    <a:pt x="714" y="161"/>
                    <a:pt x="745" y="223"/>
                  </a:cubicBezTo>
                  <a:cubicBezTo>
                    <a:pt x="756" y="243"/>
                    <a:pt x="752" y="253"/>
                    <a:pt x="732" y="262"/>
                  </a:cubicBezTo>
                  <a:cubicBezTo>
                    <a:pt x="683" y="284"/>
                    <a:pt x="684" y="285"/>
                    <a:pt x="660" y="237"/>
                  </a:cubicBezTo>
                  <a:cubicBezTo>
                    <a:pt x="631" y="177"/>
                    <a:pt x="602" y="117"/>
                    <a:pt x="572" y="58"/>
                  </a:cubicBezTo>
                  <a:cubicBezTo>
                    <a:pt x="564" y="41"/>
                    <a:pt x="565" y="29"/>
                    <a:pt x="584" y="21"/>
                  </a:cubicBezTo>
                  <a:cubicBezTo>
                    <a:pt x="597" y="16"/>
                    <a:pt x="608" y="7"/>
                    <a:pt x="621" y="0"/>
                  </a:cubicBezTo>
                  <a:cubicBezTo>
                    <a:pt x="630" y="0"/>
                    <a:pt x="630" y="0"/>
                    <a:pt x="630"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18" name="文本框 17">
            <a:extLst>
              <a:ext uri="{FF2B5EF4-FFF2-40B4-BE49-F238E27FC236}">
                <a16:creationId xmlns:a16="http://schemas.microsoft.com/office/drawing/2014/main" id="{72BC635F-F113-49FE-B063-499950126910}"/>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实现伟大中国梦</a:t>
            </a:r>
          </a:p>
        </p:txBody>
      </p:sp>
    </p:spTree>
    <p:extLst>
      <p:ext uri="{BB962C8B-B14F-4D97-AF65-F5344CB8AC3E}">
        <p14:creationId xmlns:p14="http://schemas.microsoft.com/office/powerpoint/2010/main" val="65621298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0" y="1973580"/>
            <a:ext cx="5222875" cy="3422650"/>
          </a:xfrm>
          <a:prstGeom prst="rect">
            <a:avLst/>
          </a:prstGeom>
        </p:spPr>
      </p:pic>
      <p:sp>
        <p:nvSpPr>
          <p:cNvPr id="18" name="矩形 17"/>
          <p:cNvSpPr/>
          <p:nvPr/>
        </p:nvSpPr>
        <p:spPr>
          <a:xfrm>
            <a:off x="5344795" y="1973580"/>
            <a:ext cx="6845935" cy="3616325"/>
          </a:xfrm>
          <a:prstGeom prst="rect">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15" name="矩形 14"/>
          <p:cNvSpPr/>
          <p:nvPr/>
        </p:nvSpPr>
        <p:spPr>
          <a:xfrm>
            <a:off x="5344598" y="2217685"/>
            <a:ext cx="6618324" cy="1200329"/>
          </a:xfrm>
          <a:prstGeom prst="rect">
            <a:avLst/>
          </a:prstGeom>
        </p:spPr>
        <p:txBody>
          <a:bodyPr wrap="square">
            <a:spAutoFit/>
          </a:bodyPr>
          <a:lstStyle/>
          <a:p>
            <a:pPr algn="dist"/>
            <a:r>
              <a:rPr lang="zh-CN" altLang="en-US" sz="3600" b="1" dirty="0">
                <a:solidFill>
                  <a:srgbClr val="C00000"/>
                </a:solidFill>
              </a:rPr>
              <a:t>时代在变，形式在变，实践在深入，理论必须跟上时代的步伐</a:t>
            </a:r>
          </a:p>
        </p:txBody>
      </p:sp>
      <p:sp>
        <p:nvSpPr>
          <p:cNvPr id="20" name="矩形 19"/>
          <p:cNvSpPr/>
          <p:nvPr/>
        </p:nvSpPr>
        <p:spPr>
          <a:xfrm>
            <a:off x="5154603" y="3346876"/>
            <a:ext cx="6808320" cy="1753235"/>
          </a:xfrm>
          <a:prstGeom prst="rect">
            <a:avLst/>
          </a:prstGeom>
        </p:spPr>
        <p:txBody>
          <a:bodyPr wrap="square">
            <a:spAutoFit/>
          </a:bodyPr>
          <a:lstStyle/>
          <a:p>
            <a:pPr marL="171450" indent="-171450">
              <a:lnSpc>
                <a:spcPct val="150000"/>
              </a:lnSpc>
              <a:buClr>
                <a:srgbClr val="C00000"/>
              </a:buClr>
              <a:buFont typeface="Wingdings" panose="05000000000000000000" pitchFamily="2" charset="2"/>
              <a:buChar char="n"/>
              <a:defRPr/>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charset="-122"/>
                <a:ea typeface="微软雅黑" panose="020B0503020204020204" charset="-122"/>
              </a:rPr>
              <a:t>及时总结执政经验，升华到理论高度，写入党章指导全局，这个恐怕是中国共产党最厉害的秘密武器。党章的确是党内的根本大法，具有稳定性和连续性，但形势在变化、实践在发展，指导思想必须要跟得上形势的变化，才能起到引领的作用。</a:t>
            </a:r>
            <a:endParaRPr lang="zh-CN" altLang="en-US" dirty="0">
              <a:solidFill>
                <a:prstClr val="black">
                  <a:lumMod val="75000"/>
                  <a:lumOff val="25000"/>
                </a:prstClr>
              </a:solidFill>
              <a:latin typeface="微软雅黑" panose="020B0503020204020204" charset="-122"/>
              <a:ea typeface="微软雅黑" panose="020B0503020204020204" charset="-122"/>
              <a:sym typeface="Gill Sans" charset="0"/>
            </a:endParaRPr>
          </a:p>
        </p:txBody>
      </p:sp>
      <p:sp>
        <p:nvSpPr>
          <p:cNvPr id="17" name="矩形 16"/>
          <p:cNvSpPr/>
          <p:nvPr/>
        </p:nvSpPr>
        <p:spPr>
          <a:xfrm>
            <a:off x="5154603" y="4348362"/>
            <a:ext cx="6808320" cy="368300"/>
          </a:xfrm>
          <a:prstGeom prst="rect">
            <a:avLst/>
          </a:prstGeom>
        </p:spPr>
        <p:txBody>
          <a:bodyPr wrap="square">
            <a:spAutoFit/>
          </a:bodyPr>
          <a:lstStyle/>
          <a:p>
            <a:pPr marL="171450" indent="-171450">
              <a:lnSpc>
                <a:spcPct val="150000"/>
              </a:lnSpc>
              <a:buClr>
                <a:srgbClr val="C00000"/>
              </a:buClr>
              <a:buFont typeface="Wingdings" panose="05000000000000000000" pitchFamily="2" charset="2"/>
              <a:buChar char="n"/>
              <a:defRPr/>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charset="-122"/>
                <a:ea typeface="微软雅黑" panose="020B0503020204020204" charset="-122"/>
              </a:rPr>
              <a:t>。</a:t>
            </a:r>
            <a:endParaRPr lang="zh-CN" altLang="en-US" sz="1200" dirty="0">
              <a:solidFill>
                <a:prstClr val="black">
                  <a:lumMod val="75000"/>
                  <a:lumOff val="25000"/>
                </a:prstClr>
              </a:solidFill>
              <a:latin typeface="微软雅黑" panose="020B0503020204020204" charset="-122"/>
              <a:ea typeface="微软雅黑" panose="020B0503020204020204" charset="-122"/>
              <a:sym typeface="Gill Sans" charset="0"/>
            </a:endParaRPr>
          </a:p>
        </p:txBody>
      </p:sp>
      <p:sp>
        <p:nvSpPr>
          <p:cNvPr id="10" name="文本框 9">
            <a:extLst>
              <a:ext uri="{FF2B5EF4-FFF2-40B4-BE49-F238E27FC236}">
                <a16:creationId xmlns:a16="http://schemas.microsoft.com/office/drawing/2014/main" id="{A2E0BC61-3E38-4949-9FA7-2B04A81A99D7}"/>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实现伟大中国梦</a:t>
            </a:r>
          </a:p>
        </p:txBody>
      </p:sp>
    </p:spTree>
    <p:extLst>
      <p:ext uri="{BB962C8B-B14F-4D97-AF65-F5344CB8AC3E}">
        <p14:creationId xmlns:p14="http://schemas.microsoft.com/office/powerpoint/2010/main" val="294456570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1500"/>
                                        <p:tgtEl>
                                          <p:spTgt spid="15"/>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5" grpId="0"/>
      <p:bldP spid="20"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87425" y="1725930"/>
            <a:ext cx="10243185" cy="3651250"/>
            <a:chOff x="981505" y="2372884"/>
            <a:chExt cx="10243212" cy="3651236"/>
          </a:xfrm>
        </p:grpSpPr>
        <p:cxnSp>
          <p:nvCxnSpPr>
            <p:cNvPr id="3" name="Straight Connector 19"/>
            <p:cNvCxnSpPr/>
            <p:nvPr/>
          </p:nvCxnSpPr>
          <p:spPr>
            <a:xfrm flipH="1">
              <a:off x="3712807" y="4209528"/>
              <a:ext cx="4694560" cy="0"/>
            </a:xfrm>
            <a:prstGeom prst="line">
              <a:avLst/>
            </a:prstGeom>
            <a:ln w="28575" cmpd="sng">
              <a:solidFill>
                <a:schemeClr val="accent1">
                  <a:lumMod val="40000"/>
                  <a:lumOff val="60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4" name="Oval 18"/>
            <p:cNvSpPr/>
            <p:nvPr/>
          </p:nvSpPr>
          <p:spPr>
            <a:xfrm>
              <a:off x="8447212" y="3039977"/>
              <a:ext cx="2112235" cy="2112235"/>
            </a:xfrm>
            <a:prstGeom prst="ellipse">
              <a:avLst/>
            </a:prstGeom>
            <a:noFill/>
            <a:ln w="28575" cmpd="sng">
              <a:solidFill>
                <a:schemeClr val="tx2"/>
              </a:solidFill>
              <a:prstDash val="sysDot"/>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endParaRPr lang="en-US" dirty="0">
                <a:cs typeface="+mn-ea"/>
                <a:sym typeface="+mn-lt"/>
              </a:endParaRPr>
            </a:p>
          </p:txBody>
        </p:sp>
        <p:sp>
          <p:nvSpPr>
            <p:cNvPr id="10" name="Oval 17"/>
            <p:cNvSpPr/>
            <p:nvPr/>
          </p:nvSpPr>
          <p:spPr>
            <a:xfrm>
              <a:off x="1600571" y="3039977"/>
              <a:ext cx="2112235" cy="2112235"/>
            </a:xfrm>
            <a:prstGeom prst="ellipse">
              <a:avLst/>
            </a:prstGeom>
            <a:noFill/>
            <a:ln w="28575" cmpd="sng">
              <a:solidFill>
                <a:srgbClr val="C00000"/>
              </a:solidFill>
              <a:prstDash val="sysDot"/>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endParaRPr lang="en-US" dirty="0">
                <a:cs typeface="+mn-ea"/>
                <a:sym typeface="+mn-lt"/>
              </a:endParaRPr>
            </a:p>
          </p:txBody>
        </p:sp>
        <p:sp>
          <p:nvSpPr>
            <p:cNvPr id="5" name="Oval 4"/>
            <p:cNvSpPr/>
            <p:nvPr/>
          </p:nvSpPr>
          <p:spPr>
            <a:xfrm>
              <a:off x="4938265" y="2924043"/>
              <a:ext cx="2304256" cy="2304256"/>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2000" b="1" kern="0" dirty="0">
                  <a:solidFill>
                    <a:srgbClr val="C00000"/>
                  </a:solidFill>
                  <a:cs typeface="+mn-ea"/>
                  <a:sym typeface="+mn-lt"/>
                </a:rPr>
                <a:t>不忘初心</a:t>
              </a:r>
            </a:p>
          </p:txBody>
        </p:sp>
        <p:sp>
          <p:nvSpPr>
            <p:cNvPr id="6" name="Oval 8"/>
            <p:cNvSpPr/>
            <p:nvPr/>
          </p:nvSpPr>
          <p:spPr>
            <a:xfrm>
              <a:off x="8808166" y="4679971"/>
              <a:ext cx="1344149" cy="1344149"/>
            </a:xfrm>
            <a:prstGeom prst="ellipse">
              <a:avLst/>
            </a:prstGeom>
            <a:solidFill>
              <a:srgbClr val="C00000">
                <a:alpha val="82000"/>
              </a:srgbClr>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17" name="Oval 9"/>
            <p:cNvSpPr/>
            <p:nvPr/>
          </p:nvSpPr>
          <p:spPr>
            <a:xfrm>
              <a:off x="7798263" y="3659089"/>
              <a:ext cx="1026188" cy="1026188"/>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18" name="Oval 10"/>
            <p:cNvSpPr/>
            <p:nvPr/>
          </p:nvSpPr>
          <p:spPr>
            <a:xfrm>
              <a:off x="8807730" y="2443992"/>
              <a:ext cx="1344149" cy="1344149"/>
            </a:xfrm>
            <a:prstGeom prst="ellipse">
              <a:avLst/>
            </a:prstGeom>
            <a:solidFill>
              <a:srgbClr val="FF0000">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19" name="Oval 11"/>
            <p:cNvSpPr/>
            <p:nvPr/>
          </p:nvSpPr>
          <p:spPr>
            <a:xfrm>
              <a:off x="10198529" y="3659089"/>
              <a:ext cx="1026188" cy="1026188"/>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20" name="Oval 12"/>
            <p:cNvSpPr/>
            <p:nvPr/>
          </p:nvSpPr>
          <p:spPr>
            <a:xfrm>
              <a:off x="981505" y="3653552"/>
              <a:ext cx="1026188" cy="1026188"/>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21" name="Oval 13"/>
            <p:cNvSpPr/>
            <p:nvPr/>
          </p:nvSpPr>
          <p:spPr>
            <a:xfrm>
              <a:off x="1974652" y="4556224"/>
              <a:ext cx="1344149" cy="1344149"/>
            </a:xfrm>
            <a:prstGeom prst="ellipse">
              <a:avLst/>
            </a:prstGeom>
            <a:solidFill>
              <a:srgbClr val="FF0000">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22" name="Oval 14"/>
            <p:cNvSpPr/>
            <p:nvPr/>
          </p:nvSpPr>
          <p:spPr>
            <a:xfrm>
              <a:off x="3285761" y="3658256"/>
              <a:ext cx="1026188" cy="1026188"/>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r>
                <a:rPr lang="zh-CN" altLang="en-US" sz="1600" kern="0">
                  <a:solidFill>
                    <a:prstClr val="black"/>
                  </a:solidFill>
                  <a:cs typeface="+mn-ea"/>
                  <a:sym typeface="+mn-lt"/>
                </a:rPr>
                <a:t>关键词</a:t>
              </a:r>
              <a:endParaRPr lang="en-US" sz="1600" kern="0" dirty="0">
                <a:solidFill>
                  <a:prstClr val="black"/>
                </a:solidFill>
                <a:cs typeface="+mn-ea"/>
                <a:sym typeface="+mn-lt"/>
              </a:endParaRPr>
            </a:p>
          </p:txBody>
        </p:sp>
        <p:sp>
          <p:nvSpPr>
            <p:cNvPr id="23" name="Oval 15"/>
            <p:cNvSpPr/>
            <p:nvPr/>
          </p:nvSpPr>
          <p:spPr>
            <a:xfrm>
              <a:off x="1959715" y="2372884"/>
              <a:ext cx="1344149" cy="1344149"/>
            </a:xfrm>
            <a:prstGeom prst="ellipse">
              <a:avLst/>
            </a:prstGeom>
            <a:solidFill>
              <a:srgbClr val="C00000">
                <a:alpha val="82000"/>
              </a:srgbClr>
            </a:solidFill>
            <a:ln>
              <a:noFill/>
            </a:ln>
            <a:effectLst/>
          </p:spPr>
          <p:style>
            <a:lnRef idx="1">
              <a:schemeClr val="accent1"/>
            </a:lnRef>
            <a:fillRef idx="3">
              <a:schemeClr val="accent1"/>
            </a:fillRef>
            <a:effectRef idx="2">
              <a:schemeClr val="accent1"/>
            </a:effectRef>
            <a:fontRef idx="minor">
              <a:schemeClr val="lt1"/>
            </a:fontRef>
          </p:style>
          <p:txBody>
            <a:bodyPr lIns="121917" tIns="60958" rIns="121917" bIns="60958" rtlCol="0" anchor="ctr"/>
            <a:lstStyle/>
            <a:p>
              <a:pPr algn="ctr"/>
              <a:r>
                <a:rPr lang="zh-CN" altLang="en-US" sz="1600" b="1">
                  <a:cs typeface="+mn-ea"/>
                  <a:sym typeface="+mn-lt"/>
                </a:rPr>
                <a:t>关键词</a:t>
              </a:r>
              <a:endParaRPr lang="en-US" sz="2400" b="1" dirty="0">
                <a:cs typeface="+mn-ea"/>
                <a:sym typeface="+mn-lt"/>
              </a:endParaRPr>
            </a:p>
          </p:txBody>
        </p:sp>
        <p:sp>
          <p:nvSpPr>
            <p:cNvPr id="24" name="Rectangle 6"/>
            <p:cNvSpPr/>
            <p:nvPr/>
          </p:nvSpPr>
          <p:spPr>
            <a:xfrm>
              <a:off x="2297307" y="3944283"/>
              <a:ext cx="823296" cy="353939"/>
            </a:xfrm>
            <a:prstGeom prst="rect">
              <a:avLst/>
            </a:prstGeom>
          </p:spPr>
          <p:txBody>
            <a:bodyPr wrap="none" lIns="121917" tIns="60958" rIns="121917" bIns="60958" anchor="ctr" anchorCtr="1">
              <a:spAutoFit/>
            </a:bodyPr>
            <a:lstStyle/>
            <a:p>
              <a:pPr algn="ctr"/>
              <a:r>
                <a:rPr lang="zh-CN" altLang="en-US" sz="1500">
                  <a:cs typeface="+mn-ea"/>
                  <a:sym typeface="+mn-lt"/>
                </a:rPr>
                <a:t>关键词</a:t>
              </a:r>
              <a:endParaRPr lang="en-US" sz="1500" dirty="0">
                <a:cs typeface="+mn-ea"/>
                <a:sym typeface="+mn-lt"/>
              </a:endParaRPr>
            </a:p>
          </p:txBody>
        </p:sp>
        <p:sp>
          <p:nvSpPr>
            <p:cNvPr id="25" name="Rectangle 16"/>
            <p:cNvSpPr/>
            <p:nvPr/>
          </p:nvSpPr>
          <p:spPr>
            <a:xfrm>
              <a:off x="9091681" y="3980160"/>
              <a:ext cx="823296" cy="353939"/>
            </a:xfrm>
            <a:prstGeom prst="rect">
              <a:avLst/>
            </a:prstGeom>
          </p:spPr>
          <p:txBody>
            <a:bodyPr wrap="none" lIns="121917" tIns="60958" rIns="121917" bIns="60958" anchor="ctr" anchorCtr="1">
              <a:spAutoFit/>
            </a:bodyPr>
            <a:lstStyle/>
            <a:p>
              <a:pPr algn="ctr"/>
              <a:r>
                <a:rPr lang="zh-CN" altLang="en-US" sz="1500">
                  <a:cs typeface="+mn-ea"/>
                  <a:sym typeface="+mn-lt"/>
                </a:rPr>
                <a:t>关键词</a:t>
              </a:r>
              <a:endParaRPr lang="en-US" sz="1500" dirty="0">
                <a:cs typeface="+mn-ea"/>
                <a:sym typeface="+mn-lt"/>
              </a:endParaRPr>
            </a:p>
          </p:txBody>
        </p:sp>
      </p:grpSp>
      <p:sp>
        <p:nvSpPr>
          <p:cNvPr id="26" name="文本框 25">
            <a:extLst>
              <a:ext uri="{FF2B5EF4-FFF2-40B4-BE49-F238E27FC236}">
                <a16:creationId xmlns:a16="http://schemas.microsoft.com/office/drawing/2014/main" id="{8F2B6F78-4913-46F2-88C8-A168A139661E}"/>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实现伟大中国梦</a:t>
            </a:r>
          </a:p>
        </p:txBody>
      </p:sp>
    </p:spTree>
    <p:extLst>
      <p:ext uri="{BB962C8B-B14F-4D97-AF65-F5344CB8AC3E}">
        <p14:creationId xmlns:p14="http://schemas.microsoft.com/office/powerpoint/2010/main" val="31829429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26375" r="47191"/>
          <a:stretch>
            <a:fillRect/>
          </a:stretch>
        </p:blipFill>
        <p:spPr>
          <a:xfrm>
            <a:off x="0" y="2370487"/>
            <a:ext cx="6438507" cy="4487514"/>
          </a:xfrm>
          <a:prstGeom prst="rect">
            <a:avLst/>
          </a:prstGeom>
        </p:spPr>
      </p:pic>
      <p:grpSp>
        <p:nvGrpSpPr>
          <p:cNvPr id="67" name="组合 66"/>
          <p:cNvGrpSpPr/>
          <p:nvPr/>
        </p:nvGrpSpPr>
        <p:grpSpPr>
          <a:xfrm>
            <a:off x="4655185" y="2810510"/>
            <a:ext cx="4718685" cy="942340"/>
            <a:chOff x="4441088" y="338551"/>
            <a:chExt cx="4985024" cy="1076382"/>
          </a:xfrm>
        </p:grpSpPr>
        <p:grpSp>
          <p:nvGrpSpPr>
            <p:cNvPr id="68" name="组合 67"/>
            <p:cNvGrpSpPr/>
            <p:nvPr/>
          </p:nvGrpSpPr>
          <p:grpSpPr>
            <a:xfrm>
              <a:off x="4441088" y="544831"/>
              <a:ext cx="727764" cy="729238"/>
              <a:chOff x="4339490" y="544831"/>
              <a:chExt cx="727764" cy="729238"/>
            </a:xfrm>
          </p:grpSpPr>
          <p:sp>
            <p:nvSpPr>
              <p:cNvPr id="69"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70" name="TextBox 14"/>
              <p:cNvSpPr txBox="1"/>
              <p:nvPr/>
            </p:nvSpPr>
            <p:spPr>
              <a:xfrm>
                <a:off x="4472771" y="645948"/>
                <a:ext cx="519853" cy="525860"/>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p>
            </p:txBody>
          </p:sp>
        </p:grpSp>
        <p:sp>
          <p:nvSpPr>
            <p:cNvPr id="71" name="矩形 39"/>
            <p:cNvSpPr>
              <a:spLocks noChangeArrowheads="1"/>
            </p:cNvSpPr>
            <p:nvPr/>
          </p:nvSpPr>
          <p:spPr bwMode="auto">
            <a:xfrm>
              <a:off x="5338826" y="1047121"/>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72" name="矩形 39"/>
            <p:cNvSpPr>
              <a:spLocks noChangeArrowheads="1"/>
            </p:cNvSpPr>
            <p:nvPr/>
          </p:nvSpPr>
          <p:spPr bwMode="auto">
            <a:xfrm>
              <a:off x="5284150" y="338551"/>
              <a:ext cx="4141962" cy="84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latin typeface="微软雅黑" panose="020B0503020204020204" charset="-122"/>
                  <a:ea typeface="微软雅黑" panose="020B0503020204020204" charset="-122"/>
                  <a:cs typeface="宋体" panose="02010600030101010101" pitchFamily="2" charset="-122"/>
                </a:rPr>
                <a:t>中国特色社会主义矛盾</a:t>
              </a:r>
            </a:p>
          </p:txBody>
        </p:sp>
      </p:grpSp>
      <p:cxnSp>
        <p:nvCxnSpPr>
          <p:cNvPr id="13" name="直接连接符 12"/>
          <p:cNvCxnSpPr/>
          <p:nvPr/>
        </p:nvCxnSpPr>
        <p:spPr>
          <a:xfrm>
            <a:off x="3684845" y="286765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84845" y="3752711"/>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6145" y="2572385"/>
            <a:ext cx="1914525" cy="1476375"/>
          </a:xfrm>
          <a:prstGeom prst="rect">
            <a:avLst/>
          </a:prstGeom>
        </p:spPr>
      </p:pic>
    </p:spTree>
    <p:extLst>
      <p:ext uri="{BB962C8B-B14F-4D97-AF65-F5344CB8AC3E}">
        <p14:creationId xmlns:p14="http://schemas.microsoft.com/office/powerpoint/2010/main" val="20434663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childTnLst>
                          </p:cTn>
                        </p:par>
                        <p:par>
                          <p:cTn id="11" fill="hold">
                            <p:stCondLst>
                              <p:cond delay="125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4" presetClass="entr" presetSubtype="16"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box(in)">
                                      <p:cBhvr>
                                        <p:cTn id="17" dur="2000"/>
                                        <p:tgtEl>
                                          <p:spTgt spid="67"/>
                                        </p:tgtEl>
                                      </p:cBhvr>
                                    </p:animEffect>
                                  </p:childTnLst>
                                </p:cTn>
                              </p:par>
                            </p:childTnLst>
                          </p:cTn>
                        </p:par>
                        <p:par>
                          <p:cTn id="18" fill="hold">
                            <p:stCondLst>
                              <p:cond delay="3250"/>
                            </p:stCondLst>
                            <p:childTnLst>
                              <p:par>
                                <p:cTn id="19" presetID="55"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par>
                                <p:cTn id="24" presetID="55"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strVal val="#ppt_w*0.70"/>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Effect transition="in" filter="fade">
                                      <p:cBhvr>
                                        <p:cTn id="28" dur="1000"/>
                                        <p:tgtEl>
                                          <p:spTgt spid="13"/>
                                        </p:tgtEl>
                                      </p:cBhvr>
                                    </p:animEffect>
                                  </p:childTnLst>
                                </p:cTn>
                              </p:par>
                              <p:par>
                                <p:cTn id="29" presetID="55"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a:grpSpLocks noChangeAspect="1"/>
          </p:cNvGrpSpPr>
          <p:nvPr/>
        </p:nvGrpSpPr>
        <p:grpSpPr>
          <a:xfrm>
            <a:off x="4398010" y="235585"/>
            <a:ext cx="3749040" cy="3749040"/>
            <a:chOff x="3851921" y="107991"/>
            <a:chExt cx="1792566" cy="1792567"/>
          </a:xfrm>
          <a:solidFill>
            <a:srgbClr val="F5EA9B"/>
          </a:solidFill>
          <a:effectLst>
            <a:outerShdw blurRad="50800" dist="38100" dir="5400000" algn="t" rotWithShape="0">
              <a:prstClr val="black">
                <a:alpha val="40000"/>
              </a:prstClr>
            </a:outerShdw>
          </a:effectLst>
        </p:grpSpPr>
        <p:sp>
          <p:nvSpPr>
            <p:cNvPr id="23" name="Freeform 29"/>
            <p:cNvSpPr/>
            <p:nvPr/>
          </p:nvSpPr>
          <p:spPr bwMode="auto">
            <a:xfrm>
              <a:off x="4349302" y="616527"/>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0" cap="none" spc="0" normalizeH="0" baseline="0" noProof="0">
                <a:ln>
                  <a:noFill/>
                </a:ln>
                <a:solidFill>
                  <a:prstClr val="black"/>
                </a:solidFill>
                <a:effectLst/>
                <a:uLnTx/>
                <a:uFillTx/>
                <a:latin typeface="Franklin Gothic Book" panose="020B0503020102020204"/>
                <a:ea typeface="宋体" panose="02010600030101010101" pitchFamily="2" charset="-122"/>
                <a:cs typeface="+mn-cs"/>
              </a:endParaRPr>
            </a:p>
          </p:txBody>
        </p:sp>
        <p:sp>
          <p:nvSpPr>
            <p:cNvPr id="24" name="任意多边形 127"/>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solidFill>
              <a:srgbClr val="FFFF00"/>
            </a:solidFill>
            <a:ln w="25400"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15" b="0" i="0" u="none" strike="noStrike" kern="0" cap="none" spc="0" normalizeH="0" baseline="0" noProof="0">
                <a:ln>
                  <a:noFill/>
                </a:ln>
                <a:solidFill>
                  <a:prstClr val="white"/>
                </a:solidFill>
                <a:effectLst/>
                <a:uLnTx/>
                <a:uFillTx/>
                <a:latin typeface="Franklin Gothic Book" panose="020B0503020102020204"/>
                <a:ea typeface="微软雅黑" panose="020B0503020204020204" charset="-122"/>
                <a:cs typeface="+mn-cs"/>
              </a:endParaRPr>
            </a:p>
          </p:txBody>
        </p:sp>
      </p:grpSp>
      <p:sp>
        <p:nvSpPr>
          <p:cNvPr id="2" name="椭圆 1"/>
          <p:cNvSpPr/>
          <p:nvPr/>
        </p:nvSpPr>
        <p:spPr>
          <a:xfrm>
            <a:off x="2891155" y="3714115"/>
            <a:ext cx="2468880" cy="24688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 name="椭圆 2"/>
          <p:cNvSpPr/>
          <p:nvPr/>
        </p:nvSpPr>
        <p:spPr>
          <a:xfrm>
            <a:off x="7534275" y="3714115"/>
            <a:ext cx="2468880" cy="2468880"/>
          </a:xfrm>
          <a:prstGeom prst="ellipse">
            <a:avLst/>
          </a:prstGeom>
          <a:solidFill>
            <a:srgbClr val="9A1E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8" name="燕尾形 47"/>
          <p:cNvSpPr/>
          <p:nvPr/>
        </p:nvSpPr>
        <p:spPr>
          <a:xfrm>
            <a:off x="5992858" y="4557395"/>
            <a:ext cx="558800" cy="558800"/>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燕尾形 4"/>
          <p:cNvSpPr/>
          <p:nvPr/>
        </p:nvSpPr>
        <p:spPr>
          <a:xfrm>
            <a:off x="6467475" y="4557395"/>
            <a:ext cx="558800" cy="558800"/>
          </a:xfrm>
          <a:prstGeom prst="chevron">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0" name="矩形 49"/>
          <p:cNvSpPr/>
          <p:nvPr/>
        </p:nvSpPr>
        <p:spPr>
          <a:xfrm>
            <a:off x="7649301" y="4368076"/>
            <a:ext cx="2238828" cy="119888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人民日益增长的美好生活需要和不平衡不充分的发展之间的矛盾</a:t>
            </a:r>
          </a:p>
        </p:txBody>
      </p:sp>
      <p:sp>
        <p:nvSpPr>
          <p:cNvPr id="51" name="矩形 50"/>
          <p:cNvSpPr/>
          <p:nvPr/>
        </p:nvSpPr>
        <p:spPr>
          <a:xfrm>
            <a:off x="3006181" y="4368075"/>
            <a:ext cx="2238828" cy="119888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人民日益增长的物质文化需要同落后的社会生产之间的矛盾</a:t>
            </a:r>
          </a:p>
        </p:txBody>
      </p:sp>
      <p:sp>
        <p:nvSpPr>
          <p:cNvPr id="13" name="文本框 12">
            <a:extLst>
              <a:ext uri="{FF2B5EF4-FFF2-40B4-BE49-F238E27FC236}">
                <a16:creationId xmlns:a16="http://schemas.microsoft.com/office/drawing/2014/main" id="{62D5D1FE-C52B-4E9D-80B3-300CEF7F409D}"/>
              </a:ext>
            </a:extLst>
          </p:cNvPr>
          <p:cNvSpPr txBox="1">
            <a:spLocks noChangeArrowheads="1"/>
          </p:cNvSpPr>
          <p:nvPr/>
        </p:nvSpPr>
        <p:spPr bwMode="auto">
          <a:xfrm>
            <a:off x="1770185" y="13838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中国特色社会主义矛盾</a:t>
            </a:r>
          </a:p>
        </p:txBody>
      </p:sp>
    </p:spTree>
    <p:extLst>
      <p:ext uri="{BB962C8B-B14F-4D97-AF65-F5344CB8AC3E}">
        <p14:creationId xmlns:p14="http://schemas.microsoft.com/office/powerpoint/2010/main" val="37691622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000"/>
                                        <p:tgtEl>
                                          <p:spTgt spid="48"/>
                                        </p:tgtEl>
                                      </p:cBhvr>
                                    </p:animEffect>
                                    <p:anim calcmode="lin" valueType="num">
                                      <p:cBhvr>
                                        <p:cTn id="24" dur="1000" fill="hold"/>
                                        <p:tgtEl>
                                          <p:spTgt spid="48"/>
                                        </p:tgtEl>
                                        <p:attrNameLst>
                                          <p:attrName>ppt_x</p:attrName>
                                        </p:attrNameLst>
                                      </p:cBhvr>
                                      <p:tavLst>
                                        <p:tav tm="0">
                                          <p:val>
                                            <p:strVal val="#ppt_x"/>
                                          </p:val>
                                        </p:tav>
                                        <p:tav tm="100000">
                                          <p:val>
                                            <p:strVal val="#ppt_x"/>
                                          </p:val>
                                        </p:tav>
                                      </p:tavLst>
                                    </p:anim>
                                    <p:anim calcmode="lin" valueType="num">
                                      <p:cBhvr>
                                        <p:cTn id="25" dur="1000" fill="hold"/>
                                        <p:tgtEl>
                                          <p:spTgt spid="4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1000"/>
                                        <p:tgtEl>
                                          <p:spTgt spid="50"/>
                                        </p:tgtEl>
                                      </p:cBhvr>
                                    </p:animEffect>
                                    <p:anim calcmode="lin" valueType="num">
                                      <p:cBhvr>
                                        <p:cTn id="34" dur="1000" fill="hold"/>
                                        <p:tgtEl>
                                          <p:spTgt spid="50"/>
                                        </p:tgtEl>
                                        <p:attrNameLst>
                                          <p:attrName>ppt_x</p:attrName>
                                        </p:attrNameLst>
                                      </p:cBhvr>
                                      <p:tavLst>
                                        <p:tav tm="0">
                                          <p:val>
                                            <p:strVal val="#ppt_x"/>
                                          </p:val>
                                        </p:tav>
                                        <p:tav tm="100000">
                                          <p:val>
                                            <p:strVal val="#ppt_x"/>
                                          </p:val>
                                        </p:tav>
                                      </p:tavLst>
                                    </p:anim>
                                    <p:anim calcmode="lin" valueType="num">
                                      <p:cBhvr>
                                        <p:cTn id="35" dur="1000" fill="hold"/>
                                        <p:tgtEl>
                                          <p:spTgt spid="5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1000"/>
                                        <p:tgtEl>
                                          <p:spTgt spid="51"/>
                                        </p:tgtEl>
                                      </p:cBhvr>
                                    </p:animEffect>
                                    <p:anim calcmode="lin" valueType="num">
                                      <p:cBhvr>
                                        <p:cTn id="39" dur="1000" fill="hold"/>
                                        <p:tgtEl>
                                          <p:spTgt spid="51"/>
                                        </p:tgtEl>
                                        <p:attrNameLst>
                                          <p:attrName>ppt_x</p:attrName>
                                        </p:attrNameLst>
                                      </p:cBhvr>
                                      <p:tavLst>
                                        <p:tav tm="0">
                                          <p:val>
                                            <p:strVal val="#ppt_x"/>
                                          </p:val>
                                        </p:tav>
                                        <p:tav tm="100000">
                                          <p:val>
                                            <p:strVal val="#ppt_x"/>
                                          </p:val>
                                        </p:tav>
                                      </p:tavLst>
                                    </p:anim>
                                    <p:anim calcmode="lin" valueType="num">
                                      <p:cBhvr>
                                        <p:cTn id="4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8" grpId="0" bldLvl="0" animBg="1"/>
      <p:bldP spid="5" grpId="0" bldLvl="0" animBg="1"/>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4" name="Chart 93"/>
          <p:cNvGraphicFramePr/>
          <p:nvPr>
            <p:extLst>
              <p:ext uri="{D42A27DB-BD31-4B8C-83A1-F6EECF244321}">
                <p14:modId xmlns:p14="http://schemas.microsoft.com/office/powerpoint/2010/main" val="2343448414"/>
              </p:ext>
            </p:extLst>
          </p:nvPr>
        </p:nvGraphicFramePr>
        <p:xfrm>
          <a:off x="260350" y="1873885"/>
          <a:ext cx="5007610" cy="3308350"/>
        </p:xfrm>
        <a:graphic>
          <a:graphicData uri="http://schemas.openxmlformats.org/drawingml/2006/chart">
            <c:chart xmlns:c="http://schemas.openxmlformats.org/drawingml/2006/chart" xmlns:r="http://schemas.openxmlformats.org/officeDocument/2006/relationships" r:id="rId3"/>
          </a:graphicData>
        </a:graphic>
      </p:graphicFrame>
      <p:pic>
        <p:nvPicPr>
          <p:cNvPr id="2" name="图片 1"/>
          <p:cNvPicPr>
            <a:picLocks noChangeAspect="1"/>
          </p:cNvPicPr>
          <p:nvPr/>
        </p:nvPicPr>
        <p:blipFill>
          <a:blip r:embed="rId4"/>
          <a:stretch>
            <a:fillRect/>
          </a:stretch>
        </p:blipFill>
        <p:spPr>
          <a:xfrm>
            <a:off x="5777230" y="2230120"/>
            <a:ext cx="6414770" cy="2952115"/>
          </a:xfrm>
          <a:prstGeom prst="rect">
            <a:avLst/>
          </a:prstGeom>
        </p:spPr>
      </p:pic>
      <p:sp>
        <p:nvSpPr>
          <p:cNvPr id="7" name="文本框 6">
            <a:extLst>
              <a:ext uri="{FF2B5EF4-FFF2-40B4-BE49-F238E27FC236}">
                <a16:creationId xmlns:a16="http://schemas.microsoft.com/office/drawing/2014/main" id="{44F2B60A-DD6E-40B9-B5D3-80ED4213F1AE}"/>
              </a:ext>
            </a:extLst>
          </p:cNvPr>
          <p:cNvSpPr txBox="1">
            <a:spLocks noChangeArrowheads="1"/>
          </p:cNvSpPr>
          <p:nvPr/>
        </p:nvSpPr>
        <p:spPr bwMode="auto">
          <a:xfrm>
            <a:off x="1770185" y="13838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中国特色社会主义矛盾</a:t>
            </a:r>
          </a:p>
        </p:txBody>
      </p:sp>
    </p:spTree>
    <p:extLst>
      <p:ext uri="{BB962C8B-B14F-4D97-AF65-F5344CB8AC3E}">
        <p14:creationId xmlns:p14="http://schemas.microsoft.com/office/powerpoint/2010/main" val="27727627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randombar(horizontal)">
                                      <p:cBhvr>
                                        <p:cTn id="7" dur="2000"/>
                                        <p:tgtEl>
                                          <p:spTgt spid="94"/>
                                        </p:tgtEl>
                                      </p:cBhvr>
                                    </p:animEffect>
                                  </p:childTnLst>
                                </p:cTn>
                              </p:par>
                            </p:childTnLst>
                          </p:cTn>
                        </p:par>
                        <p:par>
                          <p:cTn id="8" fill="hold">
                            <p:stCondLst>
                              <p:cond delay="2000"/>
                            </p:stCondLst>
                            <p:childTnLst>
                              <p:par>
                                <p:cTn id="9" presetID="2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edg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4"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708660" y="2026285"/>
            <a:ext cx="2909570" cy="2250440"/>
            <a:chOff x="5393" y="1276"/>
            <a:chExt cx="8412" cy="6372"/>
          </a:xfrm>
        </p:grpSpPr>
        <p:grpSp>
          <p:nvGrpSpPr>
            <p:cNvPr id="3" name="组 2"/>
            <p:cNvGrpSpPr/>
            <p:nvPr/>
          </p:nvGrpSpPr>
          <p:grpSpPr>
            <a:xfrm>
              <a:off x="5393" y="1276"/>
              <a:ext cx="8413" cy="6373"/>
              <a:chOff x="3470245" y="810295"/>
              <a:chExt cx="5342460" cy="4046746"/>
            </a:xfrm>
          </p:grpSpPr>
          <p:sp>
            <p:nvSpPr>
              <p:cNvPr id="12" name="椭圆 11"/>
              <p:cNvSpPr/>
              <p:nvPr/>
            </p:nvSpPr>
            <p:spPr>
              <a:xfrm>
                <a:off x="3470245" y="2185811"/>
                <a:ext cx="2671230" cy="2671230"/>
              </a:xfrm>
              <a:prstGeom prst="ellipse">
                <a:avLst/>
              </a:prstGeom>
              <a:solidFill>
                <a:srgbClr val="C00000">
                  <a:alpha val="72000"/>
                </a:srgb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20"/>
              <p:cNvSpPr/>
              <p:nvPr/>
            </p:nvSpPr>
            <p:spPr>
              <a:xfrm>
                <a:off x="4805860" y="810295"/>
                <a:ext cx="2671230" cy="2671230"/>
              </a:xfrm>
              <a:prstGeom prst="ellipse">
                <a:avLst/>
              </a:prstGeom>
              <a:solidFill>
                <a:srgbClr val="C00000">
                  <a:alpha val="93000"/>
                </a:srgb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25"/>
              <p:cNvSpPr/>
              <p:nvPr/>
            </p:nvSpPr>
            <p:spPr>
              <a:xfrm>
                <a:off x="6141475" y="2185811"/>
                <a:ext cx="2671230" cy="2671230"/>
              </a:xfrm>
              <a:prstGeom prst="ellipse">
                <a:avLst/>
              </a:prstGeom>
              <a:solidFill>
                <a:srgbClr val="C00000">
                  <a:alpha val="72000"/>
                </a:srgb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6" y="2422"/>
              <a:ext cx="1868" cy="1868"/>
            </a:xfrm>
            <a:prstGeom prst="rect">
              <a:avLst/>
            </a:prstGeom>
          </p:spPr>
        </p:pic>
        <p:pic>
          <p:nvPicPr>
            <p:cNvPr id="30" name="图片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6" y="4793"/>
              <a:ext cx="1821" cy="1821"/>
            </a:xfrm>
            <a:prstGeom prst="rect">
              <a:avLst/>
            </a:prstGeom>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15" y="4656"/>
              <a:ext cx="1998" cy="1998"/>
            </a:xfrm>
            <a:prstGeom prst="rect">
              <a:avLst/>
            </a:prstGeom>
          </p:spPr>
        </p:pic>
      </p:grpSp>
      <p:sp>
        <p:nvSpPr>
          <p:cNvPr id="10" name="矩形 9"/>
          <p:cNvSpPr/>
          <p:nvPr/>
        </p:nvSpPr>
        <p:spPr>
          <a:xfrm>
            <a:off x="4222115" y="1706880"/>
            <a:ext cx="6855460" cy="4207510"/>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85000"/>
                  <a:lumOff val="15000"/>
                </a:prstClr>
              </a:solidFill>
              <a:effectLst/>
              <a:uLnTx/>
              <a:uFillTx/>
              <a:latin typeface="Calibri"/>
              <a:ea typeface="宋体" panose="02010600030101010101" pitchFamily="2" charset="-122"/>
              <a:cs typeface="+mn-cs"/>
            </a:endParaRPr>
          </a:p>
        </p:txBody>
      </p:sp>
      <p:sp>
        <p:nvSpPr>
          <p:cNvPr id="11" name="矩形 10"/>
          <p:cNvSpPr/>
          <p:nvPr/>
        </p:nvSpPr>
        <p:spPr>
          <a:xfrm>
            <a:off x="4546600" y="2439670"/>
            <a:ext cx="6229985" cy="1060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源自于中华民族五千多年文明历史所孕育的中华优秀传统文化，熔铸于党领导人民在革命、建设、改革中创造的革命文化和社会主义先进文化，植根于中国特色社会主义伟大实践。</a:t>
            </a:r>
          </a:p>
        </p:txBody>
      </p:sp>
      <p:sp>
        <p:nvSpPr>
          <p:cNvPr id="13" name="矩形 12"/>
          <p:cNvSpPr/>
          <p:nvPr/>
        </p:nvSpPr>
        <p:spPr>
          <a:xfrm>
            <a:off x="6016203" y="2039357"/>
            <a:ext cx="4443144"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中国特色社会主义文化</a:t>
            </a:r>
          </a:p>
        </p:txBody>
      </p:sp>
      <p:sp>
        <p:nvSpPr>
          <p:cNvPr id="14" name="矩形 13"/>
          <p:cNvSpPr/>
          <p:nvPr/>
        </p:nvSpPr>
        <p:spPr>
          <a:xfrm>
            <a:off x="4546600" y="4047490"/>
            <a:ext cx="6229985" cy="170688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85000"/>
                    <a:lumOff val="15000"/>
                  </a:prstClr>
                </a:solidFill>
                <a:effectLst/>
                <a:uLnTx/>
                <a:uFillTx/>
                <a:latin typeface="微软雅黑" panose="020B0503020204020204" charset="-122"/>
                <a:ea typeface="微软雅黑" panose="020B0503020204020204" charset="-122"/>
                <a:cs typeface="+mn-cs"/>
              </a:rPr>
              <a:t>就是以马克思主义为指导，坚守中华文化立场，立足当代中国现实，结合当今时代条件，发展面向现代化、面向世界、面向未来的，民族的科学的大众的社会主义文化，推动社会主义精神文明和物质文明协调发展。要坚持为人民服务、为社会主义服务，坚持百花齐放、百家争鸣，坚持创造性转化、创新性发展，不断铸就中华文化新辉煌。</a:t>
            </a:r>
          </a:p>
        </p:txBody>
      </p:sp>
      <p:sp>
        <p:nvSpPr>
          <p:cNvPr id="15" name="矩形 14"/>
          <p:cNvSpPr/>
          <p:nvPr/>
        </p:nvSpPr>
        <p:spPr>
          <a:xfrm>
            <a:off x="6016203" y="3647251"/>
            <a:ext cx="4443144"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C00000"/>
                </a:solidFill>
                <a:effectLst/>
                <a:uLnTx/>
                <a:uFillTx/>
                <a:latin typeface="Calibri"/>
                <a:ea typeface="宋体" panose="02010600030101010101" pitchFamily="2" charset="-122"/>
                <a:cs typeface="+mn-cs"/>
              </a:rPr>
              <a:t>发展中国特色社会主义文化</a:t>
            </a:r>
          </a:p>
        </p:txBody>
      </p:sp>
      <p:cxnSp>
        <p:nvCxnSpPr>
          <p:cNvPr id="16" name="直接连接符 15"/>
          <p:cNvCxnSpPr/>
          <p:nvPr/>
        </p:nvCxnSpPr>
        <p:spPr>
          <a:xfrm>
            <a:off x="6168008" y="3429000"/>
            <a:ext cx="4392488" cy="0"/>
          </a:xfrm>
          <a:prstGeom prst="line">
            <a:avLst/>
          </a:prstGeom>
          <a:noFill/>
          <a:ln w="63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19" name="文本框 18">
            <a:extLst>
              <a:ext uri="{FF2B5EF4-FFF2-40B4-BE49-F238E27FC236}">
                <a16:creationId xmlns:a16="http://schemas.microsoft.com/office/drawing/2014/main" id="{34D1B3BC-B81F-4016-A30D-B792571A364D}"/>
              </a:ext>
            </a:extLst>
          </p:cNvPr>
          <p:cNvSpPr txBox="1">
            <a:spLocks noChangeArrowheads="1"/>
          </p:cNvSpPr>
          <p:nvPr/>
        </p:nvSpPr>
        <p:spPr bwMode="auto">
          <a:xfrm>
            <a:off x="1770185" y="13838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中国特色社会主义矛盾</a:t>
            </a:r>
          </a:p>
        </p:txBody>
      </p:sp>
    </p:spTree>
    <p:extLst>
      <p:ext uri="{BB962C8B-B14F-4D97-AF65-F5344CB8AC3E}">
        <p14:creationId xmlns:p14="http://schemas.microsoft.com/office/powerpoint/2010/main" val="385862501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par>
                          <p:cTn id="12" fill="hold">
                            <p:stCondLst>
                              <p:cond delay="1500"/>
                            </p:stCondLst>
                            <p:childTnLst>
                              <p:par>
                                <p:cTn id="13" presetID="2" presetClass="entr" presetSubtype="2"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1+#ppt_w/2"/>
                                          </p:val>
                                        </p:tav>
                                        <p:tav tm="100000">
                                          <p:val>
                                            <p:strVal val="#ppt_x"/>
                                          </p:val>
                                        </p:tav>
                                      </p:tavLst>
                                    </p:anim>
                                    <p:anim calcmode="lin" valueType="num">
                                      <p:cBhvr additive="base">
                                        <p:cTn id="16" dur="50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par>
                          <p:cTn id="21" fill="hold">
                            <p:stCondLst>
                              <p:cond delay="2500"/>
                            </p:stCondLst>
                            <p:childTnLst>
                              <p:par>
                                <p:cTn id="22" presetID="2" presetClass="entr" presetSubtype="2"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788686" y="1168278"/>
            <a:ext cx="3214254" cy="3214254"/>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268" name="Shape 268"/>
          <p:cNvSpPr/>
          <p:nvPr/>
        </p:nvSpPr>
        <p:spPr>
          <a:xfrm>
            <a:off x="655688" y="3064016"/>
            <a:ext cx="5256021" cy="3547102"/>
          </a:xfrm>
          <a:custGeom>
            <a:avLst/>
            <a:gdLst/>
            <a:ahLst/>
            <a:cxnLst>
              <a:cxn ang="0">
                <a:pos x="wd2" y="hd2"/>
              </a:cxn>
              <a:cxn ang="5400000">
                <a:pos x="wd2" y="hd2"/>
              </a:cxn>
              <a:cxn ang="10800000">
                <a:pos x="wd2" y="hd2"/>
              </a:cxn>
              <a:cxn ang="16200000">
                <a:pos x="wd2" y="hd2"/>
              </a:cxn>
            </a:cxnLst>
            <a:rect l="0" t="0" r="r" b="b"/>
            <a:pathLst>
              <a:path w="21283" h="21600" extrusionOk="0">
                <a:moveTo>
                  <a:pt x="9369" y="0"/>
                </a:moveTo>
                <a:lnTo>
                  <a:pt x="10036" y="156"/>
                </a:lnTo>
                <a:cubicBezTo>
                  <a:pt x="8512" y="720"/>
                  <a:pt x="7105" y="1526"/>
                  <a:pt x="5778" y="2528"/>
                </a:cubicBezTo>
                <a:cubicBezTo>
                  <a:pt x="4648" y="3381"/>
                  <a:pt x="3452" y="4497"/>
                  <a:pt x="3177" y="6529"/>
                </a:cubicBezTo>
                <a:cubicBezTo>
                  <a:pt x="2646" y="10459"/>
                  <a:pt x="5528" y="12655"/>
                  <a:pt x="8284" y="13443"/>
                </a:cubicBezTo>
                <a:cubicBezTo>
                  <a:pt x="9431" y="13770"/>
                  <a:pt x="10586" y="14059"/>
                  <a:pt x="11769" y="14231"/>
                </a:cubicBezTo>
                <a:cubicBezTo>
                  <a:pt x="12950" y="14403"/>
                  <a:pt x="14157" y="14458"/>
                  <a:pt x="15399" y="14385"/>
                </a:cubicBezTo>
                <a:lnTo>
                  <a:pt x="14226" y="11702"/>
                </a:lnTo>
                <a:lnTo>
                  <a:pt x="21283" y="14724"/>
                </a:lnTo>
                <a:lnTo>
                  <a:pt x="19227" y="21600"/>
                </a:lnTo>
                <a:lnTo>
                  <a:pt x="18015" y="19299"/>
                </a:lnTo>
                <a:cubicBezTo>
                  <a:pt x="15468" y="19869"/>
                  <a:pt x="12988" y="19986"/>
                  <a:pt x="10574" y="19678"/>
                </a:cubicBezTo>
                <a:cubicBezTo>
                  <a:pt x="8347" y="19394"/>
                  <a:pt x="6117" y="18741"/>
                  <a:pt x="4103" y="17178"/>
                </a:cubicBezTo>
                <a:cubicBezTo>
                  <a:pt x="2836" y="16196"/>
                  <a:pt x="1679" y="14850"/>
                  <a:pt x="883" y="13103"/>
                </a:cubicBezTo>
                <a:cubicBezTo>
                  <a:pt x="110" y="11406"/>
                  <a:pt x="-317" y="9274"/>
                  <a:pt x="282" y="7298"/>
                </a:cubicBezTo>
                <a:cubicBezTo>
                  <a:pt x="661" y="6044"/>
                  <a:pt x="1354" y="5236"/>
                  <a:pt x="2046" y="4457"/>
                </a:cubicBezTo>
                <a:cubicBezTo>
                  <a:pt x="2640" y="3790"/>
                  <a:pt x="3255" y="3110"/>
                  <a:pt x="3896" y="2573"/>
                </a:cubicBezTo>
                <a:cubicBezTo>
                  <a:pt x="4743" y="1864"/>
                  <a:pt x="5665" y="1369"/>
                  <a:pt x="6608" y="956"/>
                </a:cubicBezTo>
                <a:cubicBezTo>
                  <a:pt x="7503" y="565"/>
                  <a:pt x="8423" y="244"/>
                  <a:pt x="9369" y="0"/>
                </a:cubicBezTo>
                <a:close/>
              </a:path>
            </a:pathLst>
          </a:custGeom>
          <a:solidFill>
            <a:srgbClr val="C00000">
              <a:alpha val="85000"/>
            </a:srgbClr>
          </a:solidFill>
          <a:ln w="12700">
            <a:miter lim="400000"/>
          </a:ln>
          <a:effectLst/>
        </p:spPr>
        <p:txBody>
          <a:bodyPr lIns="0" tIns="0" rIns="0" bIns="0" anchor="ctr"/>
          <a:lstStyle/>
          <a:p>
            <a:pPr marL="0" marR="0" lvl="0" indent="0" algn="l" defTabSz="914400" rtl="0" eaLnBrk="1" fontAlgn="auto" latinLnBrk="0" hangingPunct="1">
              <a:lnSpc>
                <a:spcPct val="120000"/>
              </a:lnSpc>
              <a:spcBef>
                <a:spcPts val="0"/>
              </a:spcBef>
              <a:spcAft>
                <a:spcPts val="0"/>
              </a:spcAft>
              <a:buClrTx/>
              <a:buSzTx/>
              <a:buFontTx/>
              <a:buNone/>
              <a:tabLst/>
              <a:defRPr sz="3600">
                <a:solidFill>
                  <a:srgbClr val="FFFFFF"/>
                </a:solidFill>
              </a:defRPr>
            </a:pPr>
            <a:endParaRPr kumimoji="0" sz="3200" b="0" i="0" u="none" strike="noStrike" kern="1200" cap="none" spc="0" normalizeH="0" baseline="0" noProof="0" dirty="0">
              <a:ln>
                <a:noFill/>
              </a:ln>
              <a:solidFill>
                <a:srgbClr val="FFFFFF"/>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113" y="1375102"/>
            <a:ext cx="2819400" cy="2800604"/>
          </a:xfrm>
          <a:prstGeom prst="ellipse">
            <a:avLst/>
          </a:prstGeom>
        </p:spPr>
      </p:pic>
      <p:pic>
        <p:nvPicPr>
          <p:cNvPr id="3" name="图片 2"/>
          <p:cNvPicPr>
            <a:picLocks noChangeAspect="1"/>
          </p:cNvPicPr>
          <p:nvPr/>
        </p:nvPicPr>
        <p:blipFill>
          <a:blip r:embed="rId4"/>
          <a:stretch>
            <a:fillRect/>
          </a:stretch>
        </p:blipFill>
        <p:spPr>
          <a:xfrm>
            <a:off x="5453380" y="1036955"/>
            <a:ext cx="6449060" cy="4046855"/>
          </a:xfrm>
          <a:prstGeom prst="rect">
            <a:avLst/>
          </a:prstGeom>
        </p:spPr>
      </p:pic>
      <p:sp>
        <p:nvSpPr>
          <p:cNvPr id="11" name="文本框 10">
            <a:extLst>
              <a:ext uri="{FF2B5EF4-FFF2-40B4-BE49-F238E27FC236}">
                <a16:creationId xmlns:a16="http://schemas.microsoft.com/office/drawing/2014/main" id="{327DE7C1-AA7A-4AAF-B23B-A882C08DFB0A}"/>
              </a:ext>
            </a:extLst>
          </p:cNvPr>
          <p:cNvSpPr txBox="1">
            <a:spLocks noChangeArrowheads="1"/>
          </p:cNvSpPr>
          <p:nvPr/>
        </p:nvSpPr>
        <p:spPr bwMode="auto">
          <a:xfrm>
            <a:off x="1770185" y="138380"/>
            <a:ext cx="42883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中国特色社会主义矛盾</a:t>
            </a:r>
          </a:p>
        </p:txBody>
      </p:sp>
    </p:spTree>
    <p:extLst>
      <p:ext uri="{BB962C8B-B14F-4D97-AF65-F5344CB8AC3E}">
        <p14:creationId xmlns:p14="http://schemas.microsoft.com/office/powerpoint/2010/main" val="9728086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68"/>
                                        </p:tgtEl>
                                        <p:attrNameLst>
                                          <p:attrName>style.visibility</p:attrName>
                                        </p:attrNameLst>
                                      </p:cBhvr>
                                      <p:to>
                                        <p:strVal val="visible"/>
                                      </p:to>
                                    </p:set>
                                    <p:anim calcmode="lin" valueType="num">
                                      <p:cBhvr additive="base">
                                        <p:cTn id="15" dur="500" fill="hold"/>
                                        <p:tgtEl>
                                          <p:spTgt spid="268"/>
                                        </p:tgtEl>
                                        <p:attrNameLst>
                                          <p:attrName>ppt_x</p:attrName>
                                        </p:attrNameLst>
                                      </p:cBhvr>
                                      <p:tavLst>
                                        <p:tav tm="0">
                                          <p:val>
                                            <p:strVal val="#ppt_x"/>
                                          </p:val>
                                        </p:tav>
                                        <p:tav tm="100000">
                                          <p:val>
                                            <p:strVal val="#ppt_x"/>
                                          </p:val>
                                        </p:tav>
                                      </p:tavLst>
                                    </p:anim>
                                    <p:anim calcmode="lin" valueType="num">
                                      <p:cBhvr additive="base">
                                        <p:cTn id="16" dur="500" fill="hold"/>
                                        <p:tgtEl>
                                          <p:spTgt spid="26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 presetClass="entr" presetSubtype="1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checkerboard(across)">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26375" r="47191"/>
          <a:stretch>
            <a:fillRect/>
          </a:stretch>
        </p:blipFill>
        <p:spPr>
          <a:xfrm>
            <a:off x="0" y="2370487"/>
            <a:ext cx="6438507" cy="4487514"/>
          </a:xfrm>
          <a:prstGeom prst="rect">
            <a:avLst/>
          </a:prstGeom>
        </p:spPr>
      </p:pic>
      <p:grpSp>
        <p:nvGrpSpPr>
          <p:cNvPr id="67" name="组合 66"/>
          <p:cNvGrpSpPr/>
          <p:nvPr/>
        </p:nvGrpSpPr>
        <p:grpSpPr>
          <a:xfrm>
            <a:off x="4655185" y="2810510"/>
            <a:ext cx="4718685" cy="942340"/>
            <a:chOff x="4441088" y="338551"/>
            <a:chExt cx="4985024" cy="1076382"/>
          </a:xfrm>
        </p:grpSpPr>
        <p:grpSp>
          <p:nvGrpSpPr>
            <p:cNvPr id="68" name="组合 67"/>
            <p:cNvGrpSpPr/>
            <p:nvPr/>
          </p:nvGrpSpPr>
          <p:grpSpPr>
            <a:xfrm>
              <a:off x="4441088" y="544831"/>
              <a:ext cx="727764" cy="729238"/>
              <a:chOff x="4339490" y="544831"/>
              <a:chExt cx="727764" cy="729238"/>
            </a:xfrm>
          </p:grpSpPr>
          <p:sp>
            <p:nvSpPr>
              <p:cNvPr id="69"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70" name="TextBox 14"/>
              <p:cNvSpPr txBox="1"/>
              <p:nvPr/>
            </p:nvSpPr>
            <p:spPr>
              <a:xfrm>
                <a:off x="4472771" y="645948"/>
                <a:ext cx="519853" cy="525860"/>
              </a:xfrm>
              <a:prstGeom prst="rect">
                <a:avLst/>
              </a:prstGeom>
              <a:noFill/>
            </p:spPr>
            <p:txBody>
              <a:bodyPr wrap="square" rtlCol="0">
                <a:sp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225"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charset="-122"/>
                    <a:ea typeface="微软雅黑" panose="020B0503020204020204" charset="-122"/>
                    <a:cs typeface="+mn-cs"/>
                  </a:rPr>
                  <a:t>4</a:t>
                </a:r>
              </a:p>
            </p:txBody>
          </p:sp>
        </p:grpSp>
        <p:sp>
          <p:nvSpPr>
            <p:cNvPr id="71" name="矩形 39"/>
            <p:cNvSpPr>
              <a:spLocks noChangeArrowheads="1"/>
            </p:cNvSpPr>
            <p:nvPr/>
          </p:nvSpPr>
          <p:spPr bwMode="auto">
            <a:xfrm>
              <a:off x="5338826" y="1047121"/>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 typeface="Arial" panose="020B0604020202020204" pitchFamily="34" charset="0"/>
                <a:buChar char="•"/>
                <a:tabLst/>
                <a:defRPr/>
              </a:pPr>
              <a:r>
                <a:rPr kumimoji="0" lang="zh-CN" altLang="en-US" sz="1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72" name="矩形 39"/>
            <p:cNvSpPr>
              <a:spLocks noChangeArrowheads="1"/>
            </p:cNvSpPr>
            <p:nvPr/>
          </p:nvSpPr>
          <p:spPr bwMode="auto">
            <a:xfrm>
              <a:off x="5284150" y="338551"/>
              <a:ext cx="3762378" cy="75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auto" latinLnBrk="0" hangingPunct="1">
                <a:lnSpc>
                  <a:spcPct val="150000"/>
                </a:lnSpc>
                <a:spcBef>
                  <a:spcPts val="75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宋体" panose="02010600030101010101" pitchFamily="2" charset="-122"/>
                </a:rPr>
                <a:t>新时代新征程</a:t>
              </a:r>
            </a:p>
          </p:txBody>
        </p:sp>
      </p:grpSp>
      <p:cxnSp>
        <p:nvCxnSpPr>
          <p:cNvPr id="13" name="直接连接符 12"/>
          <p:cNvCxnSpPr/>
          <p:nvPr/>
        </p:nvCxnSpPr>
        <p:spPr>
          <a:xfrm>
            <a:off x="3684845" y="286765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84845" y="3752711"/>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6145" y="2572385"/>
            <a:ext cx="1914525" cy="1476375"/>
          </a:xfrm>
          <a:prstGeom prst="rect">
            <a:avLst/>
          </a:prstGeom>
        </p:spPr>
      </p:pic>
    </p:spTree>
    <p:extLst>
      <p:ext uri="{BB962C8B-B14F-4D97-AF65-F5344CB8AC3E}">
        <p14:creationId xmlns:p14="http://schemas.microsoft.com/office/powerpoint/2010/main" val="170777527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childTnLst>
                          </p:cTn>
                        </p:par>
                        <p:par>
                          <p:cTn id="11" fill="hold">
                            <p:stCondLst>
                              <p:cond delay="125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4" presetClass="entr" presetSubtype="16"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box(in)">
                                      <p:cBhvr>
                                        <p:cTn id="17" dur="2000"/>
                                        <p:tgtEl>
                                          <p:spTgt spid="67"/>
                                        </p:tgtEl>
                                      </p:cBhvr>
                                    </p:animEffect>
                                  </p:childTnLst>
                                </p:cTn>
                              </p:par>
                            </p:childTnLst>
                          </p:cTn>
                        </p:par>
                        <p:par>
                          <p:cTn id="18" fill="hold">
                            <p:stCondLst>
                              <p:cond delay="3250"/>
                            </p:stCondLst>
                            <p:childTnLst>
                              <p:par>
                                <p:cTn id="19" presetID="55"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par>
                                <p:cTn id="24" presetID="55"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strVal val="#ppt_w*0.70"/>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Effect transition="in" filter="fade">
                                      <p:cBhvr>
                                        <p:cTn id="28" dur="1000"/>
                                        <p:tgtEl>
                                          <p:spTgt spid="13"/>
                                        </p:tgtEl>
                                      </p:cBhvr>
                                    </p:animEffect>
                                  </p:childTnLst>
                                </p:cTn>
                              </p:par>
                              <p:par>
                                <p:cTn id="29" presetID="55"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D41AEB03-CB5C-47E8-B210-9672E02862A5}"/>
              </a:ext>
            </a:extLst>
          </p:cNvPr>
          <p:cNvSpPr/>
          <p:nvPr/>
        </p:nvSpPr>
        <p:spPr>
          <a:xfrm>
            <a:off x="0" y="895350"/>
            <a:ext cx="12192000" cy="5476875"/>
          </a:xfrm>
          <a:prstGeom prst="rect">
            <a:avLst/>
          </a:prstGeom>
          <a:solidFill>
            <a:schemeClr val="bg1">
              <a:alpha val="91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26375" r="47191"/>
          <a:stretch>
            <a:fillRect/>
          </a:stretch>
        </p:blipFill>
        <p:spPr>
          <a:xfrm>
            <a:off x="0" y="2370487"/>
            <a:ext cx="6438507" cy="4487514"/>
          </a:xfrm>
          <a:prstGeom prst="rect">
            <a:avLst/>
          </a:prstGeom>
        </p:spPr>
      </p:pic>
      <p:grpSp>
        <p:nvGrpSpPr>
          <p:cNvPr id="8" name="组合 7"/>
          <p:cNvGrpSpPr/>
          <p:nvPr/>
        </p:nvGrpSpPr>
        <p:grpSpPr>
          <a:xfrm>
            <a:off x="3862070" y="334010"/>
            <a:ext cx="193040" cy="6205855"/>
            <a:chOff x="3145138" y="-79498"/>
            <a:chExt cx="204202" cy="7089898"/>
          </a:xfrm>
        </p:grpSpPr>
        <p:cxnSp>
          <p:nvCxnSpPr>
            <p:cNvPr id="9" name="Straight Connector 31"/>
            <p:cNvCxnSpPr/>
            <p:nvPr/>
          </p:nvCxnSpPr>
          <p:spPr>
            <a:xfrm flipV="1">
              <a:off x="3247239" y="-79498"/>
              <a:ext cx="0" cy="7089898"/>
            </a:xfrm>
            <a:prstGeom prst="line">
              <a:avLst/>
            </a:prstGeom>
            <a:ln w="13970">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 name="Oval 5"/>
            <p:cNvSpPr/>
            <p:nvPr/>
          </p:nvSpPr>
          <p:spPr>
            <a:xfrm>
              <a:off x="3145138" y="6026634"/>
              <a:ext cx="204202" cy="204202"/>
            </a:xfrm>
            <a:prstGeom prst="ellipse">
              <a:avLst/>
            </a:prstGeom>
            <a:gradFill>
              <a:gsLst>
                <a:gs pos="0">
                  <a:srgbClr val="E30000"/>
                </a:gs>
                <a:gs pos="100000">
                  <a:srgbClr val="760303"/>
                </a:gs>
              </a:gsLst>
              <a:lin ang="11400000" scaled="0"/>
            </a:gra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微软雅黑" panose="020B0503020204020204" charset="-122"/>
                <a:ea typeface="微软雅黑" panose="020B0503020204020204" charset="-122"/>
              </a:endParaRPr>
            </a:p>
          </p:txBody>
        </p:sp>
        <p:sp>
          <p:nvSpPr>
            <p:cNvPr id="11" name="Oval 5"/>
            <p:cNvSpPr/>
            <p:nvPr/>
          </p:nvSpPr>
          <p:spPr>
            <a:xfrm>
              <a:off x="3145138" y="168759"/>
              <a:ext cx="204202" cy="204202"/>
            </a:xfrm>
            <a:prstGeom prst="ellipse">
              <a:avLst/>
            </a:prstGeom>
            <a:solidFill>
              <a:schemeClr val="bg2"/>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latin typeface="微软雅黑" panose="020B0503020204020204" charset="-122"/>
                <a:ea typeface="微软雅黑" panose="020B0503020204020204" charset="-122"/>
              </a:endParaRPr>
            </a:p>
          </p:txBody>
        </p:sp>
      </p:grpSp>
      <p:grpSp>
        <p:nvGrpSpPr>
          <p:cNvPr id="12" name="组合 11"/>
          <p:cNvGrpSpPr/>
          <p:nvPr/>
        </p:nvGrpSpPr>
        <p:grpSpPr>
          <a:xfrm>
            <a:off x="2938780" y="2394585"/>
            <a:ext cx="2033270" cy="1883410"/>
            <a:chOff x="1627086" y="1705794"/>
            <a:chExt cx="1610670" cy="1613928"/>
          </a:xfrm>
        </p:grpSpPr>
        <p:sp>
          <p:nvSpPr>
            <p:cNvPr id="13" name="任意多边形 82"/>
            <p:cNvSpPr/>
            <p:nvPr/>
          </p:nvSpPr>
          <p:spPr bwMode="auto">
            <a:xfrm rot="3738964">
              <a:off x="1625457" y="1707423"/>
              <a:ext cx="1613928" cy="161067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4" name="椭圆 80"/>
            <p:cNvSpPr/>
            <p:nvPr/>
          </p:nvSpPr>
          <p:spPr bwMode="auto">
            <a:xfrm>
              <a:off x="1850445" y="1929603"/>
              <a:ext cx="1163953" cy="1166311"/>
            </a:xfrm>
            <a:prstGeom prst="ellipse">
              <a:avLst/>
            </a:prstGeom>
            <a:solidFill>
              <a:schemeClr val="bg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5" name="TextBox 8"/>
            <p:cNvSpPr txBox="1"/>
            <p:nvPr/>
          </p:nvSpPr>
          <p:spPr>
            <a:xfrm>
              <a:off x="2088990" y="2295704"/>
              <a:ext cx="925830" cy="434192"/>
            </a:xfrm>
            <a:prstGeom prst="rect">
              <a:avLst/>
            </a:prstGeom>
            <a:noFill/>
          </p:spPr>
          <p:txBody>
            <a:bodyPr wrap="square" rtlCol="0">
              <a:spAutoFit/>
            </a:bodyPr>
            <a:lstStyle/>
            <a:p>
              <a:pPr marL="0" lvl="1"/>
              <a:r>
                <a:rPr lang="zh-CN" altLang="en-US" sz="2700" spc="225" dirty="0">
                  <a:solidFill>
                    <a:srgbClr val="C00000"/>
                  </a:solidFill>
                  <a:latin typeface="微软雅黑" panose="020B0503020204020204" charset="-122"/>
                  <a:ea typeface="微软雅黑" panose="020B0503020204020204" charset="-122"/>
                </a:rPr>
                <a:t>目录</a:t>
              </a:r>
            </a:p>
          </p:txBody>
        </p:sp>
      </p:grpSp>
      <p:grpSp>
        <p:nvGrpSpPr>
          <p:cNvPr id="48" name="组合 47"/>
          <p:cNvGrpSpPr/>
          <p:nvPr/>
        </p:nvGrpSpPr>
        <p:grpSpPr>
          <a:xfrm>
            <a:off x="5897245" y="2258695"/>
            <a:ext cx="4666615" cy="927100"/>
            <a:chOff x="4441088" y="670090"/>
            <a:chExt cx="4930018" cy="1058971"/>
          </a:xfrm>
        </p:grpSpPr>
        <p:grpSp>
          <p:nvGrpSpPr>
            <p:cNvPr id="49" name="组合 48"/>
            <p:cNvGrpSpPr/>
            <p:nvPr/>
          </p:nvGrpSpPr>
          <p:grpSpPr>
            <a:xfrm>
              <a:off x="4441088" y="761746"/>
              <a:ext cx="727764" cy="729238"/>
              <a:chOff x="4339490" y="761746"/>
              <a:chExt cx="727764" cy="729238"/>
            </a:xfrm>
          </p:grpSpPr>
          <p:sp>
            <p:nvSpPr>
              <p:cNvPr id="5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51" name="TextBox 20"/>
              <p:cNvSpPr txBox="1"/>
              <p:nvPr/>
            </p:nvSpPr>
            <p:spPr>
              <a:xfrm>
                <a:off x="4469417" y="863178"/>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grpSp>
        <p:sp>
          <p:nvSpPr>
            <p:cNvPr id="52" name="矩形 39"/>
            <p:cNvSpPr>
              <a:spLocks noChangeArrowheads="1"/>
            </p:cNvSpPr>
            <p:nvPr/>
          </p:nvSpPr>
          <p:spPr bwMode="auto">
            <a:xfrm>
              <a:off x="5283820" y="1361249"/>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53" name="矩形 39"/>
            <p:cNvSpPr>
              <a:spLocks noChangeArrowheads="1"/>
            </p:cNvSpPr>
            <p:nvPr/>
          </p:nvSpPr>
          <p:spPr bwMode="auto">
            <a:xfrm>
              <a:off x="5201642" y="670090"/>
              <a:ext cx="3762378" cy="756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solidFill>
                    <a:schemeClr val="tx1"/>
                  </a:solidFill>
                  <a:latin typeface="微软雅黑" panose="020B0503020204020204" charset="-122"/>
                  <a:ea typeface="微软雅黑" panose="020B0503020204020204" charset="-122"/>
                  <a:cs typeface="宋体" panose="02010600030101010101" pitchFamily="2" charset="-122"/>
                  <a:sym typeface="+mn-ea"/>
                </a:rPr>
                <a:t>实现伟大中国梦</a:t>
              </a:r>
              <a:endParaRPr lang="en-US" altLang="zh-CN" sz="2800" dirty="0">
                <a:solidFill>
                  <a:schemeClr val="tx1"/>
                </a:solidFill>
                <a:latin typeface="微软雅黑" panose="020B0503020204020204" charset="-122"/>
                <a:ea typeface="微软雅黑" panose="020B0503020204020204" charset="-122"/>
                <a:cs typeface="宋体" panose="02010600030101010101" pitchFamily="2" charset="-122"/>
              </a:endParaRPr>
            </a:p>
          </p:txBody>
        </p:sp>
      </p:grpSp>
      <p:grpSp>
        <p:nvGrpSpPr>
          <p:cNvPr id="54" name="组合 53"/>
          <p:cNvGrpSpPr/>
          <p:nvPr/>
        </p:nvGrpSpPr>
        <p:grpSpPr>
          <a:xfrm>
            <a:off x="5901690" y="3185795"/>
            <a:ext cx="4785360" cy="952389"/>
            <a:chOff x="4441088" y="670090"/>
            <a:chExt cx="5055466" cy="1087989"/>
          </a:xfrm>
        </p:grpSpPr>
        <p:grpSp>
          <p:nvGrpSpPr>
            <p:cNvPr id="55" name="组合 54"/>
            <p:cNvGrpSpPr/>
            <p:nvPr/>
          </p:nvGrpSpPr>
          <p:grpSpPr>
            <a:xfrm>
              <a:off x="4441088" y="761746"/>
              <a:ext cx="727764" cy="729238"/>
              <a:chOff x="4339490" y="761746"/>
              <a:chExt cx="727764" cy="729238"/>
            </a:xfrm>
          </p:grpSpPr>
          <p:sp>
            <p:nvSpPr>
              <p:cNvPr id="5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57" name="TextBox 26"/>
              <p:cNvSpPr txBox="1"/>
              <p:nvPr/>
            </p:nvSpPr>
            <p:spPr>
              <a:xfrm>
                <a:off x="4464722" y="863903"/>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3</a:t>
                </a:r>
              </a:p>
            </p:txBody>
          </p:sp>
        </p:grpSp>
        <p:sp>
          <p:nvSpPr>
            <p:cNvPr id="58" name="矩形 39"/>
            <p:cNvSpPr>
              <a:spLocks noChangeArrowheads="1"/>
            </p:cNvSpPr>
            <p:nvPr/>
          </p:nvSpPr>
          <p:spPr bwMode="auto">
            <a:xfrm>
              <a:off x="5283821" y="1390267"/>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59" name="矩形 39"/>
            <p:cNvSpPr>
              <a:spLocks noChangeArrowheads="1"/>
            </p:cNvSpPr>
            <p:nvPr/>
          </p:nvSpPr>
          <p:spPr bwMode="auto">
            <a:xfrm>
              <a:off x="5201642" y="670090"/>
              <a:ext cx="4294912" cy="843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latin typeface="微软雅黑" panose="020B0503020204020204" charset="-122"/>
                  <a:ea typeface="微软雅黑" panose="020B0503020204020204" charset="-122"/>
                  <a:cs typeface="宋体" panose="02010600030101010101" pitchFamily="2" charset="-122"/>
                  <a:sym typeface="+mn-ea"/>
                </a:rPr>
                <a:t>中国特色社会主义矛盾</a:t>
              </a:r>
              <a:endParaRPr lang="zh-CN" altLang="en-US" sz="280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p:txBody>
        </p:sp>
      </p:grpSp>
      <p:grpSp>
        <p:nvGrpSpPr>
          <p:cNvPr id="16" name="组合 15"/>
          <p:cNvGrpSpPr/>
          <p:nvPr/>
        </p:nvGrpSpPr>
        <p:grpSpPr>
          <a:xfrm>
            <a:off x="5169535" y="4118610"/>
            <a:ext cx="4666615" cy="974090"/>
            <a:chOff x="4441088" y="670090"/>
            <a:chExt cx="4930019" cy="1112655"/>
          </a:xfrm>
        </p:grpSpPr>
        <p:grpSp>
          <p:nvGrpSpPr>
            <p:cNvPr id="17" name="组合 16"/>
            <p:cNvGrpSpPr/>
            <p:nvPr/>
          </p:nvGrpSpPr>
          <p:grpSpPr>
            <a:xfrm>
              <a:off x="4441088" y="761746"/>
              <a:ext cx="727764" cy="729238"/>
              <a:chOff x="4339490" y="761746"/>
              <a:chExt cx="727764" cy="729238"/>
            </a:xfrm>
          </p:grpSpPr>
          <p:sp>
            <p:nvSpPr>
              <p:cNvPr id="1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19" name="TextBox 32"/>
              <p:cNvSpPr txBox="1"/>
              <p:nvPr/>
            </p:nvSpPr>
            <p:spPr>
              <a:xfrm>
                <a:off x="4477467" y="889295"/>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4</a:t>
                </a:r>
              </a:p>
            </p:txBody>
          </p:sp>
        </p:grpSp>
        <p:sp>
          <p:nvSpPr>
            <p:cNvPr id="20" name="矩形 39"/>
            <p:cNvSpPr>
              <a:spLocks noChangeArrowheads="1"/>
            </p:cNvSpPr>
            <p:nvPr/>
          </p:nvSpPr>
          <p:spPr bwMode="auto">
            <a:xfrm>
              <a:off x="5283821" y="1414933"/>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21" name="矩形 39"/>
            <p:cNvSpPr>
              <a:spLocks noChangeArrowheads="1"/>
            </p:cNvSpPr>
            <p:nvPr/>
          </p:nvSpPr>
          <p:spPr bwMode="auto">
            <a:xfrm>
              <a:off x="5201642" y="670090"/>
              <a:ext cx="3762378" cy="756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solidFill>
                    <a:schemeClr val="tx1"/>
                  </a:solidFill>
                  <a:latin typeface="微软雅黑" panose="020B0503020204020204" charset="-122"/>
                  <a:ea typeface="微软雅黑" panose="020B0503020204020204" charset="-122"/>
                  <a:cs typeface="宋体" panose="02010600030101010101" pitchFamily="2" charset="-122"/>
                  <a:sym typeface="+mn-ea"/>
                </a:rPr>
                <a:t>新时代新征程</a:t>
              </a:r>
              <a:endParaRPr lang="en-US" altLang="zh-CN" sz="2800" dirty="0">
                <a:solidFill>
                  <a:schemeClr val="tx1"/>
                </a:solidFill>
                <a:latin typeface="微软雅黑" panose="020B0503020204020204" charset="-122"/>
                <a:ea typeface="微软雅黑" panose="020B0503020204020204" charset="-122"/>
                <a:cs typeface="宋体" panose="02010600030101010101" pitchFamily="2" charset="-122"/>
              </a:endParaRPr>
            </a:p>
          </p:txBody>
        </p:sp>
      </p:grpSp>
      <p:grpSp>
        <p:nvGrpSpPr>
          <p:cNvPr id="22" name="组合 21"/>
          <p:cNvGrpSpPr/>
          <p:nvPr/>
        </p:nvGrpSpPr>
        <p:grpSpPr>
          <a:xfrm>
            <a:off x="5170170" y="1212215"/>
            <a:ext cx="4718685" cy="942340"/>
            <a:chOff x="4441088" y="338551"/>
            <a:chExt cx="4985024" cy="1076382"/>
          </a:xfrm>
        </p:grpSpPr>
        <p:grpSp>
          <p:nvGrpSpPr>
            <p:cNvPr id="23" name="组合 22"/>
            <p:cNvGrpSpPr/>
            <p:nvPr/>
          </p:nvGrpSpPr>
          <p:grpSpPr>
            <a:xfrm>
              <a:off x="4441088" y="544831"/>
              <a:ext cx="727764" cy="729238"/>
              <a:chOff x="4339490" y="544831"/>
              <a:chExt cx="727764" cy="729238"/>
            </a:xfrm>
          </p:grpSpPr>
          <p:sp>
            <p:nvSpPr>
              <p:cNvPr id="24"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25" name="TextBox 14"/>
              <p:cNvSpPr txBox="1"/>
              <p:nvPr/>
            </p:nvSpPr>
            <p:spPr>
              <a:xfrm>
                <a:off x="4472771" y="645948"/>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grpSp>
        <p:sp>
          <p:nvSpPr>
            <p:cNvPr id="26" name="矩形 39"/>
            <p:cNvSpPr>
              <a:spLocks noChangeArrowheads="1"/>
            </p:cNvSpPr>
            <p:nvPr/>
          </p:nvSpPr>
          <p:spPr bwMode="auto">
            <a:xfrm>
              <a:off x="5338826" y="1047121"/>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27" name="矩形 39"/>
            <p:cNvSpPr>
              <a:spLocks noChangeArrowheads="1"/>
            </p:cNvSpPr>
            <p:nvPr/>
          </p:nvSpPr>
          <p:spPr bwMode="auto">
            <a:xfrm>
              <a:off x="5284150" y="338551"/>
              <a:ext cx="3762378" cy="75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solidFill>
                    <a:schemeClr val="tx1"/>
                  </a:solidFill>
                  <a:latin typeface="微软雅黑" panose="020B0503020204020204" charset="-122"/>
                  <a:ea typeface="微软雅黑" panose="020B0503020204020204" charset="-122"/>
                  <a:cs typeface="宋体" panose="02010600030101010101" pitchFamily="2" charset="-122"/>
                </a:rPr>
                <a:t>中国进入新时代</a:t>
              </a:r>
            </a:p>
          </p:txBody>
        </p:sp>
      </p:grpSp>
    </p:spTree>
    <p:extLst>
      <p:ext uri="{BB962C8B-B14F-4D97-AF65-F5344CB8AC3E}">
        <p14:creationId xmlns:p14="http://schemas.microsoft.com/office/powerpoint/2010/main" val="15553398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childTnLst>
                          </p:cTn>
                        </p:par>
                        <p:par>
                          <p:cTn id="11" fill="hold">
                            <p:stCondLst>
                              <p:cond delay="125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childTnLst>
                          </p:cTn>
                        </p:par>
                        <p:par>
                          <p:cTn id="15" fill="hold">
                            <p:stCondLst>
                              <p:cond delay="2250"/>
                            </p:stCondLst>
                            <p:childTnLst>
                              <p:par>
                                <p:cTn id="16" presetID="20"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edge">
                                      <p:cBhvr>
                                        <p:cTn id="18" dur="2000"/>
                                        <p:tgtEl>
                                          <p:spTgt spid="8"/>
                                        </p:tgtEl>
                                      </p:cBhvr>
                                    </p:animEffect>
                                  </p:childTnLst>
                                </p:cTn>
                              </p:par>
                              <p:par>
                                <p:cTn id="19" presetID="2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edge">
                                      <p:cBhvr>
                                        <p:cTn id="21" dur="2000"/>
                                        <p:tgtEl>
                                          <p:spTgt spid="12"/>
                                        </p:tgtEl>
                                      </p:cBhvr>
                                    </p:animEffect>
                                  </p:childTnLst>
                                </p:cTn>
                              </p:par>
                            </p:childTnLst>
                          </p:cTn>
                        </p:par>
                        <p:par>
                          <p:cTn id="22" fill="hold">
                            <p:stCondLst>
                              <p:cond delay="4250"/>
                            </p:stCondLst>
                            <p:childTnLst>
                              <p:par>
                                <p:cTn id="23" presetID="4" presetClass="entr" presetSubtype="16"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box(in)">
                                      <p:cBhvr>
                                        <p:cTn id="25" dur="2000"/>
                                        <p:tgtEl>
                                          <p:spTgt spid="48"/>
                                        </p:tgtEl>
                                      </p:cBhvr>
                                    </p:animEffect>
                                  </p:childTnLst>
                                </p:cTn>
                              </p:par>
                              <p:par>
                                <p:cTn id="26" presetID="4" presetClass="entr" presetSubtype="16"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box(in)">
                                      <p:cBhvr>
                                        <p:cTn id="28" dur="2000"/>
                                        <p:tgtEl>
                                          <p:spTgt spid="54"/>
                                        </p:tgtEl>
                                      </p:cBhvr>
                                    </p:animEffect>
                                  </p:childTnLst>
                                </p:cTn>
                              </p:par>
                              <p:par>
                                <p:cTn id="29" presetID="4" presetClass="entr" presetSubtype="16"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ox(in)">
                                      <p:cBhvr>
                                        <p:cTn id="31" dur="2000"/>
                                        <p:tgtEl>
                                          <p:spTgt spid="16"/>
                                        </p:tgtEl>
                                      </p:cBhvr>
                                    </p:animEffect>
                                  </p:childTnLst>
                                </p:cTn>
                              </p:par>
                              <p:par>
                                <p:cTn id="32" presetID="4" presetClass="entr" presetSubtype="16"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ox(in)">
                                      <p:cBhvr>
                                        <p:cTn id="34"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직선 연결선 18"/>
          <p:cNvCxnSpPr/>
          <p:nvPr/>
        </p:nvCxnSpPr>
        <p:spPr>
          <a:xfrm>
            <a:off x="2701290" y="2403195"/>
            <a:ext cx="0" cy="66040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 name="직선 연결선 30"/>
          <p:cNvCxnSpPr/>
          <p:nvPr/>
        </p:nvCxnSpPr>
        <p:spPr>
          <a:xfrm>
            <a:off x="3200489" y="3688740"/>
            <a:ext cx="516077" cy="40005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직선 연결선 37"/>
          <p:cNvCxnSpPr/>
          <p:nvPr/>
        </p:nvCxnSpPr>
        <p:spPr>
          <a:xfrm flipH="1">
            <a:off x="1686014" y="3688740"/>
            <a:ext cx="516077" cy="40005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0" name="Oval 67"/>
          <p:cNvSpPr/>
          <p:nvPr/>
        </p:nvSpPr>
        <p:spPr>
          <a:xfrm>
            <a:off x="2091737" y="2845357"/>
            <a:ext cx="1253462" cy="1253462"/>
          </a:xfrm>
          <a:prstGeom prst="ellipse">
            <a:avLst/>
          </a:prstGeom>
          <a:solidFill>
            <a:srgbClr val="C00000">
              <a:alpha val="79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11" name="Oval 68"/>
          <p:cNvSpPr/>
          <p:nvPr/>
        </p:nvSpPr>
        <p:spPr>
          <a:xfrm>
            <a:off x="601726" y="3887665"/>
            <a:ext cx="1253462" cy="1253462"/>
          </a:xfrm>
          <a:prstGeom prst="ellipse">
            <a:avLst/>
          </a:prstGeom>
          <a:solidFill>
            <a:srgbClr val="C00000">
              <a:alpha val="79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12" name="Oval 69"/>
          <p:cNvSpPr/>
          <p:nvPr/>
        </p:nvSpPr>
        <p:spPr>
          <a:xfrm>
            <a:off x="3552057" y="3887665"/>
            <a:ext cx="1253462" cy="1253462"/>
          </a:xfrm>
          <a:prstGeom prst="ellipse">
            <a:avLst/>
          </a:prstGeom>
          <a:solidFill>
            <a:srgbClr val="C00000">
              <a:alpha val="79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13" name="Oval 9"/>
          <p:cNvSpPr/>
          <p:nvPr/>
        </p:nvSpPr>
        <p:spPr>
          <a:xfrm>
            <a:off x="2091737" y="1155195"/>
            <a:ext cx="1253462" cy="1253462"/>
          </a:xfrm>
          <a:prstGeom prst="ellipse">
            <a:avLst/>
          </a:prstGeom>
          <a:solidFill>
            <a:srgbClr val="C00000">
              <a:alpha val="79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14" name="원호 6"/>
          <p:cNvSpPr/>
          <p:nvPr/>
        </p:nvSpPr>
        <p:spPr>
          <a:xfrm>
            <a:off x="1148715" y="1888753"/>
            <a:ext cx="3105150" cy="3105150"/>
          </a:xfrm>
          <a:prstGeom prst="arc">
            <a:avLst>
              <a:gd name="adj1" fmla="val 3873661"/>
              <a:gd name="adj2" fmla="val 7262157"/>
            </a:avLst>
          </a:prstGeom>
          <a:noFill/>
          <a:ln>
            <a:solidFill>
              <a:schemeClr val="bg1"/>
            </a:solidFill>
            <a:prstDash val="dash"/>
            <a:headEnd type="triangle"/>
            <a:tailEnd type="none"/>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15" name="원호 15"/>
          <p:cNvSpPr/>
          <p:nvPr/>
        </p:nvSpPr>
        <p:spPr>
          <a:xfrm>
            <a:off x="1275715" y="2015753"/>
            <a:ext cx="3105150" cy="3105150"/>
          </a:xfrm>
          <a:prstGeom prst="arc">
            <a:avLst>
              <a:gd name="adj1" fmla="val 18319479"/>
              <a:gd name="adj2" fmla="val 632427"/>
            </a:avLst>
          </a:prstGeom>
          <a:noFill/>
          <a:ln>
            <a:solidFill>
              <a:schemeClr val="bg1"/>
            </a:solidFill>
            <a:prstDash val="dash"/>
            <a:headEnd type="triangle"/>
            <a:tailEnd type="none"/>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16" name="원호 16"/>
          <p:cNvSpPr/>
          <p:nvPr/>
        </p:nvSpPr>
        <p:spPr>
          <a:xfrm>
            <a:off x="1275715" y="2015753"/>
            <a:ext cx="3105150" cy="3105150"/>
          </a:xfrm>
          <a:prstGeom prst="arc">
            <a:avLst>
              <a:gd name="adj1" fmla="val 10514841"/>
              <a:gd name="adj2" fmla="val 14528886"/>
            </a:avLst>
          </a:prstGeom>
          <a:noFill/>
          <a:ln>
            <a:solidFill>
              <a:schemeClr val="bg1"/>
            </a:solidFill>
            <a:prstDash val="dash"/>
            <a:headEnd type="triangle"/>
            <a:tailEnd type="none"/>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ko-KR" altLang="en-US" sz="1800" b="0" i="0" u="none" strike="noStrike" kern="1200" cap="none" spc="0" normalizeH="0" baseline="0" noProof="0">
              <a:ln>
                <a:noFill/>
              </a:ln>
              <a:solidFill>
                <a:prstClr val="white"/>
              </a:solidFill>
              <a:effectLst/>
              <a:uLnTx/>
              <a:uFillTx/>
              <a:latin typeface="Calibri"/>
              <a:ea typeface="맑은 고딕" panose="020B0503020000020004" pitchFamily="34" charset="-127"/>
              <a:cs typeface="+mn-ea"/>
              <a:sym typeface="+mn-lt"/>
            </a:endParaRPr>
          </a:p>
        </p:txBody>
      </p:sp>
      <p:sp>
        <p:nvSpPr>
          <p:cNvPr id="79" name="speed"/>
          <p:cNvSpPr txBox="1">
            <a:spLocks noChangeArrowheads="1"/>
          </p:cNvSpPr>
          <p:nvPr/>
        </p:nvSpPr>
        <p:spPr bwMode="auto">
          <a:xfrm flipH="1">
            <a:off x="972662" y="4292797"/>
            <a:ext cx="779146" cy="443198"/>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l" defTabSz="914400" rtl="0" eaLnBrk="1" fontAlgn="auto" latinLnBrk="1" hangingPunct="1">
              <a:lnSpc>
                <a:spcPct val="90000"/>
              </a:lnSpc>
              <a:spcBef>
                <a:spcPct val="0"/>
              </a:spcBef>
              <a:spcAft>
                <a:spcPts val="0"/>
              </a:spcAft>
              <a:buClr>
                <a:prstClr val="white"/>
              </a:buClr>
              <a:buSzTx/>
              <a:buFontTx/>
              <a:buNone/>
              <a:tabLst>
                <a:tab pos="177800" algn="l"/>
                <a:tab pos="803275" algn="l"/>
              </a:tabLst>
              <a:defRPr/>
            </a:pPr>
            <a:r>
              <a:rPr kumimoji="0" lang="en-US" altLang="ko-KR"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80</a:t>
            </a:r>
            <a:r>
              <a:rPr kumimoji="0" lang="en-US" altLang="ko-KR"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a:t>
            </a:r>
          </a:p>
        </p:txBody>
      </p:sp>
      <p:sp>
        <p:nvSpPr>
          <p:cNvPr id="80" name="speed"/>
          <p:cNvSpPr txBox="1">
            <a:spLocks noChangeArrowheads="1"/>
          </p:cNvSpPr>
          <p:nvPr/>
        </p:nvSpPr>
        <p:spPr bwMode="auto">
          <a:xfrm flipH="1">
            <a:off x="2449953" y="1599674"/>
            <a:ext cx="1013335" cy="443198"/>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l" defTabSz="914400" rtl="0" eaLnBrk="1" fontAlgn="auto" latinLnBrk="1" hangingPunct="1">
              <a:lnSpc>
                <a:spcPct val="90000"/>
              </a:lnSpc>
              <a:spcBef>
                <a:spcPct val="0"/>
              </a:spcBef>
              <a:spcAft>
                <a:spcPts val="0"/>
              </a:spcAft>
              <a:buClr>
                <a:prstClr val="white"/>
              </a:buClr>
              <a:buSzTx/>
              <a:buFontTx/>
              <a:buNone/>
              <a:tabLst>
                <a:tab pos="177800" algn="l"/>
                <a:tab pos="803275" algn="l"/>
              </a:tabLst>
              <a:defRPr/>
            </a:pPr>
            <a:r>
              <a:rPr kumimoji="0" lang="en-US" altLang="ko-KR"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95</a:t>
            </a:r>
            <a:r>
              <a:rPr kumimoji="0" lang="en-US" altLang="ko-KR"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a:t>
            </a:r>
          </a:p>
        </p:txBody>
      </p:sp>
      <p:sp>
        <p:nvSpPr>
          <p:cNvPr id="81" name="speed"/>
          <p:cNvSpPr txBox="1">
            <a:spLocks noChangeArrowheads="1"/>
          </p:cNvSpPr>
          <p:nvPr/>
        </p:nvSpPr>
        <p:spPr bwMode="auto">
          <a:xfrm flipH="1">
            <a:off x="2434802" y="3253068"/>
            <a:ext cx="859530" cy="443198"/>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l" defTabSz="914400" rtl="0" eaLnBrk="1" fontAlgn="auto" latinLnBrk="1" hangingPunct="1">
              <a:lnSpc>
                <a:spcPct val="90000"/>
              </a:lnSpc>
              <a:spcBef>
                <a:spcPct val="0"/>
              </a:spcBef>
              <a:spcAft>
                <a:spcPts val="0"/>
              </a:spcAft>
              <a:buClr>
                <a:prstClr val="white"/>
              </a:buClr>
              <a:buSzTx/>
              <a:buFontTx/>
              <a:buNone/>
              <a:tabLst>
                <a:tab pos="177800" algn="l"/>
                <a:tab pos="803275" algn="l"/>
              </a:tabLst>
              <a:defRPr/>
            </a:pPr>
            <a:r>
              <a:rPr kumimoji="0" lang="en-US" altLang="ko-KR"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90</a:t>
            </a:r>
            <a:r>
              <a:rPr kumimoji="0" lang="en-US" altLang="ko-KR"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a:t>
            </a:r>
          </a:p>
        </p:txBody>
      </p:sp>
      <p:sp>
        <p:nvSpPr>
          <p:cNvPr id="82" name="speed"/>
          <p:cNvSpPr txBox="1">
            <a:spLocks noChangeArrowheads="1"/>
          </p:cNvSpPr>
          <p:nvPr/>
        </p:nvSpPr>
        <p:spPr bwMode="auto">
          <a:xfrm flipH="1">
            <a:off x="3942155" y="4336867"/>
            <a:ext cx="975525" cy="443198"/>
          </a:xfrm>
          <a:prstGeom prst="rect">
            <a:avLst/>
          </a:prstGeom>
          <a:noFill/>
          <a:scene3d>
            <a:camera prst="orthographicFront">
              <a:rot lat="0" lon="0" rev="0"/>
            </a:camera>
            <a:lightRig rig="threePt" dir="t"/>
          </a:scene3d>
          <a:sp3d prstMaterial="matte">
            <a:bevelT w="1270" h="1270"/>
          </a:sp3d>
        </p:spPr>
        <p:txBody>
          <a:bodyPr wrap="square" lIns="0" tIns="0" rIns="0" bIns="0">
            <a:spAutoFit/>
            <a:sp3d extrusionH="57150">
              <a:bevelT w="1270" h="1270"/>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marR="0" lvl="0" indent="0" algn="l" defTabSz="914400" rtl="0" eaLnBrk="1" fontAlgn="auto" latinLnBrk="1" hangingPunct="1">
              <a:lnSpc>
                <a:spcPct val="90000"/>
              </a:lnSpc>
              <a:spcBef>
                <a:spcPct val="0"/>
              </a:spcBef>
              <a:spcAft>
                <a:spcPts val="0"/>
              </a:spcAft>
              <a:buClr>
                <a:prstClr val="white"/>
              </a:buClr>
              <a:buSzTx/>
              <a:buFontTx/>
              <a:buNone/>
              <a:tabLst>
                <a:tab pos="177800" algn="l"/>
                <a:tab pos="803275" algn="l"/>
              </a:tabLst>
              <a:defRPr/>
            </a:pPr>
            <a:r>
              <a:rPr kumimoji="0" lang="en-US" altLang="ko-KR"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70</a:t>
            </a:r>
            <a:r>
              <a:rPr kumimoji="0" lang="en-US" altLang="ko-KR" sz="1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맑은 고딕" panose="020B0503020000020004" pitchFamily="34" charset="-127"/>
                <a:cs typeface="+mn-ea"/>
                <a:sym typeface="+mn-lt"/>
              </a:rPr>
              <a:t>%</a:t>
            </a:r>
          </a:p>
        </p:txBody>
      </p:sp>
      <p:pic>
        <p:nvPicPr>
          <p:cNvPr id="17" name="图片 16"/>
          <p:cNvPicPr>
            <a:picLocks noChangeAspect="1"/>
          </p:cNvPicPr>
          <p:nvPr/>
        </p:nvPicPr>
        <p:blipFill>
          <a:blip r:embed="rId3"/>
          <a:stretch>
            <a:fillRect/>
          </a:stretch>
        </p:blipFill>
        <p:spPr>
          <a:xfrm>
            <a:off x="5190490" y="2040255"/>
            <a:ext cx="6976110" cy="3080385"/>
          </a:xfrm>
          <a:prstGeom prst="rect">
            <a:avLst/>
          </a:prstGeom>
        </p:spPr>
      </p:pic>
      <p:sp>
        <p:nvSpPr>
          <p:cNvPr id="19" name="文本框 18">
            <a:extLst>
              <a:ext uri="{FF2B5EF4-FFF2-40B4-BE49-F238E27FC236}">
                <a16:creationId xmlns:a16="http://schemas.microsoft.com/office/drawing/2014/main" id="{41029FF8-7992-4AD6-928C-5AF500520084}"/>
              </a:ext>
            </a:extLst>
          </p:cNvPr>
          <p:cNvSpPr txBox="1">
            <a:spLocks noChangeArrowheads="1"/>
          </p:cNvSpPr>
          <p:nvPr/>
        </p:nvSpPr>
        <p:spPr bwMode="auto">
          <a:xfrm>
            <a:off x="1770185" y="13838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新时代新征程</a:t>
            </a:r>
          </a:p>
        </p:txBody>
      </p:sp>
    </p:spTree>
    <p:extLst>
      <p:ext uri="{BB962C8B-B14F-4D97-AF65-F5344CB8AC3E}">
        <p14:creationId xmlns:p14="http://schemas.microsoft.com/office/powerpoint/2010/main" val="15141715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anim calcmode="lin" valueType="num">
                                      <p:cBhvr>
                                        <p:cTn id="14" dur="2000" fill="hold"/>
                                        <p:tgtEl>
                                          <p:spTgt spid="6"/>
                                        </p:tgtEl>
                                        <p:attrNameLst>
                                          <p:attrName>style.rotation</p:attrName>
                                        </p:attrNameLst>
                                      </p:cBhvr>
                                      <p:tavLst>
                                        <p:tav tm="0">
                                          <p:val>
                                            <p:fltVal val="720"/>
                                          </p:val>
                                        </p:tav>
                                        <p:tav tm="100000">
                                          <p:val>
                                            <p:fltVal val="0"/>
                                          </p:val>
                                        </p:tav>
                                      </p:tavLst>
                                    </p:anim>
                                    <p:anim calcmode="lin" valueType="num">
                                      <p:cBhvr>
                                        <p:cTn id="15" dur="2000" fill="hold"/>
                                        <p:tgtEl>
                                          <p:spTgt spid="6"/>
                                        </p:tgtEl>
                                        <p:attrNameLst>
                                          <p:attrName>ppt_h</p:attrName>
                                        </p:attrNameLst>
                                      </p:cBhvr>
                                      <p:tavLst>
                                        <p:tav tm="0">
                                          <p:val>
                                            <p:fltVal val="0"/>
                                          </p:val>
                                        </p:tav>
                                        <p:tav tm="100000">
                                          <p:val>
                                            <p:strVal val="#ppt_h"/>
                                          </p:val>
                                        </p:tav>
                                      </p:tavLst>
                                    </p:anim>
                                    <p:anim calcmode="lin" valueType="num">
                                      <p:cBhvr>
                                        <p:cTn id="16" dur="2000" fill="hold"/>
                                        <p:tgtEl>
                                          <p:spTgt spid="6"/>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style.rotation</p:attrName>
                                        </p:attrNameLst>
                                      </p:cBhvr>
                                      <p:tavLst>
                                        <p:tav tm="0">
                                          <p:val>
                                            <p:fltVal val="720"/>
                                          </p:val>
                                        </p:tav>
                                        <p:tav tm="100000">
                                          <p:val>
                                            <p:fltVal val="0"/>
                                          </p:val>
                                        </p:tav>
                                      </p:tavLst>
                                    </p:anim>
                                    <p:anim calcmode="lin" valueType="num">
                                      <p:cBhvr>
                                        <p:cTn id="21" dur="2000" fill="hold"/>
                                        <p:tgtEl>
                                          <p:spTgt spid="7"/>
                                        </p:tgtEl>
                                        <p:attrNameLst>
                                          <p:attrName>ppt_h</p:attrName>
                                        </p:attrNameLst>
                                      </p:cBhvr>
                                      <p:tavLst>
                                        <p:tav tm="0">
                                          <p:val>
                                            <p:fltVal val="0"/>
                                          </p:val>
                                        </p:tav>
                                        <p:tav tm="100000">
                                          <p:val>
                                            <p:strVal val="#ppt_h"/>
                                          </p:val>
                                        </p:tav>
                                      </p:tavLst>
                                    </p:anim>
                                    <p:anim calcmode="lin" valueType="num">
                                      <p:cBhvr>
                                        <p:cTn id="22" dur="20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anim calcmode="lin" valueType="num">
                                      <p:cBhvr>
                                        <p:cTn id="26" dur="2000" fill="hold"/>
                                        <p:tgtEl>
                                          <p:spTgt spid="10"/>
                                        </p:tgtEl>
                                        <p:attrNameLst>
                                          <p:attrName>style.rotation</p:attrName>
                                        </p:attrNameLst>
                                      </p:cBhvr>
                                      <p:tavLst>
                                        <p:tav tm="0">
                                          <p:val>
                                            <p:fltVal val="720"/>
                                          </p:val>
                                        </p:tav>
                                        <p:tav tm="100000">
                                          <p:val>
                                            <p:fltVal val="0"/>
                                          </p:val>
                                        </p:tav>
                                      </p:tavLst>
                                    </p:anim>
                                    <p:anim calcmode="lin" valueType="num">
                                      <p:cBhvr>
                                        <p:cTn id="27" dur="2000" fill="hold"/>
                                        <p:tgtEl>
                                          <p:spTgt spid="10"/>
                                        </p:tgtEl>
                                        <p:attrNameLst>
                                          <p:attrName>ppt_h</p:attrName>
                                        </p:attrNameLst>
                                      </p:cBhvr>
                                      <p:tavLst>
                                        <p:tav tm="0">
                                          <p:val>
                                            <p:fltVal val="0"/>
                                          </p:val>
                                        </p:tav>
                                        <p:tav tm="100000">
                                          <p:val>
                                            <p:strVal val="#ppt_h"/>
                                          </p:val>
                                        </p:tav>
                                      </p:tavLst>
                                    </p:anim>
                                    <p:anim calcmode="lin" valueType="num">
                                      <p:cBhvr>
                                        <p:cTn id="28" dur="2000" fill="hold"/>
                                        <p:tgtEl>
                                          <p:spTgt spid="10"/>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000"/>
                                        <p:tgtEl>
                                          <p:spTgt spid="11"/>
                                        </p:tgtEl>
                                      </p:cBhvr>
                                    </p:animEffect>
                                    <p:anim calcmode="lin" valueType="num">
                                      <p:cBhvr>
                                        <p:cTn id="32" dur="2000" fill="hold"/>
                                        <p:tgtEl>
                                          <p:spTgt spid="11"/>
                                        </p:tgtEl>
                                        <p:attrNameLst>
                                          <p:attrName>style.rotation</p:attrName>
                                        </p:attrNameLst>
                                      </p:cBhvr>
                                      <p:tavLst>
                                        <p:tav tm="0">
                                          <p:val>
                                            <p:fltVal val="720"/>
                                          </p:val>
                                        </p:tav>
                                        <p:tav tm="100000">
                                          <p:val>
                                            <p:fltVal val="0"/>
                                          </p:val>
                                        </p:tav>
                                      </p:tavLst>
                                    </p:anim>
                                    <p:anim calcmode="lin" valueType="num">
                                      <p:cBhvr>
                                        <p:cTn id="33" dur="2000" fill="hold"/>
                                        <p:tgtEl>
                                          <p:spTgt spid="11"/>
                                        </p:tgtEl>
                                        <p:attrNameLst>
                                          <p:attrName>ppt_h</p:attrName>
                                        </p:attrNameLst>
                                      </p:cBhvr>
                                      <p:tavLst>
                                        <p:tav tm="0">
                                          <p:val>
                                            <p:fltVal val="0"/>
                                          </p:val>
                                        </p:tav>
                                        <p:tav tm="100000">
                                          <p:val>
                                            <p:strVal val="#ppt_h"/>
                                          </p:val>
                                        </p:tav>
                                      </p:tavLst>
                                    </p:anim>
                                    <p:anim calcmode="lin" valueType="num">
                                      <p:cBhvr>
                                        <p:cTn id="34" dur="2000" fill="hold"/>
                                        <p:tgtEl>
                                          <p:spTgt spid="11"/>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anim calcmode="lin" valueType="num">
                                      <p:cBhvr>
                                        <p:cTn id="38" dur="2000" fill="hold"/>
                                        <p:tgtEl>
                                          <p:spTgt spid="12"/>
                                        </p:tgtEl>
                                        <p:attrNameLst>
                                          <p:attrName>style.rotation</p:attrName>
                                        </p:attrNameLst>
                                      </p:cBhvr>
                                      <p:tavLst>
                                        <p:tav tm="0">
                                          <p:val>
                                            <p:fltVal val="720"/>
                                          </p:val>
                                        </p:tav>
                                        <p:tav tm="100000">
                                          <p:val>
                                            <p:fltVal val="0"/>
                                          </p:val>
                                        </p:tav>
                                      </p:tavLst>
                                    </p:anim>
                                    <p:anim calcmode="lin" valueType="num">
                                      <p:cBhvr>
                                        <p:cTn id="39" dur="2000" fill="hold"/>
                                        <p:tgtEl>
                                          <p:spTgt spid="12"/>
                                        </p:tgtEl>
                                        <p:attrNameLst>
                                          <p:attrName>ppt_h</p:attrName>
                                        </p:attrNameLst>
                                      </p:cBhvr>
                                      <p:tavLst>
                                        <p:tav tm="0">
                                          <p:val>
                                            <p:fltVal val="0"/>
                                          </p:val>
                                        </p:tav>
                                        <p:tav tm="100000">
                                          <p:val>
                                            <p:strVal val="#ppt_h"/>
                                          </p:val>
                                        </p:tav>
                                      </p:tavLst>
                                    </p:anim>
                                    <p:anim calcmode="lin" valueType="num">
                                      <p:cBhvr>
                                        <p:cTn id="40" dur="2000" fill="hold"/>
                                        <p:tgtEl>
                                          <p:spTgt spid="12"/>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2000"/>
                                        <p:tgtEl>
                                          <p:spTgt spid="13"/>
                                        </p:tgtEl>
                                      </p:cBhvr>
                                    </p:animEffect>
                                    <p:anim calcmode="lin" valueType="num">
                                      <p:cBhvr>
                                        <p:cTn id="44" dur="2000" fill="hold"/>
                                        <p:tgtEl>
                                          <p:spTgt spid="13"/>
                                        </p:tgtEl>
                                        <p:attrNameLst>
                                          <p:attrName>style.rotation</p:attrName>
                                        </p:attrNameLst>
                                      </p:cBhvr>
                                      <p:tavLst>
                                        <p:tav tm="0">
                                          <p:val>
                                            <p:fltVal val="720"/>
                                          </p:val>
                                        </p:tav>
                                        <p:tav tm="100000">
                                          <p:val>
                                            <p:fltVal val="0"/>
                                          </p:val>
                                        </p:tav>
                                      </p:tavLst>
                                    </p:anim>
                                    <p:anim calcmode="lin" valueType="num">
                                      <p:cBhvr>
                                        <p:cTn id="45" dur="2000" fill="hold"/>
                                        <p:tgtEl>
                                          <p:spTgt spid="13"/>
                                        </p:tgtEl>
                                        <p:attrNameLst>
                                          <p:attrName>ppt_h</p:attrName>
                                        </p:attrNameLst>
                                      </p:cBhvr>
                                      <p:tavLst>
                                        <p:tav tm="0">
                                          <p:val>
                                            <p:fltVal val="0"/>
                                          </p:val>
                                        </p:tav>
                                        <p:tav tm="100000">
                                          <p:val>
                                            <p:strVal val="#ppt_h"/>
                                          </p:val>
                                        </p:tav>
                                      </p:tavLst>
                                    </p:anim>
                                    <p:anim calcmode="lin" valueType="num">
                                      <p:cBhvr>
                                        <p:cTn id="46" dur="2000" fill="hold"/>
                                        <p:tgtEl>
                                          <p:spTgt spid="13"/>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000"/>
                                        <p:tgtEl>
                                          <p:spTgt spid="14"/>
                                        </p:tgtEl>
                                      </p:cBhvr>
                                    </p:animEffect>
                                    <p:anim calcmode="lin" valueType="num">
                                      <p:cBhvr>
                                        <p:cTn id="50" dur="2000" fill="hold"/>
                                        <p:tgtEl>
                                          <p:spTgt spid="14"/>
                                        </p:tgtEl>
                                        <p:attrNameLst>
                                          <p:attrName>style.rotation</p:attrName>
                                        </p:attrNameLst>
                                      </p:cBhvr>
                                      <p:tavLst>
                                        <p:tav tm="0">
                                          <p:val>
                                            <p:fltVal val="720"/>
                                          </p:val>
                                        </p:tav>
                                        <p:tav tm="100000">
                                          <p:val>
                                            <p:fltVal val="0"/>
                                          </p:val>
                                        </p:tav>
                                      </p:tavLst>
                                    </p:anim>
                                    <p:anim calcmode="lin" valueType="num">
                                      <p:cBhvr>
                                        <p:cTn id="51" dur="2000" fill="hold"/>
                                        <p:tgtEl>
                                          <p:spTgt spid="14"/>
                                        </p:tgtEl>
                                        <p:attrNameLst>
                                          <p:attrName>ppt_h</p:attrName>
                                        </p:attrNameLst>
                                      </p:cBhvr>
                                      <p:tavLst>
                                        <p:tav tm="0">
                                          <p:val>
                                            <p:fltVal val="0"/>
                                          </p:val>
                                        </p:tav>
                                        <p:tav tm="100000">
                                          <p:val>
                                            <p:strVal val="#ppt_h"/>
                                          </p:val>
                                        </p:tav>
                                      </p:tavLst>
                                    </p:anim>
                                    <p:anim calcmode="lin" valueType="num">
                                      <p:cBhvr>
                                        <p:cTn id="52" dur="2000" fill="hold"/>
                                        <p:tgtEl>
                                          <p:spTgt spid="14"/>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2000"/>
                                        <p:tgtEl>
                                          <p:spTgt spid="15"/>
                                        </p:tgtEl>
                                      </p:cBhvr>
                                    </p:animEffect>
                                    <p:anim calcmode="lin" valueType="num">
                                      <p:cBhvr>
                                        <p:cTn id="56" dur="2000" fill="hold"/>
                                        <p:tgtEl>
                                          <p:spTgt spid="15"/>
                                        </p:tgtEl>
                                        <p:attrNameLst>
                                          <p:attrName>style.rotation</p:attrName>
                                        </p:attrNameLst>
                                      </p:cBhvr>
                                      <p:tavLst>
                                        <p:tav tm="0">
                                          <p:val>
                                            <p:fltVal val="720"/>
                                          </p:val>
                                        </p:tav>
                                        <p:tav tm="100000">
                                          <p:val>
                                            <p:fltVal val="0"/>
                                          </p:val>
                                        </p:tav>
                                      </p:tavLst>
                                    </p:anim>
                                    <p:anim calcmode="lin" valueType="num">
                                      <p:cBhvr>
                                        <p:cTn id="57" dur="2000" fill="hold"/>
                                        <p:tgtEl>
                                          <p:spTgt spid="15"/>
                                        </p:tgtEl>
                                        <p:attrNameLst>
                                          <p:attrName>ppt_h</p:attrName>
                                        </p:attrNameLst>
                                      </p:cBhvr>
                                      <p:tavLst>
                                        <p:tav tm="0">
                                          <p:val>
                                            <p:fltVal val="0"/>
                                          </p:val>
                                        </p:tav>
                                        <p:tav tm="100000">
                                          <p:val>
                                            <p:strVal val="#ppt_h"/>
                                          </p:val>
                                        </p:tav>
                                      </p:tavLst>
                                    </p:anim>
                                    <p:anim calcmode="lin" valueType="num">
                                      <p:cBhvr>
                                        <p:cTn id="58" dur="2000" fill="hold"/>
                                        <p:tgtEl>
                                          <p:spTgt spid="15"/>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2000"/>
                                        <p:tgtEl>
                                          <p:spTgt spid="16"/>
                                        </p:tgtEl>
                                      </p:cBhvr>
                                    </p:animEffect>
                                    <p:anim calcmode="lin" valueType="num">
                                      <p:cBhvr>
                                        <p:cTn id="62" dur="2000" fill="hold"/>
                                        <p:tgtEl>
                                          <p:spTgt spid="16"/>
                                        </p:tgtEl>
                                        <p:attrNameLst>
                                          <p:attrName>style.rotation</p:attrName>
                                        </p:attrNameLst>
                                      </p:cBhvr>
                                      <p:tavLst>
                                        <p:tav tm="0">
                                          <p:val>
                                            <p:fltVal val="720"/>
                                          </p:val>
                                        </p:tav>
                                        <p:tav tm="100000">
                                          <p:val>
                                            <p:fltVal val="0"/>
                                          </p:val>
                                        </p:tav>
                                      </p:tavLst>
                                    </p:anim>
                                    <p:anim calcmode="lin" valueType="num">
                                      <p:cBhvr>
                                        <p:cTn id="63" dur="2000" fill="hold"/>
                                        <p:tgtEl>
                                          <p:spTgt spid="16"/>
                                        </p:tgtEl>
                                        <p:attrNameLst>
                                          <p:attrName>ppt_h</p:attrName>
                                        </p:attrNameLst>
                                      </p:cBhvr>
                                      <p:tavLst>
                                        <p:tav tm="0">
                                          <p:val>
                                            <p:fltVal val="0"/>
                                          </p:val>
                                        </p:tav>
                                        <p:tav tm="100000">
                                          <p:val>
                                            <p:strVal val="#ppt_h"/>
                                          </p:val>
                                        </p:tav>
                                      </p:tavLst>
                                    </p:anim>
                                    <p:anim calcmode="lin" valueType="num">
                                      <p:cBhvr>
                                        <p:cTn id="64" dur="2000" fill="hold"/>
                                        <p:tgtEl>
                                          <p:spTgt spid="16"/>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2000"/>
                                        <p:tgtEl>
                                          <p:spTgt spid="79"/>
                                        </p:tgtEl>
                                      </p:cBhvr>
                                    </p:animEffect>
                                    <p:anim calcmode="lin" valueType="num">
                                      <p:cBhvr>
                                        <p:cTn id="68" dur="2000" fill="hold"/>
                                        <p:tgtEl>
                                          <p:spTgt spid="79"/>
                                        </p:tgtEl>
                                        <p:attrNameLst>
                                          <p:attrName>style.rotation</p:attrName>
                                        </p:attrNameLst>
                                      </p:cBhvr>
                                      <p:tavLst>
                                        <p:tav tm="0">
                                          <p:val>
                                            <p:fltVal val="720"/>
                                          </p:val>
                                        </p:tav>
                                        <p:tav tm="100000">
                                          <p:val>
                                            <p:fltVal val="0"/>
                                          </p:val>
                                        </p:tav>
                                      </p:tavLst>
                                    </p:anim>
                                    <p:anim calcmode="lin" valueType="num">
                                      <p:cBhvr>
                                        <p:cTn id="69" dur="2000" fill="hold"/>
                                        <p:tgtEl>
                                          <p:spTgt spid="79"/>
                                        </p:tgtEl>
                                        <p:attrNameLst>
                                          <p:attrName>ppt_h</p:attrName>
                                        </p:attrNameLst>
                                      </p:cBhvr>
                                      <p:tavLst>
                                        <p:tav tm="0">
                                          <p:val>
                                            <p:fltVal val="0"/>
                                          </p:val>
                                        </p:tav>
                                        <p:tav tm="100000">
                                          <p:val>
                                            <p:strVal val="#ppt_h"/>
                                          </p:val>
                                        </p:tav>
                                      </p:tavLst>
                                    </p:anim>
                                    <p:anim calcmode="lin" valueType="num">
                                      <p:cBhvr>
                                        <p:cTn id="70" dur="2000" fill="hold"/>
                                        <p:tgtEl>
                                          <p:spTgt spid="79"/>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2000"/>
                                        <p:tgtEl>
                                          <p:spTgt spid="80"/>
                                        </p:tgtEl>
                                      </p:cBhvr>
                                    </p:animEffect>
                                    <p:anim calcmode="lin" valueType="num">
                                      <p:cBhvr>
                                        <p:cTn id="74" dur="2000" fill="hold"/>
                                        <p:tgtEl>
                                          <p:spTgt spid="80"/>
                                        </p:tgtEl>
                                        <p:attrNameLst>
                                          <p:attrName>style.rotation</p:attrName>
                                        </p:attrNameLst>
                                      </p:cBhvr>
                                      <p:tavLst>
                                        <p:tav tm="0">
                                          <p:val>
                                            <p:fltVal val="720"/>
                                          </p:val>
                                        </p:tav>
                                        <p:tav tm="100000">
                                          <p:val>
                                            <p:fltVal val="0"/>
                                          </p:val>
                                        </p:tav>
                                      </p:tavLst>
                                    </p:anim>
                                    <p:anim calcmode="lin" valueType="num">
                                      <p:cBhvr>
                                        <p:cTn id="75" dur="2000" fill="hold"/>
                                        <p:tgtEl>
                                          <p:spTgt spid="80"/>
                                        </p:tgtEl>
                                        <p:attrNameLst>
                                          <p:attrName>ppt_h</p:attrName>
                                        </p:attrNameLst>
                                      </p:cBhvr>
                                      <p:tavLst>
                                        <p:tav tm="0">
                                          <p:val>
                                            <p:fltVal val="0"/>
                                          </p:val>
                                        </p:tav>
                                        <p:tav tm="100000">
                                          <p:val>
                                            <p:strVal val="#ppt_h"/>
                                          </p:val>
                                        </p:tav>
                                      </p:tavLst>
                                    </p:anim>
                                    <p:anim calcmode="lin" valueType="num">
                                      <p:cBhvr>
                                        <p:cTn id="76" dur="2000" fill="hold"/>
                                        <p:tgtEl>
                                          <p:spTgt spid="80"/>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2000"/>
                                        <p:tgtEl>
                                          <p:spTgt spid="81"/>
                                        </p:tgtEl>
                                      </p:cBhvr>
                                    </p:animEffect>
                                    <p:anim calcmode="lin" valueType="num">
                                      <p:cBhvr>
                                        <p:cTn id="80" dur="2000" fill="hold"/>
                                        <p:tgtEl>
                                          <p:spTgt spid="81"/>
                                        </p:tgtEl>
                                        <p:attrNameLst>
                                          <p:attrName>style.rotation</p:attrName>
                                        </p:attrNameLst>
                                      </p:cBhvr>
                                      <p:tavLst>
                                        <p:tav tm="0">
                                          <p:val>
                                            <p:fltVal val="720"/>
                                          </p:val>
                                        </p:tav>
                                        <p:tav tm="100000">
                                          <p:val>
                                            <p:fltVal val="0"/>
                                          </p:val>
                                        </p:tav>
                                      </p:tavLst>
                                    </p:anim>
                                    <p:anim calcmode="lin" valueType="num">
                                      <p:cBhvr>
                                        <p:cTn id="81" dur="2000" fill="hold"/>
                                        <p:tgtEl>
                                          <p:spTgt spid="81"/>
                                        </p:tgtEl>
                                        <p:attrNameLst>
                                          <p:attrName>ppt_h</p:attrName>
                                        </p:attrNameLst>
                                      </p:cBhvr>
                                      <p:tavLst>
                                        <p:tav tm="0">
                                          <p:val>
                                            <p:fltVal val="0"/>
                                          </p:val>
                                        </p:tav>
                                        <p:tav tm="100000">
                                          <p:val>
                                            <p:strVal val="#ppt_h"/>
                                          </p:val>
                                        </p:tav>
                                      </p:tavLst>
                                    </p:anim>
                                    <p:anim calcmode="lin" valueType="num">
                                      <p:cBhvr>
                                        <p:cTn id="82" dur="2000" fill="hold"/>
                                        <p:tgtEl>
                                          <p:spTgt spid="81"/>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animEffect transition="in" filter="fade">
                                      <p:cBhvr>
                                        <p:cTn id="85" dur="2000"/>
                                        <p:tgtEl>
                                          <p:spTgt spid="82"/>
                                        </p:tgtEl>
                                      </p:cBhvr>
                                    </p:animEffect>
                                    <p:anim calcmode="lin" valueType="num">
                                      <p:cBhvr>
                                        <p:cTn id="86" dur="2000" fill="hold"/>
                                        <p:tgtEl>
                                          <p:spTgt spid="82"/>
                                        </p:tgtEl>
                                        <p:attrNameLst>
                                          <p:attrName>style.rotation</p:attrName>
                                        </p:attrNameLst>
                                      </p:cBhvr>
                                      <p:tavLst>
                                        <p:tav tm="0">
                                          <p:val>
                                            <p:fltVal val="720"/>
                                          </p:val>
                                        </p:tav>
                                        <p:tav tm="100000">
                                          <p:val>
                                            <p:fltVal val="0"/>
                                          </p:val>
                                        </p:tav>
                                      </p:tavLst>
                                    </p:anim>
                                    <p:anim calcmode="lin" valueType="num">
                                      <p:cBhvr>
                                        <p:cTn id="87" dur="2000" fill="hold"/>
                                        <p:tgtEl>
                                          <p:spTgt spid="82"/>
                                        </p:tgtEl>
                                        <p:attrNameLst>
                                          <p:attrName>ppt_h</p:attrName>
                                        </p:attrNameLst>
                                      </p:cBhvr>
                                      <p:tavLst>
                                        <p:tav tm="0">
                                          <p:val>
                                            <p:fltVal val="0"/>
                                          </p:val>
                                        </p:tav>
                                        <p:tav tm="100000">
                                          <p:val>
                                            <p:strVal val="#ppt_h"/>
                                          </p:val>
                                        </p:tav>
                                      </p:tavLst>
                                    </p:anim>
                                    <p:anim calcmode="lin" valueType="num">
                                      <p:cBhvr>
                                        <p:cTn id="88" dur="2000" fill="hold"/>
                                        <p:tgtEl>
                                          <p:spTgt spid="82"/>
                                        </p:tgtEl>
                                        <p:attrNameLst>
                                          <p:attrName>ppt_w</p:attrName>
                                        </p:attrNameLst>
                                      </p:cBhvr>
                                      <p:tavLst>
                                        <p:tav tm="0">
                                          <p:val>
                                            <p:fltVal val="0"/>
                                          </p:val>
                                        </p:tav>
                                        <p:tav tm="100000">
                                          <p:val>
                                            <p:strVal val="#ppt_w"/>
                                          </p:val>
                                        </p:tav>
                                      </p:tavLst>
                                    </p:anim>
                                  </p:childTnLst>
                                </p:cTn>
                              </p:par>
                            </p:childTnLst>
                          </p:cTn>
                        </p:par>
                        <p:par>
                          <p:cTn id="89" fill="hold">
                            <p:stCondLst>
                              <p:cond delay="2000"/>
                            </p:stCondLst>
                            <p:childTnLst>
                              <p:par>
                                <p:cTn id="90" presetID="42" presetClass="entr" presetSubtype="0" fill="hold"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fade">
                                      <p:cBhvr>
                                        <p:cTn id="92" dur="1000"/>
                                        <p:tgtEl>
                                          <p:spTgt spid="17"/>
                                        </p:tgtEl>
                                      </p:cBhvr>
                                    </p:animEffect>
                                    <p:anim calcmode="lin" valueType="num">
                                      <p:cBhvr>
                                        <p:cTn id="93" dur="1000" fill="hold"/>
                                        <p:tgtEl>
                                          <p:spTgt spid="17"/>
                                        </p:tgtEl>
                                        <p:attrNameLst>
                                          <p:attrName>ppt_x</p:attrName>
                                        </p:attrNameLst>
                                      </p:cBhvr>
                                      <p:tavLst>
                                        <p:tav tm="0">
                                          <p:val>
                                            <p:strVal val="#ppt_x"/>
                                          </p:val>
                                        </p:tav>
                                        <p:tav tm="100000">
                                          <p:val>
                                            <p:strVal val="#ppt_x"/>
                                          </p:val>
                                        </p:tav>
                                      </p:tavLst>
                                    </p:anim>
                                    <p:anim calcmode="lin" valueType="num">
                                      <p:cBhvr>
                                        <p:cTn id="9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79" grpId="0"/>
      <p:bldP spid="80"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同心圆 3"/>
          <p:cNvSpPr/>
          <p:nvPr/>
        </p:nvSpPr>
        <p:spPr>
          <a:xfrm>
            <a:off x="4996224" y="2206518"/>
            <a:ext cx="2387557" cy="2389298"/>
          </a:xfrm>
          <a:prstGeom prst="donut">
            <a:avLst>
              <a:gd name="adj" fmla="val 6327"/>
            </a:avLst>
          </a:prstGeom>
          <a:solidFill>
            <a:srgbClr val="C00000"/>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16D63"/>
              </a:solidFill>
              <a:effectLst/>
              <a:uLnTx/>
              <a:uFillTx/>
              <a:latin typeface="DIN-BoldItalic" pitchFamily="50" charset="0"/>
              <a:ea typeface="宋体" panose="02010600030101010101" pitchFamily="2" charset="-122"/>
              <a:cs typeface="+mn-cs"/>
            </a:endParaRPr>
          </a:p>
        </p:txBody>
      </p:sp>
      <p:sp>
        <p:nvSpPr>
          <p:cNvPr id="7" name="任意多边形 18"/>
          <p:cNvSpPr/>
          <p:nvPr/>
        </p:nvSpPr>
        <p:spPr bwMode="auto">
          <a:xfrm>
            <a:off x="2573865" y="4259956"/>
            <a:ext cx="3595256" cy="473335"/>
          </a:xfrm>
          <a:custGeom>
            <a:avLst/>
            <a:gdLst>
              <a:gd name="T0" fmla="*/ 216100 w 3279285"/>
              <a:gd name="T1" fmla="*/ 0 h 431880"/>
              <a:gd name="T2" fmla="*/ 2354790 w 3279285"/>
              <a:gd name="T3" fmla="*/ 0 h 431880"/>
              <a:gd name="T4" fmla="*/ 2424017 w 3279285"/>
              <a:gd name="T5" fmla="*/ 76044 h 431880"/>
              <a:gd name="T6" fmla="*/ 3159270 w 3279285"/>
              <a:gd name="T7" fmla="*/ 425214 h 431880"/>
              <a:gd name="T8" fmla="*/ 3281735 w 3279285"/>
              <a:gd name="T9" fmla="*/ 431389 h 431880"/>
              <a:gd name="T10" fmla="*/ 3280825 w 3279285"/>
              <a:gd name="T11" fmla="*/ 431480 h 431880"/>
              <a:gd name="T12" fmla="*/ 216100 w 3279285"/>
              <a:gd name="T13" fmla="*/ 431480 h 431880"/>
              <a:gd name="T14" fmla="*/ 0 w 3279285"/>
              <a:gd name="T15" fmla="*/ 215740 h 431880"/>
              <a:gd name="T16" fmla="*/ 216100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C00000"/>
          </a:solidFill>
          <a:ln>
            <a:noFill/>
          </a:ln>
        </p:spPr>
        <p:txBody>
          <a:bodyPr lIns="180000" rIns="180000" anchor="ct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rPr>
              <a:t>从二〇二〇年到二〇三五年</a:t>
            </a:r>
            <a:endParaRPr kumimoji="0" lang="en-US" altLang="zh-CN" sz="1600" b="0" i="0" u="none" strike="noStrike" kern="1200" cap="none" spc="0" normalizeH="0" baseline="0" noProof="0" dirty="0">
              <a:ln>
                <a:noFill/>
              </a:ln>
              <a:solidFill>
                <a:prstClr val="white"/>
              </a:solidFill>
              <a:effectLst/>
              <a:uLnTx/>
              <a:uFillTx/>
              <a:latin typeface="DIN-BoldItalic" pitchFamily="50" charset="0"/>
              <a:ea typeface="宋体" panose="02010600030101010101" pitchFamily="2" charset="-122"/>
              <a:cs typeface="+mn-cs"/>
            </a:endParaRPr>
          </a:p>
        </p:txBody>
      </p:sp>
      <p:sp>
        <p:nvSpPr>
          <p:cNvPr id="10" name="任意多边形 17"/>
          <p:cNvSpPr/>
          <p:nvPr/>
        </p:nvSpPr>
        <p:spPr bwMode="auto">
          <a:xfrm>
            <a:off x="6230027" y="2070781"/>
            <a:ext cx="3590037" cy="473335"/>
          </a:xfrm>
          <a:custGeom>
            <a:avLst/>
            <a:gdLst>
              <a:gd name="T0" fmla="*/ 27359 w 3275513"/>
              <a:gd name="T1" fmla="*/ 0 h 431880"/>
              <a:gd name="T2" fmla="*/ 3057238 w 3275513"/>
              <a:gd name="T3" fmla="*/ 0 h 431880"/>
              <a:gd name="T4" fmla="*/ 3273013 w 3275513"/>
              <a:gd name="T5" fmla="*/ 215740 h 431880"/>
              <a:gd name="T6" fmla="*/ 3057238 w 3275513"/>
              <a:gd name="T7" fmla="*/ 431480 h 431880"/>
              <a:gd name="T8" fmla="*/ 872766 w 3275513"/>
              <a:gd name="T9" fmla="*/ 431480 h 431880"/>
              <a:gd name="T10" fmla="*/ 803640 w 3275513"/>
              <a:gd name="T11" fmla="*/ 355438 h 431880"/>
              <a:gd name="T12" fmla="*/ 69496 w 3275513"/>
              <a:gd name="T13" fmla="*/ 6267 h 431880"/>
              <a:gd name="T14" fmla="*/ 0 w 3275513"/>
              <a:gd name="T15" fmla="*/ 2755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rgbClr val="C00000"/>
          </a:solidFill>
          <a:ln>
            <a:noFill/>
          </a:ln>
        </p:spPr>
        <p:txBody>
          <a:bodyPr lIns="180000" rIns="180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600" b="0" i="0" u="none" strike="noStrike" kern="1200" cap="none" spc="0" normalizeH="0" baseline="0" noProof="0">
                <a:ln>
                  <a:noFill/>
                </a:ln>
                <a:solidFill>
                  <a:prstClr val="white"/>
                </a:solidFill>
                <a:effectLst/>
                <a:uLnTx/>
                <a:uFillTx/>
                <a:latin typeface="宋体" panose="02010600030101010101" pitchFamily="2" charset="-122"/>
                <a:ea typeface="宋体" panose="02010600030101010101" pitchFamily="2" charset="-122"/>
                <a:cs typeface="+mn-cs"/>
              </a:rPr>
              <a:t>从二〇三五年到本世纪中叶</a:t>
            </a:r>
            <a:endParaRPr kumimoji="0" lang="zh-CN" altLang="en-US" sz="1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1" name="矩形 10"/>
          <p:cNvSpPr/>
          <p:nvPr/>
        </p:nvSpPr>
        <p:spPr>
          <a:xfrm>
            <a:off x="5071747" y="3184591"/>
            <a:ext cx="2236510" cy="58477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srgbClr val="C00000"/>
                </a:solidFill>
                <a:effectLst/>
                <a:uLnTx/>
                <a:uFillTx/>
                <a:latin typeface="方正风雅宋简体" panose="02000000000000000000" pitchFamily="2" charset="-122"/>
                <a:ea typeface="方正风雅宋简体" panose="02000000000000000000" pitchFamily="2" charset="-122"/>
                <a:cs typeface="+mn-cs"/>
              </a:rPr>
              <a:t>“两步走”</a:t>
            </a:r>
          </a:p>
        </p:txBody>
      </p:sp>
      <p:sp>
        <p:nvSpPr>
          <p:cNvPr id="14" name="矩形 13"/>
          <p:cNvSpPr/>
          <p:nvPr/>
        </p:nvSpPr>
        <p:spPr>
          <a:xfrm>
            <a:off x="1227145" y="2633073"/>
            <a:ext cx="3731318" cy="1198880"/>
          </a:xfrm>
          <a:prstGeom prst="rect">
            <a:avLst/>
          </a:prstGeom>
        </p:spPr>
        <p:txBody>
          <a:bodyPr wrap="square">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srgbClr val="333333"/>
                </a:solidFill>
                <a:effectLst/>
                <a:uLnTx/>
                <a:uFillTx/>
                <a:latin typeface="微软雅黑" panose="020B0503020204020204" charset="-122"/>
                <a:ea typeface="微软雅黑" panose="020B0503020204020204" charset="-122"/>
                <a:cs typeface="+mn-cs"/>
              </a:rPr>
              <a:t>在全面建成小康社会的基础上，</a:t>
            </a:r>
            <a:endParaRPr kumimoji="0" lang="en-US" altLang="zh-CN" sz="1600" b="1" i="0" u="none" strike="noStrike" kern="1200" cap="none" spc="0" normalizeH="0" baseline="0" noProof="0">
              <a:ln>
                <a:noFill/>
              </a:ln>
              <a:solidFill>
                <a:srgbClr val="333333"/>
              </a:solidFill>
              <a:effectLst/>
              <a:uLnTx/>
              <a:uFillTx/>
              <a:latin typeface="微软雅黑" panose="020B0503020204020204" charset="-122"/>
              <a:ea typeface="微软雅黑" panose="020B050302020402020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srgbClr val="333333"/>
                </a:solidFill>
                <a:effectLst/>
                <a:uLnTx/>
                <a:uFillTx/>
                <a:latin typeface="微软雅黑" panose="020B0503020204020204" charset="-122"/>
                <a:ea typeface="微软雅黑" panose="020B0503020204020204" charset="-122"/>
                <a:cs typeface="+mn-cs"/>
              </a:rPr>
              <a:t>再奋斗十五年，</a:t>
            </a:r>
            <a:endParaRPr kumimoji="0" lang="en-US" altLang="zh-CN" sz="1600" b="1" i="0" u="none" strike="noStrike" kern="1200" cap="none" spc="0" normalizeH="0" baseline="0" noProof="0">
              <a:ln>
                <a:noFill/>
              </a:ln>
              <a:solidFill>
                <a:srgbClr val="333333"/>
              </a:solidFill>
              <a:effectLst/>
              <a:uLnTx/>
              <a:uFillTx/>
              <a:latin typeface="微软雅黑" panose="020B0503020204020204" charset="-122"/>
              <a:ea typeface="微软雅黑" panose="020B050302020402020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srgbClr val="333333"/>
                </a:solidFill>
                <a:effectLst/>
                <a:uLnTx/>
                <a:uFillTx/>
                <a:latin typeface="微软雅黑" panose="020B0503020204020204" charset="-122"/>
                <a:ea typeface="微软雅黑" panose="020B0503020204020204" charset="-122"/>
                <a:cs typeface="+mn-cs"/>
              </a:rPr>
              <a:t>基本实现社会主义现代化；</a:t>
            </a:r>
            <a:endParaRPr kumimoji="0" lang="zh-CN" altLang="en-US" sz="16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26" name="矩形 25"/>
          <p:cNvSpPr/>
          <p:nvPr/>
        </p:nvSpPr>
        <p:spPr>
          <a:xfrm>
            <a:off x="7421542" y="2633073"/>
            <a:ext cx="2951183" cy="1568450"/>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a:ln>
                  <a:noFill/>
                </a:ln>
                <a:solidFill>
                  <a:srgbClr val="333333"/>
                </a:solidFill>
                <a:effectLst/>
                <a:uLnTx/>
                <a:uFillTx/>
                <a:latin typeface="微软雅黑" panose="020B0503020204020204" charset="-122"/>
                <a:ea typeface="微软雅黑" panose="020B0503020204020204" charset="-122"/>
                <a:cs typeface="+mn-cs"/>
              </a:rPr>
              <a:t>在基本实现现代化的基础上，再奋斗十五年，把我国建成富强民主文明和谐美丽的社会主义现代化强国；</a:t>
            </a:r>
            <a:endParaRPr kumimoji="0" lang="zh-CN" altLang="en-US" sz="16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3" name="文本框 12">
            <a:extLst>
              <a:ext uri="{FF2B5EF4-FFF2-40B4-BE49-F238E27FC236}">
                <a16:creationId xmlns:a16="http://schemas.microsoft.com/office/drawing/2014/main" id="{F7139B01-6A7B-4AB2-AA0A-4251B1755460}"/>
              </a:ext>
            </a:extLst>
          </p:cNvPr>
          <p:cNvSpPr txBox="1">
            <a:spLocks noChangeArrowheads="1"/>
          </p:cNvSpPr>
          <p:nvPr/>
        </p:nvSpPr>
        <p:spPr bwMode="auto">
          <a:xfrm>
            <a:off x="1770185" y="13838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新时代新征程</a:t>
            </a:r>
          </a:p>
        </p:txBody>
      </p:sp>
    </p:spTree>
    <p:extLst>
      <p:ext uri="{BB962C8B-B14F-4D97-AF65-F5344CB8AC3E}">
        <p14:creationId xmlns:p14="http://schemas.microsoft.com/office/powerpoint/2010/main" val="342473017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03910" y="1663700"/>
            <a:ext cx="4257675" cy="787400"/>
          </a:xfrm>
          <a:prstGeom prst="rect">
            <a:avLst/>
          </a:prstGeom>
          <a:solidFill>
            <a:srgbClr val="9C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文本框 4"/>
          <p:cNvSpPr txBox="1"/>
          <p:nvPr/>
        </p:nvSpPr>
        <p:spPr>
          <a:xfrm>
            <a:off x="1598930" y="1704340"/>
            <a:ext cx="3164840"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 </a:t>
            </a:r>
            <a:r>
              <a:rPr kumimoji="0" lang="zh-CN" altLang="en-US" sz="40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rPr>
              <a:t>牢记使命</a:t>
            </a:r>
          </a:p>
        </p:txBody>
      </p:sp>
      <p:pic>
        <p:nvPicPr>
          <p:cNvPr id="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645" y="2543810"/>
            <a:ext cx="4218940" cy="2929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矩形 16"/>
          <p:cNvSpPr/>
          <p:nvPr/>
        </p:nvSpPr>
        <p:spPr>
          <a:xfrm>
            <a:off x="4624614" y="3071951"/>
            <a:ext cx="7249886" cy="23996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不忘初心，牢记使命，</a:t>
            </a:r>
            <a:endParaRPr kumimoji="0" lang="en-US" altLang="zh-CN"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高举中国特色社会主义伟大旗帜，</a:t>
            </a:r>
            <a:endParaRPr kumimoji="0" lang="en-US" altLang="zh-CN"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决胜全面建成小康社会，</a:t>
            </a:r>
            <a:endParaRPr kumimoji="0" lang="en-US" altLang="zh-CN"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夺取新时代中国特色社会主义伟大胜利，</a:t>
            </a:r>
            <a:endParaRPr kumimoji="0" lang="en-US" altLang="zh-CN"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为实现中华民族伟大复兴的中国梦不懈奋斗。</a:t>
            </a:r>
          </a:p>
        </p:txBody>
      </p:sp>
      <p:sp>
        <p:nvSpPr>
          <p:cNvPr id="11" name="文本框 10">
            <a:extLst>
              <a:ext uri="{FF2B5EF4-FFF2-40B4-BE49-F238E27FC236}">
                <a16:creationId xmlns:a16="http://schemas.microsoft.com/office/drawing/2014/main" id="{79A59FD8-90BF-41FF-845C-7D79AF390665}"/>
              </a:ext>
            </a:extLst>
          </p:cNvPr>
          <p:cNvSpPr txBox="1">
            <a:spLocks noChangeArrowheads="1"/>
          </p:cNvSpPr>
          <p:nvPr/>
        </p:nvSpPr>
        <p:spPr bwMode="auto">
          <a:xfrm>
            <a:off x="1770185" y="13838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新时代新征程</a:t>
            </a:r>
          </a:p>
        </p:txBody>
      </p:sp>
    </p:spTree>
    <p:extLst>
      <p:ext uri="{BB962C8B-B14F-4D97-AF65-F5344CB8AC3E}">
        <p14:creationId xmlns:p14="http://schemas.microsoft.com/office/powerpoint/2010/main" val="128268553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940754" y="3739639"/>
            <a:ext cx="1928278" cy="1928278"/>
            <a:chOff x="927419" y="3645024"/>
            <a:chExt cx="1928278" cy="1928278"/>
          </a:xfrm>
        </p:grpSpPr>
        <p:grpSp>
          <p:nvGrpSpPr>
            <p:cNvPr id="7" name="组合 6"/>
            <p:cNvGrpSpPr/>
            <p:nvPr/>
          </p:nvGrpSpPr>
          <p:grpSpPr>
            <a:xfrm>
              <a:off x="927419" y="3645024"/>
              <a:ext cx="1928278" cy="1928278"/>
              <a:chOff x="242253" y="610553"/>
              <a:chExt cx="4125591" cy="4125591"/>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solidFill>
                  <a:effectLst/>
                  <a:uLnTx/>
                  <a:uFillTx/>
                  <a:latin typeface="Calibri"/>
                  <a:ea typeface="宋体" panose="02010600030101010101" pitchFamily="2" charset="-122"/>
                  <a:cs typeface="+mn-ea"/>
                  <a:sym typeface="+mn-lt"/>
                </a:endParaRPr>
              </a:p>
            </p:txBody>
          </p:sp>
          <p:sp>
            <p:nvSpPr>
              <p:cNvPr id="13" name="椭圆 12"/>
              <p:cNvSpPr/>
              <p:nvPr/>
            </p:nvSpPr>
            <p:spPr>
              <a:xfrm>
                <a:off x="242253" y="610553"/>
                <a:ext cx="4125591" cy="4125591"/>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a:ea typeface="宋体" panose="02010600030101010101" pitchFamily="2" charset="-122"/>
                  <a:cs typeface="+mn-ea"/>
                  <a:sym typeface="+mn-lt"/>
                </a:endParaRPr>
              </a:p>
            </p:txBody>
          </p:sp>
        </p:grpSp>
        <p:sp>
          <p:nvSpPr>
            <p:cNvPr id="14" name="TextBox 3"/>
            <p:cNvSpPr txBox="1"/>
            <p:nvPr/>
          </p:nvSpPr>
          <p:spPr>
            <a:xfrm>
              <a:off x="940972" y="4059462"/>
              <a:ext cx="1867745" cy="98956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600" b="1"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新时代光</a:t>
              </a:r>
              <a:endParaRPr kumimoji="0" lang="en-US" altLang="zh-CN" sz="2600" b="1"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2600" b="1" i="0" u="none" strike="noStrike" kern="1200" cap="none" spc="0" normalizeH="0" baseline="0" noProof="0" dirty="0">
                  <a:ln>
                    <a:noFill/>
                  </a:ln>
                  <a:solidFill>
                    <a:srgbClr val="FFC000"/>
                  </a:solidFill>
                  <a:effectLst/>
                  <a:uLnTx/>
                  <a:uFillTx/>
                  <a:latin typeface="微软雅黑" panose="020B0503020204020204" charset="-122"/>
                  <a:ea typeface="微软雅黑" panose="020B0503020204020204" charset="-122"/>
                  <a:cs typeface="+mn-cs"/>
                </a:rPr>
                <a:t>辉与印记</a:t>
              </a:r>
            </a:p>
          </p:txBody>
        </p:sp>
      </p:grpSp>
      <p:grpSp>
        <p:nvGrpSpPr>
          <p:cNvPr id="26" name="组合 25"/>
          <p:cNvGrpSpPr/>
          <p:nvPr/>
        </p:nvGrpSpPr>
        <p:grpSpPr>
          <a:xfrm>
            <a:off x="927419" y="1882945"/>
            <a:ext cx="1869811" cy="1869811"/>
            <a:chOff x="927419" y="1882945"/>
            <a:chExt cx="1869811" cy="1869811"/>
          </a:xfrm>
        </p:grpSpPr>
        <p:grpSp>
          <p:nvGrpSpPr>
            <p:cNvPr id="17" name="组合 16"/>
            <p:cNvGrpSpPr/>
            <p:nvPr/>
          </p:nvGrpSpPr>
          <p:grpSpPr>
            <a:xfrm>
              <a:off x="927419" y="1882945"/>
              <a:ext cx="1869811" cy="1869811"/>
              <a:chOff x="304800" y="673100"/>
              <a:chExt cx="4000500" cy="4000500"/>
            </a:xfrm>
            <a:solidFill>
              <a:srgbClr val="C00000"/>
            </a:solidFill>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solidFill>
                  <a:effectLst/>
                  <a:uLnTx/>
                  <a:uFillTx/>
                  <a:latin typeface="Calibri"/>
                  <a:ea typeface="宋体" panose="02010600030101010101" pitchFamily="2" charset="-122"/>
                  <a:cs typeface="+mn-ea"/>
                  <a:sym typeface="+mn-lt"/>
                </a:endParaRPr>
              </a:p>
            </p:txBody>
          </p:sp>
          <p:sp>
            <p:nvSpPr>
              <p:cNvPr id="21" name="椭圆 20"/>
              <p:cNvSpPr/>
              <p:nvPr/>
            </p:nvSpPr>
            <p:spPr>
              <a:xfrm>
                <a:off x="333386" y="701686"/>
                <a:ext cx="3943326" cy="3943326"/>
              </a:xfrm>
              <a:prstGeom prst="ellipse">
                <a:avLst/>
              </a:prstGeom>
              <a:gr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a:ea typeface="宋体" panose="02010600030101010101" pitchFamily="2" charset="-122"/>
                  <a:cs typeface="+mn-ea"/>
                  <a:sym typeface="+mn-lt"/>
                </a:endParaRPr>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3472" y="2177564"/>
              <a:ext cx="1037704" cy="1045674"/>
            </a:xfrm>
            <a:prstGeom prst="rect">
              <a:avLst/>
            </a:prstGeom>
          </p:spPr>
        </p:pic>
      </p:grpSp>
      <p:grpSp>
        <p:nvGrpSpPr>
          <p:cNvPr id="28" name="组合 27"/>
          <p:cNvGrpSpPr/>
          <p:nvPr/>
        </p:nvGrpSpPr>
        <p:grpSpPr>
          <a:xfrm>
            <a:off x="3154848" y="1515962"/>
            <a:ext cx="8197735" cy="720080"/>
            <a:chOff x="3154848" y="1515962"/>
            <a:chExt cx="8197735" cy="720080"/>
          </a:xfrm>
        </p:grpSpPr>
        <p:sp>
          <p:nvSpPr>
            <p:cNvPr id="24" name="矩形 23"/>
            <p:cNvSpPr/>
            <p:nvPr/>
          </p:nvSpPr>
          <p:spPr>
            <a:xfrm>
              <a:off x="3214944" y="1556792"/>
              <a:ext cx="800681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这个新时代，是承前启后、继往开来、在新的历史条件下继续夺取中国特色社会主义伟大胜利的时代</a:t>
              </a:r>
            </a:p>
          </p:txBody>
        </p:sp>
        <p:sp>
          <p:nvSpPr>
            <p:cNvPr id="25" name="矩形 24"/>
            <p:cNvSpPr/>
            <p:nvPr/>
          </p:nvSpPr>
          <p:spPr>
            <a:xfrm>
              <a:off x="3154848" y="1515962"/>
              <a:ext cx="8197735" cy="72008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C00000"/>
                </a:solidFill>
                <a:effectLst/>
                <a:uLnTx/>
                <a:uFillTx/>
                <a:latin typeface="Calibri"/>
                <a:ea typeface="宋体" panose="02010600030101010101" pitchFamily="2" charset="-122"/>
                <a:cs typeface="+mn-ea"/>
                <a:sym typeface="+mn-lt"/>
              </a:endParaRPr>
            </a:p>
          </p:txBody>
        </p:sp>
      </p:grpSp>
      <p:grpSp>
        <p:nvGrpSpPr>
          <p:cNvPr id="29" name="组合 28"/>
          <p:cNvGrpSpPr/>
          <p:nvPr/>
        </p:nvGrpSpPr>
        <p:grpSpPr>
          <a:xfrm>
            <a:off x="3154848" y="2481162"/>
            <a:ext cx="8197735" cy="720080"/>
            <a:chOff x="3154848" y="2481162"/>
            <a:chExt cx="8197735" cy="720080"/>
          </a:xfrm>
        </p:grpSpPr>
        <p:sp>
          <p:nvSpPr>
            <p:cNvPr id="30" name="矩形 29"/>
            <p:cNvSpPr/>
            <p:nvPr/>
          </p:nvSpPr>
          <p:spPr>
            <a:xfrm>
              <a:off x="3214944" y="2655862"/>
              <a:ext cx="800681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这个新时代，是进而全面建设社会主义现代化强国的时代</a:t>
              </a:r>
            </a:p>
          </p:txBody>
        </p:sp>
        <p:sp>
          <p:nvSpPr>
            <p:cNvPr id="31" name="矩形 30"/>
            <p:cNvSpPr/>
            <p:nvPr/>
          </p:nvSpPr>
          <p:spPr>
            <a:xfrm>
              <a:off x="3154848" y="2481162"/>
              <a:ext cx="8197735" cy="72008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C00000"/>
                </a:solidFill>
                <a:effectLst/>
                <a:uLnTx/>
                <a:uFillTx/>
                <a:latin typeface="Calibri"/>
                <a:ea typeface="宋体" panose="02010600030101010101" pitchFamily="2" charset="-122"/>
                <a:cs typeface="+mn-ea"/>
                <a:sym typeface="+mn-lt"/>
              </a:endParaRPr>
            </a:p>
          </p:txBody>
        </p:sp>
      </p:grpSp>
      <p:grpSp>
        <p:nvGrpSpPr>
          <p:cNvPr id="32" name="组合 31"/>
          <p:cNvGrpSpPr/>
          <p:nvPr/>
        </p:nvGrpSpPr>
        <p:grpSpPr>
          <a:xfrm>
            <a:off x="3154848" y="3446362"/>
            <a:ext cx="8197735" cy="720080"/>
            <a:chOff x="3154848" y="3446362"/>
            <a:chExt cx="8197735" cy="720080"/>
          </a:xfrm>
        </p:grpSpPr>
        <p:sp>
          <p:nvSpPr>
            <p:cNvPr id="33" name="矩形 32"/>
            <p:cNvSpPr/>
            <p:nvPr/>
          </p:nvSpPr>
          <p:spPr>
            <a:xfrm>
              <a:off x="3214944" y="3487192"/>
              <a:ext cx="800681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这个新时代，是全国各族人民团结奋斗、不断创造美好生活、逐步实现全体人民共同富裕的时代</a:t>
              </a:r>
            </a:p>
          </p:txBody>
        </p:sp>
        <p:sp>
          <p:nvSpPr>
            <p:cNvPr id="34" name="矩形 33"/>
            <p:cNvSpPr/>
            <p:nvPr/>
          </p:nvSpPr>
          <p:spPr>
            <a:xfrm>
              <a:off x="3154848" y="3446362"/>
              <a:ext cx="8197735" cy="72008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C00000"/>
                </a:solidFill>
                <a:effectLst/>
                <a:uLnTx/>
                <a:uFillTx/>
                <a:latin typeface="Calibri"/>
                <a:ea typeface="宋体" panose="02010600030101010101" pitchFamily="2" charset="-122"/>
                <a:cs typeface="+mn-ea"/>
                <a:sym typeface="+mn-lt"/>
              </a:endParaRPr>
            </a:p>
          </p:txBody>
        </p:sp>
      </p:grpSp>
      <p:grpSp>
        <p:nvGrpSpPr>
          <p:cNvPr id="35" name="组合 34"/>
          <p:cNvGrpSpPr/>
          <p:nvPr/>
        </p:nvGrpSpPr>
        <p:grpSpPr>
          <a:xfrm>
            <a:off x="3154848" y="4411562"/>
            <a:ext cx="8197735" cy="720080"/>
            <a:chOff x="3154848" y="4411562"/>
            <a:chExt cx="8197735" cy="720080"/>
          </a:xfrm>
        </p:grpSpPr>
        <p:sp>
          <p:nvSpPr>
            <p:cNvPr id="36" name="矩形 35"/>
            <p:cNvSpPr/>
            <p:nvPr/>
          </p:nvSpPr>
          <p:spPr>
            <a:xfrm>
              <a:off x="3214944" y="4452392"/>
              <a:ext cx="8006816"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这个新时代，是全体中华儿女勠力同心、奋力实现中华民族伟大复兴中国梦的时代</a:t>
              </a:r>
            </a:p>
          </p:txBody>
        </p:sp>
        <p:sp>
          <p:nvSpPr>
            <p:cNvPr id="37" name="矩形 36"/>
            <p:cNvSpPr/>
            <p:nvPr/>
          </p:nvSpPr>
          <p:spPr>
            <a:xfrm>
              <a:off x="3154848" y="4411562"/>
              <a:ext cx="8197735" cy="72008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C00000"/>
                </a:solidFill>
                <a:effectLst/>
                <a:uLnTx/>
                <a:uFillTx/>
                <a:latin typeface="Calibri"/>
                <a:ea typeface="宋体" panose="02010600030101010101" pitchFamily="2" charset="-122"/>
                <a:cs typeface="+mn-ea"/>
                <a:sym typeface="+mn-lt"/>
              </a:endParaRPr>
            </a:p>
          </p:txBody>
        </p:sp>
      </p:grpSp>
      <p:grpSp>
        <p:nvGrpSpPr>
          <p:cNvPr id="38" name="组合 37"/>
          <p:cNvGrpSpPr/>
          <p:nvPr/>
        </p:nvGrpSpPr>
        <p:grpSpPr>
          <a:xfrm>
            <a:off x="3154848" y="5376762"/>
            <a:ext cx="8197735" cy="720080"/>
            <a:chOff x="3154848" y="5376762"/>
            <a:chExt cx="8197735" cy="720080"/>
          </a:xfrm>
        </p:grpSpPr>
        <p:sp>
          <p:nvSpPr>
            <p:cNvPr id="39" name="矩形 38"/>
            <p:cNvSpPr/>
            <p:nvPr/>
          </p:nvSpPr>
          <p:spPr>
            <a:xfrm>
              <a:off x="3214944" y="5417592"/>
              <a:ext cx="800681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这个新时代，是我国日益走近世界舞台中央、不断为人类作出更大贡献的时代</a:t>
              </a:r>
            </a:p>
          </p:txBody>
        </p:sp>
        <p:sp>
          <p:nvSpPr>
            <p:cNvPr id="40" name="矩形 39"/>
            <p:cNvSpPr/>
            <p:nvPr/>
          </p:nvSpPr>
          <p:spPr>
            <a:xfrm>
              <a:off x="3154848" y="5376762"/>
              <a:ext cx="8197735" cy="72008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srgbClr val="C00000"/>
                </a:solidFill>
                <a:effectLst/>
                <a:uLnTx/>
                <a:uFillTx/>
                <a:latin typeface="Calibri"/>
                <a:ea typeface="宋体" panose="02010600030101010101" pitchFamily="2" charset="-122"/>
                <a:cs typeface="+mn-ea"/>
                <a:sym typeface="+mn-lt"/>
              </a:endParaRPr>
            </a:p>
          </p:txBody>
        </p:sp>
      </p:grpSp>
      <p:sp>
        <p:nvSpPr>
          <p:cNvPr id="42" name="文本框 41">
            <a:extLst>
              <a:ext uri="{FF2B5EF4-FFF2-40B4-BE49-F238E27FC236}">
                <a16:creationId xmlns:a16="http://schemas.microsoft.com/office/drawing/2014/main" id="{45719D90-C8F9-41FE-AC19-09F1A1CE60A8}"/>
              </a:ext>
            </a:extLst>
          </p:cNvPr>
          <p:cNvSpPr txBox="1">
            <a:spLocks noChangeArrowheads="1"/>
          </p:cNvSpPr>
          <p:nvPr/>
        </p:nvSpPr>
        <p:spPr bwMode="auto">
          <a:xfrm>
            <a:off x="1770185" y="13838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新时代新征程</a:t>
            </a:r>
          </a:p>
        </p:txBody>
      </p:sp>
    </p:spTree>
    <p:extLst>
      <p:ext uri="{BB962C8B-B14F-4D97-AF65-F5344CB8AC3E}">
        <p14:creationId xmlns:p14="http://schemas.microsoft.com/office/powerpoint/2010/main" val="76004914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1+#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1+#ppt_w/2"/>
                                          </p:val>
                                        </p:tav>
                                        <p:tav tm="100000">
                                          <p:val>
                                            <p:strVal val="#ppt_x"/>
                                          </p:val>
                                        </p:tav>
                                      </p:tavLst>
                                    </p:anim>
                                    <p:anim calcmode="lin" valueType="num">
                                      <p:cBhvr additive="base">
                                        <p:cTn id="21" dur="500" fill="hold"/>
                                        <p:tgtEl>
                                          <p:spTgt spid="2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1+#ppt_w/2"/>
                                          </p:val>
                                        </p:tav>
                                        <p:tav tm="100000">
                                          <p:val>
                                            <p:strVal val="#ppt_x"/>
                                          </p:val>
                                        </p:tav>
                                      </p:tavLst>
                                    </p:anim>
                                    <p:anim calcmode="lin" valueType="num">
                                      <p:cBhvr additive="base">
                                        <p:cTn id="29" dur="500" fill="hold"/>
                                        <p:tgtEl>
                                          <p:spTgt spid="35"/>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圆角矩形 17">
            <a:extLst>
              <a:ext uri="{FF2B5EF4-FFF2-40B4-BE49-F238E27FC236}">
                <a16:creationId xmlns:a16="http://schemas.microsoft.com/office/drawing/2014/main" id="{721116B2-7F03-4C20-AC8F-358CE4009817}"/>
              </a:ext>
            </a:extLst>
          </p:cNvPr>
          <p:cNvSpPr/>
          <p:nvPr/>
        </p:nvSpPr>
        <p:spPr>
          <a:xfrm>
            <a:off x="4864735" y="4747033"/>
            <a:ext cx="2679700" cy="65278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党">
            <a:extLst>
              <a:ext uri="{FF2B5EF4-FFF2-40B4-BE49-F238E27FC236}">
                <a16:creationId xmlns:a16="http://schemas.microsoft.com/office/drawing/2014/main" id="{91F07EB0-C1F8-49BF-8E35-DE9471F34467}"/>
              </a:ext>
            </a:extLst>
          </p:cNvPr>
          <p:cNvSpPr txBox="1"/>
          <p:nvPr/>
        </p:nvSpPr>
        <p:spPr>
          <a:xfrm>
            <a:off x="247650" y="1901443"/>
            <a:ext cx="11944350" cy="1785104"/>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pPr algn="ctr">
              <a:lnSpc>
                <a:spcPct val="110000"/>
              </a:lnSpc>
            </a:pPr>
            <a:r>
              <a:rPr lang="zh-CN" altLang="en-US" sz="10000" i="0" dirty="0">
                <a:ln w="3175">
                  <a:noFill/>
                </a:ln>
                <a:solidFill>
                  <a:schemeClr val="bg1"/>
                </a:solidFill>
                <a:latin typeface="华文新魏" panose="02010800040101010101" charset="-122"/>
                <a:ea typeface="华文新魏" panose="02010800040101010101" charset="-122"/>
                <a:cs typeface="方正苏新诗柳楷简体-yolan" panose="02000000000000000000" pitchFamily="2" charset="-122"/>
              </a:rPr>
              <a:t>感谢您的倾听</a:t>
            </a:r>
          </a:p>
        </p:txBody>
      </p:sp>
      <p:pic>
        <p:nvPicPr>
          <p:cNvPr id="8" name="图片 7" descr="图片包含 物体&#10;&#10;已生成高可信度的说明">
            <a:extLst>
              <a:ext uri="{FF2B5EF4-FFF2-40B4-BE49-F238E27FC236}">
                <a16:creationId xmlns:a16="http://schemas.microsoft.com/office/drawing/2014/main" id="{6DE2AD29-6596-4EF9-8D79-52FCAF522A7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64090" y="3429000"/>
            <a:ext cx="6570436" cy="1374583"/>
          </a:xfrm>
          <a:prstGeom prst="rect">
            <a:avLst/>
          </a:prstGeom>
        </p:spPr>
      </p:pic>
      <p:pic>
        <p:nvPicPr>
          <p:cNvPr id="9" name="图片 8">
            <a:extLst>
              <a:ext uri="{FF2B5EF4-FFF2-40B4-BE49-F238E27FC236}">
                <a16:creationId xmlns:a16="http://schemas.microsoft.com/office/drawing/2014/main" id="{384C19A9-7662-4441-A8C5-104B5B9835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50756" y="187558"/>
            <a:ext cx="2673969" cy="1977752"/>
          </a:xfrm>
          <a:prstGeom prst="rect">
            <a:avLst/>
          </a:prstGeom>
        </p:spPr>
      </p:pic>
      <p:sp>
        <p:nvSpPr>
          <p:cNvPr id="11" name="文本框 10">
            <a:extLst>
              <a:ext uri="{FF2B5EF4-FFF2-40B4-BE49-F238E27FC236}">
                <a16:creationId xmlns:a16="http://schemas.microsoft.com/office/drawing/2014/main" id="{F098124E-B437-4151-A92A-BC86A506E5CC}"/>
              </a:ext>
            </a:extLst>
          </p:cNvPr>
          <p:cNvSpPr txBox="1"/>
          <p:nvPr/>
        </p:nvSpPr>
        <p:spPr>
          <a:xfrm>
            <a:off x="5007610" y="4842918"/>
            <a:ext cx="2431415" cy="460375"/>
          </a:xfrm>
          <a:prstGeom prst="rect">
            <a:avLst/>
          </a:prstGeom>
          <a:noFill/>
        </p:spPr>
        <p:txBody>
          <a:bodyPr wrap="square" rtlCol="0">
            <a:spAutoFit/>
          </a:bodyPr>
          <a:lstStyle/>
          <a:p>
            <a:r>
              <a:rPr lang="zh-CN" altLang="en-US" sz="2400" b="1" dirty="0">
                <a:solidFill>
                  <a:schemeClr val="bg1"/>
                </a:solidFill>
                <a:latin typeface="微软雅黑" panose="020B0503020204020204" charset="-122"/>
                <a:ea typeface="微软雅黑" panose="020B0503020204020204" charset="-122"/>
              </a:rPr>
              <a:t>汇报人：涂豆思</a:t>
            </a:r>
          </a:p>
        </p:txBody>
      </p:sp>
    </p:spTree>
    <p:extLst>
      <p:ext uri="{BB962C8B-B14F-4D97-AF65-F5344CB8AC3E}">
        <p14:creationId xmlns:p14="http://schemas.microsoft.com/office/powerpoint/2010/main" val="1631671770"/>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7"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hlinkClick r:id="rId3"/>
              </a:rPr>
              <a:t>http://ibaotu.com/ppt/</a:t>
            </a:r>
            <a:endParaRPr kumimoji="0" lang="zh-CN" altLang="en-US" sz="1800" b="1" i="0" u="none" strike="noStrike" kern="1200" cap="none" spc="0" normalizeH="0" baseline="0" noProof="0" dirty="0">
              <a:ln>
                <a:noFill/>
              </a:ln>
              <a:solidFill>
                <a:schemeClr val="bg1"/>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bg1"/>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hlinkClick r:id="rId3"/>
                </a:rPr>
                <a:t>点击进入</a:t>
              </a:r>
              <a:endParaRPr kumimoji="0" lang="zh-CN" altLang="en-US" sz="18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79715412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10621C67-0DBC-498C-8FD4-1D3FBAC6AE01}"/>
              </a:ext>
            </a:extLst>
          </p:cNvPr>
          <p:cNvSpPr/>
          <p:nvPr/>
        </p:nvSpPr>
        <p:spPr>
          <a:xfrm>
            <a:off x="0" y="895350"/>
            <a:ext cx="12192000" cy="5476875"/>
          </a:xfrm>
          <a:prstGeom prst="rect">
            <a:avLst/>
          </a:prstGeom>
          <a:solidFill>
            <a:schemeClr val="bg1">
              <a:alpha val="91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26375" r="47191"/>
          <a:stretch>
            <a:fillRect/>
          </a:stretch>
        </p:blipFill>
        <p:spPr>
          <a:xfrm>
            <a:off x="0" y="2370487"/>
            <a:ext cx="6438507" cy="4487514"/>
          </a:xfrm>
          <a:prstGeom prst="rect">
            <a:avLst/>
          </a:prstGeom>
        </p:spPr>
      </p:pic>
      <p:grpSp>
        <p:nvGrpSpPr>
          <p:cNvPr id="67" name="组合 66"/>
          <p:cNvGrpSpPr/>
          <p:nvPr/>
        </p:nvGrpSpPr>
        <p:grpSpPr>
          <a:xfrm>
            <a:off x="4655185" y="2810510"/>
            <a:ext cx="4718685" cy="942340"/>
            <a:chOff x="4441088" y="338551"/>
            <a:chExt cx="4985024" cy="1076382"/>
          </a:xfrm>
        </p:grpSpPr>
        <p:grpSp>
          <p:nvGrpSpPr>
            <p:cNvPr id="68" name="组合 67"/>
            <p:cNvGrpSpPr/>
            <p:nvPr/>
          </p:nvGrpSpPr>
          <p:grpSpPr>
            <a:xfrm>
              <a:off x="4441088" y="544831"/>
              <a:ext cx="727764" cy="729238"/>
              <a:chOff x="4339490" y="544831"/>
              <a:chExt cx="727764" cy="729238"/>
            </a:xfrm>
          </p:grpSpPr>
          <p:sp>
            <p:nvSpPr>
              <p:cNvPr id="69"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70" name="TextBox 14"/>
              <p:cNvSpPr txBox="1"/>
              <p:nvPr/>
            </p:nvSpPr>
            <p:spPr>
              <a:xfrm>
                <a:off x="4472771" y="645948"/>
                <a:ext cx="519853" cy="525964"/>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1</a:t>
                </a:r>
              </a:p>
            </p:txBody>
          </p:sp>
        </p:grpSp>
        <p:sp>
          <p:nvSpPr>
            <p:cNvPr id="71" name="矩形 39"/>
            <p:cNvSpPr>
              <a:spLocks noChangeArrowheads="1"/>
            </p:cNvSpPr>
            <p:nvPr/>
          </p:nvSpPr>
          <p:spPr bwMode="auto">
            <a:xfrm>
              <a:off x="5338826" y="1047121"/>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72" name="矩形 39"/>
            <p:cNvSpPr>
              <a:spLocks noChangeArrowheads="1"/>
            </p:cNvSpPr>
            <p:nvPr/>
          </p:nvSpPr>
          <p:spPr bwMode="auto">
            <a:xfrm>
              <a:off x="5284150" y="338551"/>
              <a:ext cx="3762378" cy="75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latin typeface="微软雅黑" panose="020B0503020204020204" charset="-122"/>
                  <a:ea typeface="微软雅黑" panose="020B0503020204020204" charset="-122"/>
                  <a:cs typeface="宋体" panose="02010600030101010101" pitchFamily="2" charset="-122"/>
                </a:rPr>
                <a:t>中国进入新时代</a:t>
              </a:r>
            </a:p>
          </p:txBody>
        </p:sp>
      </p:grpSp>
      <p:cxnSp>
        <p:nvCxnSpPr>
          <p:cNvPr id="13" name="直接连接符 12"/>
          <p:cNvCxnSpPr/>
          <p:nvPr/>
        </p:nvCxnSpPr>
        <p:spPr>
          <a:xfrm>
            <a:off x="3684845" y="286765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84845" y="3752711"/>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6145" y="2572385"/>
            <a:ext cx="1914525" cy="1476375"/>
          </a:xfrm>
          <a:prstGeom prst="rect">
            <a:avLst/>
          </a:prstGeom>
        </p:spPr>
      </p:pic>
    </p:spTree>
    <p:extLst>
      <p:ext uri="{BB962C8B-B14F-4D97-AF65-F5344CB8AC3E}">
        <p14:creationId xmlns:p14="http://schemas.microsoft.com/office/powerpoint/2010/main" val="200841951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par>
                                <p:cTn id="11" presetID="4" presetClass="entr" presetSubtype="16"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box(in)">
                                      <p:cBhvr>
                                        <p:cTn id="13" dur="2000"/>
                                        <p:tgtEl>
                                          <p:spTgt spid="67"/>
                                        </p:tgtEl>
                                      </p:cBhvr>
                                    </p:animEffect>
                                  </p:childTnLst>
                                </p:cTn>
                              </p:par>
                            </p:childTnLst>
                          </p:cTn>
                        </p:par>
                        <p:par>
                          <p:cTn id="14" fill="hold">
                            <p:stCondLst>
                              <p:cond delay="2000"/>
                            </p:stCondLst>
                            <p:childTnLst>
                              <p:par>
                                <p:cTn id="15" presetID="55"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par>
                                <p:cTn id="20" presetID="55"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0.70"/>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par>
                                <p:cTn id="25" presetID="55"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strVal val="#ppt_w*0.70"/>
                                          </p:val>
                                        </p:tav>
                                        <p:tav tm="100000">
                                          <p:val>
                                            <p:strVal val="#ppt_w"/>
                                          </p:val>
                                        </p:tav>
                                      </p:tavLst>
                                    </p:anim>
                                    <p:anim calcmode="lin" valueType="num">
                                      <p:cBhvr>
                                        <p:cTn id="28" dur="1000" fill="hold"/>
                                        <p:tgtEl>
                                          <p:spTgt spid="16"/>
                                        </p:tgtEl>
                                        <p:attrNameLst>
                                          <p:attrName>ppt_h</p:attrName>
                                        </p:attrNameLst>
                                      </p:cBhvr>
                                      <p:tavLst>
                                        <p:tav tm="0">
                                          <p:val>
                                            <p:strVal val="#ppt_h"/>
                                          </p:val>
                                        </p:tav>
                                        <p:tav tm="100000">
                                          <p:val>
                                            <p:strVal val="#ppt_h"/>
                                          </p:val>
                                        </p:tav>
                                      </p:tavLst>
                                    </p:anim>
                                    <p:animEffect transition="in" filter="fade">
                                      <p:cBhvr>
                                        <p:cTn id="2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94970" y="1622425"/>
            <a:ext cx="3657600" cy="3435350"/>
            <a:chOff x="3842034" y="1787420"/>
            <a:chExt cx="4507933" cy="4233868"/>
          </a:xfrm>
        </p:grpSpPr>
        <p:grpSp>
          <p:nvGrpSpPr>
            <p:cNvPr id="22" name="组合 21"/>
            <p:cNvGrpSpPr/>
            <p:nvPr/>
          </p:nvGrpSpPr>
          <p:grpSpPr>
            <a:xfrm>
              <a:off x="3842034" y="1787420"/>
              <a:ext cx="4507933" cy="4233868"/>
              <a:chOff x="3842034" y="395399"/>
              <a:chExt cx="4507933" cy="4233868"/>
            </a:xfrm>
          </p:grpSpPr>
          <p:sp>
            <p:nvSpPr>
              <p:cNvPr id="26" name="iS1ide-任意多边形: 形状 57"/>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rgbClr val="FF0000">
                  <a:alpha val="76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7" name="iS1ide-任意多边形: 形状 59"/>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rgbClr val="FF0000">
                  <a:alpha val="67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8" name="iS1ide-任意多边形: 形状 60"/>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rgbClr val="C00000">
                  <a:alpha val="86000"/>
                </a:srgb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9" name="iS1ide-任意多边形: 形状 62"/>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rgbClr val="FF0000">
                  <a:alpha val="76000"/>
                </a:srgb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30" name="iS1ide-任意多边形: 形状 63"/>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1" fmla="*/ 467393 w 1227003"/>
                  <a:gd name="connsiteY0-2" fmla="*/ 1313625 h 1313625"/>
                  <a:gd name="connsiteX1-3" fmla="*/ 477090 w 1227003"/>
                  <a:gd name="connsiteY1-4" fmla="*/ 1279288 h 1313625"/>
                  <a:gd name="connsiteX2-5" fmla="*/ 480192 w 1227003"/>
                  <a:gd name="connsiteY2-6" fmla="*/ 1272556 h 1313625"/>
                  <a:gd name="connsiteX3-7" fmla="*/ 541601 w 1227003"/>
                  <a:gd name="connsiteY3-8" fmla="*/ 1139360 h 1313625"/>
                  <a:gd name="connsiteX4-9" fmla="*/ 752732 w 1227003"/>
                  <a:gd name="connsiteY4-10" fmla="*/ 903467 h 1313625"/>
                  <a:gd name="connsiteX5-11" fmla="*/ 1038845 w 1227003"/>
                  <a:gd name="connsiteY5-12" fmla="*/ 767963 h 1313625"/>
                  <a:gd name="connsiteX6-13" fmla="*/ 1186648 w 1227003"/>
                  <a:gd name="connsiteY6-14" fmla="*/ 746493 h 1313625"/>
                  <a:gd name="connsiteX7-15" fmla="*/ 1186649 w 1227003"/>
                  <a:gd name="connsiteY7-16" fmla="*/ 746494 h 1313625"/>
                  <a:gd name="connsiteX8-17" fmla="*/ 1191326 w 1227003"/>
                  <a:gd name="connsiteY8-18" fmla="*/ 745815 h 1313625"/>
                  <a:gd name="connsiteX9-19" fmla="*/ 1227003 w 1227003"/>
                  <a:gd name="connsiteY9-20" fmla="*/ 746261 h 1313625"/>
                  <a:gd name="connsiteX10-21" fmla="*/ 1148361 w 1227003"/>
                  <a:gd name="connsiteY10-22" fmla="*/ 308817 h 1313625"/>
                  <a:gd name="connsiteX11-23" fmla="*/ 1108651 w 1227003"/>
                  <a:gd name="connsiteY11-24" fmla="*/ 312624 h 1313625"/>
                  <a:gd name="connsiteX12-25" fmla="*/ 1051342 w 1227003"/>
                  <a:gd name="connsiteY12-26" fmla="*/ 318120 h 1313625"/>
                  <a:gd name="connsiteX13-27" fmla="*/ 1028048 w 1227003"/>
                  <a:gd name="connsiteY13-28" fmla="*/ 322960 h 1313625"/>
                  <a:gd name="connsiteX14-29" fmla="*/ 1026107 w 1227003"/>
                  <a:gd name="connsiteY14-30" fmla="*/ 322960 h 1313625"/>
                  <a:gd name="connsiteX15-31" fmla="*/ 1051342 w 1227003"/>
                  <a:gd name="connsiteY15-32" fmla="*/ 318118 h 1313625"/>
                  <a:gd name="connsiteX16-33" fmla="*/ 1108652 w 1227003"/>
                  <a:gd name="connsiteY16-34" fmla="*/ 312623 h 1313625"/>
                  <a:gd name="connsiteX17-35" fmla="*/ 1148361 w 1227003"/>
                  <a:gd name="connsiteY17-36" fmla="*/ 308815 h 1313625"/>
                  <a:gd name="connsiteX18-37" fmla="*/ 1147224 w 1227003"/>
                  <a:gd name="connsiteY18-38" fmla="*/ 302491 h 1313625"/>
                  <a:gd name="connsiteX19-39" fmla="*/ 1029842 w 1227003"/>
                  <a:gd name="connsiteY19-40" fmla="*/ 319540 h 1313625"/>
                  <a:gd name="connsiteX20-41" fmla="*/ 352636 w 1227003"/>
                  <a:gd name="connsiteY20-42" fmla="*/ 235 h 1313625"/>
                  <a:gd name="connsiteX21-43" fmla="*/ 352478 w 1227003"/>
                  <a:gd name="connsiteY21-44" fmla="*/ 0 h 1313625"/>
                  <a:gd name="connsiteX22-45" fmla="*/ 352164 w 1227003"/>
                  <a:gd name="connsiteY22-46" fmla="*/ 235 h 1313625"/>
                  <a:gd name="connsiteX23-47" fmla="*/ 0 w 1227003"/>
                  <a:gd name="connsiteY23-48" fmla="*/ 263270 h 1313625"/>
                  <a:gd name="connsiteX24-49" fmla="*/ 180 w 1227003"/>
                  <a:gd name="connsiteY24-50" fmla="*/ 263488 h 1313625"/>
                  <a:gd name="connsiteX25-51" fmla="*/ 114169 w 1227003"/>
                  <a:gd name="connsiteY25-52" fmla="*/ 1003468 h 1313625"/>
                  <a:gd name="connsiteX26-53" fmla="*/ 64509 w 1227003"/>
                  <a:gd name="connsiteY26-54" fmla="*/ 1111184 h 1313625"/>
                  <a:gd name="connsiteX27-55" fmla="*/ 70253 w 1227003"/>
                  <a:gd name="connsiteY27-56" fmla="*/ 1114070 h 1313625"/>
                  <a:gd name="connsiteX28-57" fmla="*/ 86181 w 1227003"/>
                  <a:gd name="connsiteY28-58" fmla="*/ 1074575 h 1313625"/>
                  <a:gd name="connsiteX29-59" fmla="*/ 106708 w 1227003"/>
                  <a:gd name="connsiteY29-60" fmla="*/ 1023678 h 1313625"/>
                  <a:gd name="connsiteX30-61" fmla="*/ 489698 w 1227003"/>
                  <a:gd name="connsiteY30-62" fmla="*/ 551303 h 1313625"/>
                  <a:gd name="connsiteX31-63" fmla="*/ 544351 w 1227003"/>
                  <a:gd name="connsiteY31-64" fmla="*/ 515610 h 1313625"/>
                  <a:gd name="connsiteX32-65" fmla="*/ 489697 w 1227003"/>
                  <a:gd name="connsiteY32-66" fmla="*/ 551304 h 1313625"/>
                  <a:gd name="connsiteX33-67" fmla="*/ 106708 w 1227003"/>
                  <a:gd name="connsiteY33-68" fmla="*/ 1023679 h 1313625"/>
                  <a:gd name="connsiteX34-69" fmla="*/ 86181 w 1227003"/>
                  <a:gd name="connsiteY34-70" fmla="*/ 1074576 h 1313625"/>
                  <a:gd name="connsiteX35-71" fmla="*/ 70254 w 1227003"/>
                  <a:gd name="connsiteY35-72" fmla="*/ 1114071 h 1313625"/>
                  <a:gd name="connsiteX36-73" fmla="*/ 467393 w 1227003"/>
                  <a:gd name="connsiteY36-74" fmla="*/ 1313625 h 1313625"/>
                  <a:gd name="connsiteX0-75" fmla="*/ 467393 w 1227003"/>
                  <a:gd name="connsiteY0-76" fmla="*/ 1313625 h 1313625"/>
                  <a:gd name="connsiteX1-77" fmla="*/ 477090 w 1227003"/>
                  <a:gd name="connsiteY1-78" fmla="*/ 1279288 h 1313625"/>
                  <a:gd name="connsiteX2-79" fmla="*/ 480192 w 1227003"/>
                  <a:gd name="connsiteY2-80" fmla="*/ 1272556 h 1313625"/>
                  <a:gd name="connsiteX3-81" fmla="*/ 541601 w 1227003"/>
                  <a:gd name="connsiteY3-82" fmla="*/ 1139360 h 1313625"/>
                  <a:gd name="connsiteX4-83" fmla="*/ 752732 w 1227003"/>
                  <a:gd name="connsiteY4-84" fmla="*/ 903467 h 1313625"/>
                  <a:gd name="connsiteX5-85" fmla="*/ 1038845 w 1227003"/>
                  <a:gd name="connsiteY5-86" fmla="*/ 767963 h 1313625"/>
                  <a:gd name="connsiteX6-87" fmla="*/ 1186648 w 1227003"/>
                  <a:gd name="connsiteY6-88" fmla="*/ 746493 h 1313625"/>
                  <a:gd name="connsiteX7-89" fmla="*/ 1186649 w 1227003"/>
                  <a:gd name="connsiteY7-90" fmla="*/ 746494 h 1313625"/>
                  <a:gd name="connsiteX8-91" fmla="*/ 1191326 w 1227003"/>
                  <a:gd name="connsiteY8-92" fmla="*/ 745815 h 1313625"/>
                  <a:gd name="connsiteX9-93" fmla="*/ 1227003 w 1227003"/>
                  <a:gd name="connsiteY9-94" fmla="*/ 746261 h 1313625"/>
                  <a:gd name="connsiteX10-95" fmla="*/ 1148361 w 1227003"/>
                  <a:gd name="connsiteY10-96" fmla="*/ 308817 h 1313625"/>
                  <a:gd name="connsiteX11-97" fmla="*/ 1108651 w 1227003"/>
                  <a:gd name="connsiteY11-98" fmla="*/ 312624 h 1313625"/>
                  <a:gd name="connsiteX12-99" fmla="*/ 1051342 w 1227003"/>
                  <a:gd name="connsiteY12-100" fmla="*/ 318120 h 1313625"/>
                  <a:gd name="connsiteX13-101" fmla="*/ 1028048 w 1227003"/>
                  <a:gd name="connsiteY13-102" fmla="*/ 322960 h 1313625"/>
                  <a:gd name="connsiteX14-103" fmla="*/ 1026107 w 1227003"/>
                  <a:gd name="connsiteY14-104" fmla="*/ 322960 h 1313625"/>
                  <a:gd name="connsiteX15-105" fmla="*/ 1051342 w 1227003"/>
                  <a:gd name="connsiteY15-106" fmla="*/ 318118 h 1313625"/>
                  <a:gd name="connsiteX16-107" fmla="*/ 1108652 w 1227003"/>
                  <a:gd name="connsiteY16-108" fmla="*/ 312623 h 1313625"/>
                  <a:gd name="connsiteX17-109" fmla="*/ 1148361 w 1227003"/>
                  <a:gd name="connsiteY17-110" fmla="*/ 308815 h 1313625"/>
                  <a:gd name="connsiteX18-111" fmla="*/ 1147224 w 1227003"/>
                  <a:gd name="connsiteY18-112" fmla="*/ 302491 h 1313625"/>
                  <a:gd name="connsiteX19-113" fmla="*/ 1029842 w 1227003"/>
                  <a:gd name="connsiteY19-114" fmla="*/ 319540 h 1313625"/>
                  <a:gd name="connsiteX20-115" fmla="*/ 352636 w 1227003"/>
                  <a:gd name="connsiteY20-116" fmla="*/ 235 h 1313625"/>
                  <a:gd name="connsiteX21-117" fmla="*/ 352478 w 1227003"/>
                  <a:gd name="connsiteY21-118" fmla="*/ 0 h 1313625"/>
                  <a:gd name="connsiteX22-119" fmla="*/ 352164 w 1227003"/>
                  <a:gd name="connsiteY22-120" fmla="*/ 235 h 1313625"/>
                  <a:gd name="connsiteX23-121" fmla="*/ 0 w 1227003"/>
                  <a:gd name="connsiteY23-122" fmla="*/ 263270 h 1313625"/>
                  <a:gd name="connsiteX24-123" fmla="*/ 180 w 1227003"/>
                  <a:gd name="connsiteY24-124" fmla="*/ 263488 h 1313625"/>
                  <a:gd name="connsiteX25-125" fmla="*/ 114169 w 1227003"/>
                  <a:gd name="connsiteY25-126" fmla="*/ 1003468 h 1313625"/>
                  <a:gd name="connsiteX26-127" fmla="*/ 64509 w 1227003"/>
                  <a:gd name="connsiteY26-128" fmla="*/ 1111184 h 1313625"/>
                  <a:gd name="connsiteX27-129" fmla="*/ 70253 w 1227003"/>
                  <a:gd name="connsiteY27-130" fmla="*/ 1114070 h 1313625"/>
                  <a:gd name="connsiteX28-131" fmla="*/ 86181 w 1227003"/>
                  <a:gd name="connsiteY28-132" fmla="*/ 1074575 h 1313625"/>
                  <a:gd name="connsiteX29-133" fmla="*/ 106708 w 1227003"/>
                  <a:gd name="connsiteY29-134" fmla="*/ 1023678 h 1313625"/>
                  <a:gd name="connsiteX30-135" fmla="*/ 489698 w 1227003"/>
                  <a:gd name="connsiteY30-136" fmla="*/ 551303 h 1313625"/>
                  <a:gd name="connsiteX31-137" fmla="*/ 544351 w 1227003"/>
                  <a:gd name="connsiteY31-138" fmla="*/ 515610 h 1313625"/>
                  <a:gd name="connsiteX32-139" fmla="*/ 106708 w 1227003"/>
                  <a:gd name="connsiteY32-140" fmla="*/ 1023679 h 1313625"/>
                  <a:gd name="connsiteX33-141" fmla="*/ 86181 w 1227003"/>
                  <a:gd name="connsiteY33-142" fmla="*/ 1074576 h 1313625"/>
                  <a:gd name="connsiteX34-143" fmla="*/ 70254 w 1227003"/>
                  <a:gd name="connsiteY34-144" fmla="*/ 1114071 h 1313625"/>
                  <a:gd name="connsiteX35-145" fmla="*/ 467393 w 1227003"/>
                  <a:gd name="connsiteY35-146" fmla="*/ 1313625 h 1313625"/>
                  <a:gd name="connsiteX0-147" fmla="*/ 467393 w 1227003"/>
                  <a:gd name="connsiteY0-148" fmla="*/ 1313625 h 1313625"/>
                  <a:gd name="connsiteX1-149" fmla="*/ 477090 w 1227003"/>
                  <a:gd name="connsiteY1-150" fmla="*/ 1279288 h 1313625"/>
                  <a:gd name="connsiteX2-151" fmla="*/ 480192 w 1227003"/>
                  <a:gd name="connsiteY2-152" fmla="*/ 1272556 h 1313625"/>
                  <a:gd name="connsiteX3-153" fmla="*/ 541601 w 1227003"/>
                  <a:gd name="connsiteY3-154" fmla="*/ 1139360 h 1313625"/>
                  <a:gd name="connsiteX4-155" fmla="*/ 752732 w 1227003"/>
                  <a:gd name="connsiteY4-156" fmla="*/ 903467 h 1313625"/>
                  <a:gd name="connsiteX5-157" fmla="*/ 1038845 w 1227003"/>
                  <a:gd name="connsiteY5-158" fmla="*/ 767963 h 1313625"/>
                  <a:gd name="connsiteX6-159" fmla="*/ 1186648 w 1227003"/>
                  <a:gd name="connsiteY6-160" fmla="*/ 746493 h 1313625"/>
                  <a:gd name="connsiteX7-161" fmla="*/ 1186649 w 1227003"/>
                  <a:gd name="connsiteY7-162" fmla="*/ 746494 h 1313625"/>
                  <a:gd name="connsiteX8-163" fmla="*/ 1191326 w 1227003"/>
                  <a:gd name="connsiteY8-164" fmla="*/ 745815 h 1313625"/>
                  <a:gd name="connsiteX9-165" fmla="*/ 1227003 w 1227003"/>
                  <a:gd name="connsiteY9-166" fmla="*/ 746261 h 1313625"/>
                  <a:gd name="connsiteX10-167" fmla="*/ 1148361 w 1227003"/>
                  <a:gd name="connsiteY10-168" fmla="*/ 308817 h 1313625"/>
                  <a:gd name="connsiteX11-169" fmla="*/ 1108651 w 1227003"/>
                  <a:gd name="connsiteY11-170" fmla="*/ 312624 h 1313625"/>
                  <a:gd name="connsiteX12-171" fmla="*/ 1051342 w 1227003"/>
                  <a:gd name="connsiteY12-172" fmla="*/ 318120 h 1313625"/>
                  <a:gd name="connsiteX13-173" fmla="*/ 1028048 w 1227003"/>
                  <a:gd name="connsiteY13-174" fmla="*/ 322960 h 1313625"/>
                  <a:gd name="connsiteX14-175" fmla="*/ 1026107 w 1227003"/>
                  <a:gd name="connsiteY14-176" fmla="*/ 322960 h 1313625"/>
                  <a:gd name="connsiteX15-177" fmla="*/ 1051342 w 1227003"/>
                  <a:gd name="connsiteY15-178" fmla="*/ 318118 h 1313625"/>
                  <a:gd name="connsiteX16-179" fmla="*/ 1108652 w 1227003"/>
                  <a:gd name="connsiteY16-180" fmla="*/ 312623 h 1313625"/>
                  <a:gd name="connsiteX17-181" fmla="*/ 1148361 w 1227003"/>
                  <a:gd name="connsiteY17-182" fmla="*/ 308815 h 1313625"/>
                  <a:gd name="connsiteX18-183" fmla="*/ 1147224 w 1227003"/>
                  <a:gd name="connsiteY18-184" fmla="*/ 302491 h 1313625"/>
                  <a:gd name="connsiteX19-185" fmla="*/ 1029842 w 1227003"/>
                  <a:gd name="connsiteY19-186" fmla="*/ 319540 h 1313625"/>
                  <a:gd name="connsiteX20-187" fmla="*/ 352636 w 1227003"/>
                  <a:gd name="connsiteY20-188" fmla="*/ 235 h 1313625"/>
                  <a:gd name="connsiteX21-189" fmla="*/ 352478 w 1227003"/>
                  <a:gd name="connsiteY21-190" fmla="*/ 0 h 1313625"/>
                  <a:gd name="connsiteX22-191" fmla="*/ 352164 w 1227003"/>
                  <a:gd name="connsiteY22-192" fmla="*/ 235 h 1313625"/>
                  <a:gd name="connsiteX23-193" fmla="*/ 0 w 1227003"/>
                  <a:gd name="connsiteY23-194" fmla="*/ 263270 h 1313625"/>
                  <a:gd name="connsiteX24-195" fmla="*/ 180 w 1227003"/>
                  <a:gd name="connsiteY24-196" fmla="*/ 263488 h 1313625"/>
                  <a:gd name="connsiteX25-197" fmla="*/ 114169 w 1227003"/>
                  <a:gd name="connsiteY25-198" fmla="*/ 1003468 h 1313625"/>
                  <a:gd name="connsiteX26-199" fmla="*/ 64509 w 1227003"/>
                  <a:gd name="connsiteY26-200" fmla="*/ 1111184 h 1313625"/>
                  <a:gd name="connsiteX27-201" fmla="*/ 70253 w 1227003"/>
                  <a:gd name="connsiteY27-202" fmla="*/ 1114070 h 1313625"/>
                  <a:gd name="connsiteX28-203" fmla="*/ 86181 w 1227003"/>
                  <a:gd name="connsiteY28-204" fmla="*/ 1074575 h 1313625"/>
                  <a:gd name="connsiteX29-205" fmla="*/ 106708 w 1227003"/>
                  <a:gd name="connsiteY29-206" fmla="*/ 1023678 h 1313625"/>
                  <a:gd name="connsiteX30-207" fmla="*/ 489698 w 1227003"/>
                  <a:gd name="connsiteY30-208" fmla="*/ 551303 h 1313625"/>
                  <a:gd name="connsiteX31-209" fmla="*/ 106708 w 1227003"/>
                  <a:gd name="connsiteY31-210" fmla="*/ 1023679 h 1313625"/>
                  <a:gd name="connsiteX32-211" fmla="*/ 86181 w 1227003"/>
                  <a:gd name="connsiteY32-212" fmla="*/ 1074576 h 1313625"/>
                  <a:gd name="connsiteX33-213" fmla="*/ 70254 w 1227003"/>
                  <a:gd name="connsiteY33-214" fmla="*/ 1114071 h 1313625"/>
                  <a:gd name="connsiteX34-215" fmla="*/ 467393 w 1227003"/>
                  <a:gd name="connsiteY34-216" fmla="*/ 1313625 h 1313625"/>
                  <a:gd name="connsiteX0-217" fmla="*/ 467393 w 1227003"/>
                  <a:gd name="connsiteY0-218" fmla="*/ 1313625 h 1313625"/>
                  <a:gd name="connsiteX1-219" fmla="*/ 477090 w 1227003"/>
                  <a:gd name="connsiteY1-220" fmla="*/ 1279288 h 1313625"/>
                  <a:gd name="connsiteX2-221" fmla="*/ 480192 w 1227003"/>
                  <a:gd name="connsiteY2-222" fmla="*/ 1272556 h 1313625"/>
                  <a:gd name="connsiteX3-223" fmla="*/ 541601 w 1227003"/>
                  <a:gd name="connsiteY3-224" fmla="*/ 1139360 h 1313625"/>
                  <a:gd name="connsiteX4-225" fmla="*/ 752732 w 1227003"/>
                  <a:gd name="connsiteY4-226" fmla="*/ 903467 h 1313625"/>
                  <a:gd name="connsiteX5-227" fmla="*/ 1038845 w 1227003"/>
                  <a:gd name="connsiteY5-228" fmla="*/ 767963 h 1313625"/>
                  <a:gd name="connsiteX6-229" fmla="*/ 1186648 w 1227003"/>
                  <a:gd name="connsiteY6-230" fmla="*/ 746493 h 1313625"/>
                  <a:gd name="connsiteX7-231" fmla="*/ 1186649 w 1227003"/>
                  <a:gd name="connsiteY7-232" fmla="*/ 746494 h 1313625"/>
                  <a:gd name="connsiteX8-233" fmla="*/ 1191326 w 1227003"/>
                  <a:gd name="connsiteY8-234" fmla="*/ 745815 h 1313625"/>
                  <a:gd name="connsiteX9-235" fmla="*/ 1227003 w 1227003"/>
                  <a:gd name="connsiteY9-236" fmla="*/ 746261 h 1313625"/>
                  <a:gd name="connsiteX10-237" fmla="*/ 1148361 w 1227003"/>
                  <a:gd name="connsiteY10-238" fmla="*/ 308817 h 1313625"/>
                  <a:gd name="connsiteX11-239" fmla="*/ 1108651 w 1227003"/>
                  <a:gd name="connsiteY11-240" fmla="*/ 312624 h 1313625"/>
                  <a:gd name="connsiteX12-241" fmla="*/ 1051342 w 1227003"/>
                  <a:gd name="connsiteY12-242" fmla="*/ 318120 h 1313625"/>
                  <a:gd name="connsiteX13-243" fmla="*/ 1028048 w 1227003"/>
                  <a:gd name="connsiteY13-244" fmla="*/ 322960 h 1313625"/>
                  <a:gd name="connsiteX14-245" fmla="*/ 1026107 w 1227003"/>
                  <a:gd name="connsiteY14-246" fmla="*/ 322960 h 1313625"/>
                  <a:gd name="connsiteX15-247" fmla="*/ 1051342 w 1227003"/>
                  <a:gd name="connsiteY15-248" fmla="*/ 318118 h 1313625"/>
                  <a:gd name="connsiteX16-249" fmla="*/ 1108652 w 1227003"/>
                  <a:gd name="connsiteY16-250" fmla="*/ 312623 h 1313625"/>
                  <a:gd name="connsiteX17-251" fmla="*/ 1148361 w 1227003"/>
                  <a:gd name="connsiteY17-252" fmla="*/ 308815 h 1313625"/>
                  <a:gd name="connsiteX18-253" fmla="*/ 1147224 w 1227003"/>
                  <a:gd name="connsiteY18-254" fmla="*/ 302491 h 1313625"/>
                  <a:gd name="connsiteX19-255" fmla="*/ 1029842 w 1227003"/>
                  <a:gd name="connsiteY19-256" fmla="*/ 319540 h 1313625"/>
                  <a:gd name="connsiteX20-257" fmla="*/ 352636 w 1227003"/>
                  <a:gd name="connsiteY20-258" fmla="*/ 235 h 1313625"/>
                  <a:gd name="connsiteX21-259" fmla="*/ 352478 w 1227003"/>
                  <a:gd name="connsiteY21-260" fmla="*/ 0 h 1313625"/>
                  <a:gd name="connsiteX22-261" fmla="*/ 352164 w 1227003"/>
                  <a:gd name="connsiteY22-262" fmla="*/ 235 h 1313625"/>
                  <a:gd name="connsiteX23-263" fmla="*/ 0 w 1227003"/>
                  <a:gd name="connsiteY23-264" fmla="*/ 263270 h 1313625"/>
                  <a:gd name="connsiteX24-265" fmla="*/ 180 w 1227003"/>
                  <a:gd name="connsiteY24-266" fmla="*/ 263488 h 1313625"/>
                  <a:gd name="connsiteX25-267" fmla="*/ 114169 w 1227003"/>
                  <a:gd name="connsiteY25-268" fmla="*/ 1003468 h 1313625"/>
                  <a:gd name="connsiteX26-269" fmla="*/ 64509 w 1227003"/>
                  <a:gd name="connsiteY26-270" fmla="*/ 1111184 h 1313625"/>
                  <a:gd name="connsiteX27-271" fmla="*/ 70253 w 1227003"/>
                  <a:gd name="connsiteY27-272" fmla="*/ 1114070 h 1313625"/>
                  <a:gd name="connsiteX28-273" fmla="*/ 86181 w 1227003"/>
                  <a:gd name="connsiteY28-274" fmla="*/ 1074575 h 1313625"/>
                  <a:gd name="connsiteX29-275" fmla="*/ 106708 w 1227003"/>
                  <a:gd name="connsiteY29-276" fmla="*/ 1023678 h 1313625"/>
                  <a:gd name="connsiteX30-277" fmla="*/ 106708 w 1227003"/>
                  <a:gd name="connsiteY30-278" fmla="*/ 1023679 h 1313625"/>
                  <a:gd name="connsiteX31-279" fmla="*/ 86181 w 1227003"/>
                  <a:gd name="connsiteY31-280" fmla="*/ 1074576 h 1313625"/>
                  <a:gd name="connsiteX32-281" fmla="*/ 70254 w 1227003"/>
                  <a:gd name="connsiteY32-282" fmla="*/ 1114071 h 1313625"/>
                  <a:gd name="connsiteX33-283" fmla="*/ 467393 w 1227003"/>
                  <a:gd name="connsiteY33-284" fmla="*/ 1313625 h 13136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
          <p:nvSpPr>
            <p:cNvPr id="23" name="iS1ide-任意多边形: 形状 54" title="yn974ulF9k"/>
            <p:cNvSpPr/>
            <p:nvPr/>
          </p:nvSpPr>
          <p:spPr bwMode="auto">
            <a:xfrm>
              <a:off x="5774151" y="2677130"/>
              <a:ext cx="643698" cy="644043"/>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rgbClr val="C00000"/>
            </a:solidFill>
            <a:ln>
              <a:noFill/>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4" name="iS1ide-任意多边形: 形状 55" title="OXvp1cBoZH"/>
            <p:cNvSpPr>
              <a:spLocks noChangeAspect="1"/>
            </p:cNvSpPr>
            <p:nvPr/>
          </p:nvSpPr>
          <p:spPr bwMode="auto">
            <a:xfrm>
              <a:off x="4859220" y="4540708"/>
              <a:ext cx="626144" cy="596184"/>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rgbClr val="C00000">
                <a:alpha val="75000"/>
              </a:srgbClr>
            </a:solidFill>
            <a:ln>
              <a:noFill/>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sp>
          <p:nvSpPr>
            <p:cNvPr id="25" name="iS1ide-任意多边形: 形状 56" title="eESxyZhHeg"/>
            <p:cNvSpPr/>
            <p:nvPr/>
          </p:nvSpPr>
          <p:spPr bwMode="auto">
            <a:xfrm>
              <a:off x="6877706" y="4469270"/>
              <a:ext cx="490011" cy="61758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rgbClr val="C00000"/>
            </a:solidFill>
            <a:ln>
              <a:noFill/>
            </a:ln>
          </p:spPr>
          <p:txBody>
            <a:bodyPr anchor="ctr"/>
            <a:lstStyle/>
            <a:p>
              <a:pPr algn="ctr"/>
              <a:endParaRPr>
                <a:latin typeface="Agency FB" panose="020B0503020202020204" pitchFamily="34" charset="0"/>
                <a:ea typeface="微软雅黑 Light" panose="020B0502040204020203" pitchFamily="34" charset="-122"/>
                <a:cs typeface="+mn-ea"/>
                <a:sym typeface="Agency FB" panose="020B0503020202020204" pitchFamily="34" charset="0"/>
              </a:endParaRPr>
            </a:p>
          </p:txBody>
        </p:sp>
      </p:grpSp>
      <p:sp>
        <p:nvSpPr>
          <p:cNvPr id="7174" name="文本框 2"/>
          <p:cNvSpPr txBox="1"/>
          <p:nvPr/>
        </p:nvSpPr>
        <p:spPr>
          <a:xfrm>
            <a:off x="4171315" y="1931670"/>
            <a:ext cx="6715125" cy="2798763"/>
          </a:xfrm>
          <a:prstGeom prst="rect">
            <a:avLst/>
          </a:prstGeom>
          <a:noFill/>
          <a:ln w="9525">
            <a:noFill/>
          </a:ln>
        </p:spPr>
        <p:txBody>
          <a:bodyPr wrap="square" anchor="t">
            <a:spAutoFit/>
          </a:bodyPr>
          <a:lstStyle/>
          <a:p>
            <a:pPr>
              <a:lnSpc>
                <a:spcPct val="200000"/>
              </a:lnSpc>
            </a:pPr>
            <a:r>
              <a:rPr lang="en-US" altLang="zh-CN" sz="2000" b="1">
                <a:latin typeface="微软雅黑" panose="020B0503020204020204" charset="-122"/>
                <a:ea typeface="微软雅黑" panose="020B0503020204020204" charset="-122"/>
              </a:rPr>
              <a:t>       </a:t>
            </a:r>
            <a:r>
              <a:rPr lang="zh-CN" altLang="en-US" sz="2200" b="1">
                <a:latin typeface="微软雅黑" panose="020B0503020204020204" charset="-122"/>
                <a:ea typeface="微软雅黑" panose="020B0503020204020204" charset="-122"/>
              </a:rPr>
              <a:t>在党的</a:t>
            </a:r>
            <a:r>
              <a:rPr lang="zh-CN" altLang="en-US" sz="2200" b="1">
                <a:solidFill>
                  <a:srgbClr val="FF0000"/>
                </a:solidFill>
                <a:latin typeface="微软雅黑" panose="020B0503020204020204" charset="-122"/>
                <a:ea typeface="微软雅黑" panose="020B0503020204020204" charset="-122"/>
              </a:rPr>
              <a:t>十九大</a:t>
            </a:r>
            <a:r>
              <a:rPr lang="zh-CN" altLang="en-US" sz="2200" b="1">
                <a:latin typeface="微软雅黑" panose="020B0503020204020204" charset="-122"/>
                <a:ea typeface="微软雅黑" panose="020B0503020204020204" charset="-122"/>
              </a:rPr>
              <a:t>报告中，习近平同志指出，“经过长期努力，中国特色社会主义进入了</a:t>
            </a:r>
            <a:r>
              <a:rPr lang="zh-CN" altLang="en-US" sz="2200" b="1">
                <a:solidFill>
                  <a:srgbClr val="FF0000"/>
                </a:solidFill>
                <a:latin typeface="微软雅黑" panose="020B0503020204020204" charset="-122"/>
                <a:ea typeface="微软雅黑" panose="020B0503020204020204" charset="-122"/>
              </a:rPr>
              <a:t>新时代</a:t>
            </a:r>
            <a:r>
              <a:rPr lang="zh-CN" altLang="en-US" sz="2200" b="1">
                <a:latin typeface="微软雅黑" panose="020B0503020204020204" charset="-122"/>
                <a:ea typeface="微软雅黑" panose="020B0503020204020204" charset="-122"/>
              </a:rPr>
              <a:t>，这是我国发展新的历史方位”。方位决定道路，道路决定命运。全面深刻理解这一重大政治论断，意义深远。</a:t>
            </a:r>
          </a:p>
        </p:txBody>
      </p:sp>
      <p:sp>
        <p:nvSpPr>
          <p:cNvPr id="19" name="文本框 18">
            <a:extLst>
              <a:ext uri="{FF2B5EF4-FFF2-40B4-BE49-F238E27FC236}">
                <a16:creationId xmlns:a16="http://schemas.microsoft.com/office/drawing/2014/main" id="{E4796806-5EC7-46D0-993B-0247BC7623B2}"/>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中国进入新时代</a:t>
            </a:r>
          </a:p>
        </p:txBody>
      </p:sp>
    </p:spTree>
    <p:extLst>
      <p:ext uri="{BB962C8B-B14F-4D97-AF65-F5344CB8AC3E}">
        <p14:creationId xmlns:p14="http://schemas.microsoft.com/office/powerpoint/2010/main" val="20772096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par>
                          <p:cTn id="8" fill="hold">
                            <p:stCondLst>
                              <p:cond delay="2000"/>
                            </p:stCondLst>
                            <p:childTnLst>
                              <p:par>
                                <p:cTn id="9" presetID="20" presetClass="entr" presetSubtype="0" fill="hold" grpId="0" nodeType="afterEffect">
                                  <p:stCondLst>
                                    <p:cond delay="0"/>
                                  </p:stCondLst>
                                  <p:childTnLst>
                                    <p:set>
                                      <p:cBhvr>
                                        <p:cTn id="10" dur="1" fill="hold">
                                          <p:stCondLst>
                                            <p:cond delay="0"/>
                                          </p:stCondLst>
                                        </p:cTn>
                                        <p:tgtEl>
                                          <p:spTgt spid="7174"/>
                                        </p:tgtEl>
                                        <p:attrNameLst>
                                          <p:attrName>style.visibility</p:attrName>
                                        </p:attrNameLst>
                                      </p:cBhvr>
                                      <p:to>
                                        <p:strVal val="visible"/>
                                      </p:to>
                                    </p:set>
                                    <p:animEffect transition="in" filter="wedge">
                                      <p:cBhvr>
                                        <p:cTn id="11" dur="20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肘形连接符 6"/>
          <p:cNvCxnSpPr/>
          <p:nvPr/>
        </p:nvCxnSpPr>
        <p:spPr>
          <a:xfrm flipV="1">
            <a:off x="2073275" y="3059113"/>
            <a:ext cx="8101013" cy="1620838"/>
          </a:xfrm>
          <a:prstGeom prst="bentConnector3">
            <a:avLst>
              <a:gd name="adj1" fmla="val 46711"/>
            </a:avLst>
          </a:prstGeom>
          <a:ln w="165100">
            <a:solidFill>
              <a:srgbClr val="FF000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9464" name="文本框 3"/>
          <p:cNvSpPr txBox="1"/>
          <p:nvPr/>
        </p:nvSpPr>
        <p:spPr>
          <a:xfrm>
            <a:off x="2073275" y="4699000"/>
            <a:ext cx="4000500" cy="582613"/>
          </a:xfrm>
          <a:prstGeom prst="rect">
            <a:avLst/>
          </a:prstGeom>
          <a:noFill/>
          <a:ln w="9525">
            <a:noFill/>
          </a:ln>
        </p:spPr>
        <p:txBody>
          <a:bodyPr wrap="square" anchor="t">
            <a:spAutoFit/>
          </a:bodyPr>
          <a:lstStyle/>
          <a:p>
            <a:r>
              <a:rPr lang="en-US" altLang="zh-CN" sz="3200">
                <a:solidFill>
                  <a:srgbClr val="C00000"/>
                </a:solidFill>
                <a:latin typeface="微软雅黑" panose="020B0503020204020204" charset="-122"/>
                <a:ea typeface="微软雅黑" panose="020B0503020204020204" charset="-122"/>
              </a:rPr>
              <a:t>2020</a:t>
            </a:r>
            <a:r>
              <a:rPr lang="zh-CN" altLang="en-US" sz="3200">
                <a:solidFill>
                  <a:srgbClr val="C00000"/>
                </a:solidFill>
                <a:latin typeface="微软雅黑" panose="020B0503020204020204" charset="-122"/>
                <a:ea typeface="微软雅黑" panose="020B0503020204020204" charset="-122"/>
              </a:rPr>
              <a:t>年</a:t>
            </a:r>
            <a:r>
              <a:rPr lang="en-US" altLang="zh-CN" sz="3200">
                <a:solidFill>
                  <a:srgbClr val="C00000"/>
                </a:solidFill>
                <a:latin typeface="微软雅黑" panose="020B0503020204020204" charset="-122"/>
                <a:ea typeface="微软雅黑" panose="020B0503020204020204" charset="-122"/>
              </a:rPr>
              <a:t>-2035</a:t>
            </a:r>
            <a:r>
              <a:rPr lang="zh-CN" altLang="en-US" sz="3200">
                <a:solidFill>
                  <a:srgbClr val="C00000"/>
                </a:solidFill>
                <a:latin typeface="微软雅黑" panose="020B0503020204020204" charset="-122"/>
                <a:ea typeface="微软雅黑" panose="020B0503020204020204" charset="-122"/>
              </a:rPr>
              <a:t>年</a:t>
            </a:r>
          </a:p>
        </p:txBody>
      </p:sp>
      <p:sp>
        <p:nvSpPr>
          <p:cNvPr id="19465" name="文本框 8"/>
          <p:cNvSpPr txBox="1"/>
          <p:nvPr/>
        </p:nvSpPr>
        <p:spPr>
          <a:xfrm>
            <a:off x="2063750" y="3213100"/>
            <a:ext cx="3854450" cy="1322070"/>
          </a:xfrm>
          <a:prstGeom prst="rect">
            <a:avLst/>
          </a:prstGeom>
          <a:noFill/>
          <a:ln w="9525">
            <a:noFill/>
          </a:ln>
        </p:spPr>
        <p:txBody>
          <a:bodyPr wrap="square" anchor="t">
            <a:spAutoFit/>
          </a:bodyPr>
          <a:lstStyle/>
          <a:p>
            <a:r>
              <a:rPr lang="zh-CN" altLang="en-US" sz="4000">
                <a:solidFill>
                  <a:srgbClr val="C00000"/>
                </a:solidFill>
                <a:latin typeface="幼圆" panose="02010509060101010101" charset="-122"/>
                <a:ea typeface="幼圆" panose="02010509060101010101" charset="-122"/>
              </a:rPr>
              <a:t>基本实现</a:t>
            </a:r>
          </a:p>
          <a:p>
            <a:r>
              <a:rPr lang="zh-CN" altLang="en-US" sz="4000">
                <a:solidFill>
                  <a:srgbClr val="C00000"/>
                </a:solidFill>
                <a:latin typeface="幼圆" panose="02010509060101010101" charset="-122"/>
                <a:ea typeface="幼圆" panose="02010509060101010101" charset="-122"/>
              </a:rPr>
              <a:t>社会主义现代化</a:t>
            </a:r>
          </a:p>
        </p:txBody>
      </p:sp>
      <p:sp>
        <p:nvSpPr>
          <p:cNvPr id="19466" name="文本框 9"/>
          <p:cNvSpPr txBox="1"/>
          <p:nvPr/>
        </p:nvSpPr>
        <p:spPr>
          <a:xfrm>
            <a:off x="5921375" y="3098800"/>
            <a:ext cx="4252913" cy="584200"/>
          </a:xfrm>
          <a:prstGeom prst="rect">
            <a:avLst/>
          </a:prstGeom>
          <a:noFill/>
          <a:ln w="9525">
            <a:noFill/>
          </a:ln>
        </p:spPr>
        <p:txBody>
          <a:bodyPr wrap="square" anchor="t">
            <a:spAutoFit/>
          </a:bodyPr>
          <a:lstStyle/>
          <a:p>
            <a:r>
              <a:rPr lang="en-US" altLang="zh-CN" sz="3200">
                <a:solidFill>
                  <a:srgbClr val="C00000"/>
                </a:solidFill>
                <a:latin typeface="微软雅黑" panose="020B0503020204020204" charset="-122"/>
                <a:ea typeface="微软雅黑" panose="020B0503020204020204" charset="-122"/>
              </a:rPr>
              <a:t>2035</a:t>
            </a:r>
            <a:r>
              <a:rPr lang="zh-CN" altLang="en-US" sz="3200">
                <a:solidFill>
                  <a:srgbClr val="C00000"/>
                </a:solidFill>
                <a:latin typeface="微软雅黑" panose="020B0503020204020204" charset="-122"/>
                <a:ea typeface="微软雅黑" panose="020B0503020204020204" charset="-122"/>
              </a:rPr>
              <a:t>年</a:t>
            </a:r>
            <a:r>
              <a:rPr lang="en-US" altLang="zh-CN" sz="3200">
                <a:solidFill>
                  <a:srgbClr val="C00000"/>
                </a:solidFill>
                <a:latin typeface="微软雅黑" panose="020B0503020204020204" charset="-122"/>
                <a:ea typeface="微软雅黑" panose="020B0503020204020204" charset="-122"/>
              </a:rPr>
              <a:t>-</a:t>
            </a:r>
            <a:r>
              <a:rPr lang="zh-CN" altLang="en-US" sz="3200">
                <a:solidFill>
                  <a:srgbClr val="C00000"/>
                </a:solidFill>
                <a:latin typeface="微软雅黑" panose="020B0503020204020204" charset="-122"/>
                <a:ea typeface="微软雅黑" panose="020B0503020204020204" charset="-122"/>
              </a:rPr>
              <a:t>本世纪中叶</a:t>
            </a:r>
          </a:p>
        </p:txBody>
      </p:sp>
      <p:sp>
        <p:nvSpPr>
          <p:cNvPr id="19467" name="文本框 10"/>
          <p:cNvSpPr txBox="1"/>
          <p:nvPr/>
        </p:nvSpPr>
        <p:spPr>
          <a:xfrm>
            <a:off x="5746750" y="1643063"/>
            <a:ext cx="3856038" cy="1322387"/>
          </a:xfrm>
          <a:prstGeom prst="rect">
            <a:avLst/>
          </a:prstGeom>
          <a:noFill/>
          <a:ln w="9525">
            <a:noFill/>
          </a:ln>
        </p:spPr>
        <p:txBody>
          <a:bodyPr wrap="square" anchor="t">
            <a:spAutoFit/>
          </a:bodyPr>
          <a:lstStyle/>
          <a:p>
            <a:r>
              <a:rPr lang="zh-CN" altLang="en-US" sz="4000">
                <a:solidFill>
                  <a:srgbClr val="C00000"/>
                </a:solidFill>
                <a:latin typeface="幼圆" panose="02010509060101010101" charset="-122"/>
                <a:ea typeface="幼圆" panose="02010509060101010101" charset="-122"/>
              </a:rPr>
              <a:t>建成社会</a:t>
            </a:r>
          </a:p>
          <a:p>
            <a:r>
              <a:rPr lang="zh-CN" altLang="en-US" sz="4000">
                <a:solidFill>
                  <a:srgbClr val="C00000"/>
                </a:solidFill>
                <a:latin typeface="幼圆" panose="02010509060101010101" charset="-122"/>
                <a:ea typeface="幼圆" panose="02010509060101010101" charset="-122"/>
              </a:rPr>
              <a:t>主义现代化强国</a:t>
            </a:r>
          </a:p>
        </p:txBody>
      </p:sp>
      <p:sp>
        <p:nvSpPr>
          <p:cNvPr id="10" name="文本框 9">
            <a:extLst>
              <a:ext uri="{FF2B5EF4-FFF2-40B4-BE49-F238E27FC236}">
                <a16:creationId xmlns:a16="http://schemas.microsoft.com/office/drawing/2014/main" id="{03AD2CA8-B369-496C-AFF9-01C46387C45E}"/>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中国进入新时代</a:t>
            </a:r>
          </a:p>
        </p:txBody>
      </p:sp>
    </p:spTree>
    <p:extLst>
      <p:ext uri="{BB962C8B-B14F-4D97-AF65-F5344CB8AC3E}">
        <p14:creationId xmlns:p14="http://schemas.microsoft.com/office/powerpoint/2010/main" val="25077271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5330" y="1670685"/>
            <a:ext cx="3958940" cy="3684548"/>
            <a:chOff x="4918" y="2203"/>
            <a:chExt cx="4021" cy="4037"/>
          </a:xfrm>
        </p:grpSpPr>
        <p:sp>
          <p:nvSpPr>
            <p:cNvPr id="10" name="任意多边形 63"/>
            <p:cNvSpPr/>
            <p:nvPr/>
          </p:nvSpPr>
          <p:spPr>
            <a:xfrm>
              <a:off x="4923" y="2203"/>
              <a:ext cx="1925" cy="1898"/>
            </a:xfrm>
            <a:custGeom>
              <a:avLst/>
              <a:gdLst>
                <a:gd name="connsiteX0" fmla="*/ 615064 w 1870190"/>
                <a:gd name="connsiteY0" fmla="*/ 0 h 1843677"/>
                <a:gd name="connsiteX1" fmla="*/ 1049979 w 1870190"/>
                <a:gd name="connsiteY1" fmla="*/ 180148 h 1843677"/>
                <a:gd name="connsiteX2" fmla="*/ 1870190 w 1870190"/>
                <a:gd name="connsiteY2" fmla="*/ 1000359 h 1843677"/>
                <a:gd name="connsiteX3" fmla="*/ 1828048 w 1870190"/>
                <a:gd name="connsiteY3" fmla="*/ 1002487 h 1843677"/>
                <a:gd name="connsiteX4" fmla="*/ 986041 w 1870190"/>
                <a:gd name="connsiteY4" fmla="*/ 1763755 h 1843677"/>
                <a:gd name="connsiteX5" fmla="*/ 973843 w 1870190"/>
                <a:gd name="connsiteY5" fmla="*/ 1843677 h 1843677"/>
                <a:gd name="connsiteX6" fmla="*/ 180147 w 1870190"/>
                <a:gd name="connsiteY6" fmla="*/ 1049981 h 1843677"/>
                <a:gd name="connsiteX7" fmla="*/ 180147 w 1870190"/>
                <a:gd name="connsiteY7" fmla="*/ 180148 h 1843677"/>
                <a:gd name="connsiteX8" fmla="*/ 615064 w 1870190"/>
                <a:gd name="connsiteY8" fmla="*/ 0 h 184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190" h="1843677">
                  <a:moveTo>
                    <a:pt x="615064" y="0"/>
                  </a:moveTo>
                  <a:cubicBezTo>
                    <a:pt x="772472" y="1"/>
                    <a:pt x="929881" y="60049"/>
                    <a:pt x="1049979" y="180148"/>
                  </a:cubicBezTo>
                  <a:lnTo>
                    <a:pt x="1870190" y="1000359"/>
                  </a:lnTo>
                  <a:lnTo>
                    <a:pt x="1828048" y="1002487"/>
                  </a:lnTo>
                  <a:cubicBezTo>
                    <a:pt x="1408674" y="1045077"/>
                    <a:pt x="1069131" y="1357708"/>
                    <a:pt x="986041" y="1763755"/>
                  </a:cubicBezTo>
                  <a:lnTo>
                    <a:pt x="973843" y="1843677"/>
                  </a:lnTo>
                  <a:lnTo>
                    <a:pt x="180147" y="1049981"/>
                  </a:lnTo>
                  <a:cubicBezTo>
                    <a:pt x="-60050" y="809784"/>
                    <a:pt x="-60050" y="420345"/>
                    <a:pt x="180147" y="180148"/>
                  </a:cubicBezTo>
                  <a:cubicBezTo>
                    <a:pt x="300246" y="60049"/>
                    <a:pt x="457654" y="1"/>
                    <a:pt x="615064" y="0"/>
                  </a:cubicBezTo>
                  <a:close/>
                </a:path>
              </a:pathLst>
            </a:custGeom>
            <a:solidFill>
              <a:srgbClr val="C00000">
                <a:alpha val="75000"/>
              </a:srgbClr>
            </a:solidFill>
            <a:ln w="12700" cap="flat" cmpd="sng" algn="ctr">
              <a:noFill/>
              <a:prstDash val="solid"/>
              <a:miter lim="800000"/>
            </a:ln>
            <a:effectLst/>
          </p:spPr>
          <p:txBody>
            <a:bodyPr lIns="91425" tIns="45712" rIns="91425" bIns="45712" rtlCol="0" anchor="ctr"/>
            <a:lstStyle/>
            <a:p>
              <a:pPr algn="ctr" defTabSz="913765">
                <a:defRPr/>
              </a:pPr>
              <a:endParaRPr lang="zh-CN" altLang="en-US" sz="1775" kern="0" dirty="0">
                <a:solidFill>
                  <a:prstClr val="white"/>
                </a:solidFill>
                <a:latin typeface="Calibri" panose="020F0502020204030204"/>
              </a:endParaRPr>
            </a:p>
          </p:txBody>
        </p:sp>
        <p:sp>
          <p:nvSpPr>
            <p:cNvPr id="11" name="任意多边形 64"/>
            <p:cNvSpPr/>
            <p:nvPr/>
          </p:nvSpPr>
          <p:spPr>
            <a:xfrm>
              <a:off x="7025" y="2224"/>
              <a:ext cx="1909" cy="1939"/>
            </a:xfrm>
            <a:custGeom>
              <a:avLst/>
              <a:gdLst>
                <a:gd name="connsiteX0" fmla="*/ 1239496 w 1854559"/>
                <a:gd name="connsiteY0" fmla="*/ 0 h 1883386"/>
                <a:gd name="connsiteX1" fmla="*/ 1674412 w 1854559"/>
                <a:gd name="connsiteY1" fmla="*/ 180147 h 1883386"/>
                <a:gd name="connsiteX2" fmla="*/ 1674413 w 1854559"/>
                <a:gd name="connsiteY2" fmla="*/ 1049980 h 1883386"/>
                <a:gd name="connsiteX3" fmla="*/ 841007 w 1854559"/>
                <a:gd name="connsiteY3" fmla="*/ 1883386 h 1883386"/>
                <a:gd name="connsiteX4" fmla="*/ 838743 w 1854559"/>
                <a:gd name="connsiteY4" fmla="*/ 1838559 h 1883386"/>
                <a:gd name="connsiteX5" fmla="*/ 77475 w 1854559"/>
                <a:gd name="connsiteY5" fmla="*/ 996552 h 1883386"/>
                <a:gd name="connsiteX6" fmla="*/ 0 w 1854559"/>
                <a:gd name="connsiteY6" fmla="*/ 984728 h 1883386"/>
                <a:gd name="connsiteX7" fmla="*/ 804580 w 1854559"/>
                <a:gd name="connsiteY7" fmla="*/ 180147 h 1883386"/>
                <a:gd name="connsiteX8" fmla="*/ 1239496 w 1854559"/>
                <a:gd name="connsiteY8" fmla="*/ 0 h 188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559" h="1883386">
                  <a:moveTo>
                    <a:pt x="1239496" y="0"/>
                  </a:moveTo>
                  <a:cubicBezTo>
                    <a:pt x="1396905" y="0"/>
                    <a:pt x="1554314" y="60049"/>
                    <a:pt x="1674412" y="180147"/>
                  </a:cubicBezTo>
                  <a:cubicBezTo>
                    <a:pt x="1914609" y="420344"/>
                    <a:pt x="1914609" y="809783"/>
                    <a:pt x="1674413" y="1049980"/>
                  </a:cubicBezTo>
                  <a:lnTo>
                    <a:pt x="841007" y="1883386"/>
                  </a:lnTo>
                  <a:lnTo>
                    <a:pt x="838743" y="1838559"/>
                  </a:lnTo>
                  <a:cubicBezTo>
                    <a:pt x="796153" y="1419185"/>
                    <a:pt x="483523" y="1079642"/>
                    <a:pt x="77475" y="996552"/>
                  </a:cubicBezTo>
                  <a:lnTo>
                    <a:pt x="0" y="984728"/>
                  </a:lnTo>
                  <a:lnTo>
                    <a:pt x="804580" y="180147"/>
                  </a:lnTo>
                  <a:cubicBezTo>
                    <a:pt x="924679" y="60049"/>
                    <a:pt x="1082088" y="0"/>
                    <a:pt x="1239496" y="0"/>
                  </a:cubicBezTo>
                  <a:close/>
                </a:path>
              </a:pathLst>
            </a:custGeom>
            <a:solidFill>
              <a:srgbClr val="C00000">
                <a:alpha val="75000"/>
              </a:srgbClr>
            </a:solidFill>
            <a:ln w="12700" cap="flat" cmpd="sng" algn="ctr">
              <a:noFill/>
              <a:prstDash val="solid"/>
              <a:miter lim="800000"/>
            </a:ln>
            <a:effectLst/>
          </p:spPr>
          <p:txBody>
            <a:bodyPr lIns="91425" tIns="45712" rIns="91425" bIns="45712" rtlCol="0" anchor="ctr"/>
            <a:lstStyle/>
            <a:p>
              <a:pPr algn="ctr" defTabSz="913765">
                <a:defRPr/>
              </a:pPr>
              <a:endParaRPr lang="zh-CN" altLang="en-US" sz="1775" kern="0" dirty="0">
                <a:solidFill>
                  <a:prstClr val="white"/>
                </a:solidFill>
                <a:latin typeface="Calibri" panose="020F0502020204030204"/>
              </a:endParaRPr>
            </a:p>
          </p:txBody>
        </p:sp>
        <p:sp>
          <p:nvSpPr>
            <p:cNvPr id="12" name="任意多边形 65"/>
            <p:cNvSpPr/>
            <p:nvPr/>
          </p:nvSpPr>
          <p:spPr>
            <a:xfrm>
              <a:off x="7022" y="4275"/>
              <a:ext cx="1917" cy="1944"/>
            </a:xfrm>
            <a:custGeom>
              <a:avLst/>
              <a:gdLst>
                <a:gd name="connsiteX0" fmla="*/ 843318 w 1862160"/>
                <a:gd name="connsiteY0" fmla="*/ 0 h 1888674"/>
                <a:gd name="connsiteX1" fmla="*/ 1682013 w 1862160"/>
                <a:gd name="connsiteY1" fmla="*/ 838695 h 1888674"/>
                <a:gd name="connsiteX2" fmla="*/ 1682013 w 1862160"/>
                <a:gd name="connsiteY2" fmla="*/ 1708527 h 1888674"/>
                <a:gd name="connsiteX3" fmla="*/ 812180 w 1862160"/>
                <a:gd name="connsiteY3" fmla="*/ 1708527 h 1888674"/>
                <a:gd name="connsiteX4" fmla="*/ 0 w 1862160"/>
                <a:gd name="connsiteY4" fmla="*/ 896347 h 1888674"/>
                <a:gd name="connsiteX5" fmla="*/ 79922 w 1862160"/>
                <a:gd name="connsiteY5" fmla="*/ 884149 h 1888674"/>
                <a:gd name="connsiteX6" fmla="*/ 841190 w 1862160"/>
                <a:gd name="connsiteY6" fmla="*/ 42142 h 1888674"/>
                <a:gd name="connsiteX7" fmla="*/ 843318 w 1862160"/>
                <a:gd name="connsiteY7" fmla="*/ 0 h 188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160" h="1888674">
                  <a:moveTo>
                    <a:pt x="843318" y="0"/>
                  </a:moveTo>
                  <a:lnTo>
                    <a:pt x="1682013" y="838695"/>
                  </a:lnTo>
                  <a:cubicBezTo>
                    <a:pt x="1922209" y="1078891"/>
                    <a:pt x="1922209" y="1468330"/>
                    <a:pt x="1682013" y="1708527"/>
                  </a:cubicBezTo>
                  <a:cubicBezTo>
                    <a:pt x="1441816" y="1948724"/>
                    <a:pt x="1052377" y="1948724"/>
                    <a:pt x="812180" y="1708527"/>
                  </a:cubicBezTo>
                  <a:lnTo>
                    <a:pt x="0" y="896347"/>
                  </a:lnTo>
                  <a:lnTo>
                    <a:pt x="79922" y="884149"/>
                  </a:lnTo>
                  <a:cubicBezTo>
                    <a:pt x="485970" y="801060"/>
                    <a:pt x="798600" y="461516"/>
                    <a:pt x="841190" y="42142"/>
                  </a:cubicBezTo>
                  <a:lnTo>
                    <a:pt x="843318" y="0"/>
                  </a:lnTo>
                  <a:close/>
                </a:path>
              </a:pathLst>
            </a:custGeom>
            <a:solidFill>
              <a:srgbClr val="C00000">
                <a:alpha val="75000"/>
              </a:srgbClr>
            </a:solidFill>
            <a:ln w="12700" cap="flat" cmpd="sng" algn="ctr">
              <a:noFill/>
              <a:prstDash val="solid"/>
              <a:miter lim="800000"/>
            </a:ln>
            <a:effectLst/>
          </p:spPr>
          <p:txBody>
            <a:bodyPr lIns="91425" tIns="45712" rIns="91425" bIns="45712" rtlCol="0" anchor="ctr"/>
            <a:lstStyle/>
            <a:p>
              <a:pPr algn="ctr" defTabSz="913765">
                <a:defRPr/>
              </a:pPr>
              <a:endParaRPr lang="zh-CN" altLang="en-US" sz="1775" kern="0" dirty="0">
                <a:solidFill>
                  <a:prstClr val="white"/>
                </a:solidFill>
                <a:latin typeface="Calibri" panose="020F0502020204030204"/>
              </a:endParaRPr>
            </a:p>
          </p:txBody>
        </p:sp>
        <p:sp>
          <p:nvSpPr>
            <p:cNvPr id="13" name="任意多边形 66"/>
            <p:cNvSpPr/>
            <p:nvPr/>
          </p:nvSpPr>
          <p:spPr>
            <a:xfrm>
              <a:off x="4918" y="4337"/>
              <a:ext cx="1933" cy="1903"/>
            </a:xfrm>
            <a:custGeom>
              <a:avLst/>
              <a:gdLst>
                <a:gd name="connsiteX0" fmla="*/ 979371 w 1878030"/>
                <a:gd name="connsiteY0" fmla="*/ 0 h 1849202"/>
                <a:gd name="connsiteX1" fmla="*/ 991195 w 1878030"/>
                <a:gd name="connsiteY1" fmla="*/ 77475 h 1849202"/>
                <a:gd name="connsiteX2" fmla="*/ 1833202 w 1878030"/>
                <a:gd name="connsiteY2" fmla="*/ 838743 h 1849202"/>
                <a:gd name="connsiteX3" fmla="*/ 1878030 w 1878030"/>
                <a:gd name="connsiteY3" fmla="*/ 841007 h 1849202"/>
                <a:gd name="connsiteX4" fmla="*/ 1049980 w 1878030"/>
                <a:gd name="connsiteY4" fmla="*/ 1669055 h 1849202"/>
                <a:gd name="connsiteX5" fmla="*/ 180148 w 1878030"/>
                <a:gd name="connsiteY5" fmla="*/ 1669055 h 1849202"/>
                <a:gd name="connsiteX6" fmla="*/ 0 w 1878030"/>
                <a:gd name="connsiteY6" fmla="*/ 1234138 h 1849202"/>
                <a:gd name="connsiteX7" fmla="*/ 180148 w 1878030"/>
                <a:gd name="connsiteY7" fmla="*/ 799223 h 1849202"/>
                <a:gd name="connsiteX8" fmla="*/ 979371 w 1878030"/>
                <a:gd name="connsiteY8" fmla="*/ 0 h 184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8030" h="1849202">
                  <a:moveTo>
                    <a:pt x="979371" y="0"/>
                  </a:moveTo>
                  <a:lnTo>
                    <a:pt x="991195" y="77475"/>
                  </a:lnTo>
                  <a:cubicBezTo>
                    <a:pt x="1074285" y="483523"/>
                    <a:pt x="1413828" y="796153"/>
                    <a:pt x="1833202" y="838743"/>
                  </a:cubicBezTo>
                  <a:lnTo>
                    <a:pt x="1878030" y="841007"/>
                  </a:lnTo>
                  <a:lnTo>
                    <a:pt x="1049980" y="1669055"/>
                  </a:lnTo>
                  <a:cubicBezTo>
                    <a:pt x="809784" y="1909252"/>
                    <a:pt x="420345" y="1909252"/>
                    <a:pt x="180148" y="1669055"/>
                  </a:cubicBezTo>
                  <a:cubicBezTo>
                    <a:pt x="60049" y="1548956"/>
                    <a:pt x="1" y="1391548"/>
                    <a:pt x="0" y="1234138"/>
                  </a:cubicBezTo>
                  <a:cubicBezTo>
                    <a:pt x="1" y="1076730"/>
                    <a:pt x="60049" y="919321"/>
                    <a:pt x="180148" y="799223"/>
                  </a:cubicBezTo>
                  <a:lnTo>
                    <a:pt x="979371" y="0"/>
                  </a:lnTo>
                  <a:close/>
                </a:path>
              </a:pathLst>
            </a:custGeom>
            <a:solidFill>
              <a:srgbClr val="C00000">
                <a:alpha val="75000"/>
              </a:srgbClr>
            </a:solidFill>
            <a:ln w="12700" cap="flat" cmpd="sng" algn="ctr">
              <a:noFill/>
              <a:prstDash val="solid"/>
              <a:miter lim="800000"/>
            </a:ln>
            <a:effectLst/>
          </p:spPr>
          <p:txBody>
            <a:bodyPr lIns="91425" tIns="45712" rIns="91425" bIns="45712" rtlCol="0" anchor="ctr"/>
            <a:lstStyle/>
            <a:p>
              <a:pPr algn="ctr" defTabSz="913765">
                <a:defRPr/>
              </a:pPr>
              <a:endParaRPr lang="zh-CN" altLang="en-US" sz="1775" kern="0" dirty="0">
                <a:solidFill>
                  <a:prstClr val="white"/>
                </a:solidFill>
                <a:latin typeface="Calibri" panose="020F0502020204030204"/>
              </a:endParaRPr>
            </a:p>
          </p:txBody>
        </p:sp>
        <p:sp>
          <p:nvSpPr>
            <p:cNvPr id="3" name="任意多边形 70"/>
            <p:cNvSpPr/>
            <p:nvPr/>
          </p:nvSpPr>
          <p:spPr>
            <a:xfrm>
              <a:off x="5886" y="4244"/>
              <a:ext cx="1019" cy="994"/>
            </a:xfrm>
            <a:custGeom>
              <a:avLst/>
              <a:gdLst>
                <a:gd name="connsiteX0" fmla="*/ 0 w 990303"/>
                <a:gd name="connsiteY0" fmla="*/ 0 h 966152"/>
                <a:gd name="connsiteX1" fmla="*/ 391212 w 990303"/>
                <a:gd name="connsiteY1" fmla="*/ 0 h 966152"/>
                <a:gd name="connsiteX2" fmla="*/ 400871 w 990303"/>
                <a:gd name="connsiteY2" fmla="*/ 95820 h 966152"/>
                <a:gd name="connsiteX3" fmla="*/ 990303 w 990303"/>
                <a:gd name="connsiteY3" fmla="*/ 576220 h 966152"/>
                <a:gd name="connsiteX4" fmla="*/ 990303 w 990303"/>
                <a:gd name="connsiteY4" fmla="*/ 966152 h 966152"/>
                <a:gd name="connsiteX5" fmla="*/ 3835 w 990303"/>
                <a:gd name="connsiteY5" fmla="*/ 75949 h 966152"/>
                <a:gd name="connsiteX6" fmla="*/ 0 w 990303"/>
                <a:gd name="connsiteY6" fmla="*/ 0 h 9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303" h="966152">
                  <a:moveTo>
                    <a:pt x="0" y="0"/>
                  </a:moveTo>
                  <a:lnTo>
                    <a:pt x="391212" y="0"/>
                  </a:lnTo>
                  <a:lnTo>
                    <a:pt x="400871" y="95820"/>
                  </a:lnTo>
                  <a:cubicBezTo>
                    <a:pt x="456974" y="369984"/>
                    <a:pt x="699554" y="576220"/>
                    <a:pt x="990303" y="576220"/>
                  </a:cubicBezTo>
                  <a:lnTo>
                    <a:pt x="990303" y="966152"/>
                  </a:lnTo>
                  <a:cubicBezTo>
                    <a:pt x="476893" y="966152"/>
                    <a:pt x="54615" y="575963"/>
                    <a:pt x="3835" y="75949"/>
                  </a:cubicBezTo>
                  <a:lnTo>
                    <a:pt x="0" y="0"/>
                  </a:lnTo>
                  <a:close/>
                </a:path>
              </a:pathLst>
            </a:custGeom>
            <a:solidFill>
              <a:srgbClr val="FF0000"/>
            </a:solidFill>
            <a:ln w="12700" cap="flat" cmpd="sng" algn="ctr">
              <a:noFill/>
              <a:prstDash val="solid"/>
              <a:miter lim="800000"/>
            </a:ln>
            <a:effectLst/>
            <a:scene3d>
              <a:camera prst="orthographicFront"/>
              <a:lightRig rig="threePt" dir="t"/>
            </a:scene3d>
            <a:sp3d prstMaterial="softEdge"/>
          </p:spPr>
          <p:txBody>
            <a:bodyPr lIns="91425" tIns="45712" rIns="91425" bIns="45712" rtlCol="0" anchor="ctr"/>
            <a:lstStyle/>
            <a:p>
              <a:pPr algn="ctr" defTabSz="913765"/>
              <a:endParaRPr lang="zh-CN" altLang="en-US" sz="1775" kern="0" dirty="0">
                <a:solidFill>
                  <a:prstClr val="white"/>
                </a:solidFill>
                <a:latin typeface="Calibri" panose="020F0502020204030204"/>
              </a:endParaRPr>
            </a:p>
          </p:txBody>
        </p:sp>
        <p:sp>
          <p:nvSpPr>
            <p:cNvPr id="5" name="任意多边形 71"/>
            <p:cNvSpPr/>
            <p:nvPr/>
          </p:nvSpPr>
          <p:spPr>
            <a:xfrm>
              <a:off x="5884" y="3197"/>
              <a:ext cx="1021" cy="1047"/>
            </a:xfrm>
            <a:custGeom>
              <a:avLst/>
              <a:gdLst>
                <a:gd name="connsiteX0" fmla="*/ 991587 w 991587"/>
                <a:gd name="connsiteY0" fmla="*/ 0 h 1017022"/>
                <a:gd name="connsiteX1" fmla="*/ 991587 w 991587"/>
                <a:gd name="connsiteY1" fmla="*/ 389932 h 1017022"/>
                <a:gd name="connsiteX2" fmla="*/ 389932 w 991587"/>
                <a:gd name="connsiteY2" fmla="*/ 991587 h 1017022"/>
                <a:gd name="connsiteX3" fmla="*/ 392496 w 991587"/>
                <a:gd name="connsiteY3" fmla="*/ 1017022 h 1017022"/>
                <a:gd name="connsiteX4" fmla="*/ 1284 w 991587"/>
                <a:gd name="connsiteY4" fmla="*/ 1017022 h 1017022"/>
                <a:gd name="connsiteX5" fmla="*/ 0 w 991587"/>
                <a:gd name="connsiteY5" fmla="*/ 991587 h 1017022"/>
                <a:gd name="connsiteX6" fmla="*/ 991587 w 991587"/>
                <a:gd name="connsiteY6" fmla="*/ 0 h 101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587" h="1017022">
                  <a:moveTo>
                    <a:pt x="991587" y="0"/>
                  </a:moveTo>
                  <a:lnTo>
                    <a:pt x="991587" y="389932"/>
                  </a:lnTo>
                  <a:cubicBezTo>
                    <a:pt x="659302" y="389932"/>
                    <a:pt x="389932" y="659302"/>
                    <a:pt x="389932" y="991587"/>
                  </a:cubicBezTo>
                  <a:lnTo>
                    <a:pt x="392496" y="1017022"/>
                  </a:lnTo>
                  <a:lnTo>
                    <a:pt x="1284" y="1017022"/>
                  </a:lnTo>
                  <a:lnTo>
                    <a:pt x="0" y="991587"/>
                  </a:lnTo>
                  <a:cubicBezTo>
                    <a:pt x="0" y="443949"/>
                    <a:pt x="443949" y="0"/>
                    <a:pt x="991587" y="0"/>
                  </a:cubicBezTo>
                  <a:close/>
                </a:path>
              </a:pathLst>
            </a:custGeom>
            <a:solidFill>
              <a:srgbClr val="FF0000"/>
            </a:solidFill>
            <a:ln w="12700" cap="flat" cmpd="sng" algn="ctr">
              <a:noFill/>
              <a:prstDash val="solid"/>
              <a:miter lim="800000"/>
            </a:ln>
            <a:effectLst/>
            <a:scene3d>
              <a:camera prst="orthographicFront"/>
              <a:lightRig rig="threePt" dir="t"/>
            </a:scene3d>
            <a:sp3d prstMaterial="softEdge"/>
          </p:spPr>
          <p:txBody>
            <a:bodyPr lIns="91425" tIns="45712" rIns="91425" bIns="45712" rtlCol="0" anchor="ctr"/>
            <a:lstStyle/>
            <a:p>
              <a:pPr algn="ctr" defTabSz="913765">
                <a:defRPr/>
              </a:pPr>
              <a:endParaRPr lang="zh-CN" altLang="en-US" sz="1775" kern="0" dirty="0">
                <a:solidFill>
                  <a:prstClr val="white"/>
                </a:solidFill>
                <a:latin typeface="Calibri" panose="020F0502020204030204"/>
              </a:endParaRPr>
            </a:p>
          </p:txBody>
        </p:sp>
        <p:sp>
          <p:nvSpPr>
            <p:cNvPr id="6" name="任意多边形 72"/>
            <p:cNvSpPr/>
            <p:nvPr/>
          </p:nvSpPr>
          <p:spPr>
            <a:xfrm>
              <a:off x="6905" y="4244"/>
              <a:ext cx="1019" cy="994"/>
            </a:xfrm>
            <a:custGeom>
              <a:avLst/>
              <a:gdLst>
                <a:gd name="connsiteX0" fmla="*/ 599091 w 990303"/>
                <a:gd name="connsiteY0" fmla="*/ 0 h 966152"/>
                <a:gd name="connsiteX1" fmla="*/ 990303 w 990303"/>
                <a:gd name="connsiteY1" fmla="*/ 0 h 966152"/>
                <a:gd name="connsiteX2" fmla="*/ 986468 w 990303"/>
                <a:gd name="connsiteY2" fmla="*/ 75949 h 966152"/>
                <a:gd name="connsiteX3" fmla="*/ 0 w 990303"/>
                <a:gd name="connsiteY3" fmla="*/ 966152 h 966152"/>
                <a:gd name="connsiteX4" fmla="*/ 0 w 990303"/>
                <a:gd name="connsiteY4" fmla="*/ 576220 h 966152"/>
                <a:gd name="connsiteX5" fmla="*/ 589432 w 990303"/>
                <a:gd name="connsiteY5" fmla="*/ 95820 h 966152"/>
                <a:gd name="connsiteX6" fmla="*/ 599091 w 990303"/>
                <a:gd name="connsiteY6" fmla="*/ 0 h 9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303" h="966152">
                  <a:moveTo>
                    <a:pt x="599091" y="0"/>
                  </a:moveTo>
                  <a:lnTo>
                    <a:pt x="990303" y="0"/>
                  </a:lnTo>
                  <a:lnTo>
                    <a:pt x="986468" y="75949"/>
                  </a:lnTo>
                  <a:cubicBezTo>
                    <a:pt x="935689" y="575963"/>
                    <a:pt x="513411" y="966152"/>
                    <a:pt x="0" y="966152"/>
                  </a:cubicBezTo>
                  <a:lnTo>
                    <a:pt x="0" y="576220"/>
                  </a:lnTo>
                  <a:cubicBezTo>
                    <a:pt x="290750" y="576220"/>
                    <a:pt x="533330" y="369984"/>
                    <a:pt x="589432" y="95820"/>
                  </a:cubicBezTo>
                  <a:lnTo>
                    <a:pt x="599091" y="0"/>
                  </a:lnTo>
                  <a:close/>
                </a:path>
              </a:pathLst>
            </a:custGeom>
            <a:solidFill>
              <a:srgbClr val="FF0000"/>
            </a:solidFill>
            <a:ln w="12700" cap="flat" cmpd="sng" algn="ctr">
              <a:noFill/>
              <a:prstDash val="solid"/>
              <a:miter lim="800000"/>
            </a:ln>
            <a:effectLst/>
            <a:scene3d>
              <a:camera prst="orthographicFront"/>
              <a:lightRig rig="threePt" dir="t"/>
            </a:scene3d>
            <a:sp3d prstMaterial="softEdge"/>
          </p:spPr>
          <p:txBody>
            <a:bodyPr lIns="91425" tIns="45712" rIns="91425" bIns="45712" rtlCol="0" anchor="ctr"/>
            <a:lstStyle/>
            <a:p>
              <a:pPr algn="ctr" defTabSz="913765"/>
              <a:endParaRPr lang="zh-CN" altLang="en-US" sz="1775" kern="0" dirty="0">
                <a:solidFill>
                  <a:prstClr val="white"/>
                </a:solidFill>
                <a:latin typeface="Calibri" panose="020F0502020204030204"/>
              </a:endParaRPr>
            </a:p>
          </p:txBody>
        </p:sp>
        <p:sp>
          <p:nvSpPr>
            <p:cNvPr id="17" name="任意多边形 73"/>
            <p:cNvSpPr/>
            <p:nvPr/>
          </p:nvSpPr>
          <p:spPr>
            <a:xfrm>
              <a:off x="6905" y="3197"/>
              <a:ext cx="1021" cy="1047"/>
            </a:xfrm>
            <a:custGeom>
              <a:avLst/>
              <a:gdLst>
                <a:gd name="connsiteX0" fmla="*/ 0 w 991587"/>
                <a:gd name="connsiteY0" fmla="*/ 0 h 1017022"/>
                <a:gd name="connsiteX1" fmla="*/ 991587 w 991587"/>
                <a:gd name="connsiteY1" fmla="*/ 991587 h 1017022"/>
                <a:gd name="connsiteX2" fmla="*/ 990303 w 991587"/>
                <a:gd name="connsiteY2" fmla="*/ 1017022 h 1017022"/>
                <a:gd name="connsiteX3" fmla="*/ 599091 w 991587"/>
                <a:gd name="connsiteY3" fmla="*/ 1017022 h 1017022"/>
                <a:gd name="connsiteX4" fmla="*/ 601655 w 991587"/>
                <a:gd name="connsiteY4" fmla="*/ 991587 h 1017022"/>
                <a:gd name="connsiteX5" fmla="*/ 0 w 991587"/>
                <a:gd name="connsiteY5" fmla="*/ 389932 h 1017022"/>
                <a:gd name="connsiteX6" fmla="*/ 0 w 991587"/>
                <a:gd name="connsiteY6" fmla="*/ 0 h 101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587" h="1017022">
                  <a:moveTo>
                    <a:pt x="0" y="0"/>
                  </a:moveTo>
                  <a:cubicBezTo>
                    <a:pt x="547638" y="0"/>
                    <a:pt x="991587" y="443949"/>
                    <a:pt x="991587" y="991587"/>
                  </a:cubicBezTo>
                  <a:lnTo>
                    <a:pt x="990303" y="1017022"/>
                  </a:lnTo>
                  <a:lnTo>
                    <a:pt x="599091" y="1017022"/>
                  </a:lnTo>
                  <a:lnTo>
                    <a:pt x="601655" y="991587"/>
                  </a:lnTo>
                  <a:cubicBezTo>
                    <a:pt x="601655" y="659302"/>
                    <a:pt x="332285" y="389932"/>
                    <a:pt x="0" y="389932"/>
                  </a:cubicBezTo>
                  <a:lnTo>
                    <a:pt x="0" y="0"/>
                  </a:lnTo>
                  <a:close/>
                </a:path>
              </a:pathLst>
            </a:custGeom>
            <a:solidFill>
              <a:srgbClr val="FF0000"/>
            </a:solidFill>
            <a:ln w="12700" cap="flat" cmpd="sng" algn="ctr">
              <a:noFill/>
              <a:prstDash val="solid"/>
              <a:miter lim="800000"/>
            </a:ln>
            <a:effectLst/>
            <a:scene3d>
              <a:camera prst="orthographicFront"/>
              <a:lightRig rig="threePt" dir="t"/>
            </a:scene3d>
            <a:sp3d prstMaterial="softEdge"/>
          </p:spPr>
          <p:txBody>
            <a:bodyPr lIns="91425" tIns="45712" rIns="91425" bIns="45712" rtlCol="0" anchor="ctr"/>
            <a:lstStyle/>
            <a:p>
              <a:pPr algn="ctr" defTabSz="913765">
                <a:defRPr/>
              </a:pPr>
              <a:endParaRPr lang="zh-CN" altLang="en-US" sz="1775" kern="0" dirty="0">
                <a:solidFill>
                  <a:prstClr val="white"/>
                </a:solidFill>
                <a:latin typeface="Calibri" panose="020F0502020204030204"/>
              </a:endParaRPr>
            </a:p>
          </p:txBody>
        </p:sp>
        <p:sp>
          <p:nvSpPr>
            <p:cNvPr id="7" name="AutoShape 4"/>
            <p:cNvSpPr/>
            <p:nvPr/>
          </p:nvSpPr>
          <p:spPr bwMode="auto">
            <a:xfrm>
              <a:off x="5255" y="2497"/>
              <a:ext cx="547" cy="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ysClr val="window" lastClr="FFFFFF"/>
            </a:solidFill>
            <a:ln>
              <a:noFill/>
            </a:ln>
            <a:effectLst/>
          </p:spPr>
          <p:txBody>
            <a:bodyPr lIns="19046" tIns="19046" rIns="19046" bIns="19046"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grpSp>
          <p:nvGrpSpPr>
            <p:cNvPr id="27" name="Group 112"/>
            <p:cNvGrpSpPr/>
            <p:nvPr/>
          </p:nvGrpSpPr>
          <p:grpSpPr>
            <a:xfrm>
              <a:off x="5355" y="5187"/>
              <a:ext cx="567" cy="531"/>
              <a:chOff x="5368132" y="3540125"/>
              <a:chExt cx="465138" cy="435769"/>
            </a:xfrm>
            <a:solidFill>
              <a:sysClr val="window" lastClr="FFFFFF"/>
            </a:solidFill>
          </p:grpSpPr>
          <p:sp>
            <p:nvSpPr>
              <p:cNvPr id="2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3545" tIns="13545" rIns="13545" bIns="13545"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sp>
            <p:nvSpPr>
              <p:cNvPr id="2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3545" tIns="13545" rIns="13545" bIns="13545"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30" name="组合 29"/>
            <p:cNvGrpSpPr/>
            <p:nvPr/>
          </p:nvGrpSpPr>
          <p:grpSpPr>
            <a:xfrm>
              <a:off x="8082" y="2556"/>
              <a:ext cx="389" cy="566"/>
              <a:chOff x="2528974" y="2863357"/>
              <a:chExt cx="246811" cy="359779"/>
            </a:xfrm>
            <a:solidFill>
              <a:sysClr val="window" lastClr="FFFFFF"/>
            </a:solidFill>
          </p:grpSpPr>
          <p:sp>
            <p:nvSpPr>
              <p:cNvPr id="31"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3545" tIns="13545" rIns="13545" bIns="13545"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sp>
            <p:nvSpPr>
              <p:cNvPr id="32"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3545" tIns="13545" rIns="13545" bIns="13545"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grpSp>
        <p:grpSp>
          <p:nvGrpSpPr>
            <p:cNvPr id="33" name="组合 32"/>
            <p:cNvGrpSpPr/>
            <p:nvPr/>
          </p:nvGrpSpPr>
          <p:grpSpPr>
            <a:xfrm>
              <a:off x="8029" y="5144"/>
              <a:ext cx="425" cy="565"/>
              <a:chOff x="1798638" y="2859882"/>
              <a:chExt cx="269875" cy="358775"/>
            </a:xfrm>
          </p:grpSpPr>
          <p:sp>
            <p:nvSpPr>
              <p:cNvPr id="34"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ysClr val="window" lastClr="FFFFFF"/>
              </a:solidFill>
              <a:ln>
                <a:noFill/>
              </a:ln>
              <a:effectLst/>
            </p:spPr>
            <p:txBody>
              <a:bodyPr lIns="13545" tIns="13545" rIns="13545" bIns="13545"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sp>
            <p:nvSpPr>
              <p:cNvPr id="35" name="AutoShape 116"/>
              <p:cNvSpPr/>
              <p:nvPr/>
            </p:nvSpPr>
            <p:spPr bwMode="auto">
              <a:xfrm>
                <a:off x="1911350" y="3072730"/>
                <a:ext cx="44450" cy="6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ysClr val="window" lastClr="FFFFFF"/>
              </a:solidFill>
              <a:ln>
                <a:noFill/>
              </a:ln>
              <a:effectLst/>
            </p:spPr>
            <p:txBody>
              <a:bodyPr lIns="13545" tIns="13545" rIns="13545" bIns="13545" anchor="ctr"/>
              <a:lstStyle/>
              <a:p>
                <a:pPr algn="ctr" defTabSz="227965">
                  <a:defRPr/>
                </a:pPr>
                <a:endParaRPr lang="en-US" sz="1495" kern="0" dirty="0">
                  <a:solidFill>
                    <a:srgbClr val="FFFFFF"/>
                  </a:solidFill>
                  <a:effectLst>
                    <a:outerShdw blurRad="38100" dist="38100" dir="2700000" algn="tl">
                      <a:srgbClr val="000000"/>
                    </a:outerShdw>
                  </a:effectLst>
                  <a:latin typeface="Gill Sans" charset="0"/>
                  <a:sym typeface="Gill Sans" charset="0"/>
                </a:endParaRPr>
              </a:p>
            </p:txBody>
          </p:sp>
        </p:grpSp>
      </p:grpSp>
      <p:sp>
        <p:nvSpPr>
          <p:cNvPr id="17414" name="文本框 2"/>
          <p:cNvSpPr txBox="1"/>
          <p:nvPr/>
        </p:nvSpPr>
        <p:spPr>
          <a:xfrm>
            <a:off x="4797743" y="1859280"/>
            <a:ext cx="7383462" cy="3476625"/>
          </a:xfrm>
          <a:prstGeom prst="rect">
            <a:avLst/>
          </a:prstGeom>
          <a:noFill/>
          <a:ln w="9525">
            <a:noFill/>
          </a:ln>
        </p:spPr>
        <p:txBody>
          <a:bodyPr wrap="square" anchor="t">
            <a:spAutoFit/>
          </a:bodyPr>
          <a:lstStyle/>
          <a:p>
            <a:pPr>
              <a:lnSpc>
                <a:spcPct val="200000"/>
              </a:lnSpc>
            </a:pPr>
            <a:r>
              <a:rPr lang="en-US" altLang="zh-CN" sz="2000" b="1">
                <a:latin typeface="微软雅黑" panose="020B0503020204020204" charset="-122"/>
                <a:ea typeface="微软雅黑" panose="020B0503020204020204" charset="-122"/>
              </a:rPr>
              <a:t>       </a:t>
            </a:r>
            <a:r>
              <a:rPr lang="zh-CN" altLang="en-US" sz="2200" b="1">
                <a:latin typeface="微软雅黑" panose="020B0503020204020204" charset="-122"/>
                <a:ea typeface="微软雅黑" panose="020B0503020204020204" charset="-122"/>
              </a:rPr>
              <a:t>新时代开辟新征程。当前，我国社会主要矛盾已经转化为</a:t>
            </a:r>
            <a:r>
              <a:rPr lang="zh-CN" altLang="en-US" sz="2200" b="1">
                <a:solidFill>
                  <a:srgbClr val="FF0000"/>
                </a:solidFill>
                <a:latin typeface="微软雅黑" panose="020B0503020204020204" charset="-122"/>
                <a:ea typeface="微软雅黑" panose="020B0503020204020204" charset="-122"/>
              </a:rPr>
              <a:t>人民日益增长的美好生活需要和不平衡不充分的发展之间的矛盾</a:t>
            </a:r>
            <a:r>
              <a:rPr lang="zh-CN" altLang="en-US" sz="2200" b="1">
                <a:latin typeface="微软雅黑" panose="020B0503020204020204" charset="-122"/>
                <a:ea typeface="微软雅黑" panose="020B0503020204020204" charset="-122"/>
              </a:rPr>
              <a:t>。针对这一关系全局的深刻变化，党中央审时度势、总揽全局，</a:t>
            </a:r>
            <a:r>
              <a:rPr lang="zh-CN" altLang="en-US" sz="2200" b="1">
                <a:solidFill>
                  <a:srgbClr val="FF0000"/>
                </a:solidFill>
                <a:latin typeface="微软雅黑" panose="020B0503020204020204" charset="-122"/>
                <a:ea typeface="微软雅黑" panose="020B0503020204020204" charset="-122"/>
              </a:rPr>
              <a:t>决胜全面建成小康社会</a:t>
            </a:r>
            <a:r>
              <a:rPr lang="zh-CN" altLang="en-US" sz="2200" b="1">
                <a:latin typeface="微软雅黑" panose="020B0503020204020204" charset="-122"/>
                <a:ea typeface="微软雅黑" panose="020B0503020204020204" charset="-122"/>
              </a:rPr>
              <a:t>，并</a:t>
            </a:r>
            <a:r>
              <a:rPr lang="zh-CN" altLang="en-US" sz="2200" b="1">
                <a:solidFill>
                  <a:srgbClr val="FF0000"/>
                </a:solidFill>
                <a:latin typeface="微软雅黑" panose="020B0503020204020204" charset="-122"/>
                <a:ea typeface="微软雅黑" panose="020B0503020204020204" charset="-122"/>
              </a:rPr>
              <a:t>开启全面建设社会主义现代化国家新征程</a:t>
            </a:r>
            <a:r>
              <a:rPr lang="zh-CN" altLang="en-US" sz="2200" b="1">
                <a:latin typeface="微软雅黑" panose="020B0503020204020204" charset="-122"/>
                <a:ea typeface="微软雅黑" panose="020B0503020204020204" charset="-122"/>
              </a:rPr>
              <a:t>。</a:t>
            </a:r>
          </a:p>
        </p:txBody>
      </p:sp>
      <p:sp>
        <p:nvSpPr>
          <p:cNvPr id="24" name="文本框 23">
            <a:extLst>
              <a:ext uri="{FF2B5EF4-FFF2-40B4-BE49-F238E27FC236}">
                <a16:creationId xmlns:a16="http://schemas.microsoft.com/office/drawing/2014/main" id="{2882FB14-6730-4261-AE3F-AEE47E9A02F5}"/>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中国进入新时代</a:t>
            </a:r>
          </a:p>
        </p:txBody>
      </p:sp>
    </p:spTree>
    <p:extLst>
      <p:ext uri="{BB962C8B-B14F-4D97-AF65-F5344CB8AC3E}">
        <p14:creationId xmlns:p14="http://schemas.microsoft.com/office/powerpoint/2010/main" val="202363560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0" presetClass="entr" presetSubtype="0" fill="hold" grpId="0" nodeType="afterEffect">
                                  <p:stCondLst>
                                    <p:cond delay="0"/>
                                  </p:stCondLst>
                                  <p:childTnLst>
                                    <p:set>
                                      <p:cBhvr>
                                        <p:cTn id="13" dur="1" fill="hold">
                                          <p:stCondLst>
                                            <p:cond delay="0"/>
                                          </p:stCondLst>
                                        </p:cTn>
                                        <p:tgtEl>
                                          <p:spTgt spid="17414"/>
                                        </p:tgtEl>
                                        <p:attrNameLst>
                                          <p:attrName>style.visibility</p:attrName>
                                        </p:attrNameLst>
                                      </p:cBhvr>
                                      <p:to>
                                        <p:strVal val="visible"/>
                                      </p:to>
                                    </p:set>
                                    <p:animEffect transition="in" filter="wedge">
                                      <p:cBhvr>
                                        <p:cTn id="14" dur="20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65836" y="2204864"/>
            <a:ext cx="4485360" cy="1011742"/>
            <a:chOff x="7011825" y="2924814"/>
            <a:chExt cx="4078962" cy="1011742"/>
          </a:xfrm>
        </p:grpSpPr>
        <p:sp>
          <p:nvSpPr>
            <p:cNvPr id="5" name="矩形 4"/>
            <p:cNvSpPr/>
            <p:nvPr/>
          </p:nvSpPr>
          <p:spPr>
            <a:xfrm>
              <a:off x="7011825" y="3105559"/>
              <a:ext cx="4078962" cy="830997"/>
            </a:xfrm>
            <a:prstGeom prst="rect">
              <a:avLst/>
            </a:prstGeom>
            <a:noFill/>
          </p:spPr>
          <p:txBody>
            <a:bodyPr wrap="square">
              <a:spAutoFit/>
            </a:bodyPr>
            <a:lstStyle/>
            <a:p>
              <a:pPr algn="ctr"/>
              <a:r>
                <a:rPr lang="zh-CN" altLang="en-US" b="1" dirty="0">
                  <a:solidFill>
                    <a:srgbClr val="CB1512"/>
                  </a:solidFill>
                  <a:latin typeface="微软雅黑" panose="020B0503020204020204" charset="-122"/>
                  <a:ea typeface="微软雅黑" panose="020B0503020204020204" charset="-122"/>
                </a:rPr>
                <a:t>人民日益增长的美好生活需要</a:t>
              </a:r>
            </a:p>
          </p:txBody>
        </p:sp>
        <p:sp>
          <p:nvSpPr>
            <p:cNvPr id="6" name="矩形 5"/>
            <p:cNvSpPr/>
            <p:nvPr/>
          </p:nvSpPr>
          <p:spPr>
            <a:xfrm>
              <a:off x="7044387" y="2924814"/>
              <a:ext cx="4020165" cy="7616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b="1">
                <a:solidFill>
                  <a:srgbClr val="C00000"/>
                </a:solidFill>
                <a:latin typeface="+mj-ea"/>
                <a:ea typeface="+mj-ea"/>
                <a:cs typeface="+mn-ea"/>
                <a:sym typeface="+mn-lt"/>
              </a:endParaRPr>
            </a:p>
          </p:txBody>
        </p:sp>
      </p:grpSp>
      <p:grpSp>
        <p:nvGrpSpPr>
          <p:cNvPr id="7" name="组合 6"/>
          <p:cNvGrpSpPr/>
          <p:nvPr/>
        </p:nvGrpSpPr>
        <p:grpSpPr>
          <a:xfrm>
            <a:off x="6723208" y="2204864"/>
            <a:ext cx="4485360" cy="761600"/>
            <a:chOff x="7011825" y="2924814"/>
            <a:chExt cx="4078962" cy="761600"/>
          </a:xfrm>
        </p:grpSpPr>
        <p:sp>
          <p:nvSpPr>
            <p:cNvPr id="3" name="矩形 2"/>
            <p:cNvSpPr/>
            <p:nvPr/>
          </p:nvSpPr>
          <p:spPr>
            <a:xfrm>
              <a:off x="7011825" y="3096311"/>
              <a:ext cx="4078962" cy="461665"/>
            </a:xfrm>
            <a:prstGeom prst="rect">
              <a:avLst/>
            </a:prstGeom>
            <a:noFill/>
          </p:spPr>
          <p:txBody>
            <a:bodyPr wrap="square">
              <a:spAutoFit/>
            </a:bodyPr>
            <a:lstStyle/>
            <a:p>
              <a:pPr algn="ctr"/>
              <a:r>
                <a:rPr lang="zh-CN" altLang="en-US" b="1" dirty="0">
                  <a:solidFill>
                    <a:srgbClr val="CB1512"/>
                  </a:solidFill>
                  <a:latin typeface="微软雅黑" panose="020B0503020204020204" charset="-122"/>
                  <a:ea typeface="微软雅黑" panose="020B0503020204020204" charset="-122"/>
                </a:rPr>
                <a:t>不平衡不充分的发展</a:t>
              </a:r>
            </a:p>
          </p:txBody>
        </p:sp>
        <p:sp>
          <p:nvSpPr>
            <p:cNvPr id="10" name="矩形 9"/>
            <p:cNvSpPr/>
            <p:nvPr/>
          </p:nvSpPr>
          <p:spPr>
            <a:xfrm>
              <a:off x="7044387" y="2924814"/>
              <a:ext cx="4020165" cy="7616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b="1">
                <a:solidFill>
                  <a:srgbClr val="C00000"/>
                </a:solidFill>
                <a:latin typeface="+mj-ea"/>
                <a:ea typeface="+mj-ea"/>
                <a:cs typeface="+mn-ea"/>
                <a:sym typeface="+mn-lt"/>
              </a:endParaRPr>
            </a:p>
          </p:txBody>
        </p:sp>
      </p:grpSp>
      <p:grpSp>
        <p:nvGrpSpPr>
          <p:cNvPr id="23" name="组合 22"/>
          <p:cNvGrpSpPr/>
          <p:nvPr/>
        </p:nvGrpSpPr>
        <p:grpSpPr>
          <a:xfrm>
            <a:off x="5632262" y="2060848"/>
            <a:ext cx="1057868" cy="1057868"/>
            <a:chOff x="5632262" y="2060848"/>
            <a:chExt cx="1057868" cy="1057868"/>
          </a:xfrm>
        </p:grpSpPr>
        <p:grpSp>
          <p:nvGrpSpPr>
            <p:cNvPr id="12" name="组合 11"/>
            <p:cNvGrpSpPr/>
            <p:nvPr/>
          </p:nvGrpSpPr>
          <p:grpSpPr>
            <a:xfrm>
              <a:off x="5632262" y="2060848"/>
              <a:ext cx="1057868" cy="1057868"/>
              <a:chOff x="304800" y="673100"/>
              <a:chExt cx="4000500" cy="4000500"/>
            </a:xfrm>
            <a:solidFill>
              <a:srgbClr val="C0000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6" name="椭圆 15"/>
              <p:cNvSpPr/>
              <p:nvPr/>
            </p:nvSpPr>
            <p:spPr>
              <a:xfrm>
                <a:off x="333386" y="701686"/>
                <a:ext cx="3943326" cy="3943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649" y="2227532"/>
              <a:ext cx="587093" cy="591603"/>
            </a:xfrm>
            <a:prstGeom prst="rect">
              <a:avLst/>
            </a:prstGeom>
          </p:spPr>
        </p:pic>
      </p:grpSp>
      <p:grpSp>
        <p:nvGrpSpPr>
          <p:cNvPr id="19" name="组合 18"/>
          <p:cNvGrpSpPr/>
          <p:nvPr/>
        </p:nvGrpSpPr>
        <p:grpSpPr>
          <a:xfrm>
            <a:off x="1065836" y="3838406"/>
            <a:ext cx="10142732" cy="826229"/>
            <a:chOff x="7011825" y="2860185"/>
            <a:chExt cx="4078962" cy="826229"/>
          </a:xfrm>
        </p:grpSpPr>
        <p:sp>
          <p:nvSpPr>
            <p:cNvPr id="20" name="矩形 19"/>
            <p:cNvSpPr/>
            <p:nvPr/>
          </p:nvSpPr>
          <p:spPr>
            <a:xfrm>
              <a:off x="7011825" y="2860185"/>
              <a:ext cx="4078962" cy="812530"/>
            </a:xfrm>
            <a:prstGeom prst="rect">
              <a:avLst/>
            </a:prstGeom>
            <a:noFill/>
          </p:spPr>
          <p:txBody>
            <a:bodyPr wrap="square">
              <a:spAutoFit/>
            </a:bodyPr>
            <a:lstStyle/>
            <a:p>
              <a:pPr algn="ctr">
                <a:lnSpc>
                  <a:spcPct val="130000"/>
                </a:lnSpc>
                <a:defRPr/>
              </a:pPr>
              <a:r>
                <a:rPr lang="zh-CN" altLang="en-US" sz="1800" dirty="0">
                  <a:solidFill>
                    <a:srgbClr val="CB1512"/>
                  </a:solidFill>
                  <a:latin typeface="微软雅黑" panose="020B0503020204020204" charset="-122"/>
                  <a:ea typeface="微软雅黑" panose="020B0503020204020204" charset="-122"/>
                </a:rPr>
                <a:t>中国特色社会主义进入新时代，我国社会主要矛盾已经转化为人民日益增长的美好生活需要和不平衡不充分的发展之间的矛盾。</a:t>
              </a:r>
              <a:endParaRPr lang="zh-CN" altLang="en-US" sz="1800" dirty="0">
                <a:solidFill>
                  <a:srgbClr val="CB1512"/>
                </a:solidFill>
                <a:latin typeface="微软雅黑" panose="020B0503020204020204" charset="-122"/>
                <a:ea typeface="微软雅黑" panose="020B0503020204020204" charset="-122"/>
                <a:sym typeface="Gill Sans" charset="0"/>
              </a:endParaRPr>
            </a:p>
          </p:txBody>
        </p:sp>
        <p:sp>
          <p:nvSpPr>
            <p:cNvPr id="21" name="矩形 20"/>
            <p:cNvSpPr/>
            <p:nvPr/>
          </p:nvSpPr>
          <p:spPr>
            <a:xfrm>
              <a:off x="7044387" y="2924814"/>
              <a:ext cx="4020165" cy="76160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3200" b="1">
                <a:solidFill>
                  <a:srgbClr val="C00000"/>
                </a:solidFill>
                <a:latin typeface="+mj-ea"/>
                <a:ea typeface="+mj-ea"/>
                <a:cs typeface="+mn-ea"/>
                <a:sym typeface="+mn-lt"/>
              </a:endParaRPr>
            </a:p>
          </p:txBody>
        </p:sp>
      </p:grpSp>
      <p:sp>
        <p:nvSpPr>
          <p:cNvPr id="22" name="下箭头 21"/>
          <p:cNvSpPr/>
          <p:nvPr/>
        </p:nvSpPr>
        <p:spPr>
          <a:xfrm>
            <a:off x="6137202" y="3298118"/>
            <a:ext cx="174822" cy="481414"/>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285024E3-F5D6-469D-814D-F5D5172B339D}"/>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中国进入新时代</a:t>
            </a:r>
          </a:p>
        </p:txBody>
      </p:sp>
    </p:spTree>
    <p:extLst>
      <p:ext uri="{BB962C8B-B14F-4D97-AF65-F5344CB8AC3E}">
        <p14:creationId xmlns:p14="http://schemas.microsoft.com/office/powerpoint/2010/main" val="299388533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par>
                                <p:cTn id="23" presetID="2" presetClass="entr" presetSubtype="2"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1+#ppt_w/2"/>
                                          </p:val>
                                        </p:tav>
                                        <p:tav tm="100000">
                                          <p:val>
                                            <p:strVal val="#ppt_x"/>
                                          </p:val>
                                        </p:tav>
                                      </p:tavLst>
                                    </p:anim>
                                    <p:anim calcmode="lin" valueType="num">
                                      <p:cBhvr additive="base">
                                        <p:cTn id="2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7036" b="75016"/>
          <a:stretch>
            <a:fillRect/>
          </a:stretch>
        </p:blipFill>
        <p:spPr>
          <a:xfrm>
            <a:off x="0" y="-1"/>
            <a:ext cx="6457361" cy="1522784"/>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38815" t="69371"/>
          <a:stretch>
            <a:fillRect/>
          </a:stretch>
        </p:blipFill>
        <p:spPr>
          <a:xfrm>
            <a:off x="4732256" y="4991137"/>
            <a:ext cx="7459744" cy="1866863"/>
          </a:xfrm>
          <a:prstGeom prst="rect">
            <a:avLst/>
          </a:prstGeom>
        </p:spPr>
      </p:pic>
      <p:pic>
        <p:nvPicPr>
          <p:cNvPr id="7" name="图片 6"/>
          <p:cNvPicPr>
            <a:picLocks noChangeAspect="1"/>
          </p:cNvPicPr>
          <p:nvPr/>
        </p:nvPicPr>
        <p:blipFill rotWithShape="1">
          <a:blip r:embed="rId4" cstate="print">
            <a:extLst>
              <a:ext uri="{28A0092B-C50C-407E-A947-70E740481C1C}">
                <a14:useLocalDpi xmlns:a14="http://schemas.microsoft.com/office/drawing/2010/main" val="0"/>
              </a:ext>
            </a:extLst>
          </a:blip>
          <a:srcRect t="26375" r="47191"/>
          <a:stretch>
            <a:fillRect/>
          </a:stretch>
        </p:blipFill>
        <p:spPr>
          <a:xfrm>
            <a:off x="0" y="2370487"/>
            <a:ext cx="6438507" cy="4487514"/>
          </a:xfrm>
          <a:prstGeom prst="rect">
            <a:avLst/>
          </a:prstGeom>
        </p:spPr>
      </p:pic>
      <p:grpSp>
        <p:nvGrpSpPr>
          <p:cNvPr id="67" name="组合 66"/>
          <p:cNvGrpSpPr/>
          <p:nvPr/>
        </p:nvGrpSpPr>
        <p:grpSpPr>
          <a:xfrm>
            <a:off x="4655185" y="2810510"/>
            <a:ext cx="4718685" cy="942340"/>
            <a:chOff x="4441088" y="338551"/>
            <a:chExt cx="4985024" cy="1076382"/>
          </a:xfrm>
        </p:grpSpPr>
        <p:grpSp>
          <p:nvGrpSpPr>
            <p:cNvPr id="68" name="组合 67"/>
            <p:cNvGrpSpPr/>
            <p:nvPr/>
          </p:nvGrpSpPr>
          <p:grpSpPr>
            <a:xfrm>
              <a:off x="4441088" y="544831"/>
              <a:ext cx="727764" cy="729238"/>
              <a:chOff x="4339490" y="544831"/>
              <a:chExt cx="727764" cy="729238"/>
            </a:xfrm>
          </p:grpSpPr>
          <p:sp>
            <p:nvSpPr>
              <p:cNvPr id="69" name="任意多边形 82"/>
              <p:cNvSpPr/>
              <p:nvPr/>
            </p:nvSpPr>
            <p:spPr bwMode="auto">
              <a:xfrm rot="3738964">
                <a:off x="4338753" y="545568"/>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a:gsLst>
                  <a:gs pos="0">
                    <a:srgbClr val="E30000"/>
                  </a:gs>
                  <a:gs pos="100000">
                    <a:srgbClr val="760303"/>
                  </a:gs>
                </a:gsLst>
                <a:lin ang="7200000" scaled="0"/>
              </a:gra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charset="-122"/>
                  <a:ea typeface="微软雅黑" panose="020B0503020204020204" charset="-122"/>
                </a:endParaRPr>
              </a:p>
            </p:txBody>
          </p:sp>
          <p:sp>
            <p:nvSpPr>
              <p:cNvPr id="70" name="TextBox 14"/>
              <p:cNvSpPr txBox="1"/>
              <p:nvPr/>
            </p:nvSpPr>
            <p:spPr>
              <a:xfrm>
                <a:off x="4472771" y="645948"/>
                <a:ext cx="519853" cy="525860"/>
              </a:xfrm>
              <a:prstGeom prst="rect">
                <a:avLst/>
              </a:prstGeom>
              <a:noFill/>
            </p:spPr>
            <p:txBody>
              <a:bodyPr wrap="square" rtlCol="0">
                <a:spAutoFit/>
              </a:bodyPr>
              <a:lstStyle/>
              <a:p>
                <a:pPr marL="0" lvl="1"/>
                <a:r>
                  <a:rPr lang="en-US" altLang="zh-CN" sz="2400" spc="22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2</a:t>
                </a:r>
              </a:p>
            </p:txBody>
          </p:sp>
        </p:grpSp>
        <p:sp>
          <p:nvSpPr>
            <p:cNvPr id="71" name="矩形 39"/>
            <p:cNvSpPr>
              <a:spLocks noChangeArrowheads="1"/>
            </p:cNvSpPr>
            <p:nvPr/>
          </p:nvSpPr>
          <p:spPr bwMode="auto">
            <a:xfrm>
              <a:off x="5338826" y="1047121"/>
              <a:ext cx="4087286" cy="36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buFont typeface="Arial" panose="020B0604020202020204" pitchFamily="34" charset="0"/>
                <a:buChar char="•"/>
              </a:pPr>
              <a:r>
                <a:rPr lang="zh-CN" altLang="en-US" sz="1000" dirty="0">
                  <a:solidFill>
                    <a:schemeClr val="tx1"/>
                  </a:solidFill>
                  <a:latin typeface="微软雅黑" panose="020B0503020204020204" charset="-122"/>
                  <a:ea typeface="微软雅黑" panose="020B0503020204020204" charset="-122"/>
                  <a:cs typeface="宋体" panose="02010600030101010101" pitchFamily="2" charset="-122"/>
                </a:rPr>
                <a:t>单击此处添加段落文本单击此处添加段落文本</a:t>
              </a:r>
            </a:p>
          </p:txBody>
        </p:sp>
        <p:sp>
          <p:nvSpPr>
            <p:cNvPr id="72" name="矩形 39"/>
            <p:cNvSpPr>
              <a:spLocks noChangeArrowheads="1"/>
            </p:cNvSpPr>
            <p:nvPr/>
          </p:nvSpPr>
          <p:spPr bwMode="auto">
            <a:xfrm>
              <a:off x="5284150" y="338551"/>
              <a:ext cx="3762378" cy="75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50000"/>
                </a:lnSpc>
                <a:spcBef>
                  <a:spcPts val="750"/>
                </a:spcBef>
              </a:pPr>
              <a:r>
                <a:rPr lang="zh-CN" altLang="en-US" sz="2800" dirty="0">
                  <a:latin typeface="微软雅黑" panose="020B0503020204020204" charset="-122"/>
                  <a:ea typeface="微软雅黑" panose="020B0503020204020204" charset="-122"/>
                  <a:cs typeface="宋体" panose="02010600030101010101" pitchFamily="2" charset="-122"/>
                </a:rPr>
                <a:t>实现伟大中国梦</a:t>
              </a:r>
            </a:p>
          </p:txBody>
        </p:sp>
      </p:grpSp>
      <p:cxnSp>
        <p:nvCxnSpPr>
          <p:cNvPr id="13" name="直接连接符 12"/>
          <p:cNvCxnSpPr/>
          <p:nvPr/>
        </p:nvCxnSpPr>
        <p:spPr>
          <a:xfrm>
            <a:off x="3684845" y="2867655"/>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684845" y="3752711"/>
            <a:ext cx="6660000" cy="0"/>
          </a:xfrm>
          <a:prstGeom prst="line">
            <a:avLst/>
          </a:prstGeom>
          <a:ln w="28575">
            <a:solidFill>
              <a:srgbClr val="C00000"/>
            </a:solidFill>
            <a:prstDash val="soli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76145" y="2572385"/>
            <a:ext cx="1914525" cy="1476375"/>
          </a:xfrm>
          <a:prstGeom prst="rect">
            <a:avLst/>
          </a:prstGeom>
        </p:spPr>
      </p:pic>
    </p:spTree>
    <p:extLst>
      <p:ext uri="{BB962C8B-B14F-4D97-AF65-F5344CB8AC3E}">
        <p14:creationId xmlns:p14="http://schemas.microsoft.com/office/powerpoint/2010/main" val="34204886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000"/>
                                        <p:tgtEl>
                                          <p:spTgt spid="7"/>
                                        </p:tgtEl>
                                      </p:cBhvr>
                                    </p:animEffect>
                                  </p:childTnLst>
                                </p:cTn>
                              </p:par>
                              <p:par>
                                <p:cTn id="8" presetID="22" presetClass="entr" presetSubtype="4"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1000"/>
                                        <p:tgtEl>
                                          <p:spTgt spid="6"/>
                                        </p:tgtEl>
                                      </p:cBhvr>
                                    </p:animEffect>
                                  </p:childTnLst>
                                </p:cTn>
                              </p:par>
                            </p:childTnLst>
                          </p:cTn>
                        </p:par>
                        <p:par>
                          <p:cTn id="11" fill="hold">
                            <p:stCondLst>
                              <p:cond delay="125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4" presetClass="entr" presetSubtype="16" fill="hold"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box(in)">
                                      <p:cBhvr>
                                        <p:cTn id="17" dur="2000"/>
                                        <p:tgtEl>
                                          <p:spTgt spid="67"/>
                                        </p:tgtEl>
                                      </p:cBhvr>
                                    </p:animEffect>
                                  </p:childTnLst>
                                </p:cTn>
                              </p:par>
                            </p:childTnLst>
                          </p:cTn>
                        </p:par>
                        <p:par>
                          <p:cTn id="18" fill="hold">
                            <p:stCondLst>
                              <p:cond delay="3250"/>
                            </p:stCondLst>
                            <p:childTnLst>
                              <p:par>
                                <p:cTn id="19" presetID="55"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par>
                                <p:cTn id="24" presetID="55"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strVal val="#ppt_w*0.70"/>
                                          </p:val>
                                        </p:tav>
                                        <p:tav tm="100000">
                                          <p:val>
                                            <p:strVal val="#ppt_w"/>
                                          </p:val>
                                        </p:tav>
                                      </p:tavLst>
                                    </p:anim>
                                    <p:anim calcmode="lin" valueType="num">
                                      <p:cBhvr>
                                        <p:cTn id="27" dur="1000" fill="hold"/>
                                        <p:tgtEl>
                                          <p:spTgt spid="13"/>
                                        </p:tgtEl>
                                        <p:attrNameLst>
                                          <p:attrName>ppt_h</p:attrName>
                                        </p:attrNameLst>
                                      </p:cBhvr>
                                      <p:tavLst>
                                        <p:tav tm="0">
                                          <p:val>
                                            <p:strVal val="#ppt_h"/>
                                          </p:val>
                                        </p:tav>
                                        <p:tav tm="100000">
                                          <p:val>
                                            <p:strVal val="#ppt_h"/>
                                          </p:val>
                                        </p:tav>
                                      </p:tavLst>
                                    </p:anim>
                                    <p:animEffect transition="in" filter="fade">
                                      <p:cBhvr>
                                        <p:cTn id="28" dur="1000"/>
                                        <p:tgtEl>
                                          <p:spTgt spid="13"/>
                                        </p:tgtEl>
                                      </p:cBhvr>
                                    </p:animEffect>
                                  </p:childTnLst>
                                </p:cTn>
                              </p:par>
                              <p:par>
                                <p:cTn id="29" presetID="55"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strVal val="#ppt_w*0.70"/>
                                          </p:val>
                                        </p:tav>
                                        <p:tav tm="100000">
                                          <p:val>
                                            <p:strVal val="#ppt_w"/>
                                          </p:val>
                                        </p:tav>
                                      </p:tavLst>
                                    </p:anim>
                                    <p:anim calcmode="lin" valueType="num">
                                      <p:cBhvr>
                                        <p:cTn id="32" dur="1000" fill="hold"/>
                                        <p:tgtEl>
                                          <p:spTgt spid="16"/>
                                        </p:tgtEl>
                                        <p:attrNameLst>
                                          <p:attrName>ppt_h</p:attrName>
                                        </p:attrNameLst>
                                      </p:cBhvr>
                                      <p:tavLst>
                                        <p:tav tm="0">
                                          <p:val>
                                            <p:strVal val="#ppt_h"/>
                                          </p:val>
                                        </p:tav>
                                        <p:tav tm="100000">
                                          <p:val>
                                            <p:strVal val="#ppt_h"/>
                                          </p:val>
                                        </p:tav>
                                      </p:tavLst>
                                    </p:anim>
                                    <p:animEffect transition="in" filter="fade">
                                      <p:cBhvr>
                                        <p:cTn id="3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六边形 4"/>
          <p:cNvSpPr/>
          <p:nvPr/>
        </p:nvSpPr>
        <p:spPr>
          <a:xfrm>
            <a:off x="1247140" y="1452880"/>
            <a:ext cx="1808480" cy="1559034"/>
          </a:xfrm>
          <a:prstGeom prst="hexagon">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7" name="Freeform 219"/>
          <p:cNvSpPr>
            <a:spLocks noEditPoints="1"/>
          </p:cNvSpPr>
          <p:nvPr/>
        </p:nvSpPr>
        <p:spPr bwMode="auto">
          <a:xfrm>
            <a:off x="1977737" y="1973083"/>
            <a:ext cx="347286" cy="486746"/>
          </a:xfrm>
          <a:custGeom>
            <a:avLst/>
            <a:gdLst>
              <a:gd name="T0" fmla="*/ 205 w 211"/>
              <a:gd name="T1" fmla="*/ 64 h 295"/>
              <a:gd name="T2" fmla="*/ 61 w 211"/>
              <a:gd name="T3" fmla="*/ 11 h 295"/>
              <a:gd name="T4" fmla="*/ 11 w 211"/>
              <a:gd name="T5" fmla="*/ 19 h 295"/>
              <a:gd name="T6" fmla="*/ 0 w 211"/>
              <a:gd name="T7" fmla="*/ 45 h 295"/>
              <a:gd name="T8" fmla="*/ 1 w 211"/>
              <a:gd name="T9" fmla="*/ 50 h 295"/>
              <a:gd name="T10" fmla="*/ 1 w 211"/>
              <a:gd name="T11" fmla="*/ 228 h 295"/>
              <a:gd name="T12" fmla="*/ 7 w 211"/>
              <a:gd name="T13" fmla="*/ 237 h 295"/>
              <a:gd name="T14" fmla="*/ 153 w 211"/>
              <a:gd name="T15" fmla="*/ 295 h 295"/>
              <a:gd name="T16" fmla="*/ 157 w 211"/>
              <a:gd name="T17" fmla="*/ 295 h 295"/>
              <a:gd name="T18" fmla="*/ 162 w 211"/>
              <a:gd name="T19" fmla="*/ 294 h 295"/>
              <a:gd name="T20" fmla="*/ 166 w 211"/>
              <a:gd name="T21" fmla="*/ 286 h 295"/>
              <a:gd name="T22" fmla="*/ 166 w 211"/>
              <a:gd name="T23" fmla="*/ 276 h 295"/>
              <a:gd name="T24" fmla="*/ 193 w 211"/>
              <a:gd name="T25" fmla="*/ 251 h 295"/>
              <a:gd name="T26" fmla="*/ 201 w 211"/>
              <a:gd name="T27" fmla="*/ 256 h 295"/>
              <a:gd name="T28" fmla="*/ 211 w 211"/>
              <a:gd name="T29" fmla="*/ 246 h 295"/>
              <a:gd name="T30" fmla="*/ 211 w 211"/>
              <a:gd name="T31" fmla="*/ 73 h 295"/>
              <a:gd name="T32" fmla="*/ 205 w 211"/>
              <a:gd name="T33" fmla="*/ 64 h 295"/>
              <a:gd name="T34" fmla="*/ 21 w 211"/>
              <a:gd name="T35" fmla="*/ 49 h 295"/>
              <a:gd name="T36" fmla="*/ 19 w 211"/>
              <a:gd name="T37" fmla="*/ 44 h 295"/>
              <a:gd name="T38" fmla="*/ 24 w 211"/>
              <a:gd name="T39" fmla="*/ 33 h 295"/>
              <a:gd name="T40" fmla="*/ 54 w 211"/>
              <a:gd name="T41" fmla="*/ 28 h 295"/>
              <a:gd name="T42" fmla="*/ 55 w 211"/>
              <a:gd name="T43" fmla="*/ 29 h 295"/>
              <a:gd name="T44" fmla="*/ 190 w 211"/>
              <a:gd name="T45" fmla="*/ 79 h 295"/>
              <a:gd name="T46" fmla="*/ 161 w 211"/>
              <a:gd name="T47" fmla="*/ 106 h 295"/>
              <a:gd name="T48" fmla="*/ 160 w 211"/>
              <a:gd name="T49" fmla="*/ 106 h 295"/>
              <a:gd name="T50" fmla="*/ 21 w 211"/>
              <a:gd name="T51" fmla="*/ 49 h 295"/>
              <a:gd name="T52" fmla="*/ 166 w 211"/>
              <a:gd name="T53" fmla="*/ 111 h 295"/>
              <a:gd name="T54" fmla="*/ 192 w 211"/>
              <a:gd name="T55" fmla="*/ 86 h 295"/>
              <a:gd name="T56" fmla="*/ 192 w 211"/>
              <a:gd name="T57" fmla="*/ 244 h 295"/>
              <a:gd name="T58" fmla="*/ 166 w 211"/>
              <a:gd name="T59" fmla="*/ 268 h 295"/>
              <a:gd name="T60" fmla="*/ 166 w 211"/>
              <a:gd name="T61" fmla="*/ 115 h 295"/>
              <a:gd name="T62" fmla="*/ 166 w 211"/>
              <a:gd name="T63" fmla="*/ 11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1" h="295">
                <a:moveTo>
                  <a:pt x="205" y="64"/>
                </a:moveTo>
                <a:cubicBezTo>
                  <a:pt x="61" y="11"/>
                  <a:pt x="61" y="11"/>
                  <a:pt x="61" y="11"/>
                </a:cubicBezTo>
                <a:cubicBezTo>
                  <a:pt x="58" y="10"/>
                  <a:pt x="32" y="0"/>
                  <a:pt x="11" y="19"/>
                </a:cubicBezTo>
                <a:cubicBezTo>
                  <a:pt x="4" y="26"/>
                  <a:pt x="0" y="35"/>
                  <a:pt x="0" y="45"/>
                </a:cubicBezTo>
                <a:cubicBezTo>
                  <a:pt x="0" y="47"/>
                  <a:pt x="1" y="48"/>
                  <a:pt x="1" y="50"/>
                </a:cubicBezTo>
                <a:cubicBezTo>
                  <a:pt x="1" y="228"/>
                  <a:pt x="1" y="228"/>
                  <a:pt x="1" y="228"/>
                </a:cubicBezTo>
                <a:cubicBezTo>
                  <a:pt x="1" y="232"/>
                  <a:pt x="3" y="236"/>
                  <a:pt x="7" y="237"/>
                </a:cubicBezTo>
                <a:cubicBezTo>
                  <a:pt x="153" y="295"/>
                  <a:pt x="153" y="295"/>
                  <a:pt x="153" y="295"/>
                </a:cubicBezTo>
                <a:cubicBezTo>
                  <a:pt x="154" y="295"/>
                  <a:pt x="156" y="295"/>
                  <a:pt x="157" y="295"/>
                </a:cubicBezTo>
                <a:cubicBezTo>
                  <a:pt x="159" y="295"/>
                  <a:pt x="161" y="295"/>
                  <a:pt x="162" y="294"/>
                </a:cubicBezTo>
                <a:cubicBezTo>
                  <a:pt x="165" y="292"/>
                  <a:pt x="166" y="289"/>
                  <a:pt x="166" y="286"/>
                </a:cubicBezTo>
                <a:cubicBezTo>
                  <a:pt x="166" y="276"/>
                  <a:pt x="166" y="276"/>
                  <a:pt x="166" y="276"/>
                </a:cubicBezTo>
                <a:cubicBezTo>
                  <a:pt x="193" y="251"/>
                  <a:pt x="193" y="251"/>
                  <a:pt x="193" y="251"/>
                </a:cubicBezTo>
                <a:cubicBezTo>
                  <a:pt x="195" y="254"/>
                  <a:pt x="198" y="256"/>
                  <a:pt x="201" y="256"/>
                </a:cubicBezTo>
                <a:cubicBezTo>
                  <a:pt x="207" y="256"/>
                  <a:pt x="211" y="251"/>
                  <a:pt x="211" y="246"/>
                </a:cubicBezTo>
                <a:cubicBezTo>
                  <a:pt x="211" y="73"/>
                  <a:pt x="211" y="73"/>
                  <a:pt x="211" y="73"/>
                </a:cubicBezTo>
                <a:cubicBezTo>
                  <a:pt x="211" y="69"/>
                  <a:pt x="208" y="66"/>
                  <a:pt x="205" y="64"/>
                </a:cubicBezTo>
                <a:close/>
                <a:moveTo>
                  <a:pt x="21" y="49"/>
                </a:moveTo>
                <a:cubicBezTo>
                  <a:pt x="20" y="48"/>
                  <a:pt x="19" y="46"/>
                  <a:pt x="19" y="44"/>
                </a:cubicBezTo>
                <a:cubicBezTo>
                  <a:pt x="19" y="40"/>
                  <a:pt x="21" y="36"/>
                  <a:pt x="24" y="33"/>
                </a:cubicBezTo>
                <a:cubicBezTo>
                  <a:pt x="36" y="22"/>
                  <a:pt x="54" y="28"/>
                  <a:pt x="54" y="28"/>
                </a:cubicBezTo>
                <a:cubicBezTo>
                  <a:pt x="54" y="28"/>
                  <a:pt x="54" y="29"/>
                  <a:pt x="55" y="29"/>
                </a:cubicBezTo>
                <a:cubicBezTo>
                  <a:pt x="190" y="79"/>
                  <a:pt x="190" y="79"/>
                  <a:pt x="190" y="79"/>
                </a:cubicBezTo>
                <a:cubicBezTo>
                  <a:pt x="161" y="106"/>
                  <a:pt x="161" y="106"/>
                  <a:pt x="161" y="106"/>
                </a:cubicBezTo>
                <a:cubicBezTo>
                  <a:pt x="161" y="106"/>
                  <a:pt x="161" y="106"/>
                  <a:pt x="160" y="106"/>
                </a:cubicBezTo>
                <a:lnTo>
                  <a:pt x="21" y="49"/>
                </a:lnTo>
                <a:close/>
                <a:moveTo>
                  <a:pt x="166" y="111"/>
                </a:moveTo>
                <a:cubicBezTo>
                  <a:pt x="192" y="86"/>
                  <a:pt x="192" y="86"/>
                  <a:pt x="192" y="86"/>
                </a:cubicBezTo>
                <a:cubicBezTo>
                  <a:pt x="192" y="244"/>
                  <a:pt x="192" y="244"/>
                  <a:pt x="192" y="244"/>
                </a:cubicBezTo>
                <a:cubicBezTo>
                  <a:pt x="166" y="268"/>
                  <a:pt x="166" y="268"/>
                  <a:pt x="166" y="268"/>
                </a:cubicBezTo>
                <a:cubicBezTo>
                  <a:pt x="166" y="115"/>
                  <a:pt x="166" y="115"/>
                  <a:pt x="166" y="115"/>
                </a:cubicBezTo>
                <a:cubicBezTo>
                  <a:pt x="166" y="114"/>
                  <a:pt x="166" y="112"/>
                  <a:pt x="166" y="111"/>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 name="六边形 1"/>
          <p:cNvSpPr/>
          <p:nvPr/>
        </p:nvSpPr>
        <p:spPr>
          <a:xfrm>
            <a:off x="3838107" y="1452880"/>
            <a:ext cx="1808480" cy="1559034"/>
          </a:xfrm>
          <a:prstGeom prst="hexagon">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3" name="Freeform 70"/>
          <p:cNvSpPr/>
          <p:nvPr/>
        </p:nvSpPr>
        <p:spPr bwMode="auto">
          <a:xfrm>
            <a:off x="4443461" y="1955106"/>
            <a:ext cx="473074" cy="473072"/>
          </a:xfrm>
          <a:custGeom>
            <a:avLst/>
            <a:gdLst>
              <a:gd name="T0" fmla="*/ 252 w 288"/>
              <a:gd name="T1" fmla="*/ 179 h 287"/>
              <a:gd name="T2" fmla="*/ 288 w 288"/>
              <a:gd name="T3" fmla="*/ 143 h 287"/>
              <a:gd name="T4" fmla="*/ 252 w 288"/>
              <a:gd name="T5" fmla="*/ 107 h 287"/>
              <a:gd name="T6" fmla="*/ 218 w 288"/>
              <a:gd name="T7" fmla="*/ 133 h 287"/>
              <a:gd name="T8" fmla="*/ 128 w 288"/>
              <a:gd name="T9" fmla="*/ 133 h 287"/>
              <a:gd name="T10" fmla="*/ 178 w 288"/>
              <a:gd name="T11" fmla="*/ 46 h 287"/>
              <a:gd name="T12" fmla="*/ 218 w 288"/>
              <a:gd name="T13" fmla="*/ 46 h 287"/>
              <a:gd name="T14" fmla="*/ 252 w 288"/>
              <a:gd name="T15" fmla="*/ 72 h 287"/>
              <a:gd name="T16" fmla="*/ 288 w 288"/>
              <a:gd name="T17" fmla="*/ 36 h 287"/>
              <a:gd name="T18" fmla="*/ 252 w 288"/>
              <a:gd name="T19" fmla="*/ 0 h 287"/>
              <a:gd name="T20" fmla="*/ 218 w 288"/>
              <a:gd name="T21" fmla="*/ 26 h 287"/>
              <a:gd name="T22" fmla="*/ 166 w 288"/>
              <a:gd name="T23" fmla="*/ 26 h 287"/>
              <a:gd name="T24" fmla="*/ 104 w 288"/>
              <a:gd name="T25" fmla="*/ 133 h 287"/>
              <a:gd name="T26" fmla="*/ 71 w 288"/>
              <a:gd name="T27" fmla="*/ 133 h 287"/>
              <a:gd name="T28" fmla="*/ 36 w 288"/>
              <a:gd name="T29" fmla="*/ 107 h 287"/>
              <a:gd name="T30" fmla="*/ 0 w 288"/>
              <a:gd name="T31" fmla="*/ 143 h 287"/>
              <a:gd name="T32" fmla="*/ 36 w 288"/>
              <a:gd name="T33" fmla="*/ 179 h 287"/>
              <a:gd name="T34" fmla="*/ 71 w 288"/>
              <a:gd name="T35" fmla="*/ 153 h 287"/>
              <a:gd name="T36" fmla="*/ 104 w 288"/>
              <a:gd name="T37" fmla="*/ 153 h 287"/>
              <a:gd name="T38" fmla="*/ 166 w 288"/>
              <a:gd name="T39" fmla="*/ 261 h 287"/>
              <a:gd name="T40" fmla="*/ 218 w 288"/>
              <a:gd name="T41" fmla="*/ 261 h 287"/>
              <a:gd name="T42" fmla="*/ 252 w 288"/>
              <a:gd name="T43" fmla="*/ 287 h 287"/>
              <a:gd name="T44" fmla="*/ 288 w 288"/>
              <a:gd name="T45" fmla="*/ 251 h 287"/>
              <a:gd name="T46" fmla="*/ 252 w 288"/>
              <a:gd name="T47" fmla="*/ 215 h 287"/>
              <a:gd name="T48" fmla="*/ 218 w 288"/>
              <a:gd name="T49" fmla="*/ 241 h 287"/>
              <a:gd name="T50" fmla="*/ 178 w 288"/>
              <a:gd name="T51" fmla="*/ 241 h 287"/>
              <a:gd name="T52" fmla="*/ 128 w 288"/>
              <a:gd name="T53" fmla="*/ 153 h 287"/>
              <a:gd name="T54" fmla="*/ 218 w 288"/>
              <a:gd name="T55" fmla="*/ 153 h 287"/>
              <a:gd name="T56" fmla="*/ 252 w 288"/>
              <a:gd name="T57" fmla="*/ 17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2" y="179"/>
                </a:moveTo>
                <a:cubicBezTo>
                  <a:pt x="272" y="179"/>
                  <a:pt x="288" y="163"/>
                  <a:pt x="288" y="143"/>
                </a:cubicBezTo>
                <a:cubicBezTo>
                  <a:pt x="288" y="124"/>
                  <a:pt x="272" y="107"/>
                  <a:pt x="252" y="107"/>
                </a:cubicBezTo>
                <a:cubicBezTo>
                  <a:pt x="236" y="107"/>
                  <a:pt x="222" y="118"/>
                  <a:pt x="218" y="133"/>
                </a:cubicBezTo>
                <a:cubicBezTo>
                  <a:pt x="128" y="133"/>
                  <a:pt x="128" y="133"/>
                  <a:pt x="128" y="133"/>
                </a:cubicBezTo>
                <a:cubicBezTo>
                  <a:pt x="178" y="46"/>
                  <a:pt x="178" y="46"/>
                  <a:pt x="178" y="46"/>
                </a:cubicBezTo>
                <a:cubicBezTo>
                  <a:pt x="218" y="46"/>
                  <a:pt x="218" y="46"/>
                  <a:pt x="218" y="46"/>
                </a:cubicBezTo>
                <a:cubicBezTo>
                  <a:pt x="222" y="61"/>
                  <a:pt x="236" y="72"/>
                  <a:pt x="252" y="72"/>
                </a:cubicBezTo>
                <a:cubicBezTo>
                  <a:pt x="272" y="72"/>
                  <a:pt x="288" y="56"/>
                  <a:pt x="288" y="36"/>
                </a:cubicBezTo>
                <a:cubicBezTo>
                  <a:pt x="288" y="16"/>
                  <a:pt x="272" y="0"/>
                  <a:pt x="252" y="0"/>
                </a:cubicBezTo>
                <a:cubicBezTo>
                  <a:pt x="236" y="0"/>
                  <a:pt x="222" y="11"/>
                  <a:pt x="218" y="26"/>
                </a:cubicBezTo>
                <a:cubicBezTo>
                  <a:pt x="166" y="26"/>
                  <a:pt x="166" y="26"/>
                  <a:pt x="166" y="26"/>
                </a:cubicBezTo>
                <a:cubicBezTo>
                  <a:pt x="104" y="133"/>
                  <a:pt x="104" y="133"/>
                  <a:pt x="104" y="133"/>
                </a:cubicBezTo>
                <a:cubicBezTo>
                  <a:pt x="71" y="133"/>
                  <a:pt x="71" y="133"/>
                  <a:pt x="71" y="133"/>
                </a:cubicBezTo>
                <a:cubicBezTo>
                  <a:pt x="66" y="118"/>
                  <a:pt x="53" y="107"/>
                  <a:pt x="36" y="107"/>
                </a:cubicBezTo>
                <a:cubicBezTo>
                  <a:pt x="16" y="107"/>
                  <a:pt x="0" y="124"/>
                  <a:pt x="0" y="143"/>
                </a:cubicBezTo>
                <a:cubicBezTo>
                  <a:pt x="0" y="163"/>
                  <a:pt x="16" y="179"/>
                  <a:pt x="36" y="179"/>
                </a:cubicBezTo>
                <a:cubicBezTo>
                  <a:pt x="53" y="179"/>
                  <a:pt x="66" y="168"/>
                  <a:pt x="71" y="153"/>
                </a:cubicBezTo>
                <a:cubicBezTo>
                  <a:pt x="104" y="153"/>
                  <a:pt x="104" y="153"/>
                  <a:pt x="104" y="153"/>
                </a:cubicBezTo>
                <a:cubicBezTo>
                  <a:pt x="166" y="261"/>
                  <a:pt x="166" y="261"/>
                  <a:pt x="166" y="261"/>
                </a:cubicBezTo>
                <a:cubicBezTo>
                  <a:pt x="218" y="261"/>
                  <a:pt x="218" y="261"/>
                  <a:pt x="218" y="261"/>
                </a:cubicBezTo>
                <a:cubicBezTo>
                  <a:pt x="222" y="277"/>
                  <a:pt x="236" y="287"/>
                  <a:pt x="252" y="287"/>
                </a:cubicBezTo>
                <a:cubicBezTo>
                  <a:pt x="272" y="287"/>
                  <a:pt x="288" y="271"/>
                  <a:pt x="288" y="251"/>
                </a:cubicBezTo>
                <a:cubicBezTo>
                  <a:pt x="288" y="232"/>
                  <a:pt x="272" y="215"/>
                  <a:pt x="252" y="215"/>
                </a:cubicBezTo>
                <a:cubicBezTo>
                  <a:pt x="236" y="215"/>
                  <a:pt x="222" y="226"/>
                  <a:pt x="218" y="241"/>
                </a:cubicBezTo>
                <a:cubicBezTo>
                  <a:pt x="178" y="241"/>
                  <a:pt x="178" y="241"/>
                  <a:pt x="178" y="241"/>
                </a:cubicBezTo>
                <a:cubicBezTo>
                  <a:pt x="128" y="153"/>
                  <a:pt x="128" y="153"/>
                  <a:pt x="128" y="153"/>
                </a:cubicBezTo>
                <a:cubicBezTo>
                  <a:pt x="218" y="153"/>
                  <a:pt x="218" y="153"/>
                  <a:pt x="218" y="153"/>
                </a:cubicBezTo>
                <a:cubicBezTo>
                  <a:pt x="222" y="168"/>
                  <a:pt x="236" y="179"/>
                  <a:pt x="252" y="179"/>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0" name="六边形 9"/>
          <p:cNvSpPr/>
          <p:nvPr/>
        </p:nvSpPr>
        <p:spPr>
          <a:xfrm>
            <a:off x="6573285" y="1452880"/>
            <a:ext cx="1808480" cy="1559034"/>
          </a:xfrm>
          <a:prstGeom prst="hexagon">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grpSp>
        <p:nvGrpSpPr>
          <p:cNvPr id="11" name="组合 10"/>
          <p:cNvGrpSpPr/>
          <p:nvPr/>
        </p:nvGrpSpPr>
        <p:grpSpPr>
          <a:xfrm>
            <a:off x="7238253" y="1936056"/>
            <a:ext cx="478543" cy="470339"/>
            <a:chOff x="8799513" y="2586038"/>
            <a:chExt cx="277813" cy="273050"/>
          </a:xfrm>
          <a:solidFill>
            <a:schemeClr val="bg1"/>
          </a:solidFill>
        </p:grpSpPr>
        <p:sp>
          <p:nvSpPr>
            <p:cNvPr id="12" name="Freeform 349"/>
            <p:cNvSpPr/>
            <p:nvPr/>
          </p:nvSpPr>
          <p:spPr bwMode="auto">
            <a:xfrm>
              <a:off x="8836026" y="2698750"/>
              <a:ext cx="44450" cy="144462"/>
            </a:xfrm>
            <a:custGeom>
              <a:avLst/>
              <a:gdLst>
                <a:gd name="T0" fmla="*/ 0 w 28"/>
                <a:gd name="T1" fmla="*/ 0 h 91"/>
                <a:gd name="T2" fmla="*/ 0 w 28"/>
                <a:gd name="T3" fmla="*/ 83 h 91"/>
                <a:gd name="T4" fmla="*/ 28 w 28"/>
                <a:gd name="T5" fmla="*/ 91 h 91"/>
                <a:gd name="T6" fmla="*/ 28 w 28"/>
                <a:gd name="T7" fmla="*/ 8 h 91"/>
                <a:gd name="T8" fmla="*/ 0 w 28"/>
                <a:gd name="T9" fmla="*/ 0 h 91"/>
              </a:gdLst>
              <a:ahLst/>
              <a:cxnLst>
                <a:cxn ang="0">
                  <a:pos x="T0" y="T1"/>
                </a:cxn>
                <a:cxn ang="0">
                  <a:pos x="T2" y="T3"/>
                </a:cxn>
                <a:cxn ang="0">
                  <a:pos x="T4" y="T5"/>
                </a:cxn>
                <a:cxn ang="0">
                  <a:pos x="T6" y="T7"/>
                </a:cxn>
                <a:cxn ang="0">
                  <a:pos x="T8" y="T9"/>
                </a:cxn>
              </a:cxnLst>
              <a:rect l="0" t="0" r="r" b="b"/>
              <a:pathLst>
                <a:path w="28" h="91">
                  <a:moveTo>
                    <a:pt x="0" y="0"/>
                  </a:moveTo>
                  <a:lnTo>
                    <a:pt x="0" y="83"/>
                  </a:lnTo>
                  <a:lnTo>
                    <a:pt x="28" y="91"/>
                  </a:lnTo>
                  <a:lnTo>
                    <a:pt x="28" y="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3" name="Freeform 350"/>
            <p:cNvSpPr/>
            <p:nvPr/>
          </p:nvSpPr>
          <p:spPr bwMode="auto">
            <a:xfrm>
              <a:off x="8896351" y="2716213"/>
              <a:ext cx="46038" cy="142875"/>
            </a:xfrm>
            <a:custGeom>
              <a:avLst/>
              <a:gdLst>
                <a:gd name="T0" fmla="*/ 0 w 29"/>
                <a:gd name="T1" fmla="*/ 0 h 90"/>
                <a:gd name="T2" fmla="*/ 0 w 29"/>
                <a:gd name="T3" fmla="*/ 82 h 90"/>
                <a:gd name="T4" fmla="*/ 29 w 29"/>
                <a:gd name="T5" fmla="*/ 90 h 90"/>
                <a:gd name="T6" fmla="*/ 29 w 29"/>
                <a:gd name="T7" fmla="*/ 7 h 90"/>
                <a:gd name="T8" fmla="*/ 0 w 29"/>
                <a:gd name="T9" fmla="*/ 0 h 90"/>
              </a:gdLst>
              <a:ahLst/>
              <a:cxnLst>
                <a:cxn ang="0">
                  <a:pos x="T0" y="T1"/>
                </a:cxn>
                <a:cxn ang="0">
                  <a:pos x="T2" y="T3"/>
                </a:cxn>
                <a:cxn ang="0">
                  <a:pos x="T4" y="T5"/>
                </a:cxn>
                <a:cxn ang="0">
                  <a:pos x="T6" y="T7"/>
                </a:cxn>
                <a:cxn ang="0">
                  <a:pos x="T8" y="T9"/>
                </a:cxn>
              </a:cxnLst>
              <a:rect l="0" t="0" r="r" b="b"/>
              <a:pathLst>
                <a:path w="29" h="90">
                  <a:moveTo>
                    <a:pt x="0" y="0"/>
                  </a:moveTo>
                  <a:lnTo>
                    <a:pt x="0" y="82"/>
                  </a:lnTo>
                  <a:lnTo>
                    <a:pt x="29" y="90"/>
                  </a:lnTo>
                  <a:lnTo>
                    <a:pt x="29" y="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4" name="Freeform 351"/>
            <p:cNvSpPr/>
            <p:nvPr/>
          </p:nvSpPr>
          <p:spPr bwMode="auto">
            <a:xfrm>
              <a:off x="9020176" y="2698750"/>
              <a:ext cx="42863" cy="142875"/>
            </a:xfrm>
            <a:custGeom>
              <a:avLst/>
              <a:gdLst>
                <a:gd name="T0" fmla="*/ 27 w 27"/>
                <a:gd name="T1" fmla="*/ 83 h 90"/>
                <a:gd name="T2" fmla="*/ 27 w 27"/>
                <a:gd name="T3" fmla="*/ 0 h 90"/>
                <a:gd name="T4" fmla="*/ 0 w 27"/>
                <a:gd name="T5" fmla="*/ 8 h 90"/>
                <a:gd name="T6" fmla="*/ 0 w 27"/>
                <a:gd name="T7" fmla="*/ 90 h 90"/>
                <a:gd name="T8" fmla="*/ 27 w 27"/>
                <a:gd name="T9" fmla="*/ 83 h 90"/>
              </a:gdLst>
              <a:ahLst/>
              <a:cxnLst>
                <a:cxn ang="0">
                  <a:pos x="T0" y="T1"/>
                </a:cxn>
                <a:cxn ang="0">
                  <a:pos x="T2" y="T3"/>
                </a:cxn>
                <a:cxn ang="0">
                  <a:pos x="T4" y="T5"/>
                </a:cxn>
                <a:cxn ang="0">
                  <a:pos x="T6" y="T7"/>
                </a:cxn>
                <a:cxn ang="0">
                  <a:pos x="T8" y="T9"/>
                </a:cxn>
              </a:cxnLst>
              <a:rect l="0" t="0" r="r" b="b"/>
              <a:pathLst>
                <a:path w="27" h="90">
                  <a:moveTo>
                    <a:pt x="27" y="83"/>
                  </a:moveTo>
                  <a:lnTo>
                    <a:pt x="27" y="0"/>
                  </a:lnTo>
                  <a:lnTo>
                    <a:pt x="0" y="8"/>
                  </a:lnTo>
                  <a:lnTo>
                    <a:pt x="0" y="90"/>
                  </a:lnTo>
                  <a:lnTo>
                    <a:pt x="2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6" name="Freeform 352"/>
            <p:cNvSpPr/>
            <p:nvPr/>
          </p:nvSpPr>
          <p:spPr bwMode="auto">
            <a:xfrm>
              <a:off x="8956676" y="2716213"/>
              <a:ext cx="47625" cy="142875"/>
            </a:xfrm>
            <a:custGeom>
              <a:avLst/>
              <a:gdLst>
                <a:gd name="T0" fmla="*/ 0 w 30"/>
                <a:gd name="T1" fmla="*/ 7 h 90"/>
                <a:gd name="T2" fmla="*/ 0 w 30"/>
                <a:gd name="T3" fmla="*/ 90 h 90"/>
                <a:gd name="T4" fmla="*/ 30 w 30"/>
                <a:gd name="T5" fmla="*/ 82 h 90"/>
                <a:gd name="T6" fmla="*/ 30 w 30"/>
                <a:gd name="T7" fmla="*/ 0 h 90"/>
                <a:gd name="T8" fmla="*/ 0 w 30"/>
                <a:gd name="T9" fmla="*/ 7 h 90"/>
              </a:gdLst>
              <a:ahLst/>
              <a:cxnLst>
                <a:cxn ang="0">
                  <a:pos x="T0" y="T1"/>
                </a:cxn>
                <a:cxn ang="0">
                  <a:pos x="T2" y="T3"/>
                </a:cxn>
                <a:cxn ang="0">
                  <a:pos x="T4" y="T5"/>
                </a:cxn>
                <a:cxn ang="0">
                  <a:pos x="T6" y="T7"/>
                </a:cxn>
                <a:cxn ang="0">
                  <a:pos x="T8" y="T9"/>
                </a:cxn>
              </a:cxnLst>
              <a:rect l="0" t="0" r="r" b="b"/>
              <a:pathLst>
                <a:path w="30" h="90">
                  <a:moveTo>
                    <a:pt x="0" y="7"/>
                  </a:moveTo>
                  <a:lnTo>
                    <a:pt x="0" y="90"/>
                  </a:lnTo>
                  <a:lnTo>
                    <a:pt x="30" y="82"/>
                  </a:lnTo>
                  <a:lnTo>
                    <a:pt x="3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14" name="Freeform 353"/>
            <p:cNvSpPr>
              <a:spLocks noEditPoints="1"/>
            </p:cNvSpPr>
            <p:nvPr/>
          </p:nvSpPr>
          <p:spPr bwMode="auto">
            <a:xfrm>
              <a:off x="8799513" y="2586038"/>
              <a:ext cx="277813" cy="131762"/>
            </a:xfrm>
            <a:custGeom>
              <a:avLst/>
              <a:gdLst>
                <a:gd name="T0" fmla="*/ 88 w 290"/>
                <a:gd name="T1" fmla="*/ 92 h 138"/>
                <a:gd name="T2" fmla="*/ 39 w 290"/>
                <a:gd name="T3" fmla="*/ 106 h 138"/>
                <a:gd name="T4" fmla="*/ 85 w 290"/>
                <a:gd name="T5" fmla="*/ 119 h 138"/>
                <a:gd name="T6" fmla="*/ 132 w 290"/>
                <a:gd name="T7" fmla="*/ 106 h 138"/>
                <a:gd name="T8" fmla="*/ 152 w 290"/>
                <a:gd name="T9" fmla="*/ 114 h 138"/>
                <a:gd name="T10" fmla="*/ 111 w 290"/>
                <a:gd name="T11" fmla="*/ 125 h 138"/>
                <a:gd name="T12" fmla="*/ 157 w 290"/>
                <a:gd name="T13" fmla="*/ 138 h 138"/>
                <a:gd name="T14" fmla="*/ 207 w 290"/>
                <a:gd name="T15" fmla="*/ 124 h 138"/>
                <a:gd name="T16" fmla="*/ 173 w 290"/>
                <a:gd name="T17" fmla="*/ 115 h 138"/>
                <a:gd name="T18" fmla="*/ 210 w 290"/>
                <a:gd name="T19" fmla="*/ 112 h 138"/>
                <a:gd name="T20" fmla="*/ 232 w 290"/>
                <a:gd name="T21" fmla="*/ 118 h 138"/>
                <a:gd name="T22" fmla="*/ 232 w 290"/>
                <a:gd name="T23" fmla="*/ 118 h 138"/>
                <a:gd name="T24" fmla="*/ 275 w 290"/>
                <a:gd name="T25" fmla="*/ 106 h 138"/>
                <a:gd name="T26" fmla="*/ 256 w 290"/>
                <a:gd name="T27" fmla="*/ 101 h 138"/>
                <a:gd name="T28" fmla="*/ 285 w 290"/>
                <a:gd name="T29" fmla="*/ 78 h 138"/>
                <a:gd name="T30" fmla="*/ 277 w 290"/>
                <a:gd name="T31" fmla="*/ 41 h 138"/>
                <a:gd name="T32" fmla="*/ 262 w 290"/>
                <a:gd name="T33" fmla="*/ 54 h 138"/>
                <a:gd name="T34" fmla="*/ 267 w 290"/>
                <a:gd name="T35" fmla="*/ 69 h 138"/>
                <a:gd name="T36" fmla="*/ 232 w 290"/>
                <a:gd name="T37" fmla="*/ 87 h 138"/>
                <a:gd name="T38" fmla="*/ 223 w 290"/>
                <a:gd name="T39" fmla="*/ 89 h 138"/>
                <a:gd name="T40" fmla="*/ 231 w 290"/>
                <a:gd name="T41" fmla="*/ 83 h 138"/>
                <a:gd name="T42" fmla="*/ 242 w 290"/>
                <a:gd name="T43" fmla="*/ 51 h 138"/>
                <a:gd name="T44" fmla="*/ 222 w 290"/>
                <a:gd name="T45" fmla="*/ 23 h 138"/>
                <a:gd name="T46" fmla="*/ 207 w 290"/>
                <a:gd name="T47" fmla="*/ 20 h 138"/>
                <a:gd name="T48" fmla="*/ 162 w 290"/>
                <a:gd name="T49" fmla="*/ 55 h 138"/>
                <a:gd name="T50" fmla="*/ 139 w 290"/>
                <a:gd name="T51" fmla="*/ 16 h 138"/>
                <a:gd name="T52" fmla="*/ 104 w 290"/>
                <a:gd name="T53" fmla="*/ 0 h 138"/>
                <a:gd name="T54" fmla="*/ 85 w 290"/>
                <a:gd name="T55" fmla="*/ 5 h 138"/>
                <a:gd name="T56" fmla="*/ 69 w 290"/>
                <a:gd name="T57" fmla="*/ 41 h 138"/>
                <a:gd name="T58" fmla="*/ 89 w 290"/>
                <a:gd name="T59" fmla="*/ 72 h 138"/>
                <a:gd name="T60" fmla="*/ 26 w 290"/>
                <a:gd name="T61" fmla="*/ 74 h 138"/>
                <a:gd name="T62" fmla="*/ 0 w 290"/>
                <a:gd name="T63" fmla="*/ 103 h 138"/>
                <a:gd name="T64" fmla="*/ 19 w 290"/>
                <a:gd name="T65" fmla="*/ 109 h 138"/>
                <a:gd name="T66" fmla="*/ 34 w 290"/>
                <a:gd name="T67" fmla="*/ 92 h 138"/>
                <a:gd name="T68" fmla="*/ 86 w 290"/>
                <a:gd name="T69" fmla="*/ 92 h 138"/>
                <a:gd name="T70" fmla="*/ 112 w 290"/>
                <a:gd name="T71" fmla="*/ 99 h 138"/>
                <a:gd name="T72" fmla="*/ 88 w 290"/>
                <a:gd name="T73" fmla="*/ 36 h 138"/>
                <a:gd name="T74" fmla="*/ 94 w 290"/>
                <a:gd name="T75" fmla="*/ 22 h 138"/>
                <a:gd name="T76" fmla="*/ 104 w 290"/>
                <a:gd name="T77" fmla="*/ 19 h 138"/>
                <a:gd name="T78" fmla="*/ 125 w 290"/>
                <a:gd name="T79" fmla="*/ 30 h 138"/>
                <a:gd name="T80" fmla="*/ 148 w 290"/>
                <a:gd name="T81" fmla="*/ 76 h 138"/>
                <a:gd name="T82" fmla="*/ 130 w 290"/>
                <a:gd name="T83" fmla="*/ 81 h 138"/>
                <a:gd name="T84" fmla="*/ 88 w 290"/>
                <a:gd name="T85" fmla="*/ 36 h 138"/>
                <a:gd name="T86" fmla="*/ 191 w 290"/>
                <a:gd name="T87" fmla="*/ 83 h 138"/>
                <a:gd name="T88" fmla="*/ 173 w 290"/>
                <a:gd name="T89" fmla="*/ 78 h 138"/>
                <a:gd name="T90" fmla="*/ 207 w 290"/>
                <a:gd name="T91" fmla="*/ 40 h 138"/>
                <a:gd name="T92" fmla="*/ 215 w 290"/>
                <a:gd name="T93" fmla="*/ 42 h 138"/>
                <a:gd name="T94" fmla="*/ 223 w 290"/>
                <a:gd name="T95" fmla="*/ 53 h 138"/>
                <a:gd name="T96" fmla="*/ 212 w 290"/>
                <a:gd name="T97" fmla="*/ 73 h 138"/>
                <a:gd name="T98" fmla="*/ 191 w 290"/>
                <a:gd name="T99" fmla="*/ 8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0" h="138">
                  <a:moveTo>
                    <a:pt x="88" y="92"/>
                  </a:moveTo>
                  <a:cubicBezTo>
                    <a:pt x="39" y="106"/>
                    <a:pt x="39" y="106"/>
                    <a:pt x="39" y="106"/>
                  </a:cubicBezTo>
                  <a:cubicBezTo>
                    <a:pt x="85" y="119"/>
                    <a:pt x="85" y="119"/>
                    <a:pt x="85" y="119"/>
                  </a:cubicBezTo>
                  <a:cubicBezTo>
                    <a:pt x="132" y="106"/>
                    <a:pt x="132" y="106"/>
                    <a:pt x="132" y="106"/>
                  </a:cubicBezTo>
                  <a:cubicBezTo>
                    <a:pt x="140" y="109"/>
                    <a:pt x="147" y="112"/>
                    <a:pt x="152" y="114"/>
                  </a:cubicBezTo>
                  <a:cubicBezTo>
                    <a:pt x="111" y="125"/>
                    <a:pt x="111" y="125"/>
                    <a:pt x="111" y="125"/>
                  </a:cubicBezTo>
                  <a:cubicBezTo>
                    <a:pt x="157" y="138"/>
                    <a:pt x="157" y="138"/>
                    <a:pt x="157" y="138"/>
                  </a:cubicBezTo>
                  <a:cubicBezTo>
                    <a:pt x="207" y="124"/>
                    <a:pt x="207" y="124"/>
                    <a:pt x="207" y="124"/>
                  </a:cubicBezTo>
                  <a:cubicBezTo>
                    <a:pt x="173" y="115"/>
                    <a:pt x="173" y="115"/>
                    <a:pt x="173" y="115"/>
                  </a:cubicBezTo>
                  <a:cubicBezTo>
                    <a:pt x="183" y="115"/>
                    <a:pt x="196" y="114"/>
                    <a:pt x="210" y="112"/>
                  </a:cubicBezTo>
                  <a:cubicBezTo>
                    <a:pt x="232" y="118"/>
                    <a:pt x="232" y="118"/>
                    <a:pt x="232" y="118"/>
                  </a:cubicBezTo>
                  <a:cubicBezTo>
                    <a:pt x="232" y="118"/>
                    <a:pt x="232" y="118"/>
                    <a:pt x="232" y="118"/>
                  </a:cubicBezTo>
                  <a:cubicBezTo>
                    <a:pt x="275" y="106"/>
                    <a:pt x="275" y="106"/>
                    <a:pt x="275" y="106"/>
                  </a:cubicBezTo>
                  <a:cubicBezTo>
                    <a:pt x="256" y="101"/>
                    <a:pt x="256" y="101"/>
                    <a:pt x="256" y="101"/>
                  </a:cubicBezTo>
                  <a:cubicBezTo>
                    <a:pt x="270" y="95"/>
                    <a:pt x="281" y="88"/>
                    <a:pt x="285" y="78"/>
                  </a:cubicBezTo>
                  <a:cubicBezTo>
                    <a:pt x="289" y="70"/>
                    <a:pt x="290" y="57"/>
                    <a:pt x="277" y="41"/>
                  </a:cubicBezTo>
                  <a:cubicBezTo>
                    <a:pt x="262" y="54"/>
                    <a:pt x="262" y="54"/>
                    <a:pt x="262" y="54"/>
                  </a:cubicBezTo>
                  <a:cubicBezTo>
                    <a:pt x="267" y="60"/>
                    <a:pt x="269" y="66"/>
                    <a:pt x="267" y="69"/>
                  </a:cubicBezTo>
                  <a:cubicBezTo>
                    <a:pt x="264" y="77"/>
                    <a:pt x="250" y="83"/>
                    <a:pt x="232" y="87"/>
                  </a:cubicBezTo>
                  <a:cubicBezTo>
                    <a:pt x="229" y="88"/>
                    <a:pt x="226" y="89"/>
                    <a:pt x="223" y="89"/>
                  </a:cubicBezTo>
                  <a:cubicBezTo>
                    <a:pt x="226" y="88"/>
                    <a:pt x="228" y="85"/>
                    <a:pt x="231" y="83"/>
                  </a:cubicBezTo>
                  <a:cubicBezTo>
                    <a:pt x="239" y="75"/>
                    <a:pt x="243" y="63"/>
                    <a:pt x="242" y="51"/>
                  </a:cubicBezTo>
                  <a:cubicBezTo>
                    <a:pt x="241" y="38"/>
                    <a:pt x="234" y="28"/>
                    <a:pt x="222" y="23"/>
                  </a:cubicBezTo>
                  <a:cubicBezTo>
                    <a:pt x="217" y="21"/>
                    <a:pt x="212" y="20"/>
                    <a:pt x="207" y="20"/>
                  </a:cubicBezTo>
                  <a:cubicBezTo>
                    <a:pt x="186" y="20"/>
                    <a:pt x="171" y="37"/>
                    <a:pt x="162" y="55"/>
                  </a:cubicBezTo>
                  <a:cubicBezTo>
                    <a:pt x="156" y="40"/>
                    <a:pt x="148" y="25"/>
                    <a:pt x="139" y="16"/>
                  </a:cubicBezTo>
                  <a:cubicBezTo>
                    <a:pt x="129" y="6"/>
                    <a:pt x="117" y="0"/>
                    <a:pt x="104" y="0"/>
                  </a:cubicBezTo>
                  <a:cubicBezTo>
                    <a:pt x="97" y="0"/>
                    <a:pt x="91" y="2"/>
                    <a:pt x="85" y="5"/>
                  </a:cubicBezTo>
                  <a:cubicBezTo>
                    <a:pt x="71" y="13"/>
                    <a:pt x="65" y="26"/>
                    <a:pt x="69" y="41"/>
                  </a:cubicBezTo>
                  <a:cubicBezTo>
                    <a:pt x="72" y="51"/>
                    <a:pt x="79" y="62"/>
                    <a:pt x="89" y="72"/>
                  </a:cubicBezTo>
                  <a:cubicBezTo>
                    <a:pt x="66" y="68"/>
                    <a:pt x="43" y="66"/>
                    <a:pt x="26" y="74"/>
                  </a:cubicBezTo>
                  <a:cubicBezTo>
                    <a:pt x="13" y="80"/>
                    <a:pt x="4" y="89"/>
                    <a:pt x="0" y="103"/>
                  </a:cubicBezTo>
                  <a:cubicBezTo>
                    <a:pt x="19" y="109"/>
                    <a:pt x="19" y="109"/>
                    <a:pt x="19" y="109"/>
                  </a:cubicBezTo>
                  <a:cubicBezTo>
                    <a:pt x="21" y="101"/>
                    <a:pt x="26" y="95"/>
                    <a:pt x="34" y="92"/>
                  </a:cubicBezTo>
                  <a:cubicBezTo>
                    <a:pt x="47" y="86"/>
                    <a:pt x="66" y="87"/>
                    <a:pt x="86" y="92"/>
                  </a:cubicBezTo>
                  <a:cubicBezTo>
                    <a:pt x="95" y="94"/>
                    <a:pt x="104" y="96"/>
                    <a:pt x="112" y="99"/>
                  </a:cubicBezTo>
                  <a:moveTo>
                    <a:pt x="88" y="36"/>
                  </a:moveTo>
                  <a:cubicBezTo>
                    <a:pt x="86" y="29"/>
                    <a:pt x="88" y="26"/>
                    <a:pt x="94" y="22"/>
                  </a:cubicBezTo>
                  <a:cubicBezTo>
                    <a:pt x="97" y="20"/>
                    <a:pt x="101" y="19"/>
                    <a:pt x="104" y="19"/>
                  </a:cubicBezTo>
                  <a:cubicBezTo>
                    <a:pt x="111" y="19"/>
                    <a:pt x="119" y="23"/>
                    <a:pt x="125" y="30"/>
                  </a:cubicBezTo>
                  <a:cubicBezTo>
                    <a:pt x="135" y="41"/>
                    <a:pt x="143" y="60"/>
                    <a:pt x="148" y="76"/>
                  </a:cubicBezTo>
                  <a:cubicBezTo>
                    <a:pt x="130" y="81"/>
                    <a:pt x="130" y="81"/>
                    <a:pt x="130" y="81"/>
                  </a:cubicBezTo>
                  <a:cubicBezTo>
                    <a:pt x="111" y="69"/>
                    <a:pt x="92" y="50"/>
                    <a:pt x="88" y="36"/>
                  </a:cubicBezTo>
                  <a:close/>
                  <a:moveTo>
                    <a:pt x="191" y="83"/>
                  </a:moveTo>
                  <a:cubicBezTo>
                    <a:pt x="173" y="78"/>
                    <a:pt x="173" y="78"/>
                    <a:pt x="173" y="78"/>
                  </a:cubicBezTo>
                  <a:cubicBezTo>
                    <a:pt x="180" y="59"/>
                    <a:pt x="192" y="40"/>
                    <a:pt x="207" y="40"/>
                  </a:cubicBezTo>
                  <a:cubicBezTo>
                    <a:pt x="209" y="40"/>
                    <a:pt x="212" y="41"/>
                    <a:pt x="215" y="42"/>
                  </a:cubicBezTo>
                  <a:cubicBezTo>
                    <a:pt x="221" y="44"/>
                    <a:pt x="223" y="50"/>
                    <a:pt x="223" y="53"/>
                  </a:cubicBezTo>
                  <a:cubicBezTo>
                    <a:pt x="223" y="59"/>
                    <a:pt x="221" y="68"/>
                    <a:pt x="212" y="73"/>
                  </a:cubicBezTo>
                  <a:cubicBezTo>
                    <a:pt x="206" y="77"/>
                    <a:pt x="199" y="80"/>
                    <a:pt x="191"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grpSp>
      <p:sp>
        <p:nvSpPr>
          <p:cNvPr id="17" name="六边形 16"/>
          <p:cNvSpPr/>
          <p:nvPr/>
        </p:nvSpPr>
        <p:spPr>
          <a:xfrm>
            <a:off x="9200706" y="1452880"/>
            <a:ext cx="1808480" cy="1559034"/>
          </a:xfrm>
          <a:prstGeom prst="hexagon">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grpSp>
        <p:nvGrpSpPr>
          <p:cNvPr id="18" name="组合 17"/>
          <p:cNvGrpSpPr/>
          <p:nvPr/>
        </p:nvGrpSpPr>
        <p:grpSpPr>
          <a:xfrm>
            <a:off x="9935760" y="1955106"/>
            <a:ext cx="415648" cy="484012"/>
            <a:chOff x="8816976" y="3130550"/>
            <a:chExt cx="241300" cy="280988"/>
          </a:xfrm>
          <a:solidFill>
            <a:schemeClr val="bg1"/>
          </a:solidFill>
        </p:grpSpPr>
        <p:sp>
          <p:nvSpPr>
            <p:cNvPr id="19" name="Freeform 45"/>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0" name="Freeform 46"/>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1" name="Freeform 47"/>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2"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sp>
          <p:nvSpPr>
            <p:cNvPr id="23" name="Freeform 49"/>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a typeface="微软雅黑" panose="020B0503020204020204" charset="-122"/>
              </a:endParaRPr>
            </a:p>
          </p:txBody>
        </p:sp>
      </p:grpSp>
      <p:sp>
        <p:nvSpPr>
          <p:cNvPr id="7174" name="文本框 2"/>
          <p:cNvSpPr txBox="1"/>
          <p:nvPr/>
        </p:nvSpPr>
        <p:spPr>
          <a:xfrm>
            <a:off x="2485390" y="3222625"/>
            <a:ext cx="6715125" cy="2798763"/>
          </a:xfrm>
          <a:prstGeom prst="rect">
            <a:avLst/>
          </a:prstGeom>
          <a:noFill/>
          <a:ln w="9525">
            <a:noFill/>
          </a:ln>
        </p:spPr>
        <p:txBody>
          <a:bodyPr wrap="square" anchor="t">
            <a:spAutoFit/>
          </a:bodyPr>
          <a:lstStyle/>
          <a:p>
            <a:pPr>
              <a:lnSpc>
                <a:spcPct val="200000"/>
              </a:lnSpc>
            </a:pPr>
            <a:r>
              <a:rPr lang="en-US" altLang="zh-CN" sz="2000" b="1">
                <a:latin typeface="微软雅黑" panose="020B0503020204020204" charset="-122"/>
                <a:ea typeface="微软雅黑" panose="020B0503020204020204" charset="-122"/>
              </a:rPr>
              <a:t>       </a:t>
            </a:r>
            <a:r>
              <a:rPr lang="zh-CN" altLang="en-US" sz="2200" b="1">
                <a:latin typeface="微软雅黑" panose="020B0503020204020204" charset="-122"/>
                <a:ea typeface="微软雅黑" panose="020B0503020204020204" charset="-122"/>
              </a:rPr>
              <a:t>在党的</a:t>
            </a:r>
            <a:r>
              <a:rPr lang="zh-CN" altLang="en-US" sz="2200" b="1">
                <a:solidFill>
                  <a:srgbClr val="FF0000"/>
                </a:solidFill>
                <a:latin typeface="微软雅黑" panose="020B0503020204020204" charset="-122"/>
                <a:ea typeface="微软雅黑" panose="020B0503020204020204" charset="-122"/>
              </a:rPr>
              <a:t>十九大</a:t>
            </a:r>
            <a:r>
              <a:rPr lang="zh-CN" altLang="en-US" sz="2200" b="1">
                <a:latin typeface="微软雅黑" panose="020B0503020204020204" charset="-122"/>
                <a:ea typeface="微软雅黑" panose="020B0503020204020204" charset="-122"/>
              </a:rPr>
              <a:t>报告中，习近平同志指出，“经过长期努力，中国特色社会主义进入了</a:t>
            </a:r>
            <a:r>
              <a:rPr lang="zh-CN" altLang="en-US" sz="2200" b="1">
                <a:solidFill>
                  <a:srgbClr val="FF0000"/>
                </a:solidFill>
                <a:latin typeface="微软雅黑" panose="020B0503020204020204" charset="-122"/>
                <a:ea typeface="微软雅黑" panose="020B0503020204020204" charset="-122"/>
              </a:rPr>
              <a:t>新时代</a:t>
            </a:r>
            <a:r>
              <a:rPr lang="zh-CN" altLang="en-US" sz="2200" b="1">
                <a:latin typeface="微软雅黑" panose="020B0503020204020204" charset="-122"/>
                <a:ea typeface="微软雅黑" panose="020B0503020204020204" charset="-122"/>
              </a:rPr>
              <a:t>，这是我国发展新的历史方位”。方位决定道路，道路决定命运。全面深刻理解这一重大政治论断，意义深远。</a:t>
            </a:r>
          </a:p>
        </p:txBody>
      </p:sp>
      <p:sp>
        <p:nvSpPr>
          <p:cNvPr id="24" name="文本框 23">
            <a:extLst>
              <a:ext uri="{FF2B5EF4-FFF2-40B4-BE49-F238E27FC236}">
                <a16:creationId xmlns:a16="http://schemas.microsoft.com/office/drawing/2014/main" id="{E7E9E17D-3404-491C-A0C5-CFF581EC266D}"/>
              </a:ext>
            </a:extLst>
          </p:cNvPr>
          <p:cNvSpPr txBox="1">
            <a:spLocks noChangeArrowheads="1"/>
          </p:cNvSpPr>
          <p:nvPr/>
        </p:nvSpPr>
        <p:spPr bwMode="auto">
          <a:xfrm>
            <a:off x="1770185" y="138380"/>
            <a:ext cx="30276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fontAlgn="base">
              <a:spcBef>
                <a:spcPct val="0"/>
              </a:spcBef>
              <a:spcAft>
                <a:spcPct val="0"/>
              </a:spcAft>
              <a:defRPr/>
            </a:pPr>
            <a:r>
              <a:rPr lang="zh-CN" altLang="en-US" sz="3200" b="1" dirty="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实现伟大中国梦</a:t>
            </a:r>
          </a:p>
        </p:txBody>
      </p:sp>
    </p:spTree>
    <p:extLst>
      <p:ext uri="{BB962C8B-B14F-4D97-AF65-F5344CB8AC3E}">
        <p14:creationId xmlns:p14="http://schemas.microsoft.com/office/powerpoint/2010/main" val="21981246"/>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7174"/>
                                        </p:tgtEl>
                                        <p:attrNameLst>
                                          <p:attrName>style.visibility</p:attrName>
                                        </p:attrNameLst>
                                      </p:cBhvr>
                                      <p:to>
                                        <p:strVal val="visible"/>
                                      </p:to>
                                    </p:set>
                                    <p:animEffect transition="in" filter="fade">
                                      <p:cBhvr>
                                        <p:cTn id="48" dur="1000"/>
                                        <p:tgtEl>
                                          <p:spTgt spid="7174"/>
                                        </p:tgtEl>
                                      </p:cBhvr>
                                    </p:animEffect>
                                    <p:anim calcmode="lin" valueType="num">
                                      <p:cBhvr>
                                        <p:cTn id="49" dur="1000" fill="hold"/>
                                        <p:tgtEl>
                                          <p:spTgt spid="7174"/>
                                        </p:tgtEl>
                                        <p:attrNameLst>
                                          <p:attrName>ppt_x</p:attrName>
                                        </p:attrNameLst>
                                      </p:cBhvr>
                                      <p:tavLst>
                                        <p:tav tm="0">
                                          <p:val>
                                            <p:strVal val="#ppt_x"/>
                                          </p:val>
                                        </p:tav>
                                        <p:tav tm="100000">
                                          <p:val>
                                            <p:strVal val="#ppt_x"/>
                                          </p:val>
                                        </p:tav>
                                      </p:tavLst>
                                    </p:anim>
                                    <p:anim calcmode="lin" valueType="num">
                                      <p:cBhvr>
                                        <p:cTn id="50" dur="1000" fill="hold"/>
                                        <p:tgtEl>
                                          <p:spTgt spid="71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2" grpId="0" bldLvl="0" animBg="1"/>
      <p:bldP spid="3" grpId="0" bldLvl="0" animBg="1"/>
      <p:bldP spid="10" grpId="0" bldLvl="0" animBg="1"/>
      <p:bldP spid="17" grpId="0" bldLvl="0" animBg="1"/>
      <p:bldP spid="717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40A9A46-8D13-431A-9093-6507EFDEC219"/>
  <p:tag name="ISPRING_SCORM_RATE_SLIDES" val="1"/>
  <p:tag name="ISPRINGONLINEFOLDERID" val="0"/>
  <p:tag name="ISPRINGONLINEFOLDERPATH" val="内容列表"/>
  <p:tag name="ISPRINGCLOUDFOLDERID" val="0"/>
  <p:tag name="ISPRINGCLOUDFOLDERPATH" val="资源库"/>
  <p:tag name="ISPRING_PLAYERS_CUSTOMIZATION" val="UEsDBBQAAgAIAHO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z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HO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c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c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c4lz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c4lz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c4lz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olz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B2iXNLbVEZO0oAAABqAAAAGwAAAHVuaXZlcnNhbC91bml2ZXJzYWwucG5nLnhtbLOxr8jNUShLLSrOzM+zVTLUM1Cyt+PlsikoSi3LTC1XqACKGekZQICSQiUqtzwzpSTDVsnC0BghlpGamZ5RYqtkZmgAF9QHGgkAUEsBAgAAFAACAAgAc4lzSxUOrShkBAAABxEAAB0AAAAAAAAAAQAAAAAAAAAAAHVuaXZlcnNhbC9jb21tb25fbWVzc2FnZXMubG5nUEsBAgAAFAACAAgAc4lzSwh+CyMpAwAAhgwAACcAAAAAAAAAAQAAAAAAnwQAAHVuaXZlcnNhbC9mbGFzaF9wdWJsaXNoaW5nX3NldHRpbmdzLnhtbFBLAQIAABQAAgAIAHOJc0u1/AlkugIAAFUKAAAhAAAAAAAAAAEAAAAAAA0IAAB1bml2ZXJzYWwvZmxhc2hfc2tpbl9zZXR0aW5ncy54bWxQSwECAAAUAAIACABziXNLKpYPZ/4CAACXCwAAJgAAAAAAAAABAAAAAAAGCwAAdW5pdmVyc2FsL2h0bWxfcHVibGlzaGluZ19zZXR0aW5ncy54bWxQSwECAAAUAAIACABziXNLaHFSkZoBAAAfBgAAHwAAAAAAAAABAAAAAABIDgAAdW5pdmVyc2FsL2h0bWxfc2tpbl9zZXR0aW5ncy5qc1BLAQIAABQAAgAIAHOJc0s9PC/RwQAAAOUBAAAaAAAAAAAAAAEAAAAAAB8QAAB1bml2ZXJzYWwvaTE4bl9wcmVzZXRzLnhtbFBLAQIAABQAAgAIAHOJc0ua+ZZkawAAAGsAAAAcAAAAAAAAAAEAAAAAABgRAAB1bml2ZXJzYWwvbG9jYWxfc2V0dGluZ3MueG1sUEsBAgAAFAACAAgARJRXRyO0Tvv7AgAAsAgAABQAAAAAAAAAAQAAAAAAvREAAHVuaXZlcnNhbC9wbGF5ZXIueG1sUEsBAgAAFAACAAgAc4lzS7CHI/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JAAAAAA="/>
  <p:tag name="ISPRING_PRESENTATION_TITLE" val="红色政府党建学习汇报PPT模板"/>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TotalTime>
  <Words>1136</Words>
  <Application>Microsoft Office PowerPoint</Application>
  <PresentationFormat>宽屏</PresentationFormat>
  <Paragraphs>151</Paragraphs>
  <Slides>25</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25</vt:i4>
      </vt:variant>
    </vt:vector>
  </HeadingPairs>
  <TitlesOfParts>
    <vt:vector size="44" baseType="lpstr">
      <vt:lpstr>DIN-BoldItalic</vt:lpstr>
      <vt:lpstr>Gill Sans</vt:lpstr>
      <vt:lpstr>맑은 고딕</vt:lpstr>
      <vt:lpstr>等线</vt:lpstr>
      <vt:lpstr>方正风雅宋简体</vt:lpstr>
      <vt:lpstr>方正苏新诗柳楷简体-yolan</vt:lpstr>
      <vt:lpstr>华文行楷</vt:lpstr>
      <vt:lpstr>华文新魏</vt:lpstr>
      <vt:lpstr>宋体</vt:lpstr>
      <vt:lpstr>微软雅黑</vt:lpstr>
      <vt:lpstr>微软雅黑 Light</vt:lpstr>
      <vt:lpstr>幼圆</vt:lpstr>
      <vt:lpstr>Agency FB</vt:lpstr>
      <vt:lpstr>Arial</vt:lpstr>
      <vt:lpstr>Calibri</vt:lpstr>
      <vt:lpstr>Calibri Light</vt:lpstr>
      <vt:lpstr>Franklin Gothic Book</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红色政府党建学习汇报PPT模板</dc:title>
  <dc:creator>歉然安可</dc:creator>
  <cp:lastModifiedBy>歉然安可</cp:lastModifiedBy>
  <cp:revision>9</cp:revision>
  <dcterms:created xsi:type="dcterms:W3CDTF">2017-11-20T06:40:28Z</dcterms:created>
  <dcterms:modified xsi:type="dcterms:W3CDTF">2017-11-20T07:27:01Z</dcterms:modified>
</cp:coreProperties>
</file>