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1" r:id="rId14"/>
    <p:sldId id="272" r:id="rId15"/>
    <p:sldId id="273" r:id="rId16"/>
    <p:sldId id="257" r:id="rId17"/>
  </p:sldIdLst>
  <p:sldSz cx="828040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2094" y="8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FD4C-ED4F-48A1-AF19-DE542B9527DE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738313" y="1143000"/>
            <a:ext cx="33813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F06D2-F3C0-4A95-8927-B976BA16AF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F06D2-F3C0-4A95-8927-B976BA16AF2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删除图片点击中心图标，插入你的作品即可！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5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48DEF40-608F-486D-BA1C-818D2DF5FA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8CC9C-AC7A-4D47-83B4-68B63A34372C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FABF0-BBE2-48AD-A183-818ACAF60CC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-1"/>
            <a:ext cx="8280400" cy="7559675"/>
            <a:chOff x="0" y="-1"/>
            <a:chExt cx="8280400" cy="7559675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5" name="矩形 4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352439" y="2560588"/>
            <a:ext cx="2588152" cy="4197682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5598210" y="2560588"/>
            <a:ext cx="2329751" cy="4197682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3142859" y="2560588"/>
            <a:ext cx="2282050" cy="4197682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6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352439" y="2754168"/>
            <a:ext cx="2567295" cy="3758953"/>
          </a:xfrm>
          <a:custGeom>
            <a:avLst/>
            <a:gdLst>
              <a:gd name="connsiteX0" fmla="*/ 911894 w 3969069"/>
              <a:gd name="connsiteY0" fmla="*/ 0 h 4774075"/>
              <a:gd name="connsiteX1" fmla="*/ 3969069 w 3969069"/>
              <a:gd name="connsiteY1" fmla="*/ 0 h 4774075"/>
              <a:gd name="connsiteX2" fmla="*/ 3057175 w 3969069"/>
              <a:gd name="connsiteY2" fmla="*/ 4774075 h 4774075"/>
              <a:gd name="connsiteX3" fmla="*/ 0 w 3969069"/>
              <a:gd name="connsiteY3" fmla="*/ 4774075 h 477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9069" h="4774075">
                <a:moveTo>
                  <a:pt x="911894" y="0"/>
                </a:moveTo>
                <a:lnTo>
                  <a:pt x="3969069" y="0"/>
                </a:lnTo>
                <a:lnTo>
                  <a:pt x="3057175" y="4774075"/>
                </a:lnTo>
                <a:lnTo>
                  <a:pt x="0" y="4774075"/>
                </a:lnTo>
                <a:close/>
              </a:path>
            </a:pathLst>
          </a:custGeo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5361341" y="2754168"/>
            <a:ext cx="2567295" cy="3758953"/>
          </a:xfrm>
          <a:custGeom>
            <a:avLst/>
            <a:gdLst>
              <a:gd name="connsiteX0" fmla="*/ 911894 w 3969069"/>
              <a:gd name="connsiteY0" fmla="*/ 0 h 4774075"/>
              <a:gd name="connsiteX1" fmla="*/ 3969069 w 3969069"/>
              <a:gd name="connsiteY1" fmla="*/ 0 h 4774075"/>
              <a:gd name="connsiteX2" fmla="*/ 3057175 w 3969069"/>
              <a:gd name="connsiteY2" fmla="*/ 4774075 h 4774075"/>
              <a:gd name="connsiteX3" fmla="*/ 0 w 3969069"/>
              <a:gd name="connsiteY3" fmla="*/ 4774075 h 477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9069" h="4774075">
                <a:moveTo>
                  <a:pt x="911894" y="0"/>
                </a:moveTo>
                <a:lnTo>
                  <a:pt x="3969069" y="0"/>
                </a:lnTo>
                <a:lnTo>
                  <a:pt x="3057175" y="4774075"/>
                </a:lnTo>
                <a:lnTo>
                  <a:pt x="0" y="4774075"/>
                </a:lnTo>
                <a:close/>
              </a:path>
            </a:pathLst>
          </a:custGeo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247468" y="1342667"/>
            <a:ext cx="2202855" cy="48743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5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684588" y="1611967"/>
            <a:ext cx="5202814" cy="423691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4445499" y="1799157"/>
            <a:ext cx="3482463" cy="1981709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4445499" y="3905666"/>
            <a:ext cx="3482463" cy="183546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4" name="矩形 13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247468" y="982458"/>
            <a:ext cx="7784438" cy="5937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5"/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488187" y="1227195"/>
            <a:ext cx="3581783" cy="269182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4210430" y="1227195"/>
            <a:ext cx="3581783" cy="269182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488187" y="4094926"/>
            <a:ext cx="3581783" cy="269182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3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4210430" y="4094926"/>
            <a:ext cx="3581783" cy="269182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2248134" y="2548462"/>
            <a:ext cx="5661773" cy="4254996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356069" y="1208699"/>
            <a:ext cx="3784131" cy="279738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2"/>
          <a:srcRect t="11883"/>
          <a:stretch>
            <a:fillRect/>
          </a:stretch>
        </p:blipFill>
        <p:spPr>
          <a:xfrm>
            <a:off x="0" y="-1"/>
            <a:ext cx="8280400" cy="7559675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245461" y="226241"/>
            <a:ext cx="7786445" cy="7105944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5"/>
          </a:p>
        </p:txBody>
      </p:sp>
      <p:sp>
        <p:nvSpPr>
          <p:cNvPr id="2" name="矩形 1"/>
          <p:cNvSpPr/>
          <p:nvPr userDrawn="1"/>
        </p:nvSpPr>
        <p:spPr>
          <a:xfrm>
            <a:off x="165321" y="163742"/>
            <a:ext cx="7948732" cy="1660501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5"/>
          </a:p>
        </p:txBody>
      </p:sp>
      <p:sp>
        <p:nvSpPr>
          <p:cNvPr id="3" name="矩形 2"/>
          <p:cNvSpPr/>
          <p:nvPr userDrawn="1"/>
        </p:nvSpPr>
        <p:spPr>
          <a:xfrm>
            <a:off x="404245" y="608093"/>
            <a:ext cx="1047905" cy="1318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5"/>
          </a:p>
        </p:txBody>
      </p:sp>
      <p:sp>
        <p:nvSpPr>
          <p:cNvPr id="4" name="矩形 3"/>
          <p:cNvSpPr/>
          <p:nvPr userDrawn="1"/>
        </p:nvSpPr>
        <p:spPr>
          <a:xfrm>
            <a:off x="4228788" y="5725549"/>
            <a:ext cx="3885265" cy="183412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5" name="矩形 4"/>
          <p:cNvSpPr/>
          <p:nvPr userDrawn="1"/>
        </p:nvSpPr>
        <p:spPr>
          <a:xfrm>
            <a:off x="165321" y="2336093"/>
            <a:ext cx="3885265" cy="77138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6" name="矩形 5"/>
          <p:cNvSpPr/>
          <p:nvPr userDrawn="1"/>
        </p:nvSpPr>
        <p:spPr>
          <a:xfrm>
            <a:off x="4228788" y="2336093"/>
            <a:ext cx="3885265" cy="77138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7" name="矩形 6"/>
          <p:cNvSpPr/>
          <p:nvPr userDrawn="1"/>
        </p:nvSpPr>
        <p:spPr>
          <a:xfrm>
            <a:off x="165321" y="3530815"/>
            <a:ext cx="7948732" cy="183412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299488" y="576791"/>
            <a:ext cx="7773128" cy="2965274"/>
            <a:chOff x="463012" y="540470"/>
            <a:chExt cx="11428484" cy="376606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 userDrawn="1"/>
        </p:nvGrpSpPr>
        <p:grpSpPr>
          <a:xfrm>
            <a:off x="299489" y="2311491"/>
            <a:ext cx="3688368" cy="3414059"/>
            <a:chOff x="463012" y="2743633"/>
            <a:chExt cx="5799243" cy="4336041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 userDrawn="1"/>
        </p:nvGrpSpPr>
        <p:grpSpPr>
          <a:xfrm>
            <a:off x="4321519" y="2311491"/>
            <a:ext cx="3751098" cy="3414059"/>
            <a:chOff x="6681121" y="2743633"/>
            <a:chExt cx="5799243" cy="433604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 userDrawn="1"/>
        </p:nvSpPr>
        <p:spPr>
          <a:xfrm>
            <a:off x="165321" y="5725549"/>
            <a:ext cx="3885265" cy="183412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450635" y="658890"/>
            <a:ext cx="959065" cy="1216934"/>
          </a:xfr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eaVert">
            <a:normAutofit/>
          </a:bodyPr>
          <a:lstStyle>
            <a:lvl1pPr marL="0" indent="0">
              <a:buNone/>
              <a:defRPr sz="77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单击图标添加图片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303796" y="1924050"/>
            <a:ext cx="5225565" cy="4646536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"/>
            <a:ext cx="8280400" cy="7559675"/>
            <a:chOff x="0" y="-1"/>
            <a:chExt cx="8280400" cy="7559675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303797" y="982458"/>
            <a:ext cx="3836404" cy="375323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4139687" y="3050223"/>
            <a:ext cx="3836404" cy="375323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-1"/>
            <a:ext cx="8280400" cy="7559675"/>
            <a:chOff x="0" y="-1"/>
            <a:chExt cx="8280400" cy="7559675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303797" y="4506533"/>
            <a:ext cx="3836404" cy="2400856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303797" y="1887795"/>
            <a:ext cx="3836404" cy="2400856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8280400" cy="7559675"/>
            <a:chOff x="0" y="-1"/>
            <a:chExt cx="8280400" cy="7559675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5697366" y="1809751"/>
            <a:ext cx="2230595" cy="402741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2764136" y="1809751"/>
            <a:ext cx="2561830" cy="402741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352438" y="1809752"/>
            <a:ext cx="2040298" cy="4027410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5697366" y="1617308"/>
            <a:ext cx="2230595" cy="441229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2859285" y="1617308"/>
            <a:ext cx="2561830" cy="441229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352439" y="1617309"/>
            <a:ext cx="2230595" cy="441229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5478478" y="1617308"/>
            <a:ext cx="2449484" cy="441229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2610882" y="1617308"/>
            <a:ext cx="2839747" cy="441229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352439" y="1617309"/>
            <a:ext cx="2230595" cy="276517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8280400" cy="7559675"/>
            <a:chOff x="0" y="-1"/>
            <a:chExt cx="8280400" cy="7559675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/>
            <a:srcRect t="11883"/>
            <a:stretch>
              <a:fillRect/>
            </a:stretch>
          </p:blipFill>
          <p:spPr>
            <a:xfrm>
              <a:off x="0" y="-1"/>
              <a:ext cx="8280400" cy="7559675"/>
            </a:xfrm>
            <a:prstGeom prst="rect">
              <a:avLst/>
            </a:prstGeom>
          </p:spPr>
        </p:pic>
        <p:sp>
          <p:nvSpPr>
            <p:cNvPr id="7" name="矩形 6"/>
            <p:cNvSpPr/>
            <p:nvPr userDrawn="1"/>
          </p:nvSpPr>
          <p:spPr>
            <a:xfrm>
              <a:off x="247468" y="226241"/>
              <a:ext cx="7784438" cy="71059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165"/>
            </a:p>
          </p:txBody>
        </p:sp>
      </p:grpSp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352439" y="1617308"/>
            <a:ext cx="7575523" cy="4895812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165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848033" y="7006700"/>
            <a:ext cx="1863090" cy="4024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247468" y="226241"/>
            <a:ext cx="7784438" cy="7105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165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402484"/>
            <a:ext cx="7141845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2012414"/>
            <a:ext cx="7141845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8CC9C-AC7A-4D47-83B4-68B63A34372C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7006700"/>
            <a:ext cx="279463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7006700"/>
            <a:ext cx="186309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FABF0-BBE2-48AD-A183-818ACAF60CC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828040" rtl="0" eaLnBrk="1" latinLnBrk="0" hangingPunct="1">
        <a:lnSpc>
          <a:spcPct val="90000"/>
        </a:lnSpc>
        <a:spcBef>
          <a:spcPct val="0"/>
        </a:spcBef>
        <a:buNone/>
        <a:defRPr sz="39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010" indent="-207010" algn="l" defTabSz="828040" rtl="0" eaLnBrk="1" latinLnBrk="0" hangingPunct="1">
        <a:lnSpc>
          <a:spcPct val="90000"/>
        </a:lnSpc>
        <a:spcBef>
          <a:spcPts val="905"/>
        </a:spcBef>
        <a:buFont typeface="Arial" panose="020B0604020202020204" pitchFamily="34" charset="0"/>
        <a:buChar char="•"/>
        <a:defRPr sz="2535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2175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810" kern="1200">
          <a:solidFill>
            <a:schemeClr val="tx1"/>
          </a:solidFill>
          <a:latin typeface="+mn-lt"/>
          <a:ea typeface="+mn-ea"/>
          <a:cs typeface="+mn-cs"/>
        </a:defRPr>
      </a:lvl3pPr>
      <a:lvl4pPr marL="144907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86309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27711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69113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310515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519170" indent="-207010" algn="l" defTabSz="828040" rtl="0" eaLnBrk="1" latinLnBrk="0" hangingPunct="1">
        <a:lnSpc>
          <a:spcPct val="90000"/>
        </a:lnSpc>
        <a:spcBef>
          <a:spcPts val="455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1pPr>
      <a:lvl2pPr marL="41402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2pPr>
      <a:lvl3pPr marL="82804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3pPr>
      <a:lvl4pPr marL="124206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4pPr>
      <a:lvl5pPr marL="165608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5pPr>
      <a:lvl6pPr marL="207010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6pPr>
      <a:lvl7pPr marL="248412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7pPr>
      <a:lvl8pPr marL="289814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8pPr>
      <a:lvl9pPr marL="3312160" algn="l" defTabSz="828040" rtl="0" eaLnBrk="1" latinLnBrk="0" hangingPunct="1">
        <a:defRPr sz="16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1883"/>
          <a:stretch>
            <a:fillRect/>
          </a:stretch>
        </p:blipFill>
        <p:spPr>
          <a:xfrm>
            <a:off x="0" y="-1"/>
            <a:ext cx="8280400" cy="7559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829" y="1563804"/>
            <a:ext cx="3793192" cy="2446274"/>
          </a:xfrm>
          <a:prstGeom prst="rect">
            <a:avLst/>
          </a:prstGeom>
        </p:spPr>
      </p:pic>
      <p:pic>
        <p:nvPicPr>
          <p:cNvPr id="17" name="图片 16" descr="图片包含 屏幕截图&#10;&#10;已生成极高可信度的说明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3" r="2964"/>
          <a:stretch>
            <a:fillRect/>
          </a:stretch>
        </p:blipFill>
        <p:spPr>
          <a:xfrm>
            <a:off x="1788380" y="4214282"/>
            <a:ext cx="4703640" cy="100727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238829" y="4435155"/>
            <a:ext cx="3802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2"/>
                </a:solidFill>
                <a:cs typeface="+mn-ea"/>
                <a:sym typeface="+mn-lt"/>
              </a:rPr>
              <a:t>PERSONAL WORKS COLLECTION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16023" y="2349794"/>
            <a:ext cx="400110" cy="1833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/>
                </a:solidFill>
                <a:cs typeface="+mn-ea"/>
                <a:sym typeface="+mn-lt"/>
              </a:rPr>
              <a:t>【</a:t>
            </a:r>
            <a:r>
              <a:rPr lang="zh-CN" altLang="en-US" sz="1400" dirty="0" smtClean="0">
                <a:solidFill>
                  <a:schemeClr val="accent2"/>
                </a:solidFill>
                <a:cs typeface="+mn-ea"/>
                <a:sym typeface="+mn-lt"/>
              </a:rPr>
              <a:t>小鹿鹿</a:t>
            </a:r>
            <a:r>
              <a:rPr lang="en-US" altLang="zh-CN" sz="1400" dirty="0" smtClean="0">
                <a:solidFill>
                  <a:schemeClr val="accent2"/>
                </a:solidFill>
                <a:cs typeface="+mn-ea"/>
                <a:sym typeface="+mn-lt"/>
              </a:rPr>
              <a:t>     </a:t>
            </a:r>
            <a:r>
              <a:rPr lang="zh-CN" altLang="en-US" sz="1400" dirty="0">
                <a:solidFill>
                  <a:schemeClr val="accent2"/>
                </a:solidFill>
                <a:cs typeface="+mn-ea"/>
                <a:sym typeface="+mn-lt"/>
              </a:rPr>
              <a:t>个人作品</a:t>
            </a:r>
            <a:r>
              <a:rPr lang="en-US" altLang="zh-CN" sz="1400" dirty="0">
                <a:solidFill>
                  <a:schemeClr val="accent2"/>
                </a:solidFill>
                <a:cs typeface="+mn-ea"/>
                <a:sym typeface="+mn-lt"/>
              </a:rPr>
              <a:t>】</a:t>
            </a:r>
            <a:endParaRPr lang="zh-CN" altLang="en-US" sz="1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60803" y="3107804"/>
            <a:ext cx="110550" cy="110550"/>
          </a:xfrm>
          <a:prstGeom prst="ellipse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9287" y="2464607"/>
            <a:ext cx="492443" cy="1651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DESIGN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439" y="1638691"/>
            <a:ext cx="7575523" cy="412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31"/>
          <p:cNvSpPr txBox="1"/>
          <p:nvPr/>
        </p:nvSpPr>
        <p:spPr>
          <a:xfrm>
            <a:off x="352439" y="5796580"/>
            <a:ext cx="7575523" cy="719621"/>
          </a:xfrm>
          <a:prstGeom prst="rect">
            <a:avLst/>
          </a:prstGeom>
          <a:solidFill>
            <a:schemeClr val="accent4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rgbClr val="2D2D2D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39686" y="1234436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视觉设计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468" y="601694"/>
            <a:ext cx="1638176" cy="1260258"/>
            <a:chOff x="10121900" y="2876378"/>
            <a:chExt cx="2532641" cy="1948374"/>
          </a:xfrm>
        </p:grpSpPr>
        <p:sp>
          <p:nvSpPr>
            <p:cNvPr id="13" name="文本框 12"/>
            <p:cNvSpPr txBox="1"/>
            <p:nvPr/>
          </p:nvSpPr>
          <p:spPr>
            <a:xfrm>
              <a:off x="10121900" y="2876378"/>
              <a:ext cx="1554779" cy="106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叁：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540116" y="3359613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视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觉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5400000">
              <a:off x="11404655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SHI JUE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9" name="图片占位符 18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39" y="2560588"/>
            <a:ext cx="2588152" cy="41976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11272"/>
          <a:stretch>
            <a:fillRect/>
          </a:stretch>
        </p:blipFill>
        <p:spPr>
          <a:xfrm>
            <a:off x="3142859" y="2560589"/>
            <a:ext cx="2282051" cy="4197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t="23286"/>
          <a:stretch>
            <a:fillRect/>
          </a:stretch>
        </p:blipFill>
        <p:spPr>
          <a:xfrm>
            <a:off x="5598211" y="2560589"/>
            <a:ext cx="2329751" cy="419768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39686" y="1328861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视觉设计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352439" y="1677260"/>
            <a:ext cx="7575523" cy="719621"/>
          </a:xfrm>
          <a:prstGeom prst="rect">
            <a:avLst/>
          </a:prstGeo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rgbClr val="2D2D2D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实习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47468" y="601694"/>
            <a:ext cx="1638176" cy="1260258"/>
            <a:chOff x="10121900" y="2876378"/>
            <a:chExt cx="2532641" cy="1948374"/>
          </a:xfrm>
        </p:grpSpPr>
        <p:sp>
          <p:nvSpPr>
            <p:cNvPr id="24" name="文本框 23"/>
            <p:cNvSpPr txBox="1"/>
            <p:nvPr/>
          </p:nvSpPr>
          <p:spPr>
            <a:xfrm>
              <a:off x="10121900" y="2876378"/>
              <a:ext cx="1554779" cy="106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叁：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540116" y="3359613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视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觉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5400000">
              <a:off x="11404655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SHI JUE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文本框 10"/>
          <p:cNvSpPr txBox="1"/>
          <p:nvPr/>
        </p:nvSpPr>
        <p:spPr>
          <a:xfrm>
            <a:off x="4139686" y="1654912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视觉设计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455354" y="1681302"/>
            <a:ext cx="3369693" cy="3369693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31"/>
          <p:cNvSpPr txBox="1"/>
          <p:nvPr/>
        </p:nvSpPr>
        <p:spPr>
          <a:xfrm>
            <a:off x="352439" y="5576206"/>
            <a:ext cx="7575523" cy="719621"/>
          </a:xfrm>
          <a:prstGeom prst="rect">
            <a:avLst/>
          </a:prstGeo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rgbClr val="2D2D2D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实习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47468" y="601694"/>
            <a:ext cx="1638176" cy="1260258"/>
            <a:chOff x="10121900" y="2876378"/>
            <a:chExt cx="2532641" cy="1948374"/>
          </a:xfrm>
        </p:grpSpPr>
        <p:sp>
          <p:nvSpPr>
            <p:cNvPr id="21" name="文本框 20"/>
            <p:cNvSpPr txBox="1"/>
            <p:nvPr/>
          </p:nvSpPr>
          <p:spPr>
            <a:xfrm>
              <a:off x="10121900" y="2876378"/>
              <a:ext cx="1554779" cy="1066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叁：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40116" y="3359613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视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觉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5400000">
              <a:off x="11404655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SHI JUE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户外, 雪花, 天空, 自然&#10;&#10;已生成极高可信度的说明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8" r="15458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" r="595"/>
          <a:stretch>
            <a:fillRect/>
          </a:stretch>
        </p:blipFill>
        <p:spPr/>
      </p:pic>
      <p:pic>
        <p:nvPicPr>
          <p:cNvPr id="14" name="图片占位符 13" descr="图片包含 自然, 山, 户外, 山谷&#10;&#10;已生成极高可信度的说明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5" b="3165"/>
          <a:stretch>
            <a:fillRect/>
          </a:stretch>
        </p:blipFill>
        <p:spPr/>
      </p:pic>
      <p:sp>
        <p:nvSpPr>
          <p:cNvPr id="11" name="文本框 10"/>
          <p:cNvSpPr txBox="1"/>
          <p:nvPr/>
        </p:nvSpPr>
        <p:spPr>
          <a:xfrm>
            <a:off x="4139686" y="1273703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摄影作品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658078" y="5576206"/>
            <a:ext cx="7269884" cy="719621"/>
          </a:xfrm>
          <a:prstGeom prst="rect">
            <a:avLst/>
          </a:prstGeo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rgbClr val="FFD23C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7467" y="534887"/>
            <a:ext cx="1651344" cy="1260259"/>
            <a:chOff x="10121900" y="2876378"/>
            <a:chExt cx="2552999" cy="1948376"/>
          </a:xfrm>
        </p:grpSpPr>
        <p:sp>
          <p:nvSpPr>
            <p:cNvPr id="17" name="文本框 16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肆：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560474" y="3359615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摄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影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11425013" y="3948550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SHE YING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文本框 15"/>
          <p:cNvSpPr txBox="1"/>
          <p:nvPr/>
        </p:nvSpPr>
        <p:spPr>
          <a:xfrm>
            <a:off x="4139686" y="1360499"/>
            <a:ext cx="3652527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兴趣摄影作品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347364" y="3695274"/>
            <a:ext cx="7580598" cy="719621"/>
          </a:xfrm>
          <a:prstGeom prst="rect">
            <a:avLst/>
          </a:prstGeo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rgbClr val="FFD23C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47467" y="534887"/>
            <a:ext cx="1651344" cy="1260259"/>
            <a:chOff x="10121900" y="2876378"/>
            <a:chExt cx="2552999" cy="1948376"/>
          </a:xfrm>
        </p:grpSpPr>
        <p:sp>
          <p:nvSpPr>
            <p:cNvPr id="30" name="文本框 29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肆：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560474" y="3359615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摄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影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5400000">
              <a:off x="11425013" y="3948550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SHE YING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7524943" y="860544"/>
            <a:ext cx="506963" cy="93512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 defTabSz="695325"/>
            <a:r>
              <a:rPr lang="zh-CN" altLang="en-US" sz="1370" dirty="0">
                <a:solidFill>
                  <a:srgbClr val="FFD23C"/>
                </a:solidFill>
                <a:cs typeface="+mn-ea"/>
                <a:sym typeface="+mn-lt"/>
              </a:rPr>
              <a:t>练习作品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39686" y="1654912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摄影作品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356069" y="5907819"/>
            <a:ext cx="7571893" cy="719621"/>
          </a:xfrm>
          <a:prstGeom prst="rect">
            <a:avLst/>
          </a:prstGeo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schemeClr val="bg1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47467" y="534887"/>
            <a:ext cx="1651344" cy="1260259"/>
            <a:chOff x="10121900" y="2876378"/>
            <a:chExt cx="2552999" cy="1948376"/>
          </a:xfrm>
        </p:grpSpPr>
        <p:sp>
          <p:nvSpPr>
            <p:cNvPr id="23" name="文本框 22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肆：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560474" y="3359615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摄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影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5400000">
              <a:off x="11425013" y="3948550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SHE YING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88" y="1564399"/>
            <a:ext cx="7957428" cy="57614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38829" y="3610561"/>
            <a:ext cx="3802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F29124"/>
                </a:solidFill>
                <a:cs typeface="+mn-ea"/>
                <a:sym typeface="+mn-lt"/>
              </a:rPr>
              <a:t>PERSONAL WORKS COLLECTION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38829" y="3272007"/>
            <a:ext cx="3802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cs typeface="+mn-ea"/>
                <a:sym typeface="+mn-lt"/>
              </a:rPr>
              <a:t>谢谢观赏</a:t>
            </a:r>
            <a:endParaRPr lang="en-US" altLang="zh-CN" sz="1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69681" y="844533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联系电话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// (+86)136-8866-6688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679" y="2092926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r>
              <a:rPr lang="zh-CN" altLang="en-US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教育经历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Education</a:t>
            </a:r>
            <a:endParaRPr lang="zh-CN" altLang="en-US" sz="129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4679" y="326297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个人信息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Individual</a:t>
            </a:r>
          </a:p>
        </p:txBody>
      </p:sp>
      <p:sp>
        <p:nvSpPr>
          <p:cNvPr id="19" name="矩形 18"/>
          <p:cNvSpPr/>
          <p:nvPr/>
        </p:nvSpPr>
        <p:spPr>
          <a:xfrm>
            <a:off x="254679" y="3333065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r>
              <a:rPr lang="zh-CN" altLang="en-US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实践经历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Experience</a:t>
            </a:r>
            <a:endParaRPr lang="zh-CN" altLang="en-US" sz="129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0082" y="2092926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r>
              <a:rPr lang="zh-CN" altLang="en-US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所获荣誉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Reputation</a:t>
            </a:r>
            <a:endParaRPr lang="zh-CN" altLang="en-US" sz="129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4165" y="5505783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r>
              <a:rPr lang="zh-CN" altLang="en-US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技能评价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Qualification</a:t>
            </a:r>
            <a:endParaRPr lang="zh-CN" altLang="en-US" sz="129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80082" y="5505783"/>
            <a:ext cx="1967510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9146" tIns="29573" rIns="59146" bIns="29573" numCol="1" spcCol="0" rtlCol="0" fromWordArt="0" anchor="ctr" anchorCtr="0" forceAA="0" compatLnSpc="1">
            <a:noAutofit/>
          </a:bodyPr>
          <a:lstStyle/>
          <a:p>
            <a:r>
              <a:rPr lang="zh-CN" altLang="en-US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自我评价</a:t>
            </a:r>
            <a:r>
              <a:rPr lang="en-US" altLang="zh-CN" sz="129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Evaluation</a:t>
            </a:r>
            <a:endParaRPr lang="zh-CN" altLang="en-US" sz="129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25962" y="844533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工作经验 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// </a:t>
            </a:r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应届毕业生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69681" y="1167986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电子邮箱 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// SAYOU@docer.com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25962" y="1167986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籍       贯 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// </a:t>
            </a:r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四川成都市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69681" y="1495920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政治面貌 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// </a:t>
            </a:r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中共党员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25962" y="1495920"/>
            <a:ext cx="2670519" cy="215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生       日 </a:t>
            </a:r>
            <a:r>
              <a:rPr lang="en-US" altLang="zh-CN" sz="905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// 1996.06.06</a:t>
            </a:r>
            <a:endParaRPr lang="zh-CN" altLang="zh-CN" sz="710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54167" y="2514286"/>
            <a:ext cx="3733688" cy="215635"/>
            <a:chOff x="392944" y="2808539"/>
            <a:chExt cx="5772329" cy="333375"/>
          </a:xfrm>
        </p:grpSpPr>
        <p:sp>
          <p:nvSpPr>
            <p:cNvPr id="46" name="矩形 4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2012.09 – 2017.06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1177" y="2808539"/>
              <a:ext cx="580931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//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同济大学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城市规划专业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99488" y="2727310"/>
            <a:ext cx="3688367" cy="378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主修课程：城市规划原理、区域经济与区域规划、建筑设计、中外建筑史、控制性详细规划、修建性详细规划、城市设计等</a:t>
            </a:r>
            <a:endParaRPr lang="zh-CN" altLang="zh-CN" sz="700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80082" y="2516946"/>
            <a:ext cx="3792534" cy="588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荣获国家励志奖学金、优秀学生一等奖学金等</a:t>
            </a:r>
            <a:endParaRPr lang="en-US" altLang="zh-CN" sz="700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荣获省级优秀毕业生、优秀学生干部、优秀三好学生等称号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荣获优秀团干部、优秀暑期“三下乡”实践活动等</a:t>
            </a:r>
            <a:endParaRPr lang="en-US" altLang="zh-CN" sz="700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城市规划主题创意大学生设计大赛一等奖</a:t>
            </a:r>
          </a:p>
          <a:p>
            <a:endParaRPr lang="zh-CN" altLang="en-US" sz="905" b="1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54166" y="3687123"/>
            <a:ext cx="3886034" cy="215635"/>
            <a:chOff x="392944" y="2808539"/>
            <a:chExt cx="5772329" cy="333375"/>
          </a:xfrm>
        </p:grpSpPr>
        <p:sp>
          <p:nvSpPr>
            <p:cNvPr id="71" name="矩形 70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2016.06 – </a:t>
              </a:r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至今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01175" y="2808539"/>
              <a:ext cx="49903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//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同济大学城市规划设计院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城市规划实习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54166" y="3920282"/>
            <a:ext cx="3886034" cy="45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制图能力：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熟练掌握</a:t>
            </a:r>
            <a:r>
              <a:rPr lang="en-US" altLang="zh-CN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CAD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、湘源控规、</a:t>
            </a:r>
            <a:r>
              <a:rPr lang="en-US" altLang="zh-CN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PS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等城市规划相关制图软件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沟通协调：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提升项目组团队中讨论方案与实施方案时沟通与协调能力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理论巩固：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夯实课内城市规划理论基础并于实践相结合处理问题</a:t>
            </a:r>
          </a:p>
        </p:txBody>
      </p:sp>
      <p:sp>
        <p:nvSpPr>
          <p:cNvPr id="56" name="矩形 55"/>
          <p:cNvSpPr/>
          <p:nvPr/>
        </p:nvSpPr>
        <p:spPr>
          <a:xfrm>
            <a:off x="4280082" y="3920282"/>
            <a:ext cx="3792534" cy="45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组织能力：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负责就业服务社团组织建设，社团机构的管理，协调各部门工作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奉献精神：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组织策划社团的成立大会、竞选会、团队培训、招新等活动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280083" y="3687123"/>
            <a:ext cx="3733689" cy="215635"/>
            <a:chOff x="392944" y="2808539"/>
            <a:chExt cx="5772329" cy="333375"/>
          </a:xfrm>
        </p:grpSpPr>
        <p:sp>
          <p:nvSpPr>
            <p:cNvPr id="58" name="矩形 57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2014.08 – 2015.08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901176" y="2808539"/>
              <a:ext cx="62181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//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同济大学就业服务队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队长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4280082" y="5811595"/>
            <a:ext cx="3792534" cy="1360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9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本人为人诚恳，性格开朗，自学能力强，心理素质较好，为人乐观，具有良好的团队协作精神，能很快融入群体生活。</a:t>
            </a:r>
            <a:endParaRPr lang="en-US" altLang="zh-CN" sz="900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9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说到做到，绝不推卸责任；有自制力，做事始终坚持有始有终，从不半途而废；肯学习，有问题不逃避，愿意虚心向他们学习。</a:t>
            </a:r>
            <a:endParaRPr lang="zh-CN" altLang="en-US" sz="1000" kern="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54166" y="4625917"/>
            <a:ext cx="3886034" cy="45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策划能力：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负责校报文字编辑、活动策划等工作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摄影能力：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担任新媒体运营拍摄任务，取景主题摄影照片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设计审美：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熟练使用办公软件与美化排版软件，提升自我的设计审美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254166" y="4407392"/>
            <a:ext cx="3886034" cy="215635"/>
            <a:chOff x="392944" y="2808539"/>
            <a:chExt cx="5772329" cy="333375"/>
          </a:xfrm>
        </p:grpSpPr>
        <p:sp>
          <p:nvSpPr>
            <p:cNvPr id="76" name="矩形 7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2015.09 – 2016.05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1901175" y="2808539"/>
              <a:ext cx="49903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//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同济大学校报记者团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新媒体编辑</a:t>
              </a:r>
            </a:p>
          </p:txBody>
        </p:sp>
      </p:grpSp>
      <p:sp>
        <p:nvSpPr>
          <p:cNvPr id="80" name="矩形 79"/>
          <p:cNvSpPr/>
          <p:nvPr/>
        </p:nvSpPr>
        <p:spPr>
          <a:xfrm>
            <a:off x="254166" y="5808599"/>
            <a:ext cx="3733689" cy="1363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8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 通用技能：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英语六级证书、国家计算机二级证书、机动车驾驶证</a:t>
            </a:r>
          </a:p>
          <a:p>
            <a:pPr marL="184785" indent="-184785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8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专业技能：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en-US" altLang="zh-CN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AutoCAD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技能认证资质、中国摄影协会会员、花瓣网认证平面设计师</a:t>
            </a:r>
          </a:p>
          <a:p>
            <a:pPr marL="184785" indent="-184785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8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其他技能：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“一页纸”新媒体大赛一等奖等、全国大学生</a:t>
            </a:r>
            <a:r>
              <a:rPr lang="en-US" altLang="zh-CN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GIS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城市数据研究优秀奖</a:t>
            </a:r>
          </a:p>
        </p:txBody>
      </p:sp>
      <p:sp>
        <p:nvSpPr>
          <p:cNvPr id="81" name="矩形 80"/>
          <p:cNvSpPr/>
          <p:nvPr/>
        </p:nvSpPr>
        <p:spPr>
          <a:xfrm>
            <a:off x="4280082" y="4625917"/>
            <a:ext cx="3792534" cy="45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独立完成</a:t>
            </a:r>
            <a:r>
              <a:rPr lang="en-US" altLang="zh-CN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模板策划，与演示方访谈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进行新媒体营销方面的数据收集和研究（微博案例研究）</a:t>
            </a:r>
          </a:p>
          <a:p>
            <a:pPr marL="184785" indent="-184785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700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获得年度最佳设计师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4280083" y="4407392"/>
            <a:ext cx="3733689" cy="215635"/>
            <a:chOff x="392944" y="2808539"/>
            <a:chExt cx="5772329" cy="333375"/>
          </a:xfrm>
        </p:grpSpPr>
        <p:sp>
          <p:nvSpPr>
            <p:cNvPr id="83" name="矩形 82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2013.07 – 2016.08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901176" y="2808539"/>
              <a:ext cx="62181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//</a:t>
              </a:r>
              <a:endParaRPr lang="zh-CN" altLang="zh-CN" sz="500" b="1" kern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 金山科技稻壳设计平台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8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认证设计师</a:t>
              </a: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r="47178"/>
          <a:stretch>
            <a:fillRect/>
          </a:stretch>
        </p:blipFill>
        <p:spPr>
          <a:xfrm>
            <a:off x="255183" y="246405"/>
            <a:ext cx="3883007" cy="70900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499" y="198914"/>
            <a:ext cx="215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7498" y="1095756"/>
            <a:ext cx="2411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6088" y="1680531"/>
            <a:ext cx="118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cs typeface="+mn-ea"/>
                <a:sym typeface="+mn-lt"/>
              </a:rPr>
              <a:t>壹：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29094" y="2163766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环艺类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91021" y="2320284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6088" y="2834648"/>
            <a:ext cx="118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贰：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29094" y="3317883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平面类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91021" y="3474401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56088" y="3988765"/>
            <a:ext cx="118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叁：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29094" y="4472000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视觉类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91021" y="4628518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56088" y="5142881"/>
            <a:ext cx="1181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6000">
                <a:solidFill>
                  <a:schemeClr val="accent4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肆：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29094" y="5626116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环艺类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91021" y="5782634"/>
            <a:ext cx="11144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HUAN YI LEI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7248" y="287338"/>
            <a:ext cx="1441927" cy="1569660"/>
            <a:chOff x="10121900" y="2876378"/>
            <a:chExt cx="2240327" cy="1706511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1" cy="170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b="1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壹：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2"/>
              <a:ext cx="1114425" cy="803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环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艺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275401" y="3750144"/>
              <a:ext cx="1114425" cy="382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HUAN YI LEI</a:t>
              </a:r>
              <a:endPara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5669808" y="2953772"/>
            <a:ext cx="2343346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  <a:b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实习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00434" y="1147600"/>
            <a:ext cx="1912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4"/>
                </a:solidFill>
                <a:cs typeface="+mn-ea"/>
                <a:sym typeface="+mn-lt"/>
              </a:rPr>
              <a:t>设计事务所</a:t>
            </a:r>
            <a:endParaRPr lang="en-US" altLang="zh-CN" sz="2400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/>
            <a:r>
              <a:rPr lang="zh-CN" altLang="en-US" sz="2400" dirty="0">
                <a:solidFill>
                  <a:schemeClr val="accent5"/>
                </a:solidFill>
                <a:cs typeface="+mn-ea"/>
                <a:sym typeface="+mn-lt"/>
              </a:rPr>
              <a:t>建筑设计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14" y="2828681"/>
            <a:ext cx="5225680" cy="41784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32" y="982458"/>
            <a:ext cx="3887303" cy="381822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67477" y="287338"/>
            <a:ext cx="608013" cy="58477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课程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设计</a:t>
            </a:r>
          </a:p>
        </p:txBody>
      </p:sp>
      <p:sp>
        <p:nvSpPr>
          <p:cNvPr id="10" name="TextBox 31"/>
          <p:cNvSpPr txBox="1"/>
          <p:nvPr/>
        </p:nvSpPr>
        <p:spPr>
          <a:xfrm>
            <a:off x="576593" y="4312654"/>
            <a:ext cx="35334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396435" y="1813028"/>
            <a:ext cx="366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广场采用的是自然式与规则式相结合的混搭设计风格。取名为“憩”，也正是符合了园林设计的最终目的，通过各种造景与设计提供给人以憩息的场所。</a:t>
            </a:r>
            <a:endParaRPr lang="en-US" altLang="zh-CN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7267" y="1130734"/>
            <a:ext cx="3791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4"/>
                </a:solidFill>
                <a:cs typeface="+mn-ea"/>
                <a:sym typeface="+mn-lt"/>
              </a:rPr>
              <a:t>市民休闲</a:t>
            </a:r>
            <a:endParaRPr lang="en-US" altLang="zh-CN" sz="2400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/>
            <a:r>
              <a:rPr lang="zh-CN" altLang="en-US" sz="2400" dirty="0">
                <a:solidFill>
                  <a:schemeClr val="accent5"/>
                </a:solidFill>
                <a:cs typeface="+mn-ea"/>
                <a:sym typeface="+mn-lt"/>
              </a:rPr>
              <a:t>广场设计</a:t>
            </a:r>
            <a:endParaRPr lang="en-US" altLang="zh-CN" sz="24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3013357"/>
            <a:ext cx="3834368" cy="395959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67248" y="287338"/>
            <a:ext cx="1441927" cy="1569660"/>
            <a:chOff x="10121900" y="2876378"/>
            <a:chExt cx="2240327" cy="1706511"/>
          </a:xfrm>
        </p:grpSpPr>
        <p:sp>
          <p:nvSpPr>
            <p:cNvPr id="16" name="文本框 15"/>
            <p:cNvSpPr txBox="1"/>
            <p:nvPr/>
          </p:nvSpPr>
          <p:spPr>
            <a:xfrm>
              <a:off x="10121900" y="2876378"/>
              <a:ext cx="1181101" cy="170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b="1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壹：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47802" y="3359612"/>
              <a:ext cx="1114425" cy="803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环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艺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类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 rot="5400000">
              <a:off x="11275401" y="3750144"/>
              <a:ext cx="1114425" cy="382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HUAN YI LEI</a:t>
              </a:r>
              <a:endPara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230132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1" name="图片占位符 20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267248" y="287338"/>
            <a:ext cx="1441927" cy="1569660"/>
            <a:chOff x="10121900" y="2876378"/>
            <a:chExt cx="2240327" cy="1706511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1" cy="170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800" b="1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壹：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2"/>
              <a:ext cx="1114425" cy="803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环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艺</a:t>
              </a:r>
              <a:endParaRPr lang="en-US" altLang="zh-CN" sz="1400" b="1" dirty="0">
                <a:cs typeface="+mn-ea"/>
                <a:sym typeface="+mn-lt"/>
              </a:endParaRPr>
            </a:p>
            <a:p>
              <a:r>
                <a:rPr lang="zh-CN" altLang="en-US" sz="1400" b="1" dirty="0">
                  <a:cs typeface="+mn-ea"/>
                  <a:sym typeface="+mn-lt"/>
                </a:rPr>
                <a:t>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275401" y="3750144"/>
              <a:ext cx="1114425" cy="382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HUAN YI LEI</a:t>
              </a:r>
              <a:endPara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242210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78" y="4521497"/>
            <a:ext cx="3866722" cy="24055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48" y="1887795"/>
            <a:ext cx="3866722" cy="2420572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4146777" y="4507970"/>
            <a:ext cx="3796815" cy="2408952"/>
          </a:xfrm>
          <a:prstGeom prst="roundRect">
            <a:avLst>
              <a:gd name="adj" fmla="val 30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146777" y="2933329"/>
            <a:ext cx="3796815" cy="1389495"/>
          </a:xfrm>
          <a:prstGeom prst="roundRect">
            <a:avLst>
              <a:gd name="adj" fmla="val 30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4146777" y="4883507"/>
            <a:ext cx="36090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4" name="TextBox 31"/>
          <p:cNvSpPr txBox="1"/>
          <p:nvPr/>
        </p:nvSpPr>
        <p:spPr>
          <a:xfrm>
            <a:off x="4146777" y="3345848"/>
            <a:ext cx="37404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广场采用的是自然式与规则式相结合的混搭设计风格。取名为“憩”，也正是符合了园林设计的最终目的，通过各种造景与设计提供给人以憩息的场所。</a:t>
            </a:r>
            <a:endParaRPr lang="en-US" altLang="zh-CN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6777" y="1928090"/>
            <a:ext cx="38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4"/>
                </a:solidFill>
                <a:cs typeface="+mn-ea"/>
                <a:sym typeface="+mn-lt"/>
              </a:rPr>
              <a:t>市民休闲</a:t>
            </a:r>
            <a:endParaRPr lang="en-US" altLang="zh-CN" sz="2400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r"/>
            <a:r>
              <a:rPr lang="zh-CN" altLang="en-US" sz="2400" dirty="0">
                <a:solidFill>
                  <a:schemeClr val="accent5"/>
                </a:solidFill>
                <a:cs typeface="+mn-ea"/>
                <a:sym typeface="+mn-lt"/>
              </a:rPr>
              <a:t>广场设计</a:t>
            </a:r>
            <a:endParaRPr lang="en-US" altLang="zh-CN" sz="24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6777" y="2995772"/>
            <a:ext cx="1360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模型图一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46777" y="4521497"/>
            <a:ext cx="1360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模型图二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35579" y="287338"/>
            <a:ext cx="608013" cy="584775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课程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设计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39" y="1809751"/>
            <a:ext cx="2040298" cy="40274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137" y="1809751"/>
            <a:ext cx="2561829" cy="40274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7367" y="1809751"/>
            <a:ext cx="2230595" cy="40274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9087" y="743054"/>
            <a:ext cx="1449100" cy="1260258"/>
            <a:chOff x="10121900" y="2876378"/>
            <a:chExt cx="2240327" cy="1948374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贰</a:t>
              </a:r>
              <a:r>
                <a:rPr lang="en-US" altLang="zh-CN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:</a:t>
              </a:r>
              <a:endParaRPr lang="zh-CN" altLang="en-US" sz="3880" b="1" dirty="0">
                <a:ln w="19050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4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平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面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PING MIAN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Box 31"/>
          <p:cNvSpPr txBox="1"/>
          <p:nvPr/>
        </p:nvSpPr>
        <p:spPr>
          <a:xfrm>
            <a:off x="352439" y="6078410"/>
            <a:ext cx="7575523" cy="71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39686" y="1334185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字体设计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78863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163" y="1617308"/>
            <a:ext cx="2261797" cy="4432856"/>
          </a:xfrm>
          <a:prstGeom prst="rect">
            <a:avLst/>
          </a:prstGeom>
        </p:spPr>
      </p:pic>
      <p:sp>
        <p:nvSpPr>
          <p:cNvPr id="21" name="图片占位符 2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图片占位符 21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247468" y="548949"/>
            <a:ext cx="1449100" cy="1260258"/>
            <a:chOff x="10121900" y="2876378"/>
            <a:chExt cx="2240327" cy="1948374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贰</a:t>
              </a:r>
              <a:r>
                <a:rPr lang="en-US" altLang="zh-CN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:</a:t>
              </a:r>
              <a:endParaRPr lang="zh-CN" altLang="en-US" sz="3880" b="1" dirty="0">
                <a:ln w="19050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4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平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面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PING MIAN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Box 31"/>
          <p:cNvSpPr txBox="1"/>
          <p:nvPr/>
        </p:nvSpPr>
        <p:spPr>
          <a:xfrm>
            <a:off x="352439" y="6236850"/>
            <a:ext cx="7575523" cy="71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39686" y="1195615"/>
            <a:ext cx="3788276" cy="37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dirty="0">
                <a:solidFill>
                  <a:srgbClr val="FFD23C"/>
                </a:solidFill>
                <a:cs typeface="+mn-ea"/>
                <a:sym typeface="+mn-lt"/>
              </a:rPr>
              <a:t>兴趣</a:t>
            </a:r>
            <a:r>
              <a:rPr lang="zh-CN" altLang="en-US" sz="1810" dirty="0">
                <a:solidFill>
                  <a:srgbClr val="2D2D2D"/>
                </a:solidFill>
                <a:cs typeface="+mn-ea"/>
                <a:sym typeface="+mn-lt"/>
              </a:rPr>
              <a:t>海报设计</a:t>
            </a:r>
            <a:endParaRPr lang="en-US" altLang="zh-CN" sz="1810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9284" y="1617309"/>
            <a:ext cx="2569804" cy="44328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439" y="1617309"/>
            <a:ext cx="2269770" cy="439672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52438" y="4332761"/>
            <a:ext cx="2230594" cy="12944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5325"/>
            <a:endParaRPr lang="zh-CN" altLang="en-US" sz="137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1" name="图片占位符 1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247468" y="552029"/>
            <a:ext cx="1449100" cy="1260258"/>
            <a:chOff x="10121900" y="2876378"/>
            <a:chExt cx="2240327" cy="1948374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6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95325"/>
              <a:r>
                <a:rPr lang="zh-CN" altLang="en-US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贰</a:t>
              </a:r>
              <a:r>
                <a:rPr lang="en-US" altLang="zh-CN" sz="3880" b="1" dirty="0">
                  <a:ln w="19050">
                    <a:solidFill>
                      <a:srgbClr val="000000">
                        <a:lumMod val="50000"/>
                        <a:lumOff val="50000"/>
                      </a:srgbClr>
                    </a:solidFill>
                  </a:ln>
                  <a:solidFill>
                    <a:srgbClr val="FFFFFF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:</a:t>
              </a:r>
              <a:endParaRPr lang="zh-CN" altLang="en-US" sz="3880" b="1" dirty="0">
                <a:ln w="19050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4"/>
              <a:ext cx="1114425" cy="111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平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面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defTabSz="695325"/>
              <a:r>
                <a:rPr lang="zh-CN" altLang="en-US" sz="1370" b="1" dirty="0">
                  <a:solidFill>
                    <a:srgbClr val="000000"/>
                  </a:solidFill>
                  <a:cs typeface="+mn-ea"/>
                  <a:sym typeface="+mn-lt"/>
                </a:rPr>
                <a:t>类</a:t>
              </a:r>
              <a:endParaRPr lang="en-US" altLang="zh-CN" sz="137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48548"/>
              <a:ext cx="1440542" cy="31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5325"/>
              <a:r>
                <a:rPr lang="en-US" altLang="zh-CN" sz="71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PING MIAN LEI</a:t>
              </a:r>
              <a:endParaRPr lang="zh-CN" altLang="en-US" sz="71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Box 31"/>
          <p:cNvSpPr txBox="1"/>
          <p:nvPr/>
        </p:nvSpPr>
        <p:spPr>
          <a:xfrm>
            <a:off x="352439" y="6254470"/>
            <a:ext cx="7575523" cy="719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95910" algn="just" defTabSz="695325">
              <a:lnSpc>
                <a:spcPct val="150000"/>
              </a:lnSpc>
            </a:pPr>
            <a:r>
              <a:rPr lang="zh-CN" altLang="en-US" sz="905" dirty="0">
                <a:solidFill>
                  <a:prstClr val="black"/>
                </a:solidFill>
                <a:cs typeface="+mn-ea"/>
                <a:sym typeface="+mn-lt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8479" y="1617309"/>
            <a:ext cx="2449483" cy="4412294"/>
          </a:xfrm>
          <a:prstGeom prst="rect">
            <a:avLst/>
          </a:prstGeom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675" y="1622101"/>
            <a:ext cx="2229357" cy="276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883" y="1614884"/>
            <a:ext cx="2839746" cy="442543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52438" y="5019578"/>
            <a:ext cx="2230594" cy="64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95325"/>
            <a:r>
              <a:rPr lang="zh-CN" altLang="en-US" sz="1810" b="1" dirty="0">
                <a:solidFill>
                  <a:srgbClr val="2D2D2D"/>
                </a:solidFill>
                <a:cs typeface="+mn-ea"/>
                <a:sym typeface="+mn-lt"/>
              </a:rPr>
              <a:t>产品包装</a:t>
            </a:r>
            <a:endParaRPr lang="en-US" altLang="zh-CN" sz="1810" b="1" dirty="0">
              <a:solidFill>
                <a:srgbClr val="2D2D2D"/>
              </a:solidFill>
              <a:cs typeface="+mn-ea"/>
              <a:sym typeface="+mn-lt"/>
            </a:endParaRPr>
          </a:p>
          <a:p>
            <a:pPr algn="r" defTabSz="695325"/>
            <a:r>
              <a:rPr lang="zh-CN" altLang="en-US" sz="1810" b="1" dirty="0">
                <a:solidFill>
                  <a:srgbClr val="2D2D2D"/>
                </a:solidFill>
                <a:cs typeface="+mn-ea"/>
                <a:sym typeface="+mn-lt"/>
              </a:rPr>
              <a:t>设计</a:t>
            </a:r>
            <a:endParaRPr lang="en-US" altLang="zh-CN" sz="1810" b="1" dirty="0">
              <a:solidFill>
                <a:srgbClr val="2D2D2D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1651" y="7007165"/>
            <a:ext cx="1871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CO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LL</a:t>
            </a:r>
            <a:r>
              <a:rPr lang="en-US" altLang="zh-CN" sz="2000" dirty="0">
                <a:solidFill>
                  <a:schemeClr val="accent5"/>
                </a:solidFill>
                <a:cs typeface="+mn-ea"/>
                <a:sym typeface="+mn-lt"/>
              </a:rPr>
              <a:t>EC</a:t>
            </a:r>
            <a:r>
              <a:rPr lang="en-US" altLang="zh-CN" sz="2000" dirty="0">
                <a:solidFill>
                  <a:schemeClr val="accent4"/>
                </a:solidFill>
                <a:cs typeface="+mn-ea"/>
                <a:sym typeface="+mn-lt"/>
              </a:rPr>
              <a:t>TION</a:t>
            </a:r>
            <a:endParaRPr lang="zh-CN" alt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5100" y="7007165"/>
            <a:ext cx="1791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5"/>
                </a:solidFill>
                <a:cs typeface="+mn-ea"/>
                <a:sym typeface="+mn-lt"/>
              </a:rPr>
              <a:t>2018-2019</a:t>
            </a:r>
            <a:endParaRPr lang="zh-CN" altLang="en-US" sz="2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4056" y="287339"/>
            <a:ext cx="549098" cy="52322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练习作品</a:t>
            </a: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6E6F"/>
      </a:accent1>
      <a:accent2>
        <a:srgbClr val="6AC2CD"/>
      </a:accent2>
      <a:accent3>
        <a:srgbClr val="F5A539"/>
      </a:accent3>
      <a:accent4>
        <a:srgbClr val="9A94C7"/>
      </a:accent4>
      <a:accent5>
        <a:srgbClr val="E14032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44546A"/>
    </a:dk2>
    <a:lt2>
      <a:srgbClr val="E7E6E6"/>
    </a:lt2>
    <a:accent1>
      <a:srgbClr val="E86E6F"/>
    </a:accent1>
    <a:accent2>
      <a:srgbClr val="6AC2CD"/>
    </a:accent2>
    <a:accent3>
      <a:srgbClr val="F5A539"/>
    </a:accent3>
    <a:accent4>
      <a:srgbClr val="9A94C7"/>
    </a:accent4>
    <a:accent5>
      <a:srgbClr val="E14032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44546A"/>
    </a:dk2>
    <a:lt2>
      <a:srgbClr val="E7E6E6"/>
    </a:lt2>
    <a:accent1>
      <a:srgbClr val="E86E6F"/>
    </a:accent1>
    <a:accent2>
      <a:srgbClr val="6AC2CD"/>
    </a:accent2>
    <a:accent3>
      <a:srgbClr val="F5A539"/>
    </a:accent3>
    <a:accent4>
      <a:srgbClr val="9A94C7"/>
    </a:accent4>
    <a:accent5>
      <a:srgbClr val="E14032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2221</Words>
  <Application>Microsoft Office PowerPoint</Application>
  <PresentationFormat>自定义</PresentationFormat>
  <Paragraphs>239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微软雅黑</vt:lpstr>
      <vt:lpstr>Arial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mjwangyu</dc:creator>
  <cp:lastModifiedBy>阳亮</cp:lastModifiedBy>
  <cp:revision>19</cp:revision>
  <dcterms:created xsi:type="dcterms:W3CDTF">2017-06-14T03:42:00Z</dcterms:created>
  <dcterms:modified xsi:type="dcterms:W3CDTF">2017-07-28T13:54:21Z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