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79" r:id="rId4"/>
    <p:sldId id="269" r:id="rId5"/>
    <p:sldId id="280" r:id="rId6"/>
    <p:sldId id="305" r:id="rId7"/>
    <p:sldId id="306" r:id="rId8"/>
    <p:sldId id="307" r:id="rId9"/>
    <p:sldId id="308" r:id="rId10"/>
    <p:sldId id="309" r:id="rId11"/>
    <p:sldId id="310" r:id="rId12"/>
    <p:sldId id="304" r:id="rId13"/>
    <p:sldId id="311" r:id="rId14"/>
    <p:sldId id="312" r:id="rId15"/>
    <p:sldId id="313" r:id="rId16"/>
    <p:sldId id="314" r:id="rId17"/>
    <p:sldId id="315" r:id="rId18"/>
    <p:sldId id="303" r:id="rId19"/>
    <p:sldId id="259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82" d="100"/>
          <a:sy n="82" d="100"/>
        </p:scale>
        <p:origin x="-82" y="-1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D4C68-EEDF-43F3-BF6F-C62543BDD7D5}" type="datetimeFigureOut">
              <a:rPr lang="zh-CN" altLang="en-US" smtClean="0"/>
              <a:t>2017/7/14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C32E4-2D70-4F33-B037-C4E43AE918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585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008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6884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6884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718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9494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949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9494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949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9494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718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1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9965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14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14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14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14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14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14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14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14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14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008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718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949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688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949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688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688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C32E4-2D70-4F33-B037-C4E43AE9183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68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6183"/>
          </a:xfrm>
          <a:prstGeom prst="rect">
            <a:avLst/>
          </a:prstGeom>
        </p:spPr>
        <p:txBody>
          <a:bodyPr lIns="86694" tIns="43347" rIns="86694" bIns="43347"/>
          <a:lstStyle/>
          <a:p>
            <a:fld id="{B5C47884-FA12-47DF-AE11-9F19422679BC}" type="datetimeFigureOut">
              <a:rPr lang="zh-CN" altLang="en-US" smtClean="0"/>
              <a:t>2017/7/14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6183"/>
          </a:xfrm>
          <a:prstGeom prst="rect">
            <a:avLst/>
          </a:prstGeom>
        </p:spPr>
        <p:txBody>
          <a:bodyPr lIns="86694" tIns="43347" rIns="86694" bIns="4334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6183"/>
          </a:xfrm>
          <a:prstGeom prst="rect">
            <a:avLst/>
          </a:prstGeom>
        </p:spPr>
        <p:txBody>
          <a:bodyPr lIns="86694" tIns="43347" rIns="86694" bIns="43347"/>
          <a:lstStyle/>
          <a:p>
            <a:fld id="{EF1F9A61-8785-4D5B-A49C-569942EAFE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51297"/>
      </p:ext>
    </p:extLst>
  </p:cSld>
  <p:clrMapOvr>
    <a:masterClrMapping/>
  </p:clrMapOvr>
  <p:transition spd="slow" advClick="0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C47884-FA12-47DF-AE11-9F19422679BC}" type="datetimeFigureOut">
              <a:rPr lang="zh-CN" altLang="en-US" smtClean="0"/>
              <a:t>2017/7/14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F1F9A61-8785-4D5B-A49C-569942EAFE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66422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6677890"/>
            <a:ext cx="12192000" cy="18010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1"/>
          <p:cNvSpPr txBox="1"/>
          <p:nvPr userDrawn="1"/>
        </p:nvSpPr>
        <p:spPr>
          <a:xfrm>
            <a:off x="1558925" y="295910"/>
            <a:ext cx="4177030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spc="-150" dirty="0" smtClean="0">
                <a:solidFill>
                  <a:srgbClr val="52382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讲奉献 有作为 做合格党员</a:t>
            </a:r>
            <a:endParaRPr lang="en-US" altLang="zh-CN" sz="2000" spc="-150" dirty="0" smtClean="0">
              <a:solidFill>
                <a:srgbClr val="523824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1" name="Freeform 29"/>
          <p:cNvSpPr/>
          <p:nvPr userDrawn="1"/>
        </p:nvSpPr>
        <p:spPr bwMode="auto">
          <a:xfrm>
            <a:off x="5828665" y="183515"/>
            <a:ext cx="622935" cy="556895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solidFill>
            <a:srgbClr val="FF0000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12" name="直接连接符 11"/>
          <p:cNvCxnSpPr/>
          <p:nvPr userDrawn="1"/>
        </p:nvCxnSpPr>
        <p:spPr>
          <a:xfrm flipV="1">
            <a:off x="6489700" y="674053"/>
            <a:ext cx="4836795" cy="2540"/>
          </a:xfrm>
          <a:prstGeom prst="line">
            <a:avLst/>
          </a:prstGeom>
          <a:ln w="25400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 flipH="1" flipV="1">
            <a:off x="899160" y="674053"/>
            <a:ext cx="4836795" cy="2540"/>
          </a:xfrm>
          <a:prstGeom prst="line">
            <a:avLst/>
          </a:prstGeom>
          <a:ln w="25400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150250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slow" advClick="0" advTm="3000">
    <p:push dir="u"/>
  </p:transition>
  <p:txStyles>
    <p:titleStyle>
      <a:lvl1pPr algn="l" defTabSz="867015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755" indent="-216755" algn="l" defTabSz="867015" rtl="0" eaLnBrk="1" latinLnBrk="0" hangingPunct="1">
        <a:lnSpc>
          <a:spcPct val="90000"/>
        </a:lnSpc>
        <a:spcBef>
          <a:spcPts val="948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62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83767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17276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3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84290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7799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51306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84813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70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3508" algn="l" defTabSz="8670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7015" algn="l" defTabSz="8670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0522" algn="l" defTabSz="8670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4030" algn="l" defTabSz="8670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7538" algn="l" defTabSz="8670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1045" algn="l" defTabSz="8670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4552" algn="l" defTabSz="8670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68061" algn="l" defTabSz="8670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tags" Target="../tags/tag16.xml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2" Type="http://schemas.openxmlformats.org/officeDocument/2006/relationships/tags" Target="../tags/tag5.xml"/><Relationship Id="rId16" Type="http://schemas.openxmlformats.org/officeDocument/2006/relationships/image" Target="../media/image10.pn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5" Type="http://schemas.openxmlformats.org/officeDocument/2006/relationships/tags" Target="../tags/tag8.xml"/><Relationship Id="rId15" Type="http://schemas.openxmlformats.org/officeDocument/2006/relationships/notesSlide" Target="../notesSlides/notesSlide24.xml"/><Relationship Id="rId10" Type="http://schemas.openxmlformats.org/officeDocument/2006/relationships/tags" Target="../tags/tag13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389" y="272681"/>
            <a:ext cx="8413610" cy="31718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68" y="1034768"/>
            <a:ext cx="3138521" cy="1803935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75545" y="1360004"/>
            <a:ext cx="3139697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中国共产党</a:t>
            </a:r>
            <a:endParaRPr lang="en-US" altLang="zh-CN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680502" y="1781574"/>
            <a:ext cx="2832699" cy="34624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165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Communist Party of China</a:t>
            </a:r>
            <a:endParaRPr lang="zh-CN" altLang="en-US" sz="165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778389" y="3918177"/>
            <a:ext cx="8169907" cy="1882390"/>
            <a:chOff x="3389173" y="3379927"/>
            <a:chExt cx="8169907" cy="1882390"/>
          </a:xfrm>
        </p:grpSpPr>
        <p:sp>
          <p:nvSpPr>
            <p:cNvPr id="15" name="矩形 14"/>
            <p:cNvSpPr/>
            <p:nvPr/>
          </p:nvSpPr>
          <p:spPr>
            <a:xfrm>
              <a:off x="5344518" y="5033867"/>
              <a:ext cx="4653643" cy="22845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389173" y="3379927"/>
              <a:ext cx="816990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C00000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讲奉献  </a:t>
              </a:r>
              <a:r>
                <a:rPr lang="zh-CN" altLang="en-US" sz="3600" b="1" dirty="0" smtClean="0">
                  <a:solidFill>
                    <a:srgbClr val="C00000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有作为 </a:t>
              </a:r>
              <a:endParaRPr lang="en-US" altLang="zh-CN" sz="36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  <a:p>
              <a:pPr algn="ctr"/>
              <a:r>
                <a:rPr lang="zh-CN" altLang="en-US" sz="5400" b="1" dirty="0" smtClean="0">
                  <a:solidFill>
                    <a:srgbClr val="C00000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做</a:t>
              </a:r>
              <a:r>
                <a:rPr lang="zh-CN" altLang="en-US" sz="5400" b="1" dirty="0">
                  <a:solidFill>
                    <a:srgbClr val="C00000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合格共产党员</a:t>
              </a:r>
              <a:endParaRPr lang="zh-CN" altLang="en-US" sz="54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050" y="559928"/>
            <a:ext cx="514691" cy="27904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935" y="323888"/>
            <a:ext cx="229441" cy="19843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221" y="218469"/>
            <a:ext cx="328658" cy="210837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521866" y="3779192"/>
            <a:ext cx="3982545" cy="2017823"/>
            <a:chOff x="-736636" y="-3273133"/>
            <a:chExt cx="3495675" cy="1771142"/>
          </a:xfrm>
        </p:grpSpPr>
        <p:pic>
          <p:nvPicPr>
            <p:cNvPr id="23" name="Picture 2" descr="C:\Users\Administrator\Desktop\图网\素材\图层 28 副本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36636" y="-3273133"/>
              <a:ext cx="3495675" cy="177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图片 80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12" y="-2715102"/>
              <a:ext cx="1356535" cy="84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45280661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15" name="矩形 14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为什么要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为什么强调责任与担当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奉献责任担当是共产党员的基本素质</a:t>
            </a:r>
            <a:endParaRPr lang="zh-CN" altLang="en-US" sz="2000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31" name="矩形: 圆角 28"/>
          <p:cNvSpPr/>
          <p:nvPr/>
        </p:nvSpPr>
        <p:spPr>
          <a:xfrm>
            <a:off x="3254556" y="2126881"/>
            <a:ext cx="8006232" cy="58083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担当精神是中华文明，尤其是儒家传统的优良品质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: 圆角 29"/>
          <p:cNvSpPr/>
          <p:nvPr/>
        </p:nvSpPr>
        <p:spPr>
          <a:xfrm>
            <a:off x="2596145" y="2165980"/>
            <a:ext cx="502640" cy="502640"/>
          </a:xfrm>
          <a:prstGeom prst="roundRect">
            <a:avLst>
              <a:gd name="adj" fmla="val 1079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MH_SubTitle_1"/>
          <p:cNvSpPr txBox="1"/>
          <p:nvPr/>
        </p:nvSpPr>
        <p:spPr bwMode="auto">
          <a:xfrm>
            <a:off x="3541284" y="3075766"/>
            <a:ext cx="2129309" cy="369887"/>
          </a:xfrm>
          <a:prstGeom prst="rect">
            <a:avLst/>
          </a:prstGeom>
          <a:noFill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论语</a:t>
            </a:r>
            <a:r>
              <a:rPr lang="en-US" altLang="zh-CN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泰伯章</a:t>
            </a:r>
            <a:r>
              <a:rPr lang="en-US" altLang="zh-CN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</p:txBody>
      </p:sp>
      <p:sp>
        <p:nvSpPr>
          <p:cNvPr id="20" name="MH_SubTitle_2"/>
          <p:cNvSpPr txBox="1"/>
          <p:nvPr/>
        </p:nvSpPr>
        <p:spPr bwMode="auto">
          <a:xfrm>
            <a:off x="3541284" y="3895235"/>
            <a:ext cx="2129309" cy="369887"/>
          </a:xfrm>
          <a:prstGeom prst="rect">
            <a:avLst/>
          </a:prstGeom>
          <a:noFill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孟子</a:t>
            </a:r>
            <a:r>
              <a:rPr lang="en-US" altLang="zh-CN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尽心上</a:t>
            </a:r>
            <a:r>
              <a:rPr lang="en-US" altLang="zh-CN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</p:txBody>
      </p:sp>
      <p:sp>
        <p:nvSpPr>
          <p:cNvPr id="21" name="MH_SubTitle_3"/>
          <p:cNvSpPr txBox="1"/>
          <p:nvPr/>
        </p:nvSpPr>
        <p:spPr bwMode="auto">
          <a:xfrm>
            <a:off x="3541284" y="4714704"/>
            <a:ext cx="2129309" cy="369887"/>
          </a:xfrm>
          <a:prstGeom prst="rect">
            <a:avLst/>
          </a:prstGeom>
          <a:noFill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北宋理学家张载</a:t>
            </a:r>
            <a:endParaRPr lang="en-US" altLang="zh-CN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MH_SubTitle_4"/>
          <p:cNvSpPr txBox="1"/>
          <p:nvPr/>
        </p:nvSpPr>
        <p:spPr bwMode="auto">
          <a:xfrm>
            <a:off x="3541284" y="5534173"/>
            <a:ext cx="2129309" cy="369887"/>
          </a:xfrm>
          <a:prstGeom prst="rect">
            <a:avLst/>
          </a:prstGeom>
          <a:noFill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晚清名臣曾国藩</a:t>
            </a:r>
            <a:endParaRPr lang="en-US" altLang="zh-CN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5959074" y="2990710"/>
            <a:ext cx="3749180" cy="5400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zh-CN" altLang="en-US" sz="1600" kern="0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“士不可以不弘毅，任重而道远”</a:t>
            </a:r>
            <a:endParaRPr lang="en-US" altLang="zh-CN" sz="1600" kern="0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: 圆角 23"/>
          <p:cNvSpPr/>
          <p:nvPr/>
        </p:nvSpPr>
        <p:spPr>
          <a:xfrm>
            <a:off x="5959074" y="3810179"/>
            <a:ext cx="3749180" cy="5400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zh-CN" altLang="en-US" sz="1600" kern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“穷则独善其身，达则兼济天下”</a:t>
            </a:r>
            <a:endParaRPr lang="pt-BR" altLang="zh-CN" sz="1600" kern="0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: 圆角 24"/>
          <p:cNvSpPr/>
          <p:nvPr/>
        </p:nvSpPr>
        <p:spPr>
          <a:xfrm>
            <a:off x="5959074" y="4629648"/>
            <a:ext cx="5301714" cy="5400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zh-CN" altLang="en-US" sz="1600" kern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“为天地立心</a:t>
            </a:r>
            <a:r>
              <a:rPr lang="en-US" altLang="zh-CN" sz="1600" kern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为生民立命</a:t>
            </a:r>
            <a:r>
              <a:rPr lang="en-US" altLang="zh-CN" sz="1600" kern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为往圣继绝学</a:t>
            </a:r>
            <a:r>
              <a:rPr lang="en-US" altLang="zh-CN" sz="1600" kern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为万世开太平”</a:t>
            </a:r>
            <a:endParaRPr lang="pt-BR" altLang="zh-CN" sz="1600" kern="0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: 圆角 25"/>
          <p:cNvSpPr/>
          <p:nvPr/>
        </p:nvSpPr>
        <p:spPr>
          <a:xfrm>
            <a:off x="5959074" y="5449117"/>
            <a:ext cx="3139580" cy="5400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zh-CN" altLang="en-US" sz="1600" kern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“以苟活为羞，以避事为耻”</a:t>
            </a:r>
            <a:endParaRPr lang="pt-BR" altLang="zh-CN" sz="1600" kern="0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: 圆角 32"/>
          <p:cNvSpPr>
            <a:spLocks noChangeAspect="1"/>
          </p:cNvSpPr>
          <p:nvPr/>
        </p:nvSpPr>
        <p:spPr>
          <a:xfrm>
            <a:off x="3254556" y="3044709"/>
            <a:ext cx="432000" cy="432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Century Gothic" panose="020B0502020202020204" pitchFamily="34" charset="0"/>
                <a:ea typeface="微软雅黑" panose="020B0503020204020204" pitchFamily="34" charset="-122"/>
              </a:rPr>
              <a:t>1</a:t>
            </a:r>
            <a:endParaRPr lang="zh-CN" altLang="en-US" sz="1600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矩形: 圆角 33"/>
          <p:cNvSpPr>
            <a:spLocks noChangeAspect="1"/>
          </p:cNvSpPr>
          <p:nvPr/>
        </p:nvSpPr>
        <p:spPr>
          <a:xfrm>
            <a:off x="3254556" y="3864178"/>
            <a:ext cx="432000" cy="432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Century Gothic" panose="020B0502020202020204" pitchFamily="34" charset="0"/>
                <a:ea typeface="微软雅黑" panose="020B0503020204020204" pitchFamily="34" charset="-122"/>
              </a:rPr>
              <a:t>2</a:t>
            </a:r>
            <a:endParaRPr lang="zh-CN" altLang="en-US" sz="1600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矩形: 圆角 34"/>
          <p:cNvSpPr>
            <a:spLocks noChangeAspect="1"/>
          </p:cNvSpPr>
          <p:nvPr/>
        </p:nvSpPr>
        <p:spPr>
          <a:xfrm>
            <a:off x="3254556" y="4683647"/>
            <a:ext cx="432000" cy="432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Century Gothic" panose="020B0502020202020204" pitchFamily="34" charset="0"/>
                <a:ea typeface="微软雅黑" panose="020B0503020204020204" pitchFamily="34" charset="-122"/>
              </a:rPr>
              <a:t>3</a:t>
            </a:r>
            <a:endParaRPr lang="zh-CN" altLang="en-US" sz="1600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矩形: 圆角 35"/>
          <p:cNvSpPr>
            <a:spLocks noChangeAspect="1"/>
          </p:cNvSpPr>
          <p:nvPr/>
        </p:nvSpPr>
        <p:spPr>
          <a:xfrm>
            <a:off x="3254556" y="5503116"/>
            <a:ext cx="432000" cy="432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Century Gothic" panose="020B0502020202020204" pitchFamily="34" charset="0"/>
                <a:ea typeface="微软雅黑" panose="020B0503020204020204" pitchFamily="34" charset="-122"/>
              </a:rPr>
              <a:t>4</a:t>
            </a:r>
            <a:endParaRPr lang="zh-CN" altLang="en-US" sz="1600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4794798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5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8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/>
      <p:bldP spid="33" grpId="0" animBg="1"/>
      <p:bldP spid="19" grpId="0"/>
      <p:bldP spid="20" grpId="0"/>
      <p:bldP spid="21" grpId="0"/>
      <p:bldP spid="22" grpId="0"/>
      <p:bldP spid="23" grpId="0" animBg="1"/>
      <p:bldP spid="32" grpId="0" animBg="1"/>
      <p:bldP spid="34" grpId="0" animBg="1"/>
      <p:bldP spid="35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15" name="矩形 14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为什么要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为什么强调责任与担当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奉献责任担当是共产党员的基本素质</a:t>
            </a:r>
            <a:endParaRPr lang="zh-CN" altLang="en-US" sz="2000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31" name="矩形: 圆角 28"/>
          <p:cNvSpPr/>
          <p:nvPr/>
        </p:nvSpPr>
        <p:spPr>
          <a:xfrm>
            <a:off x="3254556" y="2126881"/>
            <a:ext cx="8006232" cy="58083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担当精神是中国共产党的政治本色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: 圆角 29"/>
          <p:cNvSpPr/>
          <p:nvPr/>
        </p:nvSpPr>
        <p:spPr>
          <a:xfrm>
            <a:off x="2596145" y="2165980"/>
            <a:ext cx="502640" cy="502640"/>
          </a:xfrm>
          <a:prstGeom prst="roundRect">
            <a:avLst>
              <a:gd name="adj" fmla="val 1079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02934" y="2994559"/>
            <a:ext cx="6438715" cy="1021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西方资产阶级政党成立于</a:t>
            </a:r>
            <a:r>
              <a:rPr lang="en-US" altLang="zh-CN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世纪上半页，其起源逻辑是先有国家，再有政党，政党是在西方资产阶级掌握政权之后，随着代议制与选举制的完善和发展而逐步确立。</a:t>
            </a:r>
          </a:p>
        </p:txBody>
      </p:sp>
      <p:sp>
        <p:nvSpPr>
          <p:cNvPr id="25" name="矩形 24"/>
          <p:cNvSpPr/>
          <p:nvPr/>
        </p:nvSpPr>
        <p:spPr>
          <a:xfrm>
            <a:off x="4747425" y="4622759"/>
            <a:ext cx="6438715" cy="1021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中国共产党在成立初期就面临着内忧外患的危难局面。在这样的局面中，共产党承担起来的是国家主权独立、政权重建、国家统一、人民解放、民族复兴等一系列复杂的历史任务。</a:t>
            </a:r>
          </a:p>
        </p:txBody>
      </p:sp>
      <p:sp>
        <p:nvSpPr>
          <p:cNvPr id="26" name="矩形: 圆角 2"/>
          <p:cNvSpPr>
            <a:spLocks noChangeAspect="1"/>
          </p:cNvSpPr>
          <p:nvPr/>
        </p:nvSpPr>
        <p:spPr>
          <a:xfrm>
            <a:off x="3004489" y="3112183"/>
            <a:ext cx="786184" cy="786184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西方</a:t>
            </a:r>
          </a:p>
        </p:txBody>
      </p:sp>
      <p:sp>
        <p:nvSpPr>
          <p:cNvPr id="27" name="矩形: 圆角 11"/>
          <p:cNvSpPr>
            <a:spLocks noChangeAspect="1"/>
          </p:cNvSpPr>
          <p:nvPr/>
        </p:nvSpPr>
        <p:spPr>
          <a:xfrm>
            <a:off x="3041597" y="4790397"/>
            <a:ext cx="768975" cy="768975"/>
          </a:xfrm>
          <a:prstGeom prst="roundRect">
            <a:avLst>
              <a:gd name="adj" fmla="val 1025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我国</a:t>
            </a:r>
          </a:p>
        </p:txBody>
      </p:sp>
      <p:cxnSp>
        <p:nvCxnSpPr>
          <p:cNvPr id="28" name="直接连接符 27"/>
          <p:cNvCxnSpPr>
            <a:cxnSpLocks/>
            <a:stCxn id="26" idx="3"/>
          </p:cNvCxnSpPr>
          <p:nvPr/>
        </p:nvCxnSpPr>
        <p:spPr>
          <a:xfrm>
            <a:off x="3790673" y="3505275"/>
            <a:ext cx="636495" cy="0"/>
          </a:xfrm>
          <a:prstGeom prst="line">
            <a:avLst/>
          </a:prstGeom>
          <a:ln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双大括号 28"/>
          <p:cNvSpPr/>
          <p:nvPr/>
        </p:nvSpPr>
        <p:spPr>
          <a:xfrm>
            <a:off x="4578949" y="2919204"/>
            <a:ext cx="6823060" cy="1127021"/>
          </a:xfrm>
          <a:prstGeom prst="bracePair">
            <a:avLst>
              <a:gd name="adj" fmla="val 5176"/>
            </a:avLst>
          </a:prstGeom>
          <a:ln>
            <a:solidFill>
              <a:srgbClr val="7C49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30" name="直接连接符 29"/>
          <p:cNvCxnSpPr>
            <a:cxnSpLocks/>
          </p:cNvCxnSpPr>
          <p:nvPr/>
        </p:nvCxnSpPr>
        <p:spPr>
          <a:xfrm>
            <a:off x="3666535" y="5174884"/>
            <a:ext cx="884769" cy="0"/>
          </a:xfrm>
          <a:prstGeom prst="line">
            <a:avLst/>
          </a:prstGeom>
          <a:ln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双大括号 35"/>
          <p:cNvSpPr/>
          <p:nvPr/>
        </p:nvSpPr>
        <p:spPr>
          <a:xfrm>
            <a:off x="4578949" y="4586574"/>
            <a:ext cx="6823060" cy="1127021"/>
          </a:xfrm>
          <a:prstGeom prst="bracePair">
            <a:avLst>
              <a:gd name="adj" fmla="val 5176"/>
            </a:avLst>
          </a:prstGeom>
          <a:ln>
            <a:solidFill>
              <a:srgbClr val="7C49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296131755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1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/>
      <p:bldP spid="33" grpId="0" animBg="1"/>
      <p:bldP spid="24" grpId="0"/>
      <p:bldP spid="25" grpId="0"/>
      <p:bldP spid="26" grpId="0" animBg="1"/>
      <p:bldP spid="27" grpId="0" animBg="1"/>
      <p:bldP spid="29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4991" y="2535401"/>
            <a:ext cx="15667177" cy="4513997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726300" y="2890426"/>
            <a:ext cx="6647974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全面从严治党新常态下为何强调责任担当</a:t>
            </a:r>
          </a:p>
        </p:txBody>
      </p:sp>
      <p:sp>
        <p:nvSpPr>
          <p:cNvPr id="26" name="矩形 25"/>
          <p:cNvSpPr/>
          <p:nvPr/>
        </p:nvSpPr>
        <p:spPr>
          <a:xfrm>
            <a:off x="5652584" y="1579143"/>
            <a:ext cx="795406" cy="7549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latin typeface="微软雅黑" panose="020B0503020204020204" pitchFamily="82" charset="2"/>
                <a:ea typeface="微软雅黑" panose="020B0503020204020204" pitchFamily="82" charset="2"/>
              </a:rPr>
              <a:t>02</a:t>
            </a:r>
            <a:endParaRPr lang="zh-CN" altLang="en-US" sz="3600" b="1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3816372" y="2536091"/>
            <a:ext cx="446783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3816372" y="3675574"/>
            <a:ext cx="446783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101751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全面从严治党新常态下为何强调责任担当</a:t>
            </a:r>
          </a:p>
        </p:txBody>
      </p:sp>
      <p:sp>
        <p:nvSpPr>
          <p:cNvPr id="22" name="矩形 21"/>
          <p:cNvSpPr/>
          <p:nvPr/>
        </p:nvSpPr>
        <p:spPr>
          <a:xfrm>
            <a:off x="5270248" y="2185330"/>
            <a:ext cx="5214536" cy="48209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E20000"/>
                </a:solidFill>
              </a:rPr>
              <a:t>中央强力反腐、正风肃纪，形成了有力的震慑。</a:t>
            </a:r>
          </a:p>
        </p:txBody>
      </p:sp>
      <p:sp>
        <p:nvSpPr>
          <p:cNvPr id="23" name="矩形 22"/>
          <p:cNvSpPr/>
          <p:nvPr/>
        </p:nvSpPr>
        <p:spPr>
          <a:xfrm>
            <a:off x="2333920" y="2185330"/>
            <a:ext cx="2863079" cy="1143770"/>
          </a:xfrm>
          <a:prstGeom prst="rect">
            <a:avLst/>
          </a:prstGeom>
          <a:solidFill>
            <a:srgbClr val="C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zh-CN" altLang="en-US" b="1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latin typeface="Agency FB" pitchFamily="34" charset="0"/>
              </a:rPr>
              <a:t>十八大以来</a:t>
            </a:r>
          </a:p>
        </p:txBody>
      </p:sp>
      <p:sp>
        <p:nvSpPr>
          <p:cNvPr id="24" name="矩形 23"/>
          <p:cNvSpPr/>
          <p:nvPr/>
        </p:nvSpPr>
        <p:spPr>
          <a:xfrm>
            <a:off x="5270248" y="3444600"/>
            <a:ext cx="5214536" cy="53254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“门难进、脸难看、事难办”</a:t>
            </a:r>
          </a:p>
        </p:txBody>
      </p:sp>
      <p:sp>
        <p:nvSpPr>
          <p:cNvPr id="25" name="矩形 24"/>
          <p:cNvSpPr/>
          <p:nvPr/>
        </p:nvSpPr>
        <p:spPr>
          <a:xfrm>
            <a:off x="2352548" y="3444601"/>
            <a:ext cx="2863079" cy="532547"/>
          </a:xfrm>
          <a:prstGeom prst="rect">
            <a:avLst/>
          </a:prstGeom>
          <a:solidFill>
            <a:srgbClr val="C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zh-CN" altLang="en-US" b="1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latin typeface="Agency FB" pitchFamily="34" charset="0"/>
              </a:rPr>
              <a:t>十八大以前</a:t>
            </a:r>
          </a:p>
        </p:txBody>
      </p:sp>
      <p:sp>
        <p:nvSpPr>
          <p:cNvPr id="26" name="矩形 25"/>
          <p:cNvSpPr/>
          <p:nvPr/>
        </p:nvSpPr>
        <p:spPr>
          <a:xfrm>
            <a:off x="5288876" y="4086909"/>
            <a:ext cx="5195907" cy="56307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kern="0" dirty="0">
                <a:solidFill>
                  <a:srgbClr val="E20000"/>
                </a:solidFill>
              </a:rPr>
              <a:t>“门好进、脸好看、不办事”</a:t>
            </a:r>
          </a:p>
        </p:txBody>
      </p:sp>
      <p:sp>
        <p:nvSpPr>
          <p:cNvPr id="27" name="矩形 26"/>
          <p:cNvSpPr/>
          <p:nvPr/>
        </p:nvSpPr>
        <p:spPr>
          <a:xfrm>
            <a:off x="2333920" y="4086908"/>
            <a:ext cx="2863080" cy="563073"/>
          </a:xfrm>
          <a:prstGeom prst="rect">
            <a:avLst/>
          </a:prstGeom>
          <a:solidFill>
            <a:srgbClr val="C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</a:rPr>
              <a:t>十八大以后</a:t>
            </a:r>
          </a:p>
        </p:txBody>
      </p:sp>
      <p:sp>
        <p:nvSpPr>
          <p:cNvPr id="28" name="矩形 27"/>
          <p:cNvSpPr/>
          <p:nvPr/>
        </p:nvSpPr>
        <p:spPr>
          <a:xfrm>
            <a:off x="5288877" y="2757215"/>
            <a:ext cx="5195908" cy="57188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kern="0" dirty="0">
                <a:solidFill>
                  <a:srgbClr val="E20000"/>
                </a:solidFill>
              </a:rPr>
              <a:t>在部分官员中也滋生了一些不好的情绪，为官不为、怠政懒政的风气开始抬头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336233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6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6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6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6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6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全面从严治党新常态下为何强调责任担当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13" name="矩形 12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什么是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为官不为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943251" y="4146739"/>
            <a:ext cx="1443518" cy="1443518"/>
            <a:chOff x="3433282" y="1462739"/>
            <a:chExt cx="1443518" cy="1443518"/>
          </a:xfrm>
        </p:grpSpPr>
        <p:grpSp>
          <p:nvGrpSpPr>
            <p:cNvPr id="17" name="组合 16"/>
            <p:cNvGrpSpPr/>
            <p:nvPr/>
          </p:nvGrpSpPr>
          <p:grpSpPr>
            <a:xfrm>
              <a:off x="3433282" y="1462739"/>
              <a:ext cx="1443518" cy="1443518"/>
              <a:chOff x="2681608" y="1294395"/>
              <a:chExt cx="1506218" cy="1506218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2681608" y="1294395"/>
                <a:ext cx="1506218" cy="1506218"/>
              </a:xfrm>
              <a:prstGeom prst="ellipse">
                <a:avLst/>
              </a:prstGeom>
              <a:solidFill>
                <a:srgbClr val="FFFAF7"/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/>
                </a:endParaRPr>
              </a:p>
            </p:txBody>
          </p:sp>
          <p:sp>
            <p:nvSpPr>
              <p:cNvPr id="20" name="Freeform 5"/>
              <p:cNvSpPr>
                <a:spLocks/>
              </p:cNvSpPr>
              <p:nvPr/>
            </p:nvSpPr>
            <p:spPr bwMode="auto">
              <a:xfrm flipV="1">
                <a:off x="2777383" y="1390167"/>
                <a:ext cx="1314666" cy="1314675"/>
              </a:xfrm>
              <a:prstGeom prst="ellips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/>
                </a:endParaRPr>
              </a:p>
            </p:txBody>
          </p:sp>
          <p:sp>
            <p:nvSpPr>
              <p:cNvPr id="21" name="任意多边形 20"/>
              <p:cNvSpPr>
                <a:spLocks/>
              </p:cNvSpPr>
              <p:nvPr/>
            </p:nvSpPr>
            <p:spPr bwMode="auto">
              <a:xfrm flipV="1">
                <a:off x="2688967" y="1301750"/>
                <a:ext cx="1326030" cy="1238236"/>
              </a:xfrm>
              <a:custGeom>
                <a:avLst/>
                <a:gdLst>
                  <a:gd name="connsiteX0" fmla="*/ 745749 w 1326030"/>
                  <a:gd name="connsiteY0" fmla="*/ 1238236 h 1238236"/>
                  <a:gd name="connsiteX1" fmla="*/ 1273073 w 1326030"/>
                  <a:gd name="connsiteY1" fmla="*/ 1019809 h 1238236"/>
                  <a:gd name="connsiteX2" fmla="*/ 1326030 w 1326030"/>
                  <a:gd name="connsiteY2" fmla="*/ 955624 h 1238236"/>
                  <a:gd name="connsiteX3" fmla="*/ 1245552 w 1326030"/>
                  <a:gd name="connsiteY3" fmla="*/ 967907 h 1238236"/>
                  <a:gd name="connsiteX4" fmla="*/ 1147542 w 1326030"/>
                  <a:gd name="connsiteY4" fmla="*/ 972856 h 1238236"/>
                  <a:gd name="connsiteX5" fmla="*/ 188953 w 1326030"/>
                  <a:gd name="connsiteY5" fmla="*/ 14259 h 1238236"/>
                  <a:gd name="connsiteX6" fmla="*/ 189673 w 1326030"/>
                  <a:gd name="connsiteY6" fmla="*/ 0 h 1238236"/>
                  <a:gd name="connsiteX7" fmla="*/ 127362 w 1326030"/>
                  <a:gd name="connsiteY7" fmla="*/ 75522 h 1238236"/>
                  <a:gd name="connsiteX8" fmla="*/ 0 w 1326030"/>
                  <a:gd name="connsiteY8" fmla="*/ 492481 h 1238236"/>
                  <a:gd name="connsiteX9" fmla="*/ 745749 w 1326030"/>
                  <a:gd name="connsiteY9" fmla="*/ 1238236 h 1238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26030" h="1238236">
                    <a:moveTo>
                      <a:pt x="745749" y="1238236"/>
                    </a:moveTo>
                    <a:cubicBezTo>
                      <a:pt x="951682" y="1238236"/>
                      <a:pt x="1138119" y="1154765"/>
                      <a:pt x="1273073" y="1019809"/>
                    </a:cubicBezTo>
                    <a:lnTo>
                      <a:pt x="1326030" y="955624"/>
                    </a:lnTo>
                    <a:lnTo>
                      <a:pt x="1245552" y="967907"/>
                    </a:lnTo>
                    <a:cubicBezTo>
                      <a:pt x="1213327" y="971180"/>
                      <a:pt x="1180631" y="972856"/>
                      <a:pt x="1147542" y="972856"/>
                    </a:cubicBezTo>
                    <a:cubicBezTo>
                      <a:pt x="618128" y="972856"/>
                      <a:pt x="188953" y="543678"/>
                      <a:pt x="188953" y="14259"/>
                    </a:cubicBezTo>
                    <a:lnTo>
                      <a:pt x="189673" y="0"/>
                    </a:lnTo>
                    <a:lnTo>
                      <a:pt x="127362" y="75522"/>
                    </a:lnTo>
                    <a:cubicBezTo>
                      <a:pt x="46952" y="194546"/>
                      <a:pt x="0" y="338030"/>
                      <a:pt x="0" y="492481"/>
                    </a:cubicBezTo>
                    <a:cubicBezTo>
                      <a:pt x="0" y="904350"/>
                      <a:pt x="333883" y="1238236"/>
                      <a:pt x="745749" y="1238236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FFFFFF">
                      <a:alpha val="0"/>
                    </a:srgbClr>
                  </a:gs>
                  <a:gs pos="95000">
                    <a:srgbClr val="FFFFFF">
                      <a:alpha val="90000"/>
                    </a:srgbClr>
                  </a:gs>
                </a:gsLst>
                <a:lin ang="8100000" scaled="1"/>
                <a:tileRect/>
              </a:gradFill>
              <a:ln w="9525" cap="flat" cmpd="sng" algn="ctr">
                <a:noFill/>
                <a:prstDash val="solid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/>
                </a:endParaRPr>
              </a:p>
            </p:txBody>
          </p:sp>
        </p:grpSp>
        <p:sp>
          <p:nvSpPr>
            <p:cNvPr id="18" name="TextBox 14"/>
            <p:cNvSpPr txBox="1"/>
            <p:nvPr/>
          </p:nvSpPr>
          <p:spPr>
            <a:xfrm>
              <a:off x="3547854" y="1721767"/>
              <a:ext cx="1170365" cy="95410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 defTabSz="914400">
                <a:defRPr/>
              </a:pPr>
              <a:r>
                <a:rPr lang="zh-CN" altLang="en-US" sz="2800" b="1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五种表现</a:t>
              </a:r>
            </a:p>
          </p:txBody>
        </p:sp>
      </p:grpSp>
      <p:sp>
        <p:nvSpPr>
          <p:cNvPr id="30" name="文本框 8"/>
          <p:cNvSpPr txBox="1"/>
          <p:nvPr/>
        </p:nvSpPr>
        <p:spPr>
          <a:xfrm>
            <a:off x="5414978" y="5772457"/>
            <a:ext cx="2500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为官不为的五种表现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Group 124"/>
          <p:cNvGrpSpPr/>
          <p:nvPr/>
        </p:nvGrpSpPr>
        <p:grpSpPr>
          <a:xfrm>
            <a:off x="5019488" y="3477339"/>
            <a:ext cx="3281816" cy="1287331"/>
            <a:chOff x="8629877" y="7102069"/>
            <a:chExt cx="7227331" cy="2836115"/>
          </a:xfrm>
          <a:solidFill>
            <a:srgbClr val="C00000"/>
          </a:solidFill>
        </p:grpSpPr>
        <p:sp>
          <p:nvSpPr>
            <p:cNvPr id="32" name="Freeform: Shape 125"/>
            <p:cNvSpPr>
              <a:spLocks/>
            </p:cNvSpPr>
            <p:nvPr/>
          </p:nvSpPr>
          <p:spPr bwMode="auto">
            <a:xfrm>
              <a:off x="8629877" y="8725520"/>
              <a:ext cx="526494" cy="1176087"/>
            </a:xfrm>
            <a:custGeom>
              <a:avLst/>
              <a:gdLst>
                <a:gd name="T0" fmla="*/ 40 w 829"/>
                <a:gd name="T1" fmla="*/ 1845 h 1846"/>
                <a:gd name="T2" fmla="*/ 6 w 829"/>
                <a:gd name="T3" fmla="*/ 1805 h 1846"/>
                <a:gd name="T4" fmla="*/ 57 w 829"/>
                <a:gd name="T5" fmla="*/ 1742 h 1846"/>
                <a:gd name="T6" fmla="*/ 74 w 829"/>
                <a:gd name="T7" fmla="*/ 1823 h 1846"/>
                <a:gd name="T8" fmla="*/ 86 w 829"/>
                <a:gd name="T9" fmla="*/ 1680 h 1846"/>
                <a:gd name="T10" fmla="*/ 74 w 829"/>
                <a:gd name="T11" fmla="*/ 1680 h 1846"/>
                <a:gd name="T12" fmla="*/ 57 w 829"/>
                <a:gd name="T13" fmla="*/ 1600 h 1846"/>
                <a:gd name="T14" fmla="*/ 126 w 829"/>
                <a:gd name="T15" fmla="*/ 1623 h 1846"/>
                <a:gd name="T16" fmla="*/ 86 w 829"/>
                <a:gd name="T17" fmla="*/ 1680 h 1846"/>
                <a:gd name="T18" fmla="*/ 131 w 829"/>
                <a:gd name="T19" fmla="*/ 1514 h 1846"/>
                <a:gd name="T20" fmla="*/ 97 w 829"/>
                <a:gd name="T21" fmla="*/ 1468 h 1846"/>
                <a:gd name="T22" fmla="*/ 148 w 829"/>
                <a:gd name="T23" fmla="*/ 1411 h 1846"/>
                <a:gd name="T24" fmla="*/ 166 w 829"/>
                <a:gd name="T25" fmla="*/ 1491 h 1846"/>
                <a:gd name="T26" fmla="*/ 183 w 829"/>
                <a:gd name="T27" fmla="*/ 1348 h 1846"/>
                <a:gd name="T28" fmla="*/ 171 w 829"/>
                <a:gd name="T29" fmla="*/ 1348 h 1846"/>
                <a:gd name="T30" fmla="*/ 160 w 829"/>
                <a:gd name="T31" fmla="*/ 1268 h 1846"/>
                <a:gd name="T32" fmla="*/ 229 w 829"/>
                <a:gd name="T33" fmla="*/ 1291 h 1846"/>
                <a:gd name="T34" fmla="*/ 183 w 829"/>
                <a:gd name="T35" fmla="*/ 1348 h 1846"/>
                <a:gd name="T36" fmla="*/ 240 w 829"/>
                <a:gd name="T37" fmla="*/ 1188 h 1846"/>
                <a:gd name="T38" fmla="*/ 206 w 829"/>
                <a:gd name="T39" fmla="*/ 1137 h 1846"/>
                <a:gd name="T40" fmla="*/ 263 w 829"/>
                <a:gd name="T41" fmla="*/ 1085 h 1846"/>
                <a:gd name="T42" fmla="*/ 274 w 829"/>
                <a:gd name="T43" fmla="*/ 1165 h 1846"/>
                <a:gd name="T44" fmla="*/ 297 w 829"/>
                <a:gd name="T45" fmla="*/ 1023 h 1846"/>
                <a:gd name="T46" fmla="*/ 286 w 829"/>
                <a:gd name="T47" fmla="*/ 1023 h 1846"/>
                <a:gd name="T48" fmla="*/ 280 w 829"/>
                <a:gd name="T49" fmla="*/ 943 h 1846"/>
                <a:gd name="T50" fmla="*/ 343 w 829"/>
                <a:gd name="T51" fmla="*/ 971 h 1846"/>
                <a:gd name="T52" fmla="*/ 297 w 829"/>
                <a:gd name="T53" fmla="*/ 1023 h 1846"/>
                <a:gd name="T54" fmla="*/ 366 w 829"/>
                <a:gd name="T55" fmla="*/ 868 h 1846"/>
                <a:gd name="T56" fmla="*/ 331 w 829"/>
                <a:gd name="T57" fmla="*/ 817 h 1846"/>
                <a:gd name="T58" fmla="*/ 394 w 829"/>
                <a:gd name="T59" fmla="*/ 766 h 1846"/>
                <a:gd name="T60" fmla="*/ 400 w 829"/>
                <a:gd name="T61" fmla="*/ 846 h 1846"/>
                <a:gd name="T62" fmla="*/ 440 w 829"/>
                <a:gd name="T63" fmla="*/ 708 h 1846"/>
                <a:gd name="T64" fmla="*/ 423 w 829"/>
                <a:gd name="T65" fmla="*/ 708 h 1846"/>
                <a:gd name="T66" fmla="*/ 423 w 829"/>
                <a:gd name="T67" fmla="*/ 628 h 1846"/>
                <a:gd name="T68" fmla="*/ 486 w 829"/>
                <a:gd name="T69" fmla="*/ 657 h 1846"/>
                <a:gd name="T70" fmla="*/ 440 w 829"/>
                <a:gd name="T71" fmla="*/ 708 h 1846"/>
                <a:gd name="T72" fmla="*/ 514 w 829"/>
                <a:gd name="T73" fmla="*/ 554 h 1846"/>
                <a:gd name="T74" fmla="*/ 480 w 829"/>
                <a:gd name="T75" fmla="*/ 503 h 1846"/>
                <a:gd name="T76" fmla="*/ 543 w 829"/>
                <a:gd name="T77" fmla="*/ 457 h 1846"/>
                <a:gd name="T78" fmla="*/ 543 w 829"/>
                <a:gd name="T79" fmla="*/ 537 h 1846"/>
                <a:gd name="T80" fmla="*/ 594 w 829"/>
                <a:gd name="T81" fmla="*/ 400 h 1846"/>
                <a:gd name="T82" fmla="*/ 577 w 829"/>
                <a:gd name="T83" fmla="*/ 400 h 1846"/>
                <a:gd name="T84" fmla="*/ 577 w 829"/>
                <a:gd name="T85" fmla="*/ 320 h 1846"/>
                <a:gd name="T86" fmla="*/ 640 w 829"/>
                <a:gd name="T87" fmla="*/ 354 h 1846"/>
                <a:gd name="T88" fmla="*/ 594 w 829"/>
                <a:gd name="T89" fmla="*/ 400 h 1846"/>
                <a:gd name="T90" fmla="*/ 680 w 829"/>
                <a:gd name="T91" fmla="*/ 251 h 1846"/>
                <a:gd name="T92" fmla="*/ 646 w 829"/>
                <a:gd name="T93" fmla="*/ 200 h 1846"/>
                <a:gd name="T94" fmla="*/ 714 w 829"/>
                <a:gd name="T95" fmla="*/ 154 h 1846"/>
                <a:gd name="T96" fmla="*/ 708 w 829"/>
                <a:gd name="T97" fmla="*/ 234 h 1846"/>
                <a:gd name="T98" fmla="*/ 765 w 829"/>
                <a:gd name="T99" fmla="*/ 103 h 1846"/>
                <a:gd name="T100" fmla="*/ 748 w 829"/>
                <a:gd name="T101" fmla="*/ 97 h 1846"/>
                <a:gd name="T102" fmla="*/ 754 w 829"/>
                <a:gd name="T103" fmla="*/ 23 h 1846"/>
                <a:gd name="T104" fmla="*/ 817 w 829"/>
                <a:gd name="T105" fmla="*/ 57 h 1846"/>
                <a:gd name="T106" fmla="*/ 765 w 829"/>
                <a:gd name="T107" fmla="*/ 103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9" h="1846">
                  <a:moveTo>
                    <a:pt x="40" y="1845"/>
                  </a:moveTo>
                  <a:lnTo>
                    <a:pt x="40" y="1845"/>
                  </a:lnTo>
                  <a:lnTo>
                    <a:pt x="34" y="1845"/>
                  </a:lnTo>
                  <a:cubicBezTo>
                    <a:pt x="17" y="1840"/>
                    <a:pt x="0" y="1823"/>
                    <a:pt x="6" y="1805"/>
                  </a:cubicBezTo>
                  <a:cubicBezTo>
                    <a:pt x="17" y="1771"/>
                    <a:pt x="17" y="1771"/>
                    <a:pt x="17" y="1771"/>
                  </a:cubicBezTo>
                  <a:cubicBezTo>
                    <a:pt x="17" y="1748"/>
                    <a:pt x="40" y="1737"/>
                    <a:pt x="57" y="1742"/>
                  </a:cubicBezTo>
                  <a:cubicBezTo>
                    <a:pt x="74" y="1748"/>
                    <a:pt x="86" y="1765"/>
                    <a:pt x="86" y="1788"/>
                  </a:cubicBezTo>
                  <a:cubicBezTo>
                    <a:pt x="74" y="1823"/>
                    <a:pt x="74" y="1823"/>
                    <a:pt x="74" y="1823"/>
                  </a:cubicBezTo>
                  <a:cubicBezTo>
                    <a:pt x="74" y="1834"/>
                    <a:pt x="57" y="1845"/>
                    <a:pt x="40" y="1845"/>
                  </a:cubicBezTo>
                  <a:close/>
                  <a:moveTo>
                    <a:pt x="86" y="1680"/>
                  </a:moveTo>
                  <a:lnTo>
                    <a:pt x="86" y="1680"/>
                  </a:lnTo>
                  <a:cubicBezTo>
                    <a:pt x="80" y="1680"/>
                    <a:pt x="80" y="1680"/>
                    <a:pt x="74" y="1680"/>
                  </a:cubicBezTo>
                  <a:cubicBezTo>
                    <a:pt x="57" y="1674"/>
                    <a:pt x="46" y="1657"/>
                    <a:pt x="51" y="1634"/>
                  </a:cubicBezTo>
                  <a:cubicBezTo>
                    <a:pt x="57" y="1600"/>
                    <a:pt x="57" y="1600"/>
                    <a:pt x="57" y="1600"/>
                  </a:cubicBezTo>
                  <a:cubicBezTo>
                    <a:pt x="63" y="1582"/>
                    <a:pt x="80" y="1571"/>
                    <a:pt x="103" y="1577"/>
                  </a:cubicBezTo>
                  <a:cubicBezTo>
                    <a:pt x="120" y="1582"/>
                    <a:pt x="131" y="1600"/>
                    <a:pt x="126" y="1623"/>
                  </a:cubicBezTo>
                  <a:cubicBezTo>
                    <a:pt x="120" y="1651"/>
                    <a:pt x="120" y="1651"/>
                    <a:pt x="120" y="1651"/>
                  </a:cubicBezTo>
                  <a:cubicBezTo>
                    <a:pt x="114" y="1668"/>
                    <a:pt x="97" y="1680"/>
                    <a:pt x="86" y="1680"/>
                  </a:cubicBezTo>
                  <a:close/>
                  <a:moveTo>
                    <a:pt x="131" y="1514"/>
                  </a:moveTo>
                  <a:lnTo>
                    <a:pt x="131" y="1514"/>
                  </a:lnTo>
                  <a:cubicBezTo>
                    <a:pt x="126" y="1514"/>
                    <a:pt x="126" y="1514"/>
                    <a:pt x="120" y="1514"/>
                  </a:cubicBezTo>
                  <a:cubicBezTo>
                    <a:pt x="103" y="1508"/>
                    <a:pt x="91" y="1485"/>
                    <a:pt x="97" y="1468"/>
                  </a:cubicBezTo>
                  <a:cubicBezTo>
                    <a:pt x="108" y="1434"/>
                    <a:pt x="108" y="1434"/>
                    <a:pt x="108" y="1434"/>
                  </a:cubicBezTo>
                  <a:cubicBezTo>
                    <a:pt x="114" y="1417"/>
                    <a:pt x="131" y="1405"/>
                    <a:pt x="148" y="1411"/>
                  </a:cubicBezTo>
                  <a:cubicBezTo>
                    <a:pt x="171" y="1417"/>
                    <a:pt x="177" y="1440"/>
                    <a:pt x="171" y="1457"/>
                  </a:cubicBezTo>
                  <a:cubicBezTo>
                    <a:pt x="166" y="1491"/>
                    <a:pt x="166" y="1491"/>
                    <a:pt x="166" y="1491"/>
                  </a:cubicBezTo>
                  <a:cubicBezTo>
                    <a:pt x="160" y="1503"/>
                    <a:pt x="143" y="1514"/>
                    <a:pt x="131" y="1514"/>
                  </a:cubicBezTo>
                  <a:close/>
                  <a:moveTo>
                    <a:pt x="183" y="1348"/>
                  </a:moveTo>
                  <a:lnTo>
                    <a:pt x="183" y="1348"/>
                  </a:lnTo>
                  <a:cubicBezTo>
                    <a:pt x="177" y="1348"/>
                    <a:pt x="171" y="1348"/>
                    <a:pt x="171" y="1348"/>
                  </a:cubicBezTo>
                  <a:cubicBezTo>
                    <a:pt x="154" y="1343"/>
                    <a:pt x="143" y="1320"/>
                    <a:pt x="148" y="1303"/>
                  </a:cubicBezTo>
                  <a:cubicBezTo>
                    <a:pt x="160" y="1268"/>
                    <a:pt x="160" y="1268"/>
                    <a:pt x="160" y="1268"/>
                  </a:cubicBezTo>
                  <a:cubicBezTo>
                    <a:pt x="166" y="1251"/>
                    <a:pt x="183" y="1240"/>
                    <a:pt x="206" y="1245"/>
                  </a:cubicBezTo>
                  <a:cubicBezTo>
                    <a:pt x="223" y="1251"/>
                    <a:pt x="234" y="1274"/>
                    <a:pt x="229" y="1291"/>
                  </a:cubicBezTo>
                  <a:cubicBezTo>
                    <a:pt x="217" y="1325"/>
                    <a:pt x="217" y="1325"/>
                    <a:pt x="217" y="1325"/>
                  </a:cubicBezTo>
                  <a:cubicBezTo>
                    <a:pt x="211" y="1343"/>
                    <a:pt x="194" y="1348"/>
                    <a:pt x="183" y="1348"/>
                  </a:cubicBezTo>
                  <a:close/>
                  <a:moveTo>
                    <a:pt x="240" y="1188"/>
                  </a:moveTo>
                  <a:lnTo>
                    <a:pt x="240" y="1188"/>
                  </a:lnTo>
                  <a:cubicBezTo>
                    <a:pt x="234" y="1188"/>
                    <a:pt x="229" y="1188"/>
                    <a:pt x="229" y="1183"/>
                  </a:cubicBezTo>
                  <a:cubicBezTo>
                    <a:pt x="206" y="1177"/>
                    <a:pt x="200" y="1160"/>
                    <a:pt x="206" y="1137"/>
                  </a:cubicBezTo>
                  <a:cubicBezTo>
                    <a:pt x="217" y="1108"/>
                    <a:pt x="217" y="1108"/>
                    <a:pt x="217" y="1108"/>
                  </a:cubicBezTo>
                  <a:cubicBezTo>
                    <a:pt x="223" y="1085"/>
                    <a:pt x="246" y="1080"/>
                    <a:pt x="263" y="1085"/>
                  </a:cubicBezTo>
                  <a:cubicBezTo>
                    <a:pt x="280" y="1091"/>
                    <a:pt x="291" y="1114"/>
                    <a:pt x="286" y="1131"/>
                  </a:cubicBezTo>
                  <a:cubicBezTo>
                    <a:pt x="274" y="1165"/>
                    <a:pt x="274" y="1165"/>
                    <a:pt x="274" y="1165"/>
                  </a:cubicBezTo>
                  <a:cubicBezTo>
                    <a:pt x="268" y="1177"/>
                    <a:pt x="251" y="1188"/>
                    <a:pt x="240" y="1188"/>
                  </a:cubicBezTo>
                  <a:close/>
                  <a:moveTo>
                    <a:pt x="297" y="1023"/>
                  </a:moveTo>
                  <a:lnTo>
                    <a:pt x="297" y="1023"/>
                  </a:lnTo>
                  <a:cubicBezTo>
                    <a:pt x="297" y="1023"/>
                    <a:pt x="291" y="1023"/>
                    <a:pt x="286" y="1023"/>
                  </a:cubicBezTo>
                  <a:cubicBezTo>
                    <a:pt x="268" y="1017"/>
                    <a:pt x="257" y="994"/>
                    <a:pt x="268" y="977"/>
                  </a:cubicBezTo>
                  <a:cubicBezTo>
                    <a:pt x="280" y="943"/>
                    <a:pt x="280" y="943"/>
                    <a:pt x="280" y="943"/>
                  </a:cubicBezTo>
                  <a:cubicBezTo>
                    <a:pt x="286" y="925"/>
                    <a:pt x="308" y="920"/>
                    <a:pt x="326" y="925"/>
                  </a:cubicBezTo>
                  <a:cubicBezTo>
                    <a:pt x="343" y="931"/>
                    <a:pt x="354" y="954"/>
                    <a:pt x="343" y="971"/>
                  </a:cubicBezTo>
                  <a:cubicBezTo>
                    <a:pt x="331" y="1006"/>
                    <a:pt x="331" y="1006"/>
                    <a:pt x="331" y="1006"/>
                  </a:cubicBezTo>
                  <a:cubicBezTo>
                    <a:pt x="326" y="1017"/>
                    <a:pt x="314" y="1023"/>
                    <a:pt x="297" y="1023"/>
                  </a:cubicBezTo>
                  <a:close/>
                  <a:moveTo>
                    <a:pt x="366" y="868"/>
                  </a:moveTo>
                  <a:lnTo>
                    <a:pt x="366" y="868"/>
                  </a:lnTo>
                  <a:cubicBezTo>
                    <a:pt x="360" y="868"/>
                    <a:pt x="354" y="863"/>
                    <a:pt x="354" y="863"/>
                  </a:cubicBezTo>
                  <a:cubicBezTo>
                    <a:pt x="331" y="857"/>
                    <a:pt x="326" y="834"/>
                    <a:pt x="331" y="817"/>
                  </a:cubicBezTo>
                  <a:cubicBezTo>
                    <a:pt x="348" y="783"/>
                    <a:pt x="348" y="783"/>
                    <a:pt x="348" y="783"/>
                  </a:cubicBezTo>
                  <a:cubicBezTo>
                    <a:pt x="354" y="766"/>
                    <a:pt x="377" y="760"/>
                    <a:pt x="394" y="766"/>
                  </a:cubicBezTo>
                  <a:cubicBezTo>
                    <a:pt x="411" y="777"/>
                    <a:pt x="423" y="794"/>
                    <a:pt x="411" y="811"/>
                  </a:cubicBezTo>
                  <a:cubicBezTo>
                    <a:pt x="400" y="846"/>
                    <a:pt x="400" y="846"/>
                    <a:pt x="400" y="846"/>
                  </a:cubicBezTo>
                  <a:cubicBezTo>
                    <a:pt x="394" y="857"/>
                    <a:pt x="377" y="868"/>
                    <a:pt x="366" y="868"/>
                  </a:cubicBezTo>
                  <a:close/>
                  <a:moveTo>
                    <a:pt x="440" y="708"/>
                  </a:moveTo>
                  <a:lnTo>
                    <a:pt x="440" y="708"/>
                  </a:lnTo>
                  <a:cubicBezTo>
                    <a:pt x="434" y="708"/>
                    <a:pt x="428" y="708"/>
                    <a:pt x="423" y="708"/>
                  </a:cubicBezTo>
                  <a:cubicBezTo>
                    <a:pt x="406" y="697"/>
                    <a:pt x="394" y="674"/>
                    <a:pt x="406" y="657"/>
                  </a:cubicBezTo>
                  <a:cubicBezTo>
                    <a:pt x="423" y="628"/>
                    <a:pt x="423" y="628"/>
                    <a:pt x="423" y="628"/>
                  </a:cubicBezTo>
                  <a:cubicBezTo>
                    <a:pt x="428" y="611"/>
                    <a:pt x="451" y="600"/>
                    <a:pt x="468" y="611"/>
                  </a:cubicBezTo>
                  <a:cubicBezTo>
                    <a:pt x="486" y="617"/>
                    <a:pt x="491" y="640"/>
                    <a:pt x="486" y="657"/>
                  </a:cubicBezTo>
                  <a:cubicBezTo>
                    <a:pt x="468" y="691"/>
                    <a:pt x="468" y="691"/>
                    <a:pt x="468" y="691"/>
                  </a:cubicBezTo>
                  <a:cubicBezTo>
                    <a:pt x="463" y="703"/>
                    <a:pt x="451" y="708"/>
                    <a:pt x="440" y="708"/>
                  </a:cubicBezTo>
                  <a:close/>
                  <a:moveTo>
                    <a:pt x="514" y="554"/>
                  </a:moveTo>
                  <a:lnTo>
                    <a:pt x="514" y="554"/>
                  </a:lnTo>
                  <a:cubicBezTo>
                    <a:pt x="508" y="554"/>
                    <a:pt x="503" y="554"/>
                    <a:pt x="497" y="549"/>
                  </a:cubicBezTo>
                  <a:cubicBezTo>
                    <a:pt x="480" y="543"/>
                    <a:pt x="474" y="520"/>
                    <a:pt x="480" y="503"/>
                  </a:cubicBezTo>
                  <a:cubicBezTo>
                    <a:pt x="497" y="474"/>
                    <a:pt x="497" y="474"/>
                    <a:pt x="497" y="474"/>
                  </a:cubicBezTo>
                  <a:cubicBezTo>
                    <a:pt x="508" y="457"/>
                    <a:pt x="526" y="446"/>
                    <a:pt x="543" y="457"/>
                  </a:cubicBezTo>
                  <a:cubicBezTo>
                    <a:pt x="560" y="463"/>
                    <a:pt x="571" y="486"/>
                    <a:pt x="560" y="503"/>
                  </a:cubicBezTo>
                  <a:cubicBezTo>
                    <a:pt x="543" y="537"/>
                    <a:pt x="543" y="537"/>
                    <a:pt x="543" y="537"/>
                  </a:cubicBezTo>
                  <a:cubicBezTo>
                    <a:pt x="537" y="549"/>
                    <a:pt x="526" y="554"/>
                    <a:pt x="514" y="554"/>
                  </a:cubicBezTo>
                  <a:close/>
                  <a:moveTo>
                    <a:pt x="594" y="400"/>
                  </a:moveTo>
                  <a:lnTo>
                    <a:pt x="594" y="400"/>
                  </a:lnTo>
                  <a:cubicBezTo>
                    <a:pt x="588" y="400"/>
                    <a:pt x="583" y="400"/>
                    <a:pt x="577" y="400"/>
                  </a:cubicBezTo>
                  <a:cubicBezTo>
                    <a:pt x="560" y="389"/>
                    <a:pt x="554" y="366"/>
                    <a:pt x="560" y="349"/>
                  </a:cubicBezTo>
                  <a:cubicBezTo>
                    <a:pt x="577" y="320"/>
                    <a:pt x="577" y="320"/>
                    <a:pt x="577" y="320"/>
                  </a:cubicBezTo>
                  <a:cubicBezTo>
                    <a:pt x="588" y="303"/>
                    <a:pt x="611" y="297"/>
                    <a:pt x="628" y="303"/>
                  </a:cubicBezTo>
                  <a:cubicBezTo>
                    <a:pt x="646" y="314"/>
                    <a:pt x="651" y="337"/>
                    <a:pt x="640" y="354"/>
                  </a:cubicBezTo>
                  <a:cubicBezTo>
                    <a:pt x="623" y="383"/>
                    <a:pt x="623" y="383"/>
                    <a:pt x="623" y="383"/>
                  </a:cubicBezTo>
                  <a:cubicBezTo>
                    <a:pt x="617" y="394"/>
                    <a:pt x="606" y="400"/>
                    <a:pt x="594" y="400"/>
                  </a:cubicBezTo>
                  <a:close/>
                  <a:moveTo>
                    <a:pt x="680" y="251"/>
                  </a:moveTo>
                  <a:lnTo>
                    <a:pt x="680" y="251"/>
                  </a:lnTo>
                  <a:cubicBezTo>
                    <a:pt x="674" y="251"/>
                    <a:pt x="668" y="251"/>
                    <a:pt x="663" y="246"/>
                  </a:cubicBezTo>
                  <a:cubicBezTo>
                    <a:pt x="646" y="234"/>
                    <a:pt x="640" y="217"/>
                    <a:pt x="646" y="200"/>
                  </a:cubicBezTo>
                  <a:cubicBezTo>
                    <a:pt x="663" y="166"/>
                    <a:pt x="663" y="166"/>
                    <a:pt x="663" y="166"/>
                  </a:cubicBezTo>
                  <a:cubicBezTo>
                    <a:pt x="674" y="154"/>
                    <a:pt x="697" y="149"/>
                    <a:pt x="714" y="154"/>
                  </a:cubicBezTo>
                  <a:cubicBezTo>
                    <a:pt x="731" y="166"/>
                    <a:pt x="737" y="189"/>
                    <a:pt x="725" y="206"/>
                  </a:cubicBezTo>
                  <a:cubicBezTo>
                    <a:pt x="708" y="234"/>
                    <a:pt x="708" y="234"/>
                    <a:pt x="708" y="234"/>
                  </a:cubicBezTo>
                  <a:cubicBezTo>
                    <a:pt x="703" y="246"/>
                    <a:pt x="691" y="251"/>
                    <a:pt x="680" y="251"/>
                  </a:cubicBezTo>
                  <a:close/>
                  <a:moveTo>
                    <a:pt x="765" y="103"/>
                  </a:moveTo>
                  <a:lnTo>
                    <a:pt x="765" y="103"/>
                  </a:lnTo>
                  <a:cubicBezTo>
                    <a:pt x="760" y="103"/>
                    <a:pt x="754" y="103"/>
                    <a:pt x="748" y="97"/>
                  </a:cubicBezTo>
                  <a:cubicBezTo>
                    <a:pt x="731" y="86"/>
                    <a:pt x="725" y="69"/>
                    <a:pt x="737" y="51"/>
                  </a:cubicBezTo>
                  <a:cubicBezTo>
                    <a:pt x="754" y="23"/>
                    <a:pt x="754" y="23"/>
                    <a:pt x="754" y="23"/>
                  </a:cubicBezTo>
                  <a:cubicBezTo>
                    <a:pt x="765" y="6"/>
                    <a:pt x="788" y="0"/>
                    <a:pt x="805" y="11"/>
                  </a:cubicBezTo>
                  <a:cubicBezTo>
                    <a:pt x="823" y="23"/>
                    <a:pt x="828" y="40"/>
                    <a:pt x="817" y="57"/>
                  </a:cubicBezTo>
                  <a:cubicBezTo>
                    <a:pt x="800" y="86"/>
                    <a:pt x="800" y="86"/>
                    <a:pt x="800" y="86"/>
                  </a:cubicBezTo>
                  <a:cubicBezTo>
                    <a:pt x="788" y="97"/>
                    <a:pt x="777" y="103"/>
                    <a:pt x="765" y="103"/>
                  </a:cubicBezTo>
                  <a:close/>
                </a:path>
              </a:pathLst>
            </a:custGeom>
            <a:grpFill/>
            <a:ln w="9525" cap="flat">
              <a:solidFill>
                <a:srgbClr val="808080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: Shape 126"/>
            <p:cNvSpPr>
              <a:spLocks/>
            </p:cNvSpPr>
            <p:nvPr/>
          </p:nvSpPr>
          <p:spPr bwMode="auto">
            <a:xfrm>
              <a:off x="10245961" y="7107697"/>
              <a:ext cx="1207840" cy="526145"/>
            </a:xfrm>
            <a:custGeom>
              <a:avLst/>
              <a:gdLst>
                <a:gd name="T0" fmla="*/ 40 w 1897"/>
                <a:gd name="T1" fmla="*/ 828 h 829"/>
                <a:gd name="T2" fmla="*/ 23 w 1897"/>
                <a:gd name="T3" fmla="*/ 759 h 829"/>
                <a:gd name="T4" fmla="*/ 97 w 1897"/>
                <a:gd name="T5" fmla="*/ 754 h 829"/>
                <a:gd name="T6" fmla="*/ 57 w 1897"/>
                <a:gd name="T7" fmla="*/ 822 h 829"/>
                <a:gd name="T8" fmla="*/ 188 w 1897"/>
                <a:gd name="T9" fmla="*/ 736 h 829"/>
                <a:gd name="T10" fmla="*/ 160 w 1897"/>
                <a:gd name="T11" fmla="*/ 719 h 829"/>
                <a:gd name="T12" fmla="*/ 200 w 1897"/>
                <a:gd name="T13" fmla="*/ 651 h 829"/>
                <a:gd name="T14" fmla="*/ 240 w 1897"/>
                <a:gd name="T15" fmla="*/ 714 h 829"/>
                <a:gd name="T16" fmla="*/ 188 w 1897"/>
                <a:gd name="T17" fmla="*/ 736 h 829"/>
                <a:gd name="T18" fmla="*/ 342 w 1897"/>
                <a:gd name="T19" fmla="*/ 645 h 829"/>
                <a:gd name="T20" fmla="*/ 325 w 1897"/>
                <a:gd name="T21" fmla="*/ 582 h 829"/>
                <a:gd name="T22" fmla="*/ 405 w 1897"/>
                <a:gd name="T23" fmla="*/ 576 h 829"/>
                <a:gd name="T24" fmla="*/ 360 w 1897"/>
                <a:gd name="T25" fmla="*/ 645 h 829"/>
                <a:gd name="T26" fmla="*/ 497 w 1897"/>
                <a:gd name="T27" fmla="*/ 565 h 829"/>
                <a:gd name="T28" fmla="*/ 468 w 1897"/>
                <a:gd name="T29" fmla="*/ 548 h 829"/>
                <a:gd name="T30" fmla="*/ 514 w 1897"/>
                <a:gd name="T31" fmla="*/ 479 h 829"/>
                <a:gd name="T32" fmla="*/ 548 w 1897"/>
                <a:gd name="T33" fmla="*/ 542 h 829"/>
                <a:gd name="T34" fmla="*/ 497 w 1897"/>
                <a:gd name="T35" fmla="*/ 565 h 829"/>
                <a:gd name="T36" fmla="*/ 657 w 1897"/>
                <a:gd name="T37" fmla="*/ 485 h 829"/>
                <a:gd name="T38" fmla="*/ 640 w 1897"/>
                <a:gd name="T39" fmla="*/ 417 h 829"/>
                <a:gd name="T40" fmla="*/ 720 w 1897"/>
                <a:gd name="T41" fmla="*/ 422 h 829"/>
                <a:gd name="T42" fmla="*/ 674 w 1897"/>
                <a:gd name="T43" fmla="*/ 485 h 829"/>
                <a:gd name="T44" fmla="*/ 817 w 1897"/>
                <a:gd name="T45" fmla="*/ 411 h 829"/>
                <a:gd name="T46" fmla="*/ 783 w 1897"/>
                <a:gd name="T47" fmla="*/ 394 h 829"/>
                <a:gd name="T48" fmla="*/ 834 w 1897"/>
                <a:gd name="T49" fmla="*/ 331 h 829"/>
                <a:gd name="T50" fmla="*/ 862 w 1897"/>
                <a:gd name="T51" fmla="*/ 394 h 829"/>
                <a:gd name="T52" fmla="*/ 817 w 1897"/>
                <a:gd name="T53" fmla="*/ 411 h 829"/>
                <a:gd name="T54" fmla="*/ 982 w 1897"/>
                <a:gd name="T55" fmla="*/ 348 h 829"/>
                <a:gd name="T56" fmla="*/ 965 w 1897"/>
                <a:gd name="T57" fmla="*/ 279 h 829"/>
                <a:gd name="T58" fmla="*/ 1045 w 1897"/>
                <a:gd name="T59" fmla="*/ 285 h 829"/>
                <a:gd name="T60" fmla="*/ 994 w 1897"/>
                <a:gd name="T61" fmla="*/ 342 h 829"/>
                <a:gd name="T62" fmla="*/ 1142 w 1897"/>
                <a:gd name="T63" fmla="*/ 279 h 829"/>
                <a:gd name="T64" fmla="*/ 1114 w 1897"/>
                <a:gd name="T65" fmla="*/ 257 h 829"/>
                <a:gd name="T66" fmla="*/ 1165 w 1897"/>
                <a:gd name="T67" fmla="*/ 200 h 829"/>
                <a:gd name="T68" fmla="*/ 1188 w 1897"/>
                <a:gd name="T69" fmla="*/ 268 h 829"/>
                <a:gd name="T70" fmla="*/ 1142 w 1897"/>
                <a:gd name="T71" fmla="*/ 279 h 829"/>
                <a:gd name="T72" fmla="*/ 1314 w 1897"/>
                <a:gd name="T73" fmla="*/ 222 h 829"/>
                <a:gd name="T74" fmla="*/ 1302 w 1897"/>
                <a:gd name="T75" fmla="*/ 154 h 829"/>
                <a:gd name="T76" fmla="*/ 1377 w 1897"/>
                <a:gd name="T77" fmla="*/ 165 h 829"/>
                <a:gd name="T78" fmla="*/ 1319 w 1897"/>
                <a:gd name="T79" fmla="*/ 222 h 829"/>
                <a:gd name="T80" fmla="*/ 1479 w 1897"/>
                <a:gd name="T81" fmla="*/ 171 h 829"/>
                <a:gd name="T82" fmla="*/ 1445 w 1897"/>
                <a:gd name="T83" fmla="*/ 148 h 829"/>
                <a:gd name="T84" fmla="*/ 1502 w 1897"/>
                <a:gd name="T85" fmla="*/ 91 h 829"/>
                <a:gd name="T86" fmla="*/ 1525 w 1897"/>
                <a:gd name="T87" fmla="*/ 159 h 829"/>
                <a:gd name="T88" fmla="*/ 1479 w 1897"/>
                <a:gd name="T89" fmla="*/ 171 h 829"/>
                <a:gd name="T90" fmla="*/ 1651 w 1897"/>
                <a:gd name="T91" fmla="*/ 125 h 829"/>
                <a:gd name="T92" fmla="*/ 1639 w 1897"/>
                <a:gd name="T93" fmla="*/ 51 h 829"/>
                <a:gd name="T94" fmla="*/ 1719 w 1897"/>
                <a:gd name="T95" fmla="*/ 68 h 829"/>
                <a:gd name="T96" fmla="*/ 1657 w 1897"/>
                <a:gd name="T97" fmla="*/ 125 h 829"/>
                <a:gd name="T98" fmla="*/ 1822 w 1897"/>
                <a:gd name="T99" fmla="*/ 79 h 829"/>
                <a:gd name="T100" fmla="*/ 1788 w 1897"/>
                <a:gd name="T101" fmla="*/ 51 h 829"/>
                <a:gd name="T102" fmla="*/ 1845 w 1897"/>
                <a:gd name="T103" fmla="*/ 5 h 829"/>
                <a:gd name="T104" fmla="*/ 1862 w 1897"/>
                <a:gd name="T105" fmla="*/ 74 h 829"/>
                <a:gd name="T106" fmla="*/ 1822 w 1897"/>
                <a:gd name="T107" fmla="*/ 7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97" h="829">
                  <a:moveTo>
                    <a:pt x="40" y="828"/>
                  </a:moveTo>
                  <a:lnTo>
                    <a:pt x="40" y="828"/>
                  </a:lnTo>
                  <a:cubicBezTo>
                    <a:pt x="28" y="828"/>
                    <a:pt x="17" y="822"/>
                    <a:pt x="11" y="811"/>
                  </a:cubicBezTo>
                  <a:cubicBezTo>
                    <a:pt x="0" y="794"/>
                    <a:pt x="6" y="771"/>
                    <a:pt x="23" y="759"/>
                  </a:cubicBezTo>
                  <a:cubicBezTo>
                    <a:pt x="51" y="742"/>
                    <a:pt x="51" y="742"/>
                    <a:pt x="51" y="742"/>
                  </a:cubicBezTo>
                  <a:cubicBezTo>
                    <a:pt x="68" y="731"/>
                    <a:pt x="91" y="736"/>
                    <a:pt x="97" y="754"/>
                  </a:cubicBezTo>
                  <a:cubicBezTo>
                    <a:pt x="108" y="771"/>
                    <a:pt x="103" y="794"/>
                    <a:pt x="85" y="805"/>
                  </a:cubicBezTo>
                  <a:cubicBezTo>
                    <a:pt x="57" y="822"/>
                    <a:pt x="57" y="822"/>
                    <a:pt x="57" y="822"/>
                  </a:cubicBezTo>
                  <a:cubicBezTo>
                    <a:pt x="51" y="828"/>
                    <a:pt x="45" y="828"/>
                    <a:pt x="40" y="828"/>
                  </a:cubicBezTo>
                  <a:close/>
                  <a:moveTo>
                    <a:pt x="188" y="736"/>
                  </a:moveTo>
                  <a:lnTo>
                    <a:pt x="188" y="736"/>
                  </a:lnTo>
                  <a:cubicBezTo>
                    <a:pt x="177" y="736"/>
                    <a:pt x="166" y="731"/>
                    <a:pt x="160" y="719"/>
                  </a:cubicBezTo>
                  <a:cubicBezTo>
                    <a:pt x="148" y="702"/>
                    <a:pt x="154" y="679"/>
                    <a:pt x="171" y="668"/>
                  </a:cubicBezTo>
                  <a:cubicBezTo>
                    <a:pt x="200" y="651"/>
                    <a:pt x="200" y="651"/>
                    <a:pt x="200" y="651"/>
                  </a:cubicBezTo>
                  <a:cubicBezTo>
                    <a:pt x="217" y="639"/>
                    <a:pt x="240" y="645"/>
                    <a:pt x="251" y="662"/>
                  </a:cubicBezTo>
                  <a:cubicBezTo>
                    <a:pt x="263" y="679"/>
                    <a:pt x="257" y="702"/>
                    <a:pt x="240" y="714"/>
                  </a:cubicBezTo>
                  <a:cubicBezTo>
                    <a:pt x="205" y="731"/>
                    <a:pt x="205" y="731"/>
                    <a:pt x="205" y="731"/>
                  </a:cubicBezTo>
                  <a:cubicBezTo>
                    <a:pt x="200" y="736"/>
                    <a:pt x="194" y="736"/>
                    <a:pt x="188" y="736"/>
                  </a:cubicBezTo>
                  <a:close/>
                  <a:moveTo>
                    <a:pt x="342" y="645"/>
                  </a:moveTo>
                  <a:lnTo>
                    <a:pt x="342" y="645"/>
                  </a:lnTo>
                  <a:cubicBezTo>
                    <a:pt x="331" y="645"/>
                    <a:pt x="320" y="639"/>
                    <a:pt x="314" y="628"/>
                  </a:cubicBezTo>
                  <a:cubicBezTo>
                    <a:pt x="303" y="611"/>
                    <a:pt x="308" y="588"/>
                    <a:pt x="325" y="582"/>
                  </a:cubicBezTo>
                  <a:cubicBezTo>
                    <a:pt x="354" y="565"/>
                    <a:pt x="354" y="565"/>
                    <a:pt x="354" y="565"/>
                  </a:cubicBezTo>
                  <a:cubicBezTo>
                    <a:pt x="371" y="554"/>
                    <a:pt x="394" y="559"/>
                    <a:pt x="405" y="576"/>
                  </a:cubicBezTo>
                  <a:cubicBezTo>
                    <a:pt x="417" y="594"/>
                    <a:pt x="405" y="617"/>
                    <a:pt x="388" y="628"/>
                  </a:cubicBezTo>
                  <a:cubicBezTo>
                    <a:pt x="360" y="645"/>
                    <a:pt x="360" y="645"/>
                    <a:pt x="360" y="645"/>
                  </a:cubicBezTo>
                  <a:cubicBezTo>
                    <a:pt x="354" y="645"/>
                    <a:pt x="348" y="645"/>
                    <a:pt x="342" y="645"/>
                  </a:cubicBezTo>
                  <a:close/>
                  <a:moveTo>
                    <a:pt x="497" y="565"/>
                  </a:moveTo>
                  <a:lnTo>
                    <a:pt x="497" y="565"/>
                  </a:lnTo>
                  <a:cubicBezTo>
                    <a:pt x="485" y="565"/>
                    <a:pt x="474" y="559"/>
                    <a:pt x="468" y="548"/>
                  </a:cubicBezTo>
                  <a:cubicBezTo>
                    <a:pt x="457" y="531"/>
                    <a:pt x="463" y="508"/>
                    <a:pt x="480" y="497"/>
                  </a:cubicBezTo>
                  <a:cubicBezTo>
                    <a:pt x="514" y="479"/>
                    <a:pt x="514" y="479"/>
                    <a:pt x="514" y="479"/>
                  </a:cubicBezTo>
                  <a:cubicBezTo>
                    <a:pt x="531" y="474"/>
                    <a:pt x="554" y="479"/>
                    <a:pt x="560" y="497"/>
                  </a:cubicBezTo>
                  <a:cubicBezTo>
                    <a:pt x="571" y="514"/>
                    <a:pt x="565" y="536"/>
                    <a:pt x="548" y="542"/>
                  </a:cubicBezTo>
                  <a:cubicBezTo>
                    <a:pt x="514" y="559"/>
                    <a:pt x="514" y="559"/>
                    <a:pt x="514" y="559"/>
                  </a:cubicBezTo>
                  <a:cubicBezTo>
                    <a:pt x="508" y="565"/>
                    <a:pt x="502" y="565"/>
                    <a:pt x="497" y="565"/>
                  </a:cubicBezTo>
                  <a:close/>
                  <a:moveTo>
                    <a:pt x="657" y="485"/>
                  </a:moveTo>
                  <a:lnTo>
                    <a:pt x="657" y="485"/>
                  </a:lnTo>
                  <a:cubicBezTo>
                    <a:pt x="645" y="485"/>
                    <a:pt x="628" y="479"/>
                    <a:pt x="623" y="468"/>
                  </a:cubicBezTo>
                  <a:cubicBezTo>
                    <a:pt x="617" y="451"/>
                    <a:pt x="623" y="428"/>
                    <a:pt x="640" y="417"/>
                  </a:cubicBezTo>
                  <a:cubicBezTo>
                    <a:pt x="674" y="405"/>
                    <a:pt x="674" y="405"/>
                    <a:pt x="674" y="405"/>
                  </a:cubicBezTo>
                  <a:cubicBezTo>
                    <a:pt x="691" y="394"/>
                    <a:pt x="714" y="405"/>
                    <a:pt x="720" y="422"/>
                  </a:cubicBezTo>
                  <a:cubicBezTo>
                    <a:pt x="731" y="439"/>
                    <a:pt x="720" y="462"/>
                    <a:pt x="702" y="468"/>
                  </a:cubicBezTo>
                  <a:cubicBezTo>
                    <a:pt x="674" y="485"/>
                    <a:pt x="674" y="485"/>
                    <a:pt x="674" y="485"/>
                  </a:cubicBezTo>
                  <a:cubicBezTo>
                    <a:pt x="668" y="485"/>
                    <a:pt x="662" y="485"/>
                    <a:pt x="657" y="485"/>
                  </a:cubicBezTo>
                  <a:close/>
                  <a:moveTo>
                    <a:pt x="817" y="411"/>
                  </a:moveTo>
                  <a:lnTo>
                    <a:pt x="817" y="411"/>
                  </a:lnTo>
                  <a:cubicBezTo>
                    <a:pt x="805" y="411"/>
                    <a:pt x="788" y="405"/>
                    <a:pt x="783" y="394"/>
                  </a:cubicBezTo>
                  <a:cubicBezTo>
                    <a:pt x="777" y="376"/>
                    <a:pt x="783" y="354"/>
                    <a:pt x="805" y="348"/>
                  </a:cubicBezTo>
                  <a:cubicBezTo>
                    <a:pt x="834" y="331"/>
                    <a:pt x="834" y="331"/>
                    <a:pt x="834" y="331"/>
                  </a:cubicBezTo>
                  <a:cubicBezTo>
                    <a:pt x="851" y="325"/>
                    <a:pt x="874" y="331"/>
                    <a:pt x="880" y="348"/>
                  </a:cubicBezTo>
                  <a:cubicBezTo>
                    <a:pt x="891" y="365"/>
                    <a:pt x="880" y="388"/>
                    <a:pt x="862" y="394"/>
                  </a:cubicBezTo>
                  <a:cubicBezTo>
                    <a:pt x="834" y="411"/>
                    <a:pt x="834" y="411"/>
                    <a:pt x="834" y="411"/>
                  </a:cubicBezTo>
                  <a:cubicBezTo>
                    <a:pt x="828" y="411"/>
                    <a:pt x="822" y="411"/>
                    <a:pt x="817" y="411"/>
                  </a:cubicBezTo>
                  <a:close/>
                  <a:moveTo>
                    <a:pt x="982" y="348"/>
                  </a:moveTo>
                  <a:lnTo>
                    <a:pt x="982" y="348"/>
                  </a:lnTo>
                  <a:cubicBezTo>
                    <a:pt x="965" y="348"/>
                    <a:pt x="954" y="337"/>
                    <a:pt x="948" y="325"/>
                  </a:cubicBezTo>
                  <a:cubicBezTo>
                    <a:pt x="937" y="302"/>
                    <a:pt x="948" y="285"/>
                    <a:pt x="965" y="279"/>
                  </a:cubicBezTo>
                  <a:cubicBezTo>
                    <a:pt x="1000" y="262"/>
                    <a:pt x="1000" y="262"/>
                    <a:pt x="1000" y="262"/>
                  </a:cubicBezTo>
                  <a:cubicBezTo>
                    <a:pt x="1017" y="257"/>
                    <a:pt x="1040" y="268"/>
                    <a:pt x="1045" y="285"/>
                  </a:cubicBezTo>
                  <a:cubicBezTo>
                    <a:pt x="1051" y="302"/>
                    <a:pt x="1045" y="325"/>
                    <a:pt x="1028" y="331"/>
                  </a:cubicBezTo>
                  <a:cubicBezTo>
                    <a:pt x="994" y="342"/>
                    <a:pt x="994" y="342"/>
                    <a:pt x="994" y="342"/>
                  </a:cubicBezTo>
                  <a:cubicBezTo>
                    <a:pt x="988" y="342"/>
                    <a:pt x="982" y="348"/>
                    <a:pt x="982" y="348"/>
                  </a:cubicBezTo>
                  <a:close/>
                  <a:moveTo>
                    <a:pt x="1142" y="279"/>
                  </a:moveTo>
                  <a:lnTo>
                    <a:pt x="1142" y="279"/>
                  </a:lnTo>
                  <a:cubicBezTo>
                    <a:pt x="1131" y="279"/>
                    <a:pt x="1114" y="274"/>
                    <a:pt x="1114" y="257"/>
                  </a:cubicBezTo>
                  <a:cubicBezTo>
                    <a:pt x="1102" y="239"/>
                    <a:pt x="1114" y="222"/>
                    <a:pt x="1131" y="211"/>
                  </a:cubicBezTo>
                  <a:cubicBezTo>
                    <a:pt x="1165" y="200"/>
                    <a:pt x="1165" y="200"/>
                    <a:pt x="1165" y="200"/>
                  </a:cubicBezTo>
                  <a:cubicBezTo>
                    <a:pt x="1182" y="194"/>
                    <a:pt x="1205" y="205"/>
                    <a:pt x="1211" y="222"/>
                  </a:cubicBezTo>
                  <a:cubicBezTo>
                    <a:pt x="1217" y="239"/>
                    <a:pt x="1211" y="262"/>
                    <a:pt x="1188" y="268"/>
                  </a:cubicBezTo>
                  <a:cubicBezTo>
                    <a:pt x="1159" y="279"/>
                    <a:pt x="1159" y="279"/>
                    <a:pt x="1159" y="279"/>
                  </a:cubicBezTo>
                  <a:cubicBezTo>
                    <a:pt x="1154" y="279"/>
                    <a:pt x="1148" y="279"/>
                    <a:pt x="1142" y="279"/>
                  </a:cubicBezTo>
                  <a:close/>
                  <a:moveTo>
                    <a:pt x="1314" y="222"/>
                  </a:moveTo>
                  <a:lnTo>
                    <a:pt x="1314" y="222"/>
                  </a:lnTo>
                  <a:cubicBezTo>
                    <a:pt x="1297" y="222"/>
                    <a:pt x="1285" y="217"/>
                    <a:pt x="1279" y="200"/>
                  </a:cubicBezTo>
                  <a:cubicBezTo>
                    <a:pt x="1274" y="182"/>
                    <a:pt x="1279" y="159"/>
                    <a:pt x="1302" y="154"/>
                  </a:cubicBezTo>
                  <a:cubicBezTo>
                    <a:pt x="1337" y="142"/>
                    <a:pt x="1337" y="142"/>
                    <a:pt x="1337" y="142"/>
                  </a:cubicBezTo>
                  <a:cubicBezTo>
                    <a:pt x="1354" y="137"/>
                    <a:pt x="1371" y="148"/>
                    <a:pt x="1377" y="165"/>
                  </a:cubicBezTo>
                  <a:cubicBezTo>
                    <a:pt x="1382" y="188"/>
                    <a:pt x="1377" y="205"/>
                    <a:pt x="1354" y="211"/>
                  </a:cubicBezTo>
                  <a:cubicBezTo>
                    <a:pt x="1319" y="222"/>
                    <a:pt x="1319" y="222"/>
                    <a:pt x="1319" y="222"/>
                  </a:cubicBezTo>
                  <a:lnTo>
                    <a:pt x="1314" y="222"/>
                  </a:lnTo>
                  <a:close/>
                  <a:moveTo>
                    <a:pt x="1479" y="171"/>
                  </a:moveTo>
                  <a:lnTo>
                    <a:pt x="1479" y="171"/>
                  </a:lnTo>
                  <a:cubicBezTo>
                    <a:pt x="1462" y="171"/>
                    <a:pt x="1451" y="159"/>
                    <a:pt x="1445" y="148"/>
                  </a:cubicBezTo>
                  <a:cubicBezTo>
                    <a:pt x="1439" y="125"/>
                    <a:pt x="1451" y="108"/>
                    <a:pt x="1468" y="102"/>
                  </a:cubicBezTo>
                  <a:cubicBezTo>
                    <a:pt x="1502" y="91"/>
                    <a:pt x="1502" y="91"/>
                    <a:pt x="1502" y="91"/>
                  </a:cubicBezTo>
                  <a:cubicBezTo>
                    <a:pt x="1525" y="85"/>
                    <a:pt x="1542" y="97"/>
                    <a:pt x="1548" y="114"/>
                  </a:cubicBezTo>
                  <a:cubicBezTo>
                    <a:pt x="1554" y="137"/>
                    <a:pt x="1542" y="154"/>
                    <a:pt x="1525" y="159"/>
                  </a:cubicBezTo>
                  <a:cubicBezTo>
                    <a:pt x="1491" y="171"/>
                    <a:pt x="1491" y="171"/>
                    <a:pt x="1491" y="171"/>
                  </a:cubicBezTo>
                  <a:cubicBezTo>
                    <a:pt x="1485" y="171"/>
                    <a:pt x="1485" y="171"/>
                    <a:pt x="1479" y="171"/>
                  </a:cubicBezTo>
                  <a:close/>
                  <a:moveTo>
                    <a:pt x="1651" y="125"/>
                  </a:moveTo>
                  <a:lnTo>
                    <a:pt x="1651" y="125"/>
                  </a:lnTo>
                  <a:cubicBezTo>
                    <a:pt x="1634" y="125"/>
                    <a:pt x="1617" y="114"/>
                    <a:pt x="1617" y="97"/>
                  </a:cubicBezTo>
                  <a:cubicBezTo>
                    <a:pt x="1611" y="79"/>
                    <a:pt x="1622" y="57"/>
                    <a:pt x="1639" y="51"/>
                  </a:cubicBezTo>
                  <a:cubicBezTo>
                    <a:pt x="1674" y="45"/>
                    <a:pt x="1674" y="45"/>
                    <a:pt x="1674" y="45"/>
                  </a:cubicBezTo>
                  <a:cubicBezTo>
                    <a:pt x="1691" y="40"/>
                    <a:pt x="1714" y="51"/>
                    <a:pt x="1719" y="68"/>
                  </a:cubicBezTo>
                  <a:cubicBezTo>
                    <a:pt x="1725" y="91"/>
                    <a:pt x="1714" y="108"/>
                    <a:pt x="1691" y="114"/>
                  </a:cubicBezTo>
                  <a:cubicBezTo>
                    <a:pt x="1657" y="125"/>
                    <a:pt x="1657" y="125"/>
                    <a:pt x="1657" y="125"/>
                  </a:cubicBezTo>
                  <a:lnTo>
                    <a:pt x="1651" y="125"/>
                  </a:lnTo>
                  <a:close/>
                  <a:moveTo>
                    <a:pt x="1822" y="79"/>
                  </a:moveTo>
                  <a:lnTo>
                    <a:pt x="1822" y="79"/>
                  </a:lnTo>
                  <a:cubicBezTo>
                    <a:pt x="1805" y="79"/>
                    <a:pt x="1788" y="68"/>
                    <a:pt x="1788" y="51"/>
                  </a:cubicBezTo>
                  <a:cubicBezTo>
                    <a:pt x="1782" y="34"/>
                    <a:pt x="1794" y="17"/>
                    <a:pt x="1811" y="11"/>
                  </a:cubicBezTo>
                  <a:cubicBezTo>
                    <a:pt x="1845" y="5"/>
                    <a:pt x="1845" y="5"/>
                    <a:pt x="1845" y="5"/>
                  </a:cubicBezTo>
                  <a:cubicBezTo>
                    <a:pt x="1868" y="0"/>
                    <a:pt x="1885" y="11"/>
                    <a:pt x="1891" y="28"/>
                  </a:cubicBezTo>
                  <a:cubicBezTo>
                    <a:pt x="1896" y="51"/>
                    <a:pt x="1879" y="68"/>
                    <a:pt x="1862" y="74"/>
                  </a:cubicBezTo>
                  <a:cubicBezTo>
                    <a:pt x="1828" y="79"/>
                    <a:pt x="1828" y="79"/>
                    <a:pt x="1828" y="79"/>
                  </a:cubicBezTo>
                  <a:lnTo>
                    <a:pt x="1822" y="79"/>
                  </a:lnTo>
                  <a:close/>
                </a:path>
              </a:pathLst>
            </a:custGeom>
            <a:grpFill/>
            <a:ln w="9525" cap="flat">
              <a:solidFill>
                <a:srgbClr val="808080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: Shape 127"/>
            <p:cNvSpPr>
              <a:spLocks/>
            </p:cNvSpPr>
            <p:nvPr/>
          </p:nvSpPr>
          <p:spPr bwMode="auto">
            <a:xfrm>
              <a:off x="12999499" y="7102069"/>
              <a:ext cx="1227548" cy="528958"/>
            </a:xfrm>
            <a:custGeom>
              <a:avLst/>
              <a:gdLst>
                <a:gd name="T0" fmla="*/ 1885 w 1926"/>
                <a:gd name="T1" fmla="*/ 834 h 835"/>
                <a:gd name="T2" fmla="*/ 1840 w 1926"/>
                <a:gd name="T3" fmla="*/ 811 h 835"/>
                <a:gd name="T4" fmla="*/ 1874 w 1926"/>
                <a:gd name="T5" fmla="*/ 748 h 835"/>
                <a:gd name="T6" fmla="*/ 1920 w 1926"/>
                <a:gd name="T7" fmla="*/ 817 h 835"/>
                <a:gd name="T8" fmla="*/ 1737 w 1926"/>
                <a:gd name="T9" fmla="*/ 737 h 835"/>
                <a:gd name="T10" fmla="*/ 1714 w 1926"/>
                <a:gd name="T11" fmla="*/ 737 h 835"/>
                <a:gd name="T12" fmla="*/ 1674 w 1926"/>
                <a:gd name="T13" fmla="*/ 669 h 835"/>
                <a:gd name="T14" fmla="*/ 1754 w 1926"/>
                <a:gd name="T15" fmla="*/ 674 h 835"/>
                <a:gd name="T16" fmla="*/ 1737 w 1926"/>
                <a:gd name="T17" fmla="*/ 737 h 835"/>
                <a:gd name="T18" fmla="*/ 1577 w 1926"/>
                <a:gd name="T19" fmla="*/ 651 h 835"/>
                <a:gd name="T20" fmla="*/ 1531 w 1926"/>
                <a:gd name="T21" fmla="*/ 629 h 835"/>
                <a:gd name="T22" fmla="*/ 1565 w 1926"/>
                <a:gd name="T23" fmla="*/ 566 h 835"/>
                <a:gd name="T24" fmla="*/ 1611 w 1926"/>
                <a:gd name="T25" fmla="*/ 634 h 835"/>
                <a:gd name="T26" fmla="*/ 1423 w 1926"/>
                <a:gd name="T27" fmla="*/ 566 h 835"/>
                <a:gd name="T28" fmla="*/ 1406 w 1926"/>
                <a:gd name="T29" fmla="*/ 566 h 835"/>
                <a:gd name="T30" fmla="*/ 1354 w 1926"/>
                <a:gd name="T31" fmla="*/ 503 h 835"/>
                <a:gd name="T32" fmla="*/ 1434 w 1926"/>
                <a:gd name="T33" fmla="*/ 503 h 835"/>
                <a:gd name="T34" fmla="*/ 1423 w 1926"/>
                <a:gd name="T35" fmla="*/ 566 h 835"/>
                <a:gd name="T36" fmla="*/ 1257 w 1926"/>
                <a:gd name="T37" fmla="*/ 491 h 835"/>
                <a:gd name="T38" fmla="*/ 1211 w 1926"/>
                <a:gd name="T39" fmla="*/ 469 h 835"/>
                <a:gd name="T40" fmla="*/ 1240 w 1926"/>
                <a:gd name="T41" fmla="*/ 406 h 835"/>
                <a:gd name="T42" fmla="*/ 1291 w 1926"/>
                <a:gd name="T43" fmla="*/ 469 h 835"/>
                <a:gd name="T44" fmla="*/ 1097 w 1926"/>
                <a:gd name="T45" fmla="*/ 417 h 835"/>
                <a:gd name="T46" fmla="*/ 1080 w 1926"/>
                <a:gd name="T47" fmla="*/ 411 h 835"/>
                <a:gd name="T48" fmla="*/ 1028 w 1926"/>
                <a:gd name="T49" fmla="*/ 354 h 835"/>
                <a:gd name="T50" fmla="*/ 1108 w 1926"/>
                <a:gd name="T51" fmla="*/ 349 h 835"/>
                <a:gd name="T52" fmla="*/ 1097 w 1926"/>
                <a:gd name="T53" fmla="*/ 417 h 835"/>
                <a:gd name="T54" fmla="*/ 931 w 1926"/>
                <a:gd name="T55" fmla="*/ 349 h 835"/>
                <a:gd name="T56" fmla="*/ 886 w 1926"/>
                <a:gd name="T57" fmla="*/ 331 h 835"/>
                <a:gd name="T58" fmla="*/ 908 w 1926"/>
                <a:gd name="T59" fmla="*/ 263 h 835"/>
                <a:gd name="T60" fmla="*/ 965 w 1926"/>
                <a:gd name="T61" fmla="*/ 326 h 835"/>
                <a:gd name="T62" fmla="*/ 766 w 1926"/>
                <a:gd name="T63" fmla="*/ 286 h 835"/>
                <a:gd name="T64" fmla="*/ 748 w 1926"/>
                <a:gd name="T65" fmla="*/ 280 h 835"/>
                <a:gd name="T66" fmla="*/ 697 w 1926"/>
                <a:gd name="T67" fmla="*/ 223 h 835"/>
                <a:gd name="T68" fmla="*/ 777 w 1926"/>
                <a:gd name="T69" fmla="*/ 217 h 835"/>
                <a:gd name="T70" fmla="*/ 766 w 1926"/>
                <a:gd name="T71" fmla="*/ 286 h 835"/>
                <a:gd name="T72" fmla="*/ 594 w 1926"/>
                <a:gd name="T73" fmla="*/ 229 h 835"/>
                <a:gd name="T74" fmla="*/ 548 w 1926"/>
                <a:gd name="T75" fmla="*/ 212 h 835"/>
                <a:gd name="T76" fmla="*/ 571 w 1926"/>
                <a:gd name="T77" fmla="*/ 143 h 835"/>
                <a:gd name="T78" fmla="*/ 629 w 1926"/>
                <a:gd name="T79" fmla="*/ 200 h 835"/>
                <a:gd name="T80" fmla="*/ 423 w 1926"/>
                <a:gd name="T81" fmla="*/ 171 h 835"/>
                <a:gd name="T82" fmla="*/ 411 w 1926"/>
                <a:gd name="T83" fmla="*/ 171 h 835"/>
                <a:gd name="T84" fmla="*/ 354 w 1926"/>
                <a:gd name="T85" fmla="*/ 120 h 835"/>
                <a:gd name="T86" fmla="*/ 434 w 1926"/>
                <a:gd name="T87" fmla="*/ 103 h 835"/>
                <a:gd name="T88" fmla="*/ 423 w 1926"/>
                <a:gd name="T89" fmla="*/ 171 h 835"/>
                <a:gd name="T90" fmla="*/ 251 w 1926"/>
                <a:gd name="T91" fmla="*/ 126 h 835"/>
                <a:gd name="T92" fmla="*/ 206 w 1926"/>
                <a:gd name="T93" fmla="*/ 114 h 835"/>
                <a:gd name="T94" fmla="*/ 223 w 1926"/>
                <a:gd name="T95" fmla="*/ 46 h 835"/>
                <a:gd name="T96" fmla="*/ 286 w 1926"/>
                <a:gd name="T97" fmla="*/ 97 h 835"/>
                <a:gd name="T98" fmla="*/ 74 w 1926"/>
                <a:gd name="T99" fmla="*/ 86 h 835"/>
                <a:gd name="T100" fmla="*/ 69 w 1926"/>
                <a:gd name="T101" fmla="*/ 86 h 835"/>
                <a:gd name="T102" fmla="*/ 6 w 1926"/>
                <a:gd name="T103" fmla="*/ 34 h 835"/>
                <a:gd name="T104" fmla="*/ 86 w 1926"/>
                <a:gd name="T105" fmla="*/ 12 h 835"/>
                <a:gd name="T106" fmla="*/ 74 w 1926"/>
                <a:gd name="T107" fmla="*/ 86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26" h="835">
                  <a:moveTo>
                    <a:pt x="1885" y="834"/>
                  </a:moveTo>
                  <a:lnTo>
                    <a:pt x="1885" y="834"/>
                  </a:lnTo>
                  <a:cubicBezTo>
                    <a:pt x="1880" y="834"/>
                    <a:pt x="1874" y="834"/>
                    <a:pt x="1868" y="829"/>
                  </a:cubicBezTo>
                  <a:cubicBezTo>
                    <a:pt x="1840" y="811"/>
                    <a:pt x="1840" y="811"/>
                    <a:pt x="1840" y="811"/>
                  </a:cubicBezTo>
                  <a:cubicBezTo>
                    <a:pt x="1823" y="800"/>
                    <a:pt x="1817" y="777"/>
                    <a:pt x="1828" y="760"/>
                  </a:cubicBezTo>
                  <a:cubicBezTo>
                    <a:pt x="1840" y="743"/>
                    <a:pt x="1857" y="737"/>
                    <a:pt x="1874" y="748"/>
                  </a:cubicBezTo>
                  <a:cubicBezTo>
                    <a:pt x="1908" y="766"/>
                    <a:pt x="1908" y="766"/>
                    <a:pt x="1908" y="766"/>
                  </a:cubicBezTo>
                  <a:cubicBezTo>
                    <a:pt x="1925" y="777"/>
                    <a:pt x="1925" y="800"/>
                    <a:pt x="1920" y="817"/>
                  </a:cubicBezTo>
                  <a:cubicBezTo>
                    <a:pt x="1908" y="829"/>
                    <a:pt x="1897" y="834"/>
                    <a:pt x="1885" y="834"/>
                  </a:cubicBezTo>
                  <a:close/>
                  <a:moveTo>
                    <a:pt x="1737" y="737"/>
                  </a:moveTo>
                  <a:lnTo>
                    <a:pt x="1737" y="737"/>
                  </a:lnTo>
                  <a:cubicBezTo>
                    <a:pt x="1731" y="737"/>
                    <a:pt x="1720" y="737"/>
                    <a:pt x="1714" y="737"/>
                  </a:cubicBezTo>
                  <a:cubicBezTo>
                    <a:pt x="1685" y="714"/>
                    <a:pt x="1685" y="714"/>
                    <a:pt x="1685" y="714"/>
                  </a:cubicBezTo>
                  <a:cubicBezTo>
                    <a:pt x="1668" y="708"/>
                    <a:pt x="1663" y="686"/>
                    <a:pt x="1674" y="669"/>
                  </a:cubicBezTo>
                  <a:cubicBezTo>
                    <a:pt x="1685" y="651"/>
                    <a:pt x="1703" y="646"/>
                    <a:pt x="1720" y="657"/>
                  </a:cubicBezTo>
                  <a:cubicBezTo>
                    <a:pt x="1754" y="674"/>
                    <a:pt x="1754" y="674"/>
                    <a:pt x="1754" y="674"/>
                  </a:cubicBezTo>
                  <a:cubicBezTo>
                    <a:pt x="1771" y="686"/>
                    <a:pt x="1777" y="703"/>
                    <a:pt x="1765" y="720"/>
                  </a:cubicBezTo>
                  <a:cubicBezTo>
                    <a:pt x="1760" y="731"/>
                    <a:pt x="1748" y="737"/>
                    <a:pt x="1737" y="737"/>
                  </a:cubicBezTo>
                  <a:close/>
                  <a:moveTo>
                    <a:pt x="1577" y="651"/>
                  </a:moveTo>
                  <a:lnTo>
                    <a:pt x="1577" y="651"/>
                  </a:lnTo>
                  <a:cubicBezTo>
                    <a:pt x="1571" y="651"/>
                    <a:pt x="1565" y="651"/>
                    <a:pt x="1560" y="646"/>
                  </a:cubicBezTo>
                  <a:cubicBezTo>
                    <a:pt x="1531" y="629"/>
                    <a:pt x="1531" y="629"/>
                    <a:pt x="1531" y="629"/>
                  </a:cubicBezTo>
                  <a:cubicBezTo>
                    <a:pt x="1514" y="623"/>
                    <a:pt x="1508" y="600"/>
                    <a:pt x="1514" y="583"/>
                  </a:cubicBezTo>
                  <a:cubicBezTo>
                    <a:pt x="1525" y="566"/>
                    <a:pt x="1548" y="560"/>
                    <a:pt x="1565" y="566"/>
                  </a:cubicBezTo>
                  <a:cubicBezTo>
                    <a:pt x="1594" y="583"/>
                    <a:pt x="1594" y="583"/>
                    <a:pt x="1594" y="583"/>
                  </a:cubicBezTo>
                  <a:cubicBezTo>
                    <a:pt x="1611" y="594"/>
                    <a:pt x="1617" y="617"/>
                    <a:pt x="1611" y="634"/>
                  </a:cubicBezTo>
                  <a:cubicBezTo>
                    <a:pt x="1605" y="646"/>
                    <a:pt x="1594" y="651"/>
                    <a:pt x="1577" y="651"/>
                  </a:cubicBezTo>
                  <a:close/>
                  <a:moveTo>
                    <a:pt x="1423" y="566"/>
                  </a:moveTo>
                  <a:lnTo>
                    <a:pt x="1423" y="566"/>
                  </a:lnTo>
                  <a:cubicBezTo>
                    <a:pt x="1417" y="566"/>
                    <a:pt x="1411" y="566"/>
                    <a:pt x="1406" y="566"/>
                  </a:cubicBezTo>
                  <a:cubicBezTo>
                    <a:pt x="1371" y="548"/>
                    <a:pt x="1371" y="548"/>
                    <a:pt x="1371" y="548"/>
                  </a:cubicBezTo>
                  <a:cubicBezTo>
                    <a:pt x="1354" y="537"/>
                    <a:pt x="1348" y="520"/>
                    <a:pt x="1354" y="503"/>
                  </a:cubicBezTo>
                  <a:cubicBezTo>
                    <a:pt x="1365" y="480"/>
                    <a:pt x="1388" y="474"/>
                    <a:pt x="1406" y="486"/>
                  </a:cubicBezTo>
                  <a:cubicBezTo>
                    <a:pt x="1434" y="503"/>
                    <a:pt x="1434" y="503"/>
                    <a:pt x="1434" y="503"/>
                  </a:cubicBezTo>
                  <a:cubicBezTo>
                    <a:pt x="1451" y="509"/>
                    <a:pt x="1463" y="531"/>
                    <a:pt x="1451" y="548"/>
                  </a:cubicBezTo>
                  <a:cubicBezTo>
                    <a:pt x="1445" y="560"/>
                    <a:pt x="1434" y="566"/>
                    <a:pt x="1423" y="566"/>
                  </a:cubicBezTo>
                  <a:close/>
                  <a:moveTo>
                    <a:pt x="1257" y="491"/>
                  </a:moveTo>
                  <a:lnTo>
                    <a:pt x="1257" y="491"/>
                  </a:lnTo>
                  <a:cubicBezTo>
                    <a:pt x="1257" y="491"/>
                    <a:pt x="1251" y="486"/>
                    <a:pt x="1246" y="486"/>
                  </a:cubicBezTo>
                  <a:cubicBezTo>
                    <a:pt x="1211" y="469"/>
                    <a:pt x="1211" y="469"/>
                    <a:pt x="1211" y="469"/>
                  </a:cubicBezTo>
                  <a:cubicBezTo>
                    <a:pt x="1194" y="463"/>
                    <a:pt x="1188" y="440"/>
                    <a:pt x="1194" y="423"/>
                  </a:cubicBezTo>
                  <a:cubicBezTo>
                    <a:pt x="1206" y="406"/>
                    <a:pt x="1223" y="400"/>
                    <a:pt x="1240" y="406"/>
                  </a:cubicBezTo>
                  <a:cubicBezTo>
                    <a:pt x="1274" y="423"/>
                    <a:pt x="1274" y="423"/>
                    <a:pt x="1274" y="423"/>
                  </a:cubicBezTo>
                  <a:cubicBezTo>
                    <a:pt x="1291" y="429"/>
                    <a:pt x="1303" y="451"/>
                    <a:pt x="1291" y="469"/>
                  </a:cubicBezTo>
                  <a:cubicBezTo>
                    <a:pt x="1285" y="480"/>
                    <a:pt x="1274" y="491"/>
                    <a:pt x="1257" y="491"/>
                  </a:cubicBezTo>
                  <a:close/>
                  <a:moveTo>
                    <a:pt x="1097" y="417"/>
                  </a:moveTo>
                  <a:lnTo>
                    <a:pt x="1097" y="417"/>
                  </a:lnTo>
                  <a:cubicBezTo>
                    <a:pt x="1091" y="417"/>
                    <a:pt x="1086" y="417"/>
                    <a:pt x="1080" y="411"/>
                  </a:cubicBezTo>
                  <a:cubicBezTo>
                    <a:pt x="1051" y="400"/>
                    <a:pt x="1051" y="400"/>
                    <a:pt x="1051" y="400"/>
                  </a:cubicBezTo>
                  <a:cubicBezTo>
                    <a:pt x="1034" y="388"/>
                    <a:pt x="1023" y="371"/>
                    <a:pt x="1028" y="354"/>
                  </a:cubicBezTo>
                  <a:cubicBezTo>
                    <a:pt x="1040" y="331"/>
                    <a:pt x="1057" y="326"/>
                    <a:pt x="1080" y="331"/>
                  </a:cubicBezTo>
                  <a:cubicBezTo>
                    <a:pt x="1108" y="349"/>
                    <a:pt x="1108" y="349"/>
                    <a:pt x="1108" y="349"/>
                  </a:cubicBezTo>
                  <a:cubicBezTo>
                    <a:pt x="1125" y="354"/>
                    <a:pt x="1137" y="377"/>
                    <a:pt x="1131" y="394"/>
                  </a:cubicBezTo>
                  <a:cubicBezTo>
                    <a:pt x="1125" y="406"/>
                    <a:pt x="1108" y="417"/>
                    <a:pt x="1097" y="417"/>
                  </a:cubicBezTo>
                  <a:close/>
                  <a:moveTo>
                    <a:pt x="931" y="349"/>
                  </a:moveTo>
                  <a:lnTo>
                    <a:pt x="931" y="349"/>
                  </a:lnTo>
                  <a:cubicBezTo>
                    <a:pt x="926" y="349"/>
                    <a:pt x="920" y="349"/>
                    <a:pt x="920" y="343"/>
                  </a:cubicBezTo>
                  <a:cubicBezTo>
                    <a:pt x="886" y="331"/>
                    <a:pt x="886" y="331"/>
                    <a:pt x="886" y="331"/>
                  </a:cubicBezTo>
                  <a:cubicBezTo>
                    <a:pt x="868" y="326"/>
                    <a:pt x="857" y="303"/>
                    <a:pt x="863" y="286"/>
                  </a:cubicBezTo>
                  <a:cubicBezTo>
                    <a:pt x="874" y="269"/>
                    <a:pt x="891" y="257"/>
                    <a:pt x="908" y="263"/>
                  </a:cubicBezTo>
                  <a:cubicBezTo>
                    <a:pt x="943" y="280"/>
                    <a:pt x="943" y="280"/>
                    <a:pt x="943" y="280"/>
                  </a:cubicBezTo>
                  <a:cubicBezTo>
                    <a:pt x="960" y="286"/>
                    <a:pt x="971" y="309"/>
                    <a:pt x="965" y="326"/>
                  </a:cubicBezTo>
                  <a:cubicBezTo>
                    <a:pt x="960" y="337"/>
                    <a:pt x="943" y="349"/>
                    <a:pt x="931" y="349"/>
                  </a:cubicBezTo>
                  <a:close/>
                  <a:moveTo>
                    <a:pt x="766" y="286"/>
                  </a:moveTo>
                  <a:lnTo>
                    <a:pt x="766" y="286"/>
                  </a:lnTo>
                  <a:cubicBezTo>
                    <a:pt x="760" y="286"/>
                    <a:pt x="754" y="286"/>
                    <a:pt x="748" y="280"/>
                  </a:cubicBezTo>
                  <a:cubicBezTo>
                    <a:pt x="720" y="269"/>
                    <a:pt x="720" y="269"/>
                    <a:pt x="720" y="269"/>
                  </a:cubicBezTo>
                  <a:cubicBezTo>
                    <a:pt x="697" y="263"/>
                    <a:pt x="691" y="246"/>
                    <a:pt x="697" y="223"/>
                  </a:cubicBezTo>
                  <a:cubicBezTo>
                    <a:pt x="703" y="206"/>
                    <a:pt x="720" y="194"/>
                    <a:pt x="743" y="200"/>
                  </a:cubicBezTo>
                  <a:cubicBezTo>
                    <a:pt x="777" y="217"/>
                    <a:pt x="777" y="217"/>
                    <a:pt x="777" y="217"/>
                  </a:cubicBezTo>
                  <a:cubicBezTo>
                    <a:pt x="794" y="223"/>
                    <a:pt x="806" y="240"/>
                    <a:pt x="794" y="263"/>
                  </a:cubicBezTo>
                  <a:cubicBezTo>
                    <a:pt x="794" y="274"/>
                    <a:pt x="777" y="286"/>
                    <a:pt x="766" y="286"/>
                  </a:cubicBezTo>
                  <a:close/>
                  <a:moveTo>
                    <a:pt x="594" y="229"/>
                  </a:moveTo>
                  <a:lnTo>
                    <a:pt x="594" y="229"/>
                  </a:lnTo>
                  <a:cubicBezTo>
                    <a:pt x="589" y="229"/>
                    <a:pt x="589" y="223"/>
                    <a:pt x="583" y="223"/>
                  </a:cubicBezTo>
                  <a:cubicBezTo>
                    <a:pt x="548" y="212"/>
                    <a:pt x="548" y="212"/>
                    <a:pt x="548" y="212"/>
                  </a:cubicBezTo>
                  <a:cubicBezTo>
                    <a:pt x="531" y="206"/>
                    <a:pt x="520" y="189"/>
                    <a:pt x="526" y="166"/>
                  </a:cubicBezTo>
                  <a:cubicBezTo>
                    <a:pt x="531" y="149"/>
                    <a:pt x="554" y="137"/>
                    <a:pt x="571" y="143"/>
                  </a:cubicBezTo>
                  <a:cubicBezTo>
                    <a:pt x="606" y="154"/>
                    <a:pt x="606" y="154"/>
                    <a:pt x="606" y="154"/>
                  </a:cubicBezTo>
                  <a:cubicBezTo>
                    <a:pt x="623" y="160"/>
                    <a:pt x="634" y="183"/>
                    <a:pt x="629" y="200"/>
                  </a:cubicBezTo>
                  <a:cubicBezTo>
                    <a:pt x="623" y="217"/>
                    <a:pt x="611" y="229"/>
                    <a:pt x="594" y="229"/>
                  </a:cubicBezTo>
                  <a:close/>
                  <a:moveTo>
                    <a:pt x="423" y="171"/>
                  </a:moveTo>
                  <a:lnTo>
                    <a:pt x="423" y="171"/>
                  </a:lnTo>
                  <a:cubicBezTo>
                    <a:pt x="417" y="171"/>
                    <a:pt x="417" y="171"/>
                    <a:pt x="411" y="171"/>
                  </a:cubicBezTo>
                  <a:cubicBezTo>
                    <a:pt x="377" y="160"/>
                    <a:pt x="377" y="160"/>
                    <a:pt x="377" y="160"/>
                  </a:cubicBezTo>
                  <a:cubicBezTo>
                    <a:pt x="360" y="154"/>
                    <a:pt x="348" y="137"/>
                    <a:pt x="354" y="120"/>
                  </a:cubicBezTo>
                  <a:cubicBezTo>
                    <a:pt x="360" y="97"/>
                    <a:pt x="377" y="86"/>
                    <a:pt x="400" y="91"/>
                  </a:cubicBezTo>
                  <a:cubicBezTo>
                    <a:pt x="434" y="103"/>
                    <a:pt x="434" y="103"/>
                    <a:pt x="434" y="103"/>
                  </a:cubicBezTo>
                  <a:cubicBezTo>
                    <a:pt x="451" y="109"/>
                    <a:pt x="463" y="131"/>
                    <a:pt x="457" y="149"/>
                  </a:cubicBezTo>
                  <a:cubicBezTo>
                    <a:pt x="451" y="166"/>
                    <a:pt x="440" y="171"/>
                    <a:pt x="423" y="171"/>
                  </a:cubicBezTo>
                  <a:close/>
                  <a:moveTo>
                    <a:pt x="251" y="126"/>
                  </a:moveTo>
                  <a:lnTo>
                    <a:pt x="251" y="126"/>
                  </a:lnTo>
                  <a:cubicBezTo>
                    <a:pt x="246" y="126"/>
                    <a:pt x="246" y="126"/>
                    <a:pt x="240" y="126"/>
                  </a:cubicBezTo>
                  <a:cubicBezTo>
                    <a:pt x="206" y="114"/>
                    <a:pt x="206" y="114"/>
                    <a:pt x="206" y="114"/>
                  </a:cubicBezTo>
                  <a:cubicBezTo>
                    <a:pt x="189" y="109"/>
                    <a:pt x="177" y="91"/>
                    <a:pt x="183" y="74"/>
                  </a:cubicBezTo>
                  <a:cubicBezTo>
                    <a:pt x="183" y="52"/>
                    <a:pt x="206" y="40"/>
                    <a:pt x="223" y="46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80" y="63"/>
                    <a:pt x="291" y="80"/>
                    <a:pt x="286" y="97"/>
                  </a:cubicBezTo>
                  <a:cubicBezTo>
                    <a:pt x="280" y="114"/>
                    <a:pt x="263" y="126"/>
                    <a:pt x="251" y="126"/>
                  </a:cubicBezTo>
                  <a:close/>
                  <a:moveTo>
                    <a:pt x="74" y="86"/>
                  </a:moveTo>
                  <a:lnTo>
                    <a:pt x="74" y="86"/>
                  </a:lnTo>
                  <a:lnTo>
                    <a:pt x="69" y="86"/>
                  </a:lnTo>
                  <a:cubicBezTo>
                    <a:pt x="34" y="74"/>
                    <a:pt x="34" y="74"/>
                    <a:pt x="34" y="74"/>
                  </a:cubicBezTo>
                  <a:cubicBezTo>
                    <a:pt x="12" y="69"/>
                    <a:pt x="0" y="52"/>
                    <a:pt x="6" y="34"/>
                  </a:cubicBezTo>
                  <a:cubicBezTo>
                    <a:pt x="12" y="12"/>
                    <a:pt x="29" y="0"/>
                    <a:pt x="46" y="6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103" y="17"/>
                    <a:pt x="114" y="34"/>
                    <a:pt x="109" y="57"/>
                  </a:cubicBezTo>
                  <a:cubicBezTo>
                    <a:pt x="109" y="74"/>
                    <a:pt x="91" y="86"/>
                    <a:pt x="74" y="86"/>
                  </a:cubicBezTo>
                  <a:close/>
                </a:path>
              </a:pathLst>
            </a:custGeom>
            <a:grpFill/>
            <a:ln w="9525" cap="flat">
              <a:solidFill>
                <a:srgbClr val="808080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: Shape 128"/>
            <p:cNvSpPr>
              <a:spLocks/>
            </p:cNvSpPr>
            <p:nvPr/>
          </p:nvSpPr>
          <p:spPr bwMode="auto">
            <a:xfrm>
              <a:off x="15305375" y="8697384"/>
              <a:ext cx="551833" cy="1240800"/>
            </a:xfrm>
            <a:custGeom>
              <a:avLst/>
              <a:gdLst>
                <a:gd name="T0" fmla="*/ 828 w 869"/>
                <a:gd name="T1" fmla="*/ 1948 h 1949"/>
                <a:gd name="T2" fmla="*/ 782 w 869"/>
                <a:gd name="T3" fmla="*/ 1886 h 1949"/>
                <a:gd name="T4" fmla="*/ 857 w 869"/>
                <a:gd name="T5" fmla="*/ 1869 h 1949"/>
                <a:gd name="T6" fmla="*/ 834 w 869"/>
                <a:gd name="T7" fmla="*/ 1948 h 1949"/>
                <a:gd name="T8" fmla="*/ 782 w 869"/>
                <a:gd name="T9" fmla="*/ 1771 h 1949"/>
                <a:gd name="T10" fmla="*/ 748 w 869"/>
                <a:gd name="T11" fmla="*/ 1743 h 1949"/>
                <a:gd name="T12" fmla="*/ 765 w 869"/>
                <a:gd name="T13" fmla="*/ 1669 h 1949"/>
                <a:gd name="T14" fmla="*/ 817 w 869"/>
                <a:gd name="T15" fmla="*/ 1726 h 1949"/>
                <a:gd name="T16" fmla="*/ 782 w 869"/>
                <a:gd name="T17" fmla="*/ 1771 h 1949"/>
                <a:gd name="T18" fmla="*/ 737 w 869"/>
                <a:gd name="T19" fmla="*/ 1594 h 1949"/>
                <a:gd name="T20" fmla="*/ 691 w 869"/>
                <a:gd name="T21" fmla="*/ 1537 h 1949"/>
                <a:gd name="T22" fmla="*/ 759 w 869"/>
                <a:gd name="T23" fmla="*/ 1514 h 1949"/>
                <a:gd name="T24" fmla="*/ 748 w 869"/>
                <a:gd name="T25" fmla="*/ 1594 h 1949"/>
                <a:gd name="T26" fmla="*/ 685 w 869"/>
                <a:gd name="T27" fmla="*/ 1423 h 1949"/>
                <a:gd name="T28" fmla="*/ 651 w 869"/>
                <a:gd name="T29" fmla="*/ 1394 h 1949"/>
                <a:gd name="T30" fmla="*/ 662 w 869"/>
                <a:gd name="T31" fmla="*/ 1320 h 1949"/>
                <a:gd name="T32" fmla="*/ 720 w 869"/>
                <a:gd name="T33" fmla="*/ 1377 h 1949"/>
                <a:gd name="T34" fmla="*/ 685 w 869"/>
                <a:gd name="T35" fmla="*/ 1423 h 1949"/>
                <a:gd name="T36" fmla="*/ 622 w 869"/>
                <a:gd name="T37" fmla="*/ 1252 h 1949"/>
                <a:gd name="T38" fmla="*/ 577 w 869"/>
                <a:gd name="T39" fmla="*/ 1194 h 1949"/>
                <a:gd name="T40" fmla="*/ 645 w 869"/>
                <a:gd name="T41" fmla="*/ 1166 h 1949"/>
                <a:gd name="T42" fmla="*/ 634 w 869"/>
                <a:gd name="T43" fmla="*/ 1246 h 1949"/>
                <a:gd name="T44" fmla="*/ 560 w 869"/>
                <a:gd name="T45" fmla="*/ 1080 h 1949"/>
                <a:gd name="T46" fmla="*/ 525 w 869"/>
                <a:gd name="T47" fmla="*/ 1057 h 1949"/>
                <a:gd name="T48" fmla="*/ 531 w 869"/>
                <a:gd name="T49" fmla="*/ 977 h 1949"/>
                <a:gd name="T50" fmla="*/ 594 w 869"/>
                <a:gd name="T51" fmla="*/ 1029 h 1949"/>
                <a:gd name="T52" fmla="*/ 560 w 869"/>
                <a:gd name="T53" fmla="*/ 1080 h 1949"/>
                <a:gd name="T54" fmla="*/ 491 w 869"/>
                <a:gd name="T55" fmla="*/ 909 h 1949"/>
                <a:gd name="T56" fmla="*/ 445 w 869"/>
                <a:gd name="T57" fmla="*/ 857 h 1949"/>
                <a:gd name="T58" fmla="*/ 508 w 869"/>
                <a:gd name="T59" fmla="*/ 829 h 1949"/>
                <a:gd name="T60" fmla="*/ 502 w 869"/>
                <a:gd name="T61" fmla="*/ 909 h 1949"/>
                <a:gd name="T62" fmla="*/ 417 w 869"/>
                <a:gd name="T63" fmla="*/ 743 h 1949"/>
                <a:gd name="T64" fmla="*/ 382 w 869"/>
                <a:gd name="T65" fmla="*/ 726 h 1949"/>
                <a:gd name="T66" fmla="*/ 382 w 869"/>
                <a:gd name="T67" fmla="*/ 646 h 1949"/>
                <a:gd name="T68" fmla="*/ 445 w 869"/>
                <a:gd name="T69" fmla="*/ 692 h 1949"/>
                <a:gd name="T70" fmla="*/ 417 w 869"/>
                <a:gd name="T71" fmla="*/ 743 h 1949"/>
                <a:gd name="T72" fmla="*/ 337 w 869"/>
                <a:gd name="T73" fmla="*/ 583 h 1949"/>
                <a:gd name="T74" fmla="*/ 285 w 869"/>
                <a:gd name="T75" fmla="*/ 532 h 1949"/>
                <a:gd name="T76" fmla="*/ 348 w 869"/>
                <a:gd name="T77" fmla="*/ 497 h 1949"/>
                <a:gd name="T78" fmla="*/ 348 w 869"/>
                <a:gd name="T79" fmla="*/ 577 h 1949"/>
                <a:gd name="T80" fmla="*/ 251 w 869"/>
                <a:gd name="T81" fmla="*/ 423 h 1949"/>
                <a:gd name="T82" fmla="*/ 217 w 869"/>
                <a:gd name="T83" fmla="*/ 400 h 1949"/>
                <a:gd name="T84" fmla="*/ 211 w 869"/>
                <a:gd name="T85" fmla="*/ 320 h 1949"/>
                <a:gd name="T86" fmla="*/ 280 w 869"/>
                <a:gd name="T87" fmla="*/ 366 h 1949"/>
                <a:gd name="T88" fmla="*/ 251 w 869"/>
                <a:gd name="T89" fmla="*/ 423 h 1949"/>
                <a:gd name="T90" fmla="*/ 160 w 869"/>
                <a:gd name="T91" fmla="*/ 263 h 1949"/>
                <a:gd name="T92" fmla="*/ 108 w 869"/>
                <a:gd name="T93" fmla="*/ 217 h 1949"/>
                <a:gd name="T94" fmla="*/ 171 w 869"/>
                <a:gd name="T95" fmla="*/ 178 h 1949"/>
                <a:gd name="T96" fmla="*/ 177 w 869"/>
                <a:gd name="T97" fmla="*/ 257 h 1949"/>
                <a:gd name="T98" fmla="*/ 63 w 869"/>
                <a:gd name="T99" fmla="*/ 109 h 1949"/>
                <a:gd name="T100" fmla="*/ 34 w 869"/>
                <a:gd name="T101" fmla="*/ 92 h 1949"/>
                <a:gd name="T102" fmla="*/ 22 w 869"/>
                <a:gd name="T103" fmla="*/ 12 h 1949"/>
                <a:gd name="T104" fmla="*/ 91 w 869"/>
                <a:gd name="T105" fmla="*/ 52 h 1949"/>
                <a:gd name="T106" fmla="*/ 63 w 869"/>
                <a:gd name="T107" fmla="*/ 109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69" h="1949">
                  <a:moveTo>
                    <a:pt x="828" y="1948"/>
                  </a:moveTo>
                  <a:lnTo>
                    <a:pt x="828" y="1948"/>
                  </a:lnTo>
                  <a:cubicBezTo>
                    <a:pt x="811" y="1948"/>
                    <a:pt x="794" y="1937"/>
                    <a:pt x="794" y="1920"/>
                  </a:cubicBezTo>
                  <a:cubicBezTo>
                    <a:pt x="782" y="1886"/>
                    <a:pt x="782" y="1886"/>
                    <a:pt x="782" y="1886"/>
                  </a:cubicBezTo>
                  <a:cubicBezTo>
                    <a:pt x="782" y="1869"/>
                    <a:pt x="794" y="1846"/>
                    <a:pt x="811" y="1840"/>
                  </a:cubicBezTo>
                  <a:cubicBezTo>
                    <a:pt x="828" y="1840"/>
                    <a:pt x="851" y="1851"/>
                    <a:pt x="857" y="1869"/>
                  </a:cubicBezTo>
                  <a:cubicBezTo>
                    <a:pt x="862" y="1903"/>
                    <a:pt x="862" y="1903"/>
                    <a:pt x="862" y="1903"/>
                  </a:cubicBezTo>
                  <a:cubicBezTo>
                    <a:pt x="868" y="1926"/>
                    <a:pt x="857" y="1943"/>
                    <a:pt x="834" y="1948"/>
                  </a:cubicBezTo>
                  <a:lnTo>
                    <a:pt x="828" y="1948"/>
                  </a:lnTo>
                  <a:close/>
                  <a:moveTo>
                    <a:pt x="782" y="1771"/>
                  </a:moveTo>
                  <a:lnTo>
                    <a:pt x="782" y="1771"/>
                  </a:lnTo>
                  <a:cubicBezTo>
                    <a:pt x="771" y="1771"/>
                    <a:pt x="754" y="1760"/>
                    <a:pt x="748" y="1743"/>
                  </a:cubicBezTo>
                  <a:cubicBezTo>
                    <a:pt x="742" y="1709"/>
                    <a:pt x="742" y="1709"/>
                    <a:pt x="742" y="1709"/>
                  </a:cubicBezTo>
                  <a:cubicBezTo>
                    <a:pt x="737" y="1691"/>
                    <a:pt x="748" y="1669"/>
                    <a:pt x="765" y="1669"/>
                  </a:cubicBezTo>
                  <a:cubicBezTo>
                    <a:pt x="788" y="1663"/>
                    <a:pt x="805" y="1674"/>
                    <a:pt x="811" y="1691"/>
                  </a:cubicBezTo>
                  <a:cubicBezTo>
                    <a:pt x="817" y="1726"/>
                    <a:pt x="817" y="1726"/>
                    <a:pt x="817" y="1726"/>
                  </a:cubicBezTo>
                  <a:cubicBezTo>
                    <a:pt x="822" y="1743"/>
                    <a:pt x="811" y="1766"/>
                    <a:pt x="794" y="1771"/>
                  </a:cubicBezTo>
                  <a:cubicBezTo>
                    <a:pt x="788" y="1771"/>
                    <a:pt x="788" y="1771"/>
                    <a:pt x="782" y="1771"/>
                  </a:cubicBezTo>
                  <a:close/>
                  <a:moveTo>
                    <a:pt x="737" y="1594"/>
                  </a:moveTo>
                  <a:lnTo>
                    <a:pt x="737" y="1594"/>
                  </a:lnTo>
                  <a:cubicBezTo>
                    <a:pt x="720" y="1594"/>
                    <a:pt x="708" y="1583"/>
                    <a:pt x="702" y="1571"/>
                  </a:cubicBezTo>
                  <a:cubicBezTo>
                    <a:pt x="691" y="1537"/>
                    <a:pt x="691" y="1537"/>
                    <a:pt x="691" y="1537"/>
                  </a:cubicBezTo>
                  <a:cubicBezTo>
                    <a:pt x="685" y="1514"/>
                    <a:pt x="697" y="1497"/>
                    <a:pt x="714" y="1491"/>
                  </a:cubicBezTo>
                  <a:cubicBezTo>
                    <a:pt x="737" y="1486"/>
                    <a:pt x="754" y="1497"/>
                    <a:pt x="759" y="1514"/>
                  </a:cubicBezTo>
                  <a:cubicBezTo>
                    <a:pt x="771" y="1549"/>
                    <a:pt x="771" y="1549"/>
                    <a:pt x="771" y="1549"/>
                  </a:cubicBezTo>
                  <a:cubicBezTo>
                    <a:pt x="777" y="1571"/>
                    <a:pt x="765" y="1588"/>
                    <a:pt x="748" y="1594"/>
                  </a:cubicBezTo>
                  <a:cubicBezTo>
                    <a:pt x="742" y="1594"/>
                    <a:pt x="742" y="1594"/>
                    <a:pt x="737" y="1594"/>
                  </a:cubicBezTo>
                  <a:close/>
                  <a:moveTo>
                    <a:pt x="685" y="1423"/>
                  </a:moveTo>
                  <a:lnTo>
                    <a:pt x="685" y="1423"/>
                  </a:lnTo>
                  <a:cubicBezTo>
                    <a:pt x="668" y="1423"/>
                    <a:pt x="657" y="1411"/>
                    <a:pt x="651" y="1394"/>
                  </a:cubicBezTo>
                  <a:cubicBezTo>
                    <a:pt x="639" y="1360"/>
                    <a:pt x="639" y="1360"/>
                    <a:pt x="639" y="1360"/>
                  </a:cubicBezTo>
                  <a:cubicBezTo>
                    <a:pt x="634" y="1343"/>
                    <a:pt x="639" y="1326"/>
                    <a:pt x="662" y="1320"/>
                  </a:cubicBezTo>
                  <a:cubicBezTo>
                    <a:pt x="679" y="1309"/>
                    <a:pt x="697" y="1320"/>
                    <a:pt x="708" y="1337"/>
                  </a:cubicBezTo>
                  <a:cubicBezTo>
                    <a:pt x="720" y="1377"/>
                    <a:pt x="720" y="1377"/>
                    <a:pt x="720" y="1377"/>
                  </a:cubicBezTo>
                  <a:cubicBezTo>
                    <a:pt x="725" y="1394"/>
                    <a:pt x="714" y="1411"/>
                    <a:pt x="697" y="1417"/>
                  </a:cubicBezTo>
                  <a:cubicBezTo>
                    <a:pt x="691" y="1423"/>
                    <a:pt x="685" y="1423"/>
                    <a:pt x="685" y="1423"/>
                  </a:cubicBezTo>
                  <a:close/>
                  <a:moveTo>
                    <a:pt x="622" y="1252"/>
                  </a:moveTo>
                  <a:lnTo>
                    <a:pt x="622" y="1252"/>
                  </a:lnTo>
                  <a:cubicBezTo>
                    <a:pt x="611" y="1252"/>
                    <a:pt x="594" y="1240"/>
                    <a:pt x="588" y="1223"/>
                  </a:cubicBezTo>
                  <a:cubicBezTo>
                    <a:pt x="577" y="1194"/>
                    <a:pt x="577" y="1194"/>
                    <a:pt x="577" y="1194"/>
                  </a:cubicBezTo>
                  <a:cubicBezTo>
                    <a:pt x="571" y="1171"/>
                    <a:pt x="582" y="1154"/>
                    <a:pt x="599" y="1149"/>
                  </a:cubicBezTo>
                  <a:cubicBezTo>
                    <a:pt x="617" y="1137"/>
                    <a:pt x="639" y="1149"/>
                    <a:pt x="645" y="1166"/>
                  </a:cubicBezTo>
                  <a:cubicBezTo>
                    <a:pt x="657" y="1200"/>
                    <a:pt x="657" y="1200"/>
                    <a:pt x="657" y="1200"/>
                  </a:cubicBezTo>
                  <a:cubicBezTo>
                    <a:pt x="662" y="1217"/>
                    <a:pt x="657" y="1240"/>
                    <a:pt x="634" y="1246"/>
                  </a:cubicBezTo>
                  <a:cubicBezTo>
                    <a:pt x="634" y="1246"/>
                    <a:pt x="628" y="1252"/>
                    <a:pt x="622" y="1252"/>
                  </a:cubicBezTo>
                  <a:close/>
                  <a:moveTo>
                    <a:pt x="560" y="1080"/>
                  </a:moveTo>
                  <a:lnTo>
                    <a:pt x="560" y="1080"/>
                  </a:lnTo>
                  <a:cubicBezTo>
                    <a:pt x="548" y="1080"/>
                    <a:pt x="531" y="1069"/>
                    <a:pt x="525" y="1057"/>
                  </a:cubicBezTo>
                  <a:cubicBezTo>
                    <a:pt x="514" y="1023"/>
                    <a:pt x="514" y="1023"/>
                    <a:pt x="514" y="1023"/>
                  </a:cubicBezTo>
                  <a:cubicBezTo>
                    <a:pt x="508" y="1006"/>
                    <a:pt x="514" y="983"/>
                    <a:pt x="531" y="977"/>
                  </a:cubicBezTo>
                  <a:cubicBezTo>
                    <a:pt x="554" y="971"/>
                    <a:pt x="571" y="977"/>
                    <a:pt x="577" y="994"/>
                  </a:cubicBezTo>
                  <a:cubicBezTo>
                    <a:pt x="594" y="1029"/>
                    <a:pt x="594" y="1029"/>
                    <a:pt x="594" y="1029"/>
                  </a:cubicBezTo>
                  <a:cubicBezTo>
                    <a:pt x="599" y="1046"/>
                    <a:pt x="594" y="1069"/>
                    <a:pt x="571" y="1074"/>
                  </a:cubicBezTo>
                  <a:cubicBezTo>
                    <a:pt x="571" y="1080"/>
                    <a:pt x="565" y="1080"/>
                    <a:pt x="560" y="1080"/>
                  </a:cubicBezTo>
                  <a:close/>
                  <a:moveTo>
                    <a:pt x="491" y="909"/>
                  </a:moveTo>
                  <a:lnTo>
                    <a:pt x="491" y="909"/>
                  </a:lnTo>
                  <a:cubicBezTo>
                    <a:pt x="474" y="909"/>
                    <a:pt x="462" y="903"/>
                    <a:pt x="457" y="892"/>
                  </a:cubicBezTo>
                  <a:cubicBezTo>
                    <a:pt x="445" y="857"/>
                    <a:pt x="445" y="857"/>
                    <a:pt x="445" y="857"/>
                  </a:cubicBezTo>
                  <a:cubicBezTo>
                    <a:pt x="434" y="840"/>
                    <a:pt x="445" y="817"/>
                    <a:pt x="462" y="812"/>
                  </a:cubicBezTo>
                  <a:cubicBezTo>
                    <a:pt x="480" y="800"/>
                    <a:pt x="502" y="812"/>
                    <a:pt x="508" y="829"/>
                  </a:cubicBezTo>
                  <a:cubicBezTo>
                    <a:pt x="520" y="863"/>
                    <a:pt x="520" y="863"/>
                    <a:pt x="520" y="863"/>
                  </a:cubicBezTo>
                  <a:cubicBezTo>
                    <a:pt x="531" y="880"/>
                    <a:pt x="520" y="897"/>
                    <a:pt x="502" y="909"/>
                  </a:cubicBezTo>
                  <a:cubicBezTo>
                    <a:pt x="497" y="909"/>
                    <a:pt x="497" y="909"/>
                    <a:pt x="491" y="909"/>
                  </a:cubicBezTo>
                  <a:close/>
                  <a:moveTo>
                    <a:pt x="417" y="743"/>
                  </a:moveTo>
                  <a:lnTo>
                    <a:pt x="417" y="743"/>
                  </a:lnTo>
                  <a:cubicBezTo>
                    <a:pt x="400" y="743"/>
                    <a:pt x="388" y="737"/>
                    <a:pt x="382" y="726"/>
                  </a:cubicBezTo>
                  <a:cubicBezTo>
                    <a:pt x="365" y="692"/>
                    <a:pt x="365" y="692"/>
                    <a:pt x="365" y="692"/>
                  </a:cubicBezTo>
                  <a:cubicBezTo>
                    <a:pt x="360" y="674"/>
                    <a:pt x="365" y="652"/>
                    <a:pt x="382" y="646"/>
                  </a:cubicBezTo>
                  <a:cubicBezTo>
                    <a:pt x="400" y="635"/>
                    <a:pt x="422" y="646"/>
                    <a:pt x="428" y="663"/>
                  </a:cubicBezTo>
                  <a:cubicBezTo>
                    <a:pt x="445" y="692"/>
                    <a:pt x="445" y="692"/>
                    <a:pt x="445" y="692"/>
                  </a:cubicBezTo>
                  <a:cubicBezTo>
                    <a:pt x="457" y="714"/>
                    <a:pt x="445" y="732"/>
                    <a:pt x="428" y="743"/>
                  </a:cubicBezTo>
                  <a:cubicBezTo>
                    <a:pt x="422" y="743"/>
                    <a:pt x="422" y="743"/>
                    <a:pt x="417" y="743"/>
                  </a:cubicBezTo>
                  <a:close/>
                  <a:moveTo>
                    <a:pt x="337" y="583"/>
                  </a:moveTo>
                  <a:lnTo>
                    <a:pt x="337" y="583"/>
                  </a:lnTo>
                  <a:cubicBezTo>
                    <a:pt x="320" y="583"/>
                    <a:pt x="308" y="577"/>
                    <a:pt x="302" y="560"/>
                  </a:cubicBezTo>
                  <a:cubicBezTo>
                    <a:pt x="285" y="532"/>
                    <a:pt x="285" y="532"/>
                    <a:pt x="285" y="532"/>
                  </a:cubicBezTo>
                  <a:cubicBezTo>
                    <a:pt x="280" y="514"/>
                    <a:pt x="285" y="492"/>
                    <a:pt x="302" y="480"/>
                  </a:cubicBezTo>
                  <a:cubicBezTo>
                    <a:pt x="320" y="475"/>
                    <a:pt x="342" y="480"/>
                    <a:pt x="348" y="497"/>
                  </a:cubicBezTo>
                  <a:cubicBezTo>
                    <a:pt x="365" y="532"/>
                    <a:pt x="365" y="532"/>
                    <a:pt x="365" y="532"/>
                  </a:cubicBezTo>
                  <a:cubicBezTo>
                    <a:pt x="377" y="549"/>
                    <a:pt x="365" y="572"/>
                    <a:pt x="348" y="577"/>
                  </a:cubicBezTo>
                  <a:cubicBezTo>
                    <a:pt x="342" y="583"/>
                    <a:pt x="337" y="583"/>
                    <a:pt x="337" y="583"/>
                  </a:cubicBezTo>
                  <a:close/>
                  <a:moveTo>
                    <a:pt x="251" y="423"/>
                  </a:moveTo>
                  <a:lnTo>
                    <a:pt x="251" y="423"/>
                  </a:lnTo>
                  <a:cubicBezTo>
                    <a:pt x="234" y="423"/>
                    <a:pt x="222" y="412"/>
                    <a:pt x="217" y="400"/>
                  </a:cubicBezTo>
                  <a:cubicBezTo>
                    <a:pt x="200" y="372"/>
                    <a:pt x="200" y="372"/>
                    <a:pt x="200" y="372"/>
                  </a:cubicBezTo>
                  <a:cubicBezTo>
                    <a:pt x="188" y="354"/>
                    <a:pt x="194" y="332"/>
                    <a:pt x="211" y="320"/>
                  </a:cubicBezTo>
                  <a:cubicBezTo>
                    <a:pt x="228" y="315"/>
                    <a:pt x="251" y="320"/>
                    <a:pt x="263" y="337"/>
                  </a:cubicBezTo>
                  <a:cubicBezTo>
                    <a:pt x="280" y="366"/>
                    <a:pt x="280" y="366"/>
                    <a:pt x="280" y="366"/>
                  </a:cubicBezTo>
                  <a:cubicBezTo>
                    <a:pt x="291" y="383"/>
                    <a:pt x="285" y="406"/>
                    <a:pt x="268" y="417"/>
                  </a:cubicBezTo>
                  <a:cubicBezTo>
                    <a:pt x="263" y="417"/>
                    <a:pt x="257" y="423"/>
                    <a:pt x="251" y="423"/>
                  </a:cubicBezTo>
                  <a:close/>
                  <a:moveTo>
                    <a:pt x="160" y="263"/>
                  </a:moveTo>
                  <a:lnTo>
                    <a:pt x="160" y="263"/>
                  </a:lnTo>
                  <a:cubicBezTo>
                    <a:pt x="148" y="263"/>
                    <a:pt x="137" y="257"/>
                    <a:pt x="125" y="246"/>
                  </a:cubicBezTo>
                  <a:cubicBezTo>
                    <a:pt x="108" y="217"/>
                    <a:pt x="108" y="217"/>
                    <a:pt x="108" y="217"/>
                  </a:cubicBezTo>
                  <a:cubicBezTo>
                    <a:pt x="97" y="200"/>
                    <a:pt x="103" y="178"/>
                    <a:pt x="120" y="166"/>
                  </a:cubicBezTo>
                  <a:cubicBezTo>
                    <a:pt x="137" y="155"/>
                    <a:pt x="160" y="160"/>
                    <a:pt x="171" y="178"/>
                  </a:cubicBezTo>
                  <a:cubicBezTo>
                    <a:pt x="188" y="212"/>
                    <a:pt x="188" y="212"/>
                    <a:pt x="188" y="212"/>
                  </a:cubicBezTo>
                  <a:cubicBezTo>
                    <a:pt x="200" y="229"/>
                    <a:pt x="194" y="246"/>
                    <a:pt x="177" y="257"/>
                  </a:cubicBezTo>
                  <a:cubicBezTo>
                    <a:pt x="171" y="263"/>
                    <a:pt x="165" y="263"/>
                    <a:pt x="160" y="263"/>
                  </a:cubicBezTo>
                  <a:close/>
                  <a:moveTo>
                    <a:pt x="63" y="109"/>
                  </a:moveTo>
                  <a:lnTo>
                    <a:pt x="63" y="109"/>
                  </a:lnTo>
                  <a:cubicBezTo>
                    <a:pt x="51" y="109"/>
                    <a:pt x="40" y="103"/>
                    <a:pt x="34" y="92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0" y="46"/>
                    <a:pt x="5" y="23"/>
                    <a:pt x="22" y="12"/>
                  </a:cubicBezTo>
                  <a:cubicBezTo>
                    <a:pt x="40" y="0"/>
                    <a:pt x="63" y="6"/>
                    <a:pt x="74" y="23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103" y="69"/>
                    <a:pt x="97" y="92"/>
                    <a:pt x="80" y="103"/>
                  </a:cubicBezTo>
                  <a:cubicBezTo>
                    <a:pt x="74" y="109"/>
                    <a:pt x="68" y="109"/>
                    <a:pt x="63" y="109"/>
                  </a:cubicBezTo>
                  <a:close/>
                </a:path>
              </a:pathLst>
            </a:custGeom>
            <a:grpFill/>
            <a:ln w="9525" cap="flat">
              <a:solidFill>
                <a:srgbClr val="808080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Group 129"/>
          <p:cNvGrpSpPr/>
          <p:nvPr/>
        </p:nvGrpSpPr>
        <p:grpSpPr>
          <a:xfrm>
            <a:off x="5226338" y="3687830"/>
            <a:ext cx="526983" cy="485283"/>
            <a:chOff x="13296064" y="10607541"/>
            <a:chExt cx="1265763" cy="1166060"/>
          </a:xfrm>
          <a:solidFill>
            <a:srgbClr val="C00000"/>
          </a:solidFill>
        </p:grpSpPr>
        <p:sp>
          <p:nvSpPr>
            <p:cNvPr id="38" name="Freeform: Shape 130"/>
            <p:cNvSpPr>
              <a:spLocks/>
            </p:cNvSpPr>
            <p:nvPr/>
          </p:nvSpPr>
          <p:spPr bwMode="auto">
            <a:xfrm>
              <a:off x="13349333" y="10670914"/>
              <a:ext cx="1141470" cy="1039314"/>
            </a:xfrm>
            <a:custGeom>
              <a:avLst/>
              <a:gdLst>
                <a:gd name="T0" fmla="*/ 994 w 1989"/>
                <a:gd name="T1" fmla="*/ 0 h 1812"/>
                <a:gd name="T2" fmla="*/ 994 w 1989"/>
                <a:gd name="T3" fmla="*/ 0 h 1812"/>
                <a:gd name="T4" fmla="*/ 354 w 1989"/>
                <a:gd name="T5" fmla="*/ 268 h 1812"/>
                <a:gd name="T6" fmla="*/ 354 w 1989"/>
                <a:gd name="T7" fmla="*/ 1548 h 1812"/>
                <a:gd name="T8" fmla="*/ 994 w 1989"/>
                <a:gd name="T9" fmla="*/ 1811 h 1812"/>
                <a:gd name="T10" fmla="*/ 1634 w 1989"/>
                <a:gd name="T11" fmla="*/ 1548 h 1812"/>
                <a:gd name="T12" fmla="*/ 1634 w 1989"/>
                <a:gd name="T13" fmla="*/ 268 h 1812"/>
                <a:gd name="T14" fmla="*/ 994 w 1989"/>
                <a:gd name="T15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9" h="1812">
                  <a:moveTo>
                    <a:pt x="994" y="0"/>
                  </a:moveTo>
                  <a:lnTo>
                    <a:pt x="994" y="0"/>
                  </a:lnTo>
                  <a:cubicBezTo>
                    <a:pt x="766" y="0"/>
                    <a:pt x="532" y="91"/>
                    <a:pt x="354" y="268"/>
                  </a:cubicBezTo>
                  <a:cubicBezTo>
                    <a:pt x="0" y="622"/>
                    <a:pt x="0" y="1194"/>
                    <a:pt x="354" y="1548"/>
                  </a:cubicBezTo>
                  <a:cubicBezTo>
                    <a:pt x="532" y="1725"/>
                    <a:pt x="766" y="1811"/>
                    <a:pt x="994" y="1811"/>
                  </a:cubicBezTo>
                  <a:cubicBezTo>
                    <a:pt x="1229" y="1811"/>
                    <a:pt x="1457" y="1725"/>
                    <a:pt x="1634" y="1548"/>
                  </a:cubicBezTo>
                  <a:cubicBezTo>
                    <a:pt x="1988" y="1194"/>
                    <a:pt x="1988" y="622"/>
                    <a:pt x="1634" y="268"/>
                  </a:cubicBezTo>
                  <a:cubicBezTo>
                    <a:pt x="1457" y="91"/>
                    <a:pt x="1229" y="0"/>
                    <a:pt x="994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sz="36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2</a:t>
              </a:r>
              <a:endParaRPr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: Shape 131"/>
            <p:cNvSpPr>
              <a:spLocks/>
            </p:cNvSpPr>
            <p:nvPr/>
          </p:nvSpPr>
          <p:spPr bwMode="auto">
            <a:xfrm>
              <a:off x="13296064" y="10607541"/>
              <a:ext cx="1265763" cy="1166060"/>
            </a:xfrm>
            <a:custGeom>
              <a:avLst/>
              <a:gdLst>
                <a:gd name="T0" fmla="*/ 1085 w 2206"/>
                <a:gd name="T1" fmla="*/ 2005 h 2035"/>
                <a:gd name="T2" fmla="*/ 1085 w 2206"/>
                <a:gd name="T3" fmla="*/ 2005 h 2035"/>
                <a:gd name="T4" fmla="*/ 383 w 2206"/>
                <a:gd name="T5" fmla="*/ 1714 h 2035"/>
                <a:gd name="T6" fmla="*/ 383 w 2206"/>
                <a:gd name="T7" fmla="*/ 314 h 2035"/>
                <a:gd name="T8" fmla="*/ 1085 w 2206"/>
                <a:gd name="T9" fmla="*/ 23 h 2035"/>
                <a:gd name="T10" fmla="*/ 1788 w 2206"/>
                <a:gd name="T11" fmla="*/ 314 h 2035"/>
                <a:gd name="T12" fmla="*/ 1788 w 2206"/>
                <a:gd name="T13" fmla="*/ 1714 h 2035"/>
                <a:gd name="T14" fmla="*/ 1085 w 2206"/>
                <a:gd name="T15" fmla="*/ 2005 h 2035"/>
                <a:gd name="T16" fmla="*/ 1085 w 2206"/>
                <a:gd name="T17" fmla="*/ 0 h 2035"/>
                <a:gd name="T18" fmla="*/ 1085 w 2206"/>
                <a:gd name="T19" fmla="*/ 0 h 2035"/>
                <a:gd name="T20" fmla="*/ 366 w 2206"/>
                <a:gd name="T21" fmla="*/ 297 h 2035"/>
                <a:gd name="T22" fmla="*/ 68 w 2206"/>
                <a:gd name="T23" fmla="*/ 1017 h 2035"/>
                <a:gd name="T24" fmla="*/ 366 w 2206"/>
                <a:gd name="T25" fmla="*/ 1737 h 2035"/>
                <a:gd name="T26" fmla="*/ 1085 w 2206"/>
                <a:gd name="T27" fmla="*/ 2034 h 2035"/>
                <a:gd name="T28" fmla="*/ 1085 w 2206"/>
                <a:gd name="T29" fmla="*/ 2034 h 2035"/>
                <a:gd name="T30" fmla="*/ 1805 w 2206"/>
                <a:gd name="T31" fmla="*/ 1737 h 2035"/>
                <a:gd name="T32" fmla="*/ 1805 w 2206"/>
                <a:gd name="T33" fmla="*/ 297 h 2035"/>
                <a:gd name="T34" fmla="*/ 1085 w 2206"/>
                <a:gd name="T35" fmla="*/ 0 h 2035"/>
                <a:gd name="T36" fmla="*/ 1085 w 2206"/>
                <a:gd name="T37" fmla="*/ 2005 h 2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6" h="2035">
                  <a:moveTo>
                    <a:pt x="1085" y="2005"/>
                  </a:moveTo>
                  <a:lnTo>
                    <a:pt x="1085" y="2005"/>
                  </a:lnTo>
                  <a:cubicBezTo>
                    <a:pt x="823" y="2005"/>
                    <a:pt x="571" y="1902"/>
                    <a:pt x="383" y="1714"/>
                  </a:cubicBezTo>
                  <a:cubicBezTo>
                    <a:pt x="0" y="1331"/>
                    <a:pt x="0" y="703"/>
                    <a:pt x="383" y="314"/>
                  </a:cubicBezTo>
                  <a:cubicBezTo>
                    <a:pt x="571" y="126"/>
                    <a:pt x="823" y="23"/>
                    <a:pt x="1085" y="23"/>
                  </a:cubicBezTo>
                  <a:cubicBezTo>
                    <a:pt x="1354" y="23"/>
                    <a:pt x="1600" y="126"/>
                    <a:pt x="1788" y="314"/>
                  </a:cubicBezTo>
                  <a:cubicBezTo>
                    <a:pt x="2177" y="703"/>
                    <a:pt x="2177" y="1331"/>
                    <a:pt x="1788" y="1714"/>
                  </a:cubicBezTo>
                  <a:cubicBezTo>
                    <a:pt x="1600" y="1902"/>
                    <a:pt x="1354" y="2005"/>
                    <a:pt x="1085" y="2005"/>
                  </a:cubicBezTo>
                  <a:lnTo>
                    <a:pt x="1085" y="0"/>
                  </a:lnTo>
                  <a:lnTo>
                    <a:pt x="1085" y="0"/>
                  </a:lnTo>
                  <a:cubicBezTo>
                    <a:pt x="817" y="0"/>
                    <a:pt x="560" y="103"/>
                    <a:pt x="366" y="297"/>
                  </a:cubicBezTo>
                  <a:cubicBezTo>
                    <a:pt x="177" y="486"/>
                    <a:pt x="68" y="743"/>
                    <a:pt x="68" y="1017"/>
                  </a:cubicBezTo>
                  <a:cubicBezTo>
                    <a:pt x="68" y="1285"/>
                    <a:pt x="177" y="1542"/>
                    <a:pt x="366" y="1737"/>
                  </a:cubicBezTo>
                  <a:cubicBezTo>
                    <a:pt x="560" y="1925"/>
                    <a:pt x="817" y="2034"/>
                    <a:pt x="1085" y="2034"/>
                  </a:cubicBezTo>
                  <a:lnTo>
                    <a:pt x="1085" y="2034"/>
                  </a:lnTo>
                  <a:cubicBezTo>
                    <a:pt x="1360" y="2034"/>
                    <a:pt x="1611" y="1925"/>
                    <a:pt x="1805" y="1737"/>
                  </a:cubicBezTo>
                  <a:cubicBezTo>
                    <a:pt x="2205" y="1337"/>
                    <a:pt x="2205" y="691"/>
                    <a:pt x="1805" y="297"/>
                  </a:cubicBezTo>
                  <a:cubicBezTo>
                    <a:pt x="1611" y="103"/>
                    <a:pt x="1360" y="0"/>
                    <a:pt x="1085" y="0"/>
                  </a:cubicBezTo>
                  <a:lnTo>
                    <a:pt x="1085" y="200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36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Group 132"/>
          <p:cNvGrpSpPr/>
          <p:nvPr/>
        </p:nvGrpSpPr>
        <p:grpSpPr>
          <a:xfrm>
            <a:off x="4723404" y="4783819"/>
            <a:ext cx="526983" cy="485283"/>
            <a:chOff x="13296064" y="10607541"/>
            <a:chExt cx="1265763" cy="1166060"/>
          </a:xfrm>
          <a:solidFill>
            <a:srgbClr val="C00000"/>
          </a:solidFill>
        </p:grpSpPr>
        <p:sp>
          <p:nvSpPr>
            <p:cNvPr id="41" name="Freeform: Shape 133"/>
            <p:cNvSpPr>
              <a:spLocks/>
            </p:cNvSpPr>
            <p:nvPr/>
          </p:nvSpPr>
          <p:spPr bwMode="auto">
            <a:xfrm>
              <a:off x="13349333" y="10670914"/>
              <a:ext cx="1141470" cy="1039314"/>
            </a:xfrm>
            <a:custGeom>
              <a:avLst/>
              <a:gdLst>
                <a:gd name="T0" fmla="*/ 994 w 1989"/>
                <a:gd name="T1" fmla="*/ 0 h 1812"/>
                <a:gd name="T2" fmla="*/ 994 w 1989"/>
                <a:gd name="T3" fmla="*/ 0 h 1812"/>
                <a:gd name="T4" fmla="*/ 354 w 1989"/>
                <a:gd name="T5" fmla="*/ 268 h 1812"/>
                <a:gd name="T6" fmla="*/ 354 w 1989"/>
                <a:gd name="T7" fmla="*/ 1548 h 1812"/>
                <a:gd name="T8" fmla="*/ 994 w 1989"/>
                <a:gd name="T9" fmla="*/ 1811 h 1812"/>
                <a:gd name="T10" fmla="*/ 1634 w 1989"/>
                <a:gd name="T11" fmla="*/ 1548 h 1812"/>
                <a:gd name="T12" fmla="*/ 1634 w 1989"/>
                <a:gd name="T13" fmla="*/ 268 h 1812"/>
                <a:gd name="T14" fmla="*/ 994 w 1989"/>
                <a:gd name="T15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9" h="1812">
                  <a:moveTo>
                    <a:pt x="994" y="0"/>
                  </a:moveTo>
                  <a:lnTo>
                    <a:pt x="994" y="0"/>
                  </a:lnTo>
                  <a:cubicBezTo>
                    <a:pt x="766" y="0"/>
                    <a:pt x="532" y="91"/>
                    <a:pt x="354" y="268"/>
                  </a:cubicBezTo>
                  <a:cubicBezTo>
                    <a:pt x="0" y="622"/>
                    <a:pt x="0" y="1194"/>
                    <a:pt x="354" y="1548"/>
                  </a:cubicBezTo>
                  <a:cubicBezTo>
                    <a:pt x="532" y="1725"/>
                    <a:pt x="766" y="1811"/>
                    <a:pt x="994" y="1811"/>
                  </a:cubicBezTo>
                  <a:cubicBezTo>
                    <a:pt x="1229" y="1811"/>
                    <a:pt x="1457" y="1725"/>
                    <a:pt x="1634" y="1548"/>
                  </a:cubicBezTo>
                  <a:cubicBezTo>
                    <a:pt x="1988" y="1194"/>
                    <a:pt x="1988" y="622"/>
                    <a:pt x="1634" y="268"/>
                  </a:cubicBezTo>
                  <a:cubicBezTo>
                    <a:pt x="1457" y="91"/>
                    <a:pt x="1229" y="0"/>
                    <a:pt x="994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sz="36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1</a:t>
              </a:r>
              <a:endParaRPr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: Shape 134"/>
            <p:cNvSpPr>
              <a:spLocks/>
            </p:cNvSpPr>
            <p:nvPr/>
          </p:nvSpPr>
          <p:spPr bwMode="auto">
            <a:xfrm>
              <a:off x="13296064" y="10607541"/>
              <a:ext cx="1265763" cy="1166060"/>
            </a:xfrm>
            <a:custGeom>
              <a:avLst/>
              <a:gdLst>
                <a:gd name="T0" fmla="*/ 1085 w 2206"/>
                <a:gd name="T1" fmla="*/ 2005 h 2035"/>
                <a:gd name="T2" fmla="*/ 1085 w 2206"/>
                <a:gd name="T3" fmla="*/ 2005 h 2035"/>
                <a:gd name="T4" fmla="*/ 383 w 2206"/>
                <a:gd name="T5" fmla="*/ 1714 h 2035"/>
                <a:gd name="T6" fmla="*/ 383 w 2206"/>
                <a:gd name="T7" fmla="*/ 314 h 2035"/>
                <a:gd name="T8" fmla="*/ 1085 w 2206"/>
                <a:gd name="T9" fmla="*/ 23 h 2035"/>
                <a:gd name="T10" fmla="*/ 1788 w 2206"/>
                <a:gd name="T11" fmla="*/ 314 h 2035"/>
                <a:gd name="T12" fmla="*/ 1788 w 2206"/>
                <a:gd name="T13" fmla="*/ 1714 h 2035"/>
                <a:gd name="T14" fmla="*/ 1085 w 2206"/>
                <a:gd name="T15" fmla="*/ 2005 h 2035"/>
                <a:gd name="T16" fmla="*/ 1085 w 2206"/>
                <a:gd name="T17" fmla="*/ 0 h 2035"/>
                <a:gd name="T18" fmla="*/ 1085 w 2206"/>
                <a:gd name="T19" fmla="*/ 0 h 2035"/>
                <a:gd name="T20" fmla="*/ 366 w 2206"/>
                <a:gd name="T21" fmla="*/ 297 h 2035"/>
                <a:gd name="T22" fmla="*/ 68 w 2206"/>
                <a:gd name="T23" fmla="*/ 1017 h 2035"/>
                <a:gd name="T24" fmla="*/ 366 w 2206"/>
                <a:gd name="T25" fmla="*/ 1737 h 2035"/>
                <a:gd name="T26" fmla="*/ 1085 w 2206"/>
                <a:gd name="T27" fmla="*/ 2034 h 2035"/>
                <a:gd name="T28" fmla="*/ 1085 w 2206"/>
                <a:gd name="T29" fmla="*/ 2034 h 2035"/>
                <a:gd name="T30" fmla="*/ 1805 w 2206"/>
                <a:gd name="T31" fmla="*/ 1737 h 2035"/>
                <a:gd name="T32" fmla="*/ 1805 w 2206"/>
                <a:gd name="T33" fmla="*/ 297 h 2035"/>
                <a:gd name="T34" fmla="*/ 1085 w 2206"/>
                <a:gd name="T35" fmla="*/ 0 h 2035"/>
                <a:gd name="T36" fmla="*/ 1085 w 2206"/>
                <a:gd name="T37" fmla="*/ 2005 h 2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6" h="2035">
                  <a:moveTo>
                    <a:pt x="1085" y="2005"/>
                  </a:moveTo>
                  <a:lnTo>
                    <a:pt x="1085" y="2005"/>
                  </a:lnTo>
                  <a:cubicBezTo>
                    <a:pt x="823" y="2005"/>
                    <a:pt x="571" y="1902"/>
                    <a:pt x="383" y="1714"/>
                  </a:cubicBezTo>
                  <a:cubicBezTo>
                    <a:pt x="0" y="1331"/>
                    <a:pt x="0" y="703"/>
                    <a:pt x="383" y="314"/>
                  </a:cubicBezTo>
                  <a:cubicBezTo>
                    <a:pt x="571" y="126"/>
                    <a:pt x="823" y="23"/>
                    <a:pt x="1085" y="23"/>
                  </a:cubicBezTo>
                  <a:cubicBezTo>
                    <a:pt x="1354" y="23"/>
                    <a:pt x="1600" y="126"/>
                    <a:pt x="1788" y="314"/>
                  </a:cubicBezTo>
                  <a:cubicBezTo>
                    <a:pt x="2177" y="703"/>
                    <a:pt x="2177" y="1331"/>
                    <a:pt x="1788" y="1714"/>
                  </a:cubicBezTo>
                  <a:cubicBezTo>
                    <a:pt x="1600" y="1902"/>
                    <a:pt x="1354" y="2005"/>
                    <a:pt x="1085" y="2005"/>
                  </a:cubicBezTo>
                  <a:lnTo>
                    <a:pt x="1085" y="0"/>
                  </a:lnTo>
                  <a:lnTo>
                    <a:pt x="1085" y="0"/>
                  </a:lnTo>
                  <a:cubicBezTo>
                    <a:pt x="817" y="0"/>
                    <a:pt x="560" y="103"/>
                    <a:pt x="366" y="297"/>
                  </a:cubicBezTo>
                  <a:cubicBezTo>
                    <a:pt x="177" y="486"/>
                    <a:pt x="68" y="743"/>
                    <a:pt x="68" y="1017"/>
                  </a:cubicBezTo>
                  <a:cubicBezTo>
                    <a:pt x="68" y="1285"/>
                    <a:pt x="177" y="1542"/>
                    <a:pt x="366" y="1737"/>
                  </a:cubicBezTo>
                  <a:cubicBezTo>
                    <a:pt x="560" y="1925"/>
                    <a:pt x="817" y="2034"/>
                    <a:pt x="1085" y="2034"/>
                  </a:cubicBezTo>
                  <a:lnTo>
                    <a:pt x="1085" y="2034"/>
                  </a:lnTo>
                  <a:cubicBezTo>
                    <a:pt x="1360" y="2034"/>
                    <a:pt x="1611" y="1925"/>
                    <a:pt x="1805" y="1737"/>
                  </a:cubicBezTo>
                  <a:cubicBezTo>
                    <a:pt x="2205" y="1337"/>
                    <a:pt x="2205" y="691"/>
                    <a:pt x="1805" y="297"/>
                  </a:cubicBezTo>
                  <a:cubicBezTo>
                    <a:pt x="1611" y="103"/>
                    <a:pt x="1360" y="0"/>
                    <a:pt x="1085" y="0"/>
                  </a:cubicBezTo>
                  <a:lnTo>
                    <a:pt x="1085" y="200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36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Group 142"/>
          <p:cNvGrpSpPr/>
          <p:nvPr/>
        </p:nvGrpSpPr>
        <p:grpSpPr>
          <a:xfrm>
            <a:off x="8050718" y="4791787"/>
            <a:ext cx="526983" cy="485283"/>
            <a:chOff x="13296064" y="10607541"/>
            <a:chExt cx="1265763" cy="1166060"/>
          </a:xfrm>
          <a:solidFill>
            <a:srgbClr val="C00000"/>
          </a:solidFill>
        </p:grpSpPr>
        <p:sp>
          <p:nvSpPr>
            <p:cNvPr id="44" name="Freeform: Shape 143"/>
            <p:cNvSpPr>
              <a:spLocks/>
            </p:cNvSpPr>
            <p:nvPr/>
          </p:nvSpPr>
          <p:spPr bwMode="auto">
            <a:xfrm>
              <a:off x="13349333" y="10670914"/>
              <a:ext cx="1141470" cy="1039314"/>
            </a:xfrm>
            <a:custGeom>
              <a:avLst/>
              <a:gdLst>
                <a:gd name="T0" fmla="*/ 994 w 1989"/>
                <a:gd name="T1" fmla="*/ 0 h 1812"/>
                <a:gd name="T2" fmla="*/ 994 w 1989"/>
                <a:gd name="T3" fmla="*/ 0 h 1812"/>
                <a:gd name="T4" fmla="*/ 354 w 1989"/>
                <a:gd name="T5" fmla="*/ 268 h 1812"/>
                <a:gd name="T6" fmla="*/ 354 w 1989"/>
                <a:gd name="T7" fmla="*/ 1548 h 1812"/>
                <a:gd name="T8" fmla="*/ 994 w 1989"/>
                <a:gd name="T9" fmla="*/ 1811 h 1812"/>
                <a:gd name="T10" fmla="*/ 1634 w 1989"/>
                <a:gd name="T11" fmla="*/ 1548 h 1812"/>
                <a:gd name="T12" fmla="*/ 1634 w 1989"/>
                <a:gd name="T13" fmla="*/ 268 h 1812"/>
                <a:gd name="T14" fmla="*/ 994 w 1989"/>
                <a:gd name="T15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9" h="1812">
                  <a:moveTo>
                    <a:pt x="994" y="0"/>
                  </a:moveTo>
                  <a:lnTo>
                    <a:pt x="994" y="0"/>
                  </a:lnTo>
                  <a:cubicBezTo>
                    <a:pt x="766" y="0"/>
                    <a:pt x="532" y="91"/>
                    <a:pt x="354" y="268"/>
                  </a:cubicBezTo>
                  <a:cubicBezTo>
                    <a:pt x="0" y="622"/>
                    <a:pt x="0" y="1194"/>
                    <a:pt x="354" y="1548"/>
                  </a:cubicBezTo>
                  <a:cubicBezTo>
                    <a:pt x="532" y="1725"/>
                    <a:pt x="766" y="1811"/>
                    <a:pt x="994" y="1811"/>
                  </a:cubicBezTo>
                  <a:cubicBezTo>
                    <a:pt x="1229" y="1811"/>
                    <a:pt x="1457" y="1725"/>
                    <a:pt x="1634" y="1548"/>
                  </a:cubicBezTo>
                  <a:cubicBezTo>
                    <a:pt x="1988" y="1194"/>
                    <a:pt x="1988" y="622"/>
                    <a:pt x="1634" y="268"/>
                  </a:cubicBezTo>
                  <a:cubicBezTo>
                    <a:pt x="1457" y="91"/>
                    <a:pt x="1229" y="0"/>
                    <a:pt x="994" y="0"/>
                  </a:cubicBezTo>
                </a:path>
              </a:pathLst>
            </a:custGeom>
            <a:solidFill>
              <a:srgbClr val="C00000"/>
            </a:solidFill>
            <a:ln w="9525" cap="flat">
              <a:solidFill>
                <a:srgbClr val="808080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sz="36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5</a:t>
              </a:r>
              <a:endParaRPr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: Shape 144"/>
            <p:cNvSpPr>
              <a:spLocks/>
            </p:cNvSpPr>
            <p:nvPr/>
          </p:nvSpPr>
          <p:spPr bwMode="auto">
            <a:xfrm>
              <a:off x="13296064" y="10607541"/>
              <a:ext cx="1265763" cy="1166060"/>
            </a:xfrm>
            <a:custGeom>
              <a:avLst/>
              <a:gdLst>
                <a:gd name="T0" fmla="*/ 1085 w 2206"/>
                <a:gd name="T1" fmla="*/ 2005 h 2035"/>
                <a:gd name="T2" fmla="*/ 1085 w 2206"/>
                <a:gd name="T3" fmla="*/ 2005 h 2035"/>
                <a:gd name="T4" fmla="*/ 383 w 2206"/>
                <a:gd name="T5" fmla="*/ 1714 h 2035"/>
                <a:gd name="T6" fmla="*/ 383 w 2206"/>
                <a:gd name="T7" fmla="*/ 314 h 2035"/>
                <a:gd name="T8" fmla="*/ 1085 w 2206"/>
                <a:gd name="T9" fmla="*/ 23 h 2035"/>
                <a:gd name="T10" fmla="*/ 1788 w 2206"/>
                <a:gd name="T11" fmla="*/ 314 h 2035"/>
                <a:gd name="T12" fmla="*/ 1788 w 2206"/>
                <a:gd name="T13" fmla="*/ 1714 h 2035"/>
                <a:gd name="T14" fmla="*/ 1085 w 2206"/>
                <a:gd name="T15" fmla="*/ 2005 h 2035"/>
                <a:gd name="T16" fmla="*/ 1085 w 2206"/>
                <a:gd name="T17" fmla="*/ 0 h 2035"/>
                <a:gd name="T18" fmla="*/ 1085 w 2206"/>
                <a:gd name="T19" fmla="*/ 0 h 2035"/>
                <a:gd name="T20" fmla="*/ 366 w 2206"/>
                <a:gd name="T21" fmla="*/ 297 h 2035"/>
                <a:gd name="T22" fmla="*/ 68 w 2206"/>
                <a:gd name="T23" fmla="*/ 1017 h 2035"/>
                <a:gd name="T24" fmla="*/ 366 w 2206"/>
                <a:gd name="T25" fmla="*/ 1737 h 2035"/>
                <a:gd name="T26" fmla="*/ 1085 w 2206"/>
                <a:gd name="T27" fmla="*/ 2034 h 2035"/>
                <a:gd name="T28" fmla="*/ 1085 w 2206"/>
                <a:gd name="T29" fmla="*/ 2034 h 2035"/>
                <a:gd name="T30" fmla="*/ 1805 w 2206"/>
                <a:gd name="T31" fmla="*/ 1737 h 2035"/>
                <a:gd name="T32" fmla="*/ 1805 w 2206"/>
                <a:gd name="T33" fmla="*/ 297 h 2035"/>
                <a:gd name="T34" fmla="*/ 1085 w 2206"/>
                <a:gd name="T35" fmla="*/ 0 h 2035"/>
                <a:gd name="T36" fmla="*/ 1085 w 2206"/>
                <a:gd name="T37" fmla="*/ 2005 h 2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6" h="2035">
                  <a:moveTo>
                    <a:pt x="1085" y="2005"/>
                  </a:moveTo>
                  <a:lnTo>
                    <a:pt x="1085" y="2005"/>
                  </a:lnTo>
                  <a:cubicBezTo>
                    <a:pt x="823" y="2005"/>
                    <a:pt x="571" y="1902"/>
                    <a:pt x="383" y="1714"/>
                  </a:cubicBezTo>
                  <a:cubicBezTo>
                    <a:pt x="0" y="1331"/>
                    <a:pt x="0" y="703"/>
                    <a:pt x="383" y="314"/>
                  </a:cubicBezTo>
                  <a:cubicBezTo>
                    <a:pt x="571" y="126"/>
                    <a:pt x="823" y="23"/>
                    <a:pt x="1085" y="23"/>
                  </a:cubicBezTo>
                  <a:cubicBezTo>
                    <a:pt x="1354" y="23"/>
                    <a:pt x="1600" y="126"/>
                    <a:pt x="1788" y="314"/>
                  </a:cubicBezTo>
                  <a:cubicBezTo>
                    <a:pt x="2177" y="703"/>
                    <a:pt x="2177" y="1331"/>
                    <a:pt x="1788" y="1714"/>
                  </a:cubicBezTo>
                  <a:cubicBezTo>
                    <a:pt x="1600" y="1902"/>
                    <a:pt x="1354" y="2005"/>
                    <a:pt x="1085" y="2005"/>
                  </a:cubicBezTo>
                  <a:lnTo>
                    <a:pt x="1085" y="0"/>
                  </a:lnTo>
                  <a:lnTo>
                    <a:pt x="1085" y="0"/>
                  </a:lnTo>
                  <a:cubicBezTo>
                    <a:pt x="817" y="0"/>
                    <a:pt x="560" y="103"/>
                    <a:pt x="366" y="297"/>
                  </a:cubicBezTo>
                  <a:cubicBezTo>
                    <a:pt x="177" y="486"/>
                    <a:pt x="68" y="743"/>
                    <a:pt x="68" y="1017"/>
                  </a:cubicBezTo>
                  <a:cubicBezTo>
                    <a:pt x="68" y="1285"/>
                    <a:pt x="177" y="1542"/>
                    <a:pt x="366" y="1737"/>
                  </a:cubicBezTo>
                  <a:cubicBezTo>
                    <a:pt x="560" y="1925"/>
                    <a:pt x="817" y="2034"/>
                    <a:pt x="1085" y="2034"/>
                  </a:cubicBezTo>
                  <a:lnTo>
                    <a:pt x="1085" y="2034"/>
                  </a:lnTo>
                  <a:cubicBezTo>
                    <a:pt x="1360" y="2034"/>
                    <a:pt x="1611" y="1925"/>
                    <a:pt x="1805" y="1737"/>
                  </a:cubicBezTo>
                  <a:cubicBezTo>
                    <a:pt x="2205" y="1337"/>
                    <a:pt x="2205" y="691"/>
                    <a:pt x="1805" y="297"/>
                  </a:cubicBezTo>
                  <a:cubicBezTo>
                    <a:pt x="1611" y="103"/>
                    <a:pt x="1360" y="0"/>
                    <a:pt x="1085" y="0"/>
                  </a:cubicBezTo>
                  <a:lnTo>
                    <a:pt x="1085" y="200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36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Group 152"/>
          <p:cNvGrpSpPr/>
          <p:nvPr/>
        </p:nvGrpSpPr>
        <p:grpSpPr>
          <a:xfrm>
            <a:off x="7540450" y="3687886"/>
            <a:ext cx="526983" cy="485283"/>
            <a:chOff x="13296063" y="10607541"/>
            <a:chExt cx="1265763" cy="1166060"/>
          </a:xfrm>
          <a:solidFill>
            <a:srgbClr val="C00000"/>
          </a:solidFill>
        </p:grpSpPr>
        <p:sp>
          <p:nvSpPr>
            <p:cNvPr id="47" name="Freeform: Shape 154"/>
            <p:cNvSpPr>
              <a:spLocks/>
            </p:cNvSpPr>
            <p:nvPr/>
          </p:nvSpPr>
          <p:spPr bwMode="auto">
            <a:xfrm>
              <a:off x="13349333" y="10670914"/>
              <a:ext cx="1141470" cy="1039314"/>
            </a:xfrm>
            <a:custGeom>
              <a:avLst/>
              <a:gdLst>
                <a:gd name="T0" fmla="*/ 994 w 1989"/>
                <a:gd name="T1" fmla="*/ 0 h 1812"/>
                <a:gd name="T2" fmla="*/ 994 w 1989"/>
                <a:gd name="T3" fmla="*/ 0 h 1812"/>
                <a:gd name="T4" fmla="*/ 354 w 1989"/>
                <a:gd name="T5" fmla="*/ 268 h 1812"/>
                <a:gd name="T6" fmla="*/ 354 w 1989"/>
                <a:gd name="T7" fmla="*/ 1548 h 1812"/>
                <a:gd name="T8" fmla="*/ 994 w 1989"/>
                <a:gd name="T9" fmla="*/ 1811 h 1812"/>
                <a:gd name="T10" fmla="*/ 1634 w 1989"/>
                <a:gd name="T11" fmla="*/ 1548 h 1812"/>
                <a:gd name="T12" fmla="*/ 1634 w 1989"/>
                <a:gd name="T13" fmla="*/ 268 h 1812"/>
                <a:gd name="T14" fmla="*/ 994 w 1989"/>
                <a:gd name="T15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9" h="1812">
                  <a:moveTo>
                    <a:pt x="994" y="0"/>
                  </a:moveTo>
                  <a:lnTo>
                    <a:pt x="994" y="0"/>
                  </a:lnTo>
                  <a:cubicBezTo>
                    <a:pt x="766" y="0"/>
                    <a:pt x="532" y="91"/>
                    <a:pt x="354" y="268"/>
                  </a:cubicBezTo>
                  <a:cubicBezTo>
                    <a:pt x="0" y="622"/>
                    <a:pt x="0" y="1194"/>
                    <a:pt x="354" y="1548"/>
                  </a:cubicBezTo>
                  <a:cubicBezTo>
                    <a:pt x="532" y="1725"/>
                    <a:pt x="766" y="1811"/>
                    <a:pt x="994" y="1811"/>
                  </a:cubicBezTo>
                  <a:cubicBezTo>
                    <a:pt x="1229" y="1811"/>
                    <a:pt x="1457" y="1725"/>
                    <a:pt x="1634" y="1548"/>
                  </a:cubicBezTo>
                  <a:cubicBezTo>
                    <a:pt x="1988" y="1194"/>
                    <a:pt x="1988" y="622"/>
                    <a:pt x="1634" y="268"/>
                  </a:cubicBezTo>
                  <a:cubicBezTo>
                    <a:pt x="1457" y="91"/>
                    <a:pt x="1229" y="0"/>
                    <a:pt x="994" y="0"/>
                  </a:cubicBezTo>
                </a:path>
              </a:pathLst>
            </a:custGeom>
            <a:solidFill>
              <a:srgbClr val="C00000"/>
            </a:solidFill>
            <a:ln w="9525" cap="flat">
              <a:solidFill>
                <a:schemeClr val="accent3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4</a:t>
              </a:r>
              <a:endParaRPr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: Shape 155"/>
            <p:cNvSpPr>
              <a:spLocks/>
            </p:cNvSpPr>
            <p:nvPr/>
          </p:nvSpPr>
          <p:spPr bwMode="auto">
            <a:xfrm>
              <a:off x="13296063" y="10607541"/>
              <a:ext cx="1265763" cy="1166060"/>
            </a:xfrm>
            <a:custGeom>
              <a:avLst/>
              <a:gdLst>
                <a:gd name="T0" fmla="*/ 1085 w 2206"/>
                <a:gd name="T1" fmla="*/ 2005 h 2035"/>
                <a:gd name="T2" fmla="*/ 1085 w 2206"/>
                <a:gd name="T3" fmla="*/ 2005 h 2035"/>
                <a:gd name="T4" fmla="*/ 383 w 2206"/>
                <a:gd name="T5" fmla="*/ 1714 h 2035"/>
                <a:gd name="T6" fmla="*/ 383 w 2206"/>
                <a:gd name="T7" fmla="*/ 314 h 2035"/>
                <a:gd name="T8" fmla="*/ 1085 w 2206"/>
                <a:gd name="T9" fmla="*/ 23 h 2035"/>
                <a:gd name="T10" fmla="*/ 1788 w 2206"/>
                <a:gd name="T11" fmla="*/ 314 h 2035"/>
                <a:gd name="T12" fmla="*/ 1788 w 2206"/>
                <a:gd name="T13" fmla="*/ 1714 h 2035"/>
                <a:gd name="T14" fmla="*/ 1085 w 2206"/>
                <a:gd name="T15" fmla="*/ 2005 h 2035"/>
                <a:gd name="T16" fmla="*/ 1085 w 2206"/>
                <a:gd name="T17" fmla="*/ 0 h 2035"/>
                <a:gd name="T18" fmla="*/ 1085 w 2206"/>
                <a:gd name="T19" fmla="*/ 0 h 2035"/>
                <a:gd name="T20" fmla="*/ 366 w 2206"/>
                <a:gd name="T21" fmla="*/ 297 h 2035"/>
                <a:gd name="T22" fmla="*/ 68 w 2206"/>
                <a:gd name="T23" fmla="*/ 1017 h 2035"/>
                <a:gd name="T24" fmla="*/ 366 w 2206"/>
                <a:gd name="T25" fmla="*/ 1737 h 2035"/>
                <a:gd name="T26" fmla="*/ 1085 w 2206"/>
                <a:gd name="T27" fmla="*/ 2034 h 2035"/>
                <a:gd name="T28" fmla="*/ 1085 w 2206"/>
                <a:gd name="T29" fmla="*/ 2034 h 2035"/>
                <a:gd name="T30" fmla="*/ 1805 w 2206"/>
                <a:gd name="T31" fmla="*/ 1737 h 2035"/>
                <a:gd name="T32" fmla="*/ 1805 w 2206"/>
                <a:gd name="T33" fmla="*/ 297 h 2035"/>
                <a:gd name="T34" fmla="*/ 1085 w 2206"/>
                <a:gd name="T35" fmla="*/ 0 h 2035"/>
                <a:gd name="T36" fmla="*/ 1085 w 2206"/>
                <a:gd name="T37" fmla="*/ 2005 h 2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6" h="2035">
                  <a:moveTo>
                    <a:pt x="1085" y="2005"/>
                  </a:moveTo>
                  <a:lnTo>
                    <a:pt x="1085" y="2005"/>
                  </a:lnTo>
                  <a:cubicBezTo>
                    <a:pt x="823" y="2005"/>
                    <a:pt x="571" y="1902"/>
                    <a:pt x="383" y="1714"/>
                  </a:cubicBezTo>
                  <a:cubicBezTo>
                    <a:pt x="0" y="1331"/>
                    <a:pt x="0" y="703"/>
                    <a:pt x="383" y="314"/>
                  </a:cubicBezTo>
                  <a:cubicBezTo>
                    <a:pt x="571" y="126"/>
                    <a:pt x="823" y="23"/>
                    <a:pt x="1085" y="23"/>
                  </a:cubicBezTo>
                  <a:cubicBezTo>
                    <a:pt x="1354" y="23"/>
                    <a:pt x="1600" y="126"/>
                    <a:pt x="1788" y="314"/>
                  </a:cubicBezTo>
                  <a:cubicBezTo>
                    <a:pt x="2177" y="703"/>
                    <a:pt x="2177" y="1331"/>
                    <a:pt x="1788" y="1714"/>
                  </a:cubicBezTo>
                  <a:cubicBezTo>
                    <a:pt x="1600" y="1902"/>
                    <a:pt x="1354" y="2005"/>
                    <a:pt x="1085" y="2005"/>
                  </a:cubicBezTo>
                  <a:lnTo>
                    <a:pt x="1085" y="0"/>
                  </a:lnTo>
                  <a:lnTo>
                    <a:pt x="1085" y="0"/>
                  </a:lnTo>
                  <a:cubicBezTo>
                    <a:pt x="817" y="0"/>
                    <a:pt x="560" y="103"/>
                    <a:pt x="366" y="297"/>
                  </a:cubicBezTo>
                  <a:cubicBezTo>
                    <a:pt x="177" y="486"/>
                    <a:pt x="68" y="743"/>
                    <a:pt x="68" y="1017"/>
                  </a:cubicBezTo>
                  <a:cubicBezTo>
                    <a:pt x="68" y="1285"/>
                    <a:pt x="177" y="1542"/>
                    <a:pt x="366" y="1737"/>
                  </a:cubicBezTo>
                  <a:cubicBezTo>
                    <a:pt x="560" y="1925"/>
                    <a:pt x="817" y="2034"/>
                    <a:pt x="1085" y="2034"/>
                  </a:cubicBezTo>
                  <a:lnTo>
                    <a:pt x="1085" y="2034"/>
                  </a:lnTo>
                  <a:cubicBezTo>
                    <a:pt x="1360" y="2034"/>
                    <a:pt x="1611" y="1925"/>
                    <a:pt x="1805" y="1737"/>
                  </a:cubicBezTo>
                  <a:cubicBezTo>
                    <a:pt x="2205" y="1337"/>
                    <a:pt x="2205" y="691"/>
                    <a:pt x="1805" y="297"/>
                  </a:cubicBezTo>
                  <a:cubicBezTo>
                    <a:pt x="1611" y="103"/>
                    <a:pt x="1360" y="0"/>
                    <a:pt x="1085" y="0"/>
                  </a:cubicBezTo>
                  <a:lnTo>
                    <a:pt x="1085" y="2005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36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文本框 26"/>
          <p:cNvSpPr txBox="1"/>
          <p:nvPr/>
        </p:nvSpPr>
        <p:spPr>
          <a:xfrm>
            <a:off x="2577433" y="3370466"/>
            <a:ext cx="2518639" cy="8771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“木偶型”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工作不推不动，甚至推而不动</a:t>
            </a:r>
          </a:p>
        </p:txBody>
      </p:sp>
      <p:sp>
        <p:nvSpPr>
          <p:cNvPr id="50" name="文本框 27"/>
          <p:cNvSpPr txBox="1"/>
          <p:nvPr/>
        </p:nvSpPr>
        <p:spPr>
          <a:xfrm>
            <a:off x="1779204" y="4579064"/>
            <a:ext cx="2698175" cy="8771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“打盹型”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4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精神萎靡不振，遇事装聋作哑；</a:t>
            </a:r>
          </a:p>
        </p:txBody>
      </p:sp>
      <p:sp>
        <p:nvSpPr>
          <p:cNvPr id="51" name="文本框 28"/>
          <p:cNvSpPr txBox="1"/>
          <p:nvPr/>
        </p:nvSpPr>
        <p:spPr>
          <a:xfrm>
            <a:off x="8037863" y="3344589"/>
            <a:ext cx="3082848" cy="8771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“比划型”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用会议贯彻会议，以文件落实</a:t>
            </a:r>
            <a:r>
              <a:rPr lang="zh-CN" altLang="en-US" sz="14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</a:t>
            </a:r>
            <a:endParaRPr lang="zh-CN" altLang="en-US" sz="1400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29"/>
          <p:cNvSpPr txBox="1"/>
          <p:nvPr/>
        </p:nvSpPr>
        <p:spPr>
          <a:xfrm>
            <a:off x="8548131" y="4655013"/>
            <a:ext cx="2159566" cy="8771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“说唱型”</a:t>
            </a: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动口不动手，务虚不</a:t>
            </a:r>
            <a:r>
              <a:rPr lang="zh-CN" altLang="en-US" sz="14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务实</a:t>
            </a:r>
            <a:endParaRPr lang="zh-CN" altLang="en-US" sz="1400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Group 142"/>
          <p:cNvGrpSpPr/>
          <p:nvPr/>
        </p:nvGrpSpPr>
        <p:grpSpPr>
          <a:xfrm>
            <a:off x="6424294" y="3239561"/>
            <a:ext cx="526983" cy="485283"/>
            <a:chOff x="13296064" y="10607541"/>
            <a:chExt cx="1265763" cy="1166060"/>
          </a:xfrm>
          <a:solidFill>
            <a:srgbClr val="C00000"/>
          </a:solidFill>
        </p:grpSpPr>
        <p:sp>
          <p:nvSpPr>
            <p:cNvPr id="54" name="Freeform: Shape 143"/>
            <p:cNvSpPr>
              <a:spLocks/>
            </p:cNvSpPr>
            <p:nvPr/>
          </p:nvSpPr>
          <p:spPr bwMode="auto">
            <a:xfrm>
              <a:off x="13349333" y="10670914"/>
              <a:ext cx="1141470" cy="1039314"/>
            </a:xfrm>
            <a:custGeom>
              <a:avLst/>
              <a:gdLst>
                <a:gd name="T0" fmla="*/ 994 w 1989"/>
                <a:gd name="T1" fmla="*/ 0 h 1812"/>
                <a:gd name="T2" fmla="*/ 994 w 1989"/>
                <a:gd name="T3" fmla="*/ 0 h 1812"/>
                <a:gd name="T4" fmla="*/ 354 w 1989"/>
                <a:gd name="T5" fmla="*/ 268 h 1812"/>
                <a:gd name="T6" fmla="*/ 354 w 1989"/>
                <a:gd name="T7" fmla="*/ 1548 h 1812"/>
                <a:gd name="T8" fmla="*/ 994 w 1989"/>
                <a:gd name="T9" fmla="*/ 1811 h 1812"/>
                <a:gd name="T10" fmla="*/ 1634 w 1989"/>
                <a:gd name="T11" fmla="*/ 1548 h 1812"/>
                <a:gd name="T12" fmla="*/ 1634 w 1989"/>
                <a:gd name="T13" fmla="*/ 268 h 1812"/>
                <a:gd name="T14" fmla="*/ 994 w 1989"/>
                <a:gd name="T15" fmla="*/ 0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9" h="1812">
                  <a:moveTo>
                    <a:pt x="994" y="0"/>
                  </a:moveTo>
                  <a:lnTo>
                    <a:pt x="994" y="0"/>
                  </a:lnTo>
                  <a:cubicBezTo>
                    <a:pt x="766" y="0"/>
                    <a:pt x="532" y="91"/>
                    <a:pt x="354" y="268"/>
                  </a:cubicBezTo>
                  <a:cubicBezTo>
                    <a:pt x="0" y="622"/>
                    <a:pt x="0" y="1194"/>
                    <a:pt x="354" y="1548"/>
                  </a:cubicBezTo>
                  <a:cubicBezTo>
                    <a:pt x="532" y="1725"/>
                    <a:pt x="766" y="1811"/>
                    <a:pt x="994" y="1811"/>
                  </a:cubicBezTo>
                  <a:cubicBezTo>
                    <a:pt x="1229" y="1811"/>
                    <a:pt x="1457" y="1725"/>
                    <a:pt x="1634" y="1548"/>
                  </a:cubicBezTo>
                  <a:cubicBezTo>
                    <a:pt x="1988" y="1194"/>
                    <a:pt x="1988" y="622"/>
                    <a:pt x="1634" y="268"/>
                  </a:cubicBezTo>
                  <a:cubicBezTo>
                    <a:pt x="1457" y="91"/>
                    <a:pt x="1229" y="0"/>
                    <a:pt x="994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sz="36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3</a:t>
              </a:r>
              <a:endParaRPr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: Shape 144"/>
            <p:cNvSpPr>
              <a:spLocks/>
            </p:cNvSpPr>
            <p:nvPr/>
          </p:nvSpPr>
          <p:spPr bwMode="auto">
            <a:xfrm>
              <a:off x="13296064" y="10607541"/>
              <a:ext cx="1265763" cy="1166060"/>
            </a:xfrm>
            <a:custGeom>
              <a:avLst/>
              <a:gdLst>
                <a:gd name="T0" fmla="*/ 1085 w 2206"/>
                <a:gd name="T1" fmla="*/ 2005 h 2035"/>
                <a:gd name="T2" fmla="*/ 1085 w 2206"/>
                <a:gd name="T3" fmla="*/ 2005 h 2035"/>
                <a:gd name="T4" fmla="*/ 383 w 2206"/>
                <a:gd name="T5" fmla="*/ 1714 h 2035"/>
                <a:gd name="T6" fmla="*/ 383 w 2206"/>
                <a:gd name="T7" fmla="*/ 314 h 2035"/>
                <a:gd name="T8" fmla="*/ 1085 w 2206"/>
                <a:gd name="T9" fmla="*/ 23 h 2035"/>
                <a:gd name="T10" fmla="*/ 1788 w 2206"/>
                <a:gd name="T11" fmla="*/ 314 h 2035"/>
                <a:gd name="T12" fmla="*/ 1788 w 2206"/>
                <a:gd name="T13" fmla="*/ 1714 h 2035"/>
                <a:gd name="T14" fmla="*/ 1085 w 2206"/>
                <a:gd name="T15" fmla="*/ 2005 h 2035"/>
                <a:gd name="T16" fmla="*/ 1085 w 2206"/>
                <a:gd name="T17" fmla="*/ 0 h 2035"/>
                <a:gd name="T18" fmla="*/ 1085 w 2206"/>
                <a:gd name="T19" fmla="*/ 0 h 2035"/>
                <a:gd name="T20" fmla="*/ 366 w 2206"/>
                <a:gd name="T21" fmla="*/ 297 h 2035"/>
                <a:gd name="T22" fmla="*/ 68 w 2206"/>
                <a:gd name="T23" fmla="*/ 1017 h 2035"/>
                <a:gd name="T24" fmla="*/ 366 w 2206"/>
                <a:gd name="T25" fmla="*/ 1737 h 2035"/>
                <a:gd name="T26" fmla="*/ 1085 w 2206"/>
                <a:gd name="T27" fmla="*/ 2034 h 2035"/>
                <a:gd name="T28" fmla="*/ 1085 w 2206"/>
                <a:gd name="T29" fmla="*/ 2034 h 2035"/>
                <a:gd name="T30" fmla="*/ 1805 w 2206"/>
                <a:gd name="T31" fmla="*/ 1737 h 2035"/>
                <a:gd name="T32" fmla="*/ 1805 w 2206"/>
                <a:gd name="T33" fmla="*/ 297 h 2035"/>
                <a:gd name="T34" fmla="*/ 1085 w 2206"/>
                <a:gd name="T35" fmla="*/ 0 h 2035"/>
                <a:gd name="T36" fmla="*/ 1085 w 2206"/>
                <a:gd name="T37" fmla="*/ 2005 h 2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6" h="2035">
                  <a:moveTo>
                    <a:pt x="1085" y="2005"/>
                  </a:moveTo>
                  <a:lnTo>
                    <a:pt x="1085" y="2005"/>
                  </a:lnTo>
                  <a:cubicBezTo>
                    <a:pt x="823" y="2005"/>
                    <a:pt x="571" y="1902"/>
                    <a:pt x="383" y="1714"/>
                  </a:cubicBezTo>
                  <a:cubicBezTo>
                    <a:pt x="0" y="1331"/>
                    <a:pt x="0" y="703"/>
                    <a:pt x="383" y="314"/>
                  </a:cubicBezTo>
                  <a:cubicBezTo>
                    <a:pt x="571" y="126"/>
                    <a:pt x="823" y="23"/>
                    <a:pt x="1085" y="23"/>
                  </a:cubicBezTo>
                  <a:cubicBezTo>
                    <a:pt x="1354" y="23"/>
                    <a:pt x="1600" y="126"/>
                    <a:pt x="1788" y="314"/>
                  </a:cubicBezTo>
                  <a:cubicBezTo>
                    <a:pt x="2177" y="703"/>
                    <a:pt x="2177" y="1331"/>
                    <a:pt x="1788" y="1714"/>
                  </a:cubicBezTo>
                  <a:cubicBezTo>
                    <a:pt x="1600" y="1902"/>
                    <a:pt x="1354" y="2005"/>
                    <a:pt x="1085" y="2005"/>
                  </a:cubicBezTo>
                  <a:lnTo>
                    <a:pt x="1085" y="0"/>
                  </a:lnTo>
                  <a:lnTo>
                    <a:pt x="1085" y="0"/>
                  </a:lnTo>
                  <a:cubicBezTo>
                    <a:pt x="817" y="0"/>
                    <a:pt x="560" y="103"/>
                    <a:pt x="366" y="297"/>
                  </a:cubicBezTo>
                  <a:cubicBezTo>
                    <a:pt x="177" y="486"/>
                    <a:pt x="68" y="743"/>
                    <a:pt x="68" y="1017"/>
                  </a:cubicBezTo>
                  <a:cubicBezTo>
                    <a:pt x="68" y="1285"/>
                    <a:pt x="177" y="1542"/>
                    <a:pt x="366" y="1737"/>
                  </a:cubicBezTo>
                  <a:cubicBezTo>
                    <a:pt x="560" y="1925"/>
                    <a:pt x="817" y="2034"/>
                    <a:pt x="1085" y="2034"/>
                  </a:cubicBezTo>
                  <a:lnTo>
                    <a:pt x="1085" y="2034"/>
                  </a:lnTo>
                  <a:cubicBezTo>
                    <a:pt x="1360" y="2034"/>
                    <a:pt x="1611" y="1925"/>
                    <a:pt x="1805" y="1737"/>
                  </a:cubicBezTo>
                  <a:cubicBezTo>
                    <a:pt x="2205" y="1337"/>
                    <a:pt x="2205" y="691"/>
                    <a:pt x="1805" y="297"/>
                  </a:cubicBezTo>
                  <a:cubicBezTo>
                    <a:pt x="1611" y="103"/>
                    <a:pt x="1360" y="0"/>
                    <a:pt x="1085" y="0"/>
                  </a:cubicBezTo>
                  <a:lnTo>
                    <a:pt x="1085" y="200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36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文本框 33"/>
          <p:cNvSpPr txBox="1"/>
          <p:nvPr/>
        </p:nvSpPr>
        <p:spPr>
          <a:xfrm>
            <a:off x="5226154" y="2316231"/>
            <a:ext cx="2877711" cy="8771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“太极型”</a:t>
            </a:r>
          </a:p>
          <a:p>
            <a:pPr lvl="0" algn="ctr">
              <a:lnSpc>
                <a:spcPct val="150000"/>
              </a:lnSpc>
            </a:pPr>
            <a:r>
              <a:rPr lang="zh-CN" altLang="en-US" sz="14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有问题左躲右闪，遇矛盾</a:t>
            </a:r>
            <a:r>
              <a:rPr lang="zh-CN" altLang="en-US" sz="14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上推下卸</a:t>
            </a:r>
            <a:endParaRPr lang="zh-CN" altLang="en-US" sz="1400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925558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0" grpId="0"/>
      <p:bldP spid="49" grpId="0"/>
      <p:bldP spid="50" grpId="0"/>
      <p:bldP spid="51" grpId="0"/>
      <p:bldP spid="52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全面从严治党新常态下为何强调责任担当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13" name="矩形 12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五种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官僚主义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502490" y="2655253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不负责任的官僚主义</a:t>
            </a:r>
          </a:p>
        </p:txBody>
      </p:sp>
      <p:sp>
        <p:nvSpPr>
          <p:cNvPr id="58" name="矩形 57"/>
          <p:cNvSpPr/>
          <p:nvPr/>
        </p:nvSpPr>
        <p:spPr>
          <a:xfrm>
            <a:off x="3668042" y="5368585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做官混饭吃的官僚主义</a:t>
            </a:r>
          </a:p>
        </p:txBody>
      </p:sp>
      <p:sp>
        <p:nvSpPr>
          <p:cNvPr id="59" name="矩形 58"/>
          <p:cNvSpPr/>
          <p:nvPr/>
        </p:nvSpPr>
        <p:spPr>
          <a:xfrm>
            <a:off x="5411879" y="2620529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颟顸无能的官僚主义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3253571" y="3556259"/>
            <a:ext cx="759995" cy="779640"/>
            <a:chOff x="1564751" y="4827579"/>
            <a:chExt cx="1240279" cy="1240279"/>
          </a:xfrm>
        </p:grpSpPr>
        <p:sp>
          <p:nvSpPr>
            <p:cNvPr id="61" name="矩形: 圆角 9"/>
            <p:cNvSpPr/>
            <p:nvPr/>
          </p:nvSpPr>
          <p:spPr>
            <a:xfrm>
              <a:off x="1564751" y="4827579"/>
              <a:ext cx="1240279" cy="124027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2" name="Freeform 29"/>
            <p:cNvSpPr/>
            <p:nvPr/>
          </p:nvSpPr>
          <p:spPr bwMode="auto">
            <a:xfrm>
              <a:off x="1801370" y="5054731"/>
              <a:ext cx="879559" cy="785970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F8F0D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gradFill>
                  <a:gsLst>
                    <a:gs pos="50000">
                      <a:srgbClr val="FFFF0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endParaRPr>
            </a:p>
          </p:txBody>
        </p:sp>
      </p:grpSp>
      <p:cxnSp>
        <p:nvCxnSpPr>
          <p:cNvPr id="63" name="直接箭头连接符 62"/>
          <p:cNvCxnSpPr>
            <a:cxnSpLocks/>
            <a:stCxn id="61" idx="0"/>
          </p:cNvCxnSpPr>
          <p:nvPr/>
        </p:nvCxnSpPr>
        <p:spPr>
          <a:xfrm flipV="1">
            <a:off x="3633569" y="3056851"/>
            <a:ext cx="0" cy="499408"/>
          </a:xfrm>
          <a:prstGeom prst="straightConnector1">
            <a:avLst/>
          </a:prstGeom>
          <a:ln>
            <a:solidFill>
              <a:srgbClr val="E2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组合 63"/>
          <p:cNvGrpSpPr/>
          <p:nvPr/>
        </p:nvGrpSpPr>
        <p:grpSpPr>
          <a:xfrm>
            <a:off x="4571770" y="3904871"/>
            <a:ext cx="759995" cy="779640"/>
            <a:chOff x="1564751" y="4827579"/>
            <a:chExt cx="1240279" cy="1240279"/>
          </a:xfrm>
        </p:grpSpPr>
        <p:sp>
          <p:nvSpPr>
            <p:cNvPr id="65" name="矩形: 圆角 17"/>
            <p:cNvSpPr/>
            <p:nvPr/>
          </p:nvSpPr>
          <p:spPr>
            <a:xfrm>
              <a:off x="1564751" y="4827579"/>
              <a:ext cx="1240279" cy="124027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6" name="Freeform 29"/>
            <p:cNvSpPr/>
            <p:nvPr/>
          </p:nvSpPr>
          <p:spPr bwMode="auto">
            <a:xfrm>
              <a:off x="1801370" y="5054731"/>
              <a:ext cx="879559" cy="785970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F8F0D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gradFill>
                  <a:gsLst>
                    <a:gs pos="50000">
                      <a:srgbClr val="FFFF0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endParaRPr>
            </a:p>
          </p:txBody>
        </p:sp>
      </p:grpSp>
      <p:cxnSp>
        <p:nvCxnSpPr>
          <p:cNvPr id="67" name="直接箭头连接符 66"/>
          <p:cNvCxnSpPr>
            <a:cxnSpLocks/>
            <a:stCxn id="65" idx="2"/>
          </p:cNvCxnSpPr>
          <p:nvPr/>
        </p:nvCxnSpPr>
        <p:spPr>
          <a:xfrm>
            <a:off x="4951768" y="4684511"/>
            <a:ext cx="0" cy="540000"/>
          </a:xfrm>
          <a:prstGeom prst="straightConnector1">
            <a:avLst/>
          </a:prstGeom>
          <a:ln>
            <a:solidFill>
              <a:srgbClr val="E2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组合 67"/>
          <p:cNvGrpSpPr/>
          <p:nvPr/>
        </p:nvGrpSpPr>
        <p:grpSpPr>
          <a:xfrm>
            <a:off x="6184413" y="3674882"/>
            <a:ext cx="759995" cy="779640"/>
            <a:chOff x="1564751" y="4827579"/>
            <a:chExt cx="1240279" cy="1240279"/>
          </a:xfrm>
        </p:grpSpPr>
        <p:sp>
          <p:nvSpPr>
            <p:cNvPr id="69" name="矩形: 圆角 30"/>
            <p:cNvSpPr/>
            <p:nvPr/>
          </p:nvSpPr>
          <p:spPr>
            <a:xfrm>
              <a:off x="1564751" y="4827579"/>
              <a:ext cx="1240279" cy="124027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0" name="Freeform 29"/>
            <p:cNvSpPr/>
            <p:nvPr/>
          </p:nvSpPr>
          <p:spPr bwMode="auto">
            <a:xfrm>
              <a:off x="1801370" y="5054731"/>
              <a:ext cx="879559" cy="785970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F8F0D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gradFill>
                  <a:gsLst>
                    <a:gs pos="50000">
                      <a:srgbClr val="FFFF0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endParaRPr>
            </a:p>
          </p:txBody>
        </p:sp>
      </p:grpSp>
      <p:cxnSp>
        <p:nvCxnSpPr>
          <p:cNvPr id="71" name="直接箭头连接符 70"/>
          <p:cNvCxnSpPr>
            <a:cxnSpLocks/>
            <a:stCxn id="69" idx="0"/>
          </p:cNvCxnSpPr>
          <p:nvPr/>
        </p:nvCxnSpPr>
        <p:spPr>
          <a:xfrm flipV="1">
            <a:off x="6564411" y="3175474"/>
            <a:ext cx="0" cy="499408"/>
          </a:xfrm>
          <a:prstGeom prst="straightConnector1">
            <a:avLst/>
          </a:prstGeom>
          <a:ln>
            <a:solidFill>
              <a:srgbClr val="E2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/>
          <p:cNvSpPr/>
          <p:nvPr/>
        </p:nvSpPr>
        <p:spPr>
          <a:xfrm>
            <a:off x="6895077" y="539783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糊涂无用的官僚主义</a:t>
            </a:r>
          </a:p>
        </p:txBody>
      </p:sp>
      <p:grpSp>
        <p:nvGrpSpPr>
          <p:cNvPr id="73" name="组合 72"/>
          <p:cNvGrpSpPr/>
          <p:nvPr/>
        </p:nvGrpSpPr>
        <p:grpSpPr>
          <a:xfrm>
            <a:off x="7639847" y="3934116"/>
            <a:ext cx="759995" cy="779640"/>
            <a:chOff x="1564751" y="4827579"/>
            <a:chExt cx="1240279" cy="1240279"/>
          </a:xfrm>
        </p:grpSpPr>
        <p:sp>
          <p:nvSpPr>
            <p:cNvPr id="74" name="矩形: 圆角 39"/>
            <p:cNvSpPr/>
            <p:nvPr/>
          </p:nvSpPr>
          <p:spPr>
            <a:xfrm>
              <a:off x="1564751" y="4827579"/>
              <a:ext cx="1240279" cy="124027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5" name="Freeform 29"/>
            <p:cNvSpPr/>
            <p:nvPr/>
          </p:nvSpPr>
          <p:spPr bwMode="auto">
            <a:xfrm>
              <a:off x="1801370" y="5054731"/>
              <a:ext cx="879559" cy="785970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F8F0D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gradFill>
                  <a:gsLst>
                    <a:gs pos="50000">
                      <a:srgbClr val="FFFF0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endParaRPr>
            </a:p>
          </p:txBody>
        </p:sp>
      </p:grpSp>
      <p:cxnSp>
        <p:nvCxnSpPr>
          <p:cNvPr id="76" name="直接箭头连接符 75"/>
          <p:cNvCxnSpPr>
            <a:cxnSpLocks/>
            <a:stCxn id="74" idx="2"/>
          </p:cNvCxnSpPr>
          <p:nvPr/>
        </p:nvCxnSpPr>
        <p:spPr>
          <a:xfrm>
            <a:off x="8019845" y="4713756"/>
            <a:ext cx="0" cy="540000"/>
          </a:xfrm>
          <a:prstGeom prst="straightConnector1">
            <a:avLst/>
          </a:prstGeom>
          <a:ln>
            <a:solidFill>
              <a:srgbClr val="E2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8389525" y="260464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懒汉式的官僚主义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9046642" y="3658998"/>
            <a:ext cx="759995" cy="779640"/>
            <a:chOff x="1564751" y="4827579"/>
            <a:chExt cx="1240279" cy="1240279"/>
          </a:xfrm>
        </p:grpSpPr>
        <p:sp>
          <p:nvSpPr>
            <p:cNvPr id="79" name="矩形: 圆角 44"/>
            <p:cNvSpPr/>
            <p:nvPr/>
          </p:nvSpPr>
          <p:spPr>
            <a:xfrm>
              <a:off x="1564751" y="4827579"/>
              <a:ext cx="1240279" cy="124027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80" name="Freeform 29"/>
            <p:cNvSpPr/>
            <p:nvPr/>
          </p:nvSpPr>
          <p:spPr bwMode="auto">
            <a:xfrm>
              <a:off x="1801370" y="5054731"/>
              <a:ext cx="879559" cy="785970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F8F0D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gradFill>
                  <a:gsLst>
                    <a:gs pos="50000">
                      <a:srgbClr val="FFFF0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endParaRPr>
            </a:p>
          </p:txBody>
        </p:sp>
      </p:grpSp>
      <p:cxnSp>
        <p:nvCxnSpPr>
          <p:cNvPr id="81" name="直接箭头连接符 80"/>
          <p:cNvCxnSpPr>
            <a:cxnSpLocks/>
            <a:stCxn id="79" idx="0"/>
          </p:cNvCxnSpPr>
          <p:nvPr/>
        </p:nvCxnSpPr>
        <p:spPr>
          <a:xfrm flipV="1">
            <a:off x="9426640" y="3159590"/>
            <a:ext cx="0" cy="499408"/>
          </a:xfrm>
          <a:prstGeom prst="straightConnector1">
            <a:avLst/>
          </a:prstGeom>
          <a:ln>
            <a:solidFill>
              <a:srgbClr val="E2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222607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5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1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7" grpId="0"/>
      <p:bldP spid="58" grpId="0"/>
      <p:bldP spid="59" grpId="0"/>
      <p:bldP spid="72" grpId="0"/>
      <p:bldP spid="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全面从严治党新常态下为何强调责任担当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13" name="矩形 12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危害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为官不为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34" name="矩形: 圆角 9"/>
          <p:cNvSpPr/>
          <p:nvPr/>
        </p:nvSpPr>
        <p:spPr>
          <a:xfrm>
            <a:off x="2075137" y="3119494"/>
            <a:ext cx="4003629" cy="1906979"/>
          </a:xfrm>
          <a:prstGeom prst="roundRect">
            <a:avLst>
              <a:gd name="adj" fmla="val 0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: 圆角 10"/>
          <p:cNvSpPr/>
          <p:nvPr/>
        </p:nvSpPr>
        <p:spPr>
          <a:xfrm>
            <a:off x="6438162" y="3119492"/>
            <a:ext cx="4410927" cy="1906979"/>
          </a:xfrm>
          <a:prstGeom prst="roundRect">
            <a:avLst>
              <a:gd name="adj" fmla="val 0"/>
            </a:avLst>
          </a:prstGeom>
          <a:noFill/>
          <a:ln>
            <a:solidFill>
              <a:srgbClr val="7C49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: 圆角 7"/>
          <p:cNvSpPr/>
          <p:nvPr/>
        </p:nvSpPr>
        <p:spPr>
          <a:xfrm>
            <a:off x="3138011" y="2793330"/>
            <a:ext cx="1877878" cy="652323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显性危害</a:t>
            </a:r>
            <a:endParaRPr lang="zh-CN" altLang="en-US" sz="2000" b="1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861333" y="3685147"/>
            <a:ext cx="2726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第一，侵蚀了干群关系。</a:t>
            </a:r>
            <a:endParaRPr lang="en-US" altLang="zh-CN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第二，浪费国家资源。</a:t>
            </a:r>
            <a:endParaRPr lang="en-US" altLang="zh-CN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00525" y="3537399"/>
            <a:ext cx="38862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第一，养痈成患，危害政治生态。</a:t>
            </a:r>
            <a:endParaRPr lang="en-US" altLang="zh-CN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第二，稀释反腐红利，给人造成反腐“按下葫芦浮起瓢”的错觉。</a:t>
            </a:r>
            <a:endParaRPr lang="en-US" altLang="zh-CN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: 圆角 8"/>
          <p:cNvSpPr/>
          <p:nvPr/>
        </p:nvSpPr>
        <p:spPr>
          <a:xfrm>
            <a:off x="7683495" y="2793332"/>
            <a:ext cx="1877878" cy="652323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隐形危害</a:t>
            </a:r>
            <a:endParaRPr lang="zh-CN" altLang="en-US" sz="2000" b="1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8417525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4" grpId="0" animBg="1"/>
      <p:bldP spid="35" grpId="0" animBg="1"/>
      <p:bldP spid="36" grpId="0" animBg="1"/>
      <p:bldP spid="38" grpId="0"/>
      <p:bldP spid="39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全面从严治党新常态下为何强调责任担当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13" name="矩形 12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中央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重拳整治“为官不为”</a:t>
            </a:r>
          </a:p>
        </p:txBody>
      </p:sp>
      <p:sp>
        <p:nvSpPr>
          <p:cNvPr id="16" name="矩形 15"/>
          <p:cNvSpPr/>
          <p:nvPr/>
        </p:nvSpPr>
        <p:spPr>
          <a:xfrm>
            <a:off x="3236485" y="2253451"/>
            <a:ext cx="6718506" cy="4996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把全面从严治党的主体扩展到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8700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万党员的每一个人身上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069487" y="2920119"/>
            <a:ext cx="3350926" cy="1084733"/>
            <a:chOff x="1125959" y="2660696"/>
            <a:chExt cx="3866955" cy="1251777"/>
          </a:xfrm>
        </p:grpSpPr>
        <p:sp>
          <p:nvSpPr>
            <p:cNvPr id="18" name="矩形: 圆角 10"/>
            <p:cNvSpPr/>
            <p:nvPr/>
          </p:nvSpPr>
          <p:spPr>
            <a:xfrm>
              <a:off x="1785256" y="2870006"/>
              <a:ext cx="3207658" cy="889194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r" fontAlgn="base">
                <a:lnSpc>
                  <a:spcPct val="13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zh-CN" altLang="en-US" b="1">
                  <a:solidFill>
                    <a:srgbClr val="F9F9F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“三严三实”专题教育</a:t>
              </a:r>
              <a:endParaRPr lang="pt-BR" altLang="zh-CN" b="1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1125959" y="2660696"/>
              <a:ext cx="1251776" cy="1251777"/>
              <a:chOff x="1331766" y="2846578"/>
              <a:chExt cx="1251776" cy="1251777"/>
            </a:xfrm>
          </p:grpSpPr>
          <p:sp useBgFill="1">
            <p:nvSpPr>
              <p:cNvPr id="20" name="MH_Other_7"/>
              <p:cNvSpPr/>
              <p:nvPr>
                <p:custDataLst>
                  <p:tags r:id="rId2"/>
                </p:custDataLst>
              </p:nvPr>
            </p:nvSpPr>
            <p:spPr>
              <a:xfrm flipH="1">
                <a:off x="1331766" y="2846578"/>
                <a:ext cx="1251776" cy="1251777"/>
              </a:xfrm>
              <a:prstGeom prst="ellipse">
                <a:avLst/>
              </a:prstGeom>
              <a:ln w="50800">
                <a:solidFill>
                  <a:srgbClr val="C00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/>
              </a:p>
            </p:txBody>
          </p:sp>
          <p:sp>
            <p:nvSpPr>
              <p:cNvPr id="21" name="Freeform 29"/>
              <p:cNvSpPr/>
              <p:nvPr/>
            </p:nvSpPr>
            <p:spPr bwMode="auto">
              <a:xfrm>
                <a:off x="1665091" y="3175170"/>
                <a:ext cx="648626" cy="594591"/>
              </a:xfrm>
              <a:custGeom>
                <a:avLst/>
                <a:gdLst>
                  <a:gd name="T0" fmla="*/ 803 w 1880"/>
                  <a:gd name="T1" fmla="*/ 15 h 1680"/>
                  <a:gd name="T2" fmla="*/ 1253 w 1880"/>
                  <a:gd name="T3" fmla="*/ 1067 h 1680"/>
                  <a:gd name="T4" fmla="*/ 728 w 1880"/>
                  <a:gd name="T5" fmla="*/ 540 h 1680"/>
                  <a:gd name="T6" fmla="*/ 928 w 1880"/>
                  <a:gd name="T7" fmla="*/ 339 h 1680"/>
                  <a:gd name="T8" fmla="*/ 803 w 1880"/>
                  <a:gd name="T9" fmla="*/ 215 h 1680"/>
                  <a:gd name="T10" fmla="*/ 549 w 1880"/>
                  <a:gd name="T11" fmla="*/ 267 h 1680"/>
                  <a:gd name="T12" fmla="*/ 150 w 1880"/>
                  <a:gd name="T13" fmla="*/ 666 h 1680"/>
                  <a:gd name="T14" fmla="*/ 376 w 1880"/>
                  <a:gd name="T15" fmla="*/ 890 h 1680"/>
                  <a:gd name="T16" fmla="*/ 527 w 1880"/>
                  <a:gd name="T17" fmla="*/ 741 h 1680"/>
                  <a:gd name="T18" fmla="*/ 1052 w 1880"/>
                  <a:gd name="T19" fmla="*/ 1266 h 1680"/>
                  <a:gd name="T20" fmla="*/ 176 w 1880"/>
                  <a:gd name="T21" fmla="*/ 1090 h 1680"/>
                  <a:gd name="T22" fmla="*/ 49 w 1880"/>
                  <a:gd name="T23" fmla="*/ 1217 h 1680"/>
                  <a:gd name="T24" fmla="*/ 159 w 1880"/>
                  <a:gd name="T25" fmla="*/ 1357 h 1680"/>
                  <a:gd name="T26" fmla="*/ 144 w 1880"/>
                  <a:gd name="T27" fmla="*/ 1371 h 1680"/>
                  <a:gd name="T28" fmla="*/ 122 w 1880"/>
                  <a:gd name="T29" fmla="*/ 1367 h 1680"/>
                  <a:gd name="T30" fmla="*/ 0 w 1880"/>
                  <a:gd name="T31" fmla="*/ 1494 h 1680"/>
                  <a:gd name="T32" fmla="*/ 123 w 1880"/>
                  <a:gd name="T33" fmla="*/ 1616 h 1680"/>
                  <a:gd name="T34" fmla="*/ 249 w 1880"/>
                  <a:gd name="T35" fmla="*/ 1493 h 1680"/>
                  <a:gd name="T36" fmla="*/ 245 w 1880"/>
                  <a:gd name="T37" fmla="*/ 1470 h 1680"/>
                  <a:gd name="T38" fmla="*/ 265 w 1880"/>
                  <a:gd name="T39" fmla="*/ 1451 h 1680"/>
                  <a:gd name="T40" fmla="*/ 1255 w 1880"/>
                  <a:gd name="T41" fmla="*/ 1467 h 1680"/>
                  <a:gd name="T42" fmla="*/ 1402 w 1880"/>
                  <a:gd name="T43" fmla="*/ 1615 h 1680"/>
                  <a:gd name="T44" fmla="*/ 1603 w 1880"/>
                  <a:gd name="T45" fmla="*/ 1416 h 1680"/>
                  <a:gd name="T46" fmla="*/ 1455 w 1880"/>
                  <a:gd name="T47" fmla="*/ 1267 h 1680"/>
                  <a:gd name="T48" fmla="*/ 803 w 1880"/>
                  <a:gd name="T49" fmla="*/ 15 h 1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80" h="1680">
                    <a:moveTo>
                      <a:pt x="803" y="15"/>
                    </a:moveTo>
                    <a:cubicBezTo>
                      <a:pt x="1217" y="170"/>
                      <a:pt x="1468" y="665"/>
                      <a:pt x="1253" y="1067"/>
                    </a:cubicBezTo>
                    <a:cubicBezTo>
                      <a:pt x="728" y="540"/>
                      <a:pt x="728" y="540"/>
                      <a:pt x="728" y="540"/>
                    </a:cubicBezTo>
                    <a:cubicBezTo>
                      <a:pt x="928" y="339"/>
                      <a:pt x="928" y="339"/>
                      <a:pt x="928" y="339"/>
                    </a:cubicBezTo>
                    <a:cubicBezTo>
                      <a:pt x="803" y="215"/>
                      <a:pt x="803" y="215"/>
                      <a:pt x="803" y="215"/>
                    </a:cubicBezTo>
                    <a:cubicBezTo>
                      <a:pt x="733" y="282"/>
                      <a:pt x="623" y="297"/>
                      <a:pt x="549" y="267"/>
                    </a:cubicBezTo>
                    <a:cubicBezTo>
                      <a:pt x="150" y="666"/>
                      <a:pt x="150" y="666"/>
                      <a:pt x="150" y="666"/>
                    </a:cubicBezTo>
                    <a:cubicBezTo>
                      <a:pt x="376" y="890"/>
                      <a:pt x="376" y="890"/>
                      <a:pt x="376" y="890"/>
                    </a:cubicBezTo>
                    <a:cubicBezTo>
                      <a:pt x="527" y="741"/>
                      <a:pt x="527" y="741"/>
                      <a:pt x="527" y="741"/>
                    </a:cubicBezTo>
                    <a:cubicBezTo>
                      <a:pt x="1052" y="1266"/>
                      <a:pt x="1052" y="1266"/>
                      <a:pt x="1052" y="1266"/>
                    </a:cubicBezTo>
                    <a:cubicBezTo>
                      <a:pt x="795" y="1407"/>
                      <a:pt x="439" y="1363"/>
                      <a:pt x="176" y="1090"/>
                    </a:cubicBezTo>
                    <a:cubicBezTo>
                      <a:pt x="49" y="1217"/>
                      <a:pt x="49" y="1217"/>
                      <a:pt x="49" y="1217"/>
                    </a:cubicBezTo>
                    <a:cubicBezTo>
                      <a:pt x="87" y="1270"/>
                      <a:pt x="119" y="1317"/>
                      <a:pt x="159" y="1357"/>
                    </a:cubicBezTo>
                    <a:cubicBezTo>
                      <a:pt x="155" y="1362"/>
                      <a:pt x="144" y="1371"/>
                      <a:pt x="144" y="1371"/>
                    </a:cubicBezTo>
                    <a:cubicBezTo>
                      <a:pt x="137" y="1370"/>
                      <a:pt x="129" y="1367"/>
                      <a:pt x="122" y="1367"/>
                    </a:cubicBezTo>
                    <a:cubicBezTo>
                      <a:pt x="55" y="1367"/>
                      <a:pt x="0" y="1426"/>
                      <a:pt x="0" y="1494"/>
                    </a:cubicBezTo>
                    <a:cubicBezTo>
                      <a:pt x="0" y="1561"/>
                      <a:pt x="55" y="1616"/>
                      <a:pt x="123" y="1616"/>
                    </a:cubicBezTo>
                    <a:cubicBezTo>
                      <a:pt x="191" y="1616"/>
                      <a:pt x="249" y="1561"/>
                      <a:pt x="249" y="1493"/>
                    </a:cubicBezTo>
                    <a:cubicBezTo>
                      <a:pt x="249" y="1485"/>
                      <a:pt x="247" y="1478"/>
                      <a:pt x="245" y="1470"/>
                    </a:cubicBezTo>
                    <a:cubicBezTo>
                      <a:pt x="265" y="1451"/>
                      <a:pt x="265" y="1451"/>
                      <a:pt x="265" y="1451"/>
                    </a:cubicBezTo>
                    <a:cubicBezTo>
                      <a:pt x="567" y="1655"/>
                      <a:pt x="898" y="1680"/>
                      <a:pt x="1255" y="1467"/>
                    </a:cubicBezTo>
                    <a:cubicBezTo>
                      <a:pt x="1402" y="1615"/>
                      <a:pt x="1402" y="1615"/>
                      <a:pt x="1402" y="1615"/>
                    </a:cubicBezTo>
                    <a:cubicBezTo>
                      <a:pt x="1603" y="1416"/>
                      <a:pt x="1603" y="1416"/>
                      <a:pt x="1603" y="1416"/>
                    </a:cubicBezTo>
                    <a:cubicBezTo>
                      <a:pt x="1455" y="1267"/>
                      <a:pt x="1455" y="1267"/>
                      <a:pt x="1455" y="1267"/>
                    </a:cubicBezTo>
                    <a:cubicBezTo>
                      <a:pt x="1880" y="628"/>
                      <a:pt x="1313" y="0"/>
                      <a:pt x="803" y="1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gradFill>
                    <a:gsLst>
                      <a:gs pos="50000">
                        <a:srgbClr val="FFFF00"/>
                      </a:gs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2069486" y="4562573"/>
            <a:ext cx="3440241" cy="997491"/>
            <a:chOff x="1125959" y="2660696"/>
            <a:chExt cx="3866955" cy="1251777"/>
          </a:xfrm>
        </p:grpSpPr>
        <p:sp>
          <p:nvSpPr>
            <p:cNvPr id="23" name="矩形: 圆角 13"/>
            <p:cNvSpPr/>
            <p:nvPr/>
          </p:nvSpPr>
          <p:spPr>
            <a:xfrm>
              <a:off x="1785256" y="2870006"/>
              <a:ext cx="3207658" cy="889194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r" fontAlgn="base">
                <a:lnSpc>
                  <a:spcPct val="13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zh-CN" altLang="en-US" b="1" dirty="0">
                  <a:solidFill>
                    <a:srgbClr val="F9F9F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“两学一做”学习教育</a:t>
              </a:r>
              <a:endParaRPr lang="en-US" altLang="zh-CN" b="1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125959" y="2660696"/>
              <a:ext cx="1251776" cy="1251777"/>
              <a:chOff x="1331766" y="2846578"/>
              <a:chExt cx="1251776" cy="1251777"/>
            </a:xfrm>
          </p:grpSpPr>
          <p:sp useBgFill="1">
            <p:nvSpPr>
              <p:cNvPr id="25" name="MH_Other_7"/>
              <p:cNvSpPr/>
              <p:nvPr>
                <p:custDataLst>
                  <p:tags r:id="rId1"/>
                </p:custDataLst>
              </p:nvPr>
            </p:nvSpPr>
            <p:spPr>
              <a:xfrm flipH="1">
                <a:off x="1331766" y="2846578"/>
                <a:ext cx="1251776" cy="1251777"/>
              </a:xfrm>
              <a:prstGeom prst="ellipse">
                <a:avLst/>
              </a:prstGeom>
              <a:ln w="50800">
                <a:solidFill>
                  <a:srgbClr val="C00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/>
              </a:p>
            </p:txBody>
          </p:sp>
          <p:sp>
            <p:nvSpPr>
              <p:cNvPr id="26" name="Freeform 29"/>
              <p:cNvSpPr/>
              <p:nvPr/>
            </p:nvSpPr>
            <p:spPr bwMode="auto">
              <a:xfrm>
                <a:off x="1665091" y="3175170"/>
                <a:ext cx="648626" cy="594591"/>
              </a:xfrm>
              <a:custGeom>
                <a:avLst/>
                <a:gdLst>
                  <a:gd name="T0" fmla="*/ 803 w 1880"/>
                  <a:gd name="T1" fmla="*/ 15 h 1680"/>
                  <a:gd name="T2" fmla="*/ 1253 w 1880"/>
                  <a:gd name="T3" fmla="*/ 1067 h 1680"/>
                  <a:gd name="T4" fmla="*/ 728 w 1880"/>
                  <a:gd name="T5" fmla="*/ 540 h 1680"/>
                  <a:gd name="T6" fmla="*/ 928 w 1880"/>
                  <a:gd name="T7" fmla="*/ 339 h 1680"/>
                  <a:gd name="T8" fmla="*/ 803 w 1880"/>
                  <a:gd name="T9" fmla="*/ 215 h 1680"/>
                  <a:gd name="T10" fmla="*/ 549 w 1880"/>
                  <a:gd name="T11" fmla="*/ 267 h 1680"/>
                  <a:gd name="T12" fmla="*/ 150 w 1880"/>
                  <a:gd name="T13" fmla="*/ 666 h 1680"/>
                  <a:gd name="T14" fmla="*/ 376 w 1880"/>
                  <a:gd name="T15" fmla="*/ 890 h 1680"/>
                  <a:gd name="T16" fmla="*/ 527 w 1880"/>
                  <a:gd name="T17" fmla="*/ 741 h 1680"/>
                  <a:gd name="T18" fmla="*/ 1052 w 1880"/>
                  <a:gd name="T19" fmla="*/ 1266 h 1680"/>
                  <a:gd name="T20" fmla="*/ 176 w 1880"/>
                  <a:gd name="T21" fmla="*/ 1090 h 1680"/>
                  <a:gd name="T22" fmla="*/ 49 w 1880"/>
                  <a:gd name="T23" fmla="*/ 1217 h 1680"/>
                  <a:gd name="T24" fmla="*/ 159 w 1880"/>
                  <a:gd name="T25" fmla="*/ 1357 h 1680"/>
                  <a:gd name="T26" fmla="*/ 144 w 1880"/>
                  <a:gd name="T27" fmla="*/ 1371 h 1680"/>
                  <a:gd name="T28" fmla="*/ 122 w 1880"/>
                  <a:gd name="T29" fmla="*/ 1367 h 1680"/>
                  <a:gd name="T30" fmla="*/ 0 w 1880"/>
                  <a:gd name="T31" fmla="*/ 1494 h 1680"/>
                  <a:gd name="T32" fmla="*/ 123 w 1880"/>
                  <a:gd name="T33" fmla="*/ 1616 h 1680"/>
                  <a:gd name="T34" fmla="*/ 249 w 1880"/>
                  <a:gd name="T35" fmla="*/ 1493 h 1680"/>
                  <a:gd name="T36" fmla="*/ 245 w 1880"/>
                  <a:gd name="T37" fmla="*/ 1470 h 1680"/>
                  <a:gd name="T38" fmla="*/ 265 w 1880"/>
                  <a:gd name="T39" fmla="*/ 1451 h 1680"/>
                  <a:gd name="T40" fmla="*/ 1255 w 1880"/>
                  <a:gd name="T41" fmla="*/ 1467 h 1680"/>
                  <a:gd name="T42" fmla="*/ 1402 w 1880"/>
                  <a:gd name="T43" fmla="*/ 1615 h 1680"/>
                  <a:gd name="T44" fmla="*/ 1603 w 1880"/>
                  <a:gd name="T45" fmla="*/ 1416 h 1680"/>
                  <a:gd name="T46" fmla="*/ 1455 w 1880"/>
                  <a:gd name="T47" fmla="*/ 1267 h 1680"/>
                  <a:gd name="T48" fmla="*/ 803 w 1880"/>
                  <a:gd name="T49" fmla="*/ 15 h 1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80" h="1680">
                    <a:moveTo>
                      <a:pt x="803" y="15"/>
                    </a:moveTo>
                    <a:cubicBezTo>
                      <a:pt x="1217" y="170"/>
                      <a:pt x="1468" y="665"/>
                      <a:pt x="1253" y="1067"/>
                    </a:cubicBezTo>
                    <a:cubicBezTo>
                      <a:pt x="728" y="540"/>
                      <a:pt x="728" y="540"/>
                      <a:pt x="728" y="540"/>
                    </a:cubicBezTo>
                    <a:cubicBezTo>
                      <a:pt x="928" y="339"/>
                      <a:pt x="928" y="339"/>
                      <a:pt x="928" y="339"/>
                    </a:cubicBezTo>
                    <a:cubicBezTo>
                      <a:pt x="803" y="215"/>
                      <a:pt x="803" y="215"/>
                      <a:pt x="803" y="215"/>
                    </a:cubicBezTo>
                    <a:cubicBezTo>
                      <a:pt x="733" y="282"/>
                      <a:pt x="623" y="297"/>
                      <a:pt x="549" y="267"/>
                    </a:cubicBezTo>
                    <a:cubicBezTo>
                      <a:pt x="150" y="666"/>
                      <a:pt x="150" y="666"/>
                      <a:pt x="150" y="666"/>
                    </a:cubicBezTo>
                    <a:cubicBezTo>
                      <a:pt x="376" y="890"/>
                      <a:pt x="376" y="890"/>
                      <a:pt x="376" y="890"/>
                    </a:cubicBezTo>
                    <a:cubicBezTo>
                      <a:pt x="527" y="741"/>
                      <a:pt x="527" y="741"/>
                      <a:pt x="527" y="741"/>
                    </a:cubicBezTo>
                    <a:cubicBezTo>
                      <a:pt x="1052" y="1266"/>
                      <a:pt x="1052" y="1266"/>
                      <a:pt x="1052" y="1266"/>
                    </a:cubicBezTo>
                    <a:cubicBezTo>
                      <a:pt x="795" y="1407"/>
                      <a:pt x="439" y="1363"/>
                      <a:pt x="176" y="1090"/>
                    </a:cubicBezTo>
                    <a:cubicBezTo>
                      <a:pt x="49" y="1217"/>
                      <a:pt x="49" y="1217"/>
                      <a:pt x="49" y="1217"/>
                    </a:cubicBezTo>
                    <a:cubicBezTo>
                      <a:pt x="87" y="1270"/>
                      <a:pt x="119" y="1317"/>
                      <a:pt x="159" y="1357"/>
                    </a:cubicBezTo>
                    <a:cubicBezTo>
                      <a:pt x="155" y="1362"/>
                      <a:pt x="144" y="1371"/>
                      <a:pt x="144" y="1371"/>
                    </a:cubicBezTo>
                    <a:cubicBezTo>
                      <a:pt x="137" y="1370"/>
                      <a:pt x="129" y="1367"/>
                      <a:pt x="122" y="1367"/>
                    </a:cubicBezTo>
                    <a:cubicBezTo>
                      <a:pt x="55" y="1367"/>
                      <a:pt x="0" y="1426"/>
                      <a:pt x="0" y="1494"/>
                    </a:cubicBezTo>
                    <a:cubicBezTo>
                      <a:pt x="0" y="1561"/>
                      <a:pt x="55" y="1616"/>
                      <a:pt x="123" y="1616"/>
                    </a:cubicBezTo>
                    <a:cubicBezTo>
                      <a:pt x="191" y="1616"/>
                      <a:pt x="249" y="1561"/>
                      <a:pt x="249" y="1493"/>
                    </a:cubicBezTo>
                    <a:cubicBezTo>
                      <a:pt x="249" y="1485"/>
                      <a:pt x="247" y="1478"/>
                      <a:pt x="245" y="1470"/>
                    </a:cubicBezTo>
                    <a:cubicBezTo>
                      <a:pt x="265" y="1451"/>
                      <a:pt x="265" y="1451"/>
                      <a:pt x="265" y="1451"/>
                    </a:cubicBezTo>
                    <a:cubicBezTo>
                      <a:pt x="567" y="1655"/>
                      <a:pt x="898" y="1680"/>
                      <a:pt x="1255" y="1467"/>
                    </a:cubicBezTo>
                    <a:cubicBezTo>
                      <a:pt x="1402" y="1615"/>
                      <a:pt x="1402" y="1615"/>
                      <a:pt x="1402" y="1615"/>
                    </a:cubicBezTo>
                    <a:cubicBezTo>
                      <a:pt x="1603" y="1416"/>
                      <a:pt x="1603" y="1416"/>
                      <a:pt x="1603" y="1416"/>
                    </a:cubicBezTo>
                    <a:cubicBezTo>
                      <a:pt x="1455" y="1267"/>
                      <a:pt x="1455" y="1267"/>
                      <a:pt x="1455" y="1267"/>
                    </a:cubicBezTo>
                    <a:cubicBezTo>
                      <a:pt x="1880" y="628"/>
                      <a:pt x="1313" y="0"/>
                      <a:pt x="803" y="1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gradFill>
                    <a:gsLst>
                      <a:gs pos="50000">
                        <a:srgbClr val="FFFF00"/>
                      </a:gs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:endParaRPr>
              </a:p>
            </p:txBody>
          </p:sp>
        </p:grpSp>
      </p:grpSp>
      <p:cxnSp>
        <p:nvCxnSpPr>
          <p:cNvPr id="27" name="直接连接符 26"/>
          <p:cNvCxnSpPr>
            <a:cxnSpLocks/>
            <a:stCxn id="18" idx="3"/>
          </p:cNvCxnSpPr>
          <p:nvPr/>
        </p:nvCxnSpPr>
        <p:spPr>
          <a:xfrm>
            <a:off x="5420413" y="3486766"/>
            <a:ext cx="845676" cy="0"/>
          </a:xfrm>
          <a:prstGeom prst="line">
            <a:avLst/>
          </a:prstGeom>
          <a:ln>
            <a:solidFill>
              <a:srgbClr val="7C493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: 圆角 21"/>
          <p:cNvSpPr/>
          <p:nvPr/>
        </p:nvSpPr>
        <p:spPr>
          <a:xfrm>
            <a:off x="6266089" y="3101498"/>
            <a:ext cx="5120725" cy="889194"/>
          </a:xfrm>
          <a:prstGeom prst="roundRect">
            <a:avLst>
              <a:gd name="adj" fmla="val 50000"/>
            </a:avLst>
          </a:prstGeom>
          <a:noFill/>
          <a:ln>
            <a:solidFill>
              <a:srgbClr val="7C49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着力解决基层干部不作为、乱作为等损害群众利益的问题。</a:t>
            </a:r>
          </a:p>
        </p:txBody>
      </p:sp>
      <p:cxnSp>
        <p:nvCxnSpPr>
          <p:cNvPr id="30" name="直接连接符 29"/>
          <p:cNvCxnSpPr>
            <a:cxnSpLocks/>
            <a:endCxn id="31" idx="1"/>
          </p:cNvCxnSpPr>
          <p:nvPr/>
        </p:nvCxnSpPr>
        <p:spPr>
          <a:xfrm>
            <a:off x="5509728" y="5069448"/>
            <a:ext cx="756361" cy="14197"/>
          </a:xfrm>
          <a:prstGeom prst="line">
            <a:avLst/>
          </a:prstGeom>
          <a:ln>
            <a:solidFill>
              <a:srgbClr val="7C493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: 圆角 23"/>
          <p:cNvSpPr/>
          <p:nvPr/>
        </p:nvSpPr>
        <p:spPr>
          <a:xfrm>
            <a:off x="6266089" y="4639048"/>
            <a:ext cx="5120725" cy="889194"/>
          </a:xfrm>
          <a:prstGeom prst="roundRect">
            <a:avLst>
              <a:gd name="adj" fmla="val 50000"/>
            </a:avLst>
          </a:prstGeom>
          <a:noFill/>
          <a:ln>
            <a:solidFill>
              <a:srgbClr val="7C49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用讲奉献、有作为来严格要求自己。</a:t>
            </a:r>
          </a:p>
        </p:txBody>
      </p:sp>
    </p:spTree>
    <p:extLst>
      <p:ext uri="{BB962C8B-B14F-4D97-AF65-F5344CB8AC3E}">
        <p14:creationId xmlns:p14="http://schemas.microsoft.com/office/powerpoint/2010/main" val="2150443809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8" grpId="0" animBg="1"/>
      <p:bldP spid="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4991" y="2535401"/>
            <a:ext cx="15667177" cy="4513997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3039048" y="2890426"/>
            <a:ext cx="6288901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</a:p>
        </p:txBody>
      </p:sp>
      <p:sp>
        <p:nvSpPr>
          <p:cNvPr id="26" name="矩形 25"/>
          <p:cNvSpPr/>
          <p:nvPr/>
        </p:nvSpPr>
        <p:spPr>
          <a:xfrm>
            <a:off x="5652584" y="1579143"/>
            <a:ext cx="795406" cy="7549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latin typeface="微软雅黑" panose="020B0503020204020204" pitchFamily="82" charset="2"/>
                <a:ea typeface="微软雅黑" panose="020B0503020204020204" pitchFamily="82" charset="2"/>
              </a:rPr>
              <a:t>03</a:t>
            </a:r>
            <a:endParaRPr lang="zh-CN" altLang="en-US" sz="3600" b="1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3816372" y="2536091"/>
            <a:ext cx="446783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3816372" y="3675574"/>
            <a:ext cx="446783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101751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5607"/>
            <a:ext cx="1950690" cy="3235707"/>
          </a:xfrm>
          <a:prstGeom prst="rect">
            <a:avLst/>
          </a:prstGeom>
        </p:spPr>
      </p:pic>
      <p:sp>
        <p:nvSpPr>
          <p:cNvPr id="19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27" name="矩形 26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习总书记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如何做到责任担当</a:t>
            </a:r>
          </a:p>
        </p:txBody>
      </p:sp>
      <p:sp>
        <p:nvSpPr>
          <p:cNvPr id="33" name="矩形 32"/>
          <p:cNvSpPr/>
          <p:nvPr/>
        </p:nvSpPr>
        <p:spPr>
          <a:xfrm>
            <a:off x="2061269" y="3533840"/>
            <a:ext cx="5164462" cy="13988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“中国共产党坚持执政为民，人民对美好生活的向往就是我们的奋斗目标。我的执政理念概括起来说就是两句话，一是为人民服务，二是担当起该担当的责任。”</a:t>
            </a:r>
          </a:p>
        </p:txBody>
      </p:sp>
      <p:sp>
        <p:nvSpPr>
          <p:cNvPr id="34" name="矩形 33"/>
          <p:cNvSpPr/>
          <p:nvPr/>
        </p:nvSpPr>
        <p:spPr>
          <a:xfrm>
            <a:off x="8244114" y="3363427"/>
            <a:ext cx="3321495" cy="1340252"/>
          </a:xfrm>
          <a:prstGeom prst="rect">
            <a:avLst/>
          </a:prstGeom>
          <a:noFill/>
          <a:ln w="25400"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285" t="31901" r="38313"/>
          <a:stretch>
            <a:fillRect/>
          </a:stretch>
        </p:blipFill>
        <p:spPr>
          <a:xfrm>
            <a:off x="8462009" y="2798501"/>
            <a:ext cx="2885704" cy="2254476"/>
          </a:xfrm>
          <a:custGeom>
            <a:avLst/>
            <a:gdLst>
              <a:gd name="connsiteX0" fmla="*/ 0 w 3837488"/>
              <a:gd name="connsiteY0" fmla="*/ 0 h 2998065"/>
              <a:gd name="connsiteX1" fmla="*/ 3837488 w 3837488"/>
              <a:gd name="connsiteY1" fmla="*/ 0 h 2998065"/>
              <a:gd name="connsiteX2" fmla="*/ 3837488 w 3837488"/>
              <a:gd name="connsiteY2" fmla="*/ 2998065 h 2998065"/>
              <a:gd name="connsiteX3" fmla="*/ 0 w 3837488"/>
              <a:gd name="connsiteY3" fmla="*/ 2998065 h 2998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7488" h="2998065">
                <a:moveTo>
                  <a:pt x="0" y="0"/>
                </a:moveTo>
                <a:lnTo>
                  <a:pt x="3837488" y="0"/>
                </a:lnTo>
                <a:lnTo>
                  <a:pt x="3837488" y="2998065"/>
                </a:lnTo>
                <a:lnTo>
                  <a:pt x="0" y="2998065"/>
                </a:lnTo>
                <a:close/>
              </a:path>
            </a:pathLst>
          </a:custGeom>
        </p:spPr>
      </p:pic>
      <p:sp>
        <p:nvSpPr>
          <p:cNvPr id="36" name="矩形 35"/>
          <p:cNvSpPr/>
          <p:nvPr/>
        </p:nvSpPr>
        <p:spPr>
          <a:xfrm>
            <a:off x="1950690" y="2575904"/>
            <a:ext cx="5382545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月，习总书记在接受俄罗斯电视台专访时谈到自己的执政理念：</a:t>
            </a:r>
          </a:p>
        </p:txBody>
      </p:sp>
    </p:spTree>
    <p:extLst>
      <p:ext uri="{BB962C8B-B14F-4D97-AF65-F5344CB8AC3E}">
        <p14:creationId xmlns:p14="http://schemas.microsoft.com/office/powerpoint/2010/main" val="3449993685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4" grpId="0" animBg="1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327948" y="2007118"/>
            <a:ext cx="592982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82" charset="2"/>
                <a:ea typeface="微软雅黑" panose="020B0503020204020204" pitchFamily="82" charset="2"/>
              </a:rPr>
              <a:t>奉献责任担当是共产党员的基本素质</a:t>
            </a:r>
          </a:p>
        </p:txBody>
      </p:sp>
      <p:sp>
        <p:nvSpPr>
          <p:cNvPr id="6" name="矩形 5"/>
          <p:cNvSpPr/>
          <p:nvPr/>
        </p:nvSpPr>
        <p:spPr>
          <a:xfrm>
            <a:off x="4378036" y="1891238"/>
            <a:ext cx="795406" cy="7549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atin typeface="微软雅黑" panose="020B0503020204020204" pitchFamily="82" charset="2"/>
                <a:ea typeface="微软雅黑" panose="020B0503020204020204" pitchFamily="82" charset="2"/>
              </a:rPr>
              <a:t>01</a:t>
            </a:r>
            <a:endParaRPr lang="zh-CN" altLang="en-US" sz="3600" b="1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78036" y="3096583"/>
            <a:ext cx="795406" cy="7549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atin typeface="微软雅黑" panose="020B0503020204020204" pitchFamily="82" charset="2"/>
                <a:ea typeface="微软雅黑" panose="020B0503020204020204" pitchFamily="82" charset="2"/>
              </a:rPr>
              <a:t>02</a:t>
            </a:r>
            <a:endParaRPr lang="zh-CN" altLang="en-US" sz="3600" b="1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78036" y="4288074"/>
            <a:ext cx="795406" cy="7549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atin typeface="微软雅黑" panose="020B0503020204020204" pitchFamily="82" charset="2"/>
                <a:ea typeface="微软雅黑" panose="020B0503020204020204" pitchFamily="82" charset="2"/>
              </a:rPr>
              <a:t>03</a:t>
            </a:r>
            <a:endParaRPr lang="zh-CN" altLang="en-US" sz="3600" b="1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27948" y="2997019"/>
            <a:ext cx="5850126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82" charset="2"/>
                <a:ea typeface="微软雅黑" panose="020B0503020204020204" pitchFamily="82" charset="2"/>
              </a:rPr>
              <a:t>全面从严治党新常态下为何强调责任担当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327949" y="4186976"/>
            <a:ext cx="592982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</a:p>
        </p:txBody>
      </p:sp>
      <p:sp>
        <p:nvSpPr>
          <p:cNvPr id="11" name="矩形 10"/>
          <p:cNvSpPr/>
          <p:nvPr/>
        </p:nvSpPr>
        <p:spPr>
          <a:xfrm>
            <a:off x="1" y="2646220"/>
            <a:ext cx="4223530" cy="239683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859089" y="3694533"/>
            <a:ext cx="24416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目录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42" y="1116991"/>
            <a:ext cx="4056388" cy="152922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6677891"/>
            <a:ext cx="12192000" cy="18010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458674"/>
      </p:ext>
    </p:extLst>
  </p:cSld>
  <p:clrMapOvr>
    <a:masterClrMapping/>
  </p:clrMapOvr>
  <p:transition spd="slow" advClick="0" advTm="300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 animBg="1"/>
          <p:bldP spid="7" grpId="0" animBg="1"/>
          <p:bldP spid="8" grpId="0" animBg="1"/>
          <p:bldP spid="9" grpId="0"/>
          <p:bldP spid="10" grpId="0"/>
          <p:bldP spid="11" grpId="0" animBg="1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 animBg="1"/>
          <p:bldP spid="7" grpId="0" animBg="1"/>
          <p:bldP spid="8" grpId="0" animBg="1"/>
          <p:bldP spid="9" grpId="0"/>
          <p:bldP spid="10" grpId="0"/>
          <p:bldP spid="11" grpId="0" animBg="1"/>
          <p:bldP spid="12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5607"/>
            <a:ext cx="1950690" cy="3235707"/>
          </a:xfrm>
          <a:prstGeom prst="rect">
            <a:avLst/>
          </a:prstGeom>
        </p:spPr>
      </p:pic>
      <p:sp>
        <p:nvSpPr>
          <p:cNvPr id="19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27" name="矩形 26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习总书记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对责任担当的要求</a:t>
            </a:r>
          </a:p>
        </p:txBody>
      </p:sp>
      <p:sp>
        <p:nvSpPr>
          <p:cNvPr id="36" name="矩形 35"/>
          <p:cNvSpPr/>
          <p:nvPr/>
        </p:nvSpPr>
        <p:spPr>
          <a:xfrm>
            <a:off x="1950690" y="2314647"/>
            <a:ext cx="89288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不管是在任务部署上，还是任务落实、执行、监督上，习近平总书记都表现出了作为一名中国共产党人的担当本色。</a:t>
            </a:r>
          </a:p>
        </p:txBody>
      </p:sp>
      <p:sp>
        <p:nvSpPr>
          <p:cNvPr id="13" name="文本框 3"/>
          <p:cNvSpPr txBox="1"/>
          <p:nvPr/>
        </p:nvSpPr>
        <p:spPr>
          <a:xfrm>
            <a:off x="2925562" y="3270051"/>
            <a:ext cx="7827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“同过去相比，中国改革的广度和深度都大大拓展了。要把改革推向前进，必须加强顶层设计。”</a:t>
            </a:r>
          </a:p>
        </p:txBody>
      </p:sp>
      <p:sp>
        <p:nvSpPr>
          <p:cNvPr id="14" name="文本框 3"/>
          <p:cNvSpPr txBox="1"/>
          <p:nvPr/>
        </p:nvSpPr>
        <p:spPr>
          <a:xfrm>
            <a:off x="2925562" y="4291422"/>
            <a:ext cx="7827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“为了集中力量推进改革，我们成立了中央全面深化改革领导小组，由我本人担任组长，任务就是统一部署和协调一些重大问题，再把工作任务分解下去逐一落实。我把这叫作‘一分部署，九分落实’”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378194" y="3397582"/>
            <a:ext cx="463626" cy="463624"/>
            <a:chOff x="5613944" y="2348233"/>
            <a:chExt cx="920788" cy="920788"/>
          </a:xfrm>
          <a:solidFill>
            <a:srgbClr val="C00000"/>
          </a:solidFill>
        </p:grpSpPr>
        <p:sp>
          <p:nvSpPr>
            <p:cNvPr id="16" name="椭圆 15"/>
            <p:cNvSpPr/>
            <p:nvPr/>
          </p:nvSpPr>
          <p:spPr>
            <a:xfrm flipH="1">
              <a:off x="5613944" y="2348233"/>
              <a:ext cx="920788" cy="92078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effectLst/>
                <a:uLnTx/>
                <a:uFillTx/>
              </a:endParaRPr>
            </a:p>
          </p:txBody>
        </p:sp>
        <p:sp>
          <p:nvSpPr>
            <p:cNvPr id="17" name="TextBox 20"/>
            <p:cNvSpPr txBox="1"/>
            <p:nvPr/>
          </p:nvSpPr>
          <p:spPr>
            <a:xfrm>
              <a:off x="5859443" y="2470132"/>
              <a:ext cx="429795" cy="733518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100000">
                        <a:prstClr val="white"/>
                      </a:gs>
                      <a:gs pos="0">
                        <a:prstClr val="white">
                          <a:lumMod val="95000"/>
                        </a:prstClr>
                      </a:gs>
                    </a:gsLst>
                    <a:path path="circle">
                      <a:fillToRect l="100000" b="100000"/>
                    </a:path>
                  </a:gradFill>
                  <a:effectLst/>
                  <a:uLnTx/>
                  <a:uFillTx/>
                  <a:latin typeface="Agency FB" panose="020B0503020202020204" pitchFamily="34" charset="0"/>
                  <a:ea typeface="微软雅黑" pitchFamily="34" charset="-122"/>
                </a:rPr>
                <a:t>01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effectLst/>
                <a:uLnTx/>
                <a:uFillTx/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378194" y="4458080"/>
            <a:ext cx="463626" cy="463624"/>
            <a:chOff x="5613944" y="2348233"/>
            <a:chExt cx="920788" cy="920788"/>
          </a:xfrm>
          <a:solidFill>
            <a:srgbClr val="C00000"/>
          </a:solidFill>
        </p:grpSpPr>
        <p:sp>
          <p:nvSpPr>
            <p:cNvPr id="20" name="椭圆 19"/>
            <p:cNvSpPr/>
            <p:nvPr/>
          </p:nvSpPr>
          <p:spPr>
            <a:xfrm flipH="1">
              <a:off x="5613944" y="2348233"/>
              <a:ext cx="920788" cy="92078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effectLst/>
                <a:uLnTx/>
                <a:uFillTx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770" y="2470132"/>
              <a:ext cx="557141" cy="733518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100000">
                        <a:prstClr val="white"/>
                      </a:gs>
                      <a:gs pos="0">
                        <a:prstClr val="white">
                          <a:lumMod val="95000"/>
                        </a:prstClr>
                      </a:gs>
                    </a:gsLst>
                    <a:path path="circle">
                      <a:fillToRect l="100000" b="100000"/>
                    </a:path>
                  </a:gradFill>
                  <a:effectLst/>
                  <a:uLnTx/>
                  <a:uFillTx/>
                  <a:latin typeface="Agency FB" panose="020B0503020202020204" pitchFamily="34" charset="0"/>
                  <a:ea typeface="微软雅黑" pitchFamily="34" charset="-122"/>
                </a:rPr>
                <a:t>02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effectLst/>
                <a:uLnTx/>
                <a:uFillTx/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511868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8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5607"/>
            <a:ext cx="1950690" cy="3235707"/>
          </a:xfrm>
          <a:prstGeom prst="rect">
            <a:avLst/>
          </a:prstGeom>
        </p:spPr>
      </p:pic>
      <p:sp>
        <p:nvSpPr>
          <p:cNvPr id="19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27" name="矩形 26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担当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结果在国内外有目共睹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419454" y="3052951"/>
            <a:ext cx="2108545" cy="2094110"/>
            <a:chOff x="6397656" y="2362549"/>
            <a:chExt cx="2340771" cy="2324746"/>
          </a:xfrm>
        </p:grpSpPr>
        <p:sp>
          <p:nvSpPr>
            <p:cNvPr id="24" name="椭圆 23"/>
            <p:cNvSpPr/>
            <p:nvPr/>
          </p:nvSpPr>
          <p:spPr>
            <a:xfrm>
              <a:off x="6397656" y="2362549"/>
              <a:ext cx="2324746" cy="232474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6" name="矩形 25"/>
            <p:cNvSpPr/>
            <p:nvPr/>
          </p:nvSpPr>
          <p:spPr>
            <a:xfrm>
              <a:off x="6397656" y="3019669"/>
              <a:ext cx="2340771" cy="9485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担当</a:t>
              </a:r>
              <a:endParaRPr lang="en-US" altLang="zh-CN" sz="4400" b="1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结果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6769615" y="3657849"/>
              <a:ext cx="1561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圆角矩形 29"/>
          <p:cNvSpPr/>
          <p:nvPr/>
        </p:nvSpPr>
        <p:spPr>
          <a:xfrm>
            <a:off x="2931481" y="2742622"/>
            <a:ext cx="2233718" cy="116679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全面从严治党开创了反腐倡廉的新局面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2931481" y="4555924"/>
            <a:ext cx="2233718" cy="116679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全面依法治国要努力建成法治中国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7830051" y="2742623"/>
            <a:ext cx="2233718" cy="116679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全面深化改革意在建构现代化的国家治理体系和国家治理能力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7775073" y="4615294"/>
            <a:ext cx="2233718" cy="116679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全面建成小康社会是我们的奋斗目标</a:t>
            </a:r>
          </a:p>
        </p:txBody>
      </p:sp>
      <p:sp>
        <p:nvSpPr>
          <p:cNvPr id="35" name="椭圆 34"/>
          <p:cNvSpPr/>
          <p:nvPr/>
        </p:nvSpPr>
        <p:spPr>
          <a:xfrm>
            <a:off x="4886947" y="2563597"/>
            <a:ext cx="3159123" cy="3159123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</p:spTree>
    <p:extLst>
      <p:ext uri="{BB962C8B-B14F-4D97-AF65-F5344CB8AC3E}">
        <p14:creationId xmlns:p14="http://schemas.microsoft.com/office/powerpoint/2010/main" val="1336527649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0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5607"/>
            <a:ext cx="1950690" cy="3235707"/>
          </a:xfrm>
          <a:prstGeom prst="rect">
            <a:avLst/>
          </a:prstGeom>
        </p:spPr>
      </p:pic>
      <p:sp>
        <p:nvSpPr>
          <p:cNvPr id="19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27" name="矩形 26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rgbClr val="FFFAF7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党中央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给出新时期好干部的标准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2966642" y="2612571"/>
            <a:ext cx="1556154" cy="1556154"/>
          </a:xfrm>
          <a:prstGeom prst="roundRect">
            <a:avLst>
              <a:gd name="adj" fmla="val 894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三大</a:t>
            </a: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标准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3007409" y="5209523"/>
            <a:ext cx="6833770" cy="418419"/>
          </a:xfrm>
          <a:prstGeom prst="roundRect">
            <a:avLst>
              <a:gd name="adj" fmla="val 894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“疾风知劲草，烈火见真金”</a:t>
            </a:r>
          </a:p>
        </p:txBody>
      </p:sp>
      <p:sp>
        <p:nvSpPr>
          <p:cNvPr id="42" name="圆角矩形 41"/>
          <p:cNvSpPr/>
          <p:nvPr/>
        </p:nvSpPr>
        <p:spPr>
          <a:xfrm>
            <a:off x="4881428" y="2621901"/>
            <a:ext cx="4956218" cy="1556154"/>
          </a:xfrm>
          <a:prstGeom prst="roundRect">
            <a:avLst>
              <a:gd name="adj" fmla="val 894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担当就是责任，好干部必须有责任重于泰山的意识，坚持党的原则第一、党的事业第一、人民利益第一，敢于旗帜鲜明，敢于较真碰硬，对工作任劳任怨、尽心竭力、善始善终、善作善战”。</a:t>
            </a:r>
          </a:p>
        </p:txBody>
      </p:sp>
      <p:sp>
        <p:nvSpPr>
          <p:cNvPr id="43" name="圆角矩形 42"/>
          <p:cNvSpPr/>
          <p:nvPr/>
        </p:nvSpPr>
        <p:spPr>
          <a:xfrm>
            <a:off x="3007404" y="4399770"/>
            <a:ext cx="6833776" cy="517524"/>
          </a:xfrm>
          <a:prstGeom prst="roundRect">
            <a:avLst>
              <a:gd name="adj" fmla="val 894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“我们的干部要敢想、敢做、敢当，做我们时代的劲草、真金”</a:t>
            </a:r>
          </a:p>
        </p:txBody>
      </p:sp>
    </p:spTree>
    <p:extLst>
      <p:ext uri="{BB962C8B-B14F-4D97-AF65-F5344CB8AC3E}">
        <p14:creationId xmlns:p14="http://schemas.microsoft.com/office/powerpoint/2010/main" val="520629825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0" grpId="0" animBg="1"/>
      <p:bldP spid="41" grpId="0" animBg="1"/>
      <p:bldP spid="42" grpId="0" animBg="1"/>
      <p:bldP spid="4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5607"/>
            <a:ext cx="1950690" cy="3235707"/>
          </a:xfrm>
          <a:prstGeom prst="rect">
            <a:avLst/>
          </a:prstGeom>
        </p:spPr>
      </p:pic>
      <p:sp>
        <p:nvSpPr>
          <p:cNvPr id="19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27" name="矩形 26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rgbClr val="FFFAF7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好干部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标准</a:t>
            </a: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“一二三四”</a:t>
            </a:r>
          </a:p>
        </p:txBody>
      </p:sp>
      <p:sp>
        <p:nvSpPr>
          <p:cNvPr id="21" name="矩形: 圆角 6"/>
          <p:cNvSpPr/>
          <p:nvPr/>
        </p:nvSpPr>
        <p:spPr>
          <a:xfrm>
            <a:off x="2326351" y="2514287"/>
            <a:ext cx="600595" cy="542213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9F9F3"/>
                </a:solidFill>
              </a:rPr>
              <a:t>一</a:t>
            </a:r>
          </a:p>
        </p:txBody>
      </p:sp>
      <p:sp>
        <p:nvSpPr>
          <p:cNvPr id="22" name="矩形: 圆角 7"/>
          <p:cNvSpPr/>
          <p:nvPr/>
        </p:nvSpPr>
        <p:spPr>
          <a:xfrm>
            <a:off x="2337419" y="3234367"/>
            <a:ext cx="600595" cy="542213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9F9F3"/>
                </a:solidFill>
              </a:rPr>
              <a:t>二</a:t>
            </a:r>
          </a:p>
        </p:txBody>
      </p:sp>
      <p:sp>
        <p:nvSpPr>
          <p:cNvPr id="24" name="矩形: 圆角 8"/>
          <p:cNvSpPr/>
          <p:nvPr/>
        </p:nvSpPr>
        <p:spPr>
          <a:xfrm>
            <a:off x="2333971" y="3940965"/>
            <a:ext cx="600595" cy="542213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9F9F3"/>
                </a:solidFill>
              </a:rPr>
              <a:t>三</a:t>
            </a:r>
          </a:p>
        </p:txBody>
      </p:sp>
      <p:sp>
        <p:nvSpPr>
          <p:cNvPr id="26" name="矩形: 圆角 9"/>
          <p:cNvSpPr/>
          <p:nvPr/>
        </p:nvSpPr>
        <p:spPr>
          <a:xfrm>
            <a:off x="2333971" y="4674527"/>
            <a:ext cx="600595" cy="542213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9F9F3"/>
                </a:solidFill>
              </a:rPr>
              <a:t>四</a:t>
            </a:r>
          </a:p>
        </p:txBody>
      </p:sp>
      <p:sp>
        <p:nvSpPr>
          <p:cNvPr id="28" name="矩形: 圆角 10"/>
          <p:cNvSpPr/>
          <p:nvPr/>
        </p:nvSpPr>
        <p:spPr>
          <a:xfrm>
            <a:off x="3395733" y="2514287"/>
            <a:ext cx="6336095" cy="542213"/>
          </a:xfrm>
          <a:prstGeom prst="roundRect">
            <a:avLst>
              <a:gd name="adj" fmla="val 0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“一”即“一个信仰”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坚定对马克思主义的信仰。</a:t>
            </a:r>
          </a:p>
        </p:txBody>
      </p:sp>
      <p:sp>
        <p:nvSpPr>
          <p:cNvPr id="30" name="矩形: 圆角 11"/>
          <p:cNvSpPr/>
          <p:nvPr/>
        </p:nvSpPr>
        <p:spPr>
          <a:xfrm>
            <a:off x="3406802" y="3234367"/>
            <a:ext cx="6325026" cy="542213"/>
          </a:xfrm>
          <a:prstGeom prst="roundRect">
            <a:avLst>
              <a:gd name="adj" fmla="val 0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“二”即“两个字”：“严”和“实”。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: 圆角 12"/>
          <p:cNvSpPr/>
          <p:nvPr/>
        </p:nvSpPr>
        <p:spPr>
          <a:xfrm>
            <a:off x="3403354" y="3942381"/>
            <a:ext cx="6328474" cy="542213"/>
          </a:xfrm>
          <a:prstGeom prst="roundRect">
            <a:avLst>
              <a:gd name="adj" fmla="val 0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“三”即“三句话”：对党忠诚、个人干净、敢于担当。</a:t>
            </a:r>
          </a:p>
        </p:txBody>
      </p:sp>
      <p:sp>
        <p:nvSpPr>
          <p:cNvPr id="33" name="矩形: 圆角 13"/>
          <p:cNvSpPr/>
          <p:nvPr/>
        </p:nvSpPr>
        <p:spPr>
          <a:xfrm>
            <a:off x="3403354" y="4674527"/>
            <a:ext cx="6328474" cy="542213"/>
          </a:xfrm>
          <a:prstGeom prst="roundRect">
            <a:avLst>
              <a:gd name="adj" fmla="val 0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“四”即“四有”“四个人”：始终做到心中有党、心中有民、心中有责、心中有戒；做政治的明白人、发展的开路人、群众的贴心人和班子的带头人。</a:t>
            </a:r>
          </a:p>
        </p:txBody>
      </p:sp>
    </p:spTree>
    <p:extLst>
      <p:ext uri="{BB962C8B-B14F-4D97-AF65-F5344CB8AC3E}">
        <p14:creationId xmlns:p14="http://schemas.microsoft.com/office/powerpoint/2010/main" val="1869672504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1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5607"/>
            <a:ext cx="1950690" cy="3235707"/>
          </a:xfrm>
          <a:prstGeom prst="rect">
            <a:avLst/>
          </a:prstGeom>
        </p:spPr>
      </p:pic>
      <p:sp>
        <p:nvSpPr>
          <p:cNvPr id="19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27" name="矩形 26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b="1" dirty="0">
                  <a:solidFill>
                    <a:srgbClr val="FFFAF7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习总书记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详细阐明何为四有</a:t>
            </a:r>
          </a:p>
        </p:txBody>
      </p:sp>
      <p:cxnSp>
        <p:nvCxnSpPr>
          <p:cNvPr id="17" name="MH_Other_1"/>
          <p:cNvCxnSpPr>
            <a:cxnSpLocks/>
          </p:cNvCxnSpPr>
          <p:nvPr>
            <p:custDataLst>
              <p:tags r:id="rId1"/>
            </p:custDataLst>
          </p:nvPr>
        </p:nvCxnSpPr>
        <p:spPr>
          <a:xfrm>
            <a:off x="6206381" y="2474574"/>
            <a:ext cx="0" cy="3866978"/>
          </a:xfrm>
          <a:prstGeom prst="line">
            <a:avLst/>
          </a:prstGeom>
          <a:ln w="12700">
            <a:solidFill>
              <a:srgbClr val="7C4939"/>
            </a:solidFill>
            <a:prstDash val="sysDot"/>
            <a:headEnd type="diamond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MH_Other_2"/>
          <p:cNvCxnSpPr/>
          <p:nvPr>
            <p:custDataLst>
              <p:tags r:id="rId2"/>
            </p:custDataLst>
          </p:nvPr>
        </p:nvCxnSpPr>
        <p:spPr>
          <a:xfrm>
            <a:off x="6298844" y="3347098"/>
            <a:ext cx="557150" cy="1"/>
          </a:xfrm>
          <a:prstGeom prst="line">
            <a:avLst/>
          </a:prstGeom>
          <a:ln>
            <a:solidFill>
              <a:srgbClr val="C0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7062665" y="2793004"/>
            <a:ext cx="2622512" cy="1460060"/>
            <a:chOff x="6861175" y="2266979"/>
            <a:chExt cx="4158121" cy="1908000"/>
          </a:xfrm>
        </p:grpSpPr>
        <p:sp>
          <p:nvSpPr>
            <p:cNvPr id="34" name="MH_SubTitle_1"/>
            <p:cNvSpPr/>
            <p:nvPr>
              <p:custDataLst>
                <p:tags r:id="rId12"/>
              </p:custDataLst>
            </p:nvPr>
          </p:nvSpPr>
          <p:spPr>
            <a:xfrm>
              <a:off x="6861175" y="2266979"/>
              <a:ext cx="4158119" cy="648000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2000" b="1">
                  <a:solidFill>
                    <a:srgbClr val="F9F9F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心中有责</a:t>
              </a:r>
              <a:endParaRPr lang="en-US" altLang="zh-CN" sz="2000" b="1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MH_Text_1"/>
            <p:cNvSpPr/>
            <p:nvPr>
              <p:custDataLst>
                <p:tags r:id="rId13"/>
              </p:custDataLst>
            </p:nvPr>
          </p:nvSpPr>
          <p:spPr>
            <a:xfrm>
              <a:off x="6861175" y="2914979"/>
              <a:ext cx="4158121" cy="1260000"/>
            </a:xfrm>
            <a:prstGeom prst="rect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r>
                <a:rPr lang="zh-CN" altLang="en-US" sz="12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不能只想当官不想干事，只想揽权不想担责，只想出彩不想出力，不能干一年、两年、三年还是“涛声依旧”，必须要有“功成不必在我”的大境界。</a:t>
              </a:r>
              <a:endParaRPr lang="en-US" altLang="zh-CN" sz="12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6" name="MH_Other_4"/>
          <p:cNvCxnSpPr/>
          <p:nvPr>
            <p:custDataLst>
              <p:tags r:id="rId3"/>
            </p:custDataLst>
          </p:nvPr>
        </p:nvCxnSpPr>
        <p:spPr>
          <a:xfrm>
            <a:off x="5511444" y="2627098"/>
            <a:ext cx="557150" cy="1"/>
          </a:xfrm>
          <a:prstGeom prst="line">
            <a:avLst/>
          </a:prstGeom>
          <a:ln>
            <a:solidFill>
              <a:srgbClr val="C0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2556587" y="2297135"/>
            <a:ext cx="2640563" cy="1460060"/>
            <a:chOff x="1123457" y="1546979"/>
            <a:chExt cx="4158121" cy="1908000"/>
          </a:xfrm>
        </p:grpSpPr>
        <p:sp>
          <p:nvSpPr>
            <p:cNvPr id="38" name="MH_SubTitle_1"/>
            <p:cNvSpPr/>
            <p:nvPr>
              <p:custDataLst>
                <p:tags r:id="rId10"/>
              </p:custDataLst>
            </p:nvPr>
          </p:nvSpPr>
          <p:spPr>
            <a:xfrm>
              <a:off x="1123457" y="1546979"/>
              <a:ext cx="4158119" cy="648000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2000" b="1" dirty="0">
                  <a:solidFill>
                    <a:srgbClr val="F9F9F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心中有党</a:t>
              </a:r>
              <a:endParaRPr lang="en-US" altLang="zh-CN" sz="2000" b="1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MH_Text_1"/>
            <p:cNvSpPr/>
            <p:nvPr>
              <p:custDataLst>
                <p:tags r:id="rId11"/>
              </p:custDataLst>
            </p:nvPr>
          </p:nvSpPr>
          <p:spPr>
            <a:xfrm>
              <a:off x="1123457" y="2194979"/>
              <a:ext cx="4158121" cy="1260000"/>
            </a:xfrm>
            <a:prstGeom prst="rect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r>
                <a:rPr lang="zh-CN" altLang="en-US" sz="14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这是领导干部的重要标准，尤其是在县一级阵地的县委书记，必须要心中有党、对党忠诚。</a:t>
              </a:r>
              <a:endParaRPr lang="en-US" altLang="zh-CN" sz="14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0" name="MH_Other_4"/>
          <p:cNvCxnSpPr/>
          <p:nvPr>
            <p:custDataLst>
              <p:tags r:id="rId4"/>
            </p:custDataLst>
          </p:nvPr>
        </p:nvCxnSpPr>
        <p:spPr>
          <a:xfrm>
            <a:off x="5511444" y="4797805"/>
            <a:ext cx="557150" cy="1"/>
          </a:xfrm>
          <a:prstGeom prst="line">
            <a:avLst/>
          </a:prstGeom>
          <a:ln>
            <a:solidFill>
              <a:srgbClr val="C0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2556587" y="4529812"/>
            <a:ext cx="2640562" cy="1460060"/>
            <a:chOff x="1123457" y="3789686"/>
            <a:chExt cx="4158121" cy="1908000"/>
          </a:xfrm>
        </p:grpSpPr>
        <p:sp>
          <p:nvSpPr>
            <p:cNvPr id="42" name="MH_SubTitle_1"/>
            <p:cNvSpPr/>
            <p:nvPr>
              <p:custDataLst>
                <p:tags r:id="rId8"/>
              </p:custDataLst>
            </p:nvPr>
          </p:nvSpPr>
          <p:spPr>
            <a:xfrm>
              <a:off x="1123457" y="3789686"/>
              <a:ext cx="4158119" cy="648000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2000" b="1" dirty="0">
                  <a:solidFill>
                    <a:srgbClr val="F9F9F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心中有民</a:t>
              </a:r>
              <a:endParaRPr lang="en-US" altLang="zh-CN" sz="2000" b="1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MH_Text_1"/>
            <p:cNvSpPr/>
            <p:nvPr>
              <p:custDataLst>
                <p:tags r:id="rId9"/>
              </p:custDataLst>
            </p:nvPr>
          </p:nvSpPr>
          <p:spPr>
            <a:xfrm>
              <a:off x="1123457" y="4437686"/>
              <a:ext cx="4158121" cy="1260000"/>
            </a:xfrm>
            <a:prstGeom prst="rect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r>
                <a:rPr lang="zh-CN" altLang="zh-CN" sz="11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共产党的宗旨就是全心全意为人民服务</a:t>
              </a:r>
              <a:r>
                <a:rPr lang="zh-CN" altLang="en-US" sz="11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zh-CN" sz="11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对于领导干部来讲，个人的名誉、地位、利益要想得透</a:t>
              </a:r>
              <a:r>
                <a:rPr lang="zh-CN" altLang="en-US" sz="11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zh-CN" altLang="zh-CN" sz="11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看得淡，特别要注重解决好人民最关心、最直接，也最现实的利益问题</a:t>
              </a:r>
              <a:r>
                <a:rPr lang="zh-CN" altLang="en-US" sz="11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1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4" name="MH_Other_2"/>
          <p:cNvCxnSpPr/>
          <p:nvPr>
            <p:custDataLst>
              <p:tags r:id="rId5"/>
            </p:custDataLst>
          </p:nvPr>
        </p:nvCxnSpPr>
        <p:spPr>
          <a:xfrm>
            <a:off x="6298844" y="5517805"/>
            <a:ext cx="557150" cy="1"/>
          </a:xfrm>
          <a:prstGeom prst="line">
            <a:avLst/>
          </a:prstGeom>
          <a:ln>
            <a:solidFill>
              <a:srgbClr val="C0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7062666" y="4777746"/>
            <a:ext cx="2622512" cy="1460060"/>
            <a:chOff x="6861175" y="4509686"/>
            <a:chExt cx="4158121" cy="1908000"/>
          </a:xfrm>
        </p:grpSpPr>
        <p:sp>
          <p:nvSpPr>
            <p:cNvPr id="46" name="MH_SubTitle_1"/>
            <p:cNvSpPr/>
            <p:nvPr>
              <p:custDataLst>
                <p:tags r:id="rId6"/>
              </p:custDataLst>
            </p:nvPr>
          </p:nvSpPr>
          <p:spPr>
            <a:xfrm>
              <a:off x="6861175" y="4509686"/>
              <a:ext cx="4158119" cy="648000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2000" b="1" dirty="0">
                  <a:solidFill>
                    <a:srgbClr val="F9F9F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心中有戒</a:t>
              </a:r>
              <a:endParaRPr lang="en-US" altLang="zh-CN" sz="2000" b="1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MH_Text_1"/>
            <p:cNvSpPr/>
            <p:nvPr>
              <p:custDataLst>
                <p:tags r:id="rId7"/>
              </p:custDataLst>
            </p:nvPr>
          </p:nvSpPr>
          <p:spPr>
            <a:xfrm>
              <a:off x="6861175" y="5157686"/>
              <a:ext cx="4158121" cy="1260000"/>
            </a:xfrm>
            <a:prstGeom prst="rect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Autofit/>
            </a:bodyPr>
            <a:lstStyle/>
            <a:p>
              <a:r>
                <a:rPr lang="zh-CN" altLang="en-US" sz="11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要正确处理好公和私、情和法、利和法的关系，始终严格要求自己，加强道德修养，追求健康的情绪，把好权力观、金钱观、美色观，做到清清白白做人、干干净净做事、坦坦荡荡为官。</a:t>
              </a:r>
              <a:endParaRPr lang="en-US" altLang="zh-CN" sz="11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9540027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5607"/>
            <a:ext cx="1950690" cy="3235707"/>
          </a:xfrm>
          <a:prstGeom prst="rect">
            <a:avLst/>
          </a:prstGeom>
        </p:spPr>
      </p:pic>
      <p:sp>
        <p:nvSpPr>
          <p:cNvPr id="19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27" name="矩形 26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rgbClr val="FFFAF7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怎样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落实</a:t>
            </a: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责任担当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142152" y="3246542"/>
            <a:ext cx="3872239" cy="1956557"/>
            <a:chOff x="4535413" y="2104219"/>
            <a:chExt cx="5312496" cy="2684287"/>
          </a:xfrm>
        </p:grpSpPr>
        <p:cxnSp>
          <p:nvCxnSpPr>
            <p:cNvPr id="28" name="直接连接符 27"/>
            <p:cNvCxnSpPr/>
            <p:nvPr/>
          </p:nvCxnSpPr>
          <p:spPr>
            <a:xfrm flipH="1" flipV="1">
              <a:off x="8375073" y="3687107"/>
              <a:ext cx="1472836" cy="658678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7860672" y="2104219"/>
              <a:ext cx="1909496" cy="112767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5510377" y="2214587"/>
              <a:ext cx="1756582" cy="1042654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6141933" y="3781587"/>
              <a:ext cx="1135398" cy="1006919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4535413" y="3485379"/>
              <a:ext cx="2698742" cy="185403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5890701" y="3145173"/>
            <a:ext cx="1706171" cy="1694491"/>
            <a:chOff x="6589811" y="2181714"/>
            <a:chExt cx="2340771" cy="2324746"/>
          </a:xfrm>
        </p:grpSpPr>
        <p:sp>
          <p:nvSpPr>
            <p:cNvPr id="50" name="椭圆 49"/>
            <p:cNvSpPr/>
            <p:nvPr/>
          </p:nvSpPr>
          <p:spPr>
            <a:xfrm>
              <a:off x="6589811" y="2181714"/>
              <a:ext cx="2324746" cy="232474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1" name="矩形 50"/>
            <p:cNvSpPr/>
            <p:nvPr/>
          </p:nvSpPr>
          <p:spPr>
            <a:xfrm>
              <a:off x="6589811" y="2825516"/>
              <a:ext cx="2340771" cy="9485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五句话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6971284" y="3745518"/>
              <a:ext cx="156179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椭圆 52"/>
          <p:cNvSpPr/>
          <p:nvPr/>
        </p:nvSpPr>
        <p:spPr>
          <a:xfrm>
            <a:off x="3665034" y="2418504"/>
            <a:ext cx="1218237" cy="12182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面对歪风邪气敢于坚决斗争</a:t>
            </a:r>
          </a:p>
        </p:txBody>
      </p:sp>
      <p:sp>
        <p:nvSpPr>
          <p:cNvPr id="54" name="椭圆 53"/>
          <p:cNvSpPr/>
          <p:nvPr/>
        </p:nvSpPr>
        <p:spPr>
          <a:xfrm>
            <a:off x="2911152" y="3865294"/>
            <a:ext cx="1218237" cy="12182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面对失误敢于承担责任</a:t>
            </a:r>
          </a:p>
        </p:txBody>
      </p:sp>
      <p:sp>
        <p:nvSpPr>
          <p:cNvPr id="55" name="椭圆 54"/>
          <p:cNvSpPr/>
          <p:nvPr/>
        </p:nvSpPr>
        <p:spPr>
          <a:xfrm>
            <a:off x="4258747" y="5062848"/>
            <a:ext cx="1218237" cy="12182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面对矛盾敢于迎难而上</a:t>
            </a:r>
          </a:p>
        </p:txBody>
      </p:sp>
      <p:sp>
        <p:nvSpPr>
          <p:cNvPr id="56" name="椭圆 55"/>
          <p:cNvSpPr/>
          <p:nvPr/>
        </p:nvSpPr>
        <p:spPr>
          <a:xfrm>
            <a:off x="8050872" y="4469163"/>
            <a:ext cx="1218237" cy="12182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面对大是大非敢于亮剑</a:t>
            </a:r>
          </a:p>
        </p:txBody>
      </p:sp>
      <p:sp>
        <p:nvSpPr>
          <p:cNvPr id="57" name="椭圆 56"/>
          <p:cNvSpPr/>
          <p:nvPr/>
        </p:nvSpPr>
        <p:spPr>
          <a:xfrm>
            <a:off x="7951947" y="2396199"/>
            <a:ext cx="1218237" cy="12182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面对危机敢于挺身而出</a:t>
            </a:r>
          </a:p>
        </p:txBody>
      </p:sp>
    </p:spTree>
    <p:extLst>
      <p:ext uri="{BB962C8B-B14F-4D97-AF65-F5344CB8AC3E}">
        <p14:creationId xmlns:p14="http://schemas.microsoft.com/office/powerpoint/2010/main" val="197941564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5607"/>
            <a:ext cx="1950690" cy="3235707"/>
          </a:xfrm>
          <a:prstGeom prst="rect">
            <a:avLst/>
          </a:prstGeom>
        </p:spPr>
      </p:pic>
      <p:sp>
        <p:nvSpPr>
          <p:cNvPr id="19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27" name="矩形 26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rgbClr val="FFFAF7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怎样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落实</a:t>
            </a: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责任担当</a:t>
            </a:r>
          </a:p>
        </p:txBody>
      </p:sp>
      <p:sp>
        <p:nvSpPr>
          <p:cNvPr id="24" name="椭圆 23"/>
          <p:cNvSpPr/>
          <p:nvPr/>
        </p:nvSpPr>
        <p:spPr>
          <a:xfrm>
            <a:off x="3281563" y="3172715"/>
            <a:ext cx="1478030" cy="1478030"/>
          </a:xfrm>
          <a:prstGeom prst="ellipse">
            <a:avLst/>
          </a:prstGeom>
          <a:noFill/>
          <a:ln w="190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八</a:t>
            </a:r>
            <a:endParaRPr lang="en-US" altLang="zh-CN" sz="2800" b="1" dirty="0" smtClean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  <a:p>
            <a:pPr algn="ctr"/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个字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200790" y="2947616"/>
            <a:ext cx="3257640" cy="558006"/>
          </a:xfrm>
          <a:prstGeom prst="roundRect">
            <a:avLst>
              <a:gd name="adj" fmla="val 50000"/>
            </a:avLst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坚持原则</a:t>
            </a:r>
          </a:p>
        </p:txBody>
      </p:sp>
      <p:sp>
        <p:nvSpPr>
          <p:cNvPr id="35" name="圆角矩形 34"/>
          <p:cNvSpPr/>
          <p:nvPr/>
        </p:nvSpPr>
        <p:spPr>
          <a:xfrm>
            <a:off x="5200790" y="4086150"/>
            <a:ext cx="3296109" cy="564595"/>
          </a:xfrm>
          <a:prstGeom prst="roundRect">
            <a:avLst>
              <a:gd name="adj" fmla="val 50000"/>
            </a:avLst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认真负责</a:t>
            </a:r>
          </a:p>
        </p:txBody>
      </p:sp>
    </p:spTree>
    <p:extLst>
      <p:ext uri="{BB962C8B-B14F-4D97-AF65-F5344CB8AC3E}">
        <p14:creationId xmlns:p14="http://schemas.microsoft.com/office/powerpoint/2010/main" val="1344540057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4" grpId="0" animBg="1"/>
      <p:bldP spid="34" grpId="0" animBg="1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5607"/>
            <a:ext cx="1950690" cy="3235707"/>
          </a:xfrm>
          <a:prstGeom prst="rect">
            <a:avLst/>
          </a:prstGeom>
        </p:spPr>
      </p:pic>
      <p:sp>
        <p:nvSpPr>
          <p:cNvPr id="19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27" name="矩形 26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rgbClr val="FFFAF7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怎样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落实</a:t>
            </a: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责任担当</a:t>
            </a:r>
          </a:p>
        </p:txBody>
      </p:sp>
      <p:sp>
        <p:nvSpPr>
          <p:cNvPr id="12" name="矩形 11"/>
          <p:cNvSpPr/>
          <p:nvPr/>
        </p:nvSpPr>
        <p:spPr>
          <a:xfrm>
            <a:off x="2248677" y="3153745"/>
            <a:ext cx="8033657" cy="1436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普通党员来讲，应该学习优秀共产党人身上所体现出的这种精神，在平时的工作中要善于克服困难，敢啃骨头，敢挑大梁，要多实践、多调研，真正把自己身上的责任担起来，真正把手头的工作当作一番事业来做。</a:t>
            </a:r>
          </a:p>
        </p:txBody>
      </p:sp>
      <p:sp>
        <p:nvSpPr>
          <p:cNvPr id="13" name="矩形 12"/>
          <p:cNvSpPr/>
          <p:nvPr/>
        </p:nvSpPr>
        <p:spPr>
          <a:xfrm>
            <a:off x="3760631" y="2448761"/>
            <a:ext cx="5009748" cy="5907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必须要有一股刚健有为的担当精神</a:t>
            </a:r>
          </a:p>
        </p:txBody>
      </p:sp>
    </p:spTree>
    <p:extLst>
      <p:ext uri="{BB962C8B-B14F-4D97-AF65-F5344CB8AC3E}">
        <p14:creationId xmlns:p14="http://schemas.microsoft.com/office/powerpoint/2010/main" val="3449298229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5607"/>
            <a:ext cx="1950690" cy="3235707"/>
          </a:xfrm>
          <a:prstGeom prst="rect">
            <a:avLst/>
          </a:prstGeom>
        </p:spPr>
      </p:pic>
      <p:sp>
        <p:nvSpPr>
          <p:cNvPr id="19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如何在实践中落实共产党员的责任担当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27" name="矩形 26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rgbClr val="FFFAF7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怎样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落实</a:t>
            </a: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责任担当</a:t>
            </a:r>
          </a:p>
        </p:txBody>
      </p:sp>
      <p:sp>
        <p:nvSpPr>
          <p:cNvPr id="12" name="矩形 11"/>
          <p:cNvSpPr/>
          <p:nvPr/>
        </p:nvSpPr>
        <p:spPr>
          <a:xfrm>
            <a:off x="2248677" y="3153745"/>
            <a:ext cx="8033657" cy="1436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坚持原则是指党员要时时刻刻把党装在心里，要牢记自己的党员身份，要时刻注意讲奉献。认真负责是指党员要爱岗敬业，在其位谋其政，要拿出精神抖擞的干劲，要大有作为。践行这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个字，在普通岗位上也能够有所为、善于为。</a:t>
            </a:r>
          </a:p>
        </p:txBody>
      </p:sp>
      <p:sp>
        <p:nvSpPr>
          <p:cNvPr id="13" name="矩形 12"/>
          <p:cNvSpPr/>
          <p:nvPr/>
        </p:nvSpPr>
        <p:spPr>
          <a:xfrm>
            <a:off x="3760631" y="2448761"/>
            <a:ext cx="5009748" cy="5907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践行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8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个字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——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坚持原则、认真负责</a:t>
            </a:r>
          </a:p>
        </p:txBody>
      </p:sp>
    </p:spTree>
    <p:extLst>
      <p:ext uri="{BB962C8B-B14F-4D97-AF65-F5344CB8AC3E}">
        <p14:creationId xmlns:p14="http://schemas.microsoft.com/office/powerpoint/2010/main" val="1816534228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389" y="272681"/>
            <a:ext cx="8413610" cy="31718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68" y="1034768"/>
            <a:ext cx="3138521" cy="1803935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75545" y="1360004"/>
            <a:ext cx="3139697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中国共产党</a:t>
            </a:r>
            <a:endParaRPr lang="en-US" altLang="zh-CN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680502" y="1781574"/>
            <a:ext cx="2832699" cy="34624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165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Communist Party of China</a:t>
            </a:r>
            <a:endParaRPr lang="zh-CN" altLang="en-US" sz="165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778389" y="3918177"/>
            <a:ext cx="8169907" cy="1882390"/>
            <a:chOff x="3389173" y="3379927"/>
            <a:chExt cx="8169907" cy="1882390"/>
          </a:xfrm>
        </p:grpSpPr>
        <p:sp>
          <p:nvSpPr>
            <p:cNvPr id="15" name="矩形 14"/>
            <p:cNvSpPr/>
            <p:nvPr/>
          </p:nvSpPr>
          <p:spPr>
            <a:xfrm>
              <a:off x="5344518" y="5033867"/>
              <a:ext cx="4653643" cy="22845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389173" y="3379927"/>
              <a:ext cx="816990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C00000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讲奉献  </a:t>
              </a:r>
              <a:r>
                <a:rPr lang="zh-CN" altLang="en-US" sz="3600" b="1" dirty="0" smtClean="0">
                  <a:solidFill>
                    <a:srgbClr val="C00000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有作为 </a:t>
              </a:r>
              <a:endParaRPr lang="en-US" altLang="zh-CN" sz="36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  <a:p>
              <a:pPr algn="ctr"/>
              <a:r>
                <a:rPr lang="zh-CN" altLang="en-US" sz="5400" b="1" dirty="0" smtClean="0">
                  <a:solidFill>
                    <a:srgbClr val="C00000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做</a:t>
              </a:r>
              <a:r>
                <a:rPr lang="zh-CN" altLang="en-US" sz="5400" b="1" dirty="0">
                  <a:solidFill>
                    <a:srgbClr val="C00000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合格共产党员</a:t>
              </a:r>
              <a:endParaRPr lang="zh-CN" altLang="en-US" sz="54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050" y="559928"/>
            <a:ext cx="514691" cy="27904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935" y="323888"/>
            <a:ext cx="229441" cy="19843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221" y="218469"/>
            <a:ext cx="328658" cy="210837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521866" y="3779192"/>
            <a:ext cx="3982545" cy="2017823"/>
            <a:chOff x="-736636" y="-3273133"/>
            <a:chExt cx="3495675" cy="1771142"/>
          </a:xfrm>
        </p:grpSpPr>
        <p:pic>
          <p:nvPicPr>
            <p:cNvPr id="23" name="Picture 2" descr="C:\Users\Administrator\Desktop\图网\素材\图层 28 副本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36636" y="-3273133"/>
              <a:ext cx="3495675" cy="177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图片 80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12" y="-2715102"/>
              <a:ext cx="1356535" cy="84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03147971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4991" y="2535401"/>
            <a:ext cx="15667177" cy="4513997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3039048" y="2890426"/>
            <a:ext cx="592982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奉献责任担当是共产党员的基本素质</a:t>
            </a:r>
          </a:p>
        </p:txBody>
      </p:sp>
      <p:sp>
        <p:nvSpPr>
          <p:cNvPr id="26" name="矩形 25"/>
          <p:cNvSpPr/>
          <p:nvPr/>
        </p:nvSpPr>
        <p:spPr>
          <a:xfrm>
            <a:off x="5652584" y="1579143"/>
            <a:ext cx="795406" cy="7549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atin typeface="微软雅黑" panose="020B0503020204020204" pitchFamily="82" charset="2"/>
                <a:ea typeface="微软雅黑" panose="020B0503020204020204" pitchFamily="82" charset="2"/>
              </a:rPr>
              <a:t>01</a:t>
            </a:r>
            <a:endParaRPr lang="zh-CN" altLang="en-US" sz="3600" b="1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3816372" y="2536091"/>
            <a:ext cx="446783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3816372" y="3675574"/>
            <a:ext cx="446783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557725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奉献责任担当是共产党员的基本素质</a:t>
            </a:r>
            <a:endParaRPr lang="zh-CN" altLang="en-US" sz="2000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580367" y="3445653"/>
            <a:ext cx="738340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我志愿加入中国共产党，拥护党的纲领，遵守党的章程，履行党员义务，执行党的决定，严守党的纪律，保守党的秘密，对党忠诚，积极工作，为共产主义奋斗终身，随时准备为党和人民牺牲一切，永不叛党。</a:t>
            </a:r>
            <a:endParaRPr lang="zh-CN" altLang="en-US" dirty="0">
              <a:solidFill>
                <a:srgbClr val="C00000"/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950690" y="2719784"/>
            <a:ext cx="9181974" cy="2892692"/>
            <a:chOff x="4273629" y="1968557"/>
            <a:chExt cx="6956405" cy="4047564"/>
          </a:xfrm>
        </p:grpSpPr>
        <p:sp>
          <p:nvSpPr>
            <p:cNvPr id="52" name="文本框 5"/>
            <p:cNvSpPr txBox="1"/>
            <p:nvPr/>
          </p:nvSpPr>
          <p:spPr>
            <a:xfrm>
              <a:off x="4273629" y="1968557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“</a:t>
              </a:r>
            </a:p>
          </p:txBody>
        </p:sp>
        <p:sp>
          <p:nvSpPr>
            <p:cNvPr id="53" name="文本框 6"/>
            <p:cNvSpPr txBox="1"/>
            <p:nvPr/>
          </p:nvSpPr>
          <p:spPr>
            <a:xfrm>
              <a:off x="10275927" y="5000458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”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606522" y="1704685"/>
            <a:ext cx="2866858" cy="620134"/>
            <a:chOff x="4172571" y="1948895"/>
            <a:chExt cx="2866858" cy="620134"/>
          </a:xfrm>
        </p:grpSpPr>
        <p:sp>
          <p:nvSpPr>
            <p:cNvPr id="59" name="矩形 58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4309736" y="2065719"/>
              <a:ext cx="2604248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入党誓词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pic>
        <p:nvPicPr>
          <p:cNvPr id="64" name="图片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845492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275074" y="1328761"/>
            <a:ext cx="1636078" cy="620134"/>
            <a:chOff x="4172571" y="1948895"/>
            <a:chExt cx="2982972" cy="620134"/>
          </a:xfrm>
        </p:grpSpPr>
        <p:sp>
          <p:nvSpPr>
            <p:cNvPr id="15" name="矩形 14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309736" y="2065719"/>
              <a:ext cx="2845807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什么是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共产党员的讲奉献有作为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奉献责任担当是共产党员的基本素质</a:t>
            </a:r>
            <a:endParaRPr lang="zh-CN" altLang="en-US" sz="2000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24" name="MH_Text_1"/>
          <p:cNvSpPr txBox="1"/>
          <p:nvPr/>
        </p:nvSpPr>
        <p:spPr>
          <a:xfrm>
            <a:off x="2733869" y="2772644"/>
            <a:ext cx="84162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gradFill>
                  <a:gsLst>
                    <a:gs pos="50000">
                      <a:srgbClr val="FFFF0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>
                <a:solidFill>
                  <a:srgbClr val="7C4939"/>
                </a:solidFill>
              </a:rPr>
              <a:t>贯彻执行党的基本路线和各项方针、政策，带头参加改革开放和社会主义现代化建设，带动群众为经济发展和社会进步艰苦奋斗，在生产、工作、学习和社会生活中起先锋模范作用。</a:t>
            </a:r>
            <a:r>
              <a:rPr lang="zh-CN" altLang="en-US" sz="1600" dirty="0">
                <a:solidFill>
                  <a:srgbClr val="BD0D1A"/>
                </a:solidFill>
              </a:rPr>
              <a:t>这就是讲共产党员要有作为。</a:t>
            </a:r>
          </a:p>
        </p:txBody>
      </p:sp>
      <p:sp>
        <p:nvSpPr>
          <p:cNvPr id="25" name="矩形: 圆角 34"/>
          <p:cNvSpPr/>
          <p:nvPr/>
        </p:nvSpPr>
        <p:spPr>
          <a:xfrm>
            <a:off x="2659224" y="2507990"/>
            <a:ext cx="8658809" cy="1464984"/>
          </a:xfrm>
          <a:prstGeom prst="roundRect">
            <a:avLst>
              <a:gd name="adj" fmla="val 0"/>
            </a:avLst>
          </a:prstGeom>
          <a:noFill/>
          <a:ln w="9525">
            <a:solidFill>
              <a:srgbClr val="7C49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6" name="矩形: 圆角 33"/>
          <p:cNvSpPr/>
          <p:nvPr/>
        </p:nvSpPr>
        <p:spPr>
          <a:xfrm>
            <a:off x="4961980" y="2273483"/>
            <a:ext cx="3446978" cy="469007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党员基本义务的第二条规定</a:t>
            </a:r>
            <a:endParaRPr lang="zh-CN" altLang="en-US" sz="2000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MH_Text_1"/>
          <p:cNvSpPr txBox="1"/>
          <p:nvPr/>
        </p:nvSpPr>
        <p:spPr>
          <a:xfrm>
            <a:off x="2911152" y="4673535"/>
            <a:ext cx="8238930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gradFill>
                  <a:gsLst>
                    <a:gs pos="50000">
                      <a:srgbClr val="FFFF0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>
                <a:solidFill>
                  <a:srgbClr val="7C4939"/>
                </a:solidFill>
              </a:rPr>
              <a:t>坚持党和人民的利益高于一切，个人利益服从党和人民的利益，吃苦在前，享受在后，克己奉公，多做贡献</a:t>
            </a:r>
            <a:r>
              <a:rPr lang="zh-CN" altLang="en-US" sz="1600" b="0" dirty="0" smtClean="0">
                <a:solidFill>
                  <a:srgbClr val="7C4939"/>
                </a:solidFill>
              </a:rPr>
              <a:t>。</a:t>
            </a:r>
            <a:endParaRPr lang="en-US" altLang="zh-CN" sz="1600" b="0" dirty="0" smtClean="0">
              <a:solidFill>
                <a:srgbClr val="7C4939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BD0D1A"/>
                </a:solidFill>
              </a:rPr>
              <a:t>这</a:t>
            </a:r>
            <a:r>
              <a:rPr lang="zh-CN" altLang="en-US" sz="1600" dirty="0">
                <a:solidFill>
                  <a:srgbClr val="BD0D1A"/>
                </a:solidFill>
              </a:rPr>
              <a:t>就是讲共产党员要多贡献。</a:t>
            </a:r>
          </a:p>
        </p:txBody>
      </p:sp>
      <p:sp>
        <p:nvSpPr>
          <p:cNvPr id="33" name="矩形: 圆角 34"/>
          <p:cNvSpPr/>
          <p:nvPr/>
        </p:nvSpPr>
        <p:spPr>
          <a:xfrm>
            <a:off x="2659223" y="4437639"/>
            <a:ext cx="8658810" cy="1436226"/>
          </a:xfrm>
          <a:prstGeom prst="roundRect">
            <a:avLst>
              <a:gd name="adj" fmla="val 0"/>
            </a:avLst>
          </a:prstGeom>
          <a:noFill/>
          <a:ln w="9525">
            <a:solidFill>
              <a:srgbClr val="7C49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4" name="矩形: 圆角 33"/>
          <p:cNvSpPr/>
          <p:nvPr/>
        </p:nvSpPr>
        <p:spPr>
          <a:xfrm>
            <a:off x="4961979" y="4203132"/>
            <a:ext cx="3446978" cy="469007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党员基本义务的第八条规定</a:t>
            </a:r>
            <a:endParaRPr lang="zh-CN" altLang="en-US" sz="2000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3254479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/>
      <p:bldP spid="25" grpId="0" animBg="1"/>
      <p:bldP spid="26" grpId="0" animBg="1"/>
      <p:bldP spid="31" grpId="0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奉献责任担当是共产党员的基本素质</a:t>
            </a:r>
            <a:endParaRPr lang="zh-CN" altLang="en-US" sz="2000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275074" y="1328761"/>
            <a:ext cx="1636078" cy="620134"/>
            <a:chOff x="4172571" y="1948895"/>
            <a:chExt cx="2982972" cy="620134"/>
          </a:xfrm>
        </p:grpSpPr>
        <p:sp>
          <p:nvSpPr>
            <p:cNvPr id="17" name="矩形 16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309736" y="2065719"/>
              <a:ext cx="2845807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全面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从严</a:t>
            </a: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治党的新形势</a:t>
            </a:r>
          </a:p>
        </p:txBody>
      </p:sp>
      <p:sp>
        <p:nvSpPr>
          <p:cNvPr id="20" name="MH_Desc_1"/>
          <p:cNvSpPr/>
          <p:nvPr/>
        </p:nvSpPr>
        <p:spPr>
          <a:xfrm>
            <a:off x="2417611" y="3634582"/>
            <a:ext cx="801336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党内法规要求党员要讲奉献、有作为、有担当。十八大之后，在全面从严治党的新形势下，对党员干部的要求概括起来就是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忠诚、干净、担当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，这正是中国共产党先进性和纯洁性的体现。</a:t>
            </a:r>
            <a:endParaRPr lang="en-US" altLang="zh-CN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398634" y="2489166"/>
            <a:ext cx="845480" cy="722580"/>
          </a:xfrm>
          <a:prstGeom prst="rect">
            <a:avLst/>
          </a:prstGeom>
          <a:noFill/>
          <a:ln w="152400" cmpd="thinThick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担当</a:t>
            </a:r>
            <a:endParaRPr lang="en-US" altLang="zh-CN" sz="2400" b="1" dirty="0" smtClean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888700" y="2489166"/>
            <a:ext cx="845480" cy="722580"/>
          </a:xfrm>
          <a:prstGeom prst="rect">
            <a:avLst/>
          </a:prstGeom>
          <a:noFill/>
          <a:ln w="152400" cmpd="thinThick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忠诚</a:t>
            </a:r>
            <a:endParaRPr lang="en-US" altLang="zh-CN" sz="2400" b="1" dirty="0" smtClean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135028" y="2489166"/>
            <a:ext cx="845480" cy="722580"/>
          </a:xfrm>
          <a:prstGeom prst="rect">
            <a:avLst/>
          </a:prstGeom>
          <a:noFill/>
          <a:ln w="152400" cmpd="thinThick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干净</a:t>
            </a:r>
            <a:endParaRPr lang="en-US" altLang="zh-CN" sz="2400" b="1" dirty="0" smtClean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34177493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15" name="矩形 14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为什么要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为什么强调责任与担当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奉献责任担当是共产党员的基本素质</a:t>
            </a:r>
            <a:endParaRPr lang="zh-CN" altLang="en-US" sz="2000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13165" y="5212437"/>
            <a:ext cx="10155314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年全国组织工作会议上，习总书记讲：“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坚持原则、敢于担当是党的干部必须具备的基本素质</a:t>
            </a: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”，“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心底无私天地宽</a:t>
            </a: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”，“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担当就是责任，好干部必须有责任重于泰山的意识</a:t>
            </a: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</a:p>
        </p:txBody>
      </p:sp>
      <p:sp>
        <p:nvSpPr>
          <p:cNvPr id="20" name="矩形 19"/>
          <p:cNvSpPr/>
          <p:nvPr/>
        </p:nvSpPr>
        <p:spPr>
          <a:xfrm>
            <a:off x="1613165" y="3966817"/>
            <a:ext cx="20222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责任担当是由中国共产党的先锋队性质决定的</a:t>
            </a:r>
          </a:p>
        </p:txBody>
      </p:sp>
      <p:sp>
        <p:nvSpPr>
          <p:cNvPr id="21" name="Freeform 7"/>
          <p:cNvSpPr>
            <a:spLocks/>
          </p:cNvSpPr>
          <p:nvPr/>
        </p:nvSpPr>
        <p:spPr bwMode="auto">
          <a:xfrm>
            <a:off x="1866114" y="2267998"/>
            <a:ext cx="1289686" cy="1478140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C00000"/>
          </a:solidFill>
          <a:ln w="25400">
            <a:noFill/>
          </a:ln>
          <a:effectLst>
            <a:outerShdw blurRad="469900" dist="304800" dir="2700000" sx="97000" sy="97000" algn="tl" rotWithShape="0">
              <a:schemeClr val="tx1">
                <a:lumMod val="75000"/>
                <a:lumOff val="2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4568256" y="2267998"/>
            <a:ext cx="1289686" cy="1478140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7C4939"/>
          </a:solidFill>
          <a:ln w="25400">
            <a:noFill/>
          </a:ln>
          <a:effectLst>
            <a:outerShdw blurRad="469900" dist="304800" dir="2700000" sx="97000" sy="97000" algn="tl" rotWithShape="0">
              <a:schemeClr val="tx1">
                <a:lumMod val="75000"/>
                <a:lumOff val="2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7270398" y="2267998"/>
            <a:ext cx="1289686" cy="1478140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C00000"/>
          </a:solidFill>
          <a:ln w="25400">
            <a:noFill/>
          </a:ln>
          <a:effectLst>
            <a:outerShdw blurRad="469900" dist="304800" dir="2700000" sx="97000" sy="97000" algn="tl" rotWithShape="0">
              <a:schemeClr val="tx1">
                <a:lumMod val="75000"/>
                <a:lumOff val="2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7"/>
          <p:cNvSpPr>
            <a:spLocks/>
          </p:cNvSpPr>
          <p:nvPr/>
        </p:nvSpPr>
        <p:spPr bwMode="auto">
          <a:xfrm>
            <a:off x="9972541" y="2267998"/>
            <a:ext cx="1289686" cy="1478140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7C4939"/>
          </a:solidFill>
          <a:ln w="25400">
            <a:noFill/>
          </a:ln>
          <a:effectLst>
            <a:outerShdw blurRad="469900" dist="304800" dir="2700000" sx="97000" sy="97000" algn="tl" rotWithShape="0">
              <a:schemeClr val="tx1">
                <a:lumMod val="75000"/>
                <a:lumOff val="2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29"/>
          <p:cNvSpPr/>
          <p:nvPr/>
        </p:nvSpPr>
        <p:spPr bwMode="auto">
          <a:xfrm>
            <a:off x="2090227" y="2614083"/>
            <a:ext cx="879559" cy="785970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solidFill>
            <a:srgbClr val="F8F0D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gradFill>
                <a:gsLst>
                  <a:gs pos="50000">
                    <a:srgbClr val="FFFF0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1"/>
              </a:gradFill>
            </a:endParaRPr>
          </a:p>
        </p:txBody>
      </p:sp>
      <p:sp>
        <p:nvSpPr>
          <p:cNvPr id="29" name="Freeform 29"/>
          <p:cNvSpPr/>
          <p:nvPr/>
        </p:nvSpPr>
        <p:spPr bwMode="auto">
          <a:xfrm>
            <a:off x="4819039" y="2614083"/>
            <a:ext cx="879559" cy="785970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solidFill>
            <a:srgbClr val="F8F0D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gradFill>
                <a:gsLst>
                  <a:gs pos="50000">
                    <a:srgbClr val="FFFF0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1"/>
              </a:gradFill>
            </a:endParaRPr>
          </a:p>
        </p:txBody>
      </p:sp>
      <p:sp>
        <p:nvSpPr>
          <p:cNvPr id="30" name="Freeform 29"/>
          <p:cNvSpPr/>
          <p:nvPr/>
        </p:nvSpPr>
        <p:spPr bwMode="auto">
          <a:xfrm>
            <a:off x="7521181" y="2614083"/>
            <a:ext cx="879559" cy="785970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solidFill>
            <a:srgbClr val="F8F0D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gradFill>
                <a:gsLst>
                  <a:gs pos="50000">
                    <a:srgbClr val="FFFF0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1"/>
              </a:gradFill>
            </a:endParaRPr>
          </a:p>
        </p:txBody>
      </p:sp>
      <p:sp>
        <p:nvSpPr>
          <p:cNvPr id="32" name="Freeform 29"/>
          <p:cNvSpPr/>
          <p:nvPr/>
        </p:nvSpPr>
        <p:spPr bwMode="auto">
          <a:xfrm>
            <a:off x="10223324" y="2614083"/>
            <a:ext cx="879559" cy="785970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solidFill>
            <a:srgbClr val="F8F0D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gradFill>
                <a:gsLst>
                  <a:gs pos="50000">
                    <a:srgbClr val="FFFF0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1"/>
              </a:gra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201990" y="3951430"/>
            <a:ext cx="20222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责任担当是由中国特色社会主义的复杂艰巨性决定的</a:t>
            </a:r>
          </a:p>
        </p:txBody>
      </p:sp>
      <p:sp>
        <p:nvSpPr>
          <p:cNvPr id="36" name="矩形 35"/>
          <p:cNvSpPr/>
          <p:nvPr/>
        </p:nvSpPr>
        <p:spPr>
          <a:xfrm>
            <a:off x="6872383" y="3951430"/>
            <a:ext cx="20222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担当精神是中华文明，尤其是儒家传统的优良品质</a:t>
            </a:r>
          </a:p>
        </p:txBody>
      </p:sp>
      <p:sp>
        <p:nvSpPr>
          <p:cNvPr id="37" name="矩形 36"/>
          <p:cNvSpPr/>
          <p:nvPr/>
        </p:nvSpPr>
        <p:spPr>
          <a:xfrm>
            <a:off x="9651994" y="4089929"/>
            <a:ext cx="2022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担当精神是中国共产党的政治本色</a:t>
            </a:r>
          </a:p>
        </p:txBody>
      </p:sp>
      <p:cxnSp>
        <p:nvCxnSpPr>
          <p:cNvPr id="38" name="直接连接符 37"/>
          <p:cNvCxnSpPr>
            <a:cxnSpLocks/>
          </p:cNvCxnSpPr>
          <p:nvPr/>
        </p:nvCxnSpPr>
        <p:spPr>
          <a:xfrm>
            <a:off x="6098701" y="5098137"/>
            <a:ext cx="540000" cy="0"/>
          </a:xfrm>
          <a:prstGeom prst="line">
            <a:avLst/>
          </a:prstGeom>
          <a:ln w="38100" cap="rnd">
            <a:solidFill>
              <a:srgbClr val="C0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7"/>
          <p:cNvSpPr>
            <a:spLocks/>
          </p:cNvSpPr>
          <p:nvPr/>
        </p:nvSpPr>
        <p:spPr bwMode="auto">
          <a:xfrm>
            <a:off x="2960260" y="3298073"/>
            <a:ext cx="390939" cy="448065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C00000"/>
          </a:solidFill>
          <a:ln w="25400">
            <a:solidFill>
              <a:srgbClr val="F8F0DA"/>
            </a:solidFill>
          </a:ln>
          <a:effectLst>
            <a:outerShdw blurRad="469900" dist="304800" dir="2700000" sx="97000" sy="97000" algn="tl" rotWithShape="0">
              <a:schemeClr val="tx1">
                <a:lumMod val="75000"/>
                <a:lumOff val="2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Century Gothic" panose="020B0502020202020204" pitchFamily="34" charset="0"/>
              </a:rPr>
              <a:t>1</a:t>
            </a:r>
            <a:endParaRPr lang="zh-CN" altLang="en-US" b="1" dirty="0">
              <a:latin typeface="Century Gothic" panose="020B0502020202020204" pitchFamily="34" charset="0"/>
            </a:endParaRPr>
          </a:p>
        </p:txBody>
      </p:sp>
      <p:sp>
        <p:nvSpPr>
          <p:cNvPr id="40" name="Freeform 7"/>
          <p:cNvSpPr>
            <a:spLocks/>
          </p:cNvSpPr>
          <p:nvPr/>
        </p:nvSpPr>
        <p:spPr bwMode="auto">
          <a:xfrm>
            <a:off x="5667023" y="3298073"/>
            <a:ext cx="390939" cy="448065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7C4939"/>
          </a:solidFill>
          <a:ln w="25400">
            <a:solidFill>
              <a:srgbClr val="F8F0DA"/>
            </a:solidFill>
          </a:ln>
          <a:effectLst>
            <a:outerShdw blurRad="469900" dist="304800" dir="2700000" sx="97000" sy="97000" algn="tl" rotWithShape="0">
              <a:schemeClr val="tx1">
                <a:lumMod val="75000"/>
                <a:lumOff val="2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Century Gothic" panose="020B0502020202020204" pitchFamily="34" charset="0"/>
              </a:rPr>
              <a:t>2</a:t>
            </a:r>
            <a:endParaRPr lang="zh-CN" altLang="en-US" b="1" dirty="0">
              <a:latin typeface="Century Gothic" panose="020B0502020202020204" pitchFamily="34" charset="0"/>
            </a:endParaRPr>
          </a:p>
        </p:txBody>
      </p:sp>
      <p:sp>
        <p:nvSpPr>
          <p:cNvPr id="41" name="Freeform 7"/>
          <p:cNvSpPr>
            <a:spLocks/>
          </p:cNvSpPr>
          <p:nvPr/>
        </p:nvSpPr>
        <p:spPr bwMode="auto">
          <a:xfrm>
            <a:off x="8364614" y="3298073"/>
            <a:ext cx="390939" cy="448065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C00000"/>
          </a:solidFill>
          <a:ln w="25400">
            <a:solidFill>
              <a:srgbClr val="F8F0DA"/>
            </a:solidFill>
          </a:ln>
          <a:effectLst>
            <a:outerShdw blurRad="469900" dist="304800" dir="2700000" sx="97000" sy="97000" algn="tl" rotWithShape="0">
              <a:schemeClr val="tx1">
                <a:lumMod val="75000"/>
                <a:lumOff val="2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Century Gothic" panose="020B0502020202020204" pitchFamily="34" charset="0"/>
              </a:rPr>
              <a:t>3</a:t>
            </a:r>
            <a:endParaRPr lang="zh-CN" altLang="en-US" b="1" dirty="0">
              <a:latin typeface="Century Gothic" panose="020B0502020202020204" pitchFamily="34" charset="0"/>
            </a:endParaRPr>
          </a:p>
        </p:txBody>
      </p:sp>
      <p:sp>
        <p:nvSpPr>
          <p:cNvPr id="42" name="Freeform 7"/>
          <p:cNvSpPr>
            <a:spLocks/>
          </p:cNvSpPr>
          <p:nvPr/>
        </p:nvSpPr>
        <p:spPr bwMode="auto">
          <a:xfrm>
            <a:off x="11066757" y="3298073"/>
            <a:ext cx="390939" cy="448065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7C4939"/>
          </a:solidFill>
          <a:ln w="25400">
            <a:solidFill>
              <a:srgbClr val="F8F0DA"/>
            </a:solidFill>
          </a:ln>
          <a:effectLst>
            <a:outerShdw blurRad="469900" dist="304800" dir="2700000" sx="97000" sy="97000" algn="tl" rotWithShape="0">
              <a:schemeClr val="tx1">
                <a:lumMod val="75000"/>
                <a:lumOff val="25000"/>
                <a:alpha val="1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Century Gothic" panose="020B0502020202020204" pitchFamily="34" charset="0"/>
              </a:rPr>
              <a:t>4</a:t>
            </a:r>
            <a:endParaRPr lang="zh-CN" altLang="en-US" b="1" dirty="0">
              <a:latin typeface="Century Gothic" panose="020B0502020202020204" pitchFamily="34" charset="0"/>
            </a:endParaRPr>
          </a:p>
        </p:txBody>
      </p:sp>
      <p:cxnSp>
        <p:nvCxnSpPr>
          <p:cNvPr id="43" name="直接连接符 42"/>
          <p:cNvCxnSpPr>
            <a:cxnSpLocks/>
          </p:cNvCxnSpPr>
          <p:nvPr/>
        </p:nvCxnSpPr>
        <p:spPr>
          <a:xfrm>
            <a:off x="3427399" y="3002545"/>
            <a:ext cx="900000" cy="0"/>
          </a:xfrm>
          <a:prstGeom prst="line">
            <a:avLst/>
          </a:prstGeom>
          <a:ln>
            <a:solidFill>
              <a:srgbClr val="C00000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cxnSpLocks/>
          </p:cNvCxnSpPr>
          <p:nvPr/>
        </p:nvCxnSpPr>
        <p:spPr>
          <a:xfrm>
            <a:off x="6114170" y="3002545"/>
            <a:ext cx="900000" cy="0"/>
          </a:xfrm>
          <a:prstGeom prst="line">
            <a:avLst/>
          </a:prstGeom>
          <a:ln>
            <a:solidFill>
              <a:srgbClr val="C00000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cxnSpLocks/>
          </p:cNvCxnSpPr>
          <p:nvPr/>
        </p:nvCxnSpPr>
        <p:spPr>
          <a:xfrm>
            <a:off x="8813609" y="3002545"/>
            <a:ext cx="900000" cy="0"/>
          </a:xfrm>
          <a:prstGeom prst="line">
            <a:avLst/>
          </a:prstGeom>
          <a:ln>
            <a:solidFill>
              <a:srgbClr val="C00000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751003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decel="41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1.11111E-6 L 0.10495 -0.17245 " pathEditMode="relative" rAng="0" ptsTypes="AA">
                                      <p:cBhvr>
                                        <p:cTn id="31" dur="75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7" y="-863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3" presetClass="path" presetSubtype="0" decel="41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0833E-6 -1.11111E-6 L 0.02214 -0.17245 " pathEditMode="relative" rAng="0" ptsTypes="AA">
                                      <p:cBhvr>
                                        <p:cTn id="33" dur="75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" y="-863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3" presetClass="path" presetSubtype="0" decel="41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0833E-6 -1.11111E-6 L -0.0211 -0.17292 " pathEditMode="relative" rAng="0" ptsTypes="AA">
                                      <p:cBhvr>
                                        <p:cTn id="35" dur="75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5" y="-8657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3" presetClass="path" presetSubtype="0" decel="41333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875E-6 -1.11111E-6 L -0.05286 -0.175 " pathEditMode="relative" rAng="0" ptsTypes="AA">
                                      <p:cBhvr>
                                        <p:cTn id="37" dur="75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3" y="-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75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250"/>
                            </p:stCondLst>
                            <p:childTnLst>
                              <p:par>
                                <p:cTn id="9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7" grpId="0" animBg="1"/>
      <p:bldP spid="27" grpId="1" animBg="1"/>
      <p:bldP spid="28" grpId="0" animBg="1"/>
      <p:bldP spid="29" grpId="0" animBg="1"/>
      <p:bldP spid="30" grpId="0" animBg="1"/>
      <p:bldP spid="32" grpId="0" animBg="1"/>
      <p:bldP spid="35" grpId="0"/>
      <p:bldP spid="36" grpId="0"/>
      <p:bldP spid="37" grpId="0"/>
      <p:bldP spid="39" grpId="0" animBg="1"/>
      <p:bldP spid="40" grpId="0" animBg="1"/>
      <p:bldP spid="41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15" name="矩形 14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为什么要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为什么强调责任与担当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奉献责任担当是共产党员的基本素质</a:t>
            </a:r>
            <a:endParaRPr lang="zh-CN" altLang="en-US" sz="2000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31" name="矩形: 圆角 28"/>
          <p:cNvSpPr/>
          <p:nvPr/>
        </p:nvSpPr>
        <p:spPr>
          <a:xfrm>
            <a:off x="3254556" y="2126881"/>
            <a:ext cx="8006232" cy="58083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责任担当是由中国共产党的先锋队性质决定的</a:t>
            </a:r>
          </a:p>
        </p:txBody>
      </p:sp>
      <p:sp>
        <p:nvSpPr>
          <p:cNvPr id="33" name="矩形: 圆角 29"/>
          <p:cNvSpPr/>
          <p:nvPr/>
        </p:nvSpPr>
        <p:spPr>
          <a:xfrm>
            <a:off x="2596145" y="2165980"/>
            <a:ext cx="502640" cy="502640"/>
          </a:xfrm>
          <a:prstGeom prst="roundRect">
            <a:avLst>
              <a:gd name="adj" fmla="val 1079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2904612" y="2842826"/>
            <a:ext cx="3945039" cy="977802"/>
            <a:chOff x="2459382" y="2754930"/>
            <a:chExt cx="3945039" cy="977802"/>
          </a:xfrm>
        </p:grpSpPr>
        <p:sp>
          <p:nvSpPr>
            <p:cNvPr id="46" name="MH_Text_1"/>
            <p:cNvSpPr txBox="1"/>
            <p:nvPr/>
          </p:nvSpPr>
          <p:spPr>
            <a:xfrm>
              <a:off x="2459382" y="3147957"/>
              <a:ext cx="394503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 algn="ctr">
                <a:lnSpc>
                  <a:spcPct val="150000"/>
                </a:lnSpc>
                <a:defRPr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zh-CN" altLang="en-US" sz="1600" dirty="0"/>
                <a:t>中国共产党是工人阶级的先锋队，也是中国人民和中华民族的先锋队。</a:t>
              </a:r>
              <a:endParaRPr lang="en-US" altLang="zh-CN" sz="1600" dirty="0"/>
            </a:p>
          </p:txBody>
        </p:sp>
        <p:sp>
          <p:nvSpPr>
            <p:cNvPr id="47" name="矩形 46"/>
            <p:cNvSpPr/>
            <p:nvPr/>
          </p:nvSpPr>
          <p:spPr>
            <a:xfrm>
              <a:off x="3108462" y="2754930"/>
              <a:ext cx="264687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两个先锋队</a:t>
              </a:r>
              <a:r>
                <a:rPr lang="en-US" altLang="zh-CN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的根本性质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385053" y="4674441"/>
            <a:ext cx="3945039" cy="1585049"/>
            <a:chOff x="5003510" y="4783058"/>
            <a:chExt cx="3945039" cy="1585049"/>
          </a:xfrm>
        </p:grpSpPr>
        <p:sp>
          <p:nvSpPr>
            <p:cNvPr id="49" name="MH_Text_2"/>
            <p:cNvSpPr txBox="1"/>
            <p:nvPr/>
          </p:nvSpPr>
          <p:spPr>
            <a:xfrm>
              <a:off x="5003510" y="5290889"/>
              <a:ext cx="3945039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 algn="ctr">
                <a:lnSpc>
                  <a:spcPct val="150000"/>
                </a:lnSpc>
                <a:defRPr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zh-CN" altLang="en-US" sz="1600" dirty="0"/>
                <a:t>中国共产党是中国特色社会主义的领导核心，代表中国先进生产力的发展要求，代表中国先进文化的前进方向，代表中国最广大人民的根本利益。</a:t>
              </a:r>
              <a:endParaRPr lang="en-US" altLang="zh-CN" sz="1600" dirty="0"/>
            </a:p>
          </p:txBody>
        </p:sp>
        <p:sp>
          <p:nvSpPr>
            <p:cNvPr id="50" name="矩形 49"/>
            <p:cNvSpPr/>
            <p:nvPr/>
          </p:nvSpPr>
          <p:spPr>
            <a:xfrm>
              <a:off x="5857774" y="4783058"/>
              <a:ext cx="22365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三个代表</a:t>
              </a:r>
              <a:r>
                <a:rPr lang="en-US" altLang="zh-CN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的先进性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800102" y="2932003"/>
            <a:ext cx="3945038" cy="799447"/>
            <a:chOff x="7418559" y="2849104"/>
            <a:chExt cx="3945038" cy="799447"/>
          </a:xfrm>
        </p:grpSpPr>
        <p:sp>
          <p:nvSpPr>
            <p:cNvPr id="52" name="MH_Text_3"/>
            <p:cNvSpPr txBox="1"/>
            <p:nvPr/>
          </p:nvSpPr>
          <p:spPr>
            <a:xfrm>
              <a:off x="7418559" y="3309997"/>
              <a:ext cx="394503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 algn="ctr">
                <a:lnSpc>
                  <a:spcPct val="150000"/>
                </a:lnSpc>
                <a:defRPr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zh-CN" altLang="en-US" sz="1600" dirty="0"/>
                <a:t>要兢兢业业、勤勤恳恳、艰苦奋斗。</a:t>
              </a:r>
              <a:endParaRPr lang="en-US" altLang="zh-CN" sz="1600" dirty="0"/>
            </a:p>
          </p:txBody>
        </p:sp>
        <p:sp>
          <p:nvSpPr>
            <p:cNvPr id="53" name="矩形 52"/>
            <p:cNvSpPr/>
            <p:nvPr/>
          </p:nvSpPr>
          <p:spPr>
            <a:xfrm>
              <a:off x="8888376" y="2849104"/>
              <a:ext cx="100540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广大党员</a:t>
              </a:r>
            </a:p>
          </p:txBody>
        </p:sp>
      </p:grpSp>
      <p:cxnSp>
        <p:nvCxnSpPr>
          <p:cNvPr id="54" name="直接连接符 53"/>
          <p:cNvCxnSpPr>
            <a:cxnSpLocks/>
          </p:cNvCxnSpPr>
          <p:nvPr/>
        </p:nvCxnSpPr>
        <p:spPr>
          <a:xfrm>
            <a:off x="2604305" y="4240178"/>
            <a:ext cx="9000000" cy="0"/>
          </a:xfrm>
          <a:prstGeom prst="line">
            <a:avLst/>
          </a:prstGeom>
          <a:ln>
            <a:solidFill>
              <a:srgbClr val="C00000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: 圆角 18"/>
          <p:cNvSpPr/>
          <p:nvPr/>
        </p:nvSpPr>
        <p:spPr>
          <a:xfrm>
            <a:off x="4608580" y="3906233"/>
            <a:ext cx="667889" cy="667889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Century Gothic" panose="020B0502020202020204" pitchFamily="34" charset="0"/>
              </a:rPr>
              <a:t>1</a:t>
            </a:r>
            <a:endParaRPr lang="zh-CN" altLang="en-US" sz="1600" dirty="0">
              <a:latin typeface="Century Gothic" panose="020B0502020202020204" pitchFamily="34" charset="0"/>
            </a:endParaRPr>
          </a:p>
        </p:txBody>
      </p:sp>
      <p:sp>
        <p:nvSpPr>
          <p:cNvPr id="56" name="矩形: 圆角 19"/>
          <p:cNvSpPr/>
          <p:nvPr/>
        </p:nvSpPr>
        <p:spPr>
          <a:xfrm>
            <a:off x="7023628" y="3906232"/>
            <a:ext cx="667889" cy="667889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Century Gothic" panose="020B0502020202020204" pitchFamily="34" charset="0"/>
              </a:rPr>
              <a:t>2</a:t>
            </a:r>
            <a:endParaRPr lang="zh-CN" altLang="en-US" sz="1600" dirty="0">
              <a:latin typeface="Century Gothic" panose="020B0502020202020204" pitchFamily="34" charset="0"/>
            </a:endParaRPr>
          </a:p>
        </p:txBody>
      </p:sp>
      <p:sp>
        <p:nvSpPr>
          <p:cNvPr id="57" name="矩形: 圆角 20"/>
          <p:cNvSpPr/>
          <p:nvPr/>
        </p:nvSpPr>
        <p:spPr>
          <a:xfrm>
            <a:off x="9438677" y="3906232"/>
            <a:ext cx="667889" cy="667889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Century Gothic" panose="020B0502020202020204" pitchFamily="34" charset="0"/>
              </a:rPr>
              <a:t>3</a:t>
            </a:r>
            <a:endParaRPr lang="zh-CN" altLang="en-US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881578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/>
      <p:bldP spid="33" grpId="0" animBg="1"/>
      <p:bldP spid="55" grpId="0" animBg="1"/>
      <p:bldP spid="56" grpId="0" animBg="1"/>
      <p:bldP spid="5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5653"/>
            <a:ext cx="1950690" cy="3235707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1275073" y="1948895"/>
            <a:ext cx="696904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275073" y="1328761"/>
            <a:ext cx="1728797" cy="620134"/>
            <a:chOff x="4172571" y="1948895"/>
            <a:chExt cx="3152022" cy="620134"/>
          </a:xfrm>
        </p:grpSpPr>
        <p:sp>
          <p:nvSpPr>
            <p:cNvPr id="15" name="矩形 14"/>
            <p:cNvSpPr/>
            <p:nvPr/>
          </p:nvSpPr>
          <p:spPr>
            <a:xfrm>
              <a:off x="4172571" y="1948895"/>
              <a:ext cx="2866858" cy="6201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172571" y="2049008"/>
              <a:ext cx="3152022" cy="41990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82" charset="2"/>
                  <a:ea typeface="微软雅黑" panose="020B0503020204020204" pitchFamily="82" charset="2"/>
                </a:rPr>
                <a:t>为什么要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911152" y="1496179"/>
            <a:ext cx="5197151" cy="340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为什么强调责任与担当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6424294" y="302260"/>
            <a:ext cx="54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82" charset="2"/>
                <a:ea typeface="微软雅黑" panose="020B0503020204020204" pitchFamily="82" charset="2"/>
              </a:rPr>
              <a:t>奉献责任担当是共产党员的基本素质</a:t>
            </a:r>
            <a:endParaRPr lang="zh-CN" altLang="en-US" sz="2000" dirty="0"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31" name="矩形: 圆角 28"/>
          <p:cNvSpPr/>
          <p:nvPr/>
        </p:nvSpPr>
        <p:spPr>
          <a:xfrm>
            <a:off x="3254556" y="2126881"/>
            <a:ext cx="8006232" cy="58083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责任担当是由中国特色社会主义的复杂艰巨性决定的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: 圆角 29"/>
          <p:cNvSpPr/>
          <p:nvPr/>
        </p:nvSpPr>
        <p:spPr>
          <a:xfrm>
            <a:off x="2596145" y="2165980"/>
            <a:ext cx="502640" cy="502640"/>
          </a:xfrm>
          <a:prstGeom prst="roundRect">
            <a:avLst>
              <a:gd name="adj" fmla="val 1079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303215" y="2707719"/>
            <a:ext cx="7707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邓小平同志曾说：</a:t>
            </a:r>
            <a:endParaRPr lang="en-US" altLang="zh-CN" sz="2000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我们评价一个国家的政治体制、政治结构和政策是否正确，关键看三条：</a:t>
            </a:r>
            <a:endParaRPr lang="en-US" altLang="zh-CN" sz="1600" kern="0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96224" y="3863946"/>
            <a:ext cx="2510725" cy="54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国家的政局是否稳定</a:t>
            </a:r>
            <a:endParaRPr lang="da-DK" altLang="zh-CN" sz="1600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96224" y="4656376"/>
            <a:ext cx="4587498" cy="54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能否增进人民的团结，改善人民的生活</a:t>
            </a:r>
            <a:endParaRPr lang="da-DK" altLang="zh-CN" sz="1600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096224" y="5448806"/>
            <a:ext cx="3006671" cy="54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rgbClr val="F9F9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生产力能否得到持续发展</a:t>
            </a:r>
            <a:endParaRPr lang="da-DK" altLang="zh-CN" sz="1600" dirty="0">
              <a:solidFill>
                <a:srgbClr val="F9F9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3433845" y="3863946"/>
            <a:ext cx="540000" cy="54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9F9F3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1</a:t>
            </a:r>
            <a:endParaRPr lang="da-DK" altLang="zh-CN" sz="1600" dirty="0">
              <a:solidFill>
                <a:srgbClr val="F9F9F3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3433845" y="4656376"/>
            <a:ext cx="540000" cy="54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9F9F3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2</a:t>
            </a:r>
            <a:endParaRPr lang="da-DK" altLang="zh-CN" sz="1600" dirty="0">
              <a:solidFill>
                <a:srgbClr val="F9F9F3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3433845" y="5448806"/>
            <a:ext cx="540000" cy="54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9F9F3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3</a:t>
            </a:r>
            <a:endParaRPr lang="da-DK" altLang="zh-CN" sz="1600" dirty="0">
              <a:solidFill>
                <a:srgbClr val="F9F9F3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9289330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/>
      <p:bldP spid="33" grpId="0" animBg="1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四讲四有0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Text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SubTitle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Text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Text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6173824"/>
  <p:tag name="MH_LIBRARY" val="GRAPHIC"/>
  <p:tag name="MH_TYPE" val="Other"/>
  <p:tag name="MH_ORDER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6173824"/>
  <p:tag name="MH_LIBRARY" val="GRAPHIC"/>
  <p:tag name="MH_TYPE" val="Other"/>
  <p:tag name="MH_ORDER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Other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152418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主题1">
  <a:themeElements>
    <a:clrScheme name="自定义 9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3366"/>
      </a:accent1>
      <a:accent2>
        <a:srgbClr val="003366"/>
      </a:accent2>
      <a:accent3>
        <a:srgbClr val="003366"/>
      </a:accent3>
      <a:accent4>
        <a:srgbClr val="003366"/>
      </a:accent4>
      <a:accent5>
        <a:srgbClr val="003366"/>
      </a:accent5>
      <a:accent6>
        <a:srgbClr val="003366"/>
      </a:accent6>
      <a:hlink>
        <a:srgbClr val="003366"/>
      </a:hlink>
      <a:folHlink>
        <a:srgbClr val="003366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</TotalTime>
  <Words>2080</Words>
  <Application>Microsoft Office PowerPoint</Application>
  <PresentationFormat>自定义</PresentationFormat>
  <Paragraphs>266</Paragraphs>
  <Slides>29</Slides>
  <Notes>29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四讲四有01</dc:title>
  <dc:creator>Administrator</dc:creator>
  <cp:lastModifiedBy>carrie_xie</cp:lastModifiedBy>
  <cp:revision>148</cp:revision>
  <dcterms:created xsi:type="dcterms:W3CDTF">2016-06-07T02:00:30Z</dcterms:created>
  <dcterms:modified xsi:type="dcterms:W3CDTF">2017-07-14T07:59:02Z</dcterms:modified>
</cp:coreProperties>
</file>