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0" r:id="rId2"/>
    <p:sldId id="261" r:id="rId3"/>
    <p:sldId id="262" r:id="rId4"/>
    <p:sldId id="264" r:id="rId5"/>
    <p:sldId id="263" r:id="rId6"/>
    <p:sldId id="265" r:id="rId7"/>
    <p:sldId id="267" r:id="rId8"/>
    <p:sldId id="266" r:id="rId9"/>
    <p:sldId id="268" r:id="rId10"/>
    <p:sldId id="269" r:id="rId11"/>
    <p:sldId id="271" r:id="rId12"/>
    <p:sldId id="270" r:id="rId13"/>
    <p:sldId id="274" r:id="rId14"/>
    <p:sldId id="273" r:id="rId15"/>
    <p:sldId id="272" r:id="rId16"/>
    <p:sldId id="277" r:id="rId17"/>
    <p:sldId id="275" r:id="rId18"/>
    <p:sldId id="276" r:id="rId19"/>
    <p:sldId id="278" r:id="rId20"/>
    <p:sldId id="281" r:id="rId21"/>
    <p:sldId id="280" r:id="rId22"/>
    <p:sldId id="283" r:id="rId23"/>
    <p:sldId id="282" r:id="rId24"/>
    <p:sldId id="279" r:id="rId25"/>
    <p:sldId id="284" r:id="rId26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4900"/>
    <a:srgbClr val="BBDDDE"/>
    <a:srgbClr val="CEECFF"/>
    <a:srgbClr val="053844"/>
    <a:srgbClr val="00313D"/>
    <a:srgbClr val="063A46"/>
    <a:srgbClr val="6B797A"/>
    <a:srgbClr val="C27160"/>
    <a:srgbClr val="EDCF3C"/>
    <a:srgbClr val="518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170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36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801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923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347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86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1799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809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805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650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551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105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611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352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355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2365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0201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2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675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161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962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08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99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66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14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9B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E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0" y="586755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1EA7CC-3FFD-44DC-AFC0-AC5E17ED77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91" y="3231562"/>
            <a:ext cx="7551192" cy="3647807"/>
          </a:xfrm>
          <a:prstGeom prst="rect">
            <a:avLst/>
          </a:prstGeom>
        </p:spPr>
      </p:pic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267C73CC-1787-4704-936D-23EEC8E81F73}"/>
              </a:ext>
            </a:extLst>
          </p:cNvPr>
          <p:cNvCxnSpPr>
            <a:cxnSpLocks/>
          </p:cNvCxnSpPr>
          <p:nvPr/>
        </p:nvCxnSpPr>
        <p:spPr>
          <a:xfrm flipV="1">
            <a:off x="5147035" y="3929672"/>
            <a:ext cx="5355344" cy="11715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2E19EA91-F517-42CF-9852-F530D5D8FEB4}"/>
              </a:ext>
            </a:extLst>
          </p:cNvPr>
          <p:cNvSpPr/>
          <p:nvPr/>
        </p:nvSpPr>
        <p:spPr>
          <a:xfrm>
            <a:off x="86825" y="356367"/>
            <a:ext cx="2343069" cy="2343069"/>
          </a:xfrm>
          <a:prstGeom prst="ellipse">
            <a:avLst/>
          </a:prstGeom>
          <a:solidFill>
            <a:srgbClr val="5D9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F1388F-4A7B-4F2E-AE82-63CBAF58C4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F06EB6B-DC56-4CDA-A1B6-76A9F536565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3324031"/>
            <a:ext cx="2393577" cy="896207"/>
          </a:xfrm>
          <a:prstGeom prst="rect">
            <a:avLst/>
          </a:prstGeom>
        </p:spPr>
      </p:pic>
      <p:sp>
        <p:nvSpPr>
          <p:cNvPr id="9" name="思想气泡: 云 8">
            <a:extLst>
              <a:ext uri="{FF2B5EF4-FFF2-40B4-BE49-F238E27FC236}">
                <a16:creationId xmlns:a16="http://schemas.microsoft.com/office/drawing/2014/main" id="{3FDB9754-9A55-417D-8206-CBD622752850}"/>
              </a:ext>
            </a:extLst>
          </p:cNvPr>
          <p:cNvSpPr/>
          <p:nvPr/>
        </p:nvSpPr>
        <p:spPr>
          <a:xfrm>
            <a:off x="2068464" y="4312707"/>
            <a:ext cx="722859" cy="369881"/>
          </a:xfrm>
          <a:prstGeom prst="cloudCallout">
            <a:avLst>
              <a:gd name="adj1" fmla="val -17843"/>
              <a:gd name="adj2" fmla="val 54375"/>
            </a:avLst>
          </a:prstGeom>
          <a:solidFill>
            <a:srgbClr val="CA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31">
            <a:extLst>
              <a:ext uri="{FF2B5EF4-FFF2-40B4-BE49-F238E27FC236}">
                <a16:creationId xmlns:a16="http://schemas.microsoft.com/office/drawing/2014/main" id="{C4FF343E-B5F0-4A69-95D1-C76519B35C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615" y="2071972"/>
            <a:ext cx="184510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000" b="1" dirty="0">
                <a:solidFill>
                  <a:srgbClr val="0D3C50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endParaRPr lang="zh-CN" altLang="en-US" sz="5000" b="1" dirty="0">
              <a:solidFill>
                <a:srgbClr val="0D3C50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31">
            <a:extLst>
              <a:ext uri="{FF2B5EF4-FFF2-40B4-BE49-F238E27FC236}">
                <a16:creationId xmlns:a16="http://schemas.microsoft.com/office/drawing/2014/main" id="{A697122F-C5D9-45BE-AD91-02EC42ED9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9717" y="2176888"/>
            <a:ext cx="3064017" cy="646331"/>
          </a:xfrm>
          <a:prstGeom prst="rect">
            <a:avLst/>
          </a:prstGeom>
          <a:solidFill>
            <a:srgbClr val="053D4F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政府工作报告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7E5F86-24D4-4C35-B0B9-C34325E16152}"/>
              </a:ext>
            </a:extLst>
          </p:cNvPr>
          <p:cNvGrpSpPr/>
          <p:nvPr/>
        </p:nvGrpSpPr>
        <p:grpSpPr>
          <a:xfrm>
            <a:off x="8155433" y="802411"/>
            <a:ext cx="1521385" cy="1551718"/>
            <a:chOff x="8155433" y="802411"/>
            <a:chExt cx="1521385" cy="1551718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FE98449-1BC0-4C5A-8610-7375916722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CBFAEA8C-BB93-4C32-A0BA-67C06F078A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702AC0-4A3E-4BE5-8F59-B1CF5EC9D36F}"/>
              </a:ext>
            </a:extLst>
          </p:cNvPr>
          <p:cNvGrpSpPr/>
          <p:nvPr/>
        </p:nvGrpSpPr>
        <p:grpSpPr>
          <a:xfrm>
            <a:off x="7307127" y="3946381"/>
            <a:ext cx="1521385" cy="1551718"/>
            <a:chOff x="7307127" y="3946381"/>
            <a:chExt cx="1521385" cy="1551718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F2FEC333-5F1F-40C3-8BE8-1DF913FD4A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9408" y="394638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B9E1555-1FA8-46C6-A2DB-C68E09D3BC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7127" y="539009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61ED1E05-3FE7-45F6-B40A-1084D00E42F6}"/>
              </a:ext>
            </a:extLst>
          </p:cNvPr>
          <p:cNvCxnSpPr>
            <a:cxnSpLocks/>
          </p:cNvCxnSpPr>
          <p:nvPr/>
        </p:nvCxnSpPr>
        <p:spPr>
          <a:xfrm flipV="1">
            <a:off x="3214540" y="2872346"/>
            <a:ext cx="7335358" cy="16048"/>
          </a:xfrm>
          <a:prstGeom prst="line">
            <a:avLst/>
          </a:prstGeom>
          <a:ln w="25400">
            <a:solidFill>
              <a:srgbClr val="F49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CA109FFB-B9A5-4533-9D00-8F70D6E09010}"/>
              </a:ext>
            </a:extLst>
          </p:cNvPr>
          <p:cNvGrpSpPr/>
          <p:nvPr/>
        </p:nvGrpSpPr>
        <p:grpSpPr>
          <a:xfrm>
            <a:off x="10138559" y="10363"/>
            <a:ext cx="1521385" cy="1551718"/>
            <a:chOff x="10138559" y="10363"/>
            <a:chExt cx="1521385" cy="1551718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7C84816D-5C48-4D60-AA65-29A1235FA9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8BA9220-2549-4ABD-8673-C68276D377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62075927-D7D8-49DC-B600-BD172C0495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5696" flipH="1">
            <a:off x="470755" y="389883"/>
            <a:ext cx="2395214" cy="3200474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58ABD09A-24D5-4465-A3A1-7C1771315C2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0" t="44559" r="12080" b="40985"/>
          <a:stretch/>
        </p:blipFill>
        <p:spPr>
          <a:xfrm>
            <a:off x="4460626" y="2924438"/>
            <a:ext cx="4817462" cy="91698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DB2FBB4-E34C-479F-9BE4-0A129A6534EF}"/>
              </a:ext>
            </a:extLst>
          </p:cNvPr>
          <p:cNvGrpSpPr/>
          <p:nvPr/>
        </p:nvGrpSpPr>
        <p:grpSpPr>
          <a:xfrm>
            <a:off x="10610237" y="2661249"/>
            <a:ext cx="1521385" cy="1551718"/>
            <a:chOff x="10610237" y="2661249"/>
            <a:chExt cx="1521385" cy="1551718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2615519A-966A-4595-B9FF-1FC8B24FBE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1766329E-B17F-4E4D-B840-E3DB540C59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0" name="图片 79">
            <a:extLst>
              <a:ext uri="{FF2B5EF4-FFF2-40B4-BE49-F238E27FC236}">
                <a16:creationId xmlns:a16="http://schemas.microsoft.com/office/drawing/2014/main" id="{D570CFE2-8924-4763-929B-D1C57D7C82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524" y="3208587"/>
            <a:ext cx="4428069" cy="3670782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5BBB8EFD-93A2-4EA4-9445-62FB278E501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866" y="2879202"/>
            <a:ext cx="1536469" cy="1036753"/>
          </a:xfrm>
          <a:prstGeom prst="rect">
            <a:avLst/>
          </a:prstGeom>
        </p:spPr>
      </p:pic>
      <p:pic>
        <p:nvPicPr>
          <p:cNvPr id="10" name="天府事变 _阿莹_JarStick_王大痣-厉害了我的国">
            <a:hlinkClick r:id="" action="ppaction://media"/>
            <a:extLst>
              <a:ext uri="{FF2B5EF4-FFF2-40B4-BE49-F238E27FC236}">
                <a16:creationId xmlns:a16="http://schemas.microsoft.com/office/drawing/2014/main" id="{9069FC25-0C56-4648-A1D6-7D92429A03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066824" y="-18969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8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9" grpId="0" animBg="1"/>
      <p:bldP spid="20" grpId="0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3CB6240-2584-4978-9CAA-4E821D59CA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714" y="2255030"/>
            <a:ext cx="3352800" cy="2514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C1D3FEB-E1D2-4477-A97E-1F7A561A6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923" y="226700"/>
            <a:ext cx="2980009" cy="214751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F8CC496-4A0B-4DC1-A845-64C8366697A0}"/>
              </a:ext>
            </a:extLst>
          </p:cNvPr>
          <p:cNvGrpSpPr/>
          <p:nvPr/>
        </p:nvGrpSpPr>
        <p:grpSpPr>
          <a:xfrm>
            <a:off x="4876776" y="2953289"/>
            <a:ext cx="3346163" cy="847112"/>
            <a:chOff x="1018903" y="4362700"/>
            <a:chExt cx="4002386" cy="71721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9E1F89A-4102-40D9-93E6-D45FA203D06E}"/>
                </a:ext>
              </a:extLst>
            </p:cNvPr>
            <p:cNvSpPr/>
            <p:nvPr/>
          </p:nvSpPr>
          <p:spPr>
            <a:xfrm>
              <a:off x="1018903" y="4994530"/>
              <a:ext cx="4002386" cy="85389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47FC96F-ED7B-4C36-B0A5-F53C00C2989B}"/>
                </a:ext>
              </a:extLst>
            </p:cNvPr>
            <p:cNvSpPr/>
            <p:nvPr/>
          </p:nvSpPr>
          <p:spPr>
            <a:xfrm>
              <a:off x="1018903" y="4431160"/>
              <a:ext cx="3999476" cy="568107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5CC56B7-5E57-4E37-85A4-48078B0E8440}"/>
                </a:ext>
              </a:extLst>
            </p:cNvPr>
            <p:cNvSpPr/>
            <p:nvPr/>
          </p:nvSpPr>
          <p:spPr>
            <a:xfrm>
              <a:off x="1018904" y="4362700"/>
              <a:ext cx="3999476" cy="76525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05B34C5-3F23-4942-88BD-3001DC1386E1}"/>
                </a:ext>
              </a:extLst>
            </p:cNvPr>
            <p:cNvSpPr/>
            <p:nvPr/>
          </p:nvSpPr>
          <p:spPr>
            <a:xfrm>
              <a:off x="1170496" y="4497869"/>
              <a:ext cx="3696290" cy="4230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粮食生产能力达到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1.2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万亿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斤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AF85F6-5274-480B-903F-DFC8C2EF3D0F}"/>
              </a:ext>
            </a:extLst>
          </p:cNvPr>
          <p:cNvGrpSpPr/>
          <p:nvPr/>
        </p:nvGrpSpPr>
        <p:grpSpPr>
          <a:xfrm>
            <a:off x="2454561" y="1052002"/>
            <a:ext cx="3346163" cy="847112"/>
            <a:chOff x="1018903" y="4362700"/>
            <a:chExt cx="4002386" cy="71721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CA9F135-7BEE-4234-87ED-E2628083FC12}"/>
                </a:ext>
              </a:extLst>
            </p:cNvPr>
            <p:cNvSpPr/>
            <p:nvPr/>
          </p:nvSpPr>
          <p:spPr>
            <a:xfrm>
              <a:off x="1018903" y="4994530"/>
              <a:ext cx="4002386" cy="85389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F2D9658-C768-4A51-9D6D-A4C3F467A38C}"/>
                </a:ext>
              </a:extLst>
            </p:cNvPr>
            <p:cNvSpPr/>
            <p:nvPr/>
          </p:nvSpPr>
          <p:spPr>
            <a:xfrm>
              <a:off x="1018903" y="4431160"/>
              <a:ext cx="3999476" cy="568107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2B0D735-2001-4877-8C76-CB7741AE3449}"/>
                </a:ext>
              </a:extLst>
            </p:cNvPr>
            <p:cNvSpPr/>
            <p:nvPr/>
          </p:nvSpPr>
          <p:spPr>
            <a:xfrm>
              <a:off x="1018904" y="4362700"/>
              <a:ext cx="3999476" cy="76525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2A1471A-0A34-4743-8D2B-E55B1B1FEE7D}"/>
                </a:ext>
              </a:extLst>
            </p:cNvPr>
            <p:cNvSpPr/>
            <p:nvPr/>
          </p:nvSpPr>
          <p:spPr>
            <a:xfrm>
              <a:off x="1170496" y="4459259"/>
              <a:ext cx="3696290" cy="4230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高科技制造业年均增长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11.7%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D0BA82E-B9FA-4983-8C6B-0E389AF3954C}"/>
              </a:ext>
            </a:extLst>
          </p:cNvPr>
          <p:cNvGrpSpPr/>
          <p:nvPr/>
        </p:nvGrpSpPr>
        <p:grpSpPr>
          <a:xfrm>
            <a:off x="2454561" y="4885836"/>
            <a:ext cx="3641439" cy="1220941"/>
            <a:chOff x="1018902" y="4362700"/>
            <a:chExt cx="4355568" cy="103372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6C116CB-D4C7-43A1-8F4E-478A01E1A565}"/>
                </a:ext>
              </a:extLst>
            </p:cNvPr>
            <p:cNvSpPr/>
            <p:nvPr/>
          </p:nvSpPr>
          <p:spPr>
            <a:xfrm>
              <a:off x="1018902" y="5325172"/>
              <a:ext cx="4355566" cy="71253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4505A62-310C-4DFC-A4D4-83E423C2BDDD}"/>
                </a:ext>
              </a:extLst>
            </p:cNvPr>
            <p:cNvSpPr/>
            <p:nvPr/>
          </p:nvSpPr>
          <p:spPr>
            <a:xfrm>
              <a:off x="1018903" y="4431160"/>
              <a:ext cx="4355567" cy="892002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368C8B4-FDEF-4F6A-BE33-C0CF5C22BBAC}"/>
                </a:ext>
              </a:extLst>
            </p:cNvPr>
            <p:cNvSpPr/>
            <p:nvPr/>
          </p:nvSpPr>
          <p:spPr>
            <a:xfrm>
              <a:off x="1018904" y="4362700"/>
              <a:ext cx="4355563" cy="85389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D637E8F-B987-4F40-8952-59C21A0EC06A}"/>
                </a:ext>
              </a:extLst>
            </p:cNvPr>
            <p:cNvSpPr/>
            <p:nvPr/>
          </p:nvSpPr>
          <p:spPr>
            <a:xfrm>
              <a:off x="1018902" y="4504422"/>
              <a:ext cx="4272334" cy="666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城镇化率从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52.6%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提高到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58.5%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8000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多万农业转移人口成为城镇居民</a:t>
              </a: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C35D270-ADBC-40A3-B39F-16353E994C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9261" r="-3026" b="8503"/>
          <a:stretch/>
        </p:blipFill>
        <p:spPr>
          <a:xfrm>
            <a:off x="6196515" y="4271208"/>
            <a:ext cx="3215379" cy="259502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E355B6B-3191-4F06-9D66-608A897923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165" y="2471570"/>
            <a:ext cx="3678669" cy="205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51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887996" y="3042887"/>
            <a:ext cx="73064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5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03 </a:t>
            </a:r>
            <a:r>
              <a:rPr lang="zh-CN" altLang="en-US" sz="42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创新驱动发展成果丰硕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id="{E4551525-FE87-49EB-AA95-CA87DF8258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" y="191105"/>
            <a:ext cx="5614150" cy="5614150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190015" y="1786203"/>
            <a:ext cx="4596195" cy="40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1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73961CF-4785-46D7-A4B5-1494523D380E}"/>
              </a:ext>
            </a:extLst>
          </p:cNvPr>
          <p:cNvGrpSpPr/>
          <p:nvPr/>
        </p:nvGrpSpPr>
        <p:grpSpPr>
          <a:xfrm>
            <a:off x="7512335" y="1688438"/>
            <a:ext cx="4127215" cy="1732933"/>
            <a:chOff x="1018901" y="4362700"/>
            <a:chExt cx="4936610" cy="146720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344CEAA-C950-4953-A5DE-292F8CDF2DF2}"/>
                </a:ext>
              </a:extLst>
            </p:cNvPr>
            <p:cNvSpPr/>
            <p:nvPr/>
          </p:nvSpPr>
          <p:spPr>
            <a:xfrm>
              <a:off x="1018901" y="5744520"/>
              <a:ext cx="4651782" cy="85388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E94F8BB-507E-4A50-924F-05C7A07E83EE}"/>
                </a:ext>
              </a:extLst>
            </p:cNvPr>
            <p:cNvSpPr/>
            <p:nvPr/>
          </p:nvSpPr>
          <p:spPr>
            <a:xfrm>
              <a:off x="1018903" y="4431160"/>
              <a:ext cx="4651783" cy="1313360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F90711A-43A9-47A6-9473-46EC11FCCA37}"/>
                </a:ext>
              </a:extLst>
            </p:cNvPr>
            <p:cNvSpPr/>
            <p:nvPr/>
          </p:nvSpPr>
          <p:spPr>
            <a:xfrm>
              <a:off x="1018905" y="4362700"/>
              <a:ext cx="4651778" cy="74246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F47A3C7-6B9B-4FDF-A985-977086D413D6}"/>
                </a:ext>
              </a:extLst>
            </p:cNvPr>
            <p:cNvSpPr/>
            <p:nvPr/>
          </p:nvSpPr>
          <p:spPr>
            <a:xfrm>
              <a:off x="1110046" y="4504422"/>
              <a:ext cx="4845465" cy="11726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全社会研发投入年均增长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11%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，规模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跃居世界第二位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科技进步贡献率由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52.2%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提高到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57.5%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854EFD66-1D3F-40F6-A8C0-6609D05F93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0754"/>
            <a:ext cx="4306889" cy="492953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2FE436A-44EF-41AC-B584-EEE782CA3F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94" y="2554905"/>
            <a:ext cx="5685706" cy="373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D1BA199-550A-40AF-A6AA-8D249BAE82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87" r="-458" b="7318"/>
          <a:stretch/>
        </p:blipFill>
        <p:spPr>
          <a:xfrm>
            <a:off x="5038725" y="4202351"/>
            <a:ext cx="7153275" cy="265564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E663F49B-704C-4FDE-B22A-980F2E60C79C}"/>
              </a:ext>
            </a:extLst>
          </p:cNvPr>
          <p:cNvGrpSpPr/>
          <p:nvPr/>
        </p:nvGrpSpPr>
        <p:grpSpPr>
          <a:xfrm>
            <a:off x="6096000" y="2028233"/>
            <a:ext cx="4250908" cy="847115"/>
            <a:chOff x="1018903" y="4362699"/>
            <a:chExt cx="5084562" cy="71722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BE30E9A-F95E-4622-8821-71BB1AC62178}"/>
                </a:ext>
              </a:extLst>
            </p:cNvPr>
            <p:cNvSpPr/>
            <p:nvPr/>
          </p:nvSpPr>
          <p:spPr>
            <a:xfrm>
              <a:off x="1018903" y="4994529"/>
              <a:ext cx="4970790" cy="85392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C5F7B7E-BC39-4202-97DE-0A15A5B59BA2}"/>
                </a:ext>
              </a:extLst>
            </p:cNvPr>
            <p:cNvSpPr/>
            <p:nvPr/>
          </p:nvSpPr>
          <p:spPr>
            <a:xfrm>
              <a:off x="1018903" y="4431161"/>
              <a:ext cx="4967177" cy="568124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A6C333D-380F-4BD3-A191-3BF4BE43E843}"/>
                </a:ext>
              </a:extLst>
            </p:cNvPr>
            <p:cNvSpPr/>
            <p:nvPr/>
          </p:nvSpPr>
          <p:spPr>
            <a:xfrm>
              <a:off x="1018904" y="4362699"/>
              <a:ext cx="4967177" cy="76527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FC66717-CADF-41F7-B281-D927C130C0EA}"/>
                </a:ext>
              </a:extLst>
            </p:cNvPr>
            <p:cNvSpPr/>
            <p:nvPr/>
          </p:nvSpPr>
          <p:spPr>
            <a:xfrm>
              <a:off x="1136288" y="4523018"/>
              <a:ext cx="4967177" cy="354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日均新设企业由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千多户增加到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千多户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0E4C3B63-EFF7-4AEC-B9B0-40B244BC28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433" y="2587932"/>
            <a:ext cx="6807355" cy="427006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1B46546-F851-4376-8020-EBC30D4736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458" y="3600054"/>
            <a:ext cx="2866780" cy="295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2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4551525-FE87-49EB-AA95-CA87DF8258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"/>
          <a:stretch/>
        </p:blipFill>
        <p:spPr>
          <a:xfrm>
            <a:off x="131367" y="317570"/>
            <a:ext cx="4999168" cy="5265396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121683" y="2242514"/>
            <a:ext cx="4596195" cy="4019052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887996" y="3042887"/>
            <a:ext cx="73064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/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rPr>
              <a:t>04 </a:t>
            </a:r>
            <a:r>
              <a:rPr lang="zh-CN" altLang="en-US" sz="4200" b="1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改革开放迈出重大步伐</a:t>
            </a:r>
            <a:endParaRPr kumimoji="0" lang="zh-CN" altLang="en-US" sz="4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5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D4C76141-FE6D-4899-A65B-D8B481A84A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91" y="1327920"/>
            <a:ext cx="5096848" cy="55300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83CF3A3-EB61-43F4-9610-957C3EC92A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7" r="6095" b="12925"/>
          <a:stretch/>
        </p:blipFill>
        <p:spPr>
          <a:xfrm>
            <a:off x="13076" y="3365894"/>
            <a:ext cx="7315200" cy="3492106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72C20B3-7E59-4DB6-A514-4D461BE733A0}"/>
              </a:ext>
            </a:extLst>
          </p:cNvPr>
          <p:cNvGrpSpPr/>
          <p:nvPr/>
        </p:nvGrpSpPr>
        <p:grpSpPr>
          <a:xfrm>
            <a:off x="690622" y="897586"/>
            <a:ext cx="3252728" cy="926347"/>
            <a:chOff x="2005072" y="1066207"/>
            <a:chExt cx="3252728" cy="92634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1AA7CE1-C60A-4EA0-81BF-984BD4801FCB}"/>
                </a:ext>
              </a:extLst>
            </p:cNvPr>
            <p:cNvGrpSpPr/>
            <p:nvPr/>
          </p:nvGrpSpPr>
          <p:grpSpPr>
            <a:xfrm>
              <a:off x="2563161" y="1080452"/>
              <a:ext cx="2694639" cy="902577"/>
              <a:chOff x="-3362815" y="4201302"/>
              <a:chExt cx="3223089" cy="764179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BD31BA8-4CE0-41E6-AD9F-481AABFC360D}"/>
                  </a:ext>
                </a:extLst>
              </p:cNvPr>
              <p:cNvSpPr/>
              <p:nvPr/>
            </p:nvSpPr>
            <p:spPr>
              <a:xfrm>
                <a:off x="-3362815" y="4201302"/>
                <a:ext cx="3223089" cy="764179"/>
              </a:xfrm>
              <a:prstGeom prst="rect">
                <a:avLst/>
              </a:prstGeom>
              <a:solidFill>
                <a:srgbClr val="BBDD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146116EE-2FAB-4ECA-B884-BB37CDFED30D}"/>
                  </a:ext>
                </a:extLst>
              </p:cNvPr>
              <p:cNvSpPr/>
              <p:nvPr/>
            </p:nvSpPr>
            <p:spPr>
              <a:xfrm>
                <a:off x="-3001089" y="4201303"/>
                <a:ext cx="2587933" cy="666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重要领域和关键环节改革取得突破性进展</a:t>
                </a:r>
              </a:p>
            </p:txBody>
          </p:sp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EA15941-8833-4F47-9D2B-4B4A5EAFC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072" y="1066207"/>
              <a:ext cx="815978" cy="926347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9CE92BA-7FBF-41C9-9426-A10105B33AD4}"/>
              </a:ext>
            </a:extLst>
          </p:cNvPr>
          <p:cNvGrpSpPr/>
          <p:nvPr/>
        </p:nvGrpSpPr>
        <p:grpSpPr>
          <a:xfrm>
            <a:off x="1239186" y="2240374"/>
            <a:ext cx="3572342" cy="1146945"/>
            <a:chOff x="1018901" y="4362700"/>
            <a:chExt cx="4651785" cy="146720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36C6197-8A91-4DA4-9790-1F9B014FAA3A}"/>
                </a:ext>
              </a:extLst>
            </p:cNvPr>
            <p:cNvSpPr/>
            <p:nvPr/>
          </p:nvSpPr>
          <p:spPr>
            <a:xfrm>
              <a:off x="1018901" y="5744520"/>
              <a:ext cx="4651782" cy="85388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3D8F97B-39C6-4367-A1D8-F9FF30B4FD03}"/>
                </a:ext>
              </a:extLst>
            </p:cNvPr>
            <p:cNvSpPr/>
            <p:nvPr/>
          </p:nvSpPr>
          <p:spPr>
            <a:xfrm>
              <a:off x="1018903" y="4431160"/>
              <a:ext cx="4651783" cy="1313360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7069644-843B-469F-8809-5C1FF5C2B1B7}"/>
                </a:ext>
              </a:extLst>
            </p:cNvPr>
            <p:cNvSpPr/>
            <p:nvPr/>
          </p:nvSpPr>
          <p:spPr>
            <a:xfrm>
              <a:off x="1018905" y="4362700"/>
              <a:ext cx="4651778" cy="74246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7D9628D-F232-4376-975A-0DF8C8058ABC}"/>
                </a:ext>
              </a:extLst>
            </p:cNvPr>
            <p:cNvSpPr/>
            <p:nvPr/>
          </p:nvSpPr>
          <p:spPr>
            <a:xfrm>
              <a:off x="1110046" y="4504422"/>
              <a:ext cx="4227348" cy="1007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简政放权、放管结合、优化服务等改革推动政府职能发生深刻转变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528CE7A-0FBE-466F-8482-424C34D0621A}"/>
              </a:ext>
            </a:extLst>
          </p:cNvPr>
          <p:cNvGrpSpPr/>
          <p:nvPr/>
        </p:nvGrpSpPr>
        <p:grpSpPr>
          <a:xfrm>
            <a:off x="5265952" y="3106208"/>
            <a:ext cx="3964674" cy="1199282"/>
            <a:chOff x="508019" y="4339546"/>
            <a:chExt cx="5162667" cy="153415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FA97A2A-7DC0-44A4-964F-BAFF8487D568}"/>
                </a:ext>
              </a:extLst>
            </p:cNvPr>
            <p:cNvSpPr/>
            <p:nvPr/>
          </p:nvSpPr>
          <p:spPr>
            <a:xfrm>
              <a:off x="508020" y="5744521"/>
              <a:ext cx="5162663" cy="129184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F9F6E65-75B6-45C3-84A5-766BAA7F22DA}"/>
                </a:ext>
              </a:extLst>
            </p:cNvPr>
            <p:cNvSpPr/>
            <p:nvPr/>
          </p:nvSpPr>
          <p:spPr>
            <a:xfrm>
              <a:off x="508023" y="4431161"/>
              <a:ext cx="5162663" cy="1313360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F0CF0CF-F8D6-4326-A184-2D2793CC5E8A}"/>
                </a:ext>
              </a:extLst>
            </p:cNvPr>
            <p:cNvSpPr/>
            <p:nvPr/>
          </p:nvSpPr>
          <p:spPr>
            <a:xfrm>
              <a:off x="508019" y="4339546"/>
              <a:ext cx="5162663" cy="109585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5FBC8C2-292F-4689-99A3-E7D765C5A8AF}"/>
                </a:ext>
              </a:extLst>
            </p:cNvPr>
            <p:cNvSpPr/>
            <p:nvPr/>
          </p:nvSpPr>
          <p:spPr>
            <a:xfrm>
              <a:off x="508023" y="4504422"/>
              <a:ext cx="5162660" cy="1007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“一带一路”建设成效显著，对外贸易和利用外资结构优化、规模稳居世界前列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164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4551525-FE87-49EB-AA95-CA87DF8258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9"/>
          <a:stretch/>
        </p:blipFill>
        <p:spPr>
          <a:xfrm>
            <a:off x="-59346" y="537842"/>
            <a:ext cx="5495776" cy="4600575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108823" y="2088524"/>
            <a:ext cx="4596195" cy="4019052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887996" y="3042887"/>
            <a:ext cx="73064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/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rPr>
              <a:t>05 </a:t>
            </a:r>
            <a:r>
              <a:rPr lang="zh-CN" altLang="en-US" sz="4200" b="1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人民生活持续改善</a:t>
            </a:r>
            <a:endParaRPr kumimoji="0" lang="zh-CN" altLang="en-US" sz="4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6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D58135A-565E-48A4-81A5-F5C45FAC7447}"/>
              </a:ext>
            </a:extLst>
          </p:cNvPr>
          <p:cNvGrpSpPr/>
          <p:nvPr/>
        </p:nvGrpSpPr>
        <p:grpSpPr>
          <a:xfrm>
            <a:off x="1536533" y="1508456"/>
            <a:ext cx="3083595" cy="1355061"/>
            <a:chOff x="1018901" y="4362701"/>
            <a:chExt cx="3534669" cy="146720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F7A5A9-C9E3-471E-8413-8E1426D44088}"/>
                </a:ext>
              </a:extLst>
            </p:cNvPr>
            <p:cNvSpPr/>
            <p:nvPr/>
          </p:nvSpPr>
          <p:spPr>
            <a:xfrm>
              <a:off x="1018901" y="5744521"/>
              <a:ext cx="3534666" cy="85387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EB8FFEB-878B-41F4-8A59-A2EBE7DCDA53}"/>
                </a:ext>
              </a:extLst>
            </p:cNvPr>
            <p:cNvSpPr/>
            <p:nvPr/>
          </p:nvSpPr>
          <p:spPr>
            <a:xfrm>
              <a:off x="1018903" y="4431160"/>
              <a:ext cx="3534667" cy="1313344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5444141-A22A-41BD-BA38-CE87AEBD342F}"/>
                </a:ext>
              </a:extLst>
            </p:cNvPr>
            <p:cNvSpPr/>
            <p:nvPr/>
          </p:nvSpPr>
          <p:spPr>
            <a:xfrm>
              <a:off x="1018904" y="4362701"/>
              <a:ext cx="3534664" cy="74245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27B2509-8D2B-4D66-A513-DAE4B1E601E1}"/>
                </a:ext>
              </a:extLst>
            </p:cNvPr>
            <p:cNvSpPr/>
            <p:nvPr/>
          </p:nvSpPr>
          <p:spPr>
            <a:xfrm>
              <a:off x="1074069" y="4375202"/>
              <a:ext cx="3371864" cy="139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居民收入年均增长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7.4%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超过经济增速，形成世界上人口最多的中等收入群体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6B6BE0F4-FD66-44FC-8072-36A472F790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8" b="5934"/>
          <a:stretch/>
        </p:blipFill>
        <p:spPr>
          <a:xfrm>
            <a:off x="3506" y="2875889"/>
            <a:ext cx="5233737" cy="41235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0A51C68-B057-4ACA-BDE1-D69CFE1B8F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464" y="459776"/>
            <a:ext cx="6141276" cy="464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4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C09F7F-ADC1-4D72-88F3-4D3AED65E202}"/>
              </a:ext>
            </a:extLst>
          </p:cNvPr>
          <p:cNvGrpSpPr/>
          <p:nvPr/>
        </p:nvGrpSpPr>
        <p:grpSpPr>
          <a:xfrm>
            <a:off x="7708732" y="3192870"/>
            <a:ext cx="3083593" cy="1042239"/>
            <a:chOff x="1018901" y="4336645"/>
            <a:chExt cx="3534667" cy="112849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660177D-3A0A-4599-A73B-9DDA4F36012A}"/>
                </a:ext>
              </a:extLst>
            </p:cNvPr>
            <p:cNvSpPr/>
            <p:nvPr/>
          </p:nvSpPr>
          <p:spPr>
            <a:xfrm>
              <a:off x="1018901" y="5379755"/>
              <a:ext cx="3534666" cy="85387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987A628-A2D2-4C6D-85C5-7BE6DFE7FE2F}"/>
                </a:ext>
              </a:extLst>
            </p:cNvPr>
            <p:cNvSpPr/>
            <p:nvPr/>
          </p:nvSpPr>
          <p:spPr>
            <a:xfrm>
              <a:off x="1018904" y="4423918"/>
              <a:ext cx="3534664" cy="955837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FA4931-EE2C-45C3-B617-C13742A2CA8D}"/>
                </a:ext>
              </a:extLst>
            </p:cNvPr>
            <p:cNvSpPr/>
            <p:nvPr/>
          </p:nvSpPr>
          <p:spPr>
            <a:xfrm>
              <a:off x="1018904" y="4336645"/>
              <a:ext cx="3534664" cy="74245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0A18A31-25B7-4D02-AD7A-593C95B48148}"/>
                </a:ext>
              </a:extLst>
            </p:cNvPr>
            <p:cNvSpPr/>
            <p:nvPr/>
          </p:nvSpPr>
          <p:spPr>
            <a:xfrm>
              <a:off x="1074069" y="4401257"/>
              <a:ext cx="3371864" cy="94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出境旅游人次由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8300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万增加到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r>
                <a:rPr lang="zh-CN" altLang="en-US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亿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r>
                <a:rPr lang="zh-CN" altLang="en-US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千多万</a:t>
              </a:r>
              <a:endParaRPr lang="en-US" altLang="zh-CN" sz="2000" b="1" dirty="0">
                <a:solidFill>
                  <a:srgbClr val="F44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13C80715-8A6F-49C5-BBA4-21678C5416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7" r="4126" b="2587"/>
          <a:stretch/>
        </p:blipFill>
        <p:spPr>
          <a:xfrm>
            <a:off x="0" y="496619"/>
            <a:ext cx="8061577" cy="619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4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3328E2-03D3-4661-830E-5E57A7D38F00}"/>
              </a:ext>
            </a:extLst>
          </p:cNvPr>
          <p:cNvGrpSpPr/>
          <p:nvPr/>
        </p:nvGrpSpPr>
        <p:grpSpPr>
          <a:xfrm>
            <a:off x="6453556" y="894354"/>
            <a:ext cx="3889089" cy="1732933"/>
            <a:chOff x="1018901" y="4362700"/>
            <a:chExt cx="4651785" cy="14672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55DF2FF-004F-4D1E-8E69-A3D2BF7ACAED}"/>
                </a:ext>
              </a:extLst>
            </p:cNvPr>
            <p:cNvSpPr/>
            <p:nvPr/>
          </p:nvSpPr>
          <p:spPr>
            <a:xfrm>
              <a:off x="1018901" y="5744520"/>
              <a:ext cx="4651782" cy="85388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10A3559-14AF-4F38-83EC-5F7CB69E90D0}"/>
                </a:ext>
              </a:extLst>
            </p:cNvPr>
            <p:cNvSpPr/>
            <p:nvPr/>
          </p:nvSpPr>
          <p:spPr>
            <a:xfrm>
              <a:off x="1018903" y="4431160"/>
              <a:ext cx="4651783" cy="1313360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BF4FB15-56DA-4354-B711-BAD743B1AC0C}"/>
                </a:ext>
              </a:extLst>
            </p:cNvPr>
            <p:cNvSpPr/>
            <p:nvPr/>
          </p:nvSpPr>
          <p:spPr>
            <a:xfrm>
              <a:off x="1018905" y="4362700"/>
              <a:ext cx="4651778" cy="74246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F89EC1C-4AF9-4530-88CF-17A3948EC470}"/>
                </a:ext>
              </a:extLst>
            </p:cNvPr>
            <p:cNvSpPr/>
            <p:nvPr/>
          </p:nvSpPr>
          <p:spPr>
            <a:xfrm>
              <a:off x="1296675" y="4486558"/>
              <a:ext cx="4096232" cy="1172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社会养老保险覆盖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9</a:t>
              </a:r>
              <a:r>
                <a:rPr lang="zh-CN" altLang="en-US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亿多人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，基本医疗保险覆盖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13.5</a:t>
              </a:r>
              <a:r>
                <a:rPr lang="zh-CN" altLang="en-US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亿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人，织就了世界上最大的社会保障网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F3EC999C-1E6A-4243-B3AE-E7A71AF0B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455" y="2802116"/>
            <a:ext cx="4575677" cy="40307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029171B-88E1-4936-A881-10E920CEC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5" y="1949117"/>
            <a:ext cx="6544469" cy="470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EE807D82-92AE-4D70-8973-B9420A86A20A}"/>
              </a:ext>
            </a:extLst>
          </p:cNvPr>
          <p:cNvSpPr/>
          <p:nvPr/>
        </p:nvSpPr>
        <p:spPr>
          <a:xfrm>
            <a:off x="-37050" y="-122357"/>
            <a:ext cx="12240296" cy="127802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4C399DC7-5989-4C53-B18E-6FE074C78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17" y="4246407"/>
            <a:ext cx="5573198" cy="26922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FF0C0A4-32A2-4637-AE91-1FE68D51B2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31939" y="1204506"/>
            <a:ext cx="2960061" cy="11546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4564154-F2CC-4FE1-8AAA-34FFF20CF5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3324031"/>
            <a:ext cx="2393577" cy="8962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41AFD2D-A67C-4323-B1F7-B9B57E397B30}"/>
              </a:ext>
            </a:extLst>
          </p:cNvPr>
          <p:cNvSpPr/>
          <p:nvPr/>
        </p:nvSpPr>
        <p:spPr>
          <a:xfrm>
            <a:off x="3161995" y="205867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经济实力跃上新台阶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06B62D-7D2A-4D98-8AF7-FC37B38E4651}"/>
              </a:ext>
            </a:extLst>
          </p:cNvPr>
          <p:cNvSpPr/>
          <p:nvPr/>
        </p:nvSpPr>
        <p:spPr>
          <a:xfrm>
            <a:off x="3161995" y="3107460"/>
            <a:ext cx="26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经济结构出现重大变革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E74D05C-3415-46C5-8E9C-9FF9E64E2EE8}"/>
              </a:ext>
            </a:extLst>
          </p:cNvPr>
          <p:cNvSpPr/>
          <p:nvPr/>
        </p:nvSpPr>
        <p:spPr>
          <a:xfrm>
            <a:off x="3095759" y="3943451"/>
            <a:ext cx="2615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创新驱动发展成果丰硕</a:t>
            </a:r>
            <a:endParaRPr lang="en-US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A48E44B-984D-407B-9CE4-B5492B5711E1}"/>
              </a:ext>
            </a:extLst>
          </p:cNvPr>
          <p:cNvSpPr/>
          <p:nvPr/>
        </p:nvSpPr>
        <p:spPr>
          <a:xfrm>
            <a:off x="3161995" y="5050784"/>
            <a:ext cx="2982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改革开放迈出重大步伐</a:t>
            </a:r>
            <a:endParaRPr lang="en-US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8FD878-4E7A-4242-AA82-578099EF2E39}"/>
              </a:ext>
            </a:extLst>
          </p:cNvPr>
          <p:cNvSpPr/>
          <p:nvPr/>
        </p:nvSpPr>
        <p:spPr>
          <a:xfrm>
            <a:off x="7461841" y="2058670"/>
            <a:ext cx="2498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人民生活持续改善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378501F-DECD-44FF-A799-E79E54898CC5}"/>
              </a:ext>
            </a:extLst>
          </p:cNvPr>
          <p:cNvSpPr/>
          <p:nvPr/>
        </p:nvSpPr>
        <p:spPr>
          <a:xfrm>
            <a:off x="7461842" y="312623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生态环境状况逐步好转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FA95A05-866A-40EC-8822-8D00A5EFA126}"/>
              </a:ext>
            </a:extLst>
          </p:cNvPr>
          <p:cNvGrpSpPr/>
          <p:nvPr/>
        </p:nvGrpSpPr>
        <p:grpSpPr>
          <a:xfrm>
            <a:off x="2066696" y="1791653"/>
            <a:ext cx="988080" cy="851793"/>
            <a:chOff x="1816562" y="1445477"/>
            <a:chExt cx="988080" cy="851793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B92425BB-E1AC-4D44-A968-2B6CD0177FE5}"/>
                </a:ext>
              </a:extLst>
            </p:cNvPr>
            <p:cNvSpPr/>
            <p:nvPr/>
          </p:nvSpPr>
          <p:spPr>
            <a:xfrm>
              <a:off x="1816562" y="1445477"/>
              <a:ext cx="988080" cy="851793"/>
            </a:xfrm>
            <a:prstGeom prst="triangle">
              <a:avLst/>
            </a:prstGeom>
            <a:solidFill>
              <a:srgbClr val="5D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A803882-2059-465F-BC6A-E8F48DB7EF94}"/>
                </a:ext>
              </a:extLst>
            </p:cNvPr>
            <p:cNvSpPr txBox="1"/>
            <p:nvPr/>
          </p:nvSpPr>
          <p:spPr>
            <a:xfrm>
              <a:off x="2104455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04272A3-5913-4686-8E18-C12437548B29}"/>
              </a:ext>
            </a:extLst>
          </p:cNvPr>
          <p:cNvGrpSpPr/>
          <p:nvPr/>
        </p:nvGrpSpPr>
        <p:grpSpPr>
          <a:xfrm>
            <a:off x="2080817" y="2734044"/>
            <a:ext cx="988080" cy="851793"/>
            <a:chOff x="3397245" y="1445477"/>
            <a:chExt cx="988080" cy="851793"/>
          </a:xfrm>
        </p:grpSpPr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4078B56F-6333-4FD2-8290-E3D2C96E4B4B}"/>
                </a:ext>
              </a:extLst>
            </p:cNvPr>
            <p:cNvSpPr/>
            <p:nvPr/>
          </p:nvSpPr>
          <p:spPr>
            <a:xfrm>
              <a:off x="3397245" y="1445477"/>
              <a:ext cx="988080" cy="851793"/>
            </a:xfrm>
            <a:prstGeom prst="triangle">
              <a:avLst/>
            </a:prstGeom>
            <a:solidFill>
              <a:srgbClr val="F1AB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D4628F0-87BF-4443-9C7C-7ABA27CA30C3}"/>
                </a:ext>
              </a:extLst>
            </p:cNvPr>
            <p:cNvSpPr txBox="1"/>
            <p:nvPr/>
          </p:nvSpPr>
          <p:spPr>
            <a:xfrm>
              <a:off x="3679671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37D36DA-0642-4817-9F63-B8C07A02892E}"/>
              </a:ext>
            </a:extLst>
          </p:cNvPr>
          <p:cNvGrpSpPr/>
          <p:nvPr/>
        </p:nvGrpSpPr>
        <p:grpSpPr>
          <a:xfrm>
            <a:off x="2080817" y="3676435"/>
            <a:ext cx="988080" cy="851793"/>
            <a:chOff x="4977928" y="1445477"/>
            <a:chExt cx="988080" cy="851793"/>
          </a:xfrm>
        </p:grpSpPr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186353FF-7A80-41FC-9CE8-EC45953F832C}"/>
                </a:ext>
              </a:extLst>
            </p:cNvPr>
            <p:cNvSpPr/>
            <p:nvPr/>
          </p:nvSpPr>
          <p:spPr>
            <a:xfrm>
              <a:off x="4977928" y="1445477"/>
              <a:ext cx="988080" cy="851793"/>
            </a:xfrm>
            <a:prstGeom prst="triangle">
              <a:avLst/>
            </a:prstGeom>
            <a:solidFill>
              <a:srgbClr val="B22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A6D84F8-A136-4464-B401-49EA44B6F8ED}"/>
                </a:ext>
              </a:extLst>
            </p:cNvPr>
            <p:cNvSpPr txBox="1"/>
            <p:nvPr/>
          </p:nvSpPr>
          <p:spPr>
            <a:xfrm>
              <a:off x="5265821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0AD43D0-FD8E-4A22-BD59-DBA43832CBC4}"/>
              </a:ext>
            </a:extLst>
          </p:cNvPr>
          <p:cNvGrpSpPr/>
          <p:nvPr/>
        </p:nvGrpSpPr>
        <p:grpSpPr>
          <a:xfrm>
            <a:off x="2092055" y="4667262"/>
            <a:ext cx="988080" cy="851793"/>
            <a:chOff x="6558611" y="1445477"/>
            <a:chExt cx="988080" cy="851793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0240A969-66A9-4754-960D-5D03080FEAB0}"/>
                </a:ext>
              </a:extLst>
            </p:cNvPr>
            <p:cNvSpPr/>
            <p:nvPr/>
          </p:nvSpPr>
          <p:spPr>
            <a:xfrm>
              <a:off x="6558611" y="1445477"/>
              <a:ext cx="988080" cy="851793"/>
            </a:xfrm>
            <a:prstGeom prst="triangle">
              <a:avLst/>
            </a:prstGeom>
            <a:solidFill>
              <a:srgbClr val="0277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2C07F5-ECFE-4068-A58F-7EE0CDD69DB5}"/>
                </a:ext>
              </a:extLst>
            </p:cNvPr>
            <p:cNvSpPr txBox="1"/>
            <p:nvPr/>
          </p:nvSpPr>
          <p:spPr>
            <a:xfrm>
              <a:off x="6846504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1DA0B86-8324-41D3-B1E1-85AF33EB598A}"/>
              </a:ext>
            </a:extLst>
          </p:cNvPr>
          <p:cNvGrpSpPr/>
          <p:nvPr/>
        </p:nvGrpSpPr>
        <p:grpSpPr>
          <a:xfrm>
            <a:off x="6352698" y="1742780"/>
            <a:ext cx="988080" cy="851793"/>
            <a:chOff x="8139294" y="1445477"/>
            <a:chExt cx="988080" cy="851793"/>
          </a:xfrm>
        </p:grpSpPr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667F35FA-54E9-4891-9EEF-6CF2C47602B1}"/>
                </a:ext>
              </a:extLst>
            </p:cNvPr>
            <p:cNvSpPr/>
            <p:nvPr/>
          </p:nvSpPr>
          <p:spPr>
            <a:xfrm>
              <a:off x="8139294" y="1445477"/>
              <a:ext cx="988080" cy="851793"/>
            </a:xfrm>
            <a:prstGeom prst="triangle">
              <a:avLst/>
            </a:prstGeom>
            <a:solidFill>
              <a:srgbClr val="F24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E693499-4BEE-41AF-9A70-382F32760F17}"/>
                </a:ext>
              </a:extLst>
            </p:cNvPr>
            <p:cNvSpPr txBox="1"/>
            <p:nvPr/>
          </p:nvSpPr>
          <p:spPr>
            <a:xfrm>
              <a:off x="8427187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F23DEFC-3AD6-4FD4-8B65-EBB291693A80}"/>
              </a:ext>
            </a:extLst>
          </p:cNvPr>
          <p:cNvGrpSpPr/>
          <p:nvPr/>
        </p:nvGrpSpPr>
        <p:grpSpPr>
          <a:xfrm>
            <a:off x="6352698" y="2729655"/>
            <a:ext cx="988080" cy="851793"/>
            <a:chOff x="9719979" y="1445476"/>
            <a:chExt cx="988080" cy="851793"/>
          </a:xfrm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7ED8C28B-34EA-4D70-8BEF-D3F4ADA9C8A5}"/>
                </a:ext>
              </a:extLst>
            </p:cNvPr>
            <p:cNvSpPr/>
            <p:nvPr/>
          </p:nvSpPr>
          <p:spPr>
            <a:xfrm>
              <a:off x="9719979" y="1445476"/>
              <a:ext cx="988080" cy="851793"/>
            </a:xfrm>
            <a:prstGeom prst="triangle">
              <a:avLst/>
            </a:prstGeom>
            <a:solidFill>
              <a:srgbClr val="05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4C2249F-EBEA-41C1-9022-02E1DEDBB9F7}"/>
                </a:ext>
              </a:extLst>
            </p:cNvPr>
            <p:cNvSpPr txBox="1"/>
            <p:nvPr/>
          </p:nvSpPr>
          <p:spPr>
            <a:xfrm>
              <a:off x="10007872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extBox 59">
            <a:extLst>
              <a:ext uri="{FF2B5EF4-FFF2-40B4-BE49-F238E27FC236}">
                <a16:creationId xmlns:a16="http://schemas.microsoft.com/office/drawing/2014/main" id="{7F70FBC0-1066-495C-98CA-29CAE1C9605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094094" y="188201"/>
            <a:ext cx="4911438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4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4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000" b="1" kern="0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itchFamily="34" charset="-122"/>
              </a:rPr>
              <a:t>CONTENTS</a:t>
            </a:r>
            <a:endParaRPr lang="en-US" altLang="ko-KR" sz="4000" b="1" kern="0" dirty="0">
              <a:solidFill>
                <a:schemeClr val="bg1"/>
              </a:solidFill>
              <a:latin typeface="Arial Rounded MT Bold" panose="020F0704030504030204" pitchFamily="34" charset="0"/>
              <a:ea typeface="微软雅黑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879EF03-86AB-414B-B7C7-5E9F5F3B891A}"/>
              </a:ext>
            </a:extLst>
          </p:cNvPr>
          <p:cNvGrpSpPr/>
          <p:nvPr/>
        </p:nvGrpSpPr>
        <p:grpSpPr>
          <a:xfrm>
            <a:off x="6352697" y="3666043"/>
            <a:ext cx="988080" cy="851793"/>
            <a:chOff x="8139294" y="1445477"/>
            <a:chExt cx="988080" cy="851793"/>
          </a:xfrm>
        </p:grpSpPr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5079A60B-F8D0-4E14-9822-26AF21B17045}"/>
                </a:ext>
              </a:extLst>
            </p:cNvPr>
            <p:cNvSpPr/>
            <p:nvPr/>
          </p:nvSpPr>
          <p:spPr>
            <a:xfrm>
              <a:off x="8139294" y="1445477"/>
              <a:ext cx="988080" cy="851793"/>
            </a:xfrm>
            <a:prstGeom prst="triangle">
              <a:avLst/>
            </a:prstGeom>
            <a:solidFill>
              <a:srgbClr val="5DCE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FC1BC14-4283-4663-A917-08A848475A17}"/>
                </a:ext>
              </a:extLst>
            </p:cNvPr>
            <p:cNvSpPr txBox="1"/>
            <p:nvPr/>
          </p:nvSpPr>
          <p:spPr>
            <a:xfrm>
              <a:off x="8427187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7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9DE0D9C6-F7E2-4EA5-A87D-B91F52A6FDA4}"/>
              </a:ext>
            </a:extLst>
          </p:cNvPr>
          <p:cNvSpPr/>
          <p:nvPr/>
        </p:nvSpPr>
        <p:spPr>
          <a:xfrm>
            <a:off x="7461841" y="4079838"/>
            <a:ext cx="368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</a:t>
            </a: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年经济目标任务完成并好于预期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AB69CC7-F1C9-48A0-A295-E3F182568FAA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33570794-1C90-4093-88B1-1BA5A36CD2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FBB885E-AE7B-4E2E-8F43-677725AEB6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3B6F553-83A3-42D0-BA28-3ED51252A121}"/>
              </a:ext>
            </a:extLst>
          </p:cNvPr>
          <p:cNvGrpSpPr/>
          <p:nvPr/>
        </p:nvGrpSpPr>
        <p:grpSpPr>
          <a:xfrm>
            <a:off x="10670615" y="1332669"/>
            <a:ext cx="1521385" cy="1551718"/>
            <a:chOff x="10138559" y="10363"/>
            <a:chExt cx="1521385" cy="1551718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8655FDBE-7BCF-449C-BA41-6F39B1DEDB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27F590E-0A42-4400-A913-F55D73DD29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DF1FC8B-549F-4E77-9921-E28F3358F4CC}"/>
              </a:ext>
            </a:extLst>
          </p:cNvPr>
          <p:cNvGrpSpPr/>
          <p:nvPr/>
        </p:nvGrpSpPr>
        <p:grpSpPr>
          <a:xfrm>
            <a:off x="26273" y="6452"/>
            <a:ext cx="1521385" cy="1551718"/>
            <a:chOff x="7307127" y="3946381"/>
            <a:chExt cx="1521385" cy="1551718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B5C09F2-105D-461B-A385-0A7EAD2868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9408" y="394638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4792144-9775-46C3-84A0-98DEF0F180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7127" y="539009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3FD4AD6-DAE3-4CBD-BC56-B30266AFA954}"/>
              </a:ext>
            </a:extLst>
          </p:cNvPr>
          <p:cNvGrpSpPr/>
          <p:nvPr/>
        </p:nvGrpSpPr>
        <p:grpSpPr>
          <a:xfrm>
            <a:off x="9209116" y="-46713"/>
            <a:ext cx="1521385" cy="1551718"/>
            <a:chOff x="10610237" y="2661249"/>
            <a:chExt cx="1521385" cy="1551718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726D9C9-90A0-4728-AE79-32EB015F04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F1AA434-A77C-40CF-AB8D-3A2C1F447D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991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 L 3.95833E-6 3.7037E-7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2.08333E-6 1.85185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08333E-6 1.85185E-6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1 L 6.25E-7 -2.59259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1.45833E-6 -3.7037E-6 " pathEditMode="relative" rAng="0" ptsTypes="AA">
                                      <p:cBhvr>
                                        <p:cTn id="50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1.45833E-6 -3.7037E-6 " pathEditMode="relative" rAng="0" ptsTypes="AA">
                                      <p:cBhvr>
                                        <p:cTn id="55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 L 1.45833E-6 2.22222E-6 " pathEditMode="relative" rAng="0" ptsTypes="AA">
                                      <p:cBhvr>
                                        <p:cTn id="6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6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8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4551525-FE87-49EB-AA95-CA87DF8258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0" y="604641"/>
            <a:ext cx="4393242" cy="4484346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108823" y="2088524"/>
            <a:ext cx="4596195" cy="4019052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887996" y="3042887"/>
            <a:ext cx="73064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/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+mn-cs"/>
              </a:rPr>
              <a:t>06 </a:t>
            </a:r>
            <a:r>
              <a:rPr lang="zh-CN" altLang="en-US" sz="4200" b="1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生态环境状况逐步好转</a:t>
            </a:r>
            <a:endParaRPr kumimoji="0" lang="zh-CN" altLang="en-US" sz="4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0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92F6B403-7521-4368-B10C-C76415B85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22" y="1429993"/>
            <a:ext cx="6869744" cy="527159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7295CCC-53DA-4362-8EC3-88D8A603CA9D}"/>
              </a:ext>
            </a:extLst>
          </p:cNvPr>
          <p:cNvGrpSpPr/>
          <p:nvPr/>
        </p:nvGrpSpPr>
        <p:grpSpPr>
          <a:xfrm>
            <a:off x="7379987" y="2755041"/>
            <a:ext cx="3889087" cy="1347917"/>
            <a:chOff x="1018901" y="4362700"/>
            <a:chExt cx="4651783" cy="114123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A19D780-7437-410A-91C0-A434B68848C1}"/>
                </a:ext>
              </a:extLst>
            </p:cNvPr>
            <p:cNvSpPr/>
            <p:nvPr/>
          </p:nvSpPr>
          <p:spPr>
            <a:xfrm>
              <a:off x="1018901" y="5418542"/>
              <a:ext cx="4651782" cy="85388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30D5DAF-8787-4806-9794-4830F0C46F34}"/>
                </a:ext>
              </a:extLst>
            </p:cNvPr>
            <p:cNvSpPr/>
            <p:nvPr/>
          </p:nvSpPr>
          <p:spPr>
            <a:xfrm>
              <a:off x="1018905" y="4431160"/>
              <a:ext cx="4651779" cy="987553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6206AD9-3A8C-4D35-8335-22E4DE124784}"/>
                </a:ext>
              </a:extLst>
            </p:cNvPr>
            <p:cNvSpPr/>
            <p:nvPr/>
          </p:nvSpPr>
          <p:spPr>
            <a:xfrm>
              <a:off x="1018905" y="4362700"/>
              <a:ext cx="4651778" cy="74246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F1F2963-9302-4291-B7A7-4A14A46B2E56}"/>
                </a:ext>
              </a:extLst>
            </p:cNvPr>
            <p:cNvSpPr/>
            <p:nvPr/>
          </p:nvSpPr>
          <p:spPr>
            <a:xfrm>
              <a:off x="1296675" y="4578241"/>
              <a:ext cx="4096232" cy="666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制定实施大气、水、土壤污染防治三个“十条”并取得扎实成效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60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92F6B403-7521-4368-B10C-C76415B852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56"/>
          <a:stretch/>
        </p:blipFill>
        <p:spPr>
          <a:xfrm>
            <a:off x="259331" y="2522632"/>
            <a:ext cx="8285186" cy="441825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7295CCC-53DA-4362-8EC3-88D8A603CA9D}"/>
              </a:ext>
            </a:extLst>
          </p:cNvPr>
          <p:cNvGrpSpPr/>
          <p:nvPr/>
        </p:nvGrpSpPr>
        <p:grpSpPr>
          <a:xfrm>
            <a:off x="2103892" y="1438117"/>
            <a:ext cx="3889087" cy="1347917"/>
            <a:chOff x="1018901" y="4362700"/>
            <a:chExt cx="4651783" cy="114123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A19D780-7437-410A-91C0-A434B68848C1}"/>
                </a:ext>
              </a:extLst>
            </p:cNvPr>
            <p:cNvSpPr/>
            <p:nvPr/>
          </p:nvSpPr>
          <p:spPr>
            <a:xfrm>
              <a:off x="1018901" y="5418542"/>
              <a:ext cx="4651782" cy="85388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30D5DAF-8787-4806-9794-4830F0C46F34}"/>
                </a:ext>
              </a:extLst>
            </p:cNvPr>
            <p:cNvSpPr/>
            <p:nvPr/>
          </p:nvSpPr>
          <p:spPr>
            <a:xfrm>
              <a:off x="1018905" y="4431160"/>
              <a:ext cx="4651779" cy="987553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6206AD9-3A8C-4D35-8335-22E4DE124784}"/>
                </a:ext>
              </a:extLst>
            </p:cNvPr>
            <p:cNvSpPr/>
            <p:nvPr/>
          </p:nvSpPr>
          <p:spPr>
            <a:xfrm>
              <a:off x="1018905" y="4362700"/>
              <a:ext cx="4651778" cy="74246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F1F2963-9302-4291-B7A7-4A14A46B2E56}"/>
                </a:ext>
              </a:extLst>
            </p:cNvPr>
            <p:cNvSpPr/>
            <p:nvPr/>
          </p:nvSpPr>
          <p:spPr>
            <a:xfrm>
              <a:off x="1296675" y="4578241"/>
              <a:ext cx="4096232" cy="666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主要污染物排放量持续下降，重点城市重污染天数减少一半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3E0DB949-8C8F-4F50-A93B-164C2ED06D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968" y="208727"/>
            <a:ext cx="3060032" cy="664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8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4551525-FE87-49EB-AA95-CA87DF8258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5" y="606833"/>
            <a:ext cx="4393242" cy="4395393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51764" y="2284409"/>
            <a:ext cx="4596195" cy="4019052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199021" y="3042887"/>
            <a:ext cx="7995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/>
            <a:r>
              <a:rPr lang="en-US" altLang="zh-CN" sz="4000" b="1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17</a:t>
            </a:r>
            <a:r>
              <a:rPr lang="zh-CN" altLang="en-US" sz="4000" b="1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年经济目标任务完成并好于预期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2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8A84CCA-5228-4287-B881-D265AF5896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452" y="2338355"/>
            <a:ext cx="4384433" cy="44233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0238BF7-2329-44D9-992A-D13F22BF14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92" y="287135"/>
            <a:ext cx="4653294" cy="378994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0FF44D40-3946-4989-980C-70C8776B0CF6}"/>
              </a:ext>
            </a:extLst>
          </p:cNvPr>
          <p:cNvGrpSpPr/>
          <p:nvPr/>
        </p:nvGrpSpPr>
        <p:grpSpPr>
          <a:xfrm>
            <a:off x="6453556" y="894351"/>
            <a:ext cx="3889087" cy="1287758"/>
            <a:chOff x="1018901" y="4362700"/>
            <a:chExt cx="4651783" cy="10902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3501982-7F52-4DCF-B896-59E8D748C1A2}"/>
                </a:ext>
              </a:extLst>
            </p:cNvPr>
            <p:cNvSpPr/>
            <p:nvPr/>
          </p:nvSpPr>
          <p:spPr>
            <a:xfrm>
              <a:off x="1018901" y="5367609"/>
              <a:ext cx="4651782" cy="85388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3440558-3CF3-4B2D-9597-54A8EC213897}"/>
                </a:ext>
              </a:extLst>
            </p:cNvPr>
            <p:cNvSpPr/>
            <p:nvPr/>
          </p:nvSpPr>
          <p:spPr>
            <a:xfrm>
              <a:off x="1018905" y="4431160"/>
              <a:ext cx="4651779" cy="923494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39FD50A-15F3-4F29-830D-81125DD83472}"/>
                </a:ext>
              </a:extLst>
            </p:cNvPr>
            <p:cNvSpPr/>
            <p:nvPr/>
          </p:nvSpPr>
          <p:spPr>
            <a:xfrm>
              <a:off x="1018905" y="4362700"/>
              <a:ext cx="4651778" cy="74246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B1EDB7F-C754-4D4B-A9D7-8B36CC4F8851}"/>
                </a:ext>
              </a:extLst>
            </p:cNvPr>
            <p:cNvSpPr/>
            <p:nvPr/>
          </p:nvSpPr>
          <p:spPr>
            <a:xfrm>
              <a:off x="1167153" y="4486558"/>
              <a:ext cx="4374008" cy="859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国内生产总值增长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6.9%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，居民收入增长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7.3%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，增速均比上年有所加快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884A023-4CD6-461C-992C-D7CBC3A0C79B}"/>
              </a:ext>
            </a:extLst>
          </p:cNvPr>
          <p:cNvGrpSpPr/>
          <p:nvPr/>
        </p:nvGrpSpPr>
        <p:grpSpPr>
          <a:xfrm>
            <a:off x="3076382" y="4690038"/>
            <a:ext cx="3377174" cy="1334758"/>
            <a:chOff x="1018901" y="4362700"/>
            <a:chExt cx="4039478" cy="113008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6D7EB96-6C72-4FD6-B595-ED73A6019DB8}"/>
                </a:ext>
              </a:extLst>
            </p:cNvPr>
            <p:cNvSpPr/>
            <p:nvPr/>
          </p:nvSpPr>
          <p:spPr>
            <a:xfrm>
              <a:off x="1018901" y="5418542"/>
              <a:ext cx="4039474" cy="74247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686AF81-5041-47D8-BD56-1870D8D5ED94}"/>
                </a:ext>
              </a:extLst>
            </p:cNvPr>
            <p:cNvSpPr/>
            <p:nvPr/>
          </p:nvSpPr>
          <p:spPr>
            <a:xfrm>
              <a:off x="1018905" y="4431160"/>
              <a:ext cx="4039474" cy="987553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0AD607A-4EB8-4689-84F7-C121E7F60D26}"/>
                </a:ext>
              </a:extLst>
            </p:cNvPr>
            <p:cNvSpPr/>
            <p:nvPr/>
          </p:nvSpPr>
          <p:spPr>
            <a:xfrm>
              <a:off x="1018906" y="4362700"/>
              <a:ext cx="4039471" cy="74247"/>
            </a:xfrm>
            <a:prstGeom prst="rect">
              <a:avLst/>
            </a:prstGeom>
            <a:solidFill>
              <a:srgbClr val="053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CD5C65D-EDB9-453F-8E38-5CF2771ED6FD}"/>
                </a:ext>
              </a:extLst>
            </p:cNvPr>
            <p:cNvSpPr/>
            <p:nvPr/>
          </p:nvSpPr>
          <p:spPr>
            <a:xfrm>
              <a:off x="1296675" y="4578241"/>
              <a:ext cx="3515943" cy="78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财政收入增长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7.4%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，扭转了增速放缓态势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434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1EA7CC-3FFD-44DC-AFC0-AC5E17ED7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91" y="3231562"/>
            <a:ext cx="7551192" cy="3647807"/>
          </a:xfrm>
          <a:prstGeom prst="rect">
            <a:avLst/>
          </a:prstGeom>
        </p:spPr>
      </p:pic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267C73CC-1787-4704-936D-23EEC8E81F73}"/>
              </a:ext>
            </a:extLst>
          </p:cNvPr>
          <p:cNvCxnSpPr>
            <a:cxnSpLocks/>
          </p:cNvCxnSpPr>
          <p:nvPr/>
        </p:nvCxnSpPr>
        <p:spPr>
          <a:xfrm flipV="1">
            <a:off x="5147035" y="3929672"/>
            <a:ext cx="5355344" cy="11715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2E19EA91-F517-42CF-9852-F530D5D8FEB4}"/>
              </a:ext>
            </a:extLst>
          </p:cNvPr>
          <p:cNvSpPr/>
          <p:nvPr/>
        </p:nvSpPr>
        <p:spPr>
          <a:xfrm>
            <a:off x="86825" y="356367"/>
            <a:ext cx="2343069" cy="2343069"/>
          </a:xfrm>
          <a:prstGeom prst="ellipse">
            <a:avLst/>
          </a:prstGeom>
          <a:solidFill>
            <a:srgbClr val="5D9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F1388F-4A7B-4F2E-AE82-63CBAF58C4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F06EB6B-DC56-4CDA-A1B6-76A9F53656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3324031"/>
            <a:ext cx="2393577" cy="896207"/>
          </a:xfrm>
          <a:prstGeom prst="rect">
            <a:avLst/>
          </a:prstGeom>
        </p:spPr>
      </p:pic>
      <p:sp>
        <p:nvSpPr>
          <p:cNvPr id="9" name="思想气泡: 云 8">
            <a:extLst>
              <a:ext uri="{FF2B5EF4-FFF2-40B4-BE49-F238E27FC236}">
                <a16:creationId xmlns:a16="http://schemas.microsoft.com/office/drawing/2014/main" id="{3FDB9754-9A55-417D-8206-CBD622752850}"/>
              </a:ext>
            </a:extLst>
          </p:cNvPr>
          <p:cNvSpPr/>
          <p:nvPr/>
        </p:nvSpPr>
        <p:spPr>
          <a:xfrm>
            <a:off x="2068464" y="4312707"/>
            <a:ext cx="722859" cy="369881"/>
          </a:xfrm>
          <a:prstGeom prst="cloudCallout">
            <a:avLst>
              <a:gd name="adj1" fmla="val -17843"/>
              <a:gd name="adj2" fmla="val 54375"/>
            </a:avLst>
          </a:prstGeom>
          <a:solidFill>
            <a:srgbClr val="CA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31">
            <a:extLst>
              <a:ext uri="{FF2B5EF4-FFF2-40B4-BE49-F238E27FC236}">
                <a16:creationId xmlns:a16="http://schemas.microsoft.com/office/drawing/2014/main" id="{C4FF343E-B5F0-4A69-95D1-C76519B35C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615" y="2071972"/>
            <a:ext cx="184510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000" b="1" dirty="0">
                <a:solidFill>
                  <a:srgbClr val="0D3C50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endParaRPr lang="zh-CN" altLang="en-US" sz="5000" b="1" dirty="0">
              <a:solidFill>
                <a:srgbClr val="0D3C50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31">
            <a:extLst>
              <a:ext uri="{FF2B5EF4-FFF2-40B4-BE49-F238E27FC236}">
                <a16:creationId xmlns:a16="http://schemas.microsoft.com/office/drawing/2014/main" id="{A697122F-C5D9-45BE-AD91-02EC42ED9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9717" y="2176888"/>
            <a:ext cx="3064017" cy="646331"/>
          </a:xfrm>
          <a:prstGeom prst="rect">
            <a:avLst/>
          </a:prstGeom>
          <a:solidFill>
            <a:srgbClr val="053D4F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政府工作报告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7E5F86-24D4-4C35-B0B9-C34325E16152}"/>
              </a:ext>
            </a:extLst>
          </p:cNvPr>
          <p:cNvGrpSpPr/>
          <p:nvPr/>
        </p:nvGrpSpPr>
        <p:grpSpPr>
          <a:xfrm>
            <a:off x="8155433" y="802411"/>
            <a:ext cx="1521385" cy="1551718"/>
            <a:chOff x="8155433" y="802411"/>
            <a:chExt cx="1521385" cy="1551718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FE98449-1BC0-4C5A-8610-7375916722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CBFAEA8C-BB93-4C32-A0BA-67C06F078A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702AC0-4A3E-4BE5-8F59-B1CF5EC9D36F}"/>
              </a:ext>
            </a:extLst>
          </p:cNvPr>
          <p:cNvGrpSpPr/>
          <p:nvPr/>
        </p:nvGrpSpPr>
        <p:grpSpPr>
          <a:xfrm>
            <a:off x="7307127" y="3946381"/>
            <a:ext cx="1521385" cy="1551718"/>
            <a:chOff x="7307127" y="3946381"/>
            <a:chExt cx="1521385" cy="1551718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F2FEC333-5F1F-40C3-8BE8-1DF913FD4A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9408" y="394638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B9E1555-1FA8-46C6-A2DB-C68E09D3BC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7127" y="539009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61ED1E05-3FE7-45F6-B40A-1084D00E42F6}"/>
              </a:ext>
            </a:extLst>
          </p:cNvPr>
          <p:cNvCxnSpPr>
            <a:cxnSpLocks/>
          </p:cNvCxnSpPr>
          <p:nvPr/>
        </p:nvCxnSpPr>
        <p:spPr>
          <a:xfrm flipV="1">
            <a:off x="3214540" y="2872346"/>
            <a:ext cx="7335358" cy="16048"/>
          </a:xfrm>
          <a:prstGeom prst="line">
            <a:avLst/>
          </a:prstGeom>
          <a:ln w="25400">
            <a:solidFill>
              <a:srgbClr val="F49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CA109FFB-B9A5-4533-9D00-8F70D6E09010}"/>
              </a:ext>
            </a:extLst>
          </p:cNvPr>
          <p:cNvGrpSpPr/>
          <p:nvPr/>
        </p:nvGrpSpPr>
        <p:grpSpPr>
          <a:xfrm>
            <a:off x="10138559" y="10363"/>
            <a:ext cx="1521385" cy="1551718"/>
            <a:chOff x="10138559" y="10363"/>
            <a:chExt cx="1521385" cy="1551718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7C84816D-5C48-4D60-AA65-29A1235FA9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8BA9220-2549-4ABD-8673-C68276D377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62075927-D7D8-49DC-B600-BD172C0495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5696" flipH="1">
            <a:off x="470755" y="389883"/>
            <a:ext cx="2395214" cy="3200474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58ABD09A-24D5-4465-A3A1-7C1771315C2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0" t="44559" r="12080" b="40985"/>
          <a:stretch/>
        </p:blipFill>
        <p:spPr>
          <a:xfrm>
            <a:off x="4460626" y="2924438"/>
            <a:ext cx="4817462" cy="91698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DB2FBB4-E34C-479F-9BE4-0A129A6534EF}"/>
              </a:ext>
            </a:extLst>
          </p:cNvPr>
          <p:cNvGrpSpPr/>
          <p:nvPr/>
        </p:nvGrpSpPr>
        <p:grpSpPr>
          <a:xfrm>
            <a:off x="10610237" y="2661249"/>
            <a:ext cx="1521385" cy="1551718"/>
            <a:chOff x="10610237" y="2661249"/>
            <a:chExt cx="1521385" cy="1551718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2615519A-966A-4595-B9FF-1FC8B24FBE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1766329E-B17F-4E4D-B840-E3DB540C59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0" name="图片 79">
            <a:extLst>
              <a:ext uri="{FF2B5EF4-FFF2-40B4-BE49-F238E27FC236}">
                <a16:creationId xmlns:a16="http://schemas.microsoft.com/office/drawing/2014/main" id="{D570CFE2-8924-4763-929B-D1C57D7C82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524" y="3208587"/>
            <a:ext cx="4428069" cy="3670782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5BBB8EFD-93A2-4EA4-9445-62FB278E50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866" y="2879202"/>
            <a:ext cx="1536469" cy="103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83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0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756DB31-939E-47F6-8E50-4DAD8547A288}"/>
              </a:ext>
            </a:extLst>
          </p:cNvPr>
          <p:cNvGrpSpPr/>
          <p:nvPr/>
        </p:nvGrpSpPr>
        <p:grpSpPr>
          <a:xfrm>
            <a:off x="294326" y="1190846"/>
            <a:ext cx="4596195" cy="3899036"/>
            <a:chOff x="3932238" y="871538"/>
            <a:chExt cx="4410075" cy="3937001"/>
          </a:xfrm>
        </p:grpSpPr>
        <p:sp>
          <p:nvSpPr>
            <p:cNvPr id="3" name="Oval 15">
              <a:extLst>
                <a:ext uri="{FF2B5EF4-FFF2-40B4-BE49-F238E27FC236}">
                  <a16:creationId xmlns:a16="http://schemas.microsoft.com/office/drawing/2014/main" id="{8888D045-F87C-4EA1-8329-4629A1B56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5651" y="4495801"/>
              <a:ext cx="127000" cy="125413"/>
            </a:xfrm>
            <a:prstGeom prst="ellipse">
              <a:avLst/>
            </a:pr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A8AA5419-C00F-43C9-9A7F-F56377B8E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2763" y="3906838"/>
              <a:ext cx="2717800" cy="828675"/>
            </a:xfrm>
            <a:custGeom>
              <a:avLst/>
              <a:gdLst>
                <a:gd name="T0" fmla="*/ 377 w 1121"/>
                <a:gd name="T1" fmla="*/ 0 h 342"/>
                <a:gd name="T2" fmla="*/ 100 w 1121"/>
                <a:gd name="T3" fmla="*/ 0 h 342"/>
                <a:gd name="T4" fmla="*/ 0 w 1121"/>
                <a:gd name="T5" fmla="*/ 109 h 342"/>
                <a:gd name="T6" fmla="*/ 100 w 1121"/>
                <a:gd name="T7" fmla="*/ 209 h 342"/>
                <a:gd name="T8" fmla="*/ 430 w 1121"/>
                <a:gd name="T9" fmla="*/ 209 h 342"/>
                <a:gd name="T10" fmla="*/ 447 w 1121"/>
                <a:gd name="T11" fmla="*/ 226 h 342"/>
                <a:gd name="T12" fmla="*/ 430 w 1121"/>
                <a:gd name="T13" fmla="*/ 243 h 342"/>
                <a:gd name="T14" fmla="*/ 220 w 1121"/>
                <a:gd name="T15" fmla="*/ 243 h 342"/>
                <a:gd name="T16" fmla="*/ 220 w 1121"/>
                <a:gd name="T17" fmla="*/ 250 h 342"/>
                <a:gd name="T18" fmla="*/ 220 w 1121"/>
                <a:gd name="T19" fmla="*/ 243 h 342"/>
                <a:gd name="T20" fmla="*/ 185 w 1121"/>
                <a:gd name="T21" fmla="*/ 257 h 342"/>
                <a:gd name="T22" fmla="*/ 170 w 1121"/>
                <a:gd name="T23" fmla="*/ 292 h 342"/>
                <a:gd name="T24" fmla="*/ 220 w 1121"/>
                <a:gd name="T25" fmla="*/ 342 h 342"/>
                <a:gd name="T26" fmla="*/ 220 w 1121"/>
                <a:gd name="T27" fmla="*/ 342 h 342"/>
                <a:gd name="T28" fmla="*/ 220 w 1121"/>
                <a:gd name="T29" fmla="*/ 342 h 342"/>
                <a:gd name="T30" fmla="*/ 220 w 1121"/>
                <a:gd name="T31" fmla="*/ 342 h 342"/>
                <a:gd name="T32" fmla="*/ 596 w 1121"/>
                <a:gd name="T33" fmla="*/ 342 h 342"/>
                <a:gd name="T34" fmla="*/ 623 w 1121"/>
                <a:gd name="T35" fmla="*/ 342 h 342"/>
                <a:gd name="T36" fmla="*/ 1121 w 1121"/>
                <a:gd name="T37" fmla="*/ 342 h 342"/>
                <a:gd name="T38" fmla="*/ 1121 w 1121"/>
                <a:gd name="T39" fmla="*/ 326 h 342"/>
                <a:gd name="T40" fmla="*/ 623 w 1121"/>
                <a:gd name="T41" fmla="*/ 326 h 342"/>
                <a:gd name="T42" fmla="*/ 596 w 1121"/>
                <a:gd name="T43" fmla="*/ 326 h 342"/>
                <a:gd name="T44" fmla="*/ 220 w 1121"/>
                <a:gd name="T45" fmla="*/ 326 h 342"/>
                <a:gd name="T46" fmla="*/ 220 w 1121"/>
                <a:gd name="T47" fmla="*/ 326 h 342"/>
                <a:gd name="T48" fmla="*/ 185 w 1121"/>
                <a:gd name="T49" fmla="*/ 292 h 342"/>
                <a:gd name="T50" fmla="*/ 195 w 1121"/>
                <a:gd name="T51" fmla="*/ 268 h 342"/>
                <a:gd name="T52" fmla="*/ 220 w 1121"/>
                <a:gd name="T53" fmla="*/ 258 h 342"/>
                <a:gd name="T54" fmla="*/ 220 w 1121"/>
                <a:gd name="T55" fmla="*/ 258 h 342"/>
                <a:gd name="T56" fmla="*/ 430 w 1121"/>
                <a:gd name="T57" fmla="*/ 258 h 342"/>
                <a:gd name="T58" fmla="*/ 462 w 1121"/>
                <a:gd name="T59" fmla="*/ 226 h 342"/>
                <a:gd name="T60" fmla="*/ 430 w 1121"/>
                <a:gd name="T61" fmla="*/ 194 h 342"/>
                <a:gd name="T62" fmla="*/ 100 w 1121"/>
                <a:gd name="T63" fmla="*/ 194 h 342"/>
                <a:gd name="T64" fmla="*/ 15 w 1121"/>
                <a:gd name="T65" fmla="*/ 109 h 342"/>
                <a:gd name="T66" fmla="*/ 100 w 1121"/>
                <a:gd name="T67" fmla="*/ 15 h 342"/>
                <a:gd name="T68" fmla="*/ 377 w 1121"/>
                <a:gd name="T69" fmla="*/ 15 h 342"/>
                <a:gd name="T70" fmla="*/ 377 w 1121"/>
                <a:gd name="T7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21" h="342">
                  <a:moveTo>
                    <a:pt x="377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7" y="0"/>
                    <a:pt x="0" y="62"/>
                    <a:pt x="0" y="109"/>
                  </a:cubicBezTo>
                  <a:cubicBezTo>
                    <a:pt x="0" y="155"/>
                    <a:pt x="17" y="209"/>
                    <a:pt x="100" y="209"/>
                  </a:cubicBezTo>
                  <a:cubicBezTo>
                    <a:pt x="430" y="209"/>
                    <a:pt x="430" y="209"/>
                    <a:pt x="430" y="209"/>
                  </a:cubicBezTo>
                  <a:cubicBezTo>
                    <a:pt x="440" y="209"/>
                    <a:pt x="447" y="217"/>
                    <a:pt x="447" y="226"/>
                  </a:cubicBezTo>
                  <a:cubicBezTo>
                    <a:pt x="447" y="235"/>
                    <a:pt x="440" y="243"/>
                    <a:pt x="430" y="243"/>
                  </a:cubicBezTo>
                  <a:cubicBezTo>
                    <a:pt x="220" y="243"/>
                    <a:pt x="220" y="243"/>
                    <a:pt x="220" y="243"/>
                  </a:cubicBezTo>
                  <a:cubicBezTo>
                    <a:pt x="220" y="250"/>
                    <a:pt x="220" y="250"/>
                    <a:pt x="220" y="250"/>
                  </a:cubicBezTo>
                  <a:cubicBezTo>
                    <a:pt x="220" y="243"/>
                    <a:pt x="220" y="243"/>
                    <a:pt x="220" y="243"/>
                  </a:cubicBezTo>
                  <a:cubicBezTo>
                    <a:pt x="206" y="243"/>
                    <a:pt x="194" y="248"/>
                    <a:pt x="185" y="257"/>
                  </a:cubicBezTo>
                  <a:cubicBezTo>
                    <a:pt x="175" y="267"/>
                    <a:pt x="170" y="279"/>
                    <a:pt x="170" y="292"/>
                  </a:cubicBezTo>
                  <a:cubicBezTo>
                    <a:pt x="170" y="319"/>
                    <a:pt x="192" y="342"/>
                    <a:pt x="220" y="342"/>
                  </a:cubicBezTo>
                  <a:cubicBezTo>
                    <a:pt x="220" y="342"/>
                    <a:pt x="220" y="342"/>
                    <a:pt x="220" y="342"/>
                  </a:cubicBezTo>
                  <a:cubicBezTo>
                    <a:pt x="220" y="342"/>
                    <a:pt x="220" y="342"/>
                    <a:pt x="220" y="342"/>
                  </a:cubicBezTo>
                  <a:cubicBezTo>
                    <a:pt x="220" y="342"/>
                    <a:pt x="220" y="342"/>
                    <a:pt x="220" y="342"/>
                  </a:cubicBezTo>
                  <a:cubicBezTo>
                    <a:pt x="596" y="342"/>
                    <a:pt x="596" y="342"/>
                    <a:pt x="596" y="342"/>
                  </a:cubicBezTo>
                  <a:cubicBezTo>
                    <a:pt x="623" y="342"/>
                    <a:pt x="623" y="342"/>
                    <a:pt x="623" y="342"/>
                  </a:cubicBezTo>
                  <a:cubicBezTo>
                    <a:pt x="1121" y="342"/>
                    <a:pt x="1121" y="342"/>
                    <a:pt x="1121" y="342"/>
                  </a:cubicBezTo>
                  <a:cubicBezTo>
                    <a:pt x="1121" y="326"/>
                    <a:pt x="1121" y="326"/>
                    <a:pt x="1121" y="326"/>
                  </a:cubicBezTo>
                  <a:cubicBezTo>
                    <a:pt x="623" y="326"/>
                    <a:pt x="623" y="326"/>
                    <a:pt x="623" y="326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220" y="326"/>
                    <a:pt x="220" y="326"/>
                    <a:pt x="220" y="326"/>
                  </a:cubicBezTo>
                  <a:cubicBezTo>
                    <a:pt x="220" y="326"/>
                    <a:pt x="220" y="326"/>
                    <a:pt x="220" y="326"/>
                  </a:cubicBezTo>
                  <a:cubicBezTo>
                    <a:pt x="201" y="326"/>
                    <a:pt x="185" y="311"/>
                    <a:pt x="185" y="292"/>
                  </a:cubicBezTo>
                  <a:cubicBezTo>
                    <a:pt x="185" y="283"/>
                    <a:pt x="189" y="274"/>
                    <a:pt x="195" y="268"/>
                  </a:cubicBezTo>
                  <a:cubicBezTo>
                    <a:pt x="202" y="261"/>
                    <a:pt x="211" y="258"/>
                    <a:pt x="220" y="258"/>
                  </a:cubicBezTo>
                  <a:cubicBezTo>
                    <a:pt x="220" y="258"/>
                    <a:pt x="220" y="258"/>
                    <a:pt x="220" y="258"/>
                  </a:cubicBezTo>
                  <a:cubicBezTo>
                    <a:pt x="430" y="258"/>
                    <a:pt x="430" y="258"/>
                    <a:pt x="430" y="258"/>
                  </a:cubicBezTo>
                  <a:cubicBezTo>
                    <a:pt x="448" y="258"/>
                    <a:pt x="462" y="243"/>
                    <a:pt x="462" y="226"/>
                  </a:cubicBezTo>
                  <a:cubicBezTo>
                    <a:pt x="462" y="208"/>
                    <a:pt x="448" y="194"/>
                    <a:pt x="430" y="194"/>
                  </a:cubicBezTo>
                  <a:cubicBezTo>
                    <a:pt x="100" y="194"/>
                    <a:pt x="100" y="194"/>
                    <a:pt x="100" y="194"/>
                  </a:cubicBezTo>
                  <a:cubicBezTo>
                    <a:pt x="33" y="194"/>
                    <a:pt x="15" y="147"/>
                    <a:pt x="15" y="109"/>
                  </a:cubicBezTo>
                  <a:cubicBezTo>
                    <a:pt x="15" y="70"/>
                    <a:pt x="33" y="15"/>
                    <a:pt x="100" y="15"/>
                  </a:cubicBezTo>
                  <a:cubicBezTo>
                    <a:pt x="377" y="15"/>
                    <a:pt x="377" y="15"/>
                    <a:pt x="377" y="15"/>
                  </a:cubicBezTo>
                  <a:lnTo>
                    <a:pt x="3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B4665926-3DCD-4474-9E8C-6B7C00CBC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3101" y="4454526"/>
              <a:ext cx="1028700" cy="354013"/>
            </a:xfrm>
            <a:custGeom>
              <a:avLst/>
              <a:gdLst>
                <a:gd name="T0" fmla="*/ 424 w 424"/>
                <a:gd name="T1" fmla="*/ 95 h 146"/>
                <a:gd name="T2" fmla="*/ 424 w 424"/>
                <a:gd name="T3" fmla="*/ 94 h 146"/>
                <a:gd name="T4" fmla="*/ 423 w 424"/>
                <a:gd name="T5" fmla="*/ 91 h 146"/>
                <a:gd name="T6" fmla="*/ 423 w 424"/>
                <a:gd name="T7" fmla="*/ 89 h 146"/>
                <a:gd name="T8" fmla="*/ 422 w 424"/>
                <a:gd name="T9" fmla="*/ 86 h 146"/>
                <a:gd name="T10" fmla="*/ 421 w 424"/>
                <a:gd name="T11" fmla="*/ 84 h 146"/>
                <a:gd name="T12" fmla="*/ 420 w 424"/>
                <a:gd name="T13" fmla="*/ 81 h 146"/>
                <a:gd name="T14" fmla="*/ 420 w 424"/>
                <a:gd name="T15" fmla="*/ 81 h 146"/>
                <a:gd name="T16" fmla="*/ 212 w 424"/>
                <a:gd name="T17" fmla="*/ 0 h 146"/>
                <a:gd name="T18" fmla="*/ 4 w 424"/>
                <a:gd name="T19" fmla="*/ 81 h 146"/>
                <a:gd name="T20" fmla="*/ 3 w 424"/>
                <a:gd name="T21" fmla="*/ 81 h 146"/>
                <a:gd name="T22" fmla="*/ 2 w 424"/>
                <a:gd name="T23" fmla="*/ 84 h 146"/>
                <a:gd name="T24" fmla="*/ 2 w 424"/>
                <a:gd name="T25" fmla="*/ 86 h 146"/>
                <a:gd name="T26" fmla="*/ 1 w 424"/>
                <a:gd name="T27" fmla="*/ 89 h 146"/>
                <a:gd name="T28" fmla="*/ 1 w 424"/>
                <a:gd name="T29" fmla="*/ 91 h 146"/>
                <a:gd name="T30" fmla="*/ 0 w 424"/>
                <a:gd name="T31" fmla="*/ 94 h 146"/>
                <a:gd name="T32" fmla="*/ 0 w 424"/>
                <a:gd name="T33" fmla="*/ 95 h 146"/>
                <a:gd name="T34" fmla="*/ 0 w 424"/>
                <a:gd name="T35" fmla="*/ 99 h 146"/>
                <a:gd name="T36" fmla="*/ 0 w 424"/>
                <a:gd name="T37" fmla="*/ 103 h 146"/>
                <a:gd name="T38" fmla="*/ 0 w 424"/>
                <a:gd name="T39" fmla="*/ 105 h 146"/>
                <a:gd name="T40" fmla="*/ 1 w 424"/>
                <a:gd name="T41" fmla="*/ 107 h 146"/>
                <a:gd name="T42" fmla="*/ 1 w 424"/>
                <a:gd name="T43" fmla="*/ 110 h 146"/>
                <a:gd name="T44" fmla="*/ 2 w 424"/>
                <a:gd name="T45" fmla="*/ 112 h 146"/>
                <a:gd name="T46" fmla="*/ 2 w 424"/>
                <a:gd name="T47" fmla="*/ 114 h 146"/>
                <a:gd name="T48" fmla="*/ 3 w 424"/>
                <a:gd name="T49" fmla="*/ 116 h 146"/>
                <a:gd name="T50" fmla="*/ 4 w 424"/>
                <a:gd name="T51" fmla="*/ 117 h 146"/>
                <a:gd name="T52" fmla="*/ 46 w 424"/>
                <a:gd name="T53" fmla="*/ 146 h 146"/>
                <a:gd name="T54" fmla="*/ 212 w 424"/>
                <a:gd name="T55" fmla="*/ 146 h 146"/>
                <a:gd name="T56" fmla="*/ 377 w 424"/>
                <a:gd name="T57" fmla="*/ 146 h 146"/>
                <a:gd name="T58" fmla="*/ 420 w 424"/>
                <a:gd name="T59" fmla="*/ 117 h 146"/>
                <a:gd name="T60" fmla="*/ 421 w 424"/>
                <a:gd name="T61" fmla="*/ 116 h 146"/>
                <a:gd name="T62" fmla="*/ 421 w 424"/>
                <a:gd name="T63" fmla="*/ 114 h 146"/>
                <a:gd name="T64" fmla="*/ 422 w 424"/>
                <a:gd name="T65" fmla="*/ 112 h 146"/>
                <a:gd name="T66" fmla="*/ 422 w 424"/>
                <a:gd name="T67" fmla="*/ 110 h 146"/>
                <a:gd name="T68" fmla="*/ 423 w 424"/>
                <a:gd name="T69" fmla="*/ 107 h 146"/>
                <a:gd name="T70" fmla="*/ 424 w 424"/>
                <a:gd name="T71" fmla="*/ 105 h 146"/>
                <a:gd name="T72" fmla="*/ 424 w 424"/>
                <a:gd name="T73" fmla="*/ 103 h 146"/>
                <a:gd name="T74" fmla="*/ 424 w 424"/>
                <a:gd name="T75" fmla="*/ 99 h 146"/>
                <a:gd name="T76" fmla="*/ 424 w 424"/>
                <a:gd name="T77" fmla="*/ 9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46">
                  <a:moveTo>
                    <a:pt x="424" y="95"/>
                  </a:moveTo>
                  <a:cubicBezTo>
                    <a:pt x="424" y="95"/>
                    <a:pt x="424" y="94"/>
                    <a:pt x="424" y="94"/>
                  </a:cubicBezTo>
                  <a:cubicBezTo>
                    <a:pt x="423" y="93"/>
                    <a:pt x="423" y="92"/>
                    <a:pt x="423" y="91"/>
                  </a:cubicBezTo>
                  <a:cubicBezTo>
                    <a:pt x="423" y="90"/>
                    <a:pt x="423" y="90"/>
                    <a:pt x="423" y="89"/>
                  </a:cubicBezTo>
                  <a:cubicBezTo>
                    <a:pt x="423" y="88"/>
                    <a:pt x="422" y="87"/>
                    <a:pt x="422" y="86"/>
                  </a:cubicBezTo>
                  <a:cubicBezTo>
                    <a:pt x="422" y="86"/>
                    <a:pt x="422" y="85"/>
                    <a:pt x="421" y="84"/>
                  </a:cubicBezTo>
                  <a:cubicBezTo>
                    <a:pt x="421" y="83"/>
                    <a:pt x="421" y="82"/>
                    <a:pt x="420" y="81"/>
                  </a:cubicBezTo>
                  <a:cubicBezTo>
                    <a:pt x="420" y="81"/>
                    <a:pt x="420" y="81"/>
                    <a:pt x="420" y="81"/>
                  </a:cubicBezTo>
                  <a:cubicBezTo>
                    <a:pt x="402" y="36"/>
                    <a:pt x="316" y="2"/>
                    <a:pt x="212" y="0"/>
                  </a:cubicBezTo>
                  <a:cubicBezTo>
                    <a:pt x="108" y="2"/>
                    <a:pt x="22" y="36"/>
                    <a:pt x="4" y="81"/>
                  </a:cubicBezTo>
                  <a:cubicBezTo>
                    <a:pt x="4" y="81"/>
                    <a:pt x="4" y="81"/>
                    <a:pt x="3" y="81"/>
                  </a:cubicBezTo>
                  <a:cubicBezTo>
                    <a:pt x="3" y="82"/>
                    <a:pt x="3" y="83"/>
                    <a:pt x="2" y="84"/>
                  </a:cubicBezTo>
                  <a:cubicBezTo>
                    <a:pt x="2" y="85"/>
                    <a:pt x="2" y="86"/>
                    <a:pt x="2" y="86"/>
                  </a:cubicBezTo>
                  <a:cubicBezTo>
                    <a:pt x="1" y="87"/>
                    <a:pt x="1" y="88"/>
                    <a:pt x="1" y="89"/>
                  </a:cubicBezTo>
                  <a:cubicBezTo>
                    <a:pt x="1" y="90"/>
                    <a:pt x="1" y="90"/>
                    <a:pt x="1" y="91"/>
                  </a:cubicBezTo>
                  <a:cubicBezTo>
                    <a:pt x="1" y="92"/>
                    <a:pt x="0" y="93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cubicBezTo>
                    <a:pt x="0" y="96"/>
                    <a:pt x="0" y="98"/>
                    <a:pt x="0" y="99"/>
                  </a:cubicBezTo>
                  <a:cubicBezTo>
                    <a:pt x="0" y="100"/>
                    <a:pt x="0" y="102"/>
                    <a:pt x="0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5"/>
                    <a:pt x="1" y="106"/>
                    <a:pt x="1" y="107"/>
                  </a:cubicBezTo>
                  <a:cubicBezTo>
                    <a:pt x="1" y="108"/>
                    <a:pt x="1" y="109"/>
                    <a:pt x="1" y="110"/>
                  </a:cubicBezTo>
                  <a:cubicBezTo>
                    <a:pt x="1" y="111"/>
                    <a:pt x="2" y="111"/>
                    <a:pt x="2" y="112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3" y="115"/>
                    <a:pt x="3" y="115"/>
                    <a:pt x="3" y="116"/>
                  </a:cubicBezTo>
                  <a:cubicBezTo>
                    <a:pt x="3" y="117"/>
                    <a:pt x="3" y="117"/>
                    <a:pt x="4" y="117"/>
                  </a:cubicBezTo>
                  <a:cubicBezTo>
                    <a:pt x="11" y="134"/>
                    <a:pt x="27" y="146"/>
                    <a:pt x="46" y="146"/>
                  </a:cubicBezTo>
                  <a:cubicBezTo>
                    <a:pt x="212" y="146"/>
                    <a:pt x="212" y="146"/>
                    <a:pt x="212" y="146"/>
                  </a:cubicBezTo>
                  <a:cubicBezTo>
                    <a:pt x="377" y="146"/>
                    <a:pt x="377" y="146"/>
                    <a:pt x="377" y="146"/>
                  </a:cubicBezTo>
                  <a:cubicBezTo>
                    <a:pt x="397" y="146"/>
                    <a:pt x="413" y="134"/>
                    <a:pt x="420" y="117"/>
                  </a:cubicBezTo>
                  <a:cubicBezTo>
                    <a:pt x="420" y="117"/>
                    <a:pt x="420" y="117"/>
                    <a:pt x="421" y="116"/>
                  </a:cubicBezTo>
                  <a:cubicBezTo>
                    <a:pt x="421" y="115"/>
                    <a:pt x="421" y="115"/>
                    <a:pt x="421" y="114"/>
                  </a:cubicBezTo>
                  <a:cubicBezTo>
                    <a:pt x="422" y="113"/>
                    <a:pt x="422" y="113"/>
                    <a:pt x="422" y="112"/>
                  </a:cubicBezTo>
                  <a:cubicBezTo>
                    <a:pt x="422" y="111"/>
                    <a:pt x="422" y="111"/>
                    <a:pt x="422" y="110"/>
                  </a:cubicBezTo>
                  <a:cubicBezTo>
                    <a:pt x="423" y="109"/>
                    <a:pt x="423" y="108"/>
                    <a:pt x="423" y="107"/>
                  </a:cubicBezTo>
                  <a:cubicBezTo>
                    <a:pt x="423" y="106"/>
                    <a:pt x="423" y="105"/>
                    <a:pt x="424" y="105"/>
                  </a:cubicBezTo>
                  <a:cubicBezTo>
                    <a:pt x="424" y="104"/>
                    <a:pt x="424" y="104"/>
                    <a:pt x="424" y="103"/>
                  </a:cubicBezTo>
                  <a:cubicBezTo>
                    <a:pt x="424" y="102"/>
                    <a:pt x="424" y="100"/>
                    <a:pt x="424" y="99"/>
                  </a:cubicBezTo>
                  <a:cubicBezTo>
                    <a:pt x="424" y="98"/>
                    <a:pt x="424" y="96"/>
                    <a:pt x="424" y="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FB9A371A-D0CA-4087-A741-16DDE389B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2263" y="4575176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E2D2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7CEC0CCA-1DEB-41C6-A534-99E42EA86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488" y="4076701"/>
              <a:ext cx="698500" cy="317500"/>
            </a:xfrm>
            <a:custGeom>
              <a:avLst/>
              <a:gdLst>
                <a:gd name="T0" fmla="*/ 419 w 440"/>
                <a:gd name="T1" fmla="*/ 0 h 200"/>
                <a:gd name="T2" fmla="*/ 22 w 440"/>
                <a:gd name="T3" fmla="*/ 0 h 200"/>
                <a:gd name="T4" fmla="*/ 0 w 440"/>
                <a:gd name="T5" fmla="*/ 200 h 200"/>
                <a:gd name="T6" fmla="*/ 440 w 440"/>
                <a:gd name="T7" fmla="*/ 200 h 200"/>
                <a:gd name="T8" fmla="*/ 419 w 440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200">
                  <a:moveTo>
                    <a:pt x="419" y="0"/>
                  </a:moveTo>
                  <a:lnTo>
                    <a:pt x="22" y="0"/>
                  </a:lnTo>
                  <a:lnTo>
                    <a:pt x="0" y="200"/>
                  </a:lnTo>
                  <a:lnTo>
                    <a:pt x="440" y="200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DD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Rectangle 20">
              <a:extLst>
                <a:ext uri="{FF2B5EF4-FFF2-40B4-BE49-F238E27FC236}">
                  <a16:creationId xmlns:a16="http://schemas.microsoft.com/office/drawing/2014/main" id="{3E766438-A343-4D4F-9F70-B20324859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7863" y="4514851"/>
              <a:ext cx="1047750" cy="63500"/>
            </a:xfrm>
            <a:prstGeom prst="rect">
              <a:avLst/>
            </a:prstGeom>
            <a:solidFill>
              <a:srgbClr val="DD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9ED833B0-7787-41D9-AAC8-559001362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363788"/>
              <a:ext cx="2444750" cy="1485900"/>
            </a:xfrm>
            <a:custGeom>
              <a:avLst/>
              <a:gdLst>
                <a:gd name="T0" fmla="*/ 936 w 1008"/>
                <a:gd name="T1" fmla="*/ 0 h 613"/>
                <a:gd name="T2" fmla="*/ 72 w 1008"/>
                <a:gd name="T3" fmla="*/ 0 h 613"/>
                <a:gd name="T4" fmla="*/ 0 w 1008"/>
                <a:gd name="T5" fmla="*/ 72 h 613"/>
                <a:gd name="T6" fmla="*/ 0 w 1008"/>
                <a:gd name="T7" fmla="*/ 541 h 613"/>
                <a:gd name="T8" fmla="*/ 0 w 1008"/>
                <a:gd name="T9" fmla="*/ 613 h 613"/>
                <a:gd name="T10" fmla="*/ 1008 w 1008"/>
                <a:gd name="T11" fmla="*/ 613 h 613"/>
                <a:gd name="T12" fmla="*/ 1008 w 1008"/>
                <a:gd name="T13" fmla="*/ 541 h 613"/>
                <a:gd name="T14" fmla="*/ 1008 w 1008"/>
                <a:gd name="T15" fmla="*/ 72 h 613"/>
                <a:gd name="T16" fmla="*/ 936 w 1008"/>
                <a:gd name="T1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8" h="613">
                  <a:moveTo>
                    <a:pt x="936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1008" y="613"/>
                    <a:pt x="1008" y="613"/>
                    <a:pt x="1008" y="613"/>
                  </a:cubicBezTo>
                  <a:cubicBezTo>
                    <a:pt x="1008" y="541"/>
                    <a:pt x="1008" y="541"/>
                    <a:pt x="1008" y="541"/>
                  </a:cubicBezTo>
                  <a:cubicBezTo>
                    <a:pt x="1008" y="72"/>
                    <a:pt x="1008" y="72"/>
                    <a:pt x="1008" y="72"/>
                  </a:cubicBezTo>
                  <a:cubicBezTo>
                    <a:pt x="1008" y="33"/>
                    <a:pt x="976" y="0"/>
                    <a:pt x="936" y="0"/>
                  </a:cubicBezTo>
                  <a:close/>
                </a:path>
              </a:pathLst>
            </a:custGeom>
            <a:solidFill>
              <a:srgbClr val="62C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E5EB5EDE-EEBF-4CD4-9FAF-2313616F4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9363" y="2363788"/>
              <a:ext cx="2444750" cy="1485900"/>
            </a:xfrm>
            <a:custGeom>
              <a:avLst/>
              <a:gdLst>
                <a:gd name="T0" fmla="*/ 972 w 1008"/>
                <a:gd name="T1" fmla="*/ 36 h 613"/>
                <a:gd name="T2" fmla="*/ 972 w 1008"/>
                <a:gd name="T3" fmla="*/ 37 h 613"/>
                <a:gd name="T4" fmla="*/ 972 w 1008"/>
                <a:gd name="T5" fmla="*/ 577 h 613"/>
                <a:gd name="T6" fmla="*/ 36 w 1008"/>
                <a:gd name="T7" fmla="*/ 577 h 613"/>
                <a:gd name="T8" fmla="*/ 36 w 1008"/>
                <a:gd name="T9" fmla="*/ 37 h 613"/>
                <a:gd name="T10" fmla="*/ 36 w 1008"/>
                <a:gd name="T11" fmla="*/ 36 h 613"/>
                <a:gd name="T12" fmla="*/ 972 w 1008"/>
                <a:gd name="T13" fmla="*/ 36 h 613"/>
                <a:gd name="T14" fmla="*/ 972 w 1008"/>
                <a:gd name="T15" fmla="*/ 0 h 613"/>
                <a:gd name="T16" fmla="*/ 36 w 1008"/>
                <a:gd name="T17" fmla="*/ 0 h 613"/>
                <a:gd name="T18" fmla="*/ 0 w 1008"/>
                <a:gd name="T19" fmla="*/ 36 h 613"/>
                <a:gd name="T20" fmla="*/ 0 w 1008"/>
                <a:gd name="T21" fmla="*/ 613 h 613"/>
                <a:gd name="T22" fmla="*/ 1008 w 1008"/>
                <a:gd name="T23" fmla="*/ 613 h 613"/>
                <a:gd name="T24" fmla="*/ 1008 w 1008"/>
                <a:gd name="T25" fmla="*/ 36 h 613"/>
                <a:gd name="T26" fmla="*/ 972 w 1008"/>
                <a:gd name="T2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8" h="613">
                  <a:moveTo>
                    <a:pt x="972" y="36"/>
                  </a:moveTo>
                  <a:cubicBezTo>
                    <a:pt x="972" y="36"/>
                    <a:pt x="972" y="36"/>
                    <a:pt x="972" y="37"/>
                  </a:cubicBezTo>
                  <a:cubicBezTo>
                    <a:pt x="972" y="577"/>
                    <a:pt x="972" y="577"/>
                    <a:pt x="972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972" y="36"/>
                    <a:pt x="972" y="36"/>
                    <a:pt x="972" y="36"/>
                  </a:cubicBezTo>
                  <a:close/>
                  <a:moveTo>
                    <a:pt x="972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6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1008" y="613"/>
                    <a:pt x="1008" y="613"/>
                    <a:pt x="1008" y="613"/>
                  </a:cubicBezTo>
                  <a:cubicBezTo>
                    <a:pt x="1008" y="36"/>
                    <a:pt x="1008" y="36"/>
                    <a:pt x="1008" y="36"/>
                  </a:cubicBezTo>
                  <a:cubicBezTo>
                    <a:pt x="1008" y="17"/>
                    <a:pt x="992" y="0"/>
                    <a:pt x="972" y="0"/>
                  </a:cubicBezTo>
                  <a:close/>
                </a:path>
              </a:pathLst>
            </a:custGeom>
            <a:solidFill>
              <a:srgbClr val="4E4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FB0F3990-A3A5-4C72-AAC2-57615517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3849688"/>
              <a:ext cx="2444750" cy="260350"/>
            </a:xfrm>
            <a:custGeom>
              <a:avLst/>
              <a:gdLst>
                <a:gd name="T0" fmla="*/ 0 w 1008"/>
                <a:gd name="T1" fmla="*/ 0 h 108"/>
                <a:gd name="T2" fmla="*/ 0 w 1008"/>
                <a:gd name="T3" fmla="*/ 72 h 108"/>
                <a:gd name="T4" fmla="*/ 36 w 1008"/>
                <a:gd name="T5" fmla="*/ 108 h 108"/>
                <a:gd name="T6" fmla="*/ 972 w 1008"/>
                <a:gd name="T7" fmla="*/ 108 h 108"/>
                <a:gd name="T8" fmla="*/ 1008 w 1008"/>
                <a:gd name="T9" fmla="*/ 72 h 108"/>
                <a:gd name="T10" fmla="*/ 1008 w 1008"/>
                <a:gd name="T11" fmla="*/ 0 h 108"/>
                <a:gd name="T12" fmla="*/ 0 w 100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8" h="108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92"/>
                    <a:pt x="16" y="108"/>
                    <a:pt x="36" y="108"/>
                  </a:cubicBezTo>
                  <a:cubicBezTo>
                    <a:pt x="972" y="108"/>
                    <a:pt x="972" y="108"/>
                    <a:pt x="972" y="108"/>
                  </a:cubicBezTo>
                  <a:cubicBezTo>
                    <a:pt x="992" y="108"/>
                    <a:pt x="1008" y="92"/>
                    <a:pt x="1008" y="72"/>
                  </a:cubicBezTo>
                  <a:cubicBezTo>
                    <a:pt x="1008" y="0"/>
                    <a:pt x="1008" y="0"/>
                    <a:pt x="100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E5FCD090-2854-44B2-B8B1-A8A090277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863" y="4394201"/>
              <a:ext cx="1047750" cy="120650"/>
            </a:xfrm>
            <a:custGeom>
              <a:avLst/>
              <a:gdLst>
                <a:gd name="T0" fmla="*/ 0 w 660"/>
                <a:gd name="T1" fmla="*/ 76 h 76"/>
                <a:gd name="T2" fmla="*/ 110 w 660"/>
                <a:gd name="T3" fmla="*/ 0 h 76"/>
                <a:gd name="T4" fmla="*/ 550 w 660"/>
                <a:gd name="T5" fmla="*/ 0 h 76"/>
                <a:gd name="T6" fmla="*/ 660 w 660"/>
                <a:gd name="T7" fmla="*/ 76 h 76"/>
                <a:gd name="T8" fmla="*/ 0 w 66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76">
                  <a:moveTo>
                    <a:pt x="0" y="76"/>
                  </a:moveTo>
                  <a:lnTo>
                    <a:pt x="110" y="0"/>
                  </a:lnTo>
                  <a:lnTo>
                    <a:pt x="550" y="0"/>
                  </a:lnTo>
                  <a:lnTo>
                    <a:pt x="660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1E1881F2-63FD-4B51-A1BD-86F6FDACF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4576" y="2643188"/>
              <a:ext cx="644525" cy="866775"/>
            </a:xfrm>
            <a:custGeom>
              <a:avLst/>
              <a:gdLst>
                <a:gd name="T0" fmla="*/ 185 w 406"/>
                <a:gd name="T1" fmla="*/ 495 h 546"/>
                <a:gd name="T2" fmla="*/ 246 w 406"/>
                <a:gd name="T3" fmla="*/ 495 h 546"/>
                <a:gd name="T4" fmla="*/ 287 w 406"/>
                <a:gd name="T5" fmla="*/ 85 h 546"/>
                <a:gd name="T6" fmla="*/ 406 w 406"/>
                <a:gd name="T7" fmla="*/ 51 h 546"/>
                <a:gd name="T8" fmla="*/ 391 w 406"/>
                <a:gd name="T9" fmla="*/ 0 h 546"/>
                <a:gd name="T10" fmla="*/ 236 w 406"/>
                <a:gd name="T11" fmla="*/ 44 h 546"/>
                <a:gd name="T12" fmla="*/ 192 w 406"/>
                <a:gd name="T13" fmla="*/ 492 h 546"/>
                <a:gd name="T14" fmla="*/ 0 w 406"/>
                <a:gd name="T15" fmla="*/ 492 h 546"/>
                <a:gd name="T16" fmla="*/ 0 w 406"/>
                <a:gd name="T17" fmla="*/ 546 h 546"/>
                <a:gd name="T18" fmla="*/ 185 w 406"/>
                <a:gd name="T19" fmla="*/ 546 h 546"/>
                <a:gd name="T20" fmla="*/ 185 w 406"/>
                <a:gd name="T21" fmla="*/ 495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6" h="546">
                  <a:moveTo>
                    <a:pt x="185" y="495"/>
                  </a:moveTo>
                  <a:lnTo>
                    <a:pt x="246" y="495"/>
                  </a:lnTo>
                  <a:lnTo>
                    <a:pt x="287" y="85"/>
                  </a:lnTo>
                  <a:lnTo>
                    <a:pt x="406" y="51"/>
                  </a:lnTo>
                  <a:lnTo>
                    <a:pt x="391" y="0"/>
                  </a:lnTo>
                  <a:lnTo>
                    <a:pt x="236" y="44"/>
                  </a:lnTo>
                  <a:lnTo>
                    <a:pt x="192" y="492"/>
                  </a:lnTo>
                  <a:lnTo>
                    <a:pt x="0" y="492"/>
                  </a:lnTo>
                  <a:lnTo>
                    <a:pt x="0" y="546"/>
                  </a:lnTo>
                  <a:lnTo>
                    <a:pt x="185" y="546"/>
                  </a:lnTo>
                  <a:lnTo>
                    <a:pt x="185" y="495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706E41DC-B9FC-482F-8133-349D84FEF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5876" y="3363913"/>
              <a:ext cx="204788" cy="206375"/>
            </a:xfrm>
            <a:custGeom>
              <a:avLst/>
              <a:gdLst>
                <a:gd name="T0" fmla="*/ 42 w 84"/>
                <a:gd name="T1" fmla="*/ 0 h 85"/>
                <a:gd name="T2" fmla="*/ 0 w 84"/>
                <a:gd name="T3" fmla="*/ 43 h 85"/>
                <a:gd name="T4" fmla="*/ 42 w 84"/>
                <a:gd name="T5" fmla="*/ 85 h 85"/>
                <a:gd name="T6" fmla="*/ 84 w 84"/>
                <a:gd name="T7" fmla="*/ 43 h 85"/>
                <a:gd name="T8" fmla="*/ 42 w 84"/>
                <a:gd name="T9" fmla="*/ 0 h 85"/>
                <a:gd name="T10" fmla="*/ 42 w 84"/>
                <a:gd name="T11" fmla="*/ 58 h 85"/>
                <a:gd name="T12" fmla="*/ 26 w 84"/>
                <a:gd name="T13" fmla="*/ 43 h 85"/>
                <a:gd name="T14" fmla="*/ 42 w 84"/>
                <a:gd name="T15" fmla="*/ 27 h 85"/>
                <a:gd name="T16" fmla="*/ 57 w 84"/>
                <a:gd name="T17" fmla="*/ 43 h 85"/>
                <a:gd name="T18" fmla="*/ 42 w 84"/>
                <a:gd name="T1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5">
                  <a:moveTo>
                    <a:pt x="42" y="0"/>
                  </a:moveTo>
                  <a:cubicBezTo>
                    <a:pt x="18" y="0"/>
                    <a:pt x="0" y="19"/>
                    <a:pt x="0" y="43"/>
                  </a:cubicBezTo>
                  <a:cubicBezTo>
                    <a:pt x="0" y="66"/>
                    <a:pt x="18" y="85"/>
                    <a:pt x="42" y="85"/>
                  </a:cubicBezTo>
                  <a:cubicBezTo>
                    <a:pt x="65" y="85"/>
                    <a:pt x="84" y="66"/>
                    <a:pt x="84" y="43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58"/>
                  </a:moveTo>
                  <a:cubicBezTo>
                    <a:pt x="33" y="58"/>
                    <a:pt x="26" y="51"/>
                    <a:pt x="26" y="43"/>
                  </a:cubicBezTo>
                  <a:cubicBezTo>
                    <a:pt x="26" y="34"/>
                    <a:pt x="33" y="27"/>
                    <a:pt x="42" y="27"/>
                  </a:cubicBezTo>
                  <a:cubicBezTo>
                    <a:pt x="50" y="27"/>
                    <a:pt x="57" y="34"/>
                    <a:pt x="57" y="43"/>
                  </a:cubicBezTo>
                  <a:cubicBezTo>
                    <a:pt x="57" y="51"/>
                    <a:pt x="50" y="58"/>
                    <a:pt x="42" y="58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91D7CB30-32AF-4BDD-8B3C-F74131353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413" y="3363913"/>
              <a:ext cx="203200" cy="206375"/>
            </a:xfrm>
            <a:custGeom>
              <a:avLst/>
              <a:gdLst>
                <a:gd name="T0" fmla="*/ 42 w 84"/>
                <a:gd name="T1" fmla="*/ 0 h 85"/>
                <a:gd name="T2" fmla="*/ 0 w 84"/>
                <a:gd name="T3" fmla="*/ 43 h 85"/>
                <a:gd name="T4" fmla="*/ 42 w 84"/>
                <a:gd name="T5" fmla="*/ 85 h 85"/>
                <a:gd name="T6" fmla="*/ 84 w 84"/>
                <a:gd name="T7" fmla="*/ 43 h 85"/>
                <a:gd name="T8" fmla="*/ 42 w 84"/>
                <a:gd name="T9" fmla="*/ 0 h 85"/>
                <a:gd name="T10" fmla="*/ 42 w 84"/>
                <a:gd name="T11" fmla="*/ 58 h 85"/>
                <a:gd name="T12" fmla="*/ 27 w 84"/>
                <a:gd name="T13" fmla="*/ 43 h 85"/>
                <a:gd name="T14" fmla="*/ 42 w 84"/>
                <a:gd name="T15" fmla="*/ 27 h 85"/>
                <a:gd name="T16" fmla="*/ 58 w 84"/>
                <a:gd name="T17" fmla="*/ 43 h 85"/>
                <a:gd name="T18" fmla="*/ 42 w 84"/>
                <a:gd name="T1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5"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6" y="85"/>
                    <a:pt x="84" y="66"/>
                    <a:pt x="84" y="43"/>
                  </a:cubicBezTo>
                  <a:cubicBezTo>
                    <a:pt x="84" y="19"/>
                    <a:pt x="66" y="0"/>
                    <a:pt x="42" y="0"/>
                  </a:cubicBezTo>
                  <a:close/>
                  <a:moveTo>
                    <a:pt x="42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4"/>
                    <a:pt x="34" y="27"/>
                    <a:pt x="42" y="27"/>
                  </a:cubicBezTo>
                  <a:cubicBezTo>
                    <a:pt x="51" y="27"/>
                    <a:pt x="58" y="34"/>
                    <a:pt x="58" y="43"/>
                  </a:cubicBezTo>
                  <a:cubicBezTo>
                    <a:pt x="58" y="51"/>
                    <a:pt x="51" y="58"/>
                    <a:pt x="42" y="58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9">
              <a:extLst>
                <a:ext uri="{FF2B5EF4-FFF2-40B4-BE49-F238E27FC236}">
                  <a16:creationId xmlns:a16="http://schemas.microsoft.com/office/drawing/2014/main" id="{5ACB6611-74BB-42F8-88F8-1E920B4D4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2928938"/>
              <a:ext cx="722313" cy="393700"/>
            </a:xfrm>
            <a:custGeom>
              <a:avLst/>
              <a:gdLst>
                <a:gd name="T0" fmla="*/ 425 w 455"/>
                <a:gd name="T1" fmla="*/ 248 h 248"/>
                <a:gd name="T2" fmla="*/ 76 w 455"/>
                <a:gd name="T3" fmla="*/ 248 h 248"/>
                <a:gd name="T4" fmla="*/ 0 w 455"/>
                <a:gd name="T5" fmla="*/ 0 h 248"/>
                <a:gd name="T6" fmla="*/ 455 w 455"/>
                <a:gd name="T7" fmla="*/ 0 h 248"/>
                <a:gd name="T8" fmla="*/ 455 w 455"/>
                <a:gd name="T9" fmla="*/ 53 h 248"/>
                <a:gd name="T10" fmla="*/ 72 w 455"/>
                <a:gd name="T11" fmla="*/ 53 h 248"/>
                <a:gd name="T12" fmla="*/ 116 w 455"/>
                <a:gd name="T13" fmla="*/ 195 h 248"/>
                <a:gd name="T14" fmla="*/ 425 w 455"/>
                <a:gd name="T15" fmla="*/ 195 h 248"/>
                <a:gd name="T16" fmla="*/ 425 w 455"/>
                <a:gd name="T1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248">
                  <a:moveTo>
                    <a:pt x="425" y="248"/>
                  </a:moveTo>
                  <a:lnTo>
                    <a:pt x="76" y="248"/>
                  </a:lnTo>
                  <a:lnTo>
                    <a:pt x="0" y="0"/>
                  </a:lnTo>
                  <a:lnTo>
                    <a:pt x="455" y="0"/>
                  </a:lnTo>
                  <a:lnTo>
                    <a:pt x="455" y="53"/>
                  </a:lnTo>
                  <a:lnTo>
                    <a:pt x="72" y="53"/>
                  </a:lnTo>
                  <a:lnTo>
                    <a:pt x="116" y="195"/>
                  </a:lnTo>
                  <a:lnTo>
                    <a:pt x="425" y="195"/>
                  </a:lnTo>
                  <a:lnTo>
                    <a:pt x="425" y="24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BD2BC58-945F-447E-A0DA-34F22AB3512D}"/>
                </a:ext>
              </a:extLst>
            </p:cNvPr>
            <p:cNvGrpSpPr/>
            <p:nvPr/>
          </p:nvGrpSpPr>
          <p:grpSpPr>
            <a:xfrm>
              <a:off x="5334001" y="1568451"/>
              <a:ext cx="865188" cy="546100"/>
              <a:chOff x="5334001" y="1568451"/>
              <a:chExt cx="865188" cy="546100"/>
            </a:xfrm>
          </p:grpSpPr>
          <p:sp>
            <p:nvSpPr>
              <p:cNvPr id="112" name="Freeform 31">
                <a:extLst>
                  <a:ext uri="{FF2B5EF4-FFF2-40B4-BE49-F238E27FC236}">
                    <a16:creationId xmlns:a16="http://schemas.microsoft.com/office/drawing/2014/main" id="{B3C6DDE5-26CD-43B9-B59F-F264E6DD8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001" y="1568451"/>
                <a:ext cx="865188" cy="546100"/>
              </a:xfrm>
              <a:custGeom>
                <a:avLst/>
                <a:gdLst>
                  <a:gd name="T0" fmla="*/ 334 w 357"/>
                  <a:gd name="T1" fmla="*/ 0 h 225"/>
                  <a:gd name="T2" fmla="*/ 230 w 357"/>
                  <a:gd name="T3" fmla="*/ 0 h 225"/>
                  <a:gd name="T4" fmla="*/ 127 w 357"/>
                  <a:gd name="T5" fmla="*/ 0 h 225"/>
                  <a:gd name="T6" fmla="*/ 22 w 357"/>
                  <a:gd name="T7" fmla="*/ 0 h 225"/>
                  <a:gd name="T8" fmla="*/ 0 w 357"/>
                  <a:gd name="T9" fmla="*/ 23 h 225"/>
                  <a:gd name="T10" fmla="*/ 0 w 357"/>
                  <a:gd name="T11" fmla="*/ 203 h 225"/>
                  <a:gd name="T12" fmla="*/ 22 w 357"/>
                  <a:gd name="T13" fmla="*/ 225 h 225"/>
                  <a:gd name="T14" fmla="*/ 334 w 357"/>
                  <a:gd name="T15" fmla="*/ 225 h 225"/>
                  <a:gd name="T16" fmla="*/ 357 w 357"/>
                  <a:gd name="T17" fmla="*/ 203 h 225"/>
                  <a:gd name="T18" fmla="*/ 357 w 357"/>
                  <a:gd name="T19" fmla="*/ 23 h 225"/>
                  <a:gd name="T20" fmla="*/ 334 w 357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7" h="225">
                    <a:moveTo>
                      <a:pt x="334" y="0"/>
                    </a:moveTo>
                    <a:cubicBezTo>
                      <a:pt x="230" y="0"/>
                      <a:pt x="230" y="0"/>
                      <a:pt x="230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15"/>
                      <a:pt x="10" y="225"/>
                      <a:pt x="22" y="225"/>
                    </a:cubicBezTo>
                    <a:cubicBezTo>
                      <a:pt x="334" y="225"/>
                      <a:pt x="334" y="225"/>
                      <a:pt x="334" y="225"/>
                    </a:cubicBezTo>
                    <a:cubicBezTo>
                      <a:pt x="347" y="225"/>
                      <a:pt x="357" y="215"/>
                      <a:pt x="357" y="203"/>
                    </a:cubicBezTo>
                    <a:cubicBezTo>
                      <a:pt x="357" y="23"/>
                      <a:pt x="357" y="23"/>
                      <a:pt x="357" y="23"/>
                    </a:cubicBezTo>
                    <a:cubicBezTo>
                      <a:pt x="357" y="10"/>
                      <a:pt x="347" y="0"/>
                      <a:pt x="334" y="0"/>
                    </a:cubicBezTo>
                    <a:close/>
                  </a:path>
                </a:pathLst>
              </a:custGeom>
              <a:solidFill>
                <a:srgbClr val="62C4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Rectangle 32">
                <a:extLst>
                  <a:ext uri="{FF2B5EF4-FFF2-40B4-BE49-F238E27FC236}">
                    <a16:creationId xmlns:a16="http://schemas.microsoft.com/office/drawing/2014/main" id="{A583E805-6824-4DE7-99BD-346B1CE39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4001" y="1654176"/>
                <a:ext cx="865188" cy="138113"/>
              </a:xfrm>
              <a:prstGeom prst="rect">
                <a:avLst/>
              </a:pr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Rectangle 33">
                <a:extLst>
                  <a:ext uri="{FF2B5EF4-FFF2-40B4-BE49-F238E27FC236}">
                    <a16:creationId xmlns:a16="http://schemas.microsoft.com/office/drawing/2014/main" id="{4E4C11D9-5D97-46D1-AA8A-C37E6A407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7338" y="1843088"/>
                <a:ext cx="604838" cy="5238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Rectangle 34">
                <a:extLst>
                  <a:ext uri="{FF2B5EF4-FFF2-40B4-BE49-F238E27FC236}">
                    <a16:creationId xmlns:a16="http://schemas.microsoft.com/office/drawing/2014/main" id="{109EAEBB-89C5-4741-A7E7-7FDAEF6CE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95988" y="1843088"/>
                <a:ext cx="169863" cy="5238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6536AD2-59C6-451E-9EA0-EFFEC0BB831A}"/>
                </a:ext>
              </a:extLst>
            </p:cNvPr>
            <p:cNvGrpSpPr/>
            <p:nvPr/>
          </p:nvGrpSpPr>
          <p:grpSpPr>
            <a:xfrm>
              <a:off x="4049713" y="1554163"/>
              <a:ext cx="1619250" cy="1619250"/>
              <a:chOff x="4049713" y="1554163"/>
              <a:chExt cx="1619250" cy="1619250"/>
            </a:xfrm>
          </p:grpSpPr>
          <p:sp>
            <p:nvSpPr>
              <p:cNvPr id="95" name="Oval 30">
                <a:extLst>
                  <a:ext uri="{FF2B5EF4-FFF2-40B4-BE49-F238E27FC236}">
                    <a16:creationId xmlns:a16="http://schemas.microsoft.com/office/drawing/2014/main" id="{1A2D42C5-F731-44FB-8E0D-6D02EC9E1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4326" y="1635126"/>
                <a:ext cx="9525" cy="9525"/>
              </a:xfrm>
              <a:prstGeom prst="ellipse">
                <a:avLst/>
              </a:prstGeom>
              <a:solidFill>
                <a:srgbClr val="00A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Rectangle 35">
                <a:extLst>
                  <a:ext uri="{FF2B5EF4-FFF2-40B4-BE49-F238E27FC236}">
                    <a16:creationId xmlns:a16="http://schemas.microsoft.com/office/drawing/2014/main" id="{756DAD5D-1952-4396-B9E0-4369BDD7D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7338" y="1981201"/>
                <a:ext cx="182563" cy="28575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Rectangle 36">
                <a:extLst>
                  <a:ext uri="{FF2B5EF4-FFF2-40B4-BE49-F238E27FC236}">
                    <a16:creationId xmlns:a16="http://schemas.microsoft.com/office/drawing/2014/main" id="{6F98B537-7A46-4689-9D06-E5BE3A6BE0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7338" y="2024063"/>
                <a:ext cx="182563" cy="2698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Oval 38">
                <a:extLst>
                  <a:ext uri="{FF2B5EF4-FFF2-40B4-BE49-F238E27FC236}">
                    <a16:creationId xmlns:a16="http://schemas.microsoft.com/office/drawing/2014/main" id="{73A77224-93E4-4BED-9F65-3AB813347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9713" y="1554163"/>
                <a:ext cx="1619250" cy="1619250"/>
              </a:xfrm>
              <a:prstGeom prst="ellipse">
                <a:avLst/>
              </a:prstGeom>
              <a:solidFill>
                <a:srgbClr val="F9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39">
                <a:extLst>
                  <a:ext uri="{FF2B5EF4-FFF2-40B4-BE49-F238E27FC236}">
                    <a16:creationId xmlns:a16="http://schemas.microsoft.com/office/drawing/2014/main" id="{3D2A84C9-073B-4C8B-91BF-6F809B63B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2143126"/>
                <a:ext cx="1033463" cy="441325"/>
              </a:xfrm>
              <a:custGeom>
                <a:avLst/>
                <a:gdLst>
                  <a:gd name="T0" fmla="*/ 365 w 426"/>
                  <a:gd name="T1" fmla="*/ 0 h 182"/>
                  <a:gd name="T2" fmla="*/ 61 w 426"/>
                  <a:gd name="T3" fmla="*/ 0 h 182"/>
                  <a:gd name="T4" fmla="*/ 0 w 426"/>
                  <a:gd name="T5" fmla="*/ 61 h 182"/>
                  <a:gd name="T6" fmla="*/ 0 w 426"/>
                  <a:gd name="T7" fmla="*/ 91 h 182"/>
                  <a:gd name="T8" fmla="*/ 0 w 426"/>
                  <a:gd name="T9" fmla="*/ 122 h 182"/>
                  <a:gd name="T10" fmla="*/ 61 w 426"/>
                  <a:gd name="T11" fmla="*/ 182 h 182"/>
                  <a:gd name="T12" fmla="*/ 365 w 426"/>
                  <a:gd name="T13" fmla="*/ 182 h 182"/>
                  <a:gd name="T14" fmla="*/ 426 w 426"/>
                  <a:gd name="T15" fmla="*/ 122 h 182"/>
                  <a:gd name="T16" fmla="*/ 426 w 426"/>
                  <a:gd name="T17" fmla="*/ 91 h 182"/>
                  <a:gd name="T18" fmla="*/ 426 w 426"/>
                  <a:gd name="T19" fmla="*/ 61 h 182"/>
                  <a:gd name="T20" fmla="*/ 365 w 426"/>
                  <a:gd name="T2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6" h="182">
                    <a:moveTo>
                      <a:pt x="365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7"/>
                      <a:pt x="0" y="6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5"/>
                      <a:pt x="27" y="182"/>
                      <a:pt x="61" y="182"/>
                    </a:cubicBezTo>
                    <a:cubicBezTo>
                      <a:pt x="365" y="182"/>
                      <a:pt x="365" y="182"/>
                      <a:pt x="365" y="182"/>
                    </a:cubicBezTo>
                    <a:cubicBezTo>
                      <a:pt x="399" y="182"/>
                      <a:pt x="426" y="155"/>
                      <a:pt x="426" y="122"/>
                    </a:cubicBezTo>
                    <a:cubicBezTo>
                      <a:pt x="426" y="91"/>
                      <a:pt x="426" y="91"/>
                      <a:pt x="426" y="91"/>
                    </a:cubicBezTo>
                    <a:cubicBezTo>
                      <a:pt x="426" y="61"/>
                      <a:pt x="426" y="61"/>
                      <a:pt x="426" y="61"/>
                    </a:cubicBezTo>
                    <a:cubicBezTo>
                      <a:pt x="426" y="27"/>
                      <a:pt x="399" y="0"/>
                      <a:pt x="365" y="0"/>
                    </a:cubicBezTo>
                    <a:close/>
                  </a:path>
                </a:pathLst>
              </a:custGeom>
              <a:solidFill>
                <a:srgbClr val="DD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40">
                <a:extLst>
                  <a:ext uri="{FF2B5EF4-FFF2-40B4-BE49-F238E27FC236}">
                    <a16:creationId xmlns:a16="http://schemas.microsoft.com/office/drawing/2014/main" id="{A4110A3F-252E-4455-9A6F-8342F219F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2143126"/>
                <a:ext cx="1033463" cy="220663"/>
              </a:xfrm>
              <a:custGeom>
                <a:avLst/>
                <a:gdLst>
                  <a:gd name="T0" fmla="*/ 426 w 426"/>
                  <a:gd name="T1" fmla="*/ 61 h 91"/>
                  <a:gd name="T2" fmla="*/ 365 w 426"/>
                  <a:gd name="T3" fmla="*/ 0 h 91"/>
                  <a:gd name="T4" fmla="*/ 61 w 426"/>
                  <a:gd name="T5" fmla="*/ 0 h 91"/>
                  <a:gd name="T6" fmla="*/ 0 w 426"/>
                  <a:gd name="T7" fmla="*/ 61 h 91"/>
                  <a:gd name="T8" fmla="*/ 0 w 426"/>
                  <a:gd name="T9" fmla="*/ 91 h 91"/>
                  <a:gd name="T10" fmla="*/ 426 w 426"/>
                  <a:gd name="T11" fmla="*/ 91 h 91"/>
                  <a:gd name="T12" fmla="*/ 426 w 426"/>
                  <a:gd name="T13" fmla="*/ 6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6" h="91">
                    <a:moveTo>
                      <a:pt x="426" y="61"/>
                    </a:moveTo>
                    <a:cubicBezTo>
                      <a:pt x="426" y="27"/>
                      <a:pt x="399" y="0"/>
                      <a:pt x="365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7"/>
                      <a:pt x="0" y="6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426" y="91"/>
                      <a:pt x="426" y="91"/>
                      <a:pt x="426" y="91"/>
                    </a:cubicBezTo>
                    <a:lnTo>
                      <a:pt x="426" y="6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41">
                <a:extLst>
                  <a:ext uri="{FF2B5EF4-FFF2-40B4-BE49-F238E27FC236}">
                    <a16:creationId xmlns:a16="http://schemas.microsoft.com/office/drawing/2014/main" id="{14EB6C89-D014-4C73-8A22-E7EDD2146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2363788"/>
                <a:ext cx="1033463" cy="220663"/>
              </a:xfrm>
              <a:custGeom>
                <a:avLst/>
                <a:gdLst>
                  <a:gd name="T0" fmla="*/ 0 w 426"/>
                  <a:gd name="T1" fmla="*/ 0 h 91"/>
                  <a:gd name="T2" fmla="*/ 0 w 426"/>
                  <a:gd name="T3" fmla="*/ 31 h 91"/>
                  <a:gd name="T4" fmla="*/ 61 w 426"/>
                  <a:gd name="T5" fmla="*/ 91 h 91"/>
                  <a:gd name="T6" fmla="*/ 365 w 426"/>
                  <a:gd name="T7" fmla="*/ 91 h 91"/>
                  <a:gd name="T8" fmla="*/ 426 w 426"/>
                  <a:gd name="T9" fmla="*/ 31 h 91"/>
                  <a:gd name="T10" fmla="*/ 426 w 426"/>
                  <a:gd name="T11" fmla="*/ 0 h 91"/>
                  <a:gd name="T12" fmla="*/ 0 w 426"/>
                  <a:gd name="T1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6" h="91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64"/>
                      <a:pt x="27" y="91"/>
                      <a:pt x="61" y="91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99" y="91"/>
                      <a:pt x="426" y="64"/>
                      <a:pt x="426" y="31"/>
                    </a:cubicBezTo>
                    <a:cubicBezTo>
                      <a:pt x="426" y="0"/>
                      <a:pt x="426" y="0"/>
                      <a:pt x="4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42">
                <a:extLst>
                  <a:ext uri="{FF2B5EF4-FFF2-40B4-BE49-F238E27FC236}">
                    <a16:creationId xmlns:a16="http://schemas.microsoft.com/office/drawing/2014/main" id="{92974BAC-253D-4AAF-B3C7-227B2B77D8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33913" y="2233613"/>
                <a:ext cx="120650" cy="268288"/>
              </a:xfrm>
              <a:custGeom>
                <a:avLst/>
                <a:gdLst>
                  <a:gd name="T0" fmla="*/ 44 w 50"/>
                  <a:gd name="T1" fmla="*/ 57 h 111"/>
                  <a:gd name="T2" fmla="*/ 50 w 50"/>
                  <a:gd name="T3" fmla="*/ 79 h 111"/>
                  <a:gd name="T4" fmla="*/ 48 w 50"/>
                  <a:gd name="T5" fmla="*/ 90 h 111"/>
                  <a:gd name="T6" fmla="*/ 44 w 50"/>
                  <a:gd name="T7" fmla="*/ 100 h 111"/>
                  <a:gd name="T8" fmla="*/ 36 w 50"/>
                  <a:gd name="T9" fmla="*/ 108 h 111"/>
                  <a:gd name="T10" fmla="*/ 27 w 50"/>
                  <a:gd name="T11" fmla="*/ 111 h 111"/>
                  <a:gd name="T12" fmla="*/ 6 w 50"/>
                  <a:gd name="T13" fmla="*/ 111 h 111"/>
                  <a:gd name="T14" fmla="*/ 5 w 50"/>
                  <a:gd name="T15" fmla="*/ 110 h 111"/>
                  <a:gd name="T16" fmla="*/ 5 w 50"/>
                  <a:gd name="T17" fmla="*/ 111 h 111"/>
                  <a:gd name="T18" fmla="*/ 1 w 50"/>
                  <a:gd name="T19" fmla="*/ 109 h 111"/>
                  <a:gd name="T20" fmla="*/ 0 w 50"/>
                  <a:gd name="T21" fmla="*/ 105 h 111"/>
                  <a:gd name="T22" fmla="*/ 0 w 50"/>
                  <a:gd name="T23" fmla="*/ 5 h 111"/>
                  <a:gd name="T24" fmla="*/ 1 w 50"/>
                  <a:gd name="T25" fmla="*/ 2 h 111"/>
                  <a:gd name="T26" fmla="*/ 5 w 50"/>
                  <a:gd name="T27" fmla="*/ 0 h 111"/>
                  <a:gd name="T28" fmla="*/ 5 w 50"/>
                  <a:gd name="T29" fmla="*/ 0 h 111"/>
                  <a:gd name="T30" fmla="*/ 24 w 50"/>
                  <a:gd name="T31" fmla="*/ 0 h 111"/>
                  <a:gd name="T32" fmla="*/ 39 w 50"/>
                  <a:gd name="T33" fmla="*/ 9 h 111"/>
                  <a:gd name="T34" fmla="*/ 45 w 50"/>
                  <a:gd name="T35" fmla="*/ 29 h 111"/>
                  <a:gd name="T36" fmla="*/ 44 w 50"/>
                  <a:gd name="T37" fmla="*/ 39 h 111"/>
                  <a:gd name="T38" fmla="*/ 39 w 50"/>
                  <a:gd name="T39" fmla="*/ 48 h 111"/>
                  <a:gd name="T40" fmla="*/ 37 w 50"/>
                  <a:gd name="T41" fmla="*/ 50 h 111"/>
                  <a:gd name="T42" fmla="*/ 44 w 50"/>
                  <a:gd name="T43" fmla="*/ 57 h 111"/>
                  <a:gd name="T44" fmla="*/ 35 w 50"/>
                  <a:gd name="T45" fmla="*/ 29 h 111"/>
                  <a:gd name="T46" fmla="*/ 34 w 50"/>
                  <a:gd name="T47" fmla="*/ 22 h 111"/>
                  <a:gd name="T48" fmla="*/ 31 w 50"/>
                  <a:gd name="T49" fmla="*/ 16 h 111"/>
                  <a:gd name="T50" fmla="*/ 28 w 50"/>
                  <a:gd name="T51" fmla="*/ 12 h 111"/>
                  <a:gd name="T52" fmla="*/ 24 w 50"/>
                  <a:gd name="T53" fmla="*/ 11 h 111"/>
                  <a:gd name="T54" fmla="*/ 10 w 50"/>
                  <a:gd name="T55" fmla="*/ 11 h 111"/>
                  <a:gd name="T56" fmla="*/ 10 w 50"/>
                  <a:gd name="T57" fmla="*/ 47 h 111"/>
                  <a:gd name="T58" fmla="*/ 24 w 50"/>
                  <a:gd name="T59" fmla="*/ 47 h 111"/>
                  <a:gd name="T60" fmla="*/ 28 w 50"/>
                  <a:gd name="T61" fmla="*/ 45 h 111"/>
                  <a:gd name="T62" fmla="*/ 31 w 50"/>
                  <a:gd name="T63" fmla="*/ 41 h 111"/>
                  <a:gd name="T64" fmla="*/ 34 w 50"/>
                  <a:gd name="T65" fmla="*/ 36 h 111"/>
                  <a:gd name="T66" fmla="*/ 35 w 50"/>
                  <a:gd name="T67" fmla="*/ 29 h 111"/>
                  <a:gd name="T68" fmla="*/ 35 w 50"/>
                  <a:gd name="T69" fmla="*/ 94 h 111"/>
                  <a:gd name="T70" fmla="*/ 38 w 50"/>
                  <a:gd name="T71" fmla="*/ 87 h 111"/>
                  <a:gd name="T72" fmla="*/ 39 w 50"/>
                  <a:gd name="T73" fmla="*/ 79 h 111"/>
                  <a:gd name="T74" fmla="*/ 38 w 50"/>
                  <a:gd name="T75" fmla="*/ 70 h 111"/>
                  <a:gd name="T76" fmla="*/ 35 w 50"/>
                  <a:gd name="T77" fmla="*/ 63 h 111"/>
                  <a:gd name="T78" fmla="*/ 27 w 50"/>
                  <a:gd name="T79" fmla="*/ 57 h 111"/>
                  <a:gd name="T80" fmla="*/ 10 w 50"/>
                  <a:gd name="T81" fmla="*/ 57 h 111"/>
                  <a:gd name="T82" fmla="*/ 10 w 50"/>
                  <a:gd name="T83" fmla="*/ 100 h 111"/>
                  <a:gd name="T84" fmla="*/ 27 w 50"/>
                  <a:gd name="T85" fmla="*/ 100 h 111"/>
                  <a:gd name="T86" fmla="*/ 31 w 50"/>
                  <a:gd name="T87" fmla="*/ 98 h 111"/>
                  <a:gd name="T88" fmla="*/ 35 w 50"/>
                  <a:gd name="T89" fmla="*/ 9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" h="111">
                    <a:moveTo>
                      <a:pt x="44" y="57"/>
                    </a:moveTo>
                    <a:cubicBezTo>
                      <a:pt x="48" y="63"/>
                      <a:pt x="50" y="70"/>
                      <a:pt x="50" y="79"/>
                    </a:cubicBezTo>
                    <a:cubicBezTo>
                      <a:pt x="50" y="83"/>
                      <a:pt x="49" y="87"/>
                      <a:pt x="48" y="90"/>
                    </a:cubicBezTo>
                    <a:cubicBezTo>
                      <a:pt x="47" y="94"/>
                      <a:pt x="46" y="97"/>
                      <a:pt x="44" y="100"/>
                    </a:cubicBezTo>
                    <a:cubicBezTo>
                      <a:pt x="41" y="104"/>
                      <a:pt x="39" y="106"/>
                      <a:pt x="36" y="108"/>
                    </a:cubicBezTo>
                    <a:cubicBezTo>
                      <a:pt x="33" y="110"/>
                      <a:pt x="30" y="111"/>
                      <a:pt x="27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5" y="110"/>
                      <a:pt x="5" y="110"/>
                    </a:cubicBezTo>
                    <a:cubicBezTo>
                      <a:pt x="5" y="110"/>
                      <a:pt x="5" y="111"/>
                      <a:pt x="5" y="111"/>
                    </a:cubicBezTo>
                    <a:cubicBezTo>
                      <a:pt x="3" y="111"/>
                      <a:pt x="2" y="110"/>
                      <a:pt x="1" y="109"/>
                    </a:cubicBezTo>
                    <a:cubicBezTo>
                      <a:pt x="0" y="108"/>
                      <a:pt x="0" y="107"/>
                      <a:pt x="0" y="10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3"/>
                      <a:pt x="39" y="9"/>
                    </a:cubicBezTo>
                    <a:cubicBezTo>
                      <a:pt x="43" y="15"/>
                      <a:pt x="45" y="21"/>
                      <a:pt x="45" y="29"/>
                    </a:cubicBezTo>
                    <a:cubicBezTo>
                      <a:pt x="45" y="32"/>
                      <a:pt x="45" y="36"/>
                      <a:pt x="44" y="39"/>
                    </a:cubicBezTo>
                    <a:cubicBezTo>
                      <a:pt x="43" y="42"/>
                      <a:pt x="41" y="45"/>
                      <a:pt x="39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40" y="52"/>
                      <a:pt x="42" y="54"/>
                      <a:pt x="44" y="57"/>
                    </a:cubicBezTo>
                    <a:close/>
                    <a:moveTo>
                      <a:pt x="35" y="29"/>
                    </a:moveTo>
                    <a:cubicBezTo>
                      <a:pt x="35" y="26"/>
                      <a:pt x="34" y="24"/>
                      <a:pt x="34" y="22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30" y="14"/>
                      <a:pt x="29" y="13"/>
                      <a:pt x="28" y="12"/>
                    </a:cubicBezTo>
                    <a:cubicBezTo>
                      <a:pt x="26" y="11"/>
                      <a:pt x="25" y="11"/>
                      <a:pt x="24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5" y="47"/>
                      <a:pt x="26" y="46"/>
                      <a:pt x="28" y="45"/>
                    </a:cubicBezTo>
                    <a:cubicBezTo>
                      <a:pt x="29" y="44"/>
                      <a:pt x="30" y="43"/>
                      <a:pt x="31" y="41"/>
                    </a:cubicBezTo>
                    <a:cubicBezTo>
                      <a:pt x="32" y="40"/>
                      <a:pt x="33" y="38"/>
                      <a:pt x="34" y="36"/>
                    </a:cubicBezTo>
                    <a:cubicBezTo>
                      <a:pt x="34" y="34"/>
                      <a:pt x="35" y="31"/>
                      <a:pt x="35" y="29"/>
                    </a:cubicBezTo>
                    <a:close/>
                    <a:moveTo>
                      <a:pt x="35" y="94"/>
                    </a:moveTo>
                    <a:cubicBezTo>
                      <a:pt x="36" y="92"/>
                      <a:pt x="37" y="90"/>
                      <a:pt x="38" y="87"/>
                    </a:cubicBezTo>
                    <a:cubicBezTo>
                      <a:pt x="39" y="84"/>
                      <a:pt x="39" y="81"/>
                      <a:pt x="39" y="79"/>
                    </a:cubicBezTo>
                    <a:cubicBezTo>
                      <a:pt x="39" y="76"/>
                      <a:pt x="39" y="73"/>
                      <a:pt x="38" y="70"/>
                    </a:cubicBezTo>
                    <a:cubicBezTo>
                      <a:pt x="37" y="67"/>
                      <a:pt x="36" y="65"/>
                      <a:pt x="35" y="63"/>
                    </a:cubicBezTo>
                    <a:cubicBezTo>
                      <a:pt x="32" y="59"/>
                      <a:pt x="30" y="57"/>
                      <a:pt x="27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100"/>
                      <a:pt x="10" y="100"/>
                      <a:pt x="10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100"/>
                      <a:pt x="29" y="99"/>
                      <a:pt x="31" y="98"/>
                    </a:cubicBezTo>
                    <a:cubicBezTo>
                      <a:pt x="32" y="98"/>
                      <a:pt x="34" y="96"/>
                      <a:pt x="35" y="94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43">
                <a:extLst>
                  <a:ext uri="{FF2B5EF4-FFF2-40B4-BE49-F238E27FC236}">
                    <a16:creationId xmlns:a16="http://schemas.microsoft.com/office/drawing/2014/main" id="{412E2596-313B-495A-8E14-CBC0ECCCA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2233613"/>
                <a:ext cx="117475" cy="271463"/>
              </a:xfrm>
              <a:custGeom>
                <a:avLst/>
                <a:gdLst>
                  <a:gd name="T0" fmla="*/ 24 w 49"/>
                  <a:gd name="T1" fmla="*/ 112 h 112"/>
                  <a:gd name="T2" fmla="*/ 6 w 49"/>
                  <a:gd name="T3" fmla="*/ 105 h 112"/>
                  <a:gd name="T4" fmla="*/ 0 w 49"/>
                  <a:gd name="T5" fmla="*/ 91 h 112"/>
                  <a:gd name="T6" fmla="*/ 0 w 49"/>
                  <a:gd name="T7" fmla="*/ 86 h 112"/>
                  <a:gd name="T8" fmla="*/ 0 w 49"/>
                  <a:gd name="T9" fmla="*/ 84 h 112"/>
                  <a:gd name="T10" fmla="*/ 0 w 49"/>
                  <a:gd name="T11" fmla="*/ 5 h 112"/>
                  <a:gd name="T12" fmla="*/ 1 w 49"/>
                  <a:gd name="T13" fmla="*/ 2 h 112"/>
                  <a:gd name="T14" fmla="*/ 5 w 49"/>
                  <a:gd name="T15" fmla="*/ 0 h 112"/>
                  <a:gd name="T16" fmla="*/ 9 w 49"/>
                  <a:gd name="T17" fmla="*/ 2 h 112"/>
                  <a:gd name="T18" fmla="*/ 10 w 49"/>
                  <a:gd name="T19" fmla="*/ 5 h 112"/>
                  <a:gd name="T20" fmla="*/ 10 w 49"/>
                  <a:gd name="T21" fmla="*/ 84 h 112"/>
                  <a:gd name="T22" fmla="*/ 10 w 49"/>
                  <a:gd name="T23" fmla="*/ 84 h 112"/>
                  <a:gd name="T24" fmla="*/ 10 w 49"/>
                  <a:gd name="T25" fmla="*/ 86 h 112"/>
                  <a:gd name="T26" fmla="*/ 11 w 49"/>
                  <a:gd name="T27" fmla="*/ 89 h 112"/>
                  <a:gd name="T28" fmla="*/ 12 w 49"/>
                  <a:gd name="T29" fmla="*/ 94 h 112"/>
                  <a:gd name="T30" fmla="*/ 14 w 49"/>
                  <a:gd name="T31" fmla="*/ 98 h 112"/>
                  <a:gd name="T32" fmla="*/ 24 w 49"/>
                  <a:gd name="T33" fmla="*/ 101 h 112"/>
                  <a:gd name="T34" fmla="*/ 34 w 49"/>
                  <a:gd name="T35" fmla="*/ 98 h 112"/>
                  <a:gd name="T36" fmla="*/ 37 w 49"/>
                  <a:gd name="T37" fmla="*/ 94 h 112"/>
                  <a:gd name="T38" fmla="*/ 38 w 49"/>
                  <a:gd name="T39" fmla="*/ 90 h 112"/>
                  <a:gd name="T40" fmla="*/ 38 w 49"/>
                  <a:gd name="T41" fmla="*/ 85 h 112"/>
                  <a:gd name="T42" fmla="*/ 38 w 49"/>
                  <a:gd name="T43" fmla="*/ 85 h 112"/>
                  <a:gd name="T44" fmla="*/ 38 w 49"/>
                  <a:gd name="T45" fmla="*/ 5 h 112"/>
                  <a:gd name="T46" fmla="*/ 40 w 49"/>
                  <a:gd name="T47" fmla="*/ 2 h 112"/>
                  <a:gd name="T48" fmla="*/ 44 w 49"/>
                  <a:gd name="T49" fmla="*/ 0 h 112"/>
                  <a:gd name="T50" fmla="*/ 47 w 49"/>
                  <a:gd name="T51" fmla="*/ 2 h 112"/>
                  <a:gd name="T52" fmla="*/ 49 w 49"/>
                  <a:gd name="T53" fmla="*/ 5 h 112"/>
                  <a:gd name="T54" fmla="*/ 49 w 49"/>
                  <a:gd name="T55" fmla="*/ 85 h 112"/>
                  <a:gd name="T56" fmla="*/ 49 w 49"/>
                  <a:gd name="T57" fmla="*/ 87 h 112"/>
                  <a:gd name="T58" fmla="*/ 48 w 49"/>
                  <a:gd name="T59" fmla="*/ 91 h 112"/>
                  <a:gd name="T60" fmla="*/ 42 w 49"/>
                  <a:gd name="T61" fmla="*/ 105 h 112"/>
                  <a:gd name="T62" fmla="*/ 24 w 49"/>
                  <a:gd name="T63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112">
                    <a:moveTo>
                      <a:pt x="24" y="112"/>
                    </a:moveTo>
                    <a:cubicBezTo>
                      <a:pt x="17" y="112"/>
                      <a:pt x="11" y="110"/>
                      <a:pt x="6" y="105"/>
                    </a:cubicBezTo>
                    <a:cubicBezTo>
                      <a:pt x="3" y="101"/>
                      <a:pt x="1" y="96"/>
                      <a:pt x="0" y="91"/>
                    </a:cubicBezTo>
                    <a:cubicBezTo>
                      <a:pt x="0" y="89"/>
                      <a:pt x="0" y="87"/>
                      <a:pt x="0" y="86"/>
                    </a:cubicBezTo>
                    <a:cubicBezTo>
                      <a:pt x="0" y="85"/>
                      <a:pt x="0" y="84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6" y="0"/>
                      <a:pt x="8" y="1"/>
                      <a:pt x="9" y="2"/>
                    </a:cubicBezTo>
                    <a:cubicBezTo>
                      <a:pt x="10" y="3"/>
                      <a:pt x="10" y="4"/>
                      <a:pt x="10" y="5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5"/>
                      <a:pt x="10" y="86"/>
                    </a:cubicBezTo>
                    <a:cubicBezTo>
                      <a:pt x="10" y="87"/>
                      <a:pt x="10" y="88"/>
                      <a:pt x="11" y="89"/>
                    </a:cubicBezTo>
                    <a:cubicBezTo>
                      <a:pt x="11" y="91"/>
                      <a:pt x="11" y="92"/>
                      <a:pt x="12" y="94"/>
                    </a:cubicBezTo>
                    <a:cubicBezTo>
                      <a:pt x="12" y="95"/>
                      <a:pt x="13" y="97"/>
                      <a:pt x="14" y="98"/>
                    </a:cubicBezTo>
                    <a:cubicBezTo>
                      <a:pt x="16" y="100"/>
                      <a:pt x="20" y="101"/>
                      <a:pt x="24" y="101"/>
                    </a:cubicBezTo>
                    <a:cubicBezTo>
                      <a:pt x="29" y="101"/>
                      <a:pt x="32" y="100"/>
                      <a:pt x="34" y="98"/>
                    </a:cubicBezTo>
                    <a:cubicBezTo>
                      <a:pt x="35" y="97"/>
                      <a:pt x="36" y="95"/>
                      <a:pt x="37" y="94"/>
                    </a:cubicBezTo>
                    <a:cubicBezTo>
                      <a:pt x="37" y="92"/>
                      <a:pt x="38" y="91"/>
                      <a:pt x="38" y="90"/>
                    </a:cubicBezTo>
                    <a:cubicBezTo>
                      <a:pt x="38" y="88"/>
                      <a:pt x="38" y="87"/>
                      <a:pt x="38" y="85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4"/>
                      <a:pt x="39" y="3"/>
                      <a:pt x="40" y="2"/>
                    </a:cubicBezTo>
                    <a:cubicBezTo>
                      <a:pt x="41" y="1"/>
                      <a:pt x="42" y="0"/>
                      <a:pt x="44" y="0"/>
                    </a:cubicBezTo>
                    <a:cubicBezTo>
                      <a:pt x="45" y="0"/>
                      <a:pt x="46" y="1"/>
                      <a:pt x="47" y="2"/>
                    </a:cubicBezTo>
                    <a:cubicBezTo>
                      <a:pt x="48" y="3"/>
                      <a:pt x="49" y="4"/>
                      <a:pt x="49" y="5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9" y="85"/>
                      <a:pt x="49" y="86"/>
                      <a:pt x="49" y="87"/>
                    </a:cubicBezTo>
                    <a:cubicBezTo>
                      <a:pt x="49" y="88"/>
                      <a:pt x="49" y="90"/>
                      <a:pt x="48" y="91"/>
                    </a:cubicBezTo>
                    <a:cubicBezTo>
                      <a:pt x="47" y="97"/>
                      <a:pt x="45" y="101"/>
                      <a:pt x="42" y="105"/>
                    </a:cubicBezTo>
                    <a:cubicBezTo>
                      <a:pt x="38" y="110"/>
                      <a:pt x="32" y="112"/>
                      <a:pt x="24" y="112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44">
                <a:extLst>
                  <a:ext uri="{FF2B5EF4-FFF2-40B4-BE49-F238E27FC236}">
                    <a16:creationId xmlns:a16="http://schemas.microsoft.com/office/drawing/2014/main" id="{C0BE1C21-AE9D-4C9E-904F-871121567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8401" y="2233613"/>
                <a:ext cx="117475" cy="268288"/>
              </a:xfrm>
              <a:custGeom>
                <a:avLst/>
                <a:gdLst>
                  <a:gd name="T0" fmla="*/ 45 w 49"/>
                  <a:gd name="T1" fmla="*/ 1 h 111"/>
                  <a:gd name="T2" fmla="*/ 48 w 49"/>
                  <a:gd name="T3" fmla="*/ 3 h 111"/>
                  <a:gd name="T4" fmla="*/ 48 w 49"/>
                  <a:gd name="T5" fmla="*/ 7 h 111"/>
                  <a:gd name="T6" fmla="*/ 29 w 49"/>
                  <a:gd name="T7" fmla="*/ 55 h 111"/>
                  <a:gd name="T8" fmla="*/ 29 w 49"/>
                  <a:gd name="T9" fmla="*/ 105 h 111"/>
                  <a:gd name="T10" fmla="*/ 28 w 49"/>
                  <a:gd name="T11" fmla="*/ 109 h 111"/>
                  <a:gd name="T12" fmla="*/ 24 w 49"/>
                  <a:gd name="T13" fmla="*/ 111 h 111"/>
                  <a:gd name="T14" fmla="*/ 20 w 49"/>
                  <a:gd name="T15" fmla="*/ 109 h 111"/>
                  <a:gd name="T16" fmla="*/ 19 w 49"/>
                  <a:gd name="T17" fmla="*/ 105 h 111"/>
                  <a:gd name="T18" fmla="*/ 19 w 49"/>
                  <a:gd name="T19" fmla="*/ 55 h 111"/>
                  <a:gd name="T20" fmla="*/ 0 w 49"/>
                  <a:gd name="T21" fmla="*/ 7 h 111"/>
                  <a:gd name="T22" fmla="*/ 0 w 49"/>
                  <a:gd name="T23" fmla="*/ 3 h 111"/>
                  <a:gd name="T24" fmla="*/ 3 w 49"/>
                  <a:gd name="T25" fmla="*/ 1 h 111"/>
                  <a:gd name="T26" fmla="*/ 7 w 49"/>
                  <a:gd name="T27" fmla="*/ 1 h 111"/>
                  <a:gd name="T28" fmla="*/ 10 w 49"/>
                  <a:gd name="T29" fmla="*/ 4 h 111"/>
                  <a:gd name="T30" fmla="*/ 24 w 49"/>
                  <a:gd name="T31" fmla="*/ 40 h 111"/>
                  <a:gd name="T32" fmla="*/ 38 w 49"/>
                  <a:gd name="T33" fmla="*/ 4 h 111"/>
                  <a:gd name="T34" fmla="*/ 41 w 49"/>
                  <a:gd name="T35" fmla="*/ 1 h 111"/>
                  <a:gd name="T36" fmla="*/ 45 w 49"/>
                  <a:gd name="T37" fmla="*/ 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111">
                    <a:moveTo>
                      <a:pt x="45" y="1"/>
                    </a:moveTo>
                    <a:cubicBezTo>
                      <a:pt x="47" y="1"/>
                      <a:pt x="48" y="2"/>
                      <a:pt x="48" y="3"/>
                    </a:cubicBezTo>
                    <a:cubicBezTo>
                      <a:pt x="49" y="5"/>
                      <a:pt x="49" y="6"/>
                      <a:pt x="48" y="7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9" y="107"/>
                      <a:pt x="29" y="108"/>
                      <a:pt x="28" y="109"/>
                    </a:cubicBezTo>
                    <a:cubicBezTo>
                      <a:pt x="27" y="110"/>
                      <a:pt x="26" y="111"/>
                      <a:pt x="24" y="111"/>
                    </a:cubicBezTo>
                    <a:cubicBezTo>
                      <a:pt x="23" y="111"/>
                      <a:pt x="22" y="110"/>
                      <a:pt x="20" y="109"/>
                    </a:cubicBezTo>
                    <a:cubicBezTo>
                      <a:pt x="19" y="108"/>
                      <a:pt x="19" y="107"/>
                      <a:pt x="19" y="10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0"/>
                      <a:pt x="6" y="0"/>
                      <a:pt x="7" y="1"/>
                    </a:cubicBezTo>
                    <a:cubicBezTo>
                      <a:pt x="8" y="1"/>
                      <a:pt x="9" y="2"/>
                      <a:pt x="10" y="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9" y="2"/>
                      <a:pt x="40" y="1"/>
                      <a:pt x="41" y="1"/>
                    </a:cubicBezTo>
                    <a:cubicBezTo>
                      <a:pt x="42" y="0"/>
                      <a:pt x="44" y="0"/>
                      <a:pt x="45" y="1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45">
                <a:extLst>
                  <a:ext uri="{FF2B5EF4-FFF2-40B4-BE49-F238E27FC236}">
                    <a16:creationId xmlns:a16="http://schemas.microsoft.com/office/drawing/2014/main" id="{06348A56-B65E-4218-8B81-C5046EF4E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5563" y="2506663"/>
                <a:ext cx="176213" cy="368300"/>
              </a:xfrm>
              <a:custGeom>
                <a:avLst/>
                <a:gdLst>
                  <a:gd name="T0" fmla="*/ 71 w 73"/>
                  <a:gd name="T1" fmla="*/ 136 h 152"/>
                  <a:gd name="T2" fmla="*/ 46 w 73"/>
                  <a:gd name="T3" fmla="*/ 77 h 152"/>
                  <a:gd name="T4" fmla="*/ 67 w 73"/>
                  <a:gd name="T5" fmla="*/ 66 h 152"/>
                  <a:gd name="T6" fmla="*/ 69 w 73"/>
                  <a:gd name="T7" fmla="*/ 64 h 152"/>
                  <a:gd name="T8" fmla="*/ 68 w 73"/>
                  <a:gd name="T9" fmla="*/ 60 h 152"/>
                  <a:gd name="T10" fmla="*/ 7 w 73"/>
                  <a:gd name="T11" fmla="*/ 2 h 152"/>
                  <a:gd name="T12" fmla="*/ 2 w 73"/>
                  <a:gd name="T13" fmla="*/ 1 h 152"/>
                  <a:gd name="T14" fmla="*/ 0 w 73"/>
                  <a:gd name="T15" fmla="*/ 4 h 152"/>
                  <a:gd name="T16" fmla="*/ 1 w 73"/>
                  <a:gd name="T17" fmla="*/ 93 h 152"/>
                  <a:gd name="T18" fmla="*/ 2 w 73"/>
                  <a:gd name="T19" fmla="*/ 97 h 152"/>
                  <a:gd name="T20" fmla="*/ 4 w 73"/>
                  <a:gd name="T21" fmla="*/ 97 h 152"/>
                  <a:gd name="T22" fmla="*/ 6 w 73"/>
                  <a:gd name="T23" fmla="*/ 97 h 152"/>
                  <a:gd name="T24" fmla="*/ 26 w 73"/>
                  <a:gd name="T25" fmla="*/ 87 h 152"/>
                  <a:gd name="T26" fmla="*/ 50 w 73"/>
                  <a:gd name="T27" fmla="*/ 145 h 152"/>
                  <a:gd name="T28" fmla="*/ 60 w 73"/>
                  <a:gd name="T29" fmla="*/ 152 h 152"/>
                  <a:gd name="T30" fmla="*/ 65 w 73"/>
                  <a:gd name="T31" fmla="*/ 151 h 152"/>
                  <a:gd name="T32" fmla="*/ 71 w 73"/>
                  <a:gd name="T3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152">
                    <a:moveTo>
                      <a:pt x="71" y="136"/>
                    </a:moveTo>
                    <a:cubicBezTo>
                      <a:pt x="46" y="77"/>
                      <a:pt x="46" y="77"/>
                      <a:pt x="46" y="77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8" y="66"/>
                      <a:pt x="69" y="65"/>
                      <a:pt x="69" y="64"/>
                    </a:cubicBezTo>
                    <a:cubicBezTo>
                      <a:pt x="69" y="62"/>
                      <a:pt x="69" y="61"/>
                      <a:pt x="68" y="6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5"/>
                      <a:pt x="1" y="96"/>
                      <a:pt x="2" y="97"/>
                    </a:cubicBezTo>
                    <a:cubicBezTo>
                      <a:pt x="3" y="97"/>
                      <a:pt x="4" y="97"/>
                      <a:pt x="4" y="97"/>
                    </a:cubicBezTo>
                    <a:cubicBezTo>
                      <a:pt x="5" y="97"/>
                      <a:pt x="6" y="97"/>
                      <a:pt x="6" y="9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52" y="149"/>
                      <a:pt x="56" y="152"/>
                      <a:pt x="60" y="152"/>
                    </a:cubicBezTo>
                    <a:cubicBezTo>
                      <a:pt x="62" y="152"/>
                      <a:pt x="63" y="151"/>
                      <a:pt x="65" y="151"/>
                    </a:cubicBezTo>
                    <a:cubicBezTo>
                      <a:pt x="71" y="148"/>
                      <a:pt x="73" y="142"/>
                      <a:pt x="71" y="136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46">
                <a:extLst>
                  <a:ext uri="{FF2B5EF4-FFF2-40B4-BE49-F238E27FC236}">
                    <a16:creationId xmlns:a16="http://schemas.microsoft.com/office/drawing/2014/main" id="{CF221FFD-FB3B-43EC-B29A-BF510B440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1911351"/>
                <a:ext cx="19050" cy="166688"/>
              </a:xfrm>
              <a:custGeom>
                <a:avLst/>
                <a:gdLst>
                  <a:gd name="T0" fmla="*/ 4 w 8"/>
                  <a:gd name="T1" fmla="*/ 69 h 69"/>
                  <a:gd name="T2" fmla="*/ 0 w 8"/>
                  <a:gd name="T3" fmla="*/ 65 h 69"/>
                  <a:gd name="T4" fmla="*/ 0 w 8"/>
                  <a:gd name="T5" fmla="*/ 4 h 69"/>
                  <a:gd name="T6" fmla="*/ 4 w 8"/>
                  <a:gd name="T7" fmla="*/ 0 h 69"/>
                  <a:gd name="T8" fmla="*/ 8 w 8"/>
                  <a:gd name="T9" fmla="*/ 4 h 69"/>
                  <a:gd name="T10" fmla="*/ 8 w 8"/>
                  <a:gd name="T11" fmla="*/ 65 h 69"/>
                  <a:gd name="T12" fmla="*/ 4 w 8"/>
                  <a:gd name="T13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9">
                    <a:moveTo>
                      <a:pt x="4" y="69"/>
                    </a:moveTo>
                    <a:cubicBezTo>
                      <a:pt x="2" y="69"/>
                      <a:pt x="0" y="67"/>
                      <a:pt x="0" y="6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7"/>
                      <a:pt x="6" y="69"/>
                      <a:pt x="4" y="6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47">
                <a:extLst>
                  <a:ext uri="{FF2B5EF4-FFF2-40B4-BE49-F238E27FC236}">
                    <a16:creationId xmlns:a16="http://schemas.microsoft.com/office/drawing/2014/main" id="{2A4AA840-EBA7-4AC2-9BE3-1A0AC553AB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7251" y="1982788"/>
                <a:ext cx="53975" cy="95250"/>
              </a:xfrm>
              <a:custGeom>
                <a:avLst/>
                <a:gdLst>
                  <a:gd name="T0" fmla="*/ 18 w 22"/>
                  <a:gd name="T1" fmla="*/ 39 h 39"/>
                  <a:gd name="T2" fmla="*/ 15 w 22"/>
                  <a:gd name="T3" fmla="*/ 37 h 39"/>
                  <a:gd name="T4" fmla="*/ 1 w 22"/>
                  <a:gd name="T5" fmla="*/ 6 h 39"/>
                  <a:gd name="T6" fmla="*/ 3 w 22"/>
                  <a:gd name="T7" fmla="*/ 1 h 39"/>
                  <a:gd name="T8" fmla="*/ 8 w 22"/>
                  <a:gd name="T9" fmla="*/ 3 h 39"/>
                  <a:gd name="T10" fmla="*/ 21 w 22"/>
                  <a:gd name="T11" fmla="*/ 34 h 39"/>
                  <a:gd name="T12" fmla="*/ 20 w 22"/>
                  <a:gd name="T13" fmla="*/ 39 h 39"/>
                  <a:gd name="T14" fmla="*/ 18 w 22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18" y="39"/>
                    </a:moveTo>
                    <a:cubicBezTo>
                      <a:pt x="17" y="39"/>
                      <a:pt x="15" y="38"/>
                      <a:pt x="15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6"/>
                      <a:pt x="21" y="38"/>
                      <a:pt x="20" y="39"/>
                    </a:cubicBezTo>
                    <a:cubicBezTo>
                      <a:pt x="19" y="39"/>
                      <a:pt x="19" y="39"/>
                      <a:pt x="18" y="3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48">
                <a:extLst>
                  <a:ext uri="{FF2B5EF4-FFF2-40B4-BE49-F238E27FC236}">
                    <a16:creationId xmlns:a16="http://schemas.microsoft.com/office/drawing/2014/main" id="{40373F92-CACE-4C27-A5A0-A7EC618B1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451" y="1982788"/>
                <a:ext cx="52388" cy="95250"/>
              </a:xfrm>
              <a:custGeom>
                <a:avLst/>
                <a:gdLst>
                  <a:gd name="T0" fmla="*/ 4 w 22"/>
                  <a:gd name="T1" fmla="*/ 39 h 39"/>
                  <a:gd name="T2" fmla="*/ 2 w 22"/>
                  <a:gd name="T3" fmla="*/ 39 h 39"/>
                  <a:gd name="T4" fmla="*/ 0 w 22"/>
                  <a:gd name="T5" fmla="*/ 34 h 39"/>
                  <a:gd name="T6" fmla="*/ 14 w 22"/>
                  <a:gd name="T7" fmla="*/ 3 h 39"/>
                  <a:gd name="T8" fmla="*/ 19 w 22"/>
                  <a:gd name="T9" fmla="*/ 1 h 39"/>
                  <a:gd name="T10" fmla="*/ 21 w 22"/>
                  <a:gd name="T11" fmla="*/ 6 h 39"/>
                  <a:gd name="T12" fmla="*/ 7 w 22"/>
                  <a:gd name="T13" fmla="*/ 37 h 39"/>
                  <a:gd name="T14" fmla="*/ 4 w 22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4" y="39"/>
                    </a:moveTo>
                    <a:cubicBezTo>
                      <a:pt x="3" y="39"/>
                      <a:pt x="3" y="39"/>
                      <a:pt x="2" y="39"/>
                    </a:cubicBezTo>
                    <a:cubicBezTo>
                      <a:pt x="0" y="38"/>
                      <a:pt x="0" y="36"/>
                      <a:pt x="0" y="3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21" y="2"/>
                      <a:pt x="22" y="4"/>
                      <a:pt x="21" y="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5" y="39"/>
                      <a:pt x="4" y="3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49">
                <a:extLst>
                  <a:ext uri="{FF2B5EF4-FFF2-40B4-BE49-F238E27FC236}">
                    <a16:creationId xmlns:a16="http://schemas.microsoft.com/office/drawing/2014/main" id="{CFC79632-C0D7-49F4-8449-C30248394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2649538"/>
                <a:ext cx="19050" cy="166688"/>
              </a:xfrm>
              <a:custGeom>
                <a:avLst/>
                <a:gdLst>
                  <a:gd name="T0" fmla="*/ 4 w 8"/>
                  <a:gd name="T1" fmla="*/ 69 h 69"/>
                  <a:gd name="T2" fmla="*/ 0 w 8"/>
                  <a:gd name="T3" fmla="*/ 65 h 69"/>
                  <a:gd name="T4" fmla="*/ 0 w 8"/>
                  <a:gd name="T5" fmla="*/ 4 h 69"/>
                  <a:gd name="T6" fmla="*/ 4 w 8"/>
                  <a:gd name="T7" fmla="*/ 0 h 69"/>
                  <a:gd name="T8" fmla="*/ 8 w 8"/>
                  <a:gd name="T9" fmla="*/ 4 h 69"/>
                  <a:gd name="T10" fmla="*/ 8 w 8"/>
                  <a:gd name="T11" fmla="*/ 65 h 69"/>
                  <a:gd name="T12" fmla="*/ 4 w 8"/>
                  <a:gd name="T13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9">
                    <a:moveTo>
                      <a:pt x="4" y="69"/>
                    </a:moveTo>
                    <a:cubicBezTo>
                      <a:pt x="2" y="69"/>
                      <a:pt x="0" y="67"/>
                      <a:pt x="0" y="6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7"/>
                      <a:pt x="6" y="69"/>
                      <a:pt x="4" y="6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50">
                <a:extLst>
                  <a:ext uri="{FF2B5EF4-FFF2-40B4-BE49-F238E27FC236}">
                    <a16:creationId xmlns:a16="http://schemas.microsoft.com/office/drawing/2014/main" id="{68BA96A7-C4C8-46C5-A787-8256F6513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451" y="2649538"/>
                <a:ext cx="52388" cy="92075"/>
              </a:xfrm>
              <a:custGeom>
                <a:avLst/>
                <a:gdLst>
                  <a:gd name="T0" fmla="*/ 18 w 22"/>
                  <a:gd name="T1" fmla="*/ 38 h 38"/>
                  <a:gd name="T2" fmla="*/ 14 w 22"/>
                  <a:gd name="T3" fmla="*/ 36 h 38"/>
                  <a:gd name="T4" fmla="*/ 0 w 22"/>
                  <a:gd name="T5" fmla="*/ 6 h 38"/>
                  <a:gd name="T6" fmla="*/ 2 w 22"/>
                  <a:gd name="T7" fmla="*/ 0 h 38"/>
                  <a:gd name="T8" fmla="*/ 7 w 22"/>
                  <a:gd name="T9" fmla="*/ 2 h 38"/>
                  <a:gd name="T10" fmla="*/ 21 w 22"/>
                  <a:gd name="T11" fmla="*/ 33 h 38"/>
                  <a:gd name="T12" fmla="*/ 19 w 22"/>
                  <a:gd name="T13" fmla="*/ 38 h 38"/>
                  <a:gd name="T14" fmla="*/ 18 w 22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8">
                    <a:moveTo>
                      <a:pt x="18" y="38"/>
                    </a:moveTo>
                    <a:cubicBezTo>
                      <a:pt x="16" y="38"/>
                      <a:pt x="15" y="37"/>
                      <a:pt x="14" y="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1"/>
                      <a:pt x="2" y="0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5"/>
                      <a:pt x="21" y="37"/>
                      <a:pt x="19" y="38"/>
                    </a:cubicBezTo>
                    <a:cubicBezTo>
                      <a:pt x="19" y="38"/>
                      <a:pt x="18" y="38"/>
                      <a:pt x="18" y="38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51">
                <a:extLst>
                  <a:ext uri="{FF2B5EF4-FFF2-40B4-BE49-F238E27FC236}">
                    <a16:creationId xmlns:a16="http://schemas.microsoft.com/office/drawing/2014/main" id="{32F08286-89A3-4E69-8C02-C4E280AC4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7251" y="2649538"/>
                <a:ext cx="53975" cy="92075"/>
              </a:xfrm>
              <a:custGeom>
                <a:avLst/>
                <a:gdLst>
                  <a:gd name="T0" fmla="*/ 4 w 22"/>
                  <a:gd name="T1" fmla="*/ 38 h 38"/>
                  <a:gd name="T2" fmla="*/ 3 w 22"/>
                  <a:gd name="T3" fmla="*/ 38 h 38"/>
                  <a:gd name="T4" fmla="*/ 1 w 22"/>
                  <a:gd name="T5" fmla="*/ 33 h 38"/>
                  <a:gd name="T6" fmla="*/ 15 w 22"/>
                  <a:gd name="T7" fmla="*/ 2 h 38"/>
                  <a:gd name="T8" fmla="*/ 20 w 22"/>
                  <a:gd name="T9" fmla="*/ 0 h 38"/>
                  <a:gd name="T10" fmla="*/ 21 w 22"/>
                  <a:gd name="T11" fmla="*/ 6 h 38"/>
                  <a:gd name="T12" fmla="*/ 8 w 22"/>
                  <a:gd name="T13" fmla="*/ 36 h 38"/>
                  <a:gd name="T14" fmla="*/ 4 w 22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8">
                    <a:moveTo>
                      <a:pt x="4" y="38"/>
                    </a:moveTo>
                    <a:cubicBezTo>
                      <a:pt x="4" y="38"/>
                      <a:pt x="3" y="38"/>
                      <a:pt x="3" y="38"/>
                    </a:cubicBezTo>
                    <a:cubicBezTo>
                      <a:pt x="1" y="37"/>
                      <a:pt x="0" y="35"/>
                      <a:pt x="1" y="3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0"/>
                      <a:pt x="18" y="0"/>
                      <a:pt x="20" y="0"/>
                    </a:cubicBezTo>
                    <a:cubicBezTo>
                      <a:pt x="21" y="1"/>
                      <a:pt x="22" y="4"/>
                      <a:pt x="21" y="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7"/>
                      <a:pt x="6" y="38"/>
                      <a:pt x="4" y="38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B557CA2-4C3A-4FBC-B0BC-7A8BCE36631C}"/>
                </a:ext>
              </a:extLst>
            </p:cNvPr>
            <p:cNvGrpSpPr/>
            <p:nvPr/>
          </p:nvGrpSpPr>
          <p:grpSpPr>
            <a:xfrm>
              <a:off x="7532688" y="1563688"/>
              <a:ext cx="695325" cy="1062038"/>
              <a:chOff x="7532688" y="1563688"/>
              <a:chExt cx="695325" cy="1062038"/>
            </a:xfrm>
          </p:grpSpPr>
          <p:sp>
            <p:nvSpPr>
              <p:cNvPr id="80" name="Oval 52">
                <a:extLst>
                  <a:ext uri="{FF2B5EF4-FFF2-40B4-BE49-F238E27FC236}">
                    <a16:creationId xmlns:a16="http://schemas.microsoft.com/office/drawing/2014/main" id="{B64870F5-5DCB-481A-9A0B-396647CCF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2688" y="1563688"/>
                <a:ext cx="695325" cy="695325"/>
              </a:xfrm>
              <a:prstGeom prst="ellipse">
                <a:avLst/>
              </a:prstGeom>
              <a:solidFill>
                <a:srgbClr val="F9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53">
                <a:extLst>
                  <a:ext uri="{FF2B5EF4-FFF2-40B4-BE49-F238E27FC236}">
                    <a16:creationId xmlns:a16="http://schemas.microsoft.com/office/drawing/2014/main" id="{A493BF5F-CD42-45D2-9581-F49E06CDF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0176" y="2171701"/>
                <a:ext cx="261938" cy="247650"/>
              </a:xfrm>
              <a:prstGeom prst="rect">
                <a:avLst/>
              </a:prstGeom>
              <a:solidFill>
                <a:srgbClr val="F9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Oval 54">
                <a:extLst>
                  <a:ext uri="{FF2B5EF4-FFF2-40B4-BE49-F238E27FC236}">
                    <a16:creationId xmlns:a16="http://schemas.microsoft.com/office/drawing/2014/main" id="{75D0D4DC-03DF-4CD1-81D7-50FE52775E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86688" y="1603376"/>
                <a:ext cx="192088" cy="8890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55">
                <a:extLst>
                  <a:ext uri="{FF2B5EF4-FFF2-40B4-BE49-F238E27FC236}">
                    <a16:creationId xmlns:a16="http://schemas.microsoft.com/office/drawing/2014/main" id="{FC7D5ECF-5AA8-4B7B-8B4B-53F23468E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1276" y="1654176"/>
                <a:ext cx="93663" cy="74613"/>
              </a:xfrm>
              <a:custGeom>
                <a:avLst/>
                <a:gdLst>
                  <a:gd name="T0" fmla="*/ 36 w 39"/>
                  <a:gd name="T1" fmla="*/ 5 h 31"/>
                  <a:gd name="T2" fmla="*/ 25 w 39"/>
                  <a:gd name="T3" fmla="*/ 24 h 31"/>
                  <a:gd name="T4" fmla="*/ 3 w 39"/>
                  <a:gd name="T5" fmla="*/ 27 h 31"/>
                  <a:gd name="T6" fmla="*/ 14 w 39"/>
                  <a:gd name="T7" fmla="*/ 8 h 31"/>
                  <a:gd name="T8" fmla="*/ 36 w 39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6" y="5"/>
                    </a:moveTo>
                    <a:cubicBezTo>
                      <a:pt x="39" y="9"/>
                      <a:pt x="34" y="18"/>
                      <a:pt x="25" y="24"/>
                    </a:cubicBezTo>
                    <a:cubicBezTo>
                      <a:pt x="15" y="30"/>
                      <a:pt x="5" y="31"/>
                      <a:pt x="3" y="27"/>
                    </a:cubicBezTo>
                    <a:cubicBezTo>
                      <a:pt x="0" y="22"/>
                      <a:pt x="5" y="14"/>
                      <a:pt x="14" y="8"/>
                    </a:cubicBezTo>
                    <a:cubicBezTo>
                      <a:pt x="24" y="2"/>
                      <a:pt x="34" y="0"/>
                      <a:pt x="36" y="5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56">
                <a:extLst>
                  <a:ext uri="{FF2B5EF4-FFF2-40B4-BE49-F238E27FC236}">
                    <a16:creationId xmlns:a16="http://schemas.microsoft.com/office/drawing/2014/main" id="{6A0BB687-433B-4938-92C0-09FE327FC0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063" y="1806576"/>
                <a:ext cx="287338" cy="276225"/>
              </a:xfrm>
              <a:custGeom>
                <a:avLst/>
                <a:gdLst>
                  <a:gd name="T0" fmla="*/ 59 w 119"/>
                  <a:gd name="T1" fmla="*/ 114 h 114"/>
                  <a:gd name="T2" fmla="*/ 10 w 119"/>
                  <a:gd name="T3" fmla="*/ 45 h 114"/>
                  <a:gd name="T4" fmla="*/ 3 w 119"/>
                  <a:gd name="T5" fmla="*/ 18 h 114"/>
                  <a:gd name="T6" fmla="*/ 15 w 119"/>
                  <a:gd name="T7" fmla="*/ 7 h 114"/>
                  <a:gd name="T8" fmla="*/ 33 w 119"/>
                  <a:gd name="T9" fmla="*/ 11 h 114"/>
                  <a:gd name="T10" fmla="*/ 59 w 119"/>
                  <a:gd name="T11" fmla="*/ 0 h 114"/>
                  <a:gd name="T12" fmla="*/ 85 w 119"/>
                  <a:gd name="T13" fmla="*/ 11 h 114"/>
                  <a:gd name="T14" fmla="*/ 104 w 119"/>
                  <a:gd name="T15" fmla="*/ 7 h 114"/>
                  <a:gd name="T16" fmla="*/ 115 w 119"/>
                  <a:gd name="T17" fmla="*/ 18 h 114"/>
                  <a:gd name="T18" fmla="*/ 108 w 119"/>
                  <a:gd name="T19" fmla="*/ 45 h 114"/>
                  <a:gd name="T20" fmla="*/ 59 w 119"/>
                  <a:gd name="T21" fmla="*/ 114 h 114"/>
                  <a:gd name="T22" fmla="*/ 21 w 119"/>
                  <a:gd name="T23" fmla="*/ 10 h 114"/>
                  <a:gd name="T24" fmla="*/ 16 w 119"/>
                  <a:gd name="T25" fmla="*/ 10 h 114"/>
                  <a:gd name="T26" fmla="*/ 7 w 119"/>
                  <a:gd name="T27" fmla="*/ 19 h 114"/>
                  <a:gd name="T28" fmla="*/ 14 w 119"/>
                  <a:gd name="T29" fmla="*/ 42 h 114"/>
                  <a:gd name="T30" fmla="*/ 59 w 119"/>
                  <a:gd name="T31" fmla="*/ 107 h 114"/>
                  <a:gd name="T32" fmla="*/ 105 w 119"/>
                  <a:gd name="T33" fmla="*/ 42 h 114"/>
                  <a:gd name="T34" fmla="*/ 111 w 119"/>
                  <a:gd name="T35" fmla="*/ 19 h 114"/>
                  <a:gd name="T36" fmla="*/ 102 w 119"/>
                  <a:gd name="T37" fmla="*/ 10 h 114"/>
                  <a:gd name="T38" fmla="*/ 98 w 119"/>
                  <a:gd name="T39" fmla="*/ 10 h 114"/>
                  <a:gd name="T40" fmla="*/ 88 w 119"/>
                  <a:gd name="T41" fmla="*/ 15 h 114"/>
                  <a:gd name="T42" fmla="*/ 86 w 119"/>
                  <a:gd name="T43" fmla="*/ 45 h 114"/>
                  <a:gd name="T44" fmla="*/ 80 w 119"/>
                  <a:gd name="T45" fmla="*/ 50 h 114"/>
                  <a:gd name="T46" fmla="*/ 78 w 119"/>
                  <a:gd name="T47" fmla="*/ 50 h 114"/>
                  <a:gd name="T48" fmla="*/ 74 w 119"/>
                  <a:gd name="T49" fmla="*/ 45 h 114"/>
                  <a:gd name="T50" fmla="*/ 83 w 119"/>
                  <a:gd name="T51" fmla="*/ 15 h 114"/>
                  <a:gd name="T52" fmla="*/ 59 w 119"/>
                  <a:gd name="T53" fmla="*/ 4 h 114"/>
                  <a:gd name="T54" fmla="*/ 36 w 119"/>
                  <a:gd name="T55" fmla="*/ 15 h 114"/>
                  <a:gd name="T56" fmla="*/ 45 w 119"/>
                  <a:gd name="T57" fmla="*/ 45 h 114"/>
                  <a:gd name="T58" fmla="*/ 40 w 119"/>
                  <a:gd name="T59" fmla="*/ 50 h 114"/>
                  <a:gd name="T60" fmla="*/ 39 w 119"/>
                  <a:gd name="T61" fmla="*/ 50 h 114"/>
                  <a:gd name="T62" fmla="*/ 32 w 119"/>
                  <a:gd name="T63" fmla="*/ 45 h 114"/>
                  <a:gd name="T64" fmla="*/ 31 w 119"/>
                  <a:gd name="T65" fmla="*/ 15 h 114"/>
                  <a:gd name="T66" fmla="*/ 21 w 119"/>
                  <a:gd name="T67" fmla="*/ 10 h 114"/>
                  <a:gd name="T68" fmla="*/ 85 w 119"/>
                  <a:gd name="T69" fmla="*/ 19 h 114"/>
                  <a:gd name="T70" fmla="*/ 78 w 119"/>
                  <a:gd name="T71" fmla="*/ 44 h 114"/>
                  <a:gd name="T72" fmla="*/ 80 w 119"/>
                  <a:gd name="T73" fmla="*/ 46 h 114"/>
                  <a:gd name="T74" fmla="*/ 80 w 119"/>
                  <a:gd name="T75" fmla="*/ 46 h 114"/>
                  <a:gd name="T76" fmla="*/ 83 w 119"/>
                  <a:gd name="T77" fmla="*/ 43 h 114"/>
                  <a:gd name="T78" fmla="*/ 85 w 119"/>
                  <a:gd name="T79" fmla="*/ 19 h 114"/>
                  <a:gd name="T80" fmla="*/ 34 w 119"/>
                  <a:gd name="T81" fmla="*/ 19 h 114"/>
                  <a:gd name="T82" fmla="*/ 36 w 119"/>
                  <a:gd name="T83" fmla="*/ 43 h 114"/>
                  <a:gd name="T84" fmla="*/ 39 w 119"/>
                  <a:gd name="T85" fmla="*/ 46 h 114"/>
                  <a:gd name="T86" fmla="*/ 39 w 119"/>
                  <a:gd name="T87" fmla="*/ 46 h 114"/>
                  <a:gd name="T88" fmla="*/ 41 w 119"/>
                  <a:gd name="T89" fmla="*/ 44 h 114"/>
                  <a:gd name="T90" fmla="*/ 34 w 119"/>
                  <a:gd name="T91" fmla="*/ 1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9" h="114">
                    <a:moveTo>
                      <a:pt x="59" y="114"/>
                    </a:move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4"/>
                      <a:pt x="0" y="29"/>
                      <a:pt x="3" y="18"/>
                    </a:cubicBezTo>
                    <a:cubicBezTo>
                      <a:pt x="5" y="13"/>
                      <a:pt x="9" y="9"/>
                      <a:pt x="15" y="7"/>
                    </a:cubicBezTo>
                    <a:cubicBezTo>
                      <a:pt x="21" y="4"/>
                      <a:pt x="28" y="6"/>
                      <a:pt x="33" y="11"/>
                    </a:cubicBezTo>
                    <a:cubicBezTo>
                      <a:pt x="37" y="6"/>
                      <a:pt x="45" y="0"/>
                      <a:pt x="59" y="0"/>
                    </a:cubicBezTo>
                    <a:cubicBezTo>
                      <a:pt x="74" y="0"/>
                      <a:pt x="81" y="6"/>
                      <a:pt x="85" y="11"/>
                    </a:cubicBezTo>
                    <a:cubicBezTo>
                      <a:pt x="91" y="6"/>
                      <a:pt x="97" y="4"/>
                      <a:pt x="104" y="7"/>
                    </a:cubicBezTo>
                    <a:cubicBezTo>
                      <a:pt x="110" y="9"/>
                      <a:pt x="114" y="13"/>
                      <a:pt x="115" y="18"/>
                    </a:cubicBezTo>
                    <a:cubicBezTo>
                      <a:pt x="119" y="29"/>
                      <a:pt x="109" y="44"/>
                      <a:pt x="108" y="45"/>
                    </a:cubicBezTo>
                    <a:lnTo>
                      <a:pt x="59" y="114"/>
                    </a:lnTo>
                    <a:close/>
                    <a:moveTo>
                      <a:pt x="21" y="10"/>
                    </a:moveTo>
                    <a:cubicBezTo>
                      <a:pt x="19" y="10"/>
                      <a:pt x="18" y="10"/>
                      <a:pt x="16" y="10"/>
                    </a:cubicBezTo>
                    <a:cubicBezTo>
                      <a:pt x="11" y="12"/>
                      <a:pt x="8" y="15"/>
                      <a:pt x="7" y="19"/>
                    </a:cubicBezTo>
                    <a:cubicBezTo>
                      <a:pt x="4" y="29"/>
                      <a:pt x="13" y="42"/>
                      <a:pt x="14" y="4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2"/>
                      <a:pt x="115" y="29"/>
                      <a:pt x="111" y="19"/>
                    </a:cubicBezTo>
                    <a:cubicBezTo>
                      <a:pt x="110" y="15"/>
                      <a:pt x="107" y="12"/>
                      <a:pt x="102" y="10"/>
                    </a:cubicBezTo>
                    <a:cubicBezTo>
                      <a:pt x="101" y="10"/>
                      <a:pt x="99" y="10"/>
                      <a:pt x="98" y="10"/>
                    </a:cubicBezTo>
                    <a:cubicBezTo>
                      <a:pt x="94" y="10"/>
                      <a:pt x="90" y="12"/>
                      <a:pt x="88" y="15"/>
                    </a:cubicBezTo>
                    <a:cubicBezTo>
                      <a:pt x="92" y="25"/>
                      <a:pt x="91" y="38"/>
                      <a:pt x="86" y="45"/>
                    </a:cubicBezTo>
                    <a:cubicBezTo>
                      <a:pt x="84" y="48"/>
                      <a:pt x="82" y="50"/>
                      <a:pt x="80" y="50"/>
                    </a:cubicBezTo>
                    <a:cubicBezTo>
                      <a:pt x="79" y="50"/>
                      <a:pt x="79" y="50"/>
                      <a:pt x="78" y="50"/>
                    </a:cubicBezTo>
                    <a:cubicBezTo>
                      <a:pt x="77" y="49"/>
                      <a:pt x="75" y="48"/>
                      <a:pt x="74" y="45"/>
                    </a:cubicBezTo>
                    <a:cubicBezTo>
                      <a:pt x="72" y="38"/>
                      <a:pt x="75" y="24"/>
                      <a:pt x="83" y="15"/>
                    </a:cubicBezTo>
                    <a:cubicBezTo>
                      <a:pt x="78" y="8"/>
                      <a:pt x="70" y="4"/>
                      <a:pt x="59" y="4"/>
                    </a:cubicBezTo>
                    <a:cubicBezTo>
                      <a:pt x="48" y="4"/>
                      <a:pt x="40" y="8"/>
                      <a:pt x="36" y="15"/>
                    </a:cubicBezTo>
                    <a:cubicBezTo>
                      <a:pt x="43" y="24"/>
                      <a:pt x="46" y="38"/>
                      <a:pt x="45" y="45"/>
                    </a:cubicBezTo>
                    <a:cubicBezTo>
                      <a:pt x="44" y="48"/>
                      <a:pt x="42" y="49"/>
                      <a:pt x="40" y="50"/>
                    </a:cubicBezTo>
                    <a:cubicBezTo>
                      <a:pt x="40" y="50"/>
                      <a:pt x="39" y="50"/>
                      <a:pt x="39" y="50"/>
                    </a:cubicBezTo>
                    <a:cubicBezTo>
                      <a:pt x="36" y="50"/>
                      <a:pt x="34" y="48"/>
                      <a:pt x="32" y="45"/>
                    </a:cubicBezTo>
                    <a:cubicBezTo>
                      <a:pt x="28" y="38"/>
                      <a:pt x="26" y="25"/>
                      <a:pt x="31" y="15"/>
                    </a:cubicBezTo>
                    <a:cubicBezTo>
                      <a:pt x="29" y="12"/>
                      <a:pt x="25" y="10"/>
                      <a:pt x="21" y="10"/>
                    </a:cubicBezTo>
                    <a:close/>
                    <a:moveTo>
                      <a:pt x="85" y="19"/>
                    </a:moveTo>
                    <a:cubicBezTo>
                      <a:pt x="79" y="27"/>
                      <a:pt x="77" y="38"/>
                      <a:pt x="78" y="44"/>
                    </a:cubicBezTo>
                    <a:cubicBezTo>
                      <a:pt x="78" y="45"/>
                      <a:pt x="79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2" y="45"/>
                      <a:pt x="83" y="43"/>
                    </a:cubicBezTo>
                    <a:cubicBezTo>
                      <a:pt x="86" y="38"/>
                      <a:pt x="88" y="28"/>
                      <a:pt x="85" y="19"/>
                    </a:cubicBezTo>
                    <a:close/>
                    <a:moveTo>
                      <a:pt x="34" y="19"/>
                    </a:moveTo>
                    <a:cubicBezTo>
                      <a:pt x="31" y="28"/>
                      <a:pt x="33" y="38"/>
                      <a:pt x="36" y="43"/>
                    </a:cubicBezTo>
                    <a:cubicBezTo>
                      <a:pt x="37" y="45"/>
                      <a:pt x="38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6"/>
                      <a:pt x="40" y="45"/>
                      <a:pt x="41" y="44"/>
                    </a:cubicBezTo>
                    <a:cubicBezTo>
                      <a:pt x="42" y="38"/>
                      <a:pt x="40" y="27"/>
                      <a:pt x="34" y="19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57">
                <a:extLst>
                  <a:ext uri="{FF2B5EF4-FFF2-40B4-BE49-F238E27FC236}">
                    <a16:creationId xmlns:a16="http://schemas.microsoft.com/office/drawing/2014/main" id="{5F7EE3C1-6B7D-41E1-82EB-CEDE6FAF2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7176" y="2068513"/>
                <a:ext cx="9525" cy="287338"/>
              </a:xfrm>
              <a:custGeom>
                <a:avLst/>
                <a:gdLst>
                  <a:gd name="T0" fmla="*/ 2 w 4"/>
                  <a:gd name="T1" fmla="*/ 119 h 119"/>
                  <a:gd name="T2" fmla="*/ 0 w 4"/>
                  <a:gd name="T3" fmla="*/ 117 h 119"/>
                  <a:gd name="T4" fmla="*/ 0 w 4"/>
                  <a:gd name="T5" fmla="*/ 2 h 119"/>
                  <a:gd name="T6" fmla="*/ 2 w 4"/>
                  <a:gd name="T7" fmla="*/ 0 h 119"/>
                  <a:gd name="T8" fmla="*/ 4 w 4"/>
                  <a:gd name="T9" fmla="*/ 2 h 119"/>
                  <a:gd name="T10" fmla="*/ 4 w 4"/>
                  <a:gd name="T11" fmla="*/ 117 h 119"/>
                  <a:gd name="T12" fmla="*/ 2 w 4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9">
                    <a:moveTo>
                      <a:pt x="2" y="119"/>
                    </a:moveTo>
                    <a:cubicBezTo>
                      <a:pt x="1" y="119"/>
                      <a:pt x="0" y="118"/>
                      <a:pt x="0" y="11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8"/>
                      <a:pt x="3" y="119"/>
                      <a:pt x="2" y="119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Rectangle 58">
                <a:extLst>
                  <a:ext uri="{FF2B5EF4-FFF2-40B4-BE49-F238E27FC236}">
                    <a16:creationId xmlns:a16="http://schemas.microsoft.com/office/drawing/2014/main" id="{DB2A7D61-5556-438C-B686-78E8F63632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26363" y="2330451"/>
                <a:ext cx="312738" cy="209550"/>
              </a:xfrm>
              <a:prstGeom prst="rect">
                <a:avLst/>
              </a:prstGeom>
              <a:solidFill>
                <a:srgbClr val="DD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59">
                <a:extLst>
                  <a:ext uri="{FF2B5EF4-FFF2-40B4-BE49-F238E27FC236}">
                    <a16:creationId xmlns:a16="http://schemas.microsoft.com/office/drawing/2014/main" id="{F82A8F43-0FA2-4168-BD3F-3B1CB4389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2336801"/>
                <a:ext cx="339725" cy="19050"/>
              </a:xfrm>
              <a:custGeom>
                <a:avLst/>
                <a:gdLst>
                  <a:gd name="T0" fmla="*/ 140 w 140"/>
                  <a:gd name="T1" fmla="*/ 4 h 8"/>
                  <a:gd name="T2" fmla="*/ 136 w 140"/>
                  <a:gd name="T3" fmla="*/ 8 h 8"/>
                  <a:gd name="T4" fmla="*/ 4 w 140"/>
                  <a:gd name="T5" fmla="*/ 8 h 8"/>
                  <a:gd name="T6" fmla="*/ 0 w 140"/>
                  <a:gd name="T7" fmla="*/ 4 h 8"/>
                  <a:gd name="T8" fmla="*/ 0 w 140"/>
                  <a:gd name="T9" fmla="*/ 4 h 8"/>
                  <a:gd name="T10" fmla="*/ 4 w 140"/>
                  <a:gd name="T11" fmla="*/ 0 h 8"/>
                  <a:gd name="T12" fmla="*/ 136 w 140"/>
                  <a:gd name="T13" fmla="*/ 0 h 8"/>
                  <a:gd name="T14" fmla="*/ 140 w 1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8">
                    <a:moveTo>
                      <a:pt x="140" y="4"/>
                    </a:moveTo>
                    <a:cubicBezTo>
                      <a:pt x="140" y="6"/>
                      <a:pt x="138" y="8"/>
                      <a:pt x="13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2"/>
                      <a:pt x="140" y="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60">
                <a:extLst>
                  <a:ext uri="{FF2B5EF4-FFF2-40B4-BE49-F238E27FC236}">
                    <a16:creationId xmlns:a16="http://schemas.microsoft.com/office/drawing/2014/main" id="{2A05F89D-76F4-4755-A643-F0F8E1BFDD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2376488"/>
                <a:ext cx="339725" cy="15875"/>
              </a:xfrm>
              <a:custGeom>
                <a:avLst/>
                <a:gdLst>
                  <a:gd name="T0" fmla="*/ 140 w 140"/>
                  <a:gd name="T1" fmla="*/ 3 h 7"/>
                  <a:gd name="T2" fmla="*/ 136 w 140"/>
                  <a:gd name="T3" fmla="*/ 7 h 7"/>
                  <a:gd name="T4" fmla="*/ 4 w 140"/>
                  <a:gd name="T5" fmla="*/ 7 h 7"/>
                  <a:gd name="T6" fmla="*/ 0 w 140"/>
                  <a:gd name="T7" fmla="*/ 3 h 7"/>
                  <a:gd name="T8" fmla="*/ 0 w 140"/>
                  <a:gd name="T9" fmla="*/ 3 h 7"/>
                  <a:gd name="T10" fmla="*/ 4 w 140"/>
                  <a:gd name="T11" fmla="*/ 0 h 7"/>
                  <a:gd name="T12" fmla="*/ 136 w 140"/>
                  <a:gd name="T13" fmla="*/ 0 h 7"/>
                  <a:gd name="T14" fmla="*/ 140 w 140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7">
                    <a:moveTo>
                      <a:pt x="140" y="3"/>
                    </a:moveTo>
                    <a:cubicBezTo>
                      <a:pt x="140" y="6"/>
                      <a:pt x="138" y="7"/>
                      <a:pt x="13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1"/>
                      <a:pt x="140" y="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61">
                <a:extLst>
                  <a:ext uri="{FF2B5EF4-FFF2-40B4-BE49-F238E27FC236}">
                    <a16:creationId xmlns:a16="http://schemas.microsoft.com/office/drawing/2014/main" id="{6FF403CA-C8E5-4600-B92A-5991C408F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2413001"/>
                <a:ext cx="339725" cy="19050"/>
              </a:xfrm>
              <a:custGeom>
                <a:avLst/>
                <a:gdLst>
                  <a:gd name="T0" fmla="*/ 140 w 140"/>
                  <a:gd name="T1" fmla="*/ 4 h 8"/>
                  <a:gd name="T2" fmla="*/ 136 w 140"/>
                  <a:gd name="T3" fmla="*/ 8 h 8"/>
                  <a:gd name="T4" fmla="*/ 4 w 140"/>
                  <a:gd name="T5" fmla="*/ 8 h 8"/>
                  <a:gd name="T6" fmla="*/ 0 w 140"/>
                  <a:gd name="T7" fmla="*/ 4 h 8"/>
                  <a:gd name="T8" fmla="*/ 0 w 140"/>
                  <a:gd name="T9" fmla="*/ 4 h 8"/>
                  <a:gd name="T10" fmla="*/ 4 w 140"/>
                  <a:gd name="T11" fmla="*/ 0 h 8"/>
                  <a:gd name="T12" fmla="*/ 136 w 140"/>
                  <a:gd name="T13" fmla="*/ 0 h 8"/>
                  <a:gd name="T14" fmla="*/ 140 w 1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8">
                    <a:moveTo>
                      <a:pt x="140" y="4"/>
                    </a:moveTo>
                    <a:cubicBezTo>
                      <a:pt x="140" y="6"/>
                      <a:pt x="138" y="8"/>
                      <a:pt x="13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2"/>
                      <a:pt x="140" y="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Oval 62">
                <a:extLst>
                  <a:ext uri="{FF2B5EF4-FFF2-40B4-BE49-F238E27FC236}">
                    <a16:creationId xmlns:a16="http://schemas.microsoft.com/office/drawing/2014/main" id="{8DFCAAF0-9C78-4A3B-BBEB-703271E81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8126" y="2576513"/>
                <a:ext cx="47625" cy="49213"/>
              </a:xfrm>
              <a:prstGeom prst="ellipse">
                <a:avLst/>
              </a:pr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63">
                <a:extLst>
                  <a:ext uri="{FF2B5EF4-FFF2-40B4-BE49-F238E27FC236}">
                    <a16:creationId xmlns:a16="http://schemas.microsoft.com/office/drawing/2014/main" id="{606A5859-15AD-431C-97F0-C57DF37D4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2447926"/>
                <a:ext cx="339725" cy="20638"/>
              </a:xfrm>
              <a:custGeom>
                <a:avLst/>
                <a:gdLst>
                  <a:gd name="T0" fmla="*/ 140 w 140"/>
                  <a:gd name="T1" fmla="*/ 4 h 8"/>
                  <a:gd name="T2" fmla="*/ 136 w 140"/>
                  <a:gd name="T3" fmla="*/ 8 h 8"/>
                  <a:gd name="T4" fmla="*/ 4 w 140"/>
                  <a:gd name="T5" fmla="*/ 8 h 8"/>
                  <a:gd name="T6" fmla="*/ 0 w 140"/>
                  <a:gd name="T7" fmla="*/ 4 h 8"/>
                  <a:gd name="T8" fmla="*/ 0 w 140"/>
                  <a:gd name="T9" fmla="*/ 4 h 8"/>
                  <a:gd name="T10" fmla="*/ 4 w 140"/>
                  <a:gd name="T11" fmla="*/ 0 h 8"/>
                  <a:gd name="T12" fmla="*/ 136 w 140"/>
                  <a:gd name="T13" fmla="*/ 0 h 8"/>
                  <a:gd name="T14" fmla="*/ 140 w 1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8">
                    <a:moveTo>
                      <a:pt x="140" y="4"/>
                    </a:moveTo>
                    <a:cubicBezTo>
                      <a:pt x="140" y="6"/>
                      <a:pt x="138" y="8"/>
                      <a:pt x="13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2"/>
                      <a:pt x="140" y="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64">
                <a:extLst>
                  <a:ext uri="{FF2B5EF4-FFF2-40B4-BE49-F238E27FC236}">
                    <a16:creationId xmlns:a16="http://schemas.microsoft.com/office/drawing/2014/main" id="{B6C5B954-2718-4D22-BF35-441E1FBC6B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2484438"/>
                <a:ext cx="339725" cy="20638"/>
              </a:xfrm>
              <a:custGeom>
                <a:avLst/>
                <a:gdLst>
                  <a:gd name="T0" fmla="*/ 140 w 140"/>
                  <a:gd name="T1" fmla="*/ 4 h 8"/>
                  <a:gd name="T2" fmla="*/ 136 w 140"/>
                  <a:gd name="T3" fmla="*/ 8 h 8"/>
                  <a:gd name="T4" fmla="*/ 4 w 140"/>
                  <a:gd name="T5" fmla="*/ 8 h 8"/>
                  <a:gd name="T6" fmla="*/ 0 w 140"/>
                  <a:gd name="T7" fmla="*/ 4 h 8"/>
                  <a:gd name="T8" fmla="*/ 0 w 140"/>
                  <a:gd name="T9" fmla="*/ 4 h 8"/>
                  <a:gd name="T10" fmla="*/ 4 w 140"/>
                  <a:gd name="T11" fmla="*/ 0 h 8"/>
                  <a:gd name="T12" fmla="*/ 136 w 140"/>
                  <a:gd name="T13" fmla="*/ 0 h 8"/>
                  <a:gd name="T14" fmla="*/ 140 w 1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8">
                    <a:moveTo>
                      <a:pt x="140" y="4"/>
                    </a:moveTo>
                    <a:cubicBezTo>
                      <a:pt x="140" y="6"/>
                      <a:pt x="138" y="8"/>
                      <a:pt x="13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2"/>
                      <a:pt x="140" y="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65">
                <a:extLst>
                  <a:ext uri="{FF2B5EF4-FFF2-40B4-BE49-F238E27FC236}">
                    <a16:creationId xmlns:a16="http://schemas.microsoft.com/office/drawing/2014/main" id="{030CD069-71B7-487F-B34E-28A2124F6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6363" y="2540001"/>
                <a:ext cx="312738" cy="71438"/>
              </a:xfrm>
              <a:custGeom>
                <a:avLst/>
                <a:gdLst>
                  <a:gd name="T0" fmla="*/ 64 w 129"/>
                  <a:gd name="T1" fmla="*/ 29 h 29"/>
                  <a:gd name="T2" fmla="*/ 129 w 129"/>
                  <a:gd name="T3" fmla="*/ 0 h 29"/>
                  <a:gd name="T4" fmla="*/ 0 w 129"/>
                  <a:gd name="T5" fmla="*/ 0 h 29"/>
                  <a:gd name="T6" fmla="*/ 64 w 129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29">
                    <a:moveTo>
                      <a:pt x="64" y="29"/>
                    </a:moveTo>
                    <a:cubicBezTo>
                      <a:pt x="90" y="29"/>
                      <a:pt x="113" y="18"/>
                      <a:pt x="1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18"/>
                      <a:pt x="39" y="29"/>
                      <a:pt x="64" y="29"/>
                    </a:cubicBezTo>
                    <a:close/>
                  </a:path>
                </a:pathLst>
              </a:custGeom>
              <a:solidFill>
                <a:srgbClr val="DD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66">
                <a:extLst>
                  <a:ext uri="{FF2B5EF4-FFF2-40B4-BE49-F238E27FC236}">
                    <a16:creationId xmlns:a16="http://schemas.microsoft.com/office/drawing/2014/main" id="{CDC6F74C-4886-4A8D-874F-F0BCDE210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2524126"/>
                <a:ext cx="339725" cy="15875"/>
              </a:xfrm>
              <a:custGeom>
                <a:avLst/>
                <a:gdLst>
                  <a:gd name="T0" fmla="*/ 140 w 140"/>
                  <a:gd name="T1" fmla="*/ 3 h 7"/>
                  <a:gd name="T2" fmla="*/ 136 w 140"/>
                  <a:gd name="T3" fmla="*/ 7 h 7"/>
                  <a:gd name="T4" fmla="*/ 4 w 140"/>
                  <a:gd name="T5" fmla="*/ 7 h 7"/>
                  <a:gd name="T6" fmla="*/ 0 w 140"/>
                  <a:gd name="T7" fmla="*/ 3 h 7"/>
                  <a:gd name="T8" fmla="*/ 0 w 140"/>
                  <a:gd name="T9" fmla="*/ 3 h 7"/>
                  <a:gd name="T10" fmla="*/ 4 w 140"/>
                  <a:gd name="T11" fmla="*/ 0 h 7"/>
                  <a:gd name="T12" fmla="*/ 136 w 140"/>
                  <a:gd name="T13" fmla="*/ 0 h 7"/>
                  <a:gd name="T14" fmla="*/ 140 w 140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7">
                    <a:moveTo>
                      <a:pt x="140" y="3"/>
                    </a:moveTo>
                    <a:cubicBezTo>
                      <a:pt x="140" y="6"/>
                      <a:pt x="138" y="7"/>
                      <a:pt x="13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8" y="0"/>
                      <a:pt x="140" y="1"/>
                      <a:pt x="140" y="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0580E46-667A-484B-A897-D25000DDEA81}"/>
                </a:ext>
              </a:extLst>
            </p:cNvPr>
            <p:cNvGrpSpPr/>
            <p:nvPr/>
          </p:nvGrpSpPr>
          <p:grpSpPr>
            <a:xfrm>
              <a:off x="7704138" y="2816226"/>
              <a:ext cx="638175" cy="1052513"/>
              <a:chOff x="7704138" y="2816226"/>
              <a:chExt cx="638175" cy="1052513"/>
            </a:xfrm>
          </p:grpSpPr>
          <p:sp>
            <p:nvSpPr>
              <p:cNvPr id="71" name="Freeform 67">
                <a:extLst>
                  <a:ext uri="{FF2B5EF4-FFF2-40B4-BE49-F238E27FC236}">
                    <a16:creationId xmlns:a16="http://schemas.microsoft.com/office/drawing/2014/main" id="{357DB05D-85E0-46E0-9931-826F8A5AA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138" y="2816226"/>
                <a:ext cx="638175" cy="1052513"/>
              </a:xfrm>
              <a:custGeom>
                <a:avLst/>
                <a:gdLst>
                  <a:gd name="T0" fmla="*/ 263 w 263"/>
                  <a:gd name="T1" fmla="*/ 407 h 434"/>
                  <a:gd name="T2" fmla="*/ 237 w 263"/>
                  <a:gd name="T3" fmla="*/ 434 h 434"/>
                  <a:gd name="T4" fmla="*/ 26 w 263"/>
                  <a:gd name="T5" fmla="*/ 434 h 434"/>
                  <a:gd name="T6" fmla="*/ 0 w 263"/>
                  <a:gd name="T7" fmla="*/ 407 h 434"/>
                  <a:gd name="T8" fmla="*/ 0 w 263"/>
                  <a:gd name="T9" fmla="*/ 26 h 434"/>
                  <a:gd name="T10" fmla="*/ 26 w 263"/>
                  <a:gd name="T11" fmla="*/ 0 h 434"/>
                  <a:gd name="T12" fmla="*/ 237 w 263"/>
                  <a:gd name="T13" fmla="*/ 0 h 434"/>
                  <a:gd name="T14" fmla="*/ 263 w 263"/>
                  <a:gd name="T15" fmla="*/ 26 h 434"/>
                  <a:gd name="T16" fmla="*/ 263 w 263"/>
                  <a:gd name="T17" fmla="*/ 407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434">
                    <a:moveTo>
                      <a:pt x="263" y="407"/>
                    </a:moveTo>
                    <a:cubicBezTo>
                      <a:pt x="263" y="422"/>
                      <a:pt x="251" y="434"/>
                      <a:pt x="237" y="434"/>
                    </a:cubicBezTo>
                    <a:cubicBezTo>
                      <a:pt x="26" y="434"/>
                      <a:pt x="26" y="434"/>
                      <a:pt x="26" y="434"/>
                    </a:cubicBezTo>
                    <a:cubicBezTo>
                      <a:pt x="12" y="434"/>
                      <a:pt x="0" y="422"/>
                      <a:pt x="0" y="40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51" y="0"/>
                      <a:pt x="263" y="12"/>
                      <a:pt x="263" y="26"/>
                    </a:cubicBezTo>
                    <a:lnTo>
                      <a:pt x="263" y="407"/>
                    </a:ln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68">
                <a:extLst>
                  <a:ext uri="{FF2B5EF4-FFF2-40B4-BE49-F238E27FC236}">
                    <a16:creationId xmlns:a16="http://schemas.microsoft.com/office/drawing/2014/main" id="{5E036F0C-3C65-4B5C-93D9-F0974D3EE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31126" y="2959101"/>
                <a:ext cx="584200" cy="76676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Oval 69">
                <a:extLst>
                  <a:ext uri="{FF2B5EF4-FFF2-40B4-BE49-F238E27FC236}">
                    <a16:creationId xmlns:a16="http://schemas.microsoft.com/office/drawing/2014/main" id="{203EB88D-B63A-4849-BFA3-34D9133A8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72438" y="2857501"/>
                <a:ext cx="15875" cy="14288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70">
                <a:extLst>
                  <a:ext uri="{FF2B5EF4-FFF2-40B4-BE49-F238E27FC236}">
                    <a16:creationId xmlns:a16="http://schemas.microsoft.com/office/drawing/2014/main" id="{F854D2E5-43B4-4FFE-9FAE-048E1B977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9726" y="2860676"/>
                <a:ext cx="103188" cy="9525"/>
              </a:xfrm>
              <a:custGeom>
                <a:avLst/>
                <a:gdLst>
                  <a:gd name="T0" fmla="*/ 41 w 43"/>
                  <a:gd name="T1" fmla="*/ 4 h 4"/>
                  <a:gd name="T2" fmla="*/ 2 w 43"/>
                  <a:gd name="T3" fmla="*/ 4 h 4"/>
                  <a:gd name="T4" fmla="*/ 0 w 43"/>
                  <a:gd name="T5" fmla="*/ 2 h 4"/>
                  <a:gd name="T6" fmla="*/ 2 w 43"/>
                  <a:gd name="T7" fmla="*/ 0 h 4"/>
                  <a:gd name="T8" fmla="*/ 41 w 43"/>
                  <a:gd name="T9" fmla="*/ 0 h 4"/>
                  <a:gd name="T10" fmla="*/ 43 w 43"/>
                  <a:gd name="T11" fmla="*/ 2 h 4"/>
                  <a:gd name="T12" fmla="*/ 41 w 4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">
                    <a:moveTo>
                      <a:pt x="4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0"/>
                      <a:pt x="43" y="1"/>
                      <a:pt x="43" y="2"/>
                    </a:cubicBezTo>
                    <a:cubicBezTo>
                      <a:pt x="43" y="3"/>
                      <a:pt x="42" y="4"/>
                      <a:pt x="41" y="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Oval 71">
                <a:extLst>
                  <a:ext uri="{FF2B5EF4-FFF2-40B4-BE49-F238E27FC236}">
                    <a16:creationId xmlns:a16="http://schemas.microsoft.com/office/drawing/2014/main" id="{146957D3-FF4E-463F-BE67-04D1D6422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88301" y="3762376"/>
                <a:ext cx="69850" cy="6985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Oval 72">
                <a:extLst>
                  <a:ext uri="{FF2B5EF4-FFF2-40B4-BE49-F238E27FC236}">
                    <a16:creationId xmlns:a16="http://schemas.microsoft.com/office/drawing/2014/main" id="{52437585-7C88-446A-A068-594DC06F5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13676" y="3546476"/>
                <a:ext cx="69850" cy="66675"/>
              </a:xfrm>
              <a:prstGeom prst="ellipse">
                <a:avLst/>
              </a:pr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3">
                <a:extLst>
                  <a:ext uri="{FF2B5EF4-FFF2-40B4-BE49-F238E27FC236}">
                    <a16:creationId xmlns:a16="http://schemas.microsoft.com/office/drawing/2014/main" id="{5B967FFC-8DF2-44D6-A1CE-90D1CBB09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7488" y="3279776"/>
                <a:ext cx="368300" cy="252413"/>
              </a:xfrm>
              <a:custGeom>
                <a:avLst/>
                <a:gdLst>
                  <a:gd name="T0" fmla="*/ 88 w 152"/>
                  <a:gd name="T1" fmla="*/ 104 h 104"/>
                  <a:gd name="T2" fmla="*/ 64 w 152"/>
                  <a:gd name="T3" fmla="*/ 104 h 104"/>
                  <a:gd name="T4" fmla="*/ 48 w 152"/>
                  <a:gd name="T5" fmla="*/ 88 h 104"/>
                  <a:gd name="T6" fmla="*/ 48 w 152"/>
                  <a:gd name="T7" fmla="*/ 16 h 104"/>
                  <a:gd name="T8" fmla="*/ 40 w 152"/>
                  <a:gd name="T9" fmla="*/ 8 h 104"/>
                  <a:gd name="T10" fmla="*/ 16 w 152"/>
                  <a:gd name="T11" fmla="*/ 8 h 104"/>
                  <a:gd name="T12" fmla="*/ 8 w 152"/>
                  <a:gd name="T13" fmla="*/ 16 h 104"/>
                  <a:gd name="T14" fmla="*/ 8 w 152"/>
                  <a:gd name="T15" fmla="*/ 100 h 104"/>
                  <a:gd name="T16" fmla="*/ 0 w 152"/>
                  <a:gd name="T17" fmla="*/ 100 h 104"/>
                  <a:gd name="T18" fmla="*/ 0 w 152"/>
                  <a:gd name="T19" fmla="*/ 16 h 104"/>
                  <a:gd name="T20" fmla="*/ 16 w 152"/>
                  <a:gd name="T21" fmla="*/ 0 h 104"/>
                  <a:gd name="T22" fmla="*/ 40 w 152"/>
                  <a:gd name="T23" fmla="*/ 0 h 104"/>
                  <a:gd name="T24" fmla="*/ 56 w 152"/>
                  <a:gd name="T25" fmla="*/ 16 h 104"/>
                  <a:gd name="T26" fmla="*/ 56 w 152"/>
                  <a:gd name="T27" fmla="*/ 88 h 104"/>
                  <a:gd name="T28" fmla="*/ 64 w 152"/>
                  <a:gd name="T29" fmla="*/ 96 h 104"/>
                  <a:gd name="T30" fmla="*/ 88 w 152"/>
                  <a:gd name="T31" fmla="*/ 96 h 104"/>
                  <a:gd name="T32" fmla="*/ 97 w 152"/>
                  <a:gd name="T33" fmla="*/ 88 h 104"/>
                  <a:gd name="T34" fmla="*/ 97 w 152"/>
                  <a:gd name="T35" fmla="*/ 64 h 104"/>
                  <a:gd name="T36" fmla="*/ 113 w 152"/>
                  <a:gd name="T37" fmla="*/ 48 h 104"/>
                  <a:gd name="T38" fmla="*/ 137 w 152"/>
                  <a:gd name="T39" fmla="*/ 48 h 104"/>
                  <a:gd name="T40" fmla="*/ 145 w 152"/>
                  <a:gd name="T41" fmla="*/ 40 h 104"/>
                  <a:gd name="T42" fmla="*/ 145 w 152"/>
                  <a:gd name="T43" fmla="*/ 4 h 104"/>
                  <a:gd name="T44" fmla="*/ 152 w 152"/>
                  <a:gd name="T45" fmla="*/ 4 h 104"/>
                  <a:gd name="T46" fmla="*/ 152 w 152"/>
                  <a:gd name="T47" fmla="*/ 40 h 104"/>
                  <a:gd name="T48" fmla="*/ 137 w 152"/>
                  <a:gd name="T49" fmla="*/ 56 h 104"/>
                  <a:gd name="T50" fmla="*/ 113 w 152"/>
                  <a:gd name="T51" fmla="*/ 56 h 104"/>
                  <a:gd name="T52" fmla="*/ 104 w 152"/>
                  <a:gd name="T53" fmla="*/ 64 h 104"/>
                  <a:gd name="T54" fmla="*/ 104 w 152"/>
                  <a:gd name="T55" fmla="*/ 88 h 104"/>
                  <a:gd name="T56" fmla="*/ 88 w 152"/>
                  <a:gd name="T5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2" h="104">
                    <a:moveTo>
                      <a:pt x="88" y="104"/>
                    </a:moveTo>
                    <a:cubicBezTo>
                      <a:pt x="64" y="104"/>
                      <a:pt x="64" y="104"/>
                      <a:pt x="64" y="104"/>
                    </a:cubicBezTo>
                    <a:cubicBezTo>
                      <a:pt x="56" y="104"/>
                      <a:pt x="48" y="97"/>
                      <a:pt x="48" y="88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1"/>
                      <a:pt x="45" y="8"/>
                      <a:pt x="40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1"/>
                      <a:pt x="8" y="16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9" y="0"/>
                      <a:pt x="56" y="7"/>
                      <a:pt x="56" y="16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92"/>
                      <a:pt x="60" y="96"/>
                      <a:pt x="64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93" y="96"/>
                      <a:pt x="97" y="92"/>
                      <a:pt x="97" y="88"/>
                    </a:cubicBezTo>
                    <a:cubicBezTo>
                      <a:pt x="97" y="64"/>
                      <a:pt x="97" y="64"/>
                      <a:pt x="97" y="64"/>
                    </a:cubicBezTo>
                    <a:cubicBezTo>
                      <a:pt x="97" y="55"/>
                      <a:pt x="104" y="48"/>
                      <a:pt x="113" y="48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41" y="48"/>
                      <a:pt x="145" y="44"/>
                      <a:pt x="145" y="40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2" y="49"/>
                      <a:pt x="145" y="56"/>
                      <a:pt x="137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08" y="56"/>
                      <a:pt x="104" y="59"/>
                      <a:pt x="104" y="64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97"/>
                      <a:pt x="97" y="104"/>
                      <a:pt x="88" y="104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4">
                <a:extLst>
                  <a:ext uri="{FF2B5EF4-FFF2-40B4-BE49-F238E27FC236}">
                    <a16:creationId xmlns:a16="http://schemas.microsoft.com/office/drawing/2014/main" id="{5E38AD7A-36AB-4509-8CD8-BF52BD84D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4988" y="3078163"/>
                <a:ext cx="85725" cy="173038"/>
              </a:xfrm>
              <a:custGeom>
                <a:avLst/>
                <a:gdLst>
                  <a:gd name="T0" fmla="*/ 35 w 35"/>
                  <a:gd name="T1" fmla="*/ 17 h 71"/>
                  <a:gd name="T2" fmla="*/ 18 w 35"/>
                  <a:gd name="T3" fmla="*/ 71 h 71"/>
                  <a:gd name="T4" fmla="*/ 0 w 35"/>
                  <a:gd name="T5" fmla="*/ 17 h 71"/>
                  <a:gd name="T6" fmla="*/ 18 w 35"/>
                  <a:gd name="T7" fmla="*/ 0 h 71"/>
                  <a:gd name="T8" fmla="*/ 35 w 35"/>
                  <a:gd name="T9" fmla="*/ 1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1">
                    <a:moveTo>
                      <a:pt x="35" y="17"/>
                    </a:moveTo>
                    <a:cubicBezTo>
                      <a:pt x="35" y="27"/>
                      <a:pt x="18" y="71"/>
                      <a:pt x="18" y="71"/>
                    </a:cubicBezTo>
                    <a:cubicBezTo>
                      <a:pt x="18" y="71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7" y="0"/>
                      <a:pt x="35" y="8"/>
                      <a:pt x="35" y="17"/>
                    </a:cubicBezTo>
                    <a:close/>
                  </a:path>
                </a:pathLst>
              </a:cu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Oval 75">
                <a:extLst>
                  <a:ext uri="{FF2B5EF4-FFF2-40B4-BE49-F238E27FC236}">
                    <a16:creationId xmlns:a16="http://schemas.microsoft.com/office/drawing/2014/main" id="{52D114A3-9F63-4BC6-B599-92ECCE185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7213" y="3101976"/>
                <a:ext cx="41275" cy="41275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061EDE4-E8E9-4C81-8230-3A3514C80910}"/>
                </a:ext>
              </a:extLst>
            </p:cNvPr>
            <p:cNvGrpSpPr/>
            <p:nvPr/>
          </p:nvGrpSpPr>
          <p:grpSpPr>
            <a:xfrm>
              <a:off x="6400801" y="871538"/>
              <a:ext cx="944563" cy="1239838"/>
              <a:chOff x="6400801" y="871538"/>
              <a:chExt cx="944563" cy="1239838"/>
            </a:xfrm>
          </p:grpSpPr>
          <p:sp>
            <p:nvSpPr>
              <p:cNvPr id="25" name="Freeform 76">
                <a:extLst>
                  <a:ext uri="{FF2B5EF4-FFF2-40B4-BE49-F238E27FC236}">
                    <a16:creationId xmlns:a16="http://schemas.microsoft.com/office/drawing/2014/main" id="{BF772916-8B57-47B4-92A0-5481115DA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0801" y="1166813"/>
                <a:ext cx="944563" cy="944563"/>
              </a:xfrm>
              <a:custGeom>
                <a:avLst/>
                <a:gdLst>
                  <a:gd name="T0" fmla="*/ 595 w 595"/>
                  <a:gd name="T1" fmla="*/ 595 h 595"/>
                  <a:gd name="T2" fmla="*/ 0 w 595"/>
                  <a:gd name="T3" fmla="*/ 595 h 595"/>
                  <a:gd name="T4" fmla="*/ 14 w 595"/>
                  <a:gd name="T5" fmla="*/ 0 h 595"/>
                  <a:gd name="T6" fmla="*/ 585 w 595"/>
                  <a:gd name="T7" fmla="*/ 0 h 595"/>
                  <a:gd name="T8" fmla="*/ 595 w 595"/>
                  <a:gd name="T9" fmla="*/ 595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595">
                    <a:moveTo>
                      <a:pt x="595" y="595"/>
                    </a:moveTo>
                    <a:lnTo>
                      <a:pt x="0" y="595"/>
                    </a:lnTo>
                    <a:lnTo>
                      <a:pt x="14" y="0"/>
                    </a:lnTo>
                    <a:lnTo>
                      <a:pt x="585" y="0"/>
                    </a:lnTo>
                    <a:lnTo>
                      <a:pt x="595" y="595"/>
                    </a:lnTo>
                    <a:close/>
                  </a:path>
                </a:pathLst>
              </a:custGeom>
              <a:solidFill>
                <a:srgbClr val="EF7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77">
                <a:extLst>
                  <a:ext uri="{FF2B5EF4-FFF2-40B4-BE49-F238E27FC236}">
                    <a16:creationId xmlns:a16="http://schemas.microsoft.com/office/drawing/2014/main" id="{69DE57D9-54CB-4884-8891-A76EEFAC4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7013" y="871538"/>
                <a:ext cx="596900" cy="368300"/>
              </a:xfrm>
              <a:custGeom>
                <a:avLst/>
                <a:gdLst>
                  <a:gd name="T0" fmla="*/ 246 w 246"/>
                  <a:gd name="T1" fmla="*/ 152 h 152"/>
                  <a:gd name="T2" fmla="*/ 236 w 246"/>
                  <a:gd name="T3" fmla="*/ 152 h 152"/>
                  <a:gd name="T4" fmla="*/ 123 w 246"/>
                  <a:gd name="T5" fmla="*/ 10 h 152"/>
                  <a:gd name="T6" fmla="*/ 10 w 246"/>
                  <a:gd name="T7" fmla="*/ 152 h 152"/>
                  <a:gd name="T8" fmla="*/ 0 w 246"/>
                  <a:gd name="T9" fmla="*/ 152 h 152"/>
                  <a:gd name="T10" fmla="*/ 36 w 246"/>
                  <a:gd name="T11" fmla="*/ 45 h 152"/>
                  <a:gd name="T12" fmla="*/ 123 w 246"/>
                  <a:gd name="T13" fmla="*/ 0 h 152"/>
                  <a:gd name="T14" fmla="*/ 210 w 246"/>
                  <a:gd name="T15" fmla="*/ 45 h 152"/>
                  <a:gd name="T16" fmla="*/ 246 w 246"/>
                  <a:gd name="T17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152">
                    <a:moveTo>
                      <a:pt x="246" y="152"/>
                    </a:moveTo>
                    <a:cubicBezTo>
                      <a:pt x="236" y="152"/>
                      <a:pt x="236" y="152"/>
                      <a:pt x="236" y="152"/>
                    </a:cubicBezTo>
                    <a:cubicBezTo>
                      <a:pt x="236" y="74"/>
                      <a:pt x="186" y="10"/>
                      <a:pt x="123" y="10"/>
                    </a:cubicBezTo>
                    <a:cubicBezTo>
                      <a:pt x="61" y="10"/>
                      <a:pt x="10" y="74"/>
                      <a:pt x="10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12"/>
                      <a:pt x="13" y="74"/>
                      <a:pt x="36" y="45"/>
                    </a:cubicBezTo>
                    <a:cubicBezTo>
                      <a:pt x="59" y="16"/>
                      <a:pt x="90" y="0"/>
                      <a:pt x="123" y="0"/>
                    </a:cubicBezTo>
                    <a:cubicBezTo>
                      <a:pt x="156" y="0"/>
                      <a:pt x="187" y="16"/>
                      <a:pt x="210" y="45"/>
                    </a:cubicBezTo>
                    <a:cubicBezTo>
                      <a:pt x="233" y="74"/>
                      <a:pt x="246" y="112"/>
                      <a:pt x="246" y="152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Oval 78">
                <a:extLst>
                  <a:ext uri="{FF2B5EF4-FFF2-40B4-BE49-F238E27FC236}">
                    <a16:creationId xmlns:a16="http://schemas.microsoft.com/office/drawing/2014/main" id="{8EC29CB2-6572-4512-9DF9-17BCCFA95E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5338" y="1222376"/>
                <a:ext cx="36513" cy="36513"/>
              </a:xfrm>
              <a:prstGeom prst="ellipse">
                <a:avLst/>
              </a:pr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Oval 79">
                <a:extLst>
                  <a:ext uri="{FF2B5EF4-FFF2-40B4-BE49-F238E27FC236}">
                    <a16:creationId xmlns:a16="http://schemas.microsoft.com/office/drawing/2014/main" id="{DB850A36-4C98-42F2-94AF-324118313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2251" y="1222376"/>
                <a:ext cx="36513" cy="36513"/>
              </a:xfrm>
              <a:prstGeom prst="ellipse">
                <a:avLst/>
              </a:prstGeom>
              <a:solidFill>
                <a:srgbClr val="4E4A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80">
                <a:extLst>
                  <a:ext uri="{FF2B5EF4-FFF2-40B4-BE49-F238E27FC236}">
                    <a16:creationId xmlns:a16="http://schemas.microsoft.com/office/drawing/2014/main" id="{97F80C70-E458-491A-B11D-7867274A3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7026" y="1770063"/>
                <a:ext cx="196850" cy="114300"/>
              </a:xfrm>
              <a:custGeom>
                <a:avLst/>
                <a:gdLst>
                  <a:gd name="T0" fmla="*/ 81 w 81"/>
                  <a:gd name="T1" fmla="*/ 47 h 47"/>
                  <a:gd name="T2" fmla="*/ 35 w 81"/>
                  <a:gd name="T3" fmla="*/ 35 h 47"/>
                  <a:gd name="T4" fmla="*/ 0 w 81"/>
                  <a:gd name="T5" fmla="*/ 5 h 47"/>
                  <a:gd name="T6" fmla="*/ 8 w 81"/>
                  <a:gd name="T7" fmla="*/ 0 h 47"/>
                  <a:gd name="T8" fmla="*/ 39 w 81"/>
                  <a:gd name="T9" fmla="*/ 27 h 47"/>
                  <a:gd name="T10" fmla="*/ 81 w 81"/>
                  <a:gd name="T11" fmla="*/ 37 h 47"/>
                  <a:gd name="T12" fmla="*/ 81 w 8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7">
                    <a:moveTo>
                      <a:pt x="81" y="47"/>
                    </a:moveTo>
                    <a:cubicBezTo>
                      <a:pt x="65" y="47"/>
                      <a:pt x="49" y="43"/>
                      <a:pt x="35" y="35"/>
                    </a:cubicBezTo>
                    <a:cubicBezTo>
                      <a:pt x="21" y="28"/>
                      <a:pt x="9" y="18"/>
                      <a:pt x="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6" y="11"/>
                      <a:pt x="27" y="20"/>
                      <a:pt x="39" y="27"/>
                    </a:cubicBezTo>
                    <a:cubicBezTo>
                      <a:pt x="52" y="33"/>
                      <a:pt x="66" y="37"/>
                      <a:pt x="81" y="37"/>
                    </a:cubicBezTo>
                    <a:lnTo>
                      <a:pt x="81" y="4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81">
                <a:extLst>
                  <a:ext uri="{FF2B5EF4-FFF2-40B4-BE49-F238E27FC236}">
                    <a16:creationId xmlns:a16="http://schemas.microsoft.com/office/drawing/2014/main" id="{62BC0E63-1FEE-4630-B68E-0840478B4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770063"/>
                <a:ext cx="198438" cy="114300"/>
              </a:xfrm>
              <a:custGeom>
                <a:avLst/>
                <a:gdLst>
                  <a:gd name="T0" fmla="*/ 0 w 82"/>
                  <a:gd name="T1" fmla="*/ 47 h 47"/>
                  <a:gd name="T2" fmla="*/ 0 w 82"/>
                  <a:gd name="T3" fmla="*/ 37 h 47"/>
                  <a:gd name="T4" fmla="*/ 42 w 82"/>
                  <a:gd name="T5" fmla="*/ 27 h 47"/>
                  <a:gd name="T6" fmla="*/ 74 w 82"/>
                  <a:gd name="T7" fmla="*/ 0 h 47"/>
                  <a:gd name="T8" fmla="*/ 82 w 82"/>
                  <a:gd name="T9" fmla="*/ 5 h 47"/>
                  <a:gd name="T10" fmla="*/ 47 w 82"/>
                  <a:gd name="T11" fmla="*/ 35 h 47"/>
                  <a:gd name="T12" fmla="*/ 0 w 8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7">
                    <a:moveTo>
                      <a:pt x="0" y="47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15" y="37"/>
                      <a:pt x="29" y="33"/>
                      <a:pt x="42" y="27"/>
                    </a:cubicBezTo>
                    <a:cubicBezTo>
                      <a:pt x="55" y="20"/>
                      <a:pt x="65" y="11"/>
                      <a:pt x="74" y="0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72" y="18"/>
                      <a:pt x="60" y="28"/>
                      <a:pt x="47" y="35"/>
                    </a:cubicBezTo>
                    <a:cubicBezTo>
                      <a:pt x="32" y="43"/>
                      <a:pt x="16" y="47"/>
                      <a:pt x="0" y="47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82">
                <a:extLst>
                  <a:ext uri="{FF2B5EF4-FFF2-40B4-BE49-F238E27FC236}">
                    <a16:creationId xmlns:a16="http://schemas.microsoft.com/office/drawing/2014/main" id="{AF224F40-E939-4584-BCB0-471255C788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876" y="1860551"/>
                <a:ext cx="1588" cy="238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83">
                <a:extLst>
                  <a:ext uri="{FF2B5EF4-FFF2-40B4-BE49-F238E27FC236}">
                    <a16:creationId xmlns:a16="http://schemas.microsoft.com/office/drawing/2014/main" id="{19D1F5F2-A72B-4C14-ABA3-06D3D6158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0988" y="1639888"/>
                <a:ext cx="65088" cy="142875"/>
              </a:xfrm>
              <a:custGeom>
                <a:avLst/>
                <a:gdLst>
                  <a:gd name="T0" fmla="*/ 19 w 27"/>
                  <a:gd name="T1" fmla="*/ 59 h 59"/>
                  <a:gd name="T2" fmla="*/ 0 w 27"/>
                  <a:gd name="T3" fmla="*/ 0 h 59"/>
                  <a:gd name="T4" fmla="*/ 10 w 27"/>
                  <a:gd name="T5" fmla="*/ 0 h 59"/>
                  <a:gd name="T6" fmla="*/ 27 w 27"/>
                  <a:gd name="T7" fmla="*/ 54 h 59"/>
                  <a:gd name="T8" fmla="*/ 19 w 27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9">
                    <a:moveTo>
                      <a:pt x="19" y="59"/>
                    </a:moveTo>
                    <a:cubicBezTo>
                      <a:pt x="6" y="42"/>
                      <a:pt x="0" y="22"/>
                      <a:pt x="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9"/>
                      <a:pt x="16" y="38"/>
                      <a:pt x="27" y="54"/>
                    </a:cubicBezTo>
                    <a:lnTo>
                      <a:pt x="19" y="5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84">
                <a:extLst>
                  <a:ext uri="{FF2B5EF4-FFF2-40B4-BE49-F238E27FC236}">
                    <a16:creationId xmlns:a16="http://schemas.microsoft.com/office/drawing/2014/main" id="{EEA97467-A776-4CF9-BBE7-50AA7C0AC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876" y="1397001"/>
                <a:ext cx="1588" cy="22225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85">
                <a:extLst>
                  <a:ext uri="{FF2B5EF4-FFF2-40B4-BE49-F238E27FC236}">
                    <a16:creationId xmlns:a16="http://schemas.microsoft.com/office/drawing/2014/main" id="{7488BE0D-8935-4B2F-8774-ACD5B8217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397001"/>
                <a:ext cx="195263" cy="111125"/>
              </a:xfrm>
              <a:custGeom>
                <a:avLst/>
                <a:gdLst>
                  <a:gd name="T0" fmla="*/ 73 w 81"/>
                  <a:gd name="T1" fmla="*/ 46 h 46"/>
                  <a:gd name="T2" fmla="*/ 42 w 81"/>
                  <a:gd name="T3" fmla="*/ 19 h 46"/>
                  <a:gd name="T4" fmla="*/ 0 w 81"/>
                  <a:gd name="T5" fmla="*/ 9 h 46"/>
                  <a:gd name="T6" fmla="*/ 0 w 81"/>
                  <a:gd name="T7" fmla="*/ 0 h 46"/>
                  <a:gd name="T8" fmla="*/ 46 w 81"/>
                  <a:gd name="T9" fmla="*/ 11 h 46"/>
                  <a:gd name="T10" fmla="*/ 81 w 81"/>
                  <a:gd name="T11" fmla="*/ 40 h 46"/>
                  <a:gd name="T12" fmla="*/ 73 w 81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73" y="46"/>
                    </a:moveTo>
                    <a:cubicBezTo>
                      <a:pt x="65" y="35"/>
                      <a:pt x="54" y="26"/>
                      <a:pt x="42" y="19"/>
                    </a:cubicBezTo>
                    <a:cubicBezTo>
                      <a:pt x="29" y="13"/>
                      <a:pt x="15" y="9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32" y="3"/>
                      <a:pt x="46" y="11"/>
                    </a:cubicBezTo>
                    <a:cubicBezTo>
                      <a:pt x="60" y="18"/>
                      <a:pt x="72" y="28"/>
                      <a:pt x="81" y="40"/>
                    </a:cubicBezTo>
                    <a:lnTo>
                      <a:pt x="73" y="4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86">
                <a:extLst>
                  <a:ext uri="{FF2B5EF4-FFF2-40B4-BE49-F238E27FC236}">
                    <a16:creationId xmlns:a16="http://schemas.microsoft.com/office/drawing/2014/main" id="{F0298B0B-27CE-4CAA-BEC9-85A95A300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7026" y="1397001"/>
                <a:ext cx="196850" cy="111125"/>
              </a:xfrm>
              <a:custGeom>
                <a:avLst/>
                <a:gdLst>
                  <a:gd name="T0" fmla="*/ 8 w 81"/>
                  <a:gd name="T1" fmla="*/ 46 h 46"/>
                  <a:gd name="T2" fmla="*/ 0 w 81"/>
                  <a:gd name="T3" fmla="*/ 40 h 46"/>
                  <a:gd name="T4" fmla="*/ 35 w 81"/>
                  <a:gd name="T5" fmla="*/ 11 h 46"/>
                  <a:gd name="T6" fmla="*/ 81 w 81"/>
                  <a:gd name="T7" fmla="*/ 0 h 46"/>
                  <a:gd name="T8" fmla="*/ 81 w 81"/>
                  <a:gd name="T9" fmla="*/ 9 h 46"/>
                  <a:gd name="T10" fmla="*/ 40 w 81"/>
                  <a:gd name="T11" fmla="*/ 19 h 46"/>
                  <a:gd name="T12" fmla="*/ 8 w 81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8" y="46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10" y="28"/>
                      <a:pt x="22" y="18"/>
                      <a:pt x="35" y="11"/>
                    </a:cubicBezTo>
                    <a:cubicBezTo>
                      <a:pt x="49" y="3"/>
                      <a:pt x="65" y="0"/>
                      <a:pt x="81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66" y="9"/>
                      <a:pt x="53" y="13"/>
                      <a:pt x="40" y="19"/>
                    </a:cubicBezTo>
                    <a:cubicBezTo>
                      <a:pt x="27" y="26"/>
                      <a:pt x="17" y="35"/>
                      <a:pt x="8" y="46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87">
                <a:extLst>
                  <a:ext uri="{FF2B5EF4-FFF2-40B4-BE49-F238E27FC236}">
                    <a16:creationId xmlns:a16="http://schemas.microsoft.com/office/drawing/2014/main" id="{6D246FFA-B781-4A1F-871C-420D311FF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0988" y="1493838"/>
                <a:ext cx="65088" cy="146050"/>
              </a:xfrm>
              <a:custGeom>
                <a:avLst/>
                <a:gdLst>
                  <a:gd name="T0" fmla="*/ 10 w 27"/>
                  <a:gd name="T1" fmla="*/ 60 h 60"/>
                  <a:gd name="T2" fmla="*/ 0 w 27"/>
                  <a:gd name="T3" fmla="*/ 60 h 60"/>
                  <a:gd name="T4" fmla="*/ 19 w 27"/>
                  <a:gd name="T5" fmla="*/ 0 h 60"/>
                  <a:gd name="T6" fmla="*/ 27 w 27"/>
                  <a:gd name="T7" fmla="*/ 6 h 60"/>
                  <a:gd name="T8" fmla="*/ 10 w 27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0">
                    <a:moveTo>
                      <a:pt x="10" y="6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38"/>
                      <a:pt x="7" y="18"/>
                      <a:pt x="19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6" y="22"/>
                      <a:pt x="10" y="41"/>
                      <a:pt x="10" y="6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88">
                <a:extLst>
                  <a:ext uri="{FF2B5EF4-FFF2-40B4-BE49-F238E27FC236}">
                    <a16:creationId xmlns:a16="http://schemas.microsoft.com/office/drawing/2014/main" id="{0D2EA79E-39DE-462A-BE2C-53CDF713A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876" y="1860551"/>
                <a:ext cx="1588" cy="238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89">
                <a:extLst>
                  <a:ext uri="{FF2B5EF4-FFF2-40B4-BE49-F238E27FC236}">
                    <a16:creationId xmlns:a16="http://schemas.microsoft.com/office/drawing/2014/main" id="{5F87A377-5752-438D-BD3E-A1344B136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3263" y="1639888"/>
                <a:ext cx="65088" cy="142875"/>
              </a:xfrm>
              <a:custGeom>
                <a:avLst/>
                <a:gdLst>
                  <a:gd name="T0" fmla="*/ 8 w 27"/>
                  <a:gd name="T1" fmla="*/ 59 h 59"/>
                  <a:gd name="T2" fmla="*/ 0 w 27"/>
                  <a:gd name="T3" fmla="*/ 54 h 59"/>
                  <a:gd name="T4" fmla="*/ 17 w 27"/>
                  <a:gd name="T5" fmla="*/ 0 h 59"/>
                  <a:gd name="T6" fmla="*/ 27 w 27"/>
                  <a:gd name="T7" fmla="*/ 0 h 59"/>
                  <a:gd name="T8" fmla="*/ 8 w 27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9">
                    <a:moveTo>
                      <a:pt x="8" y="59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11" y="38"/>
                      <a:pt x="17" y="19"/>
                      <a:pt x="1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2"/>
                      <a:pt x="20" y="42"/>
                      <a:pt x="8" y="5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90">
                <a:extLst>
                  <a:ext uri="{FF2B5EF4-FFF2-40B4-BE49-F238E27FC236}">
                    <a16:creationId xmlns:a16="http://schemas.microsoft.com/office/drawing/2014/main" id="{98613319-BD4E-4BF7-B4C0-2F35F33F64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876" y="1397001"/>
                <a:ext cx="1588" cy="22225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91">
                <a:extLst>
                  <a:ext uri="{FF2B5EF4-FFF2-40B4-BE49-F238E27FC236}">
                    <a16:creationId xmlns:a16="http://schemas.microsoft.com/office/drawing/2014/main" id="{A3EEC453-6AB1-4D4F-84EF-22F8774A3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088" y="1493838"/>
                <a:ext cx="68263" cy="146050"/>
              </a:xfrm>
              <a:custGeom>
                <a:avLst/>
                <a:gdLst>
                  <a:gd name="T0" fmla="*/ 28 w 28"/>
                  <a:gd name="T1" fmla="*/ 60 h 60"/>
                  <a:gd name="T2" fmla="*/ 18 w 28"/>
                  <a:gd name="T3" fmla="*/ 60 h 60"/>
                  <a:gd name="T4" fmla="*/ 0 w 28"/>
                  <a:gd name="T5" fmla="*/ 6 h 60"/>
                  <a:gd name="T6" fmla="*/ 8 w 28"/>
                  <a:gd name="T7" fmla="*/ 0 h 60"/>
                  <a:gd name="T8" fmla="*/ 28 w 28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0">
                    <a:moveTo>
                      <a:pt x="28" y="60"/>
                    </a:move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41"/>
                      <a:pt x="12" y="22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1" y="18"/>
                      <a:pt x="28" y="38"/>
                      <a:pt x="28" y="6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92">
                <a:extLst>
                  <a:ext uri="{FF2B5EF4-FFF2-40B4-BE49-F238E27FC236}">
                    <a16:creationId xmlns:a16="http://schemas.microsoft.com/office/drawing/2014/main" id="{6F0DBF96-45C1-423D-A4FF-967FBA262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9763" y="1627188"/>
                <a:ext cx="115888" cy="238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93">
                <a:extLst>
                  <a:ext uri="{FF2B5EF4-FFF2-40B4-BE49-F238E27FC236}">
                    <a16:creationId xmlns:a16="http://schemas.microsoft.com/office/drawing/2014/main" id="{D3DBC0DF-2BEE-4A44-B845-45CCCBD16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876" y="1627188"/>
                <a:ext cx="115888" cy="238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94">
                <a:extLst>
                  <a:ext uri="{FF2B5EF4-FFF2-40B4-BE49-F238E27FC236}">
                    <a16:creationId xmlns:a16="http://schemas.microsoft.com/office/drawing/2014/main" id="{DB6DB4DD-E959-487F-903C-6298599FD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3688" y="1627188"/>
                <a:ext cx="112713" cy="238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95">
                <a:extLst>
                  <a:ext uri="{FF2B5EF4-FFF2-40B4-BE49-F238E27FC236}">
                    <a16:creationId xmlns:a16="http://schemas.microsoft.com/office/drawing/2014/main" id="{0A220885-8C09-421F-9B06-6F914AD1F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6401" y="1627188"/>
                <a:ext cx="117475" cy="238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96">
                <a:extLst>
                  <a:ext uri="{FF2B5EF4-FFF2-40B4-BE49-F238E27FC236}">
                    <a16:creationId xmlns:a16="http://schemas.microsoft.com/office/drawing/2014/main" id="{DDC4FE1C-C22D-4DA7-8C1D-C4E84F93A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1176" y="1871663"/>
                <a:ext cx="2381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97">
                <a:extLst>
                  <a:ext uri="{FF2B5EF4-FFF2-40B4-BE49-F238E27FC236}">
                    <a16:creationId xmlns:a16="http://schemas.microsoft.com/office/drawing/2014/main" id="{9496D4CC-B205-41DC-B29B-644A9E0F3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1176" y="1639888"/>
                <a:ext cx="23813" cy="9683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98">
                <a:extLst>
                  <a:ext uri="{FF2B5EF4-FFF2-40B4-BE49-F238E27FC236}">
                    <a16:creationId xmlns:a16="http://schemas.microsoft.com/office/drawing/2014/main" id="{B3913D31-28CE-4895-AD43-6F67336E7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1176" y="1406526"/>
                <a:ext cx="23813" cy="133350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99">
                <a:extLst>
                  <a:ext uri="{FF2B5EF4-FFF2-40B4-BE49-F238E27FC236}">
                    <a16:creationId xmlns:a16="http://schemas.microsoft.com/office/drawing/2014/main" id="{C3B7E88C-2388-45ED-917A-A299A69BBC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1176" y="1539876"/>
                <a:ext cx="23813" cy="100013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100">
                <a:extLst>
                  <a:ext uri="{FF2B5EF4-FFF2-40B4-BE49-F238E27FC236}">
                    <a16:creationId xmlns:a16="http://schemas.microsoft.com/office/drawing/2014/main" id="{345DF77F-063A-405F-9281-25CF6AC9B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1176" y="1406526"/>
                <a:ext cx="2381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101">
                <a:extLst>
                  <a:ext uri="{FF2B5EF4-FFF2-40B4-BE49-F238E27FC236}">
                    <a16:creationId xmlns:a16="http://schemas.microsoft.com/office/drawing/2014/main" id="{996AED84-7DC5-4205-B0C5-AD5095619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1176" y="1736726"/>
                <a:ext cx="23813" cy="13493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02">
                <a:extLst>
                  <a:ext uri="{FF2B5EF4-FFF2-40B4-BE49-F238E27FC236}">
                    <a16:creationId xmlns:a16="http://schemas.microsoft.com/office/drawing/2014/main" id="{3895D083-C5E5-411A-95DA-1037F55EF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5951" y="1639888"/>
                <a:ext cx="36513" cy="111125"/>
              </a:xfrm>
              <a:custGeom>
                <a:avLst/>
                <a:gdLst>
                  <a:gd name="T0" fmla="*/ 9 w 15"/>
                  <a:gd name="T1" fmla="*/ 46 h 46"/>
                  <a:gd name="T2" fmla="*/ 0 w 15"/>
                  <a:gd name="T3" fmla="*/ 43 h 46"/>
                  <a:gd name="T4" fmla="*/ 5 w 15"/>
                  <a:gd name="T5" fmla="*/ 0 h 46"/>
                  <a:gd name="T6" fmla="*/ 15 w 15"/>
                  <a:gd name="T7" fmla="*/ 0 h 46"/>
                  <a:gd name="T8" fmla="*/ 9 w 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6">
                    <a:moveTo>
                      <a:pt x="9" y="46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3" y="30"/>
                      <a:pt x="5" y="15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6"/>
                      <a:pt x="13" y="32"/>
                      <a:pt x="9" y="46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103">
                <a:extLst>
                  <a:ext uri="{FF2B5EF4-FFF2-40B4-BE49-F238E27FC236}">
                    <a16:creationId xmlns:a16="http://schemas.microsoft.com/office/drawing/2014/main" id="{040BB297-52E5-4D2D-AE78-B8B0B5054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5951" y="1528763"/>
                <a:ext cx="36513" cy="111125"/>
              </a:xfrm>
              <a:custGeom>
                <a:avLst/>
                <a:gdLst>
                  <a:gd name="T0" fmla="*/ 15 w 15"/>
                  <a:gd name="T1" fmla="*/ 46 h 46"/>
                  <a:gd name="T2" fmla="*/ 5 w 15"/>
                  <a:gd name="T3" fmla="*/ 46 h 46"/>
                  <a:gd name="T4" fmla="*/ 0 w 15"/>
                  <a:gd name="T5" fmla="*/ 2 h 46"/>
                  <a:gd name="T6" fmla="*/ 9 w 15"/>
                  <a:gd name="T7" fmla="*/ 0 h 46"/>
                  <a:gd name="T8" fmla="*/ 15 w 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6">
                    <a:moveTo>
                      <a:pt x="15" y="46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5" y="31"/>
                      <a:pt x="3" y="16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14"/>
                      <a:pt x="15" y="30"/>
                      <a:pt x="15" y="46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104">
                <a:extLst>
                  <a:ext uri="{FF2B5EF4-FFF2-40B4-BE49-F238E27FC236}">
                    <a16:creationId xmlns:a16="http://schemas.microsoft.com/office/drawing/2014/main" id="{68586C31-D59E-4281-87D0-DC4D044C9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1528763"/>
                <a:ext cx="38100" cy="111125"/>
              </a:xfrm>
              <a:custGeom>
                <a:avLst/>
                <a:gdLst>
                  <a:gd name="T0" fmla="*/ 10 w 16"/>
                  <a:gd name="T1" fmla="*/ 46 h 46"/>
                  <a:gd name="T2" fmla="*/ 0 w 16"/>
                  <a:gd name="T3" fmla="*/ 46 h 46"/>
                  <a:gd name="T4" fmla="*/ 6 w 16"/>
                  <a:gd name="T5" fmla="*/ 0 h 46"/>
                  <a:gd name="T6" fmla="*/ 16 w 16"/>
                  <a:gd name="T7" fmla="*/ 2 h 46"/>
                  <a:gd name="T8" fmla="*/ 10 w 1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6">
                    <a:moveTo>
                      <a:pt x="1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30"/>
                      <a:pt x="2" y="14"/>
                      <a:pt x="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2" y="16"/>
                      <a:pt x="10" y="31"/>
                      <a:pt x="10" y="46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105">
                <a:extLst>
                  <a:ext uri="{FF2B5EF4-FFF2-40B4-BE49-F238E27FC236}">
                    <a16:creationId xmlns:a16="http://schemas.microsoft.com/office/drawing/2014/main" id="{8861CA9E-3D6F-4A08-8410-91FE5B776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5288" y="1639888"/>
                <a:ext cx="36513" cy="111125"/>
              </a:xfrm>
              <a:custGeom>
                <a:avLst/>
                <a:gdLst>
                  <a:gd name="T0" fmla="*/ 6 w 15"/>
                  <a:gd name="T1" fmla="*/ 46 h 46"/>
                  <a:gd name="T2" fmla="*/ 0 w 15"/>
                  <a:gd name="T3" fmla="*/ 0 h 46"/>
                  <a:gd name="T4" fmla="*/ 10 w 15"/>
                  <a:gd name="T5" fmla="*/ 0 h 46"/>
                  <a:gd name="T6" fmla="*/ 15 w 15"/>
                  <a:gd name="T7" fmla="*/ 43 h 46"/>
                  <a:gd name="T8" fmla="*/ 6 w 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6">
                    <a:moveTo>
                      <a:pt x="6" y="46"/>
                    </a:moveTo>
                    <a:cubicBezTo>
                      <a:pt x="2" y="32"/>
                      <a:pt x="0" y="16"/>
                      <a:pt x="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5"/>
                      <a:pt x="12" y="30"/>
                      <a:pt x="15" y="43"/>
                    </a:cubicBezTo>
                    <a:lnTo>
                      <a:pt x="6" y="4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106">
                <a:extLst>
                  <a:ext uri="{FF2B5EF4-FFF2-40B4-BE49-F238E27FC236}">
                    <a16:creationId xmlns:a16="http://schemas.microsoft.com/office/drawing/2014/main" id="{6D829B69-761C-411D-A09C-78209C669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876" y="1397001"/>
                <a:ext cx="1588" cy="22225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07">
                <a:extLst>
                  <a:ext uri="{FF2B5EF4-FFF2-40B4-BE49-F238E27FC236}">
                    <a16:creationId xmlns:a16="http://schemas.microsoft.com/office/drawing/2014/main" id="{E5901B90-A235-4A25-AF7C-F79463595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9576" y="1743076"/>
                <a:ext cx="114300" cy="141288"/>
              </a:xfrm>
              <a:custGeom>
                <a:avLst/>
                <a:gdLst>
                  <a:gd name="T0" fmla="*/ 47 w 47"/>
                  <a:gd name="T1" fmla="*/ 58 h 58"/>
                  <a:gd name="T2" fmla="*/ 0 w 47"/>
                  <a:gd name="T3" fmla="*/ 3 h 58"/>
                  <a:gd name="T4" fmla="*/ 9 w 47"/>
                  <a:gd name="T5" fmla="*/ 0 h 58"/>
                  <a:gd name="T6" fmla="*/ 47 w 47"/>
                  <a:gd name="T7" fmla="*/ 48 h 58"/>
                  <a:gd name="T8" fmla="*/ 47 w 47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8">
                    <a:moveTo>
                      <a:pt x="47" y="58"/>
                    </a:moveTo>
                    <a:cubicBezTo>
                      <a:pt x="27" y="58"/>
                      <a:pt x="9" y="37"/>
                      <a:pt x="0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29"/>
                      <a:pt x="32" y="48"/>
                      <a:pt x="47" y="48"/>
                    </a:cubicBezTo>
                    <a:lnTo>
                      <a:pt x="47" y="5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108">
                <a:extLst>
                  <a:ext uri="{FF2B5EF4-FFF2-40B4-BE49-F238E27FC236}">
                    <a16:creationId xmlns:a16="http://schemas.microsoft.com/office/drawing/2014/main" id="{CFD93137-D9CD-44CC-BAE4-2B6AD83DD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860551"/>
                <a:ext cx="0" cy="23813"/>
              </a:xfrm>
              <a:custGeom>
                <a:avLst/>
                <a:gdLst>
                  <a:gd name="T0" fmla="*/ 15 h 15"/>
                  <a:gd name="T1" fmla="*/ 15 h 15"/>
                  <a:gd name="T2" fmla="*/ 0 h 15"/>
                  <a:gd name="T3" fmla="*/ 0 h 15"/>
                  <a:gd name="T4" fmla="*/ 7 h 15"/>
                  <a:gd name="T5" fmla="*/ 15 h 15"/>
                  <a:gd name="T6" fmla="*/ 15 h 1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5">
                    <a:moveTo>
                      <a:pt x="0" y="15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09">
                <a:extLst>
                  <a:ext uri="{FF2B5EF4-FFF2-40B4-BE49-F238E27FC236}">
                    <a16:creationId xmlns:a16="http://schemas.microsoft.com/office/drawing/2014/main" id="{357B243A-FA30-4D46-9928-60C3CA297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743076"/>
                <a:ext cx="112713" cy="141288"/>
              </a:xfrm>
              <a:custGeom>
                <a:avLst/>
                <a:gdLst>
                  <a:gd name="T0" fmla="*/ 0 w 47"/>
                  <a:gd name="T1" fmla="*/ 58 h 58"/>
                  <a:gd name="T2" fmla="*/ 0 w 47"/>
                  <a:gd name="T3" fmla="*/ 48 h 58"/>
                  <a:gd name="T4" fmla="*/ 38 w 47"/>
                  <a:gd name="T5" fmla="*/ 0 h 58"/>
                  <a:gd name="T6" fmla="*/ 47 w 47"/>
                  <a:gd name="T7" fmla="*/ 3 h 58"/>
                  <a:gd name="T8" fmla="*/ 0 w 47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8">
                    <a:moveTo>
                      <a:pt x="0" y="5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30" y="29"/>
                      <a:pt x="38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38" y="37"/>
                      <a:pt x="20" y="58"/>
                      <a:pt x="0" y="58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10">
                <a:extLst>
                  <a:ext uri="{FF2B5EF4-FFF2-40B4-BE49-F238E27FC236}">
                    <a16:creationId xmlns:a16="http://schemas.microsoft.com/office/drawing/2014/main" id="{2ADBDC0A-86FC-439A-9751-C3575A0B8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860551"/>
                <a:ext cx="0" cy="23813"/>
              </a:xfrm>
              <a:custGeom>
                <a:avLst/>
                <a:gdLst>
                  <a:gd name="T0" fmla="*/ 15 h 15"/>
                  <a:gd name="T1" fmla="*/ 0 h 15"/>
                  <a:gd name="T2" fmla="*/ 0 h 15"/>
                  <a:gd name="T3" fmla="*/ 7 h 15"/>
                  <a:gd name="T4" fmla="*/ 15 h 15"/>
                  <a:gd name="T5" fmla="*/ 15 h 1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5">
                    <a:moveTo>
                      <a:pt x="0" y="1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11">
                <a:extLst>
                  <a:ext uri="{FF2B5EF4-FFF2-40B4-BE49-F238E27FC236}">
                    <a16:creationId xmlns:a16="http://schemas.microsoft.com/office/drawing/2014/main" id="{73F9992A-4361-420E-86DF-9812A106C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397001"/>
                <a:ext cx="0" cy="22225"/>
              </a:xfrm>
              <a:custGeom>
                <a:avLst/>
                <a:gdLst>
                  <a:gd name="T0" fmla="*/ 14 h 14"/>
                  <a:gd name="T1" fmla="*/ 0 h 14"/>
                  <a:gd name="T2" fmla="*/ 0 h 14"/>
                  <a:gd name="T3" fmla="*/ 0 h 14"/>
                  <a:gd name="T4" fmla="*/ 5 h 14"/>
                  <a:gd name="T5" fmla="*/ 14 h 14"/>
                  <a:gd name="T6" fmla="*/ 14 h 14"/>
                  <a:gd name="T7" fmla="*/ 14 h 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4">
                    <a:moveTo>
                      <a:pt x="0" y="1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12">
                <a:extLst>
                  <a:ext uri="{FF2B5EF4-FFF2-40B4-BE49-F238E27FC236}">
                    <a16:creationId xmlns:a16="http://schemas.microsoft.com/office/drawing/2014/main" id="{0F75E69F-CA77-4E9B-BDC0-2E2F0633C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397001"/>
                <a:ext cx="112713" cy="136525"/>
              </a:xfrm>
              <a:custGeom>
                <a:avLst/>
                <a:gdLst>
                  <a:gd name="T0" fmla="*/ 38 w 47"/>
                  <a:gd name="T1" fmla="*/ 56 h 56"/>
                  <a:gd name="T2" fmla="*/ 0 w 47"/>
                  <a:gd name="T3" fmla="*/ 9 h 56"/>
                  <a:gd name="T4" fmla="*/ 0 w 47"/>
                  <a:gd name="T5" fmla="*/ 0 h 56"/>
                  <a:gd name="T6" fmla="*/ 29 w 47"/>
                  <a:gd name="T7" fmla="*/ 15 h 56"/>
                  <a:gd name="T8" fmla="*/ 47 w 47"/>
                  <a:gd name="T9" fmla="*/ 54 h 56"/>
                  <a:gd name="T10" fmla="*/ 38 w 4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6">
                    <a:moveTo>
                      <a:pt x="38" y="56"/>
                    </a:moveTo>
                    <a:cubicBezTo>
                      <a:pt x="30" y="28"/>
                      <a:pt x="15" y="9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21" y="5"/>
                      <a:pt x="29" y="15"/>
                    </a:cubicBezTo>
                    <a:cubicBezTo>
                      <a:pt x="37" y="25"/>
                      <a:pt x="43" y="38"/>
                      <a:pt x="47" y="54"/>
                    </a:cubicBezTo>
                    <a:lnTo>
                      <a:pt x="38" y="5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13">
                <a:extLst>
                  <a:ext uri="{FF2B5EF4-FFF2-40B4-BE49-F238E27FC236}">
                    <a16:creationId xmlns:a16="http://schemas.microsoft.com/office/drawing/2014/main" id="{26F742A2-78CE-4DBF-B571-3875FE087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9576" y="1397001"/>
                <a:ext cx="114300" cy="136525"/>
              </a:xfrm>
              <a:custGeom>
                <a:avLst/>
                <a:gdLst>
                  <a:gd name="T0" fmla="*/ 10 w 47"/>
                  <a:gd name="T1" fmla="*/ 56 h 56"/>
                  <a:gd name="T2" fmla="*/ 0 w 47"/>
                  <a:gd name="T3" fmla="*/ 54 h 56"/>
                  <a:gd name="T4" fmla="*/ 18 w 47"/>
                  <a:gd name="T5" fmla="*/ 15 h 56"/>
                  <a:gd name="T6" fmla="*/ 47 w 47"/>
                  <a:gd name="T7" fmla="*/ 0 h 56"/>
                  <a:gd name="T8" fmla="*/ 47 w 47"/>
                  <a:gd name="T9" fmla="*/ 9 h 56"/>
                  <a:gd name="T10" fmla="*/ 10 w 4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6">
                    <a:moveTo>
                      <a:pt x="10" y="56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4" y="38"/>
                      <a:pt x="11" y="25"/>
                      <a:pt x="18" y="15"/>
                    </a:cubicBezTo>
                    <a:cubicBezTo>
                      <a:pt x="27" y="5"/>
                      <a:pt x="37" y="0"/>
                      <a:pt x="47" y="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32" y="9"/>
                      <a:pt x="17" y="28"/>
                      <a:pt x="10" y="56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14">
                <a:extLst>
                  <a:ext uri="{FF2B5EF4-FFF2-40B4-BE49-F238E27FC236}">
                    <a16:creationId xmlns:a16="http://schemas.microsoft.com/office/drawing/2014/main" id="{CF37F4A7-7B93-442C-9BC4-D81972DB3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788" y="1492251"/>
                <a:ext cx="92075" cy="50800"/>
              </a:xfrm>
              <a:custGeom>
                <a:avLst/>
                <a:gdLst>
                  <a:gd name="T0" fmla="*/ 36 w 38"/>
                  <a:gd name="T1" fmla="*/ 21 h 21"/>
                  <a:gd name="T2" fmla="*/ 0 w 38"/>
                  <a:gd name="T3" fmla="*/ 9 h 21"/>
                  <a:gd name="T4" fmla="*/ 5 w 38"/>
                  <a:gd name="T5" fmla="*/ 0 h 21"/>
                  <a:gd name="T6" fmla="*/ 38 w 38"/>
                  <a:gd name="T7" fmla="*/ 11 h 21"/>
                  <a:gd name="T8" fmla="*/ 36 w 3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21"/>
                    </a:moveTo>
                    <a:cubicBezTo>
                      <a:pt x="23" y="18"/>
                      <a:pt x="11" y="14"/>
                      <a:pt x="0" y="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4" y="5"/>
                      <a:pt x="25" y="8"/>
                      <a:pt x="38" y="11"/>
                    </a:cubicBezTo>
                    <a:lnTo>
                      <a:pt x="36" y="2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15">
                <a:extLst>
                  <a:ext uri="{FF2B5EF4-FFF2-40B4-BE49-F238E27FC236}">
                    <a16:creationId xmlns:a16="http://schemas.microsoft.com/office/drawing/2014/main" id="{A8B8F96B-6C24-408D-9352-9D38ECE89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9101" y="1517651"/>
                <a:ext cx="104775" cy="34925"/>
              </a:xfrm>
              <a:custGeom>
                <a:avLst/>
                <a:gdLst>
                  <a:gd name="T0" fmla="*/ 43 w 43"/>
                  <a:gd name="T1" fmla="*/ 14 h 14"/>
                  <a:gd name="T2" fmla="*/ 0 w 43"/>
                  <a:gd name="T3" fmla="*/ 10 h 14"/>
                  <a:gd name="T4" fmla="*/ 2 w 43"/>
                  <a:gd name="T5" fmla="*/ 0 h 14"/>
                  <a:gd name="T6" fmla="*/ 43 w 43"/>
                  <a:gd name="T7" fmla="*/ 4 h 14"/>
                  <a:gd name="T8" fmla="*/ 43 w 4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14"/>
                    </a:moveTo>
                    <a:cubicBezTo>
                      <a:pt x="28" y="14"/>
                      <a:pt x="14" y="13"/>
                      <a:pt x="0" y="1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3"/>
                      <a:pt x="29" y="4"/>
                      <a:pt x="43" y="4"/>
                    </a:cubicBezTo>
                    <a:lnTo>
                      <a:pt x="43" y="1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116">
                <a:extLst>
                  <a:ext uri="{FF2B5EF4-FFF2-40B4-BE49-F238E27FC236}">
                    <a16:creationId xmlns:a16="http://schemas.microsoft.com/office/drawing/2014/main" id="{89FBF8DD-7528-4CCA-BA13-538402DC5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517651"/>
                <a:ext cx="103188" cy="34925"/>
              </a:xfrm>
              <a:custGeom>
                <a:avLst/>
                <a:gdLst>
                  <a:gd name="T0" fmla="*/ 0 w 43"/>
                  <a:gd name="T1" fmla="*/ 14 h 14"/>
                  <a:gd name="T2" fmla="*/ 0 w 43"/>
                  <a:gd name="T3" fmla="*/ 4 h 14"/>
                  <a:gd name="T4" fmla="*/ 41 w 43"/>
                  <a:gd name="T5" fmla="*/ 0 h 14"/>
                  <a:gd name="T6" fmla="*/ 43 w 43"/>
                  <a:gd name="T7" fmla="*/ 10 h 14"/>
                  <a:gd name="T8" fmla="*/ 0 w 4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0" y="1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5" y="4"/>
                      <a:pt x="28" y="3"/>
                      <a:pt x="41" y="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0" y="13"/>
                      <a:pt x="15" y="14"/>
                      <a:pt x="0" y="1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7">
                <a:extLst>
                  <a:ext uri="{FF2B5EF4-FFF2-40B4-BE49-F238E27FC236}">
                    <a16:creationId xmlns:a16="http://schemas.microsoft.com/office/drawing/2014/main" id="{B4E304BE-0591-4203-9520-91FC2A1FE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2301" y="1492251"/>
                <a:ext cx="92075" cy="50800"/>
              </a:xfrm>
              <a:custGeom>
                <a:avLst/>
                <a:gdLst>
                  <a:gd name="T0" fmla="*/ 2 w 38"/>
                  <a:gd name="T1" fmla="*/ 21 h 21"/>
                  <a:gd name="T2" fmla="*/ 0 w 38"/>
                  <a:gd name="T3" fmla="*/ 11 h 21"/>
                  <a:gd name="T4" fmla="*/ 34 w 38"/>
                  <a:gd name="T5" fmla="*/ 0 h 21"/>
                  <a:gd name="T6" fmla="*/ 38 w 38"/>
                  <a:gd name="T7" fmla="*/ 9 h 21"/>
                  <a:gd name="T8" fmla="*/ 2 w 3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2" y="2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9"/>
                      <a:pt x="24" y="5"/>
                      <a:pt x="34" y="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28" y="14"/>
                      <a:pt x="16" y="18"/>
                      <a:pt x="2" y="21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118">
                <a:extLst>
                  <a:ext uri="{FF2B5EF4-FFF2-40B4-BE49-F238E27FC236}">
                    <a16:creationId xmlns:a16="http://schemas.microsoft.com/office/drawing/2014/main" id="{7AFE2DB3-770C-4E0A-BEA5-ECD138A06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9101" y="1727201"/>
                <a:ext cx="104775" cy="30163"/>
              </a:xfrm>
              <a:custGeom>
                <a:avLst/>
                <a:gdLst>
                  <a:gd name="T0" fmla="*/ 2 w 43"/>
                  <a:gd name="T1" fmla="*/ 13 h 13"/>
                  <a:gd name="T2" fmla="*/ 0 w 43"/>
                  <a:gd name="T3" fmla="*/ 4 h 13"/>
                  <a:gd name="T4" fmla="*/ 43 w 43"/>
                  <a:gd name="T5" fmla="*/ 0 h 13"/>
                  <a:gd name="T6" fmla="*/ 43 w 43"/>
                  <a:gd name="T7" fmla="*/ 9 h 13"/>
                  <a:gd name="T8" fmla="*/ 2 w 4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2" y="1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4" y="1"/>
                      <a:pt x="28" y="0"/>
                      <a:pt x="43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29" y="9"/>
                      <a:pt x="15" y="11"/>
                      <a:pt x="2" y="1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119">
                <a:extLst>
                  <a:ext uri="{FF2B5EF4-FFF2-40B4-BE49-F238E27FC236}">
                    <a16:creationId xmlns:a16="http://schemas.microsoft.com/office/drawing/2014/main" id="{B85C0F13-C919-48B4-8FBD-2D81BEDA3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788" y="1736726"/>
                <a:ext cx="92075" cy="50800"/>
              </a:xfrm>
              <a:custGeom>
                <a:avLst/>
                <a:gdLst>
                  <a:gd name="T0" fmla="*/ 4 w 38"/>
                  <a:gd name="T1" fmla="*/ 21 h 21"/>
                  <a:gd name="T2" fmla="*/ 0 w 38"/>
                  <a:gd name="T3" fmla="*/ 12 h 21"/>
                  <a:gd name="T4" fmla="*/ 36 w 38"/>
                  <a:gd name="T5" fmla="*/ 0 h 21"/>
                  <a:gd name="T6" fmla="*/ 38 w 38"/>
                  <a:gd name="T7" fmla="*/ 9 h 21"/>
                  <a:gd name="T8" fmla="*/ 4 w 3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4" y="2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7"/>
                      <a:pt x="22" y="3"/>
                      <a:pt x="36" y="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25" y="12"/>
                      <a:pt x="14" y="16"/>
                      <a:pt x="4" y="21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120">
                <a:extLst>
                  <a:ext uri="{FF2B5EF4-FFF2-40B4-BE49-F238E27FC236}">
                    <a16:creationId xmlns:a16="http://schemas.microsoft.com/office/drawing/2014/main" id="{40B0ABE3-0E97-4B66-AD3C-0B2EE9471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5476" y="1736726"/>
                <a:ext cx="92075" cy="50800"/>
              </a:xfrm>
              <a:custGeom>
                <a:avLst/>
                <a:gdLst>
                  <a:gd name="T0" fmla="*/ 34 w 38"/>
                  <a:gd name="T1" fmla="*/ 21 h 21"/>
                  <a:gd name="T2" fmla="*/ 0 w 38"/>
                  <a:gd name="T3" fmla="*/ 9 h 21"/>
                  <a:gd name="T4" fmla="*/ 2 w 38"/>
                  <a:gd name="T5" fmla="*/ 0 h 21"/>
                  <a:gd name="T6" fmla="*/ 38 w 38"/>
                  <a:gd name="T7" fmla="*/ 12 h 21"/>
                  <a:gd name="T8" fmla="*/ 34 w 3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4" y="21"/>
                    </a:moveTo>
                    <a:cubicBezTo>
                      <a:pt x="24" y="16"/>
                      <a:pt x="12" y="12"/>
                      <a:pt x="0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3"/>
                      <a:pt x="27" y="7"/>
                      <a:pt x="38" y="12"/>
                    </a:cubicBezTo>
                    <a:lnTo>
                      <a:pt x="34" y="2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121">
                <a:extLst>
                  <a:ext uri="{FF2B5EF4-FFF2-40B4-BE49-F238E27FC236}">
                    <a16:creationId xmlns:a16="http://schemas.microsoft.com/office/drawing/2014/main" id="{92E5649D-28D8-477D-882E-7E3119561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3876" y="1727201"/>
                <a:ext cx="106363" cy="30163"/>
              </a:xfrm>
              <a:custGeom>
                <a:avLst/>
                <a:gdLst>
                  <a:gd name="T0" fmla="*/ 42 w 44"/>
                  <a:gd name="T1" fmla="*/ 13 h 13"/>
                  <a:gd name="T2" fmla="*/ 0 w 44"/>
                  <a:gd name="T3" fmla="*/ 9 h 13"/>
                  <a:gd name="T4" fmla="*/ 0 w 44"/>
                  <a:gd name="T5" fmla="*/ 0 h 13"/>
                  <a:gd name="T6" fmla="*/ 44 w 44"/>
                  <a:gd name="T7" fmla="*/ 4 h 13"/>
                  <a:gd name="T8" fmla="*/ 42 w 44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3">
                    <a:moveTo>
                      <a:pt x="42" y="13"/>
                    </a:moveTo>
                    <a:cubicBezTo>
                      <a:pt x="29" y="11"/>
                      <a:pt x="15" y="9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30" y="1"/>
                      <a:pt x="44" y="4"/>
                    </a:cubicBezTo>
                    <a:lnTo>
                      <a:pt x="42" y="1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A50387D-F3B5-416D-8EA6-2295970E4490}"/>
                </a:ext>
              </a:extLst>
            </p:cNvPr>
            <p:cNvGrpSpPr/>
            <p:nvPr/>
          </p:nvGrpSpPr>
          <p:grpSpPr>
            <a:xfrm>
              <a:off x="3932238" y="3713163"/>
              <a:ext cx="892175" cy="889000"/>
              <a:chOff x="3932238" y="3713163"/>
              <a:chExt cx="892175" cy="889000"/>
            </a:xfrm>
          </p:grpSpPr>
          <p:sp>
            <p:nvSpPr>
              <p:cNvPr id="23" name="Freeform 122">
                <a:extLst>
                  <a:ext uri="{FF2B5EF4-FFF2-40B4-BE49-F238E27FC236}">
                    <a16:creationId xmlns:a16="http://schemas.microsoft.com/office/drawing/2014/main" id="{9AF0A7EB-D927-45C9-A05B-CE373E79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2238" y="3713163"/>
                <a:ext cx="892175" cy="889000"/>
              </a:xfrm>
              <a:custGeom>
                <a:avLst/>
                <a:gdLst>
                  <a:gd name="T0" fmla="*/ 184 w 368"/>
                  <a:gd name="T1" fmla="*/ 0 h 367"/>
                  <a:gd name="T2" fmla="*/ 184 w 368"/>
                  <a:gd name="T3" fmla="*/ 0 h 367"/>
                  <a:gd name="T4" fmla="*/ 0 w 368"/>
                  <a:gd name="T5" fmla="*/ 184 h 367"/>
                  <a:gd name="T6" fmla="*/ 184 w 368"/>
                  <a:gd name="T7" fmla="*/ 367 h 367"/>
                  <a:gd name="T8" fmla="*/ 184 w 368"/>
                  <a:gd name="T9" fmla="*/ 367 h 367"/>
                  <a:gd name="T10" fmla="*/ 368 w 368"/>
                  <a:gd name="T11" fmla="*/ 184 h 367"/>
                  <a:gd name="T12" fmla="*/ 184 w 368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367">
                    <a:moveTo>
                      <a:pt x="184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83" y="0"/>
                      <a:pt x="0" y="82"/>
                      <a:pt x="0" y="184"/>
                    </a:cubicBezTo>
                    <a:cubicBezTo>
                      <a:pt x="0" y="285"/>
                      <a:pt x="83" y="367"/>
                      <a:pt x="184" y="367"/>
                    </a:cubicBezTo>
                    <a:cubicBezTo>
                      <a:pt x="184" y="367"/>
                      <a:pt x="184" y="367"/>
                      <a:pt x="184" y="367"/>
                    </a:cubicBezTo>
                    <a:cubicBezTo>
                      <a:pt x="286" y="367"/>
                      <a:pt x="368" y="285"/>
                      <a:pt x="368" y="184"/>
                    </a:cubicBezTo>
                    <a:cubicBezTo>
                      <a:pt x="368" y="82"/>
                      <a:pt x="286" y="0"/>
                      <a:pt x="184" y="0"/>
                    </a:cubicBezTo>
                    <a:close/>
                  </a:path>
                </a:pathLst>
              </a:custGeom>
              <a:solidFill>
                <a:srgbClr val="EF7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23">
                <a:extLst>
                  <a:ext uri="{FF2B5EF4-FFF2-40B4-BE49-F238E27FC236}">
                    <a16:creationId xmlns:a16="http://schemas.microsoft.com/office/drawing/2014/main" id="{FB28D740-4162-4CDB-9F94-430110B74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9901" y="3905251"/>
                <a:ext cx="207963" cy="511175"/>
              </a:xfrm>
              <a:custGeom>
                <a:avLst/>
                <a:gdLst>
                  <a:gd name="T0" fmla="*/ 86 w 86"/>
                  <a:gd name="T1" fmla="*/ 152 h 211"/>
                  <a:gd name="T2" fmla="*/ 71 w 86"/>
                  <a:gd name="T3" fmla="*/ 186 h 211"/>
                  <a:gd name="T4" fmla="*/ 53 w 86"/>
                  <a:gd name="T5" fmla="*/ 202 h 211"/>
                  <a:gd name="T6" fmla="*/ 43 w 86"/>
                  <a:gd name="T7" fmla="*/ 211 h 211"/>
                  <a:gd name="T8" fmla="*/ 33 w 86"/>
                  <a:gd name="T9" fmla="*/ 202 h 211"/>
                  <a:gd name="T10" fmla="*/ 14 w 86"/>
                  <a:gd name="T11" fmla="*/ 186 h 211"/>
                  <a:gd name="T12" fmla="*/ 0 w 86"/>
                  <a:gd name="T13" fmla="*/ 152 h 211"/>
                  <a:gd name="T14" fmla="*/ 10 w 86"/>
                  <a:gd name="T15" fmla="*/ 143 h 211"/>
                  <a:gd name="T16" fmla="*/ 19 w 86"/>
                  <a:gd name="T17" fmla="*/ 152 h 211"/>
                  <a:gd name="T18" fmla="*/ 33 w 86"/>
                  <a:gd name="T19" fmla="*/ 107 h 211"/>
                  <a:gd name="T20" fmla="*/ 12 w 86"/>
                  <a:gd name="T21" fmla="*/ 88 h 211"/>
                  <a:gd name="T22" fmla="*/ 2 w 86"/>
                  <a:gd name="T23" fmla="*/ 60 h 211"/>
                  <a:gd name="T24" fmla="*/ 3 w 86"/>
                  <a:gd name="T25" fmla="*/ 47 h 211"/>
                  <a:gd name="T26" fmla="*/ 13 w 86"/>
                  <a:gd name="T27" fmla="*/ 28 h 211"/>
                  <a:gd name="T28" fmla="*/ 33 w 86"/>
                  <a:gd name="T29" fmla="*/ 10 h 211"/>
                  <a:gd name="T30" fmla="*/ 43 w 86"/>
                  <a:gd name="T31" fmla="*/ 0 h 211"/>
                  <a:gd name="T32" fmla="*/ 53 w 86"/>
                  <a:gd name="T33" fmla="*/ 10 h 211"/>
                  <a:gd name="T34" fmla="*/ 64 w 86"/>
                  <a:gd name="T35" fmla="*/ 22 h 211"/>
                  <a:gd name="T36" fmla="*/ 78 w 86"/>
                  <a:gd name="T37" fmla="*/ 38 h 211"/>
                  <a:gd name="T38" fmla="*/ 80 w 86"/>
                  <a:gd name="T39" fmla="*/ 56 h 211"/>
                  <a:gd name="T40" fmla="*/ 78 w 86"/>
                  <a:gd name="T41" fmla="*/ 65 h 211"/>
                  <a:gd name="T42" fmla="*/ 70 w 86"/>
                  <a:gd name="T43" fmla="*/ 68 h 211"/>
                  <a:gd name="T44" fmla="*/ 62 w 86"/>
                  <a:gd name="T45" fmla="*/ 62 h 211"/>
                  <a:gd name="T46" fmla="*/ 61 w 86"/>
                  <a:gd name="T47" fmla="*/ 50 h 211"/>
                  <a:gd name="T48" fmla="*/ 53 w 86"/>
                  <a:gd name="T49" fmla="*/ 38 h 211"/>
                  <a:gd name="T50" fmla="*/ 63 w 86"/>
                  <a:gd name="T51" fmla="*/ 105 h 211"/>
                  <a:gd name="T52" fmla="*/ 22 w 86"/>
                  <a:gd name="T53" fmla="*/ 59 h 211"/>
                  <a:gd name="T54" fmla="*/ 33 w 86"/>
                  <a:gd name="T55" fmla="*/ 82 h 211"/>
                  <a:gd name="T56" fmla="*/ 27 w 86"/>
                  <a:gd name="T57" fmla="*/ 41 h 211"/>
                  <a:gd name="T58" fmla="*/ 22 w 86"/>
                  <a:gd name="T59" fmla="*/ 52 h 211"/>
                  <a:gd name="T60" fmla="*/ 22 w 86"/>
                  <a:gd name="T61" fmla="*/ 59 h 211"/>
                  <a:gd name="T62" fmla="*/ 62 w 86"/>
                  <a:gd name="T63" fmla="*/ 168 h 211"/>
                  <a:gd name="T64" fmla="*/ 63 w 86"/>
                  <a:gd name="T65" fmla="*/ 135 h 211"/>
                  <a:gd name="T66" fmla="*/ 53 w 86"/>
                  <a:gd name="T67" fmla="*/ 174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211">
                    <a:moveTo>
                      <a:pt x="73" y="115"/>
                    </a:moveTo>
                    <a:cubicBezTo>
                      <a:pt x="82" y="126"/>
                      <a:pt x="86" y="138"/>
                      <a:pt x="86" y="152"/>
                    </a:cubicBezTo>
                    <a:cubicBezTo>
                      <a:pt x="86" y="161"/>
                      <a:pt x="84" y="168"/>
                      <a:pt x="81" y="174"/>
                    </a:cubicBezTo>
                    <a:cubicBezTo>
                      <a:pt x="78" y="179"/>
                      <a:pt x="74" y="183"/>
                      <a:pt x="71" y="186"/>
                    </a:cubicBezTo>
                    <a:cubicBezTo>
                      <a:pt x="66" y="190"/>
                      <a:pt x="60" y="193"/>
                      <a:pt x="53" y="194"/>
                    </a:cubicBezTo>
                    <a:cubicBezTo>
                      <a:pt x="53" y="202"/>
                      <a:pt x="53" y="202"/>
                      <a:pt x="53" y="202"/>
                    </a:cubicBezTo>
                    <a:cubicBezTo>
                      <a:pt x="53" y="204"/>
                      <a:pt x="52" y="207"/>
                      <a:pt x="50" y="208"/>
                    </a:cubicBezTo>
                    <a:cubicBezTo>
                      <a:pt x="48" y="210"/>
                      <a:pt x="46" y="211"/>
                      <a:pt x="43" y="211"/>
                    </a:cubicBezTo>
                    <a:cubicBezTo>
                      <a:pt x="40" y="211"/>
                      <a:pt x="38" y="210"/>
                      <a:pt x="36" y="208"/>
                    </a:cubicBezTo>
                    <a:cubicBezTo>
                      <a:pt x="34" y="207"/>
                      <a:pt x="33" y="204"/>
                      <a:pt x="33" y="202"/>
                    </a:cubicBezTo>
                    <a:cubicBezTo>
                      <a:pt x="33" y="195"/>
                      <a:pt x="33" y="195"/>
                      <a:pt x="33" y="195"/>
                    </a:cubicBezTo>
                    <a:cubicBezTo>
                      <a:pt x="25" y="193"/>
                      <a:pt x="19" y="190"/>
                      <a:pt x="14" y="186"/>
                    </a:cubicBezTo>
                    <a:cubicBezTo>
                      <a:pt x="10" y="183"/>
                      <a:pt x="7" y="179"/>
                      <a:pt x="4" y="174"/>
                    </a:cubicBezTo>
                    <a:cubicBezTo>
                      <a:pt x="2" y="169"/>
                      <a:pt x="0" y="161"/>
                      <a:pt x="0" y="152"/>
                    </a:cubicBezTo>
                    <a:cubicBezTo>
                      <a:pt x="0" y="150"/>
                      <a:pt x="1" y="148"/>
                      <a:pt x="3" y="146"/>
                    </a:cubicBezTo>
                    <a:cubicBezTo>
                      <a:pt x="5" y="144"/>
                      <a:pt x="7" y="143"/>
                      <a:pt x="10" y="143"/>
                    </a:cubicBezTo>
                    <a:cubicBezTo>
                      <a:pt x="12" y="143"/>
                      <a:pt x="15" y="144"/>
                      <a:pt x="17" y="146"/>
                    </a:cubicBezTo>
                    <a:cubicBezTo>
                      <a:pt x="19" y="148"/>
                      <a:pt x="19" y="150"/>
                      <a:pt x="19" y="152"/>
                    </a:cubicBezTo>
                    <a:cubicBezTo>
                      <a:pt x="19" y="165"/>
                      <a:pt x="24" y="172"/>
                      <a:pt x="33" y="175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29" y="104"/>
                      <a:pt x="26" y="101"/>
                      <a:pt x="22" y="98"/>
                    </a:cubicBezTo>
                    <a:cubicBezTo>
                      <a:pt x="18" y="95"/>
                      <a:pt x="15" y="92"/>
                      <a:pt x="12" y="88"/>
                    </a:cubicBezTo>
                    <a:cubicBezTo>
                      <a:pt x="9" y="84"/>
                      <a:pt x="7" y="80"/>
                      <a:pt x="5" y="75"/>
                    </a:cubicBezTo>
                    <a:cubicBezTo>
                      <a:pt x="3" y="71"/>
                      <a:pt x="2" y="66"/>
                      <a:pt x="2" y="60"/>
                    </a:cubicBezTo>
                    <a:cubicBezTo>
                      <a:pt x="2" y="59"/>
                      <a:pt x="2" y="57"/>
                      <a:pt x="2" y="55"/>
                    </a:cubicBezTo>
                    <a:cubicBezTo>
                      <a:pt x="2" y="53"/>
                      <a:pt x="3" y="50"/>
                      <a:pt x="3" y="47"/>
                    </a:cubicBezTo>
                    <a:cubicBezTo>
                      <a:pt x="4" y="44"/>
                      <a:pt x="5" y="41"/>
                      <a:pt x="7" y="37"/>
                    </a:cubicBezTo>
                    <a:cubicBezTo>
                      <a:pt x="8" y="34"/>
                      <a:pt x="10" y="31"/>
                      <a:pt x="13" y="28"/>
                    </a:cubicBezTo>
                    <a:cubicBezTo>
                      <a:pt x="18" y="22"/>
                      <a:pt x="25" y="19"/>
                      <a:pt x="33" y="17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7"/>
                      <a:pt x="34" y="5"/>
                      <a:pt x="36" y="3"/>
                    </a:cubicBezTo>
                    <a:cubicBezTo>
                      <a:pt x="38" y="1"/>
                      <a:pt x="40" y="0"/>
                      <a:pt x="43" y="0"/>
                    </a:cubicBezTo>
                    <a:cubicBezTo>
                      <a:pt x="46" y="0"/>
                      <a:pt x="48" y="1"/>
                      <a:pt x="50" y="3"/>
                    </a:cubicBezTo>
                    <a:cubicBezTo>
                      <a:pt x="52" y="5"/>
                      <a:pt x="53" y="7"/>
                      <a:pt x="53" y="10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7" y="19"/>
                      <a:pt x="61" y="20"/>
                      <a:pt x="64" y="22"/>
                    </a:cubicBezTo>
                    <a:cubicBezTo>
                      <a:pt x="67" y="24"/>
                      <a:pt x="70" y="26"/>
                      <a:pt x="71" y="28"/>
                    </a:cubicBezTo>
                    <a:cubicBezTo>
                      <a:pt x="74" y="31"/>
                      <a:pt x="76" y="35"/>
                      <a:pt x="78" y="38"/>
                    </a:cubicBezTo>
                    <a:cubicBezTo>
                      <a:pt x="79" y="42"/>
                      <a:pt x="80" y="45"/>
                      <a:pt x="80" y="48"/>
                    </a:cubicBezTo>
                    <a:cubicBezTo>
                      <a:pt x="80" y="51"/>
                      <a:pt x="80" y="54"/>
                      <a:pt x="80" y="56"/>
                    </a:cubicBezTo>
                    <a:cubicBezTo>
                      <a:pt x="80" y="58"/>
                      <a:pt x="80" y="60"/>
                      <a:pt x="80" y="60"/>
                    </a:cubicBezTo>
                    <a:cubicBezTo>
                      <a:pt x="80" y="62"/>
                      <a:pt x="79" y="63"/>
                      <a:pt x="78" y="65"/>
                    </a:cubicBezTo>
                    <a:cubicBezTo>
                      <a:pt x="78" y="66"/>
                      <a:pt x="77" y="66"/>
                      <a:pt x="75" y="67"/>
                    </a:cubicBezTo>
                    <a:cubicBezTo>
                      <a:pt x="74" y="68"/>
                      <a:pt x="72" y="68"/>
                      <a:pt x="70" y="68"/>
                    </a:cubicBezTo>
                    <a:cubicBezTo>
                      <a:pt x="67" y="68"/>
                      <a:pt x="66" y="67"/>
                      <a:pt x="64" y="66"/>
                    </a:cubicBezTo>
                    <a:cubicBezTo>
                      <a:pt x="63" y="65"/>
                      <a:pt x="63" y="64"/>
                      <a:pt x="62" y="62"/>
                    </a:cubicBezTo>
                    <a:cubicBezTo>
                      <a:pt x="61" y="61"/>
                      <a:pt x="61" y="59"/>
                      <a:pt x="61" y="58"/>
                    </a:cubicBezTo>
                    <a:cubicBezTo>
                      <a:pt x="61" y="56"/>
                      <a:pt x="61" y="54"/>
                      <a:pt x="61" y="50"/>
                    </a:cubicBezTo>
                    <a:cubicBezTo>
                      <a:pt x="60" y="47"/>
                      <a:pt x="59" y="44"/>
                      <a:pt x="57" y="41"/>
                    </a:cubicBezTo>
                    <a:cubicBezTo>
                      <a:pt x="55" y="40"/>
                      <a:pt x="54" y="38"/>
                      <a:pt x="53" y="38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6" y="99"/>
                      <a:pt x="60" y="102"/>
                      <a:pt x="63" y="105"/>
                    </a:cubicBezTo>
                    <a:cubicBezTo>
                      <a:pt x="66" y="108"/>
                      <a:pt x="70" y="111"/>
                      <a:pt x="73" y="115"/>
                    </a:cubicBezTo>
                    <a:close/>
                    <a:moveTo>
                      <a:pt x="22" y="59"/>
                    </a:moveTo>
                    <a:cubicBezTo>
                      <a:pt x="22" y="64"/>
                      <a:pt x="23" y="68"/>
                      <a:pt x="25" y="72"/>
                    </a:cubicBezTo>
                    <a:cubicBezTo>
                      <a:pt x="27" y="75"/>
                      <a:pt x="29" y="79"/>
                      <a:pt x="33" y="82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1" y="38"/>
                      <a:pt x="29" y="39"/>
                      <a:pt x="27" y="41"/>
                    </a:cubicBezTo>
                    <a:cubicBezTo>
                      <a:pt x="26" y="43"/>
                      <a:pt x="25" y="45"/>
                      <a:pt x="24" y="47"/>
                    </a:cubicBezTo>
                    <a:cubicBezTo>
                      <a:pt x="23" y="49"/>
                      <a:pt x="23" y="51"/>
                      <a:pt x="22" y="52"/>
                    </a:cubicBezTo>
                    <a:cubicBezTo>
                      <a:pt x="22" y="54"/>
                      <a:pt x="22" y="56"/>
                      <a:pt x="22" y="58"/>
                    </a:cubicBezTo>
                    <a:lnTo>
                      <a:pt x="22" y="59"/>
                    </a:lnTo>
                    <a:close/>
                    <a:moveTo>
                      <a:pt x="53" y="174"/>
                    </a:moveTo>
                    <a:cubicBezTo>
                      <a:pt x="56" y="173"/>
                      <a:pt x="59" y="171"/>
                      <a:pt x="62" y="168"/>
                    </a:cubicBezTo>
                    <a:cubicBezTo>
                      <a:pt x="65" y="164"/>
                      <a:pt x="66" y="159"/>
                      <a:pt x="66" y="152"/>
                    </a:cubicBezTo>
                    <a:cubicBezTo>
                      <a:pt x="66" y="145"/>
                      <a:pt x="65" y="139"/>
                      <a:pt x="63" y="135"/>
                    </a:cubicBezTo>
                    <a:cubicBezTo>
                      <a:pt x="60" y="130"/>
                      <a:pt x="57" y="125"/>
                      <a:pt x="53" y="122"/>
                    </a:cubicBezTo>
                    <a:lnTo>
                      <a:pt x="53" y="17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143766" y="2344366"/>
            <a:ext cx="4596195" cy="4019052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887996" y="3042887"/>
            <a:ext cx="73064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52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经济实力跃上新台阶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7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031AE5E-6737-4AEA-9A2B-53FB03C1F5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5" r="1861" b="7180"/>
          <a:stretch/>
        </p:blipFill>
        <p:spPr>
          <a:xfrm>
            <a:off x="1270371" y="1070087"/>
            <a:ext cx="6575907" cy="567772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5D56FEA-2E26-47D0-8C2B-924D420CA978}"/>
              </a:ext>
            </a:extLst>
          </p:cNvPr>
          <p:cNvGrpSpPr/>
          <p:nvPr/>
        </p:nvGrpSpPr>
        <p:grpSpPr>
          <a:xfrm>
            <a:off x="7846278" y="3063798"/>
            <a:ext cx="4002822" cy="2194805"/>
            <a:chOff x="1018904" y="4354636"/>
            <a:chExt cx="3999476" cy="19992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4764AE1-C3E8-4215-8C64-E3FF3DF6316E}"/>
                </a:ext>
              </a:extLst>
            </p:cNvPr>
            <p:cNvSpPr/>
            <p:nvPr/>
          </p:nvSpPr>
          <p:spPr>
            <a:xfrm>
              <a:off x="1018904" y="4431161"/>
              <a:ext cx="3999476" cy="1846217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BD8FAF7-0194-4216-9A40-D9307B0F799A}"/>
                </a:ext>
              </a:extLst>
            </p:cNvPr>
            <p:cNvSpPr/>
            <p:nvPr/>
          </p:nvSpPr>
          <p:spPr>
            <a:xfrm>
              <a:off x="1018904" y="4354636"/>
              <a:ext cx="3999476" cy="76525"/>
            </a:xfrm>
            <a:prstGeom prst="rect">
              <a:avLst/>
            </a:prstGeom>
            <a:solidFill>
              <a:srgbClr val="06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25D7E8A-9F09-4702-A262-801EF139EBB8}"/>
                </a:ext>
              </a:extLst>
            </p:cNvPr>
            <p:cNvSpPr/>
            <p:nvPr/>
          </p:nvSpPr>
          <p:spPr>
            <a:xfrm>
              <a:off x="1158238" y="4507686"/>
              <a:ext cx="3745658" cy="1729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五年来，国内生产总值从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54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万亿元增加到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449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82.7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449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万亿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元，年均增长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449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7.1%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，占世界经济比重从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11.4%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提高到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449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15%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左右，对世界经济增长贡献率超过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449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30%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12A761E-1059-40A9-ABB5-07A7AECE6378}"/>
                </a:ext>
              </a:extLst>
            </p:cNvPr>
            <p:cNvSpPr/>
            <p:nvPr/>
          </p:nvSpPr>
          <p:spPr>
            <a:xfrm>
              <a:off x="1018904" y="6273081"/>
              <a:ext cx="3999476" cy="80822"/>
            </a:xfrm>
            <a:prstGeom prst="rect">
              <a:avLst/>
            </a:prstGeom>
            <a:solidFill>
              <a:srgbClr val="06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969076C-6E88-4D50-881D-AE07982556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" t="38399" r="32924" b="12870"/>
          <a:stretch/>
        </p:blipFill>
        <p:spPr>
          <a:xfrm rot="21364272">
            <a:off x="-112855" y="1944779"/>
            <a:ext cx="3082625" cy="223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9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031AE5E-6737-4AEA-9A2B-53FB03C1F5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0" t="4347" r="10787" b="7120"/>
          <a:stretch/>
        </p:blipFill>
        <p:spPr>
          <a:xfrm>
            <a:off x="1138074" y="217772"/>
            <a:ext cx="5505451" cy="647960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00742D7-57FD-4647-80FC-415FB0D0BB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217" y="508631"/>
            <a:ext cx="4076700" cy="3086583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CDBC7C-B2C4-42ED-B732-77FC097D7175}"/>
              </a:ext>
            </a:extLst>
          </p:cNvPr>
          <p:cNvGrpSpPr/>
          <p:nvPr/>
        </p:nvGrpSpPr>
        <p:grpSpPr>
          <a:xfrm>
            <a:off x="6643524" y="3673397"/>
            <a:ext cx="4015261" cy="1472897"/>
            <a:chOff x="1018903" y="4354636"/>
            <a:chExt cx="4011903" cy="134167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03F329A-E1C4-4831-A92B-56AE05E5C4AE}"/>
                </a:ext>
              </a:extLst>
            </p:cNvPr>
            <p:cNvSpPr/>
            <p:nvPr/>
          </p:nvSpPr>
          <p:spPr>
            <a:xfrm>
              <a:off x="1018903" y="4431161"/>
              <a:ext cx="3999476" cy="1193192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B2CF780-8404-433A-9646-7CE1A5E1DE43}"/>
                </a:ext>
              </a:extLst>
            </p:cNvPr>
            <p:cNvSpPr/>
            <p:nvPr/>
          </p:nvSpPr>
          <p:spPr>
            <a:xfrm>
              <a:off x="1018904" y="4354636"/>
              <a:ext cx="3999476" cy="76525"/>
            </a:xfrm>
            <a:prstGeom prst="rect">
              <a:avLst/>
            </a:prstGeom>
            <a:solidFill>
              <a:srgbClr val="06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357A48D-D77C-4657-91DB-56B01C97393D}"/>
                </a:ext>
              </a:extLst>
            </p:cNvPr>
            <p:cNvSpPr/>
            <p:nvPr/>
          </p:nvSpPr>
          <p:spPr>
            <a:xfrm>
              <a:off x="1158238" y="4578903"/>
              <a:ext cx="3745658" cy="841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城镇新增就业</a:t>
              </a:r>
              <a:r>
                <a:rPr lang="en-US" altLang="zh-CN" sz="2000" b="1" dirty="0">
                  <a:solidFill>
                    <a:srgbClr val="F24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6600</a:t>
              </a:r>
              <a:r>
                <a:rPr lang="zh-CN" altLang="en-US" sz="2000" b="1" dirty="0">
                  <a:solidFill>
                    <a:srgbClr val="F24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万人</a:t>
              </a:r>
              <a:r>
                <a:rPr lang="zh-CN" altLang="en-US" sz="1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以上，</a:t>
              </a:r>
              <a:r>
                <a:rPr lang="en-US" altLang="zh-CN" sz="2000" dirty="0">
                  <a:solidFill>
                    <a:srgbClr val="F24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13</a:t>
              </a:r>
              <a:r>
                <a:rPr lang="zh-CN" altLang="en-US" sz="2000" dirty="0">
                  <a:solidFill>
                    <a:srgbClr val="F24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亿</a:t>
              </a:r>
              <a:r>
                <a:rPr lang="zh-CN" altLang="en-US" sz="1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多人口的大国实现了比较充分就业。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199D30-F6BC-42E7-BD2B-DC5E579A3FB8}"/>
                </a:ext>
              </a:extLst>
            </p:cNvPr>
            <p:cNvSpPr/>
            <p:nvPr/>
          </p:nvSpPr>
          <p:spPr>
            <a:xfrm>
              <a:off x="1031330" y="5615489"/>
              <a:ext cx="3999476" cy="80822"/>
            </a:xfrm>
            <a:prstGeom prst="rect">
              <a:avLst/>
            </a:prstGeom>
            <a:solidFill>
              <a:srgbClr val="06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47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02CCDC5A-6729-4040-957C-39F92357BF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557" y="1009650"/>
            <a:ext cx="2691443" cy="584835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09C424-FF25-42F6-B7C4-85E828CD87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6" t="47222" r="62062" b="5973"/>
          <a:stretch/>
        </p:blipFill>
        <p:spPr>
          <a:xfrm>
            <a:off x="-133351" y="2560387"/>
            <a:ext cx="3876676" cy="445953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437B2238-3E78-4DF8-8EED-2C6EE0EA4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57" t="6389" r="6406" b="43333"/>
          <a:stretch/>
        </p:blipFill>
        <p:spPr>
          <a:xfrm>
            <a:off x="6096000" y="2932327"/>
            <a:ext cx="3543301" cy="4020923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1C5E6B6-03EB-4890-9B00-ABB92658F96D}"/>
              </a:ext>
            </a:extLst>
          </p:cNvPr>
          <p:cNvGrpSpPr/>
          <p:nvPr/>
        </p:nvGrpSpPr>
        <p:grpSpPr>
          <a:xfrm>
            <a:off x="3422580" y="2249602"/>
            <a:ext cx="3111570" cy="1365449"/>
            <a:chOff x="1018903" y="4354636"/>
            <a:chExt cx="4002386" cy="134624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5C76819-B634-4695-92CD-1F44F30E1A66}"/>
                </a:ext>
              </a:extLst>
            </p:cNvPr>
            <p:cNvSpPr/>
            <p:nvPr/>
          </p:nvSpPr>
          <p:spPr>
            <a:xfrm>
              <a:off x="1018903" y="4431161"/>
              <a:ext cx="3999476" cy="1193192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F68EC9C-BA8C-41BD-BBDF-04E0157E19FC}"/>
                </a:ext>
              </a:extLst>
            </p:cNvPr>
            <p:cNvSpPr/>
            <p:nvPr/>
          </p:nvSpPr>
          <p:spPr>
            <a:xfrm>
              <a:off x="1018904" y="4354636"/>
              <a:ext cx="3999476" cy="76525"/>
            </a:xfrm>
            <a:prstGeom prst="rect">
              <a:avLst/>
            </a:prstGeom>
            <a:solidFill>
              <a:srgbClr val="06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56E6EDC-04AF-4F80-A8A4-E5F2D60E0A9F}"/>
                </a:ext>
              </a:extLst>
            </p:cNvPr>
            <p:cNvSpPr/>
            <p:nvPr/>
          </p:nvSpPr>
          <p:spPr>
            <a:xfrm>
              <a:off x="1158238" y="4578903"/>
              <a:ext cx="3745658" cy="867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居民消费价格年均上涨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1.9%</a:t>
              </a:r>
              <a:r>
                <a:rPr lang="zh-CN" altLang="en-US" sz="16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保持较低水平。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D2EEC04-120C-438D-A64E-BC7120FBF8F0}"/>
                </a:ext>
              </a:extLst>
            </p:cNvPr>
            <p:cNvSpPr/>
            <p:nvPr/>
          </p:nvSpPr>
          <p:spPr>
            <a:xfrm>
              <a:off x="1018903" y="5615489"/>
              <a:ext cx="4002386" cy="85389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A2C7E237-0C9E-4351-A055-8D44EAF861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1" t="51115" r="45426" b="681"/>
          <a:stretch/>
        </p:blipFill>
        <p:spPr>
          <a:xfrm>
            <a:off x="3022510" y="4582109"/>
            <a:ext cx="2742424" cy="237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7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:a16="http://schemas.microsoft.com/office/drawing/2014/main" id="{339FCCCF-8838-4089-85DF-A301B1E2DCD3}"/>
              </a:ext>
            </a:extLst>
          </p:cNvPr>
          <p:cNvSpPr/>
          <p:nvPr/>
        </p:nvSpPr>
        <p:spPr>
          <a:xfrm>
            <a:off x="0" y="2025956"/>
            <a:ext cx="12192000" cy="2796650"/>
          </a:xfrm>
          <a:prstGeom prst="rect">
            <a:avLst/>
          </a:prstGeom>
          <a:solidFill>
            <a:srgbClr val="053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1" name="图片 120">
            <a:extLst>
              <a:ext uri="{FF2B5EF4-FFF2-40B4-BE49-F238E27FC236}">
                <a16:creationId xmlns:a16="http://schemas.microsoft.com/office/drawing/2014/main" id="{981045F8-9496-4326-A815-A804187F7F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841" y="3966962"/>
            <a:ext cx="5984631" cy="2891037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2D6DC1C-9A3A-4ECE-8034-D9F1CE59C7D3}"/>
              </a:ext>
            </a:extLst>
          </p:cNvPr>
          <p:cNvGrpSpPr/>
          <p:nvPr/>
        </p:nvGrpSpPr>
        <p:grpSpPr>
          <a:xfrm>
            <a:off x="5110345" y="5226665"/>
            <a:ext cx="1521385" cy="1551718"/>
            <a:chOff x="8155433" y="802411"/>
            <a:chExt cx="1521385" cy="1551718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3067B9E-CE82-40D1-BF4D-C6F62DDC0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7714" y="802411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1FF42F0-0DA8-49E7-8C74-36E2CB5755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55433" y="224612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F9C0A04-1791-484B-B971-9CE11F813E20}"/>
              </a:ext>
            </a:extLst>
          </p:cNvPr>
          <p:cNvGrpSpPr/>
          <p:nvPr/>
        </p:nvGrpSpPr>
        <p:grpSpPr>
          <a:xfrm>
            <a:off x="10670615" y="449552"/>
            <a:ext cx="1521385" cy="1551718"/>
            <a:chOff x="10138559" y="10363"/>
            <a:chExt cx="1521385" cy="155171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06C568B-806C-4684-A839-E9EBB0A027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0840" y="10363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9A5061-4073-465E-96CF-3A9E2CDF97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8559" y="1454081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A439AFD-41E6-4880-86EA-9FE0EB9E8460}"/>
              </a:ext>
            </a:extLst>
          </p:cNvPr>
          <p:cNvGrpSpPr/>
          <p:nvPr/>
        </p:nvGrpSpPr>
        <p:grpSpPr>
          <a:xfrm>
            <a:off x="5255838" y="-3550"/>
            <a:ext cx="1521385" cy="1551718"/>
            <a:chOff x="10610237" y="2661249"/>
            <a:chExt cx="1521385" cy="155171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2AB61B00-6E19-4915-8670-D7CCDB2F0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2518" y="2661249"/>
              <a:ext cx="1439104" cy="14634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1977564-D1B8-49BB-B930-9A12FDDF4F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10237" y="4104967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0756E57-3CE6-4C5D-9E44-25A6D59E901E}"/>
              </a:ext>
            </a:extLst>
          </p:cNvPr>
          <p:cNvSpPr txBox="1"/>
          <p:nvPr/>
        </p:nvSpPr>
        <p:spPr>
          <a:xfrm>
            <a:off x="4887996" y="3042887"/>
            <a:ext cx="73064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5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52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4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经济结构出现重大变革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8AFAF60C-1BE1-4452-8221-0334F802A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>
            <a:off x="9243185" y="191105"/>
            <a:ext cx="2960061" cy="1154663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3DFC118B-B19D-4A70-8659-8D1304B22F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5" t="10413" r="215" b="78042"/>
          <a:stretch/>
        </p:blipFill>
        <p:spPr>
          <a:xfrm flipH="1">
            <a:off x="0" y="5357152"/>
            <a:ext cx="2393577" cy="896207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id="{29CDF6A4-B71D-4434-8DB7-2970CE4130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9" b="17048"/>
          <a:stretch/>
        </p:blipFill>
        <p:spPr>
          <a:xfrm>
            <a:off x="26789" y="1504692"/>
            <a:ext cx="5333993" cy="3278757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DE2204FD-8709-428D-B7E5-494AEC7FBB0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" b="14959"/>
          <a:stretch/>
        </p:blipFill>
        <p:spPr>
          <a:xfrm>
            <a:off x="143766" y="2344366"/>
            <a:ext cx="4596195" cy="40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2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7C99BDC6-3C28-4222-949F-09AC4BA262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463" y="4505325"/>
            <a:ext cx="5247007" cy="235267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7BDBC10C-CB91-4879-B539-1DD81358770A}"/>
              </a:ext>
            </a:extLst>
          </p:cNvPr>
          <p:cNvGrpSpPr/>
          <p:nvPr/>
        </p:nvGrpSpPr>
        <p:grpSpPr>
          <a:xfrm>
            <a:off x="7915275" y="2083850"/>
            <a:ext cx="3971925" cy="1704352"/>
            <a:chOff x="1018903" y="4354636"/>
            <a:chExt cx="4002386" cy="134624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B2C8F20-2A78-41F2-94BB-9BE85C45E634}"/>
                </a:ext>
              </a:extLst>
            </p:cNvPr>
            <p:cNvSpPr/>
            <p:nvPr/>
          </p:nvSpPr>
          <p:spPr>
            <a:xfrm>
              <a:off x="1018903" y="4431161"/>
              <a:ext cx="3999476" cy="1193192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5563C85-3D8B-4473-B5A0-7FF15F2C1B71}"/>
                </a:ext>
              </a:extLst>
            </p:cNvPr>
            <p:cNvSpPr/>
            <p:nvPr/>
          </p:nvSpPr>
          <p:spPr>
            <a:xfrm>
              <a:off x="1018904" y="4354636"/>
              <a:ext cx="3999476" cy="76525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8470834-8F2C-4806-A939-5EE05E01048D}"/>
                </a:ext>
              </a:extLst>
            </p:cNvPr>
            <p:cNvSpPr/>
            <p:nvPr/>
          </p:nvSpPr>
          <p:spPr>
            <a:xfrm>
              <a:off x="1299302" y="4460651"/>
              <a:ext cx="3438676" cy="1059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消费贡献率由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54.9%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提高到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58.8%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，服务业比重从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45.3%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上升到</a:t>
              </a:r>
              <a:r>
                <a:rPr lang="en-US" altLang="zh-CN" sz="2000" b="1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51.6%</a:t>
              </a:r>
              <a:r>
                <a:rPr lang="zh-CN" altLang="en-US" sz="1600" dirty="0">
                  <a:solidFill>
                    <a:srgbClr val="F44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成为经济增长主动力。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EABF9BF-E8F0-4308-9549-2648F69726E5}"/>
                </a:ext>
              </a:extLst>
            </p:cNvPr>
            <p:cNvSpPr/>
            <p:nvPr/>
          </p:nvSpPr>
          <p:spPr>
            <a:xfrm>
              <a:off x="1018903" y="5615489"/>
              <a:ext cx="4002386" cy="85389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E9672B7A-7B24-4F36-B594-7AE8301F4E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8922" r="-133" b="1"/>
          <a:stretch/>
        </p:blipFill>
        <p:spPr>
          <a:xfrm flipH="1">
            <a:off x="-508480" y="1688322"/>
            <a:ext cx="8554551" cy="516967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466606B6-79EF-4DFC-B9A8-87C5AE6F6F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6" t="19596" r="5973" b="28749"/>
          <a:stretch/>
        </p:blipFill>
        <p:spPr>
          <a:xfrm flipH="1">
            <a:off x="1501016" y="254075"/>
            <a:ext cx="3772561" cy="208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7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C530605-6E17-4DDD-97ED-ACF5B210EF77}"/>
              </a:ext>
            </a:extLst>
          </p:cNvPr>
          <p:cNvGrpSpPr/>
          <p:nvPr/>
        </p:nvGrpSpPr>
        <p:grpSpPr>
          <a:xfrm>
            <a:off x="2749837" y="1505572"/>
            <a:ext cx="3346163" cy="1590053"/>
            <a:chOff x="1018903" y="4354636"/>
            <a:chExt cx="4002386" cy="134624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2ACB5DB-08A6-430E-97FF-3D6CAF49F795}"/>
                </a:ext>
              </a:extLst>
            </p:cNvPr>
            <p:cNvSpPr/>
            <p:nvPr/>
          </p:nvSpPr>
          <p:spPr>
            <a:xfrm>
              <a:off x="1018903" y="4431161"/>
              <a:ext cx="3999476" cy="1193192"/>
            </a:xfrm>
            <a:prstGeom prst="rect">
              <a:avLst/>
            </a:prstGeom>
            <a:solidFill>
              <a:srgbClr val="B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011BB79-345B-4056-A0AB-2ADCBA6B4998}"/>
                </a:ext>
              </a:extLst>
            </p:cNvPr>
            <p:cNvSpPr/>
            <p:nvPr/>
          </p:nvSpPr>
          <p:spPr>
            <a:xfrm>
              <a:off x="1018904" y="4354636"/>
              <a:ext cx="3999476" cy="76525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5EA74EB-1A81-4DBB-9842-FFAC1079252B}"/>
                </a:ext>
              </a:extLst>
            </p:cNvPr>
            <p:cNvSpPr/>
            <p:nvPr/>
          </p:nvSpPr>
          <p:spPr>
            <a:xfrm>
              <a:off x="1322089" y="4546040"/>
              <a:ext cx="3482734" cy="813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服务业比重从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45.3%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上升到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51.6%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成为经济增长主动力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291D4F0-A338-4AE3-9169-B50DAE71A2FA}"/>
                </a:ext>
              </a:extLst>
            </p:cNvPr>
            <p:cNvSpPr/>
            <p:nvPr/>
          </p:nvSpPr>
          <p:spPr>
            <a:xfrm>
              <a:off x="1018903" y="5615489"/>
              <a:ext cx="4002386" cy="85389"/>
            </a:xfrm>
            <a:prstGeom prst="rect">
              <a:avLst/>
            </a:prstGeom>
            <a:solidFill>
              <a:srgbClr val="00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51276CC5-F12F-49C6-B149-7C40624736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279" y="1283885"/>
            <a:ext cx="4479765" cy="40997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21022EF-1159-4260-B937-4891984759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1237"/>
            <a:ext cx="3009231" cy="430676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C2D2F5F-6E66-482B-A240-858C219668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061" y="3262312"/>
            <a:ext cx="207754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8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厉害了我的国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977</TotalTime>
  <Words>460</Words>
  <Application>Microsoft Office PowerPoint</Application>
  <PresentationFormat>宽屏</PresentationFormat>
  <Paragraphs>73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等线 Light</vt:lpstr>
      <vt:lpstr>宋体</vt:lpstr>
      <vt:lpstr>微软雅黑</vt:lpstr>
      <vt:lpstr>Arial</vt:lpstr>
      <vt:lpstr>Arial Rounded MT Bold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厉害了我的国</dc:title>
  <dc:creator>WIN7</dc:creator>
  <cp:lastModifiedBy>xbany</cp:lastModifiedBy>
  <cp:revision>74</cp:revision>
  <dcterms:created xsi:type="dcterms:W3CDTF">2017-08-18T03:02:00Z</dcterms:created>
  <dcterms:modified xsi:type="dcterms:W3CDTF">2018-03-11T04:45:36Z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