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2" r:id="rId3"/>
    <p:sldId id="263" r:id="rId4"/>
    <p:sldId id="259" r:id="rId5"/>
    <p:sldId id="280" r:id="rId6"/>
    <p:sldId id="281" r:id="rId7"/>
    <p:sldId id="282" r:id="rId8"/>
    <p:sldId id="283" r:id="rId9"/>
    <p:sldId id="284" r:id="rId10"/>
    <p:sldId id="264" r:id="rId11"/>
    <p:sldId id="285" r:id="rId12"/>
    <p:sldId id="286" r:id="rId13"/>
    <p:sldId id="287" r:id="rId14"/>
    <p:sldId id="265" r:id="rId15"/>
    <p:sldId id="288" r:id="rId16"/>
    <p:sldId id="289" r:id="rId17"/>
    <p:sldId id="266" r:id="rId18"/>
    <p:sldId id="290" r:id="rId19"/>
    <p:sldId id="291" r:id="rId20"/>
    <p:sldId id="292" r:id="rId21"/>
    <p:sldId id="261"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1056" y="90"/>
      </p:cViewPr>
      <p:guideLst>
        <p:guide orient="horz" pos="2183"/>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7E2BE5-6A93-4F79-9240-D5AFF6C7B02D}"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F331E2-84AF-449E-8C55-99A0C15DD42C}" type="slidenum">
              <a:rPr lang="zh-CN" altLang="en-US" smtClean="0"/>
              <a:t>‹#›</a:t>
            </a:fld>
            <a:endParaRPr lang="zh-CN" altLang="en-US"/>
          </a:p>
        </p:txBody>
      </p:sp>
    </p:spTree>
    <p:extLst>
      <p:ext uri="{BB962C8B-B14F-4D97-AF65-F5344CB8AC3E}">
        <p14:creationId xmlns:p14="http://schemas.microsoft.com/office/powerpoint/2010/main" val="4050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a:t>
            </a:fld>
            <a:endParaRPr lang="zh-CN" altLang="en-US"/>
          </a:p>
        </p:txBody>
      </p:sp>
    </p:spTree>
    <p:extLst>
      <p:ext uri="{BB962C8B-B14F-4D97-AF65-F5344CB8AC3E}">
        <p14:creationId xmlns:p14="http://schemas.microsoft.com/office/powerpoint/2010/main" val="870384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10</a:t>
            </a:fld>
            <a:endParaRPr lang="zh-CN" altLang="en-US"/>
          </a:p>
        </p:txBody>
      </p:sp>
    </p:spTree>
    <p:extLst>
      <p:ext uri="{BB962C8B-B14F-4D97-AF65-F5344CB8AC3E}">
        <p14:creationId xmlns:p14="http://schemas.microsoft.com/office/powerpoint/2010/main" val="2550725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11</a:t>
            </a:fld>
            <a:endParaRPr lang="zh-CN" altLang="en-US"/>
          </a:p>
        </p:txBody>
      </p:sp>
    </p:spTree>
    <p:extLst>
      <p:ext uri="{BB962C8B-B14F-4D97-AF65-F5344CB8AC3E}">
        <p14:creationId xmlns:p14="http://schemas.microsoft.com/office/powerpoint/2010/main" val="1973011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12</a:t>
            </a:fld>
            <a:endParaRPr lang="zh-CN" altLang="en-US"/>
          </a:p>
        </p:txBody>
      </p:sp>
    </p:spTree>
    <p:extLst>
      <p:ext uri="{BB962C8B-B14F-4D97-AF65-F5344CB8AC3E}">
        <p14:creationId xmlns:p14="http://schemas.microsoft.com/office/powerpoint/2010/main" val="524826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13</a:t>
            </a:fld>
            <a:endParaRPr lang="zh-CN" altLang="en-US"/>
          </a:p>
        </p:txBody>
      </p:sp>
    </p:spTree>
    <p:extLst>
      <p:ext uri="{BB962C8B-B14F-4D97-AF65-F5344CB8AC3E}">
        <p14:creationId xmlns:p14="http://schemas.microsoft.com/office/powerpoint/2010/main" val="1439749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14</a:t>
            </a:fld>
            <a:endParaRPr lang="zh-CN" altLang="en-US"/>
          </a:p>
        </p:txBody>
      </p:sp>
    </p:spTree>
    <p:extLst>
      <p:ext uri="{BB962C8B-B14F-4D97-AF65-F5344CB8AC3E}">
        <p14:creationId xmlns:p14="http://schemas.microsoft.com/office/powerpoint/2010/main" val="781097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15</a:t>
            </a:fld>
            <a:endParaRPr lang="zh-CN" altLang="en-US"/>
          </a:p>
        </p:txBody>
      </p:sp>
    </p:spTree>
    <p:extLst>
      <p:ext uri="{BB962C8B-B14F-4D97-AF65-F5344CB8AC3E}">
        <p14:creationId xmlns:p14="http://schemas.microsoft.com/office/powerpoint/2010/main" val="2712055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16</a:t>
            </a:fld>
            <a:endParaRPr lang="zh-CN" altLang="en-US"/>
          </a:p>
        </p:txBody>
      </p:sp>
    </p:spTree>
    <p:extLst>
      <p:ext uri="{BB962C8B-B14F-4D97-AF65-F5344CB8AC3E}">
        <p14:creationId xmlns:p14="http://schemas.microsoft.com/office/powerpoint/2010/main" val="1662057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17</a:t>
            </a:fld>
            <a:endParaRPr lang="zh-CN" altLang="en-US"/>
          </a:p>
        </p:txBody>
      </p:sp>
    </p:spTree>
    <p:extLst>
      <p:ext uri="{BB962C8B-B14F-4D97-AF65-F5344CB8AC3E}">
        <p14:creationId xmlns:p14="http://schemas.microsoft.com/office/powerpoint/2010/main" val="3011081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18</a:t>
            </a:fld>
            <a:endParaRPr lang="zh-CN" altLang="en-US"/>
          </a:p>
        </p:txBody>
      </p:sp>
    </p:spTree>
    <p:extLst>
      <p:ext uri="{BB962C8B-B14F-4D97-AF65-F5344CB8AC3E}">
        <p14:creationId xmlns:p14="http://schemas.microsoft.com/office/powerpoint/2010/main" val="2899703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19</a:t>
            </a:fld>
            <a:endParaRPr lang="zh-CN" altLang="en-US"/>
          </a:p>
        </p:txBody>
      </p:sp>
    </p:spTree>
    <p:extLst>
      <p:ext uri="{BB962C8B-B14F-4D97-AF65-F5344CB8AC3E}">
        <p14:creationId xmlns:p14="http://schemas.microsoft.com/office/powerpoint/2010/main" val="3989525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2</a:t>
            </a:fld>
            <a:endParaRPr lang="zh-CN" altLang="en-US"/>
          </a:p>
        </p:txBody>
      </p:sp>
    </p:spTree>
    <p:extLst>
      <p:ext uri="{BB962C8B-B14F-4D97-AF65-F5344CB8AC3E}">
        <p14:creationId xmlns:p14="http://schemas.microsoft.com/office/powerpoint/2010/main" val="146748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20</a:t>
            </a:fld>
            <a:endParaRPr lang="zh-CN" altLang="en-US"/>
          </a:p>
        </p:txBody>
      </p:sp>
    </p:spTree>
    <p:extLst>
      <p:ext uri="{BB962C8B-B14F-4D97-AF65-F5344CB8AC3E}">
        <p14:creationId xmlns:p14="http://schemas.microsoft.com/office/powerpoint/2010/main" val="2215498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21</a:t>
            </a:fld>
            <a:endParaRPr lang="zh-CN" altLang="en-US"/>
          </a:p>
        </p:txBody>
      </p:sp>
    </p:spTree>
    <p:extLst>
      <p:ext uri="{BB962C8B-B14F-4D97-AF65-F5344CB8AC3E}">
        <p14:creationId xmlns:p14="http://schemas.microsoft.com/office/powerpoint/2010/main" val="1919060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3</a:t>
            </a:fld>
            <a:endParaRPr lang="zh-CN" altLang="en-US"/>
          </a:p>
        </p:txBody>
      </p:sp>
    </p:spTree>
    <p:extLst>
      <p:ext uri="{BB962C8B-B14F-4D97-AF65-F5344CB8AC3E}">
        <p14:creationId xmlns:p14="http://schemas.microsoft.com/office/powerpoint/2010/main" val="4113265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4</a:t>
            </a:fld>
            <a:endParaRPr lang="zh-CN" altLang="en-US"/>
          </a:p>
        </p:txBody>
      </p:sp>
    </p:spTree>
    <p:extLst>
      <p:ext uri="{BB962C8B-B14F-4D97-AF65-F5344CB8AC3E}">
        <p14:creationId xmlns:p14="http://schemas.microsoft.com/office/powerpoint/2010/main" val="3963987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5</a:t>
            </a:fld>
            <a:endParaRPr lang="zh-CN" altLang="en-US"/>
          </a:p>
        </p:txBody>
      </p:sp>
    </p:spTree>
    <p:extLst>
      <p:ext uri="{BB962C8B-B14F-4D97-AF65-F5344CB8AC3E}">
        <p14:creationId xmlns:p14="http://schemas.microsoft.com/office/powerpoint/2010/main" val="4264742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6</a:t>
            </a:fld>
            <a:endParaRPr lang="zh-CN" altLang="en-US"/>
          </a:p>
        </p:txBody>
      </p:sp>
    </p:spTree>
    <p:extLst>
      <p:ext uri="{BB962C8B-B14F-4D97-AF65-F5344CB8AC3E}">
        <p14:creationId xmlns:p14="http://schemas.microsoft.com/office/powerpoint/2010/main" val="2392576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7</a:t>
            </a:fld>
            <a:endParaRPr lang="zh-CN" altLang="en-US"/>
          </a:p>
        </p:txBody>
      </p:sp>
    </p:spTree>
    <p:extLst>
      <p:ext uri="{BB962C8B-B14F-4D97-AF65-F5344CB8AC3E}">
        <p14:creationId xmlns:p14="http://schemas.microsoft.com/office/powerpoint/2010/main" val="2872084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8</a:t>
            </a:fld>
            <a:endParaRPr lang="zh-CN" altLang="en-US"/>
          </a:p>
        </p:txBody>
      </p:sp>
    </p:spTree>
    <p:extLst>
      <p:ext uri="{BB962C8B-B14F-4D97-AF65-F5344CB8AC3E}">
        <p14:creationId xmlns:p14="http://schemas.microsoft.com/office/powerpoint/2010/main" val="3747764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331E2-84AF-449E-8C55-99A0C15DD42C}" type="slidenum">
              <a:rPr lang="zh-CN" altLang="en-US" smtClean="0"/>
              <a:t>9</a:t>
            </a:fld>
            <a:endParaRPr lang="zh-CN" altLang="en-US"/>
          </a:p>
        </p:txBody>
      </p:sp>
    </p:spTree>
    <p:extLst>
      <p:ext uri="{BB962C8B-B14F-4D97-AF65-F5344CB8AC3E}">
        <p14:creationId xmlns:p14="http://schemas.microsoft.com/office/powerpoint/2010/main" val="1631942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3277137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4038546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3372027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162823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362018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185208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42244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4134304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1474492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3971819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40A3385-6085-4A72-9DC9-64F89142BD0F}"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964619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A3385-6085-4A72-9DC9-64F89142BD0F}" type="datetimeFigureOut">
              <a:rPr lang="zh-CN" altLang="en-US" smtClean="0"/>
              <a:t>2017/12/12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53B881-B777-4817-9FCF-10FA9CA1F29D}" type="slidenum">
              <a:rPr lang="zh-CN" altLang="en-US" smtClean="0"/>
              <a:t>‹#›</a:t>
            </a:fld>
            <a:endParaRPr lang="zh-CN" altLang="en-US"/>
          </a:p>
        </p:txBody>
      </p:sp>
    </p:spTree>
    <p:extLst>
      <p:ext uri="{BB962C8B-B14F-4D97-AF65-F5344CB8AC3E}">
        <p14:creationId xmlns:p14="http://schemas.microsoft.com/office/powerpoint/2010/main" val="980997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10" name="图片 9"/>
          <p:cNvPicPr>
            <a:picLocks noChangeAspect="1"/>
          </p:cNvPicPr>
          <p:nvPr/>
        </p:nvPicPr>
        <p:blipFill rotWithShape="1">
          <a:blip r:embed="rId11" cstate="print">
            <a:extLst>
              <a:ext uri="{28A0092B-C50C-407E-A947-70E740481C1C}">
                <a14:useLocalDpi xmlns:a14="http://schemas.microsoft.com/office/drawing/2010/main" val="0"/>
              </a:ext>
            </a:extLst>
          </a:blip>
          <a:srcRect t="21752"/>
          <a:stretch/>
        </p:blipFill>
        <p:spPr>
          <a:xfrm>
            <a:off x="7671464" y="817775"/>
            <a:ext cx="4521321" cy="2611225"/>
          </a:xfrm>
          <a:prstGeom prst="rect">
            <a:avLst/>
          </a:prstGeom>
        </p:spPr>
      </p:pic>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5673" y="634047"/>
            <a:ext cx="1794298" cy="1053349"/>
          </a:xfrm>
          <a:prstGeom prst="rect">
            <a:avLst/>
          </a:prstGeom>
        </p:spPr>
      </p:pic>
      <p:sp>
        <p:nvSpPr>
          <p:cNvPr id="12" name="TextBox 32">
            <a:hlinkClick r:id="" action="ppaction://hlinkshowjump?jump=nextslide"/>
          </p:cNvPr>
          <p:cNvSpPr txBox="1">
            <a:spLocks noChangeArrowheads="1"/>
          </p:cNvSpPr>
          <p:nvPr/>
        </p:nvSpPr>
        <p:spPr bwMode="auto">
          <a:xfrm>
            <a:off x="2262957" y="1957270"/>
            <a:ext cx="714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5400" b="1" dirty="0">
                <a:solidFill>
                  <a:srgbClr val="C00000"/>
                </a:solidFill>
                <a:effectLst>
                  <a:glow rad="101600">
                    <a:schemeClr val="bg1"/>
                  </a:glow>
                </a:effectLst>
                <a:latin typeface="方正正大黑简体" panose="02000000000000000000" pitchFamily="2" charset="-122"/>
                <a:ea typeface="方正正大黑简体" panose="02000000000000000000" pitchFamily="2" charset="-122"/>
              </a:rPr>
              <a:t>党员发展入党流程培训</a:t>
            </a:r>
          </a:p>
        </p:txBody>
      </p:sp>
      <p:sp>
        <p:nvSpPr>
          <p:cNvPr id="13" name="文本框 11"/>
          <p:cNvSpPr txBox="1"/>
          <p:nvPr/>
        </p:nvSpPr>
        <p:spPr>
          <a:xfrm>
            <a:off x="3159094" y="2945181"/>
            <a:ext cx="5349426" cy="789447"/>
          </a:xfrm>
          <a:prstGeom prst="rect">
            <a:avLst/>
          </a:prstGeom>
          <a:noFill/>
        </p:spPr>
        <p:txBody>
          <a:bodyPr wrap="square" lIns="68580" tIns="34290" rIns="68580" bIns="34290" rtlCol="0">
            <a:spAutoFit/>
          </a:bodyPr>
          <a:lstStyle/>
          <a:p>
            <a:pPr algn="ctr">
              <a:lnSpc>
                <a:spcPct val="130000"/>
              </a:lnSpc>
            </a:pPr>
            <a:r>
              <a:rPr lang="zh-CN" altLang="en-US" b="1" dirty="0">
                <a:solidFill>
                  <a:srgbClr val="C00000"/>
                </a:solidFill>
                <a:latin typeface="微软雅黑" panose="020B0503020204020204" pitchFamily="34" charset="-122"/>
                <a:ea typeface="微软雅黑" panose="020B0503020204020204" pitchFamily="34" charset="-122"/>
              </a:rPr>
              <a:t>根据中国共产党发展党员工作细则（</a:t>
            </a:r>
            <a:r>
              <a:rPr lang="en-US" altLang="zh-CN" b="1">
                <a:solidFill>
                  <a:srgbClr val="C00000"/>
                </a:solidFill>
                <a:latin typeface="微软雅黑" panose="020B0503020204020204" pitchFamily="34" charset="-122"/>
                <a:ea typeface="微软雅黑" panose="020B0503020204020204" pitchFamily="34" charset="-122"/>
              </a:rPr>
              <a:t>2018</a:t>
            </a:r>
            <a:r>
              <a:rPr lang="zh-CN" altLang="en-US" b="1">
                <a:solidFill>
                  <a:srgbClr val="C00000"/>
                </a:solidFill>
                <a:latin typeface="微软雅黑" panose="020B0503020204020204" pitchFamily="34" charset="-122"/>
                <a:ea typeface="微软雅黑" panose="020B0503020204020204" pitchFamily="34" charset="-122"/>
              </a:rPr>
              <a:t>版</a:t>
            </a:r>
            <a:r>
              <a:rPr lang="zh-CN" altLang="en-US" b="1" dirty="0">
                <a:solidFill>
                  <a:srgbClr val="C00000"/>
                </a:solidFill>
                <a:latin typeface="微软雅黑" panose="020B0503020204020204" pitchFamily="34" charset="-122"/>
                <a:ea typeface="微软雅黑" panose="020B0503020204020204" pitchFamily="34" charset="-122"/>
              </a:rPr>
              <a:t>）编写</a:t>
            </a:r>
          </a:p>
          <a:p>
            <a:pPr algn="ctr">
              <a:lnSpc>
                <a:spcPct val="130000"/>
              </a:lnSpc>
            </a:pPr>
            <a:r>
              <a:rPr lang="zh-CN" altLang="en-US" b="1" dirty="0">
                <a:solidFill>
                  <a:srgbClr val="C00000"/>
                </a:solidFill>
                <a:latin typeface="微软雅黑" panose="020B0503020204020204" pitchFamily="34" charset="-122"/>
                <a:ea typeface="微软雅黑" panose="020B0503020204020204" pitchFamily="34" charset="-122"/>
              </a:rPr>
              <a:t>适用于党支部培训、党员汇报</a:t>
            </a:r>
            <a:endParaRPr lang="zh-CN" altLang="en-US" b="1" dirty="0">
              <a:solidFill>
                <a:srgbClr val="C00000"/>
              </a:solidFill>
              <a:effectLst/>
              <a:latin typeface="微软雅黑" panose="020B0503020204020204" pitchFamily="34" charset="-122"/>
              <a:ea typeface="微软雅黑" panose="020B0503020204020204" pitchFamily="34" charset="-122"/>
            </a:endParaRPr>
          </a:p>
        </p:txBody>
      </p:sp>
      <p:sp>
        <p:nvSpPr>
          <p:cNvPr id="16" name="文本框 11"/>
          <p:cNvSpPr txBox="1"/>
          <p:nvPr/>
        </p:nvSpPr>
        <p:spPr>
          <a:xfrm>
            <a:off x="3196358" y="3799210"/>
            <a:ext cx="5274899" cy="415498"/>
          </a:xfrm>
          <a:prstGeom prst="rect">
            <a:avLst/>
          </a:prstGeom>
          <a:noFill/>
        </p:spPr>
        <p:txBody>
          <a:bodyPr wrap="square" lIns="68580" tIns="34290" rIns="68580" bIns="34290" rtlCol="0">
            <a:spAutoFit/>
          </a:bodyPr>
          <a:lstStyle/>
          <a:p>
            <a:pPr algn="ctr">
              <a:lnSpc>
                <a:spcPct val="125000"/>
              </a:lnSpc>
            </a:pPr>
            <a:r>
              <a:rPr lang="zh-CN" altLang="en-US" dirty="0">
                <a:solidFill>
                  <a:srgbClr val="C00000"/>
                </a:solidFill>
                <a:latin typeface="微软雅黑" panose="020B0503020204020204" pitchFamily="34" charset="-122"/>
                <a:ea typeface="微软雅黑" panose="020B0503020204020204" pitchFamily="34" charset="-122"/>
              </a:rPr>
              <a:t>汇报人：某某某      汇报单位：某某党委或 党支部</a:t>
            </a:r>
            <a:endParaRPr lang="zh-CN" altLang="en-US" dirty="0">
              <a:solidFill>
                <a:srgbClr val="C00000"/>
              </a:solidFill>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7" name="Dream of Lyne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2913635" y="-1507912"/>
            <a:ext cx="609600" cy="609600"/>
          </a:xfrm>
          <a:prstGeom prst="rect">
            <a:avLst/>
          </a:prstGeom>
        </p:spPr>
      </p:pic>
    </p:spTree>
    <p:extLst>
      <p:ext uri="{BB962C8B-B14F-4D97-AF65-F5344CB8AC3E}">
        <p14:creationId xmlns:p14="http://schemas.microsoft.com/office/powerpoint/2010/main" val="719314159"/>
      </p:ext>
    </p:extLst>
  </p:cSld>
  <p:clrMapOvr>
    <a:masterClrMapping/>
  </p:clrMapOvr>
  <mc:AlternateContent xmlns:mc="http://schemas.openxmlformats.org/markup-compatibility/2006" xmlns:p14="http://schemas.microsoft.com/office/powerpoint/2010/main">
    <mc:Choice Requires="p14">
      <p:transition spd="slow" p14:dur="4000" advTm="8000">
        <p14:vortex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500"/>
                                        <p:tgtEl>
                                          <p:spTgt spid="10"/>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Effect transition="in" filter="fade">
                                      <p:cBhvr>
                                        <p:cTn id="49" dur="1000"/>
                                        <p:tgtEl>
                                          <p:spTgt spid="12"/>
                                        </p:tgtEl>
                                      </p:cBhvr>
                                    </p:animEffect>
                                  </p:childTnLst>
                                </p:cTn>
                              </p:par>
                            </p:childTnLst>
                          </p:cTn>
                        </p:par>
                        <p:par>
                          <p:cTn id="50" fill="hold">
                            <p:stCondLst>
                              <p:cond delay="50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
                                        </p:tgtEl>
                                        <p:attrNameLst>
                                          <p:attrName>style.visibility</p:attrName>
                                        </p:attrNameLst>
                                      </p:cBhvr>
                                      <p:to>
                                        <p:strVal val="visible"/>
                                      </p:to>
                                    </p:set>
                                    <p:animEffect transition="in" filter="wipe(left)">
                                      <p:cBhvr>
                                        <p:cTn id="53" dur="100"/>
                                        <p:tgtEl>
                                          <p:spTgt spid="13"/>
                                        </p:tgtEl>
                                      </p:cBhvr>
                                    </p:animEffect>
                                  </p:childTnLst>
                                </p:cTn>
                              </p:par>
                            </p:childTnLst>
                          </p:cTn>
                        </p:par>
                        <p:par>
                          <p:cTn id="54" fill="hold">
                            <p:stCondLst>
                              <p:cond delay="618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hold" display="0">
                  <p:stCondLst>
                    <p:cond delay="indefinite"/>
                  </p:stCondLst>
                  <p:endCondLst>
                    <p:cond evt="onStopAudio" delay="0">
                      <p:tgtEl>
                        <p:sldTgt/>
                      </p:tgtEl>
                    </p:cond>
                  </p:endCondLst>
                </p:cTn>
                <p:tgtEl>
                  <p:spTgt spid="7"/>
                </p:tgtEl>
              </p:cMediaNode>
            </p:audio>
          </p:childTnLst>
        </p:cTn>
      </p:par>
    </p:tnLst>
    <p:bldLst>
      <p:bldP spid="12" grpId="0"/>
      <p:bldP spid="13"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91497"/>
            <a:ext cx="5882326" cy="2753204"/>
          </a:xfrm>
          <a:prstGeom prst="rect">
            <a:avLst/>
          </a:prstGeom>
        </p:spPr>
      </p:pic>
      <p:sp>
        <p:nvSpPr>
          <p:cNvPr id="17" name="文本框 57"/>
          <p:cNvSpPr txBox="1"/>
          <p:nvPr/>
        </p:nvSpPr>
        <p:spPr>
          <a:xfrm>
            <a:off x="3398186" y="3148154"/>
            <a:ext cx="5378169" cy="561692"/>
          </a:xfrm>
          <a:prstGeom prst="rect">
            <a:avLst/>
          </a:prstGeom>
          <a:solidFill>
            <a:srgbClr val="C00000"/>
          </a:solid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二  发展对象的确定和考察</a:t>
            </a:r>
          </a:p>
        </p:txBody>
      </p:sp>
    </p:spTree>
    <p:extLst>
      <p:ext uri="{BB962C8B-B14F-4D97-AF65-F5344CB8AC3E}">
        <p14:creationId xmlns:p14="http://schemas.microsoft.com/office/powerpoint/2010/main" val="795816012"/>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303869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入党积极分子的确定</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TextBox 23"/>
          <p:cNvSpPr txBox="1"/>
          <p:nvPr/>
        </p:nvSpPr>
        <p:spPr>
          <a:xfrm>
            <a:off x="3263730" y="1844056"/>
            <a:ext cx="6351551" cy="692497"/>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800" kern="0" dirty="0">
                <a:solidFill>
                  <a:schemeClr val="tx1"/>
                </a:solidFill>
              </a:rPr>
              <a:t>1</a:t>
            </a:r>
            <a:r>
              <a:rPr lang="zh-CN" altLang="en-US" sz="1800" kern="0" dirty="0">
                <a:solidFill>
                  <a:schemeClr val="tx1"/>
                </a:solidFill>
              </a:rPr>
              <a:t>、在听取党小组、培养联系人、党员和群众意见的基础上，支部委员会讨论同意并报上级党委备案后，可列为发展对象；</a:t>
            </a:r>
            <a:endParaRPr kumimoji="0" lang="en-US" altLang="zh-CN" sz="1800" b="0" i="0" u="none" strike="noStrike" kern="0" cap="none" spc="0" normalizeH="0" baseline="0" noProof="0" dirty="0">
              <a:ln>
                <a:noFill/>
              </a:ln>
              <a:solidFill>
                <a:schemeClr val="tx1"/>
              </a:solidFill>
              <a:effectLst/>
              <a:uLnTx/>
              <a:uFillTx/>
            </a:endParaRPr>
          </a:p>
        </p:txBody>
      </p:sp>
      <p:sp>
        <p:nvSpPr>
          <p:cNvPr id="17" name="TextBox 33"/>
          <p:cNvSpPr txBox="1"/>
          <p:nvPr/>
        </p:nvSpPr>
        <p:spPr>
          <a:xfrm>
            <a:off x="3286550" y="2992469"/>
            <a:ext cx="6351551" cy="692497"/>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t>2</a:t>
            </a:r>
            <a:r>
              <a:rPr lang="zh-CN" altLang="en-US" sz="1800" dirty="0"/>
              <a:t>、入党积极分子需经过一年以上培养教育和考察，且需要两名正式党员作为入党介绍人；</a:t>
            </a:r>
          </a:p>
        </p:txBody>
      </p:sp>
      <p:sp>
        <p:nvSpPr>
          <p:cNvPr id="18" name="TextBox 34"/>
          <p:cNvSpPr txBox="1"/>
          <p:nvPr/>
        </p:nvSpPr>
        <p:spPr>
          <a:xfrm>
            <a:off x="3286550" y="4140882"/>
            <a:ext cx="6351551" cy="346249"/>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t>3</a:t>
            </a:r>
            <a:r>
              <a:rPr lang="zh-CN" altLang="en-US" sz="1800" dirty="0"/>
              <a:t>、基本具备党员条件的入党积极分子可以发展入党。</a:t>
            </a:r>
          </a:p>
        </p:txBody>
      </p:sp>
      <p:sp>
        <p:nvSpPr>
          <p:cNvPr id="19" name="五角星 18"/>
          <p:cNvSpPr/>
          <p:nvPr/>
        </p:nvSpPr>
        <p:spPr>
          <a:xfrm>
            <a:off x="2596983" y="1860970"/>
            <a:ext cx="570777" cy="57077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19"/>
          <p:cNvSpPr/>
          <p:nvPr/>
        </p:nvSpPr>
        <p:spPr>
          <a:xfrm>
            <a:off x="2596983" y="2990765"/>
            <a:ext cx="570777" cy="57077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a:off x="2596983" y="4137072"/>
            <a:ext cx="570777" cy="57077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1066547"/>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300"/>
                                        <p:tgtEl>
                                          <p:spTgt spid="16"/>
                                        </p:tgtEl>
                                      </p:cBhvr>
                                    </p:animEffect>
                                  </p:childTnLst>
                                </p:cTn>
                              </p:par>
                            </p:childTnLst>
                          </p:cTn>
                        </p:par>
                        <p:par>
                          <p:cTn id="58" fill="hold">
                            <p:stCondLst>
                              <p:cond delay="53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300"/>
                                        <p:tgtEl>
                                          <p:spTgt spid="17"/>
                                        </p:tgtEl>
                                      </p:cBhvr>
                                    </p:animEffect>
                                  </p:childTnLst>
                                </p:cTn>
                              </p:par>
                            </p:childTnLst>
                          </p:cTn>
                        </p:par>
                        <p:par>
                          <p:cTn id="62" fill="hold">
                            <p:stCondLst>
                              <p:cond delay="560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300"/>
                                        <p:tgtEl>
                                          <p:spTgt spid="18"/>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ppt_x"/>
                                          </p:val>
                                        </p:tav>
                                        <p:tav tm="100000">
                                          <p:val>
                                            <p:strVal val="#ppt_x"/>
                                          </p:val>
                                        </p:tav>
                                      </p:tavLst>
                                    </p:anim>
                                    <p:anim calcmode="lin" valueType="num">
                                      <p:cBhvr additive="base">
                                        <p:cTn id="73" dur="500" fill="hold"/>
                                        <p:tgtEl>
                                          <p:spTgt spid="2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ppt_x"/>
                                          </p:val>
                                        </p:tav>
                                        <p:tav tm="100000">
                                          <p:val>
                                            <p:strVal val="#ppt_x"/>
                                          </p:val>
                                        </p:tav>
                                      </p:tavLst>
                                    </p:anim>
                                    <p:anim calcmode="lin" valueType="num">
                                      <p:cBhvr additive="base">
                                        <p:cTn id="7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3236653"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入党介绍人的主要任务</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Freeform 5"/>
          <p:cNvSpPr>
            <a:spLocks/>
          </p:cNvSpPr>
          <p:nvPr/>
        </p:nvSpPr>
        <p:spPr bwMode="auto">
          <a:xfrm>
            <a:off x="3976276"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Freeform 6"/>
          <p:cNvSpPr>
            <a:spLocks/>
          </p:cNvSpPr>
          <p:nvPr/>
        </p:nvSpPr>
        <p:spPr bwMode="auto">
          <a:xfrm>
            <a:off x="2049045" y="1574429"/>
            <a:ext cx="1872000" cy="316835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Freeform 7"/>
          <p:cNvSpPr>
            <a:spLocks/>
          </p:cNvSpPr>
          <p:nvPr/>
        </p:nvSpPr>
        <p:spPr bwMode="auto">
          <a:xfrm>
            <a:off x="7830738"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9" name="Freeform 8"/>
          <p:cNvSpPr>
            <a:spLocks/>
          </p:cNvSpPr>
          <p:nvPr/>
        </p:nvSpPr>
        <p:spPr bwMode="auto">
          <a:xfrm>
            <a:off x="5903507"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636268" y="1741168"/>
            <a:ext cx="697555" cy="703877"/>
            <a:chOff x="1454151" y="1939131"/>
            <a:chExt cx="930275" cy="938213"/>
          </a:xfrm>
        </p:grpSpPr>
        <p:sp>
          <p:nvSpPr>
            <p:cNvPr id="21" name="Oval 18"/>
            <p:cNvSpPr>
              <a:spLocks noChangeArrowheads="1"/>
            </p:cNvSpPr>
            <p:nvPr/>
          </p:nvSpPr>
          <p:spPr bwMode="auto">
            <a:xfrm>
              <a:off x="1454151" y="1939131"/>
              <a:ext cx="930275" cy="938213"/>
            </a:xfrm>
            <a:prstGeom prst="ellipse">
              <a:avLst/>
            </a:prstGeom>
            <a:no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2" name="TextBox 62"/>
            <p:cNvSpPr txBox="1"/>
            <p:nvPr/>
          </p:nvSpPr>
          <p:spPr>
            <a:xfrm>
              <a:off x="1543890"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3" name="矩形 22"/>
          <p:cNvSpPr/>
          <p:nvPr/>
        </p:nvSpPr>
        <p:spPr>
          <a:xfrm>
            <a:off x="2196850" y="2510533"/>
            <a:ext cx="1576391" cy="2146731"/>
          </a:xfrm>
          <a:prstGeom prst="rect">
            <a:avLst/>
          </a:prstGeom>
          <a:noFill/>
          <a:ln>
            <a:noFill/>
          </a:ln>
        </p:spPr>
        <p:txBody>
          <a:bodyPr wrap="square" lIns="68571" tIns="34285" rIns="68571" bIns="34285">
            <a:spAutoFit/>
          </a:bodyPr>
          <a:lstStyle/>
          <a:p>
            <a:pPr lvl="0" algn="just">
              <a:lnSpc>
                <a:spcPct val="125000"/>
              </a:lnSpc>
              <a:defRPr/>
            </a:pPr>
            <a:r>
              <a:rPr lang="zh-CN" altLang="en-US" sz="1200" kern="0" dirty="0">
                <a:solidFill>
                  <a:srgbClr val="FFFFFF"/>
                </a:solidFill>
                <a:latin typeface="微软雅黑" panose="020B0503020204020204" pitchFamily="34" charset="-122"/>
                <a:ea typeface="微软雅黑" panose="020B0503020204020204" pitchFamily="34" charset="-122"/>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200" kern="0" dirty="0">
                <a:solidFill>
                  <a:srgbClr val="FFFFFF"/>
                </a:solidFill>
                <a:latin typeface="微软雅黑" pitchFamily="34" charset="-122"/>
                <a:ea typeface="微软雅黑" pitchFamily="34" charset="-122"/>
              </a:rPr>
              <a:t>如实向党支部（总支）汇报。 </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矩形 23"/>
          <p:cNvSpPr/>
          <p:nvPr/>
        </p:nvSpPr>
        <p:spPr>
          <a:xfrm>
            <a:off x="4015711" y="2510533"/>
            <a:ext cx="1800200" cy="2089023"/>
          </a:xfrm>
          <a:prstGeom prst="rect">
            <a:avLst/>
          </a:prstGeom>
          <a:noFill/>
          <a:ln>
            <a:noFill/>
          </a:ln>
        </p:spPr>
        <p:txBody>
          <a:bodyPr wrap="square" lIns="68571" tIns="34285" rIns="68571" bIns="34285">
            <a:spAutoFit/>
          </a:bodyPr>
          <a:lstStyle/>
          <a:p>
            <a:pPr algn="just">
              <a:lnSpc>
                <a:spcPct val="125000"/>
              </a:lnSpc>
            </a:pPr>
            <a:r>
              <a:rPr lang="zh-CN" altLang="en-US" sz="1050" kern="0" dirty="0">
                <a:solidFill>
                  <a:srgbClr val="FFFFFF"/>
                </a:solidFill>
                <a:latin typeface="微软雅黑" pitchFamily="34" charset="-122"/>
                <a:ea typeface="微软雅黑" pitchFamily="34" charset="-122"/>
              </a:rPr>
              <a:t>指导被介绍人填写</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入党志愿书</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25" name="矩形 24"/>
          <p:cNvSpPr/>
          <p:nvPr/>
        </p:nvSpPr>
        <p:spPr>
          <a:xfrm>
            <a:off x="6031935" y="2510533"/>
            <a:ext cx="1584176" cy="1223402"/>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anose="020B0503020204020204" pitchFamily="34" charset="-122"/>
                <a:ea typeface="微软雅黑" panose="020B0503020204020204" pitchFamily="34" charset="-122"/>
              </a:rPr>
              <a:t>被介绍人确定为发展对象后，每月写一份书面的思想汇报，培养人向党支部汇报，由支部填写考核意见。 </a:t>
            </a:r>
          </a:p>
        </p:txBody>
      </p:sp>
      <p:sp>
        <p:nvSpPr>
          <p:cNvPr id="26" name="矩形 25"/>
          <p:cNvSpPr/>
          <p:nvPr/>
        </p:nvSpPr>
        <p:spPr>
          <a:xfrm>
            <a:off x="7976151" y="2510533"/>
            <a:ext cx="1584176" cy="992569"/>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anose="020B0503020204020204" pitchFamily="34" charset="-122"/>
                <a:ea typeface="微软雅黑" panose="020B0503020204020204" pitchFamily="34" charset="-122"/>
              </a:rPr>
              <a:t>被介绍人批准为预备党员以后，应继续对他进行教育帮助，使他按期转为正式党员。</a:t>
            </a:r>
          </a:p>
        </p:txBody>
      </p:sp>
      <p:grpSp>
        <p:nvGrpSpPr>
          <p:cNvPr id="27" name="组合 26"/>
          <p:cNvGrpSpPr/>
          <p:nvPr/>
        </p:nvGrpSpPr>
        <p:grpSpPr>
          <a:xfrm>
            <a:off x="4563499" y="1741168"/>
            <a:ext cx="697555" cy="703877"/>
            <a:chOff x="4300538" y="1939131"/>
            <a:chExt cx="930275" cy="938213"/>
          </a:xfrm>
          <a:noFill/>
        </p:grpSpPr>
        <p:sp>
          <p:nvSpPr>
            <p:cNvPr id="28"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9" name="TextBox 69"/>
            <p:cNvSpPr txBox="1"/>
            <p:nvPr/>
          </p:nvSpPr>
          <p:spPr>
            <a:xfrm>
              <a:off x="4390277"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490134" y="1741168"/>
            <a:ext cx="698746" cy="703877"/>
            <a:chOff x="7145339" y="1939131"/>
            <a:chExt cx="931863" cy="938213"/>
          </a:xfrm>
          <a:noFill/>
        </p:grpSpPr>
        <p:sp>
          <p:nvSpPr>
            <p:cNvPr id="31"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2" name="TextBox 72"/>
            <p:cNvSpPr txBox="1"/>
            <p:nvPr/>
          </p:nvSpPr>
          <p:spPr>
            <a:xfrm>
              <a:off x="7235873"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417365" y="1741168"/>
            <a:ext cx="698746" cy="703877"/>
            <a:chOff x="9991726" y="1939131"/>
            <a:chExt cx="931863" cy="938213"/>
          </a:xfrm>
          <a:noFill/>
        </p:grpSpPr>
        <p:sp>
          <p:nvSpPr>
            <p:cNvPr id="34"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TextBox 75"/>
            <p:cNvSpPr txBox="1"/>
            <p:nvPr/>
          </p:nvSpPr>
          <p:spPr>
            <a:xfrm>
              <a:off x="10082260"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04</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3544578"/>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500" fill="hold"/>
                                        <p:tgtEl>
                                          <p:spTgt spid="17"/>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20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anim calcmode="lin" valueType="num">
                                      <p:cBhvr>
                                        <p:cTn id="62" dur="500" fill="hold"/>
                                        <p:tgtEl>
                                          <p:spTgt spid="16"/>
                                        </p:tgtEl>
                                        <p:attrNameLst>
                                          <p:attrName>ppt_x</p:attrName>
                                        </p:attrNameLst>
                                      </p:cBhvr>
                                      <p:tavLst>
                                        <p:tav tm="0">
                                          <p:val>
                                            <p:strVal val="#ppt_x"/>
                                          </p:val>
                                        </p:tav>
                                        <p:tav tm="100000">
                                          <p:val>
                                            <p:strVal val="#ppt_x"/>
                                          </p:val>
                                        </p:tav>
                                      </p:tavLst>
                                    </p:anim>
                                    <p:anim calcmode="lin" valueType="num">
                                      <p:cBhvr>
                                        <p:cTn id="63" dur="500" fill="hold"/>
                                        <p:tgtEl>
                                          <p:spTgt spid="16"/>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4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anim calcmode="lin" valueType="num">
                                      <p:cBhvr>
                                        <p:cTn id="67" dur="500" fill="hold"/>
                                        <p:tgtEl>
                                          <p:spTgt spid="19"/>
                                        </p:tgtEl>
                                        <p:attrNameLst>
                                          <p:attrName>ppt_x</p:attrName>
                                        </p:attrNameLst>
                                      </p:cBhvr>
                                      <p:tavLst>
                                        <p:tav tm="0">
                                          <p:val>
                                            <p:strVal val="#ppt_x"/>
                                          </p:val>
                                        </p:tav>
                                        <p:tav tm="100000">
                                          <p:val>
                                            <p:strVal val="#ppt_x"/>
                                          </p:val>
                                        </p:tav>
                                      </p:tavLst>
                                    </p:anim>
                                    <p:anim calcmode="lin" valueType="num">
                                      <p:cBhvr>
                                        <p:cTn id="68" dur="500" fill="hold"/>
                                        <p:tgtEl>
                                          <p:spTgt spid="19"/>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6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anim calcmode="lin" valueType="num">
                                      <p:cBhvr>
                                        <p:cTn id="72" dur="500" fill="hold"/>
                                        <p:tgtEl>
                                          <p:spTgt spid="18"/>
                                        </p:tgtEl>
                                        <p:attrNameLst>
                                          <p:attrName>ppt_x</p:attrName>
                                        </p:attrNameLst>
                                      </p:cBhvr>
                                      <p:tavLst>
                                        <p:tav tm="0">
                                          <p:val>
                                            <p:strVal val="#ppt_x"/>
                                          </p:val>
                                        </p:tav>
                                        <p:tav tm="100000">
                                          <p:val>
                                            <p:strVal val="#ppt_x"/>
                                          </p:val>
                                        </p:tav>
                                      </p:tavLst>
                                    </p:anim>
                                    <p:anim calcmode="lin" valueType="num">
                                      <p:cBhvr>
                                        <p:cTn id="73" dur="50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5600"/>
                            </p:stCondLst>
                            <p:childTnLst>
                              <p:par>
                                <p:cTn id="75" presetID="53" presetClass="entr" presetSubtype="16"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300" fill="hold"/>
                                        <p:tgtEl>
                                          <p:spTgt spid="20"/>
                                        </p:tgtEl>
                                        <p:attrNameLst>
                                          <p:attrName>ppt_w</p:attrName>
                                        </p:attrNameLst>
                                      </p:cBhvr>
                                      <p:tavLst>
                                        <p:tav tm="0">
                                          <p:val>
                                            <p:fltVal val="0"/>
                                          </p:val>
                                        </p:tav>
                                        <p:tav tm="100000">
                                          <p:val>
                                            <p:strVal val="#ppt_w"/>
                                          </p:val>
                                        </p:tav>
                                      </p:tavLst>
                                    </p:anim>
                                    <p:anim calcmode="lin" valueType="num">
                                      <p:cBhvr>
                                        <p:cTn id="78" dur="300" fill="hold"/>
                                        <p:tgtEl>
                                          <p:spTgt spid="20"/>
                                        </p:tgtEl>
                                        <p:attrNameLst>
                                          <p:attrName>ppt_h</p:attrName>
                                        </p:attrNameLst>
                                      </p:cBhvr>
                                      <p:tavLst>
                                        <p:tav tm="0">
                                          <p:val>
                                            <p:fltVal val="0"/>
                                          </p:val>
                                        </p:tav>
                                        <p:tav tm="100000">
                                          <p:val>
                                            <p:strVal val="#ppt_h"/>
                                          </p:val>
                                        </p:tav>
                                      </p:tavLst>
                                    </p:anim>
                                    <p:animEffect transition="in" filter="fade">
                                      <p:cBhvr>
                                        <p:cTn id="79" dur="300"/>
                                        <p:tgtEl>
                                          <p:spTgt spid="20"/>
                                        </p:tgtEl>
                                      </p:cBhvr>
                                    </p:animEffect>
                                  </p:childTnLst>
                                </p:cTn>
                              </p:par>
                            </p:childTnLst>
                          </p:cTn>
                        </p:par>
                        <p:par>
                          <p:cTn id="80" fill="hold">
                            <p:stCondLst>
                              <p:cond delay="5900"/>
                            </p:stCondLst>
                            <p:childTnLst>
                              <p:par>
                                <p:cTn id="81" presetID="22" presetClass="entr" presetSubtype="1"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up)">
                                      <p:cBhvr>
                                        <p:cTn id="83" dur="500"/>
                                        <p:tgtEl>
                                          <p:spTgt spid="23"/>
                                        </p:tgtEl>
                                      </p:cBhvr>
                                    </p:animEffect>
                                  </p:childTnLst>
                                </p:cTn>
                              </p:par>
                            </p:childTnLst>
                          </p:cTn>
                        </p:par>
                        <p:par>
                          <p:cTn id="84" fill="hold">
                            <p:stCondLst>
                              <p:cond delay="6400"/>
                            </p:stCondLst>
                            <p:childTnLst>
                              <p:par>
                                <p:cTn id="85" presetID="53" presetClass="entr" presetSubtype="16"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300" fill="hold"/>
                                        <p:tgtEl>
                                          <p:spTgt spid="27"/>
                                        </p:tgtEl>
                                        <p:attrNameLst>
                                          <p:attrName>ppt_w</p:attrName>
                                        </p:attrNameLst>
                                      </p:cBhvr>
                                      <p:tavLst>
                                        <p:tav tm="0">
                                          <p:val>
                                            <p:fltVal val="0"/>
                                          </p:val>
                                        </p:tav>
                                        <p:tav tm="100000">
                                          <p:val>
                                            <p:strVal val="#ppt_w"/>
                                          </p:val>
                                        </p:tav>
                                      </p:tavLst>
                                    </p:anim>
                                    <p:anim calcmode="lin" valueType="num">
                                      <p:cBhvr>
                                        <p:cTn id="88" dur="300" fill="hold"/>
                                        <p:tgtEl>
                                          <p:spTgt spid="27"/>
                                        </p:tgtEl>
                                        <p:attrNameLst>
                                          <p:attrName>ppt_h</p:attrName>
                                        </p:attrNameLst>
                                      </p:cBhvr>
                                      <p:tavLst>
                                        <p:tav tm="0">
                                          <p:val>
                                            <p:fltVal val="0"/>
                                          </p:val>
                                        </p:tav>
                                        <p:tav tm="100000">
                                          <p:val>
                                            <p:strVal val="#ppt_h"/>
                                          </p:val>
                                        </p:tav>
                                      </p:tavLst>
                                    </p:anim>
                                    <p:animEffect transition="in" filter="fade">
                                      <p:cBhvr>
                                        <p:cTn id="89" dur="300"/>
                                        <p:tgtEl>
                                          <p:spTgt spid="27"/>
                                        </p:tgtEl>
                                      </p:cBhvr>
                                    </p:animEffect>
                                  </p:childTnLst>
                                </p:cTn>
                              </p:par>
                            </p:childTnLst>
                          </p:cTn>
                        </p:par>
                        <p:par>
                          <p:cTn id="90" fill="hold">
                            <p:stCondLst>
                              <p:cond delay="6700"/>
                            </p:stCondLst>
                            <p:childTnLst>
                              <p:par>
                                <p:cTn id="91" presetID="22" presetClass="entr" presetSubtype="1"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up)">
                                      <p:cBhvr>
                                        <p:cTn id="93" dur="500"/>
                                        <p:tgtEl>
                                          <p:spTgt spid="24"/>
                                        </p:tgtEl>
                                      </p:cBhvr>
                                    </p:animEffect>
                                  </p:childTnLst>
                                </p:cTn>
                              </p:par>
                            </p:childTnLst>
                          </p:cTn>
                        </p:par>
                        <p:par>
                          <p:cTn id="94" fill="hold">
                            <p:stCondLst>
                              <p:cond delay="7200"/>
                            </p:stCondLst>
                            <p:childTnLst>
                              <p:par>
                                <p:cTn id="95" presetID="53" presetClass="entr" presetSubtype="16" fill="hold" nodeType="after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p:cTn id="97" dur="300" fill="hold"/>
                                        <p:tgtEl>
                                          <p:spTgt spid="30"/>
                                        </p:tgtEl>
                                        <p:attrNameLst>
                                          <p:attrName>ppt_w</p:attrName>
                                        </p:attrNameLst>
                                      </p:cBhvr>
                                      <p:tavLst>
                                        <p:tav tm="0">
                                          <p:val>
                                            <p:fltVal val="0"/>
                                          </p:val>
                                        </p:tav>
                                        <p:tav tm="100000">
                                          <p:val>
                                            <p:strVal val="#ppt_w"/>
                                          </p:val>
                                        </p:tav>
                                      </p:tavLst>
                                    </p:anim>
                                    <p:anim calcmode="lin" valueType="num">
                                      <p:cBhvr>
                                        <p:cTn id="98" dur="300" fill="hold"/>
                                        <p:tgtEl>
                                          <p:spTgt spid="30"/>
                                        </p:tgtEl>
                                        <p:attrNameLst>
                                          <p:attrName>ppt_h</p:attrName>
                                        </p:attrNameLst>
                                      </p:cBhvr>
                                      <p:tavLst>
                                        <p:tav tm="0">
                                          <p:val>
                                            <p:fltVal val="0"/>
                                          </p:val>
                                        </p:tav>
                                        <p:tav tm="100000">
                                          <p:val>
                                            <p:strVal val="#ppt_h"/>
                                          </p:val>
                                        </p:tav>
                                      </p:tavLst>
                                    </p:anim>
                                    <p:animEffect transition="in" filter="fade">
                                      <p:cBhvr>
                                        <p:cTn id="99" dur="300"/>
                                        <p:tgtEl>
                                          <p:spTgt spid="30"/>
                                        </p:tgtEl>
                                      </p:cBhvr>
                                    </p:animEffect>
                                  </p:childTnLst>
                                </p:cTn>
                              </p:par>
                            </p:childTnLst>
                          </p:cTn>
                        </p:par>
                        <p:par>
                          <p:cTn id="100" fill="hold">
                            <p:stCondLst>
                              <p:cond delay="7500"/>
                            </p:stCondLst>
                            <p:childTnLst>
                              <p:par>
                                <p:cTn id="101" presetID="22" presetClass="entr" presetSubtype="1"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wipe(up)">
                                      <p:cBhvr>
                                        <p:cTn id="103" dur="500"/>
                                        <p:tgtEl>
                                          <p:spTgt spid="25"/>
                                        </p:tgtEl>
                                      </p:cBhvr>
                                    </p:animEffect>
                                  </p:childTnLst>
                                </p:cTn>
                              </p:par>
                            </p:childTnLst>
                          </p:cTn>
                        </p:par>
                        <p:par>
                          <p:cTn id="104" fill="hold">
                            <p:stCondLst>
                              <p:cond delay="8000"/>
                            </p:stCondLst>
                            <p:childTnLst>
                              <p:par>
                                <p:cTn id="105" presetID="53" presetClass="entr" presetSubtype="16" fill="hold"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p:cTn id="107" dur="300" fill="hold"/>
                                        <p:tgtEl>
                                          <p:spTgt spid="33"/>
                                        </p:tgtEl>
                                        <p:attrNameLst>
                                          <p:attrName>ppt_w</p:attrName>
                                        </p:attrNameLst>
                                      </p:cBhvr>
                                      <p:tavLst>
                                        <p:tav tm="0">
                                          <p:val>
                                            <p:fltVal val="0"/>
                                          </p:val>
                                        </p:tav>
                                        <p:tav tm="100000">
                                          <p:val>
                                            <p:strVal val="#ppt_w"/>
                                          </p:val>
                                        </p:tav>
                                      </p:tavLst>
                                    </p:anim>
                                    <p:anim calcmode="lin" valueType="num">
                                      <p:cBhvr>
                                        <p:cTn id="108" dur="300" fill="hold"/>
                                        <p:tgtEl>
                                          <p:spTgt spid="33"/>
                                        </p:tgtEl>
                                        <p:attrNameLst>
                                          <p:attrName>ppt_h</p:attrName>
                                        </p:attrNameLst>
                                      </p:cBhvr>
                                      <p:tavLst>
                                        <p:tav tm="0">
                                          <p:val>
                                            <p:fltVal val="0"/>
                                          </p:val>
                                        </p:tav>
                                        <p:tav tm="100000">
                                          <p:val>
                                            <p:strVal val="#ppt_h"/>
                                          </p:val>
                                        </p:tav>
                                      </p:tavLst>
                                    </p:anim>
                                    <p:animEffect transition="in" filter="fade">
                                      <p:cBhvr>
                                        <p:cTn id="109" dur="300"/>
                                        <p:tgtEl>
                                          <p:spTgt spid="33"/>
                                        </p:tgtEl>
                                      </p:cBhvr>
                                    </p:animEffect>
                                  </p:childTnLst>
                                </p:cTn>
                              </p:par>
                            </p:childTnLst>
                          </p:cTn>
                        </p:par>
                        <p:par>
                          <p:cTn id="110" fill="hold">
                            <p:stCondLst>
                              <p:cond delay="8300"/>
                            </p:stCondLst>
                            <p:childTnLst>
                              <p:par>
                                <p:cTn id="111" presetID="22" presetClass="entr" presetSubtype="1"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wipe(up)">
                                      <p:cBhvr>
                                        <p:cTn id="1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animBg="1"/>
      <p:bldP spid="18" grpId="0" animBg="1"/>
      <p:bldP spid="19" grpId="0" animBg="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1723549"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政治审查</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TextBox 18"/>
          <p:cNvSpPr txBox="1"/>
          <p:nvPr/>
        </p:nvSpPr>
        <p:spPr>
          <a:xfrm>
            <a:off x="2398828" y="2268018"/>
            <a:ext cx="3138778" cy="2862322"/>
          </a:xfrm>
          <a:prstGeom prst="rect">
            <a:avLst/>
          </a:prstGeom>
          <a:noFill/>
        </p:spPr>
        <p:txBody>
          <a:bodyPr wrap="square" rtlCol="0">
            <a:spAutoFit/>
          </a:bodyPr>
          <a:lstStyle/>
          <a:p>
            <a:pPr algn="just">
              <a:lnSpc>
                <a:spcPct val="125000"/>
              </a:lnSpc>
            </a:pP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、对党的理论和路线、方针、政策的态度；</a:t>
            </a:r>
          </a:p>
          <a:p>
            <a:pPr algn="just">
              <a:lnSpc>
                <a:spcPct val="125000"/>
              </a:lnSpc>
            </a:pP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、政治历史和重大政治斗争中的表现；</a:t>
            </a:r>
          </a:p>
          <a:p>
            <a:pPr algn="just">
              <a:lnSpc>
                <a:spcPct val="125000"/>
              </a:lnSpc>
            </a:pP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、遵纪守法和遵守社会公德情况；</a:t>
            </a:r>
          </a:p>
          <a:p>
            <a:pPr algn="just">
              <a:lnSpc>
                <a:spcPct val="125000"/>
              </a:lnSpc>
            </a:pPr>
            <a:r>
              <a:rPr lang="en-US" altLang="zh-CN" dirty="0">
                <a:latin typeface="微软雅黑" pitchFamily="34" charset="-122"/>
                <a:ea typeface="微软雅黑" pitchFamily="34" charset="-122"/>
              </a:rPr>
              <a:t>4</a:t>
            </a:r>
            <a:r>
              <a:rPr lang="zh-CN" altLang="en-US" dirty="0">
                <a:latin typeface="微软雅黑" pitchFamily="34" charset="-122"/>
                <a:ea typeface="微软雅黑" pitchFamily="34" charset="-122"/>
              </a:rPr>
              <a:t>、直系亲属和本人关系密切的主要社会关系的政治情况。</a:t>
            </a:r>
            <a:endParaRPr lang="en-US" altLang="zh-CN" dirty="0">
              <a:latin typeface="微软雅黑" pitchFamily="34" charset="-122"/>
              <a:ea typeface="微软雅黑" pitchFamily="34" charset="-122"/>
            </a:endParaRPr>
          </a:p>
        </p:txBody>
      </p:sp>
      <p:sp>
        <p:nvSpPr>
          <p:cNvPr id="17" name="TextBox 23"/>
          <p:cNvSpPr txBox="1"/>
          <p:nvPr/>
        </p:nvSpPr>
        <p:spPr>
          <a:xfrm>
            <a:off x="6494856" y="2268018"/>
            <a:ext cx="3246664" cy="2862322"/>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sz="1800" dirty="0"/>
              <a:t>1</a:t>
            </a:r>
            <a:r>
              <a:rPr lang="zh-CN" altLang="en-US" sz="1800" dirty="0"/>
              <a:t>、同本人谈话、查阅有关档案材料、找有关单位和人员了解情况以及必要</a:t>
            </a:r>
          </a:p>
          <a:p>
            <a:r>
              <a:rPr lang="zh-CN" altLang="en-US" sz="1800" dirty="0"/>
              <a:t>的函调或外调</a:t>
            </a:r>
          </a:p>
          <a:p>
            <a:r>
              <a:rPr lang="en-US" altLang="zh-CN" sz="1800" dirty="0"/>
              <a:t>2</a:t>
            </a:r>
            <a:r>
              <a:rPr lang="zh-CN" altLang="en-US" sz="1800" dirty="0"/>
              <a:t>、对流动人员中的发展对象进行政治审查时还应当征求其户籍所在地和居</a:t>
            </a:r>
          </a:p>
          <a:p>
            <a:r>
              <a:rPr lang="zh-CN" altLang="en-US" sz="1800" dirty="0"/>
              <a:t>住地党组织的意见</a:t>
            </a:r>
            <a:endParaRPr lang="en-US" altLang="zh-CN" sz="1800" dirty="0"/>
          </a:p>
        </p:txBody>
      </p:sp>
      <p:sp>
        <p:nvSpPr>
          <p:cNvPr id="18" name="矩形 17"/>
          <p:cNvSpPr/>
          <p:nvPr/>
        </p:nvSpPr>
        <p:spPr>
          <a:xfrm>
            <a:off x="2489454" y="1492265"/>
            <a:ext cx="3048152" cy="734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主要内容</a:t>
            </a:r>
          </a:p>
        </p:txBody>
      </p:sp>
      <p:sp>
        <p:nvSpPr>
          <p:cNvPr id="19" name="矩形 18"/>
          <p:cNvSpPr/>
          <p:nvPr/>
        </p:nvSpPr>
        <p:spPr>
          <a:xfrm>
            <a:off x="6594112" y="1492265"/>
            <a:ext cx="3048152" cy="734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基本方法</a:t>
            </a:r>
          </a:p>
        </p:txBody>
      </p:sp>
    </p:spTree>
    <p:extLst>
      <p:ext uri="{BB962C8B-B14F-4D97-AF65-F5344CB8AC3E}">
        <p14:creationId xmlns:p14="http://schemas.microsoft.com/office/powerpoint/2010/main" val="681525848"/>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trips(downRight)">
                                      <p:cBhvr>
                                        <p:cTn id="62" dur="750"/>
                                        <p:tgtEl>
                                          <p:spTgt spid="16"/>
                                        </p:tgtEl>
                                      </p:cBhvr>
                                    </p:animEffect>
                                  </p:childTnLst>
                                </p:cTn>
                              </p:par>
                            </p:childTnLst>
                          </p:cTn>
                        </p:par>
                        <p:par>
                          <p:cTn id="63" fill="hold">
                            <p:stCondLst>
                              <p:cond delay="6250"/>
                            </p:stCondLst>
                            <p:childTnLst>
                              <p:par>
                                <p:cTn id="64" presetID="2" presetClass="entr" presetSubtype="4"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ppt_x"/>
                                          </p:val>
                                        </p:tav>
                                        <p:tav tm="100000">
                                          <p:val>
                                            <p:strVal val="#ppt_x"/>
                                          </p:val>
                                        </p:tav>
                                      </p:tavLst>
                                    </p:anim>
                                    <p:anim calcmode="lin" valueType="num">
                                      <p:cBhvr additive="base">
                                        <p:cTn id="67" dur="500" fill="hold"/>
                                        <p:tgtEl>
                                          <p:spTgt spid="19"/>
                                        </p:tgtEl>
                                        <p:attrNameLst>
                                          <p:attrName>ppt_y</p:attrName>
                                        </p:attrNameLst>
                                      </p:cBhvr>
                                      <p:tavLst>
                                        <p:tav tm="0">
                                          <p:val>
                                            <p:strVal val="1+#ppt_h/2"/>
                                          </p:val>
                                        </p:tav>
                                        <p:tav tm="100000">
                                          <p:val>
                                            <p:strVal val="#ppt_y"/>
                                          </p:val>
                                        </p:tav>
                                      </p:tavLst>
                                    </p:anim>
                                  </p:childTnLst>
                                </p:cTn>
                              </p:par>
                            </p:childTnLst>
                          </p:cTn>
                        </p:par>
                        <p:par>
                          <p:cTn id="68" fill="hold">
                            <p:stCondLst>
                              <p:cond delay="6750"/>
                            </p:stCondLst>
                            <p:childTnLst>
                              <p:par>
                                <p:cTn id="69" presetID="18" presetClass="entr" presetSubtype="6"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strips(downRight)">
                                      <p:cBhvr>
                                        <p:cTn id="7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91497"/>
            <a:ext cx="5882326" cy="2753204"/>
          </a:xfrm>
          <a:prstGeom prst="rect">
            <a:avLst/>
          </a:prstGeom>
        </p:spPr>
      </p:pic>
      <p:sp>
        <p:nvSpPr>
          <p:cNvPr id="17" name="文本框 57"/>
          <p:cNvSpPr txBox="1"/>
          <p:nvPr/>
        </p:nvSpPr>
        <p:spPr>
          <a:xfrm>
            <a:off x="4076916" y="3148154"/>
            <a:ext cx="4038168" cy="561692"/>
          </a:xfrm>
          <a:prstGeom prst="rect">
            <a:avLst/>
          </a:prstGeom>
          <a:solidFill>
            <a:srgbClr val="C00000"/>
          </a:solid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三  预备党员的接收</a:t>
            </a:r>
          </a:p>
        </p:txBody>
      </p:sp>
    </p:spTree>
    <p:extLst>
      <p:ext uri="{BB962C8B-B14F-4D97-AF65-F5344CB8AC3E}">
        <p14:creationId xmlns:p14="http://schemas.microsoft.com/office/powerpoint/2010/main" val="1069934930"/>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2680471"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发展对象严格审查</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21" name="TextBox 6"/>
          <p:cNvSpPr txBox="1"/>
          <p:nvPr/>
        </p:nvSpPr>
        <p:spPr>
          <a:xfrm>
            <a:off x="1746867" y="1718427"/>
            <a:ext cx="8328886" cy="502714"/>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、经基层党委预审合格的发展对象由支部委员会提交支部大会讨论；</a:t>
            </a:r>
            <a:endParaRPr lang="en-US" altLang="zh-CN" dirty="0">
              <a:latin typeface="微软雅黑" panose="020B0503020204020204" pitchFamily="34" charset="-122"/>
              <a:ea typeface="微软雅黑" panose="020B0503020204020204" pitchFamily="34" charset="-122"/>
            </a:endParaRPr>
          </a:p>
        </p:txBody>
      </p:sp>
      <p:sp>
        <p:nvSpPr>
          <p:cNvPr id="22" name="TextBox 11"/>
          <p:cNvSpPr txBox="1"/>
          <p:nvPr/>
        </p:nvSpPr>
        <p:spPr>
          <a:xfrm>
            <a:off x="1746867" y="2561170"/>
            <a:ext cx="8328886" cy="918212"/>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、基层党委再次进行审查，审查结果以书面形式通知党支部，并向审查合格的发展对象发放</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中国共产党入党志愿书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23" name="TextBox 13"/>
          <p:cNvSpPr txBox="1"/>
          <p:nvPr/>
        </p:nvSpPr>
        <p:spPr>
          <a:xfrm>
            <a:off x="1746867" y="3819412"/>
            <a:ext cx="8328886" cy="918212"/>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、支部委员会应当对发展对象进行严格审查，经集体讨论认为合格后，报具有审批权限的基层党委预审。</a:t>
            </a:r>
          </a:p>
        </p:txBody>
      </p:sp>
    </p:spTree>
    <p:extLst>
      <p:ext uri="{BB962C8B-B14F-4D97-AF65-F5344CB8AC3E}">
        <p14:creationId xmlns:p14="http://schemas.microsoft.com/office/powerpoint/2010/main" val="1672249483"/>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750"/>
                                        <p:tgtEl>
                                          <p:spTgt spid="21"/>
                                        </p:tgtEl>
                                      </p:cBhvr>
                                    </p:animEffect>
                                  </p:childTnLst>
                                </p:cTn>
                              </p:par>
                            </p:childTnLst>
                          </p:cTn>
                        </p:par>
                        <p:par>
                          <p:cTn id="58" fill="hold">
                            <p:stCondLst>
                              <p:cond delay="575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750"/>
                                        <p:tgtEl>
                                          <p:spTgt spid="22"/>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1723549"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入党的流程</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矩形 15"/>
          <p:cNvSpPr/>
          <p:nvPr/>
        </p:nvSpPr>
        <p:spPr>
          <a:xfrm>
            <a:off x="1588330" y="1608872"/>
            <a:ext cx="4172210" cy="746969"/>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介绍基本情况</a:t>
            </a:r>
          </a:p>
        </p:txBody>
      </p:sp>
      <p:sp>
        <p:nvSpPr>
          <p:cNvPr id="17" name="矩形 16"/>
          <p:cNvSpPr/>
          <p:nvPr/>
        </p:nvSpPr>
        <p:spPr>
          <a:xfrm>
            <a:off x="1499902" y="1914566"/>
            <a:ext cx="4345841" cy="32750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发展对象汇报对党的认识、入党动机、本人履历。家庭和主要社会关系情况，以及需向党组织说明的问题。</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入党介绍人介绍发展对象有关情况，并对其能否入党标明意见。</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支部委员会报告对发展对象的审查情况。</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a:xfrm>
            <a:off x="5929969" y="1602691"/>
            <a:ext cx="4172210" cy="753321"/>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无记名投票</a:t>
            </a:r>
          </a:p>
        </p:txBody>
      </p:sp>
      <p:sp>
        <p:nvSpPr>
          <p:cNvPr id="19" name="矩形 18"/>
          <p:cNvSpPr/>
          <p:nvPr/>
        </p:nvSpPr>
        <p:spPr>
          <a:xfrm>
            <a:off x="5841541" y="2020178"/>
            <a:ext cx="4432077" cy="34909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与会党员对发展对象能否入党进行充分讨论，并采取无记名投票方式进行表决，赞成人数超过应到会有表决权的正式党员半数，才能通过接收预备党员的决议。</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因故不能到会的有表决权的正式党员，在支部大会召开前正式向党支部。</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提出书面意见的，应当统计在系数内。</a:t>
            </a:r>
            <a:endParaRPr lang="en-US" altLang="zh-CN"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5829246"/>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12" presetClass="entr" presetSubtype="1"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ppt_y</p:attrName>
                                        </p:attrNameLst>
                                      </p:cBhvr>
                                      <p:tavLst>
                                        <p:tav tm="0">
                                          <p:val>
                                            <p:strVal val="#ppt_y-#ppt_h*1.125000"/>
                                          </p:val>
                                        </p:tav>
                                        <p:tav tm="100000">
                                          <p:val>
                                            <p:strVal val="#ppt_y"/>
                                          </p:val>
                                        </p:tav>
                                      </p:tavLst>
                                    </p:anim>
                                    <p:animEffect transition="in" filter="wipe(down)">
                                      <p:cBhvr>
                                        <p:cTn id="58" dur="500"/>
                                        <p:tgtEl>
                                          <p:spTgt spid="16"/>
                                        </p:tgtEl>
                                      </p:cBhvr>
                                    </p:animEffect>
                                  </p:childTnLst>
                                </p:cTn>
                              </p:par>
                            </p:childTnLst>
                          </p:cTn>
                        </p:par>
                        <p:par>
                          <p:cTn id="59" fill="hold">
                            <p:stCondLst>
                              <p:cond delay="5500"/>
                            </p:stCondLst>
                            <p:childTnLst>
                              <p:par>
                                <p:cTn id="60" presetID="12" presetClass="entr" presetSubtype="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down)">
                                      <p:cBhvr>
                                        <p:cTn id="63" dur="500"/>
                                        <p:tgtEl>
                                          <p:spTgt spid="17"/>
                                        </p:tgtEl>
                                      </p:cBhvr>
                                    </p:animEffect>
                                  </p:childTnLst>
                                </p:cTn>
                              </p:par>
                            </p:childTnLst>
                          </p:cTn>
                        </p:par>
                        <p:par>
                          <p:cTn id="64" fill="hold">
                            <p:stCondLst>
                              <p:cond delay="6000"/>
                            </p:stCondLst>
                            <p:childTnLst>
                              <p:par>
                                <p:cTn id="65" presetID="1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p:tgtEl>
                                          <p:spTgt spid="18"/>
                                        </p:tgtEl>
                                        <p:attrNameLst>
                                          <p:attrName>ppt_y</p:attrName>
                                        </p:attrNameLst>
                                      </p:cBhvr>
                                      <p:tavLst>
                                        <p:tav tm="0">
                                          <p:val>
                                            <p:strVal val="#ppt_y-#ppt_h*1.125000"/>
                                          </p:val>
                                        </p:tav>
                                        <p:tav tm="100000">
                                          <p:val>
                                            <p:strVal val="#ppt_y"/>
                                          </p:val>
                                        </p:tav>
                                      </p:tavLst>
                                    </p:anim>
                                    <p:animEffect transition="in" filter="wipe(down)">
                                      <p:cBhvr>
                                        <p:cTn id="68" dur="500"/>
                                        <p:tgtEl>
                                          <p:spTgt spid="18"/>
                                        </p:tgtEl>
                                      </p:cBhvr>
                                    </p:animEffect>
                                  </p:childTnLst>
                                </p:cTn>
                              </p:par>
                            </p:childTnLst>
                          </p:cTn>
                        </p:par>
                        <p:par>
                          <p:cTn id="69" fill="hold">
                            <p:stCondLst>
                              <p:cond delay="6500"/>
                            </p:stCondLst>
                            <p:childTnLst>
                              <p:par>
                                <p:cTn id="70" presetID="12" presetClass="entr" presetSubtype="1"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down)">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91497"/>
            <a:ext cx="5882326" cy="2753204"/>
          </a:xfrm>
          <a:prstGeom prst="rect">
            <a:avLst/>
          </a:prstGeom>
        </p:spPr>
      </p:pic>
      <p:sp>
        <p:nvSpPr>
          <p:cNvPr id="17" name="文本框 57"/>
          <p:cNvSpPr txBox="1"/>
          <p:nvPr/>
        </p:nvSpPr>
        <p:spPr>
          <a:xfrm>
            <a:off x="2733596" y="3148154"/>
            <a:ext cx="6724808" cy="561692"/>
          </a:xfrm>
          <a:prstGeom prst="rect">
            <a:avLst/>
          </a:prstGeom>
          <a:solidFill>
            <a:srgbClr val="C00000"/>
          </a:solid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四  预备党员的教育、考察和转正</a:t>
            </a:r>
          </a:p>
        </p:txBody>
      </p:sp>
    </p:spTree>
    <p:extLst>
      <p:ext uri="{BB962C8B-B14F-4D97-AF65-F5344CB8AC3E}">
        <p14:creationId xmlns:p14="http://schemas.microsoft.com/office/powerpoint/2010/main" val="1794457289"/>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2199703"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预备党员宣誓</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矩形 15"/>
          <p:cNvSpPr/>
          <p:nvPr/>
        </p:nvSpPr>
        <p:spPr>
          <a:xfrm>
            <a:off x="2403755" y="1197453"/>
            <a:ext cx="7172045" cy="1509644"/>
          </a:xfrm>
          <a:prstGeom prst="rect">
            <a:avLst/>
          </a:prstGeom>
        </p:spPr>
        <p:txBody>
          <a:bodyPr wrap="square" lIns="68580" tIns="34290" rIns="68580" bIns="3429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       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17" name="矩形 16"/>
          <p:cNvSpPr/>
          <p:nvPr/>
        </p:nvSpPr>
        <p:spPr>
          <a:xfrm>
            <a:off x="2501225" y="3279940"/>
            <a:ext cx="936104" cy="77587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一</a:t>
            </a:r>
          </a:p>
        </p:txBody>
      </p:sp>
      <p:sp>
        <p:nvSpPr>
          <p:cNvPr id="18" name="矩形 17"/>
          <p:cNvSpPr/>
          <p:nvPr/>
        </p:nvSpPr>
        <p:spPr>
          <a:xfrm>
            <a:off x="3530545" y="3279939"/>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党组织应该及时将上级党委批准的预备党员编入党支部和党小组，继续进行教育和考察</a:t>
            </a:r>
          </a:p>
        </p:txBody>
      </p:sp>
      <p:sp>
        <p:nvSpPr>
          <p:cNvPr id="19" name="矩形 18"/>
          <p:cNvSpPr/>
          <p:nvPr/>
        </p:nvSpPr>
        <p:spPr>
          <a:xfrm>
            <a:off x="2486661" y="4278461"/>
            <a:ext cx="936104" cy="77839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二</a:t>
            </a:r>
          </a:p>
        </p:txBody>
      </p:sp>
      <p:sp>
        <p:nvSpPr>
          <p:cNvPr id="20" name="矩形 19"/>
          <p:cNvSpPr/>
          <p:nvPr/>
        </p:nvSpPr>
        <p:spPr>
          <a:xfrm>
            <a:off x="3530545" y="4280980"/>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预备党员必须面向党旗进行入党宣誓，入党宣誓仪式，一般由基层党委或党支部组织进行</a:t>
            </a:r>
          </a:p>
        </p:txBody>
      </p:sp>
    </p:spTree>
    <p:extLst>
      <p:ext uri="{BB962C8B-B14F-4D97-AF65-F5344CB8AC3E}">
        <p14:creationId xmlns:p14="http://schemas.microsoft.com/office/powerpoint/2010/main" val="3961079045"/>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childTnLst>
                          </p:cTn>
                        </p:par>
                        <p:par>
                          <p:cTn id="58" fill="hold">
                            <p:stCondLst>
                              <p:cond delay="7830"/>
                            </p:stCondLst>
                            <p:childTnLst>
                              <p:par>
                                <p:cTn id="59" presetID="1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ppt_x</p:attrName>
                                        </p:attrNameLst>
                                      </p:cBhvr>
                                      <p:tavLst>
                                        <p:tav tm="0">
                                          <p:val>
                                            <p:strVal val="#ppt_x-#ppt_w*1.125000"/>
                                          </p:val>
                                        </p:tav>
                                        <p:tav tm="100000">
                                          <p:val>
                                            <p:strVal val="#ppt_x"/>
                                          </p:val>
                                        </p:tav>
                                      </p:tavLst>
                                    </p:anim>
                                    <p:animEffect transition="in" filter="wipe(right)">
                                      <p:cBhvr>
                                        <p:cTn id="62" dur="500"/>
                                        <p:tgtEl>
                                          <p:spTgt spid="17"/>
                                        </p:tgtEl>
                                      </p:cBhvr>
                                    </p:animEffect>
                                  </p:childTnLst>
                                </p:cTn>
                              </p:par>
                            </p:childTnLst>
                          </p:cTn>
                        </p:par>
                        <p:par>
                          <p:cTn id="63" fill="hold">
                            <p:stCondLst>
                              <p:cond delay="8330"/>
                            </p:stCondLst>
                            <p:childTnLst>
                              <p:par>
                                <p:cTn id="64" presetID="12" presetClass="entr" presetSubtype="8"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ppt_x</p:attrName>
                                        </p:attrNameLst>
                                      </p:cBhvr>
                                      <p:tavLst>
                                        <p:tav tm="0">
                                          <p:val>
                                            <p:strVal val="#ppt_x-#ppt_w*1.125000"/>
                                          </p:val>
                                        </p:tav>
                                        <p:tav tm="100000">
                                          <p:val>
                                            <p:strVal val="#ppt_x"/>
                                          </p:val>
                                        </p:tav>
                                      </p:tavLst>
                                    </p:anim>
                                    <p:animEffect transition="in" filter="wipe(right)">
                                      <p:cBhvr>
                                        <p:cTn id="67" dur="500"/>
                                        <p:tgtEl>
                                          <p:spTgt spid="18"/>
                                        </p:tgtEl>
                                      </p:cBhvr>
                                    </p:animEffect>
                                  </p:childTnLst>
                                </p:cTn>
                              </p:par>
                            </p:childTnLst>
                          </p:cTn>
                        </p:par>
                        <p:par>
                          <p:cTn id="68" fill="hold">
                            <p:stCondLst>
                              <p:cond delay="8830"/>
                            </p:stCondLst>
                            <p:childTnLst>
                              <p:par>
                                <p:cTn id="69" presetID="1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p:tgtEl>
                                          <p:spTgt spid="19"/>
                                        </p:tgtEl>
                                        <p:attrNameLst>
                                          <p:attrName>ppt_x</p:attrName>
                                        </p:attrNameLst>
                                      </p:cBhvr>
                                      <p:tavLst>
                                        <p:tav tm="0">
                                          <p:val>
                                            <p:strVal val="#ppt_x-#ppt_w*1.125000"/>
                                          </p:val>
                                        </p:tav>
                                        <p:tav tm="100000">
                                          <p:val>
                                            <p:strVal val="#ppt_x"/>
                                          </p:val>
                                        </p:tav>
                                      </p:tavLst>
                                    </p:anim>
                                    <p:animEffect transition="in" filter="wipe(right)">
                                      <p:cBhvr>
                                        <p:cTn id="72" dur="500"/>
                                        <p:tgtEl>
                                          <p:spTgt spid="19"/>
                                        </p:tgtEl>
                                      </p:cBhvr>
                                    </p:animEffect>
                                  </p:childTnLst>
                                </p:cTn>
                              </p:par>
                            </p:childTnLst>
                          </p:cTn>
                        </p:par>
                        <p:par>
                          <p:cTn id="73" fill="hold">
                            <p:stCondLst>
                              <p:cond delay="9330"/>
                            </p:stCondLst>
                            <p:childTnLst>
                              <p:par>
                                <p:cTn id="74" presetID="12" presetClass="entr" presetSubtype="8"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p:tgtEl>
                                          <p:spTgt spid="20"/>
                                        </p:tgtEl>
                                        <p:attrNameLst>
                                          <p:attrName>ppt_x</p:attrName>
                                        </p:attrNameLst>
                                      </p:cBhvr>
                                      <p:tavLst>
                                        <p:tav tm="0">
                                          <p:val>
                                            <p:strVal val="#ppt_x-#ppt_w*1.125000"/>
                                          </p:val>
                                        </p:tav>
                                        <p:tav tm="100000">
                                          <p:val>
                                            <p:strVal val="#ppt_x"/>
                                          </p:val>
                                        </p:tav>
                                      </p:tavLst>
                                    </p:anim>
                                    <p:animEffect transition="in" filter="wipe(righ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2963275"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预备党员教育和考察</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矩形 15"/>
          <p:cNvSpPr/>
          <p:nvPr/>
        </p:nvSpPr>
        <p:spPr>
          <a:xfrm>
            <a:off x="2196316" y="1774960"/>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教育和考察</a:t>
            </a:r>
          </a:p>
        </p:txBody>
      </p:sp>
      <p:sp>
        <p:nvSpPr>
          <p:cNvPr id="17" name="矩形 16"/>
          <p:cNvSpPr/>
          <p:nvPr/>
        </p:nvSpPr>
        <p:spPr>
          <a:xfrm>
            <a:off x="2196508" y="2533694"/>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微软雅黑" panose="020B0503020204020204" pitchFamily="34" charset="-122"/>
                <a:ea typeface="微软雅黑" panose="020B0503020204020204" pitchFamily="34" charset="-122"/>
              </a:rPr>
              <a:t>通过党的组织生活、听取本人汇报、个别谈心、集中培训、实战锻炼等方式，对预备党员进行教育和考察</a:t>
            </a:r>
          </a:p>
        </p:txBody>
      </p:sp>
      <p:sp>
        <p:nvSpPr>
          <p:cNvPr id="18" name="矩形 17"/>
          <p:cNvSpPr/>
          <p:nvPr/>
        </p:nvSpPr>
        <p:spPr>
          <a:xfrm>
            <a:off x="6097945" y="1774960"/>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预备期</a:t>
            </a:r>
          </a:p>
        </p:txBody>
      </p:sp>
      <p:sp>
        <p:nvSpPr>
          <p:cNvPr id="19" name="矩形 18"/>
          <p:cNvSpPr/>
          <p:nvPr/>
        </p:nvSpPr>
        <p:spPr>
          <a:xfrm>
            <a:off x="6098137" y="2533694"/>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微软雅黑" panose="020B0503020204020204" pitchFamily="34" charset="-122"/>
                <a:ea typeface="微软雅黑" panose="020B0503020204020204" pitchFamily="34" charset="-122"/>
              </a:rPr>
              <a:t>预备党员的预备期为一年，预备期从支部大会通过其为预备党员之日算起</a:t>
            </a:r>
          </a:p>
        </p:txBody>
      </p:sp>
    </p:spTree>
    <p:extLst>
      <p:ext uri="{BB962C8B-B14F-4D97-AF65-F5344CB8AC3E}">
        <p14:creationId xmlns:p14="http://schemas.microsoft.com/office/powerpoint/2010/main" val="1117355766"/>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12" presetClass="entr" presetSubtype="1"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ppt_y</p:attrName>
                                        </p:attrNameLst>
                                      </p:cBhvr>
                                      <p:tavLst>
                                        <p:tav tm="0">
                                          <p:val>
                                            <p:strVal val="#ppt_y-#ppt_h*1.125000"/>
                                          </p:val>
                                        </p:tav>
                                        <p:tav tm="100000">
                                          <p:val>
                                            <p:strVal val="#ppt_y"/>
                                          </p:val>
                                        </p:tav>
                                      </p:tavLst>
                                    </p:anim>
                                    <p:animEffect transition="in" filter="wipe(down)">
                                      <p:cBhvr>
                                        <p:cTn id="58" dur="500"/>
                                        <p:tgtEl>
                                          <p:spTgt spid="16"/>
                                        </p:tgtEl>
                                      </p:cBhvr>
                                    </p:animEffect>
                                  </p:childTnLst>
                                </p:cTn>
                              </p:par>
                            </p:childTnLst>
                          </p:cTn>
                        </p:par>
                        <p:par>
                          <p:cTn id="59" fill="hold">
                            <p:stCondLst>
                              <p:cond delay="5500"/>
                            </p:stCondLst>
                            <p:childTnLst>
                              <p:par>
                                <p:cTn id="60" presetID="12" presetClass="entr" presetSubtype="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down)">
                                      <p:cBhvr>
                                        <p:cTn id="63" dur="500"/>
                                        <p:tgtEl>
                                          <p:spTgt spid="17"/>
                                        </p:tgtEl>
                                      </p:cBhvr>
                                    </p:animEffect>
                                  </p:childTnLst>
                                </p:cTn>
                              </p:par>
                            </p:childTnLst>
                          </p:cTn>
                        </p:par>
                        <p:par>
                          <p:cTn id="64" fill="hold">
                            <p:stCondLst>
                              <p:cond delay="6000"/>
                            </p:stCondLst>
                            <p:childTnLst>
                              <p:par>
                                <p:cTn id="65" presetID="1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p:tgtEl>
                                          <p:spTgt spid="18"/>
                                        </p:tgtEl>
                                        <p:attrNameLst>
                                          <p:attrName>ppt_y</p:attrName>
                                        </p:attrNameLst>
                                      </p:cBhvr>
                                      <p:tavLst>
                                        <p:tav tm="0">
                                          <p:val>
                                            <p:strVal val="#ppt_y-#ppt_h*1.125000"/>
                                          </p:val>
                                        </p:tav>
                                        <p:tav tm="100000">
                                          <p:val>
                                            <p:strVal val="#ppt_y"/>
                                          </p:val>
                                        </p:tav>
                                      </p:tavLst>
                                    </p:anim>
                                    <p:animEffect transition="in" filter="wipe(down)">
                                      <p:cBhvr>
                                        <p:cTn id="68" dur="500"/>
                                        <p:tgtEl>
                                          <p:spTgt spid="18"/>
                                        </p:tgtEl>
                                      </p:cBhvr>
                                    </p:animEffect>
                                  </p:childTnLst>
                                </p:cTn>
                              </p:par>
                            </p:childTnLst>
                          </p:cTn>
                        </p:par>
                        <p:par>
                          <p:cTn id="69" fill="hold">
                            <p:stCondLst>
                              <p:cond delay="6500"/>
                            </p:stCondLst>
                            <p:childTnLst>
                              <p:par>
                                <p:cTn id="70" presetID="12" presetClass="entr" presetSubtype="1"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down)">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10" name="图片 9"/>
          <p:cNvPicPr>
            <a:picLocks noChangeAspect="1"/>
          </p:cNvPicPr>
          <p:nvPr/>
        </p:nvPicPr>
        <p:blipFill rotWithShape="1">
          <a:blip r:embed="rId9" cstate="print">
            <a:extLst>
              <a:ext uri="{28A0092B-C50C-407E-A947-70E740481C1C}">
                <a14:useLocalDpi xmlns:a14="http://schemas.microsoft.com/office/drawing/2010/main" val="0"/>
              </a:ext>
            </a:extLst>
          </a:blip>
          <a:srcRect t="21752"/>
          <a:stretch/>
        </p:blipFill>
        <p:spPr>
          <a:xfrm>
            <a:off x="9068586" y="176753"/>
            <a:ext cx="3124199" cy="1804337"/>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6246" y="552246"/>
            <a:ext cx="1794298" cy="1053349"/>
          </a:xfrm>
          <a:prstGeom prst="rect">
            <a:avLst/>
          </a:prstGeom>
        </p:spPr>
      </p:pic>
      <p:sp>
        <p:nvSpPr>
          <p:cNvPr id="12" name="TextBox 32">
            <a:hlinkClick r:id="" action="ppaction://hlinkshowjump?jump=nextslide"/>
          </p:cNvPr>
          <p:cNvSpPr txBox="1">
            <a:spLocks noChangeArrowheads="1"/>
          </p:cNvSpPr>
          <p:nvPr/>
        </p:nvSpPr>
        <p:spPr bwMode="auto">
          <a:xfrm>
            <a:off x="5307964" y="1160721"/>
            <a:ext cx="157607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5400" b="1" dirty="0">
                <a:solidFill>
                  <a:srgbClr val="C00000"/>
                </a:solidFill>
                <a:effectLst>
                  <a:glow rad="101600">
                    <a:schemeClr val="bg1"/>
                  </a:glow>
                </a:effectLst>
                <a:latin typeface="方正正大黑简体" panose="02000000000000000000" pitchFamily="2" charset="-122"/>
                <a:ea typeface="方正正大黑简体" panose="02000000000000000000" pitchFamily="2" charset="-122"/>
              </a:rPr>
              <a:t>目录</a:t>
            </a:r>
          </a:p>
        </p:txBody>
      </p:sp>
      <p:pic>
        <p:nvPicPr>
          <p:cNvPr id="4" name="图片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sp>
        <p:nvSpPr>
          <p:cNvPr id="14" name="文本框 57"/>
          <p:cNvSpPr txBox="1"/>
          <p:nvPr/>
        </p:nvSpPr>
        <p:spPr>
          <a:xfrm>
            <a:off x="4016302" y="2229082"/>
            <a:ext cx="4759398" cy="377026"/>
          </a:xfrm>
          <a:prstGeom prst="rect">
            <a:avLst/>
          </a:prstGeom>
          <a:solidFill>
            <a:srgbClr val="C00000"/>
          </a:solid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一  入党积极分子的确定和培训教育</a:t>
            </a:r>
          </a:p>
        </p:txBody>
      </p:sp>
      <p:sp>
        <p:nvSpPr>
          <p:cNvPr id="15" name="文本框 57"/>
          <p:cNvSpPr txBox="1"/>
          <p:nvPr/>
        </p:nvSpPr>
        <p:spPr>
          <a:xfrm>
            <a:off x="4016302" y="2866278"/>
            <a:ext cx="4759398" cy="377026"/>
          </a:xfrm>
          <a:prstGeom prst="rect">
            <a:avLst/>
          </a:prstGeom>
          <a:solidFill>
            <a:srgbClr val="C00000"/>
          </a:solid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二  发展对象的确定和考察</a:t>
            </a:r>
          </a:p>
        </p:txBody>
      </p:sp>
      <p:sp>
        <p:nvSpPr>
          <p:cNvPr id="17" name="文本框 57"/>
          <p:cNvSpPr txBox="1"/>
          <p:nvPr/>
        </p:nvSpPr>
        <p:spPr>
          <a:xfrm>
            <a:off x="4016302" y="3503474"/>
            <a:ext cx="4759398" cy="377026"/>
          </a:xfrm>
          <a:prstGeom prst="rect">
            <a:avLst/>
          </a:prstGeom>
          <a:solidFill>
            <a:srgbClr val="C00000"/>
          </a:solid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三  预备党员的接收</a:t>
            </a:r>
          </a:p>
        </p:txBody>
      </p:sp>
      <p:sp>
        <p:nvSpPr>
          <p:cNvPr id="18" name="文本框 57"/>
          <p:cNvSpPr txBox="1"/>
          <p:nvPr/>
        </p:nvSpPr>
        <p:spPr>
          <a:xfrm>
            <a:off x="4016302" y="4140670"/>
            <a:ext cx="4759398" cy="377026"/>
          </a:xfrm>
          <a:prstGeom prst="rect">
            <a:avLst/>
          </a:prstGeom>
          <a:solidFill>
            <a:srgbClr val="C00000"/>
          </a:solid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四  预备党员的教育、考察和转正</a:t>
            </a:r>
          </a:p>
        </p:txBody>
      </p:sp>
    </p:spTree>
    <p:extLst>
      <p:ext uri="{BB962C8B-B14F-4D97-AF65-F5344CB8AC3E}">
        <p14:creationId xmlns:p14="http://schemas.microsoft.com/office/powerpoint/2010/main" val="3139071446"/>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ppt_w</p:attrName>
                                        </p:attrNameLst>
                                      </p:cBhvr>
                                      <p:tavLst>
                                        <p:tav tm="0">
                                          <p:val>
                                            <p:fltVal val="0"/>
                                          </p:val>
                                        </p:tav>
                                        <p:tav tm="100000">
                                          <p:val>
                                            <p:strVal val="#ppt_w"/>
                                          </p:val>
                                        </p:tav>
                                      </p:tavLst>
                                    </p:anim>
                                    <p:anim calcmode="lin" valueType="num">
                                      <p:cBhvr>
                                        <p:cTn id="45" dur="1000" fill="hold"/>
                                        <p:tgtEl>
                                          <p:spTgt spid="12"/>
                                        </p:tgtEl>
                                        <p:attrNameLst>
                                          <p:attrName>ppt_h</p:attrName>
                                        </p:attrNameLst>
                                      </p:cBhvr>
                                      <p:tavLst>
                                        <p:tav tm="0">
                                          <p:val>
                                            <p:fltVal val="0"/>
                                          </p:val>
                                        </p:tav>
                                        <p:tav tm="100000">
                                          <p:val>
                                            <p:strVal val="#ppt_h"/>
                                          </p:val>
                                        </p:tav>
                                      </p:tavLst>
                                    </p:anim>
                                    <p:animEffect transition="in" filter="fade">
                                      <p:cBhvr>
                                        <p:cTn id="46" dur="1000"/>
                                        <p:tgtEl>
                                          <p:spTgt spid="12"/>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2661618"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预备党员转正手续</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TextBox 56"/>
          <p:cNvSpPr txBox="1"/>
          <p:nvPr/>
        </p:nvSpPr>
        <p:spPr>
          <a:xfrm>
            <a:off x="4233677" y="1329938"/>
            <a:ext cx="4577860" cy="553998"/>
          </a:xfrm>
          <a:prstGeom prst="rect">
            <a:avLst/>
          </a:prstGeom>
          <a:noFill/>
        </p:spPr>
        <p:txBody>
          <a:bodyPr wrap="square" lIns="0" tIns="0" rIns="0" bIns="0" rtlCol="0">
            <a:spAutoFit/>
          </a:bodyPr>
          <a:lstStyle/>
          <a:p>
            <a:pPr lvl="0">
              <a:defRPr/>
            </a:pPr>
            <a:r>
              <a:rPr lang="zh-CN" altLang="en-US" kern="0" dirty="0">
                <a:latin typeface="微软雅黑" pitchFamily="34" charset="-122"/>
                <a:ea typeface="微软雅黑" pitchFamily="34" charset="-122"/>
              </a:rPr>
              <a:t>党员的党龄，从预备期满转为正式党员之日算起</a:t>
            </a:r>
            <a:endParaRPr kumimoji="0" lang="en-US" altLang="zh-CN" b="0" i="0" u="none" strike="noStrike" kern="0" cap="none" spc="0" normalizeH="0" baseline="0" noProof="0" dirty="0">
              <a:ln>
                <a:noFill/>
              </a:ln>
              <a:effectLst/>
              <a:uLnTx/>
              <a:uFillTx/>
              <a:latin typeface="微软雅黑" pitchFamily="34" charset="-122"/>
              <a:ea typeface="微软雅黑" pitchFamily="34" charset="-122"/>
            </a:endParaRPr>
          </a:p>
        </p:txBody>
      </p:sp>
      <p:sp>
        <p:nvSpPr>
          <p:cNvPr id="17" name="TextBox 62"/>
          <p:cNvSpPr txBox="1"/>
          <p:nvPr/>
        </p:nvSpPr>
        <p:spPr>
          <a:xfrm>
            <a:off x="4233677" y="2828212"/>
            <a:ext cx="4577860" cy="1007135"/>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sz="1800" dirty="0"/>
              <a:t>党委审批结果应当及时通知党支部，党支部书记应当同本人谈话，并将审批结果在党员大会上宣布</a:t>
            </a:r>
            <a:endParaRPr lang="en-US" altLang="zh-CN" sz="1800" dirty="0"/>
          </a:p>
        </p:txBody>
      </p:sp>
      <p:sp>
        <p:nvSpPr>
          <p:cNvPr id="18" name="TextBox 68"/>
          <p:cNvSpPr txBox="1"/>
          <p:nvPr/>
        </p:nvSpPr>
        <p:spPr>
          <a:xfrm>
            <a:off x="4233677" y="4364374"/>
            <a:ext cx="4705719" cy="1353384"/>
          </a:xfrm>
          <a:prstGeom prst="rect">
            <a:avLst/>
          </a:prstGeom>
          <a:noFill/>
        </p:spPr>
        <p:txBody>
          <a:bodyPr wrap="square" lIns="0" tIns="0" rIns="0" bIns="0" rtlCol="0">
            <a:spAutoFit/>
          </a:bodyPr>
          <a:lstStyle/>
          <a:p>
            <a:pPr lvl="0">
              <a:lnSpc>
                <a:spcPct val="125000"/>
              </a:lnSpc>
              <a:defRPr/>
            </a:pPr>
            <a:r>
              <a:rPr lang="zh-CN" altLang="en-US" kern="0" dirty="0">
                <a:latin typeface="微软雅黑" pitchFamily="34" charset="-122"/>
                <a:ea typeface="微软雅黑" pitchFamily="34" charset="-122"/>
              </a:rPr>
              <a:t>本人向党支部提出书面转正申请，党小组提出意见，党支部征求党员和群众的意见，支部委员会审查；支部大会讨论、表决通过，报上级党委审批</a:t>
            </a:r>
          </a:p>
        </p:txBody>
      </p:sp>
      <p:sp>
        <p:nvSpPr>
          <p:cNvPr id="19" name="矩形 18"/>
          <p:cNvSpPr/>
          <p:nvPr/>
        </p:nvSpPr>
        <p:spPr>
          <a:xfrm>
            <a:off x="3142682" y="1319221"/>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一</a:t>
            </a:r>
          </a:p>
        </p:txBody>
      </p:sp>
      <p:sp>
        <p:nvSpPr>
          <p:cNvPr id="20" name="矩形 19"/>
          <p:cNvSpPr/>
          <p:nvPr/>
        </p:nvSpPr>
        <p:spPr>
          <a:xfrm>
            <a:off x="3142682" y="2861801"/>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二</a:t>
            </a:r>
          </a:p>
        </p:txBody>
      </p:sp>
      <p:sp>
        <p:nvSpPr>
          <p:cNvPr id="21" name="矩形 20"/>
          <p:cNvSpPr/>
          <p:nvPr/>
        </p:nvSpPr>
        <p:spPr>
          <a:xfrm>
            <a:off x="3142682" y="4404381"/>
            <a:ext cx="1033182" cy="149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三</a:t>
            </a:r>
          </a:p>
        </p:txBody>
      </p:sp>
    </p:spTree>
    <p:extLst>
      <p:ext uri="{BB962C8B-B14F-4D97-AF65-F5344CB8AC3E}">
        <p14:creationId xmlns:p14="http://schemas.microsoft.com/office/powerpoint/2010/main" val="3644808225"/>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300"/>
                                        <p:tgtEl>
                                          <p:spTgt spid="16"/>
                                        </p:tgtEl>
                                      </p:cBhvr>
                                    </p:animEffect>
                                  </p:childTnLst>
                                </p:cTn>
                              </p:par>
                            </p:childTnLst>
                          </p:cTn>
                        </p:par>
                        <p:par>
                          <p:cTn id="62" fill="hold">
                            <p:stCondLst>
                              <p:cond delay="58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6300"/>
                            </p:stCondLst>
                            <p:childTnLst>
                              <p:par>
                                <p:cTn id="67" presetID="22" presetClass="entr" presetSubtype="2"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right)">
                                      <p:cBhvr>
                                        <p:cTn id="69" dur="300"/>
                                        <p:tgtEl>
                                          <p:spTgt spid="17"/>
                                        </p:tgtEl>
                                      </p:cBhvr>
                                    </p:animEffect>
                                  </p:childTnLst>
                                </p:cTn>
                              </p:par>
                            </p:childTnLst>
                          </p:cTn>
                        </p:par>
                        <p:par>
                          <p:cTn id="70" fill="hold">
                            <p:stCondLst>
                              <p:cond delay="6600"/>
                            </p:stCondLst>
                            <p:childTnLst>
                              <p:par>
                                <p:cTn id="71" presetID="22" presetClass="entr" presetSubtype="8"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par>
                          <p:cTn id="74" fill="hold">
                            <p:stCondLst>
                              <p:cond delay="7100"/>
                            </p:stCondLst>
                            <p:childTnLst>
                              <p:par>
                                <p:cTn id="75" presetID="2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10" name="图片 9"/>
          <p:cNvPicPr>
            <a:picLocks noChangeAspect="1"/>
          </p:cNvPicPr>
          <p:nvPr/>
        </p:nvPicPr>
        <p:blipFill rotWithShape="1">
          <a:blip r:embed="rId9" cstate="print">
            <a:extLst>
              <a:ext uri="{28A0092B-C50C-407E-A947-70E740481C1C}">
                <a14:useLocalDpi xmlns:a14="http://schemas.microsoft.com/office/drawing/2010/main" val="0"/>
              </a:ext>
            </a:extLst>
          </a:blip>
          <a:srcRect t="21752"/>
          <a:stretch/>
        </p:blipFill>
        <p:spPr>
          <a:xfrm>
            <a:off x="7671464" y="817775"/>
            <a:ext cx="4521321" cy="2611225"/>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5673" y="634047"/>
            <a:ext cx="1794298" cy="1053349"/>
          </a:xfrm>
          <a:prstGeom prst="rect">
            <a:avLst/>
          </a:prstGeom>
        </p:spPr>
      </p:pic>
      <p:sp>
        <p:nvSpPr>
          <p:cNvPr id="12" name="TextBox 32">
            <a:hlinkClick r:id="" action="ppaction://hlinkshowjump?jump=nextslide"/>
          </p:cNvPr>
          <p:cNvSpPr txBox="1">
            <a:spLocks noChangeArrowheads="1"/>
          </p:cNvSpPr>
          <p:nvPr/>
        </p:nvSpPr>
        <p:spPr bwMode="auto">
          <a:xfrm>
            <a:off x="3654364" y="2308844"/>
            <a:ext cx="43588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5400" b="1" dirty="0">
                <a:solidFill>
                  <a:srgbClr val="C00000"/>
                </a:solidFill>
                <a:effectLst>
                  <a:glow rad="101600">
                    <a:schemeClr val="bg1"/>
                  </a:glow>
                </a:effectLst>
                <a:latin typeface="方正正大黑简体" panose="02000000000000000000" pitchFamily="2" charset="-122"/>
                <a:ea typeface="方正正大黑简体" panose="02000000000000000000" pitchFamily="2" charset="-122"/>
              </a:rPr>
              <a:t>感谢您的聆听</a:t>
            </a:r>
          </a:p>
        </p:txBody>
      </p:sp>
      <p:sp>
        <p:nvSpPr>
          <p:cNvPr id="16" name="文本框 11"/>
          <p:cNvSpPr txBox="1"/>
          <p:nvPr/>
        </p:nvSpPr>
        <p:spPr>
          <a:xfrm>
            <a:off x="3196358" y="3355363"/>
            <a:ext cx="5274899" cy="415498"/>
          </a:xfrm>
          <a:prstGeom prst="rect">
            <a:avLst/>
          </a:prstGeom>
          <a:noFill/>
        </p:spPr>
        <p:txBody>
          <a:bodyPr wrap="square" lIns="68580" tIns="34290" rIns="68580" bIns="34290" rtlCol="0">
            <a:spAutoFit/>
          </a:bodyPr>
          <a:lstStyle/>
          <a:p>
            <a:pPr algn="ctr">
              <a:lnSpc>
                <a:spcPct val="125000"/>
              </a:lnSpc>
            </a:pPr>
            <a:r>
              <a:rPr lang="zh-CN" altLang="en-US" dirty="0">
                <a:solidFill>
                  <a:srgbClr val="C00000"/>
                </a:solidFill>
                <a:latin typeface="微软雅黑" panose="020B0503020204020204" pitchFamily="34" charset="-122"/>
                <a:ea typeface="微软雅黑" panose="020B0503020204020204" pitchFamily="34" charset="-122"/>
              </a:rPr>
              <a:t>汇报人：某某某      汇报单位：某某党委或 党支部</a:t>
            </a:r>
            <a:endParaRPr lang="zh-CN" altLang="en-US" dirty="0">
              <a:solidFill>
                <a:srgbClr val="C00000"/>
              </a:solidFill>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spTree>
    <p:extLst>
      <p:ext uri="{BB962C8B-B14F-4D97-AF65-F5344CB8AC3E}">
        <p14:creationId xmlns:p14="http://schemas.microsoft.com/office/powerpoint/2010/main" val="2514409372"/>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ppt_w</p:attrName>
                                        </p:attrNameLst>
                                      </p:cBhvr>
                                      <p:tavLst>
                                        <p:tav tm="0">
                                          <p:val>
                                            <p:fltVal val="0"/>
                                          </p:val>
                                        </p:tav>
                                        <p:tav tm="100000">
                                          <p:val>
                                            <p:strVal val="#ppt_w"/>
                                          </p:val>
                                        </p:tav>
                                      </p:tavLst>
                                    </p:anim>
                                    <p:anim calcmode="lin" valueType="num">
                                      <p:cBhvr>
                                        <p:cTn id="45" dur="1000" fill="hold"/>
                                        <p:tgtEl>
                                          <p:spTgt spid="12"/>
                                        </p:tgtEl>
                                        <p:attrNameLst>
                                          <p:attrName>ppt_h</p:attrName>
                                        </p:attrNameLst>
                                      </p:cBhvr>
                                      <p:tavLst>
                                        <p:tav tm="0">
                                          <p:val>
                                            <p:fltVal val="0"/>
                                          </p:val>
                                        </p:tav>
                                        <p:tav tm="100000">
                                          <p:val>
                                            <p:strVal val="#ppt_h"/>
                                          </p:val>
                                        </p:tav>
                                      </p:tavLst>
                                    </p:anim>
                                    <p:animEffect transition="in" filter="fade">
                                      <p:cBhvr>
                                        <p:cTn id="46" dur="1000"/>
                                        <p:tgtEl>
                                          <p:spTgt spid="12"/>
                                        </p:tgtEl>
                                      </p:cBhvr>
                                    </p:animEffect>
                                  </p:childTnLst>
                                </p:cTn>
                              </p:par>
                            </p:childTnLst>
                          </p:cTn>
                        </p:par>
                        <p:par>
                          <p:cTn id="47" fill="hold">
                            <p:stCondLst>
                              <p:cond delay="50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6"/>
                                        </p:tgtEl>
                                        <p:attrNameLst>
                                          <p:attrName>style.visibility</p:attrName>
                                        </p:attrNameLst>
                                      </p:cBhvr>
                                      <p:to>
                                        <p:strVal val="visible"/>
                                      </p:to>
                                    </p:set>
                                    <p:animEffect transition="in" filter="wipe(left)">
                                      <p:cBhvr>
                                        <p:cTn id="50"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2" y="2743199"/>
            <a:ext cx="12192000" cy="411480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9638" y="5348780"/>
            <a:ext cx="9406345" cy="13661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854804"/>
            <a:ext cx="3208327" cy="2003196"/>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25578" t="29091"/>
          <a:stretch/>
        </p:blipFill>
        <p:spPr>
          <a:xfrm>
            <a:off x="10218656" y="5722070"/>
            <a:ext cx="1974914" cy="1135929"/>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91497"/>
            <a:ext cx="5882326" cy="2753204"/>
          </a:xfrm>
          <a:prstGeom prst="rect">
            <a:avLst/>
          </a:prstGeom>
        </p:spPr>
      </p:pic>
      <p:sp>
        <p:nvSpPr>
          <p:cNvPr id="17" name="文本框 57"/>
          <p:cNvSpPr txBox="1"/>
          <p:nvPr/>
        </p:nvSpPr>
        <p:spPr>
          <a:xfrm>
            <a:off x="2447473" y="3148154"/>
            <a:ext cx="7297054" cy="561692"/>
          </a:xfrm>
          <a:prstGeom prst="rect">
            <a:avLst/>
          </a:prstGeom>
          <a:solidFill>
            <a:srgbClr val="C00000"/>
          </a:solid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一  入党积极分子的确定和培训教育</a:t>
            </a:r>
          </a:p>
        </p:txBody>
      </p:sp>
    </p:spTree>
    <p:extLst>
      <p:ext uri="{BB962C8B-B14F-4D97-AF65-F5344CB8AC3E}">
        <p14:creationId xmlns:p14="http://schemas.microsoft.com/office/powerpoint/2010/main" val="1285910533"/>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1723549"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入党的流程</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grpSp>
        <p:nvGrpSpPr>
          <p:cNvPr id="16" name="组合 15"/>
          <p:cNvGrpSpPr/>
          <p:nvPr/>
        </p:nvGrpSpPr>
        <p:grpSpPr>
          <a:xfrm>
            <a:off x="2114974" y="1924985"/>
            <a:ext cx="1760365" cy="704304"/>
            <a:chOff x="1851024" y="2372293"/>
            <a:chExt cx="1760365" cy="704304"/>
          </a:xfrm>
        </p:grpSpPr>
        <p:sp>
          <p:nvSpPr>
            <p:cNvPr id="17" name="AutoShape 4"/>
            <p:cNvSpPr>
              <a:spLocks noChangeArrowheads="1"/>
            </p:cNvSpPr>
            <p:nvPr/>
          </p:nvSpPr>
          <p:spPr bwMode="auto">
            <a:xfrm>
              <a:off x="1851024"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18" name="Rectangle 5"/>
            <p:cNvSpPr>
              <a:spLocks noChangeArrowheads="1"/>
            </p:cNvSpPr>
            <p:nvPr/>
          </p:nvSpPr>
          <p:spPr bwMode="auto">
            <a:xfrm>
              <a:off x="2203096"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递交入党申请书</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699302" y="1924985"/>
            <a:ext cx="1760365" cy="704304"/>
            <a:chOff x="3435352" y="2372293"/>
            <a:chExt cx="1760365" cy="704304"/>
          </a:xfrm>
        </p:grpSpPr>
        <p:sp>
          <p:nvSpPr>
            <p:cNvPr id="20" name="AutoShape 6"/>
            <p:cNvSpPr>
              <a:spLocks noChangeArrowheads="1"/>
            </p:cNvSpPr>
            <p:nvPr/>
          </p:nvSpPr>
          <p:spPr bwMode="auto">
            <a:xfrm>
              <a:off x="3435352"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1" name="Rectangle 7"/>
            <p:cNvSpPr>
              <a:spLocks noChangeArrowheads="1"/>
            </p:cNvSpPr>
            <p:nvPr/>
          </p:nvSpPr>
          <p:spPr bwMode="auto">
            <a:xfrm>
              <a:off x="3787425"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选拔参加青共校学习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283631" y="1924985"/>
            <a:ext cx="1760365" cy="704304"/>
            <a:chOff x="5019681" y="2372293"/>
            <a:chExt cx="1760365" cy="704304"/>
          </a:xfrm>
        </p:grpSpPr>
        <p:sp>
          <p:nvSpPr>
            <p:cNvPr id="23" name="AutoShape 8"/>
            <p:cNvSpPr>
              <a:spLocks noChangeArrowheads="1"/>
            </p:cNvSpPr>
            <p:nvPr/>
          </p:nvSpPr>
          <p:spPr bwMode="auto">
            <a:xfrm>
              <a:off x="5019681"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4" name="Rectangle 9"/>
            <p:cNvSpPr>
              <a:spLocks noChangeArrowheads="1"/>
            </p:cNvSpPr>
            <p:nvPr/>
          </p:nvSpPr>
          <p:spPr bwMode="auto">
            <a:xfrm>
              <a:off x="5371754"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青共校成绩合格参加支部推优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67960" y="1924985"/>
            <a:ext cx="1760365" cy="704304"/>
            <a:chOff x="6604010" y="2372293"/>
            <a:chExt cx="1760365" cy="704304"/>
          </a:xfrm>
        </p:grpSpPr>
        <p:sp>
          <p:nvSpPr>
            <p:cNvPr id="26" name="AutoShape 10"/>
            <p:cNvSpPr>
              <a:spLocks noChangeArrowheads="1"/>
            </p:cNvSpPr>
            <p:nvPr/>
          </p:nvSpPr>
          <p:spPr bwMode="auto">
            <a:xfrm>
              <a:off x="6604010"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7" name="Rectangle 11"/>
            <p:cNvSpPr>
              <a:spLocks noChangeArrowheads="1"/>
            </p:cNvSpPr>
            <p:nvPr/>
          </p:nvSpPr>
          <p:spPr bwMode="auto">
            <a:xfrm>
              <a:off x="6956083"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确定发展对象</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8452289" y="1924985"/>
            <a:ext cx="1760365" cy="704304"/>
            <a:chOff x="8188339" y="2372293"/>
            <a:chExt cx="1760365" cy="704304"/>
          </a:xfrm>
        </p:grpSpPr>
        <p:sp>
          <p:nvSpPr>
            <p:cNvPr id="29" name="AutoShape 12"/>
            <p:cNvSpPr>
              <a:spLocks noChangeArrowheads="1"/>
            </p:cNvSpPr>
            <p:nvPr/>
          </p:nvSpPr>
          <p:spPr bwMode="auto">
            <a:xfrm>
              <a:off x="8188339"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0" name="Rectangle 13"/>
            <p:cNvSpPr>
              <a:spLocks noChangeArrowheads="1"/>
            </p:cNvSpPr>
            <p:nvPr/>
          </p:nvSpPr>
          <p:spPr bwMode="auto">
            <a:xfrm>
              <a:off x="8540412"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开展座谈会</a:t>
              </a:r>
              <a:r>
                <a:rPr lang="en-US" sz="1400" dirty="0">
                  <a:solidFill>
                    <a:schemeClr val="bg1"/>
                  </a:solidFill>
                  <a:latin typeface="微软雅黑" panose="020B0503020204020204" pitchFamily="34" charset="-122"/>
                  <a:ea typeface="微软雅黑" panose="020B0503020204020204" pitchFamily="34" charset="-122"/>
                  <a:cs typeface="Arial Narrow" pitchFamily="34" charset="0"/>
                  <a:sym typeface="Arial Narrow" pitchFamily="34" charset="0"/>
                </a:rPr>
                <a:t>/</a:t>
              </a: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个别了解情况</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8452289" y="3509162"/>
            <a:ext cx="1760365" cy="704304"/>
            <a:chOff x="8188339" y="3956470"/>
            <a:chExt cx="1760365" cy="704304"/>
          </a:xfrm>
        </p:grpSpPr>
        <p:sp>
          <p:nvSpPr>
            <p:cNvPr id="32" name="AutoShape 15"/>
            <p:cNvSpPr>
              <a:spLocks noChangeArrowheads="1"/>
            </p:cNvSpPr>
            <p:nvPr/>
          </p:nvSpPr>
          <p:spPr bwMode="auto">
            <a:xfrm rot="10800000">
              <a:off x="8188339"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3" name="Rectangle 16"/>
            <p:cNvSpPr>
              <a:spLocks noChangeArrowheads="1"/>
            </p:cNvSpPr>
            <p:nvPr/>
          </p:nvSpPr>
          <p:spPr bwMode="auto">
            <a:xfrm>
              <a:off x="8540412"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发展对象政治审查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867960" y="3509162"/>
            <a:ext cx="1760365" cy="704304"/>
            <a:chOff x="6604010" y="3956470"/>
            <a:chExt cx="1760365" cy="704304"/>
          </a:xfrm>
        </p:grpSpPr>
        <p:sp>
          <p:nvSpPr>
            <p:cNvPr id="35" name="AutoShape 17"/>
            <p:cNvSpPr>
              <a:spLocks noChangeArrowheads="1"/>
            </p:cNvSpPr>
            <p:nvPr/>
          </p:nvSpPr>
          <p:spPr bwMode="auto">
            <a:xfrm rot="10800000">
              <a:off x="6604010"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6" name="Rectangle 18"/>
            <p:cNvSpPr>
              <a:spLocks noChangeArrowheads="1"/>
            </p:cNvSpPr>
            <p:nvPr/>
          </p:nvSpPr>
          <p:spPr bwMode="auto">
            <a:xfrm>
              <a:off x="6956083"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预备党员接收</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5283631" y="3509162"/>
            <a:ext cx="1760365" cy="704304"/>
            <a:chOff x="5019681" y="3956470"/>
            <a:chExt cx="1760365" cy="704304"/>
          </a:xfrm>
        </p:grpSpPr>
        <p:sp>
          <p:nvSpPr>
            <p:cNvPr id="38" name="AutoShape 19"/>
            <p:cNvSpPr>
              <a:spLocks noChangeArrowheads="1"/>
            </p:cNvSpPr>
            <p:nvPr/>
          </p:nvSpPr>
          <p:spPr bwMode="auto">
            <a:xfrm rot="10800000">
              <a:off x="5019681"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9" name="Rectangle 20"/>
            <p:cNvSpPr>
              <a:spLocks noChangeArrowheads="1"/>
            </p:cNvSpPr>
            <p:nvPr/>
          </p:nvSpPr>
          <p:spPr bwMode="auto">
            <a:xfrm>
              <a:off x="5371754"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召开党支部大会</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699302" y="3509162"/>
            <a:ext cx="1760365" cy="704304"/>
            <a:chOff x="3435352" y="3956470"/>
            <a:chExt cx="1760365" cy="704304"/>
          </a:xfrm>
        </p:grpSpPr>
        <p:sp>
          <p:nvSpPr>
            <p:cNvPr id="41" name="AutoShape 21"/>
            <p:cNvSpPr>
              <a:spLocks noChangeArrowheads="1"/>
            </p:cNvSpPr>
            <p:nvPr/>
          </p:nvSpPr>
          <p:spPr bwMode="auto">
            <a:xfrm rot="10800000">
              <a:off x="3435352"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42" name="Rectangle 22"/>
            <p:cNvSpPr>
              <a:spLocks noChangeArrowheads="1"/>
            </p:cNvSpPr>
            <p:nvPr/>
          </p:nvSpPr>
          <p:spPr bwMode="auto">
            <a:xfrm>
              <a:off x="3787425"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a:solidFill>
                    <a:schemeClr val="bg1"/>
                  </a:solidFill>
                  <a:latin typeface="微软雅黑" panose="020B0503020204020204" pitchFamily="34" charset="-122"/>
                  <a:ea typeface="微软雅黑" panose="020B0503020204020204" pitchFamily="34" charset="-122"/>
                  <a:sym typeface="方正姚体" pitchFamily="2" charset="-122"/>
                </a:rPr>
                <a:t>预备党员一年考察期</a:t>
              </a: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114974" y="3509162"/>
            <a:ext cx="1760365" cy="704304"/>
            <a:chOff x="1851024" y="3956470"/>
            <a:chExt cx="1760365" cy="704304"/>
          </a:xfrm>
        </p:grpSpPr>
        <p:sp>
          <p:nvSpPr>
            <p:cNvPr id="44" name="AutoShape 23"/>
            <p:cNvSpPr>
              <a:spLocks noChangeArrowheads="1"/>
            </p:cNvSpPr>
            <p:nvPr/>
          </p:nvSpPr>
          <p:spPr bwMode="auto">
            <a:xfrm rot="10800000">
              <a:off x="1851024"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45" name="Rectangle 24"/>
            <p:cNvSpPr>
              <a:spLocks noChangeArrowheads="1"/>
            </p:cNvSpPr>
            <p:nvPr/>
          </p:nvSpPr>
          <p:spPr bwMode="auto">
            <a:xfrm>
              <a:off x="2203096"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预备党员转正</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Tree>
    <p:extLst>
      <p:ext uri="{BB962C8B-B14F-4D97-AF65-F5344CB8AC3E}">
        <p14:creationId xmlns:p14="http://schemas.microsoft.com/office/powerpoint/2010/main" val="3463551358"/>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ppt_x"/>
                                          </p:val>
                                        </p:tav>
                                        <p:tav tm="100000">
                                          <p:val>
                                            <p:strVal val="#ppt_x"/>
                                          </p:val>
                                        </p:tav>
                                      </p:tavLst>
                                    </p:anim>
                                    <p:anim calcmode="lin" valueType="num">
                                      <p:cBhvr additive="base">
                                        <p:cTn id="73" dur="500" fill="hold"/>
                                        <p:tgtEl>
                                          <p:spTgt spid="2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ppt_x"/>
                                          </p:val>
                                        </p:tav>
                                        <p:tav tm="100000">
                                          <p:val>
                                            <p:strVal val="#ppt_x"/>
                                          </p:val>
                                        </p:tav>
                                      </p:tavLst>
                                    </p:anim>
                                    <p:anim calcmode="lin" valueType="num">
                                      <p:cBhvr additive="base">
                                        <p:cTn id="83" dur="500" fill="hold"/>
                                        <p:tgtEl>
                                          <p:spTgt spid="31"/>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nodeType="after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nodeType="after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500" fill="hold"/>
                                        <p:tgtEl>
                                          <p:spTgt spid="40"/>
                                        </p:tgtEl>
                                        <p:attrNameLst>
                                          <p:attrName>ppt_x</p:attrName>
                                        </p:attrNameLst>
                                      </p:cBhvr>
                                      <p:tavLst>
                                        <p:tav tm="0">
                                          <p:val>
                                            <p:strVal val="#ppt_x"/>
                                          </p:val>
                                        </p:tav>
                                        <p:tav tm="100000">
                                          <p:val>
                                            <p:strVal val="#ppt_x"/>
                                          </p:val>
                                        </p:tav>
                                      </p:tavLst>
                                    </p:anim>
                                    <p:anim calcmode="lin" valueType="num">
                                      <p:cBhvr additive="base">
                                        <p:cTn id="98" dur="500" fill="hold"/>
                                        <p:tgtEl>
                                          <p:spTgt spid="40"/>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fill="hold"/>
                                        <p:tgtEl>
                                          <p:spTgt spid="43"/>
                                        </p:tgtEl>
                                        <p:attrNameLst>
                                          <p:attrName>ppt_x</p:attrName>
                                        </p:attrNameLst>
                                      </p:cBhvr>
                                      <p:tavLst>
                                        <p:tav tm="0">
                                          <p:val>
                                            <p:strVal val="#ppt_x"/>
                                          </p:val>
                                        </p:tav>
                                        <p:tav tm="100000">
                                          <p:val>
                                            <p:strVal val="#ppt_x"/>
                                          </p:val>
                                        </p:tav>
                                      </p:tavLst>
                                    </p:anim>
                                    <p:anim calcmode="lin" valueType="num">
                                      <p:cBhvr additive="base">
                                        <p:cTn id="10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1723549"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申请条件</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48" name="矩形 47"/>
          <p:cNvSpPr/>
          <p:nvPr/>
        </p:nvSpPr>
        <p:spPr>
          <a:xfrm>
            <a:off x="3035118" y="1780365"/>
            <a:ext cx="1323975" cy="1048196"/>
          </a:xfrm>
          <a:prstGeom prst="rect">
            <a:avLst/>
          </a:prstGeom>
          <a:solidFill>
            <a:srgbClr val="CC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必要</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条件</a:t>
            </a:r>
          </a:p>
        </p:txBody>
      </p:sp>
      <p:sp>
        <p:nvSpPr>
          <p:cNvPr id="49" name="矩形 48"/>
          <p:cNvSpPr/>
          <p:nvPr/>
        </p:nvSpPr>
        <p:spPr>
          <a:xfrm>
            <a:off x="4359093" y="1784505"/>
            <a:ext cx="4267200" cy="103135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18</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周岁以上的中国工人、农民、军人、知识分子和其他革命分子；</a:t>
            </a:r>
          </a:p>
        </p:txBody>
      </p:sp>
      <p:sp>
        <p:nvSpPr>
          <p:cNvPr id="50" name="矩形 49"/>
          <p:cNvSpPr/>
          <p:nvPr/>
        </p:nvSpPr>
        <p:spPr>
          <a:xfrm>
            <a:off x="3035118" y="2825388"/>
            <a:ext cx="1323975" cy="1816091"/>
          </a:xfrm>
          <a:prstGeom prst="rect">
            <a:avLst/>
          </a:prstGeom>
          <a:solidFill>
            <a:srgbClr val="CC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自我</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认识</a:t>
            </a:r>
          </a:p>
        </p:txBody>
      </p:sp>
      <p:sp>
        <p:nvSpPr>
          <p:cNvPr id="51" name="矩形 50"/>
          <p:cNvSpPr/>
          <p:nvPr/>
        </p:nvSpPr>
        <p:spPr>
          <a:xfrm>
            <a:off x="4359093" y="2827640"/>
            <a:ext cx="4267201" cy="180113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承认党的纲领和章程；</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愿意参加党的一个组织并在其中积极工作；</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执行党的决议；</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按期交纳党费。</a:t>
            </a:r>
          </a:p>
        </p:txBody>
      </p:sp>
    </p:spTree>
    <p:extLst>
      <p:ext uri="{BB962C8B-B14F-4D97-AF65-F5344CB8AC3E}">
        <p14:creationId xmlns:p14="http://schemas.microsoft.com/office/powerpoint/2010/main" val="501230313"/>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12" presetClass="entr" presetSubtype="8"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ppt_x</p:attrName>
                                        </p:attrNameLst>
                                      </p:cBhvr>
                                      <p:tavLst>
                                        <p:tav tm="0">
                                          <p:val>
                                            <p:strVal val="#ppt_x-#ppt_w*1.125000"/>
                                          </p:val>
                                        </p:tav>
                                        <p:tav tm="100000">
                                          <p:val>
                                            <p:strVal val="#ppt_x"/>
                                          </p:val>
                                        </p:tav>
                                      </p:tavLst>
                                    </p:anim>
                                    <p:animEffect transition="in" filter="wipe(right)">
                                      <p:cBhvr>
                                        <p:cTn id="58" dur="500"/>
                                        <p:tgtEl>
                                          <p:spTgt spid="48"/>
                                        </p:tgtEl>
                                      </p:cBhvr>
                                    </p:animEffect>
                                  </p:childTnLst>
                                </p:cTn>
                              </p:par>
                            </p:childTnLst>
                          </p:cTn>
                        </p:par>
                        <p:par>
                          <p:cTn id="59" fill="hold">
                            <p:stCondLst>
                              <p:cond delay="5500"/>
                            </p:stCondLst>
                            <p:childTnLst>
                              <p:par>
                                <p:cTn id="60" presetID="12" presetClass="entr" presetSubtype="8"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p:tgtEl>
                                          <p:spTgt spid="49"/>
                                        </p:tgtEl>
                                        <p:attrNameLst>
                                          <p:attrName>ppt_x</p:attrName>
                                        </p:attrNameLst>
                                      </p:cBhvr>
                                      <p:tavLst>
                                        <p:tav tm="0">
                                          <p:val>
                                            <p:strVal val="#ppt_x-#ppt_w*1.125000"/>
                                          </p:val>
                                        </p:tav>
                                        <p:tav tm="100000">
                                          <p:val>
                                            <p:strVal val="#ppt_x"/>
                                          </p:val>
                                        </p:tav>
                                      </p:tavLst>
                                    </p:anim>
                                    <p:animEffect transition="in" filter="wipe(right)">
                                      <p:cBhvr>
                                        <p:cTn id="63" dur="500"/>
                                        <p:tgtEl>
                                          <p:spTgt spid="49"/>
                                        </p:tgtEl>
                                      </p:cBhvr>
                                    </p:animEffect>
                                  </p:childTnLst>
                                </p:cTn>
                              </p:par>
                            </p:childTnLst>
                          </p:cTn>
                        </p:par>
                        <p:par>
                          <p:cTn id="64" fill="hold">
                            <p:stCondLst>
                              <p:cond delay="6000"/>
                            </p:stCondLst>
                            <p:childTnLst>
                              <p:par>
                                <p:cTn id="65" presetID="1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ppt_x</p:attrName>
                                        </p:attrNameLst>
                                      </p:cBhvr>
                                      <p:tavLst>
                                        <p:tav tm="0">
                                          <p:val>
                                            <p:strVal val="#ppt_x-#ppt_w*1.125000"/>
                                          </p:val>
                                        </p:tav>
                                        <p:tav tm="100000">
                                          <p:val>
                                            <p:strVal val="#ppt_x"/>
                                          </p:val>
                                        </p:tav>
                                      </p:tavLst>
                                    </p:anim>
                                    <p:animEffect transition="in" filter="wipe(right)">
                                      <p:cBhvr>
                                        <p:cTn id="68" dur="500"/>
                                        <p:tgtEl>
                                          <p:spTgt spid="50"/>
                                        </p:tgtEl>
                                      </p:cBhvr>
                                    </p:animEffect>
                                  </p:childTnLst>
                                </p:cTn>
                              </p:par>
                            </p:childTnLst>
                          </p:cTn>
                        </p:par>
                        <p:par>
                          <p:cTn id="69" fill="hold">
                            <p:stCondLst>
                              <p:cond delay="6500"/>
                            </p:stCondLst>
                            <p:childTnLst>
                              <p:par>
                                <p:cTn id="70" presetID="12" presetClass="entr" presetSubtype="8"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p:tgtEl>
                                          <p:spTgt spid="51"/>
                                        </p:tgtEl>
                                        <p:attrNameLst>
                                          <p:attrName>ppt_x</p:attrName>
                                        </p:attrNameLst>
                                      </p:cBhvr>
                                      <p:tavLst>
                                        <p:tav tm="0">
                                          <p:val>
                                            <p:strVal val="#ppt_x-#ppt_w*1.125000"/>
                                          </p:val>
                                        </p:tav>
                                        <p:tav tm="100000">
                                          <p:val>
                                            <p:strVal val="#ppt_x"/>
                                          </p:val>
                                        </p:tav>
                                      </p:tavLst>
                                    </p:anim>
                                    <p:animEffect transition="in" filter="wipe(right)">
                                      <p:cBhvr>
                                        <p:cTn id="7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8" grpId="0" animBg="1"/>
      <p:bldP spid="49" grpId="0" animBg="1"/>
      <p:bldP spid="50"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1723549"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申请方法</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20" name="矩形 19"/>
          <p:cNvSpPr/>
          <p:nvPr/>
        </p:nvSpPr>
        <p:spPr>
          <a:xfrm>
            <a:off x="3262784" y="1840997"/>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、入党申请应该向工作、学习所在单位党组织提出入党申请，没有工作、学习单位的或工作、学习单位未建立党组织的，应该向居住地党组织提出入党申请。</a:t>
            </a:r>
          </a:p>
        </p:txBody>
      </p:sp>
      <p:sp>
        <p:nvSpPr>
          <p:cNvPr id="21" name="矩形 20"/>
          <p:cNvSpPr/>
          <p:nvPr/>
        </p:nvSpPr>
        <p:spPr>
          <a:xfrm>
            <a:off x="3262784" y="3306711"/>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、流动人员可以向单位所在地党组织或单位主管部门党组织提出入党申请，也可以向路东党员党组织提出入党申请。</a:t>
            </a:r>
          </a:p>
        </p:txBody>
      </p:sp>
      <p:sp>
        <p:nvSpPr>
          <p:cNvPr id="22" name="五角星 21"/>
          <p:cNvSpPr/>
          <p:nvPr/>
        </p:nvSpPr>
        <p:spPr>
          <a:xfrm>
            <a:off x="2567692" y="1931200"/>
            <a:ext cx="570777" cy="57077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a:off x="2567692" y="3360387"/>
            <a:ext cx="570777" cy="57077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9592394"/>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0"/>
                                        </p:tgtEl>
                                        <p:attrNameLst>
                                          <p:attrName>style.visibility</p:attrName>
                                        </p:attrNameLst>
                                      </p:cBhvr>
                                      <p:to>
                                        <p:strVal val="visible"/>
                                      </p:to>
                                    </p:set>
                                    <p:animEffect transition="in" filter="wipe(left)">
                                      <p:cBhvr>
                                        <p:cTn id="61" dur="100"/>
                                        <p:tgtEl>
                                          <p:spTgt spid="20"/>
                                        </p:tgtEl>
                                      </p:cBhvr>
                                    </p:animEffect>
                                  </p:childTnLst>
                                </p:cTn>
                              </p:par>
                            </p:childTnLst>
                          </p:cTn>
                        </p:par>
                        <p:par>
                          <p:cTn id="62" fill="hold">
                            <p:stCondLst>
                              <p:cond delay="717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76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1"/>
                                        </p:tgtEl>
                                        <p:attrNameLst>
                                          <p:attrName>style.visibility</p:attrName>
                                        </p:attrNameLst>
                                      </p:cBhvr>
                                      <p:to>
                                        <p:strVal val="visible"/>
                                      </p:to>
                                    </p:set>
                                    <p:animEffect transition="in" filter="wipe(left)">
                                      <p:cBhvr>
                                        <p:cTn id="70" dur="1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3" y="367894"/>
            <a:ext cx="2934995"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入党积极分子的确定</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24" name="矩形 23"/>
          <p:cNvSpPr/>
          <p:nvPr/>
        </p:nvSpPr>
        <p:spPr>
          <a:xfrm>
            <a:off x="3380421" y="1299612"/>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itchFamily="34" charset="-122"/>
                <a:ea typeface="微软雅黑" pitchFamily="34" charset="-122"/>
              </a:rPr>
              <a:t>接收</a:t>
            </a:r>
            <a:endParaRPr lang="zh-CN" altLang="en-US" b="1" dirty="0"/>
          </a:p>
        </p:txBody>
      </p:sp>
      <p:sp>
        <p:nvSpPr>
          <p:cNvPr id="25" name="TextBox 7"/>
          <p:cNvSpPr txBox="1"/>
          <p:nvPr/>
        </p:nvSpPr>
        <p:spPr>
          <a:xfrm>
            <a:off x="4629164" y="1250397"/>
            <a:ext cx="3821335" cy="720197"/>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申请人向党组织提出入党申请，党组织确认收到入党申请</a:t>
            </a:r>
          </a:p>
        </p:txBody>
      </p:sp>
      <p:sp>
        <p:nvSpPr>
          <p:cNvPr id="26" name="矩形 25"/>
          <p:cNvSpPr/>
          <p:nvPr/>
        </p:nvSpPr>
        <p:spPr>
          <a:xfrm>
            <a:off x="3380421" y="2842192"/>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itchFamily="34" charset="-122"/>
                <a:ea typeface="微软雅黑" pitchFamily="34" charset="-122"/>
              </a:rPr>
              <a:t>谈话</a:t>
            </a:r>
            <a:endParaRPr lang="zh-CN" altLang="en-US" b="1" dirty="0"/>
          </a:p>
        </p:txBody>
      </p:sp>
      <p:sp>
        <p:nvSpPr>
          <p:cNvPr id="27" name="TextBox 25"/>
          <p:cNvSpPr txBox="1"/>
          <p:nvPr/>
        </p:nvSpPr>
        <p:spPr>
          <a:xfrm>
            <a:off x="4644865" y="2812984"/>
            <a:ext cx="3743506" cy="720197"/>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在一个月内派人同入党申请人谈话，了解申请人基本情况</a:t>
            </a:r>
          </a:p>
        </p:txBody>
      </p:sp>
      <p:sp>
        <p:nvSpPr>
          <p:cNvPr id="28" name="矩形 27"/>
          <p:cNvSpPr/>
          <p:nvPr/>
        </p:nvSpPr>
        <p:spPr>
          <a:xfrm>
            <a:off x="3380421" y="4384772"/>
            <a:ext cx="1033182" cy="149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dirty="0">
                <a:latin typeface="微软雅黑" pitchFamily="34" charset="-122"/>
                <a:ea typeface="微软雅黑" pitchFamily="34" charset="-122"/>
              </a:rPr>
              <a:t>确定</a:t>
            </a:r>
            <a:endParaRPr lang="zh-CN" altLang="en-US" dirty="0"/>
          </a:p>
        </p:txBody>
      </p:sp>
      <p:sp>
        <p:nvSpPr>
          <p:cNvPr id="29" name="TextBox 27"/>
          <p:cNvSpPr txBox="1"/>
          <p:nvPr/>
        </p:nvSpPr>
        <p:spPr>
          <a:xfrm>
            <a:off x="4644865" y="4337244"/>
            <a:ext cx="3805634" cy="1440394"/>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通过党员推荐、群团组织推优等方式产生人选，由支部委员会研究决定，确定入党积极分子，并报上级党委备案</a:t>
            </a:r>
          </a:p>
        </p:txBody>
      </p:sp>
    </p:spTree>
    <p:extLst>
      <p:ext uri="{BB962C8B-B14F-4D97-AF65-F5344CB8AC3E}">
        <p14:creationId xmlns:p14="http://schemas.microsoft.com/office/powerpoint/2010/main" val="4067433201"/>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5" grpId="0"/>
      <p:bldP spid="26" grpId="0" animBg="1"/>
      <p:bldP spid="27" grpId="0"/>
      <p:bldP spid="28"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327436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培养联系人的主要任务</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404168" y="1431448"/>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矩形 15"/>
          <p:cNvSpPr/>
          <p:nvPr/>
        </p:nvSpPr>
        <p:spPr>
          <a:xfrm>
            <a:off x="1816394" y="1460827"/>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、了解入党积极分子思想状况，做好培养教育工作，引导入党积极分子端正入党动机</a:t>
            </a:r>
          </a:p>
        </p:txBody>
      </p:sp>
      <p:sp>
        <p:nvSpPr>
          <p:cNvPr id="17" name="矩形 16"/>
          <p:cNvSpPr/>
          <p:nvPr/>
        </p:nvSpPr>
        <p:spPr>
          <a:xfrm>
            <a:off x="1816394" y="2434549"/>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、介绍党的基本知识</a:t>
            </a:r>
          </a:p>
        </p:txBody>
      </p:sp>
      <p:sp>
        <p:nvSpPr>
          <p:cNvPr id="18" name="矩形 17"/>
          <p:cNvSpPr/>
          <p:nvPr/>
        </p:nvSpPr>
        <p:spPr>
          <a:xfrm>
            <a:off x="1816394" y="3274642"/>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、及时向党支部汇报入党积极分子情况</a:t>
            </a:r>
          </a:p>
        </p:txBody>
      </p:sp>
      <p:sp>
        <p:nvSpPr>
          <p:cNvPr id="19" name="矩形 18"/>
          <p:cNvSpPr/>
          <p:nvPr/>
        </p:nvSpPr>
        <p:spPr>
          <a:xfrm>
            <a:off x="1816394" y="4114736"/>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、向党支部提出能否将入党积极分子列为发展对象的意见</a:t>
            </a:r>
          </a:p>
        </p:txBody>
      </p:sp>
    </p:spTree>
    <p:extLst>
      <p:ext uri="{BB962C8B-B14F-4D97-AF65-F5344CB8AC3E}">
        <p14:creationId xmlns:p14="http://schemas.microsoft.com/office/powerpoint/2010/main" val="2141472366"/>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childTnLst>
                          </p:cTn>
                        </p:par>
                        <p:par>
                          <p:cTn id="58" fill="hold">
                            <p:stCondLst>
                              <p:cond delay="621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7"/>
                                        </p:tgtEl>
                                        <p:attrNameLst>
                                          <p:attrName>style.visibility</p:attrName>
                                        </p:attrNameLst>
                                      </p:cBhvr>
                                      <p:to>
                                        <p:strVal val="visible"/>
                                      </p:to>
                                    </p:set>
                                    <p:animEffect transition="in" filter="wipe(left)">
                                      <p:cBhvr>
                                        <p:cTn id="61" dur="100"/>
                                        <p:tgtEl>
                                          <p:spTgt spid="17"/>
                                        </p:tgtEl>
                                      </p:cBhvr>
                                    </p:animEffect>
                                  </p:childTnLst>
                                </p:cTn>
                              </p:par>
                            </p:childTnLst>
                          </p:cTn>
                        </p:par>
                        <p:par>
                          <p:cTn id="62" fill="hold">
                            <p:stCondLst>
                              <p:cond delay="658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8"/>
                                        </p:tgtEl>
                                        <p:attrNameLst>
                                          <p:attrName>style.visibility</p:attrName>
                                        </p:attrNameLst>
                                      </p:cBhvr>
                                      <p:to>
                                        <p:strVal val="visible"/>
                                      </p:to>
                                    </p:set>
                                    <p:animEffect transition="in" filter="wipe(left)">
                                      <p:cBhvr>
                                        <p:cTn id="65" dur="100"/>
                                        <p:tgtEl>
                                          <p:spTgt spid="18"/>
                                        </p:tgtEl>
                                      </p:cBhvr>
                                    </p:animEffect>
                                  </p:childTnLst>
                                </p:cTn>
                              </p:par>
                            </p:childTnLst>
                          </p:cTn>
                        </p:par>
                        <p:par>
                          <p:cTn id="66" fill="hold">
                            <p:stCondLst>
                              <p:cond delay="719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19"/>
                                        </p:tgtEl>
                                        <p:attrNameLst>
                                          <p:attrName>style.visibility</p:attrName>
                                        </p:attrNameLst>
                                      </p:cBhvr>
                                      <p:to>
                                        <p:strVal val="visible"/>
                                      </p:to>
                                    </p:set>
                                    <p:animEffect transition="in" filter="wipe(left)">
                                      <p:cBhvr>
                                        <p:cTn id="69"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组合 4"/>
          <p:cNvGrpSpPr/>
          <p:nvPr/>
        </p:nvGrpSpPr>
        <p:grpSpPr>
          <a:xfrm>
            <a:off x="9404168" y="232392"/>
            <a:ext cx="2721843" cy="597167"/>
            <a:chOff x="8436990" y="166821"/>
            <a:chExt cx="3755010" cy="82384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6990" y="166821"/>
              <a:ext cx="3755010" cy="823842"/>
            </a:xfrm>
            <a:prstGeom prst="rect">
              <a:avLst/>
            </a:prstGeom>
          </p:spPr>
        </p:pic>
        <p:sp>
          <p:nvSpPr>
            <p:cNvPr id="3" name="TextBox 32">
              <a:hlinkClick r:id="" action="ppaction://hlinkshowjump?jump=nextslide"/>
            </p:cNvPr>
            <p:cNvSpPr txBox="1">
              <a:spLocks noChangeArrowheads="1"/>
            </p:cNvSpPr>
            <p:nvPr/>
          </p:nvSpPr>
          <p:spPr bwMode="auto">
            <a:xfrm>
              <a:off x="9101829" y="466627"/>
              <a:ext cx="2425330" cy="3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1400" b="1" dirty="0">
                  <a:solidFill>
                    <a:srgbClr val="C00000"/>
                  </a:solidFill>
                  <a:effectLst/>
                  <a:latin typeface="方正正大黑简体" panose="02000000000000000000" pitchFamily="2" charset="-122"/>
                  <a:ea typeface="方正正大黑简体" panose="02000000000000000000" pitchFamily="2" charset="-122"/>
                </a:rPr>
                <a:t>党员发展入党流程培训</a:t>
              </a:r>
            </a:p>
          </p:txBody>
        </p:sp>
      </p:grpSp>
      <p:cxnSp>
        <p:nvCxnSpPr>
          <p:cNvPr id="6" name="直接连接符 5"/>
          <p:cNvCxnSpPr/>
          <p:nvPr/>
        </p:nvCxnSpPr>
        <p:spPr>
          <a:xfrm>
            <a:off x="369980" y="835909"/>
            <a:ext cx="1182202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3434" y="367894"/>
            <a:ext cx="3274360" cy="461665"/>
          </a:xfrm>
          <a:prstGeom prst="rect">
            <a:avLst/>
          </a:prstGeom>
          <a:noFill/>
        </p:spPr>
        <p:txBody>
          <a:bodyPr wrap="squar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基层党组织的主要任务</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80" y="367894"/>
            <a:ext cx="503454" cy="44219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93917"/>
            <a:ext cx="3073137" cy="22640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456" y="5410986"/>
            <a:ext cx="2317544" cy="144701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27698"/>
            <a:ext cx="12192000" cy="83030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5834" y="6342456"/>
            <a:ext cx="6204436" cy="515543"/>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25578" t="29091"/>
          <a:stretch/>
        </p:blipFill>
        <p:spPr>
          <a:xfrm flipH="1">
            <a:off x="0" y="5948313"/>
            <a:ext cx="1588330" cy="913574"/>
          </a:xfrm>
          <a:prstGeom prst="rect">
            <a:avLst/>
          </a:prstGeom>
        </p:spPr>
      </p:pic>
      <p:pic>
        <p:nvPicPr>
          <p:cNvPr id="46" name="图片 45"/>
          <p:cNvPicPr>
            <a:picLocks noChangeAspect="1"/>
          </p:cNvPicPr>
          <p:nvPr/>
        </p:nvPicPr>
        <p:blipFill rotWithShape="1">
          <a:blip r:embed="rId11" cstate="print">
            <a:extLst>
              <a:ext uri="{28A0092B-C50C-407E-A947-70E740481C1C}">
                <a14:useLocalDpi xmlns:a14="http://schemas.microsoft.com/office/drawing/2010/main" val="0"/>
              </a:ext>
            </a:extLst>
          </a:blip>
          <a:srcRect l="72758" t="13746" b="49370"/>
          <a:stretch/>
        </p:blipFill>
        <p:spPr>
          <a:xfrm>
            <a:off x="9238292" y="1046875"/>
            <a:ext cx="3321377" cy="1517715"/>
          </a:xfrm>
          <a:prstGeom prst="rect">
            <a:avLst/>
          </a:prstGeom>
        </p:spPr>
      </p:pic>
      <p:pic>
        <p:nvPicPr>
          <p:cNvPr id="47" name="图片 46"/>
          <p:cNvPicPr>
            <a:picLocks noChangeAspect="1"/>
          </p:cNvPicPr>
          <p:nvPr/>
        </p:nvPicPr>
        <p:blipFill rotWithShape="1">
          <a:blip r:embed="rId11" cstate="print">
            <a:extLst>
              <a:ext uri="{28A0092B-C50C-407E-A947-70E740481C1C}">
                <a14:useLocalDpi xmlns:a14="http://schemas.microsoft.com/office/drawing/2010/main" val="0"/>
              </a:ext>
            </a:extLst>
          </a:blip>
          <a:srcRect l="10361" t="13746" r="83608" b="49370"/>
          <a:stretch/>
        </p:blipFill>
        <p:spPr>
          <a:xfrm>
            <a:off x="505788" y="2190305"/>
            <a:ext cx="735291" cy="1517715"/>
          </a:xfrm>
          <a:prstGeom prst="rect">
            <a:avLst/>
          </a:prstGeom>
        </p:spPr>
      </p:pic>
      <p:sp>
        <p:nvSpPr>
          <p:cNvPr id="16" name="TextBox 70"/>
          <p:cNvSpPr txBox="1"/>
          <p:nvPr/>
        </p:nvSpPr>
        <p:spPr>
          <a:xfrm>
            <a:off x="1608748" y="2119307"/>
            <a:ext cx="2980694" cy="1080296"/>
          </a:xfrm>
          <a:prstGeom prst="rect">
            <a:avLst/>
          </a:prstGeom>
          <a:noFill/>
        </p:spPr>
        <p:txBody>
          <a:bodyPr wrap="square" lIns="0" tIns="0" rIns="0" bIns="0" rtlCol="0">
            <a:spAutoFit/>
          </a:bodyPr>
          <a:lstStyle/>
          <a:p>
            <a:pPr algn="just">
              <a:lnSpc>
                <a:spcPct val="130000"/>
              </a:lnSpc>
              <a:buClr>
                <a:srgbClr val="C00000"/>
              </a:buClr>
            </a:pPr>
            <a:r>
              <a:rPr lang="zh-CN" altLang="en-US" dirty="0">
                <a:latin typeface="微软雅黑" panose="020B0503020204020204" pitchFamily="34" charset="-122"/>
                <a:ea typeface="微软雅黑" panose="020B0503020204020204" pitchFamily="34" charset="-122"/>
              </a:rPr>
              <a:t>吸收积极入党分子听党课、参加党内活动、集中培训等组织活动</a:t>
            </a:r>
          </a:p>
        </p:txBody>
      </p:sp>
      <p:sp>
        <p:nvSpPr>
          <p:cNvPr id="17" name="TextBox 71"/>
          <p:cNvSpPr txBox="1"/>
          <p:nvPr/>
        </p:nvSpPr>
        <p:spPr>
          <a:xfrm>
            <a:off x="7637703" y="2160323"/>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通过党的基本知识教育，懂得党员的义务和权利，确立为共产主义事业奋斗终生的信念</a:t>
            </a:r>
          </a:p>
        </p:txBody>
      </p:sp>
      <p:sp>
        <p:nvSpPr>
          <p:cNvPr id="18" name="TextBox 72"/>
          <p:cNvSpPr txBox="1"/>
          <p:nvPr/>
        </p:nvSpPr>
        <p:spPr>
          <a:xfrm>
            <a:off x="7637703" y="3506219"/>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党支部每半年对入党积极分子进行一次考察，针对存在的问题，采取改进措施</a:t>
            </a:r>
          </a:p>
        </p:txBody>
      </p:sp>
      <p:sp>
        <p:nvSpPr>
          <p:cNvPr id="19" name="TextBox 73"/>
          <p:cNvSpPr txBox="1"/>
          <p:nvPr/>
        </p:nvSpPr>
        <p:spPr>
          <a:xfrm>
            <a:off x="1609843" y="3447580"/>
            <a:ext cx="2979599" cy="1384995"/>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居住地发生变动，及时将材料转交现居住地，现居住地进行认真审查，并继续做好教育工作</a:t>
            </a:r>
          </a:p>
        </p:txBody>
      </p:sp>
      <p:grpSp>
        <p:nvGrpSpPr>
          <p:cNvPr id="20" name="组合 19"/>
          <p:cNvGrpSpPr/>
          <p:nvPr/>
        </p:nvGrpSpPr>
        <p:grpSpPr>
          <a:xfrm>
            <a:off x="4719566" y="2052341"/>
            <a:ext cx="2752869" cy="2753319"/>
            <a:chOff x="3218020" y="2137420"/>
            <a:chExt cx="2752869" cy="2753319"/>
          </a:xfrm>
          <a:solidFill>
            <a:srgbClr val="CC0000"/>
          </a:solidFill>
        </p:grpSpPr>
        <p:sp>
          <p:nvSpPr>
            <p:cNvPr id="21"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4"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椭圆 24"/>
            <p:cNvSpPr/>
            <p:nvPr/>
          </p:nvSpPr>
          <p:spPr>
            <a:xfrm flipH="1" flipV="1">
              <a:off x="4486830" y="3432539"/>
              <a:ext cx="215248" cy="215248"/>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80"/>
            <p:cNvSpPr txBox="1"/>
            <p:nvPr/>
          </p:nvSpPr>
          <p:spPr>
            <a:xfrm>
              <a:off x="3463304" y="2516767"/>
              <a:ext cx="88446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组织培训</a:t>
              </a:r>
            </a:p>
          </p:txBody>
        </p:sp>
        <p:sp>
          <p:nvSpPr>
            <p:cNvPr id="27" name="TextBox 81"/>
            <p:cNvSpPr txBox="1"/>
            <p:nvPr/>
          </p:nvSpPr>
          <p:spPr>
            <a:xfrm>
              <a:off x="4784238" y="2497657"/>
              <a:ext cx="815013"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端正动机</a:t>
              </a:r>
            </a:p>
          </p:txBody>
        </p:sp>
        <p:sp>
          <p:nvSpPr>
            <p:cNvPr id="28" name="TextBox 82"/>
            <p:cNvSpPr txBox="1"/>
            <p:nvPr/>
          </p:nvSpPr>
          <p:spPr>
            <a:xfrm>
              <a:off x="3506168" y="3850953"/>
              <a:ext cx="911515"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材料转交</a:t>
              </a:r>
            </a:p>
          </p:txBody>
        </p:sp>
        <p:sp>
          <p:nvSpPr>
            <p:cNvPr id="29" name="TextBox 83"/>
            <p:cNvSpPr txBox="1"/>
            <p:nvPr/>
          </p:nvSpPr>
          <p:spPr>
            <a:xfrm>
              <a:off x="4881641" y="3793801"/>
              <a:ext cx="84248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定期考察</a:t>
              </a:r>
            </a:p>
          </p:txBody>
        </p:sp>
        <p:sp>
          <p:nvSpPr>
            <p:cNvPr id="30" name="椭圆 29"/>
            <p:cNvSpPr/>
            <p:nvPr/>
          </p:nvSpPr>
          <p:spPr>
            <a:xfrm>
              <a:off x="4486830" y="3432539"/>
              <a:ext cx="215248" cy="215248"/>
            </a:xfrm>
            <a:prstGeom prst="ellipse">
              <a:avLst/>
            </a:prstGeom>
            <a:gr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3677851139"/>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animEffect transition="in" filter="fade">
                                      <p:cBhvr>
                                        <p:cTn id="59" dur="1000"/>
                                        <p:tgtEl>
                                          <p:spTgt spid="20"/>
                                        </p:tgtEl>
                                      </p:cBhvr>
                                    </p:animEffect>
                                  </p:childTnLst>
                                </p:cTn>
                              </p:par>
                              <p:par>
                                <p:cTn id="60" presetID="8" presetClass="emph" presetSubtype="0" fill="hold" nodeType="withEffect">
                                  <p:stCondLst>
                                    <p:cond delay="0"/>
                                  </p:stCondLst>
                                  <p:childTnLst>
                                    <p:animRot by="21600000">
                                      <p:cBhvr>
                                        <p:cTn id="61" dur="1000" fill="hold"/>
                                        <p:tgtEl>
                                          <p:spTgt spid="20"/>
                                        </p:tgtEl>
                                        <p:attrNameLst>
                                          <p:attrName>r</p:attrName>
                                        </p:attrNameLst>
                                      </p:cBhvr>
                                    </p:animRot>
                                  </p:childTnLst>
                                </p:cTn>
                              </p:par>
                            </p:childTnLst>
                          </p:cTn>
                        </p:par>
                        <p:par>
                          <p:cTn id="62" fill="hold">
                            <p:stCondLst>
                              <p:cond delay="6000"/>
                            </p:stCondLst>
                            <p:childTnLst>
                              <p:par>
                                <p:cTn id="63" presetID="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1+#ppt_w/2"/>
                                          </p:val>
                                        </p:tav>
                                        <p:tav tm="100000">
                                          <p:val>
                                            <p:strVal val="#ppt_x"/>
                                          </p:val>
                                        </p:tav>
                                      </p:tavLst>
                                    </p:anim>
                                    <p:anim calcmode="lin" valueType="num">
                                      <p:cBhvr additive="base">
                                        <p:cTn id="70" dur="500" fill="hold"/>
                                        <p:tgtEl>
                                          <p:spTgt spid="17"/>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1+#ppt_w/2"/>
                                          </p:val>
                                        </p:tav>
                                        <p:tav tm="100000">
                                          <p:val>
                                            <p:strVal val="#ppt_x"/>
                                          </p:val>
                                        </p:tav>
                                      </p:tavLst>
                                    </p:anim>
                                    <p:anim calcmode="lin" valueType="num">
                                      <p:cBhvr additive="base">
                                        <p:cTn id="74" dur="500" fill="hold"/>
                                        <p:tgtEl>
                                          <p:spTgt spid="18"/>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0-#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1365</Words>
  <Application>Microsoft Office PowerPoint</Application>
  <PresentationFormat>宽屏</PresentationFormat>
  <Paragraphs>151</Paragraphs>
  <Slides>21</Slides>
  <Notes>21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等线</vt:lpstr>
      <vt:lpstr>等线 Light</vt:lpstr>
      <vt:lpstr>方正姚体</vt:lpstr>
      <vt:lpstr>方正正大黑简体</vt:lpstr>
      <vt:lpstr>宋体</vt:lpstr>
      <vt:lpstr>微软雅黑</vt:lpstr>
      <vt:lpstr>Arial</vt:lpstr>
      <vt:lpstr>Arial Narrow</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acer1</dc:creator>
  <cp:lastModifiedBy>Administrator</cp:lastModifiedBy>
  <cp:revision>25</cp:revision>
  <dcterms:created xsi:type="dcterms:W3CDTF">2017-08-20T03:34:28Z</dcterms:created>
  <dcterms:modified xsi:type="dcterms:W3CDTF">2017-12-12T11:23:40Z</dcterms:modified>
</cp:coreProperties>
</file>