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323" r:id="rId3"/>
    <p:sldId id="324" r:id="rId4"/>
    <p:sldId id="338" r:id="rId5"/>
    <p:sldId id="322" r:id="rId6"/>
    <p:sldId id="339" r:id="rId7"/>
    <p:sldId id="336" r:id="rId8"/>
    <p:sldId id="325" r:id="rId9"/>
    <p:sldId id="319" r:id="rId10"/>
    <p:sldId id="305" r:id="rId11"/>
    <p:sldId id="347" r:id="rId12"/>
    <p:sldId id="316" r:id="rId13"/>
    <p:sldId id="334" r:id="rId14"/>
    <p:sldId id="329" r:id="rId15"/>
    <p:sldId id="303" r:id="rId16"/>
    <p:sldId id="307" r:id="rId17"/>
    <p:sldId id="296" r:id="rId18"/>
    <p:sldId id="333" r:id="rId19"/>
    <p:sldId id="342" r:id="rId20"/>
    <p:sldId id="355" r:id="rId21"/>
    <p:sldId id="356" r:id="rId22"/>
    <p:sldId id="349" r:id="rId23"/>
    <p:sldId id="330" r:id="rId24"/>
    <p:sldId id="346" r:id="rId25"/>
    <p:sldId id="345" r:id="rId26"/>
    <p:sldId id="331" r:id="rId27"/>
    <p:sldId id="352" r:id="rId28"/>
    <p:sldId id="332" r:id="rId29"/>
    <p:sldId id="328" r:id="rId30"/>
    <p:sldId id="351" r:id="rId31"/>
    <p:sldId id="327" r:id="rId32"/>
    <p:sldId id="354" r:id="rId33"/>
    <p:sldId id="326" r:id="rId34"/>
    <p:sldId id="353" r:id="rId35"/>
    <p:sldId id="294"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AB0B"/>
    <a:srgbClr val="F2F2F2"/>
    <a:srgbClr val="F7F7F7"/>
    <a:srgbClr val="FFFFFF"/>
    <a:srgbClr val="E4E4E4"/>
    <a:srgbClr val="11B3BC"/>
    <a:srgbClr val="FFD9A0"/>
    <a:srgbClr val="FFE4BF"/>
    <a:srgbClr val="FFD184"/>
    <a:srgbClr val="FFE0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3895" autoAdjust="0"/>
  </p:normalViewPr>
  <p:slideViewPr>
    <p:cSldViewPr snapToGrid="0">
      <p:cViewPr varScale="1">
        <p:scale>
          <a:sx n="87" d="100"/>
          <a:sy n="87" d="100"/>
        </p:scale>
        <p:origin x="240" y="78"/>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1/relationships/chartColorStyle" Target="colors16.xml"/><Relationship Id="rId1" Type="http://schemas.microsoft.com/office/2011/relationships/chartStyle" Target="style16.xml"/><Relationship Id="rId5" Type="http://schemas.openxmlformats.org/officeDocument/2006/relationships/package" Target="../embeddings/Microsoft_Excel_Worksheet15.xlsx"/><Relationship Id="rId4" Type="http://schemas.openxmlformats.org/officeDocument/2006/relationships/image" Target="../media/image13.png"/></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7814-4A88-AA0B-5D7E3AB033C4}"/>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7814-4A88-AA0B-5D7E3AB033C4}"/>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7814-4A88-AA0B-5D7E3AB033C4}"/>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3"/>
          <c:dPt>
            <c:idx val="0"/>
            <c:bubble3D val="0"/>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3781-4EA0-B385-6F4C26C97539}"/>
              </c:ext>
            </c:extLst>
          </c:dPt>
          <c:dPt>
            <c:idx val="1"/>
            <c:bubble3D val="0"/>
            <c:spPr>
              <a:noFill/>
              <a:ln w="19050">
                <a:noFill/>
              </a:ln>
              <a:effectLst/>
            </c:spPr>
            <c:extLst>
              <c:ext xmlns:c16="http://schemas.microsoft.com/office/drawing/2014/chart" uri="{C3380CC4-5D6E-409C-BE32-E72D297353CC}">
                <c16:uniqueId val="{00000003-3781-4EA0-B385-6F4C26C97539}"/>
              </c:ext>
            </c:extLst>
          </c:dPt>
          <c:cat>
            <c:strRef>
              <c:f>Sheet1!$A$2:$A$3</c:f>
              <c:strCache>
                <c:ptCount val="2"/>
                <c:pt idx="0">
                  <c:v>未转正</c:v>
                </c:pt>
                <c:pt idx="1">
                  <c:v>已转正</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4-3781-4EA0-B385-6F4C26C97539}"/>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04EF-4706-9853-F0A404E6C3E3}"/>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04EF-4706-9853-F0A404E6C3E3}"/>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04EF-4706-9853-F0A404E6C3E3}"/>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2"/>
          <c:dPt>
            <c:idx val="0"/>
            <c:bubble3D val="0"/>
            <c:explosion val="5"/>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0932-43EF-9335-5B1011832ADE}"/>
              </c:ext>
            </c:extLst>
          </c:dPt>
          <c:dPt>
            <c:idx val="1"/>
            <c:bubble3D val="0"/>
            <c:spPr>
              <a:noFill/>
              <a:ln w="19050">
                <a:noFill/>
              </a:ln>
              <a:effectLst/>
            </c:spPr>
            <c:extLst>
              <c:ext xmlns:c16="http://schemas.microsoft.com/office/drawing/2014/chart" uri="{C3380CC4-5D6E-409C-BE32-E72D297353CC}">
                <c16:uniqueId val="{00000003-0932-43EF-9335-5B1011832ADE}"/>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0932-43EF-9335-5B1011832ADE}"/>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3567614183433391E-2"/>
          <c:y val="0"/>
          <c:w val="0.93281796376948811"/>
          <c:h val="0.76914609369186049"/>
        </c:manualLayout>
      </c:layout>
      <c:barChart>
        <c:barDir val="col"/>
        <c:grouping val="clustered"/>
        <c:varyColors val="0"/>
        <c:ser>
          <c:idx val="0"/>
          <c:order val="0"/>
          <c:tx>
            <c:strRef>
              <c:f>Sheet1!$B$1</c:f>
              <c:strCache>
                <c:ptCount val="1"/>
                <c:pt idx="0">
                  <c:v>人数</c:v>
                </c:pt>
              </c:strCache>
            </c:strRef>
          </c:tx>
          <c:spPr>
            <a:solidFill>
              <a:schemeClr val="accent4">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Sheet1!$A$2:$A$10</c:f>
              <c:strCache>
                <c:ptCount val="9"/>
                <c:pt idx="0">
                  <c:v>网络：智联招聘
</c:v>
                </c:pt>
                <c:pt idx="1">
                  <c:v>网络：赶集网
</c:v>
                </c:pt>
                <c:pt idx="2">
                  <c:v>网络：猎聘网
</c:v>
                </c:pt>
                <c:pt idx="3">
                  <c:v>现场招聘会
</c:v>
                </c:pt>
                <c:pt idx="4">
                  <c:v>内部推荐</c:v>
                </c:pt>
                <c:pt idx="5">
                  <c:v>同行业引进</c:v>
                </c:pt>
                <c:pt idx="6">
                  <c:v>校园招聘</c:v>
                </c:pt>
                <c:pt idx="7">
                  <c:v>猎头</c:v>
                </c:pt>
                <c:pt idx="8">
                  <c:v>其他</c:v>
                </c:pt>
              </c:strCache>
            </c:strRef>
          </c:cat>
          <c:val>
            <c:numRef>
              <c:f>Sheet1!$B$2:$B$10</c:f>
              <c:numCache>
                <c:formatCode>General</c:formatCode>
                <c:ptCount val="9"/>
                <c:pt idx="0">
                  <c:v>100</c:v>
                </c:pt>
                <c:pt idx="1">
                  <c:v>69</c:v>
                </c:pt>
                <c:pt idx="2">
                  <c:v>11</c:v>
                </c:pt>
                <c:pt idx="3">
                  <c:v>50</c:v>
                </c:pt>
                <c:pt idx="4">
                  <c:v>6</c:v>
                </c:pt>
                <c:pt idx="5">
                  <c:v>3</c:v>
                </c:pt>
                <c:pt idx="6">
                  <c:v>25</c:v>
                </c:pt>
                <c:pt idx="7">
                  <c:v>2</c:v>
                </c:pt>
                <c:pt idx="8">
                  <c:v>3</c:v>
                </c:pt>
              </c:numCache>
            </c:numRef>
          </c:val>
          <c:extLst>
            <c:ext xmlns:c16="http://schemas.microsoft.com/office/drawing/2014/chart" uri="{C3380CC4-5D6E-409C-BE32-E72D297353CC}">
              <c16:uniqueId val="{00000000-7378-4595-B264-BEDA63F3A8FD}"/>
            </c:ext>
          </c:extLst>
        </c:ser>
        <c:dLbls>
          <c:showLegendKey val="0"/>
          <c:showVal val="1"/>
          <c:showCatName val="0"/>
          <c:showSerName val="0"/>
          <c:showPercent val="0"/>
          <c:showBubbleSize val="0"/>
        </c:dLbls>
        <c:gapWidth val="55"/>
        <c:overlap val="27"/>
        <c:axId val="312919816"/>
        <c:axId val="312920208"/>
      </c:barChart>
      <c:catAx>
        <c:axId val="312919816"/>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312920208"/>
        <c:crosses val="autoZero"/>
        <c:auto val="1"/>
        <c:lblAlgn val="ctr"/>
        <c:lblOffset val="100"/>
        <c:noMultiLvlLbl val="0"/>
      </c:catAx>
      <c:valAx>
        <c:axId val="312920208"/>
        <c:scaling>
          <c:orientation val="minMax"/>
        </c:scaling>
        <c:delete val="1"/>
        <c:axPos val="l"/>
        <c:numFmt formatCode="General" sourceLinked="1"/>
        <c:majorTickMark val="out"/>
        <c:minorTickMark val="none"/>
        <c:tickLblPos val="none"/>
        <c:crossAx val="312919816"/>
        <c:crosses val="autoZero"/>
        <c:crossBetween val="between"/>
        <c:minorUnit val="1"/>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3567614183433391E-2"/>
          <c:y val="0"/>
          <c:w val="0.93281796376948811"/>
          <c:h val="0.76914609369186049"/>
        </c:manualLayout>
      </c:layout>
      <c:barChart>
        <c:barDir val="col"/>
        <c:grouping val="clustered"/>
        <c:varyColors val="0"/>
        <c:ser>
          <c:idx val="0"/>
          <c:order val="0"/>
          <c:tx>
            <c:strRef>
              <c:f>Sheet1!$B$1</c:f>
              <c:strCache>
                <c:ptCount val="1"/>
                <c:pt idx="0">
                  <c:v>人数</c:v>
                </c:pt>
              </c:strCache>
            </c:strRef>
          </c:tx>
          <c:spPr>
            <a:solidFill>
              <a:schemeClr val="accent4">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Sheet1!$A$2:$A$10</c:f>
              <c:strCache>
                <c:ptCount val="9"/>
                <c:pt idx="0">
                  <c:v>网络：智联招聘
</c:v>
                </c:pt>
                <c:pt idx="1">
                  <c:v>网络：赶集网
</c:v>
                </c:pt>
                <c:pt idx="2">
                  <c:v>网络：猎聘网
</c:v>
                </c:pt>
                <c:pt idx="3">
                  <c:v>现场招聘会
</c:v>
                </c:pt>
                <c:pt idx="4">
                  <c:v>内部推荐</c:v>
                </c:pt>
                <c:pt idx="5">
                  <c:v>同行业引进</c:v>
                </c:pt>
                <c:pt idx="6">
                  <c:v>校园招聘</c:v>
                </c:pt>
                <c:pt idx="7">
                  <c:v>猎头</c:v>
                </c:pt>
                <c:pt idx="8">
                  <c:v>其他</c:v>
                </c:pt>
              </c:strCache>
            </c:strRef>
          </c:cat>
          <c:val>
            <c:numRef>
              <c:f>Sheet1!$B$2:$B$10</c:f>
              <c:numCache>
                <c:formatCode>General</c:formatCode>
                <c:ptCount val="9"/>
                <c:pt idx="0">
                  <c:v>200</c:v>
                </c:pt>
                <c:pt idx="1">
                  <c:v>150</c:v>
                </c:pt>
                <c:pt idx="2">
                  <c:v>20</c:v>
                </c:pt>
                <c:pt idx="3">
                  <c:v>80</c:v>
                </c:pt>
                <c:pt idx="4">
                  <c:v>10</c:v>
                </c:pt>
                <c:pt idx="5">
                  <c:v>5</c:v>
                </c:pt>
                <c:pt idx="6">
                  <c:v>30</c:v>
                </c:pt>
                <c:pt idx="7">
                  <c:v>5</c:v>
                </c:pt>
                <c:pt idx="8">
                  <c:v>5</c:v>
                </c:pt>
              </c:numCache>
            </c:numRef>
          </c:val>
          <c:extLst>
            <c:ext xmlns:c16="http://schemas.microsoft.com/office/drawing/2014/chart" uri="{C3380CC4-5D6E-409C-BE32-E72D297353CC}">
              <c16:uniqueId val="{00000000-BFD6-48DE-80F5-74C2C08D5DDA}"/>
            </c:ext>
          </c:extLst>
        </c:ser>
        <c:dLbls>
          <c:showLegendKey val="0"/>
          <c:showVal val="1"/>
          <c:showCatName val="0"/>
          <c:showSerName val="0"/>
          <c:showPercent val="0"/>
          <c:showBubbleSize val="0"/>
        </c:dLbls>
        <c:gapWidth val="55"/>
        <c:overlap val="27"/>
        <c:axId val="312920600"/>
        <c:axId val="312920992"/>
      </c:barChart>
      <c:catAx>
        <c:axId val="312920600"/>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312920992"/>
        <c:crosses val="autoZero"/>
        <c:auto val="1"/>
        <c:lblAlgn val="ctr"/>
        <c:lblOffset val="100"/>
        <c:noMultiLvlLbl val="0"/>
      </c:catAx>
      <c:valAx>
        <c:axId val="312920992"/>
        <c:scaling>
          <c:orientation val="minMax"/>
        </c:scaling>
        <c:delete val="1"/>
        <c:axPos val="l"/>
        <c:numFmt formatCode="General" sourceLinked="1"/>
        <c:majorTickMark val="out"/>
        <c:minorTickMark val="none"/>
        <c:tickLblPos val="none"/>
        <c:crossAx val="312920600"/>
        <c:crosses val="autoZero"/>
        <c:crossBetween val="between"/>
        <c:minorUnit val="1"/>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3567614183433391E-2"/>
          <c:y val="0"/>
          <c:w val="0.93281796376948811"/>
          <c:h val="0.88199926059546241"/>
        </c:manualLayout>
      </c:layout>
      <c:barChart>
        <c:barDir val="col"/>
        <c:grouping val="clustered"/>
        <c:varyColors val="0"/>
        <c:ser>
          <c:idx val="0"/>
          <c:order val="0"/>
          <c:tx>
            <c:strRef>
              <c:f>Sheet1!$B$1</c:f>
              <c:strCache>
                <c:ptCount val="1"/>
                <c:pt idx="0">
                  <c:v>人数</c:v>
                </c:pt>
              </c:strCache>
            </c:strRef>
          </c:tx>
          <c:spPr>
            <a:solidFill>
              <a:schemeClr val="accent4">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销售部</c:v>
                </c:pt>
                <c:pt idx="1">
                  <c:v>销售代表</c:v>
                </c:pt>
                <c:pt idx="2">
                  <c:v>人力资源部</c:v>
                </c:pt>
                <c:pt idx="3">
                  <c:v>财务部</c:v>
                </c:pt>
                <c:pt idx="4">
                  <c:v>企划部</c:v>
                </c:pt>
                <c:pt idx="5">
                  <c:v>运营部</c:v>
                </c:pt>
                <c:pt idx="6">
                  <c:v>总经办</c:v>
                </c:pt>
              </c:strCache>
            </c:strRef>
          </c:cat>
          <c:val>
            <c:numRef>
              <c:f>Sheet1!$B$2:$B$8</c:f>
              <c:numCache>
                <c:formatCode>General</c:formatCode>
                <c:ptCount val="7"/>
                <c:pt idx="0">
                  <c:v>80</c:v>
                </c:pt>
                <c:pt idx="1">
                  <c:v>55</c:v>
                </c:pt>
                <c:pt idx="2">
                  <c:v>6</c:v>
                </c:pt>
                <c:pt idx="3">
                  <c:v>8</c:v>
                </c:pt>
                <c:pt idx="4">
                  <c:v>10</c:v>
                </c:pt>
                <c:pt idx="5">
                  <c:v>5</c:v>
                </c:pt>
                <c:pt idx="6">
                  <c:v>3</c:v>
                </c:pt>
              </c:numCache>
            </c:numRef>
          </c:val>
          <c:extLst>
            <c:ext xmlns:c16="http://schemas.microsoft.com/office/drawing/2014/chart" uri="{C3380CC4-5D6E-409C-BE32-E72D297353CC}">
              <c16:uniqueId val="{00000000-C653-4C55-9713-96F0CAA6F7C0}"/>
            </c:ext>
          </c:extLst>
        </c:ser>
        <c:dLbls>
          <c:showLegendKey val="0"/>
          <c:showVal val="1"/>
          <c:showCatName val="0"/>
          <c:showSerName val="0"/>
          <c:showPercent val="0"/>
          <c:showBubbleSize val="0"/>
        </c:dLbls>
        <c:gapWidth val="55"/>
        <c:overlap val="27"/>
        <c:axId val="917020328"/>
        <c:axId val="917020720"/>
      </c:barChart>
      <c:catAx>
        <c:axId val="917020328"/>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917020720"/>
        <c:crosses val="autoZero"/>
        <c:auto val="1"/>
        <c:lblAlgn val="ctr"/>
        <c:lblOffset val="100"/>
        <c:noMultiLvlLbl val="0"/>
      </c:catAx>
      <c:valAx>
        <c:axId val="917020720"/>
        <c:scaling>
          <c:orientation val="minMax"/>
        </c:scaling>
        <c:delete val="1"/>
        <c:axPos val="l"/>
        <c:numFmt formatCode="General" sourceLinked="1"/>
        <c:majorTickMark val="out"/>
        <c:minorTickMark val="none"/>
        <c:tickLblPos val="none"/>
        <c:crossAx val="917020328"/>
        <c:crosses val="autoZero"/>
        <c:crossBetween val="between"/>
        <c:minorUnit val="1"/>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68853405036917"/>
          <c:y val="7.5534807806165533E-2"/>
          <c:w val="0.85311472855537396"/>
          <c:h val="0.85416945444130654"/>
        </c:manualLayout>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Sheet1!$A$2:$A$6</c:f>
              <c:strCache>
                <c:ptCount val="5"/>
                <c:pt idx="0">
                  <c:v>类别 1</c:v>
                </c:pt>
                <c:pt idx="1">
                  <c:v>类别 2</c:v>
                </c:pt>
                <c:pt idx="2">
                  <c:v>类别 3</c:v>
                </c:pt>
                <c:pt idx="3">
                  <c:v>类别 4</c:v>
                </c:pt>
                <c:pt idx="4">
                  <c:v>类别 5</c:v>
                </c:pt>
              </c:strCache>
            </c:strRef>
          </c:cat>
          <c:val>
            <c:numRef>
              <c:f>Sheet1!$B$2:$B$6</c:f>
              <c:numCache>
                <c:formatCode>0%</c:formatCode>
                <c:ptCount val="5"/>
                <c:pt idx="0">
                  <c:v>1</c:v>
                </c:pt>
                <c:pt idx="1">
                  <c:v>1</c:v>
                </c:pt>
                <c:pt idx="2">
                  <c:v>1</c:v>
                </c:pt>
                <c:pt idx="3">
                  <c:v>1</c:v>
                </c:pt>
                <c:pt idx="4">
                  <c:v>1</c:v>
                </c:pt>
              </c:numCache>
            </c:numRef>
          </c:val>
          <c:extLst>
            <c:ext xmlns:c16="http://schemas.microsoft.com/office/drawing/2014/chart" uri="{C3380CC4-5D6E-409C-BE32-E72D297353CC}">
              <c16:uniqueId val="{00000000-231D-4329-91C9-40524F0FCFE5}"/>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Sheet1!$A$2:$A$6</c:f>
              <c:strCache>
                <c:ptCount val="5"/>
                <c:pt idx="0">
                  <c:v>类别 1</c:v>
                </c:pt>
                <c:pt idx="1">
                  <c:v>类别 2</c:v>
                </c:pt>
                <c:pt idx="2">
                  <c:v>类别 3</c:v>
                </c:pt>
                <c:pt idx="3">
                  <c:v>类别 4</c:v>
                </c:pt>
                <c:pt idx="4">
                  <c:v>类别 5</c:v>
                </c:pt>
              </c:strCache>
            </c:strRef>
          </c:cat>
          <c:val>
            <c:numRef>
              <c:f>Sheet1!$C$2:$C$6</c:f>
              <c:numCache>
                <c:formatCode>0%</c:formatCode>
                <c:ptCount val="5"/>
                <c:pt idx="0">
                  <c:v>0.03</c:v>
                </c:pt>
                <c:pt idx="1">
                  <c:v>7.0000000000000007E-2</c:v>
                </c:pt>
                <c:pt idx="2">
                  <c:v>0.1</c:v>
                </c:pt>
                <c:pt idx="3">
                  <c:v>0.3</c:v>
                </c:pt>
                <c:pt idx="4">
                  <c:v>0.5</c:v>
                </c:pt>
              </c:numCache>
            </c:numRef>
          </c:val>
          <c:extLst>
            <c:ext xmlns:c16="http://schemas.microsoft.com/office/drawing/2014/chart" uri="{C3380CC4-5D6E-409C-BE32-E72D297353CC}">
              <c16:uniqueId val="{00000001-231D-4329-91C9-40524F0FCFE5}"/>
            </c:ext>
          </c:extLst>
        </c:ser>
        <c:dLbls>
          <c:showLegendKey val="0"/>
          <c:showVal val="0"/>
          <c:showCatName val="0"/>
          <c:showSerName val="0"/>
          <c:showPercent val="0"/>
          <c:showBubbleSize val="0"/>
        </c:dLbls>
        <c:gapWidth val="77"/>
        <c:overlap val="100"/>
        <c:axId val="313595416"/>
        <c:axId val="474334856"/>
      </c:barChart>
      <c:catAx>
        <c:axId val="313595416"/>
        <c:scaling>
          <c:orientation val="minMax"/>
        </c:scaling>
        <c:delete val="1"/>
        <c:axPos val="l"/>
        <c:numFmt formatCode="General" sourceLinked="1"/>
        <c:majorTickMark val="out"/>
        <c:minorTickMark val="none"/>
        <c:tickLblPos val="none"/>
        <c:crossAx val="474334856"/>
        <c:crosses val="autoZero"/>
        <c:auto val="1"/>
        <c:lblAlgn val="ctr"/>
        <c:lblOffset val="100"/>
        <c:noMultiLvlLbl val="0"/>
      </c:catAx>
      <c:valAx>
        <c:axId val="474334856"/>
        <c:scaling>
          <c:orientation val="minMax"/>
        </c:scaling>
        <c:delete val="1"/>
        <c:axPos val="b"/>
        <c:numFmt formatCode="0%" sourceLinked="1"/>
        <c:majorTickMark val="out"/>
        <c:minorTickMark val="none"/>
        <c:tickLblPos val="none"/>
        <c:crossAx val="313595416"/>
        <c:crosses val="autoZero"/>
        <c:crossBetween val="between"/>
      </c:valAx>
      <c:spPr>
        <a:noFill/>
        <a:ln>
          <a:noFill/>
        </a:ln>
        <a:effectLst/>
      </c:spPr>
    </c:plotArea>
    <c:plotVisOnly val="1"/>
    <c:dispBlanksAs val="gap"/>
    <c:showDLblsOverMax val="0"/>
  </c:chart>
  <c:spPr>
    <a:noFill/>
    <a:ln>
      <a:noFill/>
    </a:ln>
    <a:effectLst/>
  </c:spPr>
  <c:txPr>
    <a:bodyPr/>
    <a:lstStyle/>
    <a:p>
      <a:pPr>
        <a:defRPr sz="1600" b="1">
          <a:solidFill>
            <a:schemeClr val="bg1"/>
          </a:solidFill>
          <a:latin typeface="微软雅黑" panose="020B0503020204020204" pitchFamily="34" charset="-122"/>
          <a:ea typeface="微软雅黑" panose="020B0503020204020204" pitchFamily="34" charset="-122"/>
        </a:defRPr>
      </a:pPr>
      <a:endParaRPr lang="zh-CN"/>
    </a:p>
  </c:txPr>
  <c:externalData r:id="rId5">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35072314488594186"/>
          <c:y val="0.18717782606954522"/>
          <c:w val="0.38653870392515799"/>
          <c:h val="0.54177102706856639"/>
        </c:manualLayout>
      </c:layout>
      <c:doughnutChart>
        <c:varyColors val="1"/>
        <c:ser>
          <c:idx val="0"/>
          <c:order val="0"/>
          <c:tx>
            <c:strRef>
              <c:f>Sheet1!$B$1</c:f>
              <c:strCache>
                <c:ptCount val="1"/>
                <c:pt idx="0">
                  <c:v>列1</c:v>
                </c:pt>
              </c:strCache>
            </c:strRef>
          </c:tx>
          <c:dPt>
            <c:idx val="0"/>
            <c:bubble3D val="0"/>
            <c:spPr>
              <a:solidFill>
                <a:schemeClr val="accent4">
                  <a:shade val="53000"/>
                </a:schemeClr>
              </a:solidFill>
              <a:ln w="19050">
                <a:solidFill>
                  <a:schemeClr val="lt1"/>
                </a:solidFill>
              </a:ln>
              <a:effectLst/>
            </c:spPr>
            <c:extLst>
              <c:ext xmlns:c16="http://schemas.microsoft.com/office/drawing/2014/chart" uri="{C3380CC4-5D6E-409C-BE32-E72D297353CC}">
                <c16:uniqueId val="{00000001-BCAB-42AB-95DA-916108B871BC}"/>
              </c:ext>
            </c:extLst>
          </c:dPt>
          <c:dPt>
            <c:idx val="1"/>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3-BCAB-42AB-95DA-916108B871BC}"/>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BCAB-42AB-95DA-916108B871BC}"/>
              </c:ext>
            </c:extLst>
          </c:dPt>
          <c:dPt>
            <c:idx val="3"/>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7-BCAB-42AB-95DA-916108B871BC}"/>
              </c:ext>
            </c:extLst>
          </c:dPt>
          <c:dPt>
            <c:idx val="4"/>
            <c:bubble3D val="0"/>
            <c:spPr>
              <a:solidFill>
                <a:schemeClr val="accent4">
                  <a:tint val="54000"/>
                </a:schemeClr>
              </a:solidFill>
              <a:ln w="19050">
                <a:solidFill>
                  <a:schemeClr val="lt1"/>
                </a:solidFill>
              </a:ln>
              <a:effectLst/>
            </c:spPr>
            <c:extLst>
              <c:ext xmlns:c16="http://schemas.microsoft.com/office/drawing/2014/chart" uri="{C3380CC4-5D6E-409C-BE32-E72D297353CC}">
                <c16:uniqueId val="{00000009-BCAB-42AB-95DA-916108B871BC}"/>
              </c:ext>
            </c:extLst>
          </c:dPt>
          <c:dLbls>
            <c:dLbl>
              <c:idx val="0"/>
              <c:layout>
                <c:manualLayout>
                  <c:x val="0.14658288521237922"/>
                  <c:y val="-3.8849696182601682E-3"/>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BCAB-42AB-95DA-916108B871BC}"/>
                </c:ext>
              </c:extLst>
            </c:dLbl>
            <c:dLbl>
              <c:idx val="1"/>
              <c:layout>
                <c:manualLayout>
                  <c:x val="9.9932141887403084E-2"/>
                  <c:y val="0.16631755383518679"/>
                </c:manualLayout>
              </c:layout>
              <c:spPr>
                <a:noFill/>
                <a:ln>
                  <a:noFill/>
                </a:ln>
                <a:effectLst/>
              </c:spPr>
              <c:txPr>
                <a:bodyPr rot="0" spcFirstLastPara="1" vertOverflow="clip" horzOverflow="clip" vert="horz" wrap="square" lIns="36576" tIns="18288" rIns="36576" bIns="18288" anchor="ctr" anchorCtr="1">
                  <a:spAutoFit/>
                </a:bodyPr>
                <a:lstStyle/>
                <a:p>
                  <a:pPr algn="ctr" rtl="0">
                    <a:defRPr lang="zh-CN" altLang="en-US" sz="1400" b="0" i="0" u="none" strike="noStrike" kern="1200" baseline="0">
                      <a:solidFill>
                        <a:schemeClr val="bg1"/>
                      </a:solidFill>
                      <a:latin typeface="方正姚体" panose="02010601030101010101" pitchFamily="2" charset="-122"/>
                      <a:ea typeface="方正姚体" panose="02010601030101010101" pitchFamily="2" charset="-122"/>
                      <a:cs typeface="+mn-cs"/>
                    </a:defRPr>
                  </a:pPr>
                  <a:endParaRPr lang="zh-CN"/>
                </a:p>
              </c:tx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20035464932825509"/>
                      <c:h val="0.14763003397970836"/>
                    </c:manualLayout>
                  </c15:layout>
                </c:ext>
                <c:ext xmlns:c16="http://schemas.microsoft.com/office/drawing/2014/chart" uri="{C3380CC4-5D6E-409C-BE32-E72D297353CC}">
                  <c16:uniqueId val="{00000003-BCAB-42AB-95DA-916108B871BC}"/>
                </c:ext>
              </c:extLst>
            </c:dLbl>
            <c:dLbl>
              <c:idx val="2"/>
              <c:layout>
                <c:manualLayout>
                  <c:x val="-0.11501447664107931"/>
                  <c:y val="0.20439748247480269"/>
                </c:manualLayout>
              </c:layout>
              <c:spPr>
                <a:noFill/>
                <a:ln>
                  <a:noFill/>
                </a:ln>
                <a:effectLst/>
              </c:spPr>
              <c:txPr>
                <a:bodyPr rot="0" spcFirstLastPara="1" vertOverflow="clip" horzOverflow="clip" vert="horz" wrap="square" lIns="36576" tIns="18288" rIns="36576" bIns="18288" anchor="ctr" anchorCtr="1">
                  <a:spAutoFit/>
                </a:bodyPr>
                <a:lstStyle/>
                <a:p>
                  <a:pPr algn="ctr" rtl="0">
                    <a:defRPr lang="zh-CN" altLang="en-US" sz="1400" b="0" i="0" u="none" strike="noStrike" kern="1200" baseline="0">
                      <a:solidFill>
                        <a:schemeClr val="bg1"/>
                      </a:solidFill>
                      <a:latin typeface="方正姚体" panose="02010601030101010101" pitchFamily="2" charset="-122"/>
                      <a:ea typeface="方正姚体" panose="02010601030101010101" pitchFamily="2" charset="-122"/>
                      <a:cs typeface="+mn-cs"/>
                    </a:defRPr>
                  </a:pPr>
                  <a:endParaRPr lang="zh-CN"/>
                </a:p>
              </c:tx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16618833141679759"/>
                      <c:h val="0.17188658767971909"/>
                    </c:manualLayout>
                  </c15:layout>
                </c:ext>
                <c:ext xmlns:c16="http://schemas.microsoft.com/office/drawing/2014/chart" uri="{C3380CC4-5D6E-409C-BE32-E72D297353CC}">
                  <c16:uniqueId val="{00000005-BCAB-42AB-95DA-916108B871BC}"/>
                </c:ext>
              </c:extLst>
            </c:dLbl>
            <c:dLbl>
              <c:idx val="3"/>
              <c:layout>
                <c:manualLayout>
                  <c:x val="-0.17221985832403697"/>
                  <c:y val="0.11266107746063705"/>
                </c:manualLayout>
              </c:layout>
              <c:spPr>
                <a:noFill/>
                <a:ln>
                  <a:noFill/>
                </a:ln>
                <a:effectLst/>
              </c:spPr>
              <c:txPr>
                <a:bodyPr rot="0" spcFirstLastPara="1" vertOverflow="clip" horzOverflow="clip" vert="horz" wrap="square" lIns="36576" tIns="18288" rIns="36576" bIns="18288" anchor="ctr" anchorCtr="1">
                  <a:spAutoFit/>
                </a:bodyPr>
                <a:lstStyle/>
                <a:p>
                  <a:pPr algn="ctr" rtl="0">
                    <a:defRPr lang="zh-CN" altLang="en-US" sz="1400" b="0" i="0" u="none" strike="noStrike" kern="1200" baseline="0">
                      <a:solidFill>
                        <a:schemeClr val="bg1"/>
                      </a:solidFill>
                      <a:latin typeface="方正姚体" panose="02010601030101010101" pitchFamily="2" charset="-122"/>
                      <a:ea typeface="方正姚体" panose="02010601030101010101" pitchFamily="2" charset="-122"/>
                      <a:cs typeface="+mn-cs"/>
                    </a:defRPr>
                  </a:pPr>
                  <a:endParaRPr lang="zh-CN"/>
                </a:p>
              </c:tx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7-BCAB-42AB-95DA-916108B871BC}"/>
                </c:ext>
              </c:extLst>
            </c:dLbl>
            <c:dLbl>
              <c:idx val="4"/>
              <c:layout>
                <c:manualLayout>
                  <c:x val="-0.11939833737888433"/>
                  <c:y val="-0.14162194440093454"/>
                </c:manualLayout>
              </c:layout>
              <c:spPr>
                <a:noFill/>
                <a:ln>
                  <a:noFill/>
                </a:ln>
                <a:effectLst/>
              </c:spPr>
              <c:txPr>
                <a:bodyPr rot="0" spcFirstLastPara="1" vertOverflow="clip" horzOverflow="clip" vert="horz" wrap="square" lIns="36576" tIns="18288" rIns="36576" bIns="18288" anchor="ctr" anchorCtr="1">
                  <a:spAutoFit/>
                </a:bodyPr>
                <a:lstStyle/>
                <a:p>
                  <a:pPr algn="ctr" rtl="0">
                    <a:defRPr lang="zh-CN" altLang="en-US" sz="1400" b="0" i="0" u="none" strike="noStrike" kern="1200" baseline="0">
                      <a:solidFill>
                        <a:schemeClr val="bg1"/>
                      </a:solidFill>
                      <a:latin typeface="方正姚体" panose="02010601030101010101" pitchFamily="2" charset="-122"/>
                      <a:ea typeface="方正姚体" panose="02010601030101010101" pitchFamily="2" charset="-122"/>
                      <a:cs typeface="+mn-cs"/>
                    </a:defRPr>
                  </a:pPr>
                  <a:endParaRPr lang="zh-CN"/>
                </a:p>
              </c:tx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9-BCAB-42AB-95DA-916108B871BC}"/>
                </c:ext>
              </c:extLst>
            </c:dLbl>
            <c:spPr>
              <a:noFill/>
              <a:ln>
                <a:noFill/>
              </a:ln>
              <a:effectLst/>
            </c:spPr>
            <c:txPr>
              <a:bodyPr rot="0" spcFirstLastPara="1" vertOverflow="clip" horzOverflow="clip" vert="horz" wrap="square" lIns="36576" tIns="18288" rIns="36576" bIns="18288" anchor="ctr" anchorCtr="1">
                <a:spAutoFit/>
              </a:bodyPr>
              <a:lstStyle/>
              <a:p>
                <a:pPr>
                  <a:defRPr lang="zh-CN" altLang="en-US" sz="1400" b="0" i="0" u="none" strike="noStrike" kern="1200" baseline="0">
                    <a:solidFill>
                      <a:schemeClr val="bg1"/>
                    </a:solidFill>
                    <a:latin typeface="方正姚体" panose="02010601030101010101" pitchFamily="2" charset="-122"/>
                    <a:ea typeface="方正姚体" panose="02010601030101010101" pitchFamily="2" charset="-122"/>
                    <a:cs typeface="+mn-cs"/>
                  </a:defRPr>
                </a:pPr>
                <a:endParaRPr lang="zh-CN"/>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Sheet1!$A$2:$A$6</c:f>
              <c:strCache>
                <c:ptCount val="5"/>
                <c:pt idx="0">
                  <c:v>20≥30岁</c:v>
                </c:pt>
                <c:pt idx="1">
                  <c:v>30≥40岁</c:v>
                </c:pt>
                <c:pt idx="2">
                  <c:v>40≥50岁</c:v>
                </c:pt>
                <c:pt idx="3">
                  <c:v>50岁以上未退休人员</c:v>
                </c:pt>
                <c:pt idx="4">
                  <c:v>50岁已退休返聘人员</c:v>
                </c:pt>
              </c:strCache>
            </c:strRef>
          </c:cat>
          <c:val>
            <c:numRef>
              <c:f>Sheet1!$B$2:$B$6</c:f>
              <c:numCache>
                <c:formatCode>0%</c:formatCode>
                <c:ptCount val="5"/>
                <c:pt idx="0">
                  <c:v>0.4</c:v>
                </c:pt>
                <c:pt idx="1">
                  <c:v>0.2</c:v>
                </c:pt>
                <c:pt idx="2">
                  <c:v>0.1</c:v>
                </c:pt>
                <c:pt idx="3">
                  <c:v>0.15</c:v>
                </c:pt>
                <c:pt idx="4">
                  <c:v>0.15</c:v>
                </c:pt>
              </c:numCache>
            </c:numRef>
          </c:val>
          <c:extLst>
            <c:ext xmlns:c16="http://schemas.microsoft.com/office/drawing/2014/chart" uri="{C3380CC4-5D6E-409C-BE32-E72D297353CC}">
              <c16:uniqueId val="{0000000A-BCAB-42AB-95DA-916108B871BC}"/>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lgn="ctr" rtl="0">
        <a:defRPr lang="zh-CN" altLang="en-US" sz="1197" b="0" i="0" u="none" strike="noStrike" kern="1200" baseline="0">
          <a:solidFill>
            <a:schemeClr val="bg1"/>
          </a:solidFill>
          <a:latin typeface="方正姚体" panose="02010601030101010101" pitchFamily="2" charset="-122"/>
          <a:ea typeface="方正姚体" panose="02010601030101010101" pitchFamily="2" charset="-122"/>
          <a:cs typeface="+mn-cs"/>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1F93-4380-8914-BC8B7F9A5E2C}"/>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1F93-4380-8914-BC8B7F9A5E2C}"/>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1F93-4380-8914-BC8B7F9A5E2C}"/>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2"/>
          <c:dPt>
            <c:idx val="0"/>
            <c:bubble3D val="0"/>
            <c:explosion val="5"/>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7B3A-4314-ADD8-4426A11F182C}"/>
              </c:ext>
            </c:extLst>
          </c:dPt>
          <c:dPt>
            <c:idx val="1"/>
            <c:bubble3D val="0"/>
            <c:spPr>
              <a:noFill/>
              <a:ln w="19050">
                <a:noFill/>
              </a:ln>
              <a:effectLst/>
            </c:spPr>
            <c:extLst>
              <c:ext xmlns:c16="http://schemas.microsoft.com/office/drawing/2014/chart" uri="{C3380CC4-5D6E-409C-BE32-E72D297353CC}">
                <c16:uniqueId val="{00000003-7B3A-4314-ADD8-4426A11F182C}"/>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7B3A-4314-ADD8-4426A11F182C}"/>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2"/>
          <c:dPt>
            <c:idx val="0"/>
            <c:bubble3D val="0"/>
            <c:explosion val="5"/>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B1B7-4503-A9D1-F7BA8EE16F8F}"/>
              </c:ext>
            </c:extLst>
          </c:dPt>
          <c:dPt>
            <c:idx val="1"/>
            <c:bubble3D val="0"/>
            <c:spPr>
              <a:noFill/>
              <a:ln w="19050">
                <a:noFill/>
              </a:ln>
              <a:effectLst/>
            </c:spPr>
            <c:extLst>
              <c:ext xmlns:c16="http://schemas.microsoft.com/office/drawing/2014/chart" uri="{C3380CC4-5D6E-409C-BE32-E72D297353CC}">
                <c16:uniqueId val="{00000003-B1B7-4503-A9D1-F7BA8EE16F8F}"/>
              </c:ext>
            </c:extLst>
          </c:dPt>
          <c:cat>
            <c:strRef>
              <c:f>Sheet1!$A$2:$A$3</c:f>
              <c:strCache>
                <c:ptCount val="2"/>
                <c:pt idx="0">
                  <c:v>未转正</c:v>
                </c:pt>
                <c:pt idx="1">
                  <c:v>已转正</c:v>
                </c:pt>
              </c:strCache>
            </c:strRef>
          </c:cat>
          <c:val>
            <c:numRef>
              <c:f>Sheet1!$B$2:$B$3</c:f>
              <c:numCache>
                <c:formatCode>0%</c:formatCode>
                <c:ptCount val="2"/>
                <c:pt idx="0">
                  <c:v>0.85</c:v>
                </c:pt>
                <c:pt idx="1">
                  <c:v>0.85</c:v>
                </c:pt>
              </c:numCache>
            </c:numRef>
          </c:val>
          <c:extLst>
            <c:ext xmlns:c16="http://schemas.microsoft.com/office/drawing/2014/chart" uri="{C3380CC4-5D6E-409C-BE32-E72D297353CC}">
              <c16:uniqueId val="{00000004-B1B7-4503-A9D1-F7BA8EE16F8F}"/>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097469993764459E-2"/>
          <c:y val="5.3338280973638526E-2"/>
          <c:w val="0.93281796376948811"/>
          <c:h val="0.76914609369186049"/>
        </c:manualLayout>
      </c:layout>
      <c:barChart>
        <c:barDir val="col"/>
        <c:grouping val="clustered"/>
        <c:varyColors val="0"/>
        <c:ser>
          <c:idx val="0"/>
          <c:order val="0"/>
          <c:tx>
            <c:strRef>
              <c:f>Sheet1!$B$1</c:f>
              <c:strCache>
                <c:ptCount val="1"/>
                <c:pt idx="0">
                  <c:v>系列 1</c:v>
                </c:pt>
              </c:strCache>
            </c:strRef>
          </c:tx>
          <c:spPr>
            <a:solidFill>
              <a:schemeClr val="accent4">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Impact" panose="020B080603090205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Sheet1!$A$2:$A$7</c:f>
              <c:strCache>
                <c:ptCount val="6"/>
                <c:pt idx="0">
                  <c:v>1个月</c:v>
                </c:pt>
                <c:pt idx="1">
                  <c:v>2个月</c:v>
                </c:pt>
                <c:pt idx="2">
                  <c:v>3个月</c:v>
                </c:pt>
                <c:pt idx="3">
                  <c:v>4个月</c:v>
                </c:pt>
                <c:pt idx="4">
                  <c:v>5个月</c:v>
                </c:pt>
                <c:pt idx="5">
                  <c:v>6个月</c:v>
                </c:pt>
              </c:strCache>
            </c:strRef>
          </c:cat>
          <c:val>
            <c:numRef>
              <c:f>Sheet1!$B$2:$B$7</c:f>
              <c:numCache>
                <c:formatCode>General</c:formatCode>
                <c:ptCount val="6"/>
                <c:pt idx="0">
                  <c:v>6</c:v>
                </c:pt>
                <c:pt idx="1">
                  <c:v>8</c:v>
                </c:pt>
                <c:pt idx="2">
                  <c:v>15</c:v>
                </c:pt>
                <c:pt idx="3">
                  <c:v>3</c:v>
                </c:pt>
                <c:pt idx="4">
                  <c:v>2</c:v>
                </c:pt>
                <c:pt idx="5">
                  <c:v>2</c:v>
                </c:pt>
              </c:numCache>
            </c:numRef>
          </c:val>
          <c:extLst>
            <c:ext xmlns:c16="http://schemas.microsoft.com/office/drawing/2014/chart" uri="{C3380CC4-5D6E-409C-BE32-E72D297353CC}">
              <c16:uniqueId val="{00000000-19F9-4B41-9E2D-471D9C88F08A}"/>
            </c:ext>
          </c:extLst>
        </c:ser>
        <c:dLbls>
          <c:showLegendKey val="0"/>
          <c:showVal val="1"/>
          <c:showCatName val="0"/>
          <c:showSerName val="0"/>
          <c:showPercent val="0"/>
          <c:showBubbleSize val="0"/>
        </c:dLbls>
        <c:gapWidth val="55"/>
        <c:overlap val="27"/>
        <c:axId val="569429624"/>
        <c:axId val="569430016"/>
      </c:barChart>
      <c:catAx>
        <c:axId val="569429624"/>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569430016"/>
        <c:crosses val="autoZero"/>
        <c:auto val="1"/>
        <c:lblAlgn val="ctr"/>
        <c:lblOffset val="100"/>
        <c:noMultiLvlLbl val="0"/>
      </c:catAx>
      <c:valAx>
        <c:axId val="569430016"/>
        <c:scaling>
          <c:orientation val="minMax"/>
        </c:scaling>
        <c:delete val="1"/>
        <c:axPos val="l"/>
        <c:numFmt formatCode="General" sourceLinked="1"/>
        <c:majorTickMark val="out"/>
        <c:minorTickMark val="none"/>
        <c:tickLblPos val="none"/>
        <c:crossAx val="569429624"/>
        <c:crosses val="autoZero"/>
        <c:crossBetween val="between"/>
        <c:minorUnit val="1"/>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3567614183433391E-2"/>
          <c:y val="0"/>
          <c:w val="0.81053464587461821"/>
          <c:h val="0.88199926059546241"/>
        </c:manualLayout>
      </c:layout>
      <c:barChart>
        <c:barDir val="col"/>
        <c:grouping val="clustered"/>
        <c:varyColors val="0"/>
        <c:ser>
          <c:idx val="0"/>
          <c:order val="0"/>
          <c:tx>
            <c:strRef>
              <c:f>Sheet1!$B$1</c:f>
              <c:strCache>
                <c:ptCount val="1"/>
                <c:pt idx="0">
                  <c:v>2018年人数</c:v>
                </c:pt>
              </c:strCache>
            </c:strRef>
          </c:tx>
          <c:spPr>
            <a:solidFill>
              <a:schemeClr val="accent4">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E1AB0B"/>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硕士</c:v>
                </c:pt>
                <c:pt idx="1">
                  <c:v>本科</c:v>
                </c:pt>
                <c:pt idx="2">
                  <c:v>大专</c:v>
                </c:pt>
                <c:pt idx="3">
                  <c:v>高中及以下</c:v>
                </c:pt>
              </c:strCache>
            </c:strRef>
          </c:cat>
          <c:val>
            <c:numRef>
              <c:f>Sheet1!$B$2:$B$5</c:f>
              <c:numCache>
                <c:formatCode>General</c:formatCode>
                <c:ptCount val="4"/>
                <c:pt idx="0">
                  <c:v>10</c:v>
                </c:pt>
                <c:pt idx="1">
                  <c:v>80</c:v>
                </c:pt>
                <c:pt idx="2">
                  <c:v>120</c:v>
                </c:pt>
                <c:pt idx="3">
                  <c:v>15</c:v>
                </c:pt>
              </c:numCache>
            </c:numRef>
          </c:val>
          <c:extLst>
            <c:ext xmlns:c16="http://schemas.microsoft.com/office/drawing/2014/chart" uri="{C3380CC4-5D6E-409C-BE32-E72D297353CC}">
              <c16:uniqueId val="{00000000-68EF-4F1C-B092-B7CBF07FCC38}"/>
            </c:ext>
          </c:extLst>
        </c:ser>
        <c:ser>
          <c:idx val="1"/>
          <c:order val="1"/>
          <c:tx>
            <c:strRef>
              <c:f>Sheet1!$C$1</c:f>
              <c:strCache>
                <c:ptCount val="1"/>
                <c:pt idx="0">
                  <c:v>2017年人数</c:v>
                </c:pt>
              </c:strCache>
            </c:strRef>
          </c:tx>
          <c:spPr>
            <a:solidFill>
              <a:srgbClr val="F7F7F7"/>
            </a:solidFill>
            <a:ln>
              <a:solidFill>
                <a:srgbClr val="F7F7F7"/>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800" b="0" i="0" u="none" strike="noStrike" kern="1200" baseline="0">
                    <a:solidFill>
                      <a:schemeClr val="bg1"/>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硕士</c:v>
                </c:pt>
                <c:pt idx="1">
                  <c:v>本科</c:v>
                </c:pt>
                <c:pt idx="2">
                  <c:v>大专</c:v>
                </c:pt>
                <c:pt idx="3">
                  <c:v>高中及以下</c:v>
                </c:pt>
              </c:strCache>
            </c:strRef>
          </c:cat>
          <c:val>
            <c:numRef>
              <c:f>Sheet1!$C$2:$C$5</c:f>
              <c:numCache>
                <c:formatCode>General</c:formatCode>
                <c:ptCount val="4"/>
                <c:pt idx="0">
                  <c:v>3</c:v>
                </c:pt>
                <c:pt idx="1">
                  <c:v>88</c:v>
                </c:pt>
                <c:pt idx="2">
                  <c:v>51</c:v>
                </c:pt>
                <c:pt idx="3">
                  <c:v>6</c:v>
                </c:pt>
              </c:numCache>
            </c:numRef>
          </c:val>
          <c:extLst>
            <c:ext xmlns:c16="http://schemas.microsoft.com/office/drawing/2014/chart" uri="{C3380CC4-5D6E-409C-BE32-E72D297353CC}">
              <c16:uniqueId val="{00000001-68EF-4F1C-B092-B7CBF07FCC38}"/>
            </c:ext>
          </c:extLst>
        </c:ser>
        <c:dLbls>
          <c:showLegendKey val="0"/>
          <c:showVal val="1"/>
          <c:showCatName val="0"/>
          <c:showSerName val="0"/>
          <c:showPercent val="0"/>
          <c:showBubbleSize val="0"/>
        </c:dLbls>
        <c:gapWidth val="55"/>
        <c:axId val="909320832"/>
        <c:axId val="909330632"/>
      </c:barChart>
      <c:catAx>
        <c:axId val="909320832"/>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909330632"/>
        <c:crosses val="autoZero"/>
        <c:auto val="1"/>
        <c:lblAlgn val="ctr"/>
        <c:lblOffset val="100"/>
        <c:noMultiLvlLbl val="0"/>
      </c:catAx>
      <c:valAx>
        <c:axId val="909330632"/>
        <c:scaling>
          <c:orientation val="minMax"/>
        </c:scaling>
        <c:delete val="1"/>
        <c:axPos val="l"/>
        <c:numFmt formatCode="General" sourceLinked="1"/>
        <c:majorTickMark val="out"/>
        <c:minorTickMark val="none"/>
        <c:tickLblPos val="none"/>
        <c:crossAx val="909320832"/>
        <c:crosses val="autoZero"/>
        <c:crossBetween val="between"/>
        <c:minorUnit val="1"/>
      </c:valAx>
      <c:spPr>
        <a:noFill/>
        <a:ln w="25400">
          <a:noFill/>
        </a:ln>
        <a:effectLst/>
      </c:spPr>
    </c:plotArea>
    <c:legend>
      <c:legendPos val="r"/>
      <c:overlay val="0"/>
      <c:spPr>
        <a:noFill/>
        <a:ln>
          <a:noFill/>
        </a:ln>
        <a:effectLst/>
      </c:spPr>
      <c:txPr>
        <a:bodyPr rot="0" spcFirstLastPara="1" vertOverflow="ellipsis" vert="horz" wrap="square" anchor="ctr" anchorCtr="1"/>
        <a:lstStyle/>
        <a:p>
          <a:pPr algn="ctr">
            <a:defRPr lang="zh-CN" altLang="en-US" sz="1400" b="0" i="0" u="none" strike="noStrike" kern="1200" baseline="0">
              <a:solidFill>
                <a:schemeClr val="bg1"/>
              </a:solidFill>
              <a:latin typeface="Impact" panose="020B0806030902050204" pitchFamily="34" charset="0"/>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3567614183433391E-2"/>
          <c:y val="0"/>
          <c:w val="0.81053464587461821"/>
          <c:h val="0.88199926059546241"/>
        </c:manualLayout>
      </c:layout>
      <c:barChart>
        <c:barDir val="col"/>
        <c:grouping val="clustered"/>
        <c:varyColors val="0"/>
        <c:ser>
          <c:idx val="0"/>
          <c:order val="0"/>
          <c:tx>
            <c:strRef>
              <c:f>Sheet1!$B$1</c:f>
              <c:strCache>
                <c:ptCount val="1"/>
                <c:pt idx="0">
                  <c:v>2018年人数</c:v>
                </c:pt>
              </c:strCache>
            </c:strRef>
          </c:tx>
          <c:spPr>
            <a:solidFill>
              <a:schemeClr val="accent4">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E1AB0B"/>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营销人员</c:v>
                </c:pt>
                <c:pt idx="1">
                  <c:v>生产人员</c:v>
                </c:pt>
                <c:pt idx="2">
                  <c:v>管理人员</c:v>
                </c:pt>
                <c:pt idx="3">
                  <c:v>支持人员</c:v>
                </c:pt>
              </c:strCache>
            </c:strRef>
          </c:cat>
          <c:val>
            <c:numRef>
              <c:f>Sheet1!$B$2:$B$5</c:f>
              <c:numCache>
                <c:formatCode>General</c:formatCode>
                <c:ptCount val="4"/>
                <c:pt idx="0">
                  <c:v>60</c:v>
                </c:pt>
                <c:pt idx="1">
                  <c:v>120</c:v>
                </c:pt>
                <c:pt idx="2">
                  <c:v>30</c:v>
                </c:pt>
                <c:pt idx="3">
                  <c:v>50</c:v>
                </c:pt>
              </c:numCache>
            </c:numRef>
          </c:val>
          <c:extLst>
            <c:ext xmlns:c16="http://schemas.microsoft.com/office/drawing/2014/chart" uri="{C3380CC4-5D6E-409C-BE32-E72D297353CC}">
              <c16:uniqueId val="{00000000-C637-4C33-A7EC-1C9CE6E05920}"/>
            </c:ext>
          </c:extLst>
        </c:ser>
        <c:ser>
          <c:idx val="1"/>
          <c:order val="1"/>
          <c:tx>
            <c:strRef>
              <c:f>Sheet1!$C$1</c:f>
              <c:strCache>
                <c:ptCount val="1"/>
                <c:pt idx="0">
                  <c:v>2017年人数</c:v>
                </c:pt>
              </c:strCache>
            </c:strRef>
          </c:tx>
          <c:spPr>
            <a:solidFill>
              <a:srgbClr val="F7F7F7"/>
            </a:solidFill>
            <a:ln>
              <a:solidFill>
                <a:srgbClr val="F7F7F7"/>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800" b="0" i="0" u="none" strike="noStrike" kern="1200" baseline="0">
                    <a:solidFill>
                      <a:schemeClr val="bg1"/>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营销人员</c:v>
                </c:pt>
                <c:pt idx="1">
                  <c:v>生产人员</c:v>
                </c:pt>
                <c:pt idx="2">
                  <c:v>管理人员</c:v>
                </c:pt>
                <c:pt idx="3">
                  <c:v>支持人员</c:v>
                </c:pt>
              </c:strCache>
            </c:strRef>
          </c:cat>
          <c:val>
            <c:numRef>
              <c:f>Sheet1!$C$2:$C$5</c:f>
              <c:numCache>
                <c:formatCode>General</c:formatCode>
                <c:ptCount val="4"/>
                <c:pt idx="0">
                  <c:v>30</c:v>
                </c:pt>
                <c:pt idx="1">
                  <c:v>66</c:v>
                </c:pt>
                <c:pt idx="2">
                  <c:v>15</c:v>
                </c:pt>
                <c:pt idx="3">
                  <c:v>20</c:v>
                </c:pt>
              </c:numCache>
            </c:numRef>
          </c:val>
          <c:extLst>
            <c:ext xmlns:c16="http://schemas.microsoft.com/office/drawing/2014/chart" uri="{C3380CC4-5D6E-409C-BE32-E72D297353CC}">
              <c16:uniqueId val="{00000001-C637-4C33-A7EC-1C9CE6E05920}"/>
            </c:ext>
          </c:extLst>
        </c:ser>
        <c:dLbls>
          <c:showLegendKey val="0"/>
          <c:showVal val="1"/>
          <c:showCatName val="0"/>
          <c:showSerName val="0"/>
          <c:showPercent val="0"/>
          <c:showBubbleSize val="0"/>
        </c:dLbls>
        <c:gapWidth val="55"/>
        <c:axId val="982310384"/>
        <c:axId val="982319792"/>
      </c:barChart>
      <c:catAx>
        <c:axId val="982310384"/>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982319792"/>
        <c:crosses val="autoZero"/>
        <c:auto val="1"/>
        <c:lblAlgn val="ctr"/>
        <c:lblOffset val="100"/>
        <c:noMultiLvlLbl val="0"/>
      </c:catAx>
      <c:valAx>
        <c:axId val="982319792"/>
        <c:scaling>
          <c:orientation val="minMax"/>
        </c:scaling>
        <c:delete val="1"/>
        <c:axPos val="l"/>
        <c:numFmt formatCode="General" sourceLinked="1"/>
        <c:majorTickMark val="out"/>
        <c:minorTickMark val="none"/>
        <c:tickLblPos val="none"/>
        <c:crossAx val="982310384"/>
        <c:crosses val="autoZero"/>
        <c:crossBetween val="between"/>
        <c:minorUnit val="1"/>
      </c:valAx>
      <c:spPr>
        <a:noFill/>
        <a:ln w="25400">
          <a:noFill/>
        </a:ln>
        <a:effectLst/>
      </c:spPr>
    </c:plotArea>
    <c:legend>
      <c:legendPos val="r"/>
      <c:overlay val="0"/>
      <c:spPr>
        <a:noFill/>
        <a:ln>
          <a:noFill/>
        </a:ln>
        <a:effectLst/>
      </c:spPr>
      <c:txPr>
        <a:bodyPr rot="0" spcFirstLastPara="1" vertOverflow="ellipsis" vert="horz" wrap="square" anchor="ctr" anchorCtr="1"/>
        <a:lstStyle/>
        <a:p>
          <a:pPr algn="ctr">
            <a:defRPr lang="zh-CN" altLang="en-US" sz="1400" b="0" i="0" u="none" strike="noStrike" kern="1200" baseline="0">
              <a:solidFill>
                <a:schemeClr val="bg1"/>
              </a:solidFill>
              <a:latin typeface="Impact" panose="020B0806030902050204" pitchFamily="34" charset="0"/>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4.3567614183433391E-2"/>
          <c:y val="0"/>
          <c:w val="0.81053464587461821"/>
          <c:h val="0.88199926059546241"/>
        </c:manualLayout>
      </c:layout>
      <c:barChart>
        <c:barDir val="col"/>
        <c:grouping val="clustered"/>
        <c:varyColors val="0"/>
        <c:ser>
          <c:idx val="0"/>
          <c:order val="0"/>
          <c:tx>
            <c:strRef>
              <c:f>Sheet1!$B$1</c:f>
              <c:strCache>
                <c:ptCount val="1"/>
                <c:pt idx="0">
                  <c:v>2018年人数</c:v>
                </c:pt>
              </c:strCache>
            </c:strRef>
          </c:tx>
          <c:spPr>
            <a:solidFill>
              <a:schemeClr val="accent4">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E1AB0B"/>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生产部</c:v>
                </c:pt>
                <c:pt idx="1">
                  <c:v>销售部</c:v>
                </c:pt>
                <c:pt idx="2">
                  <c:v>人力资源部</c:v>
                </c:pt>
                <c:pt idx="3">
                  <c:v>财务部</c:v>
                </c:pt>
                <c:pt idx="4">
                  <c:v>企划部</c:v>
                </c:pt>
                <c:pt idx="5">
                  <c:v>运营部</c:v>
                </c:pt>
                <c:pt idx="6">
                  <c:v>总经办</c:v>
                </c:pt>
              </c:strCache>
            </c:strRef>
          </c:cat>
          <c:val>
            <c:numRef>
              <c:f>Sheet1!$B$2:$B$8</c:f>
              <c:numCache>
                <c:formatCode>General</c:formatCode>
                <c:ptCount val="7"/>
                <c:pt idx="0">
                  <c:v>210</c:v>
                </c:pt>
                <c:pt idx="1">
                  <c:v>89</c:v>
                </c:pt>
                <c:pt idx="2">
                  <c:v>12</c:v>
                </c:pt>
                <c:pt idx="3">
                  <c:v>15</c:v>
                </c:pt>
                <c:pt idx="4">
                  <c:v>10</c:v>
                </c:pt>
                <c:pt idx="5">
                  <c:v>10</c:v>
                </c:pt>
                <c:pt idx="6">
                  <c:v>6</c:v>
                </c:pt>
              </c:numCache>
            </c:numRef>
          </c:val>
          <c:extLst>
            <c:ext xmlns:c16="http://schemas.microsoft.com/office/drawing/2014/chart" uri="{C3380CC4-5D6E-409C-BE32-E72D297353CC}">
              <c16:uniqueId val="{00000000-3753-47A7-B09D-DA8D3F9BAF76}"/>
            </c:ext>
          </c:extLst>
        </c:ser>
        <c:ser>
          <c:idx val="1"/>
          <c:order val="1"/>
          <c:tx>
            <c:strRef>
              <c:f>Sheet1!$C$1</c:f>
              <c:strCache>
                <c:ptCount val="1"/>
                <c:pt idx="0">
                  <c:v>2017年人数</c:v>
                </c:pt>
              </c:strCache>
            </c:strRef>
          </c:tx>
          <c:spPr>
            <a:solidFill>
              <a:srgbClr val="F7F7F7"/>
            </a:solidFill>
            <a:ln>
              <a:solidFill>
                <a:srgbClr val="F7F7F7"/>
              </a:solid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800" b="0" i="0" u="none" strike="noStrike" kern="1200" baseline="0">
                    <a:solidFill>
                      <a:schemeClr val="bg1"/>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生产部</c:v>
                </c:pt>
                <c:pt idx="1">
                  <c:v>销售部</c:v>
                </c:pt>
                <c:pt idx="2">
                  <c:v>人力资源部</c:v>
                </c:pt>
                <c:pt idx="3">
                  <c:v>财务部</c:v>
                </c:pt>
                <c:pt idx="4">
                  <c:v>企划部</c:v>
                </c:pt>
                <c:pt idx="5">
                  <c:v>运营部</c:v>
                </c:pt>
                <c:pt idx="6">
                  <c:v>总经办</c:v>
                </c:pt>
              </c:strCache>
            </c:strRef>
          </c:cat>
          <c:val>
            <c:numRef>
              <c:f>Sheet1!$C$2:$C$8</c:f>
              <c:numCache>
                <c:formatCode>General</c:formatCode>
                <c:ptCount val="7"/>
                <c:pt idx="0">
                  <c:v>100</c:v>
                </c:pt>
                <c:pt idx="1">
                  <c:v>37</c:v>
                </c:pt>
                <c:pt idx="2">
                  <c:v>15</c:v>
                </c:pt>
                <c:pt idx="3">
                  <c:v>8</c:v>
                </c:pt>
                <c:pt idx="4">
                  <c:v>3</c:v>
                </c:pt>
                <c:pt idx="5">
                  <c:v>14</c:v>
                </c:pt>
                <c:pt idx="6">
                  <c:v>2</c:v>
                </c:pt>
              </c:numCache>
            </c:numRef>
          </c:val>
          <c:extLst>
            <c:ext xmlns:c16="http://schemas.microsoft.com/office/drawing/2014/chart" uri="{C3380CC4-5D6E-409C-BE32-E72D297353CC}">
              <c16:uniqueId val="{00000001-3753-47A7-B09D-DA8D3F9BAF76}"/>
            </c:ext>
          </c:extLst>
        </c:ser>
        <c:dLbls>
          <c:showLegendKey val="0"/>
          <c:showVal val="1"/>
          <c:showCatName val="0"/>
          <c:showSerName val="0"/>
          <c:showPercent val="0"/>
          <c:showBubbleSize val="0"/>
        </c:dLbls>
        <c:gapWidth val="55"/>
        <c:axId val="883349464"/>
        <c:axId val="883348680"/>
      </c:barChart>
      <c:catAx>
        <c:axId val="883349464"/>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bg1"/>
                </a:solidFill>
                <a:latin typeface="方正姚体" panose="02010601030101010101" pitchFamily="2" charset="-122"/>
                <a:ea typeface="方正姚体" panose="02010601030101010101" pitchFamily="2" charset="-122"/>
                <a:cs typeface="+mn-cs"/>
              </a:defRPr>
            </a:pPr>
            <a:endParaRPr lang="zh-CN"/>
          </a:p>
        </c:txPr>
        <c:crossAx val="883348680"/>
        <c:crosses val="autoZero"/>
        <c:auto val="1"/>
        <c:lblAlgn val="ctr"/>
        <c:lblOffset val="100"/>
        <c:noMultiLvlLbl val="0"/>
      </c:catAx>
      <c:valAx>
        <c:axId val="883348680"/>
        <c:scaling>
          <c:orientation val="minMax"/>
        </c:scaling>
        <c:delete val="1"/>
        <c:axPos val="l"/>
        <c:numFmt formatCode="General" sourceLinked="1"/>
        <c:majorTickMark val="out"/>
        <c:minorTickMark val="none"/>
        <c:tickLblPos val="none"/>
        <c:crossAx val="883349464"/>
        <c:crosses val="autoZero"/>
        <c:crossBetween val="between"/>
        <c:minorUnit val="1"/>
      </c:valAx>
      <c:spPr>
        <a:noFill/>
        <a:ln w="25400">
          <a:noFill/>
        </a:ln>
        <a:effectLst/>
      </c:spPr>
    </c:plotArea>
    <c:legend>
      <c:legendPos val="r"/>
      <c:overlay val="0"/>
      <c:spPr>
        <a:noFill/>
        <a:ln>
          <a:noFill/>
        </a:ln>
        <a:effectLst/>
      </c:spPr>
      <c:txPr>
        <a:bodyPr rot="0" spcFirstLastPara="1" vertOverflow="ellipsis" vert="horz" wrap="square" anchor="ctr" anchorCtr="1"/>
        <a:lstStyle/>
        <a:p>
          <a:pPr algn="ctr">
            <a:defRPr lang="zh-CN" altLang="en-US" sz="1400" b="0" i="0" u="none" strike="noStrike" kern="1200" baseline="0">
              <a:solidFill>
                <a:schemeClr val="bg1"/>
              </a:solidFill>
              <a:latin typeface="Impact" panose="020B0806030902050204" pitchFamily="34" charset="0"/>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AB6C-414F-87BA-8DB9F6C8BC3F}"/>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AB6C-414F-87BA-8DB9F6C8BC3F}"/>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AB6C-414F-87BA-8DB9F6C8BC3F}"/>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2"/>
          <c:dPt>
            <c:idx val="0"/>
            <c:bubble3D val="0"/>
            <c:explosion val="5"/>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ED01-492A-89D4-7AB9F69B8797}"/>
              </c:ext>
            </c:extLst>
          </c:dPt>
          <c:dPt>
            <c:idx val="1"/>
            <c:bubble3D val="0"/>
            <c:spPr>
              <a:noFill/>
              <a:ln w="19050">
                <a:noFill/>
              </a:ln>
              <a:effectLst/>
            </c:spPr>
            <c:extLst>
              <c:ext xmlns:c16="http://schemas.microsoft.com/office/drawing/2014/chart" uri="{C3380CC4-5D6E-409C-BE32-E72D297353CC}">
                <c16:uniqueId val="{00000003-ED01-492A-89D4-7AB9F69B8797}"/>
              </c:ext>
            </c:extLst>
          </c:dPt>
          <c:cat>
            <c:strRef>
              <c:f>Sheet1!$A$2:$A$3</c:f>
              <c:strCache>
                <c:ptCount val="2"/>
                <c:pt idx="0">
                  <c:v>未转正</c:v>
                </c:pt>
                <c:pt idx="1">
                  <c:v>已转正</c:v>
                </c:pt>
              </c:strCache>
            </c:strRef>
          </c:cat>
          <c:val>
            <c:numRef>
              <c:f>Sheet1!$B$2:$B$3</c:f>
              <c:numCache>
                <c:formatCode>0%</c:formatCode>
                <c:ptCount val="2"/>
                <c:pt idx="0">
                  <c:v>0.7</c:v>
                </c:pt>
                <c:pt idx="1">
                  <c:v>0.85</c:v>
                </c:pt>
              </c:numCache>
            </c:numRef>
          </c:val>
          <c:extLst>
            <c:ext xmlns:c16="http://schemas.microsoft.com/office/drawing/2014/chart" uri="{C3380CC4-5D6E-409C-BE32-E72D297353CC}">
              <c16:uniqueId val="{00000004-ED01-492A-89D4-7AB9F69B8797}"/>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0851-458F-96EA-0A37D087E209}"/>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0851-458F-96EA-0A37D087E209}"/>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0851-458F-96EA-0A37D087E209}"/>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2"/>
          <c:dPt>
            <c:idx val="0"/>
            <c:bubble3D val="0"/>
            <c:explosion val="5"/>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9E7E-445C-A0FB-98D3A791AFA9}"/>
              </c:ext>
            </c:extLst>
          </c:dPt>
          <c:dPt>
            <c:idx val="1"/>
            <c:bubble3D val="0"/>
            <c:spPr>
              <a:noFill/>
              <a:ln w="19050">
                <a:noFill/>
              </a:ln>
              <a:effectLst/>
            </c:spPr>
            <c:extLst>
              <c:ext xmlns:c16="http://schemas.microsoft.com/office/drawing/2014/chart" uri="{C3380CC4-5D6E-409C-BE32-E72D297353CC}">
                <c16:uniqueId val="{00000003-9E7E-445C-A0FB-98D3A791AFA9}"/>
              </c:ext>
            </c:extLst>
          </c:dPt>
          <c:cat>
            <c:strRef>
              <c:f>Sheet1!$A$2:$A$3</c:f>
              <c:strCache>
                <c:ptCount val="2"/>
                <c:pt idx="0">
                  <c:v>未转正</c:v>
                </c:pt>
                <c:pt idx="1">
                  <c:v>已转正</c:v>
                </c:pt>
              </c:strCache>
            </c:strRef>
          </c:cat>
          <c:val>
            <c:numRef>
              <c:f>Sheet1!$B$2:$B$3</c:f>
              <c:numCache>
                <c:formatCode>0%</c:formatCode>
                <c:ptCount val="2"/>
                <c:pt idx="0">
                  <c:v>0.4</c:v>
                </c:pt>
                <c:pt idx="1">
                  <c:v>0.1</c:v>
                </c:pt>
              </c:numCache>
            </c:numRef>
          </c:val>
          <c:extLst>
            <c:ext xmlns:c16="http://schemas.microsoft.com/office/drawing/2014/chart" uri="{C3380CC4-5D6E-409C-BE32-E72D297353CC}">
              <c16:uniqueId val="{00000004-9E7E-445C-A0FB-98D3A791AFA9}"/>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661D-4E25-AEA7-D8EE50D3C633}"/>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661D-4E25-AEA7-D8EE50D3C633}"/>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661D-4E25-AEA7-D8EE50D3C633}"/>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11310214926331E-2"/>
          <c:y val="0.19914082867482463"/>
          <c:w val="0.86787918745820358"/>
          <c:h val="0.74188493204520356"/>
        </c:manualLayout>
      </c:layout>
      <c:doughnutChart>
        <c:varyColors val="1"/>
        <c:ser>
          <c:idx val="0"/>
          <c:order val="0"/>
          <c:tx>
            <c:strRef>
              <c:f>Sheet1!$B$1</c:f>
              <c:strCache>
                <c:ptCount val="1"/>
                <c:pt idx="0">
                  <c:v>列1</c:v>
                </c:pt>
              </c:strCache>
            </c:strRef>
          </c:tx>
          <c:explosion val="2"/>
          <c:dPt>
            <c:idx val="0"/>
            <c:bubble3D val="0"/>
            <c:explosion val="5"/>
            <c:spPr>
              <a:solidFill>
                <a:srgbClr val="E1AB0B"/>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9E0D-4ECE-BCA1-9868976F8F12}"/>
              </c:ext>
            </c:extLst>
          </c:dPt>
          <c:dPt>
            <c:idx val="1"/>
            <c:bubble3D val="0"/>
            <c:spPr>
              <a:noFill/>
              <a:ln w="19050">
                <a:noFill/>
              </a:ln>
              <a:effectLst/>
            </c:spPr>
            <c:extLst>
              <c:ext xmlns:c16="http://schemas.microsoft.com/office/drawing/2014/chart" uri="{C3380CC4-5D6E-409C-BE32-E72D297353CC}">
                <c16:uniqueId val="{00000003-9E0D-4ECE-BCA1-9868976F8F12}"/>
              </c:ext>
            </c:extLst>
          </c:dPt>
          <c:cat>
            <c:strRef>
              <c:f>Sheet1!$A$2:$A$3</c:f>
              <c:strCache>
                <c:ptCount val="2"/>
                <c:pt idx="0">
                  <c:v>未转正</c:v>
                </c:pt>
                <c:pt idx="1">
                  <c:v>已转正</c:v>
                </c:pt>
              </c:strCache>
            </c:strRef>
          </c:cat>
          <c:val>
            <c:numRef>
              <c:f>Sheet1!$B$2:$B$3</c:f>
              <c:numCache>
                <c:formatCode>0%</c:formatCode>
                <c:ptCount val="2"/>
                <c:pt idx="0">
                  <c:v>0.4</c:v>
                </c:pt>
                <c:pt idx="1">
                  <c:v>0.85</c:v>
                </c:pt>
              </c:numCache>
            </c:numRef>
          </c:val>
          <c:extLst>
            <c:ext xmlns:c16="http://schemas.microsoft.com/office/drawing/2014/chart" uri="{C3380CC4-5D6E-409C-BE32-E72D297353CC}">
              <c16:uniqueId val="{00000004-9E0D-4ECE-BCA1-9868976F8F12}"/>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rgbClr val="E1AB0B"/>
              </a:solidFill>
              <a:ln w="19050">
                <a:solidFill>
                  <a:schemeClr val="lt1"/>
                </a:solidFill>
              </a:ln>
              <a:effectLst/>
            </c:spPr>
            <c:extLst>
              <c:ext xmlns:c16="http://schemas.microsoft.com/office/drawing/2014/chart" uri="{C3380CC4-5D6E-409C-BE32-E72D297353CC}">
                <c16:uniqueId val="{00000001-AF85-45FE-9204-3FDD082D9886}"/>
              </c:ext>
            </c:extLst>
          </c:dPt>
          <c:dPt>
            <c:idx val="1"/>
            <c:bubble3D val="0"/>
            <c:spPr>
              <a:solidFill>
                <a:srgbClr val="F7F7F7"/>
              </a:solidFill>
              <a:ln w="19050">
                <a:solidFill>
                  <a:schemeClr val="lt1"/>
                </a:solidFill>
              </a:ln>
              <a:effectLst/>
            </c:spPr>
            <c:extLst>
              <c:ext xmlns:c16="http://schemas.microsoft.com/office/drawing/2014/chart" uri="{C3380CC4-5D6E-409C-BE32-E72D297353CC}">
                <c16:uniqueId val="{00000003-AF85-45FE-9204-3FDD082D9886}"/>
              </c:ext>
            </c:extLst>
          </c:dPt>
          <c:cat>
            <c:strRef>
              <c:f>Sheet1!$A$2:$A$3</c:f>
              <c:strCache>
                <c:ptCount val="2"/>
                <c:pt idx="0">
                  <c:v>未转正</c:v>
                </c:pt>
                <c:pt idx="1">
                  <c:v>已转正</c:v>
                </c:pt>
              </c:strCache>
            </c:strRef>
          </c:cat>
          <c:val>
            <c:numRef>
              <c:f>Sheet1!$B$2:$B$3</c:f>
              <c:numCache>
                <c:formatCode>0%</c:formatCode>
                <c:ptCount val="2"/>
                <c:pt idx="0">
                  <c:v>0.15</c:v>
                </c:pt>
                <c:pt idx="1">
                  <c:v>0.85</c:v>
                </c:pt>
              </c:numCache>
            </c:numRef>
          </c:val>
          <c:extLst>
            <c:ext xmlns:c16="http://schemas.microsoft.com/office/drawing/2014/chart" uri="{C3380CC4-5D6E-409C-BE32-E72D297353CC}">
              <c16:uniqueId val="{00000004-AF85-45FE-9204-3FDD082D9886}"/>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7">
  <a:schemeClr val="accent4"/>
</cs:colorStyle>
</file>

<file path=ppt/charts/colors14.xml><?xml version="1.0" encoding="utf-8"?>
<cs:colorStyle xmlns:cs="http://schemas.microsoft.com/office/drawing/2012/chartStyle" xmlns:a="http://schemas.openxmlformats.org/drawingml/2006/main" meth="withinLinear" id="17">
  <a:schemeClr val="accent4"/>
</cs:colorStyle>
</file>

<file path=ppt/charts/colors15.xml><?xml version="1.0" encoding="utf-8"?>
<cs:colorStyle xmlns:cs="http://schemas.microsoft.com/office/drawing/2012/chartStyle" xmlns:a="http://schemas.openxmlformats.org/drawingml/2006/main" meth="withinLinear" id="17">
  <a:schemeClr val="accent4"/>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withinLinear" id="17">
  <a:schemeClr val="accent4"/>
</cs:colorStyle>
</file>

<file path=ppt/charts/colors21.xml><?xml version="1.0" encoding="utf-8"?>
<cs:colorStyle xmlns:cs="http://schemas.microsoft.com/office/drawing/2012/chartStyle" xmlns:a="http://schemas.openxmlformats.org/drawingml/2006/main" meth="withinLinear" id="17">
  <a:schemeClr val="accent4"/>
</cs:colorStyle>
</file>

<file path=ppt/charts/colors22.xml><?xml version="1.0" encoding="utf-8"?>
<cs:colorStyle xmlns:cs="http://schemas.microsoft.com/office/drawing/2012/chartStyle" xmlns:a="http://schemas.openxmlformats.org/drawingml/2006/main" meth="withinLinear" id="17">
  <a:schemeClr val="accent4"/>
</cs:colorStyle>
</file>

<file path=ppt/charts/colors23.xml><?xml version="1.0" encoding="utf-8"?>
<cs:colorStyle xmlns:cs="http://schemas.microsoft.com/office/drawing/2012/chartStyle" xmlns:a="http://schemas.openxmlformats.org/drawingml/2006/main" meth="withinLinear" id="17">
  <a:schemeClr val="accent4"/>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3.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1742F0-1B77-407E-8807-A1C2ADEB9807}"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4053EB-8169-41A5-B827-8B179F26B8D8}" type="slidenum">
              <a:rPr lang="zh-CN" altLang="en-US" smtClean="0"/>
              <a:t>‹#›</a:t>
            </a:fld>
            <a:endParaRPr lang="zh-CN" altLang="en-US"/>
          </a:p>
        </p:txBody>
      </p:sp>
    </p:spTree>
    <p:extLst>
      <p:ext uri="{BB962C8B-B14F-4D97-AF65-F5344CB8AC3E}">
        <p14:creationId xmlns:p14="http://schemas.microsoft.com/office/powerpoint/2010/main" val="3761919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chemeClr val="bg1"/>
                </a:solidFill>
              </a:rPr>
              <a:t>年人均招聘成本：年招聘总投入</a:t>
            </a:r>
            <a:r>
              <a:rPr lang="en-US" altLang="zh-CN" dirty="0">
                <a:solidFill>
                  <a:schemeClr val="bg1"/>
                </a:solidFill>
              </a:rPr>
              <a:t>\</a:t>
            </a:r>
            <a:r>
              <a:rPr lang="zh-CN" altLang="en-US" dirty="0">
                <a:solidFill>
                  <a:schemeClr val="bg1"/>
                </a:solidFill>
              </a:rPr>
              <a:t>录用总人数（含试用期后未留用人员） </a:t>
            </a:r>
            <a:endParaRPr lang="en-US" altLang="zh-CN" dirty="0">
              <a:solidFill>
                <a:schemeClr val="bg1"/>
              </a:solidFill>
            </a:endParaRPr>
          </a:p>
          <a:p>
            <a:r>
              <a:rPr lang="zh-CN" altLang="en-US" dirty="0">
                <a:solidFill>
                  <a:schemeClr val="bg1"/>
                </a:solidFill>
              </a:rPr>
              <a:t>年人均有效招聘成本：年招聘总投入</a:t>
            </a:r>
            <a:r>
              <a:rPr lang="en-US" altLang="zh-CN" dirty="0">
                <a:solidFill>
                  <a:schemeClr val="bg1"/>
                </a:solidFill>
              </a:rPr>
              <a:t>\</a:t>
            </a:r>
            <a:r>
              <a:rPr lang="zh-CN" altLang="en-US" dirty="0">
                <a:solidFill>
                  <a:schemeClr val="bg1"/>
                </a:solidFill>
              </a:rPr>
              <a:t>签约人数（不含试用期后未留用人员） </a:t>
            </a:r>
            <a:endParaRPr lang="en-US" altLang="zh-CN" dirty="0">
              <a:solidFill>
                <a:schemeClr val="bg1"/>
              </a:solidFill>
            </a:endParaRPr>
          </a:p>
          <a:p>
            <a:r>
              <a:rPr lang="zh-CN" altLang="en-US" dirty="0">
                <a:solidFill>
                  <a:schemeClr val="bg1"/>
                </a:solidFill>
              </a:rPr>
              <a:t>其中“年招聘总投入”中应包含以下内容：</a:t>
            </a:r>
            <a:endParaRPr lang="en-US" altLang="zh-CN" dirty="0">
              <a:solidFill>
                <a:schemeClr val="bg1"/>
              </a:solidFill>
            </a:endParaRPr>
          </a:p>
          <a:p>
            <a:r>
              <a:rPr lang="zh-CN" altLang="en-US" dirty="0">
                <a:solidFill>
                  <a:schemeClr val="bg1"/>
                </a:solidFill>
              </a:rPr>
              <a:t> </a:t>
            </a:r>
            <a:r>
              <a:rPr lang="en-US" altLang="zh-CN" dirty="0">
                <a:solidFill>
                  <a:schemeClr val="bg1"/>
                </a:solidFill>
              </a:rPr>
              <a:t>1</a:t>
            </a:r>
            <a:r>
              <a:rPr lang="zh-CN" altLang="en-US" dirty="0">
                <a:solidFill>
                  <a:schemeClr val="bg1"/>
                </a:solidFill>
              </a:rPr>
              <a:t>、直接招聘成本： （</a:t>
            </a:r>
            <a:r>
              <a:rPr lang="en-US" altLang="zh-CN" dirty="0">
                <a:solidFill>
                  <a:schemeClr val="bg1"/>
                </a:solidFill>
              </a:rPr>
              <a:t>1</a:t>
            </a:r>
            <a:r>
              <a:rPr lang="zh-CN" altLang="en-US" dirty="0">
                <a:solidFill>
                  <a:schemeClr val="bg1"/>
                </a:solidFill>
              </a:rPr>
              <a:t>）招聘会、广告、网络信息发布等用来传播招聘信息的媒体、场所使用费； （</a:t>
            </a:r>
            <a:r>
              <a:rPr lang="en-US" altLang="zh-CN" dirty="0">
                <a:solidFill>
                  <a:schemeClr val="bg1"/>
                </a:solidFill>
              </a:rPr>
              <a:t>2</a:t>
            </a:r>
            <a:r>
              <a:rPr lang="zh-CN" altLang="en-US" dirty="0">
                <a:solidFill>
                  <a:schemeClr val="bg1"/>
                </a:solidFill>
              </a:rPr>
              <a:t>）图片、文字等信息制作费； （</a:t>
            </a:r>
            <a:r>
              <a:rPr lang="en-US" altLang="zh-CN" dirty="0">
                <a:solidFill>
                  <a:schemeClr val="bg1"/>
                </a:solidFill>
              </a:rPr>
              <a:t>3</a:t>
            </a:r>
            <a:r>
              <a:rPr lang="zh-CN" altLang="en-US" dirty="0">
                <a:solidFill>
                  <a:schemeClr val="bg1"/>
                </a:solidFill>
              </a:rPr>
              <a:t>）付给猎头公司的中介费。</a:t>
            </a:r>
            <a:endParaRPr lang="en-US" altLang="zh-CN" dirty="0">
              <a:solidFill>
                <a:schemeClr val="bg1"/>
              </a:solidFill>
            </a:endParaRPr>
          </a:p>
          <a:p>
            <a:r>
              <a:rPr lang="zh-CN" altLang="en-US" dirty="0">
                <a:solidFill>
                  <a:schemeClr val="bg1"/>
                </a:solidFill>
              </a:rPr>
              <a:t> </a:t>
            </a:r>
            <a:r>
              <a:rPr lang="en-US" altLang="zh-CN" dirty="0">
                <a:solidFill>
                  <a:schemeClr val="bg1"/>
                </a:solidFill>
              </a:rPr>
              <a:t>2</a:t>
            </a:r>
            <a:r>
              <a:rPr lang="zh-CN" altLang="en-US" dirty="0">
                <a:solidFill>
                  <a:schemeClr val="bg1"/>
                </a:solidFill>
              </a:rPr>
              <a:t>、间接招聘成本： （</a:t>
            </a:r>
            <a:r>
              <a:rPr lang="en-US" altLang="zh-CN" dirty="0">
                <a:solidFill>
                  <a:schemeClr val="bg1"/>
                </a:solidFill>
              </a:rPr>
              <a:t>1</a:t>
            </a:r>
            <a:r>
              <a:rPr lang="zh-CN" altLang="en-US" dirty="0">
                <a:solidFill>
                  <a:schemeClr val="bg1"/>
                </a:solidFill>
              </a:rPr>
              <a:t>）主责招聘的员工加班费； （</a:t>
            </a:r>
            <a:r>
              <a:rPr lang="en-US" altLang="zh-CN" dirty="0">
                <a:solidFill>
                  <a:schemeClr val="bg1"/>
                </a:solidFill>
              </a:rPr>
              <a:t>2</a:t>
            </a:r>
            <a:r>
              <a:rPr lang="zh-CN" altLang="en-US" dirty="0">
                <a:solidFill>
                  <a:schemeClr val="bg1"/>
                </a:solidFill>
              </a:rPr>
              <a:t>）因招聘而产生的通讯费、饭费、交通费等管理费用。</a:t>
            </a:r>
          </a:p>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t>12</a:t>
            </a:fld>
            <a:endParaRPr lang="zh-CN" altLang="en-US"/>
          </a:p>
        </p:txBody>
      </p:sp>
    </p:spTree>
    <p:extLst>
      <p:ext uri="{BB962C8B-B14F-4D97-AF65-F5344CB8AC3E}">
        <p14:creationId xmlns:p14="http://schemas.microsoft.com/office/powerpoint/2010/main" val="1604558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chemeClr val="bg1"/>
                </a:solidFill>
              </a:rPr>
              <a:t>年人均招聘成本：年招聘总投入</a:t>
            </a:r>
            <a:r>
              <a:rPr lang="en-US" altLang="zh-CN" dirty="0">
                <a:solidFill>
                  <a:schemeClr val="bg1"/>
                </a:solidFill>
              </a:rPr>
              <a:t>\</a:t>
            </a:r>
            <a:r>
              <a:rPr lang="zh-CN" altLang="en-US" dirty="0">
                <a:solidFill>
                  <a:schemeClr val="bg1"/>
                </a:solidFill>
              </a:rPr>
              <a:t>录用总人数（含试用期后未留用人员） </a:t>
            </a:r>
            <a:endParaRPr lang="en-US" altLang="zh-CN" dirty="0">
              <a:solidFill>
                <a:schemeClr val="bg1"/>
              </a:solidFill>
            </a:endParaRPr>
          </a:p>
          <a:p>
            <a:r>
              <a:rPr lang="zh-CN" altLang="en-US" dirty="0">
                <a:solidFill>
                  <a:schemeClr val="bg1"/>
                </a:solidFill>
              </a:rPr>
              <a:t>年人均有效招聘成本：年招聘总投入</a:t>
            </a:r>
            <a:r>
              <a:rPr lang="en-US" altLang="zh-CN" dirty="0">
                <a:solidFill>
                  <a:schemeClr val="bg1"/>
                </a:solidFill>
              </a:rPr>
              <a:t>\</a:t>
            </a:r>
            <a:r>
              <a:rPr lang="zh-CN" altLang="en-US" dirty="0">
                <a:solidFill>
                  <a:schemeClr val="bg1"/>
                </a:solidFill>
              </a:rPr>
              <a:t>签约人数（不含试用期后未留用人员） </a:t>
            </a:r>
            <a:endParaRPr lang="en-US" altLang="zh-CN" dirty="0">
              <a:solidFill>
                <a:schemeClr val="bg1"/>
              </a:solidFill>
            </a:endParaRPr>
          </a:p>
          <a:p>
            <a:r>
              <a:rPr lang="zh-CN" altLang="en-US" dirty="0">
                <a:solidFill>
                  <a:schemeClr val="bg1"/>
                </a:solidFill>
              </a:rPr>
              <a:t>其中“年招聘总投入”中应包含以下内容：</a:t>
            </a:r>
            <a:endParaRPr lang="en-US" altLang="zh-CN" dirty="0">
              <a:solidFill>
                <a:schemeClr val="bg1"/>
              </a:solidFill>
            </a:endParaRPr>
          </a:p>
          <a:p>
            <a:r>
              <a:rPr lang="zh-CN" altLang="en-US" dirty="0">
                <a:solidFill>
                  <a:schemeClr val="bg1"/>
                </a:solidFill>
              </a:rPr>
              <a:t> </a:t>
            </a:r>
            <a:r>
              <a:rPr lang="en-US" altLang="zh-CN" dirty="0">
                <a:solidFill>
                  <a:schemeClr val="bg1"/>
                </a:solidFill>
              </a:rPr>
              <a:t>1</a:t>
            </a:r>
            <a:r>
              <a:rPr lang="zh-CN" altLang="en-US" dirty="0">
                <a:solidFill>
                  <a:schemeClr val="bg1"/>
                </a:solidFill>
              </a:rPr>
              <a:t>、直接招聘成本： （</a:t>
            </a:r>
            <a:r>
              <a:rPr lang="en-US" altLang="zh-CN" dirty="0">
                <a:solidFill>
                  <a:schemeClr val="bg1"/>
                </a:solidFill>
              </a:rPr>
              <a:t>1</a:t>
            </a:r>
            <a:r>
              <a:rPr lang="zh-CN" altLang="en-US" dirty="0">
                <a:solidFill>
                  <a:schemeClr val="bg1"/>
                </a:solidFill>
              </a:rPr>
              <a:t>）招聘会、广告、网络信息发布等用来传播招聘信息的媒体、场所使用费； （</a:t>
            </a:r>
            <a:r>
              <a:rPr lang="en-US" altLang="zh-CN" dirty="0">
                <a:solidFill>
                  <a:schemeClr val="bg1"/>
                </a:solidFill>
              </a:rPr>
              <a:t>2</a:t>
            </a:r>
            <a:r>
              <a:rPr lang="zh-CN" altLang="en-US" dirty="0">
                <a:solidFill>
                  <a:schemeClr val="bg1"/>
                </a:solidFill>
              </a:rPr>
              <a:t>）图片、文字等信息制作费； （</a:t>
            </a:r>
            <a:r>
              <a:rPr lang="en-US" altLang="zh-CN" dirty="0">
                <a:solidFill>
                  <a:schemeClr val="bg1"/>
                </a:solidFill>
              </a:rPr>
              <a:t>3</a:t>
            </a:r>
            <a:r>
              <a:rPr lang="zh-CN" altLang="en-US" dirty="0">
                <a:solidFill>
                  <a:schemeClr val="bg1"/>
                </a:solidFill>
              </a:rPr>
              <a:t>）付给猎头公司的中介费。</a:t>
            </a:r>
            <a:endParaRPr lang="en-US" altLang="zh-CN" dirty="0">
              <a:solidFill>
                <a:schemeClr val="bg1"/>
              </a:solidFill>
            </a:endParaRPr>
          </a:p>
          <a:p>
            <a:r>
              <a:rPr lang="zh-CN" altLang="en-US" dirty="0">
                <a:solidFill>
                  <a:schemeClr val="bg1"/>
                </a:solidFill>
              </a:rPr>
              <a:t> </a:t>
            </a:r>
            <a:r>
              <a:rPr lang="en-US" altLang="zh-CN" dirty="0">
                <a:solidFill>
                  <a:schemeClr val="bg1"/>
                </a:solidFill>
              </a:rPr>
              <a:t>2</a:t>
            </a:r>
            <a:r>
              <a:rPr lang="zh-CN" altLang="en-US" dirty="0">
                <a:solidFill>
                  <a:schemeClr val="bg1"/>
                </a:solidFill>
              </a:rPr>
              <a:t>、间接招聘成本： （</a:t>
            </a:r>
            <a:r>
              <a:rPr lang="en-US" altLang="zh-CN" dirty="0">
                <a:solidFill>
                  <a:schemeClr val="bg1"/>
                </a:solidFill>
              </a:rPr>
              <a:t>1</a:t>
            </a:r>
            <a:r>
              <a:rPr lang="zh-CN" altLang="en-US" dirty="0">
                <a:solidFill>
                  <a:schemeClr val="bg1"/>
                </a:solidFill>
              </a:rPr>
              <a:t>）主责招聘的员工加班费； （</a:t>
            </a:r>
            <a:r>
              <a:rPr lang="en-US" altLang="zh-CN" dirty="0">
                <a:solidFill>
                  <a:schemeClr val="bg1"/>
                </a:solidFill>
              </a:rPr>
              <a:t>2</a:t>
            </a:r>
            <a:r>
              <a:rPr lang="zh-CN" altLang="en-US" dirty="0">
                <a:solidFill>
                  <a:schemeClr val="bg1"/>
                </a:solidFill>
              </a:rPr>
              <a:t>）因招聘而产生的通讯费、饭费、交通费等管理费用。</a:t>
            </a:r>
          </a:p>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283391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t>27</a:t>
            </a:fld>
            <a:endParaRPr lang="zh-CN" altLang="en-US"/>
          </a:p>
        </p:txBody>
      </p:sp>
    </p:spTree>
    <p:extLst>
      <p:ext uri="{BB962C8B-B14F-4D97-AF65-F5344CB8AC3E}">
        <p14:creationId xmlns:p14="http://schemas.microsoft.com/office/powerpoint/2010/main" val="72344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t>28</a:t>
            </a:fld>
            <a:endParaRPr lang="zh-CN" altLang="en-US"/>
          </a:p>
        </p:txBody>
      </p:sp>
    </p:spTree>
    <p:extLst>
      <p:ext uri="{BB962C8B-B14F-4D97-AF65-F5344CB8AC3E}">
        <p14:creationId xmlns:p14="http://schemas.microsoft.com/office/powerpoint/2010/main" val="598233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t>30</a:t>
            </a:fld>
            <a:endParaRPr lang="zh-CN" altLang="en-US"/>
          </a:p>
        </p:txBody>
      </p:sp>
    </p:spTree>
    <p:extLst>
      <p:ext uri="{BB962C8B-B14F-4D97-AF65-F5344CB8AC3E}">
        <p14:creationId xmlns:p14="http://schemas.microsoft.com/office/powerpoint/2010/main" val="3604497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t>32</a:t>
            </a:fld>
            <a:endParaRPr lang="zh-CN" altLang="en-US"/>
          </a:p>
        </p:txBody>
      </p:sp>
    </p:spTree>
    <p:extLst>
      <p:ext uri="{BB962C8B-B14F-4D97-AF65-F5344CB8AC3E}">
        <p14:creationId xmlns:p14="http://schemas.microsoft.com/office/powerpoint/2010/main" val="4248166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4053EB-8169-41A5-B827-8B179F26B8D8}" type="slidenum">
              <a:rPr lang="zh-CN" altLang="en-US" smtClean="0"/>
              <a:t>34</a:t>
            </a:fld>
            <a:endParaRPr lang="zh-CN" altLang="en-US"/>
          </a:p>
        </p:txBody>
      </p:sp>
    </p:spTree>
    <p:extLst>
      <p:ext uri="{BB962C8B-B14F-4D97-AF65-F5344CB8AC3E}">
        <p14:creationId xmlns:p14="http://schemas.microsoft.com/office/powerpoint/2010/main" val="3573097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chart" Target="../charts/char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chart" Target="../charts/chart1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chart" Target="../charts/chart20.xml"/><Relationship Id="rId4" Type="http://schemas.openxmlformats.org/officeDocument/2006/relationships/chart" Target="../charts/chart19.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chart" Target="../charts/chart6.xml"/><Relationship Id="rId13" Type="http://schemas.openxmlformats.org/officeDocument/2006/relationships/chart" Target="../charts/chart11.xml"/><Relationship Id="rId3" Type="http://schemas.openxmlformats.org/officeDocument/2006/relationships/chart" Target="../charts/chart1.xml"/><Relationship Id="rId7" Type="http://schemas.openxmlformats.org/officeDocument/2006/relationships/chart" Target="../charts/chart5.xml"/><Relationship Id="rId12" Type="http://schemas.openxmlformats.org/officeDocument/2006/relationships/chart" Target="../charts/chart10.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chart" Target="../charts/chart4.xml"/><Relationship Id="rId11" Type="http://schemas.openxmlformats.org/officeDocument/2006/relationships/chart" Target="../charts/chart9.xml"/><Relationship Id="rId5" Type="http://schemas.openxmlformats.org/officeDocument/2006/relationships/chart" Target="../charts/chart3.xml"/><Relationship Id="rId10" Type="http://schemas.openxmlformats.org/officeDocument/2006/relationships/chart" Target="../charts/chart8.xml"/><Relationship Id="rId4" Type="http://schemas.openxmlformats.org/officeDocument/2006/relationships/chart" Target="../charts/chart2.xml"/><Relationship Id="rId9" Type="http://schemas.openxmlformats.org/officeDocument/2006/relationships/chart" Target="../charts/chart7.xml"/><Relationship Id="rId14" Type="http://schemas.openxmlformats.org/officeDocument/2006/relationships/chart" Target="../charts/char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4" y="0"/>
            <a:ext cx="12174071" cy="6858000"/>
          </a:xfrm>
          <a:prstGeom prst="rect">
            <a:avLst/>
          </a:prstGeom>
        </p:spPr>
      </p:pic>
      <p:sp>
        <p:nvSpPr>
          <p:cNvPr id="4" name="矩形 3">
            <a:extLst>
              <a:ext uri="{FF2B5EF4-FFF2-40B4-BE49-F238E27FC236}">
                <a16:creationId xmlns:a16="http://schemas.microsoft.com/office/drawing/2014/main" id="{FBBB6635-E31B-4EF7-BB7E-46C37B23A9C1}"/>
              </a:ext>
            </a:extLst>
          </p:cNvPr>
          <p:cNvSpPr/>
          <p:nvPr/>
        </p:nvSpPr>
        <p:spPr>
          <a:xfrm>
            <a:off x="-50800" y="-68943"/>
            <a:ext cx="12293600" cy="6995886"/>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37542" y="1545593"/>
            <a:ext cx="6516915" cy="3225799"/>
          </a:xfrm>
          <a:prstGeom prst="rect">
            <a:avLst/>
          </a:prstGeom>
          <a:noFill/>
          <a:ln w="76200">
            <a:solidFill>
              <a:srgbClr val="F6B3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933593" y="2095626"/>
            <a:ext cx="6324816"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人力资源部工作总结汇报</a:t>
            </a:r>
          </a:p>
        </p:txBody>
      </p:sp>
      <p:sp>
        <p:nvSpPr>
          <p:cNvPr id="8" name="文本框 7"/>
          <p:cNvSpPr txBox="1"/>
          <p:nvPr/>
        </p:nvSpPr>
        <p:spPr>
          <a:xfrm>
            <a:off x="4460369" y="3722876"/>
            <a:ext cx="3265714" cy="787523"/>
          </a:xfrm>
          <a:prstGeom prst="rect">
            <a:avLst/>
          </a:prstGeom>
          <a:noFill/>
        </p:spPr>
        <p:txBody>
          <a:bodyPr wrap="square" rtlCol="0">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汇报人：博龙图</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20xx</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12</a:t>
            </a:r>
            <a:r>
              <a:rPr lang="zh-CN" altLang="en-US" sz="1600" dirty="0">
                <a:solidFill>
                  <a:schemeClr val="bg1"/>
                </a:solidFill>
                <a:latin typeface="微软雅黑" panose="020B0503020204020204" pitchFamily="34" charset="-122"/>
                <a:ea typeface="微软雅黑" panose="020B0503020204020204" pitchFamily="34" charset="-122"/>
              </a:rPr>
              <a:t>月</a:t>
            </a:r>
            <a:r>
              <a:rPr lang="en-US" altLang="zh-CN" sz="1600" dirty="0">
                <a:solidFill>
                  <a:schemeClr val="bg1"/>
                </a:solidFill>
                <a:latin typeface="微软雅黑" panose="020B0503020204020204" pitchFamily="34" charset="-122"/>
                <a:ea typeface="微软雅黑" panose="020B0503020204020204" pitchFamily="34" charset="-122"/>
              </a:rPr>
              <a:t>12</a:t>
            </a:r>
            <a:r>
              <a:rPr lang="zh-CN" altLang="en-US" sz="1600" dirty="0">
                <a:solidFill>
                  <a:schemeClr val="bg1"/>
                </a:solidFill>
                <a:latin typeface="微软雅黑" panose="020B0503020204020204" pitchFamily="34" charset="-122"/>
                <a:ea typeface="微软雅黑" panose="020B0503020204020204" pitchFamily="34" charset="-122"/>
              </a:rPr>
              <a:t>日</a:t>
            </a:r>
          </a:p>
        </p:txBody>
      </p:sp>
      <p:sp>
        <p:nvSpPr>
          <p:cNvPr id="9" name="文本框 8"/>
          <p:cNvSpPr txBox="1"/>
          <p:nvPr/>
        </p:nvSpPr>
        <p:spPr>
          <a:xfrm>
            <a:off x="3205526" y="2803512"/>
            <a:ext cx="5780953" cy="369332"/>
          </a:xfrm>
          <a:prstGeom prst="rect">
            <a:avLst/>
          </a:prstGeom>
          <a:noFill/>
        </p:spPr>
        <p:txBody>
          <a:bodyPr wrap="square" rtlCol="0">
            <a:spAutoFit/>
          </a:bodyPr>
          <a:lstStyle/>
          <a:p>
            <a:r>
              <a:rPr lang="en-US" altLang="zh-CN" dirty="0">
                <a:solidFill>
                  <a:schemeClr val="bg1"/>
                </a:solidFill>
              </a:rPr>
              <a:t>Human resources Department Workers Fly summary report</a:t>
            </a:r>
            <a:endParaRPr lang="zh-CN" altLang="en-US" dirty="0">
              <a:solidFill>
                <a:schemeClr val="bg1"/>
              </a:solidFill>
            </a:endParaRPr>
          </a:p>
        </p:txBody>
      </p:sp>
    </p:spTree>
    <p:extLst>
      <p:ext uri="{BB962C8B-B14F-4D97-AF65-F5344CB8AC3E}">
        <p14:creationId xmlns:p14="http://schemas.microsoft.com/office/powerpoint/2010/main" val="3398678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57" name="图表 56"/>
          <p:cNvGraphicFramePr/>
          <p:nvPr>
            <p:extLst>
              <p:ext uri="{D42A27DB-BD31-4B8C-83A1-F6EECF244321}">
                <p14:modId xmlns:p14="http://schemas.microsoft.com/office/powerpoint/2010/main" val="1487702203"/>
              </p:ext>
            </p:extLst>
          </p:nvPr>
        </p:nvGraphicFramePr>
        <p:xfrm>
          <a:off x="6616700" y="2251444"/>
          <a:ext cx="5168900" cy="3893166"/>
        </p:xfrm>
        <a:graphic>
          <a:graphicData uri="http://schemas.openxmlformats.org/drawingml/2006/chart">
            <c:chart xmlns:c="http://schemas.openxmlformats.org/drawingml/2006/chart" xmlns:r="http://schemas.openxmlformats.org/officeDocument/2006/relationships" r:id="rId3"/>
          </a:graphicData>
        </a:graphic>
      </p:graphicFrame>
      <p:grpSp>
        <p:nvGrpSpPr>
          <p:cNvPr id="58" name="组合 57"/>
          <p:cNvGrpSpPr/>
          <p:nvPr/>
        </p:nvGrpSpPr>
        <p:grpSpPr>
          <a:xfrm>
            <a:off x="6905354" y="6191933"/>
            <a:ext cx="1508284" cy="317922"/>
            <a:chOff x="171004" y="6058074"/>
            <a:chExt cx="1661701" cy="350260"/>
          </a:xfrm>
        </p:grpSpPr>
        <p:sp>
          <p:nvSpPr>
            <p:cNvPr id="59"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60" name="直接连接符 59"/>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
        <p:nvSpPr>
          <p:cNvPr id="61" name="矩形 60"/>
          <p:cNvSpPr/>
          <p:nvPr/>
        </p:nvSpPr>
        <p:spPr>
          <a:xfrm>
            <a:off x="1959567" y="1860333"/>
            <a:ext cx="1899127" cy="354943"/>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62" name="TextBox 331"/>
          <p:cNvSpPr txBox="1"/>
          <p:nvPr/>
        </p:nvSpPr>
        <p:spPr>
          <a:xfrm>
            <a:off x="1959566" y="1860332"/>
            <a:ext cx="1948688" cy="646331"/>
          </a:xfrm>
          <a:prstGeom prst="rect">
            <a:avLst/>
          </a:prstGeom>
          <a:noFill/>
        </p:spPr>
        <p:txBody>
          <a:bodyPr wrap="square" rtlCol="0">
            <a:spAutoFit/>
          </a:bodyPr>
          <a:lstStyle/>
          <a:p>
            <a:pPr algn="ctr"/>
            <a:r>
              <a:rPr lang="zh-CN" altLang="en-US" b="1" dirty="0">
                <a:latin typeface="方正姚体" panose="02010601030101010101" pitchFamily="2" charset="-122"/>
                <a:ea typeface="方正姚体" panose="02010601030101010101" pitchFamily="2" charset="-122"/>
              </a:rPr>
              <a:t>进入首轮面试量</a:t>
            </a:r>
          </a:p>
          <a:p>
            <a:pPr algn="ctr"/>
            <a:endParaRPr lang="zh-CN" altLang="en-US" b="1" dirty="0">
              <a:latin typeface="方正姚体" panose="02010601030101010101" pitchFamily="2" charset="-122"/>
              <a:ea typeface="方正姚体" panose="02010601030101010101" pitchFamily="2" charset="-122"/>
            </a:endParaRPr>
          </a:p>
        </p:txBody>
      </p:sp>
      <p:sp>
        <p:nvSpPr>
          <p:cNvPr id="68" name="矩形 67"/>
          <p:cNvSpPr/>
          <p:nvPr/>
        </p:nvSpPr>
        <p:spPr>
          <a:xfrm>
            <a:off x="7972246" y="1845945"/>
            <a:ext cx="1899127" cy="354943"/>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69" name="TextBox 331"/>
          <p:cNvSpPr txBox="1"/>
          <p:nvPr/>
        </p:nvSpPr>
        <p:spPr>
          <a:xfrm>
            <a:off x="7972245" y="1845944"/>
            <a:ext cx="1948688" cy="369332"/>
          </a:xfrm>
          <a:prstGeom prst="rect">
            <a:avLst/>
          </a:prstGeom>
          <a:noFill/>
        </p:spPr>
        <p:txBody>
          <a:bodyPr wrap="square" rtlCol="0">
            <a:spAutoFit/>
          </a:bodyPr>
          <a:lstStyle/>
          <a:p>
            <a:pPr algn="ctr"/>
            <a:r>
              <a:rPr lang="zh-CN" altLang="en-US" b="1" dirty="0">
                <a:latin typeface="方正姚体" panose="02010601030101010101" pitchFamily="2" charset="-122"/>
                <a:ea typeface="方正姚体" panose="02010601030101010101" pitchFamily="2" charset="-122"/>
              </a:rPr>
              <a:t>发送</a:t>
            </a:r>
            <a:r>
              <a:rPr lang="en-US" altLang="zh-CN" b="1" dirty="0">
                <a:latin typeface="方正姚体" panose="02010601030101010101" pitchFamily="2" charset="-122"/>
                <a:ea typeface="方正姚体" panose="02010601030101010101" pitchFamily="2" charset="-122"/>
              </a:rPr>
              <a:t>Offer</a:t>
            </a:r>
            <a:r>
              <a:rPr lang="zh-CN" altLang="en-US" b="1" dirty="0">
                <a:latin typeface="方正姚体" panose="02010601030101010101" pitchFamily="2" charset="-122"/>
                <a:ea typeface="方正姚体" panose="02010601030101010101" pitchFamily="2" charset="-122"/>
              </a:rPr>
              <a:t>人数</a:t>
            </a:r>
          </a:p>
        </p:txBody>
      </p:sp>
      <p:sp>
        <p:nvSpPr>
          <p:cNvPr id="45" name="文本框 44"/>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招聘渠道效果分析</a:t>
            </a:r>
          </a:p>
        </p:txBody>
      </p:sp>
      <p:grpSp>
        <p:nvGrpSpPr>
          <p:cNvPr id="46" name="组合 45"/>
          <p:cNvGrpSpPr/>
          <p:nvPr/>
        </p:nvGrpSpPr>
        <p:grpSpPr>
          <a:xfrm>
            <a:off x="7749755" y="535782"/>
            <a:ext cx="779521" cy="159656"/>
            <a:chOff x="8066812" y="1215459"/>
            <a:chExt cx="1077188" cy="210681"/>
          </a:xfrm>
        </p:grpSpPr>
        <p:cxnSp>
          <p:nvCxnSpPr>
            <p:cNvPr id="47" name="直接连接符 4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3590322" y="537810"/>
            <a:ext cx="779521" cy="159656"/>
            <a:chOff x="8066812" y="1215459"/>
            <a:chExt cx="1077188" cy="210681"/>
          </a:xfrm>
          <a:scene3d>
            <a:camera prst="orthographicFront">
              <a:rot lat="0" lon="0" rev="10800000"/>
            </a:camera>
            <a:lightRig rig="threePt" dir="t"/>
          </a:scene3d>
        </p:grpSpPr>
        <p:cxnSp>
          <p:nvCxnSpPr>
            <p:cNvPr id="50" name="直接连接符 4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3" name="图表 52"/>
          <p:cNvGraphicFramePr/>
          <p:nvPr>
            <p:extLst>
              <p:ext uri="{D42A27DB-BD31-4B8C-83A1-F6EECF244321}">
                <p14:modId xmlns:p14="http://schemas.microsoft.com/office/powerpoint/2010/main" val="1724737646"/>
              </p:ext>
            </p:extLst>
          </p:nvPr>
        </p:nvGraphicFramePr>
        <p:xfrm>
          <a:off x="558800" y="2251444"/>
          <a:ext cx="5168900" cy="3893166"/>
        </p:xfrm>
        <a:graphic>
          <a:graphicData uri="http://schemas.openxmlformats.org/drawingml/2006/chart">
            <c:chart xmlns:c="http://schemas.openxmlformats.org/drawingml/2006/chart" xmlns:r="http://schemas.openxmlformats.org/officeDocument/2006/relationships" r:id="rId4"/>
          </a:graphicData>
        </a:graphic>
      </p:graphicFrame>
      <p:grpSp>
        <p:nvGrpSpPr>
          <p:cNvPr id="54" name="组合 53"/>
          <p:cNvGrpSpPr/>
          <p:nvPr/>
        </p:nvGrpSpPr>
        <p:grpSpPr>
          <a:xfrm>
            <a:off x="558800" y="6350894"/>
            <a:ext cx="1508284" cy="317922"/>
            <a:chOff x="171004" y="6058074"/>
            <a:chExt cx="1661701" cy="350260"/>
          </a:xfrm>
        </p:grpSpPr>
        <p:sp>
          <p:nvSpPr>
            <p:cNvPr id="55"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56" name="直接连接符 55"/>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7862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文本框 44"/>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年度各部门录用人数</a:t>
            </a:r>
          </a:p>
        </p:txBody>
      </p:sp>
      <p:grpSp>
        <p:nvGrpSpPr>
          <p:cNvPr id="46" name="组合 45"/>
          <p:cNvGrpSpPr/>
          <p:nvPr/>
        </p:nvGrpSpPr>
        <p:grpSpPr>
          <a:xfrm>
            <a:off x="7749755" y="535782"/>
            <a:ext cx="779521" cy="159656"/>
            <a:chOff x="8066812" y="1215459"/>
            <a:chExt cx="1077188" cy="210681"/>
          </a:xfrm>
        </p:grpSpPr>
        <p:cxnSp>
          <p:nvCxnSpPr>
            <p:cNvPr id="47" name="直接连接符 4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3590322" y="537810"/>
            <a:ext cx="779521" cy="159656"/>
            <a:chOff x="8066812" y="1215459"/>
            <a:chExt cx="1077188" cy="210681"/>
          </a:xfrm>
          <a:scene3d>
            <a:camera prst="orthographicFront">
              <a:rot lat="0" lon="0" rev="10800000"/>
            </a:camera>
            <a:lightRig rig="threePt" dir="t"/>
          </a:scene3d>
        </p:grpSpPr>
        <p:cxnSp>
          <p:nvCxnSpPr>
            <p:cNvPr id="50" name="直接连接符 4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3" name="图表 52"/>
          <p:cNvGraphicFramePr/>
          <p:nvPr>
            <p:extLst>
              <p:ext uri="{D42A27DB-BD31-4B8C-83A1-F6EECF244321}">
                <p14:modId xmlns:p14="http://schemas.microsoft.com/office/powerpoint/2010/main" val="2757736542"/>
              </p:ext>
            </p:extLst>
          </p:nvPr>
        </p:nvGraphicFramePr>
        <p:xfrm>
          <a:off x="1694995" y="1140856"/>
          <a:ext cx="8827862" cy="4839029"/>
        </p:xfrm>
        <a:graphic>
          <a:graphicData uri="http://schemas.openxmlformats.org/drawingml/2006/chart">
            <c:chart xmlns:c="http://schemas.openxmlformats.org/drawingml/2006/chart" xmlns:r="http://schemas.openxmlformats.org/officeDocument/2006/relationships" r:id="rId3"/>
          </a:graphicData>
        </a:graphic>
      </p:graphicFrame>
      <p:grpSp>
        <p:nvGrpSpPr>
          <p:cNvPr id="54" name="组合 53"/>
          <p:cNvGrpSpPr/>
          <p:nvPr/>
        </p:nvGrpSpPr>
        <p:grpSpPr>
          <a:xfrm>
            <a:off x="1694995" y="6173044"/>
            <a:ext cx="1508284" cy="317922"/>
            <a:chOff x="171004" y="6058074"/>
            <a:chExt cx="1661701" cy="350260"/>
          </a:xfrm>
        </p:grpSpPr>
        <p:sp>
          <p:nvSpPr>
            <p:cNvPr id="55"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56" name="直接连接符 55"/>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694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圆角矩形 4"/>
          <p:cNvSpPr/>
          <p:nvPr/>
        </p:nvSpPr>
        <p:spPr>
          <a:xfrm>
            <a:off x="1016000" y="1944915"/>
            <a:ext cx="9797143" cy="4136571"/>
          </a:xfrm>
          <a:prstGeom prst="roundRect">
            <a:avLst>
              <a:gd name="adj" fmla="val 7193"/>
            </a:avLst>
          </a:prstGeom>
          <a:solidFill>
            <a:schemeClr val="bg1"/>
          </a:solidFill>
          <a:ln>
            <a:noFill/>
          </a:ln>
          <a:effectLst>
            <a:glow rad="101600">
              <a:schemeClr val="accent3">
                <a:satMod val="175000"/>
                <a:alpha val="40000"/>
              </a:schemeClr>
            </a:glow>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年度招聘总投入分析</a:t>
            </a:r>
          </a:p>
        </p:txBody>
      </p:sp>
      <p:graphicFrame>
        <p:nvGraphicFramePr>
          <p:cNvPr id="3" name="表格 2"/>
          <p:cNvGraphicFramePr>
            <a:graphicFrameLocks noGrp="1"/>
          </p:cNvGraphicFramePr>
          <p:nvPr>
            <p:extLst>
              <p:ext uri="{D42A27DB-BD31-4B8C-83A1-F6EECF244321}">
                <p14:modId xmlns:p14="http://schemas.microsoft.com/office/powerpoint/2010/main" val="1205991671"/>
              </p:ext>
            </p:extLst>
          </p:nvPr>
        </p:nvGraphicFramePr>
        <p:xfrm>
          <a:off x="1364116" y="2110936"/>
          <a:ext cx="7292160" cy="3810892"/>
        </p:xfrm>
        <a:graphic>
          <a:graphicData uri="http://schemas.openxmlformats.org/drawingml/2006/table">
            <a:tbl>
              <a:tblPr firstRow="1" bandRow="1">
                <a:tableStyleId>{5C22544A-7EE6-4342-B048-85BDC9FD1C3A}</a:tableStyleId>
              </a:tblPr>
              <a:tblGrid>
                <a:gridCol w="1823040">
                  <a:extLst>
                    <a:ext uri="{9D8B030D-6E8A-4147-A177-3AD203B41FA5}">
                      <a16:colId xmlns:a16="http://schemas.microsoft.com/office/drawing/2014/main" val="20000"/>
                    </a:ext>
                  </a:extLst>
                </a:gridCol>
                <a:gridCol w="1823040">
                  <a:extLst>
                    <a:ext uri="{9D8B030D-6E8A-4147-A177-3AD203B41FA5}">
                      <a16:colId xmlns:a16="http://schemas.microsoft.com/office/drawing/2014/main" val="20001"/>
                    </a:ext>
                  </a:extLst>
                </a:gridCol>
                <a:gridCol w="1823040">
                  <a:extLst>
                    <a:ext uri="{9D8B030D-6E8A-4147-A177-3AD203B41FA5}">
                      <a16:colId xmlns:a16="http://schemas.microsoft.com/office/drawing/2014/main" val="20002"/>
                    </a:ext>
                  </a:extLst>
                </a:gridCol>
                <a:gridCol w="1823040">
                  <a:extLst>
                    <a:ext uri="{9D8B030D-6E8A-4147-A177-3AD203B41FA5}">
                      <a16:colId xmlns:a16="http://schemas.microsoft.com/office/drawing/2014/main" val="20003"/>
                    </a:ext>
                  </a:extLst>
                </a:gridCol>
              </a:tblGrid>
              <a:tr h="748510">
                <a:tc>
                  <a:txBody>
                    <a:bodyPr/>
                    <a:lstStyle/>
                    <a:p>
                      <a:pPr algn="ctr"/>
                      <a:r>
                        <a:rPr lang="zh-CN" altLang="en-US" sz="2000" dirty="0">
                          <a:solidFill>
                            <a:srgbClr val="E1AB0B"/>
                          </a:solidFill>
                          <a:latin typeface="方正姚体" panose="02010601030101010101" pitchFamily="2" charset="-122"/>
                          <a:ea typeface="方正姚体" panose="02010601030101010101" pitchFamily="2" charset="-122"/>
                        </a:rPr>
                        <a:t>直接招聘成本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rgbClr val="E1AB0B"/>
                          </a:solidFill>
                          <a:latin typeface="方正姚体" panose="02010601030101010101" pitchFamily="2" charset="-122"/>
                          <a:ea typeface="方正姚体" panose="02010601030101010101" pitchFamily="2" charset="-122"/>
                        </a:rPr>
                        <a:t>金额</a:t>
                      </a:r>
                      <a:r>
                        <a:rPr lang="en-US" altLang="zh-CN" sz="2000" dirty="0">
                          <a:solidFill>
                            <a:srgbClr val="E1AB0B"/>
                          </a:solidFill>
                          <a:latin typeface="方正姚体" panose="02010601030101010101" pitchFamily="2" charset="-122"/>
                          <a:ea typeface="方正姚体" panose="02010601030101010101" pitchFamily="2" charset="-122"/>
                        </a:rPr>
                        <a:t>/</a:t>
                      </a:r>
                      <a:r>
                        <a:rPr lang="zh-CN" altLang="en-US" sz="2000" dirty="0">
                          <a:solidFill>
                            <a:srgbClr val="E1AB0B"/>
                          </a:solidFill>
                          <a:latin typeface="方正姚体" panose="02010601030101010101" pitchFamily="2" charset="-122"/>
                          <a:ea typeface="方正姚体" panose="02010601030101010101" pitchFamily="2" charset="-122"/>
                        </a:rPr>
                        <a:t>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rgbClr val="E1AB0B"/>
                          </a:solidFill>
                          <a:latin typeface="方正姚体" panose="02010601030101010101" pitchFamily="2" charset="-122"/>
                          <a:ea typeface="方正姚体" panose="02010601030101010101" pitchFamily="2" charset="-122"/>
                        </a:rPr>
                        <a:t>间接招聘成本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rgbClr val="E1AB0B"/>
                          </a:solidFill>
                          <a:latin typeface="方正姚体" panose="02010601030101010101" pitchFamily="2" charset="-122"/>
                          <a:ea typeface="方正姚体" panose="02010601030101010101" pitchFamily="2" charset="-122"/>
                        </a:rPr>
                        <a:t>金额</a:t>
                      </a:r>
                      <a:r>
                        <a:rPr lang="en-US" altLang="zh-CN" sz="2000" dirty="0">
                          <a:solidFill>
                            <a:srgbClr val="E1AB0B"/>
                          </a:solidFill>
                          <a:latin typeface="方正姚体" panose="02010601030101010101" pitchFamily="2" charset="-122"/>
                          <a:ea typeface="方正姚体" panose="02010601030101010101" pitchFamily="2" charset="-122"/>
                        </a:rPr>
                        <a:t>/</a:t>
                      </a:r>
                      <a:r>
                        <a:rPr lang="zh-CN" altLang="en-US" sz="2000" dirty="0">
                          <a:solidFill>
                            <a:srgbClr val="E1AB0B"/>
                          </a:solidFill>
                          <a:latin typeface="方正姚体" panose="02010601030101010101" pitchFamily="2" charset="-122"/>
                          <a:ea typeface="方正姚体" panose="02010601030101010101" pitchFamily="2" charset="-122"/>
                        </a:rPr>
                        <a:t>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020794">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招聘渠道费</a:t>
                      </a:r>
                      <a:endParaRPr lang="en-US" altLang="zh-CN" dirty="0">
                        <a:solidFill>
                          <a:schemeClr val="tx1"/>
                        </a:solidFill>
                        <a:latin typeface="方正姚体" panose="02010601030101010101" pitchFamily="2" charset="-122"/>
                        <a:ea typeface="方正姚体" panose="02010601030101010101" pitchFamily="2" charset="-122"/>
                      </a:endParaRPr>
                    </a:p>
                    <a:p>
                      <a:pPr algn="ctr">
                        <a:lnSpc>
                          <a:spcPct val="150000"/>
                        </a:lnSpc>
                      </a:pPr>
                      <a:r>
                        <a:rPr lang="zh-CN" altLang="en-US" sz="900" dirty="0">
                          <a:solidFill>
                            <a:schemeClr val="tx1"/>
                          </a:solidFill>
                          <a:latin typeface="方正姚体" panose="02010601030101010101" pitchFamily="2" charset="-122"/>
                          <a:ea typeface="方正姚体" panose="02010601030101010101" pitchFamily="2" charset="-122"/>
                        </a:rPr>
                        <a:t>招聘会、广告渠道、网络渠道、中介猎头、员工内推奖金</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altLang="zh-CN" dirty="0">
                          <a:solidFill>
                            <a:schemeClr val="tx1"/>
                          </a:solidFill>
                          <a:latin typeface="方正姚体" panose="02010601030101010101" pitchFamily="2" charset="-122"/>
                          <a:ea typeface="方正姚体" panose="02010601030101010101" pitchFamily="2" charset="-122"/>
                        </a:rPr>
                        <a:t>100000</a:t>
                      </a:r>
                      <a:endParaRPr lang="zh-CN" altLang="en-US"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招聘人员工资</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altLang="zh-CN" dirty="0">
                          <a:solidFill>
                            <a:schemeClr val="tx1"/>
                          </a:solidFill>
                          <a:latin typeface="方正姚体" panose="02010601030101010101" pitchFamily="2" charset="-122"/>
                          <a:ea typeface="方正姚体" panose="02010601030101010101" pitchFamily="2" charset="-122"/>
                        </a:rPr>
                        <a:t>50000</a:t>
                      </a:r>
                      <a:endParaRPr lang="zh-CN" altLang="en-US"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020794">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物料制作费</a:t>
                      </a:r>
                      <a:endParaRPr lang="en-US" altLang="zh-CN" dirty="0">
                        <a:solidFill>
                          <a:schemeClr val="tx1"/>
                        </a:solidFill>
                        <a:latin typeface="方正姚体" panose="02010601030101010101" pitchFamily="2" charset="-122"/>
                        <a:ea typeface="方正姚体" panose="02010601030101010101" pitchFamily="2" charset="-122"/>
                      </a:endParaRPr>
                    </a:p>
                    <a:p>
                      <a:pPr marL="0" algn="ctr" defTabSz="914400" rtl="0" eaLnBrk="1" latinLnBrk="0" hangingPunct="1">
                        <a:lnSpc>
                          <a:spcPct val="150000"/>
                        </a:lnSpc>
                      </a:pPr>
                      <a:r>
                        <a:rPr lang="zh-CN" altLang="en-US" sz="900" kern="1200" dirty="0">
                          <a:solidFill>
                            <a:schemeClr val="tx1"/>
                          </a:solidFill>
                          <a:latin typeface="方正姚体" panose="02010601030101010101" pitchFamily="2" charset="-122"/>
                          <a:ea typeface="方正姚体" panose="02010601030101010101" pitchFamily="2" charset="-122"/>
                          <a:cs typeface="+mn-cs"/>
                        </a:rPr>
                        <a:t>横幅、易拉宝、宣传单、图片文字等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altLang="zh-CN" dirty="0">
                          <a:solidFill>
                            <a:schemeClr val="tx1"/>
                          </a:solidFill>
                          <a:latin typeface="方正姚体" panose="02010601030101010101" pitchFamily="2" charset="-122"/>
                          <a:ea typeface="方正姚体" panose="02010601030101010101" pitchFamily="2" charset="-122"/>
                        </a:rPr>
                        <a:t>5000</a:t>
                      </a:r>
                      <a:endParaRPr lang="zh-CN" altLang="en-US"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管理费用</a:t>
                      </a:r>
                      <a:endParaRPr lang="en-US" altLang="zh-CN" dirty="0">
                        <a:solidFill>
                          <a:schemeClr val="tx1"/>
                        </a:solidFill>
                        <a:latin typeface="方正姚体" panose="02010601030101010101" pitchFamily="2" charset="-122"/>
                        <a:ea typeface="方正姚体" panose="02010601030101010101" pitchFamily="2" charset="-122"/>
                      </a:endParaRPr>
                    </a:p>
                    <a:p>
                      <a:pPr marL="0" algn="ctr" defTabSz="914400" rtl="0" eaLnBrk="1" latinLnBrk="0" hangingPunct="1">
                        <a:lnSpc>
                          <a:spcPct val="150000"/>
                        </a:lnSpc>
                      </a:pPr>
                      <a:r>
                        <a:rPr lang="zh-CN" altLang="en-US" sz="900" kern="1200" dirty="0">
                          <a:solidFill>
                            <a:schemeClr val="tx1"/>
                          </a:solidFill>
                          <a:latin typeface="方正姚体" panose="02010601030101010101" pitchFamily="2" charset="-122"/>
                          <a:ea typeface="方正姚体" panose="02010601030101010101" pitchFamily="2" charset="-122"/>
                          <a:cs typeface="+mn-cs"/>
                        </a:rPr>
                        <a:t>因招聘而产生的通讯费、饭费、交通费等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altLang="zh-CN" dirty="0">
                          <a:solidFill>
                            <a:schemeClr val="tx1"/>
                          </a:solidFill>
                          <a:latin typeface="方正姚体" panose="02010601030101010101" pitchFamily="2" charset="-122"/>
                          <a:ea typeface="方正姚体" panose="02010601030101010101" pitchFamily="2" charset="-122"/>
                        </a:rPr>
                        <a:t>3000</a:t>
                      </a:r>
                      <a:endParaRPr lang="zh-CN" altLang="en-US"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020794">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小计</a:t>
                      </a:r>
                      <a:endParaRPr lang="en-US" altLang="zh-CN"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altLang="zh-CN" dirty="0">
                          <a:solidFill>
                            <a:schemeClr val="tx1"/>
                          </a:solidFill>
                          <a:latin typeface="方正姚体" panose="02010601030101010101" pitchFamily="2" charset="-122"/>
                          <a:ea typeface="方正姚体" panose="02010601030101010101" pitchFamily="2" charset="-122"/>
                        </a:rPr>
                        <a:t>105000</a:t>
                      </a:r>
                      <a:endParaRPr lang="zh-CN" altLang="en-US"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dirty="0">
                          <a:solidFill>
                            <a:schemeClr val="tx1"/>
                          </a:solidFill>
                          <a:latin typeface="方正姚体" panose="02010601030101010101" pitchFamily="2" charset="-122"/>
                          <a:ea typeface="方正姚体" panose="02010601030101010101" pitchFamily="2" charset="-122"/>
                        </a:rPr>
                        <a:t>小计</a:t>
                      </a:r>
                      <a:endParaRPr lang="en-US" altLang="zh-CN"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altLang="zh-CN" dirty="0">
                          <a:solidFill>
                            <a:schemeClr val="tx1"/>
                          </a:solidFill>
                          <a:latin typeface="方正姚体" panose="02010601030101010101" pitchFamily="2" charset="-122"/>
                          <a:ea typeface="方正姚体" panose="02010601030101010101" pitchFamily="2" charset="-122"/>
                        </a:rPr>
                        <a:t>53000</a:t>
                      </a:r>
                      <a:endParaRPr lang="zh-CN" altLang="en-US" dirty="0">
                        <a:solidFill>
                          <a:schemeClr val="tx1"/>
                        </a:solidFill>
                        <a:latin typeface="方正姚体" panose="02010601030101010101" pitchFamily="2" charset="-122"/>
                        <a:ea typeface="方正姚体" panose="02010601030101010101"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15" name="圆角矩形 14"/>
          <p:cNvSpPr/>
          <p:nvPr/>
        </p:nvSpPr>
        <p:spPr>
          <a:xfrm>
            <a:off x="8656276" y="1799773"/>
            <a:ext cx="2309267" cy="4434114"/>
          </a:xfrm>
          <a:prstGeom prst="roundRect">
            <a:avLst>
              <a:gd name="adj" fmla="val 7193"/>
            </a:avLst>
          </a:prstGeom>
          <a:solidFill>
            <a:srgbClr val="E1AB0B"/>
          </a:solidFill>
          <a:ln>
            <a:noFill/>
          </a:ln>
          <a:effectLst>
            <a:glow rad="101600">
              <a:schemeClr val="accent3">
                <a:satMod val="175000"/>
                <a:alpha val="40000"/>
              </a:schemeClr>
            </a:glow>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p:cNvSpPr/>
          <p:nvPr/>
        </p:nvSpPr>
        <p:spPr>
          <a:xfrm>
            <a:off x="8688646" y="3592678"/>
            <a:ext cx="2244525" cy="584775"/>
          </a:xfrm>
          <a:prstGeom prst="rect">
            <a:avLst/>
          </a:prstGeom>
          <a:effectLst>
            <a:glow rad="101600">
              <a:schemeClr val="accent3">
                <a:satMod val="175000"/>
                <a:alpha val="40000"/>
              </a:schemeClr>
            </a:glow>
          </a:effectLst>
        </p:spPr>
        <p:txBody>
          <a:bodyPr wrap="none">
            <a:spAutoFit/>
          </a:bodyPr>
          <a:lstStyle/>
          <a:p>
            <a:r>
              <a:rPr lang="zh-CN" altLang="en-US" sz="3200" b="1" dirty="0">
                <a:solidFill>
                  <a:schemeClr val="bg1"/>
                </a:solidFill>
                <a:latin typeface="方正姚体" panose="02010601030101010101" pitchFamily="2" charset="-122"/>
                <a:ea typeface="方正姚体" panose="02010601030101010101" pitchFamily="2" charset="-122"/>
              </a:rPr>
              <a:t>招聘总投入</a:t>
            </a:r>
            <a:endParaRPr lang="zh-CN" altLang="en-US" sz="3200" dirty="0">
              <a:solidFill>
                <a:schemeClr val="bg1"/>
              </a:solidFill>
            </a:endParaRPr>
          </a:p>
        </p:txBody>
      </p:sp>
      <p:sp>
        <p:nvSpPr>
          <p:cNvPr id="17" name="矩形 16"/>
          <p:cNvSpPr/>
          <p:nvPr/>
        </p:nvSpPr>
        <p:spPr>
          <a:xfrm>
            <a:off x="8688646" y="4568763"/>
            <a:ext cx="2364750" cy="584775"/>
          </a:xfrm>
          <a:prstGeom prst="rect">
            <a:avLst/>
          </a:prstGeom>
          <a:effectLst>
            <a:glow rad="101600">
              <a:schemeClr val="accent3">
                <a:satMod val="175000"/>
                <a:alpha val="40000"/>
              </a:schemeClr>
            </a:glow>
          </a:effectLst>
        </p:spPr>
        <p:txBody>
          <a:bodyPr wrap="none">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158000</a:t>
            </a:r>
            <a:r>
              <a:rPr lang="zh-CN" altLang="en-US" sz="3200" b="1" dirty="0">
                <a:solidFill>
                  <a:schemeClr val="bg1"/>
                </a:solidFill>
                <a:latin typeface="方正姚体" panose="02010601030101010101" pitchFamily="2" charset="-122"/>
                <a:ea typeface="方正姚体" panose="02010601030101010101" pitchFamily="2" charset="-122"/>
              </a:rPr>
              <a:t>元</a:t>
            </a:r>
            <a:r>
              <a:rPr lang="en-US" altLang="zh-CN" sz="3200" b="1" dirty="0">
                <a:solidFill>
                  <a:schemeClr val="bg1"/>
                </a:solidFill>
                <a:latin typeface="方正姚体" panose="02010601030101010101" pitchFamily="2" charset="-122"/>
                <a:ea typeface="方正姚体" panose="02010601030101010101" pitchFamily="2" charset="-122"/>
              </a:rPr>
              <a:t>/</a:t>
            </a:r>
            <a:r>
              <a:rPr lang="zh-CN" altLang="en-US" sz="3200" b="1" dirty="0">
                <a:solidFill>
                  <a:schemeClr val="bg1"/>
                </a:solidFill>
                <a:latin typeface="方正姚体" panose="02010601030101010101" pitchFamily="2" charset="-122"/>
                <a:ea typeface="方正姚体" panose="02010601030101010101" pitchFamily="2" charset="-122"/>
              </a:rPr>
              <a:t>年</a:t>
            </a:r>
            <a:endParaRPr lang="zh-CN" altLang="en-US" sz="3200" dirty="0">
              <a:solidFill>
                <a:schemeClr val="bg1"/>
              </a:solidFill>
            </a:endParaRP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0370" y="2130679"/>
            <a:ext cx="1101075" cy="1101075"/>
          </a:xfrm>
          <a:prstGeom prst="rect">
            <a:avLst/>
          </a:prstGeom>
          <a:effectLst>
            <a:glow rad="101600">
              <a:schemeClr val="accent3">
                <a:satMod val="175000"/>
                <a:alpha val="40000"/>
              </a:schemeClr>
            </a:glow>
          </a:effectLst>
        </p:spPr>
      </p:pic>
      <p:grpSp>
        <p:nvGrpSpPr>
          <p:cNvPr id="10" name="组合 9"/>
          <p:cNvGrpSpPr/>
          <p:nvPr/>
        </p:nvGrpSpPr>
        <p:grpSpPr>
          <a:xfrm>
            <a:off x="7876755" y="535782"/>
            <a:ext cx="779521" cy="159656"/>
            <a:chOff x="8066812" y="1215459"/>
            <a:chExt cx="1077188" cy="210681"/>
          </a:xfrm>
        </p:grpSpPr>
        <p:cxnSp>
          <p:nvCxnSpPr>
            <p:cNvPr id="11" name="直接连接符 1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476022" y="535782"/>
            <a:ext cx="779521" cy="159656"/>
            <a:chOff x="8066812" y="1215459"/>
            <a:chExt cx="1077188" cy="210681"/>
          </a:xfrm>
          <a:scene3d>
            <a:camera prst="orthographicFront">
              <a:rot lat="0" lon="0" rev="10800000"/>
            </a:camera>
            <a:lightRig rig="threePt" dir="t"/>
          </a:scene3d>
        </p:grpSpPr>
        <p:cxnSp>
          <p:nvCxnSpPr>
            <p:cNvPr id="16" name="直接连接符 1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12184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41877" y="3921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年度招聘总投入分析</a:t>
            </a:r>
          </a:p>
        </p:txBody>
      </p:sp>
      <p:grpSp>
        <p:nvGrpSpPr>
          <p:cNvPr id="11" name="组合 10"/>
          <p:cNvGrpSpPr/>
          <p:nvPr/>
        </p:nvGrpSpPr>
        <p:grpSpPr>
          <a:xfrm>
            <a:off x="1160916" y="1973944"/>
            <a:ext cx="9797143" cy="4136571"/>
            <a:chOff x="1016000" y="1944915"/>
            <a:chExt cx="9797143" cy="4136571"/>
          </a:xfrm>
        </p:grpSpPr>
        <p:sp>
          <p:nvSpPr>
            <p:cNvPr id="12" name="圆角矩形 11"/>
            <p:cNvSpPr/>
            <p:nvPr/>
          </p:nvSpPr>
          <p:spPr>
            <a:xfrm>
              <a:off x="1016000" y="1944915"/>
              <a:ext cx="9797143" cy="4136571"/>
            </a:xfrm>
            <a:prstGeom prst="roundRect">
              <a:avLst>
                <a:gd name="adj" fmla="val 45439"/>
              </a:avLst>
            </a:prstGeom>
            <a:solidFill>
              <a:schemeClr val="bg1"/>
            </a:solidFill>
            <a:ln>
              <a:noFill/>
            </a:ln>
            <a:effectLst>
              <a:glow rad="101600">
                <a:schemeClr val="accent3">
                  <a:satMod val="175000"/>
                  <a:alpha val="40000"/>
                </a:schemeClr>
              </a:glow>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a:off x="5914571" y="1944915"/>
              <a:ext cx="4898572" cy="4136571"/>
            </a:xfrm>
            <a:custGeom>
              <a:avLst/>
              <a:gdLst>
                <a:gd name="connsiteX0" fmla="*/ 0 w 4898572"/>
                <a:gd name="connsiteY0" fmla="*/ 0 h 4136571"/>
                <a:gd name="connsiteX1" fmla="*/ 3018956 w 4898572"/>
                <a:gd name="connsiteY1" fmla="*/ 0 h 4136571"/>
                <a:gd name="connsiteX2" fmla="*/ 4898572 w 4898572"/>
                <a:gd name="connsiteY2" fmla="*/ 1879616 h 4136571"/>
                <a:gd name="connsiteX3" fmla="*/ 4898572 w 4898572"/>
                <a:gd name="connsiteY3" fmla="*/ 2256955 h 4136571"/>
                <a:gd name="connsiteX4" fmla="*/ 3018956 w 4898572"/>
                <a:gd name="connsiteY4" fmla="*/ 4136571 h 4136571"/>
                <a:gd name="connsiteX5" fmla="*/ 0 w 4898572"/>
                <a:gd name="connsiteY5" fmla="*/ 4136571 h 413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8572" h="4136571">
                  <a:moveTo>
                    <a:pt x="0" y="0"/>
                  </a:moveTo>
                  <a:lnTo>
                    <a:pt x="3018956" y="0"/>
                  </a:lnTo>
                  <a:cubicBezTo>
                    <a:pt x="4057039" y="0"/>
                    <a:pt x="4898572" y="841533"/>
                    <a:pt x="4898572" y="1879616"/>
                  </a:cubicBezTo>
                  <a:lnTo>
                    <a:pt x="4898572" y="2256955"/>
                  </a:lnTo>
                  <a:cubicBezTo>
                    <a:pt x="4898572" y="3295038"/>
                    <a:pt x="4057039" y="4136571"/>
                    <a:pt x="3018956" y="4136571"/>
                  </a:cubicBezTo>
                  <a:lnTo>
                    <a:pt x="0" y="4136571"/>
                  </a:lnTo>
                  <a:close/>
                </a:path>
              </a:pathLst>
            </a:custGeom>
            <a:solidFill>
              <a:srgbClr val="E1AB0B"/>
            </a:solidFill>
            <a:ln>
              <a:noFill/>
            </a:ln>
            <a:effectLst>
              <a:glow rad="101600">
                <a:schemeClr val="accent3">
                  <a:satMod val="175000"/>
                  <a:alpha val="40000"/>
                </a:schemeClr>
              </a:glow>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aphicFrame>
        <p:nvGraphicFramePr>
          <p:cNvPr id="16" name="表格 15"/>
          <p:cNvGraphicFramePr>
            <a:graphicFrameLocks noGrp="1"/>
          </p:cNvGraphicFramePr>
          <p:nvPr>
            <p:extLst/>
          </p:nvPr>
        </p:nvGraphicFramePr>
        <p:xfrm>
          <a:off x="1792173" y="3587750"/>
          <a:ext cx="8534630" cy="2190456"/>
        </p:xfrm>
        <a:graphic>
          <a:graphicData uri="http://schemas.openxmlformats.org/drawingml/2006/table">
            <a:tbl>
              <a:tblPr firstRow="1" bandRow="1">
                <a:tableStyleId>{5C22544A-7EE6-4342-B048-85BDC9FD1C3A}</a:tableStyleId>
              </a:tblPr>
              <a:tblGrid>
                <a:gridCol w="4267315">
                  <a:extLst>
                    <a:ext uri="{9D8B030D-6E8A-4147-A177-3AD203B41FA5}">
                      <a16:colId xmlns:a16="http://schemas.microsoft.com/office/drawing/2014/main" val="20000"/>
                    </a:ext>
                  </a:extLst>
                </a:gridCol>
                <a:gridCol w="4267315">
                  <a:extLst>
                    <a:ext uri="{9D8B030D-6E8A-4147-A177-3AD203B41FA5}">
                      <a16:colId xmlns:a16="http://schemas.microsoft.com/office/drawing/2014/main" val="20001"/>
                    </a:ext>
                  </a:extLst>
                </a:gridCol>
              </a:tblGrid>
              <a:tr h="540000">
                <a:tc>
                  <a:txBody>
                    <a:bodyPr/>
                    <a:lstStyle/>
                    <a:p>
                      <a:pPr algn="ctr"/>
                      <a:r>
                        <a:rPr lang="en-US" altLang="zh-CN" sz="3200" dirty="0">
                          <a:solidFill>
                            <a:schemeClr val="tx1"/>
                          </a:solidFill>
                          <a:latin typeface="方正姚体" panose="02010601030101010101" pitchFamily="2" charset="-122"/>
                          <a:ea typeface="方正姚体" panose="02010601030101010101" pitchFamily="2" charset="-122"/>
                        </a:rPr>
                        <a:t>300</a:t>
                      </a:r>
                      <a:r>
                        <a:rPr lang="zh-CN" altLang="en-US" sz="3200" dirty="0">
                          <a:solidFill>
                            <a:schemeClr val="tx1"/>
                          </a:solidFill>
                          <a:latin typeface="方正姚体" panose="02010601030101010101" pitchFamily="2" charset="-122"/>
                          <a:ea typeface="方正姚体" panose="02010601030101010101" pitchFamily="2" charset="-122"/>
                        </a:rPr>
                        <a:t>元</a:t>
                      </a:r>
                      <a:r>
                        <a:rPr lang="en-US" altLang="zh-CN" sz="3200" dirty="0">
                          <a:solidFill>
                            <a:schemeClr val="tx1"/>
                          </a:solidFill>
                          <a:latin typeface="方正姚体" panose="02010601030101010101" pitchFamily="2" charset="-122"/>
                          <a:ea typeface="方正姚体" panose="02010601030101010101" pitchFamily="2" charset="-122"/>
                        </a:rPr>
                        <a:t>/</a:t>
                      </a:r>
                      <a:r>
                        <a:rPr lang="zh-CN" altLang="en-US" sz="3200" dirty="0">
                          <a:solidFill>
                            <a:schemeClr val="tx1"/>
                          </a:solidFill>
                          <a:latin typeface="方正姚体" panose="02010601030101010101" pitchFamily="2" charset="-122"/>
                          <a:ea typeface="方正姚体" panose="02010601030101010101" pitchFamily="2" charset="-122"/>
                        </a:rPr>
                        <a:t>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3200" dirty="0">
                          <a:solidFill>
                            <a:schemeClr val="tx1"/>
                          </a:solidFill>
                          <a:latin typeface="方正姚体" panose="02010601030101010101" pitchFamily="2" charset="-122"/>
                          <a:ea typeface="方正姚体" panose="02010601030101010101" pitchFamily="2" charset="-122"/>
                        </a:rPr>
                        <a:t>500</a:t>
                      </a:r>
                      <a:r>
                        <a:rPr lang="zh-CN" altLang="en-US" sz="3200" dirty="0">
                          <a:solidFill>
                            <a:schemeClr val="tx1"/>
                          </a:solidFill>
                          <a:latin typeface="方正姚体" panose="02010601030101010101" pitchFamily="2" charset="-122"/>
                          <a:ea typeface="方正姚体" panose="02010601030101010101" pitchFamily="2" charset="-122"/>
                        </a:rPr>
                        <a:t>元</a:t>
                      </a:r>
                      <a:r>
                        <a:rPr lang="en-US" altLang="zh-CN" sz="3200" dirty="0">
                          <a:solidFill>
                            <a:schemeClr val="tx1"/>
                          </a:solidFill>
                          <a:latin typeface="方正姚体" panose="02010601030101010101" pitchFamily="2" charset="-122"/>
                          <a:ea typeface="方正姚体" panose="02010601030101010101" pitchFamily="2" charset="-122"/>
                        </a:rPr>
                        <a:t>/</a:t>
                      </a:r>
                      <a:r>
                        <a:rPr lang="zh-CN" altLang="en-US" sz="3200" dirty="0">
                          <a:solidFill>
                            <a:schemeClr val="tx1"/>
                          </a:solidFill>
                          <a:latin typeface="方正姚体" panose="02010601030101010101" pitchFamily="2" charset="-122"/>
                          <a:ea typeface="方正姚体" panose="02010601030101010101" pitchFamily="2" charset="-122"/>
                        </a:rPr>
                        <a:t>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40000">
                <a:tc>
                  <a:txBody>
                    <a:bodyPr/>
                    <a:lstStyle/>
                    <a:p>
                      <a:pPr algn="ctr"/>
                      <a:r>
                        <a:rPr lang="zh-CN" altLang="en-US" sz="2400" b="1" dirty="0">
                          <a:solidFill>
                            <a:schemeClr val="tx1"/>
                          </a:solidFill>
                          <a:latin typeface="方正姚体" panose="02010601030101010101" pitchFamily="2" charset="-122"/>
                          <a:ea typeface="方正姚体" panose="02010601030101010101" pitchFamily="2" charset="-122"/>
                        </a:rPr>
                        <a:t>年人均招聘成本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400" b="1" dirty="0">
                          <a:solidFill>
                            <a:schemeClr val="tx1"/>
                          </a:solidFill>
                          <a:latin typeface="方正姚体" panose="02010601030101010101" pitchFamily="2" charset="-122"/>
                          <a:ea typeface="方正姚体" panose="02010601030101010101" pitchFamily="2" charset="-122"/>
                        </a:rPr>
                        <a:t>年人均有效招聘成本</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071336">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年招聘总投入</a:t>
                      </a:r>
                      <a:r>
                        <a:rPr lang="en-US" altLang="zh-CN" dirty="0">
                          <a:solidFill>
                            <a:schemeClr val="tx1"/>
                          </a:solidFill>
                          <a:latin typeface="方正姚体" panose="02010601030101010101" pitchFamily="2" charset="-122"/>
                          <a:ea typeface="方正姚体" panose="02010601030101010101" pitchFamily="2" charset="-122"/>
                        </a:rPr>
                        <a:t>/</a:t>
                      </a:r>
                      <a:r>
                        <a:rPr lang="zh-CN" altLang="en-US" dirty="0">
                          <a:solidFill>
                            <a:schemeClr val="tx1"/>
                          </a:solidFill>
                          <a:latin typeface="方正姚体" panose="02010601030101010101" pitchFamily="2" charset="-122"/>
                          <a:ea typeface="方正姚体" panose="02010601030101010101" pitchFamily="2" charset="-122"/>
                        </a:rPr>
                        <a:t>录用总人数</a:t>
                      </a:r>
                      <a:endParaRPr lang="en-US" altLang="zh-CN" dirty="0">
                        <a:solidFill>
                          <a:schemeClr val="tx1"/>
                        </a:solidFill>
                        <a:latin typeface="方正姚体" panose="02010601030101010101" pitchFamily="2" charset="-122"/>
                        <a:ea typeface="方正姚体" panose="02010601030101010101" pitchFamily="2" charset="-122"/>
                      </a:endParaRPr>
                    </a:p>
                    <a:p>
                      <a:pPr algn="ctr">
                        <a:lnSpc>
                          <a:spcPct val="150000"/>
                        </a:lnSpc>
                      </a:pPr>
                      <a:r>
                        <a:rPr lang="zh-CN" altLang="en-US" sz="900" dirty="0">
                          <a:solidFill>
                            <a:schemeClr val="tx1"/>
                          </a:solidFill>
                          <a:latin typeface="方正姚体" panose="02010601030101010101" pitchFamily="2" charset="-122"/>
                          <a:ea typeface="方正姚体" panose="02010601030101010101" pitchFamily="2" charset="-122"/>
                        </a:rPr>
                        <a:t>（含试用期后未留用人员）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zh-CN" altLang="en-US" dirty="0">
                          <a:solidFill>
                            <a:schemeClr val="tx1"/>
                          </a:solidFill>
                          <a:latin typeface="方正姚体" panose="02010601030101010101" pitchFamily="2" charset="-122"/>
                          <a:ea typeface="方正姚体" panose="02010601030101010101" pitchFamily="2" charset="-122"/>
                        </a:rPr>
                        <a:t>年招聘总投入</a:t>
                      </a:r>
                      <a:r>
                        <a:rPr lang="en-US" altLang="zh-CN" dirty="0">
                          <a:solidFill>
                            <a:schemeClr val="tx1"/>
                          </a:solidFill>
                          <a:latin typeface="方正姚体" panose="02010601030101010101" pitchFamily="2" charset="-122"/>
                          <a:ea typeface="方正姚体" panose="02010601030101010101" pitchFamily="2" charset="-122"/>
                        </a:rPr>
                        <a:t>/</a:t>
                      </a:r>
                      <a:r>
                        <a:rPr lang="zh-CN" altLang="en-US" dirty="0">
                          <a:solidFill>
                            <a:schemeClr val="tx1"/>
                          </a:solidFill>
                          <a:latin typeface="方正姚体" panose="02010601030101010101" pitchFamily="2" charset="-122"/>
                          <a:ea typeface="方正姚体" panose="02010601030101010101" pitchFamily="2" charset="-122"/>
                        </a:rPr>
                        <a:t>签约人数</a:t>
                      </a:r>
                      <a:endParaRPr lang="en-US" altLang="zh-CN" dirty="0">
                        <a:solidFill>
                          <a:schemeClr val="tx1"/>
                        </a:solidFill>
                        <a:latin typeface="方正姚体" panose="02010601030101010101" pitchFamily="2" charset="-122"/>
                        <a:ea typeface="方正姚体" panose="02010601030101010101" pitchFamily="2" charset="-122"/>
                      </a:endParaRPr>
                    </a:p>
                    <a:p>
                      <a:pPr algn="ctr">
                        <a:lnSpc>
                          <a:spcPct val="150000"/>
                        </a:lnSpc>
                      </a:pPr>
                      <a:r>
                        <a:rPr lang="zh-CN" altLang="en-US" sz="900" kern="1200" dirty="0">
                          <a:solidFill>
                            <a:schemeClr val="tx1"/>
                          </a:solidFill>
                          <a:latin typeface="方正姚体" panose="02010601030101010101" pitchFamily="2" charset="-122"/>
                          <a:ea typeface="方正姚体" panose="02010601030101010101" pitchFamily="2" charset="-122"/>
                          <a:cs typeface="+mn-cs"/>
                        </a:rPr>
                        <a:t>（不含试用期后未留用人员）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3606" y="2336800"/>
            <a:ext cx="1204624" cy="1131102"/>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9528" y="2336801"/>
            <a:ext cx="1092200" cy="1092200"/>
          </a:xfrm>
          <a:prstGeom prst="rect">
            <a:avLst/>
          </a:prstGeom>
        </p:spPr>
      </p:pic>
      <p:grpSp>
        <p:nvGrpSpPr>
          <p:cNvPr id="10" name="组合 9"/>
          <p:cNvGrpSpPr/>
          <p:nvPr/>
        </p:nvGrpSpPr>
        <p:grpSpPr>
          <a:xfrm>
            <a:off x="7889455" y="599282"/>
            <a:ext cx="779521" cy="159656"/>
            <a:chOff x="8066812" y="1215459"/>
            <a:chExt cx="1077188" cy="210681"/>
          </a:xfrm>
        </p:grpSpPr>
        <p:cxnSp>
          <p:nvCxnSpPr>
            <p:cNvPr id="14" name="直接连接符 13"/>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488722" y="599282"/>
            <a:ext cx="779521" cy="159656"/>
            <a:chOff x="8066812" y="1215459"/>
            <a:chExt cx="1077188" cy="210681"/>
          </a:xfrm>
          <a:scene3d>
            <a:camera prst="orthographicFront">
              <a:rot lat="0" lon="0" rev="10800000"/>
            </a:camera>
            <a:lightRig rig="threePt" dir="t"/>
          </a:scene3d>
        </p:grpSpPr>
        <p:cxnSp>
          <p:nvCxnSpPr>
            <p:cNvPr id="18" name="直接连接符 17"/>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29706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 name="文本框 35"/>
          <p:cNvSpPr txBox="1"/>
          <p:nvPr/>
        </p:nvSpPr>
        <p:spPr>
          <a:xfrm>
            <a:off x="3334536" y="3365004"/>
            <a:ext cx="5449903" cy="1107996"/>
          </a:xfrm>
          <a:prstGeom prst="rect">
            <a:avLst/>
          </a:prstGeom>
          <a:noFill/>
        </p:spPr>
        <p:txBody>
          <a:bodyPr wrap="square" rtlCol="0">
            <a:spAutoFit/>
          </a:bodyPr>
          <a:lstStyle/>
          <a:p>
            <a:pPr algn="ctr"/>
            <a:r>
              <a:rPr lang="zh-CN" altLang="en-US" sz="6600" b="1" dirty="0">
                <a:solidFill>
                  <a:prstClr val="white"/>
                </a:solidFill>
                <a:latin typeface="方正姚体" panose="02010601030101010101" pitchFamily="2" charset="-122"/>
                <a:ea typeface="方正姚体" panose="02010601030101010101" pitchFamily="2" charset="-122"/>
              </a:rPr>
              <a:t>配置篇总结</a:t>
            </a:r>
          </a:p>
        </p:txBody>
      </p:sp>
      <p:pic>
        <p:nvPicPr>
          <p:cNvPr id="42" name="图片 41"/>
          <p:cNvPicPr>
            <a:picLocks noChangeAspect="1"/>
          </p:cNvPicPr>
          <p:nvPr/>
        </p:nvPicPr>
        <p:blipFill>
          <a:blip r:embed="rId3"/>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4"/>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5"/>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4"/>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3"/>
          <a:stretch>
            <a:fillRect/>
          </a:stretch>
        </p:blipFill>
        <p:spPr>
          <a:xfrm rot="18092221">
            <a:off x="-433952" y="5379369"/>
            <a:ext cx="2318592" cy="1308881"/>
          </a:xfrm>
          <a:prstGeom prst="rect">
            <a:avLst/>
          </a:prstGeom>
          <a:effectLst>
            <a:softEdge rad="317500"/>
          </a:effectLst>
        </p:spPr>
      </p:pic>
      <p:sp>
        <p:nvSpPr>
          <p:cNvPr id="2" name="椭圆 1"/>
          <p:cNvSpPr/>
          <p:nvPr/>
        </p:nvSpPr>
        <p:spPr>
          <a:xfrm>
            <a:off x="5176838" y="1556296"/>
            <a:ext cx="1765300" cy="1765300"/>
          </a:xfrm>
          <a:prstGeom prst="ellips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18937" y="1823362"/>
            <a:ext cx="1288264" cy="1200329"/>
          </a:xfrm>
          <a:prstGeom prst="rect">
            <a:avLst/>
          </a:prstGeom>
          <a:noFill/>
        </p:spPr>
        <p:txBody>
          <a:bodyPr wrap="square" rtlCol="0">
            <a:spAutoFit/>
          </a:bodyPr>
          <a:lstStyle/>
          <a:p>
            <a:r>
              <a:rPr lang="zh-CN" altLang="en-US" sz="7200" b="1" dirty="0">
                <a:solidFill>
                  <a:prstClr val="white"/>
                </a:solidFill>
                <a:latin typeface="微软雅黑" panose="020B0503020204020204" pitchFamily="34" charset="-122"/>
                <a:ea typeface="微软雅黑" panose="020B0503020204020204" pitchFamily="34" charset="-122"/>
              </a:rPr>
              <a:t>用</a:t>
            </a:r>
          </a:p>
        </p:txBody>
      </p:sp>
    </p:spTree>
    <p:extLst>
      <p:ext uri="{BB962C8B-B14F-4D97-AF65-F5344CB8AC3E}">
        <p14:creationId xmlns:p14="http://schemas.microsoft.com/office/powerpoint/2010/main" val="392635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4" name="四川"/>
          <p:cNvSpPr>
            <a:spLocks/>
          </p:cNvSpPr>
          <p:nvPr/>
        </p:nvSpPr>
        <p:spPr bwMode="auto">
          <a:xfrm>
            <a:off x="8278845" y="5259439"/>
            <a:ext cx="720000" cy="720000"/>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EAB207"/>
          </a:solidFill>
          <a:ln w="9525">
            <a:solidFill>
              <a:srgbClr val="EBB406"/>
            </a:solidFill>
            <a:round/>
            <a:headEnd/>
            <a:tailEnd/>
          </a:ln>
        </p:spPr>
        <p:txBody>
          <a:bodyPr/>
          <a:lstStyle/>
          <a:p>
            <a:endParaRPr lang="zh-CN" altLang="en-US"/>
          </a:p>
        </p:txBody>
      </p:sp>
      <p:sp>
        <p:nvSpPr>
          <p:cNvPr id="85" name="重庆"/>
          <p:cNvSpPr>
            <a:spLocks/>
          </p:cNvSpPr>
          <p:nvPr/>
        </p:nvSpPr>
        <p:spPr bwMode="auto">
          <a:xfrm>
            <a:off x="8278845" y="4003758"/>
            <a:ext cx="720000" cy="720000"/>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EAB207"/>
          </a:solidFill>
          <a:ln w="9525">
            <a:solidFill>
              <a:srgbClr val="EBB406"/>
            </a:solidFill>
            <a:round/>
            <a:headEnd/>
            <a:tailEnd/>
          </a:ln>
        </p:spPr>
        <p:txBody>
          <a:bodyPr/>
          <a:lstStyle/>
          <a:p>
            <a:endParaRPr lang="zh-CN" altLang="en-US"/>
          </a:p>
        </p:txBody>
      </p:sp>
      <p:sp>
        <p:nvSpPr>
          <p:cNvPr id="90" name="北京"/>
          <p:cNvSpPr>
            <a:spLocks/>
          </p:cNvSpPr>
          <p:nvPr/>
        </p:nvSpPr>
        <p:spPr bwMode="auto">
          <a:xfrm>
            <a:off x="8278845" y="2769579"/>
            <a:ext cx="720000" cy="72000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E1AB0B"/>
          </a:solidFill>
          <a:ln w="9525">
            <a:solidFill>
              <a:srgbClr val="EBB406"/>
            </a:solidFill>
            <a:round/>
            <a:headEnd/>
            <a:tailEnd/>
          </a:ln>
        </p:spPr>
        <p:txBody>
          <a:bodyPr/>
          <a:lstStyle/>
          <a:p>
            <a:endParaRPr lang="zh-CN" altLang="en-US"/>
          </a:p>
        </p:txBody>
      </p:sp>
      <p:sp>
        <p:nvSpPr>
          <p:cNvPr id="91" name="TextBox 331"/>
          <p:cNvSpPr txBox="1"/>
          <p:nvPr/>
        </p:nvSpPr>
        <p:spPr>
          <a:xfrm>
            <a:off x="9167821" y="2801653"/>
            <a:ext cx="1661701" cy="738664"/>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200</a:t>
            </a:r>
            <a:r>
              <a:rPr lang="zh-CN" altLang="en-US" sz="2400" b="1" dirty="0">
                <a:solidFill>
                  <a:schemeClr val="bg1"/>
                </a:solidFill>
                <a:latin typeface="方正姚体" panose="02010601030101010101" pitchFamily="2" charset="-122"/>
                <a:ea typeface="方正姚体" panose="02010601030101010101" pitchFamily="2" charset="-122"/>
              </a:rPr>
              <a:t>人</a:t>
            </a:r>
            <a:endParaRPr lang="en-US" altLang="zh-CN" sz="2400" b="1" dirty="0">
              <a:solidFill>
                <a:schemeClr val="bg1"/>
              </a:solidFill>
              <a:latin typeface="方正姚体" panose="02010601030101010101" pitchFamily="2" charset="-122"/>
              <a:ea typeface="方正姚体" panose="02010601030101010101" pitchFamily="2" charset="-122"/>
            </a:endParaRPr>
          </a:p>
          <a:p>
            <a:pPr algn="ctr"/>
            <a:r>
              <a:rPr lang="zh-CN" altLang="en-US" dirty="0">
                <a:solidFill>
                  <a:schemeClr val="bg1"/>
                </a:solidFill>
                <a:latin typeface="方正姚体" panose="02010601030101010101" pitchFamily="2" charset="-122"/>
                <a:ea typeface="方正姚体" panose="02010601030101010101" pitchFamily="2" charset="-122"/>
              </a:rPr>
              <a:t>北京总部</a:t>
            </a:r>
          </a:p>
        </p:txBody>
      </p:sp>
      <p:sp>
        <p:nvSpPr>
          <p:cNvPr id="93" name="TextBox 331"/>
          <p:cNvSpPr txBox="1"/>
          <p:nvPr/>
        </p:nvSpPr>
        <p:spPr>
          <a:xfrm>
            <a:off x="9167821" y="3940671"/>
            <a:ext cx="1661701" cy="738664"/>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100</a:t>
            </a:r>
            <a:r>
              <a:rPr lang="zh-CN" altLang="en-US" sz="2400" b="1" dirty="0">
                <a:solidFill>
                  <a:schemeClr val="bg1"/>
                </a:solidFill>
                <a:latin typeface="方正姚体" panose="02010601030101010101" pitchFamily="2" charset="-122"/>
                <a:ea typeface="方正姚体" panose="02010601030101010101" pitchFamily="2" charset="-122"/>
              </a:rPr>
              <a:t>人</a:t>
            </a:r>
            <a:endParaRPr lang="en-US" altLang="zh-CN" sz="2400" b="1" dirty="0">
              <a:solidFill>
                <a:schemeClr val="bg1"/>
              </a:solidFill>
              <a:latin typeface="方正姚体" panose="02010601030101010101" pitchFamily="2" charset="-122"/>
              <a:ea typeface="方正姚体" panose="02010601030101010101" pitchFamily="2" charset="-122"/>
            </a:endParaRPr>
          </a:p>
          <a:p>
            <a:pPr algn="ctr"/>
            <a:r>
              <a:rPr lang="zh-CN" altLang="en-US" dirty="0">
                <a:solidFill>
                  <a:schemeClr val="bg1"/>
                </a:solidFill>
                <a:latin typeface="方正姚体" panose="02010601030101010101" pitchFamily="2" charset="-122"/>
                <a:ea typeface="方正姚体" panose="02010601030101010101" pitchFamily="2" charset="-122"/>
              </a:rPr>
              <a:t>重庆分公司</a:t>
            </a:r>
          </a:p>
        </p:txBody>
      </p:sp>
      <p:sp>
        <p:nvSpPr>
          <p:cNvPr id="95" name="TextBox 331"/>
          <p:cNvSpPr txBox="1"/>
          <p:nvPr/>
        </p:nvSpPr>
        <p:spPr>
          <a:xfrm>
            <a:off x="9167821" y="5079689"/>
            <a:ext cx="1661701" cy="738664"/>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150</a:t>
            </a:r>
            <a:r>
              <a:rPr lang="zh-CN" altLang="en-US" sz="2400" b="1" dirty="0">
                <a:solidFill>
                  <a:schemeClr val="bg1"/>
                </a:solidFill>
                <a:latin typeface="方正姚体" panose="02010601030101010101" pitchFamily="2" charset="-122"/>
                <a:ea typeface="方正姚体" panose="02010601030101010101" pitchFamily="2" charset="-122"/>
              </a:rPr>
              <a:t>人</a:t>
            </a:r>
            <a:endParaRPr lang="en-US" altLang="zh-CN" sz="2400" b="1" dirty="0">
              <a:solidFill>
                <a:schemeClr val="bg1"/>
              </a:solidFill>
              <a:latin typeface="方正姚体" panose="02010601030101010101" pitchFamily="2" charset="-122"/>
              <a:ea typeface="方正姚体" panose="02010601030101010101" pitchFamily="2" charset="-122"/>
            </a:endParaRPr>
          </a:p>
          <a:p>
            <a:pPr algn="ctr"/>
            <a:r>
              <a:rPr lang="zh-CN" altLang="en-US" dirty="0">
                <a:solidFill>
                  <a:schemeClr val="bg1"/>
                </a:solidFill>
                <a:latin typeface="方正姚体" panose="02010601030101010101" pitchFamily="2" charset="-122"/>
                <a:ea typeface="方正姚体" panose="02010601030101010101" pitchFamily="2" charset="-122"/>
              </a:rPr>
              <a:t>四川分公司</a:t>
            </a:r>
          </a:p>
        </p:txBody>
      </p:sp>
      <p:sp>
        <p:nvSpPr>
          <p:cNvPr id="324" name="文本框 323"/>
          <p:cNvSpPr txBox="1"/>
          <p:nvPr/>
        </p:nvSpPr>
        <p:spPr>
          <a:xfrm>
            <a:off x="3730172" y="247282"/>
            <a:ext cx="4658631"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各分公司员工人数结构分析</a:t>
            </a:r>
          </a:p>
        </p:txBody>
      </p:sp>
      <p:sp>
        <p:nvSpPr>
          <p:cNvPr id="86" name="椭圆 85"/>
          <p:cNvSpPr/>
          <p:nvPr/>
        </p:nvSpPr>
        <p:spPr>
          <a:xfrm>
            <a:off x="3423861" y="4581642"/>
            <a:ext cx="746003" cy="685248"/>
          </a:xfrm>
          <a:prstGeom prst="ellipse">
            <a:avLst/>
          </a:prstGeom>
          <a:solidFill>
            <a:schemeClr val="bg1">
              <a:lumMod val="95000"/>
            </a:schemeClr>
          </a:solidFill>
          <a:ln>
            <a:noFill/>
          </a:ln>
          <a:effectLst>
            <a:glow rad="228600">
              <a:schemeClr val="accent4">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4501539" y="3238857"/>
            <a:ext cx="746003" cy="685248"/>
          </a:xfrm>
          <a:prstGeom prst="ellipse">
            <a:avLst/>
          </a:prstGeom>
          <a:solidFill>
            <a:schemeClr val="bg1">
              <a:lumMod val="95000"/>
            </a:schemeClr>
          </a:solidFill>
          <a:ln>
            <a:noFill/>
          </a:ln>
          <a:effectLst>
            <a:glow rad="228600">
              <a:schemeClr val="accent4">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5277611" y="2677677"/>
            <a:ext cx="746003" cy="685248"/>
          </a:xfrm>
          <a:prstGeom prst="ellipse">
            <a:avLst/>
          </a:prstGeom>
          <a:solidFill>
            <a:schemeClr val="bg1">
              <a:lumMod val="95000"/>
            </a:schemeClr>
          </a:solidFill>
          <a:ln>
            <a:noFill/>
          </a:ln>
          <a:effectLst>
            <a:glow rad="228600">
              <a:schemeClr val="accent4">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5264211" y="4566803"/>
            <a:ext cx="746003" cy="685248"/>
          </a:xfrm>
          <a:prstGeom prst="ellipse">
            <a:avLst/>
          </a:prstGeom>
          <a:solidFill>
            <a:schemeClr val="bg1">
              <a:lumMod val="95000"/>
            </a:schemeClr>
          </a:solidFill>
          <a:ln>
            <a:noFill/>
          </a:ln>
          <a:effectLst>
            <a:glow rad="228600">
              <a:schemeClr val="accent4">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480780" y="5705834"/>
            <a:ext cx="746003" cy="685248"/>
          </a:xfrm>
          <a:prstGeom prst="ellipse">
            <a:avLst/>
          </a:prstGeom>
          <a:solidFill>
            <a:schemeClr val="bg1">
              <a:lumMod val="95000"/>
            </a:schemeClr>
          </a:solidFill>
          <a:ln>
            <a:noFill/>
          </a:ln>
          <a:effectLst>
            <a:glow rad="228600">
              <a:schemeClr val="accent4">
                <a:satMod val="175000"/>
                <a:alpha val="40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2384040" y="4726448"/>
            <a:ext cx="1805781" cy="338554"/>
          </a:xfrm>
          <a:prstGeom prst="rect">
            <a:avLst/>
          </a:prstGeom>
          <a:noFill/>
        </p:spPr>
        <p:txBody>
          <a:bodyPr wrap="square" rtlCol="0">
            <a:spAutoFit/>
          </a:bodyPr>
          <a:lstStyle/>
          <a:p>
            <a:pPr algn="ctr"/>
            <a:r>
              <a:rPr lang="zh-CN" altLang="en-US" sz="1600" b="1" dirty="0">
                <a:solidFill>
                  <a:srgbClr val="E1AB0B"/>
                </a:solidFill>
                <a:latin typeface="方正姚体" panose="02010601030101010101" pitchFamily="2" charset="-122"/>
                <a:ea typeface="方正姚体" panose="02010601030101010101" pitchFamily="2" charset="-122"/>
              </a:rPr>
              <a:t>西南区域</a:t>
            </a:r>
          </a:p>
        </p:txBody>
      </p:sp>
      <p:grpSp>
        <p:nvGrpSpPr>
          <p:cNvPr id="96" name="组合 95"/>
          <p:cNvGrpSpPr/>
          <p:nvPr/>
        </p:nvGrpSpPr>
        <p:grpSpPr>
          <a:xfrm>
            <a:off x="647700" y="1792370"/>
            <a:ext cx="5867400" cy="4822824"/>
            <a:chOff x="2616232" y="1990829"/>
            <a:chExt cx="5029262" cy="4134065"/>
          </a:xfrm>
          <a:noFill/>
        </p:grpSpPr>
        <p:sp>
          <p:nvSpPr>
            <p:cNvPr id="97" name="江西"/>
            <p:cNvSpPr>
              <a:spLocks/>
            </p:cNvSpPr>
            <p:nvPr/>
          </p:nvSpPr>
          <p:spPr bwMode="auto">
            <a:xfrm>
              <a:off x="6102425" y="4743697"/>
              <a:ext cx="485781" cy="64773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pFill/>
            <a:ln w="9525">
              <a:solidFill>
                <a:schemeClr val="bg1"/>
              </a:solidFill>
              <a:round/>
              <a:headEnd/>
              <a:tailEnd/>
            </a:ln>
          </p:spPr>
          <p:txBody>
            <a:bodyPr/>
            <a:lstStyle/>
            <a:p>
              <a:endParaRPr lang="zh-CN" altLang="en-US"/>
            </a:p>
          </p:txBody>
        </p:sp>
        <p:sp>
          <p:nvSpPr>
            <p:cNvPr id="98" name="Freeform 75"/>
            <p:cNvSpPr>
              <a:spLocks noEditPoints="1"/>
            </p:cNvSpPr>
            <p:nvPr/>
          </p:nvSpPr>
          <p:spPr bwMode="auto">
            <a:xfrm>
              <a:off x="6159576" y="5620043"/>
              <a:ext cx="57151" cy="47628"/>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9525">
              <a:solidFill>
                <a:schemeClr val="bg1"/>
              </a:solidFill>
              <a:round/>
              <a:headEnd/>
              <a:tailEnd/>
            </a:ln>
          </p:spPr>
          <p:txBody>
            <a:bodyPr/>
            <a:lstStyle/>
            <a:p>
              <a:endParaRPr lang="zh-CN" altLang="en-US"/>
            </a:p>
          </p:txBody>
        </p:sp>
        <p:sp>
          <p:nvSpPr>
            <p:cNvPr id="99" name="上海"/>
            <p:cNvSpPr>
              <a:spLocks noEditPoints="1"/>
            </p:cNvSpPr>
            <p:nvPr/>
          </p:nvSpPr>
          <p:spPr bwMode="auto">
            <a:xfrm>
              <a:off x="6797759" y="4496035"/>
              <a:ext cx="95251" cy="133357"/>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pFill/>
            <a:ln w="9525">
              <a:solidFill>
                <a:schemeClr val="bg1"/>
              </a:solidFill>
              <a:round/>
              <a:headEnd/>
              <a:tailEnd/>
            </a:ln>
          </p:spPr>
          <p:txBody>
            <a:bodyPr/>
            <a:lstStyle/>
            <a:p>
              <a:endParaRPr lang="zh-CN" altLang="en-US"/>
            </a:p>
          </p:txBody>
        </p:sp>
        <p:sp>
          <p:nvSpPr>
            <p:cNvPr id="100" name="黑龙江"/>
            <p:cNvSpPr>
              <a:spLocks/>
            </p:cNvSpPr>
            <p:nvPr/>
          </p:nvSpPr>
          <p:spPr bwMode="auto">
            <a:xfrm>
              <a:off x="6550105" y="1990829"/>
              <a:ext cx="1095389" cy="1057330"/>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pFill/>
            <a:ln w="9525">
              <a:solidFill>
                <a:schemeClr val="bg1"/>
              </a:solidFill>
              <a:round/>
              <a:headEnd/>
              <a:tailEnd/>
            </a:ln>
          </p:spPr>
          <p:txBody>
            <a:bodyPr/>
            <a:lstStyle/>
            <a:p>
              <a:endParaRPr lang="zh-CN" altLang="en-US"/>
            </a:p>
          </p:txBody>
        </p:sp>
        <p:sp>
          <p:nvSpPr>
            <p:cNvPr id="101" name="湖北"/>
            <p:cNvSpPr>
              <a:spLocks/>
            </p:cNvSpPr>
            <p:nvPr/>
          </p:nvSpPr>
          <p:spPr bwMode="auto">
            <a:xfrm>
              <a:off x="5578543" y="4400780"/>
              <a:ext cx="762009" cy="476275"/>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grpFill/>
            <a:ln w="9525">
              <a:solidFill>
                <a:schemeClr val="bg1"/>
              </a:solidFill>
              <a:round/>
              <a:headEnd/>
              <a:tailEnd/>
            </a:ln>
          </p:spPr>
          <p:txBody>
            <a:bodyPr/>
            <a:lstStyle/>
            <a:p>
              <a:endParaRPr lang="zh-CN" altLang="en-US"/>
            </a:p>
          </p:txBody>
        </p:sp>
        <p:sp>
          <p:nvSpPr>
            <p:cNvPr id="102" name="山东"/>
            <p:cNvSpPr>
              <a:spLocks/>
            </p:cNvSpPr>
            <p:nvPr/>
          </p:nvSpPr>
          <p:spPr bwMode="auto">
            <a:xfrm>
              <a:off x="6188151" y="3791148"/>
              <a:ext cx="685808" cy="438173"/>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pFill/>
            <a:ln w="9525">
              <a:solidFill>
                <a:schemeClr val="bg1"/>
              </a:solidFill>
              <a:round/>
              <a:headEnd/>
              <a:tailEnd/>
            </a:ln>
          </p:spPr>
          <p:txBody>
            <a:bodyPr/>
            <a:lstStyle/>
            <a:p>
              <a:endParaRPr lang="zh-CN" altLang="en-US"/>
            </a:p>
          </p:txBody>
        </p:sp>
        <p:sp>
          <p:nvSpPr>
            <p:cNvPr id="103" name="安徽"/>
            <p:cNvSpPr>
              <a:spLocks/>
            </p:cNvSpPr>
            <p:nvPr/>
          </p:nvSpPr>
          <p:spPr bwMode="auto">
            <a:xfrm>
              <a:off x="6207201" y="4210270"/>
              <a:ext cx="466731" cy="600106"/>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grpFill/>
            <a:ln w="9525">
              <a:solidFill>
                <a:schemeClr val="bg1"/>
              </a:solidFill>
              <a:round/>
              <a:headEnd/>
              <a:tailEnd/>
            </a:ln>
          </p:spPr>
          <p:txBody>
            <a:bodyPr/>
            <a:lstStyle/>
            <a:p>
              <a:endParaRPr lang="zh-CN" altLang="en-US"/>
            </a:p>
          </p:txBody>
        </p:sp>
        <p:sp>
          <p:nvSpPr>
            <p:cNvPr id="104" name="山西"/>
            <p:cNvSpPr>
              <a:spLocks/>
            </p:cNvSpPr>
            <p:nvPr/>
          </p:nvSpPr>
          <p:spPr bwMode="auto">
            <a:xfrm>
              <a:off x="5769046" y="3514908"/>
              <a:ext cx="371479" cy="72393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pFill/>
            <a:ln w="9525">
              <a:solidFill>
                <a:schemeClr val="bg1"/>
              </a:solidFill>
              <a:round/>
              <a:headEnd/>
              <a:tailEnd/>
            </a:ln>
          </p:spPr>
          <p:txBody>
            <a:bodyPr/>
            <a:lstStyle/>
            <a:p>
              <a:endParaRPr lang="zh-CN" altLang="en-US"/>
            </a:p>
          </p:txBody>
        </p:sp>
        <p:sp>
          <p:nvSpPr>
            <p:cNvPr id="105" name="吉林"/>
            <p:cNvSpPr>
              <a:spLocks/>
            </p:cNvSpPr>
            <p:nvPr/>
          </p:nvSpPr>
          <p:spPr bwMode="auto">
            <a:xfrm>
              <a:off x="6673932" y="2800496"/>
              <a:ext cx="809635" cy="600106"/>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grpFill/>
            <a:ln w="9525">
              <a:solidFill>
                <a:schemeClr val="bg1"/>
              </a:solidFill>
              <a:round/>
              <a:headEnd/>
              <a:tailEnd/>
            </a:ln>
          </p:spPr>
          <p:txBody>
            <a:bodyPr/>
            <a:lstStyle/>
            <a:p>
              <a:endParaRPr lang="zh-CN" altLang="en-US"/>
            </a:p>
          </p:txBody>
        </p:sp>
        <p:sp>
          <p:nvSpPr>
            <p:cNvPr id="107" name="湖南"/>
            <p:cNvSpPr>
              <a:spLocks/>
            </p:cNvSpPr>
            <p:nvPr/>
          </p:nvSpPr>
          <p:spPr bwMode="auto">
            <a:xfrm>
              <a:off x="5626169" y="4762749"/>
              <a:ext cx="552457" cy="62868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pFill/>
            <a:ln w="9525">
              <a:solidFill>
                <a:schemeClr val="bg1"/>
              </a:solidFill>
              <a:round/>
              <a:headEnd/>
              <a:tailEnd/>
            </a:ln>
          </p:spPr>
          <p:txBody>
            <a:bodyPr/>
            <a:lstStyle/>
            <a:p>
              <a:endParaRPr lang="zh-CN" altLang="en-US"/>
            </a:p>
          </p:txBody>
        </p:sp>
        <p:sp>
          <p:nvSpPr>
            <p:cNvPr id="108" name="江苏"/>
            <p:cNvSpPr>
              <a:spLocks/>
            </p:cNvSpPr>
            <p:nvPr/>
          </p:nvSpPr>
          <p:spPr bwMode="auto">
            <a:xfrm>
              <a:off x="6331028" y="4143591"/>
              <a:ext cx="552457" cy="485801"/>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grpFill/>
            <a:ln w="9525">
              <a:solidFill>
                <a:schemeClr val="bg1"/>
              </a:solidFill>
              <a:round/>
              <a:headEnd/>
              <a:tailEnd/>
            </a:ln>
          </p:spPr>
          <p:txBody>
            <a:bodyPr/>
            <a:lstStyle/>
            <a:p>
              <a:endParaRPr lang="zh-CN" altLang="en-US"/>
            </a:p>
          </p:txBody>
        </p:sp>
        <p:sp>
          <p:nvSpPr>
            <p:cNvPr id="109" name="福建"/>
            <p:cNvSpPr>
              <a:spLocks/>
            </p:cNvSpPr>
            <p:nvPr/>
          </p:nvSpPr>
          <p:spPr bwMode="auto">
            <a:xfrm>
              <a:off x="6350078" y="4934208"/>
              <a:ext cx="447680" cy="542954"/>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pFill/>
            <a:ln w="9525">
              <a:solidFill>
                <a:schemeClr val="bg1"/>
              </a:solidFill>
              <a:round/>
              <a:headEnd/>
              <a:tailEnd/>
            </a:ln>
          </p:spPr>
          <p:txBody>
            <a:bodyPr/>
            <a:lstStyle/>
            <a:p>
              <a:endParaRPr lang="zh-CN" altLang="en-US"/>
            </a:p>
          </p:txBody>
        </p:sp>
        <p:sp>
          <p:nvSpPr>
            <p:cNvPr id="110" name="河南"/>
            <p:cNvSpPr>
              <a:spLocks/>
            </p:cNvSpPr>
            <p:nvPr/>
          </p:nvSpPr>
          <p:spPr bwMode="auto">
            <a:xfrm>
              <a:off x="5778571" y="4029286"/>
              <a:ext cx="581032" cy="57153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pFill/>
            <a:ln w="9525">
              <a:solidFill>
                <a:schemeClr val="bg1"/>
              </a:solidFill>
              <a:round/>
              <a:headEnd/>
              <a:tailEnd/>
            </a:ln>
          </p:spPr>
          <p:txBody>
            <a:bodyPr/>
            <a:lstStyle/>
            <a:p>
              <a:endParaRPr lang="zh-CN" altLang="en-US"/>
            </a:p>
          </p:txBody>
        </p:sp>
        <p:sp>
          <p:nvSpPr>
            <p:cNvPr id="111" name="辽宁"/>
            <p:cNvSpPr>
              <a:spLocks noEditPoints="1"/>
            </p:cNvSpPr>
            <p:nvPr/>
          </p:nvSpPr>
          <p:spPr bwMode="auto">
            <a:xfrm>
              <a:off x="6492955" y="3124363"/>
              <a:ext cx="590558" cy="581055"/>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pFill/>
            <a:ln w="9525">
              <a:solidFill>
                <a:schemeClr val="bg1"/>
              </a:solidFill>
              <a:round/>
              <a:headEnd/>
              <a:tailEnd/>
            </a:ln>
          </p:spPr>
          <p:txBody>
            <a:bodyPr/>
            <a:lstStyle/>
            <a:p>
              <a:endParaRPr lang="zh-CN" altLang="en-US"/>
            </a:p>
          </p:txBody>
        </p:sp>
        <p:sp>
          <p:nvSpPr>
            <p:cNvPr id="112" name="浙江"/>
            <p:cNvSpPr>
              <a:spLocks/>
            </p:cNvSpPr>
            <p:nvPr/>
          </p:nvSpPr>
          <p:spPr bwMode="auto">
            <a:xfrm>
              <a:off x="6540581" y="4591290"/>
              <a:ext cx="390530" cy="457224"/>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grpFill/>
            <a:ln w="9525">
              <a:solidFill>
                <a:schemeClr val="bg1"/>
              </a:solidFill>
              <a:round/>
              <a:headEnd/>
              <a:tailEnd/>
            </a:ln>
          </p:spPr>
          <p:txBody>
            <a:bodyPr/>
            <a:lstStyle/>
            <a:p>
              <a:endParaRPr lang="zh-CN" altLang="en-US"/>
            </a:p>
          </p:txBody>
        </p:sp>
        <p:sp>
          <p:nvSpPr>
            <p:cNvPr id="114" name="广东"/>
            <p:cNvSpPr>
              <a:spLocks noEditPoints="1"/>
            </p:cNvSpPr>
            <p:nvPr/>
          </p:nvSpPr>
          <p:spPr bwMode="auto">
            <a:xfrm>
              <a:off x="5702370" y="5286651"/>
              <a:ext cx="790585" cy="609632"/>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grpFill/>
            <a:ln w="9525">
              <a:solidFill>
                <a:schemeClr val="bg1"/>
              </a:solidFill>
              <a:round/>
              <a:headEnd/>
              <a:tailEnd/>
            </a:ln>
          </p:spPr>
          <p:txBody>
            <a:bodyPr/>
            <a:lstStyle/>
            <a:p>
              <a:endParaRPr lang="zh-CN" altLang="en-US"/>
            </a:p>
          </p:txBody>
        </p:sp>
        <p:sp>
          <p:nvSpPr>
            <p:cNvPr id="115" name="天津"/>
            <p:cNvSpPr>
              <a:spLocks/>
            </p:cNvSpPr>
            <p:nvPr/>
          </p:nvSpPr>
          <p:spPr bwMode="auto">
            <a:xfrm>
              <a:off x="6331028" y="3562536"/>
              <a:ext cx="114301" cy="190510"/>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pFill/>
            <a:ln w="9525">
              <a:solidFill>
                <a:schemeClr val="bg1"/>
              </a:solidFill>
              <a:round/>
              <a:headEnd/>
              <a:tailEnd/>
            </a:ln>
          </p:spPr>
          <p:txBody>
            <a:bodyPr/>
            <a:lstStyle/>
            <a:p>
              <a:endParaRPr lang="zh-CN" altLang="en-US"/>
            </a:p>
          </p:txBody>
        </p:sp>
        <p:sp>
          <p:nvSpPr>
            <p:cNvPr id="116" name="北京"/>
            <p:cNvSpPr>
              <a:spLocks/>
            </p:cNvSpPr>
            <p:nvPr/>
          </p:nvSpPr>
          <p:spPr bwMode="auto">
            <a:xfrm>
              <a:off x="6207201" y="3467281"/>
              <a:ext cx="171452" cy="19051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pFill/>
            <a:ln w="9525">
              <a:solidFill>
                <a:schemeClr val="bg1"/>
              </a:solidFill>
              <a:round/>
              <a:headEnd/>
              <a:tailEnd/>
            </a:ln>
          </p:spPr>
          <p:txBody>
            <a:bodyPr/>
            <a:lstStyle/>
            <a:p>
              <a:endParaRPr lang="zh-CN" altLang="en-US"/>
            </a:p>
          </p:txBody>
        </p:sp>
        <p:sp>
          <p:nvSpPr>
            <p:cNvPr id="117" name="河北"/>
            <p:cNvSpPr>
              <a:spLocks noEditPoints="1"/>
            </p:cNvSpPr>
            <p:nvPr/>
          </p:nvSpPr>
          <p:spPr bwMode="auto">
            <a:xfrm>
              <a:off x="6054799" y="3286297"/>
              <a:ext cx="542932" cy="762040"/>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grpFill/>
            <a:ln w="9525">
              <a:solidFill>
                <a:schemeClr val="bg1"/>
              </a:solidFill>
              <a:round/>
              <a:headEnd/>
              <a:tailEnd/>
            </a:ln>
          </p:spPr>
          <p:txBody>
            <a:bodyPr/>
            <a:lstStyle/>
            <a:p>
              <a:endParaRPr lang="zh-CN" altLang="en-US">
                <a:solidFill>
                  <a:srgbClr val="EBB306"/>
                </a:solidFill>
              </a:endParaRPr>
            </a:p>
          </p:txBody>
        </p:sp>
        <p:sp>
          <p:nvSpPr>
            <p:cNvPr id="118" name="内蒙古"/>
            <p:cNvSpPr>
              <a:spLocks/>
            </p:cNvSpPr>
            <p:nvPr/>
          </p:nvSpPr>
          <p:spPr bwMode="auto">
            <a:xfrm>
              <a:off x="4673658" y="2038457"/>
              <a:ext cx="2247928" cy="1857472"/>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pFill/>
            <a:ln w="9525">
              <a:solidFill>
                <a:schemeClr val="bg1"/>
              </a:solidFill>
              <a:round/>
              <a:headEnd/>
              <a:tailEnd/>
            </a:ln>
          </p:spPr>
          <p:txBody>
            <a:bodyPr/>
            <a:lstStyle/>
            <a:p>
              <a:endParaRPr lang="zh-CN" altLang="en-US"/>
            </a:p>
          </p:txBody>
        </p:sp>
        <p:sp>
          <p:nvSpPr>
            <p:cNvPr id="119" name="陕西"/>
            <p:cNvSpPr>
              <a:spLocks/>
            </p:cNvSpPr>
            <p:nvPr/>
          </p:nvSpPr>
          <p:spPr bwMode="auto">
            <a:xfrm>
              <a:off x="5321365" y="3657791"/>
              <a:ext cx="533406" cy="923973"/>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grpFill/>
            <a:ln w="9525">
              <a:solidFill>
                <a:schemeClr val="bg1"/>
              </a:solidFill>
              <a:round/>
              <a:headEnd/>
              <a:tailEnd/>
            </a:ln>
          </p:spPr>
          <p:txBody>
            <a:bodyPr/>
            <a:lstStyle/>
            <a:p>
              <a:endParaRPr lang="zh-CN" altLang="en-US"/>
            </a:p>
          </p:txBody>
        </p:sp>
        <p:sp>
          <p:nvSpPr>
            <p:cNvPr id="120" name="重庆"/>
            <p:cNvSpPr>
              <a:spLocks/>
            </p:cNvSpPr>
            <p:nvPr/>
          </p:nvSpPr>
          <p:spPr bwMode="auto">
            <a:xfrm>
              <a:off x="5292790" y="4524612"/>
              <a:ext cx="466731" cy="457224"/>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pFill/>
            <a:ln w="9525">
              <a:solidFill>
                <a:schemeClr val="bg1"/>
              </a:solidFill>
              <a:round/>
              <a:headEnd/>
              <a:tailEnd/>
            </a:ln>
          </p:spPr>
          <p:txBody>
            <a:bodyPr/>
            <a:lstStyle/>
            <a:p>
              <a:endParaRPr lang="zh-CN" altLang="en-US"/>
            </a:p>
          </p:txBody>
        </p:sp>
        <p:sp>
          <p:nvSpPr>
            <p:cNvPr id="121" name="广西"/>
            <p:cNvSpPr>
              <a:spLocks/>
            </p:cNvSpPr>
            <p:nvPr/>
          </p:nvSpPr>
          <p:spPr bwMode="auto">
            <a:xfrm>
              <a:off x="5168963" y="5191396"/>
              <a:ext cx="790585" cy="57153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pFill/>
            <a:ln w="9525">
              <a:solidFill>
                <a:schemeClr val="bg1"/>
              </a:solidFill>
              <a:round/>
              <a:headEnd/>
              <a:tailEnd/>
            </a:ln>
          </p:spPr>
          <p:txBody>
            <a:bodyPr/>
            <a:lstStyle/>
            <a:p>
              <a:endParaRPr lang="zh-CN" altLang="en-US"/>
            </a:p>
          </p:txBody>
        </p:sp>
        <p:sp>
          <p:nvSpPr>
            <p:cNvPr id="122" name="云南"/>
            <p:cNvSpPr>
              <a:spLocks/>
            </p:cNvSpPr>
            <p:nvPr/>
          </p:nvSpPr>
          <p:spPr bwMode="auto">
            <a:xfrm>
              <a:off x="4435529" y="4800851"/>
              <a:ext cx="904887" cy="952550"/>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grpFill/>
            <a:ln w="9525">
              <a:solidFill>
                <a:schemeClr val="bg1"/>
              </a:solidFill>
              <a:round/>
              <a:headEnd/>
              <a:tailEnd/>
            </a:ln>
          </p:spPr>
          <p:txBody>
            <a:bodyPr/>
            <a:lstStyle/>
            <a:p>
              <a:endParaRPr lang="zh-CN" altLang="en-US"/>
            </a:p>
          </p:txBody>
        </p:sp>
        <p:sp>
          <p:nvSpPr>
            <p:cNvPr id="123" name="青海"/>
            <p:cNvSpPr>
              <a:spLocks/>
            </p:cNvSpPr>
            <p:nvPr/>
          </p:nvSpPr>
          <p:spPr bwMode="auto">
            <a:xfrm>
              <a:off x="3854497" y="3581587"/>
              <a:ext cx="1257316" cy="91444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pFill/>
            <a:ln w="9525">
              <a:solidFill>
                <a:schemeClr val="bg1"/>
              </a:solidFill>
              <a:round/>
              <a:headEnd/>
              <a:tailEnd/>
            </a:ln>
          </p:spPr>
          <p:txBody>
            <a:bodyPr/>
            <a:lstStyle/>
            <a:p>
              <a:endParaRPr lang="zh-CN" altLang="en-US"/>
            </a:p>
          </p:txBody>
        </p:sp>
        <p:sp>
          <p:nvSpPr>
            <p:cNvPr id="124" name="西藏"/>
            <p:cNvSpPr>
              <a:spLocks/>
            </p:cNvSpPr>
            <p:nvPr/>
          </p:nvSpPr>
          <p:spPr bwMode="auto">
            <a:xfrm>
              <a:off x="2778159" y="3743521"/>
              <a:ext cx="1895498" cy="124784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pFill/>
            <a:ln w="9525">
              <a:solidFill>
                <a:schemeClr val="bg1"/>
              </a:solidFill>
              <a:round/>
              <a:headEnd/>
              <a:tailEnd/>
            </a:ln>
          </p:spPr>
          <p:txBody>
            <a:bodyPr/>
            <a:lstStyle/>
            <a:p>
              <a:endParaRPr lang="zh-CN" altLang="en-US"/>
            </a:p>
          </p:txBody>
        </p:sp>
        <p:sp>
          <p:nvSpPr>
            <p:cNvPr id="125" name="新疆"/>
            <p:cNvSpPr>
              <a:spLocks/>
            </p:cNvSpPr>
            <p:nvPr/>
          </p:nvSpPr>
          <p:spPr bwMode="auto">
            <a:xfrm>
              <a:off x="2616232" y="2352798"/>
              <a:ext cx="2000275" cy="1552656"/>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grpFill/>
            <a:ln w="9525">
              <a:solidFill>
                <a:schemeClr val="bg1"/>
              </a:solidFill>
              <a:round/>
              <a:headEnd/>
              <a:tailEnd/>
            </a:ln>
          </p:spPr>
          <p:txBody>
            <a:bodyPr/>
            <a:lstStyle/>
            <a:p>
              <a:endParaRPr lang="zh-CN" altLang="en-US"/>
            </a:p>
          </p:txBody>
        </p:sp>
        <p:sp>
          <p:nvSpPr>
            <p:cNvPr id="126" name="宁夏"/>
            <p:cNvSpPr>
              <a:spLocks/>
            </p:cNvSpPr>
            <p:nvPr/>
          </p:nvSpPr>
          <p:spPr bwMode="auto">
            <a:xfrm>
              <a:off x="5226115" y="3676842"/>
              <a:ext cx="314329" cy="485801"/>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pFill/>
            <a:ln w="9525">
              <a:solidFill>
                <a:schemeClr val="bg1"/>
              </a:solidFill>
              <a:round/>
              <a:headEnd/>
              <a:tailEnd/>
            </a:ln>
          </p:spPr>
          <p:txBody>
            <a:bodyPr/>
            <a:lstStyle/>
            <a:p>
              <a:endParaRPr lang="zh-CN" altLang="en-US"/>
            </a:p>
          </p:txBody>
        </p:sp>
        <p:sp>
          <p:nvSpPr>
            <p:cNvPr id="127" name="甘肃"/>
            <p:cNvSpPr>
              <a:spLocks/>
            </p:cNvSpPr>
            <p:nvPr/>
          </p:nvSpPr>
          <p:spPr bwMode="auto">
            <a:xfrm>
              <a:off x="4206928" y="3210093"/>
              <a:ext cx="1419243" cy="1257366"/>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pFill/>
            <a:ln w="9525">
              <a:solidFill>
                <a:schemeClr val="bg1"/>
              </a:solidFill>
              <a:round/>
              <a:headEnd/>
              <a:tailEnd/>
            </a:ln>
          </p:spPr>
          <p:txBody>
            <a:bodyPr/>
            <a:lstStyle/>
            <a:p>
              <a:endParaRPr lang="zh-CN" altLang="en-US"/>
            </a:p>
          </p:txBody>
        </p:sp>
        <p:sp>
          <p:nvSpPr>
            <p:cNvPr id="128" name="四川"/>
            <p:cNvSpPr>
              <a:spLocks/>
            </p:cNvSpPr>
            <p:nvPr/>
          </p:nvSpPr>
          <p:spPr bwMode="auto">
            <a:xfrm>
              <a:off x="4549832" y="4210270"/>
              <a:ext cx="1057288" cy="981126"/>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grpFill/>
            <a:ln w="9525">
              <a:solidFill>
                <a:schemeClr val="bg1"/>
              </a:solidFill>
              <a:round/>
              <a:headEnd/>
              <a:tailEnd/>
            </a:ln>
          </p:spPr>
          <p:txBody>
            <a:bodyPr/>
            <a:lstStyle/>
            <a:p>
              <a:endParaRPr lang="zh-CN" altLang="en-US"/>
            </a:p>
          </p:txBody>
        </p:sp>
        <p:sp>
          <p:nvSpPr>
            <p:cNvPr id="129" name="贵州"/>
            <p:cNvSpPr>
              <a:spLocks/>
            </p:cNvSpPr>
            <p:nvPr/>
          </p:nvSpPr>
          <p:spPr bwMode="auto">
            <a:xfrm>
              <a:off x="5092764" y="4867529"/>
              <a:ext cx="600083" cy="514377"/>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pFill/>
            <a:ln w="9525">
              <a:solidFill>
                <a:schemeClr val="bg1"/>
              </a:solidFill>
              <a:round/>
              <a:headEnd/>
              <a:tailEnd/>
            </a:ln>
          </p:spPr>
          <p:txBody>
            <a:bodyPr/>
            <a:lstStyle/>
            <a:p>
              <a:endParaRPr lang="zh-CN" altLang="en-US"/>
            </a:p>
          </p:txBody>
        </p:sp>
        <p:sp>
          <p:nvSpPr>
            <p:cNvPr id="139" name="Freeform 105"/>
            <p:cNvSpPr>
              <a:spLocks/>
            </p:cNvSpPr>
            <p:nvPr/>
          </p:nvSpPr>
          <p:spPr bwMode="auto">
            <a:xfrm>
              <a:off x="6159577" y="5639095"/>
              <a:ext cx="19050" cy="1905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9525">
              <a:solidFill>
                <a:schemeClr val="bg1"/>
              </a:solidFill>
              <a:round/>
              <a:headEnd/>
              <a:tailEnd/>
            </a:ln>
          </p:spPr>
          <p:txBody>
            <a:bodyPr/>
            <a:lstStyle/>
            <a:p>
              <a:endParaRPr lang="zh-CN" altLang="en-US"/>
            </a:p>
          </p:txBody>
        </p:sp>
        <p:sp>
          <p:nvSpPr>
            <p:cNvPr id="140" name="台湾"/>
            <p:cNvSpPr>
              <a:spLocks/>
            </p:cNvSpPr>
            <p:nvPr/>
          </p:nvSpPr>
          <p:spPr bwMode="auto">
            <a:xfrm>
              <a:off x="6807285" y="5248550"/>
              <a:ext cx="171452" cy="390545"/>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pFill/>
            <a:ln w="9525">
              <a:solidFill>
                <a:schemeClr val="bg1"/>
              </a:solidFill>
              <a:round/>
              <a:headEnd/>
              <a:tailEnd/>
            </a:ln>
          </p:spPr>
          <p:txBody>
            <a:bodyPr/>
            <a:lstStyle/>
            <a:p>
              <a:endParaRPr lang="zh-CN" altLang="en-US"/>
            </a:p>
          </p:txBody>
        </p:sp>
        <p:sp>
          <p:nvSpPr>
            <p:cNvPr id="141" name="海南"/>
            <p:cNvSpPr>
              <a:spLocks/>
            </p:cNvSpPr>
            <p:nvPr/>
          </p:nvSpPr>
          <p:spPr bwMode="auto">
            <a:xfrm>
              <a:off x="5588069" y="5905808"/>
              <a:ext cx="266703" cy="219086"/>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pFill/>
            <a:ln w="9525">
              <a:solidFill>
                <a:schemeClr val="bg1"/>
              </a:solidFill>
              <a:round/>
              <a:headEnd/>
              <a:tailEnd/>
            </a:ln>
          </p:spPr>
          <p:txBody>
            <a:bodyPr/>
            <a:lstStyle/>
            <a:p>
              <a:endParaRPr lang="zh-CN" altLang="en-US"/>
            </a:p>
          </p:txBody>
        </p:sp>
        <p:sp>
          <p:nvSpPr>
            <p:cNvPr id="142" name="Freeform 108"/>
            <p:cNvSpPr>
              <a:spLocks/>
            </p:cNvSpPr>
            <p:nvPr/>
          </p:nvSpPr>
          <p:spPr bwMode="auto">
            <a:xfrm>
              <a:off x="6807304" y="4496041"/>
              <a:ext cx="76201" cy="38102"/>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grpFill/>
            <a:ln w="9525">
              <a:solidFill>
                <a:schemeClr val="bg1"/>
              </a:solidFill>
              <a:round/>
              <a:headEnd/>
              <a:tailEnd/>
            </a:ln>
          </p:spPr>
          <p:txBody>
            <a:bodyPr/>
            <a:lstStyle/>
            <a:p>
              <a:endParaRPr lang="zh-CN" altLang="en-US"/>
            </a:p>
          </p:txBody>
        </p:sp>
        <p:sp>
          <p:nvSpPr>
            <p:cNvPr id="143" name="Freeform 109"/>
            <p:cNvSpPr>
              <a:spLocks/>
            </p:cNvSpPr>
            <p:nvPr/>
          </p:nvSpPr>
          <p:spPr bwMode="auto">
            <a:xfrm>
              <a:off x="6854995" y="4543538"/>
              <a:ext cx="19051" cy="952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9525">
              <a:solidFill>
                <a:schemeClr val="bg1"/>
              </a:solidFill>
              <a:round/>
              <a:headEnd/>
              <a:tailEnd/>
            </a:ln>
          </p:spPr>
          <p:txBody>
            <a:bodyPr/>
            <a:lstStyle/>
            <a:p>
              <a:endParaRPr lang="zh-CN" altLang="en-US"/>
            </a:p>
          </p:txBody>
        </p:sp>
        <p:sp>
          <p:nvSpPr>
            <p:cNvPr id="144" name="Freeform 110"/>
            <p:cNvSpPr>
              <a:spLocks/>
            </p:cNvSpPr>
            <p:nvPr/>
          </p:nvSpPr>
          <p:spPr bwMode="auto">
            <a:xfrm>
              <a:off x="6873875" y="4543425"/>
              <a:ext cx="9525" cy="952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9525">
              <a:solidFill>
                <a:schemeClr val="bg1"/>
              </a:solidFill>
              <a:round/>
              <a:headEnd/>
              <a:tailEnd/>
            </a:ln>
          </p:spPr>
          <p:txBody>
            <a:bodyPr/>
            <a:lstStyle/>
            <a:p>
              <a:endParaRPr lang="zh-CN" altLang="en-US"/>
            </a:p>
          </p:txBody>
        </p:sp>
      </p:grpSp>
      <p:sp>
        <p:nvSpPr>
          <p:cNvPr id="145" name="文本框 144"/>
          <p:cNvSpPr txBox="1"/>
          <p:nvPr/>
        </p:nvSpPr>
        <p:spPr>
          <a:xfrm>
            <a:off x="3563161" y="3326159"/>
            <a:ext cx="1805781" cy="338554"/>
          </a:xfrm>
          <a:prstGeom prst="rect">
            <a:avLst/>
          </a:prstGeom>
          <a:noFill/>
        </p:spPr>
        <p:txBody>
          <a:bodyPr wrap="square" rtlCol="0">
            <a:spAutoFit/>
          </a:bodyPr>
          <a:lstStyle/>
          <a:p>
            <a:pPr algn="ctr"/>
            <a:r>
              <a:rPr lang="zh-CN" altLang="en-US" sz="1600" b="1" dirty="0">
                <a:solidFill>
                  <a:srgbClr val="E1AB0B"/>
                </a:solidFill>
                <a:latin typeface="方正姚体" panose="02010601030101010101" pitchFamily="2" charset="-122"/>
                <a:ea typeface="方正姚体" panose="02010601030101010101" pitchFamily="2" charset="-122"/>
              </a:rPr>
              <a:t>北京区域</a:t>
            </a:r>
          </a:p>
        </p:txBody>
      </p:sp>
      <p:sp>
        <p:nvSpPr>
          <p:cNvPr id="146" name="文本框 145"/>
          <p:cNvSpPr txBox="1"/>
          <p:nvPr/>
        </p:nvSpPr>
        <p:spPr>
          <a:xfrm>
            <a:off x="5003800" y="2440517"/>
            <a:ext cx="1805781" cy="338554"/>
          </a:xfrm>
          <a:prstGeom prst="rect">
            <a:avLst/>
          </a:prstGeom>
          <a:noFill/>
        </p:spPr>
        <p:txBody>
          <a:bodyPr wrap="square" rtlCol="0">
            <a:spAutoFit/>
          </a:bodyPr>
          <a:lstStyle/>
          <a:p>
            <a:pPr algn="ctr"/>
            <a:r>
              <a:rPr lang="zh-CN" altLang="en-US" sz="1600" b="1" dirty="0">
                <a:solidFill>
                  <a:srgbClr val="E1AB0B"/>
                </a:solidFill>
                <a:latin typeface="方正姚体" panose="02010601030101010101" pitchFamily="2" charset="-122"/>
                <a:ea typeface="方正姚体" panose="02010601030101010101" pitchFamily="2" charset="-122"/>
              </a:rPr>
              <a:t>华北区域</a:t>
            </a:r>
          </a:p>
        </p:txBody>
      </p:sp>
      <p:sp>
        <p:nvSpPr>
          <p:cNvPr id="147" name="文本框 146"/>
          <p:cNvSpPr txBox="1"/>
          <p:nvPr/>
        </p:nvSpPr>
        <p:spPr>
          <a:xfrm>
            <a:off x="5070474" y="4720497"/>
            <a:ext cx="1805781" cy="338554"/>
          </a:xfrm>
          <a:prstGeom prst="rect">
            <a:avLst/>
          </a:prstGeom>
          <a:noFill/>
        </p:spPr>
        <p:txBody>
          <a:bodyPr wrap="square" rtlCol="0">
            <a:spAutoFit/>
          </a:bodyPr>
          <a:lstStyle/>
          <a:p>
            <a:pPr algn="ctr"/>
            <a:r>
              <a:rPr lang="zh-CN" altLang="en-US" sz="1600" b="1" dirty="0">
                <a:solidFill>
                  <a:srgbClr val="E1AB0B"/>
                </a:solidFill>
                <a:latin typeface="方正姚体" panose="02010601030101010101" pitchFamily="2" charset="-122"/>
                <a:ea typeface="方正姚体" panose="02010601030101010101" pitchFamily="2" charset="-122"/>
              </a:rPr>
              <a:t>东南区域</a:t>
            </a:r>
          </a:p>
        </p:txBody>
      </p:sp>
      <p:sp>
        <p:nvSpPr>
          <p:cNvPr id="148" name="文本框 147"/>
          <p:cNvSpPr txBox="1"/>
          <p:nvPr/>
        </p:nvSpPr>
        <p:spPr>
          <a:xfrm>
            <a:off x="4277882" y="6012531"/>
            <a:ext cx="1805781" cy="338554"/>
          </a:xfrm>
          <a:prstGeom prst="rect">
            <a:avLst/>
          </a:prstGeom>
          <a:noFill/>
        </p:spPr>
        <p:txBody>
          <a:bodyPr wrap="square" rtlCol="0">
            <a:spAutoFit/>
          </a:bodyPr>
          <a:lstStyle/>
          <a:p>
            <a:pPr algn="ctr"/>
            <a:r>
              <a:rPr lang="zh-CN" altLang="en-US" sz="1600" b="1" dirty="0">
                <a:solidFill>
                  <a:srgbClr val="E1AB0B"/>
                </a:solidFill>
                <a:latin typeface="方正姚体" panose="02010601030101010101" pitchFamily="2" charset="-122"/>
                <a:ea typeface="方正姚体" panose="02010601030101010101" pitchFamily="2" charset="-122"/>
              </a:rPr>
              <a:t>广深区域</a:t>
            </a:r>
          </a:p>
        </p:txBody>
      </p:sp>
      <p:grpSp>
        <p:nvGrpSpPr>
          <p:cNvPr id="149" name="组合 148"/>
          <p:cNvGrpSpPr/>
          <p:nvPr/>
        </p:nvGrpSpPr>
        <p:grpSpPr>
          <a:xfrm>
            <a:off x="8388300" y="429064"/>
            <a:ext cx="779521" cy="159656"/>
            <a:chOff x="8066812" y="1215459"/>
            <a:chExt cx="1077188" cy="210681"/>
          </a:xfrm>
        </p:grpSpPr>
        <p:cxnSp>
          <p:nvCxnSpPr>
            <p:cNvPr id="150" name="直接连接符 14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3017341" y="429064"/>
            <a:ext cx="779521" cy="159656"/>
            <a:chOff x="8066812" y="1215459"/>
            <a:chExt cx="1077188" cy="210681"/>
          </a:xfrm>
          <a:scene3d>
            <a:camera prst="orthographicFront">
              <a:rot lat="0" lon="0" rev="10800000"/>
            </a:camera>
            <a:lightRig rig="threePt" dir="t"/>
          </a:scene3d>
        </p:grpSpPr>
        <p:cxnSp>
          <p:nvCxnSpPr>
            <p:cNvPr id="153" name="直接连接符 15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59032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12" name="图表 11"/>
          <p:cNvGraphicFramePr/>
          <p:nvPr>
            <p:extLst>
              <p:ext uri="{D42A27DB-BD31-4B8C-83A1-F6EECF244321}">
                <p14:modId xmlns:p14="http://schemas.microsoft.com/office/powerpoint/2010/main" val="263095280"/>
              </p:ext>
            </p:extLst>
          </p:nvPr>
        </p:nvGraphicFramePr>
        <p:xfrm>
          <a:off x="591130" y="2269884"/>
          <a:ext cx="5818639" cy="3407736"/>
        </p:xfrm>
        <a:graphic>
          <a:graphicData uri="http://schemas.openxmlformats.org/drawingml/2006/chart">
            <c:chart xmlns:c="http://schemas.openxmlformats.org/drawingml/2006/chart" xmlns:r="http://schemas.openxmlformats.org/officeDocument/2006/relationships" r:id="rId3"/>
          </a:graphicData>
        </a:graphic>
      </p:graphicFrame>
      <p:sp>
        <p:nvSpPr>
          <p:cNvPr id="19" name="文本框 18"/>
          <p:cNvSpPr txBox="1"/>
          <p:nvPr/>
        </p:nvSpPr>
        <p:spPr>
          <a:xfrm>
            <a:off x="4733247" y="414047"/>
            <a:ext cx="2702942"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年龄结构分析</a:t>
            </a:r>
          </a:p>
        </p:txBody>
      </p:sp>
      <p:sp>
        <p:nvSpPr>
          <p:cNvPr id="31" name="TextBox 331"/>
          <p:cNvSpPr txBox="1"/>
          <p:nvPr/>
        </p:nvSpPr>
        <p:spPr>
          <a:xfrm>
            <a:off x="0" y="2613803"/>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90</a:t>
            </a:r>
            <a:r>
              <a:rPr lang="zh-CN" altLang="en-US" sz="2000" b="1" dirty="0">
                <a:solidFill>
                  <a:schemeClr val="bg1"/>
                </a:solidFill>
                <a:latin typeface="方正姚体" panose="02010601030101010101" pitchFamily="2" charset="-122"/>
                <a:ea typeface="方正姚体" panose="02010601030101010101" pitchFamily="2" charset="-122"/>
              </a:rPr>
              <a:t>后</a:t>
            </a:r>
          </a:p>
        </p:txBody>
      </p:sp>
      <p:sp>
        <p:nvSpPr>
          <p:cNvPr id="32" name="TextBox 331"/>
          <p:cNvSpPr txBox="1"/>
          <p:nvPr/>
        </p:nvSpPr>
        <p:spPr>
          <a:xfrm>
            <a:off x="0" y="3199487"/>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80</a:t>
            </a:r>
            <a:r>
              <a:rPr lang="zh-CN" altLang="en-US" sz="2000" b="1" dirty="0">
                <a:solidFill>
                  <a:schemeClr val="bg1"/>
                </a:solidFill>
                <a:latin typeface="方正姚体" panose="02010601030101010101" pitchFamily="2" charset="-122"/>
                <a:ea typeface="方正姚体" panose="02010601030101010101" pitchFamily="2" charset="-122"/>
              </a:rPr>
              <a:t>后</a:t>
            </a:r>
          </a:p>
        </p:txBody>
      </p:sp>
      <p:sp>
        <p:nvSpPr>
          <p:cNvPr id="33" name="TextBox 331"/>
          <p:cNvSpPr txBox="1"/>
          <p:nvPr/>
        </p:nvSpPr>
        <p:spPr>
          <a:xfrm>
            <a:off x="0" y="3785171"/>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70</a:t>
            </a:r>
            <a:r>
              <a:rPr lang="zh-CN" altLang="en-US" sz="2000" b="1" dirty="0">
                <a:solidFill>
                  <a:schemeClr val="bg1"/>
                </a:solidFill>
                <a:latin typeface="方正姚体" panose="02010601030101010101" pitchFamily="2" charset="-122"/>
                <a:ea typeface="方正姚体" panose="02010601030101010101" pitchFamily="2" charset="-122"/>
              </a:rPr>
              <a:t>后</a:t>
            </a:r>
          </a:p>
        </p:txBody>
      </p:sp>
      <p:sp>
        <p:nvSpPr>
          <p:cNvPr id="34" name="TextBox 331"/>
          <p:cNvSpPr txBox="1"/>
          <p:nvPr/>
        </p:nvSpPr>
        <p:spPr>
          <a:xfrm>
            <a:off x="0" y="4370855"/>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60</a:t>
            </a:r>
            <a:r>
              <a:rPr lang="zh-CN" altLang="en-US" sz="2000" b="1" dirty="0">
                <a:solidFill>
                  <a:schemeClr val="bg1"/>
                </a:solidFill>
                <a:latin typeface="方正姚体" panose="02010601030101010101" pitchFamily="2" charset="-122"/>
                <a:ea typeface="方正姚体" panose="02010601030101010101" pitchFamily="2" charset="-122"/>
              </a:rPr>
              <a:t>后</a:t>
            </a:r>
          </a:p>
        </p:txBody>
      </p:sp>
      <p:sp>
        <p:nvSpPr>
          <p:cNvPr id="35" name="TextBox 331"/>
          <p:cNvSpPr txBox="1"/>
          <p:nvPr/>
        </p:nvSpPr>
        <p:spPr>
          <a:xfrm>
            <a:off x="0" y="4956540"/>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50</a:t>
            </a:r>
            <a:r>
              <a:rPr lang="zh-CN" altLang="en-US" sz="2000" b="1" dirty="0">
                <a:solidFill>
                  <a:schemeClr val="bg1"/>
                </a:solidFill>
                <a:latin typeface="方正姚体" panose="02010601030101010101" pitchFamily="2" charset="-122"/>
                <a:ea typeface="方正姚体" panose="02010601030101010101" pitchFamily="2" charset="-122"/>
              </a:rPr>
              <a:t>后</a:t>
            </a:r>
          </a:p>
        </p:txBody>
      </p:sp>
      <p:sp>
        <p:nvSpPr>
          <p:cNvPr id="36" name="TextBox 331"/>
          <p:cNvSpPr txBox="1"/>
          <p:nvPr/>
        </p:nvSpPr>
        <p:spPr>
          <a:xfrm>
            <a:off x="4423017" y="2655656"/>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40%</a:t>
            </a:r>
            <a:endParaRPr lang="zh-CN" altLang="en-US" sz="2000" b="1" dirty="0">
              <a:solidFill>
                <a:schemeClr val="bg1"/>
              </a:solidFill>
              <a:latin typeface="方正姚体" panose="02010601030101010101" pitchFamily="2" charset="-122"/>
              <a:ea typeface="方正姚体" panose="02010601030101010101" pitchFamily="2" charset="-122"/>
            </a:endParaRPr>
          </a:p>
        </p:txBody>
      </p:sp>
      <p:sp>
        <p:nvSpPr>
          <p:cNvPr id="37" name="TextBox 331"/>
          <p:cNvSpPr txBox="1"/>
          <p:nvPr/>
        </p:nvSpPr>
        <p:spPr>
          <a:xfrm>
            <a:off x="4423017" y="3234814"/>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40%</a:t>
            </a:r>
            <a:endParaRPr lang="zh-CN" altLang="en-US" sz="2000" b="1" dirty="0">
              <a:solidFill>
                <a:schemeClr val="bg1"/>
              </a:solidFill>
              <a:latin typeface="方正姚体" panose="02010601030101010101" pitchFamily="2" charset="-122"/>
              <a:ea typeface="方正姚体" panose="02010601030101010101" pitchFamily="2" charset="-122"/>
            </a:endParaRPr>
          </a:p>
        </p:txBody>
      </p:sp>
      <p:sp>
        <p:nvSpPr>
          <p:cNvPr id="38" name="TextBox 331"/>
          <p:cNvSpPr txBox="1"/>
          <p:nvPr/>
        </p:nvSpPr>
        <p:spPr>
          <a:xfrm>
            <a:off x="4423017" y="3813971"/>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10%</a:t>
            </a:r>
            <a:endParaRPr lang="zh-CN" altLang="en-US" sz="2000" b="1" dirty="0">
              <a:solidFill>
                <a:schemeClr val="bg1"/>
              </a:solidFill>
              <a:latin typeface="方正姚体" panose="02010601030101010101" pitchFamily="2" charset="-122"/>
              <a:ea typeface="方正姚体" panose="02010601030101010101" pitchFamily="2" charset="-122"/>
            </a:endParaRPr>
          </a:p>
        </p:txBody>
      </p:sp>
      <p:sp>
        <p:nvSpPr>
          <p:cNvPr id="39" name="TextBox 331"/>
          <p:cNvSpPr txBox="1"/>
          <p:nvPr/>
        </p:nvSpPr>
        <p:spPr>
          <a:xfrm>
            <a:off x="4423017" y="4393128"/>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7%</a:t>
            </a:r>
            <a:endParaRPr lang="zh-CN" altLang="en-US" sz="2000" b="1" dirty="0">
              <a:solidFill>
                <a:schemeClr val="bg1"/>
              </a:solidFill>
              <a:latin typeface="方正姚体" panose="02010601030101010101" pitchFamily="2" charset="-122"/>
              <a:ea typeface="方正姚体" panose="02010601030101010101" pitchFamily="2" charset="-122"/>
            </a:endParaRPr>
          </a:p>
        </p:txBody>
      </p:sp>
      <p:sp>
        <p:nvSpPr>
          <p:cNvPr id="40" name="TextBox 331"/>
          <p:cNvSpPr txBox="1"/>
          <p:nvPr/>
        </p:nvSpPr>
        <p:spPr>
          <a:xfrm>
            <a:off x="4423017" y="4972286"/>
            <a:ext cx="1661701" cy="400110"/>
          </a:xfrm>
          <a:prstGeom prst="rect">
            <a:avLst/>
          </a:prstGeom>
          <a:noFill/>
        </p:spPr>
        <p:txBody>
          <a:bodyPr wrap="square" rtlCol="0">
            <a:spAutoFit/>
          </a:bodyPr>
          <a:lstStyle/>
          <a:p>
            <a:pPr algn="ctr"/>
            <a:r>
              <a:rPr lang="en-US" altLang="zh-CN" sz="2000" b="1" dirty="0">
                <a:solidFill>
                  <a:schemeClr val="bg1"/>
                </a:solidFill>
                <a:latin typeface="方正姚体" panose="02010601030101010101" pitchFamily="2" charset="-122"/>
                <a:ea typeface="方正姚体" panose="02010601030101010101" pitchFamily="2" charset="-122"/>
              </a:rPr>
              <a:t>3%</a:t>
            </a:r>
            <a:endParaRPr lang="zh-CN" altLang="en-US" sz="2000" b="1" dirty="0">
              <a:solidFill>
                <a:schemeClr val="bg1"/>
              </a:solidFill>
              <a:latin typeface="方正姚体" panose="02010601030101010101" pitchFamily="2" charset="-122"/>
              <a:ea typeface="方正姚体" panose="02010601030101010101" pitchFamily="2" charset="-122"/>
            </a:endParaRPr>
          </a:p>
        </p:txBody>
      </p:sp>
      <p:grpSp>
        <p:nvGrpSpPr>
          <p:cNvPr id="3" name="组合 2"/>
          <p:cNvGrpSpPr/>
          <p:nvPr/>
        </p:nvGrpSpPr>
        <p:grpSpPr>
          <a:xfrm>
            <a:off x="6275829" y="2108671"/>
            <a:ext cx="5529943" cy="3945462"/>
            <a:chOff x="6823744" y="2187606"/>
            <a:chExt cx="5529943" cy="3945462"/>
          </a:xfrm>
        </p:grpSpPr>
        <p:graphicFrame>
          <p:nvGraphicFramePr>
            <p:cNvPr id="21" name="图表 20"/>
            <p:cNvGraphicFramePr/>
            <p:nvPr>
              <p:extLst>
                <p:ext uri="{D42A27DB-BD31-4B8C-83A1-F6EECF244321}">
                  <p14:modId xmlns:p14="http://schemas.microsoft.com/office/powerpoint/2010/main" val="3854892972"/>
                </p:ext>
              </p:extLst>
            </p:nvPr>
          </p:nvGraphicFramePr>
          <p:xfrm>
            <a:off x="6823744" y="2187606"/>
            <a:ext cx="5529943" cy="3945462"/>
          </p:xfrm>
          <a:graphic>
            <a:graphicData uri="http://schemas.openxmlformats.org/drawingml/2006/chart">
              <c:chart xmlns:c="http://schemas.openxmlformats.org/drawingml/2006/chart" xmlns:r="http://schemas.openxmlformats.org/officeDocument/2006/relationships" r:id="rId4"/>
            </a:graphicData>
          </a:graphic>
        </p:graphicFrame>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2287" y="3508239"/>
              <a:ext cx="767541" cy="767541"/>
            </a:xfrm>
            <a:prstGeom prst="rect">
              <a:avLst/>
            </a:prstGeom>
          </p:spPr>
        </p:pic>
      </p:grpSp>
      <p:grpSp>
        <p:nvGrpSpPr>
          <p:cNvPr id="17" name="组合 16"/>
          <p:cNvGrpSpPr/>
          <p:nvPr/>
        </p:nvGrpSpPr>
        <p:grpSpPr>
          <a:xfrm>
            <a:off x="7340771" y="594433"/>
            <a:ext cx="779521" cy="159656"/>
            <a:chOff x="8066812" y="1215459"/>
            <a:chExt cx="1077188" cy="210681"/>
          </a:xfrm>
        </p:grpSpPr>
        <p:cxnSp>
          <p:nvCxnSpPr>
            <p:cNvPr id="18" name="直接连接符 17"/>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033256" y="615284"/>
            <a:ext cx="779521" cy="159656"/>
            <a:chOff x="8066812" y="1215459"/>
            <a:chExt cx="1077188" cy="210681"/>
          </a:xfrm>
          <a:scene3d>
            <a:camera prst="orthographicFront">
              <a:rot lat="0" lon="0" rev="10800000"/>
            </a:camera>
            <a:lightRig rig="threePt" dir="t"/>
          </a:scene3d>
        </p:grpSpPr>
        <p:cxnSp>
          <p:nvCxnSpPr>
            <p:cNvPr id="23" name="直接连接符 2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10185057" y="3894180"/>
            <a:ext cx="864240" cy="358143"/>
            <a:chOff x="6209958" y="1732745"/>
            <a:chExt cx="889686" cy="341227"/>
          </a:xfrm>
        </p:grpSpPr>
        <p:sp>
          <p:nvSpPr>
            <p:cNvPr id="25" name="Freeform 35"/>
            <p:cNvSpPr>
              <a:spLocks/>
            </p:cNvSpPr>
            <p:nvPr/>
          </p:nvSpPr>
          <p:spPr bwMode="auto">
            <a:xfrm>
              <a:off x="6209958" y="1765922"/>
              <a:ext cx="846423" cy="308050"/>
            </a:xfrm>
            <a:custGeom>
              <a:avLst/>
              <a:gdLst>
                <a:gd name="T0" fmla="*/ 596 w 596"/>
                <a:gd name="T1" fmla="*/ 429 h 429"/>
                <a:gd name="T2" fmla="*/ 0 w 596"/>
                <a:gd name="T3" fmla="*/ 429 h 429"/>
                <a:gd name="T4" fmla="*/ 0 w 596"/>
                <a:gd name="T5" fmla="*/ 421 h 429"/>
                <a:gd name="T6" fmla="*/ 583 w 596"/>
                <a:gd name="T7" fmla="*/ 421 h 429"/>
                <a:gd name="T8" fmla="*/ 583 w 596"/>
                <a:gd name="T9" fmla="*/ 0 h 429"/>
                <a:gd name="T10" fmla="*/ 596 w 596"/>
                <a:gd name="T11" fmla="*/ 0 h 429"/>
                <a:gd name="T12" fmla="*/ 596 w 5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596" h="429">
                  <a:moveTo>
                    <a:pt x="596" y="429"/>
                  </a:moveTo>
                  <a:lnTo>
                    <a:pt x="0" y="429"/>
                  </a:lnTo>
                  <a:lnTo>
                    <a:pt x="0" y="421"/>
                  </a:lnTo>
                  <a:lnTo>
                    <a:pt x="583" y="421"/>
                  </a:lnTo>
                  <a:lnTo>
                    <a:pt x="583" y="0"/>
                  </a:lnTo>
                  <a:lnTo>
                    <a:pt x="596" y="0"/>
                  </a:lnTo>
                  <a:lnTo>
                    <a:pt x="596" y="429"/>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6" name="Oval 36"/>
            <p:cNvSpPr>
              <a:spLocks noChangeArrowheads="1"/>
            </p:cNvSpPr>
            <p:nvPr/>
          </p:nvSpPr>
          <p:spPr bwMode="auto">
            <a:xfrm>
              <a:off x="7013119" y="1732745"/>
              <a:ext cx="86525" cy="124440"/>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altLang="zh-CN" dirty="0"/>
                <a:t>z</a:t>
              </a:r>
              <a:endParaRPr lang="zh-CN" altLang="en-US" dirty="0"/>
            </a:p>
          </p:txBody>
        </p:sp>
      </p:grpSp>
      <p:grpSp>
        <p:nvGrpSpPr>
          <p:cNvPr id="30" name="组合 29"/>
          <p:cNvGrpSpPr/>
          <p:nvPr/>
        </p:nvGrpSpPr>
        <p:grpSpPr>
          <a:xfrm rot="10800000">
            <a:off x="7805301" y="4554645"/>
            <a:ext cx="864240" cy="358143"/>
            <a:chOff x="6209958" y="1732745"/>
            <a:chExt cx="889686" cy="341227"/>
          </a:xfrm>
        </p:grpSpPr>
        <p:sp>
          <p:nvSpPr>
            <p:cNvPr id="41" name="Freeform 35"/>
            <p:cNvSpPr>
              <a:spLocks/>
            </p:cNvSpPr>
            <p:nvPr/>
          </p:nvSpPr>
          <p:spPr bwMode="auto">
            <a:xfrm>
              <a:off x="6209958" y="1765922"/>
              <a:ext cx="846423" cy="308050"/>
            </a:xfrm>
            <a:custGeom>
              <a:avLst/>
              <a:gdLst>
                <a:gd name="T0" fmla="*/ 596 w 596"/>
                <a:gd name="T1" fmla="*/ 429 h 429"/>
                <a:gd name="T2" fmla="*/ 0 w 596"/>
                <a:gd name="T3" fmla="*/ 429 h 429"/>
                <a:gd name="T4" fmla="*/ 0 w 596"/>
                <a:gd name="T5" fmla="*/ 421 h 429"/>
                <a:gd name="T6" fmla="*/ 583 w 596"/>
                <a:gd name="T7" fmla="*/ 421 h 429"/>
                <a:gd name="T8" fmla="*/ 583 w 596"/>
                <a:gd name="T9" fmla="*/ 0 h 429"/>
                <a:gd name="T10" fmla="*/ 596 w 596"/>
                <a:gd name="T11" fmla="*/ 0 h 429"/>
                <a:gd name="T12" fmla="*/ 596 w 5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596" h="429">
                  <a:moveTo>
                    <a:pt x="596" y="429"/>
                  </a:moveTo>
                  <a:lnTo>
                    <a:pt x="0" y="429"/>
                  </a:lnTo>
                  <a:lnTo>
                    <a:pt x="0" y="421"/>
                  </a:lnTo>
                  <a:lnTo>
                    <a:pt x="583" y="421"/>
                  </a:lnTo>
                  <a:lnTo>
                    <a:pt x="583" y="0"/>
                  </a:lnTo>
                  <a:lnTo>
                    <a:pt x="596" y="0"/>
                  </a:lnTo>
                  <a:lnTo>
                    <a:pt x="596" y="429"/>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2" name="Oval 36"/>
            <p:cNvSpPr>
              <a:spLocks noChangeArrowheads="1"/>
            </p:cNvSpPr>
            <p:nvPr/>
          </p:nvSpPr>
          <p:spPr bwMode="auto">
            <a:xfrm>
              <a:off x="7013119" y="1732745"/>
              <a:ext cx="86525" cy="124440"/>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altLang="zh-CN" dirty="0"/>
                <a:t>z</a:t>
              </a:r>
              <a:endParaRPr lang="zh-CN" altLang="en-US" dirty="0"/>
            </a:p>
          </p:txBody>
        </p:sp>
      </p:grpSp>
      <p:grpSp>
        <p:nvGrpSpPr>
          <p:cNvPr id="43" name="组合 42"/>
          <p:cNvGrpSpPr/>
          <p:nvPr/>
        </p:nvGrpSpPr>
        <p:grpSpPr>
          <a:xfrm rot="5400000">
            <a:off x="8935827" y="5071666"/>
            <a:ext cx="568089" cy="358143"/>
            <a:chOff x="6209958" y="1732745"/>
            <a:chExt cx="889686" cy="341227"/>
          </a:xfrm>
        </p:grpSpPr>
        <p:sp>
          <p:nvSpPr>
            <p:cNvPr id="44" name="Freeform 35"/>
            <p:cNvSpPr>
              <a:spLocks/>
            </p:cNvSpPr>
            <p:nvPr/>
          </p:nvSpPr>
          <p:spPr bwMode="auto">
            <a:xfrm>
              <a:off x="6209958" y="1765922"/>
              <a:ext cx="846423" cy="308050"/>
            </a:xfrm>
            <a:custGeom>
              <a:avLst/>
              <a:gdLst>
                <a:gd name="T0" fmla="*/ 596 w 596"/>
                <a:gd name="T1" fmla="*/ 429 h 429"/>
                <a:gd name="T2" fmla="*/ 0 w 596"/>
                <a:gd name="T3" fmla="*/ 429 h 429"/>
                <a:gd name="T4" fmla="*/ 0 w 596"/>
                <a:gd name="T5" fmla="*/ 421 h 429"/>
                <a:gd name="T6" fmla="*/ 583 w 596"/>
                <a:gd name="T7" fmla="*/ 421 h 429"/>
                <a:gd name="T8" fmla="*/ 583 w 596"/>
                <a:gd name="T9" fmla="*/ 0 h 429"/>
                <a:gd name="T10" fmla="*/ 596 w 596"/>
                <a:gd name="T11" fmla="*/ 0 h 429"/>
                <a:gd name="T12" fmla="*/ 596 w 5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596" h="429">
                  <a:moveTo>
                    <a:pt x="596" y="429"/>
                  </a:moveTo>
                  <a:lnTo>
                    <a:pt x="0" y="429"/>
                  </a:lnTo>
                  <a:lnTo>
                    <a:pt x="0" y="421"/>
                  </a:lnTo>
                  <a:lnTo>
                    <a:pt x="583" y="421"/>
                  </a:lnTo>
                  <a:lnTo>
                    <a:pt x="583" y="0"/>
                  </a:lnTo>
                  <a:lnTo>
                    <a:pt x="596" y="0"/>
                  </a:lnTo>
                  <a:lnTo>
                    <a:pt x="596" y="429"/>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5" name="Oval 36"/>
            <p:cNvSpPr>
              <a:spLocks noChangeArrowheads="1"/>
            </p:cNvSpPr>
            <p:nvPr/>
          </p:nvSpPr>
          <p:spPr bwMode="auto">
            <a:xfrm>
              <a:off x="7013119" y="1732745"/>
              <a:ext cx="86525" cy="124440"/>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altLang="zh-CN" dirty="0"/>
                <a:t>z</a:t>
              </a:r>
              <a:endParaRPr lang="zh-CN" altLang="en-US" dirty="0"/>
            </a:p>
          </p:txBody>
        </p:sp>
      </p:grpSp>
      <p:grpSp>
        <p:nvGrpSpPr>
          <p:cNvPr id="46" name="组合 45"/>
          <p:cNvGrpSpPr/>
          <p:nvPr/>
        </p:nvGrpSpPr>
        <p:grpSpPr>
          <a:xfrm rot="16200000">
            <a:off x="8675938" y="2518766"/>
            <a:ext cx="618052" cy="372242"/>
            <a:chOff x="6209958" y="1732745"/>
            <a:chExt cx="889686" cy="341227"/>
          </a:xfrm>
        </p:grpSpPr>
        <p:sp>
          <p:nvSpPr>
            <p:cNvPr id="47" name="Freeform 35"/>
            <p:cNvSpPr>
              <a:spLocks/>
            </p:cNvSpPr>
            <p:nvPr/>
          </p:nvSpPr>
          <p:spPr bwMode="auto">
            <a:xfrm>
              <a:off x="6209958" y="1765922"/>
              <a:ext cx="846423" cy="308050"/>
            </a:xfrm>
            <a:custGeom>
              <a:avLst/>
              <a:gdLst>
                <a:gd name="T0" fmla="*/ 596 w 596"/>
                <a:gd name="T1" fmla="*/ 429 h 429"/>
                <a:gd name="T2" fmla="*/ 0 w 596"/>
                <a:gd name="T3" fmla="*/ 429 h 429"/>
                <a:gd name="T4" fmla="*/ 0 w 596"/>
                <a:gd name="T5" fmla="*/ 421 h 429"/>
                <a:gd name="T6" fmla="*/ 583 w 596"/>
                <a:gd name="T7" fmla="*/ 421 h 429"/>
                <a:gd name="T8" fmla="*/ 583 w 596"/>
                <a:gd name="T9" fmla="*/ 0 h 429"/>
                <a:gd name="T10" fmla="*/ 596 w 596"/>
                <a:gd name="T11" fmla="*/ 0 h 429"/>
                <a:gd name="T12" fmla="*/ 596 w 5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596" h="429">
                  <a:moveTo>
                    <a:pt x="596" y="429"/>
                  </a:moveTo>
                  <a:lnTo>
                    <a:pt x="0" y="429"/>
                  </a:lnTo>
                  <a:lnTo>
                    <a:pt x="0" y="421"/>
                  </a:lnTo>
                  <a:lnTo>
                    <a:pt x="583" y="421"/>
                  </a:lnTo>
                  <a:lnTo>
                    <a:pt x="583" y="0"/>
                  </a:lnTo>
                  <a:lnTo>
                    <a:pt x="596" y="0"/>
                  </a:lnTo>
                  <a:lnTo>
                    <a:pt x="596" y="429"/>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8" name="Oval 36"/>
            <p:cNvSpPr>
              <a:spLocks noChangeArrowheads="1"/>
            </p:cNvSpPr>
            <p:nvPr/>
          </p:nvSpPr>
          <p:spPr bwMode="auto">
            <a:xfrm>
              <a:off x="7013119" y="1732745"/>
              <a:ext cx="86525" cy="124440"/>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altLang="zh-CN" dirty="0"/>
                <a:t>z</a:t>
              </a:r>
              <a:endParaRPr lang="zh-CN" altLang="en-US" dirty="0"/>
            </a:p>
          </p:txBody>
        </p:sp>
      </p:grpSp>
      <p:grpSp>
        <p:nvGrpSpPr>
          <p:cNvPr id="52" name="组合 51"/>
          <p:cNvGrpSpPr/>
          <p:nvPr/>
        </p:nvGrpSpPr>
        <p:grpSpPr>
          <a:xfrm rot="10800000">
            <a:off x="7471206" y="3448124"/>
            <a:ext cx="864240" cy="358143"/>
            <a:chOff x="6209958" y="1732745"/>
            <a:chExt cx="889686" cy="341227"/>
          </a:xfrm>
        </p:grpSpPr>
        <p:sp>
          <p:nvSpPr>
            <p:cNvPr id="53" name="Freeform 35"/>
            <p:cNvSpPr>
              <a:spLocks/>
            </p:cNvSpPr>
            <p:nvPr/>
          </p:nvSpPr>
          <p:spPr bwMode="auto">
            <a:xfrm>
              <a:off x="6209958" y="1765922"/>
              <a:ext cx="846423" cy="308050"/>
            </a:xfrm>
            <a:custGeom>
              <a:avLst/>
              <a:gdLst>
                <a:gd name="T0" fmla="*/ 596 w 596"/>
                <a:gd name="T1" fmla="*/ 429 h 429"/>
                <a:gd name="T2" fmla="*/ 0 w 596"/>
                <a:gd name="T3" fmla="*/ 429 h 429"/>
                <a:gd name="T4" fmla="*/ 0 w 596"/>
                <a:gd name="T5" fmla="*/ 421 h 429"/>
                <a:gd name="T6" fmla="*/ 583 w 596"/>
                <a:gd name="T7" fmla="*/ 421 h 429"/>
                <a:gd name="T8" fmla="*/ 583 w 596"/>
                <a:gd name="T9" fmla="*/ 0 h 429"/>
                <a:gd name="T10" fmla="*/ 596 w 596"/>
                <a:gd name="T11" fmla="*/ 0 h 429"/>
                <a:gd name="T12" fmla="*/ 596 w 5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596" h="429">
                  <a:moveTo>
                    <a:pt x="596" y="429"/>
                  </a:moveTo>
                  <a:lnTo>
                    <a:pt x="0" y="429"/>
                  </a:lnTo>
                  <a:lnTo>
                    <a:pt x="0" y="421"/>
                  </a:lnTo>
                  <a:lnTo>
                    <a:pt x="583" y="421"/>
                  </a:lnTo>
                  <a:lnTo>
                    <a:pt x="583" y="0"/>
                  </a:lnTo>
                  <a:lnTo>
                    <a:pt x="596" y="0"/>
                  </a:lnTo>
                  <a:lnTo>
                    <a:pt x="596" y="429"/>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4" name="Oval 36"/>
            <p:cNvSpPr>
              <a:spLocks noChangeArrowheads="1"/>
            </p:cNvSpPr>
            <p:nvPr/>
          </p:nvSpPr>
          <p:spPr bwMode="auto">
            <a:xfrm>
              <a:off x="7013119" y="1732745"/>
              <a:ext cx="86525" cy="124440"/>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altLang="zh-CN" dirty="0"/>
                <a:t>z</a:t>
              </a:r>
              <a:endParaRPr lang="zh-CN" altLang="en-US" dirty="0"/>
            </a:p>
          </p:txBody>
        </p:sp>
      </p:grpSp>
    </p:spTree>
    <p:extLst>
      <p:ext uri="{BB962C8B-B14F-4D97-AF65-F5344CB8AC3E}">
        <p14:creationId xmlns:p14="http://schemas.microsoft.com/office/powerpoint/2010/main" val="38698386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08" name="组合 307"/>
          <p:cNvGrpSpPr/>
          <p:nvPr/>
        </p:nvGrpSpPr>
        <p:grpSpPr>
          <a:xfrm>
            <a:off x="1907919" y="2867458"/>
            <a:ext cx="623189" cy="1581123"/>
            <a:chOff x="611560" y="2139550"/>
            <a:chExt cx="245286" cy="622327"/>
          </a:xfrm>
          <a:solidFill>
            <a:srgbClr val="E1AB0B"/>
          </a:solidFill>
        </p:grpSpPr>
        <p:sp>
          <p:nvSpPr>
            <p:cNvPr id="309" name="Freeform 9"/>
            <p:cNvSpPr>
              <a:spLocks/>
            </p:cNvSpPr>
            <p:nvPr/>
          </p:nvSpPr>
          <p:spPr bwMode="auto">
            <a:xfrm>
              <a:off x="611560" y="2246074"/>
              <a:ext cx="245286" cy="515803"/>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1AB0B"/>
                </a:solidFill>
              </a:endParaRPr>
            </a:p>
          </p:txBody>
        </p:sp>
        <p:sp>
          <p:nvSpPr>
            <p:cNvPr id="310" name="Freeform 10"/>
            <p:cNvSpPr>
              <a:spLocks/>
            </p:cNvSpPr>
            <p:nvPr/>
          </p:nvSpPr>
          <p:spPr bwMode="auto">
            <a:xfrm>
              <a:off x="685847" y="2139550"/>
              <a:ext cx="96713" cy="96713"/>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1AB0B"/>
                </a:solidFill>
              </a:endParaRPr>
            </a:p>
          </p:txBody>
        </p:sp>
      </p:grpSp>
      <p:grpSp>
        <p:nvGrpSpPr>
          <p:cNvPr id="311" name="组合 310"/>
          <p:cNvGrpSpPr/>
          <p:nvPr/>
        </p:nvGrpSpPr>
        <p:grpSpPr>
          <a:xfrm>
            <a:off x="9567594" y="2843394"/>
            <a:ext cx="750899" cy="1641357"/>
            <a:chOff x="7296236" y="3576592"/>
            <a:chExt cx="294343" cy="643391"/>
          </a:xfrm>
          <a:solidFill>
            <a:srgbClr val="E4E4E4"/>
          </a:solidFill>
        </p:grpSpPr>
        <p:sp>
          <p:nvSpPr>
            <p:cNvPr id="312" name="Freeform 5"/>
            <p:cNvSpPr>
              <a:spLocks/>
            </p:cNvSpPr>
            <p:nvPr/>
          </p:nvSpPr>
          <p:spPr bwMode="auto">
            <a:xfrm>
              <a:off x="7394350" y="3576592"/>
              <a:ext cx="95141" cy="96925"/>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3" name="Freeform 6"/>
            <p:cNvSpPr>
              <a:spLocks/>
            </p:cNvSpPr>
            <p:nvPr/>
          </p:nvSpPr>
          <p:spPr bwMode="auto">
            <a:xfrm>
              <a:off x="7296236" y="3691950"/>
              <a:ext cx="294343" cy="528033"/>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14" name="TextBox 331"/>
          <p:cNvSpPr txBox="1"/>
          <p:nvPr/>
        </p:nvSpPr>
        <p:spPr>
          <a:xfrm>
            <a:off x="1440829" y="4511190"/>
            <a:ext cx="1661701"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rPr>
              <a:t>65%</a:t>
            </a:r>
            <a:endParaRPr lang="zh-CN" altLang="en-US" sz="3200" dirty="0">
              <a:solidFill>
                <a:schemeClr val="bg1"/>
              </a:solidFill>
              <a:latin typeface="Impact" panose="020B0806030902050204" pitchFamily="34" charset="0"/>
            </a:endParaRPr>
          </a:p>
        </p:txBody>
      </p:sp>
      <p:sp>
        <p:nvSpPr>
          <p:cNvPr id="315" name="TextBox 336"/>
          <p:cNvSpPr txBox="1"/>
          <p:nvPr/>
        </p:nvSpPr>
        <p:spPr>
          <a:xfrm>
            <a:off x="9327762" y="4525986"/>
            <a:ext cx="1296144" cy="584775"/>
          </a:xfrm>
          <a:prstGeom prst="rect">
            <a:avLst/>
          </a:prstGeom>
          <a:noFill/>
        </p:spPr>
        <p:txBody>
          <a:bodyPr wrap="square" rtlCol="0">
            <a:spAutoFit/>
          </a:bodyPr>
          <a:lstStyle/>
          <a:p>
            <a:pPr algn="ctr"/>
            <a:r>
              <a:rPr lang="en-US" altLang="zh-CN" sz="3200" dirty="0">
                <a:solidFill>
                  <a:schemeClr val="bg1"/>
                </a:solidFill>
                <a:latin typeface="Impact" panose="020B0806030902050204" pitchFamily="34" charset="0"/>
              </a:rPr>
              <a:t>35%</a:t>
            </a:r>
            <a:endParaRPr lang="zh-CN" altLang="en-US" sz="3200" dirty="0">
              <a:solidFill>
                <a:schemeClr val="bg1"/>
              </a:solidFill>
              <a:latin typeface="Impact" panose="020B0806030902050204" pitchFamily="34" charset="0"/>
            </a:endParaRPr>
          </a:p>
        </p:txBody>
      </p:sp>
      <p:sp>
        <p:nvSpPr>
          <p:cNvPr id="324" name="文本框 323"/>
          <p:cNvSpPr txBox="1"/>
          <p:nvPr/>
        </p:nvSpPr>
        <p:spPr>
          <a:xfrm>
            <a:off x="4846006" y="310639"/>
            <a:ext cx="2471527"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性别结构分析</a:t>
            </a:r>
          </a:p>
        </p:txBody>
      </p:sp>
      <p:grpSp>
        <p:nvGrpSpPr>
          <p:cNvPr id="205" name="组合 204"/>
          <p:cNvGrpSpPr/>
          <p:nvPr/>
        </p:nvGrpSpPr>
        <p:grpSpPr>
          <a:xfrm>
            <a:off x="3311980" y="2266188"/>
            <a:ext cx="5495016" cy="622327"/>
            <a:chOff x="2349267" y="1292179"/>
            <a:chExt cx="5495016" cy="622327"/>
          </a:xfrm>
          <a:solidFill>
            <a:srgbClr val="E1AB0B"/>
          </a:solidFill>
        </p:grpSpPr>
        <p:grpSp>
          <p:nvGrpSpPr>
            <p:cNvPr id="209" name="组合 208"/>
            <p:cNvGrpSpPr/>
            <p:nvPr/>
          </p:nvGrpSpPr>
          <p:grpSpPr>
            <a:xfrm>
              <a:off x="2349267" y="1292179"/>
              <a:ext cx="245286" cy="622327"/>
              <a:chOff x="4294188" y="3405188"/>
              <a:chExt cx="555625" cy="1409700"/>
            </a:xfrm>
            <a:grpFill/>
          </p:grpSpPr>
          <p:sp>
            <p:nvSpPr>
              <p:cNvPr id="30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0" name="组合 209"/>
            <p:cNvGrpSpPr/>
            <p:nvPr/>
          </p:nvGrpSpPr>
          <p:grpSpPr>
            <a:xfrm>
              <a:off x="2625929" y="1292179"/>
              <a:ext cx="245286" cy="622327"/>
              <a:chOff x="4294188" y="3405188"/>
              <a:chExt cx="555625" cy="1409700"/>
            </a:xfrm>
            <a:grpFill/>
          </p:grpSpPr>
          <p:sp>
            <p:nvSpPr>
              <p:cNvPr id="30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9" name="组合 238"/>
            <p:cNvGrpSpPr/>
            <p:nvPr/>
          </p:nvGrpSpPr>
          <p:grpSpPr>
            <a:xfrm>
              <a:off x="2902591" y="1292179"/>
              <a:ext cx="245286" cy="622327"/>
              <a:chOff x="4294188" y="3405188"/>
              <a:chExt cx="555625" cy="1409700"/>
            </a:xfrm>
            <a:grpFill/>
          </p:grpSpPr>
          <p:sp>
            <p:nvSpPr>
              <p:cNvPr id="30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0" name="组合 239"/>
            <p:cNvGrpSpPr/>
            <p:nvPr/>
          </p:nvGrpSpPr>
          <p:grpSpPr>
            <a:xfrm>
              <a:off x="3179253" y="1292179"/>
              <a:ext cx="245286" cy="622327"/>
              <a:chOff x="4294188" y="3405188"/>
              <a:chExt cx="555625" cy="1409700"/>
            </a:xfrm>
            <a:grpFill/>
          </p:grpSpPr>
          <p:sp>
            <p:nvSpPr>
              <p:cNvPr id="29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p:cNvGrpSpPr/>
            <p:nvPr/>
          </p:nvGrpSpPr>
          <p:grpSpPr>
            <a:xfrm>
              <a:off x="3455915" y="1292179"/>
              <a:ext cx="245286" cy="622327"/>
              <a:chOff x="4294188" y="3405188"/>
              <a:chExt cx="555625" cy="1409700"/>
            </a:xfrm>
            <a:grpFill/>
          </p:grpSpPr>
          <p:sp>
            <p:nvSpPr>
              <p:cNvPr id="29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2" name="组合 241"/>
            <p:cNvGrpSpPr/>
            <p:nvPr/>
          </p:nvGrpSpPr>
          <p:grpSpPr>
            <a:xfrm>
              <a:off x="3732577" y="1292179"/>
              <a:ext cx="245286" cy="622327"/>
              <a:chOff x="4294188" y="3405188"/>
              <a:chExt cx="555625" cy="1409700"/>
            </a:xfrm>
            <a:grpFill/>
          </p:grpSpPr>
          <p:sp>
            <p:nvSpPr>
              <p:cNvPr id="29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3" name="组合 242"/>
            <p:cNvGrpSpPr/>
            <p:nvPr/>
          </p:nvGrpSpPr>
          <p:grpSpPr>
            <a:xfrm>
              <a:off x="4285901" y="1292179"/>
              <a:ext cx="245286" cy="622327"/>
              <a:chOff x="4294188" y="3405188"/>
              <a:chExt cx="555625" cy="1409700"/>
            </a:xfrm>
            <a:grpFill/>
          </p:grpSpPr>
          <p:sp>
            <p:nvSpPr>
              <p:cNvPr id="29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p:cNvGrpSpPr/>
            <p:nvPr/>
          </p:nvGrpSpPr>
          <p:grpSpPr>
            <a:xfrm>
              <a:off x="4562563" y="1292179"/>
              <a:ext cx="245286" cy="622327"/>
              <a:chOff x="4294188" y="3405188"/>
              <a:chExt cx="555625" cy="1409700"/>
            </a:xfrm>
            <a:grpFill/>
          </p:grpSpPr>
          <p:sp>
            <p:nvSpPr>
              <p:cNvPr id="29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5" name="组合 244"/>
            <p:cNvGrpSpPr/>
            <p:nvPr/>
          </p:nvGrpSpPr>
          <p:grpSpPr>
            <a:xfrm>
              <a:off x="4009239" y="1292179"/>
              <a:ext cx="245286" cy="622327"/>
              <a:chOff x="4294188" y="3405188"/>
              <a:chExt cx="555625" cy="1409700"/>
            </a:xfrm>
            <a:grpFill/>
          </p:grpSpPr>
          <p:sp>
            <p:nvSpPr>
              <p:cNvPr id="28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6" name="组合 245"/>
            <p:cNvGrpSpPr/>
            <p:nvPr/>
          </p:nvGrpSpPr>
          <p:grpSpPr>
            <a:xfrm>
              <a:off x="4839225" y="1292179"/>
              <a:ext cx="245286" cy="622327"/>
              <a:chOff x="4294188" y="3405188"/>
              <a:chExt cx="555625" cy="1409700"/>
            </a:xfrm>
            <a:grpFill/>
          </p:grpSpPr>
          <p:sp>
            <p:nvSpPr>
              <p:cNvPr id="28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7" name="组合 246"/>
            <p:cNvGrpSpPr/>
            <p:nvPr/>
          </p:nvGrpSpPr>
          <p:grpSpPr>
            <a:xfrm>
              <a:off x="5115887" y="1292179"/>
              <a:ext cx="245286" cy="622327"/>
              <a:chOff x="4294188" y="3405188"/>
              <a:chExt cx="555625" cy="1409700"/>
            </a:xfrm>
            <a:grpFill/>
          </p:grpSpPr>
          <p:sp>
            <p:nvSpPr>
              <p:cNvPr id="28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8" name="组合 247"/>
            <p:cNvGrpSpPr/>
            <p:nvPr/>
          </p:nvGrpSpPr>
          <p:grpSpPr>
            <a:xfrm>
              <a:off x="5392549" y="1292179"/>
              <a:ext cx="245286" cy="622327"/>
              <a:chOff x="4294188" y="3405188"/>
              <a:chExt cx="555625" cy="1409700"/>
            </a:xfrm>
            <a:grpFill/>
          </p:grpSpPr>
          <p:sp>
            <p:nvSpPr>
              <p:cNvPr id="28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9" name="组合 248"/>
            <p:cNvGrpSpPr/>
            <p:nvPr/>
          </p:nvGrpSpPr>
          <p:grpSpPr>
            <a:xfrm>
              <a:off x="5669211" y="1292179"/>
              <a:ext cx="245286" cy="622327"/>
              <a:chOff x="4294188" y="3405188"/>
              <a:chExt cx="555625" cy="1409700"/>
            </a:xfrm>
            <a:grpFill/>
          </p:grpSpPr>
          <p:sp>
            <p:nvSpPr>
              <p:cNvPr id="28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0" name="组合 249"/>
            <p:cNvGrpSpPr/>
            <p:nvPr/>
          </p:nvGrpSpPr>
          <p:grpSpPr>
            <a:xfrm>
              <a:off x="5945873" y="1292179"/>
              <a:ext cx="245286" cy="622327"/>
              <a:chOff x="4294188" y="3405188"/>
              <a:chExt cx="555625" cy="1409700"/>
            </a:xfrm>
            <a:grpFill/>
          </p:grpSpPr>
          <p:sp>
            <p:nvSpPr>
              <p:cNvPr id="27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1" name="组合 250"/>
            <p:cNvGrpSpPr/>
            <p:nvPr/>
          </p:nvGrpSpPr>
          <p:grpSpPr>
            <a:xfrm>
              <a:off x="6222535" y="1292179"/>
              <a:ext cx="245286" cy="622327"/>
              <a:chOff x="4294188" y="3405188"/>
              <a:chExt cx="555625" cy="1409700"/>
            </a:xfrm>
            <a:grpFill/>
          </p:grpSpPr>
          <p:sp>
            <p:nvSpPr>
              <p:cNvPr id="27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2" name="组合 251"/>
            <p:cNvGrpSpPr/>
            <p:nvPr/>
          </p:nvGrpSpPr>
          <p:grpSpPr>
            <a:xfrm>
              <a:off x="6499197" y="1292179"/>
              <a:ext cx="245286" cy="622327"/>
              <a:chOff x="4294188" y="3405188"/>
              <a:chExt cx="555625" cy="1409700"/>
            </a:xfrm>
            <a:grpFill/>
          </p:grpSpPr>
          <p:sp>
            <p:nvSpPr>
              <p:cNvPr id="26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3" name="组合 252"/>
            <p:cNvGrpSpPr/>
            <p:nvPr/>
          </p:nvGrpSpPr>
          <p:grpSpPr>
            <a:xfrm>
              <a:off x="7052521" y="1292179"/>
              <a:ext cx="245286" cy="622327"/>
              <a:chOff x="4294188" y="3405188"/>
              <a:chExt cx="555625" cy="1409700"/>
            </a:xfrm>
            <a:grpFill/>
          </p:grpSpPr>
          <p:sp>
            <p:nvSpPr>
              <p:cNvPr id="26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4" name="组合 253"/>
            <p:cNvGrpSpPr/>
            <p:nvPr/>
          </p:nvGrpSpPr>
          <p:grpSpPr>
            <a:xfrm>
              <a:off x="7329183" y="1292179"/>
              <a:ext cx="245286" cy="622327"/>
              <a:chOff x="4294188" y="3405188"/>
              <a:chExt cx="555625" cy="1409700"/>
            </a:xfrm>
            <a:grpFill/>
          </p:grpSpPr>
          <p:sp>
            <p:nvSpPr>
              <p:cNvPr id="26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5" name="组合 254"/>
            <p:cNvGrpSpPr/>
            <p:nvPr/>
          </p:nvGrpSpPr>
          <p:grpSpPr>
            <a:xfrm>
              <a:off x="6775859" y="1292179"/>
              <a:ext cx="245286" cy="622327"/>
              <a:chOff x="4294188" y="3405188"/>
              <a:chExt cx="555625" cy="1409700"/>
            </a:xfrm>
            <a:grpFill/>
          </p:grpSpPr>
          <p:sp>
            <p:nvSpPr>
              <p:cNvPr id="25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6" name="组合 255"/>
            <p:cNvGrpSpPr/>
            <p:nvPr/>
          </p:nvGrpSpPr>
          <p:grpSpPr>
            <a:xfrm>
              <a:off x="7598997" y="1292179"/>
              <a:ext cx="245286" cy="622327"/>
              <a:chOff x="4294188" y="3405188"/>
              <a:chExt cx="555625" cy="1409700"/>
            </a:xfrm>
            <a:grpFill/>
          </p:grpSpPr>
          <p:sp>
            <p:nvSpPr>
              <p:cNvPr id="25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6" name="组合 305"/>
          <p:cNvGrpSpPr/>
          <p:nvPr/>
        </p:nvGrpSpPr>
        <p:grpSpPr>
          <a:xfrm>
            <a:off x="3311980" y="2976859"/>
            <a:ext cx="5495016" cy="622327"/>
            <a:chOff x="2349267" y="2035391"/>
            <a:chExt cx="5495016" cy="622327"/>
          </a:xfrm>
          <a:solidFill>
            <a:srgbClr val="E1AB0B"/>
          </a:solidFill>
        </p:grpSpPr>
        <p:grpSp>
          <p:nvGrpSpPr>
            <p:cNvPr id="307" name="组合 306"/>
            <p:cNvGrpSpPr/>
            <p:nvPr/>
          </p:nvGrpSpPr>
          <p:grpSpPr>
            <a:xfrm>
              <a:off x="2349267" y="2035391"/>
              <a:ext cx="245286" cy="622327"/>
              <a:chOff x="4294188" y="3405188"/>
              <a:chExt cx="555625" cy="1409700"/>
            </a:xfrm>
            <a:grpFill/>
          </p:grpSpPr>
          <p:sp>
            <p:nvSpPr>
              <p:cNvPr id="41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6" name="组合 315"/>
            <p:cNvGrpSpPr/>
            <p:nvPr/>
          </p:nvGrpSpPr>
          <p:grpSpPr>
            <a:xfrm>
              <a:off x="2625929" y="2035391"/>
              <a:ext cx="245286" cy="622327"/>
              <a:chOff x="4294188" y="3405188"/>
              <a:chExt cx="555625" cy="1409700"/>
            </a:xfrm>
            <a:grpFill/>
          </p:grpSpPr>
          <p:sp>
            <p:nvSpPr>
              <p:cNvPr id="40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7" name="组合 316"/>
            <p:cNvGrpSpPr/>
            <p:nvPr/>
          </p:nvGrpSpPr>
          <p:grpSpPr>
            <a:xfrm>
              <a:off x="2902591" y="2035391"/>
              <a:ext cx="245286" cy="622327"/>
              <a:chOff x="4294188" y="3405188"/>
              <a:chExt cx="555625" cy="1409700"/>
            </a:xfrm>
            <a:grpFill/>
          </p:grpSpPr>
          <p:sp>
            <p:nvSpPr>
              <p:cNvPr id="40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8" name="组合 317"/>
            <p:cNvGrpSpPr/>
            <p:nvPr/>
          </p:nvGrpSpPr>
          <p:grpSpPr>
            <a:xfrm>
              <a:off x="3179253" y="2035391"/>
              <a:ext cx="245286" cy="622327"/>
              <a:chOff x="4294188" y="3405188"/>
              <a:chExt cx="555625" cy="1409700"/>
            </a:xfrm>
            <a:grpFill/>
          </p:grpSpPr>
          <p:sp>
            <p:nvSpPr>
              <p:cNvPr id="40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9" name="组合 318"/>
            <p:cNvGrpSpPr/>
            <p:nvPr/>
          </p:nvGrpSpPr>
          <p:grpSpPr>
            <a:xfrm>
              <a:off x="3455915" y="2035391"/>
              <a:ext cx="245286" cy="622327"/>
              <a:chOff x="4294188" y="3405188"/>
              <a:chExt cx="555625" cy="1409700"/>
            </a:xfrm>
            <a:grpFill/>
          </p:grpSpPr>
          <p:sp>
            <p:nvSpPr>
              <p:cNvPr id="40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0" name="组合 319"/>
            <p:cNvGrpSpPr/>
            <p:nvPr/>
          </p:nvGrpSpPr>
          <p:grpSpPr>
            <a:xfrm>
              <a:off x="3732577" y="2035391"/>
              <a:ext cx="245286" cy="622327"/>
              <a:chOff x="4294188" y="3405188"/>
              <a:chExt cx="555625" cy="1409700"/>
            </a:xfrm>
            <a:grpFill/>
          </p:grpSpPr>
          <p:sp>
            <p:nvSpPr>
              <p:cNvPr id="40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1" name="组合 320"/>
            <p:cNvGrpSpPr/>
            <p:nvPr/>
          </p:nvGrpSpPr>
          <p:grpSpPr>
            <a:xfrm>
              <a:off x="4285901" y="2035391"/>
              <a:ext cx="245286" cy="622327"/>
              <a:chOff x="4294188" y="3405188"/>
              <a:chExt cx="555625" cy="1409700"/>
            </a:xfrm>
            <a:grpFill/>
          </p:grpSpPr>
          <p:sp>
            <p:nvSpPr>
              <p:cNvPr id="39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2" name="组合 321"/>
            <p:cNvGrpSpPr/>
            <p:nvPr/>
          </p:nvGrpSpPr>
          <p:grpSpPr>
            <a:xfrm>
              <a:off x="4562563" y="2035391"/>
              <a:ext cx="245286" cy="622327"/>
              <a:chOff x="4294188" y="3405188"/>
              <a:chExt cx="555625" cy="1409700"/>
            </a:xfrm>
            <a:grpFill/>
          </p:grpSpPr>
          <p:sp>
            <p:nvSpPr>
              <p:cNvPr id="39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3" name="组合 322"/>
            <p:cNvGrpSpPr/>
            <p:nvPr/>
          </p:nvGrpSpPr>
          <p:grpSpPr>
            <a:xfrm>
              <a:off x="4009239" y="2035391"/>
              <a:ext cx="245286" cy="622327"/>
              <a:chOff x="4294188" y="3405188"/>
              <a:chExt cx="555625" cy="1409700"/>
            </a:xfrm>
            <a:grpFill/>
          </p:grpSpPr>
          <p:sp>
            <p:nvSpPr>
              <p:cNvPr id="39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5" name="组合 324"/>
            <p:cNvGrpSpPr/>
            <p:nvPr/>
          </p:nvGrpSpPr>
          <p:grpSpPr>
            <a:xfrm>
              <a:off x="4839225" y="2035391"/>
              <a:ext cx="245286" cy="622327"/>
              <a:chOff x="4294188" y="3405188"/>
              <a:chExt cx="555625" cy="1409700"/>
            </a:xfrm>
            <a:grpFill/>
          </p:grpSpPr>
          <p:sp>
            <p:nvSpPr>
              <p:cNvPr id="39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6" name="组合 325"/>
            <p:cNvGrpSpPr/>
            <p:nvPr/>
          </p:nvGrpSpPr>
          <p:grpSpPr>
            <a:xfrm>
              <a:off x="5115887" y="2035391"/>
              <a:ext cx="245286" cy="622327"/>
              <a:chOff x="4294188" y="3405188"/>
              <a:chExt cx="555625" cy="1409700"/>
            </a:xfrm>
            <a:grpFill/>
          </p:grpSpPr>
          <p:sp>
            <p:nvSpPr>
              <p:cNvPr id="39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7" name="组合 326"/>
            <p:cNvGrpSpPr/>
            <p:nvPr/>
          </p:nvGrpSpPr>
          <p:grpSpPr>
            <a:xfrm>
              <a:off x="5392549" y="2035391"/>
              <a:ext cx="245286" cy="622327"/>
              <a:chOff x="4294188" y="3405188"/>
              <a:chExt cx="555625" cy="1409700"/>
            </a:xfrm>
            <a:grpFill/>
          </p:grpSpPr>
          <p:sp>
            <p:nvSpPr>
              <p:cNvPr id="38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8" name="组合 327"/>
            <p:cNvGrpSpPr/>
            <p:nvPr/>
          </p:nvGrpSpPr>
          <p:grpSpPr>
            <a:xfrm>
              <a:off x="5669211" y="2035391"/>
              <a:ext cx="245286" cy="622327"/>
              <a:chOff x="4294188" y="3405188"/>
              <a:chExt cx="555625" cy="1409700"/>
            </a:xfrm>
            <a:grpFill/>
          </p:grpSpPr>
          <p:sp>
            <p:nvSpPr>
              <p:cNvPr id="38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9" name="组合 328"/>
            <p:cNvGrpSpPr/>
            <p:nvPr/>
          </p:nvGrpSpPr>
          <p:grpSpPr>
            <a:xfrm>
              <a:off x="5945873" y="2035391"/>
              <a:ext cx="245286" cy="622327"/>
              <a:chOff x="4294188" y="3405188"/>
              <a:chExt cx="555625" cy="1409700"/>
            </a:xfrm>
            <a:grpFill/>
          </p:grpSpPr>
          <p:sp>
            <p:nvSpPr>
              <p:cNvPr id="38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0" name="组合 329"/>
            <p:cNvGrpSpPr/>
            <p:nvPr/>
          </p:nvGrpSpPr>
          <p:grpSpPr>
            <a:xfrm>
              <a:off x="6222535" y="2035391"/>
              <a:ext cx="245286" cy="622327"/>
              <a:chOff x="4294188" y="3405188"/>
              <a:chExt cx="555625" cy="1409700"/>
            </a:xfrm>
            <a:grpFill/>
          </p:grpSpPr>
          <p:sp>
            <p:nvSpPr>
              <p:cNvPr id="38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1" name="组合 330"/>
            <p:cNvGrpSpPr/>
            <p:nvPr/>
          </p:nvGrpSpPr>
          <p:grpSpPr>
            <a:xfrm>
              <a:off x="6499197" y="2035391"/>
              <a:ext cx="245286" cy="622327"/>
              <a:chOff x="4294188" y="3405188"/>
              <a:chExt cx="555625" cy="1409700"/>
            </a:xfrm>
            <a:grpFill/>
          </p:grpSpPr>
          <p:sp>
            <p:nvSpPr>
              <p:cNvPr id="38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7052521" y="2035391"/>
              <a:ext cx="245286" cy="622327"/>
              <a:chOff x="4294188" y="3405188"/>
              <a:chExt cx="555625" cy="1409700"/>
            </a:xfrm>
            <a:grpFill/>
          </p:grpSpPr>
          <p:sp>
            <p:nvSpPr>
              <p:cNvPr id="37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3" name="组合 332"/>
            <p:cNvGrpSpPr/>
            <p:nvPr/>
          </p:nvGrpSpPr>
          <p:grpSpPr>
            <a:xfrm>
              <a:off x="7329183" y="2035391"/>
              <a:ext cx="245286" cy="622327"/>
              <a:chOff x="4294188" y="3405188"/>
              <a:chExt cx="555625" cy="1409700"/>
            </a:xfrm>
            <a:grpFill/>
          </p:grpSpPr>
          <p:sp>
            <p:nvSpPr>
              <p:cNvPr id="34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4" name="组合 333"/>
            <p:cNvGrpSpPr/>
            <p:nvPr/>
          </p:nvGrpSpPr>
          <p:grpSpPr>
            <a:xfrm>
              <a:off x="6775859" y="2035391"/>
              <a:ext cx="245286" cy="622327"/>
              <a:chOff x="4294188" y="3405188"/>
              <a:chExt cx="555625" cy="1409700"/>
            </a:xfrm>
            <a:grpFill/>
          </p:grpSpPr>
          <p:sp>
            <p:nvSpPr>
              <p:cNvPr id="33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5" name="组合 334"/>
            <p:cNvGrpSpPr/>
            <p:nvPr/>
          </p:nvGrpSpPr>
          <p:grpSpPr>
            <a:xfrm>
              <a:off x="7598997" y="2035391"/>
              <a:ext cx="245286" cy="622327"/>
              <a:chOff x="4294188" y="3405188"/>
              <a:chExt cx="555625" cy="1409700"/>
            </a:xfrm>
            <a:grpFill/>
          </p:grpSpPr>
          <p:sp>
            <p:nvSpPr>
              <p:cNvPr id="33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12" name="组合 411"/>
          <p:cNvGrpSpPr/>
          <p:nvPr/>
        </p:nvGrpSpPr>
        <p:grpSpPr>
          <a:xfrm>
            <a:off x="3311980" y="3687530"/>
            <a:ext cx="5495016" cy="622327"/>
            <a:chOff x="2349267" y="2763003"/>
            <a:chExt cx="5495016" cy="622327"/>
          </a:xfrm>
          <a:solidFill>
            <a:srgbClr val="E1AB0B"/>
          </a:solidFill>
        </p:grpSpPr>
        <p:grpSp>
          <p:nvGrpSpPr>
            <p:cNvPr id="413" name="组合 412"/>
            <p:cNvGrpSpPr/>
            <p:nvPr/>
          </p:nvGrpSpPr>
          <p:grpSpPr>
            <a:xfrm>
              <a:off x="2349267" y="2763003"/>
              <a:ext cx="245286" cy="622327"/>
              <a:chOff x="4294188" y="3405188"/>
              <a:chExt cx="555625" cy="1409700"/>
            </a:xfrm>
            <a:grpFill/>
          </p:grpSpPr>
          <p:sp>
            <p:nvSpPr>
              <p:cNvPr id="47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4" name="组合 413"/>
            <p:cNvGrpSpPr/>
            <p:nvPr/>
          </p:nvGrpSpPr>
          <p:grpSpPr>
            <a:xfrm>
              <a:off x="2625929" y="2763003"/>
              <a:ext cx="245286" cy="622327"/>
              <a:chOff x="4294188" y="3405188"/>
              <a:chExt cx="555625" cy="1409700"/>
            </a:xfrm>
            <a:grpFill/>
          </p:grpSpPr>
          <p:sp>
            <p:nvSpPr>
              <p:cNvPr id="46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5" name="组合 414"/>
            <p:cNvGrpSpPr/>
            <p:nvPr/>
          </p:nvGrpSpPr>
          <p:grpSpPr>
            <a:xfrm>
              <a:off x="2902591" y="2763003"/>
              <a:ext cx="245286" cy="622327"/>
              <a:chOff x="4294188" y="3405188"/>
              <a:chExt cx="555625" cy="1409700"/>
            </a:xfrm>
            <a:grpFill/>
          </p:grpSpPr>
          <p:sp>
            <p:nvSpPr>
              <p:cNvPr id="46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6" name="组合 415"/>
            <p:cNvGrpSpPr/>
            <p:nvPr/>
          </p:nvGrpSpPr>
          <p:grpSpPr>
            <a:xfrm>
              <a:off x="3179253" y="2763003"/>
              <a:ext cx="245286" cy="622327"/>
              <a:chOff x="4294188" y="3405188"/>
              <a:chExt cx="555625" cy="1409700"/>
            </a:xfrm>
            <a:grpFill/>
          </p:grpSpPr>
          <p:sp>
            <p:nvSpPr>
              <p:cNvPr id="46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7" name="组合 416"/>
            <p:cNvGrpSpPr/>
            <p:nvPr/>
          </p:nvGrpSpPr>
          <p:grpSpPr>
            <a:xfrm>
              <a:off x="3455915" y="2763003"/>
              <a:ext cx="245286" cy="622327"/>
              <a:chOff x="4294188" y="3405188"/>
              <a:chExt cx="555625" cy="1409700"/>
            </a:xfrm>
            <a:grpFill/>
          </p:grpSpPr>
          <p:sp>
            <p:nvSpPr>
              <p:cNvPr id="46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8" name="组合 417"/>
            <p:cNvGrpSpPr/>
            <p:nvPr/>
          </p:nvGrpSpPr>
          <p:grpSpPr>
            <a:xfrm>
              <a:off x="3732577" y="2763003"/>
              <a:ext cx="245286" cy="622327"/>
              <a:chOff x="4294188" y="3405188"/>
              <a:chExt cx="555625" cy="1409700"/>
            </a:xfrm>
            <a:grpFill/>
          </p:grpSpPr>
          <p:sp>
            <p:nvSpPr>
              <p:cNvPr id="46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9" name="组合 418"/>
            <p:cNvGrpSpPr/>
            <p:nvPr/>
          </p:nvGrpSpPr>
          <p:grpSpPr>
            <a:xfrm>
              <a:off x="4285901" y="2763003"/>
              <a:ext cx="245286" cy="622327"/>
              <a:chOff x="4294188" y="3405188"/>
              <a:chExt cx="555625" cy="1409700"/>
            </a:xfrm>
            <a:grpFill/>
          </p:grpSpPr>
          <p:sp>
            <p:nvSpPr>
              <p:cNvPr id="45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0" name="组合 419"/>
            <p:cNvGrpSpPr/>
            <p:nvPr/>
          </p:nvGrpSpPr>
          <p:grpSpPr>
            <a:xfrm>
              <a:off x="4562563" y="2763003"/>
              <a:ext cx="245286" cy="622327"/>
              <a:chOff x="4294188" y="3405188"/>
              <a:chExt cx="555625" cy="1409700"/>
            </a:xfrm>
            <a:grpFill/>
          </p:grpSpPr>
          <p:sp>
            <p:nvSpPr>
              <p:cNvPr id="45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1" name="组合 420"/>
            <p:cNvGrpSpPr/>
            <p:nvPr/>
          </p:nvGrpSpPr>
          <p:grpSpPr>
            <a:xfrm>
              <a:off x="4009239" y="2763003"/>
              <a:ext cx="245286" cy="622327"/>
              <a:chOff x="4294188" y="3405188"/>
              <a:chExt cx="555625" cy="1409700"/>
            </a:xfrm>
            <a:grpFill/>
          </p:grpSpPr>
          <p:sp>
            <p:nvSpPr>
              <p:cNvPr id="45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2" name="组合 421"/>
            <p:cNvGrpSpPr/>
            <p:nvPr/>
          </p:nvGrpSpPr>
          <p:grpSpPr>
            <a:xfrm>
              <a:off x="4839225" y="2763003"/>
              <a:ext cx="245286" cy="622327"/>
              <a:chOff x="4294188" y="3405188"/>
              <a:chExt cx="555625" cy="1409700"/>
            </a:xfrm>
            <a:grpFill/>
          </p:grpSpPr>
          <p:sp>
            <p:nvSpPr>
              <p:cNvPr id="45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3" name="组合 422"/>
            <p:cNvGrpSpPr/>
            <p:nvPr/>
          </p:nvGrpSpPr>
          <p:grpSpPr>
            <a:xfrm>
              <a:off x="5115887" y="2763003"/>
              <a:ext cx="245286" cy="622327"/>
              <a:chOff x="4294188" y="3405188"/>
              <a:chExt cx="555625" cy="1409700"/>
            </a:xfrm>
            <a:grpFill/>
          </p:grpSpPr>
          <p:sp>
            <p:nvSpPr>
              <p:cNvPr id="45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4" name="组合 423"/>
            <p:cNvGrpSpPr/>
            <p:nvPr/>
          </p:nvGrpSpPr>
          <p:grpSpPr>
            <a:xfrm>
              <a:off x="5392549" y="2763003"/>
              <a:ext cx="245286" cy="622327"/>
              <a:chOff x="4294188" y="3405188"/>
              <a:chExt cx="555625" cy="1409700"/>
            </a:xfrm>
            <a:grpFill/>
          </p:grpSpPr>
          <p:sp>
            <p:nvSpPr>
              <p:cNvPr id="44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5" name="组合 424"/>
            <p:cNvGrpSpPr/>
            <p:nvPr/>
          </p:nvGrpSpPr>
          <p:grpSpPr>
            <a:xfrm>
              <a:off x="5669211" y="2763003"/>
              <a:ext cx="245286" cy="622327"/>
              <a:chOff x="4294188" y="3405188"/>
              <a:chExt cx="555625" cy="1409700"/>
            </a:xfrm>
            <a:grpFill/>
          </p:grpSpPr>
          <p:sp>
            <p:nvSpPr>
              <p:cNvPr id="44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6" name="组合 425"/>
            <p:cNvGrpSpPr/>
            <p:nvPr/>
          </p:nvGrpSpPr>
          <p:grpSpPr>
            <a:xfrm>
              <a:off x="5945873" y="2763003"/>
              <a:ext cx="245286" cy="622327"/>
              <a:chOff x="4294188" y="3405188"/>
              <a:chExt cx="555625" cy="1409700"/>
            </a:xfrm>
            <a:grpFill/>
          </p:grpSpPr>
          <p:sp>
            <p:nvSpPr>
              <p:cNvPr id="44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7" name="组合 426"/>
            <p:cNvGrpSpPr/>
            <p:nvPr/>
          </p:nvGrpSpPr>
          <p:grpSpPr>
            <a:xfrm>
              <a:off x="6222535" y="2763003"/>
              <a:ext cx="245286" cy="622327"/>
              <a:chOff x="4294188" y="3405188"/>
              <a:chExt cx="555625" cy="1409700"/>
            </a:xfrm>
            <a:grpFill/>
          </p:grpSpPr>
          <p:sp>
            <p:nvSpPr>
              <p:cNvPr id="44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8" name="组合 427"/>
            <p:cNvGrpSpPr/>
            <p:nvPr/>
          </p:nvGrpSpPr>
          <p:grpSpPr>
            <a:xfrm>
              <a:off x="6499197" y="2763003"/>
              <a:ext cx="245286" cy="622327"/>
              <a:chOff x="4294188" y="3405188"/>
              <a:chExt cx="555625" cy="1409700"/>
            </a:xfrm>
            <a:grpFill/>
          </p:grpSpPr>
          <p:sp>
            <p:nvSpPr>
              <p:cNvPr id="44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9" name="组合 428"/>
            <p:cNvGrpSpPr/>
            <p:nvPr/>
          </p:nvGrpSpPr>
          <p:grpSpPr>
            <a:xfrm>
              <a:off x="7052521" y="2763003"/>
              <a:ext cx="245286" cy="622327"/>
              <a:chOff x="4294188" y="3405188"/>
              <a:chExt cx="555625" cy="1409700"/>
            </a:xfrm>
            <a:grpFill/>
          </p:grpSpPr>
          <p:sp>
            <p:nvSpPr>
              <p:cNvPr id="43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0" name="组合 429"/>
            <p:cNvGrpSpPr/>
            <p:nvPr/>
          </p:nvGrpSpPr>
          <p:grpSpPr>
            <a:xfrm>
              <a:off x="7329183" y="2763003"/>
              <a:ext cx="245286" cy="622327"/>
              <a:chOff x="4294188" y="3405188"/>
              <a:chExt cx="555625" cy="1409700"/>
            </a:xfrm>
            <a:grpFill/>
          </p:grpSpPr>
          <p:sp>
            <p:nvSpPr>
              <p:cNvPr id="43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1" name="组合 430"/>
            <p:cNvGrpSpPr/>
            <p:nvPr/>
          </p:nvGrpSpPr>
          <p:grpSpPr>
            <a:xfrm>
              <a:off x="6775859" y="2763003"/>
              <a:ext cx="245286" cy="622327"/>
              <a:chOff x="4294188" y="3405188"/>
              <a:chExt cx="555625" cy="1409700"/>
            </a:xfrm>
            <a:grpFill/>
          </p:grpSpPr>
          <p:sp>
            <p:nvSpPr>
              <p:cNvPr id="43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2" name="组合 431"/>
            <p:cNvGrpSpPr/>
            <p:nvPr/>
          </p:nvGrpSpPr>
          <p:grpSpPr>
            <a:xfrm>
              <a:off x="7598997" y="2763003"/>
              <a:ext cx="245286" cy="622327"/>
              <a:chOff x="4294188" y="3405188"/>
              <a:chExt cx="555625" cy="1409700"/>
            </a:xfrm>
            <a:grpFill/>
          </p:grpSpPr>
          <p:sp>
            <p:nvSpPr>
              <p:cNvPr id="43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3" name="组合 472"/>
          <p:cNvGrpSpPr/>
          <p:nvPr/>
        </p:nvGrpSpPr>
        <p:grpSpPr>
          <a:xfrm>
            <a:off x="3301050" y="5129935"/>
            <a:ext cx="5530475" cy="643391"/>
            <a:chOff x="2338337" y="4155926"/>
            <a:chExt cx="5530475" cy="643391"/>
          </a:xfrm>
          <a:solidFill>
            <a:srgbClr val="E4E4E4"/>
          </a:solidFill>
        </p:grpSpPr>
        <p:grpSp>
          <p:nvGrpSpPr>
            <p:cNvPr id="474" name="组合 473"/>
            <p:cNvGrpSpPr/>
            <p:nvPr/>
          </p:nvGrpSpPr>
          <p:grpSpPr>
            <a:xfrm>
              <a:off x="7574469" y="4155926"/>
              <a:ext cx="294343" cy="643391"/>
              <a:chOff x="4421673" y="2233518"/>
              <a:chExt cx="785812" cy="1717675"/>
            </a:xfrm>
            <a:grpFill/>
          </p:grpSpPr>
          <p:sp>
            <p:nvSpPr>
              <p:cNvPr id="53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5" name="组合 474"/>
            <p:cNvGrpSpPr/>
            <p:nvPr/>
          </p:nvGrpSpPr>
          <p:grpSpPr>
            <a:xfrm>
              <a:off x="7298885" y="4155926"/>
              <a:ext cx="294343" cy="643391"/>
              <a:chOff x="4421673" y="2233518"/>
              <a:chExt cx="785812" cy="1717675"/>
            </a:xfrm>
            <a:grpFill/>
          </p:grpSpPr>
          <p:sp>
            <p:nvSpPr>
              <p:cNvPr id="53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6" name="组合 475"/>
            <p:cNvGrpSpPr/>
            <p:nvPr/>
          </p:nvGrpSpPr>
          <p:grpSpPr>
            <a:xfrm>
              <a:off x="7023299" y="4155926"/>
              <a:ext cx="294343" cy="643391"/>
              <a:chOff x="4421673" y="2233518"/>
              <a:chExt cx="785812" cy="1717675"/>
            </a:xfrm>
            <a:grpFill/>
          </p:grpSpPr>
          <p:sp>
            <p:nvSpPr>
              <p:cNvPr id="528"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7" name="组合 476"/>
            <p:cNvGrpSpPr/>
            <p:nvPr/>
          </p:nvGrpSpPr>
          <p:grpSpPr>
            <a:xfrm>
              <a:off x="6747713" y="4155926"/>
              <a:ext cx="294343" cy="643391"/>
              <a:chOff x="4421673" y="2233518"/>
              <a:chExt cx="785812" cy="1717675"/>
            </a:xfrm>
            <a:grpFill/>
          </p:grpSpPr>
          <p:sp>
            <p:nvSpPr>
              <p:cNvPr id="52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8" name="组合 477"/>
            <p:cNvGrpSpPr/>
            <p:nvPr/>
          </p:nvGrpSpPr>
          <p:grpSpPr>
            <a:xfrm>
              <a:off x="6472127" y="4155926"/>
              <a:ext cx="294343" cy="643391"/>
              <a:chOff x="4421673" y="2233518"/>
              <a:chExt cx="785812" cy="1717675"/>
            </a:xfrm>
            <a:grpFill/>
          </p:grpSpPr>
          <p:sp>
            <p:nvSpPr>
              <p:cNvPr id="52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9" name="组合 478"/>
            <p:cNvGrpSpPr/>
            <p:nvPr/>
          </p:nvGrpSpPr>
          <p:grpSpPr>
            <a:xfrm>
              <a:off x="6196541" y="4155926"/>
              <a:ext cx="294343" cy="643391"/>
              <a:chOff x="4421673" y="2233518"/>
              <a:chExt cx="785812" cy="1717675"/>
            </a:xfrm>
            <a:grpFill/>
          </p:grpSpPr>
          <p:sp>
            <p:nvSpPr>
              <p:cNvPr id="52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0" name="组合 479"/>
            <p:cNvGrpSpPr/>
            <p:nvPr/>
          </p:nvGrpSpPr>
          <p:grpSpPr>
            <a:xfrm>
              <a:off x="5920955" y="4155926"/>
              <a:ext cx="294343" cy="643391"/>
              <a:chOff x="4421673" y="2233518"/>
              <a:chExt cx="785812" cy="1717675"/>
            </a:xfrm>
            <a:grpFill/>
          </p:grpSpPr>
          <p:sp>
            <p:nvSpPr>
              <p:cNvPr id="52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1" name="组合 480"/>
            <p:cNvGrpSpPr/>
            <p:nvPr/>
          </p:nvGrpSpPr>
          <p:grpSpPr>
            <a:xfrm>
              <a:off x="5645369" y="4155926"/>
              <a:ext cx="294343" cy="643391"/>
              <a:chOff x="4421673" y="2233518"/>
              <a:chExt cx="785812" cy="1717675"/>
            </a:xfrm>
            <a:grpFill/>
          </p:grpSpPr>
          <p:sp>
            <p:nvSpPr>
              <p:cNvPr id="518"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2" name="组合 481"/>
            <p:cNvGrpSpPr/>
            <p:nvPr/>
          </p:nvGrpSpPr>
          <p:grpSpPr>
            <a:xfrm>
              <a:off x="5369783" y="4155926"/>
              <a:ext cx="294343" cy="643391"/>
              <a:chOff x="4421673" y="2233518"/>
              <a:chExt cx="785812" cy="1717675"/>
            </a:xfrm>
            <a:grpFill/>
          </p:grpSpPr>
          <p:sp>
            <p:nvSpPr>
              <p:cNvPr id="51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3" name="组合 482"/>
            <p:cNvGrpSpPr/>
            <p:nvPr/>
          </p:nvGrpSpPr>
          <p:grpSpPr>
            <a:xfrm>
              <a:off x="5094197" y="4155926"/>
              <a:ext cx="294343" cy="643391"/>
              <a:chOff x="4421673" y="2233518"/>
              <a:chExt cx="785812" cy="1717675"/>
            </a:xfrm>
            <a:grpFill/>
          </p:grpSpPr>
          <p:sp>
            <p:nvSpPr>
              <p:cNvPr id="51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4" name="组合 483"/>
            <p:cNvGrpSpPr/>
            <p:nvPr/>
          </p:nvGrpSpPr>
          <p:grpSpPr>
            <a:xfrm>
              <a:off x="4818611" y="4155926"/>
              <a:ext cx="294343" cy="643391"/>
              <a:chOff x="4421673" y="2233518"/>
              <a:chExt cx="785812" cy="1717675"/>
            </a:xfrm>
            <a:grpFill/>
          </p:grpSpPr>
          <p:sp>
            <p:nvSpPr>
              <p:cNvPr id="51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5" name="组合 484"/>
            <p:cNvGrpSpPr/>
            <p:nvPr/>
          </p:nvGrpSpPr>
          <p:grpSpPr>
            <a:xfrm>
              <a:off x="4543025" y="4155926"/>
              <a:ext cx="294343" cy="643391"/>
              <a:chOff x="4421673" y="2233518"/>
              <a:chExt cx="785812" cy="1717675"/>
            </a:xfrm>
            <a:grpFill/>
          </p:grpSpPr>
          <p:sp>
            <p:nvSpPr>
              <p:cNvPr id="51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6" name="组合 485"/>
            <p:cNvGrpSpPr/>
            <p:nvPr/>
          </p:nvGrpSpPr>
          <p:grpSpPr>
            <a:xfrm>
              <a:off x="4267439" y="4155926"/>
              <a:ext cx="294343" cy="643391"/>
              <a:chOff x="4421673" y="2233518"/>
              <a:chExt cx="785812" cy="1717675"/>
            </a:xfrm>
            <a:grpFill/>
          </p:grpSpPr>
          <p:sp>
            <p:nvSpPr>
              <p:cNvPr id="508"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7" name="组合 486"/>
            <p:cNvGrpSpPr/>
            <p:nvPr/>
          </p:nvGrpSpPr>
          <p:grpSpPr>
            <a:xfrm>
              <a:off x="3991853" y="4155926"/>
              <a:ext cx="294343" cy="643391"/>
              <a:chOff x="4421673" y="2233518"/>
              <a:chExt cx="785812" cy="1717675"/>
            </a:xfrm>
            <a:grpFill/>
          </p:grpSpPr>
          <p:sp>
            <p:nvSpPr>
              <p:cNvPr id="50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8" name="组合 487"/>
            <p:cNvGrpSpPr/>
            <p:nvPr/>
          </p:nvGrpSpPr>
          <p:grpSpPr>
            <a:xfrm>
              <a:off x="3716267" y="4155926"/>
              <a:ext cx="294343" cy="643391"/>
              <a:chOff x="4421673" y="2233518"/>
              <a:chExt cx="785812" cy="1717675"/>
            </a:xfrm>
            <a:grpFill/>
          </p:grpSpPr>
          <p:sp>
            <p:nvSpPr>
              <p:cNvPr id="50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9" name="组合 488"/>
            <p:cNvGrpSpPr/>
            <p:nvPr/>
          </p:nvGrpSpPr>
          <p:grpSpPr>
            <a:xfrm>
              <a:off x="3440681" y="4155926"/>
              <a:ext cx="294343" cy="643391"/>
              <a:chOff x="4421673" y="2233518"/>
              <a:chExt cx="785812" cy="1717675"/>
            </a:xfrm>
            <a:grpFill/>
          </p:grpSpPr>
          <p:sp>
            <p:nvSpPr>
              <p:cNvPr id="50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0" name="组合 489"/>
            <p:cNvGrpSpPr/>
            <p:nvPr/>
          </p:nvGrpSpPr>
          <p:grpSpPr>
            <a:xfrm>
              <a:off x="2889509" y="4155926"/>
              <a:ext cx="294343" cy="643391"/>
              <a:chOff x="4421673" y="2233518"/>
              <a:chExt cx="785812" cy="1717675"/>
            </a:xfrm>
            <a:grpFill/>
          </p:grpSpPr>
          <p:sp>
            <p:nvSpPr>
              <p:cNvPr id="50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1" name="组合 490"/>
            <p:cNvGrpSpPr/>
            <p:nvPr/>
          </p:nvGrpSpPr>
          <p:grpSpPr>
            <a:xfrm>
              <a:off x="2613923" y="4155926"/>
              <a:ext cx="294343" cy="643391"/>
              <a:chOff x="4421673" y="2233518"/>
              <a:chExt cx="785812" cy="1717675"/>
            </a:xfrm>
            <a:grpFill/>
          </p:grpSpPr>
          <p:sp>
            <p:nvSpPr>
              <p:cNvPr id="498"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2" name="组合 491"/>
            <p:cNvGrpSpPr/>
            <p:nvPr/>
          </p:nvGrpSpPr>
          <p:grpSpPr>
            <a:xfrm>
              <a:off x="2338337" y="4155926"/>
              <a:ext cx="294343" cy="643391"/>
              <a:chOff x="4421673" y="2233518"/>
              <a:chExt cx="785812" cy="1717675"/>
            </a:xfrm>
            <a:grpFill/>
          </p:grpSpPr>
          <p:sp>
            <p:nvSpPr>
              <p:cNvPr id="49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3" name="组合 492"/>
            <p:cNvGrpSpPr/>
            <p:nvPr/>
          </p:nvGrpSpPr>
          <p:grpSpPr>
            <a:xfrm>
              <a:off x="3165095" y="4155926"/>
              <a:ext cx="294343" cy="643391"/>
              <a:chOff x="4421673" y="2233518"/>
              <a:chExt cx="785812" cy="1717675"/>
            </a:xfrm>
            <a:grpFill/>
          </p:grpSpPr>
          <p:sp>
            <p:nvSpPr>
              <p:cNvPr id="49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35" name="组合 534"/>
          <p:cNvGrpSpPr/>
          <p:nvPr/>
        </p:nvGrpSpPr>
        <p:grpSpPr>
          <a:xfrm>
            <a:off x="8537182" y="4398201"/>
            <a:ext cx="294343" cy="643391"/>
            <a:chOff x="4421673" y="2233518"/>
            <a:chExt cx="785812" cy="1717675"/>
          </a:xfrm>
          <a:solidFill>
            <a:srgbClr val="E4E4E4"/>
          </a:solidFill>
        </p:grpSpPr>
        <p:sp>
          <p:nvSpPr>
            <p:cNvPr id="59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6" name="组合 535"/>
          <p:cNvGrpSpPr/>
          <p:nvPr/>
        </p:nvGrpSpPr>
        <p:grpSpPr>
          <a:xfrm>
            <a:off x="8261598" y="4398201"/>
            <a:ext cx="294343" cy="643391"/>
            <a:chOff x="4421673" y="2233518"/>
            <a:chExt cx="785812" cy="1717675"/>
          </a:xfrm>
          <a:solidFill>
            <a:srgbClr val="E4E4E4"/>
          </a:solidFill>
        </p:grpSpPr>
        <p:sp>
          <p:nvSpPr>
            <p:cNvPr id="59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7" name="组合 536"/>
          <p:cNvGrpSpPr/>
          <p:nvPr/>
        </p:nvGrpSpPr>
        <p:grpSpPr>
          <a:xfrm>
            <a:off x="7986012" y="4398201"/>
            <a:ext cx="294343" cy="643391"/>
            <a:chOff x="4421673" y="2233518"/>
            <a:chExt cx="785812" cy="1717675"/>
          </a:xfrm>
          <a:solidFill>
            <a:srgbClr val="E4E4E4"/>
          </a:solidFill>
        </p:grpSpPr>
        <p:sp>
          <p:nvSpPr>
            <p:cNvPr id="58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8" name="组合 537"/>
          <p:cNvGrpSpPr/>
          <p:nvPr/>
        </p:nvGrpSpPr>
        <p:grpSpPr>
          <a:xfrm>
            <a:off x="7710426" y="4398201"/>
            <a:ext cx="294343" cy="643391"/>
            <a:chOff x="4421673" y="2233518"/>
            <a:chExt cx="785812" cy="1717675"/>
          </a:xfrm>
          <a:solidFill>
            <a:srgbClr val="E4E4E4"/>
          </a:solidFill>
        </p:grpSpPr>
        <p:sp>
          <p:nvSpPr>
            <p:cNvPr id="58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9" name="组合 538"/>
          <p:cNvGrpSpPr/>
          <p:nvPr/>
        </p:nvGrpSpPr>
        <p:grpSpPr>
          <a:xfrm>
            <a:off x="7434840" y="4398201"/>
            <a:ext cx="294343" cy="643391"/>
            <a:chOff x="4421673" y="2233518"/>
            <a:chExt cx="785812" cy="1717675"/>
          </a:xfrm>
          <a:solidFill>
            <a:srgbClr val="E4E4E4"/>
          </a:solidFill>
        </p:grpSpPr>
        <p:sp>
          <p:nvSpPr>
            <p:cNvPr id="585"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0" name="组合 539"/>
          <p:cNvGrpSpPr/>
          <p:nvPr/>
        </p:nvGrpSpPr>
        <p:grpSpPr>
          <a:xfrm>
            <a:off x="7159254" y="4398201"/>
            <a:ext cx="294343" cy="643391"/>
            <a:chOff x="4421673" y="2233518"/>
            <a:chExt cx="785812" cy="1717675"/>
          </a:xfrm>
          <a:solidFill>
            <a:srgbClr val="E4E4E4"/>
          </a:solidFill>
        </p:grpSpPr>
        <p:sp>
          <p:nvSpPr>
            <p:cNvPr id="58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1" name="组合 540"/>
          <p:cNvGrpSpPr/>
          <p:nvPr/>
        </p:nvGrpSpPr>
        <p:grpSpPr>
          <a:xfrm>
            <a:off x="6883668" y="4398201"/>
            <a:ext cx="294343" cy="643391"/>
            <a:chOff x="4421673" y="2233518"/>
            <a:chExt cx="785812" cy="1717675"/>
          </a:xfrm>
          <a:solidFill>
            <a:srgbClr val="E4E4E4"/>
          </a:solidFill>
        </p:grpSpPr>
        <p:sp>
          <p:nvSpPr>
            <p:cNvPr id="58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2" name="组合 541"/>
          <p:cNvGrpSpPr/>
          <p:nvPr/>
        </p:nvGrpSpPr>
        <p:grpSpPr>
          <a:xfrm>
            <a:off x="6608082" y="4398201"/>
            <a:ext cx="294343" cy="643391"/>
            <a:chOff x="4421673" y="2233518"/>
            <a:chExt cx="785812" cy="1717675"/>
          </a:xfrm>
          <a:solidFill>
            <a:srgbClr val="E4E4E4"/>
          </a:solidFill>
        </p:grpSpPr>
        <p:sp>
          <p:nvSpPr>
            <p:cNvPr id="57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3" name="组合 542"/>
          <p:cNvGrpSpPr/>
          <p:nvPr/>
        </p:nvGrpSpPr>
        <p:grpSpPr>
          <a:xfrm>
            <a:off x="6332496" y="4398201"/>
            <a:ext cx="294343" cy="643391"/>
            <a:chOff x="4421673" y="2233518"/>
            <a:chExt cx="785812" cy="1717675"/>
          </a:xfrm>
          <a:solidFill>
            <a:srgbClr val="E4E4E4"/>
          </a:solidFill>
        </p:grpSpPr>
        <p:sp>
          <p:nvSpPr>
            <p:cNvPr id="57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4" name="组合 543"/>
          <p:cNvGrpSpPr/>
          <p:nvPr/>
        </p:nvGrpSpPr>
        <p:grpSpPr>
          <a:xfrm>
            <a:off x="6056910" y="4398201"/>
            <a:ext cx="294343" cy="643391"/>
            <a:chOff x="4421673" y="2233518"/>
            <a:chExt cx="785812" cy="1717675"/>
          </a:xfrm>
          <a:solidFill>
            <a:srgbClr val="E4E4E4"/>
          </a:solidFill>
        </p:grpSpPr>
        <p:sp>
          <p:nvSpPr>
            <p:cNvPr id="575"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5" name="组合 544"/>
          <p:cNvGrpSpPr/>
          <p:nvPr/>
        </p:nvGrpSpPr>
        <p:grpSpPr>
          <a:xfrm>
            <a:off x="5781324" y="4398201"/>
            <a:ext cx="294343" cy="643391"/>
            <a:chOff x="4421673" y="2233518"/>
            <a:chExt cx="785812" cy="1717675"/>
          </a:xfrm>
          <a:solidFill>
            <a:srgbClr val="E4E4E4"/>
          </a:solidFill>
        </p:grpSpPr>
        <p:sp>
          <p:nvSpPr>
            <p:cNvPr id="57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6" name="组合 545"/>
          <p:cNvGrpSpPr/>
          <p:nvPr/>
        </p:nvGrpSpPr>
        <p:grpSpPr>
          <a:xfrm>
            <a:off x="5505738" y="4398201"/>
            <a:ext cx="294343" cy="643391"/>
            <a:chOff x="4421673" y="2233518"/>
            <a:chExt cx="785812" cy="1717675"/>
          </a:xfrm>
          <a:solidFill>
            <a:srgbClr val="E4E4E4"/>
          </a:solidFill>
        </p:grpSpPr>
        <p:sp>
          <p:nvSpPr>
            <p:cNvPr id="57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7" name="组合 546"/>
          <p:cNvGrpSpPr/>
          <p:nvPr/>
        </p:nvGrpSpPr>
        <p:grpSpPr>
          <a:xfrm>
            <a:off x="5230152" y="4398201"/>
            <a:ext cx="294343" cy="643391"/>
            <a:chOff x="4421673" y="2233518"/>
            <a:chExt cx="785812" cy="1717675"/>
          </a:xfrm>
          <a:solidFill>
            <a:srgbClr val="E4E4E4"/>
          </a:solidFill>
        </p:grpSpPr>
        <p:sp>
          <p:nvSpPr>
            <p:cNvPr id="56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8" name="组合 547"/>
          <p:cNvGrpSpPr/>
          <p:nvPr/>
        </p:nvGrpSpPr>
        <p:grpSpPr>
          <a:xfrm>
            <a:off x="4954566" y="4398201"/>
            <a:ext cx="294343" cy="643391"/>
            <a:chOff x="4421673" y="2233518"/>
            <a:chExt cx="785812" cy="1717675"/>
          </a:xfrm>
          <a:solidFill>
            <a:srgbClr val="E4E4E4"/>
          </a:solidFill>
        </p:grpSpPr>
        <p:sp>
          <p:nvSpPr>
            <p:cNvPr id="56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9" name="组合 548"/>
          <p:cNvGrpSpPr/>
          <p:nvPr/>
        </p:nvGrpSpPr>
        <p:grpSpPr>
          <a:xfrm>
            <a:off x="3311980" y="4398201"/>
            <a:ext cx="245286" cy="632859"/>
            <a:chOff x="4294188" y="3381331"/>
            <a:chExt cx="555625" cy="1433557"/>
          </a:xfrm>
          <a:solidFill>
            <a:srgbClr val="E1AB0B"/>
          </a:solidFill>
        </p:grpSpPr>
        <p:sp>
          <p:nvSpPr>
            <p:cNvPr id="56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0"/>
            <p:cNvSpPr>
              <a:spLocks/>
            </p:cNvSpPr>
            <p:nvPr/>
          </p:nvSpPr>
          <p:spPr bwMode="auto">
            <a:xfrm>
              <a:off x="4461340" y="3381331"/>
              <a:ext cx="219076"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0" name="组合 549"/>
          <p:cNvGrpSpPr/>
          <p:nvPr/>
        </p:nvGrpSpPr>
        <p:grpSpPr>
          <a:xfrm>
            <a:off x="3588642" y="4408733"/>
            <a:ext cx="245286" cy="622327"/>
            <a:chOff x="4294188" y="3405188"/>
            <a:chExt cx="555625" cy="1409700"/>
          </a:xfrm>
          <a:solidFill>
            <a:srgbClr val="E1AB0B"/>
          </a:solidFill>
        </p:grpSpPr>
        <p:sp>
          <p:nvSpPr>
            <p:cNvPr id="56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1" name="组合 550"/>
          <p:cNvGrpSpPr/>
          <p:nvPr/>
        </p:nvGrpSpPr>
        <p:grpSpPr>
          <a:xfrm>
            <a:off x="3865304" y="4408733"/>
            <a:ext cx="245286" cy="622327"/>
            <a:chOff x="4294188" y="3405188"/>
            <a:chExt cx="555625" cy="1409700"/>
          </a:xfrm>
          <a:solidFill>
            <a:srgbClr val="E1AB0B"/>
          </a:solidFill>
        </p:grpSpPr>
        <p:sp>
          <p:nvSpPr>
            <p:cNvPr id="56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2" name="组合 551"/>
          <p:cNvGrpSpPr/>
          <p:nvPr/>
        </p:nvGrpSpPr>
        <p:grpSpPr>
          <a:xfrm>
            <a:off x="4141966" y="4408733"/>
            <a:ext cx="245286" cy="622327"/>
            <a:chOff x="4294188" y="3405188"/>
            <a:chExt cx="555625" cy="1409700"/>
          </a:xfrm>
          <a:solidFill>
            <a:srgbClr val="E1AB0B"/>
          </a:solidFill>
        </p:grpSpPr>
        <p:sp>
          <p:nvSpPr>
            <p:cNvPr id="55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3" name="组合 552"/>
          <p:cNvGrpSpPr/>
          <p:nvPr/>
        </p:nvGrpSpPr>
        <p:grpSpPr>
          <a:xfrm>
            <a:off x="4418628" y="4408733"/>
            <a:ext cx="245286" cy="622327"/>
            <a:chOff x="4294188" y="3405188"/>
            <a:chExt cx="555625" cy="1409700"/>
          </a:xfrm>
          <a:solidFill>
            <a:srgbClr val="E1AB0B"/>
          </a:solidFill>
        </p:grpSpPr>
        <p:sp>
          <p:nvSpPr>
            <p:cNvPr id="55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4" name="组合 553"/>
          <p:cNvGrpSpPr/>
          <p:nvPr/>
        </p:nvGrpSpPr>
        <p:grpSpPr>
          <a:xfrm>
            <a:off x="4695290" y="4408733"/>
            <a:ext cx="245286" cy="622327"/>
            <a:chOff x="4294188" y="3405188"/>
            <a:chExt cx="555625" cy="1409700"/>
          </a:xfrm>
          <a:solidFill>
            <a:srgbClr val="E1AB0B"/>
          </a:solidFill>
        </p:grpSpPr>
        <p:sp>
          <p:nvSpPr>
            <p:cNvPr id="55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5" name="组合 594"/>
          <p:cNvGrpSpPr/>
          <p:nvPr/>
        </p:nvGrpSpPr>
        <p:grpSpPr>
          <a:xfrm>
            <a:off x="7339422" y="556307"/>
            <a:ext cx="779521" cy="159656"/>
            <a:chOff x="8066812" y="1215459"/>
            <a:chExt cx="1077188" cy="210681"/>
          </a:xfrm>
        </p:grpSpPr>
        <p:cxnSp>
          <p:nvCxnSpPr>
            <p:cNvPr id="596" name="直接连接符 59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97" name="椭圆 596"/>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8" name="组合 597"/>
          <p:cNvGrpSpPr/>
          <p:nvPr/>
        </p:nvGrpSpPr>
        <p:grpSpPr>
          <a:xfrm>
            <a:off x="4032719" y="556307"/>
            <a:ext cx="779521" cy="159656"/>
            <a:chOff x="8066812" y="1215459"/>
            <a:chExt cx="1077188" cy="210681"/>
          </a:xfrm>
          <a:scene3d>
            <a:camera prst="orthographicFront">
              <a:rot lat="0" lon="0" rev="10800000"/>
            </a:camera>
            <a:lightRig rig="threePt" dir="t"/>
          </a:scene3d>
        </p:grpSpPr>
        <p:cxnSp>
          <p:nvCxnSpPr>
            <p:cNvPr id="599" name="直接连接符 598"/>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600" name="椭圆 599"/>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28739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未转正人员结构分析</a:t>
            </a:r>
          </a:p>
        </p:txBody>
      </p:sp>
      <p:grpSp>
        <p:nvGrpSpPr>
          <p:cNvPr id="21" name="组合 20"/>
          <p:cNvGrpSpPr/>
          <p:nvPr/>
        </p:nvGrpSpPr>
        <p:grpSpPr>
          <a:xfrm>
            <a:off x="781313" y="2973247"/>
            <a:ext cx="4154147" cy="3382959"/>
            <a:chOff x="5979868" y="2006077"/>
            <a:chExt cx="4576698" cy="3727066"/>
          </a:xfrm>
        </p:grpSpPr>
        <p:sp>
          <p:nvSpPr>
            <p:cNvPr id="29" name="Freeform 35"/>
            <p:cNvSpPr>
              <a:spLocks/>
            </p:cNvSpPr>
            <p:nvPr/>
          </p:nvSpPr>
          <p:spPr bwMode="auto">
            <a:xfrm>
              <a:off x="9210367" y="2763381"/>
              <a:ext cx="934690" cy="360084"/>
            </a:xfrm>
            <a:custGeom>
              <a:avLst/>
              <a:gdLst>
                <a:gd name="T0" fmla="*/ 596 w 596"/>
                <a:gd name="T1" fmla="*/ 429 h 429"/>
                <a:gd name="T2" fmla="*/ 0 w 596"/>
                <a:gd name="T3" fmla="*/ 429 h 429"/>
                <a:gd name="T4" fmla="*/ 0 w 596"/>
                <a:gd name="T5" fmla="*/ 421 h 429"/>
                <a:gd name="T6" fmla="*/ 583 w 596"/>
                <a:gd name="T7" fmla="*/ 421 h 429"/>
                <a:gd name="T8" fmla="*/ 583 w 596"/>
                <a:gd name="T9" fmla="*/ 0 h 429"/>
                <a:gd name="T10" fmla="*/ 596 w 596"/>
                <a:gd name="T11" fmla="*/ 0 h 429"/>
                <a:gd name="T12" fmla="*/ 596 w 5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596" h="429">
                  <a:moveTo>
                    <a:pt x="596" y="429"/>
                  </a:moveTo>
                  <a:lnTo>
                    <a:pt x="0" y="429"/>
                  </a:lnTo>
                  <a:lnTo>
                    <a:pt x="0" y="421"/>
                  </a:lnTo>
                  <a:lnTo>
                    <a:pt x="583" y="421"/>
                  </a:lnTo>
                  <a:lnTo>
                    <a:pt x="583" y="0"/>
                  </a:lnTo>
                  <a:lnTo>
                    <a:pt x="596" y="0"/>
                  </a:lnTo>
                  <a:lnTo>
                    <a:pt x="596" y="429"/>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0" name="Oval 36"/>
            <p:cNvSpPr>
              <a:spLocks noChangeArrowheads="1"/>
            </p:cNvSpPr>
            <p:nvPr/>
          </p:nvSpPr>
          <p:spPr bwMode="auto">
            <a:xfrm>
              <a:off x="10102785" y="2763381"/>
              <a:ext cx="95326" cy="137098"/>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altLang="zh-CN" dirty="0"/>
                <a:t>z</a:t>
              </a:r>
              <a:endParaRPr lang="zh-CN" altLang="en-US" dirty="0"/>
            </a:p>
          </p:txBody>
        </p:sp>
        <p:sp>
          <p:nvSpPr>
            <p:cNvPr id="32" name="文本框 31"/>
            <p:cNvSpPr txBox="1"/>
            <p:nvPr/>
          </p:nvSpPr>
          <p:spPr>
            <a:xfrm>
              <a:off x="9674950" y="2006077"/>
              <a:ext cx="881616" cy="644257"/>
            </a:xfrm>
            <a:prstGeom prst="rect">
              <a:avLst/>
            </a:prstGeom>
            <a:noFill/>
          </p:spPr>
          <p:txBody>
            <a:bodyPr wrap="none" rtlCol="0">
              <a:spAutoFit/>
            </a:bodyPr>
            <a:lstStyle/>
            <a:p>
              <a:pPr algn="ctr"/>
              <a:r>
                <a:rPr lang="en-US" altLang="zh-CN" sz="1600" dirty="0">
                  <a:solidFill>
                    <a:schemeClr val="bg1"/>
                  </a:solidFill>
                  <a:latin typeface="Impact" panose="020B0806030902050204" pitchFamily="34" charset="0"/>
                </a:rPr>
                <a:t>15%</a:t>
              </a:r>
            </a:p>
            <a:p>
              <a:pPr algn="ctr"/>
              <a:r>
                <a:rPr lang="zh-CN" altLang="en-US" sz="1600" dirty="0">
                  <a:solidFill>
                    <a:schemeClr val="bg1"/>
                  </a:solidFill>
                  <a:latin typeface="方正姚体" panose="02010601030101010101" pitchFamily="2" charset="-122"/>
                  <a:ea typeface="方正姚体" panose="02010601030101010101" pitchFamily="2" charset="-122"/>
                </a:rPr>
                <a:t>未转正</a:t>
              </a:r>
            </a:p>
          </p:txBody>
        </p:sp>
        <p:sp>
          <p:nvSpPr>
            <p:cNvPr id="34" name="文本框 33"/>
            <p:cNvSpPr txBox="1"/>
            <p:nvPr/>
          </p:nvSpPr>
          <p:spPr>
            <a:xfrm>
              <a:off x="5979868" y="3332637"/>
              <a:ext cx="881616" cy="644257"/>
            </a:xfrm>
            <a:prstGeom prst="rect">
              <a:avLst/>
            </a:prstGeom>
            <a:noFill/>
          </p:spPr>
          <p:txBody>
            <a:bodyPr wrap="none" rtlCol="0">
              <a:spAutoFit/>
            </a:bodyPr>
            <a:lstStyle/>
            <a:p>
              <a:pPr algn="ctr"/>
              <a:r>
                <a:rPr lang="en-US" altLang="zh-CN" sz="1600" dirty="0">
                  <a:solidFill>
                    <a:schemeClr val="bg1"/>
                  </a:solidFill>
                  <a:latin typeface="Impact" panose="020B0806030902050204" pitchFamily="34" charset="0"/>
                </a:rPr>
                <a:t>85%</a:t>
              </a:r>
            </a:p>
            <a:p>
              <a:pPr algn="ctr"/>
              <a:r>
                <a:rPr lang="zh-CN" altLang="en-US" sz="1600" dirty="0">
                  <a:solidFill>
                    <a:schemeClr val="bg1"/>
                  </a:solidFill>
                  <a:latin typeface="方正姚体" panose="02010601030101010101" pitchFamily="2" charset="-122"/>
                  <a:ea typeface="方正姚体" panose="02010601030101010101" pitchFamily="2" charset="-122"/>
                </a:rPr>
                <a:t>已转正</a:t>
              </a:r>
            </a:p>
          </p:txBody>
        </p:sp>
        <p:grpSp>
          <p:nvGrpSpPr>
            <p:cNvPr id="36" name="组合 35"/>
            <p:cNvGrpSpPr/>
            <p:nvPr/>
          </p:nvGrpSpPr>
          <p:grpSpPr>
            <a:xfrm>
              <a:off x="6388334" y="4065712"/>
              <a:ext cx="1001713" cy="450850"/>
              <a:chOff x="7257283" y="3625167"/>
              <a:chExt cx="1001713" cy="450850"/>
            </a:xfrm>
          </p:grpSpPr>
          <p:sp>
            <p:nvSpPr>
              <p:cNvPr id="37" name="Oval 41"/>
              <p:cNvSpPr>
                <a:spLocks noChangeArrowheads="1"/>
              </p:cNvSpPr>
              <p:nvPr/>
            </p:nvSpPr>
            <p:spPr bwMode="auto">
              <a:xfrm>
                <a:off x="7257283" y="3625167"/>
                <a:ext cx="84138" cy="82550"/>
              </a:xfrm>
              <a:prstGeom prst="ellipse">
                <a:avLst/>
              </a:pr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2"/>
              <p:cNvSpPr>
                <a:spLocks/>
              </p:cNvSpPr>
              <p:nvPr/>
            </p:nvSpPr>
            <p:spPr bwMode="auto">
              <a:xfrm>
                <a:off x="7292208" y="3666442"/>
                <a:ext cx="966788" cy="409575"/>
              </a:xfrm>
              <a:custGeom>
                <a:avLst/>
                <a:gdLst>
                  <a:gd name="T0" fmla="*/ 609 w 609"/>
                  <a:gd name="T1" fmla="*/ 258 h 258"/>
                  <a:gd name="T2" fmla="*/ 0 w 609"/>
                  <a:gd name="T3" fmla="*/ 258 h 258"/>
                  <a:gd name="T4" fmla="*/ 0 w 609"/>
                  <a:gd name="T5" fmla="*/ 0 h 258"/>
                  <a:gd name="T6" fmla="*/ 14 w 609"/>
                  <a:gd name="T7" fmla="*/ 0 h 258"/>
                  <a:gd name="T8" fmla="*/ 14 w 609"/>
                  <a:gd name="T9" fmla="*/ 250 h 258"/>
                  <a:gd name="T10" fmla="*/ 609 w 609"/>
                  <a:gd name="T11" fmla="*/ 250 h 258"/>
                  <a:gd name="T12" fmla="*/ 609 w 609"/>
                  <a:gd name="T13" fmla="*/ 258 h 258"/>
                </a:gdLst>
                <a:ahLst/>
                <a:cxnLst>
                  <a:cxn ang="0">
                    <a:pos x="T0" y="T1"/>
                  </a:cxn>
                  <a:cxn ang="0">
                    <a:pos x="T2" y="T3"/>
                  </a:cxn>
                  <a:cxn ang="0">
                    <a:pos x="T4" y="T5"/>
                  </a:cxn>
                  <a:cxn ang="0">
                    <a:pos x="T6" y="T7"/>
                  </a:cxn>
                  <a:cxn ang="0">
                    <a:pos x="T8" y="T9"/>
                  </a:cxn>
                  <a:cxn ang="0">
                    <a:pos x="T10" y="T11"/>
                  </a:cxn>
                  <a:cxn ang="0">
                    <a:pos x="T12" y="T13"/>
                  </a:cxn>
                </a:cxnLst>
                <a:rect l="0" t="0" r="r" b="b"/>
                <a:pathLst>
                  <a:path w="609" h="258">
                    <a:moveTo>
                      <a:pt x="609" y="258"/>
                    </a:moveTo>
                    <a:lnTo>
                      <a:pt x="0" y="258"/>
                    </a:lnTo>
                    <a:lnTo>
                      <a:pt x="0" y="0"/>
                    </a:lnTo>
                    <a:lnTo>
                      <a:pt x="14" y="0"/>
                    </a:lnTo>
                    <a:lnTo>
                      <a:pt x="14" y="250"/>
                    </a:lnTo>
                    <a:lnTo>
                      <a:pt x="609" y="250"/>
                    </a:lnTo>
                    <a:lnTo>
                      <a:pt x="609" y="258"/>
                    </a:ln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6241143" y="2056021"/>
              <a:ext cx="4107543" cy="3677122"/>
              <a:chOff x="2688768" y="2002066"/>
              <a:chExt cx="3960631" cy="4091617"/>
            </a:xfrm>
          </p:grpSpPr>
          <p:graphicFrame>
            <p:nvGraphicFramePr>
              <p:cNvPr id="19" name="图表 18"/>
              <p:cNvGraphicFramePr/>
              <p:nvPr>
                <p:extLst>
                  <p:ext uri="{D42A27DB-BD31-4B8C-83A1-F6EECF244321}">
                    <p14:modId xmlns:p14="http://schemas.microsoft.com/office/powerpoint/2010/main" val="1603150506"/>
                  </p:ext>
                </p:extLst>
              </p:nvPr>
            </p:nvGraphicFramePr>
            <p:xfrm>
              <a:off x="2688768" y="2702700"/>
              <a:ext cx="3960631" cy="29688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图表 19"/>
              <p:cNvGraphicFramePr/>
              <p:nvPr>
                <p:extLst>
                  <p:ext uri="{D42A27DB-BD31-4B8C-83A1-F6EECF244321}">
                    <p14:modId xmlns:p14="http://schemas.microsoft.com/office/powerpoint/2010/main" val="2842204464"/>
                  </p:ext>
                </p:extLst>
              </p:nvPr>
            </p:nvGraphicFramePr>
            <p:xfrm>
              <a:off x="2893066" y="2002066"/>
              <a:ext cx="3497617" cy="4091617"/>
            </p:xfrm>
            <a:graphic>
              <a:graphicData uri="http://schemas.openxmlformats.org/drawingml/2006/chart">
                <c:chart xmlns:c="http://schemas.openxmlformats.org/drawingml/2006/chart" xmlns:r="http://schemas.openxmlformats.org/officeDocument/2006/relationships" r:id="rId4"/>
              </a:graphicData>
            </a:graphic>
          </p:graphicFrame>
        </p:grpSp>
      </p:grpSp>
      <p:grpSp>
        <p:nvGrpSpPr>
          <p:cNvPr id="66" name="组合 65"/>
          <p:cNvGrpSpPr/>
          <p:nvPr/>
        </p:nvGrpSpPr>
        <p:grpSpPr>
          <a:xfrm>
            <a:off x="2173176" y="4270081"/>
            <a:ext cx="1508282" cy="1061829"/>
            <a:chOff x="2240615" y="4253020"/>
            <a:chExt cx="1508282" cy="1061829"/>
          </a:xfrm>
        </p:grpSpPr>
        <p:sp>
          <p:nvSpPr>
            <p:cNvPr id="40" name="TextBox 331"/>
            <p:cNvSpPr txBox="1"/>
            <p:nvPr/>
          </p:nvSpPr>
          <p:spPr>
            <a:xfrm>
              <a:off x="2240615" y="4253020"/>
              <a:ext cx="1508282" cy="1061829"/>
            </a:xfrm>
            <a:prstGeom prst="rect">
              <a:avLst/>
            </a:prstGeom>
            <a:noFill/>
          </p:spPr>
          <p:txBody>
            <a:bodyPr wrap="square" rtlCol="0">
              <a:spAutoFit/>
            </a:bodyPr>
            <a:lstStyle/>
            <a:p>
              <a:pPr algn="ctr">
                <a:lnSpc>
                  <a:spcPct val="150000"/>
                </a:lnSpc>
              </a:pPr>
              <a:r>
                <a:rPr lang="en-US" altLang="zh-CN" sz="2400" b="1" dirty="0">
                  <a:solidFill>
                    <a:schemeClr val="bg1"/>
                  </a:solidFill>
                  <a:latin typeface="方正姚体" panose="02010601030101010101" pitchFamily="2" charset="-122"/>
                  <a:ea typeface="方正姚体" panose="02010601030101010101" pitchFamily="2" charset="-122"/>
                </a:rPr>
                <a:t>15</a:t>
              </a:r>
              <a:r>
                <a:rPr lang="zh-CN" altLang="en-US" sz="2400" b="1" dirty="0">
                  <a:solidFill>
                    <a:schemeClr val="bg1"/>
                  </a:solidFill>
                  <a:latin typeface="方正姚体" panose="02010601030101010101" pitchFamily="2" charset="-122"/>
                  <a:ea typeface="方正姚体" panose="02010601030101010101" pitchFamily="2" charset="-122"/>
                </a:rPr>
                <a:t>人</a:t>
              </a:r>
              <a:endParaRPr lang="en-US" altLang="zh-CN" sz="24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zh-CN" altLang="en-US" dirty="0">
                  <a:solidFill>
                    <a:schemeClr val="bg1"/>
                  </a:solidFill>
                  <a:latin typeface="方正姚体" panose="02010601030101010101" pitchFamily="2" charset="-122"/>
                  <a:ea typeface="方正姚体" panose="02010601030101010101" pitchFamily="2" charset="-122"/>
                </a:rPr>
                <a:t>未转正</a:t>
              </a:r>
            </a:p>
          </p:txBody>
        </p:sp>
        <p:cxnSp>
          <p:nvCxnSpPr>
            <p:cNvPr id="41" name="直接连接符 40"/>
            <p:cNvCxnSpPr/>
            <p:nvPr/>
          </p:nvCxnSpPr>
          <p:spPr>
            <a:xfrm>
              <a:off x="2628778" y="4818027"/>
              <a:ext cx="779835" cy="1"/>
            </a:xfrm>
            <a:prstGeom prst="line">
              <a:avLst/>
            </a:prstGeom>
            <a:ln>
              <a:solidFill>
                <a:srgbClr val="F7F7F7"/>
              </a:solidFill>
            </a:ln>
          </p:spPr>
          <p:style>
            <a:lnRef idx="1">
              <a:schemeClr val="accent1"/>
            </a:lnRef>
            <a:fillRef idx="0">
              <a:schemeClr val="accent1"/>
            </a:fillRef>
            <a:effectRef idx="0">
              <a:schemeClr val="accent1"/>
            </a:effectRef>
            <a:fontRef idx="minor">
              <a:schemeClr val="tx1"/>
            </a:fontRef>
          </p:style>
        </p:cxnSp>
      </p:grpSp>
      <p:graphicFrame>
        <p:nvGraphicFramePr>
          <p:cNvPr id="57" name="图表 56"/>
          <p:cNvGraphicFramePr/>
          <p:nvPr>
            <p:extLst>
              <p:ext uri="{D42A27DB-BD31-4B8C-83A1-F6EECF244321}">
                <p14:modId xmlns:p14="http://schemas.microsoft.com/office/powerpoint/2010/main" val="3068227802"/>
              </p:ext>
            </p:extLst>
          </p:nvPr>
        </p:nvGraphicFramePr>
        <p:xfrm>
          <a:off x="6900304" y="2854307"/>
          <a:ext cx="4031648" cy="3230822"/>
        </p:xfrm>
        <a:graphic>
          <a:graphicData uri="http://schemas.openxmlformats.org/drawingml/2006/chart">
            <c:chart xmlns:c="http://schemas.openxmlformats.org/drawingml/2006/chart" xmlns:r="http://schemas.openxmlformats.org/officeDocument/2006/relationships" r:id="rId5"/>
          </a:graphicData>
        </a:graphic>
      </p:graphicFrame>
      <p:grpSp>
        <p:nvGrpSpPr>
          <p:cNvPr id="58" name="组合 57"/>
          <p:cNvGrpSpPr/>
          <p:nvPr/>
        </p:nvGrpSpPr>
        <p:grpSpPr>
          <a:xfrm>
            <a:off x="6905354" y="6191933"/>
            <a:ext cx="1508284" cy="317922"/>
            <a:chOff x="171004" y="6058074"/>
            <a:chExt cx="1661701" cy="350260"/>
          </a:xfrm>
        </p:grpSpPr>
        <p:sp>
          <p:nvSpPr>
            <p:cNvPr id="59"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60" name="直接连接符 59"/>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
        <p:nvSpPr>
          <p:cNvPr id="61" name="矩形 60"/>
          <p:cNvSpPr/>
          <p:nvPr/>
        </p:nvSpPr>
        <p:spPr>
          <a:xfrm>
            <a:off x="1959567" y="2073973"/>
            <a:ext cx="1899127" cy="354943"/>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62" name="TextBox 331"/>
          <p:cNvSpPr txBox="1"/>
          <p:nvPr/>
        </p:nvSpPr>
        <p:spPr>
          <a:xfrm>
            <a:off x="1959566" y="2073972"/>
            <a:ext cx="1948688" cy="369332"/>
          </a:xfrm>
          <a:prstGeom prst="rect">
            <a:avLst/>
          </a:prstGeom>
          <a:noFill/>
        </p:spPr>
        <p:txBody>
          <a:bodyPr wrap="square" rtlCol="0">
            <a:spAutoFit/>
          </a:bodyPr>
          <a:lstStyle/>
          <a:p>
            <a:pPr algn="ctr"/>
            <a:r>
              <a:rPr lang="zh-CN" altLang="en-US" b="1" dirty="0">
                <a:latin typeface="方正姚体" panose="02010601030101010101" pitchFamily="2" charset="-122"/>
                <a:ea typeface="方正姚体" panose="02010601030101010101" pitchFamily="2" charset="-122"/>
              </a:rPr>
              <a:t>未转正人员占比</a:t>
            </a:r>
          </a:p>
        </p:txBody>
      </p:sp>
      <p:sp>
        <p:nvSpPr>
          <p:cNvPr id="68" name="矩形 67"/>
          <p:cNvSpPr/>
          <p:nvPr/>
        </p:nvSpPr>
        <p:spPr>
          <a:xfrm>
            <a:off x="7972246" y="2059585"/>
            <a:ext cx="1899127" cy="354943"/>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69" name="TextBox 331"/>
          <p:cNvSpPr txBox="1"/>
          <p:nvPr/>
        </p:nvSpPr>
        <p:spPr>
          <a:xfrm>
            <a:off x="7972245" y="2059584"/>
            <a:ext cx="1948688" cy="369332"/>
          </a:xfrm>
          <a:prstGeom prst="rect">
            <a:avLst/>
          </a:prstGeom>
          <a:noFill/>
        </p:spPr>
        <p:txBody>
          <a:bodyPr wrap="square" rtlCol="0">
            <a:spAutoFit/>
          </a:bodyPr>
          <a:lstStyle/>
          <a:p>
            <a:pPr algn="ctr"/>
            <a:r>
              <a:rPr lang="zh-CN" altLang="en-US" b="1" dirty="0">
                <a:latin typeface="方正姚体" panose="02010601030101010101" pitchFamily="2" charset="-122"/>
                <a:ea typeface="方正姚体" panose="02010601030101010101" pitchFamily="2" charset="-122"/>
              </a:rPr>
              <a:t>转正周期分布</a:t>
            </a:r>
          </a:p>
        </p:txBody>
      </p:sp>
      <p:grpSp>
        <p:nvGrpSpPr>
          <p:cNvPr id="26" name="组合 25"/>
          <p:cNvGrpSpPr/>
          <p:nvPr/>
        </p:nvGrpSpPr>
        <p:grpSpPr>
          <a:xfrm>
            <a:off x="7853728" y="535782"/>
            <a:ext cx="779521" cy="159656"/>
            <a:chOff x="8066812" y="1215459"/>
            <a:chExt cx="1077188" cy="210681"/>
          </a:xfrm>
        </p:grpSpPr>
        <p:cxnSp>
          <p:nvCxnSpPr>
            <p:cNvPr id="27" name="直接连接符 2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3468933" y="535782"/>
            <a:ext cx="779521" cy="159656"/>
            <a:chOff x="8066812" y="1215459"/>
            <a:chExt cx="1077188" cy="210681"/>
          </a:xfrm>
          <a:scene3d>
            <a:camera prst="orthographicFront">
              <a:rot lat="0" lon="0" rev="10800000"/>
            </a:camera>
            <a:lightRig rig="threePt" dir="t"/>
          </a:scene3d>
        </p:grpSpPr>
        <p:cxnSp>
          <p:nvCxnSpPr>
            <p:cNvPr id="33" name="直接连接符 3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4098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年度晋升与淘汰分析</a:t>
            </a:r>
          </a:p>
        </p:txBody>
      </p:sp>
      <p:grpSp>
        <p:nvGrpSpPr>
          <p:cNvPr id="26" name="组合 25"/>
          <p:cNvGrpSpPr/>
          <p:nvPr/>
        </p:nvGrpSpPr>
        <p:grpSpPr>
          <a:xfrm>
            <a:off x="7853728" y="535782"/>
            <a:ext cx="779521" cy="159656"/>
            <a:chOff x="8066812" y="1215459"/>
            <a:chExt cx="1077188" cy="210681"/>
          </a:xfrm>
        </p:grpSpPr>
        <p:cxnSp>
          <p:nvCxnSpPr>
            <p:cNvPr id="27" name="直接连接符 2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3468933" y="535782"/>
            <a:ext cx="779521" cy="159656"/>
            <a:chOff x="8066812" y="1215459"/>
            <a:chExt cx="1077188" cy="210681"/>
          </a:xfrm>
          <a:scene3d>
            <a:camera prst="orthographicFront">
              <a:rot lat="0" lon="0" rev="10800000"/>
            </a:camera>
            <a:lightRig rig="threePt" dir="t"/>
          </a:scene3d>
        </p:grpSpPr>
        <p:cxnSp>
          <p:nvCxnSpPr>
            <p:cNvPr id="33" name="直接连接符 3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p:nvSpPr>
        <p:spPr>
          <a:xfrm>
            <a:off x="5543929" y="2070896"/>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14400" y="2252546"/>
            <a:ext cx="2040673" cy="584775"/>
          </a:xfrm>
          <a:prstGeom prst="rect">
            <a:avLst/>
          </a:prstGeom>
          <a:noFill/>
        </p:spPr>
        <p:txBody>
          <a:bodyPr wrap="square" rtlCol="0">
            <a:spAutoFit/>
          </a:bodyPr>
          <a:lstStyle/>
          <a:p>
            <a:r>
              <a:rPr lang="zh-CN" altLang="en-US" sz="3200" b="1" dirty="0">
                <a:solidFill>
                  <a:schemeClr val="bg1"/>
                </a:solidFill>
                <a:latin typeface="方正姚体" panose="02010601030101010101" pitchFamily="2" charset="-122"/>
                <a:ea typeface="方正姚体" panose="02010601030101010101" pitchFamily="2" charset="-122"/>
              </a:rPr>
              <a:t>晋升回顾</a:t>
            </a:r>
          </a:p>
        </p:txBody>
      </p:sp>
      <p:cxnSp>
        <p:nvCxnSpPr>
          <p:cNvPr id="11" name="直接连接符 10"/>
          <p:cNvCxnSpPr/>
          <p:nvPr/>
        </p:nvCxnSpPr>
        <p:spPr>
          <a:xfrm>
            <a:off x="1039188" y="2979057"/>
            <a:ext cx="1631441" cy="0"/>
          </a:xfrm>
          <a:prstGeom prst="line">
            <a:avLst/>
          </a:prstGeom>
          <a:ln w="28575">
            <a:solidFill>
              <a:srgbClr val="E1AB0B"/>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038545" y="2865232"/>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销售总监</a:t>
            </a:r>
          </a:p>
        </p:txBody>
      </p:sp>
      <p:sp>
        <p:nvSpPr>
          <p:cNvPr id="14" name="文本框 13"/>
          <p:cNvSpPr txBox="1"/>
          <p:nvPr/>
        </p:nvSpPr>
        <p:spPr>
          <a:xfrm>
            <a:off x="4184142" y="2185984"/>
            <a:ext cx="1020337"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1</a:t>
            </a:r>
            <a:r>
              <a:rPr lang="zh-CN" altLang="en-US" sz="2400" b="1" dirty="0">
                <a:solidFill>
                  <a:schemeClr val="bg1"/>
                </a:solidFill>
                <a:latin typeface="方正姚体" panose="02010601030101010101" pitchFamily="2" charset="-122"/>
                <a:ea typeface="方正姚体" panose="02010601030101010101" pitchFamily="2" charset="-122"/>
              </a:rPr>
              <a:t>名</a:t>
            </a:r>
            <a:endParaRPr lang="zh-CN" altLang="en-US" sz="2800" b="1" dirty="0">
              <a:solidFill>
                <a:schemeClr val="bg1"/>
              </a:solidFill>
              <a:latin typeface="方正姚体" panose="02010601030101010101" pitchFamily="2" charset="-122"/>
              <a:ea typeface="方正姚体" panose="02010601030101010101" pitchFamily="2" charset="-122"/>
            </a:endParaRPr>
          </a:p>
        </p:txBody>
      </p:sp>
      <p:sp>
        <p:nvSpPr>
          <p:cNvPr id="16" name="文本框 15"/>
          <p:cNvSpPr txBox="1"/>
          <p:nvPr/>
        </p:nvSpPr>
        <p:spPr>
          <a:xfrm>
            <a:off x="5697503" y="2865232"/>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生产组长</a:t>
            </a:r>
          </a:p>
        </p:txBody>
      </p:sp>
      <p:sp>
        <p:nvSpPr>
          <p:cNvPr id="17" name="文本框 16"/>
          <p:cNvSpPr txBox="1"/>
          <p:nvPr/>
        </p:nvSpPr>
        <p:spPr>
          <a:xfrm>
            <a:off x="5843100" y="2185984"/>
            <a:ext cx="1020337"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5</a:t>
            </a:r>
            <a:r>
              <a:rPr lang="zh-CN" altLang="en-US" sz="2400" b="1" dirty="0">
                <a:solidFill>
                  <a:schemeClr val="bg1"/>
                </a:solidFill>
                <a:latin typeface="方正姚体" panose="02010601030101010101" pitchFamily="2" charset="-122"/>
                <a:ea typeface="方正姚体" panose="02010601030101010101" pitchFamily="2" charset="-122"/>
              </a:rPr>
              <a:t>名</a:t>
            </a:r>
          </a:p>
        </p:txBody>
      </p:sp>
      <p:sp>
        <p:nvSpPr>
          <p:cNvPr id="19" name="文本框 18"/>
          <p:cNvSpPr txBox="1"/>
          <p:nvPr/>
        </p:nvSpPr>
        <p:spPr>
          <a:xfrm>
            <a:off x="7356461" y="2865232"/>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招聘经理</a:t>
            </a:r>
          </a:p>
        </p:txBody>
      </p:sp>
      <p:sp>
        <p:nvSpPr>
          <p:cNvPr id="20" name="文本框 19"/>
          <p:cNvSpPr txBox="1"/>
          <p:nvPr/>
        </p:nvSpPr>
        <p:spPr>
          <a:xfrm>
            <a:off x="7502058" y="2185984"/>
            <a:ext cx="1020337"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1</a:t>
            </a:r>
            <a:r>
              <a:rPr lang="zh-CN" altLang="en-US" sz="2400" b="1" dirty="0">
                <a:solidFill>
                  <a:schemeClr val="bg1"/>
                </a:solidFill>
                <a:latin typeface="方正姚体" panose="02010601030101010101" pitchFamily="2" charset="-122"/>
                <a:ea typeface="方正姚体" panose="02010601030101010101" pitchFamily="2" charset="-122"/>
              </a:rPr>
              <a:t>名</a:t>
            </a:r>
          </a:p>
        </p:txBody>
      </p:sp>
      <p:sp>
        <p:nvSpPr>
          <p:cNvPr id="22" name="文本框 21"/>
          <p:cNvSpPr txBox="1"/>
          <p:nvPr/>
        </p:nvSpPr>
        <p:spPr>
          <a:xfrm>
            <a:off x="9015419" y="2865232"/>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运营经理</a:t>
            </a:r>
          </a:p>
        </p:txBody>
      </p:sp>
      <p:sp>
        <p:nvSpPr>
          <p:cNvPr id="23" name="文本框 22"/>
          <p:cNvSpPr txBox="1"/>
          <p:nvPr/>
        </p:nvSpPr>
        <p:spPr>
          <a:xfrm>
            <a:off x="9161016" y="2185984"/>
            <a:ext cx="1020337"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1</a:t>
            </a:r>
            <a:r>
              <a:rPr lang="zh-CN" altLang="en-US" sz="2400" b="1" dirty="0">
                <a:solidFill>
                  <a:schemeClr val="bg1"/>
                </a:solidFill>
                <a:latin typeface="方正姚体" panose="02010601030101010101" pitchFamily="2" charset="-122"/>
                <a:ea typeface="方正姚体" panose="02010601030101010101" pitchFamily="2" charset="-122"/>
              </a:rPr>
              <a:t>名</a:t>
            </a:r>
          </a:p>
        </p:txBody>
      </p:sp>
      <p:sp>
        <p:nvSpPr>
          <p:cNvPr id="24" name="文本框 23"/>
          <p:cNvSpPr txBox="1"/>
          <p:nvPr/>
        </p:nvSpPr>
        <p:spPr>
          <a:xfrm>
            <a:off x="914400" y="4888974"/>
            <a:ext cx="2040673" cy="584775"/>
          </a:xfrm>
          <a:prstGeom prst="rect">
            <a:avLst/>
          </a:prstGeom>
          <a:noFill/>
        </p:spPr>
        <p:txBody>
          <a:bodyPr wrap="square" rtlCol="0">
            <a:spAutoFit/>
          </a:bodyPr>
          <a:lstStyle/>
          <a:p>
            <a:r>
              <a:rPr lang="zh-CN" altLang="en-US" sz="3200" b="1" dirty="0">
                <a:solidFill>
                  <a:schemeClr val="bg1"/>
                </a:solidFill>
                <a:latin typeface="方正姚体" panose="02010601030101010101" pitchFamily="2" charset="-122"/>
                <a:ea typeface="方正姚体" panose="02010601030101010101" pitchFamily="2" charset="-122"/>
              </a:rPr>
              <a:t>淘汰回顾</a:t>
            </a:r>
          </a:p>
        </p:txBody>
      </p:sp>
      <p:cxnSp>
        <p:nvCxnSpPr>
          <p:cNvPr id="25" name="直接连接符 24"/>
          <p:cNvCxnSpPr/>
          <p:nvPr/>
        </p:nvCxnSpPr>
        <p:spPr>
          <a:xfrm>
            <a:off x="1039188" y="5615485"/>
            <a:ext cx="1631441" cy="0"/>
          </a:xfrm>
          <a:prstGeom prst="line">
            <a:avLst/>
          </a:prstGeom>
          <a:ln w="28575">
            <a:solidFill>
              <a:srgbClr val="E1AB0B"/>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044332" y="5367545"/>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销售人员</a:t>
            </a:r>
          </a:p>
        </p:txBody>
      </p:sp>
      <p:sp>
        <p:nvSpPr>
          <p:cNvPr id="32" name="文本框 31"/>
          <p:cNvSpPr txBox="1"/>
          <p:nvPr/>
        </p:nvSpPr>
        <p:spPr>
          <a:xfrm>
            <a:off x="4038545" y="4690601"/>
            <a:ext cx="1171721"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18</a:t>
            </a:r>
            <a:r>
              <a:rPr lang="zh-CN" altLang="en-US" sz="2400" b="1" dirty="0">
                <a:solidFill>
                  <a:schemeClr val="bg1"/>
                </a:solidFill>
                <a:latin typeface="方正姚体" panose="02010601030101010101" pitchFamily="2" charset="-122"/>
                <a:ea typeface="方正姚体" panose="02010601030101010101" pitchFamily="2" charset="-122"/>
              </a:rPr>
              <a:t>名</a:t>
            </a:r>
          </a:p>
        </p:txBody>
      </p:sp>
      <p:sp>
        <p:nvSpPr>
          <p:cNvPr id="36" name="文本框 35"/>
          <p:cNvSpPr txBox="1"/>
          <p:nvPr/>
        </p:nvSpPr>
        <p:spPr>
          <a:xfrm>
            <a:off x="5703290" y="5367545"/>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生产工人</a:t>
            </a:r>
          </a:p>
        </p:txBody>
      </p:sp>
      <p:sp>
        <p:nvSpPr>
          <p:cNvPr id="37" name="文本框 36"/>
          <p:cNvSpPr txBox="1"/>
          <p:nvPr/>
        </p:nvSpPr>
        <p:spPr>
          <a:xfrm>
            <a:off x="5728443" y="4690601"/>
            <a:ext cx="1140781"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35</a:t>
            </a:r>
            <a:r>
              <a:rPr lang="zh-CN" altLang="en-US" sz="2400" b="1" dirty="0">
                <a:solidFill>
                  <a:schemeClr val="bg1"/>
                </a:solidFill>
                <a:latin typeface="方正姚体" panose="02010601030101010101" pitchFamily="2" charset="-122"/>
                <a:ea typeface="方正姚体" panose="02010601030101010101" pitchFamily="2" charset="-122"/>
              </a:rPr>
              <a:t>名</a:t>
            </a:r>
          </a:p>
        </p:txBody>
      </p:sp>
      <p:sp>
        <p:nvSpPr>
          <p:cNvPr id="39" name="文本框 38"/>
          <p:cNvSpPr txBox="1"/>
          <p:nvPr/>
        </p:nvSpPr>
        <p:spPr>
          <a:xfrm>
            <a:off x="7362248" y="5367545"/>
            <a:ext cx="1538514" cy="369332"/>
          </a:xfrm>
          <a:prstGeom prst="rect">
            <a:avLst/>
          </a:prstGeom>
          <a:noFill/>
        </p:spPr>
        <p:txBody>
          <a:bodyPr wrap="square" rtlCol="0">
            <a:spAutoFit/>
          </a:bodyPr>
          <a:lstStyle/>
          <a:p>
            <a:r>
              <a:rPr lang="zh-CN" altLang="en-US" dirty="0">
                <a:solidFill>
                  <a:schemeClr val="bg1"/>
                </a:solidFill>
                <a:latin typeface="方正姚体" panose="02010601030101010101" pitchFamily="2" charset="-122"/>
                <a:ea typeface="方正姚体" panose="02010601030101010101" pitchFamily="2" charset="-122"/>
              </a:rPr>
              <a:t>招聘专员</a:t>
            </a:r>
          </a:p>
        </p:txBody>
      </p:sp>
      <p:sp>
        <p:nvSpPr>
          <p:cNvPr id="40" name="文本框 39"/>
          <p:cNvSpPr txBox="1"/>
          <p:nvPr/>
        </p:nvSpPr>
        <p:spPr>
          <a:xfrm>
            <a:off x="7507845" y="4690601"/>
            <a:ext cx="1020337" cy="646331"/>
          </a:xfrm>
          <a:prstGeom prst="rect">
            <a:avLst/>
          </a:prstGeom>
          <a:noFill/>
        </p:spPr>
        <p:txBody>
          <a:bodyPr wrap="squar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2</a:t>
            </a:r>
            <a:r>
              <a:rPr lang="zh-CN" altLang="en-US" sz="2400" b="1" dirty="0">
                <a:solidFill>
                  <a:schemeClr val="bg1"/>
                </a:solidFill>
                <a:latin typeface="方正姚体" panose="02010601030101010101" pitchFamily="2" charset="-122"/>
                <a:ea typeface="方正姚体" panose="02010601030101010101" pitchFamily="2" charset="-122"/>
              </a:rPr>
              <a:t>名</a:t>
            </a:r>
          </a:p>
        </p:txBody>
      </p:sp>
      <p:sp>
        <p:nvSpPr>
          <p:cNvPr id="41" name="椭圆 40"/>
          <p:cNvSpPr/>
          <p:nvPr/>
        </p:nvSpPr>
        <p:spPr>
          <a:xfrm>
            <a:off x="8820581" y="2070896"/>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905603" y="2070896"/>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182255" y="2070896"/>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502387" y="4623917"/>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864061" y="4623917"/>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140713" y="4623917"/>
            <a:ext cx="1426029" cy="1426029"/>
          </a:xfrm>
          <a:prstGeom prst="ellipse">
            <a:avLst/>
          </a:prstGeom>
          <a:noFill/>
          <a:ln w="19050">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6562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5" name="组合 64"/>
          <p:cNvGrpSpPr/>
          <p:nvPr/>
        </p:nvGrpSpPr>
        <p:grpSpPr>
          <a:xfrm>
            <a:off x="574522" y="2646941"/>
            <a:ext cx="2034765" cy="2037292"/>
            <a:chOff x="2044744" y="1544096"/>
            <a:chExt cx="2107683" cy="1938697"/>
          </a:xfrm>
        </p:grpSpPr>
        <p:grpSp>
          <p:nvGrpSpPr>
            <p:cNvPr id="68" name="组合 67"/>
            <p:cNvGrpSpPr/>
            <p:nvPr/>
          </p:nvGrpSpPr>
          <p:grpSpPr>
            <a:xfrm>
              <a:off x="2111750" y="1544096"/>
              <a:ext cx="1938696" cy="1938697"/>
              <a:chOff x="3457509" y="2749938"/>
              <a:chExt cx="1938696" cy="1938697"/>
            </a:xfrm>
          </p:grpSpPr>
          <p:pic>
            <p:nvPicPr>
              <p:cNvPr id="71" name="图片 70"/>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72" name="图片 71"/>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67" name="文本框 66"/>
            <p:cNvSpPr txBox="1"/>
            <p:nvPr/>
          </p:nvSpPr>
          <p:spPr>
            <a:xfrm>
              <a:off x="2044744" y="2676285"/>
              <a:ext cx="2107683" cy="615052"/>
            </a:xfrm>
            <a:prstGeom prst="rect">
              <a:avLst/>
            </a:prstGeom>
            <a:noFill/>
          </p:spPr>
          <p:txBody>
            <a:bodyPr wrap="square" rtlCol="0">
              <a:spAutoFit/>
            </a:bodyPr>
            <a:lstStyle/>
            <a:p>
              <a:r>
                <a:rPr lang="zh-CN" altLang="en-US" sz="3600" b="1" dirty="0">
                  <a:solidFill>
                    <a:prstClr val="white"/>
                  </a:solidFill>
                  <a:latin typeface="方正姚体" panose="02010601030101010101" pitchFamily="2" charset="-122"/>
                  <a:ea typeface="方正姚体" panose="02010601030101010101" pitchFamily="2" charset="-122"/>
                </a:rPr>
                <a:t>工作总结</a:t>
              </a:r>
            </a:p>
          </p:txBody>
        </p:sp>
      </p:grpSp>
      <p:grpSp>
        <p:nvGrpSpPr>
          <p:cNvPr id="73" name="组合 72"/>
          <p:cNvGrpSpPr/>
          <p:nvPr/>
        </p:nvGrpSpPr>
        <p:grpSpPr>
          <a:xfrm>
            <a:off x="6796321" y="2646941"/>
            <a:ext cx="2034765" cy="2037292"/>
            <a:chOff x="2044744" y="1544096"/>
            <a:chExt cx="2107683" cy="1938697"/>
          </a:xfrm>
        </p:grpSpPr>
        <p:grpSp>
          <p:nvGrpSpPr>
            <p:cNvPr id="74" name="组合 73"/>
            <p:cNvGrpSpPr/>
            <p:nvPr/>
          </p:nvGrpSpPr>
          <p:grpSpPr>
            <a:xfrm>
              <a:off x="2111750" y="1544096"/>
              <a:ext cx="1938696" cy="1938697"/>
              <a:chOff x="3457509" y="2749938"/>
              <a:chExt cx="1938696" cy="1938697"/>
            </a:xfrm>
          </p:grpSpPr>
          <p:pic>
            <p:nvPicPr>
              <p:cNvPr id="76" name="图片 75"/>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77" name="图片 76"/>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75" name="文本框 74"/>
            <p:cNvSpPr txBox="1"/>
            <p:nvPr/>
          </p:nvSpPr>
          <p:spPr>
            <a:xfrm>
              <a:off x="2044744" y="2676285"/>
              <a:ext cx="2107683" cy="615052"/>
            </a:xfrm>
            <a:prstGeom prst="rect">
              <a:avLst/>
            </a:prstGeom>
            <a:noFill/>
          </p:spPr>
          <p:txBody>
            <a:bodyPr wrap="square" rtlCol="0">
              <a:spAutoFit/>
            </a:bodyPr>
            <a:lstStyle/>
            <a:p>
              <a:r>
                <a:rPr lang="zh-CN" altLang="en-US" sz="3600" b="1" dirty="0">
                  <a:solidFill>
                    <a:prstClr val="white"/>
                  </a:solidFill>
                  <a:latin typeface="方正姚体" panose="02010601030101010101" pitchFamily="2" charset="-122"/>
                  <a:ea typeface="方正姚体" panose="02010601030101010101" pitchFamily="2" charset="-122"/>
                </a:rPr>
                <a:t>改进措施</a:t>
              </a:r>
            </a:p>
          </p:txBody>
        </p:sp>
      </p:grpSp>
      <p:grpSp>
        <p:nvGrpSpPr>
          <p:cNvPr id="78" name="组合 77"/>
          <p:cNvGrpSpPr/>
          <p:nvPr/>
        </p:nvGrpSpPr>
        <p:grpSpPr>
          <a:xfrm>
            <a:off x="3685421" y="2646941"/>
            <a:ext cx="2034765" cy="2037292"/>
            <a:chOff x="2044744" y="1544096"/>
            <a:chExt cx="2107683" cy="1938697"/>
          </a:xfrm>
        </p:grpSpPr>
        <p:grpSp>
          <p:nvGrpSpPr>
            <p:cNvPr id="79" name="组合 78"/>
            <p:cNvGrpSpPr/>
            <p:nvPr/>
          </p:nvGrpSpPr>
          <p:grpSpPr>
            <a:xfrm>
              <a:off x="2111750" y="1544096"/>
              <a:ext cx="1938696" cy="1938697"/>
              <a:chOff x="3457509" y="2749938"/>
              <a:chExt cx="1938696" cy="1938697"/>
            </a:xfrm>
          </p:grpSpPr>
          <p:pic>
            <p:nvPicPr>
              <p:cNvPr id="81" name="图片 80"/>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82" name="图片 81"/>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80" name="文本框 79"/>
            <p:cNvSpPr txBox="1"/>
            <p:nvPr/>
          </p:nvSpPr>
          <p:spPr>
            <a:xfrm>
              <a:off x="2044744" y="2676285"/>
              <a:ext cx="2107683" cy="615052"/>
            </a:xfrm>
            <a:prstGeom prst="rect">
              <a:avLst/>
            </a:prstGeom>
            <a:noFill/>
          </p:spPr>
          <p:txBody>
            <a:bodyPr wrap="square" rtlCol="0">
              <a:spAutoFit/>
            </a:bodyPr>
            <a:lstStyle/>
            <a:p>
              <a:r>
                <a:rPr lang="zh-CN" altLang="en-US" sz="3600" b="1" dirty="0">
                  <a:solidFill>
                    <a:prstClr val="white"/>
                  </a:solidFill>
                  <a:latin typeface="方正姚体" panose="02010601030101010101" pitchFamily="2" charset="-122"/>
                  <a:ea typeface="方正姚体" panose="02010601030101010101" pitchFamily="2" charset="-122"/>
                </a:rPr>
                <a:t>存在问题</a:t>
              </a:r>
            </a:p>
          </p:txBody>
        </p:sp>
      </p:grpSp>
      <p:grpSp>
        <p:nvGrpSpPr>
          <p:cNvPr id="83" name="组合 82"/>
          <p:cNvGrpSpPr/>
          <p:nvPr/>
        </p:nvGrpSpPr>
        <p:grpSpPr>
          <a:xfrm>
            <a:off x="9907221" y="2646941"/>
            <a:ext cx="2034765" cy="2037292"/>
            <a:chOff x="2044744" y="1544096"/>
            <a:chExt cx="2107683" cy="1938697"/>
          </a:xfrm>
        </p:grpSpPr>
        <p:grpSp>
          <p:nvGrpSpPr>
            <p:cNvPr id="106" name="组合 105"/>
            <p:cNvGrpSpPr/>
            <p:nvPr/>
          </p:nvGrpSpPr>
          <p:grpSpPr>
            <a:xfrm>
              <a:off x="2111750" y="1544096"/>
              <a:ext cx="1938696" cy="1938697"/>
              <a:chOff x="3457509" y="2749938"/>
              <a:chExt cx="1938696" cy="1938697"/>
            </a:xfrm>
          </p:grpSpPr>
          <p:pic>
            <p:nvPicPr>
              <p:cNvPr id="130" name="图片 129"/>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131" name="图片 130"/>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113" name="文本框 112"/>
            <p:cNvSpPr txBox="1"/>
            <p:nvPr/>
          </p:nvSpPr>
          <p:spPr>
            <a:xfrm>
              <a:off x="2044744" y="2676285"/>
              <a:ext cx="2107683" cy="615052"/>
            </a:xfrm>
            <a:prstGeom prst="rect">
              <a:avLst/>
            </a:prstGeom>
            <a:noFill/>
          </p:spPr>
          <p:txBody>
            <a:bodyPr wrap="square" rtlCol="0">
              <a:spAutoFit/>
            </a:bodyPr>
            <a:lstStyle/>
            <a:p>
              <a:r>
                <a:rPr lang="zh-CN" altLang="en-US" sz="3600" b="1" dirty="0">
                  <a:solidFill>
                    <a:prstClr val="white"/>
                  </a:solidFill>
                  <a:latin typeface="方正姚体" panose="02010601030101010101" pitchFamily="2" charset="-122"/>
                  <a:ea typeface="方正姚体" panose="02010601030101010101" pitchFamily="2" charset="-122"/>
                </a:rPr>
                <a:t>未来展望</a:t>
              </a:r>
            </a:p>
          </p:txBody>
        </p:sp>
      </p:grpSp>
      <p:sp>
        <p:nvSpPr>
          <p:cNvPr id="133" name="文本框 132"/>
          <p:cNvSpPr txBox="1"/>
          <p:nvPr/>
        </p:nvSpPr>
        <p:spPr>
          <a:xfrm>
            <a:off x="5308318" y="342021"/>
            <a:ext cx="1500703" cy="1015663"/>
          </a:xfrm>
          <a:prstGeom prst="rect">
            <a:avLst/>
          </a:prstGeom>
          <a:noFill/>
        </p:spPr>
        <p:txBody>
          <a:bodyPr wrap="square" rtlCol="0">
            <a:spAutoFit/>
          </a:bodyPr>
          <a:lstStyle/>
          <a:p>
            <a:pPr algn="ctr"/>
            <a:r>
              <a:rPr lang="zh-CN" altLang="en-US" sz="3600" b="1" dirty="0">
                <a:solidFill>
                  <a:schemeClr val="bg1"/>
                </a:solidFill>
                <a:latin typeface="方正姚体" panose="02010601030101010101" pitchFamily="2" charset="-122"/>
                <a:ea typeface="方正姚体" panose="02010601030101010101" pitchFamily="2" charset="-122"/>
              </a:rPr>
              <a:t>目录</a:t>
            </a:r>
            <a:endParaRPr lang="en-US" altLang="zh-CN" sz="3600" b="1" dirty="0">
              <a:solidFill>
                <a:schemeClr val="bg1"/>
              </a:solidFill>
              <a:latin typeface="方正姚体" panose="02010601030101010101" pitchFamily="2" charset="-122"/>
              <a:ea typeface="方正姚体" panose="02010601030101010101" pitchFamily="2" charset="-122"/>
            </a:endParaRPr>
          </a:p>
          <a:p>
            <a:pPr algn="dist">
              <a:lnSpc>
                <a:spcPct val="150000"/>
              </a:lnSpc>
            </a:pPr>
            <a:r>
              <a:rPr lang="en-US" altLang="zh-CN" sz="1600" b="1" dirty="0">
                <a:solidFill>
                  <a:schemeClr val="bg1"/>
                </a:solidFill>
                <a:latin typeface="方正姚体" panose="02010601030101010101" pitchFamily="2" charset="-122"/>
                <a:ea typeface="方正姚体" panose="02010601030101010101" pitchFamily="2" charset="-122"/>
              </a:rPr>
              <a:t>CONTENTS</a:t>
            </a:r>
            <a:endParaRPr lang="zh-CN" altLang="en-US" sz="1600" b="1" dirty="0">
              <a:solidFill>
                <a:schemeClr val="bg1"/>
              </a:solidFill>
              <a:latin typeface="方正姚体" panose="02010601030101010101" pitchFamily="2" charset="-122"/>
              <a:ea typeface="方正姚体" panose="02010601030101010101" pitchFamily="2" charset="-122"/>
            </a:endParaRPr>
          </a:p>
        </p:txBody>
      </p:sp>
      <p:sp>
        <p:nvSpPr>
          <p:cNvPr id="134" name="文本框 133"/>
          <p:cNvSpPr txBox="1"/>
          <p:nvPr/>
        </p:nvSpPr>
        <p:spPr>
          <a:xfrm>
            <a:off x="1156891" y="2998597"/>
            <a:ext cx="1364374" cy="923330"/>
          </a:xfrm>
          <a:prstGeom prst="rect">
            <a:avLst/>
          </a:prstGeom>
          <a:noFill/>
        </p:spPr>
        <p:txBody>
          <a:bodyPr wrap="square" rtlCol="0">
            <a:spAutoFit/>
          </a:bodyPr>
          <a:lstStyle/>
          <a:p>
            <a:r>
              <a:rPr lang="en-US" altLang="zh-CN" sz="5400" b="1" dirty="0">
                <a:solidFill>
                  <a:prstClr val="white"/>
                </a:solidFill>
                <a:latin typeface="方正姚体" panose="02010601030101010101" pitchFamily="2" charset="-122"/>
                <a:ea typeface="方正姚体" panose="02010601030101010101" pitchFamily="2" charset="-122"/>
              </a:rPr>
              <a:t>01</a:t>
            </a:r>
            <a:endParaRPr lang="zh-CN" altLang="en-US" sz="5400" b="1" dirty="0">
              <a:solidFill>
                <a:prstClr val="white"/>
              </a:solidFill>
              <a:latin typeface="方正姚体" panose="02010601030101010101" pitchFamily="2" charset="-122"/>
              <a:ea typeface="方正姚体" panose="02010601030101010101" pitchFamily="2" charset="-122"/>
            </a:endParaRPr>
          </a:p>
        </p:txBody>
      </p:sp>
      <p:sp>
        <p:nvSpPr>
          <p:cNvPr id="135" name="文本框 134"/>
          <p:cNvSpPr txBox="1"/>
          <p:nvPr/>
        </p:nvSpPr>
        <p:spPr>
          <a:xfrm>
            <a:off x="10507662" y="2998597"/>
            <a:ext cx="1364374" cy="923330"/>
          </a:xfrm>
          <a:prstGeom prst="rect">
            <a:avLst/>
          </a:prstGeom>
          <a:noFill/>
        </p:spPr>
        <p:txBody>
          <a:bodyPr wrap="square" rtlCol="0">
            <a:spAutoFit/>
          </a:bodyPr>
          <a:lstStyle/>
          <a:p>
            <a:r>
              <a:rPr lang="en-US" altLang="zh-CN" sz="5400" b="1" dirty="0">
                <a:solidFill>
                  <a:prstClr val="white"/>
                </a:solidFill>
                <a:latin typeface="方正姚体" panose="02010601030101010101" pitchFamily="2" charset="-122"/>
                <a:ea typeface="方正姚体" panose="02010601030101010101" pitchFamily="2" charset="-122"/>
              </a:rPr>
              <a:t>04</a:t>
            </a:r>
            <a:endParaRPr lang="zh-CN" altLang="en-US" sz="5400" b="1" dirty="0">
              <a:solidFill>
                <a:prstClr val="white"/>
              </a:solidFill>
              <a:latin typeface="方正姚体" panose="02010601030101010101" pitchFamily="2" charset="-122"/>
              <a:ea typeface="方正姚体" panose="02010601030101010101" pitchFamily="2" charset="-122"/>
            </a:endParaRPr>
          </a:p>
        </p:txBody>
      </p:sp>
      <p:sp>
        <p:nvSpPr>
          <p:cNvPr id="136" name="文本框 135"/>
          <p:cNvSpPr txBox="1"/>
          <p:nvPr/>
        </p:nvSpPr>
        <p:spPr>
          <a:xfrm>
            <a:off x="7390739" y="2998597"/>
            <a:ext cx="1364374" cy="923330"/>
          </a:xfrm>
          <a:prstGeom prst="rect">
            <a:avLst/>
          </a:prstGeom>
          <a:noFill/>
        </p:spPr>
        <p:txBody>
          <a:bodyPr wrap="square" rtlCol="0">
            <a:spAutoFit/>
          </a:bodyPr>
          <a:lstStyle/>
          <a:p>
            <a:r>
              <a:rPr lang="en-US" altLang="zh-CN" sz="5400" b="1" dirty="0">
                <a:solidFill>
                  <a:prstClr val="white"/>
                </a:solidFill>
                <a:latin typeface="方正姚体" panose="02010601030101010101" pitchFamily="2" charset="-122"/>
                <a:ea typeface="方正姚体" panose="02010601030101010101" pitchFamily="2" charset="-122"/>
              </a:rPr>
              <a:t>03</a:t>
            </a:r>
            <a:endParaRPr lang="zh-CN" altLang="en-US" sz="5400" b="1" dirty="0">
              <a:solidFill>
                <a:prstClr val="white"/>
              </a:solidFill>
              <a:latin typeface="方正姚体" panose="02010601030101010101" pitchFamily="2" charset="-122"/>
              <a:ea typeface="方正姚体" panose="02010601030101010101" pitchFamily="2" charset="-122"/>
            </a:endParaRPr>
          </a:p>
        </p:txBody>
      </p:sp>
      <p:sp>
        <p:nvSpPr>
          <p:cNvPr id="137" name="文本框 136"/>
          <p:cNvSpPr txBox="1"/>
          <p:nvPr/>
        </p:nvSpPr>
        <p:spPr>
          <a:xfrm>
            <a:off x="4273815" y="2998597"/>
            <a:ext cx="1364374" cy="923330"/>
          </a:xfrm>
          <a:prstGeom prst="rect">
            <a:avLst/>
          </a:prstGeom>
          <a:noFill/>
        </p:spPr>
        <p:txBody>
          <a:bodyPr wrap="square" rtlCol="0">
            <a:spAutoFit/>
          </a:bodyPr>
          <a:lstStyle/>
          <a:p>
            <a:r>
              <a:rPr lang="en-US" altLang="zh-CN" sz="5400" b="1" dirty="0">
                <a:solidFill>
                  <a:prstClr val="white"/>
                </a:solidFill>
                <a:latin typeface="方正姚体" panose="02010601030101010101" pitchFamily="2" charset="-122"/>
                <a:ea typeface="方正姚体" panose="02010601030101010101" pitchFamily="2" charset="-122"/>
              </a:rPr>
              <a:t>02</a:t>
            </a:r>
            <a:endParaRPr lang="zh-CN" altLang="en-US" sz="5400" b="1" dirty="0">
              <a:solidFill>
                <a:prstClr val="white"/>
              </a:solidFill>
              <a:latin typeface="方正姚体" panose="02010601030101010101" pitchFamily="2" charset="-122"/>
              <a:ea typeface="方正姚体" panose="02010601030101010101" pitchFamily="2" charset="-122"/>
            </a:endParaRPr>
          </a:p>
        </p:txBody>
      </p:sp>
      <p:sp>
        <p:nvSpPr>
          <p:cNvPr id="2" name="半闭框 1"/>
          <p:cNvSpPr/>
          <p:nvPr/>
        </p:nvSpPr>
        <p:spPr>
          <a:xfrm>
            <a:off x="4805549" y="363542"/>
            <a:ext cx="117101" cy="338685"/>
          </a:xfrm>
          <a:prstGeom prst="halfFram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0" name="半闭框 159"/>
          <p:cNvSpPr/>
          <p:nvPr/>
        </p:nvSpPr>
        <p:spPr>
          <a:xfrm rot="16200000">
            <a:off x="4910151" y="1159351"/>
            <a:ext cx="117101" cy="338685"/>
          </a:xfrm>
          <a:prstGeom prst="halfFram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1" name="半闭框 160"/>
          <p:cNvSpPr/>
          <p:nvPr/>
        </p:nvSpPr>
        <p:spPr>
          <a:xfrm rot="5400000">
            <a:off x="7041834" y="231229"/>
            <a:ext cx="117101" cy="338685"/>
          </a:xfrm>
          <a:prstGeom prst="halfFram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2" name="半闭框 161"/>
          <p:cNvSpPr/>
          <p:nvPr/>
        </p:nvSpPr>
        <p:spPr>
          <a:xfrm rot="10800000">
            <a:off x="7151910" y="1054006"/>
            <a:ext cx="117101" cy="338685"/>
          </a:xfrm>
          <a:prstGeom prst="halfFram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690030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52" name="图表 51"/>
          <p:cNvGraphicFramePr/>
          <p:nvPr>
            <p:extLst>
              <p:ext uri="{D42A27DB-BD31-4B8C-83A1-F6EECF244321}">
                <p14:modId xmlns:p14="http://schemas.microsoft.com/office/powerpoint/2010/main" val="648180581"/>
              </p:ext>
            </p:extLst>
          </p:nvPr>
        </p:nvGraphicFramePr>
        <p:xfrm>
          <a:off x="1645557" y="1507890"/>
          <a:ext cx="8827862" cy="4839029"/>
        </p:xfrm>
        <a:graphic>
          <a:graphicData uri="http://schemas.openxmlformats.org/drawingml/2006/chart">
            <c:chart xmlns:c="http://schemas.openxmlformats.org/drawingml/2006/chart" xmlns:r="http://schemas.openxmlformats.org/officeDocument/2006/relationships" r:id="rId3"/>
          </a:graphicData>
        </a:graphic>
      </p:graphicFrame>
      <p:grpSp>
        <p:nvGrpSpPr>
          <p:cNvPr id="53" name="组合 52"/>
          <p:cNvGrpSpPr/>
          <p:nvPr/>
        </p:nvGrpSpPr>
        <p:grpSpPr>
          <a:xfrm>
            <a:off x="1645557" y="6278524"/>
            <a:ext cx="1508284" cy="317922"/>
            <a:chOff x="171004" y="6058074"/>
            <a:chExt cx="1661701" cy="350260"/>
          </a:xfrm>
        </p:grpSpPr>
        <p:sp>
          <p:nvSpPr>
            <p:cNvPr id="54"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55" name="直接连接符 54"/>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3593039" y="341095"/>
            <a:ext cx="5027281"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同比去年学历结构分析</a:t>
            </a:r>
          </a:p>
        </p:txBody>
      </p:sp>
      <p:grpSp>
        <p:nvGrpSpPr>
          <p:cNvPr id="57" name="组合 56"/>
          <p:cNvGrpSpPr/>
          <p:nvPr/>
        </p:nvGrpSpPr>
        <p:grpSpPr>
          <a:xfrm>
            <a:off x="8112320" y="566437"/>
            <a:ext cx="779521" cy="159656"/>
            <a:chOff x="8066812" y="1215459"/>
            <a:chExt cx="1077188" cy="210681"/>
          </a:xfrm>
        </p:grpSpPr>
        <p:cxnSp>
          <p:nvCxnSpPr>
            <p:cNvPr id="58" name="直接连接符 57"/>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3321518" y="566437"/>
            <a:ext cx="779521" cy="159656"/>
            <a:chOff x="8066812" y="1215459"/>
            <a:chExt cx="1077188" cy="210681"/>
          </a:xfrm>
          <a:scene3d>
            <a:camera prst="orthographicFront">
              <a:rot lat="0" lon="0" rev="10800000"/>
            </a:camera>
            <a:lightRig rig="threePt" dir="t"/>
          </a:scene3d>
        </p:grpSpPr>
        <p:cxnSp>
          <p:nvCxnSpPr>
            <p:cNvPr id="61" name="直接连接符 6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39435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52" name="图表 51"/>
          <p:cNvGraphicFramePr/>
          <p:nvPr>
            <p:extLst>
              <p:ext uri="{D42A27DB-BD31-4B8C-83A1-F6EECF244321}">
                <p14:modId xmlns:p14="http://schemas.microsoft.com/office/powerpoint/2010/main" val="2000957727"/>
              </p:ext>
            </p:extLst>
          </p:nvPr>
        </p:nvGraphicFramePr>
        <p:xfrm>
          <a:off x="1645557" y="1507890"/>
          <a:ext cx="8827862" cy="4839029"/>
        </p:xfrm>
        <a:graphic>
          <a:graphicData uri="http://schemas.openxmlformats.org/drawingml/2006/chart">
            <c:chart xmlns:c="http://schemas.openxmlformats.org/drawingml/2006/chart" xmlns:r="http://schemas.openxmlformats.org/officeDocument/2006/relationships" r:id="rId3"/>
          </a:graphicData>
        </a:graphic>
      </p:graphicFrame>
      <p:grpSp>
        <p:nvGrpSpPr>
          <p:cNvPr id="53" name="组合 52"/>
          <p:cNvGrpSpPr/>
          <p:nvPr/>
        </p:nvGrpSpPr>
        <p:grpSpPr>
          <a:xfrm>
            <a:off x="1645557" y="6278524"/>
            <a:ext cx="1508284" cy="317922"/>
            <a:chOff x="171004" y="6058074"/>
            <a:chExt cx="1661701" cy="350260"/>
          </a:xfrm>
        </p:grpSpPr>
        <p:sp>
          <p:nvSpPr>
            <p:cNvPr id="54"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55" name="直接连接符 54"/>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3593039" y="341095"/>
            <a:ext cx="5027281"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同比去年人员类别配置分析</a:t>
            </a:r>
          </a:p>
        </p:txBody>
      </p:sp>
      <p:grpSp>
        <p:nvGrpSpPr>
          <p:cNvPr id="14" name="组合 13"/>
          <p:cNvGrpSpPr/>
          <p:nvPr/>
        </p:nvGrpSpPr>
        <p:grpSpPr>
          <a:xfrm>
            <a:off x="8620320" y="551914"/>
            <a:ext cx="779521" cy="159656"/>
            <a:chOff x="8066812" y="1215459"/>
            <a:chExt cx="1077188" cy="210681"/>
          </a:xfrm>
        </p:grpSpPr>
        <p:cxnSp>
          <p:nvCxnSpPr>
            <p:cNvPr id="15" name="直接连接符 14"/>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813518" y="549886"/>
            <a:ext cx="779521" cy="159656"/>
            <a:chOff x="8066812" y="1215459"/>
            <a:chExt cx="1077188" cy="210681"/>
          </a:xfrm>
          <a:scene3d>
            <a:camera prst="orthographicFront">
              <a:rot lat="0" lon="0" rev="10800000"/>
            </a:camera>
            <a:lightRig rig="threePt" dir="t"/>
          </a:scene3d>
        </p:grpSpPr>
        <p:cxnSp>
          <p:nvCxnSpPr>
            <p:cNvPr id="18" name="直接连接符 17"/>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9562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文本框 44"/>
          <p:cNvSpPr txBox="1"/>
          <p:nvPr/>
        </p:nvSpPr>
        <p:spPr>
          <a:xfrm>
            <a:off x="3593039" y="341095"/>
            <a:ext cx="5027281"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同比去年各部门人员配置分析</a:t>
            </a:r>
          </a:p>
        </p:txBody>
      </p:sp>
      <p:grpSp>
        <p:nvGrpSpPr>
          <p:cNvPr id="46" name="组合 45"/>
          <p:cNvGrpSpPr/>
          <p:nvPr/>
        </p:nvGrpSpPr>
        <p:grpSpPr>
          <a:xfrm>
            <a:off x="8620320" y="551914"/>
            <a:ext cx="779521" cy="159656"/>
            <a:chOff x="8066812" y="1215459"/>
            <a:chExt cx="1077188" cy="210681"/>
          </a:xfrm>
        </p:grpSpPr>
        <p:cxnSp>
          <p:nvCxnSpPr>
            <p:cNvPr id="47" name="直接连接符 4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813518" y="549886"/>
            <a:ext cx="779521" cy="159656"/>
            <a:chOff x="8066812" y="1215459"/>
            <a:chExt cx="1077188" cy="210681"/>
          </a:xfrm>
          <a:scene3d>
            <a:camera prst="orthographicFront">
              <a:rot lat="0" lon="0" rev="10800000"/>
            </a:camera>
            <a:lightRig rig="threePt" dir="t"/>
          </a:scene3d>
        </p:grpSpPr>
        <p:cxnSp>
          <p:nvCxnSpPr>
            <p:cNvPr id="50" name="直接连接符 4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3" name="图表 52"/>
          <p:cNvGraphicFramePr/>
          <p:nvPr>
            <p:extLst>
              <p:ext uri="{D42A27DB-BD31-4B8C-83A1-F6EECF244321}">
                <p14:modId xmlns:p14="http://schemas.microsoft.com/office/powerpoint/2010/main" val="1020381294"/>
              </p:ext>
            </p:extLst>
          </p:nvPr>
        </p:nvGraphicFramePr>
        <p:xfrm>
          <a:off x="1694995" y="1140856"/>
          <a:ext cx="8827862" cy="4839029"/>
        </p:xfrm>
        <a:graphic>
          <a:graphicData uri="http://schemas.openxmlformats.org/drawingml/2006/chart">
            <c:chart xmlns:c="http://schemas.openxmlformats.org/drawingml/2006/chart" xmlns:r="http://schemas.openxmlformats.org/officeDocument/2006/relationships" r:id="rId3"/>
          </a:graphicData>
        </a:graphic>
      </p:graphicFrame>
      <p:grpSp>
        <p:nvGrpSpPr>
          <p:cNvPr id="54" name="组合 53"/>
          <p:cNvGrpSpPr/>
          <p:nvPr/>
        </p:nvGrpSpPr>
        <p:grpSpPr>
          <a:xfrm>
            <a:off x="1694995" y="6173044"/>
            <a:ext cx="1508284" cy="317922"/>
            <a:chOff x="171004" y="6058074"/>
            <a:chExt cx="1661701" cy="350260"/>
          </a:xfrm>
        </p:grpSpPr>
        <p:sp>
          <p:nvSpPr>
            <p:cNvPr id="55" name="TextBox 331"/>
            <p:cNvSpPr txBox="1"/>
            <p:nvPr/>
          </p:nvSpPr>
          <p:spPr>
            <a:xfrm>
              <a:off x="171004" y="6069780"/>
              <a:ext cx="1661701" cy="338554"/>
            </a:xfrm>
            <a:prstGeom prst="rect">
              <a:avLst/>
            </a:prstGeom>
            <a:noFill/>
          </p:spPr>
          <p:txBody>
            <a:bodyPr wrap="square" rtlCol="0">
              <a:spAutoFit/>
            </a:bodyPr>
            <a:lstStyle/>
            <a:p>
              <a:pPr algn="ctr"/>
              <a:r>
                <a:rPr lang="zh-CN" altLang="en-US" sz="1600" dirty="0">
                  <a:solidFill>
                    <a:schemeClr val="bg1"/>
                  </a:solidFill>
                  <a:latin typeface="方正姚体" panose="02010601030101010101" pitchFamily="2" charset="-122"/>
                  <a:ea typeface="方正姚体" panose="02010601030101010101" pitchFamily="2" charset="-122"/>
                </a:rPr>
                <a:t>单位：人</a:t>
              </a:r>
            </a:p>
          </p:txBody>
        </p:sp>
        <p:cxnSp>
          <p:nvCxnSpPr>
            <p:cNvPr id="56" name="直接连接符 55"/>
            <p:cNvCxnSpPr/>
            <p:nvPr/>
          </p:nvCxnSpPr>
          <p:spPr>
            <a:xfrm>
              <a:off x="580939" y="6058074"/>
              <a:ext cx="841829" cy="0"/>
            </a:xfrm>
            <a:prstGeom prst="line">
              <a:avLst/>
            </a:prstGeom>
            <a:ln>
              <a:solidFill>
                <a:srgbClr val="BFBFBF"/>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147577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 name="文本框 35"/>
          <p:cNvSpPr txBox="1"/>
          <p:nvPr/>
        </p:nvSpPr>
        <p:spPr>
          <a:xfrm>
            <a:off x="3334536" y="3365004"/>
            <a:ext cx="5449903" cy="1107996"/>
          </a:xfrm>
          <a:prstGeom prst="rect">
            <a:avLst/>
          </a:prstGeom>
          <a:noFill/>
        </p:spPr>
        <p:txBody>
          <a:bodyPr wrap="square" rtlCol="0">
            <a:spAutoFit/>
          </a:bodyPr>
          <a:lstStyle/>
          <a:p>
            <a:pPr algn="ctr"/>
            <a:r>
              <a:rPr lang="zh-CN" altLang="en-US" sz="6600" b="1" dirty="0">
                <a:solidFill>
                  <a:prstClr val="white"/>
                </a:solidFill>
                <a:latin typeface="方正姚体" panose="02010601030101010101" pitchFamily="2" charset="-122"/>
                <a:ea typeface="方正姚体" panose="02010601030101010101" pitchFamily="2" charset="-122"/>
              </a:rPr>
              <a:t>培训篇总结</a:t>
            </a:r>
          </a:p>
        </p:txBody>
      </p:sp>
      <p:pic>
        <p:nvPicPr>
          <p:cNvPr id="42" name="图片 41"/>
          <p:cNvPicPr>
            <a:picLocks noChangeAspect="1"/>
          </p:cNvPicPr>
          <p:nvPr/>
        </p:nvPicPr>
        <p:blipFill>
          <a:blip r:embed="rId3"/>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4"/>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5"/>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4"/>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3"/>
          <a:stretch>
            <a:fillRect/>
          </a:stretch>
        </p:blipFill>
        <p:spPr>
          <a:xfrm rot="18092221">
            <a:off x="-433952" y="5379369"/>
            <a:ext cx="2318592" cy="1308881"/>
          </a:xfrm>
          <a:prstGeom prst="rect">
            <a:avLst/>
          </a:prstGeom>
          <a:effectLst>
            <a:softEdge rad="317500"/>
          </a:effectLst>
        </p:spPr>
      </p:pic>
      <p:sp>
        <p:nvSpPr>
          <p:cNvPr id="2" name="椭圆 1"/>
          <p:cNvSpPr/>
          <p:nvPr/>
        </p:nvSpPr>
        <p:spPr>
          <a:xfrm>
            <a:off x="5176838" y="1556296"/>
            <a:ext cx="1765300" cy="1765300"/>
          </a:xfrm>
          <a:prstGeom prst="ellips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18937" y="1823362"/>
            <a:ext cx="1288264" cy="1200329"/>
          </a:xfrm>
          <a:prstGeom prst="rect">
            <a:avLst/>
          </a:prstGeom>
          <a:noFill/>
        </p:spPr>
        <p:txBody>
          <a:bodyPr wrap="square" rtlCol="0">
            <a:spAutoFit/>
          </a:bodyPr>
          <a:lstStyle/>
          <a:p>
            <a:r>
              <a:rPr lang="zh-CN" altLang="en-US" sz="7200" b="1" dirty="0">
                <a:solidFill>
                  <a:prstClr val="white"/>
                </a:solidFill>
                <a:latin typeface="微软雅黑" panose="020B0503020204020204" pitchFamily="34" charset="-122"/>
                <a:ea typeface="微软雅黑" panose="020B0503020204020204" pitchFamily="34" charset="-122"/>
              </a:rPr>
              <a:t>育</a:t>
            </a:r>
          </a:p>
        </p:txBody>
      </p:sp>
    </p:spTree>
    <p:extLst>
      <p:ext uri="{BB962C8B-B14F-4D97-AF65-F5344CB8AC3E}">
        <p14:creationId xmlns:p14="http://schemas.microsoft.com/office/powerpoint/2010/main" val="2792594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年度培训结果总结</a:t>
            </a:r>
          </a:p>
        </p:txBody>
      </p:sp>
      <p:grpSp>
        <p:nvGrpSpPr>
          <p:cNvPr id="26" name="组合 25"/>
          <p:cNvGrpSpPr/>
          <p:nvPr/>
        </p:nvGrpSpPr>
        <p:grpSpPr>
          <a:xfrm>
            <a:off x="7708355" y="535782"/>
            <a:ext cx="779521" cy="159656"/>
            <a:chOff x="8066812" y="1215459"/>
            <a:chExt cx="1077188" cy="210681"/>
          </a:xfrm>
        </p:grpSpPr>
        <p:cxnSp>
          <p:nvCxnSpPr>
            <p:cNvPr id="27" name="直接连接符 2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3621395" y="535782"/>
            <a:ext cx="779521" cy="159656"/>
            <a:chOff x="8066812" y="1215459"/>
            <a:chExt cx="1077188" cy="210681"/>
          </a:xfrm>
          <a:scene3d>
            <a:camera prst="orthographicFront">
              <a:rot lat="0" lon="0" rev="10800000"/>
            </a:camera>
            <a:lightRig rig="threePt" dir="t"/>
          </a:scene3d>
        </p:grpSpPr>
        <p:cxnSp>
          <p:nvCxnSpPr>
            <p:cNvPr id="33" name="直接连接符 3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60615" y="2509805"/>
            <a:ext cx="2330331" cy="1490112"/>
            <a:chOff x="1291064" y="2001317"/>
            <a:chExt cx="2330331" cy="1490112"/>
          </a:xfrm>
        </p:grpSpPr>
        <p:sp>
          <p:nvSpPr>
            <p:cNvPr id="39" name="文本框 38"/>
            <p:cNvSpPr txBox="1"/>
            <p:nvPr/>
          </p:nvSpPr>
          <p:spPr>
            <a:xfrm>
              <a:off x="1291064" y="3091319"/>
              <a:ext cx="2330331" cy="400110"/>
            </a:xfrm>
            <a:prstGeom prst="rect">
              <a:avLst/>
            </a:prstGeom>
            <a:noFill/>
          </p:spPr>
          <p:txBody>
            <a:bodyPr wrap="square" rtlCol="0">
              <a:spAutoFit/>
            </a:bodyPr>
            <a:lstStyle/>
            <a:p>
              <a:pPr algn="ctr"/>
              <a:r>
                <a:rPr lang="zh-CN" altLang="en-US" sz="2000" dirty="0">
                  <a:solidFill>
                    <a:schemeClr val="bg1"/>
                  </a:solidFill>
                  <a:latin typeface="方正姚体" panose="02010601030101010101" pitchFamily="2" charset="-122"/>
                  <a:ea typeface="方正姚体" panose="02010601030101010101" pitchFamily="2" charset="-122"/>
                </a:rPr>
                <a:t>现场授课</a:t>
              </a:r>
            </a:p>
          </p:txBody>
        </p:sp>
        <p:sp>
          <p:nvSpPr>
            <p:cNvPr id="42" name="文本框 41"/>
            <p:cNvSpPr txBox="1"/>
            <p:nvPr/>
          </p:nvSpPr>
          <p:spPr>
            <a:xfrm>
              <a:off x="1534218" y="2001317"/>
              <a:ext cx="1844022" cy="1015663"/>
            </a:xfrm>
            <a:prstGeom prst="rect">
              <a:avLst/>
            </a:prstGeom>
            <a:noFill/>
          </p:spPr>
          <p:txBody>
            <a:bodyPr wrap="square" rtlCol="0">
              <a:spAutoFit/>
            </a:bodyPr>
            <a:lstStyle/>
            <a:p>
              <a:pPr algn="ctr"/>
              <a:r>
                <a:rPr lang="en-US" altLang="zh-CN" sz="6000" b="1" dirty="0">
                  <a:solidFill>
                    <a:schemeClr val="bg1"/>
                  </a:solidFill>
                  <a:latin typeface="方正姚体" panose="02010601030101010101" pitchFamily="2" charset="-122"/>
                  <a:ea typeface="方正姚体" panose="02010601030101010101" pitchFamily="2" charset="-122"/>
                </a:rPr>
                <a:t>46</a:t>
              </a:r>
              <a:r>
                <a:rPr lang="zh-CN" altLang="en-US" sz="2800" b="1" dirty="0">
                  <a:solidFill>
                    <a:schemeClr val="bg1"/>
                  </a:solidFill>
                  <a:latin typeface="方正姚体" panose="02010601030101010101" pitchFamily="2" charset="-122"/>
                  <a:ea typeface="方正姚体" panose="02010601030101010101" pitchFamily="2" charset="-122"/>
                </a:rPr>
                <a:t>节</a:t>
              </a:r>
              <a:endParaRPr lang="zh-CN" altLang="en-US" sz="4000" b="1" dirty="0">
                <a:solidFill>
                  <a:schemeClr val="bg1"/>
                </a:solidFill>
                <a:latin typeface="方正姚体" panose="02010601030101010101" pitchFamily="2" charset="-122"/>
                <a:ea typeface="方正姚体" panose="02010601030101010101" pitchFamily="2" charset="-122"/>
              </a:endParaRPr>
            </a:p>
          </p:txBody>
        </p:sp>
      </p:grpSp>
      <p:grpSp>
        <p:nvGrpSpPr>
          <p:cNvPr id="49" name="组合 48"/>
          <p:cNvGrpSpPr/>
          <p:nvPr/>
        </p:nvGrpSpPr>
        <p:grpSpPr>
          <a:xfrm>
            <a:off x="7061965" y="2509805"/>
            <a:ext cx="2330331" cy="1490112"/>
            <a:chOff x="1291064" y="2001317"/>
            <a:chExt cx="2330331" cy="1490112"/>
          </a:xfrm>
        </p:grpSpPr>
        <p:sp>
          <p:nvSpPr>
            <p:cNvPr id="50" name="文本框 49"/>
            <p:cNvSpPr txBox="1"/>
            <p:nvPr/>
          </p:nvSpPr>
          <p:spPr>
            <a:xfrm>
              <a:off x="1291064" y="3091319"/>
              <a:ext cx="2330331" cy="400110"/>
            </a:xfrm>
            <a:prstGeom prst="rect">
              <a:avLst/>
            </a:prstGeom>
            <a:noFill/>
          </p:spPr>
          <p:txBody>
            <a:bodyPr wrap="square" rtlCol="0">
              <a:spAutoFit/>
            </a:bodyPr>
            <a:lstStyle/>
            <a:p>
              <a:pPr algn="ctr"/>
              <a:r>
                <a:rPr lang="zh-CN" altLang="en-US" sz="2000" dirty="0">
                  <a:solidFill>
                    <a:schemeClr val="bg1"/>
                  </a:solidFill>
                  <a:latin typeface="方正姚体" panose="02010601030101010101" pitchFamily="2" charset="-122"/>
                  <a:ea typeface="方正姚体" panose="02010601030101010101" pitchFamily="2" charset="-122"/>
                </a:rPr>
                <a:t>参训人数</a:t>
              </a:r>
            </a:p>
          </p:txBody>
        </p:sp>
        <p:sp>
          <p:nvSpPr>
            <p:cNvPr id="51" name="文本框 50"/>
            <p:cNvSpPr txBox="1"/>
            <p:nvPr/>
          </p:nvSpPr>
          <p:spPr>
            <a:xfrm>
              <a:off x="1534218" y="2001317"/>
              <a:ext cx="1844022" cy="1015663"/>
            </a:xfrm>
            <a:prstGeom prst="rect">
              <a:avLst/>
            </a:prstGeom>
            <a:noFill/>
          </p:spPr>
          <p:txBody>
            <a:bodyPr wrap="square" rtlCol="0">
              <a:spAutoFit/>
            </a:bodyPr>
            <a:lstStyle/>
            <a:p>
              <a:pPr algn="ctr"/>
              <a:r>
                <a:rPr lang="en-US" altLang="zh-CN" sz="6000" b="1" dirty="0">
                  <a:solidFill>
                    <a:schemeClr val="bg1"/>
                  </a:solidFill>
                  <a:latin typeface="方正姚体" panose="02010601030101010101" pitchFamily="2" charset="-122"/>
                  <a:ea typeface="方正姚体" panose="02010601030101010101" pitchFamily="2" charset="-122"/>
                </a:rPr>
                <a:t>260</a:t>
              </a:r>
              <a:r>
                <a:rPr lang="zh-CN" altLang="en-US" sz="2800" b="1" dirty="0">
                  <a:solidFill>
                    <a:schemeClr val="bg1"/>
                  </a:solidFill>
                  <a:latin typeface="方正姚体" panose="02010601030101010101" pitchFamily="2" charset="-122"/>
                  <a:ea typeface="方正姚体" panose="02010601030101010101" pitchFamily="2" charset="-122"/>
                </a:rPr>
                <a:t>人</a:t>
              </a:r>
              <a:endParaRPr lang="zh-CN" altLang="en-US" sz="4000" b="1" dirty="0">
                <a:solidFill>
                  <a:schemeClr val="bg1"/>
                </a:solidFill>
                <a:latin typeface="方正姚体" panose="02010601030101010101" pitchFamily="2" charset="-122"/>
                <a:ea typeface="方正姚体" panose="02010601030101010101" pitchFamily="2" charset="-122"/>
              </a:endParaRPr>
            </a:p>
          </p:txBody>
        </p:sp>
      </p:grpSp>
      <p:grpSp>
        <p:nvGrpSpPr>
          <p:cNvPr id="52" name="组合 51"/>
          <p:cNvGrpSpPr/>
          <p:nvPr/>
        </p:nvGrpSpPr>
        <p:grpSpPr>
          <a:xfrm>
            <a:off x="2461065" y="2509805"/>
            <a:ext cx="2330331" cy="1490112"/>
            <a:chOff x="1291064" y="2001317"/>
            <a:chExt cx="2330331" cy="1490112"/>
          </a:xfrm>
        </p:grpSpPr>
        <p:sp>
          <p:nvSpPr>
            <p:cNvPr id="53" name="文本框 52"/>
            <p:cNvSpPr txBox="1"/>
            <p:nvPr/>
          </p:nvSpPr>
          <p:spPr>
            <a:xfrm>
              <a:off x="1291064" y="3091319"/>
              <a:ext cx="2330331" cy="400110"/>
            </a:xfrm>
            <a:prstGeom prst="rect">
              <a:avLst/>
            </a:prstGeom>
            <a:noFill/>
          </p:spPr>
          <p:txBody>
            <a:bodyPr wrap="square" rtlCol="0">
              <a:spAutoFit/>
            </a:bodyPr>
            <a:lstStyle/>
            <a:p>
              <a:pPr algn="ctr"/>
              <a:r>
                <a:rPr lang="zh-CN" altLang="en-US" sz="2000" dirty="0">
                  <a:solidFill>
                    <a:schemeClr val="bg1"/>
                  </a:solidFill>
                  <a:latin typeface="方正姚体" panose="02010601030101010101" pitchFamily="2" charset="-122"/>
                  <a:ea typeface="方正姚体" panose="02010601030101010101" pitchFamily="2" charset="-122"/>
                </a:rPr>
                <a:t>新媒体授课</a:t>
              </a:r>
            </a:p>
          </p:txBody>
        </p:sp>
        <p:sp>
          <p:nvSpPr>
            <p:cNvPr id="54" name="文本框 53"/>
            <p:cNvSpPr txBox="1"/>
            <p:nvPr/>
          </p:nvSpPr>
          <p:spPr>
            <a:xfrm>
              <a:off x="1534218" y="2001317"/>
              <a:ext cx="1844022" cy="1015663"/>
            </a:xfrm>
            <a:prstGeom prst="rect">
              <a:avLst/>
            </a:prstGeom>
            <a:noFill/>
          </p:spPr>
          <p:txBody>
            <a:bodyPr wrap="square" rtlCol="0">
              <a:spAutoFit/>
            </a:bodyPr>
            <a:lstStyle/>
            <a:p>
              <a:pPr algn="ctr"/>
              <a:r>
                <a:rPr lang="en-US" altLang="zh-CN" sz="6000" b="1" dirty="0">
                  <a:solidFill>
                    <a:schemeClr val="bg1"/>
                  </a:solidFill>
                  <a:latin typeface="方正姚体" panose="02010601030101010101" pitchFamily="2" charset="-122"/>
                  <a:ea typeface="方正姚体" panose="02010601030101010101" pitchFamily="2" charset="-122"/>
                </a:rPr>
                <a:t>15</a:t>
              </a:r>
              <a:r>
                <a:rPr lang="zh-CN" altLang="en-US" sz="2800" b="1" dirty="0">
                  <a:solidFill>
                    <a:schemeClr val="bg1"/>
                  </a:solidFill>
                  <a:latin typeface="方正姚体" panose="02010601030101010101" pitchFamily="2" charset="-122"/>
                  <a:ea typeface="方正姚体" panose="02010601030101010101" pitchFamily="2" charset="-122"/>
                </a:rPr>
                <a:t>节</a:t>
              </a:r>
              <a:endParaRPr lang="zh-CN" altLang="en-US" sz="4000" b="1" dirty="0">
                <a:solidFill>
                  <a:schemeClr val="bg1"/>
                </a:solidFill>
                <a:latin typeface="方正姚体" panose="02010601030101010101" pitchFamily="2" charset="-122"/>
                <a:ea typeface="方正姚体" panose="02010601030101010101" pitchFamily="2" charset="-122"/>
              </a:endParaRPr>
            </a:p>
          </p:txBody>
        </p:sp>
      </p:grpSp>
      <p:grpSp>
        <p:nvGrpSpPr>
          <p:cNvPr id="64" name="组合 63"/>
          <p:cNvGrpSpPr/>
          <p:nvPr/>
        </p:nvGrpSpPr>
        <p:grpSpPr>
          <a:xfrm>
            <a:off x="4761515" y="2509805"/>
            <a:ext cx="2330331" cy="1490112"/>
            <a:chOff x="1291064" y="2001317"/>
            <a:chExt cx="2330331" cy="1490112"/>
          </a:xfrm>
        </p:grpSpPr>
        <p:sp>
          <p:nvSpPr>
            <p:cNvPr id="65" name="文本框 64"/>
            <p:cNvSpPr txBox="1"/>
            <p:nvPr/>
          </p:nvSpPr>
          <p:spPr>
            <a:xfrm>
              <a:off x="1291064" y="3091319"/>
              <a:ext cx="2330331" cy="400110"/>
            </a:xfrm>
            <a:prstGeom prst="rect">
              <a:avLst/>
            </a:prstGeom>
            <a:noFill/>
          </p:spPr>
          <p:txBody>
            <a:bodyPr wrap="square" rtlCol="0">
              <a:spAutoFit/>
            </a:bodyPr>
            <a:lstStyle/>
            <a:p>
              <a:pPr algn="ctr"/>
              <a:r>
                <a:rPr lang="zh-CN" altLang="en-US" sz="2000" dirty="0">
                  <a:solidFill>
                    <a:schemeClr val="bg1"/>
                  </a:solidFill>
                  <a:latin typeface="方正姚体" panose="02010601030101010101" pitchFamily="2" charset="-122"/>
                  <a:ea typeface="方正姚体" panose="02010601030101010101" pitchFamily="2" charset="-122"/>
                </a:rPr>
                <a:t>知识竞赛</a:t>
              </a:r>
            </a:p>
          </p:txBody>
        </p:sp>
        <p:sp>
          <p:nvSpPr>
            <p:cNvPr id="67" name="文本框 66"/>
            <p:cNvSpPr txBox="1"/>
            <p:nvPr/>
          </p:nvSpPr>
          <p:spPr>
            <a:xfrm>
              <a:off x="1534218" y="2001317"/>
              <a:ext cx="1844022" cy="1015663"/>
            </a:xfrm>
            <a:prstGeom prst="rect">
              <a:avLst/>
            </a:prstGeom>
            <a:noFill/>
          </p:spPr>
          <p:txBody>
            <a:bodyPr wrap="square" rtlCol="0">
              <a:spAutoFit/>
            </a:bodyPr>
            <a:lstStyle/>
            <a:p>
              <a:pPr algn="ctr"/>
              <a:r>
                <a:rPr lang="en-US" altLang="zh-CN" sz="6000" b="1" dirty="0">
                  <a:solidFill>
                    <a:schemeClr val="bg1"/>
                  </a:solidFill>
                  <a:latin typeface="方正姚体" panose="02010601030101010101" pitchFamily="2" charset="-122"/>
                  <a:ea typeface="方正姚体" panose="02010601030101010101" pitchFamily="2" charset="-122"/>
                </a:rPr>
                <a:t>2</a:t>
              </a:r>
              <a:r>
                <a:rPr lang="zh-CN" altLang="en-US" sz="2800" b="1" dirty="0">
                  <a:solidFill>
                    <a:schemeClr val="bg1"/>
                  </a:solidFill>
                  <a:latin typeface="方正姚体" panose="02010601030101010101" pitchFamily="2" charset="-122"/>
                  <a:ea typeface="方正姚体" panose="02010601030101010101" pitchFamily="2" charset="-122"/>
                </a:rPr>
                <a:t>场</a:t>
              </a:r>
              <a:endParaRPr lang="zh-CN" altLang="en-US" sz="4000" b="1" dirty="0">
                <a:solidFill>
                  <a:schemeClr val="bg1"/>
                </a:solidFill>
                <a:latin typeface="方正姚体" panose="02010601030101010101" pitchFamily="2" charset="-122"/>
                <a:ea typeface="方正姚体" panose="02010601030101010101" pitchFamily="2" charset="-122"/>
              </a:endParaRPr>
            </a:p>
          </p:txBody>
        </p:sp>
      </p:grpSp>
      <p:grpSp>
        <p:nvGrpSpPr>
          <p:cNvPr id="23" name="组合 22"/>
          <p:cNvGrpSpPr/>
          <p:nvPr/>
        </p:nvGrpSpPr>
        <p:grpSpPr>
          <a:xfrm>
            <a:off x="9362414" y="2509805"/>
            <a:ext cx="2369548" cy="1490112"/>
            <a:chOff x="1291064" y="2001317"/>
            <a:chExt cx="2369548" cy="1490112"/>
          </a:xfrm>
        </p:grpSpPr>
        <p:sp>
          <p:nvSpPr>
            <p:cNvPr id="24" name="文本框 23"/>
            <p:cNvSpPr txBox="1"/>
            <p:nvPr/>
          </p:nvSpPr>
          <p:spPr>
            <a:xfrm>
              <a:off x="1291064" y="3091319"/>
              <a:ext cx="2369548" cy="400110"/>
            </a:xfrm>
            <a:prstGeom prst="rect">
              <a:avLst/>
            </a:prstGeom>
            <a:noFill/>
          </p:spPr>
          <p:txBody>
            <a:bodyPr wrap="square" rtlCol="0">
              <a:spAutoFit/>
            </a:bodyPr>
            <a:lstStyle/>
            <a:p>
              <a:pPr algn="ctr"/>
              <a:r>
                <a:rPr lang="zh-CN" altLang="en-US" sz="2000" dirty="0">
                  <a:solidFill>
                    <a:schemeClr val="bg1"/>
                  </a:solidFill>
                  <a:latin typeface="方正姚体" panose="02010601030101010101" pitchFamily="2" charset="-122"/>
                  <a:ea typeface="方正姚体" panose="02010601030101010101" pitchFamily="2" charset="-122"/>
                </a:rPr>
                <a:t>课程满意度</a:t>
              </a:r>
            </a:p>
          </p:txBody>
        </p:sp>
        <p:sp>
          <p:nvSpPr>
            <p:cNvPr id="25" name="文本框 24"/>
            <p:cNvSpPr txBox="1"/>
            <p:nvPr/>
          </p:nvSpPr>
          <p:spPr>
            <a:xfrm>
              <a:off x="1534217" y="2001317"/>
              <a:ext cx="2087177" cy="1015663"/>
            </a:xfrm>
            <a:prstGeom prst="rect">
              <a:avLst/>
            </a:prstGeom>
            <a:noFill/>
          </p:spPr>
          <p:txBody>
            <a:bodyPr wrap="square" rtlCol="0">
              <a:spAutoFit/>
            </a:bodyPr>
            <a:lstStyle/>
            <a:p>
              <a:pPr algn="ctr"/>
              <a:r>
                <a:rPr lang="en-US" altLang="zh-CN" sz="6000" b="1" dirty="0">
                  <a:solidFill>
                    <a:schemeClr val="bg1"/>
                  </a:solidFill>
                  <a:latin typeface="方正姚体" panose="02010601030101010101" pitchFamily="2" charset="-122"/>
                  <a:ea typeface="方正姚体" panose="02010601030101010101" pitchFamily="2" charset="-122"/>
                </a:rPr>
                <a:t>96.8</a:t>
              </a:r>
              <a:r>
                <a:rPr lang="zh-CN" altLang="en-US" sz="2800" b="1" dirty="0">
                  <a:solidFill>
                    <a:schemeClr val="bg1"/>
                  </a:solidFill>
                  <a:latin typeface="方正姚体" panose="02010601030101010101" pitchFamily="2" charset="-122"/>
                  <a:ea typeface="方正姚体" panose="02010601030101010101" pitchFamily="2" charset="-122"/>
                </a:rPr>
                <a:t>分</a:t>
              </a:r>
              <a:endParaRPr lang="zh-CN" altLang="en-US" sz="4000" b="1" dirty="0">
                <a:solidFill>
                  <a:schemeClr val="bg1"/>
                </a:solidFill>
                <a:latin typeface="方正姚体" panose="02010601030101010101" pitchFamily="2" charset="-122"/>
                <a:ea typeface="方正姚体" panose="02010601030101010101" pitchFamily="2" charset="-122"/>
              </a:endParaRPr>
            </a:p>
          </p:txBody>
        </p:sp>
      </p:grpSp>
    </p:spTree>
    <p:extLst>
      <p:ext uri="{BB962C8B-B14F-4D97-AF65-F5344CB8AC3E}">
        <p14:creationId xmlns:p14="http://schemas.microsoft.com/office/powerpoint/2010/main" val="946943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培训课程分析</a:t>
            </a:r>
          </a:p>
        </p:txBody>
      </p:sp>
      <p:grpSp>
        <p:nvGrpSpPr>
          <p:cNvPr id="26" name="组合 25"/>
          <p:cNvGrpSpPr/>
          <p:nvPr/>
        </p:nvGrpSpPr>
        <p:grpSpPr>
          <a:xfrm>
            <a:off x="7374757" y="535782"/>
            <a:ext cx="779521" cy="159656"/>
            <a:chOff x="8066812" y="1215459"/>
            <a:chExt cx="1077188" cy="210681"/>
          </a:xfrm>
        </p:grpSpPr>
        <p:cxnSp>
          <p:nvCxnSpPr>
            <p:cNvPr id="27" name="直接连接符 2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3954993" y="535782"/>
            <a:ext cx="779521" cy="159656"/>
            <a:chOff x="8066812" y="1215459"/>
            <a:chExt cx="1077188" cy="210681"/>
          </a:xfrm>
          <a:scene3d>
            <a:camera prst="orthographicFront">
              <a:rot lat="0" lon="0" rev="10800000"/>
            </a:camera>
            <a:lightRig rig="threePt" dir="t"/>
          </a:scene3d>
        </p:grpSpPr>
        <p:cxnSp>
          <p:nvCxnSpPr>
            <p:cNvPr id="33" name="直接连接符 3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554151" y="2064200"/>
            <a:ext cx="1899127" cy="482854"/>
            <a:chOff x="1518838" y="2270902"/>
            <a:chExt cx="1899127" cy="482854"/>
          </a:xfrm>
        </p:grpSpPr>
        <p:sp>
          <p:nvSpPr>
            <p:cNvPr id="12" name="矩形 11"/>
            <p:cNvSpPr/>
            <p:nvPr/>
          </p:nvSpPr>
          <p:spPr>
            <a:xfrm>
              <a:off x="1518838" y="2292090"/>
              <a:ext cx="1899127" cy="461666"/>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11" name="文本框 10"/>
            <p:cNvSpPr txBox="1"/>
            <p:nvPr/>
          </p:nvSpPr>
          <p:spPr>
            <a:xfrm>
              <a:off x="1518838" y="2270902"/>
              <a:ext cx="1844022" cy="461665"/>
            </a:xfrm>
            <a:prstGeom prst="rect">
              <a:avLst/>
            </a:prstGeom>
            <a:noFill/>
          </p:spPr>
          <p:txBody>
            <a:bodyPr wrap="square" rtlCol="0">
              <a:spAutoFit/>
            </a:bodyPr>
            <a:lstStyle/>
            <a:p>
              <a:pPr algn="ctr"/>
              <a:r>
                <a:rPr lang="zh-CN" altLang="en-US" sz="2400" b="1" dirty="0">
                  <a:solidFill>
                    <a:schemeClr val="tx2">
                      <a:lumMod val="50000"/>
                    </a:schemeClr>
                  </a:solidFill>
                  <a:latin typeface="方正姚体" panose="02010601030101010101" pitchFamily="2" charset="-122"/>
                  <a:ea typeface="方正姚体" panose="02010601030101010101" pitchFamily="2" charset="-122"/>
                </a:rPr>
                <a:t>管理类</a:t>
              </a:r>
              <a:endParaRPr lang="zh-CN" altLang="en-US" sz="1400" b="1" dirty="0">
                <a:solidFill>
                  <a:schemeClr val="tx2">
                    <a:lumMod val="50000"/>
                  </a:schemeClr>
                </a:solidFill>
                <a:latin typeface="方正姚体" panose="02010601030101010101" pitchFamily="2" charset="-122"/>
                <a:ea typeface="方正姚体" panose="02010601030101010101" pitchFamily="2" charset="-122"/>
              </a:endParaRPr>
            </a:p>
          </p:txBody>
        </p:sp>
      </p:grpSp>
      <p:grpSp>
        <p:nvGrpSpPr>
          <p:cNvPr id="14" name="组合 13"/>
          <p:cNvGrpSpPr/>
          <p:nvPr/>
        </p:nvGrpSpPr>
        <p:grpSpPr>
          <a:xfrm>
            <a:off x="8725180" y="2064200"/>
            <a:ext cx="1899127" cy="482854"/>
            <a:chOff x="1518838" y="2270902"/>
            <a:chExt cx="1899127" cy="482854"/>
          </a:xfrm>
        </p:grpSpPr>
        <p:sp>
          <p:nvSpPr>
            <p:cNvPr id="15" name="矩形 14"/>
            <p:cNvSpPr/>
            <p:nvPr/>
          </p:nvSpPr>
          <p:spPr>
            <a:xfrm>
              <a:off x="1518838" y="2292090"/>
              <a:ext cx="1899127" cy="461666"/>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16" name="文本框 15"/>
            <p:cNvSpPr txBox="1"/>
            <p:nvPr/>
          </p:nvSpPr>
          <p:spPr>
            <a:xfrm>
              <a:off x="1518838" y="2270902"/>
              <a:ext cx="1844022" cy="461665"/>
            </a:xfrm>
            <a:prstGeom prst="rect">
              <a:avLst/>
            </a:prstGeom>
            <a:noFill/>
          </p:spPr>
          <p:txBody>
            <a:bodyPr wrap="square" rtlCol="0">
              <a:spAutoFit/>
            </a:bodyPr>
            <a:lstStyle/>
            <a:p>
              <a:pPr algn="ctr"/>
              <a:r>
                <a:rPr lang="zh-CN" altLang="en-US" sz="2400" b="1" dirty="0">
                  <a:solidFill>
                    <a:schemeClr val="tx2">
                      <a:lumMod val="50000"/>
                    </a:schemeClr>
                  </a:solidFill>
                  <a:latin typeface="方正姚体" panose="02010601030101010101" pitchFamily="2" charset="-122"/>
                  <a:ea typeface="方正姚体" panose="02010601030101010101" pitchFamily="2" charset="-122"/>
                </a:rPr>
                <a:t>新员工培训</a:t>
              </a:r>
              <a:endParaRPr lang="zh-CN" altLang="en-US" sz="1400" b="1" dirty="0">
                <a:solidFill>
                  <a:schemeClr val="tx2">
                    <a:lumMod val="50000"/>
                  </a:schemeClr>
                </a:solidFill>
                <a:latin typeface="方正姚体" panose="02010601030101010101" pitchFamily="2" charset="-122"/>
                <a:ea typeface="方正姚体" panose="02010601030101010101" pitchFamily="2" charset="-122"/>
              </a:endParaRPr>
            </a:p>
          </p:txBody>
        </p:sp>
      </p:grpSp>
      <p:grpSp>
        <p:nvGrpSpPr>
          <p:cNvPr id="17" name="组合 16"/>
          <p:cNvGrpSpPr/>
          <p:nvPr/>
        </p:nvGrpSpPr>
        <p:grpSpPr>
          <a:xfrm>
            <a:off x="5139665" y="2064200"/>
            <a:ext cx="1899127" cy="482854"/>
            <a:chOff x="1518838" y="2270902"/>
            <a:chExt cx="1899127" cy="482854"/>
          </a:xfrm>
        </p:grpSpPr>
        <p:sp>
          <p:nvSpPr>
            <p:cNvPr id="18" name="矩形 17"/>
            <p:cNvSpPr/>
            <p:nvPr/>
          </p:nvSpPr>
          <p:spPr>
            <a:xfrm>
              <a:off x="1518838" y="2292090"/>
              <a:ext cx="1899127" cy="461666"/>
            </a:xfrm>
            <a:prstGeom prst="rect">
              <a:avLst/>
            </a:prstGeom>
            <a:gradFill flip="none" rotWithShape="1">
              <a:gsLst>
                <a:gs pos="0">
                  <a:schemeClr val="tx1">
                    <a:alpha val="0"/>
                  </a:schemeClr>
                </a:gs>
                <a:gs pos="0">
                  <a:srgbClr val="E1AB0B"/>
                </a:gs>
                <a:gs pos="69736">
                  <a:srgbClr val="E2BB45"/>
                </a:gs>
                <a:gs pos="48000">
                  <a:srgbClr val="F4E39B"/>
                </a:gs>
                <a:gs pos="22000">
                  <a:srgbClr val="F0CC4C"/>
                </a:gs>
                <a:gs pos="48283">
                  <a:srgbClr val="F4E29A"/>
                </a:gs>
                <a:gs pos="100000">
                  <a:srgbClr val="E1AB0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pitchFamily="2" charset="-122"/>
                <a:ea typeface="方正姚体" panose="02010601030101010101" pitchFamily="2" charset="-122"/>
              </a:endParaRPr>
            </a:p>
          </p:txBody>
        </p:sp>
        <p:sp>
          <p:nvSpPr>
            <p:cNvPr id="19" name="文本框 18"/>
            <p:cNvSpPr txBox="1"/>
            <p:nvPr/>
          </p:nvSpPr>
          <p:spPr>
            <a:xfrm>
              <a:off x="1518838" y="2270902"/>
              <a:ext cx="1844022" cy="461665"/>
            </a:xfrm>
            <a:prstGeom prst="rect">
              <a:avLst/>
            </a:prstGeom>
            <a:noFill/>
          </p:spPr>
          <p:txBody>
            <a:bodyPr wrap="square" rtlCol="0">
              <a:spAutoFit/>
            </a:bodyPr>
            <a:lstStyle/>
            <a:p>
              <a:pPr algn="ctr"/>
              <a:r>
                <a:rPr lang="zh-CN" altLang="en-US" sz="2400" b="1" dirty="0">
                  <a:solidFill>
                    <a:schemeClr val="tx2">
                      <a:lumMod val="50000"/>
                    </a:schemeClr>
                  </a:solidFill>
                  <a:latin typeface="方正姚体" panose="02010601030101010101" pitchFamily="2" charset="-122"/>
                  <a:ea typeface="方正姚体" panose="02010601030101010101" pitchFamily="2" charset="-122"/>
                </a:rPr>
                <a:t>专业技能</a:t>
              </a:r>
              <a:endParaRPr lang="zh-CN" altLang="en-US" sz="1400" b="1" dirty="0">
                <a:solidFill>
                  <a:schemeClr val="tx2">
                    <a:lumMod val="50000"/>
                  </a:schemeClr>
                </a:solidFill>
                <a:latin typeface="方正姚体" panose="02010601030101010101" pitchFamily="2" charset="-122"/>
                <a:ea typeface="方正姚体" panose="02010601030101010101" pitchFamily="2" charset="-122"/>
              </a:endParaRPr>
            </a:p>
          </p:txBody>
        </p:sp>
      </p:grpSp>
      <p:sp>
        <p:nvSpPr>
          <p:cNvPr id="3" name="矩形 2"/>
          <p:cNvSpPr/>
          <p:nvPr/>
        </p:nvSpPr>
        <p:spPr>
          <a:xfrm>
            <a:off x="1014383" y="4128103"/>
            <a:ext cx="2967567" cy="1323439"/>
          </a:xfrm>
          <a:prstGeom prst="rect">
            <a:avLst/>
          </a:prstGeom>
        </p:spPr>
        <p:txBody>
          <a:bodyPr wrap="square">
            <a:spAutoFit/>
          </a:bodyPr>
          <a:lstStyle/>
          <a:p>
            <a:r>
              <a:rPr lang="zh-CN" altLang="en-US" sz="1600" dirty="0">
                <a:solidFill>
                  <a:schemeClr val="bg1"/>
                </a:solidFill>
                <a:latin typeface="方正姚体" panose="02010601030101010101" pitchFamily="2" charset="-122"/>
                <a:ea typeface="方正姚体" panose="02010601030101010101" pitchFamily="2" charset="-122"/>
              </a:rPr>
              <a:t>通过对“主管的定义”、“胜任主管的标准”进行课程导入，引出课程的核心知识点“达成任务”、“建设团队”、“培养人才”授课分享</a:t>
            </a:r>
          </a:p>
        </p:txBody>
      </p:sp>
      <p:sp>
        <p:nvSpPr>
          <p:cNvPr id="4" name="矩形 3"/>
          <p:cNvSpPr/>
          <p:nvPr/>
        </p:nvSpPr>
        <p:spPr>
          <a:xfrm>
            <a:off x="8508594" y="4115231"/>
            <a:ext cx="3011488" cy="830997"/>
          </a:xfrm>
          <a:prstGeom prst="rect">
            <a:avLst/>
          </a:prstGeom>
        </p:spPr>
        <p:txBody>
          <a:bodyPr wrap="square">
            <a:spAutoFit/>
          </a:bodyPr>
          <a:lstStyle/>
          <a:p>
            <a:r>
              <a:rPr lang="zh-CN" altLang="en-US" sz="1600" dirty="0">
                <a:solidFill>
                  <a:schemeClr val="bg1"/>
                </a:solidFill>
                <a:latin typeface="方正姚体" panose="02010601030101010101" pitchFamily="2" charset="-122"/>
                <a:ea typeface="方正姚体" panose="02010601030101010101" pitchFamily="2" charset="-122"/>
              </a:rPr>
              <a:t>以新员工训练营的形式，从企业融入，文化认同，岗位技能等方面进行帮带</a:t>
            </a:r>
          </a:p>
        </p:txBody>
      </p:sp>
      <p:sp>
        <p:nvSpPr>
          <p:cNvPr id="22" name="矩形 21"/>
          <p:cNvSpPr/>
          <p:nvPr/>
        </p:nvSpPr>
        <p:spPr>
          <a:xfrm>
            <a:off x="4739528" y="4115231"/>
            <a:ext cx="3011488" cy="584775"/>
          </a:xfrm>
          <a:prstGeom prst="rect">
            <a:avLst/>
          </a:prstGeom>
        </p:spPr>
        <p:txBody>
          <a:bodyPr wrap="square">
            <a:spAutoFit/>
          </a:bodyPr>
          <a:lstStyle/>
          <a:p>
            <a:r>
              <a:rPr lang="zh-CN" altLang="en-US" sz="1600" dirty="0">
                <a:solidFill>
                  <a:schemeClr val="bg1"/>
                </a:solidFill>
                <a:latin typeface="方正姚体" panose="02010601030101010101" pitchFamily="2" charset="-122"/>
                <a:ea typeface="方正姚体" panose="02010601030101010101" pitchFamily="2" charset="-122"/>
              </a:rPr>
              <a:t>根据各部门岗位职责，进行胜任力，绩效提升培训</a:t>
            </a:r>
          </a:p>
        </p:txBody>
      </p:sp>
      <p:grpSp>
        <p:nvGrpSpPr>
          <p:cNvPr id="5" name="组合 4"/>
          <p:cNvGrpSpPr/>
          <p:nvPr/>
        </p:nvGrpSpPr>
        <p:grpSpPr>
          <a:xfrm>
            <a:off x="388985" y="2670073"/>
            <a:ext cx="2330331" cy="969380"/>
            <a:chOff x="5484232" y="1118917"/>
            <a:chExt cx="2330331" cy="969380"/>
          </a:xfrm>
        </p:grpSpPr>
        <p:sp>
          <p:nvSpPr>
            <p:cNvPr id="37" name="文本框 36"/>
            <p:cNvSpPr txBox="1"/>
            <p:nvPr/>
          </p:nvSpPr>
          <p:spPr>
            <a:xfrm>
              <a:off x="5484232" y="1749743"/>
              <a:ext cx="2330331" cy="338554"/>
            </a:xfrm>
            <a:prstGeom prst="rect">
              <a:avLst/>
            </a:prstGeom>
            <a:noFill/>
          </p:spPr>
          <p:txBody>
            <a:bodyPr wrap="square" rtlCol="0">
              <a:spAutoFit/>
            </a:bodyPr>
            <a:lstStyle/>
            <a:p>
              <a:pPr algn="ctr"/>
              <a:r>
                <a:rPr lang="zh-CN" altLang="en-US" sz="1600" b="1" dirty="0">
                  <a:solidFill>
                    <a:schemeClr val="bg1"/>
                  </a:solidFill>
                  <a:latin typeface="方正姚体" panose="02010601030101010101" pitchFamily="2" charset="-122"/>
                  <a:ea typeface="方正姚体" panose="02010601030101010101" pitchFamily="2" charset="-122"/>
                </a:rPr>
                <a:t>参训人数</a:t>
              </a:r>
            </a:p>
          </p:txBody>
        </p:sp>
        <p:sp>
          <p:nvSpPr>
            <p:cNvPr id="38" name="文本框 37"/>
            <p:cNvSpPr txBox="1"/>
            <p:nvPr/>
          </p:nvSpPr>
          <p:spPr>
            <a:xfrm>
              <a:off x="5727386" y="1118917"/>
              <a:ext cx="1844022"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60</a:t>
              </a:r>
              <a:r>
                <a:rPr lang="zh-CN" altLang="en-US" sz="1200" b="1" dirty="0">
                  <a:solidFill>
                    <a:schemeClr val="bg1"/>
                  </a:solidFill>
                  <a:latin typeface="方正姚体" panose="02010601030101010101" pitchFamily="2" charset="-122"/>
                  <a:ea typeface="方正姚体" panose="02010601030101010101" pitchFamily="2" charset="-122"/>
                </a:rPr>
                <a:t>人</a:t>
              </a:r>
              <a:endParaRPr lang="zh-CN" altLang="en-US" b="1" dirty="0">
                <a:solidFill>
                  <a:schemeClr val="bg1"/>
                </a:solidFill>
                <a:latin typeface="方正姚体" panose="02010601030101010101" pitchFamily="2" charset="-122"/>
                <a:ea typeface="方正姚体" panose="02010601030101010101" pitchFamily="2" charset="-122"/>
              </a:endParaRPr>
            </a:p>
          </p:txBody>
        </p:sp>
      </p:grpSp>
      <p:grpSp>
        <p:nvGrpSpPr>
          <p:cNvPr id="6" name="组合 5"/>
          <p:cNvGrpSpPr/>
          <p:nvPr/>
        </p:nvGrpSpPr>
        <p:grpSpPr>
          <a:xfrm>
            <a:off x="2022397" y="2705530"/>
            <a:ext cx="2369548" cy="933923"/>
            <a:chOff x="7784681" y="1154374"/>
            <a:chExt cx="2369548" cy="933923"/>
          </a:xfrm>
        </p:grpSpPr>
        <p:sp>
          <p:nvSpPr>
            <p:cNvPr id="40" name="文本框 39"/>
            <p:cNvSpPr txBox="1"/>
            <p:nvPr/>
          </p:nvSpPr>
          <p:spPr>
            <a:xfrm>
              <a:off x="7784681" y="1749743"/>
              <a:ext cx="2369548" cy="338554"/>
            </a:xfrm>
            <a:prstGeom prst="rect">
              <a:avLst/>
            </a:prstGeom>
            <a:noFill/>
          </p:spPr>
          <p:txBody>
            <a:bodyPr wrap="square" rtlCol="0">
              <a:spAutoFit/>
            </a:bodyPr>
            <a:lstStyle/>
            <a:p>
              <a:pPr algn="ctr"/>
              <a:r>
                <a:rPr lang="zh-CN" altLang="en-US" sz="1600" b="1" dirty="0">
                  <a:solidFill>
                    <a:schemeClr val="bg1"/>
                  </a:solidFill>
                  <a:latin typeface="方正姚体" panose="02010601030101010101" pitchFamily="2" charset="-122"/>
                  <a:ea typeface="方正姚体" panose="02010601030101010101" pitchFamily="2" charset="-122"/>
                </a:rPr>
                <a:t>课程满意度</a:t>
              </a:r>
            </a:p>
          </p:txBody>
        </p:sp>
        <p:sp>
          <p:nvSpPr>
            <p:cNvPr id="41" name="文本框 40"/>
            <p:cNvSpPr txBox="1"/>
            <p:nvPr/>
          </p:nvSpPr>
          <p:spPr>
            <a:xfrm>
              <a:off x="7972245" y="1154374"/>
              <a:ext cx="2087177"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95</a:t>
              </a:r>
              <a:r>
                <a:rPr lang="zh-CN" altLang="en-US" sz="1200" b="1" dirty="0">
                  <a:solidFill>
                    <a:schemeClr val="bg1"/>
                  </a:solidFill>
                  <a:latin typeface="方正姚体" panose="02010601030101010101" pitchFamily="2" charset="-122"/>
                  <a:ea typeface="方正姚体" panose="02010601030101010101" pitchFamily="2" charset="-122"/>
                </a:rPr>
                <a:t>分</a:t>
              </a:r>
              <a:endParaRPr lang="zh-CN" altLang="en-US" b="1" dirty="0">
                <a:solidFill>
                  <a:schemeClr val="bg1"/>
                </a:solidFill>
                <a:latin typeface="方正姚体" panose="02010601030101010101" pitchFamily="2" charset="-122"/>
                <a:ea typeface="方正姚体" panose="02010601030101010101" pitchFamily="2" charset="-122"/>
              </a:endParaRPr>
            </a:p>
          </p:txBody>
        </p:sp>
      </p:grpSp>
      <p:grpSp>
        <p:nvGrpSpPr>
          <p:cNvPr id="42" name="组合 41"/>
          <p:cNvGrpSpPr/>
          <p:nvPr/>
        </p:nvGrpSpPr>
        <p:grpSpPr>
          <a:xfrm>
            <a:off x="4122966" y="2702328"/>
            <a:ext cx="2330331" cy="969380"/>
            <a:chOff x="5484232" y="1118917"/>
            <a:chExt cx="2330331" cy="969380"/>
          </a:xfrm>
        </p:grpSpPr>
        <p:sp>
          <p:nvSpPr>
            <p:cNvPr id="43" name="文本框 42"/>
            <p:cNvSpPr txBox="1"/>
            <p:nvPr/>
          </p:nvSpPr>
          <p:spPr>
            <a:xfrm>
              <a:off x="5484232" y="1749743"/>
              <a:ext cx="2330331" cy="338554"/>
            </a:xfrm>
            <a:prstGeom prst="rect">
              <a:avLst/>
            </a:prstGeom>
            <a:noFill/>
          </p:spPr>
          <p:txBody>
            <a:bodyPr wrap="square" rtlCol="0">
              <a:spAutoFit/>
            </a:bodyPr>
            <a:lstStyle/>
            <a:p>
              <a:pPr algn="ctr"/>
              <a:r>
                <a:rPr lang="zh-CN" altLang="en-US" sz="1600" b="1" dirty="0">
                  <a:solidFill>
                    <a:schemeClr val="bg1"/>
                  </a:solidFill>
                  <a:latin typeface="方正姚体" panose="02010601030101010101" pitchFamily="2" charset="-122"/>
                  <a:ea typeface="方正姚体" panose="02010601030101010101" pitchFamily="2" charset="-122"/>
                </a:rPr>
                <a:t>参训人数</a:t>
              </a:r>
            </a:p>
          </p:txBody>
        </p:sp>
        <p:sp>
          <p:nvSpPr>
            <p:cNvPr id="44" name="文本框 43"/>
            <p:cNvSpPr txBox="1"/>
            <p:nvPr/>
          </p:nvSpPr>
          <p:spPr>
            <a:xfrm>
              <a:off x="5727386" y="1118917"/>
              <a:ext cx="1844022"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80</a:t>
              </a:r>
              <a:r>
                <a:rPr lang="zh-CN" altLang="en-US" sz="1200" b="1" dirty="0">
                  <a:solidFill>
                    <a:schemeClr val="bg1"/>
                  </a:solidFill>
                  <a:latin typeface="方正姚体" panose="02010601030101010101" pitchFamily="2" charset="-122"/>
                  <a:ea typeface="方正姚体" panose="02010601030101010101" pitchFamily="2" charset="-122"/>
                </a:rPr>
                <a:t>人</a:t>
              </a:r>
              <a:endParaRPr lang="zh-CN" altLang="en-US" b="1" dirty="0">
                <a:solidFill>
                  <a:schemeClr val="bg1"/>
                </a:solidFill>
                <a:latin typeface="方正姚体" panose="02010601030101010101" pitchFamily="2" charset="-122"/>
                <a:ea typeface="方正姚体" panose="02010601030101010101" pitchFamily="2" charset="-122"/>
              </a:endParaRPr>
            </a:p>
          </p:txBody>
        </p:sp>
      </p:grpSp>
      <p:grpSp>
        <p:nvGrpSpPr>
          <p:cNvPr id="45" name="组合 44"/>
          <p:cNvGrpSpPr/>
          <p:nvPr/>
        </p:nvGrpSpPr>
        <p:grpSpPr>
          <a:xfrm>
            <a:off x="5756378" y="2737785"/>
            <a:ext cx="2369548" cy="933923"/>
            <a:chOff x="7784681" y="1154374"/>
            <a:chExt cx="2369548" cy="933923"/>
          </a:xfrm>
        </p:grpSpPr>
        <p:sp>
          <p:nvSpPr>
            <p:cNvPr id="46" name="文本框 45"/>
            <p:cNvSpPr txBox="1"/>
            <p:nvPr/>
          </p:nvSpPr>
          <p:spPr>
            <a:xfrm>
              <a:off x="7784681" y="1749743"/>
              <a:ext cx="2369548" cy="338554"/>
            </a:xfrm>
            <a:prstGeom prst="rect">
              <a:avLst/>
            </a:prstGeom>
            <a:noFill/>
          </p:spPr>
          <p:txBody>
            <a:bodyPr wrap="square" rtlCol="0">
              <a:spAutoFit/>
            </a:bodyPr>
            <a:lstStyle/>
            <a:p>
              <a:pPr algn="ctr"/>
              <a:r>
                <a:rPr lang="zh-CN" altLang="en-US" sz="1600" b="1" dirty="0">
                  <a:solidFill>
                    <a:schemeClr val="bg1"/>
                  </a:solidFill>
                  <a:latin typeface="方正姚体" panose="02010601030101010101" pitchFamily="2" charset="-122"/>
                  <a:ea typeface="方正姚体" panose="02010601030101010101" pitchFamily="2" charset="-122"/>
                </a:rPr>
                <a:t>课程满意度</a:t>
              </a:r>
            </a:p>
          </p:txBody>
        </p:sp>
        <p:sp>
          <p:nvSpPr>
            <p:cNvPr id="47" name="文本框 46"/>
            <p:cNvSpPr txBox="1"/>
            <p:nvPr/>
          </p:nvSpPr>
          <p:spPr>
            <a:xfrm>
              <a:off x="7972245" y="1154374"/>
              <a:ext cx="2087177"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94</a:t>
              </a:r>
              <a:r>
                <a:rPr lang="zh-CN" altLang="en-US" sz="1200" b="1" dirty="0">
                  <a:solidFill>
                    <a:schemeClr val="bg1"/>
                  </a:solidFill>
                  <a:latin typeface="方正姚体" panose="02010601030101010101" pitchFamily="2" charset="-122"/>
                  <a:ea typeface="方正姚体" panose="02010601030101010101" pitchFamily="2" charset="-122"/>
                </a:rPr>
                <a:t>分</a:t>
              </a:r>
              <a:endParaRPr lang="zh-CN" altLang="en-US" b="1" dirty="0">
                <a:solidFill>
                  <a:schemeClr val="bg1"/>
                </a:solidFill>
                <a:latin typeface="方正姚体" panose="02010601030101010101" pitchFamily="2" charset="-122"/>
                <a:ea typeface="方正姚体" panose="02010601030101010101" pitchFamily="2" charset="-122"/>
              </a:endParaRPr>
            </a:p>
          </p:txBody>
        </p:sp>
      </p:grpSp>
      <p:grpSp>
        <p:nvGrpSpPr>
          <p:cNvPr id="48" name="组合 47"/>
          <p:cNvGrpSpPr/>
          <p:nvPr/>
        </p:nvGrpSpPr>
        <p:grpSpPr>
          <a:xfrm>
            <a:off x="7751016" y="2702328"/>
            <a:ext cx="2330331" cy="969380"/>
            <a:chOff x="5484232" y="1118917"/>
            <a:chExt cx="2330331" cy="969380"/>
          </a:xfrm>
        </p:grpSpPr>
        <p:sp>
          <p:nvSpPr>
            <p:cNvPr id="49" name="文本框 48"/>
            <p:cNvSpPr txBox="1"/>
            <p:nvPr/>
          </p:nvSpPr>
          <p:spPr>
            <a:xfrm>
              <a:off x="5484232" y="1749743"/>
              <a:ext cx="2330331" cy="338554"/>
            </a:xfrm>
            <a:prstGeom prst="rect">
              <a:avLst/>
            </a:prstGeom>
            <a:noFill/>
          </p:spPr>
          <p:txBody>
            <a:bodyPr wrap="square" rtlCol="0">
              <a:spAutoFit/>
            </a:bodyPr>
            <a:lstStyle/>
            <a:p>
              <a:pPr algn="ctr"/>
              <a:r>
                <a:rPr lang="zh-CN" altLang="en-US" sz="1600" b="1" dirty="0">
                  <a:solidFill>
                    <a:schemeClr val="bg1"/>
                  </a:solidFill>
                  <a:latin typeface="方正姚体" panose="02010601030101010101" pitchFamily="2" charset="-122"/>
                  <a:ea typeface="方正姚体" panose="02010601030101010101" pitchFamily="2" charset="-122"/>
                </a:rPr>
                <a:t>参训人数</a:t>
              </a:r>
            </a:p>
          </p:txBody>
        </p:sp>
        <p:sp>
          <p:nvSpPr>
            <p:cNvPr id="50" name="文本框 49"/>
            <p:cNvSpPr txBox="1"/>
            <p:nvPr/>
          </p:nvSpPr>
          <p:spPr>
            <a:xfrm>
              <a:off x="5727386" y="1118917"/>
              <a:ext cx="1844022"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70</a:t>
              </a:r>
              <a:r>
                <a:rPr lang="zh-CN" altLang="en-US" sz="1200" b="1" dirty="0">
                  <a:solidFill>
                    <a:schemeClr val="bg1"/>
                  </a:solidFill>
                  <a:latin typeface="方正姚体" panose="02010601030101010101" pitchFamily="2" charset="-122"/>
                  <a:ea typeface="方正姚体" panose="02010601030101010101" pitchFamily="2" charset="-122"/>
                </a:rPr>
                <a:t>人</a:t>
              </a:r>
              <a:endParaRPr lang="zh-CN" altLang="en-US" b="1" dirty="0">
                <a:solidFill>
                  <a:schemeClr val="bg1"/>
                </a:solidFill>
                <a:latin typeface="方正姚体" panose="02010601030101010101" pitchFamily="2" charset="-122"/>
                <a:ea typeface="方正姚体" panose="02010601030101010101" pitchFamily="2" charset="-122"/>
              </a:endParaRPr>
            </a:p>
          </p:txBody>
        </p:sp>
      </p:grpSp>
      <p:grpSp>
        <p:nvGrpSpPr>
          <p:cNvPr id="51" name="组合 50"/>
          <p:cNvGrpSpPr/>
          <p:nvPr/>
        </p:nvGrpSpPr>
        <p:grpSpPr>
          <a:xfrm>
            <a:off x="9384428" y="2737785"/>
            <a:ext cx="2369548" cy="933923"/>
            <a:chOff x="7784681" y="1154374"/>
            <a:chExt cx="2369548" cy="933923"/>
          </a:xfrm>
        </p:grpSpPr>
        <p:sp>
          <p:nvSpPr>
            <p:cNvPr id="52" name="文本框 51"/>
            <p:cNvSpPr txBox="1"/>
            <p:nvPr/>
          </p:nvSpPr>
          <p:spPr>
            <a:xfrm>
              <a:off x="7784681" y="1749743"/>
              <a:ext cx="2369548" cy="338554"/>
            </a:xfrm>
            <a:prstGeom prst="rect">
              <a:avLst/>
            </a:prstGeom>
            <a:noFill/>
          </p:spPr>
          <p:txBody>
            <a:bodyPr wrap="square" rtlCol="0">
              <a:spAutoFit/>
            </a:bodyPr>
            <a:lstStyle/>
            <a:p>
              <a:pPr algn="ctr"/>
              <a:r>
                <a:rPr lang="zh-CN" altLang="en-US" sz="1600" b="1" dirty="0">
                  <a:solidFill>
                    <a:schemeClr val="bg1"/>
                  </a:solidFill>
                  <a:latin typeface="方正姚体" panose="02010601030101010101" pitchFamily="2" charset="-122"/>
                  <a:ea typeface="方正姚体" panose="02010601030101010101" pitchFamily="2" charset="-122"/>
                </a:rPr>
                <a:t>课程满意度</a:t>
              </a:r>
            </a:p>
          </p:txBody>
        </p:sp>
        <p:sp>
          <p:nvSpPr>
            <p:cNvPr id="53" name="文本框 52"/>
            <p:cNvSpPr txBox="1"/>
            <p:nvPr/>
          </p:nvSpPr>
          <p:spPr>
            <a:xfrm>
              <a:off x="7972245" y="1154374"/>
              <a:ext cx="2087177"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97</a:t>
              </a:r>
              <a:r>
                <a:rPr lang="zh-CN" altLang="en-US" sz="1200" b="1" dirty="0">
                  <a:solidFill>
                    <a:schemeClr val="bg1"/>
                  </a:solidFill>
                  <a:latin typeface="方正姚体" panose="02010601030101010101" pitchFamily="2" charset="-122"/>
                  <a:ea typeface="方正姚体" panose="02010601030101010101" pitchFamily="2" charset="-122"/>
                </a:rPr>
                <a:t>分</a:t>
              </a:r>
              <a:endParaRPr lang="zh-CN" altLang="en-US" b="1" dirty="0">
                <a:solidFill>
                  <a:schemeClr val="bg1"/>
                </a:solidFill>
                <a:latin typeface="方正姚体" panose="02010601030101010101" pitchFamily="2" charset="-122"/>
                <a:ea typeface="方正姚体" panose="02010601030101010101" pitchFamily="2" charset="-122"/>
              </a:endParaRPr>
            </a:p>
          </p:txBody>
        </p:sp>
      </p:grpSp>
      <p:cxnSp>
        <p:nvCxnSpPr>
          <p:cNvPr id="8" name="直接连接符 7"/>
          <p:cNvCxnSpPr/>
          <p:nvPr/>
        </p:nvCxnSpPr>
        <p:spPr>
          <a:xfrm>
            <a:off x="4343107" y="2737785"/>
            <a:ext cx="0" cy="2371244"/>
          </a:xfrm>
          <a:prstGeom prst="line">
            <a:avLst/>
          </a:prstGeom>
          <a:ln>
            <a:solidFill>
              <a:srgbClr val="E1AB0B"/>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041712" y="2737785"/>
            <a:ext cx="0" cy="2371244"/>
          </a:xfrm>
          <a:prstGeom prst="line">
            <a:avLst/>
          </a:prstGeom>
          <a:ln>
            <a:solidFill>
              <a:srgbClr val="E1AB0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5381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 name="文本框 35"/>
          <p:cNvSpPr txBox="1"/>
          <p:nvPr/>
        </p:nvSpPr>
        <p:spPr>
          <a:xfrm>
            <a:off x="2937710" y="3359200"/>
            <a:ext cx="6199877" cy="1107996"/>
          </a:xfrm>
          <a:prstGeom prst="rect">
            <a:avLst/>
          </a:prstGeom>
          <a:noFill/>
        </p:spPr>
        <p:txBody>
          <a:bodyPr wrap="square" rtlCol="0">
            <a:spAutoFit/>
          </a:bodyPr>
          <a:lstStyle/>
          <a:p>
            <a:pPr algn="ctr"/>
            <a:r>
              <a:rPr lang="zh-CN" altLang="en-US" sz="6600" b="1" dirty="0">
                <a:solidFill>
                  <a:prstClr val="white"/>
                </a:solidFill>
                <a:latin typeface="方正姚体" panose="02010601030101010101" pitchFamily="2" charset="-122"/>
                <a:ea typeface="方正姚体" panose="02010601030101010101" pitchFamily="2" charset="-122"/>
              </a:rPr>
              <a:t>企业文化篇总结</a:t>
            </a:r>
          </a:p>
        </p:txBody>
      </p:sp>
      <p:pic>
        <p:nvPicPr>
          <p:cNvPr id="42" name="图片 41"/>
          <p:cNvPicPr>
            <a:picLocks noChangeAspect="1"/>
          </p:cNvPicPr>
          <p:nvPr/>
        </p:nvPicPr>
        <p:blipFill>
          <a:blip r:embed="rId3"/>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4"/>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5"/>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4"/>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3"/>
          <a:stretch>
            <a:fillRect/>
          </a:stretch>
        </p:blipFill>
        <p:spPr>
          <a:xfrm rot="18092221">
            <a:off x="-433952" y="5379369"/>
            <a:ext cx="2318592" cy="1308881"/>
          </a:xfrm>
          <a:prstGeom prst="rect">
            <a:avLst/>
          </a:prstGeom>
          <a:effectLst>
            <a:softEdge rad="317500"/>
          </a:effectLst>
        </p:spPr>
      </p:pic>
      <p:sp>
        <p:nvSpPr>
          <p:cNvPr id="2" name="椭圆 1"/>
          <p:cNvSpPr/>
          <p:nvPr/>
        </p:nvSpPr>
        <p:spPr>
          <a:xfrm>
            <a:off x="5176838" y="1556296"/>
            <a:ext cx="1765300" cy="1765300"/>
          </a:xfrm>
          <a:prstGeom prst="ellips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18937" y="1823362"/>
            <a:ext cx="1288264" cy="1200329"/>
          </a:xfrm>
          <a:prstGeom prst="rect">
            <a:avLst/>
          </a:prstGeom>
          <a:noFill/>
        </p:spPr>
        <p:txBody>
          <a:bodyPr wrap="square" rtlCol="0">
            <a:spAutoFit/>
          </a:bodyPr>
          <a:lstStyle/>
          <a:p>
            <a:r>
              <a:rPr lang="zh-CN" altLang="en-US" sz="7200" b="1" dirty="0">
                <a:solidFill>
                  <a:prstClr val="white"/>
                </a:solidFill>
                <a:latin typeface="微软雅黑" panose="020B0503020204020204" pitchFamily="34" charset="-122"/>
                <a:ea typeface="微软雅黑" panose="020B0503020204020204" pitchFamily="34" charset="-122"/>
              </a:rPr>
              <a:t>留</a:t>
            </a:r>
          </a:p>
        </p:txBody>
      </p:sp>
    </p:spTree>
    <p:extLst>
      <p:ext uri="{BB962C8B-B14F-4D97-AF65-F5344CB8AC3E}">
        <p14:creationId xmlns:p14="http://schemas.microsoft.com/office/powerpoint/2010/main" val="955887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企业文化落地方法分析</a:t>
            </a:r>
          </a:p>
        </p:txBody>
      </p:sp>
      <p:grpSp>
        <p:nvGrpSpPr>
          <p:cNvPr id="10" name="组合 9"/>
          <p:cNvGrpSpPr/>
          <p:nvPr/>
        </p:nvGrpSpPr>
        <p:grpSpPr>
          <a:xfrm>
            <a:off x="8056333" y="561609"/>
            <a:ext cx="779521" cy="159656"/>
            <a:chOff x="8066812" y="1215459"/>
            <a:chExt cx="1077188" cy="210681"/>
          </a:xfrm>
        </p:grpSpPr>
        <p:cxnSp>
          <p:nvCxnSpPr>
            <p:cNvPr id="11" name="直接连接符 1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273417" y="563210"/>
            <a:ext cx="779521" cy="159656"/>
            <a:chOff x="8066812" y="1215459"/>
            <a:chExt cx="1077188" cy="210681"/>
          </a:xfrm>
          <a:scene3d>
            <a:camera prst="orthographicFront">
              <a:rot lat="0" lon="0" rev="10800000"/>
            </a:camera>
            <a:lightRig rig="threePt" dir="t"/>
          </a:scene3d>
        </p:grpSpPr>
        <p:cxnSp>
          <p:nvCxnSpPr>
            <p:cNvPr id="16" name="直接连接符 1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椭圆 2"/>
          <p:cNvSpPr/>
          <p:nvPr/>
        </p:nvSpPr>
        <p:spPr>
          <a:xfrm>
            <a:off x="5074920" y="5762172"/>
            <a:ext cx="1959429" cy="1959429"/>
          </a:xfrm>
          <a:prstGeom prst="ellipse">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245590" y="4796065"/>
            <a:ext cx="3618088" cy="3618088"/>
          </a:xfrm>
          <a:prstGeom prst="ellipse">
            <a:avLst/>
          </a:prstGeom>
          <a:no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51934" y="5069620"/>
            <a:ext cx="1005403" cy="338554"/>
          </a:xfrm>
          <a:prstGeom prst="rect">
            <a:avLst/>
          </a:prstGeom>
        </p:spPr>
        <p:txBody>
          <a:bodyPr wrap="none">
            <a:spAutoFit/>
          </a:bodyPr>
          <a:lstStyle/>
          <a:p>
            <a:r>
              <a:rPr lang="zh-CN" altLang="en-US" sz="1600" dirty="0">
                <a:solidFill>
                  <a:schemeClr val="bg1"/>
                </a:solidFill>
                <a:latin typeface="方正姚体" panose="02010601030101010101" pitchFamily="2" charset="-122"/>
                <a:ea typeface="方正姚体" panose="02010601030101010101" pitchFamily="2" charset="-122"/>
              </a:rPr>
              <a:t>团体意识</a:t>
            </a:r>
          </a:p>
        </p:txBody>
      </p:sp>
      <p:sp>
        <p:nvSpPr>
          <p:cNvPr id="15" name="矩形 14"/>
          <p:cNvSpPr/>
          <p:nvPr/>
        </p:nvSpPr>
        <p:spPr>
          <a:xfrm>
            <a:off x="5195753" y="6235777"/>
            <a:ext cx="1800493" cy="369332"/>
          </a:xfrm>
          <a:prstGeom prst="rect">
            <a:avLst/>
          </a:prstGeom>
        </p:spPr>
        <p:txBody>
          <a:bodyPr wrap="none">
            <a:spAutoFit/>
          </a:bodyPr>
          <a:lstStyle/>
          <a:p>
            <a:r>
              <a:rPr lang="zh-CN" altLang="en-US" b="1" dirty="0">
                <a:solidFill>
                  <a:schemeClr val="bg1"/>
                </a:solidFill>
                <a:latin typeface="方正姚体" panose="02010601030101010101" pitchFamily="2" charset="-122"/>
                <a:ea typeface="方正姚体" panose="02010601030101010101" pitchFamily="2" charset="-122"/>
              </a:rPr>
              <a:t>创新  感恩  诚信</a:t>
            </a:r>
          </a:p>
        </p:txBody>
      </p:sp>
      <p:grpSp>
        <p:nvGrpSpPr>
          <p:cNvPr id="8" name="组合 7"/>
          <p:cNvGrpSpPr/>
          <p:nvPr/>
        </p:nvGrpSpPr>
        <p:grpSpPr>
          <a:xfrm>
            <a:off x="7518884" y="5319487"/>
            <a:ext cx="1074898" cy="442685"/>
            <a:chOff x="7582484" y="4974004"/>
            <a:chExt cx="1074898" cy="442685"/>
          </a:xfrm>
        </p:grpSpPr>
        <p:cxnSp>
          <p:nvCxnSpPr>
            <p:cNvPr id="19" name="直接连接符 18"/>
            <p:cNvCxnSpPr/>
            <p:nvPr/>
          </p:nvCxnSpPr>
          <p:spPr>
            <a:xfrm>
              <a:off x="7972245" y="4974004"/>
              <a:ext cx="685137"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582484" y="5257033"/>
              <a:ext cx="152462" cy="159656"/>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flipV="1">
              <a:off x="7658715" y="4974004"/>
              <a:ext cx="313530" cy="354944"/>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H="1">
            <a:off x="3515489" y="5319487"/>
            <a:ext cx="1074898" cy="442685"/>
            <a:chOff x="7582484" y="4974004"/>
            <a:chExt cx="1074898" cy="442685"/>
          </a:xfrm>
        </p:grpSpPr>
        <p:cxnSp>
          <p:nvCxnSpPr>
            <p:cNvPr id="23" name="直接连接符 22"/>
            <p:cNvCxnSpPr/>
            <p:nvPr/>
          </p:nvCxnSpPr>
          <p:spPr>
            <a:xfrm>
              <a:off x="7972245" y="4974004"/>
              <a:ext cx="685137"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7582484" y="5257033"/>
              <a:ext cx="152462" cy="159656"/>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V="1">
              <a:off x="7658715" y="4974004"/>
              <a:ext cx="313530" cy="354944"/>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rot="16200000" flipV="1">
            <a:off x="5669727" y="4419769"/>
            <a:ext cx="779521" cy="159656"/>
            <a:chOff x="8066812" y="1215459"/>
            <a:chExt cx="1077188" cy="210681"/>
          </a:xfrm>
        </p:grpSpPr>
        <p:cxnSp>
          <p:nvCxnSpPr>
            <p:cNvPr id="27" name="直接连接符 26"/>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4300448" y="2227390"/>
            <a:ext cx="3517146" cy="1815882"/>
          </a:xfrm>
          <a:prstGeom prst="rect">
            <a:avLst/>
          </a:prstGeom>
        </p:spPr>
        <p:txBody>
          <a:bodyPr wrap="square">
            <a:spAutoFit/>
          </a:bodyPr>
          <a:lstStyle/>
          <a:p>
            <a:r>
              <a:rPr lang="zh-CN" altLang="en-US" sz="1600" dirty="0">
                <a:solidFill>
                  <a:schemeClr val="bg1"/>
                </a:solidFill>
                <a:latin typeface="方正姚体" panose="02010601030101010101" pitchFamily="2" charset="-122"/>
                <a:ea typeface="方正姚体" panose="02010601030101010101" pitchFamily="2" charset="-122"/>
              </a:rPr>
              <a:t>成立运动俱乐部，组织</a:t>
            </a:r>
            <a:r>
              <a:rPr lang="en-US" altLang="zh-CN" sz="1600" dirty="0">
                <a:solidFill>
                  <a:schemeClr val="bg1"/>
                </a:solidFill>
                <a:latin typeface="方正姚体" panose="02010601030101010101" pitchFamily="2" charset="-122"/>
                <a:ea typeface="方正姚体" panose="02010601030101010101" pitchFamily="2" charset="-122"/>
              </a:rPr>
              <a:t>3</a:t>
            </a:r>
            <a:r>
              <a:rPr lang="zh-CN" altLang="en-US" sz="1600" dirty="0">
                <a:solidFill>
                  <a:schemeClr val="bg1"/>
                </a:solidFill>
                <a:latin typeface="方正姚体" panose="02010601030101010101" pitchFamily="2" charset="-122"/>
                <a:ea typeface="方正姚体" panose="02010601030101010101" pitchFamily="2" charset="-122"/>
              </a:rPr>
              <a:t>场对外友好合作客户足球联谊赛事，组织</a:t>
            </a:r>
            <a:r>
              <a:rPr lang="en-US" altLang="zh-CN" sz="1600" dirty="0">
                <a:solidFill>
                  <a:schemeClr val="bg1"/>
                </a:solidFill>
                <a:latin typeface="方正姚体" panose="02010601030101010101" pitchFamily="2" charset="-122"/>
                <a:ea typeface="方正姚体" panose="02010601030101010101" pitchFamily="2" charset="-122"/>
              </a:rPr>
              <a:t>1</a:t>
            </a:r>
            <a:r>
              <a:rPr lang="zh-CN" altLang="en-US" sz="1600" dirty="0">
                <a:solidFill>
                  <a:schemeClr val="bg1"/>
                </a:solidFill>
                <a:latin typeface="方正姚体" panose="02010601030101010101" pitchFamily="2" charset="-122"/>
                <a:ea typeface="方正姚体" panose="02010601030101010101" pitchFamily="2" charset="-122"/>
              </a:rPr>
              <a:t>场彩色跑活动。使企业的每个职工把自己的工作和行为都看成是实现企业目标的一个组成部分，使他们对自己作为企业的成员而感到自豪，对企业的成就产生荣誉感</a:t>
            </a:r>
          </a:p>
        </p:txBody>
      </p:sp>
      <p:sp>
        <p:nvSpPr>
          <p:cNvPr id="9" name="椭圆 8"/>
          <p:cNvSpPr/>
          <p:nvPr/>
        </p:nvSpPr>
        <p:spPr>
          <a:xfrm>
            <a:off x="8593782" y="5263170"/>
            <a:ext cx="112634" cy="112634"/>
          </a:xfrm>
          <a:prstGeom prst="ellipse">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459172" y="5263170"/>
            <a:ext cx="112634" cy="112634"/>
          </a:xfrm>
          <a:prstGeom prst="ellipse">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998317" y="4080860"/>
            <a:ext cx="112634" cy="112634"/>
          </a:xfrm>
          <a:prstGeom prst="ellipse">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89180" y="4653437"/>
            <a:ext cx="3011488" cy="1077218"/>
          </a:xfrm>
          <a:prstGeom prst="rect">
            <a:avLst/>
          </a:prstGeom>
        </p:spPr>
        <p:txBody>
          <a:bodyPr wrap="square">
            <a:spAutoFit/>
          </a:bodyPr>
          <a:lstStyle/>
          <a:p>
            <a:r>
              <a:rPr lang="zh-CN" altLang="en-US" sz="1600" dirty="0">
                <a:solidFill>
                  <a:schemeClr val="bg1"/>
                </a:solidFill>
                <a:latin typeface="方正姚体" panose="02010601030101010101" pitchFamily="2" charset="-122"/>
                <a:ea typeface="方正姚体" panose="02010601030101010101" pitchFamily="2" charset="-122"/>
              </a:rPr>
              <a:t>举行企业形象卡通代言人设计大赛。把企业文化通过外部特征表现出来，这些都给人以直观的感觉，容易形成统一印象</a:t>
            </a:r>
          </a:p>
        </p:txBody>
      </p:sp>
      <p:sp>
        <p:nvSpPr>
          <p:cNvPr id="34" name="矩形 33"/>
          <p:cNvSpPr/>
          <p:nvPr/>
        </p:nvSpPr>
        <p:spPr>
          <a:xfrm>
            <a:off x="4401465" y="5788183"/>
            <a:ext cx="1005403" cy="584775"/>
          </a:xfrm>
          <a:prstGeom prst="rect">
            <a:avLst/>
          </a:prstGeom>
        </p:spPr>
        <p:txBody>
          <a:bodyPr wrap="none">
            <a:spAutoFit/>
          </a:bodyPr>
          <a:lstStyle/>
          <a:p>
            <a:r>
              <a:rPr lang="zh-CN" altLang="en-US" sz="1600" dirty="0">
                <a:solidFill>
                  <a:schemeClr val="bg1"/>
                </a:solidFill>
                <a:latin typeface="方正姚体" panose="02010601030101010101" pitchFamily="2" charset="-122"/>
                <a:ea typeface="方正姚体" panose="02010601030101010101" pitchFamily="2" charset="-122"/>
              </a:rPr>
              <a:t>企业形象</a:t>
            </a:r>
            <a:endParaRPr lang="en-US" altLang="zh-CN" sz="1600" dirty="0">
              <a:solidFill>
                <a:schemeClr val="bg1"/>
              </a:solidFill>
              <a:latin typeface="方正姚体" panose="02010601030101010101" pitchFamily="2" charset="-122"/>
              <a:ea typeface="方正姚体" panose="02010601030101010101" pitchFamily="2" charset="-122"/>
            </a:endParaRPr>
          </a:p>
          <a:p>
            <a:r>
              <a:rPr lang="zh-CN" altLang="en-US" sz="1600" dirty="0">
                <a:solidFill>
                  <a:schemeClr val="bg1"/>
                </a:solidFill>
                <a:latin typeface="方正姚体" panose="02010601030101010101" pitchFamily="2" charset="-122"/>
                <a:ea typeface="方正姚体" panose="02010601030101010101" pitchFamily="2" charset="-122"/>
              </a:rPr>
              <a:t>代言人</a:t>
            </a:r>
          </a:p>
        </p:txBody>
      </p:sp>
      <p:sp>
        <p:nvSpPr>
          <p:cNvPr id="35" name="矩形 34"/>
          <p:cNvSpPr/>
          <p:nvPr/>
        </p:nvSpPr>
        <p:spPr>
          <a:xfrm>
            <a:off x="6702401" y="5829660"/>
            <a:ext cx="1005403" cy="338554"/>
          </a:xfrm>
          <a:prstGeom prst="rect">
            <a:avLst/>
          </a:prstGeom>
        </p:spPr>
        <p:txBody>
          <a:bodyPr wrap="none">
            <a:spAutoFit/>
          </a:bodyPr>
          <a:lstStyle/>
          <a:p>
            <a:r>
              <a:rPr lang="zh-CN" altLang="en-US" sz="1600" dirty="0">
                <a:solidFill>
                  <a:schemeClr val="bg1"/>
                </a:solidFill>
                <a:latin typeface="方正姚体" panose="02010601030101010101" pitchFamily="2" charset="-122"/>
                <a:ea typeface="方正姚体" panose="02010601030101010101" pitchFamily="2" charset="-122"/>
              </a:rPr>
              <a:t>员工关怀</a:t>
            </a:r>
          </a:p>
        </p:txBody>
      </p:sp>
      <p:sp>
        <p:nvSpPr>
          <p:cNvPr id="36" name="矩形 35"/>
          <p:cNvSpPr/>
          <p:nvPr/>
        </p:nvSpPr>
        <p:spPr>
          <a:xfrm>
            <a:off x="8916752" y="4653437"/>
            <a:ext cx="3011488" cy="1077218"/>
          </a:xfrm>
          <a:prstGeom prst="rect">
            <a:avLst/>
          </a:prstGeom>
        </p:spPr>
        <p:txBody>
          <a:bodyPr wrap="square">
            <a:spAutoFit/>
          </a:bodyPr>
          <a:lstStyle/>
          <a:p>
            <a:r>
              <a:rPr lang="zh-CN" altLang="en-US" sz="1600" dirty="0">
                <a:solidFill>
                  <a:schemeClr val="bg1"/>
                </a:solidFill>
                <a:latin typeface="方正姚体" panose="02010601030101010101" pitchFamily="2" charset="-122"/>
                <a:ea typeface="方正姚体" panose="02010601030101010101" pitchFamily="2" charset="-122"/>
              </a:rPr>
              <a:t>对办公室环境进行整体升级，更利于员工舒适度；建立回馈员工父母的体检制度，增强对员工家庭的关怀与慰问</a:t>
            </a:r>
            <a:endParaRPr lang="en-US" altLang="zh-CN" sz="1600" dirty="0">
              <a:solidFill>
                <a:schemeClr val="bg1"/>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624755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企业文化落地成果展示</a:t>
            </a:r>
          </a:p>
        </p:txBody>
      </p:sp>
      <p:grpSp>
        <p:nvGrpSpPr>
          <p:cNvPr id="10" name="组合 9"/>
          <p:cNvGrpSpPr/>
          <p:nvPr/>
        </p:nvGrpSpPr>
        <p:grpSpPr>
          <a:xfrm>
            <a:off x="8056333" y="561609"/>
            <a:ext cx="779521" cy="159656"/>
            <a:chOff x="8066812" y="1215459"/>
            <a:chExt cx="1077188" cy="210681"/>
          </a:xfrm>
        </p:grpSpPr>
        <p:cxnSp>
          <p:nvCxnSpPr>
            <p:cNvPr id="11" name="直接连接符 1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273417" y="563210"/>
            <a:ext cx="779521" cy="159656"/>
            <a:chOff x="8066812" y="1215459"/>
            <a:chExt cx="1077188" cy="210681"/>
          </a:xfrm>
          <a:scene3d>
            <a:camera prst="orthographicFront">
              <a:rot lat="0" lon="0" rev="10800000"/>
            </a:camera>
            <a:lightRig rig="threePt" dir="t"/>
          </a:scene3d>
        </p:grpSpPr>
        <p:cxnSp>
          <p:nvCxnSpPr>
            <p:cNvPr id="16" name="直接连接符 1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3404" y="1363874"/>
            <a:ext cx="3600000" cy="242400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465" y="2185800"/>
            <a:ext cx="5572330" cy="3705599"/>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23404" y="4067628"/>
            <a:ext cx="3600000" cy="2394000"/>
          </a:xfrm>
          <a:prstGeom prst="rect">
            <a:avLst/>
          </a:prstGeom>
        </p:spPr>
      </p:pic>
      <p:sp>
        <p:nvSpPr>
          <p:cNvPr id="19" name="椭圆 18"/>
          <p:cNvSpPr/>
          <p:nvPr/>
        </p:nvSpPr>
        <p:spPr>
          <a:xfrm>
            <a:off x="5886385" y="2808159"/>
            <a:ext cx="1959429" cy="1959429"/>
          </a:xfrm>
          <a:prstGeom prst="ellipse">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a:stretch>
            <a:fillRect/>
          </a:stretch>
        </p:blipFill>
        <p:spPr>
          <a:xfrm>
            <a:off x="4976240" y="2077455"/>
            <a:ext cx="4694327" cy="3700593"/>
          </a:xfrm>
          <a:prstGeom prst="rect">
            <a:avLst/>
          </a:prstGeom>
        </p:spPr>
      </p:pic>
    </p:spTree>
    <p:extLst>
      <p:ext uri="{BB962C8B-B14F-4D97-AF65-F5344CB8AC3E}">
        <p14:creationId xmlns:p14="http://schemas.microsoft.com/office/powerpoint/2010/main" val="2455258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3" name="组合 32"/>
          <p:cNvGrpSpPr/>
          <p:nvPr/>
        </p:nvGrpSpPr>
        <p:grpSpPr>
          <a:xfrm>
            <a:off x="4482462" y="1411201"/>
            <a:ext cx="3334969" cy="3334971"/>
            <a:chOff x="3457509" y="2749938"/>
            <a:chExt cx="1938696" cy="1938697"/>
          </a:xfrm>
        </p:grpSpPr>
        <p:pic>
          <p:nvPicPr>
            <p:cNvPr id="34" name="图片 33"/>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35" name="图片 34"/>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36" name="文本框 35"/>
          <p:cNvSpPr txBox="1"/>
          <p:nvPr/>
        </p:nvSpPr>
        <p:spPr>
          <a:xfrm>
            <a:off x="4367197" y="3358807"/>
            <a:ext cx="3625663" cy="1107996"/>
          </a:xfrm>
          <a:prstGeom prst="rect">
            <a:avLst/>
          </a:prstGeom>
          <a:noFill/>
        </p:spPr>
        <p:txBody>
          <a:bodyPr wrap="square" rtlCol="0">
            <a:spAutoFit/>
          </a:bodyPr>
          <a:lstStyle/>
          <a:p>
            <a:r>
              <a:rPr lang="zh-CN" altLang="en-US" sz="6600" b="1" dirty="0">
                <a:solidFill>
                  <a:prstClr val="white"/>
                </a:solidFill>
                <a:latin typeface="方正姚体" panose="02010601030101010101" pitchFamily="2" charset="-122"/>
                <a:ea typeface="方正姚体" panose="02010601030101010101" pitchFamily="2" charset="-122"/>
              </a:rPr>
              <a:t>存在问题</a:t>
            </a:r>
          </a:p>
        </p:txBody>
      </p:sp>
      <p:sp>
        <p:nvSpPr>
          <p:cNvPr id="37" name="文本框 36"/>
          <p:cNvSpPr txBox="1"/>
          <p:nvPr/>
        </p:nvSpPr>
        <p:spPr>
          <a:xfrm>
            <a:off x="5432101" y="1977547"/>
            <a:ext cx="2347013" cy="1569660"/>
          </a:xfrm>
          <a:prstGeom prst="rect">
            <a:avLst/>
          </a:prstGeom>
          <a:noFill/>
        </p:spPr>
        <p:txBody>
          <a:bodyPr wrap="square" rtlCol="0">
            <a:spAutoFit/>
          </a:bodyPr>
          <a:lstStyle/>
          <a:p>
            <a:r>
              <a:rPr lang="en-US" altLang="zh-CN" sz="9600" b="1" dirty="0">
                <a:solidFill>
                  <a:prstClr val="white"/>
                </a:solidFill>
                <a:latin typeface="方正姚体" panose="02010601030101010101" pitchFamily="2" charset="-122"/>
                <a:ea typeface="方正姚体" panose="02010601030101010101" pitchFamily="2" charset="-122"/>
              </a:rPr>
              <a:t>02</a:t>
            </a:r>
            <a:endParaRPr lang="zh-CN" altLang="en-US" sz="9600" b="1" dirty="0">
              <a:solidFill>
                <a:prstClr val="white"/>
              </a:solidFill>
              <a:latin typeface="方正姚体" panose="02010601030101010101" pitchFamily="2" charset="-122"/>
              <a:ea typeface="方正姚体" panose="02010601030101010101" pitchFamily="2" charset="-122"/>
            </a:endParaRPr>
          </a:p>
        </p:txBody>
      </p:sp>
      <p:cxnSp>
        <p:nvCxnSpPr>
          <p:cNvPr id="38" name="直接连接符 37"/>
          <p:cNvCxnSpPr/>
          <p:nvPr/>
        </p:nvCxnSpPr>
        <p:spPr>
          <a:xfrm flipV="1">
            <a:off x="7812626" y="1135974"/>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399469" y="4746172"/>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7549189" y="1382594"/>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741322" y="4469819"/>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noChangeAspect="1"/>
          </p:cNvPicPr>
          <p:nvPr/>
        </p:nvPicPr>
        <p:blipFill>
          <a:blip r:embed="rId4"/>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5"/>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6"/>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5"/>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4"/>
          <a:stretch>
            <a:fillRect/>
          </a:stretch>
        </p:blipFill>
        <p:spPr>
          <a:xfrm rot="18092221">
            <a:off x="-433952" y="5379369"/>
            <a:ext cx="2318592" cy="1308881"/>
          </a:xfrm>
          <a:prstGeom prst="rect">
            <a:avLst/>
          </a:prstGeom>
          <a:effectLst>
            <a:softEdge rad="317500"/>
          </a:effectLst>
        </p:spPr>
      </p:pic>
    </p:spTree>
    <p:extLst>
      <p:ext uri="{BB962C8B-B14F-4D97-AF65-F5344CB8AC3E}">
        <p14:creationId xmlns:p14="http://schemas.microsoft.com/office/powerpoint/2010/main" val="3986110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3" name="组合 32"/>
          <p:cNvGrpSpPr/>
          <p:nvPr/>
        </p:nvGrpSpPr>
        <p:grpSpPr>
          <a:xfrm>
            <a:off x="4482462" y="1411201"/>
            <a:ext cx="3334969" cy="3334971"/>
            <a:chOff x="3457509" y="2749938"/>
            <a:chExt cx="1938696" cy="1938697"/>
          </a:xfrm>
        </p:grpSpPr>
        <p:pic>
          <p:nvPicPr>
            <p:cNvPr id="34" name="图片 33"/>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35" name="图片 34"/>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36" name="文本框 35"/>
          <p:cNvSpPr txBox="1"/>
          <p:nvPr/>
        </p:nvSpPr>
        <p:spPr>
          <a:xfrm>
            <a:off x="4367197" y="3358807"/>
            <a:ext cx="3625663" cy="1107996"/>
          </a:xfrm>
          <a:prstGeom prst="rect">
            <a:avLst/>
          </a:prstGeom>
          <a:noFill/>
        </p:spPr>
        <p:txBody>
          <a:bodyPr wrap="square" rtlCol="0">
            <a:spAutoFit/>
          </a:bodyPr>
          <a:lstStyle/>
          <a:p>
            <a:r>
              <a:rPr lang="zh-CN" altLang="en-US" sz="6600" b="1" dirty="0">
                <a:solidFill>
                  <a:prstClr val="white"/>
                </a:solidFill>
                <a:latin typeface="方正姚体" panose="02010601030101010101" pitchFamily="2" charset="-122"/>
                <a:ea typeface="方正姚体" panose="02010601030101010101" pitchFamily="2" charset="-122"/>
              </a:rPr>
              <a:t>工作总结</a:t>
            </a:r>
          </a:p>
        </p:txBody>
      </p:sp>
      <p:sp>
        <p:nvSpPr>
          <p:cNvPr id="37" name="文本框 36"/>
          <p:cNvSpPr txBox="1"/>
          <p:nvPr/>
        </p:nvSpPr>
        <p:spPr>
          <a:xfrm>
            <a:off x="5432101" y="1977547"/>
            <a:ext cx="2347013" cy="1569660"/>
          </a:xfrm>
          <a:prstGeom prst="rect">
            <a:avLst/>
          </a:prstGeom>
          <a:noFill/>
        </p:spPr>
        <p:txBody>
          <a:bodyPr wrap="square" rtlCol="0">
            <a:spAutoFit/>
          </a:bodyPr>
          <a:lstStyle/>
          <a:p>
            <a:r>
              <a:rPr lang="en-US" altLang="zh-CN" sz="9600" b="1" dirty="0">
                <a:solidFill>
                  <a:prstClr val="white"/>
                </a:solidFill>
                <a:latin typeface="方正姚体" panose="02010601030101010101" pitchFamily="2" charset="-122"/>
                <a:ea typeface="方正姚体" panose="02010601030101010101" pitchFamily="2" charset="-122"/>
              </a:rPr>
              <a:t>01</a:t>
            </a:r>
            <a:endParaRPr lang="zh-CN" altLang="en-US" sz="9600" b="1" dirty="0">
              <a:solidFill>
                <a:prstClr val="white"/>
              </a:solidFill>
              <a:latin typeface="方正姚体" panose="02010601030101010101" pitchFamily="2" charset="-122"/>
              <a:ea typeface="方正姚体" panose="02010601030101010101" pitchFamily="2" charset="-122"/>
            </a:endParaRPr>
          </a:p>
        </p:txBody>
      </p:sp>
      <p:cxnSp>
        <p:nvCxnSpPr>
          <p:cNvPr id="38" name="直接连接符 37"/>
          <p:cNvCxnSpPr/>
          <p:nvPr/>
        </p:nvCxnSpPr>
        <p:spPr>
          <a:xfrm flipV="1">
            <a:off x="7812626" y="1135974"/>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399469" y="4746172"/>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7549189" y="1382594"/>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741322" y="4469819"/>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noChangeAspect="1"/>
          </p:cNvPicPr>
          <p:nvPr/>
        </p:nvPicPr>
        <p:blipFill>
          <a:blip r:embed="rId4"/>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5"/>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6"/>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5"/>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4"/>
          <a:stretch>
            <a:fillRect/>
          </a:stretch>
        </p:blipFill>
        <p:spPr>
          <a:xfrm rot="18092221">
            <a:off x="-433952" y="5379369"/>
            <a:ext cx="2318592" cy="1308881"/>
          </a:xfrm>
          <a:prstGeom prst="rect">
            <a:avLst/>
          </a:prstGeom>
          <a:effectLst>
            <a:softEdge rad="317500"/>
          </a:effectLst>
        </p:spPr>
      </p:pic>
    </p:spTree>
    <p:extLst>
      <p:ext uri="{BB962C8B-B14F-4D97-AF65-F5344CB8AC3E}">
        <p14:creationId xmlns:p14="http://schemas.microsoft.com/office/powerpoint/2010/main" val="3563766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3962400" y="354000"/>
            <a:ext cx="4372332"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部门工作存在的问题分析</a:t>
            </a:r>
          </a:p>
        </p:txBody>
      </p:sp>
      <p:grpSp>
        <p:nvGrpSpPr>
          <p:cNvPr id="10" name="组合 9"/>
          <p:cNvGrpSpPr/>
          <p:nvPr/>
        </p:nvGrpSpPr>
        <p:grpSpPr>
          <a:xfrm>
            <a:off x="8334732" y="535782"/>
            <a:ext cx="779521" cy="159656"/>
            <a:chOff x="8066812" y="1215459"/>
            <a:chExt cx="1077188" cy="210681"/>
          </a:xfrm>
        </p:grpSpPr>
        <p:cxnSp>
          <p:nvCxnSpPr>
            <p:cNvPr id="11" name="直接连接符 1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248131" y="563210"/>
            <a:ext cx="779521" cy="159656"/>
            <a:chOff x="8066812" y="1215459"/>
            <a:chExt cx="1077188" cy="210681"/>
          </a:xfrm>
          <a:scene3d>
            <a:camera prst="orthographicFront">
              <a:rot lat="0" lon="0" rev="10800000"/>
            </a:camera>
            <a:lightRig rig="threePt" dir="t"/>
          </a:scene3d>
        </p:grpSpPr>
        <p:cxnSp>
          <p:nvCxnSpPr>
            <p:cNvPr id="16" name="直接连接符 1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917391" y="1794500"/>
            <a:ext cx="2571049" cy="4528171"/>
          </a:xfrm>
          <a:prstGeom prst="rect">
            <a:avLst/>
          </a:prstGeom>
          <a:solidFill>
            <a:srgbClr val="E1AB0B"/>
          </a:solidFill>
          <a:ln w="25400" cap="flat" cmpd="sng" algn="ctr">
            <a:solidFill>
              <a:srgbClr val="E1AB0B"/>
            </a:solid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cs typeface="+mn-ea"/>
              <a:sym typeface="+mn-lt"/>
            </a:endParaRPr>
          </a:p>
        </p:txBody>
      </p:sp>
      <p:sp>
        <p:nvSpPr>
          <p:cNvPr id="14" name="矩形 13"/>
          <p:cNvSpPr/>
          <p:nvPr/>
        </p:nvSpPr>
        <p:spPr>
          <a:xfrm>
            <a:off x="3488439" y="1794499"/>
            <a:ext cx="2571049" cy="4528171"/>
          </a:xfrm>
          <a:prstGeom prst="rect">
            <a:avLst/>
          </a:prstGeom>
          <a:solidFill>
            <a:srgbClr val="F7F7F7"/>
          </a:solidFill>
          <a:ln w="25400" cap="flat" cmpd="sng" algn="ctr">
            <a:no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tx2">
                  <a:lumMod val="50000"/>
                </a:schemeClr>
              </a:solidFill>
              <a:effectLst/>
              <a:uLnTx/>
              <a:uFillTx/>
              <a:cs typeface="+mn-ea"/>
              <a:sym typeface="+mn-lt"/>
            </a:endParaRPr>
          </a:p>
        </p:txBody>
      </p:sp>
      <p:sp>
        <p:nvSpPr>
          <p:cNvPr id="15" name="矩形 14"/>
          <p:cNvSpPr/>
          <p:nvPr/>
        </p:nvSpPr>
        <p:spPr>
          <a:xfrm>
            <a:off x="6059488" y="1794498"/>
            <a:ext cx="2571049" cy="4528171"/>
          </a:xfrm>
          <a:prstGeom prst="rect">
            <a:avLst/>
          </a:prstGeom>
          <a:solidFill>
            <a:srgbClr val="E1AB0B"/>
          </a:solidFill>
          <a:ln w="25400" cap="flat" cmpd="sng" algn="ctr">
            <a:solidFill>
              <a:srgbClr val="E1AB0B"/>
            </a:solid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cs typeface="+mn-ea"/>
              <a:sym typeface="+mn-lt"/>
            </a:endParaRPr>
          </a:p>
        </p:txBody>
      </p:sp>
      <p:sp>
        <p:nvSpPr>
          <p:cNvPr id="17" name="矩形 16"/>
          <p:cNvSpPr/>
          <p:nvPr/>
        </p:nvSpPr>
        <p:spPr>
          <a:xfrm>
            <a:off x="8630537" y="1794496"/>
            <a:ext cx="2571049" cy="4528171"/>
          </a:xfrm>
          <a:prstGeom prst="rect">
            <a:avLst/>
          </a:prstGeom>
          <a:solidFill>
            <a:srgbClr val="F7F7F7"/>
          </a:solidFill>
          <a:ln w="25400" cap="flat" cmpd="sng" algn="ctr">
            <a:no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tx2">
                  <a:lumMod val="50000"/>
                </a:schemeClr>
              </a:solidFill>
              <a:effectLst/>
              <a:uLnTx/>
              <a:uFillTx/>
              <a:cs typeface="+mn-ea"/>
              <a:sym typeface="+mn-lt"/>
            </a:endParaRPr>
          </a:p>
        </p:txBody>
      </p:sp>
      <p:sp>
        <p:nvSpPr>
          <p:cNvPr id="19" name="矩形 18"/>
          <p:cNvSpPr/>
          <p:nvPr/>
        </p:nvSpPr>
        <p:spPr>
          <a:xfrm>
            <a:off x="1096557" y="3148268"/>
            <a:ext cx="2212717" cy="2486578"/>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867" b="1"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867" b="1"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50000"/>
              </a:lnSpc>
              <a:spcBef>
                <a:spcPts val="0"/>
              </a:spcBef>
              <a:spcAft>
                <a:spcPts val="0"/>
              </a:spcAft>
              <a:buClrTx/>
              <a:buSzTx/>
              <a:buFontTx/>
              <a:buNone/>
              <a:tabLst/>
              <a:defRPr/>
            </a:pPr>
            <a:endParaRPr kumimoji="0" lang="en-US" altLang="zh-CN" sz="667" b="1"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endParaRPr kumimoji="0" lang="en-US" altLang="zh-CN" sz="1333" b="0"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333" b="0"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0" cap="none" spc="0" normalizeH="0" baseline="0" noProof="0" dirty="0">
                <a:ln>
                  <a:noFill/>
                </a:ln>
                <a:solidFill>
                  <a:srgbClr val="FFFFFF"/>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20" name="矩形 19"/>
          <p:cNvSpPr/>
          <p:nvPr/>
        </p:nvSpPr>
        <p:spPr>
          <a:xfrm>
            <a:off x="3667605" y="3148268"/>
            <a:ext cx="2212717" cy="2486578"/>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867" b="1"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867" b="1"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50000"/>
              </a:lnSpc>
              <a:spcBef>
                <a:spcPts val="0"/>
              </a:spcBef>
              <a:spcAft>
                <a:spcPts val="0"/>
              </a:spcAft>
              <a:buClrTx/>
              <a:buSzTx/>
              <a:buFontTx/>
              <a:buNone/>
              <a:tabLst/>
              <a:defRPr/>
            </a:pPr>
            <a:endParaRPr kumimoji="0" lang="en-US" altLang="zh-CN" sz="667" b="1"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endParaRPr kumimoji="0" lang="en-US" altLang="zh-CN"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21" name="矩形 20"/>
          <p:cNvSpPr/>
          <p:nvPr/>
        </p:nvSpPr>
        <p:spPr>
          <a:xfrm>
            <a:off x="6231231" y="3148268"/>
            <a:ext cx="2212717" cy="2486578"/>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867" b="1"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867" b="1"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50000"/>
              </a:lnSpc>
              <a:spcBef>
                <a:spcPts val="0"/>
              </a:spcBef>
              <a:spcAft>
                <a:spcPts val="0"/>
              </a:spcAft>
              <a:buClrTx/>
              <a:buSzTx/>
              <a:buFontTx/>
              <a:buNone/>
              <a:tabLst/>
              <a:defRPr/>
            </a:pPr>
            <a:endParaRPr kumimoji="0" lang="en-US" altLang="zh-CN" sz="667" b="1"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endParaRPr kumimoji="0" lang="en-US" altLang="zh-CN" sz="1333"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333"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22" name="矩形 21"/>
          <p:cNvSpPr/>
          <p:nvPr/>
        </p:nvSpPr>
        <p:spPr>
          <a:xfrm>
            <a:off x="8793155" y="3148268"/>
            <a:ext cx="2212717" cy="2486578"/>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867" b="1"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867" b="1"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50000"/>
              </a:lnSpc>
              <a:spcBef>
                <a:spcPts val="0"/>
              </a:spcBef>
              <a:spcAft>
                <a:spcPts val="0"/>
              </a:spcAft>
              <a:buClrTx/>
              <a:buSzTx/>
              <a:buFontTx/>
              <a:buNone/>
              <a:tabLst/>
              <a:defRPr/>
            </a:pPr>
            <a:endParaRPr kumimoji="0" lang="en-US" altLang="zh-CN" sz="667" b="1"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endParaRPr kumimoji="0" lang="en-US" altLang="zh-CN"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ctr" defTabSz="609630" eaLnBrk="1" fontAlgn="auto" latinLnBrk="0" hangingPunct="1">
              <a:lnSpc>
                <a:spcPct val="130000"/>
              </a:lnSpc>
              <a:spcBef>
                <a:spcPts val="0"/>
              </a:spcBef>
              <a:spcAft>
                <a:spcPts val="0"/>
              </a:spcAft>
              <a:buClrTx/>
              <a:buSzTx/>
              <a:buFontTx/>
              <a:buNone/>
              <a:tabLst/>
              <a:defRPr/>
            </a:pPr>
            <a:r>
              <a:rPr kumimoji="0" lang="zh-CN" altLang="en-US"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0" cap="none" spc="0" normalizeH="0" baseline="0" noProof="0" dirty="0">
                <a:ln>
                  <a:noFill/>
                </a:ln>
                <a:solidFill>
                  <a:schemeClr val="tx2">
                    <a:lumMod val="50000"/>
                  </a:schemeClr>
                </a:solidFill>
                <a:effectLst/>
                <a:uLnTx/>
                <a:uFillTx/>
                <a:latin typeface="方正姚体" panose="02010601030101010101" pitchFamily="2" charset="-122"/>
                <a:ea typeface="方正姚体" panose="02010601030101010101" pitchFamily="2" charset="-122"/>
                <a:cs typeface="+mn-ea"/>
                <a:sym typeface="+mn-lt"/>
              </a:rPr>
              <a:t>倍字间距。</a:t>
            </a:r>
          </a:p>
        </p:txBody>
      </p:sp>
      <p:cxnSp>
        <p:nvCxnSpPr>
          <p:cNvPr id="23" name="直接连接符 16"/>
          <p:cNvCxnSpPr/>
          <p:nvPr/>
        </p:nvCxnSpPr>
        <p:spPr>
          <a:xfrm>
            <a:off x="917391" y="3616360"/>
            <a:ext cx="10284195" cy="0"/>
          </a:xfrm>
          <a:prstGeom prst="line">
            <a:avLst/>
          </a:prstGeom>
          <a:noFill/>
          <a:ln w="9525" cap="flat" cmpd="sng" algn="ctr">
            <a:solidFill>
              <a:srgbClr val="FFFFFF"/>
            </a:solidFill>
            <a:prstDash val="solid"/>
          </a:ln>
          <a:effectLst/>
        </p:spPr>
      </p:cxnSp>
      <p:sp>
        <p:nvSpPr>
          <p:cNvPr id="24" name="矩形 23"/>
          <p:cNvSpPr/>
          <p:nvPr/>
        </p:nvSpPr>
        <p:spPr>
          <a:xfrm>
            <a:off x="1096557" y="2099493"/>
            <a:ext cx="2212717" cy="877291"/>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rgbClr val="FFFFFF"/>
                </a:solidFill>
                <a:effectLst/>
                <a:uLnTx/>
                <a:uFillTx/>
                <a:cs typeface="+mn-ea"/>
                <a:sym typeface="+mn-lt"/>
              </a:rPr>
              <a:t>1</a:t>
            </a:r>
            <a:endParaRPr kumimoji="0" lang="zh-CN" altLang="en-US" sz="3200" b="0" i="0" u="none" strike="noStrike" kern="0" cap="none" spc="0" normalizeH="0" baseline="0" noProof="0" dirty="0">
              <a:ln>
                <a:noFill/>
              </a:ln>
              <a:solidFill>
                <a:srgbClr val="FFFFFF"/>
              </a:solidFill>
              <a:effectLst/>
              <a:uLnTx/>
              <a:uFillTx/>
              <a:cs typeface="+mn-ea"/>
              <a:sym typeface="+mn-lt"/>
            </a:endParaRPr>
          </a:p>
        </p:txBody>
      </p:sp>
      <p:sp>
        <p:nvSpPr>
          <p:cNvPr id="25" name="矩形 24"/>
          <p:cNvSpPr/>
          <p:nvPr/>
        </p:nvSpPr>
        <p:spPr>
          <a:xfrm>
            <a:off x="3618229" y="2099493"/>
            <a:ext cx="2212717" cy="901465"/>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lang="en-US" altLang="zh-CN" sz="4400" b="1" kern="0" dirty="0">
                <a:solidFill>
                  <a:schemeClr val="tx2">
                    <a:lumMod val="50000"/>
                  </a:schemeClr>
                </a:solidFill>
                <a:cs typeface="+mn-ea"/>
                <a:sym typeface="+mn-lt"/>
              </a:rPr>
              <a:t>2</a:t>
            </a:r>
            <a:endParaRPr kumimoji="0" lang="zh-CN" altLang="en-US" sz="3200" b="0" i="0" u="none" strike="noStrike" kern="0" cap="none" spc="0" normalizeH="0" baseline="0" noProof="0" dirty="0">
              <a:ln>
                <a:noFill/>
              </a:ln>
              <a:solidFill>
                <a:schemeClr val="tx2">
                  <a:lumMod val="50000"/>
                </a:schemeClr>
              </a:solidFill>
              <a:effectLst/>
              <a:uLnTx/>
              <a:uFillTx/>
              <a:cs typeface="+mn-ea"/>
              <a:sym typeface="+mn-lt"/>
            </a:endParaRPr>
          </a:p>
        </p:txBody>
      </p:sp>
      <p:sp>
        <p:nvSpPr>
          <p:cNvPr id="26" name="矩形 25"/>
          <p:cNvSpPr/>
          <p:nvPr/>
        </p:nvSpPr>
        <p:spPr>
          <a:xfrm>
            <a:off x="6238653" y="2099493"/>
            <a:ext cx="2212717" cy="877291"/>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lang="en-US" altLang="zh-CN" sz="4400" b="1" kern="0" noProof="0" dirty="0">
                <a:solidFill>
                  <a:srgbClr val="FFFFFF"/>
                </a:solidFill>
                <a:cs typeface="+mn-ea"/>
                <a:sym typeface="+mn-lt"/>
              </a:rPr>
              <a:t>3</a:t>
            </a:r>
            <a:endParaRPr kumimoji="0" lang="zh-CN" altLang="en-US" sz="3200" b="0" i="0" u="none" strike="noStrike" kern="0" cap="none" spc="0" normalizeH="0" baseline="0" noProof="0" dirty="0">
              <a:ln>
                <a:noFill/>
              </a:ln>
              <a:solidFill>
                <a:srgbClr val="FFFFFF"/>
              </a:solidFill>
              <a:effectLst/>
              <a:uLnTx/>
              <a:uFillTx/>
              <a:cs typeface="+mn-ea"/>
              <a:sym typeface="+mn-lt"/>
            </a:endParaRPr>
          </a:p>
        </p:txBody>
      </p:sp>
      <p:sp>
        <p:nvSpPr>
          <p:cNvPr id="27" name="矩形 26"/>
          <p:cNvSpPr/>
          <p:nvPr/>
        </p:nvSpPr>
        <p:spPr>
          <a:xfrm>
            <a:off x="8793154" y="2099493"/>
            <a:ext cx="2212717" cy="901465"/>
          </a:xfrm>
          <a:prstGeom prst="rect">
            <a:avLst/>
          </a:prstGeom>
        </p:spPr>
        <p:txBody>
          <a:bodyPr wrap="square">
            <a:spAutoFit/>
          </a:bodyPr>
          <a:lstStyle/>
          <a:p>
            <a:pPr marL="0" marR="0" lvl="0" indent="0" algn="ctr" defTabSz="609630" eaLnBrk="1" fontAlgn="auto" latinLnBrk="0" hangingPunct="1">
              <a:lnSpc>
                <a:spcPct val="130000"/>
              </a:lnSpc>
              <a:spcBef>
                <a:spcPts val="0"/>
              </a:spcBef>
              <a:spcAft>
                <a:spcPts val="0"/>
              </a:spcAft>
              <a:buClrTx/>
              <a:buSzTx/>
              <a:buFontTx/>
              <a:buNone/>
              <a:tabLst/>
              <a:defRPr/>
            </a:pPr>
            <a:r>
              <a:rPr lang="en-US" altLang="zh-CN" sz="4400" b="1" kern="0" dirty="0">
                <a:solidFill>
                  <a:schemeClr val="tx2">
                    <a:lumMod val="50000"/>
                  </a:schemeClr>
                </a:solidFill>
                <a:cs typeface="+mn-ea"/>
                <a:sym typeface="+mn-lt"/>
              </a:rPr>
              <a:t>4</a:t>
            </a:r>
            <a:endParaRPr kumimoji="0" lang="zh-CN" altLang="en-US" sz="3200" b="0" i="0" u="none" strike="noStrike" kern="0" cap="none" spc="0" normalizeH="0" baseline="0" noProof="0" dirty="0">
              <a:ln>
                <a:noFill/>
              </a:ln>
              <a:solidFill>
                <a:schemeClr val="tx2">
                  <a:lumMod val="50000"/>
                </a:schemeClr>
              </a:solidFill>
              <a:effectLst/>
              <a:uLnTx/>
              <a:uFillTx/>
              <a:cs typeface="+mn-ea"/>
              <a:sym typeface="+mn-lt"/>
            </a:endParaRPr>
          </a:p>
        </p:txBody>
      </p:sp>
      <p:cxnSp>
        <p:nvCxnSpPr>
          <p:cNvPr id="28" name="直接连接符 16"/>
          <p:cNvCxnSpPr/>
          <p:nvPr/>
        </p:nvCxnSpPr>
        <p:spPr>
          <a:xfrm>
            <a:off x="3461674" y="3616360"/>
            <a:ext cx="2597814" cy="0"/>
          </a:xfrm>
          <a:prstGeom prst="line">
            <a:avLst/>
          </a:prstGeom>
          <a:noFill/>
          <a:ln w="9525" cap="flat" cmpd="sng" algn="ctr">
            <a:solidFill>
              <a:srgbClr val="E1AB0B"/>
            </a:solidFill>
            <a:prstDash val="solid"/>
          </a:ln>
          <a:effectLst/>
        </p:spPr>
      </p:cxnSp>
      <p:cxnSp>
        <p:nvCxnSpPr>
          <p:cNvPr id="29" name="直接连接符 16"/>
          <p:cNvCxnSpPr/>
          <p:nvPr/>
        </p:nvCxnSpPr>
        <p:spPr>
          <a:xfrm>
            <a:off x="8603772" y="3616360"/>
            <a:ext cx="2597814" cy="0"/>
          </a:xfrm>
          <a:prstGeom prst="line">
            <a:avLst/>
          </a:prstGeom>
          <a:noFill/>
          <a:ln w="9525" cap="flat" cmpd="sng" algn="ctr">
            <a:solidFill>
              <a:srgbClr val="E1AB0B"/>
            </a:solidFill>
            <a:prstDash val="solid"/>
          </a:ln>
          <a:effectLst/>
        </p:spPr>
      </p:cxnSp>
    </p:spTree>
    <p:extLst>
      <p:ext uri="{BB962C8B-B14F-4D97-AF65-F5344CB8AC3E}">
        <p14:creationId xmlns:p14="http://schemas.microsoft.com/office/powerpoint/2010/main" val="2176853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3" name="组合 32"/>
          <p:cNvGrpSpPr/>
          <p:nvPr/>
        </p:nvGrpSpPr>
        <p:grpSpPr>
          <a:xfrm>
            <a:off x="4482462" y="1411201"/>
            <a:ext cx="3334969" cy="3334971"/>
            <a:chOff x="3457509" y="2749938"/>
            <a:chExt cx="1938696" cy="1938697"/>
          </a:xfrm>
        </p:grpSpPr>
        <p:pic>
          <p:nvPicPr>
            <p:cNvPr id="34" name="图片 33"/>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35" name="图片 34"/>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36" name="文本框 35"/>
          <p:cNvSpPr txBox="1"/>
          <p:nvPr/>
        </p:nvSpPr>
        <p:spPr>
          <a:xfrm>
            <a:off x="4367197" y="3358807"/>
            <a:ext cx="3625663" cy="1107996"/>
          </a:xfrm>
          <a:prstGeom prst="rect">
            <a:avLst/>
          </a:prstGeom>
          <a:noFill/>
        </p:spPr>
        <p:txBody>
          <a:bodyPr wrap="square" rtlCol="0">
            <a:spAutoFit/>
          </a:bodyPr>
          <a:lstStyle/>
          <a:p>
            <a:r>
              <a:rPr lang="zh-CN" altLang="en-US" sz="6600" b="1" dirty="0">
                <a:solidFill>
                  <a:prstClr val="white"/>
                </a:solidFill>
                <a:latin typeface="方正姚体" panose="02010601030101010101" pitchFamily="2" charset="-122"/>
                <a:ea typeface="方正姚体" panose="02010601030101010101" pitchFamily="2" charset="-122"/>
              </a:rPr>
              <a:t>改进措施</a:t>
            </a:r>
          </a:p>
        </p:txBody>
      </p:sp>
      <p:sp>
        <p:nvSpPr>
          <p:cNvPr id="37" name="文本框 36"/>
          <p:cNvSpPr txBox="1"/>
          <p:nvPr/>
        </p:nvSpPr>
        <p:spPr>
          <a:xfrm>
            <a:off x="5432101" y="1977547"/>
            <a:ext cx="2347013" cy="1569660"/>
          </a:xfrm>
          <a:prstGeom prst="rect">
            <a:avLst/>
          </a:prstGeom>
          <a:noFill/>
        </p:spPr>
        <p:txBody>
          <a:bodyPr wrap="square" rtlCol="0">
            <a:spAutoFit/>
          </a:bodyPr>
          <a:lstStyle/>
          <a:p>
            <a:r>
              <a:rPr lang="en-US" altLang="zh-CN" sz="9600" b="1" dirty="0">
                <a:solidFill>
                  <a:prstClr val="white"/>
                </a:solidFill>
                <a:latin typeface="方正姚体" panose="02010601030101010101" pitchFamily="2" charset="-122"/>
                <a:ea typeface="方正姚体" panose="02010601030101010101" pitchFamily="2" charset="-122"/>
              </a:rPr>
              <a:t>03</a:t>
            </a:r>
            <a:endParaRPr lang="zh-CN" altLang="en-US" sz="9600" b="1" dirty="0">
              <a:solidFill>
                <a:prstClr val="white"/>
              </a:solidFill>
              <a:latin typeface="方正姚体" panose="02010601030101010101" pitchFamily="2" charset="-122"/>
              <a:ea typeface="方正姚体" panose="02010601030101010101" pitchFamily="2" charset="-122"/>
            </a:endParaRPr>
          </a:p>
        </p:txBody>
      </p:sp>
      <p:cxnSp>
        <p:nvCxnSpPr>
          <p:cNvPr id="38" name="直接连接符 37"/>
          <p:cNvCxnSpPr/>
          <p:nvPr/>
        </p:nvCxnSpPr>
        <p:spPr>
          <a:xfrm flipV="1">
            <a:off x="7812626" y="1135974"/>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399469" y="4746172"/>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7549189" y="1382594"/>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741322" y="4469819"/>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noChangeAspect="1"/>
          </p:cNvPicPr>
          <p:nvPr/>
        </p:nvPicPr>
        <p:blipFill>
          <a:blip r:embed="rId4"/>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5"/>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6"/>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5"/>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4"/>
          <a:stretch>
            <a:fillRect/>
          </a:stretch>
        </p:blipFill>
        <p:spPr>
          <a:xfrm rot="18092221">
            <a:off x="-433952" y="5379369"/>
            <a:ext cx="2318592" cy="1308881"/>
          </a:xfrm>
          <a:prstGeom prst="rect">
            <a:avLst/>
          </a:prstGeom>
          <a:effectLst>
            <a:softEdge rad="317500"/>
          </a:effectLst>
        </p:spPr>
      </p:pic>
    </p:spTree>
    <p:extLst>
      <p:ext uri="{BB962C8B-B14F-4D97-AF65-F5344CB8AC3E}">
        <p14:creationId xmlns:p14="http://schemas.microsoft.com/office/powerpoint/2010/main" val="103417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3962400" y="354000"/>
            <a:ext cx="4372332"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部门工作改进措施</a:t>
            </a:r>
          </a:p>
        </p:txBody>
      </p:sp>
      <p:grpSp>
        <p:nvGrpSpPr>
          <p:cNvPr id="10" name="组合 9"/>
          <p:cNvGrpSpPr/>
          <p:nvPr/>
        </p:nvGrpSpPr>
        <p:grpSpPr>
          <a:xfrm>
            <a:off x="7851016" y="535782"/>
            <a:ext cx="779521" cy="159656"/>
            <a:chOff x="8066812" y="1215459"/>
            <a:chExt cx="1077188" cy="210681"/>
          </a:xfrm>
        </p:grpSpPr>
        <p:cxnSp>
          <p:nvCxnSpPr>
            <p:cNvPr id="11" name="直接连接符 1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666595" y="535782"/>
            <a:ext cx="779521" cy="159656"/>
            <a:chOff x="8066812" y="1215459"/>
            <a:chExt cx="1077188" cy="210681"/>
          </a:xfrm>
          <a:scene3d>
            <a:camera prst="orthographicFront">
              <a:rot lat="0" lon="0" rev="10800000"/>
            </a:camera>
            <a:lightRig rig="threePt" dir="t"/>
          </a:scene3d>
        </p:grpSpPr>
        <p:cxnSp>
          <p:nvCxnSpPr>
            <p:cNvPr id="16" name="直接连接符 1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8"/>
          <p:cNvSpPr txBox="1"/>
          <p:nvPr/>
        </p:nvSpPr>
        <p:spPr>
          <a:xfrm>
            <a:off x="789113" y="3128692"/>
            <a:ext cx="2517668" cy="23325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29" name="文本框 8"/>
          <p:cNvSpPr txBox="1"/>
          <p:nvPr/>
        </p:nvSpPr>
        <p:spPr>
          <a:xfrm>
            <a:off x="3444563" y="3128692"/>
            <a:ext cx="2621557" cy="20658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30" name="文本框 8"/>
          <p:cNvSpPr txBox="1"/>
          <p:nvPr/>
        </p:nvSpPr>
        <p:spPr>
          <a:xfrm>
            <a:off x="6307263" y="3128692"/>
            <a:ext cx="2518195" cy="23325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31" name="五边形 30"/>
          <p:cNvSpPr/>
          <p:nvPr/>
        </p:nvSpPr>
        <p:spPr>
          <a:xfrm>
            <a:off x="651332" y="1984489"/>
            <a:ext cx="2655449" cy="902811"/>
          </a:xfrm>
          <a:prstGeom prst="homePlate">
            <a:avLst/>
          </a:prstGeom>
          <a:solidFill>
            <a:srgbClr val="E1AB0B"/>
          </a:solidFill>
          <a:ln w="25400" cap="flat" cmpd="sng" algn="ctr">
            <a:noFill/>
            <a:prstDash val="solid"/>
          </a:ln>
          <a:effectLst/>
        </p:spPr>
        <p:txBody>
          <a:bodyPr rtlCol="0" anchor="t"/>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altLang="zh-CN" sz="1867" b="0" i="0" u="none" strike="noStrike" kern="0" cap="none" spc="0" normalizeH="0" baseline="0" noProof="0" dirty="0">
              <a:ln>
                <a:noFill/>
              </a:ln>
              <a:solidFill>
                <a:schemeClr val="bg1"/>
              </a:solidFill>
              <a:effectLst/>
              <a:uLnTx/>
              <a:uFillTx/>
              <a:cs typeface="+mn-ea"/>
              <a:sym typeface="+mn-lt"/>
            </a:endParaRPr>
          </a:p>
        </p:txBody>
      </p:sp>
      <p:sp>
        <p:nvSpPr>
          <p:cNvPr id="32" name="五边形 31"/>
          <p:cNvSpPr/>
          <p:nvPr/>
        </p:nvSpPr>
        <p:spPr>
          <a:xfrm>
            <a:off x="3410670" y="1984489"/>
            <a:ext cx="2655449" cy="902811"/>
          </a:xfrm>
          <a:prstGeom prst="homePlate">
            <a:avLst/>
          </a:prstGeom>
          <a:solidFill>
            <a:srgbClr val="F7F7F7"/>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altLang="zh-CN" sz="1867" b="0" i="0" u="none" strike="noStrike" kern="0" cap="none" spc="0" normalizeH="0" baseline="0" noProof="0" dirty="0">
              <a:ln>
                <a:noFill/>
              </a:ln>
              <a:solidFill>
                <a:schemeClr val="tx2">
                  <a:lumMod val="50000"/>
                </a:schemeClr>
              </a:solidFill>
              <a:effectLst/>
              <a:uLnTx/>
              <a:uFillTx/>
              <a:cs typeface="+mn-ea"/>
              <a:sym typeface="+mn-lt"/>
            </a:endParaRPr>
          </a:p>
        </p:txBody>
      </p:sp>
      <p:sp>
        <p:nvSpPr>
          <p:cNvPr id="33" name="五边形 32"/>
          <p:cNvSpPr/>
          <p:nvPr/>
        </p:nvSpPr>
        <p:spPr>
          <a:xfrm>
            <a:off x="6170009" y="1984489"/>
            <a:ext cx="2655449" cy="902811"/>
          </a:xfrm>
          <a:prstGeom prst="homePlate">
            <a:avLst/>
          </a:prstGeom>
          <a:solidFill>
            <a:srgbClr val="E1AB0B"/>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altLang="zh-CN" sz="1867" b="0" i="0" u="none" strike="noStrike" kern="0" cap="none" spc="0" normalizeH="0" baseline="0" noProof="0" dirty="0">
              <a:ln>
                <a:noFill/>
              </a:ln>
              <a:solidFill>
                <a:schemeClr val="bg1"/>
              </a:solidFill>
              <a:effectLst/>
              <a:uLnTx/>
              <a:uFillTx/>
              <a:cs typeface="+mn-ea"/>
              <a:sym typeface="+mn-lt"/>
            </a:endParaRPr>
          </a:p>
        </p:txBody>
      </p:sp>
      <p:sp>
        <p:nvSpPr>
          <p:cNvPr id="34" name="矩形 33"/>
          <p:cNvSpPr/>
          <p:nvPr/>
        </p:nvSpPr>
        <p:spPr>
          <a:xfrm>
            <a:off x="651331" y="3040844"/>
            <a:ext cx="2655451" cy="3084492"/>
          </a:xfrm>
          <a:prstGeom prst="rect">
            <a:avLst/>
          </a:prstGeom>
          <a:noFill/>
          <a:ln w="25400" cap="flat" cmpd="sng" algn="ctr">
            <a:solidFill>
              <a:srgbClr val="E1AB0B"/>
            </a:solid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p:txBody>
      </p:sp>
      <p:sp>
        <p:nvSpPr>
          <p:cNvPr id="35" name="矩形 34"/>
          <p:cNvSpPr/>
          <p:nvPr/>
        </p:nvSpPr>
        <p:spPr>
          <a:xfrm>
            <a:off x="3410670" y="3040844"/>
            <a:ext cx="2655449" cy="3084492"/>
          </a:xfrm>
          <a:prstGeom prst="rect">
            <a:avLst/>
          </a:prstGeom>
          <a:noFill/>
          <a:ln w="25400" cap="flat" cmpd="sng" algn="ctr">
            <a:solidFill>
              <a:srgbClr val="F7F7F7"/>
            </a:solid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p:txBody>
      </p:sp>
      <p:sp>
        <p:nvSpPr>
          <p:cNvPr id="36" name="矩形 35"/>
          <p:cNvSpPr/>
          <p:nvPr/>
        </p:nvSpPr>
        <p:spPr>
          <a:xfrm>
            <a:off x="6170008" y="3040844"/>
            <a:ext cx="2655451" cy="3084492"/>
          </a:xfrm>
          <a:prstGeom prst="rect">
            <a:avLst/>
          </a:prstGeom>
          <a:noFill/>
          <a:ln w="25400" cap="flat" cmpd="sng" algn="ctr">
            <a:solidFill>
              <a:srgbClr val="E1AB0B"/>
            </a:solid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p:txBody>
      </p:sp>
      <p:sp>
        <p:nvSpPr>
          <p:cNvPr id="37" name="五边形 36"/>
          <p:cNvSpPr/>
          <p:nvPr/>
        </p:nvSpPr>
        <p:spPr>
          <a:xfrm>
            <a:off x="8929348" y="1984489"/>
            <a:ext cx="2655449" cy="902811"/>
          </a:xfrm>
          <a:prstGeom prst="homePlate">
            <a:avLst/>
          </a:prstGeom>
          <a:solidFill>
            <a:srgbClr val="F7F7F7"/>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altLang="zh-CN" sz="1867" b="0" i="0" u="none" strike="noStrike" kern="0" cap="none" spc="0" normalizeH="0" baseline="0" noProof="0" dirty="0">
              <a:ln>
                <a:noFill/>
              </a:ln>
              <a:solidFill>
                <a:schemeClr val="tx2">
                  <a:lumMod val="50000"/>
                </a:schemeClr>
              </a:solidFill>
              <a:effectLst/>
              <a:uLnTx/>
              <a:uFillTx/>
              <a:cs typeface="+mn-ea"/>
              <a:sym typeface="+mn-lt"/>
            </a:endParaRPr>
          </a:p>
        </p:txBody>
      </p:sp>
      <p:sp>
        <p:nvSpPr>
          <p:cNvPr id="38" name="文本框 8"/>
          <p:cNvSpPr txBox="1"/>
          <p:nvPr/>
        </p:nvSpPr>
        <p:spPr>
          <a:xfrm>
            <a:off x="9066600" y="3128692"/>
            <a:ext cx="2518195" cy="23325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标题数字等都可以通过点击和重新输入进行更改，顶部“开始”面板中可以对字体、字号、颜色、行距等进行修改。建议正文</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10</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号字，</a:t>
            </a:r>
            <a:r>
              <a:rPr kumimoji="0" lang="en-US" altLang="zh-CN"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1.3</a:t>
            </a:r>
            <a:r>
              <a:rPr kumimoji="0" lang="zh-CN" altLang="en-US" sz="1333" b="0"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倍字间距。</a:t>
            </a:r>
          </a:p>
        </p:txBody>
      </p:sp>
      <p:sp>
        <p:nvSpPr>
          <p:cNvPr id="39" name="矩形 38"/>
          <p:cNvSpPr/>
          <p:nvPr/>
        </p:nvSpPr>
        <p:spPr>
          <a:xfrm>
            <a:off x="8929345" y="3040844"/>
            <a:ext cx="2655451" cy="3084492"/>
          </a:xfrm>
          <a:prstGeom prst="rect">
            <a:avLst/>
          </a:prstGeom>
          <a:noFill/>
          <a:ln w="25400" cap="flat" cmpd="sng" algn="ctr">
            <a:solidFill>
              <a:srgbClr val="F7F7F7"/>
            </a:solidFill>
            <a:prstDash val="solid"/>
          </a:ln>
          <a:effectLst/>
        </p:spPr>
        <p:txBody>
          <a:bodyPr rtlCol="0" anchor="ctr"/>
          <a:lstStyle/>
          <a:p>
            <a:pPr marL="0" marR="0" lvl="0" indent="0" algn="ctr" defTabSz="60963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p:txBody>
      </p:sp>
      <p:sp>
        <p:nvSpPr>
          <p:cNvPr id="40" name="矩形 39"/>
          <p:cNvSpPr/>
          <p:nvPr/>
        </p:nvSpPr>
        <p:spPr>
          <a:xfrm>
            <a:off x="651331" y="1980925"/>
            <a:ext cx="2230267" cy="872098"/>
          </a:xfrm>
          <a:prstGeom prst="rect">
            <a:avLst/>
          </a:prstGeom>
        </p:spPr>
        <p:txBody>
          <a:bodyPr wrap="square">
            <a:spAutoFit/>
          </a:bodyPr>
          <a:lstStyle/>
          <a:p>
            <a:pPr marL="0" marR="0" lvl="0" indent="0" defTabSz="60963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bg1"/>
                </a:solidFill>
                <a:effectLst/>
                <a:uLnTx/>
                <a:uFillTx/>
                <a:cs typeface="+mn-ea"/>
                <a:sym typeface="+mn-lt"/>
              </a:rPr>
              <a:t>Part 1</a:t>
            </a:r>
          </a:p>
          <a:p>
            <a:pPr marL="0" marR="0" lvl="0" indent="0" defTabSz="609630" eaLnBrk="1" fontAlgn="auto" latinLnBrk="0" hangingPunct="1">
              <a:lnSpc>
                <a:spcPct val="100000"/>
              </a:lnSpc>
              <a:spcBef>
                <a:spcPts val="0"/>
              </a:spcBef>
              <a:spcAft>
                <a:spcPts val="0"/>
              </a:spcAft>
              <a:buClrTx/>
              <a:buSzTx/>
              <a:buFontTx/>
              <a:buNone/>
              <a:tabLst/>
              <a:defRPr/>
            </a:pPr>
            <a:r>
              <a:rPr kumimoji="0" lang="zh-CN" altLang="en-US" sz="1867"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rPr>
              <a:t>点击此处添加标题</a:t>
            </a:r>
            <a:endParaRPr kumimoji="0" lang="en-US" altLang="zh-CN" sz="1867" b="0" i="0" u="none" strike="noStrike" kern="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ea"/>
              <a:sym typeface="+mn-lt"/>
            </a:endParaRPr>
          </a:p>
        </p:txBody>
      </p:sp>
      <p:sp>
        <p:nvSpPr>
          <p:cNvPr id="41" name="矩形 40"/>
          <p:cNvSpPr/>
          <p:nvPr/>
        </p:nvSpPr>
        <p:spPr>
          <a:xfrm>
            <a:off x="3410669" y="2018124"/>
            <a:ext cx="2230267" cy="872098"/>
          </a:xfrm>
          <a:prstGeom prst="rect">
            <a:avLst/>
          </a:prstGeom>
        </p:spPr>
        <p:txBody>
          <a:bodyPr wrap="square">
            <a:spAutoFit/>
          </a:bodyPr>
          <a:lstStyle/>
          <a:p>
            <a:pPr marL="0" marR="0" lvl="0" indent="0" defTabSz="60963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tx2">
                    <a:lumMod val="50000"/>
                  </a:schemeClr>
                </a:solidFill>
                <a:effectLst/>
                <a:uLnTx/>
                <a:uFillTx/>
                <a:cs typeface="+mn-ea"/>
                <a:sym typeface="+mn-lt"/>
              </a:rPr>
              <a:t>Part 2</a:t>
            </a:r>
          </a:p>
          <a:p>
            <a:pPr defTabSz="609630">
              <a:defRPr/>
            </a:pPr>
            <a:r>
              <a:rPr lang="zh-CN" altLang="en-US" sz="1867" kern="0" dirty="0">
                <a:solidFill>
                  <a:schemeClr val="tx2">
                    <a:lumMod val="50000"/>
                  </a:schemeClr>
                </a:solidFill>
                <a:latin typeface="方正姚体" panose="02010601030101010101" pitchFamily="2" charset="-122"/>
                <a:ea typeface="方正姚体" panose="02010601030101010101" pitchFamily="2" charset="-122"/>
                <a:cs typeface="+mn-ea"/>
                <a:sym typeface="+mn-lt"/>
              </a:rPr>
              <a:t>点击此处添加标题</a:t>
            </a:r>
            <a:endParaRPr lang="en-US" altLang="zh-CN" sz="1867" kern="0" dirty="0">
              <a:solidFill>
                <a:schemeClr val="tx2">
                  <a:lumMod val="50000"/>
                </a:schemeClr>
              </a:solidFill>
              <a:latin typeface="方正姚体" panose="02010601030101010101" pitchFamily="2" charset="-122"/>
              <a:ea typeface="方正姚体" panose="02010601030101010101" pitchFamily="2" charset="-122"/>
              <a:cs typeface="+mn-ea"/>
              <a:sym typeface="+mn-lt"/>
            </a:endParaRPr>
          </a:p>
        </p:txBody>
      </p:sp>
      <p:sp>
        <p:nvSpPr>
          <p:cNvPr id="42" name="矩形 41"/>
          <p:cNvSpPr/>
          <p:nvPr/>
        </p:nvSpPr>
        <p:spPr>
          <a:xfrm>
            <a:off x="6170008" y="1980925"/>
            <a:ext cx="2230267" cy="872098"/>
          </a:xfrm>
          <a:prstGeom prst="rect">
            <a:avLst/>
          </a:prstGeom>
        </p:spPr>
        <p:txBody>
          <a:bodyPr wrap="square">
            <a:spAutoFit/>
          </a:bodyPr>
          <a:lstStyle/>
          <a:p>
            <a:pPr marL="0" marR="0" lvl="0" indent="0" defTabSz="60963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bg1"/>
                </a:solidFill>
                <a:effectLst/>
                <a:uLnTx/>
                <a:uFillTx/>
                <a:cs typeface="+mn-ea"/>
                <a:sym typeface="+mn-lt"/>
              </a:rPr>
              <a:t>Part 3</a:t>
            </a:r>
          </a:p>
          <a:p>
            <a:pPr defTabSz="609630">
              <a:defRPr/>
            </a:pPr>
            <a:r>
              <a:rPr lang="zh-CN" altLang="en-US" sz="1867" kern="0" dirty="0">
                <a:solidFill>
                  <a:schemeClr val="bg1"/>
                </a:solidFill>
                <a:latin typeface="方正姚体" panose="02010601030101010101" pitchFamily="2" charset="-122"/>
                <a:ea typeface="方正姚体" panose="02010601030101010101" pitchFamily="2" charset="-122"/>
                <a:cs typeface="+mn-ea"/>
                <a:sym typeface="+mn-lt"/>
              </a:rPr>
              <a:t>点击此处添加标题</a:t>
            </a:r>
            <a:endParaRPr lang="en-US" altLang="zh-CN" sz="1867" kern="0" dirty="0">
              <a:solidFill>
                <a:schemeClr val="bg1"/>
              </a:solidFill>
              <a:latin typeface="方正姚体" panose="02010601030101010101" pitchFamily="2" charset="-122"/>
              <a:ea typeface="方正姚体" panose="02010601030101010101" pitchFamily="2" charset="-122"/>
              <a:cs typeface="+mn-ea"/>
              <a:sym typeface="+mn-lt"/>
            </a:endParaRPr>
          </a:p>
        </p:txBody>
      </p:sp>
      <p:sp>
        <p:nvSpPr>
          <p:cNvPr id="43" name="矩形 42"/>
          <p:cNvSpPr/>
          <p:nvPr/>
        </p:nvSpPr>
        <p:spPr>
          <a:xfrm>
            <a:off x="8929347" y="2005296"/>
            <a:ext cx="2230267" cy="872098"/>
          </a:xfrm>
          <a:prstGeom prst="rect">
            <a:avLst/>
          </a:prstGeom>
        </p:spPr>
        <p:txBody>
          <a:bodyPr wrap="square">
            <a:spAutoFit/>
          </a:bodyPr>
          <a:lstStyle/>
          <a:p>
            <a:pPr marL="0" marR="0" lvl="0" indent="0" defTabSz="60963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chemeClr val="tx2">
                    <a:lumMod val="50000"/>
                  </a:schemeClr>
                </a:solidFill>
                <a:effectLst/>
                <a:uLnTx/>
                <a:uFillTx/>
                <a:cs typeface="+mn-ea"/>
                <a:sym typeface="+mn-lt"/>
              </a:rPr>
              <a:t>Part 4</a:t>
            </a:r>
          </a:p>
          <a:p>
            <a:pPr defTabSz="609630">
              <a:defRPr/>
            </a:pPr>
            <a:r>
              <a:rPr lang="zh-CN" altLang="en-US" sz="1867" kern="0" dirty="0">
                <a:solidFill>
                  <a:schemeClr val="tx2">
                    <a:lumMod val="50000"/>
                  </a:schemeClr>
                </a:solidFill>
                <a:latin typeface="方正姚体" panose="02010601030101010101" pitchFamily="2" charset="-122"/>
                <a:ea typeface="方正姚体" panose="02010601030101010101" pitchFamily="2" charset="-122"/>
                <a:cs typeface="+mn-ea"/>
                <a:sym typeface="+mn-lt"/>
              </a:rPr>
              <a:t>点击此处添加标题</a:t>
            </a:r>
            <a:endParaRPr lang="en-US" altLang="zh-CN" sz="1867" kern="0" dirty="0">
              <a:solidFill>
                <a:schemeClr val="tx2">
                  <a:lumMod val="50000"/>
                </a:schemeClr>
              </a:solidFill>
              <a:latin typeface="方正姚体" panose="02010601030101010101" pitchFamily="2" charset="-122"/>
              <a:ea typeface="方正姚体" panose="02010601030101010101" pitchFamily="2" charset="-122"/>
              <a:cs typeface="+mn-ea"/>
              <a:sym typeface="+mn-lt"/>
            </a:endParaRPr>
          </a:p>
        </p:txBody>
      </p:sp>
    </p:spTree>
    <p:extLst>
      <p:ext uri="{BB962C8B-B14F-4D97-AF65-F5344CB8AC3E}">
        <p14:creationId xmlns:p14="http://schemas.microsoft.com/office/powerpoint/2010/main" val="4027551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3" name="组合 32"/>
          <p:cNvGrpSpPr/>
          <p:nvPr/>
        </p:nvGrpSpPr>
        <p:grpSpPr>
          <a:xfrm>
            <a:off x="4482462" y="1411201"/>
            <a:ext cx="3334969" cy="3334971"/>
            <a:chOff x="3457509" y="2749938"/>
            <a:chExt cx="1938696" cy="1938697"/>
          </a:xfrm>
        </p:grpSpPr>
        <p:pic>
          <p:nvPicPr>
            <p:cNvPr id="34" name="图片 33"/>
            <p:cNvPicPr>
              <a:picLocks noChangeAspect="1"/>
            </p:cNvPicPr>
            <p:nvPr/>
          </p:nvPicPr>
          <p:blipFill>
            <a:blip r:embed="rId3"/>
            <a:srcRect b="40455"/>
            <a:stretch>
              <a:fillRect/>
            </a:stretch>
          </p:blipFill>
          <p:spPr>
            <a:xfrm>
              <a:off x="3457509" y="2749938"/>
              <a:ext cx="1938696" cy="1154404"/>
            </a:xfrm>
            <a:custGeom>
              <a:avLst/>
              <a:gdLst>
                <a:gd name="connsiteX0" fmla="*/ 0 w 1938696"/>
                <a:gd name="connsiteY0" fmla="*/ 0 h 1154404"/>
                <a:gd name="connsiteX1" fmla="*/ 1938696 w 1938696"/>
                <a:gd name="connsiteY1" fmla="*/ 0 h 1154404"/>
                <a:gd name="connsiteX2" fmla="*/ 1938696 w 1938696"/>
                <a:gd name="connsiteY2" fmla="*/ 1154404 h 1154404"/>
                <a:gd name="connsiteX3" fmla="*/ 0 w 1938696"/>
                <a:gd name="connsiteY3" fmla="*/ 1154404 h 1154404"/>
                <a:gd name="connsiteX4" fmla="*/ 0 w 1938696"/>
                <a:gd name="connsiteY4" fmla="*/ 0 h 1154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154404">
                  <a:moveTo>
                    <a:pt x="0" y="0"/>
                  </a:moveTo>
                  <a:lnTo>
                    <a:pt x="1938696" y="0"/>
                  </a:lnTo>
                  <a:lnTo>
                    <a:pt x="1938696" y="1154404"/>
                  </a:lnTo>
                  <a:lnTo>
                    <a:pt x="0" y="1154404"/>
                  </a:lnTo>
                  <a:lnTo>
                    <a:pt x="0" y="0"/>
                  </a:lnTo>
                  <a:close/>
                </a:path>
              </a:pathLst>
            </a:custGeom>
          </p:spPr>
        </p:pic>
        <p:pic>
          <p:nvPicPr>
            <p:cNvPr id="35" name="图片 34"/>
            <p:cNvPicPr>
              <a:picLocks noChangeAspect="1"/>
            </p:cNvPicPr>
            <p:nvPr/>
          </p:nvPicPr>
          <p:blipFill>
            <a:blip r:embed="rId3"/>
            <a:srcRect t="91738"/>
            <a:stretch>
              <a:fillRect/>
            </a:stretch>
          </p:blipFill>
          <p:spPr>
            <a:xfrm>
              <a:off x="3457509" y="4528458"/>
              <a:ext cx="1938696" cy="160177"/>
            </a:xfrm>
            <a:custGeom>
              <a:avLst/>
              <a:gdLst>
                <a:gd name="connsiteX0" fmla="*/ 0 w 1938696"/>
                <a:gd name="connsiteY0" fmla="*/ 0 h 160177"/>
                <a:gd name="connsiteX1" fmla="*/ 1938696 w 1938696"/>
                <a:gd name="connsiteY1" fmla="*/ 0 h 160177"/>
                <a:gd name="connsiteX2" fmla="*/ 1938696 w 1938696"/>
                <a:gd name="connsiteY2" fmla="*/ 160177 h 160177"/>
                <a:gd name="connsiteX3" fmla="*/ 0 w 1938696"/>
                <a:gd name="connsiteY3" fmla="*/ 160177 h 160177"/>
                <a:gd name="connsiteX4" fmla="*/ 0 w 1938696"/>
                <a:gd name="connsiteY4" fmla="*/ 0 h 16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696" h="160177">
                  <a:moveTo>
                    <a:pt x="0" y="0"/>
                  </a:moveTo>
                  <a:lnTo>
                    <a:pt x="1938696" y="0"/>
                  </a:lnTo>
                  <a:lnTo>
                    <a:pt x="1938696" y="160177"/>
                  </a:lnTo>
                  <a:lnTo>
                    <a:pt x="0" y="160177"/>
                  </a:lnTo>
                  <a:lnTo>
                    <a:pt x="0" y="0"/>
                  </a:lnTo>
                  <a:close/>
                </a:path>
              </a:pathLst>
            </a:custGeom>
          </p:spPr>
        </p:pic>
      </p:grpSp>
      <p:sp>
        <p:nvSpPr>
          <p:cNvPr id="36" name="文本框 35"/>
          <p:cNvSpPr txBox="1"/>
          <p:nvPr/>
        </p:nvSpPr>
        <p:spPr>
          <a:xfrm>
            <a:off x="4367197" y="3358807"/>
            <a:ext cx="3625663" cy="1107996"/>
          </a:xfrm>
          <a:prstGeom prst="rect">
            <a:avLst/>
          </a:prstGeom>
          <a:noFill/>
        </p:spPr>
        <p:txBody>
          <a:bodyPr wrap="square" rtlCol="0">
            <a:spAutoFit/>
          </a:bodyPr>
          <a:lstStyle/>
          <a:p>
            <a:r>
              <a:rPr lang="zh-CN" altLang="en-US" sz="6600" b="1" dirty="0">
                <a:solidFill>
                  <a:prstClr val="white"/>
                </a:solidFill>
                <a:latin typeface="方正姚体" panose="02010601030101010101" pitchFamily="2" charset="-122"/>
                <a:ea typeface="方正姚体" panose="02010601030101010101" pitchFamily="2" charset="-122"/>
              </a:rPr>
              <a:t>未来展望</a:t>
            </a:r>
          </a:p>
        </p:txBody>
      </p:sp>
      <p:sp>
        <p:nvSpPr>
          <p:cNvPr id="37" name="文本框 36"/>
          <p:cNvSpPr txBox="1"/>
          <p:nvPr/>
        </p:nvSpPr>
        <p:spPr>
          <a:xfrm>
            <a:off x="5432101" y="1977547"/>
            <a:ext cx="2347013" cy="1569660"/>
          </a:xfrm>
          <a:prstGeom prst="rect">
            <a:avLst/>
          </a:prstGeom>
          <a:noFill/>
        </p:spPr>
        <p:txBody>
          <a:bodyPr wrap="square" rtlCol="0">
            <a:spAutoFit/>
          </a:bodyPr>
          <a:lstStyle/>
          <a:p>
            <a:r>
              <a:rPr lang="en-US" altLang="zh-CN" sz="9600" b="1" dirty="0">
                <a:solidFill>
                  <a:prstClr val="white"/>
                </a:solidFill>
                <a:latin typeface="方正姚体" panose="02010601030101010101" pitchFamily="2" charset="-122"/>
                <a:ea typeface="方正姚体" panose="02010601030101010101" pitchFamily="2" charset="-122"/>
              </a:rPr>
              <a:t>04</a:t>
            </a:r>
            <a:endParaRPr lang="zh-CN" altLang="en-US" sz="9600" b="1" dirty="0">
              <a:solidFill>
                <a:prstClr val="white"/>
              </a:solidFill>
              <a:latin typeface="方正姚体" panose="02010601030101010101" pitchFamily="2" charset="-122"/>
              <a:ea typeface="方正姚体" panose="02010601030101010101" pitchFamily="2" charset="-122"/>
            </a:endParaRPr>
          </a:p>
        </p:txBody>
      </p:sp>
      <p:cxnSp>
        <p:nvCxnSpPr>
          <p:cNvPr id="38" name="直接连接符 37"/>
          <p:cNvCxnSpPr/>
          <p:nvPr/>
        </p:nvCxnSpPr>
        <p:spPr>
          <a:xfrm flipV="1">
            <a:off x="7812626" y="1135974"/>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399469" y="4746172"/>
            <a:ext cx="612467" cy="5337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7549189" y="1382594"/>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3741322" y="4469819"/>
            <a:ext cx="319642" cy="2785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noChangeAspect="1"/>
          </p:cNvPicPr>
          <p:nvPr/>
        </p:nvPicPr>
        <p:blipFill>
          <a:blip r:embed="rId4"/>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5"/>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6"/>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5"/>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4"/>
          <a:stretch>
            <a:fillRect/>
          </a:stretch>
        </p:blipFill>
        <p:spPr>
          <a:xfrm rot="18092221">
            <a:off x="-433952" y="5379369"/>
            <a:ext cx="2318592" cy="1308881"/>
          </a:xfrm>
          <a:prstGeom prst="rect">
            <a:avLst/>
          </a:prstGeom>
          <a:effectLst>
            <a:softEdge rad="317500"/>
          </a:effectLst>
        </p:spPr>
      </p:pic>
    </p:spTree>
    <p:extLst>
      <p:ext uri="{BB962C8B-B14F-4D97-AF65-F5344CB8AC3E}">
        <p14:creationId xmlns:p14="http://schemas.microsoft.com/office/powerpoint/2010/main" val="3087881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新年部门工作规划</a:t>
            </a:r>
          </a:p>
        </p:txBody>
      </p:sp>
      <p:grpSp>
        <p:nvGrpSpPr>
          <p:cNvPr id="10" name="组合 9"/>
          <p:cNvGrpSpPr/>
          <p:nvPr/>
        </p:nvGrpSpPr>
        <p:grpSpPr>
          <a:xfrm>
            <a:off x="7749755" y="535782"/>
            <a:ext cx="779521" cy="159656"/>
            <a:chOff x="8066812" y="1215459"/>
            <a:chExt cx="1077188" cy="210681"/>
          </a:xfrm>
        </p:grpSpPr>
        <p:cxnSp>
          <p:nvCxnSpPr>
            <p:cNvPr id="11" name="直接连接符 10"/>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590322" y="537810"/>
            <a:ext cx="779521" cy="159656"/>
            <a:chOff x="8066812" y="1215459"/>
            <a:chExt cx="1077188" cy="210681"/>
          </a:xfrm>
          <a:scene3d>
            <a:camera prst="orthographicFront">
              <a:rot lat="0" lon="0" rev="10800000"/>
            </a:camera>
            <a:lightRig rig="threePt" dir="t"/>
          </a:scene3d>
        </p:grpSpPr>
        <p:cxnSp>
          <p:nvCxnSpPr>
            <p:cNvPr id="16" name="直接连接符 15"/>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圆角矩形 8"/>
          <p:cNvSpPr/>
          <p:nvPr/>
        </p:nvSpPr>
        <p:spPr>
          <a:xfrm>
            <a:off x="793880" y="1814824"/>
            <a:ext cx="2458964" cy="4587012"/>
          </a:xfrm>
          <a:prstGeom prst="roundRect">
            <a:avLst>
              <a:gd name="adj" fmla="val 9409"/>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accent1"/>
              </a:solidFill>
              <a:effectLst/>
              <a:uLnTx/>
              <a:uFillTx/>
              <a:cs typeface="+mn-ea"/>
              <a:sym typeface="+mn-lt"/>
            </a:endParaRPr>
          </a:p>
        </p:txBody>
      </p:sp>
      <p:sp>
        <p:nvSpPr>
          <p:cNvPr id="14" name="圆角矩形 13"/>
          <p:cNvSpPr/>
          <p:nvPr/>
        </p:nvSpPr>
        <p:spPr>
          <a:xfrm>
            <a:off x="3474165" y="1814824"/>
            <a:ext cx="2458964" cy="4587012"/>
          </a:xfrm>
          <a:prstGeom prst="roundRect">
            <a:avLst>
              <a:gd name="adj" fmla="val 940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accent1"/>
              </a:solidFill>
              <a:effectLst/>
              <a:uLnTx/>
              <a:uFillTx/>
              <a:cs typeface="+mn-ea"/>
              <a:sym typeface="+mn-lt"/>
            </a:endParaRPr>
          </a:p>
        </p:txBody>
      </p:sp>
      <p:sp>
        <p:nvSpPr>
          <p:cNvPr id="15" name="圆角矩形 14"/>
          <p:cNvSpPr/>
          <p:nvPr/>
        </p:nvSpPr>
        <p:spPr>
          <a:xfrm>
            <a:off x="6154452" y="1814824"/>
            <a:ext cx="2458964" cy="4587012"/>
          </a:xfrm>
          <a:prstGeom prst="roundRect">
            <a:avLst>
              <a:gd name="adj" fmla="val 9409"/>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accent1"/>
              </a:solidFill>
              <a:effectLst/>
              <a:uLnTx/>
              <a:uFillTx/>
              <a:cs typeface="+mn-ea"/>
              <a:sym typeface="+mn-lt"/>
            </a:endParaRPr>
          </a:p>
        </p:txBody>
      </p:sp>
      <p:sp>
        <p:nvSpPr>
          <p:cNvPr id="17" name="圆角矩形 16"/>
          <p:cNvSpPr/>
          <p:nvPr/>
        </p:nvSpPr>
        <p:spPr>
          <a:xfrm>
            <a:off x="8834736" y="1814824"/>
            <a:ext cx="2458964" cy="4587012"/>
          </a:xfrm>
          <a:prstGeom prst="roundRect">
            <a:avLst>
              <a:gd name="adj" fmla="val 940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accent1"/>
              </a:solidFill>
              <a:effectLst/>
              <a:uLnTx/>
              <a:uFillTx/>
              <a:cs typeface="+mn-ea"/>
              <a:sym typeface="+mn-lt"/>
            </a:endParaRPr>
          </a:p>
        </p:txBody>
      </p:sp>
      <p:grpSp>
        <p:nvGrpSpPr>
          <p:cNvPr id="19" name="组合 20"/>
          <p:cNvGrpSpPr/>
          <p:nvPr/>
        </p:nvGrpSpPr>
        <p:grpSpPr>
          <a:xfrm>
            <a:off x="793877" y="2298329"/>
            <a:ext cx="1034841" cy="1142245"/>
            <a:chOff x="793877" y="1746786"/>
            <a:chExt cx="1034841" cy="1142245"/>
          </a:xfrm>
          <a:solidFill>
            <a:srgbClr val="F2F2F2"/>
          </a:solidFill>
        </p:grpSpPr>
        <p:sp>
          <p:nvSpPr>
            <p:cNvPr id="20" name="等腰三角形 8"/>
            <p:cNvSpPr/>
            <p:nvPr/>
          </p:nvSpPr>
          <p:spPr>
            <a:xfrm rot="5400000">
              <a:off x="740176" y="1800489"/>
              <a:ext cx="1142245" cy="10348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tx2">
                    <a:lumMod val="50000"/>
                  </a:schemeClr>
                </a:solidFill>
                <a:effectLst/>
                <a:uLnTx/>
                <a:uFillTx/>
                <a:cs typeface="+mn-ea"/>
                <a:sym typeface="+mn-lt"/>
              </a:endParaRPr>
            </a:p>
          </p:txBody>
        </p:sp>
        <p:sp>
          <p:nvSpPr>
            <p:cNvPr id="21" name="文本框 20"/>
            <p:cNvSpPr txBox="1"/>
            <p:nvPr/>
          </p:nvSpPr>
          <p:spPr>
            <a:xfrm>
              <a:off x="793877" y="2037075"/>
              <a:ext cx="530915" cy="502766"/>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chemeClr val="tx2">
                      <a:lumMod val="50000"/>
                    </a:schemeClr>
                  </a:solidFill>
                  <a:effectLst/>
                  <a:uLnTx/>
                  <a:uFillTx/>
                  <a:cs typeface="+mn-ea"/>
                  <a:sym typeface="+mn-lt"/>
                </a:rPr>
                <a:t>01</a:t>
              </a:r>
              <a:endParaRPr kumimoji="0" lang="zh-CN" altLang="en-US" sz="2667" b="1" i="0" u="none" strike="noStrike" kern="0" cap="none" spc="0" normalizeH="0" baseline="0" noProof="0" dirty="0">
                <a:ln>
                  <a:noFill/>
                </a:ln>
                <a:solidFill>
                  <a:schemeClr val="tx2">
                    <a:lumMod val="50000"/>
                  </a:schemeClr>
                </a:solidFill>
                <a:effectLst/>
                <a:uLnTx/>
                <a:uFillTx/>
                <a:cs typeface="+mn-ea"/>
                <a:sym typeface="+mn-lt"/>
              </a:endParaRPr>
            </a:p>
          </p:txBody>
        </p:sp>
      </p:grpSp>
      <p:grpSp>
        <p:nvGrpSpPr>
          <p:cNvPr id="22" name="组合 21"/>
          <p:cNvGrpSpPr/>
          <p:nvPr/>
        </p:nvGrpSpPr>
        <p:grpSpPr>
          <a:xfrm>
            <a:off x="3474163" y="2298329"/>
            <a:ext cx="1034840" cy="1142245"/>
            <a:chOff x="3474163" y="1746786"/>
            <a:chExt cx="1034840" cy="1142245"/>
          </a:xfrm>
          <a:solidFill>
            <a:srgbClr val="E1AB0B"/>
          </a:solidFill>
        </p:grpSpPr>
        <p:sp>
          <p:nvSpPr>
            <p:cNvPr id="23" name="等腰三角形 9"/>
            <p:cNvSpPr/>
            <p:nvPr/>
          </p:nvSpPr>
          <p:spPr>
            <a:xfrm rot="5400000">
              <a:off x="3420461" y="1800489"/>
              <a:ext cx="1142245" cy="10348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cs typeface="+mn-ea"/>
                <a:sym typeface="+mn-lt"/>
              </a:endParaRPr>
            </a:p>
          </p:txBody>
        </p:sp>
        <p:sp>
          <p:nvSpPr>
            <p:cNvPr id="24" name="文本框 23"/>
            <p:cNvSpPr txBox="1"/>
            <p:nvPr/>
          </p:nvSpPr>
          <p:spPr>
            <a:xfrm>
              <a:off x="3474163" y="2037075"/>
              <a:ext cx="566181" cy="502766"/>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FFFF"/>
                  </a:solidFill>
                  <a:effectLst/>
                  <a:uLnTx/>
                  <a:uFillTx/>
                  <a:cs typeface="+mn-ea"/>
                  <a:sym typeface="+mn-lt"/>
                </a:rPr>
                <a:t>02</a:t>
              </a:r>
              <a:endParaRPr kumimoji="0" lang="zh-CN" altLang="en-US" sz="2667" b="1" i="0" u="none" strike="noStrike" kern="0" cap="none" spc="0" normalizeH="0" baseline="0" noProof="0" dirty="0">
                <a:ln>
                  <a:noFill/>
                </a:ln>
                <a:solidFill>
                  <a:srgbClr val="FFFFFF"/>
                </a:solidFill>
                <a:effectLst/>
                <a:uLnTx/>
                <a:uFillTx/>
                <a:cs typeface="+mn-ea"/>
                <a:sym typeface="+mn-lt"/>
              </a:endParaRPr>
            </a:p>
          </p:txBody>
        </p:sp>
      </p:grpSp>
      <p:grpSp>
        <p:nvGrpSpPr>
          <p:cNvPr id="25" name="组合 22"/>
          <p:cNvGrpSpPr/>
          <p:nvPr/>
        </p:nvGrpSpPr>
        <p:grpSpPr>
          <a:xfrm>
            <a:off x="6149628" y="2298329"/>
            <a:ext cx="1039659" cy="1142245"/>
            <a:chOff x="6149628" y="1746786"/>
            <a:chExt cx="1039659" cy="1142245"/>
          </a:xfrm>
          <a:solidFill>
            <a:srgbClr val="F2F2F2"/>
          </a:solidFill>
        </p:grpSpPr>
        <p:sp>
          <p:nvSpPr>
            <p:cNvPr id="26" name="等腰三角形 10"/>
            <p:cNvSpPr/>
            <p:nvPr/>
          </p:nvSpPr>
          <p:spPr>
            <a:xfrm rot="5400000">
              <a:off x="6100745" y="1800489"/>
              <a:ext cx="1142245" cy="10348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chemeClr val="tx2">
                    <a:lumMod val="50000"/>
                  </a:schemeClr>
                </a:solidFill>
                <a:effectLst/>
                <a:uLnTx/>
                <a:uFillTx/>
                <a:cs typeface="+mn-ea"/>
                <a:sym typeface="+mn-lt"/>
              </a:endParaRPr>
            </a:p>
          </p:txBody>
        </p:sp>
        <p:sp>
          <p:nvSpPr>
            <p:cNvPr id="27" name="文本框 26"/>
            <p:cNvSpPr txBox="1"/>
            <p:nvPr/>
          </p:nvSpPr>
          <p:spPr>
            <a:xfrm>
              <a:off x="6149628" y="2037075"/>
              <a:ext cx="530915" cy="502766"/>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chemeClr val="tx2">
                      <a:lumMod val="50000"/>
                    </a:schemeClr>
                  </a:solidFill>
                  <a:effectLst/>
                  <a:uLnTx/>
                  <a:uFillTx/>
                  <a:cs typeface="+mn-ea"/>
                  <a:sym typeface="+mn-lt"/>
                </a:rPr>
                <a:t>03</a:t>
              </a:r>
              <a:endParaRPr kumimoji="0" lang="zh-CN" altLang="en-US" sz="2667" b="1" i="0" u="none" strike="noStrike" kern="0" cap="none" spc="0" normalizeH="0" baseline="0" noProof="0" dirty="0">
                <a:ln>
                  <a:noFill/>
                </a:ln>
                <a:solidFill>
                  <a:schemeClr val="tx2">
                    <a:lumMod val="50000"/>
                  </a:schemeClr>
                </a:solidFill>
                <a:effectLst/>
                <a:uLnTx/>
                <a:uFillTx/>
                <a:cs typeface="+mn-ea"/>
                <a:sym typeface="+mn-lt"/>
              </a:endParaRPr>
            </a:p>
          </p:txBody>
        </p:sp>
      </p:grpSp>
      <p:grpSp>
        <p:nvGrpSpPr>
          <p:cNvPr id="28" name="组合 23"/>
          <p:cNvGrpSpPr/>
          <p:nvPr/>
        </p:nvGrpSpPr>
        <p:grpSpPr>
          <a:xfrm>
            <a:off x="8834733" y="2298329"/>
            <a:ext cx="1034841" cy="1142245"/>
            <a:chOff x="8834733" y="1746786"/>
            <a:chExt cx="1034841" cy="1142245"/>
          </a:xfrm>
          <a:solidFill>
            <a:srgbClr val="E1AB0B"/>
          </a:solidFill>
        </p:grpSpPr>
        <p:sp>
          <p:nvSpPr>
            <p:cNvPr id="29" name="等腰三角形 11"/>
            <p:cNvSpPr/>
            <p:nvPr/>
          </p:nvSpPr>
          <p:spPr>
            <a:xfrm rot="5400000">
              <a:off x="8781032" y="1800489"/>
              <a:ext cx="1142245" cy="10348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cs typeface="+mn-ea"/>
                <a:sym typeface="+mn-lt"/>
              </a:endParaRPr>
            </a:p>
          </p:txBody>
        </p:sp>
        <p:sp>
          <p:nvSpPr>
            <p:cNvPr id="30" name="文本框 29"/>
            <p:cNvSpPr txBox="1"/>
            <p:nvPr/>
          </p:nvSpPr>
          <p:spPr>
            <a:xfrm>
              <a:off x="8834733" y="2037075"/>
              <a:ext cx="566181" cy="502766"/>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FFFF"/>
                  </a:solidFill>
                  <a:effectLst/>
                  <a:uLnTx/>
                  <a:uFillTx/>
                  <a:cs typeface="+mn-ea"/>
                  <a:sym typeface="+mn-lt"/>
                </a:rPr>
                <a:t>04</a:t>
              </a:r>
              <a:endParaRPr kumimoji="0" lang="zh-CN" altLang="en-US" sz="2667" b="1" i="0" u="none" strike="noStrike" kern="0" cap="none" spc="0" normalizeH="0" baseline="0" noProof="0" dirty="0">
                <a:ln>
                  <a:noFill/>
                </a:ln>
                <a:solidFill>
                  <a:srgbClr val="FFFFFF"/>
                </a:solidFill>
                <a:effectLst/>
                <a:uLnTx/>
                <a:uFillTx/>
                <a:cs typeface="+mn-ea"/>
                <a:sym typeface="+mn-lt"/>
              </a:endParaRPr>
            </a:p>
          </p:txBody>
        </p:sp>
      </p:grpSp>
      <p:grpSp>
        <p:nvGrpSpPr>
          <p:cNvPr id="31" name="组 3"/>
          <p:cNvGrpSpPr/>
          <p:nvPr/>
        </p:nvGrpSpPr>
        <p:grpSpPr>
          <a:xfrm>
            <a:off x="905844" y="3763198"/>
            <a:ext cx="2229262" cy="2066875"/>
            <a:chOff x="905844" y="3211655"/>
            <a:chExt cx="2229262" cy="2066875"/>
          </a:xfrm>
        </p:grpSpPr>
        <p:sp>
          <p:nvSpPr>
            <p:cNvPr id="32" name="文本框 31"/>
            <p:cNvSpPr txBox="1"/>
            <p:nvPr/>
          </p:nvSpPr>
          <p:spPr>
            <a:xfrm>
              <a:off x="905844" y="3785814"/>
              <a:ext cx="2229262" cy="1492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lt"/>
                  <a:ea typeface="+mn-ea"/>
                  <a:cs typeface="+mn-ea"/>
                  <a:sym typeface="+mn-lt"/>
                </a:rPr>
                <a:t>标题数字等都可以通过点击和重新输入进行更改，顶部“开始”面板中可以对字体、字号、颜色、行距等进行修改。</a:t>
              </a:r>
              <a:endParaRPr kumimoji="0" lang="en-US" altLang="zh-CN" sz="1400"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3" name="矩形 32"/>
            <p:cNvSpPr/>
            <p:nvPr/>
          </p:nvSpPr>
          <p:spPr>
            <a:xfrm>
              <a:off x="905844" y="3211655"/>
              <a:ext cx="1250663" cy="454292"/>
            </a:xfrm>
            <a:prstGeom prst="rect">
              <a:avLst/>
            </a:prstGeom>
          </p:spPr>
          <p:txBody>
            <a:bodyPr wrap="non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800" b="1" i="0" u="none" strike="noStrike" kern="0" cap="none" spc="0" normalizeH="0" baseline="0" noProof="0">
                  <a:ln>
                    <a:noFill/>
                  </a:ln>
                  <a:solidFill>
                    <a:sysClr val="windowText" lastClr="000000"/>
                  </a:solidFill>
                  <a:effectLst/>
                  <a:uLnTx/>
                  <a:uFillTx/>
                  <a:cs typeface="+mn-ea"/>
                  <a:sym typeface="+mn-lt"/>
                </a:rPr>
                <a:t>TEXT HERE</a:t>
              </a:r>
              <a:endParaRPr kumimoji="0" lang="en-US" altLang="zh-CN" sz="1800" b="1" i="0" u="none" strike="noStrike" kern="0" cap="none" spc="0" normalizeH="0" baseline="0" noProof="0" dirty="0">
                <a:ln>
                  <a:noFill/>
                </a:ln>
                <a:solidFill>
                  <a:sysClr val="windowText" lastClr="000000"/>
                </a:solidFill>
                <a:effectLst/>
                <a:uLnTx/>
                <a:uFillTx/>
                <a:cs typeface="+mn-ea"/>
                <a:sym typeface="+mn-lt"/>
              </a:endParaRPr>
            </a:p>
          </p:txBody>
        </p:sp>
      </p:grpSp>
      <p:grpSp>
        <p:nvGrpSpPr>
          <p:cNvPr id="34" name="组 45"/>
          <p:cNvGrpSpPr/>
          <p:nvPr/>
        </p:nvGrpSpPr>
        <p:grpSpPr>
          <a:xfrm>
            <a:off x="3589016" y="3767691"/>
            <a:ext cx="2229262" cy="2066875"/>
            <a:chOff x="905844" y="3211655"/>
            <a:chExt cx="2229262" cy="2066875"/>
          </a:xfrm>
        </p:grpSpPr>
        <p:sp>
          <p:nvSpPr>
            <p:cNvPr id="35" name="文本框 34"/>
            <p:cNvSpPr txBox="1"/>
            <p:nvPr/>
          </p:nvSpPr>
          <p:spPr>
            <a:xfrm>
              <a:off x="905844" y="3785814"/>
              <a:ext cx="2229262" cy="1492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lt"/>
                  <a:ea typeface="+mn-ea"/>
                  <a:cs typeface="+mn-ea"/>
                  <a:sym typeface="+mn-lt"/>
                </a:rPr>
                <a:t>标题数字等都可以通过点击和重新输入进行更改，顶部“开始”面板中可以对字体、字号、颜色、行距等进行修改。</a:t>
              </a:r>
              <a:endParaRPr kumimoji="0" lang="en-US" altLang="zh-CN" sz="1400"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6" name="矩形 35"/>
            <p:cNvSpPr/>
            <p:nvPr/>
          </p:nvSpPr>
          <p:spPr>
            <a:xfrm>
              <a:off x="905844" y="3211655"/>
              <a:ext cx="1250663" cy="454292"/>
            </a:xfrm>
            <a:prstGeom prst="rect">
              <a:avLst/>
            </a:prstGeom>
          </p:spPr>
          <p:txBody>
            <a:bodyPr wrap="non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800" b="1" i="0" u="none" strike="noStrike" kern="0" cap="none" spc="0" normalizeH="0" baseline="0" noProof="0">
                  <a:ln>
                    <a:noFill/>
                  </a:ln>
                  <a:solidFill>
                    <a:sysClr val="windowText" lastClr="000000"/>
                  </a:solidFill>
                  <a:effectLst/>
                  <a:uLnTx/>
                  <a:uFillTx/>
                  <a:cs typeface="+mn-ea"/>
                  <a:sym typeface="+mn-lt"/>
                </a:rPr>
                <a:t>TEXT HERE</a:t>
              </a:r>
              <a:endParaRPr kumimoji="0" lang="en-US" altLang="zh-CN" sz="1800" b="1" i="0" u="none" strike="noStrike" kern="0" cap="none" spc="0" normalizeH="0" baseline="0" noProof="0" dirty="0">
                <a:ln>
                  <a:noFill/>
                </a:ln>
                <a:solidFill>
                  <a:sysClr val="windowText" lastClr="000000"/>
                </a:solidFill>
                <a:effectLst/>
                <a:uLnTx/>
                <a:uFillTx/>
                <a:cs typeface="+mn-ea"/>
                <a:sym typeface="+mn-lt"/>
              </a:endParaRPr>
            </a:p>
          </p:txBody>
        </p:sp>
      </p:grpSp>
      <p:grpSp>
        <p:nvGrpSpPr>
          <p:cNvPr id="37" name="组 48"/>
          <p:cNvGrpSpPr/>
          <p:nvPr/>
        </p:nvGrpSpPr>
        <p:grpSpPr>
          <a:xfrm>
            <a:off x="6281092" y="3767366"/>
            <a:ext cx="2229262" cy="2066875"/>
            <a:chOff x="905844" y="3211655"/>
            <a:chExt cx="2229262" cy="2066875"/>
          </a:xfrm>
        </p:grpSpPr>
        <p:sp>
          <p:nvSpPr>
            <p:cNvPr id="38" name="文本框 37"/>
            <p:cNvSpPr txBox="1"/>
            <p:nvPr/>
          </p:nvSpPr>
          <p:spPr>
            <a:xfrm>
              <a:off x="905844" y="3785814"/>
              <a:ext cx="2229262" cy="1492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lt"/>
                  <a:ea typeface="+mn-ea"/>
                  <a:cs typeface="+mn-ea"/>
                  <a:sym typeface="+mn-lt"/>
                </a:rPr>
                <a:t>标题数字等都可以通过点击和重新输入进行更改，顶部“开始”面板中可以对字体、字号、颜色、行距等进行修改。</a:t>
              </a:r>
              <a:endParaRPr kumimoji="0" lang="en-US" altLang="zh-CN" sz="1400"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9" name="矩形 38"/>
            <p:cNvSpPr/>
            <p:nvPr/>
          </p:nvSpPr>
          <p:spPr>
            <a:xfrm>
              <a:off x="905844" y="3211655"/>
              <a:ext cx="1250663" cy="454292"/>
            </a:xfrm>
            <a:prstGeom prst="rect">
              <a:avLst/>
            </a:prstGeom>
          </p:spPr>
          <p:txBody>
            <a:bodyPr wrap="non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800" b="1" i="0" u="none" strike="noStrike" kern="0" cap="none" spc="0" normalizeH="0" baseline="0" noProof="0">
                  <a:ln>
                    <a:noFill/>
                  </a:ln>
                  <a:solidFill>
                    <a:sysClr val="windowText" lastClr="000000"/>
                  </a:solidFill>
                  <a:effectLst/>
                  <a:uLnTx/>
                  <a:uFillTx/>
                  <a:cs typeface="+mn-ea"/>
                  <a:sym typeface="+mn-lt"/>
                </a:rPr>
                <a:t>TEXT HERE</a:t>
              </a:r>
              <a:endParaRPr kumimoji="0" lang="en-US" altLang="zh-CN" sz="1800" b="1" i="0" u="none" strike="noStrike" kern="0" cap="none" spc="0" normalizeH="0" baseline="0" noProof="0" dirty="0">
                <a:ln>
                  <a:noFill/>
                </a:ln>
                <a:solidFill>
                  <a:sysClr val="windowText" lastClr="000000"/>
                </a:solidFill>
                <a:effectLst/>
                <a:uLnTx/>
                <a:uFillTx/>
                <a:cs typeface="+mn-ea"/>
                <a:sym typeface="+mn-lt"/>
              </a:endParaRPr>
            </a:p>
          </p:txBody>
        </p:sp>
      </p:grpSp>
      <p:grpSp>
        <p:nvGrpSpPr>
          <p:cNvPr id="40" name="组 51"/>
          <p:cNvGrpSpPr/>
          <p:nvPr/>
        </p:nvGrpSpPr>
        <p:grpSpPr>
          <a:xfrm>
            <a:off x="8964264" y="3771859"/>
            <a:ext cx="2229262" cy="2066875"/>
            <a:chOff x="905844" y="3211655"/>
            <a:chExt cx="2229262" cy="2066875"/>
          </a:xfrm>
        </p:grpSpPr>
        <p:sp>
          <p:nvSpPr>
            <p:cNvPr id="41" name="文本框 40"/>
            <p:cNvSpPr txBox="1"/>
            <p:nvPr/>
          </p:nvSpPr>
          <p:spPr>
            <a:xfrm>
              <a:off x="905844" y="3785814"/>
              <a:ext cx="2229262" cy="1492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lt"/>
                  <a:ea typeface="+mn-ea"/>
                  <a:cs typeface="+mn-ea"/>
                  <a:sym typeface="+mn-lt"/>
                </a:rPr>
                <a:t>标题数字等都可以通过点击和重新输入进行更改，顶部“开始”面板中可以对字体、字号、颜色、行距等进行修改。</a:t>
              </a:r>
              <a:endParaRPr kumimoji="0" lang="en-US" altLang="zh-CN" sz="1400"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42" name="矩形 41"/>
            <p:cNvSpPr/>
            <p:nvPr/>
          </p:nvSpPr>
          <p:spPr>
            <a:xfrm>
              <a:off x="905844" y="3211655"/>
              <a:ext cx="1250663" cy="454292"/>
            </a:xfrm>
            <a:prstGeom prst="rect">
              <a:avLst/>
            </a:prstGeom>
          </p:spPr>
          <p:txBody>
            <a:bodyPr wrap="non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800" b="1" i="0" u="none" strike="noStrike" kern="0" cap="none" spc="0" normalizeH="0" baseline="0" noProof="0">
                  <a:ln>
                    <a:noFill/>
                  </a:ln>
                  <a:solidFill>
                    <a:sysClr val="windowText" lastClr="000000"/>
                  </a:solidFill>
                  <a:effectLst/>
                  <a:uLnTx/>
                  <a:uFillTx/>
                  <a:cs typeface="+mn-ea"/>
                  <a:sym typeface="+mn-lt"/>
                </a:rPr>
                <a:t>TEXT HERE</a:t>
              </a:r>
              <a:endParaRPr kumimoji="0" lang="en-US" altLang="zh-CN" sz="1800" b="1" i="0" u="none" strike="noStrike" kern="0" cap="none" spc="0" normalizeH="0" baseline="0" noProof="0" dirty="0">
                <a:ln>
                  <a:noFill/>
                </a:ln>
                <a:solidFill>
                  <a:sysClr val="windowText" lastClr="000000"/>
                </a:solidFill>
                <a:effectLst/>
                <a:uLnTx/>
                <a:uFillTx/>
                <a:cs typeface="+mn-ea"/>
                <a:sym typeface="+mn-lt"/>
              </a:endParaRPr>
            </a:p>
          </p:txBody>
        </p:sp>
      </p:grpSp>
    </p:spTree>
    <p:extLst>
      <p:ext uri="{BB962C8B-B14F-4D97-AF65-F5344CB8AC3E}">
        <p14:creationId xmlns:p14="http://schemas.microsoft.com/office/powerpoint/2010/main" val="1338032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reeform 12"/>
          <p:cNvSpPr>
            <a:spLocks/>
          </p:cNvSpPr>
          <p:nvPr/>
        </p:nvSpPr>
        <p:spPr bwMode="auto">
          <a:xfrm>
            <a:off x="6457950" y="3386138"/>
            <a:ext cx="2901950" cy="3471862"/>
          </a:xfrm>
          <a:custGeom>
            <a:avLst/>
            <a:gdLst>
              <a:gd name="T0" fmla="*/ 0 w 1828"/>
              <a:gd name="T1" fmla="*/ 0 h 2187"/>
              <a:gd name="T2" fmla="*/ 71 w 1828"/>
              <a:gd name="T3" fmla="*/ 0 h 2187"/>
              <a:gd name="T4" fmla="*/ 1828 w 1828"/>
              <a:gd name="T5" fmla="*/ 2187 h 2187"/>
              <a:gd name="T6" fmla="*/ 892 w 1828"/>
              <a:gd name="T7" fmla="*/ 2187 h 2187"/>
              <a:gd name="T8" fmla="*/ 0 w 1828"/>
              <a:gd name="T9" fmla="*/ 0 h 2187"/>
            </a:gdLst>
            <a:ahLst/>
            <a:cxnLst>
              <a:cxn ang="0">
                <a:pos x="T0" y="T1"/>
              </a:cxn>
              <a:cxn ang="0">
                <a:pos x="T2" y="T3"/>
              </a:cxn>
              <a:cxn ang="0">
                <a:pos x="T4" y="T5"/>
              </a:cxn>
              <a:cxn ang="0">
                <a:pos x="T6" y="T7"/>
              </a:cxn>
              <a:cxn ang="0">
                <a:pos x="T8" y="T9"/>
              </a:cxn>
            </a:cxnLst>
            <a:rect l="0" t="0" r="r" b="b"/>
            <a:pathLst>
              <a:path w="1828" h="2187">
                <a:moveTo>
                  <a:pt x="0" y="0"/>
                </a:moveTo>
                <a:lnTo>
                  <a:pt x="71" y="0"/>
                </a:lnTo>
                <a:lnTo>
                  <a:pt x="1828" y="2187"/>
                </a:lnTo>
                <a:lnTo>
                  <a:pt x="892" y="2187"/>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3" name="Freeform 13"/>
          <p:cNvSpPr>
            <a:spLocks/>
          </p:cNvSpPr>
          <p:nvPr/>
        </p:nvSpPr>
        <p:spPr bwMode="auto">
          <a:xfrm>
            <a:off x="6797675" y="3386138"/>
            <a:ext cx="4133850" cy="3471862"/>
          </a:xfrm>
          <a:custGeom>
            <a:avLst/>
            <a:gdLst>
              <a:gd name="T0" fmla="*/ 0 w 2604"/>
              <a:gd name="T1" fmla="*/ 0 h 2187"/>
              <a:gd name="T2" fmla="*/ 71 w 2604"/>
              <a:gd name="T3" fmla="*/ 0 h 2187"/>
              <a:gd name="T4" fmla="*/ 2604 w 2604"/>
              <a:gd name="T5" fmla="*/ 2187 h 2187"/>
              <a:gd name="T6" fmla="*/ 1659 w 2604"/>
              <a:gd name="T7" fmla="*/ 2187 h 2187"/>
              <a:gd name="T8" fmla="*/ 0 w 2604"/>
              <a:gd name="T9" fmla="*/ 0 h 2187"/>
            </a:gdLst>
            <a:ahLst/>
            <a:cxnLst>
              <a:cxn ang="0">
                <a:pos x="T0" y="T1"/>
              </a:cxn>
              <a:cxn ang="0">
                <a:pos x="T2" y="T3"/>
              </a:cxn>
              <a:cxn ang="0">
                <a:pos x="T4" y="T5"/>
              </a:cxn>
              <a:cxn ang="0">
                <a:pos x="T6" y="T7"/>
              </a:cxn>
              <a:cxn ang="0">
                <a:pos x="T8" y="T9"/>
              </a:cxn>
            </a:cxnLst>
            <a:rect l="0" t="0" r="r" b="b"/>
            <a:pathLst>
              <a:path w="2604" h="2187">
                <a:moveTo>
                  <a:pt x="0" y="0"/>
                </a:moveTo>
                <a:lnTo>
                  <a:pt x="71" y="0"/>
                </a:lnTo>
                <a:lnTo>
                  <a:pt x="2604" y="2187"/>
                </a:lnTo>
                <a:lnTo>
                  <a:pt x="1659" y="2187"/>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4" name="Freeform 14"/>
          <p:cNvSpPr>
            <a:spLocks/>
          </p:cNvSpPr>
          <p:nvPr/>
        </p:nvSpPr>
        <p:spPr bwMode="auto">
          <a:xfrm>
            <a:off x="7123113" y="3386138"/>
            <a:ext cx="5068888" cy="3471862"/>
          </a:xfrm>
          <a:custGeom>
            <a:avLst/>
            <a:gdLst>
              <a:gd name="T0" fmla="*/ 3193 w 3193"/>
              <a:gd name="T1" fmla="*/ 2062 h 2187"/>
              <a:gd name="T2" fmla="*/ 3193 w 3193"/>
              <a:gd name="T3" fmla="*/ 2187 h 2187"/>
              <a:gd name="T4" fmla="*/ 2444 w 3193"/>
              <a:gd name="T5" fmla="*/ 2187 h 2187"/>
              <a:gd name="T6" fmla="*/ 0 w 3193"/>
              <a:gd name="T7" fmla="*/ 0 h 2187"/>
              <a:gd name="T8" fmla="*/ 71 w 3193"/>
              <a:gd name="T9" fmla="*/ 0 h 2187"/>
              <a:gd name="T10" fmla="*/ 3193 w 3193"/>
              <a:gd name="T11" fmla="*/ 2062 h 2187"/>
              <a:gd name="connsiteX0" fmla="*/ 222 w 10000"/>
              <a:gd name="connsiteY0" fmla="*/ 0 h 10000"/>
              <a:gd name="connsiteX1" fmla="*/ 10000 w 10000"/>
              <a:gd name="connsiteY1" fmla="*/ 10000 h 10000"/>
              <a:gd name="connsiteX2" fmla="*/ 7654 w 10000"/>
              <a:gd name="connsiteY2" fmla="*/ 10000 h 10000"/>
              <a:gd name="connsiteX3" fmla="*/ 0 w 10000"/>
              <a:gd name="connsiteY3" fmla="*/ 0 h 10000"/>
              <a:gd name="connsiteX4" fmla="*/ 222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222" y="0"/>
                </a:moveTo>
                <a:lnTo>
                  <a:pt x="10000" y="10000"/>
                </a:lnTo>
                <a:lnTo>
                  <a:pt x="7654" y="10000"/>
                </a:lnTo>
                <a:lnTo>
                  <a:pt x="0" y="0"/>
                </a:lnTo>
                <a:lnTo>
                  <a:pt x="222"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5" name="Freeform 9"/>
          <p:cNvSpPr>
            <a:spLocks/>
          </p:cNvSpPr>
          <p:nvPr/>
        </p:nvSpPr>
        <p:spPr bwMode="auto">
          <a:xfrm>
            <a:off x="3118117" y="3375221"/>
            <a:ext cx="2463800" cy="3471862"/>
          </a:xfrm>
          <a:custGeom>
            <a:avLst/>
            <a:gdLst>
              <a:gd name="T0" fmla="*/ 1490 w 1552"/>
              <a:gd name="T1" fmla="*/ 0 h 2187"/>
              <a:gd name="T2" fmla="*/ 1552 w 1552"/>
              <a:gd name="T3" fmla="*/ 0 h 2187"/>
              <a:gd name="T4" fmla="*/ 946 w 1552"/>
              <a:gd name="T5" fmla="*/ 2187 h 2187"/>
              <a:gd name="T6" fmla="*/ 0 w 1552"/>
              <a:gd name="T7" fmla="*/ 2187 h 2187"/>
              <a:gd name="T8" fmla="*/ 1490 w 1552"/>
              <a:gd name="T9" fmla="*/ 0 h 2187"/>
            </a:gdLst>
            <a:ahLst/>
            <a:cxnLst>
              <a:cxn ang="0">
                <a:pos x="T0" y="T1"/>
              </a:cxn>
              <a:cxn ang="0">
                <a:pos x="T2" y="T3"/>
              </a:cxn>
              <a:cxn ang="0">
                <a:pos x="T4" y="T5"/>
              </a:cxn>
              <a:cxn ang="0">
                <a:pos x="T6" y="T7"/>
              </a:cxn>
              <a:cxn ang="0">
                <a:pos x="T8" y="T9"/>
              </a:cxn>
            </a:cxnLst>
            <a:rect l="0" t="0" r="r" b="b"/>
            <a:pathLst>
              <a:path w="1552" h="2187">
                <a:moveTo>
                  <a:pt x="1490" y="0"/>
                </a:moveTo>
                <a:lnTo>
                  <a:pt x="1552" y="0"/>
                </a:lnTo>
                <a:lnTo>
                  <a:pt x="946" y="2187"/>
                </a:lnTo>
                <a:lnTo>
                  <a:pt x="0" y="2187"/>
                </a:lnTo>
                <a:lnTo>
                  <a:pt x="1490" y="0"/>
                </a:ln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6" name="Freeform 10"/>
          <p:cNvSpPr>
            <a:spLocks/>
          </p:cNvSpPr>
          <p:nvPr/>
        </p:nvSpPr>
        <p:spPr bwMode="auto">
          <a:xfrm>
            <a:off x="4655972" y="3375221"/>
            <a:ext cx="1500188" cy="3471862"/>
          </a:xfrm>
          <a:custGeom>
            <a:avLst/>
            <a:gdLst>
              <a:gd name="T0" fmla="*/ 704 w 945"/>
              <a:gd name="T1" fmla="*/ 0 h 2187"/>
              <a:gd name="T2" fmla="*/ 776 w 945"/>
              <a:gd name="T3" fmla="*/ 0 h 2187"/>
              <a:gd name="T4" fmla="*/ 945 w 945"/>
              <a:gd name="T5" fmla="*/ 2187 h 2187"/>
              <a:gd name="T6" fmla="*/ 0 w 945"/>
              <a:gd name="T7" fmla="*/ 2187 h 2187"/>
              <a:gd name="T8" fmla="*/ 704 w 945"/>
              <a:gd name="T9" fmla="*/ 0 h 2187"/>
            </a:gdLst>
            <a:ahLst/>
            <a:cxnLst>
              <a:cxn ang="0">
                <a:pos x="T0" y="T1"/>
              </a:cxn>
              <a:cxn ang="0">
                <a:pos x="T2" y="T3"/>
              </a:cxn>
              <a:cxn ang="0">
                <a:pos x="T4" y="T5"/>
              </a:cxn>
              <a:cxn ang="0">
                <a:pos x="T6" y="T7"/>
              </a:cxn>
              <a:cxn ang="0">
                <a:pos x="T8" y="T9"/>
              </a:cxn>
            </a:cxnLst>
            <a:rect l="0" t="0" r="r" b="b"/>
            <a:pathLst>
              <a:path w="945" h="2187">
                <a:moveTo>
                  <a:pt x="704" y="0"/>
                </a:moveTo>
                <a:lnTo>
                  <a:pt x="776" y="0"/>
                </a:lnTo>
                <a:lnTo>
                  <a:pt x="945" y="2187"/>
                </a:lnTo>
                <a:lnTo>
                  <a:pt x="0" y="2187"/>
                </a:lnTo>
                <a:lnTo>
                  <a:pt x="704" y="0"/>
                </a:ln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7" name="Freeform 11"/>
          <p:cNvSpPr>
            <a:spLocks/>
          </p:cNvSpPr>
          <p:nvPr/>
        </p:nvSpPr>
        <p:spPr bwMode="auto">
          <a:xfrm>
            <a:off x="6099010" y="3375221"/>
            <a:ext cx="1628775" cy="3471862"/>
          </a:xfrm>
          <a:custGeom>
            <a:avLst/>
            <a:gdLst>
              <a:gd name="T0" fmla="*/ 0 w 1026"/>
              <a:gd name="T1" fmla="*/ 0 h 2187"/>
              <a:gd name="T2" fmla="*/ 72 w 1026"/>
              <a:gd name="T3" fmla="*/ 0 h 2187"/>
              <a:gd name="T4" fmla="*/ 1026 w 1026"/>
              <a:gd name="T5" fmla="*/ 2187 h 2187"/>
              <a:gd name="T6" fmla="*/ 90 w 1026"/>
              <a:gd name="T7" fmla="*/ 2187 h 2187"/>
              <a:gd name="T8" fmla="*/ 0 w 1026"/>
              <a:gd name="T9" fmla="*/ 0 h 2187"/>
            </a:gdLst>
            <a:ahLst/>
            <a:cxnLst>
              <a:cxn ang="0">
                <a:pos x="T0" y="T1"/>
              </a:cxn>
              <a:cxn ang="0">
                <a:pos x="T2" y="T3"/>
              </a:cxn>
              <a:cxn ang="0">
                <a:pos x="T4" y="T5"/>
              </a:cxn>
              <a:cxn ang="0">
                <a:pos x="T6" y="T7"/>
              </a:cxn>
              <a:cxn ang="0">
                <a:pos x="T8" y="T9"/>
              </a:cxn>
            </a:cxnLst>
            <a:rect l="0" t="0" r="r" b="b"/>
            <a:pathLst>
              <a:path w="1026" h="2187">
                <a:moveTo>
                  <a:pt x="0" y="0"/>
                </a:moveTo>
                <a:lnTo>
                  <a:pt x="72" y="0"/>
                </a:lnTo>
                <a:lnTo>
                  <a:pt x="1026" y="2187"/>
                </a:lnTo>
                <a:lnTo>
                  <a:pt x="90" y="2187"/>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8" name="Freeform 7"/>
          <p:cNvSpPr>
            <a:spLocks/>
          </p:cNvSpPr>
          <p:nvPr/>
        </p:nvSpPr>
        <p:spPr bwMode="auto">
          <a:xfrm>
            <a:off x="-2730" y="3356173"/>
            <a:ext cx="4956175" cy="3471862"/>
          </a:xfrm>
          <a:custGeom>
            <a:avLst/>
            <a:gdLst>
              <a:gd name="T0" fmla="*/ 3060 w 3122"/>
              <a:gd name="T1" fmla="*/ 0 h 2187"/>
              <a:gd name="T2" fmla="*/ 3122 w 3122"/>
              <a:gd name="T3" fmla="*/ 0 h 2187"/>
              <a:gd name="T4" fmla="*/ 937 w 3122"/>
              <a:gd name="T5" fmla="*/ 2187 h 2187"/>
              <a:gd name="T6" fmla="*/ 0 w 3122"/>
              <a:gd name="T7" fmla="*/ 2187 h 2187"/>
              <a:gd name="T8" fmla="*/ 3060 w 3122"/>
              <a:gd name="T9" fmla="*/ 0 h 2187"/>
            </a:gdLst>
            <a:ahLst/>
            <a:cxnLst>
              <a:cxn ang="0">
                <a:pos x="T0" y="T1"/>
              </a:cxn>
              <a:cxn ang="0">
                <a:pos x="T2" y="T3"/>
              </a:cxn>
              <a:cxn ang="0">
                <a:pos x="T4" y="T5"/>
              </a:cxn>
              <a:cxn ang="0">
                <a:pos x="T6" y="T7"/>
              </a:cxn>
              <a:cxn ang="0">
                <a:pos x="T8" y="T9"/>
              </a:cxn>
            </a:cxnLst>
            <a:rect l="0" t="0" r="r" b="b"/>
            <a:pathLst>
              <a:path w="3122" h="2187">
                <a:moveTo>
                  <a:pt x="3060" y="0"/>
                </a:moveTo>
                <a:lnTo>
                  <a:pt x="3122" y="0"/>
                </a:lnTo>
                <a:lnTo>
                  <a:pt x="937" y="2187"/>
                </a:lnTo>
                <a:lnTo>
                  <a:pt x="0" y="2187"/>
                </a:lnTo>
                <a:lnTo>
                  <a:pt x="3060" y="0"/>
                </a:ln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9" name="Freeform 8"/>
          <p:cNvSpPr>
            <a:spLocks/>
          </p:cNvSpPr>
          <p:nvPr/>
        </p:nvSpPr>
        <p:spPr bwMode="auto">
          <a:xfrm>
            <a:off x="1568895" y="3356173"/>
            <a:ext cx="3709988" cy="3471862"/>
          </a:xfrm>
          <a:custGeom>
            <a:avLst/>
            <a:gdLst>
              <a:gd name="T0" fmla="*/ 2266 w 2337"/>
              <a:gd name="T1" fmla="*/ 0 h 2187"/>
              <a:gd name="T2" fmla="*/ 2337 w 2337"/>
              <a:gd name="T3" fmla="*/ 0 h 2187"/>
              <a:gd name="T4" fmla="*/ 937 w 2337"/>
              <a:gd name="T5" fmla="*/ 2187 h 2187"/>
              <a:gd name="T6" fmla="*/ 0 w 2337"/>
              <a:gd name="T7" fmla="*/ 2187 h 2187"/>
              <a:gd name="T8" fmla="*/ 2266 w 2337"/>
              <a:gd name="T9" fmla="*/ 0 h 2187"/>
            </a:gdLst>
            <a:ahLst/>
            <a:cxnLst>
              <a:cxn ang="0">
                <a:pos x="T0" y="T1"/>
              </a:cxn>
              <a:cxn ang="0">
                <a:pos x="T2" y="T3"/>
              </a:cxn>
              <a:cxn ang="0">
                <a:pos x="T4" y="T5"/>
              </a:cxn>
              <a:cxn ang="0">
                <a:pos x="T6" y="T7"/>
              </a:cxn>
              <a:cxn ang="0">
                <a:pos x="T8" y="T9"/>
              </a:cxn>
            </a:cxnLst>
            <a:rect l="0" t="0" r="r" b="b"/>
            <a:pathLst>
              <a:path w="2337" h="2187">
                <a:moveTo>
                  <a:pt x="2266" y="0"/>
                </a:moveTo>
                <a:lnTo>
                  <a:pt x="2337" y="0"/>
                </a:lnTo>
                <a:lnTo>
                  <a:pt x="937" y="2187"/>
                </a:lnTo>
                <a:lnTo>
                  <a:pt x="0" y="2187"/>
                </a:lnTo>
                <a:lnTo>
                  <a:pt x="2266" y="0"/>
                </a:ln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18" name="Freeform 153"/>
          <p:cNvSpPr>
            <a:spLocks noEditPoints="1"/>
          </p:cNvSpPr>
          <p:nvPr/>
        </p:nvSpPr>
        <p:spPr bwMode="auto">
          <a:xfrm>
            <a:off x="4786228" y="2729293"/>
            <a:ext cx="273677" cy="590067"/>
          </a:xfrm>
          <a:custGeom>
            <a:avLst/>
            <a:gdLst>
              <a:gd name="T0" fmla="*/ 98 w 146"/>
              <a:gd name="T1" fmla="*/ 31 h 313"/>
              <a:gd name="T2" fmla="*/ 91 w 146"/>
              <a:gd name="T3" fmla="*/ 44 h 313"/>
              <a:gd name="T4" fmla="*/ 63 w 146"/>
              <a:gd name="T5" fmla="*/ 43 h 313"/>
              <a:gd name="T6" fmla="*/ 57 w 146"/>
              <a:gd name="T7" fmla="*/ 0 h 313"/>
              <a:gd name="T8" fmla="*/ 77 w 146"/>
              <a:gd name="T9" fmla="*/ 8 h 313"/>
              <a:gd name="T10" fmla="*/ 88 w 146"/>
              <a:gd name="T11" fmla="*/ 6 h 313"/>
              <a:gd name="T12" fmla="*/ 98 w 146"/>
              <a:gd name="T13" fmla="*/ 31 h 313"/>
              <a:gd name="T14" fmla="*/ 98 w 146"/>
              <a:gd name="T15" fmla="*/ 33 h 313"/>
              <a:gd name="T16" fmla="*/ 98 w 146"/>
              <a:gd name="T17" fmla="*/ 31 h 313"/>
              <a:gd name="T18" fmla="*/ 127 w 146"/>
              <a:gd name="T19" fmla="*/ 67 h 313"/>
              <a:gd name="T20" fmla="*/ 119 w 146"/>
              <a:gd name="T21" fmla="*/ 60 h 313"/>
              <a:gd name="T22" fmla="*/ 31 w 146"/>
              <a:gd name="T23" fmla="*/ 62 h 313"/>
              <a:gd name="T24" fmla="*/ 28 w 146"/>
              <a:gd name="T25" fmla="*/ 67 h 313"/>
              <a:gd name="T26" fmla="*/ 50 w 146"/>
              <a:gd name="T27" fmla="*/ 260 h 313"/>
              <a:gd name="T28" fmla="*/ 52 w 146"/>
              <a:gd name="T29" fmla="*/ 310 h 313"/>
              <a:gd name="T30" fmla="*/ 63 w 146"/>
              <a:gd name="T31" fmla="*/ 313 h 313"/>
              <a:gd name="T32" fmla="*/ 72 w 146"/>
              <a:gd name="T33" fmla="*/ 304 h 313"/>
              <a:gd name="T34" fmla="*/ 84 w 146"/>
              <a:gd name="T35" fmla="*/ 260 h 313"/>
              <a:gd name="T36" fmla="*/ 87 w 146"/>
              <a:gd name="T37" fmla="*/ 310 h 313"/>
              <a:gd name="T38" fmla="*/ 97 w 146"/>
              <a:gd name="T39" fmla="*/ 313 h 313"/>
              <a:gd name="T40" fmla="*/ 106 w 146"/>
              <a:gd name="T41" fmla="*/ 304 h 313"/>
              <a:gd name="T42" fmla="*/ 146 w 146"/>
              <a:gd name="T43" fmla="*/ 260 h 313"/>
              <a:gd name="T44" fmla="*/ 113 w 146"/>
              <a:gd name="T45" fmla="*/ 98 h 313"/>
              <a:gd name="T46" fmla="*/ 107 w 146"/>
              <a:gd name="T47" fmla="*/ 109 h 313"/>
              <a:gd name="T48" fmla="*/ 89 w 146"/>
              <a:gd name="T49" fmla="*/ 109 h 313"/>
              <a:gd name="T50" fmla="*/ 86 w 146"/>
              <a:gd name="T51" fmla="*/ 108 h 313"/>
              <a:gd name="T52" fmla="*/ 77 w 146"/>
              <a:gd name="T53" fmla="*/ 117 h 313"/>
              <a:gd name="T54" fmla="*/ 66 w 146"/>
              <a:gd name="T55" fmla="*/ 109 h 313"/>
              <a:gd name="T56" fmla="*/ 48 w 146"/>
              <a:gd name="T57" fmla="*/ 109 h 313"/>
              <a:gd name="T58" fmla="*/ 42 w 146"/>
              <a:gd name="T59" fmla="*/ 98 h 313"/>
              <a:gd name="T60" fmla="*/ 48 w 146"/>
              <a:gd name="T61" fmla="*/ 85 h 313"/>
              <a:gd name="T62" fmla="*/ 48 w 146"/>
              <a:gd name="T63" fmla="*/ 90 h 313"/>
              <a:gd name="T64" fmla="*/ 62 w 146"/>
              <a:gd name="T65" fmla="*/ 95 h 313"/>
              <a:gd name="T66" fmla="*/ 72 w 146"/>
              <a:gd name="T67" fmla="*/ 90 h 313"/>
              <a:gd name="T68" fmla="*/ 74 w 146"/>
              <a:gd name="T69" fmla="*/ 87 h 313"/>
              <a:gd name="T70" fmla="*/ 77 w 146"/>
              <a:gd name="T71" fmla="*/ 87 h 313"/>
              <a:gd name="T72" fmla="*/ 81 w 146"/>
              <a:gd name="T73" fmla="*/ 87 h 313"/>
              <a:gd name="T74" fmla="*/ 83 w 146"/>
              <a:gd name="T75" fmla="*/ 90 h 313"/>
              <a:gd name="T76" fmla="*/ 93 w 146"/>
              <a:gd name="T77" fmla="*/ 95 h 313"/>
              <a:gd name="T78" fmla="*/ 107 w 146"/>
              <a:gd name="T79" fmla="*/ 90 h 313"/>
              <a:gd name="T80" fmla="*/ 107 w 146"/>
              <a:gd name="T81" fmla="*/ 85 h 313"/>
              <a:gd name="T82" fmla="*/ 113 w 146"/>
              <a:gd name="T83" fmla="*/ 9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313">
                <a:moveTo>
                  <a:pt x="98" y="0"/>
                </a:moveTo>
                <a:cubicBezTo>
                  <a:pt x="98" y="10"/>
                  <a:pt x="99" y="21"/>
                  <a:pt x="98" y="31"/>
                </a:cubicBezTo>
                <a:cubicBezTo>
                  <a:pt x="98" y="31"/>
                  <a:pt x="98" y="32"/>
                  <a:pt x="98" y="33"/>
                </a:cubicBezTo>
                <a:cubicBezTo>
                  <a:pt x="97" y="37"/>
                  <a:pt x="94" y="42"/>
                  <a:pt x="91" y="44"/>
                </a:cubicBezTo>
                <a:cubicBezTo>
                  <a:pt x="87" y="47"/>
                  <a:pt x="82" y="49"/>
                  <a:pt x="77" y="49"/>
                </a:cubicBezTo>
                <a:cubicBezTo>
                  <a:pt x="72" y="49"/>
                  <a:pt x="67" y="47"/>
                  <a:pt x="63" y="43"/>
                </a:cubicBezTo>
                <a:cubicBezTo>
                  <a:pt x="59" y="39"/>
                  <a:pt x="57" y="34"/>
                  <a:pt x="57" y="29"/>
                </a:cubicBezTo>
                <a:cubicBezTo>
                  <a:pt x="57" y="19"/>
                  <a:pt x="57" y="10"/>
                  <a:pt x="57" y="0"/>
                </a:cubicBezTo>
                <a:cubicBezTo>
                  <a:pt x="57" y="0"/>
                  <a:pt x="59" y="2"/>
                  <a:pt x="63" y="4"/>
                </a:cubicBezTo>
                <a:cubicBezTo>
                  <a:pt x="66" y="6"/>
                  <a:pt x="71" y="8"/>
                  <a:pt x="77" y="8"/>
                </a:cubicBezTo>
                <a:cubicBezTo>
                  <a:pt x="78" y="8"/>
                  <a:pt x="78" y="8"/>
                  <a:pt x="78" y="8"/>
                </a:cubicBezTo>
                <a:cubicBezTo>
                  <a:pt x="81" y="8"/>
                  <a:pt x="85" y="7"/>
                  <a:pt x="88" y="6"/>
                </a:cubicBezTo>
                <a:cubicBezTo>
                  <a:pt x="91" y="5"/>
                  <a:pt x="95" y="3"/>
                  <a:pt x="98" y="0"/>
                </a:cubicBezTo>
                <a:close/>
                <a:moveTo>
                  <a:pt x="98" y="31"/>
                </a:moveTo>
                <a:cubicBezTo>
                  <a:pt x="98" y="31"/>
                  <a:pt x="98" y="32"/>
                  <a:pt x="98" y="33"/>
                </a:cubicBezTo>
                <a:cubicBezTo>
                  <a:pt x="98" y="33"/>
                  <a:pt x="98" y="33"/>
                  <a:pt x="98" y="33"/>
                </a:cubicBezTo>
                <a:cubicBezTo>
                  <a:pt x="98" y="31"/>
                  <a:pt x="98" y="30"/>
                  <a:pt x="98" y="29"/>
                </a:cubicBezTo>
                <a:cubicBezTo>
                  <a:pt x="98" y="29"/>
                  <a:pt x="98" y="30"/>
                  <a:pt x="98" y="31"/>
                </a:cubicBezTo>
                <a:close/>
                <a:moveTo>
                  <a:pt x="127" y="67"/>
                </a:moveTo>
                <a:cubicBezTo>
                  <a:pt x="127" y="67"/>
                  <a:pt x="127" y="67"/>
                  <a:pt x="127" y="67"/>
                </a:cubicBezTo>
                <a:cubicBezTo>
                  <a:pt x="126" y="65"/>
                  <a:pt x="126" y="63"/>
                  <a:pt x="124" y="62"/>
                </a:cubicBezTo>
                <a:cubicBezTo>
                  <a:pt x="123" y="61"/>
                  <a:pt x="121" y="60"/>
                  <a:pt x="119" y="60"/>
                </a:cubicBezTo>
                <a:cubicBezTo>
                  <a:pt x="91" y="60"/>
                  <a:pt x="63" y="60"/>
                  <a:pt x="36" y="60"/>
                </a:cubicBezTo>
                <a:cubicBezTo>
                  <a:pt x="34" y="60"/>
                  <a:pt x="32" y="61"/>
                  <a:pt x="31" y="62"/>
                </a:cubicBezTo>
                <a:cubicBezTo>
                  <a:pt x="29" y="63"/>
                  <a:pt x="28" y="65"/>
                  <a:pt x="28" y="67"/>
                </a:cubicBezTo>
                <a:cubicBezTo>
                  <a:pt x="28" y="67"/>
                  <a:pt x="28" y="67"/>
                  <a:pt x="28" y="67"/>
                </a:cubicBezTo>
                <a:cubicBezTo>
                  <a:pt x="19" y="132"/>
                  <a:pt x="9" y="196"/>
                  <a:pt x="0" y="260"/>
                </a:cubicBezTo>
                <a:cubicBezTo>
                  <a:pt x="17" y="260"/>
                  <a:pt x="33" y="260"/>
                  <a:pt x="50" y="260"/>
                </a:cubicBezTo>
                <a:cubicBezTo>
                  <a:pt x="50" y="275"/>
                  <a:pt x="50" y="290"/>
                  <a:pt x="50" y="304"/>
                </a:cubicBezTo>
                <a:cubicBezTo>
                  <a:pt x="50" y="307"/>
                  <a:pt x="51" y="309"/>
                  <a:pt x="52" y="310"/>
                </a:cubicBezTo>
                <a:cubicBezTo>
                  <a:pt x="54" y="312"/>
                  <a:pt x="56" y="313"/>
                  <a:pt x="59" y="313"/>
                </a:cubicBezTo>
                <a:cubicBezTo>
                  <a:pt x="60" y="313"/>
                  <a:pt x="61" y="313"/>
                  <a:pt x="63" y="313"/>
                </a:cubicBezTo>
                <a:cubicBezTo>
                  <a:pt x="65" y="313"/>
                  <a:pt x="67" y="312"/>
                  <a:pt x="69" y="310"/>
                </a:cubicBezTo>
                <a:cubicBezTo>
                  <a:pt x="71" y="309"/>
                  <a:pt x="72" y="307"/>
                  <a:pt x="72" y="304"/>
                </a:cubicBezTo>
                <a:cubicBezTo>
                  <a:pt x="72" y="290"/>
                  <a:pt x="72" y="275"/>
                  <a:pt x="72" y="260"/>
                </a:cubicBezTo>
                <a:cubicBezTo>
                  <a:pt x="76" y="260"/>
                  <a:pt x="80" y="260"/>
                  <a:pt x="84" y="260"/>
                </a:cubicBezTo>
                <a:cubicBezTo>
                  <a:pt x="84" y="275"/>
                  <a:pt x="84" y="290"/>
                  <a:pt x="84" y="304"/>
                </a:cubicBezTo>
                <a:cubicBezTo>
                  <a:pt x="84" y="307"/>
                  <a:pt x="85" y="309"/>
                  <a:pt x="87" y="310"/>
                </a:cubicBezTo>
                <a:cubicBezTo>
                  <a:pt x="88" y="312"/>
                  <a:pt x="90" y="313"/>
                  <a:pt x="93" y="313"/>
                </a:cubicBezTo>
                <a:cubicBezTo>
                  <a:pt x="94" y="313"/>
                  <a:pt x="96" y="313"/>
                  <a:pt x="97" y="313"/>
                </a:cubicBezTo>
                <a:cubicBezTo>
                  <a:pt x="99" y="313"/>
                  <a:pt x="102" y="312"/>
                  <a:pt x="103" y="310"/>
                </a:cubicBezTo>
                <a:cubicBezTo>
                  <a:pt x="105" y="309"/>
                  <a:pt x="106" y="307"/>
                  <a:pt x="106" y="304"/>
                </a:cubicBezTo>
                <a:cubicBezTo>
                  <a:pt x="106" y="290"/>
                  <a:pt x="106" y="275"/>
                  <a:pt x="106" y="260"/>
                </a:cubicBezTo>
                <a:cubicBezTo>
                  <a:pt x="119" y="260"/>
                  <a:pt x="133" y="260"/>
                  <a:pt x="146" y="260"/>
                </a:cubicBezTo>
                <a:cubicBezTo>
                  <a:pt x="139" y="196"/>
                  <a:pt x="133" y="132"/>
                  <a:pt x="127" y="67"/>
                </a:cubicBezTo>
                <a:close/>
                <a:moveTo>
                  <a:pt x="113" y="98"/>
                </a:moveTo>
                <a:cubicBezTo>
                  <a:pt x="113" y="100"/>
                  <a:pt x="112" y="103"/>
                  <a:pt x="111" y="105"/>
                </a:cubicBezTo>
                <a:cubicBezTo>
                  <a:pt x="110" y="106"/>
                  <a:pt x="108" y="108"/>
                  <a:pt x="107" y="109"/>
                </a:cubicBezTo>
                <a:cubicBezTo>
                  <a:pt x="107" y="108"/>
                  <a:pt x="108" y="104"/>
                  <a:pt x="106" y="103"/>
                </a:cubicBezTo>
                <a:cubicBezTo>
                  <a:pt x="104" y="102"/>
                  <a:pt x="100" y="102"/>
                  <a:pt x="89" y="109"/>
                </a:cubicBezTo>
                <a:cubicBezTo>
                  <a:pt x="89" y="109"/>
                  <a:pt x="89" y="109"/>
                  <a:pt x="88" y="109"/>
                </a:cubicBezTo>
                <a:cubicBezTo>
                  <a:pt x="88" y="109"/>
                  <a:pt x="87" y="108"/>
                  <a:pt x="86" y="108"/>
                </a:cubicBezTo>
                <a:cubicBezTo>
                  <a:pt x="85" y="108"/>
                  <a:pt x="84" y="109"/>
                  <a:pt x="83" y="110"/>
                </a:cubicBezTo>
                <a:cubicBezTo>
                  <a:pt x="81" y="111"/>
                  <a:pt x="79" y="113"/>
                  <a:pt x="77" y="117"/>
                </a:cubicBezTo>
                <a:cubicBezTo>
                  <a:pt x="74" y="110"/>
                  <a:pt x="71" y="109"/>
                  <a:pt x="69" y="108"/>
                </a:cubicBezTo>
                <a:cubicBezTo>
                  <a:pt x="67" y="108"/>
                  <a:pt x="66" y="109"/>
                  <a:pt x="66" y="109"/>
                </a:cubicBezTo>
                <a:cubicBezTo>
                  <a:pt x="55" y="102"/>
                  <a:pt x="51" y="102"/>
                  <a:pt x="49" y="103"/>
                </a:cubicBezTo>
                <a:cubicBezTo>
                  <a:pt x="47" y="104"/>
                  <a:pt x="48" y="108"/>
                  <a:pt x="48" y="109"/>
                </a:cubicBezTo>
                <a:cubicBezTo>
                  <a:pt x="46" y="108"/>
                  <a:pt x="45" y="106"/>
                  <a:pt x="44" y="105"/>
                </a:cubicBezTo>
                <a:cubicBezTo>
                  <a:pt x="42" y="103"/>
                  <a:pt x="42" y="100"/>
                  <a:pt x="42" y="98"/>
                </a:cubicBezTo>
                <a:cubicBezTo>
                  <a:pt x="42" y="94"/>
                  <a:pt x="43" y="91"/>
                  <a:pt x="44" y="89"/>
                </a:cubicBezTo>
                <a:cubicBezTo>
                  <a:pt x="45" y="87"/>
                  <a:pt x="47" y="86"/>
                  <a:pt x="48" y="85"/>
                </a:cubicBezTo>
                <a:cubicBezTo>
                  <a:pt x="47" y="86"/>
                  <a:pt x="47" y="86"/>
                  <a:pt x="47" y="87"/>
                </a:cubicBezTo>
                <a:cubicBezTo>
                  <a:pt x="46" y="88"/>
                  <a:pt x="47" y="89"/>
                  <a:pt x="48" y="90"/>
                </a:cubicBezTo>
                <a:cubicBezTo>
                  <a:pt x="48" y="92"/>
                  <a:pt x="51" y="93"/>
                  <a:pt x="53" y="94"/>
                </a:cubicBezTo>
                <a:cubicBezTo>
                  <a:pt x="56" y="95"/>
                  <a:pt x="59" y="95"/>
                  <a:pt x="62" y="95"/>
                </a:cubicBezTo>
                <a:cubicBezTo>
                  <a:pt x="66" y="95"/>
                  <a:pt x="68" y="93"/>
                  <a:pt x="69" y="92"/>
                </a:cubicBezTo>
                <a:cubicBezTo>
                  <a:pt x="71" y="91"/>
                  <a:pt x="72" y="90"/>
                  <a:pt x="72" y="90"/>
                </a:cubicBezTo>
                <a:cubicBezTo>
                  <a:pt x="71" y="89"/>
                  <a:pt x="71" y="87"/>
                  <a:pt x="70" y="86"/>
                </a:cubicBezTo>
                <a:cubicBezTo>
                  <a:pt x="71" y="86"/>
                  <a:pt x="73" y="87"/>
                  <a:pt x="74" y="87"/>
                </a:cubicBezTo>
                <a:cubicBezTo>
                  <a:pt x="74" y="87"/>
                  <a:pt x="75" y="87"/>
                  <a:pt x="75" y="87"/>
                </a:cubicBezTo>
                <a:cubicBezTo>
                  <a:pt x="76" y="87"/>
                  <a:pt x="77" y="87"/>
                  <a:pt x="77" y="87"/>
                </a:cubicBezTo>
                <a:cubicBezTo>
                  <a:pt x="78" y="87"/>
                  <a:pt x="79" y="87"/>
                  <a:pt x="80" y="87"/>
                </a:cubicBezTo>
                <a:cubicBezTo>
                  <a:pt x="80" y="87"/>
                  <a:pt x="81" y="87"/>
                  <a:pt x="81" y="87"/>
                </a:cubicBezTo>
                <a:cubicBezTo>
                  <a:pt x="82" y="87"/>
                  <a:pt x="83" y="86"/>
                  <a:pt x="85" y="86"/>
                </a:cubicBezTo>
                <a:cubicBezTo>
                  <a:pt x="84" y="87"/>
                  <a:pt x="84" y="89"/>
                  <a:pt x="83" y="90"/>
                </a:cubicBezTo>
                <a:cubicBezTo>
                  <a:pt x="83" y="90"/>
                  <a:pt x="84" y="91"/>
                  <a:pt x="86" y="92"/>
                </a:cubicBezTo>
                <a:cubicBezTo>
                  <a:pt x="87" y="93"/>
                  <a:pt x="89" y="95"/>
                  <a:pt x="93" y="95"/>
                </a:cubicBezTo>
                <a:cubicBezTo>
                  <a:pt x="96" y="95"/>
                  <a:pt x="99" y="95"/>
                  <a:pt x="102" y="94"/>
                </a:cubicBezTo>
                <a:cubicBezTo>
                  <a:pt x="104" y="93"/>
                  <a:pt x="106" y="92"/>
                  <a:pt x="107" y="90"/>
                </a:cubicBezTo>
                <a:cubicBezTo>
                  <a:pt x="108" y="89"/>
                  <a:pt x="109" y="88"/>
                  <a:pt x="108" y="87"/>
                </a:cubicBezTo>
                <a:cubicBezTo>
                  <a:pt x="108" y="86"/>
                  <a:pt x="108" y="86"/>
                  <a:pt x="107" y="85"/>
                </a:cubicBezTo>
                <a:cubicBezTo>
                  <a:pt x="108" y="86"/>
                  <a:pt x="110" y="87"/>
                  <a:pt x="111" y="89"/>
                </a:cubicBezTo>
                <a:cubicBezTo>
                  <a:pt x="112" y="91"/>
                  <a:pt x="113" y="94"/>
                  <a:pt x="113" y="98"/>
                </a:cubicBez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19" name="Freeform 154"/>
          <p:cNvSpPr>
            <a:spLocks noEditPoints="1"/>
          </p:cNvSpPr>
          <p:nvPr/>
        </p:nvSpPr>
        <p:spPr bwMode="auto">
          <a:xfrm>
            <a:off x="5702515" y="2735621"/>
            <a:ext cx="299779" cy="583739"/>
          </a:xfrm>
          <a:custGeom>
            <a:avLst/>
            <a:gdLst>
              <a:gd name="T0" fmla="*/ 81 w 160"/>
              <a:gd name="T1" fmla="*/ 18 h 310"/>
              <a:gd name="T2" fmla="*/ 86 w 160"/>
              <a:gd name="T3" fmla="*/ 28 h 310"/>
              <a:gd name="T4" fmla="*/ 86 w 160"/>
              <a:gd name="T5" fmla="*/ 39 h 310"/>
              <a:gd name="T6" fmla="*/ 80 w 160"/>
              <a:gd name="T7" fmla="*/ 53 h 310"/>
              <a:gd name="T8" fmla="*/ 65 w 160"/>
              <a:gd name="T9" fmla="*/ 59 h 310"/>
              <a:gd name="T10" fmla="*/ 51 w 160"/>
              <a:gd name="T11" fmla="*/ 53 h 310"/>
              <a:gd name="T12" fmla="*/ 45 w 160"/>
              <a:gd name="T13" fmla="*/ 39 h 310"/>
              <a:gd name="T14" fmla="*/ 45 w 160"/>
              <a:gd name="T15" fmla="*/ 18 h 310"/>
              <a:gd name="T16" fmla="*/ 58 w 160"/>
              <a:gd name="T17" fmla="*/ 15 h 310"/>
              <a:gd name="T18" fmla="*/ 86 w 160"/>
              <a:gd name="T19" fmla="*/ 0 h 310"/>
              <a:gd name="T20" fmla="*/ 81 w 160"/>
              <a:gd name="T21" fmla="*/ 18 h 310"/>
              <a:gd name="T22" fmla="*/ 160 w 160"/>
              <a:gd name="T23" fmla="*/ 272 h 310"/>
              <a:gd name="T24" fmla="*/ 124 w 160"/>
              <a:gd name="T25" fmla="*/ 270 h 310"/>
              <a:gd name="T26" fmla="*/ 94 w 160"/>
              <a:gd name="T27" fmla="*/ 261 h 310"/>
              <a:gd name="T28" fmla="*/ 94 w 160"/>
              <a:gd name="T29" fmla="*/ 301 h 310"/>
              <a:gd name="T30" fmla="*/ 91 w 160"/>
              <a:gd name="T31" fmla="*/ 307 h 310"/>
              <a:gd name="T32" fmla="*/ 85 w 160"/>
              <a:gd name="T33" fmla="*/ 310 h 310"/>
              <a:gd name="T34" fmla="*/ 81 w 160"/>
              <a:gd name="T35" fmla="*/ 310 h 310"/>
              <a:gd name="T36" fmla="*/ 75 w 160"/>
              <a:gd name="T37" fmla="*/ 307 h 310"/>
              <a:gd name="T38" fmla="*/ 72 w 160"/>
              <a:gd name="T39" fmla="*/ 301 h 310"/>
              <a:gd name="T40" fmla="*/ 72 w 160"/>
              <a:gd name="T41" fmla="*/ 256 h 310"/>
              <a:gd name="T42" fmla="*/ 60 w 160"/>
              <a:gd name="T43" fmla="*/ 255 h 310"/>
              <a:gd name="T44" fmla="*/ 60 w 160"/>
              <a:gd name="T45" fmla="*/ 301 h 310"/>
              <a:gd name="T46" fmla="*/ 57 w 160"/>
              <a:gd name="T47" fmla="*/ 307 h 310"/>
              <a:gd name="T48" fmla="*/ 51 w 160"/>
              <a:gd name="T49" fmla="*/ 310 h 310"/>
              <a:gd name="T50" fmla="*/ 47 w 160"/>
              <a:gd name="T51" fmla="*/ 310 h 310"/>
              <a:gd name="T52" fmla="*/ 41 w 160"/>
              <a:gd name="T53" fmla="*/ 307 h 310"/>
              <a:gd name="T54" fmla="*/ 38 w 160"/>
              <a:gd name="T55" fmla="*/ 301 h 310"/>
              <a:gd name="T56" fmla="*/ 38 w 160"/>
              <a:gd name="T57" fmla="*/ 258 h 310"/>
              <a:gd name="T58" fmla="*/ 10 w 160"/>
              <a:gd name="T59" fmla="*/ 266 h 310"/>
              <a:gd name="T60" fmla="*/ 0 w 160"/>
              <a:gd name="T61" fmla="*/ 272 h 310"/>
              <a:gd name="T62" fmla="*/ 16 w 160"/>
              <a:gd name="T63" fmla="*/ 77 h 310"/>
              <a:gd name="T64" fmla="*/ 19 w 160"/>
              <a:gd name="T65" fmla="*/ 72 h 310"/>
              <a:gd name="T66" fmla="*/ 24 w 160"/>
              <a:gd name="T67" fmla="*/ 70 h 310"/>
              <a:gd name="T68" fmla="*/ 107 w 160"/>
              <a:gd name="T69" fmla="*/ 70 h 310"/>
              <a:gd name="T70" fmla="*/ 112 w 160"/>
              <a:gd name="T71" fmla="*/ 72 h 310"/>
              <a:gd name="T72" fmla="*/ 115 w 160"/>
              <a:gd name="T73" fmla="*/ 77 h 310"/>
              <a:gd name="T74" fmla="*/ 115 w 160"/>
              <a:gd name="T75" fmla="*/ 100 h 310"/>
              <a:gd name="T76" fmla="*/ 160 w 160"/>
              <a:gd name="T77" fmla="*/ 272 h 310"/>
              <a:gd name="T78" fmla="*/ 83 w 160"/>
              <a:gd name="T79" fmla="*/ 94 h 310"/>
              <a:gd name="T80" fmla="*/ 48 w 160"/>
              <a:gd name="T81" fmla="*/ 94 h 310"/>
              <a:gd name="T82" fmla="*/ 57 w 160"/>
              <a:gd name="T83" fmla="*/ 128 h 310"/>
              <a:gd name="T84" fmla="*/ 65 w 160"/>
              <a:gd name="T85" fmla="*/ 135 h 310"/>
              <a:gd name="T86" fmla="*/ 82 w 160"/>
              <a:gd name="T87" fmla="*/ 112 h 310"/>
              <a:gd name="T88" fmla="*/ 83 w 160"/>
              <a:gd name="T89" fmla="*/ 9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310">
                <a:moveTo>
                  <a:pt x="81" y="18"/>
                </a:moveTo>
                <a:cubicBezTo>
                  <a:pt x="83" y="21"/>
                  <a:pt x="84" y="25"/>
                  <a:pt x="86" y="28"/>
                </a:cubicBezTo>
                <a:cubicBezTo>
                  <a:pt x="86" y="32"/>
                  <a:pt x="86" y="35"/>
                  <a:pt x="86" y="39"/>
                </a:cubicBezTo>
                <a:cubicBezTo>
                  <a:pt x="86" y="44"/>
                  <a:pt x="84" y="49"/>
                  <a:pt x="80" y="53"/>
                </a:cubicBezTo>
                <a:cubicBezTo>
                  <a:pt x="76" y="57"/>
                  <a:pt x="71" y="59"/>
                  <a:pt x="65" y="59"/>
                </a:cubicBezTo>
                <a:cubicBezTo>
                  <a:pt x="60" y="59"/>
                  <a:pt x="55" y="57"/>
                  <a:pt x="51" y="53"/>
                </a:cubicBezTo>
                <a:cubicBezTo>
                  <a:pt x="47" y="49"/>
                  <a:pt x="45" y="44"/>
                  <a:pt x="45" y="39"/>
                </a:cubicBezTo>
                <a:cubicBezTo>
                  <a:pt x="45" y="32"/>
                  <a:pt x="45" y="25"/>
                  <a:pt x="45" y="18"/>
                </a:cubicBezTo>
                <a:cubicBezTo>
                  <a:pt x="49" y="17"/>
                  <a:pt x="53" y="16"/>
                  <a:pt x="58" y="15"/>
                </a:cubicBezTo>
                <a:cubicBezTo>
                  <a:pt x="67" y="10"/>
                  <a:pt x="77" y="5"/>
                  <a:pt x="86" y="0"/>
                </a:cubicBezTo>
                <a:cubicBezTo>
                  <a:pt x="84" y="6"/>
                  <a:pt x="83" y="12"/>
                  <a:pt x="81" y="18"/>
                </a:cubicBezTo>
                <a:close/>
                <a:moveTo>
                  <a:pt x="160" y="272"/>
                </a:moveTo>
                <a:cubicBezTo>
                  <a:pt x="152" y="276"/>
                  <a:pt x="137" y="274"/>
                  <a:pt x="124" y="270"/>
                </a:cubicBezTo>
                <a:cubicBezTo>
                  <a:pt x="114" y="268"/>
                  <a:pt x="104" y="262"/>
                  <a:pt x="94" y="261"/>
                </a:cubicBezTo>
                <a:cubicBezTo>
                  <a:pt x="94" y="274"/>
                  <a:pt x="94" y="288"/>
                  <a:pt x="94" y="301"/>
                </a:cubicBezTo>
                <a:cubicBezTo>
                  <a:pt x="94" y="303"/>
                  <a:pt x="93" y="306"/>
                  <a:pt x="91" y="307"/>
                </a:cubicBezTo>
                <a:cubicBezTo>
                  <a:pt x="90" y="309"/>
                  <a:pt x="88" y="310"/>
                  <a:pt x="85" y="310"/>
                </a:cubicBezTo>
                <a:cubicBezTo>
                  <a:pt x="84" y="310"/>
                  <a:pt x="82" y="310"/>
                  <a:pt x="81" y="310"/>
                </a:cubicBezTo>
                <a:cubicBezTo>
                  <a:pt x="78" y="310"/>
                  <a:pt x="76" y="309"/>
                  <a:pt x="75" y="307"/>
                </a:cubicBezTo>
                <a:cubicBezTo>
                  <a:pt x="73" y="306"/>
                  <a:pt x="72" y="303"/>
                  <a:pt x="72" y="301"/>
                </a:cubicBezTo>
                <a:cubicBezTo>
                  <a:pt x="72" y="286"/>
                  <a:pt x="72" y="271"/>
                  <a:pt x="72" y="256"/>
                </a:cubicBezTo>
                <a:cubicBezTo>
                  <a:pt x="68" y="255"/>
                  <a:pt x="64" y="255"/>
                  <a:pt x="60" y="255"/>
                </a:cubicBezTo>
                <a:cubicBezTo>
                  <a:pt x="60" y="270"/>
                  <a:pt x="60" y="286"/>
                  <a:pt x="60" y="301"/>
                </a:cubicBezTo>
                <a:cubicBezTo>
                  <a:pt x="60" y="303"/>
                  <a:pt x="59" y="306"/>
                  <a:pt x="57" y="307"/>
                </a:cubicBezTo>
                <a:cubicBezTo>
                  <a:pt x="55" y="309"/>
                  <a:pt x="53" y="310"/>
                  <a:pt x="51" y="310"/>
                </a:cubicBezTo>
                <a:cubicBezTo>
                  <a:pt x="49" y="310"/>
                  <a:pt x="48" y="310"/>
                  <a:pt x="47" y="310"/>
                </a:cubicBezTo>
                <a:cubicBezTo>
                  <a:pt x="44" y="310"/>
                  <a:pt x="42" y="309"/>
                  <a:pt x="41" y="307"/>
                </a:cubicBezTo>
                <a:cubicBezTo>
                  <a:pt x="39" y="306"/>
                  <a:pt x="38" y="303"/>
                  <a:pt x="38" y="301"/>
                </a:cubicBezTo>
                <a:cubicBezTo>
                  <a:pt x="38" y="287"/>
                  <a:pt x="38" y="272"/>
                  <a:pt x="38" y="258"/>
                </a:cubicBezTo>
                <a:cubicBezTo>
                  <a:pt x="26" y="260"/>
                  <a:pt x="17" y="263"/>
                  <a:pt x="10" y="266"/>
                </a:cubicBezTo>
                <a:cubicBezTo>
                  <a:pt x="4" y="269"/>
                  <a:pt x="0" y="272"/>
                  <a:pt x="0" y="272"/>
                </a:cubicBezTo>
                <a:cubicBezTo>
                  <a:pt x="5" y="207"/>
                  <a:pt x="11" y="142"/>
                  <a:pt x="16" y="77"/>
                </a:cubicBezTo>
                <a:cubicBezTo>
                  <a:pt x="16" y="75"/>
                  <a:pt x="17" y="73"/>
                  <a:pt x="19" y="72"/>
                </a:cubicBezTo>
                <a:cubicBezTo>
                  <a:pt x="20" y="71"/>
                  <a:pt x="22" y="70"/>
                  <a:pt x="24" y="70"/>
                </a:cubicBezTo>
                <a:cubicBezTo>
                  <a:pt x="52" y="70"/>
                  <a:pt x="79" y="70"/>
                  <a:pt x="107" y="70"/>
                </a:cubicBezTo>
                <a:cubicBezTo>
                  <a:pt x="109" y="70"/>
                  <a:pt x="111" y="71"/>
                  <a:pt x="112" y="72"/>
                </a:cubicBezTo>
                <a:cubicBezTo>
                  <a:pt x="114" y="73"/>
                  <a:pt x="115" y="75"/>
                  <a:pt x="115" y="77"/>
                </a:cubicBezTo>
                <a:cubicBezTo>
                  <a:pt x="115" y="84"/>
                  <a:pt x="115" y="92"/>
                  <a:pt x="115" y="100"/>
                </a:cubicBezTo>
                <a:cubicBezTo>
                  <a:pt x="130" y="157"/>
                  <a:pt x="145" y="215"/>
                  <a:pt x="160" y="272"/>
                </a:cubicBezTo>
                <a:close/>
                <a:moveTo>
                  <a:pt x="83" y="94"/>
                </a:moveTo>
                <a:cubicBezTo>
                  <a:pt x="71" y="94"/>
                  <a:pt x="59" y="94"/>
                  <a:pt x="48" y="94"/>
                </a:cubicBezTo>
                <a:cubicBezTo>
                  <a:pt x="48" y="112"/>
                  <a:pt x="52" y="122"/>
                  <a:pt x="57" y="128"/>
                </a:cubicBezTo>
                <a:cubicBezTo>
                  <a:pt x="61" y="134"/>
                  <a:pt x="65" y="135"/>
                  <a:pt x="65" y="135"/>
                </a:cubicBezTo>
                <a:cubicBezTo>
                  <a:pt x="76" y="132"/>
                  <a:pt x="80" y="121"/>
                  <a:pt x="82" y="112"/>
                </a:cubicBezTo>
                <a:cubicBezTo>
                  <a:pt x="84" y="102"/>
                  <a:pt x="83" y="94"/>
                  <a:pt x="83" y="94"/>
                </a:cubicBez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20" name="Freeform 155"/>
          <p:cNvSpPr>
            <a:spLocks noEditPoints="1"/>
          </p:cNvSpPr>
          <p:nvPr/>
        </p:nvSpPr>
        <p:spPr bwMode="auto">
          <a:xfrm>
            <a:off x="5425561" y="2757768"/>
            <a:ext cx="185879" cy="561592"/>
          </a:xfrm>
          <a:custGeom>
            <a:avLst/>
            <a:gdLst>
              <a:gd name="T0" fmla="*/ 99 w 99"/>
              <a:gd name="T1" fmla="*/ 177 h 298"/>
              <a:gd name="T2" fmla="*/ 91 w 99"/>
              <a:gd name="T3" fmla="*/ 184 h 298"/>
              <a:gd name="T4" fmla="*/ 86 w 99"/>
              <a:gd name="T5" fmla="*/ 88 h 298"/>
              <a:gd name="T6" fmla="*/ 82 w 99"/>
              <a:gd name="T7" fmla="*/ 84 h 298"/>
              <a:gd name="T8" fmla="*/ 78 w 99"/>
              <a:gd name="T9" fmla="*/ 88 h 298"/>
              <a:gd name="T10" fmla="*/ 78 w 99"/>
              <a:gd name="T11" fmla="*/ 184 h 298"/>
              <a:gd name="T12" fmla="*/ 75 w 99"/>
              <a:gd name="T13" fmla="*/ 295 h 298"/>
              <a:gd name="T14" fmla="*/ 65 w 99"/>
              <a:gd name="T15" fmla="*/ 298 h 298"/>
              <a:gd name="T16" fmla="*/ 56 w 99"/>
              <a:gd name="T17" fmla="*/ 289 h 298"/>
              <a:gd name="T18" fmla="*/ 44 w 99"/>
              <a:gd name="T19" fmla="*/ 184 h 298"/>
              <a:gd name="T20" fmla="*/ 41 w 99"/>
              <a:gd name="T21" fmla="*/ 295 h 298"/>
              <a:gd name="T22" fmla="*/ 31 w 99"/>
              <a:gd name="T23" fmla="*/ 298 h 298"/>
              <a:gd name="T24" fmla="*/ 22 w 99"/>
              <a:gd name="T25" fmla="*/ 289 h 298"/>
              <a:gd name="T26" fmla="*/ 21 w 99"/>
              <a:gd name="T27" fmla="*/ 85 h 298"/>
              <a:gd name="T28" fmla="*/ 16 w 99"/>
              <a:gd name="T29" fmla="*/ 85 h 298"/>
              <a:gd name="T30" fmla="*/ 14 w 99"/>
              <a:gd name="T31" fmla="*/ 184 h 298"/>
              <a:gd name="T32" fmla="*/ 3 w 99"/>
              <a:gd name="T33" fmla="*/ 182 h 298"/>
              <a:gd name="T34" fmla="*/ 0 w 99"/>
              <a:gd name="T35" fmla="*/ 65 h 298"/>
              <a:gd name="T36" fmla="*/ 8 w 99"/>
              <a:gd name="T37" fmla="*/ 58 h 298"/>
              <a:gd name="T38" fmla="*/ 97 w 99"/>
              <a:gd name="T39" fmla="*/ 60 h 298"/>
              <a:gd name="T40" fmla="*/ 68 w 99"/>
              <a:gd name="T41" fmla="*/ 16 h 298"/>
              <a:gd name="T42" fmla="*/ 67 w 99"/>
              <a:gd name="T43" fmla="*/ 12 h 298"/>
              <a:gd name="T44" fmla="*/ 63 w 99"/>
              <a:gd name="T45" fmla="*/ 1 h 298"/>
              <a:gd name="T46" fmla="*/ 57 w 99"/>
              <a:gd name="T47" fmla="*/ 1 h 298"/>
              <a:gd name="T48" fmla="*/ 45 w 99"/>
              <a:gd name="T49" fmla="*/ 3 h 298"/>
              <a:gd name="T50" fmla="*/ 38 w 99"/>
              <a:gd name="T51" fmla="*/ 2 h 298"/>
              <a:gd name="T52" fmla="*/ 34 w 99"/>
              <a:gd name="T53" fmla="*/ 8 h 298"/>
              <a:gd name="T54" fmla="*/ 31 w 99"/>
              <a:gd name="T55" fmla="*/ 17 h 298"/>
              <a:gd name="T56" fmla="*/ 31 w 99"/>
              <a:gd name="T57" fmla="*/ 17 h 298"/>
              <a:gd name="T58" fmla="*/ 31 w 99"/>
              <a:gd name="T59" fmla="*/ 17 h 298"/>
              <a:gd name="T60" fmla="*/ 32 w 99"/>
              <a:gd name="T61" fmla="*/ 18 h 298"/>
              <a:gd name="T62" fmla="*/ 38 w 99"/>
              <a:gd name="T63" fmla="*/ 21 h 298"/>
              <a:gd name="T64" fmla="*/ 61 w 99"/>
              <a:gd name="T65" fmla="*/ 21 h 298"/>
              <a:gd name="T66" fmla="*/ 68 w 99"/>
              <a:gd name="T67" fmla="*/ 17 h 298"/>
              <a:gd name="T68" fmla="*/ 68 w 99"/>
              <a:gd name="T69" fmla="*/ 16 h 298"/>
              <a:gd name="T70" fmla="*/ 77 w 99"/>
              <a:gd name="T71" fmla="*/ 22 h 298"/>
              <a:gd name="T72" fmla="*/ 71 w 99"/>
              <a:gd name="T73" fmla="*/ 20 h 298"/>
              <a:gd name="T74" fmla="*/ 70 w 99"/>
              <a:gd name="T75" fmla="*/ 21 h 298"/>
              <a:gd name="T76" fmla="*/ 67 w 99"/>
              <a:gd name="T77" fmla="*/ 23 h 298"/>
              <a:gd name="T78" fmla="*/ 50 w 99"/>
              <a:gd name="T79" fmla="*/ 26 h 298"/>
              <a:gd name="T80" fmla="*/ 32 w 99"/>
              <a:gd name="T81" fmla="*/ 23 h 298"/>
              <a:gd name="T82" fmla="*/ 28 w 99"/>
              <a:gd name="T83" fmla="*/ 21 h 298"/>
              <a:gd name="T84" fmla="*/ 23 w 99"/>
              <a:gd name="T85" fmla="*/ 22 h 298"/>
              <a:gd name="T86" fmla="*/ 24 w 99"/>
              <a:gd name="T87" fmla="*/ 27 h 298"/>
              <a:gd name="T88" fmla="*/ 29 w 99"/>
              <a:gd name="T89" fmla="*/ 29 h 298"/>
              <a:gd name="T90" fmla="*/ 49 w 99"/>
              <a:gd name="T91" fmla="*/ 47 h 298"/>
              <a:gd name="T92" fmla="*/ 70 w 99"/>
              <a:gd name="T93" fmla="*/ 29 h 298"/>
              <a:gd name="T94" fmla="*/ 76 w 99"/>
              <a:gd name="T95" fmla="*/ 26 h 298"/>
              <a:gd name="T96" fmla="*/ 78 w 99"/>
              <a:gd name="T97" fmla="*/ 2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298">
                <a:moveTo>
                  <a:pt x="99" y="65"/>
                </a:moveTo>
                <a:cubicBezTo>
                  <a:pt x="99" y="102"/>
                  <a:pt x="99" y="140"/>
                  <a:pt x="99" y="177"/>
                </a:cubicBezTo>
                <a:cubicBezTo>
                  <a:pt x="99" y="179"/>
                  <a:pt x="98" y="181"/>
                  <a:pt x="97" y="182"/>
                </a:cubicBezTo>
                <a:cubicBezTo>
                  <a:pt x="95" y="183"/>
                  <a:pt x="93" y="184"/>
                  <a:pt x="91" y="184"/>
                </a:cubicBezTo>
                <a:cubicBezTo>
                  <a:pt x="89" y="184"/>
                  <a:pt x="87" y="184"/>
                  <a:pt x="86" y="184"/>
                </a:cubicBezTo>
                <a:cubicBezTo>
                  <a:pt x="86" y="152"/>
                  <a:pt x="86" y="120"/>
                  <a:pt x="86" y="88"/>
                </a:cubicBezTo>
                <a:cubicBezTo>
                  <a:pt x="86" y="87"/>
                  <a:pt x="85" y="86"/>
                  <a:pt x="85" y="85"/>
                </a:cubicBezTo>
                <a:cubicBezTo>
                  <a:pt x="84" y="85"/>
                  <a:pt x="83" y="84"/>
                  <a:pt x="82" y="84"/>
                </a:cubicBezTo>
                <a:cubicBezTo>
                  <a:pt x="81" y="84"/>
                  <a:pt x="80" y="85"/>
                  <a:pt x="79" y="85"/>
                </a:cubicBezTo>
                <a:cubicBezTo>
                  <a:pt x="79" y="86"/>
                  <a:pt x="78" y="87"/>
                  <a:pt x="78" y="88"/>
                </a:cubicBezTo>
                <a:cubicBezTo>
                  <a:pt x="78" y="120"/>
                  <a:pt x="78" y="152"/>
                  <a:pt x="78" y="184"/>
                </a:cubicBezTo>
                <a:cubicBezTo>
                  <a:pt x="78" y="184"/>
                  <a:pt x="78" y="184"/>
                  <a:pt x="78" y="184"/>
                </a:cubicBezTo>
                <a:cubicBezTo>
                  <a:pt x="78" y="219"/>
                  <a:pt x="78" y="254"/>
                  <a:pt x="78" y="289"/>
                </a:cubicBezTo>
                <a:cubicBezTo>
                  <a:pt x="78" y="291"/>
                  <a:pt x="77" y="294"/>
                  <a:pt x="75" y="295"/>
                </a:cubicBezTo>
                <a:cubicBezTo>
                  <a:pt x="74" y="297"/>
                  <a:pt x="72" y="298"/>
                  <a:pt x="69" y="298"/>
                </a:cubicBezTo>
                <a:cubicBezTo>
                  <a:pt x="68" y="298"/>
                  <a:pt x="66" y="298"/>
                  <a:pt x="65" y="298"/>
                </a:cubicBezTo>
                <a:cubicBezTo>
                  <a:pt x="63" y="298"/>
                  <a:pt x="60" y="297"/>
                  <a:pt x="59" y="295"/>
                </a:cubicBezTo>
                <a:cubicBezTo>
                  <a:pt x="57" y="294"/>
                  <a:pt x="56" y="291"/>
                  <a:pt x="56" y="289"/>
                </a:cubicBezTo>
                <a:cubicBezTo>
                  <a:pt x="56" y="254"/>
                  <a:pt x="56" y="219"/>
                  <a:pt x="56" y="184"/>
                </a:cubicBezTo>
                <a:cubicBezTo>
                  <a:pt x="52" y="184"/>
                  <a:pt x="48" y="184"/>
                  <a:pt x="44" y="184"/>
                </a:cubicBezTo>
                <a:cubicBezTo>
                  <a:pt x="44" y="219"/>
                  <a:pt x="44" y="254"/>
                  <a:pt x="44" y="289"/>
                </a:cubicBezTo>
                <a:cubicBezTo>
                  <a:pt x="44" y="291"/>
                  <a:pt x="43" y="294"/>
                  <a:pt x="41" y="295"/>
                </a:cubicBezTo>
                <a:cubicBezTo>
                  <a:pt x="40" y="297"/>
                  <a:pt x="37" y="298"/>
                  <a:pt x="35" y="298"/>
                </a:cubicBezTo>
                <a:cubicBezTo>
                  <a:pt x="34" y="298"/>
                  <a:pt x="32" y="298"/>
                  <a:pt x="31" y="298"/>
                </a:cubicBezTo>
                <a:cubicBezTo>
                  <a:pt x="28" y="298"/>
                  <a:pt x="26" y="297"/>
                  <a:pt x="25" y="295"/>
                </a:cubicBezTo>
                <a:cubicBezTo>
                  <a:pt x="23" y="294"/>
                  <a:pt x="22" y="291"/>
                  <a:pt x="22" y="289"/>
                </a:cubicBezTo>
                <a:cubicBezTo>
                  <a:pt x="22" y="222"/>
                  <a:pt x="22" y="155"/>
                  <a:pt x="22" y="88"/>
                </a:cubicBezTo>
                <a:cubicBezTo>
                  <a:pt x="22" y="87"/>
                  <a:pt x="22" y="86"/>
                  <a:pt x="21" y="85"/>
                </a:cubicBezTo>
                <a:cubicBezTo>
                  <a:pt x="20" y="85"/>
                  <a:pt x="19" y="84"/>
                  <a:pt x="18" y="84"/>
                </a:cubicBezTo>
                <a:cubicBezTo>
                  <a:pt x="17" y="84"/>
                  <a:pt x="16" y="85"/>
                  <a:pt x="16" y="85"/>
                </a:cubicBezTo>
                <a:cubicBezTo>
                  <a:pt x="15" y="86"/>
                  <a:pt x="14" y="87"/>
                  <a:pt x="14" y="88"/>
                </a:cubicBezTo>
                <a:cubicBezTo>
                  <a:pt x="14" y="120"/>
                  <a:pt x="14" y="152"/>
                  <a:pt x="14" y="184"/>
                </a:cubicBezTo>
                <a:cubicBezTo>
                  <a:pt x="12" y="184"/>
                  <a:pt x="10" y="184"/>
                  <a:pt x="8" y="184"/>
                </a:cubicBezTo>
                <a:cubicBezTo>
                  <a:pt x="6" y="184"/>
                  <a:pt x="4" y="183"/>
                  <a:pt x="3" y="182"/>
                </a:cubicBezTo>
                <a:cubicBezTo>
                  <a:pt x="1" y="181"/>
                  <a:pt x="0" y="179"/>
                  <a:pt x="0" y="177"/>
                </a:cubicBezTo>
                <a:cubicBezTo>
                  <a:pt x="0" y="140"/>
                  <a:pt x="0" y="102"/>
                  <a:pt x="0" y="65"/>
                </a:cubicBezTo>
                <a:cubicBezTo>
                  <a:pt x="0" y="63"/>
                  <a:pt x="1" y="61"/>
                  <a:pt x="3" y="60"/>
                </a:cubicBezTo>
                <a:cubicBezTo>
                  <a:pt x="4" y="59"/>
                  <a:pt x="6" y="58"/>
                  <a:pt x="8" y="58"/>
                </a:cubicBezTo>
                <a:cubicBezTo>
                  <a:pt x="36" y="58"/>
                  <a:pt x="63" y="58"/>
                  <a:pt x="91" y="58"/>
                </a:cubicBezTo>
                <a:cubicBezTo>
                  <a:pt x="93" y="58"/>
                  <a:pt x="95" y="59"/>
                  <a:pt x="97" y="60"/>
                </a:cubicBezTo>
                <a:cubicBezTo>
                  <a:pt x="98" y="61"/>
                  <a:pt x="99" y="63"/>
                  <a:pt x="99" y="65"/>
                </a:cubicBezTo>
                <a:close/>
                <a:moveTo>
                  <a:pt x="68" y="16"/>
                </a:moveTo>
                <a:cubicBezTo>
                  <a:pt x="68" y="16"/>
                  <a:pt x="68" y="15"/>
                  <a:pt x="68" y="15"/>
                </a:cubicBezTo>
                <a:cubicBezTo>
                  <a:pt x="68" y="14"/>
                  <a:pt x="68" y="13"/>
                  <a:pt x="67" y="12"/>
                </a:cubicBezTo>
                <a:cubicBezTo>
                  <a:pt x="67" y="9"/>
                  <a:pt x="66" y="7"/>
                  <a:pt x="65" y="5"/>
                </a:cubicBezTo>
                <a:cubicBezTo>
                  <a:pt x="65" y="3"/>
                  <a:pt x="64" y="2"/>
                  <a:pt x="63" y="1"/>
                </a:cubicBezTo>
                <a:cubicBezTo>
                  <a:pt x="62" y="0"/>
                  <a:pt x="61" y="0"/>
                  <a:pt x="60" y="0"/>
                </a:cubicBezTo>
                <a:cubicBezTo>
                  <a:pt x="59" y="0"/>
                  <a:pt x="58" y="0"/>
                  <a:pt x="57" y="1"/>
                </a:cubicBezTo>
                <a:cubicBezTo>
                  <a:pt x="55" y="3"/>
                  <a:pt x="53" y="4"/>
                  <a:pt x="51" y="4"/>
                </a:cubicBezTo>
                <a:cubicBezTo>
                  <a:pt x="49" y="5"/>
                  <a:pt x="47" y="4"/>
                  <a:pt x="45" y="3"/>
                </a:cubicBezTo>
                <a:cubicBezTo>
                  <a:pt x="44" y="2"/>
                  <a:pt x="43" y="1"/>
                  <a:pt x="41" y="1"/>
                </a:cubicBezTo>
                <a:cubicBezTo>
                  <a:pt x="40" y="1"/>
                  <a:pt x="39" y="1"/>
                  <a:pt x="38" y="2"/>
                </a:cubicBezTo>
                <a:cubicBezTo>
                  <a:pt x="37" y="3"/>
                  <a:pt x="36" y="4"/>
                  <a:pt x="36" y="5"/>
                </a:cubicBezTo>
                <a:cubicBezTo>
                  <a:pt x="35" y="6"/>
                  <a:pt x="34" y="7"/>
                  <a:pt x="34" y="8"/>
                </a:cubicBezTo>
                <a:cubicBezTo>
                  <a:pt x="33" y="10"/>
                  <a:pt x="32" y="11"/>
                  <a:pt x="32" y="13"/>
                </a:cubicBezTo>
                <a:cubicBezTo>
                  <a:pt x="31" y="14"/>
                  <a:pt x="31" y="15"/>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8"/>
                  <a:pt x="32" y="18"/>
                </a:cubicBezTo>
                <a:cubicBezTo>
                  <a:pt x="32" y="18"/>
                  <a:pt x="32" y="18"/>
                  <a:pt x="32" y="18"/>
                </a:cubicBezTo>
                <a:cubicBezTo>
                  <a:pt x="33" y="19"/>
                  <a:pt x="34" y="19"/>
                  <a:pt x="35" y="20"/>
                </a:cubicBezTo>
                <a:cubicBezTo>
                  <a:pt x="36" y="20"/>
                  <a:pt x="37" y="20"/>
                  <a:pt x="38" y="21"/>
                </a:cubicBezTo>
                <a:cubicBezTo>
                  <a:pt x="42" y="21"/>
                  <a:pt x="46" y="22"/>
                  <a:pt x="49" y="22"/>
                </a:cubicBezTo>
                <a:cubicBezTo>
                  <a:pt x="53" y="22"/>
                  <a:pt x="57" y="22"/>
                  <a:pt x="61" y="21"/>
                </a:cubicBezTo>
                <a:cubicBezTo>
                  <a:pt x="62" y="20"/>
                  <a:pt x="63" y="20"/>
                  <a:pt x="64" y="19"/>
                </a:cubicBezTo>
                <a:cubicBezTo>
                  <a:pt x="66" y="19"/>
                  <a:pt x="67" y="18"/>
                  <a:pt x="68" y="17"/>
                </a:cubicBezTo>
                <a:cubicBezTo>
                  <a:pt x="68" y="17"/>
                  <a:pt x="68" y="17"/>
                  <a:pt x="68" y="16"/>
                </a:cubicBezTo>
                <a:cubicBezTo>
                  <a:pt x="68" y="16"/>
                  <a:pt x="68" y="16"/>
                  <a:pt x="68" y="16"/>
                </a:cubicBezTo>
                <a:close/>
                <a:moveTo>
                  <a:pt x="78" y="24"/>
                </a:moveTo>
                <a:cubicBezTo>
                  <a:pt x="78" y="23"/>
                  <a:pt x="77" y="23"/>
                  <a:pt x="77" y="22"/>
                </a:cubicBezTo>
                <a:cubicBezTo>
                  <a:pt x="76" y="22"/>
                  <a:pt x="75" y="21"/>
                  <a:pt x="74" y="21"/>
                </a:cubicBezTo>
                <a:cubicBezTo>
                  <a:pt x="73" y="20"/>
                  <a:pt x="72" y="20"/>
                  <a:pt x="71" y="20"/>
                </a:cubicBezTo>
                <a:cubicBezTo>
                  <a:pt x="71" y="20"/>
                  <a:pt x="71" y="20"/>
                  <a:pt x="70" y="20"/>
                </a:cubicBezTo>
                <a:cubicBezTo>
                  <a:pt x="70" y="21"/>
                  <a:pt x="70" y="21"/>
                  <a:pt x="70" y="21"/>
                </a:cubicBezTo>
                <a:cubicBezTo>
                  <a:pt x="69" y="21"/>
                  <a:pt x="69" y="22"/>
                  <a:pt x="68" y="22"/>
                </a:cubicBezTo>
                <a:cubicBezTo>
                  <a:pt x="68" y="22"/>
                  <a:pt x="67" y="23"/>
                  <a:pt x="67" y="23"/>
                </a:cubicBezTo>
                <a:cubicBezTo>
                  <a:pt x="64" y="25"/>
                  <a:pt x="62" y="25"/>
                  <a:pt x="59" y="26"/>
                </a:cubicBezTo>
                <a:cubicBezTo>
                  <a:pt x="56" y="26"/>
                  <a:pt x="53" y="26"/>
                  <a:pt x="50" y="26"/>
                </a:cubicBezTo>
                <a:cubicBezTo>
                  <a:pt x="47" y="26"/>
                  <a:pt x="44" y="26"/>
                  <a:pt x="41" y="26"/>
                </a:cubicBezTo>
                <a:cubicBezTo>
                  <a:pt x="38" y="25"/>
                  <a:pt x="35" y="25"/>
                  <a:pt x="32" y="23"/>
                </a:cubicBezTo>
                <a:cubicBezTo>
                  <a:pt x="32" y="23"/>
                  <a:pt x="31" y="23"/>
                  <a:pt x="31" y="22"/>
                </a:cubicBezTo>
                <a:cubicBezTo>
                  <a:pt x="30" y="22"/>
                  <a:pt x="29" y="21"/>
                  <a:pt x="28" y="21"/>
                </a:cubicBezTo>
                <a:cubicBezTo>
                  <a:pt x="28" y="20"/>
                  <a:pt x="28" y="20"/>
                  <a:pt x="27" y="19"/>
                </a:cubicBezTo>
                <a:cubicBezTo>
                  <a:pt x="26" y="20"/>
                  <a:pt x="24" y="21"/>
                  <a:pt x="23" y="22"/>
                </a:cubicBezTo>
                <a:cubicBezTo>
                  <a:pt x="22" y="23"/>
                  <a:pt x="21" y="23"/>
                  <a:pt x="21" y="24"/>
                </a:cubicBezTo>
                <a:cubicBezTo>
                  <a:pt x="21" y="25"/>
                  <a:pt x="22" y="26"/>
                  <a:pt x="24" y="27"/>
                </a:cubicBezTo>
                <a:cubicBezTo>
                  <a:pt x="25" y="28"/>
                  <a:pt x="26" y="28"/>
                  <a:pt x="27" y="28"/>
                </a:cubicBezTo>
                <a:cubicBezTo>
                  <a:pt x="28" y="29"/>
                  <a:pt x="28" y="29"/>
                  <a:pt x="29" y="29"/>
                </a:cubicBezTo>
                <a:cubicBezTo>
                  <a:pt x="30" y="34"/>
                  <a:pt x="32" y="39"/>
                  <a:pt x="36" y="42"/>
                </a:cubicBezTo>
                <a:cubicBezTo>
                  <a:pt x="40" y="45"/>
                  <a:pt x="44" y="47"/>
                  <a:pt x="49" y="47"/>
                </a:cubicBezTo>
                <a:cubicBezTo>
                  <a:pt x="55" y="47"/>
                  <a:pt x="60" y="45"/>
                  <a:pt x="63" y="42"/>
                </a:cubicBezTo>
                <a:cubicBezTo>
                  <a:pt x="67" y="39"/>
                  <a:pt x="69" y="34"/>
                  <a:pt x="70" y="29"/>
                </a:cubicBezTo>
                <a:cubicBezTo>
                  <a:pt x="71" y="29"/>
                  <a:pt x="71" y="28"/>
                  <a:pt x="72" y="28"/>
                </a:cubicBezTo>
                <a:cubicBezTo>
                  <a:pt x="73" y="28"/>
                  <a:pt x="75" y="27"/>
                  <a:pt x="76" y="26"/>
                </a:cubicBezTo>
                <a:cubicBezTo>
                  <a:pt x="77" y="26"/>
                  <a:pt x="78" y="25"/>
                  <a:pt x="78" y="24"/>
                </a:cubicBezTo>
                <a:cubicBezTo>
                  <a:pt x="78" y="23"/>
                  <a:pt x="78" y="25"/>
                  <a:pt x="78" y="24"/>
                </a:cubicBez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21" name="Freeform 156"/>
          <p:cNvSpPr>
            <a:spLocks noEditPoints="1"/>
          </p:cNvSpPr>
          <p:nvPr/>
        </p:nvSpPr>
        <p:spPr bwMode="auto">
          <a:xfrm>
            <a:off x="5150980" y="2767260"/>
            <a:ext cx="183506" cy="552100"/>
          </a:xfrm>
          <a:custGeom>
            <a:avLst/>
            <a:gdLst>
              <a:gd name="T0" fmla="*/ 98 w 98"/>
              <a:gd name="T1" fmla="*/ 60 h 293"/>
              <a:gd name="T2" fmla="*/ 98 w 98"/>
              <a:gd name="T3" fmla="*/ 172 h 293"/>
              <a:gd name="T4" fmla="*/ 96 w 98"/>
              <a:gd name="T5" fmla="*/ 177 h 293"/>
              <a:gd name="T6" fmla="*/ 90 w 98"/>
              <a:gd name="T7" fmla="*/ 179 h 293"/>
              <a:gd name="T8" fmla="*/ 85 w 98"/>
              <a:gd name="T9" fmla="*/ 179 h 293"/>
              <a:gd name="T10" fmla="*/ 85 w 98"/>
              <a:gd name="T11" fmla="*/ 83 h 293"/>
              <a:gd name="T12" fmla="*/ 84 w 98"/>
              <a:gd name="T13" fmla="*/ 80 h 293"/>
              <a:gd name="T14" fmla="*/ 81 w 98"/>
              <a:gd name="T15" fmla="*/ 79 h 293"/>
              <a:gd name="T16" fmla="*/ 78 w 98"/>
              <a:gd name="T17" fmla="*/ 80 h 293"/>
              <a:gd name="T18" fmla="*/ 77 w 98"/>
              <a:gd name="T19" fmla="*/ 83 h 293"/>
              <a:gd name="T20" fmla="*/ 77 w 98"/>
              <a:gd name="T21" fmla="*/ 179 h 293"/>
              <a:gd name="T22" fmla="*/ 77 w 98"/>
              <a:gd name="T23" fmla="*/ 179 h 293"/>
              <a:gd name="T24" fmla="*/ 77 w 98"/>
              <a:gd name="T25" fmla="*/ 284 h 293"/>
              <a:gd name="T26" fmla="*/ 75 w 98"/>
              <a:gd name="T27" fmla="*/ 290 h 293"/>
              <a:gd name="T28" fmla="*/ 68 w 98"/>
              <a:gd name="T29" fmla="*/ 293 h 293"/>
              <a:gd name="T30" fmla="*/ 64 w 98"/>
              <a:gd name="T31" fmla="*/ 293 h 293"/>
              <a:gd name="T32" fmla="*/ 58 w 98"/>
              <a:gd name="T33" fmla="*/ 290 h 293"/>
              <a:gd name="T34" fmla="*/ 55 w 98"/>
              <a:gd name="T35" fmla="*/ 284 h 293"/>
              <a:gd name="T36" fmla="*/ 55 w 98"/>
              <a:gd name="T37" fmla="*/ 179 h 293"/>
              <a:gd name="T38" fmla="*/ 43 w 98"/>
              <a:gd name="T39" fmla="*/ 179 h 293"/>
              <a:gd name="T40" fmla="*/ 43 w 98"/>
              <a:gd name="T41" fmla="*/ 284 h 293"/>
              <a:gd name="T42" fmla="*/ 40 w 98"/>
              <a:gd name="T43" fmla="*/ 290 h 293"/>
              <a:gd name="T44" fmla="*/ 34 w 98"/>
              <a:gd name="T45" fmla="*/ 293 h 293"/>
              <a:gd name="T46" fmla="*/ 30 w 98"/>
              <a:gd name="T47" fmla="*/ 293 h 293"/>
              <a:gd name="T48" fmla="*/ 24 w 98"/>
              <a:gd name="T49" fmla="*/ 290 h 293"/>
              <a:gd name="T50" fmla="*/ 21 w 98"/>
              <a:gd name="T51" fmla="*/ 284 h 293"/>
              <a:gd name="T52" fmla="*/ 21 w 98"/>
              <a:gd name="T53" fmla="*/ 83 h 293"/>
              <a:gd name="T54" fmla="*/ 20 w 98"/>
              <a:gd name="T55" fmla="*/ 80 h 293"/>
              <a:gd name="T56" fmla="*/ 17 w 98"/>
              <a:gd name="T57" fmla="*/ 79 h 293"/>
              <a:gd name="T58" fmla="*/ 15 w 98"/>
              <a:gd name="T59" fmla="*/ 80 h 293"/>
              <a:gd name="T60" fmla="*/ 13 w 98"/>
              <a:gd name="T61" fmla="*/ 83 h 293"/>
              <a:gd name="T62" fmla="*/ 13 w 98"/>
              <a:gd name="T63" fmla="*/ 179 h 293"/>
              <a:gd name="T64" fmla="*/ 7 w 98"/>
              <a:gd name="T65" fmla="*/ 179 h 293"/>
              <a:gd name="T66" fmla="*/ 2 w 98"/>
              <a:gd name="T67" fmla="*/ 177 h 293"/>
              <a:gd name="T68" fmla="*/ 0 w 98"/>
              <a:gd name="T69" fmla="*/ 172 h 293"/>
              <a:gd name="T70" fmla="*/ 0 w 98"/>
              <a:gd name="T71" fmla="*/ 60 h 293"/>
              <a:gd name="T72" fmla="*/ 2 w 98"/>
              <a:gd name="T73" fmla="*/ 55 h 293"/>
              <a:gd name="T74" fmla="*/ 7 w 98"/>
              <a:gd name="T75" fmla="*/ 53 h 293"/>
              <a:gd name="T76" fmla="*/ 90 w 98"/>
              <a:gd name="T77" fmla="*/ 53 h 293"/>
              <a:gd name="T78" fmla="*/ 96 w 98"/>
              <a:gd name="T79" fmla="*/ 55 h 293"/>
              <a:gd name="T80" fmla="*/ 98 w 98"/>
              <a:gd name="T81" fmla="*/ 60 h 293"/>
              <a:gd name="T82" fmla="*/ 72 w 98"/>
              <a:gd name="T83" fmla="*/ 27 h 293"/>
              <a:gd name="T84" fmla="*/ 49 w 98"/>
              <a:gd name="T85" fmla="*/ 1 h 293"/>
              <a:gd name="T86" fmla="*/ 33 w 98"/>
              <a:gd name="T87" fmla="*/ 6 h 293"/>
              <a:gd name="T88" fmla="*/ 28 w 98"/>
              <a:gd name="T89" fmla="*/ 52 h 293"/>
              <a:gd name="T90" fmla="*/ 69 w 98"/>
              <a:gd name="T91" fmla="*/ 52 h 293"/>
              <a:gd name="T92" fmla="*/ 72 w 98"/>
              <a:gd name="T93" fmla="*/ 2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93">
                <a:moveTo>
                  <a:pt x="98" y="60"/>
                </a:moveTo>
                <a:cubicBezTo>
                  <a:pt x="98" y="97"/>
                  <a:pt x="98" y="135"/>
                  <a:pt x="98" y="172"/>
                </a:cubicBezTo>
                <a:cubicBezTo>
                  <a:pt x="98" y="174"/>
                  <a:pt x="97" y="176"/>
                  <a:pt x="96" y="177"/>
                </a:cubicBezTo>
                <a:cubicBezTo>
                  <a:pt x="94" y="178"/>
                  <a:pt x="92" y="179"/>
                  <a:pt x="90" y="179"/>
                </a:cubicBezTo>
                <a:cubicBezTo>
                  <a:pt x="88" y="179"/>
                  <a:pt x="87" y="179"/>
                  <a:pt x="85" y="179"/>
                </a:cubicBezTo>
                <a:cubicBezTo>
                  <a:pt x="85" y="147"/>
                  <a:pt x="85" y="115"/>
                  <a:pt x="85" y="83"/>
                </a:cubicBezTo>
                <a:cubicBezTo>
                  <a:pt x="85" y="82"/>
                  <a:pt x="84" y="81"/>
                  <a:pt x="84" y="80"/>
                </a:cubicBezTo>
                <a:cubicBezTo>
                  <a:pt x="83" y="80"/>
                  <a:pt x="82" y="79"/>
                  <a:pt x="81" y="79"/>
                </a:cubicBezTo>
                <a:cubicBezTo>
                  <a:pt x="80" y="79"/>
                  <a:pt x="79" y="80"/>
                  <a:pt x="78" y="80"/>
                </a:cubicBezTo>
                <a:cubicBezTo>
                  <a:pt x="78" y="81"/>
                  <a:pt x="77" y="82"/>
                  <a:pt x="77" y="83"/>
                </a:cubicBezTo>
                <a:cubicBezTo>
                  <a:pt x="77" y="115"/>
                  <a:pt x="77" y="147"/>
                  <a:pt x="77" y="179"/>
                </a:cubicBezTo>
                <a:cubicBezTo>
                  <a:pt x="77" y="179"/>
                  <a:pt x="77" y="179"/>
                  <a:pt x="77" y="179"/>
                </a:cubicBezTo>
                <a:cubicBezTo>
                  <a:pt x="77" y="214"/>
                  <a:pt x="77" y="249"/>
                  <a:pt x="77" y="284"/>
                </a:cubicBezTo>
                <a:cubicBezTo>
                  <a:pt x="77" y="286"/>
                  <a:pt x="76" y="289"/>
                  <a:pt x="75" y="290"/>
                </a:cubicBezTo>
                <a:cubicBezTo>
                  <a:pt x="73" y="292"/>
                  <a:pt x="71" y="293"/>
                  <a:pt x="68" y="293"/>
                </a:cubicBezTo>
                <a:cubicBezTo>
                  <a:pt x="67" y="293"/>
                  <a:pt x="66" y="293"/>
                  <a:pt x="64" y="293"/>
                </a:cubicBezTo>
                <a:cubicBezTo>
                  <a:pt x="62" y="293"/>
                  <a:pt x="59" y="292"/>
                  <a:pt x="58" y="290"/>
                </a:cubicBezTo>
                <a:cubicBezTo>
                  <a:pt x="56" y="289"/>
                  <a:pt x="55" y="286"/>
                  <a:pt x="55" y="284"/>
                </a:cubicBezTo>
                <a:cubicBezTo>
                  <a:pt x="55" y="249"/>
                  <a:pt x="55" y="214"/>
                  <a:pt x="55" y="179"/>
                </a:cubicBezTo>
                <a:cubicBezTo>
                  <a:pt x="51" y="179"/>
                  <a:pt x="47" y="179"/>
                  <a:pt x="43" y="179"/>
                </a:cubicBezTo>
                <a:cubicBezTo>
                  <a:pt x="43" y="214"/>
                  <a:pt x="43" y="249"/>
                  <a:pt x="43" y="284"/>
                </a:cubicBezTo>
                <a:cubicBezTo>
                  <a:pt x="43" y="286"/>
                  <a:pt x="42" y="289"/>
                  <a:pt x="40" y="290"/>
                </a:cubicBezTo>
                <a:cubicBezTo>
                  <a:pt x="39" y="292"/>
                  <a:pt x="37" y="293"/>
                  <a:pt x="34" y="293"/>
                </a:cubicBezTo>
                <a:cubicBezTo>
                  <a:pt x="33" y="293"/>
                  <a:pt x="31" y="293"/>
                  <a:pt x="30" y="293"/>
                </a:cubicBezTo>
                <a:cubicBezTo>
                  <a:pt x="27" y="293"/>
                  <a:pt x="25" y="292"/>
                  <a:pt x="24" y="290"/>
                </a:cubicBezTo>
                <a:cubicBezTo>
                  <a:pt x="22" y="289"/>
                  <a:pt x="21" y="286"/>
                  <a:pt x="21" y="284"/>
                </a:cubicBezTo>
                <a:cubicBezTo>
                  <a:pt x="21" y="217"/>
                  <a:pt x="21" y="150"/>
                  <a:pt x="21" y="83"/>
                </a:cubicBezTo>
                <a:cubicBezTo>
                  <a:pt x="21" y="82"/>
                  <a:pt x="21" y="81"/>
                  <a:pt x="20" y="80"/>
                </a:cubicBezTo>
                <a:cubicBezTo>
                  <a:pt x="19" y="80"/>
                  <a:pt x="18" y="79"/>
                  <a:pt x="17" y="79"/>
                </a:cubicBezTo>
                <a:cubicBezTo>
                  <a:pt x="16" y="79"/>
                  <a:pt x="15" y="80"/>
                  <a:pt x="15" y="80"/>
                </a:cubicBezTo>
                <a:cubicBezTo>
                  <a:pt x="14" y="81"/>
                  <a:pt x="13" y="82"/>
                  <a:pt x="13" y="83"/>
                </a:cubicBezTo>
                <a:cubicBezTo>
                  <a:pt x="13" y="115"/>
                  <a:pt x="13" y="147"/>
                  <a:pt x="13" y="179"/>
                </a:cubicBezTo>
                <a:cubicBezTo>
                  <a:pt x="11" y="179"/>
                  <a:pt x="9" y="179"/>
                  <a:pt x="7" y="179"/>
                </a:cubicBezTo>
                <a:cubicBezTo>
                  <a:pt x="5" y="179"/>
                  <a:pt x="3" y="178"/>
                  <a:pt x="2" y="177"/>
                </a:cubicBezTo>
                <a:cubicBezTo>
                  <a:pt x="0" y="176"/>
                  <a:pt x="0" y="174"/>
                  <a:pt x="0" y="172"/>
                </a:cubicBezTo>
                <a:cubicBezTo>
                  <a:pt x="0" y="135"/>
                  <a:pt x="0" y="97"/>
                  <a:pt x="0" y="60"/>
                </a:cubicBezTo>
                <a:cubicBezTo>
                  <a:pt x="0" y="58"/>
                  <a:pt x="0" y="56"/>
                  <a:pt x="2" y="55"/>
                </a:cubicBezTo>
                <a:cubicBezTo>
                  <a:pt x="3" y="54"/>
                  <a:pt x="5" y="53"/>
                  <a:pt x="7" y="53"/>
                </a:cubicBezTo>
                <a:cubicBezTo>
                  <a:pt x="35" y="53"/>
                  <a:pt x="63" y="53"/>
                  <a:pt x="90" y="53"/>
                </a:cubicBezTo>
                <a:cubicBezTo>
                  <a:pt x="92" y="53"/>
                  <a:pt x="94" y="54"/>
                  <a:pt x="96" y="55"/>
                </a:cubicBezTo>
                <a:cubicBezTo>
                  <a:pt x="97" y="56"/>
                  <a:pt x="98" y="58"/>
                  <a:pt x="98" y="60"/>
                </a:cubicBezTo>
                <a:close/>
                <a:moveTo>
                  <a:pt x="72" y="27"/>
                </a:moveTo>
                <a:cubicBezTo>
                  <a:pt x="71" y="14"/>
                  <a:pt x="66" y="1"/>
                  <a:pt x="49" y="1"/>
                </a:cubicBezTo>
                <a:cubicBezTo>
                  <a:pt x="49" y="1"/>
                  <a:pt x="40" y="0"/>
                  <a:pt x="33" y="6"/>
                </a:cubicBezTo>
                <a:cubicBezTo>
                  <a:pt x="26" y="12"/>
                  <a:pt x="21" y="25"/>
                  <a:pt x="28" y="52"/>
                </a:cubicBezTo>
                <a:cubicBezTo>
                  <a:pt x="42" y="52"/>
                  <a:pt x="56" y="52"/>
                  <a:pt x="69" y="52"/>
                </a:cubicBezTo>
                <a:cubicBezTo>
                  <a:pt x="69" y="52"/>
                  <a:pt x="73" y="39"/>
                  <a:pt x="72" y="27"/>
                </a:cubicBezTo>
                <a:close/>
              </a:path>
            </a:pathLst>
          </a:custGeom>
          <a:solidFill>
            <a:srgbClr val="E1AB0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Impact"/>
              <a:ea typeface="微软雅黑"/>
              <a:cs typeface="+mn-ea"/>
              <a:sym typeface="+mn-lt"/>
            </a:endParaRPr>
          </a:p>
        </p:txBody>
      </p:sp>
      <p:sp>
        <p:nvSpPr>
          <p:cNvPr id="22" name="Freeform 157"/>
          <p:cNvSpPr>
            <a:spLocks/>
          </p:cNvSpPr>
          <p:nvPr/>
        </p:nvSpPr>
        <p:spPr bwMode="auto">
          <a:xfrm>
            <a:off x="6093369" y="2746694"/>
            <a:ext cx="207235" cy="572666"/>
          </a:xfrm>
          <a:custGeom>
            <a:avLst/>
            <a:gdLst>
              <a:gd name="T0" fmla="*/ 110 w 111"/>
              <a:gd name="T1" fmla="*/ 163 h 304"/>
              <a:gd name="T2" fmla="*/ 105 w 111"/>
              <a:gd name="T3" fmla="*/ 129 h 304"/>
              <a:gd name="T4" fmla="*/ 104 w 111"/>
              <a:gd name="T5" fmla="*/ 64 h 304"/>
              <a:gd name="T6" fmla="*/ 64 w 111"/>
              <a:gd name="T7" fmla="*/ 51 h 304"/>
              <a:gd name="T8" fmla="*/ 70 w 111"/>
              <a:gd name="T9" fmla="*/ 47 h 304"/>
              <a:gd name="T10" fmla="*/ 76 w 111"/>
              <a:gd name="T11" fmla="*/ 33 h 304"/>
              <a:gd name="T12" fmla="*/ 73 w 111"/>
              <a:gd name="T13" fmla="*/ 22 h 304"/>
              <a:gd name="T14" fmla="*/ 65 w 111"/>
              <a:gd name="T15" fmla="*/ 15 h 304"/>
              <a:gd name="T16" fmla="*/ 66 w 111"/>
              <a:gd name="T17" fmla="*/ 15 h 304"/>
              <a:gd name="T18" fmla="*/ 64 w 111"/>
              <a:gd name="T19" fmla="*/ 3 h 304"/>
              <a:gd name="T20" fmla="*/ 58 w 111"/>
              <a:gd name="T21" fmla="*/ 7 h 304"/>
              <a:gd name="T22" fmla="*/ 58 w 111"/>
              <a:gd name="T23" fmla="*/ 0 h 304"/>
              <a:gd name="T24" fmla="*/ 50 w 111"/>
              <a:gd name="T25" fmla="*/ 8 h 304"/>
              <a:gd name="T26" fmla="*/ 50 w 111"/>
              <a:gd name="T27" fmla="*/ 2 h 304"/>
              <a:gd name="T28" fmla="*/ 44 w 111"/>
              <a:gd name="T29" fmla="*/ 15 h 304"/>
              <a:gd name="T30" fmla="*/ 45 w 111"/>
              <a:gd name="T31" fmla="*/ 15 h 304"/>
              <a:gd name="T32" fmla="*/ 37 w 111"/>
              <a:gd name="T33" fmla="*/ 22 h 304"/>
              <a:gd name="T34" fmla="*/ 34 w 111"/>
              <a:gd name="T35" fmla="*/ 33 h 304"/>
              <a:gd name="T36" fmla="*/ 41 w 111"/>
              <a:gd name="T37" fmla="*/ 47 h 304"/>
              <a:gd name="T38" fmla="*/ 45 w 111"/>
              <a:gd name="T39" fmla="*/ 50 h 304"/>
              <a:gd name="T40" fmla="*/ 25 w 111"/>
              <a:gd name="T41" fmla="*/ 51 h 304"/>
              <a:gd name="T42" fmla="*/ 6 w 111"/>
              <a:gd name="T43" fmla="*/ 95 h 304"/>
              <a:gd name="T44" fmla="*/ 6 w 111"/>
              <a:gd name="T45" fmla="*/ 129 h 304"/>
              <a:gd name="T46" fmla="*/ 1 w 111"/>
              <a:gd name="T47" fmla="*/ 163 h 304"/>
              <a:gd name="T48" fmla="*/ 20 w 111"/>
              <a:gd name="T49" fmla="*/ 190 h 304"/>
              <a:gd name="T50" fmla="*/ 20 w 111"/>
              <a:gd name="T51" fmla="*/ 94 h 304"/>
              <a:gd name="T52" fmla="*/ 21 w 111"/>
              <a:gd name="T53" fmla="*/ 91 h 304"/>
              <a:gd name="T54" fmla="*/ 24 w 111"/>
              <a:gd name="T55" fmla="*/ 90 h 304"/>
              <a:gd name="T56" fmla="*/ 26 w 111"/>
              <a:gd name="T57" fmla="*/ 91 h 304"/>
              <a:gd name="T58" fmla="*/ 28 w 111"/>
              <a:gd name="T59" fmla="*/ 94 h 304"/>
              <a:gd name="T60" fmla="*/ 28 w 111"/>
              <a:gd name="T61" fmla="*/ 191 h 304"/>
              <a:gd name="T62" fmla="*/ 25 w 111"/>
              <a:gd name="T63" fmla="*/ 204 h 304"/>
              <a:gd name="T64" fmla="*/ 28 w 111"/>
              <a:gd name="T65" fmla="*/ 295 h 304"/>
              <a:gd name="T66" fmla="*/ 30 w 111"/>
              <a:gd name="T67" fmla="*/ 301 h 304"/>
              <a:gd name="T68" fmla="*/ 36 w 111"/>
              <a:gd name="T69" fmla="*/ 304 h 304"/>
              <a:gd name="T70" fmla="*/ 40 w 111"/>
              <a:gd name="T71" fmla="*/ 304 h 304"/>
              <a:gd name="T72" fmla="*/ 47 w 111"/>
              <a:gd name="T73" fmla="*/ 301 h 304"/>
              <a:gd name="T74" fmla="*/ 49 w 111"/>
              <a:gd name="T75" fmla="*/ 295 h 304"/>
              <a:gd name="T76" fmla="*/ 49 w 111"/>
              <a:gd name="T77" fmla="*/ 190 h 304"/>
              <a:gd name="T78" fmla="*/ 62 w 111"/>
              <a:gd name="T79" fmla="*/ 190 h 304"/>
              <a:gd name="T80" fmla="*/ 62 w 111"/>
              <a:gd name="T81" fmla="*/ 295 h 304"/>
              <a:gd name="T82" fmla="*/ 64 w 111"/>
              <a:gd name="T83" fmla="*/ 301 h 304"/>
              <a:gd name="T84" fmla="*/ 71 w 111"/>
              <a:gd name="T85" fmla="*/ 304 h 304"/>
              <a:gd name="T86" fmla="*/ 75 w 111"/>
              <a:gd name="T87" fmla="*/ 304 h 304"/>
              <a:gd name="T88" fmla="*/ 81 w 111"/>
              <a:gd name="T89" fmla="*/ 301 h 304"/>
              <a:gd name="T90" fmla="*/ 83 w 111"/>
              <a:gd name="T91" fmla="*/ 295 h 304"/>
              <a:gd name="T92" fmla="*/ 86 w 111"/>
              <a:gd name="T93" fmla="*/ 207 h 304"/>
              <a:gd name="T94" fmla="*/ 83 w 111"/>
              <a:gd name="T95" fmla="*/ 191 h 304"/>
              <a:gd name="T96" fmla="*/ 83 w 111"/>
              <a:gd name="T97" fmla="*/ 190 h 304"/>
              <a:gd name="T98" fmla="*/ 84 w 111"/>
              <a:gd name="T99" fmla="*/ 190 h 304"/>
              <a:gd name="T100" fmla="*/ 84 w 111"/>
              <a:gd name="T101" fmla="*/ 94 h 304"/>
              <a:gd name="T102" fmla="*/ 85 w 111"/>
              <a:gd name="T103" fmla="*/ 91 h 304"/>
              <a:gd name="T104" fmla="*/ 87 w 111"/>
              <a:gd name="T105" fmla="*/ 90 h 304"/>
              <a:gd name="T106" fmla="*/ 90 w 111"/>
              <a:gd name="T107" fmla="*/ 91 h 304"/>
              <a:gd name="T108" fmla="*/ 91 w 111"/>
              <a:gd name="T109" fmla="*/ 94 h 304"/>
              <a:gd name="T110" fmla="*/ 91 w 111"/>
              <a:gd name="T111" fmla="*/ 190 h 304"/>
              <a:gd name="T112" fmla="*/ 110 w 111"/>
              <a:gd name="T113" fmla="*/ 16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 h="304">
                <a:moveTo>
                  <a:pt x="110" y="163"/>
                </a:moveTo>
                <a:cubicBezTo>
                  <a:pt x="110" y="147"/>
                  <a:pt x="105" y="129"/>
                  <a:pt x="105" y="129"/>
                </a:cubicBezTo>
                <a:cubicBezTo>
                  <a:pt x="105" y="114"/>
                  <a:pt x="110" y="77"/>
                  <a:pt x="104" y="64"/>
                </a:cubicBezTo>
                <a:cubicBezTo>
                  <a:pt x="99" y="56"/>
                  <a:pt x="82" y="52"/>
                  <a:pt x="64" y="51"/>
                </a:cubicBezTo>
                <a:cubicBezTo>
                  <a:pt x="66" y="50"/>
                  <a:pt x="68" y="49"/>
                  <a:pt x="70" y="47"/>
                </a:cubicBezTo>
                <a:cubicBezTo>
                  <a:pt x="73" y="43"/>
                  <a:pt x="76" y="38"/>
                  <a:pt x="76" y="33"/>
                </a:cubicBezTo>
                <a:cubicBezTo>
                  <a:pt x="76" y="29"/>
                  <a:pt x="75" y="25"/>
                  <a:pt x="73" y="22"/>
                </a:cubicBezTo>
                <a:cubicBezTo>
                  <a:pt x="71" y="19"/>
                  <a:pt x="68" y="16"/>
                  <a:pt x="65" y="15"/>
                </a:cubicBezTo>
                <a:cubicBezTo>
                  <a:pt x="65" y="15"/>
                  <a:pt x="66" y="15"/>
                  <a:pt x="66" y="15"/>
                </a:cubicBezTo>
                <a:cubicBezTo>
                  <a:pt x="65" y="11"/>
                  <a:pt x="65" y="7"/>
                  <a:pt x="64" y="3"/>
                </a:cubicBezTo>
                <a:cubicBezTo>
                  <a:pt x="62" y="5"/>
                  <a:pt x="60" y="6"/>
                  <a:pt x="58" y="7"/>
                </a:cubicBezTo>
                <a:cubicBezTo>
                  <a:pt x="58" y="5"/>
                  <a:pt x="58" y="2"/>
                  <a:pt x="58" y="0"/>
                </a:cubicBezTo>
                <a:cubicBezTo>
                  <a:pt x="55" y="2"/>
                  <a:pt x="52" y="5"/>
                  <a:pt x="50" y="8"/>
                </a:cubicBezTo>
                <a:cubicBezTo>
                  <a:pt x="50" y="6"/>
                  <a:pt x="50" y="4"/>
                  <a:pt x="50" y="2"/>
                </a:cubicBezTo>
                <a:cubicBezTo>
                  <a:pt x="48" y="6"/>
                  <a:pt x="46" y="10"/>
                  <a:pt x="44" y="15"/>
                </a:cubicBezTo>
                <a:cubicBezTo>
                  <a:pt x="44" y="15"/>
                  <a:pt x="45" y="15"/>
                  <a:pt x="45" y="15"/>
                </a:cubicBezTo>
                <a:cubicBezTo>
                  <a:pt x="42" y="16"/>
                  <a:pt x="39" y="19"/>
                  <a:pt x="37" y="22"/>
                </a:cubicBezTo>
                <a:cubicBezTo>
                  <a:pt x="36" y="25"/>
                  <a:pt x="34" y="29"/>
                  <a:pt x="34" y="33"/>
                </a:cubicBezTo>
                <a:cubicBezTo>
                  <a:pt x="34" y="38"/>
                  <a:pt x="37" y="43"/>
                  <a:pt x="41" y="47"/>
                </a:cubicBezTo>
                <a:cubicBezTo>
                  <a:pt x="42" y="48"/>
                  <a:pt x="43" y="50"/>
                  <a:pt x="45" y="50"/>
                </a:cubicBezTo>
                <a:cubicBezTo>
                  <a:pt x="37" y="51"/>
                  <a:pt x="30" y="51"/>
                  <a:pt x="25" y="51"/>
                </a:cubicBezTo>
                <a:cubicBezTo>
                  <a:pt x="12" y="53"/>
                  <a:pt x="0" y="62"/>
                  <a:pt x="6" y="95"/>
                </a:cubicBezTo>
                <a:cubicBezTo>
                  <a:pt x="6" y="106"/>
                  <a:pt x="6" y="118"/>
                  <a:pt x="6" y="129"/>
                </a:cubicBezTo>
                <a:cubicBezTo>
                  <a:pt x="6" y="129"/>
                  <a:pt x="1" y="147"/>
                  <a:pt x="1" y="163"/>
                </a:cubicBezTo>
                <a:cubicBezTo>
                  <a:pt x="0" y="179"/>
                  <a:pt x="4" y="194"/>
                  <a:pt x="20" y="190"/>
                </a:cubicBezTo>
                <a:cubicBezTo>
                  <a:pt x="20" y="158"/>
                  <a:pt x="20" y="126"/>
                  <a:pt x="20" y="94"/>
                </a:cubicBezTo>
                <a:cubicBezTo>
                  <a:pt x="20" y="93"/>
                  <a:pt x="20" y="92"/>
                  <a:pt x="21" y="91"/>
                </a:cubicBezTo>
                <a:cubicBezTo>
                  <a:pt x="22" y="91"/>
                  <a:pt x="23" y="90"/>
                  <a:pt x="24" y="90"/>
                </a:cubicBezTo>
                <a:cubicBezTo>
                  <a:pt x="25" y="90"/>
                  <a:pt x="26" y="91"/>
                  <a:pt x="26" y="91"/>
                </a:cubicBezTo>
                <a:cubicBezTo>
                  <a:pt x="27" y="92"/>
                  <a:pt x="28" y="93"/>
                  <a:pt x="28" y="94"/>
                </a:cubicBezTo>
                <a:cubicBezTo>
                  <a:pt x="28" y="126"/>
                  <a:pt x="28" y="158"/>
                  <a:pt x="28" y="191"/>
                </a:cubicBezTo>
                <a:cubicBezTo>
                  <a:pt x="28" y="191"/>
                  <a:pt x="26" y="196"/>
                  <a:pt x="25" y="204"/>
                </a:cubicBezTo>
                <a:cubicBezTo>
                  <a:pt x="22" y="233"/>
                  <a:pt x="28" y="266"/>
                  <a:pt x="28" y="295"/>
                </a:cubicBezTo>
                <a:cubicBezTo>
                  <a:pt x="28" y="297"/>
                  <a:pt x="29" y="300"/>
                  <a:pt x="30" y="301"/>
                </a:cubicBezTo>
                <a:cubicBezTo>
                  <a:pt x="32" y="303"/>
                  <a:pt x="34" y="304"/>
                  <a:pt x="36" y="304"/>
                </a:cubicBezTo>
                <a:cubicBezTo>
                  <a:pt x="38" y="304"/>
                  <a:pt x="39" y="304"/>
                  <a:pt x="40" y="304"/>
                </a:cubicBezTo>
                <a:cubicBezTo>
                  <a:pt x="43" y="304"/>
                  <a:pt x="45" y="303"/>
                  <a:pt x="47" y="301"/>
                </a:cubicBezTo>
                <a:cubicBezTo>
                  <a:pt x="48" y="300"/>
                  <a:pt x="49" y="297"/>
                  <a:pt x="49" y="295"/>
                </a:cubicBezTo>
                <a:cubicBezTo>
                  <a:pt x="49" y="260"/>
                  <a:pt x="49" y="225"/>
                  <a:pt x="49" y="190"/>
                </a:cubicBezTo>
                <a:cubicBezTo>
                  <a:pt x="53" y="190"/>
                  <a:pt x="58" y="190"/>
                  <a:pt x="62" y="190"/>
                </a:cubicBezTo>
                <a:cubicBezTo>
                  <a:pt x="62" y="225"/>
                  <a:pt x="62" y="260"/>
                  <a:pt x="62" y="295"/>
                </a:cubicBezTo>
                <a:cubicBezTo>
                  <a:pt x="62" y="297"/>
                  <a:pt x="63" y="300"/>
                  <a:pt x="64" y="301"/>
                </a:cubicBezTo>
                <a:cubicBezTo>
                  <a:pt x="66" y="303"/>
                  <a:pt x="68" y="304"/>
                  <a:pt x="71" y="304"/>
                </a:cubicBezTo>
                <a:cubicBezTo>
                  <a:pt x="72" y="304"/>
                  <a:pt x="73" y="304"/>
                  <a:pt x="75" y="304"/>
                </a:cubicBezTo>
                <a:cubicBezTo>
                  <a:pt x="77" y="304"/>
                  <a:pt x="79" y="303"/>
                  <a:pt x="81" y="301"/>
                </a:cubicBezTo>
                <a:cubicBezTo>
                  <a:pt x="83" y="300"/>
                  <a:pt x="83" y="297"/>
                  <a:pt x="83" y="295"/>
                </a:cubicBezTo>
                <a:cubicBezTo>
                  <a:pt x="83" y="266"/>
                  <a:pt x="87" y="236"/>
                  <a:pt x="86" y="207"/>
                </a:cubicBezTo>
                <a:cubicBezTo>
                  <a:pt x="85" y="200"/>
                  <a:pt x="84" y="194"/>
                  <a:pt x="83" y="191"/>
                </a:cubicBezTo>
                <a:cubicBezTo>
                  <a:pt x="83" y="191"/>
                  <a:pt x="83" y="190"/>
                  <a:pt x="83" y="190"/>
                </a:cubicBezTo>
                <a:cubicBezTo>
                  <a:pt x="84" y="190"/>
                  <a:pt x="84" y="190"/>
                  <a:pt x="84" y="190"/>
                </a:cubicBezTo>
                <a:cubicBezTo>
                  <a:pt x="84" y="158"/>
                  <a:pt x="84" y="126"/>
                  <a:pt x="84" y="94"/>
                </a:cubicBezTo>
                <a:cubicBezTo>
                  <a:pt x="84" y="93"/>
                  <a:pt x="84" y="92"/>
                  <a:pt x="85" y="91"/>
                </a:cubicBezTo>
                <a:cubicBezTo>
                  <a:pt x="85" y="91"/>
                  <a:pt x="86" y="90"/>
                  <a:pt x="87" y="90"/>
                </a:cubicBezTo>
                <a:cubicBezTo>
                  <a:pt x="88" y="90"/>
                  <a:pt x="89" y="91"/>
                  <a:pt x="90" y="91"/>
                </a:cubicBezTo>
                <a:cubicBezTo>
                  <a:pt x="91" y="92"/>
                  <a:pt x="91" y="93"/>
                  <a:pt x="91" y="94"/>
                </a:cubicBezTo>
                <a:cubicBezTo>
                  <a:pt x="91" y="126"/>
                  <a:pt x="91" y="158"/>
                  <a:pt x="91" y="190"/>
                </a:cubicBezTo>
                <a:cubicBezTo>
                  <a:pt x="107" y="194"/>
                  <a:pt x="111" y="179"/>
                  <a:pt x="110" y="163"/>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23" name="Freeform 158"/>
          <p:cNvSpPr>
            <a:spLocks noEditPoints="1"/>
          </p:cNvSpPr>
          <p:nvPr/>
        </p:nvSpPr>
        <p:spPr bwMode="auto">
          <a:xfrm>
            <a:off x="6391679" y="2763305"/>
            <a:ext cx="234129" cy="556055"/>
          </a:xfrm>
          <a:custGeom>
            <a:avLst/>
            <a:gdLst>
              <a:gd name="T0" fmla="*/ 83 w 125"/>
              <a:gd name="T1" fmla="*/ 16 h 295"/>
              <a:gd name="T2" fmla="*/ 94 w 125"/>
              <a:gd name="T3" fmla="*/ 0 h 295"/>
              <a:gd name="T4" fmla="*/ 85 w 125"/>
              <a:gd name="T5" fmla="*/ 25 h 295"/>
              <a:gd name="T6" fmla="*/ 64 w 125"/>
              <a:gd name="T7" fmla="*/ 44 h 295"/>
              <a:gd name="T8" fmla="*/ 43 w 125"/>
              <a:gd name="T9" fmla="*/ 25 h 295"/>
              <a:gd name="T10" fmla="*/ 34 w 125"/>
              <a:gd name="T11" fmla="*/ 0 h 295"/>
              <a:gd name="T12" fmla="*/ 45 w 125"/>
              <a:gd name="T13" fmla="*/ 16 h 295"/>
              <a:gd name="T14" fmla="*/ 64 w 125"/>
              <a:gd name="T15" fmla="*/ 3 h 295"/>
              <a:gd name="T16" fmla="*/ 83 w 125"/>
              <a:gd name="T17" fmla="*/ 16 h 295"/>
              <a:gd name="T18" fmla="*/ 92 w 125"/>
              <a:gd name="T19" fmla="*/ 6 h 295"/>
              <a:gd name="T20" fmla="*/ 60 w 125"/>
              <a:gd name="T21" fmla="*/ 24 h 295"/>
              <a:gd name="T22" fmla="*/ 52 w 125"/>
              <a:gd name="T23" fmla="*/ 25 h 295"/>
              <a:gd name="T24" fmla="*/ 54 w 125"/>
              <a:gd name="T25" fmla="*/ 26 h 295"/>
              <a:gd name="T26" fmla="*/ 81 w 125"/>
              <a:gd name="T27" fmla="*/ 21 h 295"/>
              <a:gd name="T28" fmla="*/ 74 w 125"/>
              <a:gd name="T29" fmla="*/ 26 h 295"/>
              <a:gd name="T30" fmla="*/ 76 w 125"/>
              <a:gd name="T31" fmla="*/ 25 h 295"/>
              <a:gd name="T32" fmla="*/ 92 w 125"/>
              <a:gd name="T33" fmla="*/ 48 h 295"/>
              <a:gd name="T34" fmla="*/ 0 w 125"/>
              <a:gd name="T35" fmla="*/ 60 h 295"/>
              <a:gd name="T36" fmla="*/ 15 w 125"/>
              <a:gd name="T37" fmla="*/ 174 h 295"/>
              <a:gd name="T38" fmla="*/ 23 w 125"/>
              <a:gd name="T39" fmla="*/ 181 h 295"/>
              <a:gd name="T40" fmla="*/ 29 w 125"/>
              <a:gd name="T41" fmla="*/ 145 h 295"/>
              <a:gd name="T42" fmla="*/ 36 w 125"/>
              <a:gd name="T43" fmla="*/ 166 h 295"/>
              <a:gd name="T44" fmla="*/ 39 w 125"/>
              <a:gd name="T45" fmla="*/ 292 h 295"/>
              <a:gd name="T46" fmla="*/ 49 w 125"/>
              <a:gd name="T47" fmla="*/ 295 h 295"/>
              <a:gd name="T48" fmla="*/ 58 w 125"/>
              <a:gd name="T49" fmla="*/ 286 h 295"/>
              <a:gd name="T50" fmla="*/ 71 w 125"/>
              <a:gd name="T51" fmla="*/ 181 h 295"/>
              <a:gd name="T52" fmla="*/ 73 w 125"/>
              <a:gd name="T53" fmla="*/ 292 h 295"/>
              <a:gd name="T54" fmla="*/ 84 w 125"/>
              <a:gd name="T55" fmla="*/ 295 h 295"/>
              <a:gd name="T56" fmla="*/ 92 w 125"/>
              <a:gd name="T57" fmla="*/ 286 h 295"/>
              <a:gd name="T58" fmla="*/ 93 w 125"/>
              <a:gd name="T59" fmla="*/ 181 h 295"/>
              <a:gd name="T60" fmla="*/ 95 w 125"/>
              <a:gd name="T61" fmla="*/ 162 h 295"/>
              <a:gd name="T62" fmla="*/ 100 w 125"/>
              <a:gd name="T63" fmla="*/ 151 h 295"/>
              <a:gd name="T64" fmla="*/ 105 w 125"/>
              <a:gd name="T65" fmla="*/ 181 h 295"/>
              <a:gd name="T66" fmla="*/ 113 w 125"/>
              <a:gd name="T67" fmla="*/ 174 h 295"/>
              <a:gd name="T68" fmla="*/ 125 w 125"/>
              <a:gd name="T69" fmla="*/ 6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 h="295">
                <a:moveTo>
                  <a:pt x="84" y="15"/>
                </a:moveTo>
                <a:cubicBezTo>
                  <a:pt x="84" y="16"/>
                  <a:pt x="84" y="16"/>
                  <a:pt x="83" y="16"/>
                </a:cubicBezTo>
                <a:cubicBezTo>
                  <a:pt x="82" y="13"/>
                  <a:pt x="87" y="13"/>
                  <a:pt x="84" y="15"/>
                </a:cubicBezTo>
                <a:close/>
                <a:moveTo>
                  <a:pt x="94" y="0"/>
                </a:moveTo>
                <a:cubicBezTo>
                  <a:pt x="93" y="8"/>
                  <a:pt x="92" y="13"/>
                  <a:pt x="91" y="17"/>
                </a:cubicBezTo>
                <a:cubicBezTo>
                  <a:pt x="89" y="21"/>
                  <a:pt x="87" y="23"/>
                  <a:pt x="85" y="25"/>
                </a:cubicBezTo>
                <a:cubicBezTo>
                  <a:pt x="84" y="30"/>
                  <a:pt x="82" y="35"/>
                  <a:pt x="78" y="39"/>
                </a:cubicBezTo>
                <a:cubicBezTo>
                  <a:pt x="75" y="42"/>
                  <a:pt x="70" y="44"/>
                  <a:pt x="64" y="44"/>
                </a:cubicBezTo>
                <a:cubicBezTo>
                  <a:pt x="59" y="44"/>
                  <a:pt x="54" y="42"/>
                  <a:pt x="50" y="39"/>
                </a:cubicBezTo>
                <a:cubicBezTo>
                  <a:pt x="46" y="35"/>
                  <a:pt x="44" y="30"/>
                  <a:pt x="43" y="25"/>
                </a:cubicBezTo>
                <a:cubicBezTo>
                  <a:pt x="41" y="23"/>
                  <a:pt x="39" y="21"/>
                  <a:pt x="37" y="17"/>
                </a:cubicBezTo>
                <a:cubicBezTo>
                  <a:pt x="36" y="13"/>
                  <a:pt x="35" y="8"/>
                  <a:pt x="34" y="0"/>
                </a:cubicBezTo>
                <a:cubicBezTo>
                  <a:pt x="34" y="0"/>
                  <a:pt x="35" y="2"/>
                  <a:pt x="36" y="6"/>
                </a:cubicBezTo>
                <a:cubicBezTo>
                  <a:pt x="37" y="9"/>
                  <a:pt x="40" y="13"/>
                  <a:pt x="45" y="16"/>
                </a:cubicBezTo>
                <a:cubicBezTo>
                  <a:pt x="46" y="12"/>
                  <a:pt x="49" y="9"/>
                  <a:pt x="52" y="7"/>
                </a:cubicBezTo>
                <a:cubicBezTo>
                  <a:pt x="56" y="4"/>
                  <a:pt x="60" y="3"/>
                  <a:pt x="64" y="3"/>
                </a:cubicBezTo>
                <a:cubicBezTo>
                  <a:pt x="68" y="3"/>
                  <a:pt x="72" y="4"/>
                  <a:pt x="76" y="7"/>
                </a:cubicBezTo>
                <a:cubicBezTo>
                  <a:pt x="79" y="9"/>
                  <a:pt x="82" y="12"/>
                  <a:pt x="83" y="16"/>
                </a:cubicBezTo>
                <a:cubicBezTo>
                  <a:pt x="84" y="16"/>
                  <a:pt x="84" y="16"/>
                  <a:pt x="84" y="15"/>
                </a:cubicBezTo>
                <a:cubicBezTo>
                  <a:pt x="88" y="12"/>
                  <a:pt x="91" y="9"/>
                  <a:pt x="92" y="6"/>
                </a:cubicBezTo>
                <a:cubicBezTo>
                  <a:pt x="93" y="2"/>
                  <a:pt x="94" y="0"/>
                  <a:pt x="94" y="0"/>
                </a:cubicBezTo>
                <a:close/>
                <a:moveTo>
                  <a:pt x="60" y="24"/>
                </a:moveTo>
                <a:cubicBezTo>
                  <a:pt x="56" y="23"/>
                  <a:pt x="52" y="22"/>
                  <a:pt x="47" y="21"/>
                </a:cubicBezTo>
                <a:cubicBezTo>
                  <a:pt x="49" y="22"/>
                  <a:pt x="51" y="24"/>
                  <a:pt x="52" y="25"/>
                </a:cubicBezTo>
                <a:cubicBezTo>
                  <a:pt x="52" y="25"/>
                  <a:pt x="52" y="25"/>
                  <a:pt x="53" y="25"/>
                </a:cubicBezTo>
                <a:cubicBezTo>
                  <a:pt x="53" y="25"/>
                  <a:pt x="53" y="25"/>
                  <a:pt x="54" y="26"/>
                </a:cubicBezTo>
                <a:cubicBezTo>
                  <a:pt x="56" y="25"/>
                  <a:pt x="58" y="24"/>
                  <a:pt x="60" y="24"/>
                </a:cubicBezTo>
                <a:close/>
                <a:moveTo>
                  <a:pt x="81" y="21"/>
                </a:moveTo>
                <a:cubicBezTo>
                  <a:pt x="76" y="22"/>
                  <a:pt x="72" y="23"/>
                  <a:pt x="68" y="24"/>
                </a:cubicBezTo>
                <a:cubicBezTo>
                  <a:pt x="70" y="24"/>
                  <a:pt x="72" y="25"/>
                  <a:pt x="74" y="26"/>
                </a:cubicBezTo>
                <a:cubicBezTo>
                  <a:pt x="75" y="25"/>
                  <a:pt x="75" y="25"/>
                  <a:pt x="75" y="25"/>
                </a:cubicBezTo>
                <a:cubicBezTo>
                  <a:pt x="75" y="25"/>
                  <a:pt x="76" y="25"/>
                  <a:pt x="76" y="25"/>
                </a:cubicBezTo>
                <a:cubicBezTo>
                  <a:pt x="77" y="24"/>
                  <a:pt x="79" y="22"/>
                  <a:pt x="81" y="21"/>
                </a:cubicBezTo>
                <a:close/>
                <a:moveTo>
                  <a:pt x="92" y="48"/>
                </a:moveTo>
                <a:cubicBezTo>
                  <a:pt x="73" y="48"/>
                  <a:pt x="53" y="48"/>
                  <a:pt x="33" y="48"/>
                </a:cubicBezTo>
                <a:cubicBezTo>
                  <a:pt x="22" y="52"/>
                  <a:pt x="11" y="56"/>
                  <a:pt x="0" y="60"/>
                </a:cubicBezTo>
                <a:cubicBezTo>
                  <a:pt x="5" y="66"/>
                  <a:pt x="10" y="72"/>
                  <a:pt x="15" y="79"/>
                </a:cubicBezTo>
                <a:cubicBezTo>
                  <a:pt x="15" y="111"/>
                  <a:pt x="15" y="142"/>
                  <a:pt x="15" y="174"/>
                </a:cubicBezTo>
                <a:cubicBezTo>
                  <a:pt x="15" y="176"/>
                  <a:pt x="16" y="178"/>
                  <a:pt x="17" y="179"/>
                </a:cubicBezTo>
                <a:cubicBezTo>
                  <a:pt x="18" y="180"/>
                  <a:pt x="20" y="181"/>
                  <a:pt x="23" y="181"/>
                </a:cubicBezTo>
                <a:cubicBezTo>
                  <a:pt x="25" y="181"/>
                  <a:pt x="27" y="181"/>
                  <a:pt x="29" y="181"/>
                </a:cubicBezTo>
                <a:cubicBezTo>
                  <a:pt x="29" y="169"/>
                  <a:pt x="29" y="157"/>
                  <a:pt x="29" y="145"/>
                </a:cubicBezTo>
                <a:cubicBezTo>
                  <a:pt x="30" y="149"/>
                  <a:pt x="31" y="153"/>
                  <a:pt x="32" y="157"/>
                </a:cubicBezTo>
                <a:cubicBezTo>
                  <a:pt x="33" y="160"/>
                  <a:pt x="35" y="164"/>
                  <a:pt x="36" y="166"/>
                </a:cubicBezTo>
                <a:cubicBezTo>
                  <a:pt x="36" y="206"/>
                  <a:pt x="36" y="246"/>
                  <a:pt x="36" y="286"/>
                </a:cubicBezTo>
                <a:cubicBezTo>
                  <a:pt x="36" y="288"/>
                  <a:pt x="37" y="291"/>
                  <a:pt x="39" y="292"/>
                </a:cubicBezTo>
                <a:cubicBezTo>
                  <a:pt x="41" y="294"/>
                  <a:pt x="43" y="295"/>
                  <a:pt x="45" y="295"/>
                </a:cubicBezTo>
                <a:cubicBezTo>
                  <a:pt x="47" y="295"/>
                  <a:pt x="48" y="295"/>
                  <a:pt x="49" y="295"/>
                </a:cubicBezTo>
                <a:cubicBezTo>
                  <a:pt x="52" y="295"/>
                  <a:pt x="54" y="294"/>
                  <a:pt x="56" y="292"/>
                </a:cubicBezTo>
                <a:cubicBezTo>
                  <a:pt x="57" y="291"/>
                  <a:pt x="58" y="288"/>
                  <a:pt x="58" y="286"/>
                </a:cubicBezTo>
                <a:cubicBezTo>
                  <a:pt x="58" y="251"/>
                  <a:pt x="58" y="216"/>
                  <a:pt x="58" y="181"/>
                </a:cubicBezTo>
                <a:cubicBezTo>
                  <a:pt x="62" y="181"/>
                  <a:pt x="67" y="181"/>
                  <a:pt x="71" y="181"/>
                </a:cubicBezTo>
                <a:cubicBezTo>
                  <a:pt x="71" y="216"/>
                  <a:pt x="71" y="251"/>
                  <a:pt x="71" y="286"/>
                </a:cubicBezTo>
                <a:cubicBezTo>
                  <a:pt x="71" y="288"/>
                  <a:pt x="72" y="291"/>
                  <a:pt x="73" y="292"/>
                </a:cubicBezTo>
                <a:cubicBezTo>
                  <a:pt x="75" y="294"/>
                  <a:pt x="77" y="295"/>
                  <a:pt x="79" y="295"/>
                </a:cubicBezTo>
                <a:cubicBezTo>
                  <a:pt x="81" y="295"/>
                  <a:pt x="82" y="295"/>
                  <a:pt x="84" y="295"/>
                </a:cubicBezTo>
                <a:cubicBezTo>
                  <a:pt x="86" y="295"/>
                  <a:pt x="88" y="294"/>
                  <a:pt x="90" y="292"/>
                </a:cubicBezTo>
                <a:cubicBezTo>
                  <a:pt x="91" y="291"/>
                  <a:pt x="92" y="288"/>
                  <a:pt x="92" y="286"/>
                </a:cubicBezTo>
                <a:cubicBezTo>
                  <a:pt x="92" y="251"/>
                  <a:pt x="92" y="216"/>
                  <a:pt x="92" y="181"/>
                </a:cubicBezTo>
                <a:cubicBezTo>
                  <a:pt x="93" y="181"/>
                  <a:pt x="93" y="181"/>
                  <a:pt x="93" y="181"/>
                </a:cubicBezTo>
                <a:cubicBezTo>
                  <a:pt x="93" y="176"/>
                  <a:pt x="93" y="170"/>
                  <a:pt x="93" y="165"/>
                </a:cubicBezTo>
                <a:cubicBezTo>
                  <a:pt x="94" y="164"/>
                  <a:pt x="94" y="163"/>
                  <a:pt x="95" y="162"/>
                </a:cubicBezTo>
                <a:cubicBezTo>
                  <a:pt x="96" y="160"/>
                  <a:pt x="97" y="159"/>
                  <a:pt x="98" y="157"/>
                </a:cubicBezTo>
                <a:cubicBezTo>
                  <a:pt x="99" y="155"/>
                  <a:pt x="99" y="153"/>
                  <a:pt x="100" y="151"/>
                </a:cubicBezTo>
                <a:cubicBezTo>
                  <a:pt x="100" y="161"/>
                  <a:pt x="100" y="171"/>
                  <a:pt x="100" y="181"/>
                </a:cubicBezTo>
                <a:cubicBezTo>
                  <a:pt x="102" y="181"/>
                  <a:pt x="104" y="181"/>
                  <a:pt x="105" y="181"/>
                </a:cubicBezTo>
                <a:cubicBezTo>
                  <a:pt x="108" y="181"/>
                  <a:pt x="110" y="180"/>
                  <a:pt x="111" y="179"/>
                </a:cubicBezTo>
                <a:cubicBezTo>
                  <a:pt x="112" y="178"/>
                  <a:pt x="113" y="176"/>
                  <a:pt x="113" y="174"/>
                </a:cubicBezTo>
                <a:cubicBezTo>
                  <a:pt x="113" y="141"/>
                  <a:pt x="113" y="109"/>
                  <a:pt x="113" y="76"/>
                </a:cubicBezTo>
                <a:cubicBezTo>
                  <a:pt x="117" y="70"/>
                  <a:pt x="121" y="65"/>
                  <a:pt x="125" y="60"/>
                </a:cubicBezTo>
                <a:cubicBezTo>
                  <a:pt x="114" y="56"/>
                  <a:pt x="103" y="52"/>
                  <a:pt x="92" y="48"/>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24" name="Freeform 159"/>
          <p:cNvSpPr>
            <a:spLocks noEditPoints="1"/>
          </p:cNvSpPr>
          <p:nvPr/>
        </p:nvSpPr>
        <p:spPr bwMode="auto">
          <a:xfrm>
            <a:off x="6716883" y="2778333"/>
            <a:ext cx="234129" cy="541027"/>
          </a:xfrm>
          <a:custGeom>
            <a:avLst/>
            <a:gdLst>
              <a:gd name="T0" fmla="*/ 103 w 125"/>
              <a:gd name="T1" fmla="*/ 79 h 287"/>
              <a:gd name="T2" fmla="*/ 99 w 125"/>
              <a:gd name="T3" fmla="*/ 67 h 287"/>
              <a:gd name="T4" fmla="*/ 87 w 125"/>
              <a:gd name="T5" fmla="*/ 24 h 287"/>
              <a:gd name="T6" fmla="*/ 87 w 125"/>
              <a:gd name="T7" fmla="*/ 21 h 287"/>
              <a:gd name="T8" fmla="*/ 86 w 125"/>
              <a:gd name="T9" fmla="*/ 17 h 287"/>
              <a:gd name="T10" fmla="*/ 80 w 125"/>
              <a:gd name="T11" fmla="*/ 8 h 287"/>
              <a:gd name="T12" fmla="*/ 63 w 125"/>
              <a:gd name="T13" fmla="*/ 0 h 287"/>
              <a:gd name="T14" fmla="*/ 45 w 125"/>
              <a:gd name="T15" fmla="*/ 8 h 287"/>
              <a:gd name="T16" fmla="*/ 39 w 125"/>
              <a:gd name="T17" fmla="*/ 21 h 287"/>
              <a:gd name="T18" fmla="*/ 37 w 125"/>
              <a:gd name="T19" fmla="*/ 28 h 287"/>
              <a:gd name="T20" fmla="*/ 38 w 125"/>
              <a:gd name="T21" fmla="*/ 49 h 287"/>
              <a:gd name="T22" fmla="*/ 21 w 125"/>
              <a:gd name="T23" fmla="*/ 82 h 287"/>
              <a:gd name="T24" fmla="*/ 1 w 125"/>
              <a:gd name="T25" fmla="*/ 146 h 287"/>
              <a:gd name="T26" fmla="*/ 1 w 125"/>
              <a:gd name="T27" fmla="*/ 152 h 287"/>
              <a:gd name="T28" fmla="*/ 6 w 125"/>
              <a:gd name="T29" fmla="*/ 157 h 287"/>
              <a:gd name="T30" fmla="*/ 17 w 125"/>
              <a:gd name="T31" fmla="*/ 151 h 287"/>
              <a:gd name="T32" fmla="*/ 38 w 125"/>
              <a:gd name="T33" fmla="*/ 88 h 287"/>
              <a:gd name="T34" fmla="*/ 41 w 125"/>
              <a:gd name="T35" fmla="*/ 88 h 287"/>
              <a:gd name="T36" fmla="*/ 41 w 125"/>
              <a:gd name="T37" fmla="*/ 90 h 287"/>
              <a:gd name="T38" fmla="*/ 11 w 125"/>
              <a:gd name="T39" fmla="*/ 194 h 287"/>
              <a:gd name="T40" fmla="*/ 14 w 125"/>
              <a:gd name="T41" fmla="*/ 198 h 287"/>
              <a:gd name="T42" fmla="*/ 17 w 125"/>
              <a:gd name="T43" fmla="*/ 201 h 287"/>
              <a:gd name="T44" fmla="*/ 37 w 125"/>
              <a:gd name="T45" fmla="*/ 275 h 287"/>
              <a:gd name="T46" fmla="*/ 40 w 125"/>
              <a:gd name="T47" fmla="*/ 283 h 287"/>
              <a:gd name="T48" fmla="*/ 47 w 125"/>
              <a:gd name="T49" fmla="*/ 287 h 287"/>
              <a:gd name="T50" fmla="*/ 54 w 125"/>
              <a:gd name="T51" fmla="*/ 283 h 287"/>
              <a:gd name="T52" fmla="*/ 57 w 125"/>
              <a:gd name="T53" fmla="*/ 275 h 287"/>
              <a:gd name="T54" fmla="*/ 58 w 125"/>
              <a:gd name="T55" fmla="*/ 197 h 287"/>
              <a:gd name="T56" fmla="*/ 68 w 125"/>
              <a:gd name="T57" fmla="*/ 197 h 287"/>
              <a:gd name="T58" fmla="*/ 68 w 125"/>
              <a:gd name="T59" fmla="*/ 275 h 287"/>
              <a:gd name="T60" fmla="*/ 71 w 125"/>
              <a:gd name="T61" fmla="*/ 283 h 287"/>
              <a:gd name="T62" fmla="*/ 78 w 125"/>
              <a:gd name="T63" fmla="*/ 287 h 287"/>
              <a:gd name="T64" fmla="*/ 86 w 125"/>
              <a:gd name="T65" fmla="*/ 283 h 287"/>
              <a:gd name="T66" fmla="*/ 89 w 125"/>
              <a:gd name="T67" fmla="*/ 275 h 287"/>
              <a:gd name="T68" fmla="*/ 109 w 125"/>
              <a:gd name="T69" fmla="*/ 201 h 287"/>
              <a:gd name="T70" fmla="*/ 114 w 125"/>
              <a:gd name="T71" fmla="*/ 195 h 287"/>
              <a:gd name="T72" fmla="*/ 114 w 125"/>
              <a:gd name="T73" fmla="*/ 186 h 287"/>
              <a:gd name="T74" fmla="*/ 83 w 125"/>
              <a:gd name="T75" fmla="*/ 90 h 287"/>
              <a:gd name="T76" fmla="*/ 84 w 125"/>
              <a:gd name="T77" fmla="*/ 88 h 287"/>
              <a:gd name="T78" fmla="*/ 87 w 125"/>
              <a:gd name="T79" fmla="*/ 87 h 287"/>
              <a:gd name="T80" fmla="*/ 113 w 125"/>
              <a:gd name="T81" fmla="*/ 155 h 287"/>
              <a:gd name="T82" fmla="*/ 122 w 125"/>
              <a:gd name="T83" fmla="*/ 156 h 287"/>
              <a:gd name="T84" fmla="*/ 125 w 125"/>
              <a:gd name="T85" fmla="*/ 148 h 287"/>
              <a:gd name="T86" fmla="*/ 104 w 125"/>
              <a:gd name="T87" fmla="*/ 86 h 287"/>
              <a:gd name="T88" fmla="*/ 72 w 125"/>
              <a:gd name="T89" fmla="*/ 91 h 287"/>
              <a:gd name="T90" fmla="*/ 54 w 125"/>
              <a:gd name="T91" fmla="*/ 91 h 287"/>
              <a:gd name="T92" fmla="*/ 48 w 125"/>
              <a:gd name="T93" fmla="*/ 74 h 287"/>
              <a:gd name="T94" fmla="*/ 63 w 125"/>
              <a:gd name="T95" fmla="*/ 63 h 287"/>
              <a:gd name="T96" fmla="*/ 78 w 125"/>
              <a:gd name="T97" fmla="*/ 7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287">
                <a:moveTo>
                  <a:pt x="104" y="86"/>
                </a:moveTo>
                <a:cubicBezTo>
                  <a:pt x="104" y="83"/>
                  <a:pt x="103" y="81"/>
                  <a:pt x="103" y="79"/>
                </a:cubicBezTo>
                <a:cubicBezTo>
                  <a:pt x="103" y="79"/>
                  <a:pt x="103" y="79"/>
                  <a:pt x="102" y="78"/>
                </a:cubicBezTo>
                <a:cubicBezTo>
                  <a:pt x="102" y="76"/>
                  <a:pt x="101" y="71"/>
                  <a:pt x="99" y="67"/>
                </a:cubicBezTo>
                <a:cubicBezTo>
                  <a:pt x="95" y="62"/>
                  <a:pt x="91" y="57"/>
                  <a:pt x="87" y="52"/>
                </a:cubicBezTo>
                <a:cubicBezTo>
                  <a:pt x="84" y="46"/>
                  <a:pt x="88" y="29"/>
                  <a:pt x="87" y="24"/>
                </a:cubicBezTo>
                <a:cubicBezTo>
                  <a:pt x="87" y="23"/>
                  <a:pt x="87" y="23"/>
                  <a:pt x="87" y="22"/>
                </a:cubicBezTo>
                <a:cubicBezTo>
                  <a:pt x="87" y="22"/>
                  <a:pt x="87" y="21"/>
                  <a:pt x="87" y="21"/>
                </a:cubicBezTo>
                <a:cubicBezTo>
                  <a:pt x="87" y="20"/>
                  <a:pt x="87" y="20"/>
                  <a:pt x="87" y="20"/>
                </a:cubicBezTo>
                <a:cubicBezTo>
                  <a:pt x="86" y="19"/>
                  <a:pt x="86" y="18"/>
                  <a:pt x="86" y="17"/>
                </a:cubicBezTo>
                <a:cubicBezTo>
                  <a:pt x="85" y="15"/>
                  <a:pt x="84" y="14"/>
                  <a:pt x="83" y="12"/>
                </a:cubicBezTo>
                <a:cubicBezTo>
                  <a:pt x="82" y="10"/>
                  <a:pt x="81" y="9"/>
                  <a:pt x="80" y="8"/>
                </a:cubicBezTo>
                <a:cubicBezTo>
                  <a:pt x="78" y="5"/>
                  <a:pt x="75" y="3"/>
                  <a:pt x="72" y="2"/>
                </a:cubicBezTo>
                <a:cubicBezTo>
                  <a:pt x="69" y="1"/>
                  <a:pt x="66" y="0"/>
                  <a:pt x="63" y="0"/>
                </a:cubicBezTo>
                <a:cubicBezTo>
                  <a:pt x="59" y="0"/>
                  <a:pt x="56" y="1"/>
                  <a:pt x="53" y="2"/>
                </a:cubicBezTo>
                <a:cubicBezTo>
                  <a:pt x="50" y="3"/>
                  <a:pt x="48" y="5"/>
                  <a:pt x="45" y="8"/>
                </a:cubicBezTo>
                <a:cubicBezTo>
                  <a:pt x="44" y="9"/>
                  <a:pt x="42" y="12"/>
                  <a:pt x="41" y="14"/>
                </a:cubicBezTo>
                <a:cubicBezTo>
                  <a:pt x="40" y="16"/>
                  <a:pt x="39" y="18"/>
                  <a:pt x="39" y="21"/>
                </a:cubicBezTo>
                <a:cubicBezTo>
                  <a:pt x="39" y="21"/>
                  <a:pt x="39" y="21"/>
                  <a:pt x="38" y="21"/>
                </a:cubicBezTo>
                <a:cubicBezTo>
                  <a:pt x="38" y="21"/>
                  <a:pt x="37" y="24"/>
                  <a:pt x="37" y="28"/>
                </a:cubicBezTo>
                <a:cubicBezTo>
                  <a:pt x="36" y="32"/>
                  <a:pt x="36" y="38"/>
                  <a:pt x="38" y="43"/>
                </a:cubicBezTo>
                <a:cubicBezTo>
                  <a:pt x="38" y="43"/>
                  <a:pt x="38" y="46"/>
                  <a:pt x="38" y="49"/>
                </a:cubicBezTo>
                <a:cubicBezTo>
                  <a:pt x="35" y="53"/>
                  <a:pt x="32" y="57"/>
                  <a:pt x="29" y="62"/>
                </a:cubicBezTo>
                <a:cubicBezTo>
                  <a:pt x="26" y="68"/>
                  <a:pt x="23" y="75"/>
                  <a:pt x="21" y="82"/>
                </a:cubicBezTo>
                <a:cubicBezTo>
                  <a:pt x="21" y="83"/>
                  <a:pt x="21" y="85"/>
                  <a:pt x="20" y="86"/>
                </a:cubicBezTo>
                <a:cubicBezTo>
                  <a:pt x="14" y="106"/>
                  <a:pt x="7" y="126"/>
                  <a:pt x="1" y="146"/>
                </a:cubicBezTo>
                <a:cubicBezTo>
                  <a:pt x="0" y="146"/>
                  <a:pt x="0" y="147"/>
                  <a:pt x="0" y="148"/>
                </a:cubicBezTo>
                <a:cubicBezTo>
                  <a:pt x="0" y="149"/>
                  <a:pt x="1" y="151"/>
                  <a:pt x="1" y="152"/>
                </a:cubicBezTo>
                <a:cubicBezTo>
                  <a:pt x="2" y="154"/>
                  <a:pt x="2" y="155"/>
                  <a:pt x="3" y="156"/>
                </a:cubicBezTo>
                <a:cubicBezTo>
                  <a:pt x="4" y="157"/>
                  <a:pt x="5" y="157"/>
                  <a:pt x="6" y="157"/>
                </a:cubicBezTo>
                <a:cubicBezTo>
                  <a:pt x="9" y="157"/>
                  <a:pt x="12" y="157"/>
                  <a:pt x="13" y="156"/>
                </a:cubicBezTo>
                <a:cubicBezTo>
                  <a:pt x="15" y="155"/>
                  <a:pt x="16" y="153"/>
                  <a:pt x="17" y="151"/>
                </a:cubicBezTo>
                <a:cubicBezTo>
                  <a:pt x="24" y="131"/>
                  <a:pt x="30" y="110"/>
                  <a:pt x="37" y="89"/>
                </a:cubicBezTo>
                <a:cubicBezTo>
                  <a:pt x="37" y="88"/>
                  <a:pt x="38" y="88"/>
                  <a:pt x="38" y="88"/>
                </a:cubicBezTo>
                <a:cubicBezTo>
                  <a:pt x="38" y="87"/>
                  <a:pt x="39" y="87"/>
                  <a:pt x="39" y="87"/>
                </a:cubicBezTo>
                <a:cubicBezTo>
                  <a:pt x="40" y="87"/>
                  <a:pt x="40" y="87"/>
                  <a:pt x="41" y="88"/>
                </a:cubicBezTo>
                <a:cubicBezTo>
                  <a:pt x="41" y="88"/>
                  <a:pt x="41" y="89"/>
                  <a:pt x="41" y="90"/>
                </a:cubicBezTo>
                <a:cubicBezTo>
                  <a:pt x="41" y="90"/>
                  <a:pt x="41" y="90"/>
                  <a:pt x="41" y="90"/>
                </a:cubicBezTo>
                <a:cubicBezTo>
                  <a:pt x="31" y="122"/>
                  <a:pt x="21" y="154"/>
                  <a:pt x="11" y="186"/>
                </a:cubicBezTo>
                <a:cubicBezTo>
                  <a:pt x="11" y="189"/>
                  <a:pt x="11" y="191"/>
                  <a:pt x="11" y="194"/>
                </a:cubicBezTo>
                <a:cubicBezTo>
                  <a:pt x="11" y="194"/>
                  <a:pt x="12" y="195"/>
                  <a:pt x="12" y="195"/>
                </a:cubicBezTo>
                <a:cubicBezTo>
                  <a:pt x="12" y="196"/>
                  <a:pt x="13" y="197"/>
                  <a:pt x="14" y="198"/>
                </a:cubicBezTo>
                <a:cubicBezTo>
                  <a:pt x="15" y="199"/>
                  <a:pt x="15" y="200"/>
                  <a:pt x="16" y="200"/>
                </a:cubicBezTo>
                <a:cubicBezTo>
                  <a:pt x="17" y="201"/>
                  <a:pt x="17" y="201"/>
                  <a:pt x="17" y="201"/>
                </a:cubicBezTo>
                <a:cubicBezTo>
                  <a:pt x="24" y="201"/>
                  <a:pt x="30" y="201"/>
                  <a:pt x="37" y="201"/>
                </a:cubicBezTo>
                <a:cubicBezTo>
                  <a:pt x="37" y="226"/>
                  <a:pt x="37" y="250"/>
                  <a:pt x="37" y="275"/>
                </a:cubicBezTo>
                <a:cubicBezTo>
                  <a:pt x="37" y="277"/>
                  <a:pt x="37" y="278"/>
                  <a:pt x="37" y="279"/>
                </a:cubicBezTo>
                <a:cubicBezTo>
                  <a:pt x="38" y="281"/>
                  <a:pt x="39" y="282"/>
                  <a:pt x="40" y="283"/>
                </a:cubicBezTo>
                <a:cubicBezTo>
                  <a:pt x="41" y="285"/>
                  <a:pt x="42" y="285"/>
                  <a:pt x="43" y="286"/>
                </a:cubicBezTo>
                <a:cubicBezTo>
                  <a:pt x="45" y="287"/>
                  <a:pt x="46" y="287"/>
                  <a:pt x="47" y="287"/>
                </a:cubicBezTo>
                <a:cubicBezTo>
                  <a:pt x="49" y="287"/>
                  <a:pt x="50" y="287"/>
                  <a:pt x="51" y="286"/>
                </a:cubicBezTo>
                <a:cubicBezTo>
                  <a:pt x="52" y="285"/>
                  <a:pt x="53" y="285"/>
                  <a:pt x="54" y="283"/>
                </a:cubicBezTo>
                <a:cubicBezTo>
                  <a:pt x="55" y="282"/>
                  <a:pt x="56" y="281"/>
                  <a:pt x="57" y="279"/>
                </a:cubicBezTo>
                <a:cubicBezTo>
                  <a:pt x="57" y="278"/>
                  <a:pt x="57" y="277"/>
                  <a:pt x="57" y="275"/>
                </a:cubicBezTo>
                <a:cubicBezTo>
                  <a:pt x="57" y="249"/>
                  <a:pt x="57" y="224"/>
                  <a:pt x="57" y="198"/>
                </a:cubicBezTo>
                <a:cubicBezTo>
                  <a:pt x="57" y="198"/>
                  <a:pt x="58" y="198"/>
                  <a:pt x="58" y="197"/>
                </a:cubicBezTo>
                <a:cubicBezTo>
                  <a:pt x="60" y="197"/>
                  <a:pt x="61" y="197"/>
                  <a:pt x="63" y="197"/>
                </a:cubicBezTo>
                <a:cubicBezTo>
                  <a:pt x="65" y="197"/>
                  <a:pt x="66" y="197"/>
                  <a:pt x="68" y="197"/>
                </a:cubicBezTo>
                <a:cubicBezTo>
                  <a:pt x="68" y="198"/>
                  <a:pt x="68" y="198"/>
                  <a:pt x="68" y="198"/>
                </a:cubicBezTo>
                <a:cubicBezTo>
                  <a:pt x="68" y="223"/>
                  <a:pt x="68" y="249"/>
                  <a:pt x="68" y="275"/>
                </a:cubicBezTo>
                <a:cubicBezTo>
                  <a:pt x="68" y="276"/>
                  <a:pt x="68" y="278"/>
                  <a:pt x="69" y="279"/>
                </a:cubicBezTo>
                <a:cubicBezTo>
                  <a:pt x="69" y="280"/>
                  <a:pt x="70" y="282"/>
                  <a:pt x="71" y="283"/>
                </a:cubicBezTo>
                <a:cubicBezTo>
                  <a:pt x="72" y="284"/>
                  <a:pt x="73" y="285"/>
                  <a:pt x="75" y="286"/>
                </a:cubicBezTo>
                <a:cubicBezTo>
                  <a:pt x="76" y="287"/>
                  <a:pt x="77" y="287"/>
                  <a:pt x="78" y="287"/>
                </a:cubicBezTo>
                <a:cubicBezTo>
                  <a:pt x="80" y="287"/>
                  <a:pt x="81" y="287"/>
                  <a:pt x="83" y="286"/>
                </a:cubicBezTo>
                <a:cubicBezTo>
                  <a:pt x="84" y="285"/>
                  <a:pt x="85" y="284"/>
                  <a:pt x="86" y="283"/>
                </a:cubicBezTo>
                <a:cubicBezTo>
                  <a:pt x="87" y="282"/>
                  <a:pt x="88" y="280"/>
                  <a:pt x="88" y="279"/>
                </a:cubicBezTo>
                <a:cubicBezTo>
                  <a:pt x="89" y="278"/>
                  <a:pt x="89" y="276"/>
                  <a:pt x="89" y="275"/>
                </a:cubicBezTo>
                <a:cubicBezTo>
                  <a:pt x="89" y="250"/>
                  <a:pt x="89" y="225"/>
                  <a:pt x="89" y="201"/>
                </a:cubicBezTo>
                <a:cubicBezTo>
                  <a:pt x="95" y="201"/>
                  <a:pt x="102" y="201"/>
                  <a:pt x="109" y="201"/>
                </a:cubicBezTo>
                <a:cubicBezTo>
                  <a:pt x="109" y="201"/>
                  <a:pt x="110" y="201"/>
                  <a:pt x="110" y="200"/>
                </a:cubicBezTo>
                <a:cubicBezTo>
                  <a:pt x="112" y="199"/>
                  <a:pt x="113" y="197"/>
                  <a:pt x="114" y="195"/>
                </a:cubicBezTo>
                <a:cubicBezTo>
                  <a:pt x="114" y="195"/>
                  <a:pt x="114" y="194"/>
                  <a:pt x="114" y="194"/>
                </a:cubicBezTo>
                <a:cubicBezTo>
                  <a:pt x="114" y="191"/>
                  <a:pt x="114" y="189"/>
                  <a:pt x="114" y="186"/>
                </a:cubicBezTo>
                <a:cubicBezTo>
                  <a:pt x="104" y="155"/>
                  <a:pt x="94" y="123"/>
                  <a:pt x="84" y="91"/>
                </a:cubicBezTo>
                <a:cubicBezTo>
                  <a:pt x="84" y="91"/>
                  <a:pt x="84" y="90"/>
                  <a:pt x="83" y="90"/>
                </a:cubicBezTo>
                <a:cubicBezTo>
                  <a:pt x="83" y="90"/>
                  <a:pt x="83" y="90"/>
                  <a:pt x="83" y="90"/>
                </a:cubicBezTo>
                <a:cubicBezTo>
                  <a:pt x="83" y="89"/>
                  <a:pt x="83" y="88"/>
                  <a:pt x="84" y="88"/>
                </a:cubicBezTo>
                <a:cubicBezTo>
                  <a:pt x="84" y="87"/>
                  <a:pt x="85" y="87"/>
                  <a:pt x="86" y="87"/>
                </a:cubicBezTo>
                <a:cubicBezTo>
                  <a:pt x="86" y="87"/>
                  <a:pt x="87" y="87"/>
                  <a:pt x="87" y="87"/>
                </a:cubicBezTo>
                <a:cubicBezTo>
                  <a:pt x="96" y="98"/>
                  <a:pt x="103" y="134"/>
                  <a:pt x="109" y="151"/>
                </a:cubicBezTo>
                <a:cubicBezTo>
                  <a:pt x="109" y="153"/>
                  <a:pt x="111" y="154"/>
                  <a:pt x="113" y="155"/>
                </a:cubicBezTo>
                <a:cubicBezTo>
                  <a:pt x="115" y="156"/>
                  <a:pt x="117" y="157"/>
                  <a:pt x="120" y="157"/>
                </a:cubicBezTo>
                <a:cubicBezTo>
                  <a:pt x="121" y="157"/>
                  <a:pt x="122" y="157"/>
                  <a:pt x="122" y="156"/>
                </a:cubicBezTo>
                <a:cubicBezTo>
                  <a:pt x="123" y="155"/>
                  <a:pt x="124" y="154"/>
                  <a:pt x="124" y="152"/>
                </a:cubicBezTo>
                <a:cubicBezTo>
                  <a:pt x="125" y="150"/>
                  <a:pt x="125" y="149"/>
                  <a:pt x="125" y="148"/>
                </a:cubicBezTo>
                <a:cubicBezTo>
                  <a:pt x="125" y="146"/>
                  <a:pt x="125" y="146"/>
                  <a:pt x="125" y="145"/>
                </a:cubicBezTo>
                <a:cubicBezTo>
                  <a:pt x="118" y="125"/>
                  <a:pt x="111" y="105"/>
                  <a:pt x="104" y="86"/>
                </a:cubicBezTo>
                <a:close/>
                <a:moveTo>
                  <a:pt x="70" y="81"/>
                </a:moveTo>
                <a:cubicBezTo>
                  <a:pt x="71" y="84"/>
                  <a:pt x="71" y="88"/>
                  <a:pt x="72" y="91"/>
                </a:cubicBezTo>
                <a:cubicBezTo>
                  <a:pt x="69" y="90"/>
                  <a:pt x="66" y="88"/>
                  <a:pt x="63" y="86"/>
                </a:cubicBezTo>
                <a:cubicBezTo>
                  <a:pt x="60" y="88"/>
                  <a:pt x="57" y="90"/>
                  <a:pt x="54" y="91"/>
                </a:cubicBezTo>
                <a:cubicBezTo>
                  <a:pt x="54" y="88"/>
                  <a:pt x="55" y="84"/>
                  <a:pt x="56" y="81"/>
                </a:cubicBezTo>
                <a:cubicBezTo>
                  <a:pt x="53" y="79"/>
                  <a:pt x="51" y="76"/>
                  <a:pt x="48" y="74"/>
                </a:cubicBezTo>
                <a:cubicBezTo>
                  <a:pt x="51" y="73"/>
                  <a:pt x="55" y="73"/>
                  <a:pt x="58" y="72"/>
                </a:cubicBezTo>
                <a:cubicBezTo>
                  <a:pt x="60" y="69"/>
                  <a:pt x="61" y="66"/>
                  <a:pt x="63" y="63"/>
                </a:cubicBezTo>
                <a:cubicBezTo>
                  <a:pt x="64" y="66"/>
                  <a:pt x="66" y="69"/>
                  <a:pt x="67" y="72"/>
                </a:cubicBezTo>
                <a:cubicBezTo>
                  <a:pt x="71" y="73"/>
                  <a:pt x="74" y="73"/>
                  <a:pt x="78" y="74"/>
                </a:cubicBezTo>
                <a:cubicBezTo>
                  <a:pt x="75" y="76"/>
                  <a:pt x="73" y="79"/>
                  <a:pt x="70" y="81"/>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25" name="Freeform 160"/>
          <p:cNvSpPr>
            <a:spLocks noEditPoints="1"/>
          </p:cNvSpPr>
          <p:nvPr/>
        </p:nvSpPr>
        <p:spPr bwMode="auto">
          <a:xfrm>
            <a:off x="7042087" y="2723756"/>
            <a:ext cx="185088" cy="595604"/>
          </a:xfrm>
          <a:custGeom>
            <a:avLst/>
            <a:gdLst>
              <a:gd name="T0" fmla="*/ 70 w 99"/>
              <a:gd name="T1" fmla="*/ 45 h 316"/>
              <a:gd name="T2" fmla="*/ 64 w 99"/>
              <a:gd name="T3" fmla="*/ 59 h 316"/>
              <a:gd name="T4" fmla="*/ 49 w 99"/>
              <a:gd name="T5" fmla="*/ 65 h 316"/>
              <a:gd name="T6" fmla="*/ 35 w 99"/>
              <a:gd name="T7" fmla="*/ 59 h 316"/>
              <a:gd name="T8" fmla="*/ 29 w 99"/>
              <a:gd name="T9" fmla="*/ 45 h 316"/>
              <a:gd name="T10" fmla="*/ 29 w 99"/>
              <a:gd name="T11" fmla="*/ 42 h 316"/>
              <a:gd name="T12" fmla="*/ 30 w 99"/>
              <a:gd name="T13" fmla="*/ 40 h 316"/>
              <a:gd name="T14" fmla="*/ 40 w 99"/>
              <a:gd name="T15" fmla="*/ 11 h 316"/>
              <a:gd name="T16" fmla="*/ 49 w 99"/>
              <a:gd name="T17" fmla="*/ 0 h 316"/>
              <a:gd name="T18" fmla="*/ 64 w 99"/>
              <a:gd name="T19" fmla="*/ 20 h 316"/>
              <a:gd name="T20" fmla="*/ 69 w 99"/>
              <a:gd name="T21" fmla="*/ 38 h 316"/>
              <a:gd name="T22" fmla="*/ 69 w 99"/>
              <a:gd name="T23" fmla="*/ 38 h 316"/>
              <a:gd name="T24" fmla="*/ 69 w 99"/>
              <a:gd name="T25" fmla="*/ 39 h 316"/>
              <a:gd name="T26" fmla="*/ 70 w 99"/>
              <a:gd name="T27" fmla="*/ 41 h 316"/>
              <a:gd name="T28" fmla="*/ 70 w 99"/>
              <a:gd name="T29" fmla="*/ 42 h 316"/>
              <a:gd name="T30" fmla="*/ 70 w 99"/>
              <a:gd name="T31" fmla="*/ 44 h 316"/>
              <a:gd name="T32" fmla="*/ 70 w 99"/>
              <a:gd name="T33" fmla="*/ 45 h 316"/>
              <a:gd name="T34" fmla="*/ 86 w 99"/>
              <a:gd name="T35" fmla="*/ 80 h 316"/>
              <a:gd name="T36" fmla="*/ 75 w 99"/>
              <a:gd name="T37" fmla="*/ 76 h 316"/>
              <a:gd name="T38" fmla="*/ 25 w 99"/>
              <a:gd name="T39" fmla="*/ 76 h 316"/>
              <a:gd name="T40" fmla="*/ 12 w 99"/>
              <a:gd name="T41" fmla="*/ 81 h 316"/>
              <a:gd name="T42" fmla="*/ 0 w 99"/>
              <a:gd name="T43" fmla="*/ 114 h 316"/>
              <a:gd name="T44" fmla="*/ 0 w 99"/>
              <a:gd name="T45" fmla="*/ 195 h 316"/>
              <a:gd name="T46" fmla="*/ 3 w 99"/>
              <a:gd name="T47" fmla="*/ 200 h 316"/>
              <a:gd name="T48" fmla="*/ 8 w 99"/>
              <a:gd name="T49" fmla="*/ 202 h 316"/>
              <a:gd name="T50" fmla="*/ 14 w 99"/>
              <a:gd name="T51" fmla="*/ 202 h 316"/>
              <a:gd name="T52" fmla="*/ 14 w 99"/>
              <a:gd name="T53" fmla="*/ 140 h 316"/>
              <a:gd name="T54" fmla="*/ 18 w 99"/>
              <a:gd name="T55" fmla="*/ 110 h 316"/>
              <a:gd name="T56" fmla="*/ 22 w 99"/>
              <a:gd name="T57" fmla="*/ 106 h 316"/>
              <a:gd name="T58" fmla="*/ 22 w 99"/>
              <a:gd name="T59" fmla="*/ 307 h 316"/>
              <a:gd name="T60" fmla="*/ 24 w 99"/>
              <a:gd name="T61" fmla="*/ 313 h 316"/>
              <a:gd name="T62" fmla="*/ 31 w 99"/>
              <a:gd name="T63" fmla="*/ 316 h 316"/>
              <a:gd name="T64" fmla="*/ 35 w 99"/>
              <a:gd name="T65" fmla="*/ 316 h 316"/>
              <a:gd name="T66" fmla="*/ 41 w 99"/>
              <a:gd name="T67" fmla="*/ 313 h 316"/>
              <a:gd name="T68" fmla="*/ 43 w 99"/>
              <a:gd name="T69" fmla="*/ 307 h 316"/>
              <a:gd name="T70" fmla="*/ 43 w 99"/>
              <a:gd name="T71" fmla="*/ 202 h 316"/>
              <a:gd name="T72" fmla="*/ 56 w 99"/>
              <a:gd name="T73" fmla="*/ 202 h 316"/>
              <a:gd name="T74" fmla="*/ 56 w 99"/>
              <a:gd name="T75" fmla="*/ 307 h 316"/>
              <a:gd name="T76" fmla="*/ 59 w 99"/>
              <a:gd name="T77" fmla="*/ 313 h 316"/>
              <a:gd name="T78" fmla="*/ 65 w 99"/>
              <a:gd name="T79" fmla="*/ 316 h 316"/>
              <a:gd name="T80" fmla="*/ 69 w 99"/>
              <a:gd name="T81" fmla="*/ 316 h 316"/>
              <a:gd name="T82" fmla="*/ 75 w 99"/>
              <a:gd name="T83" fmla="*/ 313 h 316"/>
              <a:gd name="T84" fmla="*/ 78 w 99"/>
              <a:gd name="T85" fmla="*/ 307 h 316"/>
              <a:gd name="T86" fmla="*/ 78 w 99"/>
              <a:gd name="T87" fmla="*/ 202 h 316"/>
              <a:gd name="T88" fmla="*/ 78 w 99"/>
              <a:gd name="T89" fmla="*/ 202 h 316"/>
              <a:gd name="T90" fmla="*/ 78 w 99"/>
              <a:gd name="T91" fmla="*/ 106 h 316"/>
              <a:gd name="T92" fmla="*/ 79 w 99"/>
              <a:gd name="T93" fmla="*/ 105 h 316"/>
              <a:gd name="T94" fmla="*/ 79 w 99"/>
              <a:gd name="T95" fmla="*/ 106 h 316"/>
              <a:gd name="T96" fmla="*/ 82 w 99"/>
              <a:gd name="T97" fmla="*/ 108 h 316"/>
              <a:gd name="T98" fmla="*/ 85 w 99"/>
              <a:gd name="T99" fmla="*/ 121 h 316"/>
              <a:gd name="T100" fmla="*/ 85 w 99"/>
              <a:gd name="T101" fmla="*/ 202 h 316"/>
              <a:gd name="T102" fmla="*/ 91 w 99"/>
              <a:gd name="T103" fmla="*/ 202 h 316"/>
              <a:gd name="T104" fmla="*/ 96 w 99"/>
              <a:gd name="T105" fmla="*/ 200 h 316"/>
              <a:gd name="T106" fmla="*/ 99 w 99"/>
              <a:gd name="T107" fmla="*/ 195 h 316"/>
              <a:gd name="T108" fmla="*/ 99 w 99"/>
              <a:gd name="T109" fmla="*/ 105 h 316"/>
              <a:gd name="T110" fmla="*/ 86 w 99"/>
              <a:gd name="T111" fmla="*/ 8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9" h="316">
                <a:moveTo>
                  <a:pt x="70" y="45"/>
                </a:moveTo>
                <a:cubicBezTo>
                  <a:pt x="70" y="50"/>
                  <a:pt x="68" y="55"/>
                  <a:pt x="64" y="59"/>
                </a:cubicBezTo>
                <a:cubicBezTo>
                  <a:pt x="60" y="63"/>
                  <a:pt x="55" y="65"/>
                  <a:pt x="49" y="65"/>
                </a:cubicBezTo>
                <a:cubicBezTo>
                  <a:pt x="44" y="65"/>
                  <a:pt x="39" y="63"/>
                  <a:pt x="35" y="59"/>
                </a:cubicBezTo>
                <a:cubicBezTo>
                  <a:pt x="31" y="55"/>
                  <a:pt x="29" y="50"/>
                  <a:pt x="29" y="45"/>
                </a:cubicBezTo>
                <a:cubicBezTo>
                  <a:pt x="29" y="44"/>
                  <a:pt x="29" y="43"/>
                  <a:pt x="29" y="42"/>
                </a:cubicBezTo>
                <a:cubicBezTo>
                  <a:pt x="29" y="41"/>
                  <a:pt x="29" y="41"/>
                  <a:pt x="30" y="40"/>
                </a:cubicBezTo>
                <a:cubicBezTo>
                  <a:pt x="30" y="28"/>
                  <a:pt x="35" y="18"/>
                  <a:pt x="40" y="11"/>
                </a:cubicBezTo>
                <a:cubicBezTo>
                  <a:pt x="45" y="4"/>
                  <a:pt x="49" y="0"/>
                  <a:pt x="49" y="0"/>
                </a:cubicBezTo>
                <a:cubicBezTo>
                  <a:pt x="56" y="6"/>
                  <a:pt x="61" y="14"/>
                  <a:pt x="64" y="20"/>
                </a:cubicBezTo>
                <a:cubicBezTo>
                  <a:pt x="67" y="27"/>
                  <a:pt x="69" y="34"/>
                  <a:pt x="69" y="38"/>
                </a:cubicBezTo>
                <a:cubicBezTo>
                  <a:pt x="69" y="38"/>
                  <a:pt x="69" y="38"/>
                  <a:pt x="69" y="38"/>
                </a:cubicBezTo>
                <a:cubicBezTo>
                  <a:pt x="69" y="39"/>
                  <a:pt x="69" y="39"/>
                  <a:pt x="69" y="39"/>
                </a:cubicBezTo>
                <a:cubicBezTo>
                  <a:pt x="70" y="40"/>
                  <a:pt x="70" y="40"/>
                  <a:pt x="70" y="41"/>
                </a:cubicBezTo>
                <a:cubicBezTo>
                  <a:pt x="70" y="41"/>
                  <a:pt x="70" y="42"/>
                  <a:pt x="70" y="42"/>
                </a:cubicBezTo>
                <a:cubicBezTo>
                  <a:pt x="70" y="43"/>
                  <a:pt x="70" y="44"/>
                  <a:pt x="70" y="44"/>
                </a:cubicBezTo>
                <a:cubicBezTo>
                  <a:pt x="70" y="44"/>
                  <a:pt x="70" y="45"/>
                  <a:pt x="70" y="45"/>
                </a:cubicBezTo>
                <a:close/>
                <a:moveTo>
                  <a:pt x="86" y="80"/>
                </a:moveTo>
                <a:cubicBezTo>
                  <a:pt x="80" y="76"/>
                  <a:pt x="75" y="76"/>
                  <a:pt x="75" y="76"/>
                </a:cubicBezTo>
                <a:cubicBezTo>
                  <a:pt x="58" y="76"/>
                  <a:pt x="41" y="76"/>
                  <a:pt x="25" y="76"/>
                </a:cubicBezTo>
                <a:cubicBezTo>
                  <a:pt x="24" y="76"/>
                  <a:pt x="18" y="76"/>
                  <a:pt x="12" y="81"/>
                </a:cubicBezTo>
                <a:cubicBezTo>
                  <a:pt x="6" y="86"/>
                  <a:pt x="0" y="95"/>
                  <a:pt x="0" y="114"/>
                </a:cubicBezTo>
                <a:cubicBezTo>
                  <a:pt x="0" y="141"/>
                  <a:pt x="0" y="168"/>
                  <a:pt x="0" y="195"/>
                </a:cubicBezTo>
                <a:cubicBezTo>
                  <a:pt x="0" y="197"/>
                  <a:pt x="1" y="199"/>
                  <a:pt x="3" y="200"/>
                </a:cubicBezTo>
                <a:cubicBezTo>
                  <a:pt x="4" y="201"/>
                  <a:pt x="6" y="202"/>
                  <a:pt x="8" y="202"/>
                </a:cubicBezTo>
                <a:cubicBezTo>
                  <a:pt x="10" y="202"/>
                  <a:pt x="12" y="202"/>
                  <a:pt x="14" y="202"/>
                </a:cubicBezTo>
                <a:cubicBezTo>
                  <a:pt x="14" y="182"/>
                  <a:pt x="14" y="161"/>
                  <a:pt x="14" y="140"/>
                </a:cubicBezTo>
                <a:cubicBezTo>
                  <a:pt x="14" y="124"/>
                  <a:pt x="16" y="115"/>
                  <a:pt x="18" y="110"/>
                </a:cubicBezTo>
                <a:cubicBezTo>
                  <a:pt x="19" y="106"/>
                  <a:pt x="21" y="106"/>
                  <a:pt x="22" y="106"/>
                </a:cubicBezTo>
                <a:cubicBezTo>
                  <a:pt x="22" y="173"/>
                  <a:pt x="22" y="240"/>
                  <a:pt x="22" y="307"/>
                </a:cubicBezTo>
                <a:cubicBezTo>
                  <a:pt x="22" y="309"/>
                  <a:pt x="23" y="312"/>
                  <a:pt x="24" y="313"/>
                </a:cubicBezTo>
                <a:cubicBezTo>
                  <a:pt x="26" y="315"/>
                  <a:pt x="28" y="316"/>
                  <a:pt x="31" y="316"/>
                </a:cubicBezTo>
                <a:cubicBezTo>
                  <a:pt x="32" y="316"/>
                  <a:pt x="34" y="316"/>
                  <a:pt x="35" y="316"/>
                </a:cubicBezTo>
                <a:cubicBezTo>
                  <a:pt x="37" y="316"/>
                  <a:pt x="39" y="315"/>
                  <a:pt x="41" y="313"/>
                </a:cubicBezTo>
                <a:cubicBezTo>
                  <a:pt x="42" y="312"/>
                  <a:pt x="43" y="309"/>
                  <a:pt x="43" y="307"/>
                </a:cubicBezTo>
                <a:cubicBezTo>
                  <a:pt x="43" y="272"/>
                  <a:pt x="43" y="237"/>
                  <a:pt x="43" y="202"/>
                </a:cubicBezTo>
                <a:cubicBezTo>
                  <a:pt x="48" y="202"/>
                  <a:pt x="52" y="202"/>
                  <a:pt x="56" y="202"/>
                </a:cubicBezTo>
                <a:cubicBezTo>
                  <a:pt x="56" y="237"/>
                  <a:pt x="56" y="272"/>
                  <a:pt x="56" y="307"/>
                </a:cubicBezTo>
                <a:cubicBezTo>
                  <a:pt x="56" y="309"/>
                  <a:pt x="57" y="312"/>
                  <a:pt x="59" y="313"/>
                </a:cubicBezTo>
                <a:cubicBezTo>
                  <a:pt x="60" y="315"/>
                  <a:pt x="62" y="316"/>
                  <a:pt x="65" y="316"/>
                </a:cubicBezTo>
                <a:cubicBezTo>
                  <a:pt x="66" y="316"/>
                  <a:pt x="68" y="316"/>
                  <a:pt x="69" y="316"/>
                </a:cubicBezTo>
                <a:cubicBezTo>
                  <a:pt x="72" y="316"/>
                  <a:pt x="74" y="315"/>
                  <a:pt x="75" y="313"/>
                </a:cubicBezTo>
                <a:cubicBezTo>
                  <a:pt x="77" y="312"/>
                  <a:pt x="78" y="309"/>
                  <a:pt x="78" y="307"/>
                </a:cubicBezTo>
                <a:cubicBezTo>
                  <a:pt x="78" y="272"/>
                  <a:pt x="78" y="237"/>
                  <a:pt x="78" y="202"/>
                </a:cubicBezTo>
                <a:cubicBezTo>
                  <a:pt x="78" y="202"/>
                  <a:pt x="78" y="202"/>
                  <a:pt x="78" y="202"/>
                </a:cubicBezTo>
                <a:cubicBezTo>
                  <a:pt x="78" y="170"/>
                  <a:pt x="78" y="138"/>
                  <a:pt x="78" y="106"/>
                </a:cubicBezTo>
                <a:cubicBezTo>
                  <a:pt x="78" y="106"/>
                  <a:pt x="78" y="106"/>
                  <a:pt x="79" y="105"/>
                </a:cubicBezTo>
                <a:cubicBezTo>
                  <a:pt x="79" y="106"/>
                  <a:pt x="79" y="106"/>
                  <a:pt x="79" y="106"/>
                </a:cubicBezTo>
                <a:cubicBezTo>
                  <a:pt x="79" y="106"/>
                  <a:pt x="81" y="106"/>
                  <a:pt x="82" y="108"/>
                </a:cubicBezTo>
                <a:cubicBezTo>
                  <a:pt x="83" y="110"/>
                  <a:pt x="85" y="114"/>
                  <a:pt x="85" y="121"/>
                </a:cubicBezTo>
                <a:cubicBezTo>
                  <a:pt x="85" y="148"/>
                  <a:pt x="85" y="175"/>
                  <a:pt x="85" y="202"/>
                </a:cubicBezTo>
                <a:cubicBezTo>
                  <a:pt x="87" y="202"/>
                  <a:pt x="89" y="202"/>
                  <a:pt x="91" y="202"/>
                </a:cubicBezTo>
                <a:cubicBezTo>
                  <a:pt x="93" y="202"/>
                  <a:pt x="95" y="201"/>
                  <a:pt x="96" y="200"/>
                </a:cubicBezTo>
                <a:cubicBezTo>
                  <a:pt x="98" y="199"/>
                  <a:pt x="99" y="197"/>
                  <a:pt x="99" y="195"/>
                </a:cubicBezTo>
                <a:cubicBezTo>
                  <a:pt x="99" y="165"/>
                  <a:pt x="99" y="135"/>
                  <a:pt x="99" y="105"/>
                </a:cubicBezTo>
                <a:cubicBezTo>
                  <a:pt x="97" y="91"/>
                  <a:pt x="91" y="83"/>
                  <a:pt x="86" y="80"/>
                </a:cubicBez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Impact"/>
              <a:ea typeface="微软雅黑"/>
              <a:cs typeface="+mn-ea"/>
              <a:sym typeface="+mn-lt"/>
            </a:endParaRPr>
          </a:p>
        </p:txBody>
      </p:sp>
      <p:sp>
        <p:nvSpPr>
          <p:cNvPr id="34" name="文本框 33"/>
          <p:cNvSpPr txBox="1"/>
          <p:nvPr/>
        </p:nvSpPr>
        <p:spPr>
          <a:xfrm>
            <a:off x="5269358" y="1800225"/>
            <a:ext cx="1922217"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感谢聆听</a:t>
            </a:r>
          </a:p>
        </p:txBody>
      </p:sp>
    </p:spTree>
    <p:extLst>
      <p:ext uri="{BB962C8B-B14F-4D97-AF65-F5344CB8AC3E}">
        <p14:creationId xmlns:p14="http://schemas.microsoft.com/office/powerpoint/2010/main" val="119382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decel="100000" fill="hold" grpId="0" nodeType="withEffect">
                                  <p:stCondLst>
                                    <p:cond delay="1846"/>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91"/>
                                        <p:tgtEl>
                                          <p:spTgt spid="2"/>
                                        </p:tgtEl>
                                      </p:cBhvr>
                                    </p:animEffect>
                                  </p:childTnLst>
                                </p:cTn>
                              </p:par>
                              <p:par>
                                <p:cTn id="8" presetID="22" presetClass="entr" presetSubtype="1" decel="100000" fill="hold" grpId="0" nodeType="withEffect">
                                  <p:stCondLst>
                                    <p:cond delay="2005"/>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791"/>
                                        <p:tgtEl>
                                          <p:spTgt spid="3"/>
                                        </p:tgtEl>
                                      </p:cBhvr>
                                    </p:animEffect>
                                  </p:childTnLst>
                                </p:cTn>
                              </p:par>
                              <p:par>
                                <p:cTn id="11" presetID="22" presetClass="entr" presetSubtype="1" decel="100000" fill="hold" grpId="0" nodeType="withEffect">
                                  <p:stCondLst>
                                    <p:cond delay="2163"/>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791"/>
                                        <p:tgtEl>
                                          <p:spTgt spid="4"/>
                                        </p:tgtEl>
                                      </p:cBhvr>
                                    </p:animEffect>
                                  </p:childTnLst>
                                </p:cTn>
                              </p:par>
                              <p:par>
                                <p:cTn id="14" presetID="22" presetClass="entr" presetSubtype="1" decel="100000" fill="hold" grpId="0" nodeType="withEffect">
                                  <p:stCondLst>
                                    <p:cond delay="1372"/>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791"/>
                                        <p:tgtEl>
                                          <p:spTgt spid="5"/>
                                        </p:tgtEl>
                                      </p:cBhvr>
                                    </p:animEffect>
                                  </p:childTnLst>
                                </p:cTn>
                              </p:par>
                              <p:par>
                                <p:cTn id="17" presetID="22" presetClass="entr" presetSubtype="1" decel="100000" fill="hold" grpId="0" nodeType="withEffect">
                                  <p:stCondLst>
                                    <p:cond delay="1531"/>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791"/>
                                        <p:tgtEl>
                                          <p:spTgt spid="6"/>
                                        </p:tgtEl>
                                      </p:cBhvr>
                                    </p:animEffect>
                                  </p:childTnLst>
                                </p:cTn>
                              </p:par>
                              <p:par>
                                <p:cTn id="20" presetID="22" presetClass="entr" presetSubtype="1" decel="100000" fill="hold" grpId="0" nodeType="withEffect">
                                  <p:stCondLst>
                                    <p:cond delay="1688"/>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91"/>
                                        <p:tgtEl>
                                          <p:spTgt spid="7"/>
                                        </p:tgtEl>
                                      </p:cBhvr>
                                    </p:animEffect>
                                  </p:childTnLst>
                                </p:cTn>
                              </p:par>
                              <p:par>
                                <p:cTn id="23" presetID="22" presetClass="entr" presetSubtype="1" decel="100000" fill="hold" grpId="0" nodeType="withEffect">
                                  <p:stCondLst>
                                    <p:cond delay="1055"/>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791"/>
                                        <p:tgtEl>
                                          <p:spTgt spid="8"/>
                                        </p:tgtEl>
                                      </p:cBhvr>
                                    </p:animEffect>
                                  </p:childTnLst>
                                </p:cTn>
                              </p:par>
                              <p:par>
                                <p:cTn id="26" presetID="22" presetClass="entr" presetSubtype="1" decel="100000" fill="hold" grpId="0" nodeType="withEffect">
                                  <p:stCondLst>
                                    <p:cond delay="1213"/>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791"/>
                                        <p:tgtEl>
                                          <p:spTgt spid="9"/>
                                        </p:tgtEl>
                                      </p:cBhvr>
                                    </p:animEffect>
                                  </p:childTnLst>
                                </p:cTn>
                              </p:par>
                              <p:par>
                                <p:cTn id="29" presetID="42" presetClass="entr" presetSubtype="0" decel="100000" fill="hold" grpId="0" nodeType="withEffect">
                                  <p:stCondLst>
                                    <p:cond delay="1055"/>
                                  </p:stCondLst>
                                  <p:childTnLst>
                                    <p:set>
                                      <p:cBhvr>
                                        <p:cTn id="30" dur="1" fill="hold">
                                          <p:stCondLst>
                                            <p:cond delay="0"/>
                                          </p:stCondLst>
                                        </p:cTn>
                                        <p:tgtEl>
                                          <p:spTgt spid="18"/>
                                        </p:tgtEl>
                                        <p:attrNameLst>
                                          <p:attrName>style.visibility</p:attrName>
                                        </p:attrNameLst>
                                      </p:cBhvr>
                                      <p:to>
                                        <p:strVal val="visible"/>
                                      </p:to>
                                    </p:set>
                                    <p:anim calcmode="lin" valueType="num">
                                      <p:cBhvr additive="base" accumulate="none">
                                        <p:cTn id="31" dur="791" decel="100000" fill="hold"/>
                                        <p:tgtEl>
                                          <p:spTgt spid="18"/>
                                        </p:tgtEl>
                                        <p:attrNameLst>
                                          <p:attrName>ppt_x</p:attrName>
                                        </p:attrNameLst>
                                      </p:cBhvr>
                                      <p:tavLst>
                                        <p:tav tm="0">
                                          <p:val>
                                            <p:strVal val="#ppt_x"/>
                                          </p:val>
                                        </p:tav>
                                        <p:tav tm="100000">
                                          <p:val>
                                            <p:strVal val="#ppt_x"/>
                                          </p:val>
                                        </p:tav>
                                      </p:tavLst>
                                    </p:anim>
                                    <p:anim calcmode="lin" valueType="num">
                                      <p:cBhvr additive="base" accumulate="none">
                                        <p:cTn id="32" dur="791" decel="100000" fill="hold"/>
                                        <p:tgtEl>
                                          <p:spTgt spid="18"/>
                                        </p:tgtEl>
                                        <p:attrNameLst>
                                          <p:attrName>ppt_y</p:attrName>
                                        </p:attrNameLst>
                                      </p:cBhvr>
                                      <p:tavLst>
                                        <p:tav tm="0">
                                          <p:val>
                                            <p:strVal val="#ppt_y+#ppt_h/2"/>
                                          </p:val>
                                        </p:tav>
                                        <p:tav tm="100000">
                                          <p:val>
                                            <p:strVal val="#ppt_y"/>
                                          </p:val>
                                        </p:tav>
                                      </p:tavLst>
                                    </p:anim>
                                  </p:childTnLst>
                                </p:cTn>
                              </p:par>
                              <p:par>
                                <p:cTn id="33" presetID="42" presetClass="entr" presetSubtype="0" decel="100000" fill="hold" grpId="0" nodeType="withEffect">
                                  <p:stCondLst>
                                    <p:cond delay="1213"/>
                                  </p:stCondLst>
                                  <p:childTnLst>
                                    <p:set>
                                      <p:cBhvr>
                                        <p:cTn id="34" dur="1" fill="hold">
                                          <p:stCondLst>
                                            <p:cond delay="0"/>
                                          </p:stCondLst>
                                        </p:cTn>
                                        <p:tgtEl>
                                          <p:spTgt spid="21"/>
                                        </p:tgtEl>
                                        <p:attrNameLst>
                                          <p:attrName>style.visibility</p:attrName>
                                        </p:attrNameLst>
                                      </p:cBhvr>
                                      <p:to>
                                        <p:strVal val="visible"/>
                                      </p:to>
                                    </p:set>
                                    <p:anim calcmode="lin" valueType="num">
                                      <p:cBhvr additive="base" accumulate="none">
                                        <p:cTn id="35" dur="791" decel="100000" fill="hold"/>
                                        <p:tgtEl>
                                          <p:spTgt spid="21"/>
                                        </p:tgtEl>
                                        <p:attrNameLst>
                                          <p:attrName>ppt_x</p:attrName>
                                        </p:attrNameLst>
                                      </p:cBhvr>
                                      <p:tavLst>
                                        <p:tav tm="0">
                                          <p:val>
                                            <p:strVal val="#ppt_x"/>
                                          </p:val>
                                        </p:tav>
                                        <p:tav tm="100000">
                                          <p:val>
                                            <p:strVal val="#ppt_x"/>
                                          </p:val>
                                        </p:tav>
                                      </p:tavLst>
                                    </p:anim>
                                    <p:anim calcmode="lin" valueType="num">
                                      <p:cBhvr additive="base" accumulate="none">
                                        <p:cTn id="36" dur="791" decel="100000" fill="hold"/>
                                        <p:tgtEl>
                                          <p:spTgt spid="21"/>
                                        </p:tgtEl>
                                        <p:attrNameLst>
                                          <p:attrName>ppt_y</p:attrName>
                                        </p:attrNameLst>
                                      </p:cBhvr>
                                      <p:tavLst>
                                        <p:tav tm="0">
                                          <p:val>
                                            <p:strVal val="#ppt_y+#ppt_h/2"/>
                                          </p:val>
                                        </p:tav>
                                        <p:tav tm="100000">
                                          <p:val>
                                            <p:strVal val="#ppt_y"/>
                                          </p:val>
                                        </p:tav>
                                      </p:tavLst>
                                    </p:anim>
                                  </p:childTnLst>
                                </p:cTn>
                              </p:par>
                              <p:par>
                                <p:cTn id="37" presetID="42" presetClass="entr" presetSubtype="0" decel="100000" fill="hold" grpId="0" nodeType="withEffect">
                                  <p:stCondLst>
                                    <p:cond delay="1372"/>
                                  </p:stCondLst>
                                  <p:childTnLst>
                                    <p:set>
                                      <p:cBhvr>
                                        <p:cTn id="38" dur="1" fill="hold">
                                          <p:stCondLst>
                                            <p:cond delay="0"/>
                                          </p:stCondLst>
                                        </p:cTn>
                                        <p:tgtEl>
                                          <p:spTgt spid="20"/>
                                        </p:tgtEl>
                                        <p:attrNameLst>
                                          <p:attrName>style.visibility</p:attrName>
                                        </p:attrNameLst>
                                      </p:cBhvr>
                                      <p:to>
                                        <p:strVal val="visible"/>
                                      </p:to>
                                    </p:set>
                                    <p:anim calcmode="lin" valueType="num">
                                      <p:cBhvr additive="base" accumulate="none">
                                        <p:cTn id="39" dur="791" decel="100000" fill="hold"/>
                                        <p:tgtEl>
                                          <p:spTgt spid="20"/>
                                        </p:tgtEl>
                                        <p:attrNameLst>
                                          <p:attrName>ppt_x</p:attrName>
                                        </p:attrNameLst>
                                      </p:cBhvr>
                                      <p:tavLst>
                                        <p:tav tm="0">
                                          <p:val>
                                            <p:strVal val="#ppt_x"/>
                                          </p:val>
                                        </p:tav>
                                        <p:tav tm="100000">
                                          <p:val>
                                            <p:strVal val="#ppt_x"/>
                                          </p:val>
                                        </p:tav>
                                      </p:tavLst>
                                    </p:anim>
                                    <p:anim calcmode="lin" valueType="num">
                                      <p:cBhvr additive="base" accumulate="none">
                                        <p:cTn id="40" dur="791" decel="100000" fill="hold"/>
                                        <p:tgtEl>
                                          <p:spTgt spid="20"/>
                                        </p:tgtEl>
                                        <p:attrNameLst>
                                          <p:attrName>ppt_y</p:attrName>
                                        </p:attrNameLst>
                                      </p:cBhvr>
                                      <p:tavLst>
                                        <p:tav tm="0">
                                          <p:val>
                                            <p:strVal val="#ppt_y+#ppt_h/2"/>
                                          </p:val>
                                        </p:tav>
                                        <p:tav tm="100000">
                                          <p:val>
                                            <p:strVal val="#ppt_y"/>
                                          </p:val>
                                        </p:tav>
                                      </p:tavLst>
                                    </p:anim>
                                  </p:childTnLst>
                                </p:cTn>
                              </p:par>
                              <p:par>
                                <p:cTn id="41" presetID="42" presetClass="entr" presetSubtype="0" decel="100000" fill="hold" grpId="0" nodeType="withEffect">
                                  <p:stCondLst>
                                    <p:cond delay="1531"/>
                                  </p:stCondLst>
                                  <p:childTnLst>
                                    <p:set>
                                      <p:cBhvr>
                                        <p:cTn id="42" dur="1" fill="hold">
                                          <p:stCondLst>
                                            <p:cond delay="0"/>
                                          </p:stCondLst>
                                        </p:cTn>
                                        <p:tgtEl>
                                          <p:spTgt spid="19"/>
                                        </p:tgtEl>
                                        <p:attrNameLst>
                                          <p:attrName>style.visibility</p:attrName>
                                        </p:attrNameLst>
                                      </p:cBhvr>
                                      <p:to>
                                        <p:strVal val="visible"/>
                                      </p:to>
                                    </p:set>
                                    <p:anim calcmode="lin" valueType="num">
                                      <p:cBhvr additive="base" accumulate="none">
                                        <p:cTn id="43" dur="791" decel="100000" fill="hold"/>
                                        <p:tgtEl>
                                          <p:spTgt spid="19"/>
                                        </p:tgtEl>
                                        <p:attrNameLst>
                                          <p:attrName>ppt_x</p:attrName>
                                        </p:attrNameLst>
                                      </p:cBhvr>
                                      <p:tavLst>
                                        <p:tav tm="0">
                                          <p:val>
                                            <p:strVal val="#ppt_x"/>
                                          </p:val>
                                        </p:tav>
                                        <p:tav tm="100000">
                                          <p:val>
                                            <p:strVal val="#ppt_x"/>
                                          </p:val>
                                        </p:tav>
                                      </p:tavLst>
                                    </p:anim>
                                    <p:anim calcmode="lin" valueType="num">
                                      <p:cBhvr additive="base" accumulate="none">
                                        <p:cTn id="44" dur="791" decel="100000" fill="hold"/>
                                        <p:tgtEl>
                                          <p:spTgt spid="19"/>
                                        </p:tgtEl>
                                        <p:attrNameLst>
                                          <p:attrName>ppt_y</p:attrName>
                                        </p:attrNameLst>
                                      </p:cBhvr>
                                      <p:tavLst>
                                        <p:tav tm="0">
                                          <p:val>
                                            <p:strVal val="#ppt_y+#ppt_h/2"/>
                                          </p:val>
                                        </p:tav>
                                        <p:tav tm="100000">
                                          <p:val>
                                            <p:strVal val="#ppt_y"/>
                                          </p:val>
                                        </p:tav>
                                      </p:tavLst>
                                    </p:anim>
                                  </p:childTnLst>
                                </p:cTn>
                              </p:par>
                              <p:par>
                                <p:cTn id="45" presetID="42" presetClass="entr" presetSubtype="0" decel="100000" fill="hold" grpId="0" nodeType="withEffect">
                                  <p:stCondLst>
                                    <p:cond delay="1688"/>
                                  </p:stCondLst>
                                  <p:childTnLst>
                                    <p:set>
                                      <p:cBhvr>
                                        <p:cTn id="46" dur="1" fill="hold">
                                          <p:stCondLst>
                                            <p:cond delay="0"/>
                                          </p:stCondLst>
                                        </p:cTn>
                                        <p:tgtEl>
                                          <p:spTgt spid="22"/>
                                        </p:tgtEl>
                                        <p:attrNameLst>
                                          <p:attrName>style.visibility</p:attrName>
                                        </p:attrNameLst>
                                      </p:cBhvr>
                                      <p:to>
                                        <p:strVal val="visible"/>
                                      </p:to>
                                    </p:set>
                                    <p:anim calcmode="lin" valueType="num">
                                      <p:cBhvr additive="base" accumulate="none">
                                        <p:cTn id="47" dur="791" decel="100000" fill="hold"/>
                                        <p:tgtEl>
                                          <p:spTgt spid="22"/>
                                        </p:tgtEl>
                                        <p:attrNameLst>
                                          <p:attrName>ppt_x</p:attrName>
                                        </p:attrNameLst>
                                      </p:cBhvr>
                                      <p:tavLst>
                                        <p:tav tm="0">
                                          <p:val>
                                            <p:strVal val="#ppt_x"/>
                                          </p:val>
                                        </p:tav>
                                        <p:tav tm="100000">
                                          <p:val>
                                            <p:strVal val="#ppt_x"/>
                                          </p:val>
                                        </p:tav>
                                      </p:tavLst>
                                    </p:anim>
                                    <p:anim calcmode="lin" valueType="num">
                                      <p:cBhvr additive="base" accumulate="none">
                                        <p:cTn id="48" dur="791" decel="100000" fill="hold"/>
                                        <p:tgtEl>
                                          <p:spTgt spid="22"/>
                                        </p:tgtEl>
                                        <p:attrNameLst>
                                          <p:attrName>ppt_y</p:attrName>
                                        </p:attrNameLst>
                                      </p:cBhvr>
                                      <p:tavLst>
                                        <p:tav tm="0">
                                          <p:val>
                                            <p:strVal val="#ppt_y+#ppt_h/2"/>
                                          </p:val>
                                        </p:tav>
                                        <p:tav tm="100000">
                                          <p:val>
                                            <p:strVal val="#ppt_y"/>
                                          </p:val>
                                        </p:tav>
                                      </p:tavLst>
                                    </p:anim>
                                  </p:childTnLst>
                                </p:cTn>
                              </p:par>
                              <p:par>
                                <p:cTn id="49" presetID="42" presetClass="entr" presetSubtype="0" decel="100000" fill="hold" grpId="0" nodeType="withEffect">
                                  <p:stCondLst>
                                    <p:cond delay="1846"/>
                                  </p:stCondLst>
                                  <p:childTnLst>
                                    <p:set>
                                      <p:cBhvr>
                                        <p:cTn id="50" dur="1" fill="hold">
                                          <p:stCondLst>
                                            <p:cond delay="0"/>
                                          </p:stCondLst>
                                        </p:cTn>
                                        <p:tgtEl>
                                          <p:spTgt spid="23"/>
                                        </p:tgtEl>
                                        <p:attrNameLst>
                                          <p:attrName>style.visibility</p:attrName>
                                        </p:attrNameLst>
                                      </p:cBhvr>
                                      <p:to>
                                        <p:strVal val="visible"/>
                                      </p:to>
                                    </p:set>
                                    <p:anim calcmode="lin" valueType="num">
                                      <p:cBhvr additive="base" accumulate="none">
                                        <p:cTn id="51" dur="791" decel="100000" fill="hold"/>
                                        <p:tgtEl>
                                          <p:spTgt spid="23"/>
                                        </p:tgtEl>
                                        <p:attrNameLst>
                                          <p:attrName>ppt_x</p:attrName>
                                        </p:attrNameLst>
                                      </p:cBhvr>
                                      <p:tavLst>
                                        <p:tav tm="0">
                                          <p:val>
                                            <p:strVal val="#ppt_x"/>
                                          </p:val>
                                        </p:tav>
                                        <p:tav tm="100000">
                                          <p:val>
                                            <p:strVal val="#ppt_x"/>
                                          </p:val>
                                        </p:tav>
                                      </p:tavLst>
                                    </p:anim>
                                    <p:anim calcmode="lin" valueType="num">
                                      <p:cBhvr additive="base" accumulate="none">
                                        <p:cTn id="52" dur="791" decel="100000" fill="hold"/>
                                        <p:tgtEl>
                                          <p:spTgt spid="23"/>
                                        </p:tgtEl>
                                        <p:attrNameLst>
                                          <p:attrName>ppt_y</p:attrName>
                                        </p:attrNameLst>
                                      </p:cBhvr>
                                      <p:tavLst>
                                        <p:tav tm="0">
                                          <p:val>
                                            <p:strVal val="#ppt_y+#ppt_h/2"/>
                                          </p:val>
                                        </p:tav>
                                        <p:tav tm="100000">
                                          <p:val>
                                            <p:strVal val="#ppt_y"/>
                                          </p:val>
                                        </p:tav>
                                      </p:tavLst>
                                    </p:anim>
                                  </p:childTnLst>
                                </p:cTn>
                              </p:par>
                              <p:par>
                                <p:cTn id="53" presetID="42" presetClass="entr" presetSubtype="0" decel="100000" fill="hold" grpId="0" nodeType="withEffect">
                                  <p:stCondLst>
                                    <p:cond delay="2005"/>
                                  </p:stCondLst>
                                  <p:childTnLst>
                                    <p:set>
                                      <p:cBhvr>
                                        <p:cTn id="54" dur="1" fill="hold">
                                          <p:stCondLst>
                                            <p:cond delay="0"/>
                                          </p:stCondLst>
                                        </p:cTn>
                                        <p:tgtEl>
                                          <p:spTgt spid="24"/>
                                        </p:tgtEl>
                                        <p:attrNameLst>
                                          <p:attrName>style.visibility</p:attrName>
                                        </p:attrNameLst>
                                      </p:cBhvr>
                                      <p:to>
                                        <p:strVal val="visible"/>
                                      </p:to>
                                    </p:set>
                                    <p:anim calcmode="lin" valueType="num">
                                      <p:cBhvr additive="base" accumulate="none">
                                        <p:cTn id="55" dur="791" decel="100000" fill="hold"/>
                                        <p:tgtEl>
                                          <p:spTgt spid="24"/>
                                        </p:tgtEl>
                                        <p:attrNameLst>
                                          <p:attrName>ppt_x</p:attrName>
                                        </p:attrNameLst>
                                      </p:cBhvr>
                                      <p:tavLst>
                                        <p:tav tm="0">
                                          <p:val>
                                            <p:strVal val="#ppt_x"/>
                                          </p:val>
                                        </p:tav>
                                        <p:tav tm="100000">
                                          <p:val>
                                            <p:strVal val="#ppt_x"/>
                                          </p:val>
                                        </p:tav>
                                      </p:tavLst>
                                    </p:anim>
                                    <p:anim calcmode="lin" valueType="num">
                                      <p:cBhvr additive="base" accumulate="none">
                                        <p:cTn id="56" dur="791" decel="100000" fill="hold"/>
                                        <p:tgtEl>
                                          <p:spTgt spid="24"/>
                                        </p:tgtEl>
                                        <p:attrNameLst>
                                          <p:attrName>ppt_y</p:attrName>
                                        </p:attrNameLst>
                                      </p:cBhvr>
                                      <p:tavLst>
                                        <p:tav tm="0">
                                          <p:val>
                                            <p:strVal val="#ppt_y+#ppt_h/2"/>
                                          </p:val>
                                        </p:tav>
                                        <p:tav tm="100000">
                                          <p:val>
                                            <p:strVal val="#ppt_y"/>
                                          </p:val>
                                        </p:tav>
                                      </p:tavLst>
                                    </p:anim>
                                  </p:childTnLst>
                                </p:cTn>
                              </p:par>
                              <p:par>
                                <p:cTn id="57" presetID="42" presetClass="entr" presetSubtype="0" decel="100000" fill="hold" grpId="0" nodeType="withEffect">
                                  <p:stCondLst>
                                    <p:cond delay="2163"/>
                                  </p:stCondLst>
                                  <p:childTnLst>
                                    <p:set>
                                      <p:cBhvr>
                                        <p:cTn id="58" dur="1" fill="hold">
                                          <p:stCondLst>
                                            <p:cond delay="0"/>
                                          </p:stCondLst>
                                        </p:cTn>
                                        <p:tgtEl>
                                          <p:spTgt spid="25"/>
                                        </p:tgtEl>
                                        <p:attrNameLst>
                                          <p:attrName>style.visibility</p:attrName>
                                        </p:attrNameLst>
                                      </p:cBhvr>
                                      <p:to>
                                        <p:strVal val="visible"/>
                                      </p:to>
                                    </p:set>
                                    <p:anim calcmode="lin" valueType="num">
                                      <p:cBhvr additive="base" accumulate="none">
                                        <p:cTn id="59" dur="791" decel="100000" fill="hold"/>
                                        <p:tgtEl>
                                          <p:spTgt spid="25"/>
                                        </p:tgtEl>
                                        <p:attrNameLst>
                                          <p:attrName>ppt_x</p:attrName>
                                        </p:attrNameLst>
                                      </p:cBhvr>
                                      <p:tavLst>
                                        <p:tav tm="0">
                                          <p:val>
                                            <p:strVal val="#ppt_x"/>
                                          </p:val>
                                        </p:tav>
                                        <p:tav tm="100000">
                                          <p:val>
                                            <p:strVal val="#ppt_x"/>
                                          </p:val>
                                        </p:tav>
                                      </p:tavLst>
                                    </p:anim>
                                    <p:anim calcmode="lin" valueType="num">
                                      <p:cBhvr additive="base" accumulate="none">
                                        <p:cTn id="60" dur="791" decel="100000" fill="hold"/>
                                        <p:tgtEl>
                                          <p:spTgt spid="25"/>
                                        </p:tgtEl>
                                        <p:attrNameLst>
                                          <p:attrName>ppt_y</p:attrName>
                                        </p:attrNameLst>
                                      </p:cBhvr>
                                      <p:tavLst>
                                        <p:tav tm="0">
                                          <p:val>
                                            <p:strVal val="#ppt_y+#ppt_h/2"/>
                                          </p:val>
                                        </p:tav>
                                        <p:tav tm="100000">
                                          <p:val>
                                            <p:strVal val="#ppt_y"/>
                                          </p:val>
                                        </p:tav>
                                      </p:tavLst>
                                    </p:anim>
                                  </p:childTnLst>
                                </p:cTn>
                              </p:par>
                            </p:childTnLst>
                          </p:cTn>
                        </p:par>
                        <p:par>
                          <p:cTn id="61" fill="hold">
                            <p:stCondLst>
                              <p:cond delay="2954"/>
                            </p:stCondLst>
                            <p:childTnLst>
                              <p:par>
                                <p:cTn id="62" presetID="10"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8" grpId="0" animBg="1"/>
      <p:bldP spid="19" grpId="0" animBg="1"/>
      <p:bldP spid="20" grpId="0" animBg="1"/>
      <p:bldP spid="21" grpId="0" animBg="1"/>
      <p:bldP spid="22" grpId="0" animBg="1"/>
      <p:bldP spid="23" grpId="0" animBg="1"/>
      <p:bldP spid="24" grpId="0" animBg="1"/>
      <p:bldP spid="25" grpId="0" animBg="1"/>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2954" y="371502"/>
            <a:ext cx="3853067"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年度工作目标完成总结</a:t>
            </a:r>
          </a:p>
        </p:txBody>
      </p:sp>
      <p:grpSp>
        <p:nvGrpSpPr>
          <p:cNvPr id="19" name="组合 18"/>
          <p:cNvGrpSpPr/>
          <p:nvPr/>
        </p:nvGrpSpPr>
        <p:grpSpPr>
          <a:xfrm>
            <a:off x="8095853" y="553284"/>
            <a:ext cx="779521" cy="159656"/>
            <a:chOff x="8066812" y="1215459"/>
            <a:chExt cx="1077188" cy="210681"/>
          </a:xfrm>
        </p:grpSpPr>
        <p:cxnSp>
          <p:nvCxnSpPr>
            <p:cNvPr id="20" name="直接连接符 1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243601" y="581704"/>
            <a:ext cx="779521" cy="159656"/>
            <a:chOff x="8066812" y="1215459"/>
            <a:chExt cx="1077188" cy="210681"/>
          </a:xfrm>
          <a:scene3d>
            <a:camera prst="orthographicFront">
              <a:rot lat="0" lon="0" rev="10800000"/>
            </a:camera>
            <a:lightRig rig="threePt" dir="t"/>
          </a:scene3d>
        </p:grpSpPr>
        <p:cxnSp>
          <p:nvCxnSpPr>
            <p:cNvPr id="23" name="直接连接符 2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589707" y="1797051"/>
            <a:ext cx="3612711" cy="4425329"/>
            <a:chOff x="908344" y="2818539"/>
            <a:chExt cx="3014417" cy="3426687"/>
          </a:xfrm>
        </p:grpSpPr>
        <p:sp>
          <p:nvSpPr>
            <p:cNvPr id="29" name="圆角矩形 28"/>
            <p:cNvSpPr/>
            <p:nvPr/>
          </p:nvSpPr>
          <p:spPr>
            <a:xfrm>
              <a:off x="908344" y="2827262"/>
              <a:ext cx="3014417" cy="3417964"/>
            </a:xfrm>
            <a:prstGeom prst="roundRect">
              <a:avLst>
                <a:gd name="adj" fmla="val 3719"/>
              </a:avLst>
            </a:prstGeom>
            <a:solidFill>
              <a:srgbClr val="F7F7F7"/>
            </a:solidFill>
            <a:ln>
              <a:noFill/>
            </a:ln>
            <a:effectLst>
              <a:glow rad="101600">
                <a:schemeClr val="accent3">
                  <a:satMod val="175000"/>
                  <a:alpha val="40000"/>
                </a:schemeClr>
              </a:glow>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cs typeface="+mn-ea"/>
                <a:sym typeface="+mn-lt"/>
              </a:endParaRPr>
            </a:p>
          </p:txBody>
        </p:sp>
        <p:sp>
          <p:nvSpPr>
            <p:cNvPr id="73" name="任意多边形 72"/>
            <p:cNvSpPr/>
            <p:nvPr/>
          </p:nvSpPr>
          <p:spPr>
            <a:xfrm>
              <a:off x="917856" y="2818539"/>
              <a:ext cx="3004905" cy="88550"/>
            </a:xfrm>
            <a:custGeom>
              <a:avLst/>
              <a:gdLst>
                <a:gd name="connsiteX0" fmla="*/ 107350 w 3004905"/>
                <a:gd name="connsiteY0" fmla="*/ 0 h 88550"/>
                <a:gd name="connsiteX1" fmla="*/ 2897555 w 3004905"/>
                <a:gd name="connsiteY1" fmla="*/ 0 h 88550"/>
                <a:gd name="connsiteX2" fmla="*/ 3000851 w 3004905"/>
                <a:gd name="connsiteY2" fmla="*/ 68469 h 88550"/>
                <a:gd name="connsiteX3" fmla="*/ 3004905 w 3004905"/>
                <a:gd name="connsiteY3" fmla="*/ 88550 h 88550"/>
                <a:gd name="connsiteX4" fmla="*/ 0 w 3004905"/>
                <a:gd name="connsiteY4" fmla="*/ 88550 h 88550"/>
                <a:gd name="connsiteX5" fmla="*/ 4054 w 3004905"/>
                <a:gd name="connsiteY5" fmla="*/ 68469 h 88550"/>
                <a:gd name="connsiteX6" fmla="*/ 107350 w 3004905"/>
                <a:gd name="connsiteY6" fmla="*/ 0 h 8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4905" h="88550">
                  <a:moveTo>
                    <a:pt x="107350" y="0"/>
                  </a:moveTo>
                  <a:lnTo>
                    <a:pt x="2897555" y="0"/>
                  </a:lnTo>
                  <a:cubicBezTo>
                    <a:pt x="2943991" y="0"/>
                    <a:pt x="2983833" y="28233"/>
                    <a:pt x="3000851" y="68469"/>
                  </a:cubicBezTo>
                  <a:lnTo>
                    <a:pt x="3004905" y="88550"/>
                  </a:lnTo>
                  <a:lnTo>
                    <a:pt x="0" y="88550"/>
                  </a:lnTo>
                  <a:lnTo>
                    <a:pt x="4054" y="68469"/>
                  </a:lnTo>
                  <a:cubicBezTo>
                    <a:pt x="21073" y="28233"/>
                    <a:pt x="60915" y="0"/>
                    <a:pt x="107350" y="0"/>
                  </a:cubicBezTo>
                  <a:close/>
                </a:path>
              </a:pathLst>
            </a:custGeom>
            <a:solidFill>
              <a:srgbClr val="E1AB0B"/>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3106020" y="2105016"/>
            <a:ext cx="580085" cy="580085"/>
            <a:chOff x="1218029" y="1505526"/>
            <a:chExt cx="783772" cy="783772"/>
          </a:xfrm>
        </p:grpSpPr>
        <p:sp>
          <p:nvSpPr>
            <p:cNvPr id="13" name="椭圆 12"/>
            <p:cNvSpPr/>
            <p:nvPr/>
          </p:nvSpPr>
          <p:spPr>
            <a:xfrm>
              <a:off x="1218029" y="1505526"/>
              <a:ext cx="783772" cy="783772"/>
            </a:xfrm>
            <a:prstGeom prst="ellipse">
              <a:avLst/>
            </a:prstGeom>
            <a:solidFill>
              <a:srgbClr val="E1AB0B"/>
            </a:solidFill>
            <a:ln>
              <a:noFill/>
            </a:ln>
            <a:effectLst>
              <a:glow rad="228600">
                <a:schemeClr val="accent4">
                  <a:satMod val="175000"/>
                  <a:alpha val="40000"/>
                </a:scheme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1300237" y="1608508"/>
              <a:ext cx="619356" cy="619356"/>
            </a:xfrm>
            <a:prstGeom prst="ellips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2156" y="2216528"/>
            <a:ext cx="387812" cy="387812"/>
          </a:xfrm>
          <a:prstGeom prst="rect">
            <a:avLst/>
          </a:prstGeom>
        </p:spPr>
      </p:pic>
      <p:sp>
        <p:nvSpPr>
          <p:cNvPr id="262" name="TextBox 331"/>
          <p:cNvSpPr txBox="1"/>
          <p:nvPr/>
        </p:nvSpPr>
        <p:spPr>
          <a:xfrm>
            <a:off x="1634763" y="3314140"/>
            <a:ext cx="3567655" cy="267765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solidFill>
                  <a:schemeClr val="bg2">
                    <a:lumMod val="10000"/>
                  </a:schemeClr>
                </a:solidFill>
                <a:latin typeface="方正姚体" panose="02010601030101010101" pitchFamily="2" charset="-122"/>
                <a:ea typeface="方正姚体" panose="02010601030101010101" pitchFamily="2" charset="-122"/>
              </a:rPr>
              <a:t>成立四川分公司，完成</a:t>
            </a:r>
            <a:r>
              <a:rPr lang="en-US" altLang="zh-CN" sz="1600" dirty="0">
                <a:solidFill>
                  <a:schemeClr val="bg2">
                    <a:lumMod val="10000"/>
                  </a:schemeClr>
                </a:solidFill>
                <a:latin typeface="方正姚体" panose="02010601030101010101" pitchFamily="2" charset="-122"/>
                <a:ea typeface="方正姚体" panose="02010601030101010101" pitchFamily="2" charset="-122"/>
              </a:rPr>
              <a:t>100</a:t>
            </a:r>
            <a:r>
              <a:rPr lang="zh-CN" altLang="en-US" sz="1600" dirty="0">
                <a:solidFill>
                  <a:schemeClr val="bg2">
                    <a:lumMod val="10000"/>
                  </a:schemeClr>
                </a:solidFill>
                <a:latin typeface="方正姚体" panose="02010601030101010101" pitchFamily="2" charset="-122"/>
                <a:ea typeface="方正姚体" panose="02010601030101010101" pitchFamily="2" charset="-122"/>
              </a:rPr>
              <a:t>的人才团队搭建工作</a:t>
            </a:r>
            <a:endParaRPr lang="en-US" altLang="zh-CN" sz="1600" dirty="0">
              <a:solidFill>
                <a:schemeClr val="bg2">
                  <a:lumMod val="10000"/>
                </a:schemeClr>
              </a:solidFill>
              <a:latin typeface="方正姚体" panose="02010601030101010101" pitchFamily="2" charset="-122"/>
              <a:ea typeface="方正姚体" panose="02010601030101010101" pitchFamily="2" charset="-122"/>
            </a:endParaRPr>
          </a:p>
          <a:p>
            <a:pPr marL="285750" indent="-285750">
              <a:lnSpc>
                <a:spcPct val="150000"/>
              </a:lnSpc>
              <a:buFont typeface="Arial" panose="020B0604020202020204" pitchFamily="34" charset="0"/>
              <a:buChar char="•"/>
            </a:pPr>
            <a:r>
              <a:rPr lang="zh-CN" altLang="en-US" sz="1600" dirty="0">
                <a:solidFill>
                  <a:schemeClr val="bg2">
                    <a:lumMod val="10000"/>
                  </a:schemeClr>
                </a:solidFill>
                <a:latin typeface="方正姚体" panose="02010601030101010101" pitchFamily="2" charset="-122"/>
                <a:ea typeface="方正姚体" panose="02010601030101010101" pitchFamily="2" charset="-122"/>
              </a:rPr>
              <a:t>建立内部培训体系，成立商学院</a:t>
            </a:r>
            <a:endParaRPr lang="en-US" altLang="zh-CN" sz="1600" dirty="0">
              <a:solidFill>
                <a:schemeClr val="bg2">
                  <a:lumMod val="10000"/>
                </a:schemeClr>
              </a:solidFill>
              <a:latin typeface="方正姚体" panose="02010601030101010101" pitchFamily="2" charset="-122"/>
              <a:ea typeface="方正姚体" panose="02010601030101010101" pitchFamily="2" charset="-122"/>
            </a:endParaRPr>
          </a:p>
          <a:p>
            <a:pPr marL="285750" indent="-285750">
              <a:lnSpc>
                <a:spcPct val="150000"/>
              </a:lnSpc>
              <a:buFont typeface="Arial" panose="020B0604020202020204" pitchFamily="34" charset="0"/>
              <a:buChar char="•"/>
            </a:pPr>
            <a:r>
              <a:rPr lang="zh-CN" altLang="en-US" sz="1600" dirty="0">
                <a:solidFill>
                  <a:schemeClr val="bg2">
                    <a:lumMod val="10000"/>
                  </a:schemeClr>
                </a:solidFill>
                <a:latin typeface="方正姚体" panose="02010601030101010101" pitchFamily="2" charset="-122"/>
                <a:ea typeface="方正姚体" panose="02010601030101010101" pitchFamily="2" charset="-122"/>
              </a:rPr>
              <a:t>人员流动率控制在</a:t>
            </a:r>
            <a:r>
              <a:rPr lang="en-US" altLang="zh-CN" sz="1600" dirty="0">
                <a:solidFill>
                  <a:schemeClr val="bg2">
                    <a:lumMod val="10000"/>
                  </a:schemeClr>
                </a:solidFill>
                <a:latin typeface="方正姚体" panose="02010601030101010101" pitchFamily="2" charset="-122"/>
                <a:ea typeface="方正姚体" panose="02010601030101010101" pitchFamily="2" charset="-122"/>
              </a:rPr>
              <a:t>10%</a:t>
            </a:r>
            <a:r>
              <a:rPr lang="zh-CN" altLang="en-US" sz="1600" dirty="0">
                <a:solidFill>
                  <a:schemeClr val="bg2">
                    <a:lumMod val="10000"/>
                  </a:schemeClr>
                </a:solidFill>
                <a:latin typeface="方正姚体" panose="02010601030101010101" pitchFamily="2" charset="-122"/>
                <a:ea typeface="方正姚体" panose="02010601030101010101" pitchFamily="2" charset="-122"/>
              </a:rPr>
              <a:t>以内</a:t>
            </a:r>
            <a:endParaRPr lang="en-US" altLang="zh-CN" sz="1600" dirty="0">
              <a:solidFill>
                <a:schemeClr val="bg2">
                  <a:lumMod val="10000"/>
                </a:schemeClr>
              </a:solidFill>
              <a:latin typeface="方正姚体" panose="02010601030101010101" pitchFamily="2" charset="-122"/>
              <a:ea typeface="方正姚体" panose="02010601030101010101" pitchFamily="2" charset="-122"/>
            </a:endParaRPr>
          </a:p>
          <a:p>
            <a:pPr marL="285750" indent="-285750">
              <a:lnSpc>
                <a:spcPct val="150000"/>
              </a:lnSpc>
              <a:buFont typeface="Arial" panose="020B0604020202020204" pitchFamily="34" charset="0"/>
              <a:buChar char="•"/>
            </a:pPr>
            <a:r>
              <a:rPr lang="zh-CN" altLang="en-US" sz="1600" dirty="0">
                <a:solidFill>
                  <a:schemeClr val="bg2">
                    <a:lumMod val="10000"/>
                  </a:schemeClr>
                </a:solidFill>
                <a:latin typeface="方正姚体" panose="02010601030101010101" pitchFamily="2" charset="-122"/>
                <a:ea typeface="方正姚体" panose="02010601030101010101" pitchFamily="2" charset="-122"/>
              </a:rPr>
              <a:t>举办公司成立</a:t>
            </a:r>
            <a:r>
              <a:rPr lang="en-US" altLang="zh-CN" sz="1600" dirty="0">
                <a:solidFill>
                  <a:schemeClr val="bg2">
                    <a:lumMod val="10000"/>
                  </a:schemeClr>
                </a:solidFill>
                <a:latin typeface="方正姚体" panose="02010601030101010101" pitchFamily="2" charset="-122"/>
                <a:ea typeface="方正姚体" panose="02010601030101010101" pitchFamily="2" charset="-122"/>
              </a:rPr>
              <a:t>5</a:t>
            </a:r>
            <a:r>
              <a:rPr lang="zh-CN" altLang="en-US" sz="1600" dirty="0">
                <a:solidFill>
                  <a:schemeClr val="bg2">
                    <a:lumMod val="10000"/>
                  </a:schemeClr>
                </a:solidFill>
                <a:latin typeface="方正姚体" panose="02010601030101010101" pitchFamily="2" charset="-122"/>
                <a:ea typeface="方正姚体" panose="02010601030101010101" pitchFamily="2" charset="-122"/>
              </a:rPr>
              <a:t>周年大型庆典</a:t>
            </a:r>
            <a:endParaRPr lang="en-US" altLang="zh-CN" sz="1600" dirty="0">
              <a:solidFill>
                <a:schemeClr val="bg2">
                  <a:lumMod val="10000"/>
                </a:schemeClr>
              </a:solidFill>
              <a:latin typeface="方正姚体" panose="02010601030101010101" pitchFamily="2" charset="-122"/>
              <a:ea typeface="方正姚体" panose="02010601030101010101" pitchFamily="2" charset="-122"/>
            </a:endParaRPr>
          </a:p>
          <a:p>
            <a:pPr marL="285750" indent="-285750">
              <a:lnSpc>
                <a:spcPct val="150000"/>
              </a:lnSpc>
              <a:buFont typeface="Arial" panose="020B0604020202020204" pitchFamily="34" charset="0"/>
              <a:buChar char="•"/>
            </a:pPr>
            <a:r>
              <a:rPr lang="zh-CN" altLang="en-US" sz="1600" dirty="0">
                <a:solidFill>
                  <a:schemeClr val="bg2">
                    <a:lumMod val="10000"/>
                  </a:schemeClr>
                </a:solidFill>
                <a:latin typeface="方正姚体" panose="02010601030101010101" pitchFamily="2" charset="-122"/>
                <a:ea typeface="方正姚体" panose="02010601030101010101" pitchFamily="2" charset="-122"/>
              </a:rPr>
              <a:t>创建“三新”特色的企业文化和企业传统</a:t>
            </a:r>
          </a:p>
        </p:txBody>
      </p:sp>
      <p:sp>
        <p:nvSpPr>
          <p:cNvPr id="61" name="TextBox 331"/>
          <p:cNvSpPr txBox="1"/>
          <p:nvPr/>
        </p:nvSpPr>
        <p:spPr>
          <a:xfrm>
            <a:off x="1589707" y="2701419"/>
            <a:ext cx="3612711" cy="715089"/>
          </a:xfrm>
          <a:prstGeom prst="roundRect">
            <a:avLst/>
          </a:prstGeom>
          <a:noFill/>
        </p:spPr>
        <p:txBody>
          <a:bodyPr wrap="square" rtlCol="0">
            <a:spAutoFit/>
          </a:bodyPr>
          <a:lstStyle/>
          <a:p>
            <a:pPr algn="ctr">
              <a:lnSpc>
                <a:spcPct val="150000"/>
              </a:lnSpc>
            </a:pPr>
            <a:r>
              <a:rPr lang="zh-CN" altLang="en-US" sz="2400" b="1" dirty="0">
                <a:solidFill>
                  <a:schemeClr val="bg2">
                    <a:lumMod val="10000"/>
                  </a:schemeClr>
                </a:solidFill>
                <a:latin typeface="方正姚体" panose="02010601030101010101" pitchFamily="2" charset="-122"/>
                <a:ea typeface="方正姚体" panose="02010601030101010101" pitchFamily="2" charset="-122"/>
              </a:rPr>
              <a:t>完成</a:t>
            </a:r>
            <a:r>
              <a:rPr lang="en-US" altLang="zh-CN" sz="2400" b="1" dirty="0">
                <a:solidFill>
                  <a:schemeClr val="bg2">
                    <a:lumMod val="10000"/>
                  </a:schemeClr>
                </a:solidFill>
                <a:latin typeface="方正姚体" panose="02010601030101010101" pitchFamily="2" charset="-122"/>
                <a:ea typeface="方正姚体" panose="02010601030101010101" pitchFamily="2" charset="-122"/>
              </a:rPr>
              <a:t>5</a:t>
            </a:r>
            <a:r>
              <a:rPr lang="zh-CN" altLang="en-US" sz="2400" b="1" dirty="0">
                <a:solidFill>
                  <a:schemeClr val="bg2">
                    <a:lumMod val="10000"/>
                  </a:schemeClr>
                </a:solidFill>
                <a:latin typeface="方正姚体" panose="02010601030101010101" pitchFamily="2" charset="-122"/>
                <a:ea typeface="方正姚体" panose="02010601030101010101" pitchFamily="2" charset="-122"/>
              </a:rPr>
              <a:t>项</a:t>
            </a:r>
            <a:endParaRPr lang="en-US" altLang="zh-CN" sz="2400" b="1" dirty="0">
              <a:solidFill>
                <a:schemeClr val="bg2">
                  <a:lumMod val="10000"/>
                </a:schemeClr>
              </a:solidFill>
              <a:latin typeface="方正姚体" panose="02010601030101010101" pitchFamily="2" charset="-122"/>
              <a:ea typeface="方正姚体" panose="02010601030101010101" pitchFamily="2" charset="-122"/>
            </a:endParaRPr>
          </a:p>
        </p:txBody>
      </p:sp>
      <p:grpSp>
        <p:nvGrpSpPr>
          <p:cNvPr id="266" name="组合 265"/>
          <p:cNvGrpSpPr/>
          <p:nvPr/>
        </p:nvGrpSpPr>
        <p:grpSpPr>
          <a:xfrm>
            <a:off x="2780350" y="6032300"/>
            <a:ext cx="1201863" cy="383689"/>
            <a:chOff x="2821259" y="1605776"/>
            <a:chExt cx="1201863" cy="383689"/>
          </a:xfrm>
        </p:grpSpPr>
        <p:sp>
          <p:nvSpPr>
            <p:cNvPr id="26" name="圆角矩形 25"/>
            <p:cNvSpPr/>
            <p:nvPr/>
          </p:nvSpPr>
          <p:spPr>
            <a:xfrm>
              <a:off x="2821259" y="1605776"/>
              <a:ext cx="1201863" cy="383689"/>
            </a:xfrm>
            <a:prstGeom prst="roundRect">
              <a:avLst/>
            </a:prstGeom>
            <a:solidFill>
              <a:srgbClr val="E1AB0B"/>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方正姚体" panose="02010601030101010101" pitchFamily="2" charset="-122"/>
                <a:ea typeface="方正姚体" panose="02010601030101010101" pitchFamily="2" charset="-122"/>
              </a:endParaRPr>
            </a:p>
          </p:txBody>
        </p:sp>
        <p:sp>
          <p:nvSpPr>
            <p:cNvPr id="27" name="矩形 26"/>
            <p:cNvSpPr/>
            <p:nvPr/>
          </p:nvSpPr>
          <p:spPr>
            <a:xfrm>
              <a:off x="2911027" y="1624510"/>
              <a:ext cx="1051890" cy="307777"/>
            </a:xfrm>
            <a:prstGeom prst="rect">
              <a:avLst/>
            </a:prstGeom>
          </p:spPr>
          <p:txBody>
            <a:bodyPr wrap="none">
              <a:spAutoFit/>
            </a:bodyPr>
            <a:lstStyle/>
            <a:p>
              <a:pPr algn="ctr"/>
              <a:r>
                <a:rPr lang="zh-CN" altLang="en-US" sz="1400" dirty="0">
                  <a:latin typeface="方正姚体" panose="02010601030101010101" pitchFamily="2" charset="-122"/>
                  <a:ea typeface="方正姚体" panose="02010601030101010101" pitchFamily="2" charset="-122"/>
                </a:rPr>
                <a:t>完成率</a:t>
              </a:r>
              <a:r>
                <a:rPr lang="en-US" altLang="zh-CN" sz="1400" dirty="0">
                  <a:latin typeface="方正姚体" panose="02010601030101010101" pitchFamily="2" charset="-122"/>
                  <a:ea typeface="方正姚体" panose="02010601030101010101" pitchFamily="2" charset="-122"/>
                </a:rPr>
                <a:t>84%</a:t>
              </a:r>
              <a:endParaRPr lang="zh-CN" altLang="en-US" sz="1400" dirty="0">
                <a:latin typeface="方正姚体" panose="02010601030101010101" pitchFamily="2" charset="-122"/>
                <a:ea typeface="方正姚体" panose="02010601030101010101" pitchFamily="2" charset="-122"/>
              </a:endParaRPr>
            </a:p>
          </p:txBody>
        </p:sp>
      </p:grpSp>
      <p:grpSp>
        <p:nvGrpSpPr>
          <p:cNvPr id="271" name="组合 270"/>
          <p:cNvGrpSpPr/>
          <p:nvPr/>
        </p:nvGrpSpPr>
        <p:grpSpPr>
          <a:xfrm>
            <a:off x="6921320" y="1811443"/>
            <a:ext cx="3612711" cy="4425329"/>
            <a:chOff x="908344" y="2818539"/>
            <a:chExt cx="3014417" cy="3426687"/>
          </a:xfrm>
        </p:grpSpPr>
        <p:sp>
          <p:nvSpPr>
            <p:cNvPr id="272" name="圆角矩形 271"/>
            <p:cNvSpPr/>
            <p:nvPr/>
          </p:nvSpPr>
          <p:spPr>
            <a:xfrm>
              <a:off x="908344" y="2827262"/>
              <a:ext cx="3014417" cy="3417964"/>
            </a:xfrm>
            <a:prstGeom prst="roundRect">
              <a:avLst>
                <a:gd name="adj" fmla="val 3719"/>
              </a:avLst>
            </a:prstGeom>
            <a:solidFill>
              <a:srgbClr val="F7F7F7"/>
            </a:solidFill>
            <a:ln>
              <a:noFill/>
            </a:ln>
            <a:effectLst>
              <a:glow rad="101600">
                <a:schemeClr val="accent3">
                  <a:satMod val="175000"/>
                  <a:alpha val="40000"/>
                </a:schemeClr>
              </a:glow>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cs typeface="+mn-ea"/>
                <a:sym typeface="+mn-lt"/>
              </a:endParaRPr>
            </a:p>
          </p:txBody>
        </p:sp>
        <p:sp>
          <p:nvSpPr>
            <p:cNvPr id="273" name="任意多边形 272"/>
            <p:cNvSpPr/>
            <p:nvPr/>
          </p:nvSpPr>
          <p:spPr>
            <a:xfrm>
              <a:off x="917856" y="2818539"/>
              <a:ext cx="3004905" cy="88550"/>
            </a:xfrm>
            <a:custGeom>
              <a:avLst/>
              <a:gdLst>
                <a:gd name="connsiteX0" fmla="*/ 107350 w 3004905"/>
                <a:gd name="connsiteY0" fmla="*/ 0 h 88550"/>
                <a:gd name="connsiteX1" fmla="*/ 2897555 w 3004905"/>
                <a:gd name="connsiteY1" fmla="*/ 0 h 88550"/>
                <a:gd name="connsiteX2" fmla="*/ 3000851 w 3004905"/>
                <a:gd name="connsiteY2" fmla="*/ 68469 h 88550"/>
                <a:gd name="connsiteX3" fmla="*/ 3004905 w 3004905"/>
                <a:gd name="connsiteY3" fmla="*/ 88550 h 88550"/>
                <a:gd name="connsiteX4" fmla="*/ 0 w 3004905"/>
                <a:gd name="connsiteY4" fmla="*/ 88550 h 88550"/>
                <a:gd name="connsiteX5" fmla="*/ 4054 w 3004905"/>
                <a:gd name="connsiteY5" fmla="*/ 68469 h 88550"/>
                <a:gd name="connsiteX6" fmla="*/ 107350 w 3004905"/>
                <a:gd name="connsiteY6" fmla="*/ 0 h 8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4905" h="88550">
                  <a:moveTo>
                    <a:pt x="107350" y="0"/>
                  </a:moveTo>
                  <a:lnTo>
                    <a:pt x="2897555" y="0"/>
                  </a:lnTo>
                  <a:cubicBezTo>
                    <a:pt x="2943991" y="0"/>
                    <a:pt x="2983833" y="28233"/>
                    <a:pt x="3000851" y="68469"/>
                  </a:cubicBezTo>
                  <a:lnTo>
                    <a:pt x="3004905" y="88550"/>
                  </a:lnTo>
                  <a:lnTo>
                    <a:pt x="0" y="88550"/>
                  </a:lnTo>
                  <a:lnTo>
                    <a:pt x="4054" y="68469"/>
                  </a:lnTo>
                  <a:cubicBezTo>
                    <a:pt x="21073" y="28233"/>
                    <a:pt x="60915" y="0"/>
                    <a:pt x="107350" y="0"/>
                  </a:cubicBezTo>
                  <a:close/>
                </a:path>
              </a:pathLst>
            </a:custGeom>
            <a:solidFill>
              <a:srgbClr val="E1AB0B"/>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cs typeface="+mn-ea"/>
                <a:sym typeface="+mn-lt"/>
              </a:endParaRPr>
            </a:p>
          </p:txBody>
        </p:sp>
      </p:grpSp>
      <p:grpSp>
        <p:nvGrpSpPr>
          <p:cNvPr id="274" name="组合 273"/>
          <p:cNvGrpSpPr/>
          <p:nvPr/>
        </p:nvGrpSpPr>
        <p:grpSpPr>
          <a:xfrm>
            <a:off x="8437633" y="2119408"/>
            <a:ext cx="580085" cy="580085"/>
            <a:chOff x="1218029" y="1505526"/>
            <a:chExt cx="783772" cy="783772"/>
          </a:xfrm>
        </p:grpSpPr>
        <p:sp>
          <p:nvSpPr>
            <p:cNvPr id="275" name="椭圆 274"/>
            <p:cNvSpPr/>
            <p:nvPr/>
          </p:nvSpPr>
          <p:spPr>
            <a:xfrm>
              <a:off x="1218029" y="1505526"/>
              <a:ext cx="783772" cy="783772"/>
            </a:xfrm>
            <a:prstGeom prst="ellipse">
              <a:avLst/>
            </a:prstGeom>
            <a:solidFill>
              <a:srgbClr val="E1AB0B"/>
            </a:solidFill>
            <a:ln>
              <a:noFill/>
            </a:ln>
            <a:effectLst>
              <a:glow rad="228600">
                <a:schemeClr val="accent4">
                  <a:satMod val="175000"/>
                  <a:alpha val="40000"/>
                </a:scheme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p:nvPr/>
          </p:nvSpPr>
          <p:spPr>
            <a:xfrm>
              <a:off x="1300237" y="1608508"/>
              <a:ext cx="619356" cy="619356"/>
            </a:xfrm>
            <a:prstGeom prst="ellips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8" name="TextBox 331"/>
          <p:cNvSpPr txBox="1"/>
          <p:nvPr/>
        </p:nvSpPr>
        <p:spPr>
          <a:xfrm>
            <a:off x="6966376" y="3328532"/>
            <a:ext cx="3567655" cy="15696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solidFill>
                  <a:schemeClr val="bg2">
                    <a:lumMod val="10000"/>
                  </a:schemeClr>
                </a:solidFill>
                <a:latin typeface="方正姚体" panose="02010601030101010101" pitchFamily="2" charset="-122"/>
                <a:ea typeface="方正姚体" panose="02010601030101010101" pitchFamily="2" charset="-122"/>
              </a:rPr>
              <a:t>起草并推行新的绩效考核制度</a:t>
            </a:r>
            <a:r>
              <a:rPr lang="en-US" altLang="zh-CN" sz="1600" dirty="0">
                <a:solidFill>
                  <a:schemeClr val="bg2">
                    <a:lumMod val="10000"/>
                  </a:schemeClr>
                </a:solidFill>
                <a:latin typeface="方正姚体" panose="02010601030101010101" pitchFamily="2" charset="-122"/>
                <a:ea typeface="方正姚体" panose="02010601030101010101" pitchFamily="2" charset="-122"/>
              </a:rPr>
              <a:t>,</a:t>
            </a:r>
            <a:r>
              <a:rPr lang="zh-CN" altLang="en-US" sz="1600" dirty="0">
                <a:solidFill>
                  <a:schemeClr val="bg2">
                    <a:lumMod val="10000"/>
                  </a:schemeClr>
                </a:solidFill>
                <a:latin typeface="方正姚体" panose="02010601030101010101" pitchFamily="2" charset="-122"/>
                <a:ea typeface="方正姚体" panose="02010601030101010101" pitchFamily="2" charset="-122"/>
              </a:rPr>
              <a:t>因绩效考核指标设定上统一标准，故未能实施</a:t>
            </a:r>
          </a:p>
          <a:p>
            <a:pPr marL="285750" indent="-285750">
              <a:lnSpc>
                <a:spcPct val="150000"/>
              </a:lnSpc>
              <a:buFont typeface="Arial" panose="020B0604020202020204" pitchFamily="34" charset="0"/>
              <a:buChar char="•"/>
            </a:pPr>
            <a:endParaRPr lang="zh-CN" altLang="en-US" sz="1600" dirty="0">
              <a:solidFill>
                <a:schemeClr val="bg2">
                  <a:lumMod val="10000"/>
                </a:schemeClr>
              </a:solidFill>
              <a:latin typeface="方正姚体" panose="02010601030101010101" pitchFamily="2" charset="-122"/>
              <a:ea typeface="方正姚体" panose="02010601030101010101" pitchFamily="2" charset="-122"/>
            </a:endParaRPr>
          </a:p>
        </p:txBody>
      </p:sp>
      <p:sp>
        <p:nvSpPr>
          <p:cNvPr id="279" name="TextBox 331"/>
          <p:cNvSpPr txBox="1"/>
          <p:nvPr/>
        </p:nvSpPr>
        <p:spPr>
          <a:xfrm>
            <a:off x="6921320" y="2715811"/>
            <a:ext cx="3612711" cy="612721"/>
          </a:xfrm>
          <a:prstGeom prst="roundRect">
            <a:avLst/>
          </a:prstGeom>
          <a:noFill/>
        </p:spPr>
        <p:txBody>
          <a:bodyPr wrap="square" rtlCol="0">
            <a:spAutoFit/>
          </a:bodyPr>
          <a:lstStyle/>
          <a:p>
            <a:pPr algn="ctr">
              <a:lnSpc>
                <a:spcPct val="150000"/>
              </a:lnSpc>
            </a:pPr>
            <a:r>
              <a:rPr lang="zh-CN" altLang="en-US" sz="2400" b="1" dirty="0">
                <a:solidFill>
                  <a:schemeClr val="bg2">
                    <a:lumMod val="10000"/>
                  </a:schemeClr>
                </a:solidFill>
                <a:latin typeface="方正姚体" panose="02010601030101010101" pitchFamily="2" charset="-122"/>
                <a:ea typeface="方正姚体" panose="02010601030101010101" pitchFamily="2" charset="-122"/>
              </a:rPr>
              <a:t>未完成</a:t>
            </a:r>
            <a:r>
              <a:rPr lang="en-US" altLang="zh-CN" sz="2400" b="1" dirty="0">
                <a:solidFill>
                  <a:schemeClr val="bg2">
                    <a:lumMod val="10000"/>
                  </a:schemeClr>
                </a:solidFill>
                <a:latin typeface="方正姚体" panose="02010601030101010101" pitchFamily="2" charset="-122"/>
                <a:ea typeface="方正姚体" panose="02010601030101010101" pitchFamily="2" charset="-122"/>
              </a:rPr>
              <a:t>1</a:t>
            </a:r>
            <a:r>
              <a:rPr lang="zh-CN" altLang="en-US" sz="2400" b="1" dirty="0">
                <a:solidFill>
                  <a:schemeClr val="bg2">
                    <a:lumMod val="10000"/>
                  </a:schemeClr>
                </a:solidFill>
                <a:latin typeface="方正姚体" panose="02010601030101010101" pitchFamily="2" charset="-122"/>
                <a:ea typeface="方正姚体" panose="02010601030101010101" pitchFamily="2" charset="-122"/>
              </a:rPr>
              <a:t>项</a:t>
            </a:r>
            <a:endParaRPr lang="en-US" altLang="zh-CN" sz="2400" b="1" dirty="0">
              <a:solidFill>
                <a:schemeClr val="bg2">
                  <a:lumMod val="10000"/>
                </a:schemeClr>
              </a:solidFill>
              <a:latin typeface="方正姚体" panose="02010601030101010101" pitchFamily="2" charset="-122"/>
              <a:ea typeface="方正姚体" panose="02010601030101010101" pitchFamily="2" charset="-122"/>
            </a:endParaRPr>
          </a:p>
        </p:txBody>
      </p:sp>
      <p:grpSp>
        <p:nvGrpSpPr>
          <p:cNvPr id="280" name="组合 279"/>
          <p:cNvGrpSpPr/>
          <p:nvPr/>
        </p:nvGrpSpPr>
        <p:grpSpPr>
          <a:xfrm>
            <a:off x="8111963" y="6046692"/>
            <a:ext cx="1231427" cy="383689"/>
            <a:chOff x="2821259" y="1605776"/>
            <a:chExt cx="1231427" cy="383689"/>
          </a:xfrm>
        </p:grpSpPr>
        <p:sp>
          <p:nvSpPr>
            <p:cNvPr id="281" name="圆角矩形 280"/>
            <p:cNvSpPr/>
            <p:nvPr/>
          </p:nvSpPr>
          <p:spPr>
            <a:xfrm>
              <a:off x="2821259" y="1605776"/>
              <a:ext cx="1201863" cy="383689"/>
            </a:xfrm>
            <a:prstGeom prst="roundRect">
              <a:avLst/>
            </a:prstGeom>
            <a:solidFill>
              <a:srgbClr val="E1AB0B"/>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方正姚体" panose="02010601030101010101" pitchFamily="2" charset="-122"/>
                <a:ea typeface="方正姚体" panose="02010601030101010101" pitchFamily="2" charset="-122"/>
              </a:endParaRPr>
            </a:p>
          </p:txBody>
        </p:sp>
        <p:sp>
          <p:nvSpPr>
            <p:cNvPr id="282" name="矩形 281"/>
            <p:cNvSpPr/>
            <p:nvPr/>
          </p:nvSpPr>
          <p:spPr>
            <a:xfrm>
              <a:off x="2821259" y="1624510"/>
              <a:ext cx="1231427" cy="307777"/>
            </a:xfrm>
            <a:prstGeom prst="rect">
              <a:avLst/>
            </a:prstGeom>
          </p:spPr>
          <p:txBody>
            <a:bodyPr wrap="none">
              <a:spAutoFit/>
            </a:bodyPr>
            <a:lstStyle/>
            <a:p>
              <a:pPr algn="ctr"/>
              <a:r>
                <a:rPr lang="zh-CN" altLang="en-US" sz="1400" dirty="0">
                  <a:latin typeface="方正姚体" panose="02010601030101010101" pitchFamily="2" charset="-122"/>
                  <a:ea typeface="方正姚体" panose="02010601030101010101" pitchFamily="2" charset="-122"/>
                </a:rPr>
                <a:t>未完成率</a:t>
              </a:r>
              <a:r>
                <a:rPr lang="en-US" altLang="zh-CN" sz="1400" dirty="0">
                  <a:latin typeface="方正姚体" panose="02010601030101010101" pitchFamily="2" charset="-122"/>
                  <a:ea typeface="方正姚体" panose="02010601030101010101" pitchFamily="2" charset="-122"/>
                </a:rPr>
                <a:t>16%</a:t>
              </a:r>
              <a:endParaRPr lang="zh-CN" altLang="en-US" sz="1400" dirty="0">
                <a:latin typeface="方正姚体" panose="02010601030101010101" pitchFamily="2" charset="-122"/>
                <a:ea typeface="方正姚体" panose="02010601030101010101" pitchFamily="2" charset="-122"/>
              </a:endParaRPr>
            </a:p>
          </p:txBody>
        </p:sp>
      </p:gr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67406" y="2267765"/>
            <a:ext cx="320537" cy="310218"/>
          </a:xfrm>
          <a:prstGeom prst="rect">
            <a:avLst/>
          </a:prstGeom>
        </p:spPr>
      </p:pic>
    </p:spTree>
    <p:extLst>
      <p:ext uri="{BB962C8B-B14F-4D97-AF65-F5344CB8AC3E}">
        <p14:creationId xmlns:p14="http://schemas.microsoft.com/office/powerpoint/2010/main" val="1007416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945" y="2135641"/>
            <a:ext cx="2586717" cy="2586717"/>
          </a:xfrm>
          <a:prstGeom prst="rect">
            <a:avLst/>
          </a:prstGeom>
        </p:spPr>
      </p:pic>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8202" y="2135641"/>
            <a:ext cx="2586717" cy="2586717"/>
          </a:xfrm>
          <a:prstGeom prst="rect">
            <a:avLst/>
          </a:prstGeom>
        </p:spPr>
      </p:pic>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0433" y="2135641"/>
            <a:ext cx="2586717" cy="2586717"/>
          </a:xfrm>
          <a:prstGeom prst="rect">
            <a:avLst/>
          </a:prstGeom>
        </p:spPr>
      </p:pic>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工作成绩单</a:t>
            </a:r>
          </a:p>
        </p:txBody>
      </p:sp>
      <p:grpSp>
        <p:nvGrpSpPr>
          <p:cNvPr id="66" name="组合 65"/>
          <p:cNvGrpSpPr/>
          <p:nvPr/>
        </p:nvGrpSpPr>
        <p:grpSpPr>
          <a:xfrm>
            <a:off x="1484563" y="2590437"/>
            <a:ext cx="1508282" cy="1446358"/>
            <a:chOff x="2240615" y="4253020"/>
            <a:chExt cx="1508282" cy="1446358"/>
          </a:xfrm>
        </p:grpSpPr>
        <p:sp>
          <p:nvSpPr>
            <p:cNvPr id="40" name="TextBox 331"/>
            <p:cNvSpPr txBox="1"/>
            <p:nvPr/>
          </p:nvSpPr>
          <p:spPr>
            <a:xfrm>
              <a:off x="2240615" y="4253020"/>
              <a:ext cx="1508282" cy="1446358"/>
            </a:xfrm>
            <a:prstGeom prst="rect">
              <a:avLst/>
            </a:prstGeom>
            <a:noFill/>
          </p:spPr>
          <p:txBody>
            <a:bodyPr wrap="square" rtlCol="0">
              <a:spAutoFit/>
            </a:bodyPr>
            <a:lstStyle/>
            <a:p>
              <a:pPr algn="ctr">
                <a:lnSpc>
                  <a:spcPct val="150000"/>
                </a:lnSpc>
              </a:pPr>
              <a:r>
                <a:rPr lang="en-US" altLang="zh-CN" sz="3200" b="1" dirty="0">
                  <a:solidFill>
                    <a:schemeClr val="bg1"/>
                  </a:solidFill>
                  <a:latin typeface="方正姚体" panose="02010601030101010101" pitchFamily="2" charset="-122"/>
                  <a:ea typeface="方正姚体" panose="02010601030101010101" pitchFamily="2" charset="-122"/>
                </a:rPr>
                <a:t>315</a:t>
              </a:r>
              <a:r>
                <a:rPr lang="zh-CN" altLang="en-US" sz="3200" b="1" dirty="0">
                  <a:solidFill>
                    <a:schemeClr val="bg1"/>
                  </a:solidFill>
                  <a:latin typeface="方正姚体" panose="02010601030101010101" pitchFamily="2" charset="-122"/>
                  <a:ea typeface="方正姚体" panose="02010601030101010101" pitchFamily="2" charset="-122"/>
                </a:rPr>
                <a:t>人</a:t>
              </a:r>
              <a:endParaRPr lang="en-US" altLang="zh-CN" sz="32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zh-CN" altLang="en-US" sz="3200" b="1" dirty="0">
                  <a:solidFill>
                    <a:schemeClr val="bg1"/>
                  </a:solidFill>
                  <a:latin typeface="方正姚体" panose="02010601030101010101" pitchFamily="2" charset="-122"/>
                  <a:ea typeface="方正姚体" panose="02010601030101010101" pitchFamily="2" charset="-122"/>
                </a:rPr>
                <a:t>招聘</a:t>
              </a:r>
              <a:endParaRPr lang="en-US" altLang="zh-CN" sz="3200" b="1" dirty="0">
                <a:solidFill>
                  <a:schemeClr val="bg1"/>
                </a:solidFill>
                <a:latin typeface="方正姚体" panose="02010601030101010101" pitchFamily="2" charset="-122"/>
                <a:ea typeface="方正姚体" panose="02010601030101010101" pitchFamily="2" charset="-122"/>
              </a:endParaRPr>
            </a:p>
          </p:txBody>
        </p:sp>
        <p:cxnSp>
          <p:nvCxnSpPr>
            <p:cNvPr id="41" name="直接连接符 40"/>
            <p:cNvCxnSpPr/>
            <p:nvPr/>
          </p:nvCxnSpPr>
          <p:spPr>
            <a:xfrm>
              <a:off x="2439709" y="5021228"/>
              <a:ext cx="1074058" cy="0"/>
            </a:xfrm>
            <a:prstGeom prst="line">
              <a:avLst/>
            </a:prstGeom>
            <a:ln>
              <a:solidFill>
                <a:srgbClr val="F7F7F7"/>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5290833" y="2590437"/>
            <a:ext cx="1508282" cy="1446358"/>
            <a:chOff x="2240615" y="4253020"/>
            <a:chExt cx="1508282" cy="1446358"/>
          </a:xfrm>
        </p:grpSpPr>
        <p:sp>
          <p:nvSpPr>
            <p:cNvPr id="42" name="TextBox 331"/>
            <p:cNvSpPr txBox="1"/>
            <p:nvPr/>
          </p:nvSpPr>
          <p:spPr>
            <a:xfrm>
              <a:off x="2240615" y="4253020"/>
              <a:ext cx="1508282" cy="1446358"/>
            </a:xfrm>
            <a:prstGeom prst="rect">
              <a:avLst/>
            </a:prstGeom>
            <a:noFill/>
          </p:spPr>
          <p:txBody>
            <a:bodyPr wrap="square" rtlCol="0">
              <a:spAutoFit/>
            </a:bodyPr>
            <a:lstStyle/>
            <a:p>
              <a:pPr algn="ctr">
                <a:lnSpc>
                  <a:spcPct val="150000"/>
                </a:lnSpc>
              </a:pPr>
              <a:r>
                <a:rPr lang="en-US" altLang="zh-CN" sz="3200" b="1" dirty="0">
                  <a:solidFill>
                    <a:schemeClr val="bg1"/>
                  </a:solidFill>
                  <a:latin typeface="方正姚体" panose="02010601030101010101" pitchFamily="2" charset="-122"/>
                  <a:ea typeface="方正姚体" panose="02010601030101010101" pitchFamily="2" charset="-122"/>
                </a:rPr>
                <a:t>62</a:t>
              </a:r>
              <a:r>
                <a:rPr lang="zh-CN" altLang="en-US" sz="3200" b="1" dirty="0">
                  <a:solidFill>
                    <a:schemeClr val="bg1"/>
                  </a:solidFill>
                  <a:latin typeface="方正姚体" panose="02010601030101010101" pitchFamily="2" charset="-122"/>
                  <a:ea typeface="方正姚体" panose="02010601030101010101" pitchFamily="2" charset="-122"/>
                </a:rPr>
                <a:t>场</a:t>
              </a:r>
              <a:endParaRPr lang="en-US" altLang="zh-CN" sz="32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zh-CN" altLang="en-US" sz="3200" b="1" dirty="0">
                  <a:solidFill>
                    <a:schemeClr val="bg1"/>
                  </a:solidFill>
                  <a:latin typeface="方正姚体" panose="02010601030101010101" pitchFamily="2" charset="-122"/>
                  <a:ea typeface="方正姚体" panose="02010601030101010101" pitchFamily="2" charset="-122"/>
                </a:rPr>
                <a:t>培训</a:t>
              </a:r>
              <a:endParaRPr lang="en-US" altLang="zh-CN" sz="2400" b="1" dirty="0">
                <a:solidFill>
                  <a:schemeClr val="bg1"/>
                </a:solidFill>
                <a:latin typeface="方正姚体" panose="02010601030101010101" pitchFamily="2" charset="-122"/>
                <a:ea typeface="方正姚体" panose="02010601030101010101" pitchFamily="2" charset="-122"/>
              </a:endParaRPr>
            </a:p>
          </p:txBody>
        </p:sp>
        <p:cxnSp>
          <p:nvCxnSpPr>
            <p:cNvPr id="43" name="直接连接符 42"/>
            <p:cNvCxnSpPr/>
            <p:nvPr/>
          </p:nvCxnSpPr>
          <p:spPr>
            <a:xfrm>
              <a:off x="2439709" y="5021228"/>
              <a:ext cx="1074058" cy="0"/>
            </a:xfrm>
            <a:prstGeom prst="line">
              <a:avLst/>
            </a:prstGeom>
            <a:ln>
              <a:solidFill>
                <a:srgbClr val="F7F7F7"/>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9119650" y="2585680"/>
            <a:ext cx="1508282" cy="1446358"/>
            <a:chOff x="2240615" y="4253020"/>
            <a:chExt cx="1508282" cy="1446358"/>
          </a:xfrm>
        </p:grpSpPr>
        <p:sp>
          <p:nvSpPr>
            <p:cNvPr id="45" name="TextBox 331"/>
            <p:cNvSpPr txBox="1"/>
            <p:nvPr/>
          </p:nvSpPr>
          <p:spPr>
            <a:xfrm>
              <a:off x="2240615" y="4253020"/>
              <a:ext cx="1508282" cy="1446358"/>
            </a:xfrm>
            <a:prstGeom prst="rect">
              <a:avLst/>
            </a:prstGeom>
            <a:noFill/>
          </p:spPr>
          <p:txBody>
            <a:bodyPr wrap="square" rtlCol="0">
              <a:spAutoFit/>
            </a:bodyPr>
            <a:lstStyle/>
            <a:p>
              <a:pPr algn="ctr">
                <a:lnSpc>
                  <a:spcPct val="150000"/>
                </a:lnSpc>
              </a:pPr>
              <a:r>
                <a:rPr lang="en-US" altLang="zh-CN" sz="3200" b="1" dirty="0">
                  <a:solidFill>
                    <a:schemeClr val="bg1"/>
                  </a:solidFill>
                  <a:latin typeface="方正姚体" panose="02010601030101010101" pitchFamily="2" charset="-122"/>
                  <a:ea typeface="方正姚体" panose="02010601030101010101" pitchFamily="2" charset="-122"/>
                </a:rPr>
                <a:t>25</a:t>
              </a:r>
              <a:r>
                <a:rPr lang="zh-CN" altLang="en-US" sz="3200" b="1" dirty="0">
                  <a:solidFill>
                    <a:schemeClr val="bg1"/>
                  </a:solidFill>
                  <a:latin typeface="方正姚体" panose="02010601030101010101" pitchFamily="2" charset="-122"/>
                  <a:ea typeface="方正姚体" panose="02010601030101010101" pitchFamily="2" charset="-122"/>
                </a:rPr>
                <a:t>次</a:t>
              </a:r>
              <a:endParaRPr lang="en-US" altLang="zh-CN" sz="32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zh-CN" altLang="en-US" sz="3200" b="1" dirty="0">
                  <a:solidFill>
                    <a:schemeClr val="bg1"/>
                  </a:solidFill>
                  <a:latin typeface="方正姚体" panose="02010601030101010101" pitchFamily="2" charset="-122"/>
                  <a:ea typeface="方正姚体" panose="02010601030101010101" pitchFamily="2" charset="-122"/>
                </a:rPr>
                <a:t>活动</a:t>
              </a:r>
              <a:endParaRPr lang="en-US" altLang="zh-CN" sz="3200" b="1" dirty="0">
                <a:solidFill>
                  <a:schemeClr val="bg1"/>
                </a:solidFill>
                <a:latin typeface="方正姚体" panose="02010601030101010101" pitchFamily="2" charset="-122"/>
                <a:ea typeface="方正姚体" panose="02010601030101010101" pitchFamily="2" charset="-122"/>
              </a:endParaRPr>
            </a:p>
          </p:txBody>
        </p:sp>
        <p:cxnSp>
          <p:nvCxnSpPr>
            <p:cNvPr id="46" name="直接连接符 45"/>
            <p:cNvCxnSpPr/>
            <p:nvPr/>
          </p:nvCxnSpPr>
          <p:spPr>
            <a:xfrm>
              <a:off x="2439709" y="5021228"/>
              <a:ext cx="1074058" cy="0"/>
            </a:xfrm>
            <a:prstGeom prst="line">
              <a:avLst/>
            </a:prstGeom>
            <a:ln>
              <a:solidFill>
                <a:srgbClr val="F7F7F7"/>
              </a:solidFill>
            </a:ln>
          </p:spPr>
          <p:style>
            <a:lnRef idx="1">
              <a:schemeClr val="accent1"/>
            </a:lnRef>
            <a:fillRef idx="0">
              <a:schemeClr val="accent1"/>
            </a:fillRef>
            <a:effectRef idx="0">
              <a:schemeClr val="accent1"/>
            </a:effectRef>
            <a:fontRef idx="minor">
              <a:schemeClr val="tx1"/>
            </a:fontRef>
          </p:style>
        </p:cxnSp>
      </p:grpSp>
      <p:sp>
        <p:nvSpPr>
          <p:cNvPr id="47" name="TextBox 331"/>
          <p:cNvSpPr txBox="1"/>
          <p:nvPr/>
        </p:nvSpPr>
        <p:spPr>
          <a:xfrm>
            <a:off x="934886" y="4905791"/>
            <a:ext cx="2586717" cy="830997"/>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年度完成招聘总人数</a:t>
            </a:r>
            <a:r>
              <a:rPr lang="en-US" altLang="zh-CN" sz="1600" dirty="0">
                <a:solidFill>
                  <a:prstClr val="white"/>
                </a:solidFill>
                <a:latin typeface="方正姚体" panose="02010601030101010101" pitchFamily="2" charset="-122"/>
                <a:ea typeface="方正姚体" panose="02010601030101010101" pitchFamily="2" charset="-122"/>
              </a:rPr>
              <a:t>315</a:t>
            </a:r>
            <a:r>
              <a:rPr lang="zh-CN" altLang="en-US" sz="1600" dirty="0">
                <a:solidFill>
                  <a:prstClr val="white"/>
                </a:solidFill>
                <a:latin typeface="方正姚体" panose="02010601030101010101" pitchFamily="2" charset="-122"/>
                <a:ea typeface="方正姚体" panose="02010601030101010101" pitchFamily="2" charset="-122"/>
              </a:rPr>
              <a:t>人，及时满足用人部门的需求</a:t>
            </a:r>
          </a:p>
        </p:txBody>
      </p:sp>
      <p:sp>
        <p:nvSpPr>
          <p:cNvPr id="48" name="TextBox 331"/>
          <p:cNvSpPr txBox="1"/>
          <p:nvPr/>
        </p:nvSpPr>
        <p:spPr>
          <a:xfrm>
            <a:off x="4766130" y="4905791"/>
            <a:ext cx="2586717" cy="584775"/>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年度完成培训</a:t>
            </a:r>
            <a:r>
              <a:rPr lang="en-US" altLang="zh-CN" sz="1600" dirty="0">
                <a:solidFill>
                  <a:prstClr val="white"/>
                </a:solidFill>
                <a:latin typeface="方正姚体" panose="02010601030101010101" pitchFamily="2" charset="-122"/>
                <a:ea typeface="方正姚体" panose="02010601030101010101" pitchFamily="2" charset="-122"/>
              </a:rPr>
              <a:t>62</a:t>
            </a:r>
            <a:r>
              <a:rPr lang="zh-CN" altLang="en-US" sz="1600" dirty="0">
                <a:solidFill>
                  <a:prstClr val="white"/>
                </a:solidFill>
                <a:latin typeface="方正姚体" panose="02010601030101010101" pitchFamily="2" charset="-122"/>
                <a:ea typeface="方正姚体" panose="02010601030101010101" pitchFamily="2" charset="-122"/>
              </a:rPr>
              <a:t>场，共计</a:t>
            </a:r>
            <a:r>
              <a:rPr lang="en-US" altLang="zh-CN" sz="1600" dirty="0">
                <a:solidFill>
                  <a:prstClr val="white"/>
                </a:solidFill>
                <a:latin typeface="方正姚体" panose="02010601030101010101" pitchFamily="2" charset="-122"/>
                <a:ea typeface="方正姚体" panose="02010601030101010101" pitchFamily="2" charset="-122"/>
              </a:rPr>
              <a:t>230</a:t>
            </a:r>
            <a:r>
              <a:rPr lang="zh-CN" altLang="en-US" sz="1600" dirty="0">
                <a:solidFill>
                  <a:prstClr val="white"/>
                </a:solidFill>
                <a:latin typeface="方正姚体" panose="02010601030101010101" pitchFamily="2" charset="-122"/>
                <a:ea typeface="方正姚体" panose="02010601030101010101" pitchFamily="2" charset="-122"/>
              </a:rPr>
              <a:t>人次参与，满意度</a:t>
            </a:r>
            <a:r>
              <a:rPr lang="en-US" altLang="zh-CN" sz="1600" dirty="0">
                <a:solidFill>
                  <a:prstClr val="white"/>
                </a:solidFill>
                <a:latin typeface="方正姚体" panose="02010601030101010101" pitchFamily="2" charset="-122"/>
                <a:ea typeface="方正姚体" panose="02010601030101010101" pitchFamily="2" charset="-122"/>
              </a:rPr>
              <a:t>88%</a:t>
            </a:r>
            <a:endParaRPr lang="zh-CN" altLang="en-US" sz="1600" dirty="0">
              <a:solidFill>
                <a:prstClr val="white"/>
              </a:solidFill>
              <a:latin typeface="方正姚体" panose="02010601030101010101" pitchFamily="2" charset="-122"/>
              <a:ea typeface="方正姚体" panose="02010601030101010101" pitchFamily="2" charset="-122"/>
            </a:endParaRPr>
          </a:p>
        </p:txBody>
      </p:sp>
      <p:sp>
        <p:nvSpPr>
          <p:cNvPr id="49" name="TextBox 331"/>
          <p:cNvSpPr txBox="1"/>
          <p:nvPr/>
        </p:nvSpPr>
        <p:spPr>
          <a:xfrm>
            <a:off x="8597373" y="4905791"/>
            <a:ext cx="2586717" cy="830997"/>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年度完成企业文化活动及员工关怀活动</a:t>
            </a:r>
            <a:r>
              <a:rPr lang="en-US" altLang="zh-CN" sz="1600" dirty="0">
                <a:solidFill>
                  <a:prstClr val="white"/>
                </a:solidFill>
                <a:latin typeface="方正姚体" panose="02010601030101010101" pitchFamily="2" charset="-122"/>
                <a:ea typeface="方正姚体" panose="02010601030101010101" pitchFamily="2" charset="-122"/>
              </a:rPr>
              <a:t>25</a:t>
            </a:r>
            <a:r>
              <a:rPr lang="zh-CN" altLang="en-US" sz="1600" dirty="0">
                <a:solidFill>
                  <a:prstClr val="white"/>
                </a:solidFill>
                <a:latin typeface="方正姚体" panose="02010601030101010101" pitchFamily="2" charset="-122"/>
                <a:ea typeface="方正姚体" panose="02010601030101010101" pitchFamily="2" charset="-122"/>
              </a:rPr>
              <a:t>次，有效提升了员工的满意度</a:t>
            </a:r>
          </a:p>
        </p:txBody>
      </p:sp>
      <p:grpSp>
        <p:nvGrpSpPr>
          <p:cNvPr id="19" name="组合 18"/>
          <p:cNvGrpSpPr/>
          <p:nvPr/>
        </p:nvGrpSpPr>
        <p:grpSpPr>
          <a:xfrm>
            <a:off x="7192724" y="553284"/>
            <a:ext cx="779521" cy="159656"/>
            <a:chOff x="8066812" y="1215459"/>
            <a:chExt cx="1077188" cy="210681"/>
          </a:xfrm>
        </p:grpSpPr>
        <p:cxnSp>
          <p:nvCxnSpPr>
            <p:cNvPr id="20" name="直接连接符 1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170403" y="553284"/>
            <a:ext cx="779521" cy="159656"/>
            <a:chOff x="8066812" y="1215459"/>
            <a:chExt cx="1077188" cy="210681"/>
          </a:xfrm>
          <a:scene3d>
            <a:camera prst="orthographicFront">
              <a:rot lat="0" lon="0" rev="10800000"/>
            </a:camera>
            <a:lightRig rig="threePt" dir="t"/>
          </a:scene3d>
        </p:grpSpPr>
        <p:cxnSp>
          <p:nvCxnSpPr>
            <p:cNvPr id="23" name="直接连接符 2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53873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2954" y="371502"/>
            <a:ext cx="3853067"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部门工作重大事件</a:t>
            </a:r>
          </a:p>
        </p:txBody>
      </p:sp>
      <p:grpSp>
        <p:nvGrpSpPr>
          <p:cNvPr id="19" name="组合 18"/>
          <p:cNvGrpSpPr/>
          <p:nvPr/>
        </p:nvGrpSpPr>
        <p:grpSpPr>
          <a:xfrm>
            <a:off x="7800912" y="553284"/>
            <a:ext cx="779521" cy="159656"/>
            <a:chOff x="8066812" y="1215459"/>
            <a:chExt cx="1077188" cy="210681"/>
          </a:xfrm>
        </p:grpSpPr>
        <p:cxnSp>
          <p:nvCxnSpPr>
            <p:cNvPr id="20" name="直接连接符 19"/>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633361" y="553284"/>
            <a:ext cx="779521" cy="159656"/>
            <a:chOff x="8066812" y="1215459"/>
            <a:chExt cx="1077188" cy="210681"/>
          </a:xfrm>
          <a:scene3d>
            <a:camera prst="orthographicFront">
              <a:rot lat="0" lon="0" rev="10800000"/>
            </a:camera>
            <a:lightRig rig="threePt" dir="t"/>
          </a:scene3d>
        </p:grpSpPr>
        <p:cxnSp>
          <p:nvCxnSpPr>
            <p:cNvPr id="23" name="直接连接符 22"/>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726430" y="1474470"/>
            <a:ext cx="1115568" cy="594360"/>
            <a:chOff x="411480" y="3051810"/>
            <a:chExt cx="1115568" cy="594360"/>
          </a:xfrm>
        </p:grpSpPr>
        <p:sp>
          <p:nvSpPr>
            <p:cNvPr id="3" name="正五边形 2"/>
            <p:cNvSpPr/>
            <p:nvPr/>
          </p:nvSpPr>
          <p:spPr>
            <a:xfrm>
              <a:off x="411480" y="3051810"/>
              <a:ext cx="624078" cy="594360"/>
            </a:xfrm>
            <a:prstGeom prst="pentagon">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1726" y="3051810"/>
              <a:ext cx="1075322" cy="584775"/>
            </a:xfrm>
            <a:prstGeom prst="rect">
              <a:avLst/>
            </a:prstGeom>
            <a:noFill/>
          </p:spPr>
          <p:txBody>
            <a:bodyPr wrap="square" rtlCol="0">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3</a:t>
              </a:r>
              <a:r>
                <a:rPr lang="zh-CN" altLang="en-US" b="1" dirty="0">
                  <a:solidFill>
                    <a:schemeClr val="bg1"/>
                  </a:solidFill>
                  <a:latin typeface="方正姚体" panose="02010601030101010101" pitchFamily="2" charset="-122"/>
                  <a:ea typeface="方正姚体" panose="02010601030101010101" pitchFamily="2" charset="-122"/>
                </a:rPr>
                <a:t>月</a:t>
              </a:r>
            </a:p>
          </p:txBody>
        </p:sp>
      </p:grpSp>
      <p:cxnSp>
        <p:nvCxnSpPr>
          <p:cNvPr id="12" name="直接连接符 11"/>
          <p:cNvCxnSpPr/>
          <p:nvPr/>
        </p:nvCxnSpPr>
        <p:spPr>
          <a:xfrm>
            <a:off x="6059487" y="2068830"/>
            <a:ext cx="0" cy="5292090"/>
          </a:xfrm>
          <a:prstGeom prst="line">
            <a:avLst/>
          </a:prstGeom>
          <a:ln w="57150">
            <a:solidFill>
              <a:srgbClr val="E1AB0B"/>
            </a:solidFill>
          </a:ln>
        </p:spPr>
        <p:style>
          <a:lnRef idx="1">
            <a:schemeClr val="accent1"/>
          </a:lnRef>
          <a:fillRef idx="0">
            <a:schemeClr val="accent1"/>
          </a:fillRef>
          <a:effectRef idx="0">
            <a:schemeClr val="accent1"/>
          </a:effectRef>
          <a:fontRef idx="minor">
            <a:schemeClr val="tx1"/>
          </a:fontRef>
        </p:style>
      </p:cxnSp>
      <p:sp>
        <p:nvSpPr>
          <p:cNvPr id="38" name="TextBox 331"/>
          <p:cNvSpPr txBox="1"/>
          <p:nvPr/>
        </p:nvSpPr>
        <p:spPr>
          <a:xfrm>
            <a:off x="3463476" y="1624319"/>
            <a:ext cx="1875899" cy="369332"/>
          </a:xfrm>
          <a:prstGeom prst="rect">
            <a:avLst/>
          </a:prstGeom>
          <a:noFill/>
        </p:spPr>
        <p:txBody>
          <a:bodyPr wrap="square" rtlCol="0">
            <a:spAutoFit/>
          </a:bodyPr>
          <a:lstStyle/>
          <a:p>
            <a:r>
              <a:rPr lang="zh-CN" altLang="en-US" b="1" dirty="0">
                <a:solidFill>
                  <a:prstClr val="white"/>
                </a:solidFill>
                <a:latin typeface="方正姚体" panose="02010601030101010101" pitchFamily="2" charset="-122"/>
                <a:ea typeface="方正姚体" panose="02010601030101010101" pitchFamily="2" charset="-122"/>
              </a:rPr>
              <a:t>四川分公司成立</a:t>
            </a:r>
          </a:p>
        </p:txBody>
      </p:sp>
      <p:sp>
        <p:nvSpPr>
          <p:cNvPr id="50" name="TextBox 331"/>
          <p:cNvSpPr txBox="1"/>
          <p:nvPr/>
        </p:nvSpPr>
        <p:spPr>
          <a:xfrm>
            <a:off x="3159102" y="2130628"/>
            <a:ext cx="2437689" cy="830997"/>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完成注册手续的行政审批，当月完成团队人员</a:t>
            </a:r>
            <a:r>
              <a:rPr lang="en-US" altLang="zh-CN" sz="1600" dirty="0">
                <a:solidFill>
                  <a:prstClr val="white"/>
                </a:solidFill>
                <a:latin typeface="方正姚体" panose="02010601030101010101" pitchFamily="2" charset="-122"/>
                <a:ea typeface="方正姚体" panose="02010601030101010101" pitchFamily="2" charset="-122"/>
              </a:rPr>
              <a:t>78</a:t>
            </a:r>
            <a:r>
              <a:rPr lang="zh-CN" altLang="en-US" sz="1600" dirty="0">
                <a:solidFill>
                  <a:prstClr val="white"/>
                </a:solidFill>
                <a:latin typeface="方正姚体" panose="02010601030101010101" pitchFamily="2" charset="-122"/>
                <a:ea typeface="方正姚体" panose="02010601030101010101" pitchFamily="2" charset="-122"/>
              </a:rPr>
              <a:t>人的招募</a:t>
            </a:r>
          </a:p>
        </p:txBody>
      </p:sp>
      <p:grpSp>
        <p:nvGrpSpPr>
          <p:cNvPr id="51" name="组合 50"/>
          <p:cNvGrpSpPr/>
          <p:nvPr/>
        </p:nvGrpSpPr>
        <p:grpSpPr>
          <a:xfrm>
            <a:off x="5726430" y="3417570"/>
            <a:ext cx="1115568" cy="594360"/>
            <a:chOff x="411480" y="3051810"/>
            <a:chExt cx="1115568" cy="594360"/>
          </a:xfrm>
        </p:grpSpPr>
        <p:sp>
          <p:nvSpPr>
            <p:cNvPr id="52" name="正五边形 51"/>
            <p:cNvSpPr/>
            <p:nvPr/>
          </p:nvSpPr>
          <p:spPr>
            <a:xfrm>
              <a:off x="411480" y="3051810"/>
              <a:ext cx="624078" cy="594360"/>
            </a:xfrm>
            <a:prstGeom prst="pentagon">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451726" y="3051810"/>
              <a:ext cx="1075322" cy="584775"/>
            </a:xfrm>
            <a:prstGeom prst="rect">
              <a:avLst/>
            </a:prstGeom>
            <a:noFill/>
          </p:spPr>
          <p:txBody>
            <a:bodyPr wrap="square" rtlCol="0">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5</a:t>
              </a:r>
              <a:r>
                <a:rPr lang="zh-CN" altLang="en-US" b="1" dirty="0">
                  <a:solidFill>
                    <a:schemeClr val="bg1"/>
                  </a:solidFill>
                  <a:latin typeface="方正姚体" panose="02010601030101010101" pitchFamily="2" charset="-122"/>
                  <a:ea typeface="方正姚体" panose="02010601030101010101" pitchFamily="2" charset="-122"/>
                </a:rPr>
                <a:t>月</a:t>
              </a:r>
            </a:p>
          </p:txBody>
        </p:sp>
      </p:grpSp>
      <p:grpSp>
        <p:nvGrpSpPr>
          <p:cNvPr id="56" name="组合 55"/>
          <p:cNvGrpSpPr/>
          <p:nvPr/>
        </p:nvGrpSpPr>
        <p:grpSpPr>
          <a:xfrm>
            <a:off x="5726430" y="4918710"/>
            <a:ext cx="1115568" cy="594360"/>
            <a:chOff x="411480" y="3051810"/>
            <a:chExt cx="1115568" cy="594360"/>
          </a:xfrm>
        </p:grpSpPr>
        <p:sp>
          <p:nvSpPr>
            <p:cNvPr id="57" name="正五边形 56"/>
            <p:cNvSpPr/>
            <p:nvPr/>
          </p:nvSpPr>
          <p:spPr>
            <a:xfrm>
              <a:off x="411480" y="3051810"/>
              <a:ext cx="624078" cy="594360"/>
            </a:xfrm>
            <a:prstGeom prst="pentagon">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51726" y="3051810"/>
              <a:ext cx="1075322" cy="584775"/>
            </a:xfrm>
            <a:prstGeom prst="rect">
              <a:avLst/>
            </a:prstGeom>
            <a:noFill/>
          </p:spPr>
          <p:txBody>
            <a:bodyPr wrap="square" rtlCol="0">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7</a:t>
              </a:r>
              <a:r>
                <a:rPr lang="zh-CN" altLang="en-US" b="1" dirty="0">
                  <a:solidFill>
                    <a:schemeClr val="bg1"/>
                  </a:solidFill>
                  <a:latin typeface="方正姚体" panose="02010601030101010101" pitchFamily="2" charset="-122"/>
                  <a:ea typeface="方正姚体" panose="02010601030101010101" pitchFamily="2" charset="-122"/>
                </a:rPr>
                <a:t>月</a:t>
              </a:r>
            </a:p>
          </p:txBody>
        </p:sp>
      </p:grpSp>
      <p:sp>
        <p:nvSpPr>
          <p:cNvPr id="59" name="TextBox 331"/>
          <p:cNvSpPr txBox="1"/>
          <p:nvPr/>
        </p:nvSpPr>
        <p:spPr>
          <a:xfrm>
            <a:off x="3510969" y="4936194"/>
            <a:ext cx="1875899" cy="369332"/>
          </a:xfrm>
          <a:prstGeom prst="rect">
            <a:avLst/>
          </a:prstGeom>
          <a:noFill/>
        </p:spPr>
        <p:txBody>
          <a:bodyPr wrap="square" rtlCol="0">
            <a:spAutoFit/>
          </a:bodyPr>
          <a:lstStyle/>
          <a:p>
            <a:r>
              <a:rPr lang="zh-CN" altLang="en-US" b="1" dirty="0">
                <a:solidFill>
                  <a:prstClr val="white"/>
                </a:solidFill>
                <a:latin typeface="方正姚体" panose="02010601030101010101" pitchFamily="2" charset="-122"/>
                <a:ea typeface="方正姚体" panose="02010601030101010101" pitchFamily="2" charset="-122"/>
              </a:rPr>
              <a:t>举办</a:t>
            </a:r>
            <a:r>
              <a:rPr lang="en-US" altLang="zh-CN" b="1" dirty="0">
                <a:solidFill>
                  <a:prstClr val="white"/>
                </a:solidFill>
                <a:latin typeface="方正姚体" panose="02010601030101010101" pitchFamily="2" charset="-122"/>
                <a:ea typeface="方正姚体" panose="02010601030101010101" pitchFamily="2" charset="-122"/>
              </a:rPr>
              <a:t>5</a:t>
            </a:r>
            <a:r>
              <a:rPr lang="zh-CN" altLang="en-US" b="1" dirty="0">
                <a:solidFill>
                  <a:prstClr val="white"/>
                </a:solidFill>
                <a:latin typeface="方正姚体" panose="02010601030101010101" pitchFamily="2" charset="-122"/>
                <a:ea typeface="方正姚体" panose="02010601030101010101" pitchFamily="2" charset="-122"/>
              </a:rPr>
              <a:t>周年庆典</a:t>
            </a:r>
          </a:p>
        </p:txBody>
      </p:sp>
      <p:sp>
        <p:nvSpPr>
          <p:cNvPr id="60" name="TextBox 331"/>
          <p:cNvSpPr txBox="1"/>
          <p:nvPr/>
        </p:nvSpPr>
        <p:spPr>
          <a:xfrm>
            <a:off x="3206595" y="5442503"/>
            <a:ext cx="2437689" cy="584775"/>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圆满举行公司</a:t>
            </a:r>
            <a:r>
              <a:rPr lang="en-US" altLang="zh-CN" sz="1600" dirty="0">
                <a:solidFill>
                  <a:prstClr val="white"/>
                </a:solidFill>
                <a:latin typeface="方正姚体" panose="02010601030101010101" pitchFamily="2" charset="-122"/>
                <a:ea typeface="方正姚体" panose="02010601030101010101" pitchFamily="2" charset="-122"/>
              </a:rPr>
              <a:t>5</a:t>
            </a:r>
            <a:r>
              <a:rPr lang="zh-CN" altLang="en-US" sz="1600" dirty="0">
                <a:solidFill>
                  <a:prstClr val="white"/>
                </a:solidFill>
                <a:latin typeface="方正姚体" panose="02010601030101010101" pitchFamily="2" charset="-122"/>
                <a:ea typeface="方正姚体" panose="02010601030101010101" pitchFamily="2" charset="-122"/>
              </a:rPr>
              <a:t>周年的大型庆典</a:t>
            </a:r>
          </a:p>
        </p:txBody>
      </p:sp>
      <p:sp>
        <p:nvSpPr>
          <p:cNvPr id="25" name="TextBox 331"/>
          <p:cNvSpPr txBox="1"/>
          <p:nvPr/>
        </p:nvSpPr>
        <p:spPr>
          <a:xfrm>
            <a:off x="6643319" y="3448258"/>
            <a:ext cx="2738238" cy="369332"/>
          </a:xfrm>
          <a:prstGeom prst="rect">
            <a:avLst/>
          </a:prstGeom>
          <a:noFill/>
        </p:spPr>
        <p:txBody>
          <a:bodyPr wrap="square" rtlCol="0">
            <a:spAutoFit/>
          </a:bodyPr>
          <a:lstStyle/>
          <a:p>
            <a:r>
              <a:rPr lang="zh-CN" altLang="en-US" b="1" dirty="0">
                <a:solidFill>
                  <a:prstClr val="white"/>
                </a:solidFill>
                <a:latin typeface="方正姚体" panose="02010601030101010101" pitchFamily="2" charset="-122"/>
                <a:ea typeface="方正姚体" panose="02010601030101010101" pitchFamily="2" charset="-122"/>
              </a:rPr>
              <a:t>区人力资源领导参观企业</a:t>
            </a:r>
          </a:p>
        </p:txBody>
      </p:sp>
      <p:sp>
        <p:nvSpPr>
          <p:cNvPr id="26" name="TextBox 331"/>
          <p:cNvSpPr txBox="1"/>
          <p:nvPr/>
        </p:nvSpPr>
        <p:spPr>
          <a:xfrm>
            <a:off x="6900187" y="3903136"/>
            <a:ext cx="2437689" cy="830997"/>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邀请区领导对我公司的人力资源工作进行指导，并参观厂区工人作业环境</a:t>
            </a:r>
          </a:p>
        </p:txBody>
      </p:sp>
    </p:spTree>
    <p:extLst>
      <p:ext uri="{BB962C8B-B14F-4D97-AF65-F5344CB8AC3E}">
        <p14:creationId xmlns:p14="http://schemas.microsoft.com/office/powerpoint/2010/main" val="3534398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5726430" y="468630"/>
            <a:ext cx="1115568" cy="594360"/>
            <a:chOff x="411480" y="3051810"/>
            <a:chExt cx="1115568" cy="594360"/>
          </a:xfrm>
        </p:grpSpPr>
        <p:sp>
          <p:nvSpPr>
            <p:cNvPr id="3" name="正五边形 2"/>
            <p:cNvSpPr/>
            <p:nvPr/>
          </p:nvSpPr>
          <p:spPr>
            <a:xfrm>
              <a:off x="411480" y="3051810"/>
              <a:ext cx="624078" cy="594360"/>
            </a:xfrm>
            <a:prstGeom prst="pentagon">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51726" y="3051810"/>
              <a:ext cx="1075322" cy="584775"/>
            </a:xfrm>
            <a:prstGeom prst="rect">
              <a:avLst/>
            </a:prstGeom>
            <a:noFill/>
          </p:spPr>
          <p:txBody>
            <a:bodyPr wrap="square" rtlCol="0">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9</a:t>
              </a:r>
              <a:r>
                <a:rPr lang="zh-CN" altLang="en-US" b="1" dirty="0">
                  <a:solidFill>
                    <a:schemeClr val="bg1"/>
                  </a:solidFill>
                  <a:latin typeface="方正姚体" panose="02010601030101010101" pitchFamily="2" charset="-122"/>
                  <a:ea typeface="方正姚体" panose="02010601030101010101" pitchFamily="2" charset="-122"/>
                </a:rPr>
                <a:t>月</a:t>
              </a:r>
            </a:p>
          </p:txBody>
        </p:sp>
      </p:grpSp>
      <p:cxnSp>
        <p:nvCxnSpPr>
          <p:cNvPr id="12" name="直接连接符 11"/>
          <p:cNvCxnSpPr/>
          <p:nvPr/>
        </p:nvCxnSpPr>
        <p:spPr>
          <a:xfrm>
            <a:off x="6059488" y="-217170"/>
            <a:ext cx="0" cy="5292090"/>
          </a:xfrm>
          <a:prstGeom prst="line">
            <a:avLst/>
          </a:prstGeom>
          <a:ln w="57150">
            <a:solidFill>
              <a:srgbClr val="E1AB0B"/>
            </a:solidFill>
          </a:ln>
        </p:spPr>
        <p:style>
          <a:lnRef idx="1">
            <a:schemeClr val="accent1"/>
          </a:lnRef>
          <a:fillRef idx="0">
            <a:schemeClr val="accent1"/>
          </a:fillRef>
          <a:effectRef idx="0">
            <a:schemeClr val="accent1"/>
          </a:effectRef>
          <a:fontRef idx="minor">
            <a:schemeClr val="tx1"/>
          </a:fontRef>
        </p:style>
      </p:cxnSp>
      <p:sp>
        <p:nvSpPr>
          <p:cNvPr id="38" name="TextBox 331"/>
          <p:cNvSpPr txBox="1"/>
          <p:nvPr/>
        </p:nvSpPr>
        <p:spPr>
          <a:xfrm>
            <a:off x="3314700" y="618479"/>
            <a:ext cx="2024675" cy="369332"/>
          </a:xfrm>
          <a:prstGeom prst="rect">
            <a:avLst/>
          </a:prstGeom>
          <a:noFill/>
        </p:spPr>
        <p:txBody>
          <a:bodyPr wrap="square" rtlCol="0">
            <a:spAutoFit/>
          </a:bodyPr>
          <a:lstStyle/>
          <a:p>
            <a:r>
              <a:rPr lang="zh-CN" altLang="en-US" b="1" dirty="0">
                <a:solidFill>
                  <a:prstClr val="white"/>
                </a:solidFill>
                <a:latin typeface="方正姚体" panose="02010601030101010101" pitchFamily="2" charset="-122"/>
                <a:ea typeface="方正姚体" panose="02010601030101010101" pitchFamily="2" charset="-122"/>
              </a:rPr>
              <a:t>举办团队拓展训练</a:t>
            </a:r>
          </a:p>
        </p:txBody>
      </p:sp>
      <p:sp>
        <p:nvSpPr>
          <p:cNvPr id="50" name="TextBox 331"/>
          <p:cNvSpPr txBox="1"/>
          <p:nvPr/>
        </p:nvSpPr>
        <p:spPr>
          <a:xfrm>
            <a:off x="3159102" y="1124788"/>
            <a:ext cx="2437689" cy="584775"/>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分</a:t>
            </a:r>
            <a:r>
              <a:rPr lang="en-US" altLang="zh-CN" sz="1600" dirty="0">
                <a:solidFill>
                  <a:prstClr val="white"/>
                </a:solidFill>
                <a:latin typeface="方正姚体" panose="02010601030101010101" pitchFamily="2" charset="-122"/>
                <a:ea typeface="方正姚体" panose="02010601030101010101" pitchFamily="2" charset="-122"/>
              </a:rPr>
              <a:t>3</a:t>
            </a:r>
            <a:r>
              <a:rPr lang="zh-CN" altLang="en-US" sz="1600" dirty="0">
                <a:solidFill>
                  <a:prstClr val="white"/>
                </a:solidFill>
                <a:latin typeface="方正姚体" panose="02010601030101010101" pitchFamily="2" charset="-122"/>
                <a:ea typeface="方正姚体" panose="02010601030101010101" pitchFamily="2" charset="-122"/>
              </a:rPr>
              <a:t>批次举办了增加员工凝聚力的团队素质训练</a:t>
            </a:r>
          </a:p>
        </p:txBody>
      </p:sp>
      <p:sp>
        <p:nvSpPr>
          <p:cNvPr id="52" name="正五边形 51"/>
          <p:cNvSpPr/>
          <p:nvPr/>
        </p:nvSpPr>
        <p:spPr>
          <a:xfrm>
            <a:off x="5745404" y="2583180"/>
            <a:ext cx="624078" cy="594360"/>
          </a:xfrm>
          <a:prstGeom prst="pentagon">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5644284" y="2618750"/>
            <a:ext cx="1075322" cy="523220"/>
          </a:xfrm>
          <a:prstGeom prst="rect">
            <a:avLst/>
          </a:prstGeom>
          <a:noFill/>
        </p:spPr>
        <p:txBody>
          <a:bodyPr wrap="square" rtlCol="0">
            <a:spAutoFit/>
          </a:bodyPr>
          <a:lstStyle/>
          <a:p>
            <a:r>
              <a:rPr lang="en-US" altLang="zh-CN" sz="2800" b="1" dirty="0">
                <a:solidFill>
                  <a:schemeClr val="bg1"/>
                </a:solidFill>
                <a:latin typeface="方正姚体" panose="02010601030101010101" pitchFamily="2" charset="-122"/>
                <a:ea typeface="方正姚体" panose="02010601030101010101" pitchFamily="2" charset="-122"/>
              </a:rPr>
              <a:t>10</a:t>
            </a:r>
            <a:r>
              <a:rPr lang="zh-CN" altLang="en-US" b="1" dirty="0">
                <a:solidFill>
                  <a:schemeClr val="bg1"/>
                </a:solidFill>
                <a:latin typeface="方正姚体" panose="02010601030101010101" pitchFamily="2" charset="-122"/>
                <a:ea typeface="方正姚体" panose="02010601030101010101" pitchFamily="2" charset="-122"/>
              </a:rPr>
              <a:t>月</a:t>
            </a:r>
          </a:p>
        </p:txBody>
      </p:sp>
      <p:sp>
        <p:nvSpPr>
          <p:cNvPr id="57" name="正五边形 56"/>
          <p:cNvSpPr/>
          <p:nvPr/>
        </p:nvSpPr>
        <p:spPr>
          <a:xfrm>
            <a:off x="5726430" y="4918710"/>
            <a:ext cx="624078" cy="594360"/>
          </a:xfrm>
          <a:prstGeom prst="pentagon">
            <a:avLst/>
          </a:prstGeom>
          <a:solidFill>
            <a:srgbClr val="E1AB0B"/>
          </a:solidFill>
          <a:ln>
            <a:solidFill>
              <a:srgbClr val="E1A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331"/>
          <p:cNvSpPr txBox="1"/>
          <p:nvPr/>
        </p:nvSpPr>
        <p:spPr>
          <a:xfrm>
            <a:off x="2873537" y="4936194"/>
            <a:ext cx="2513332" cy="369332"/>
          </a:xfrm>
          <a:prstGeom prst="rect">
            <a:avLst/>
          </a:prstGeom>
          <a:noFill/>
        </p:spPr>
        <p:txBody>
          <a:bodyPr wrap="square" rtlCol="0">
            <a:spAutoFit/>
          </a:bodyPr>
          <a:lstStyle/>
          <a:p>
            <a:r>
              <a:rPr lang="zh-CN" altLang="en-US" b="1" dirty="0">
                <a:solidFill>
                  <a:prstClr val="white"/>
                </a:solidFill>
                <a:latin typeface="方正姚体" panose="02010601030101010101" pitchFamily="2" charset="-122"/>
                <a:ea typeface="方正姚体" panose="02010601030101010101" pitchFamily="2" charset="-122"/>
              </a:rPr>
              <a:t>举办工会干部选举会议</a:t>
            </a:r>
          </a:p>
        </p:txBody>
      </p:sp>
      <p:sp>
        <p:nvSpPr>
          <p:cNvPr id="60" name="TextBox 331"/>
          <p:cNvSpPr txBox="1"/>
          <p:nvPr/>
        </p:nvSpPr>
        <p:spPr>
          <a:xfrm>
            <a:off x="2919643" y="5410926"/>
            <a:ext cx="2437689" cy="584775"/>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完成新一轮工会干部的选拨与任命</a:t>
            </a:r>
          </a:p>
        </p:txBody>
      </p:sp>
      <p:sp>
        <p:nvSpPr>
          <p:cNvPr id="61" name="TextBox 331"/>
          <p:cNvSpPr txBox="1"/>
          <p:nvPr/>
        </p:nvSpPr>
        <p:spPr>
          <a:xfrm>
            <a:off x="6392547" y="2583180"/>
            <a:ext cx="2738238" cy="369332"/>
          </a:xfrm>
          <a:prstGeom prst="rect">
            <a:avLst/>
          </a:prstGeom>
          <a:noFill/>
        </p:spPr>
        <p:txBody>
          <a:bodyPr wrap="square" rtlCol="0">
            <a:spAutoFit/>
          </a:bodyPr>
          <a:lstStyle/>
          <a:p>
            <a:pPr algn="ctr"/>
            <a:r>
              <a:rPr lang="zh-CN" altLang="en-US" b="1" dirty="0">
                <a:solidFill>
                  <a:prstClr val="white"/>
                </a:solidFill>
                <a:latin typeface="方正姚体" panose="02010601030101010101" pitchFamily="2" charset="-122"/>
                <a:ea typeface="方正姚体" panose="02010601030101010101" pitchFamily="2" charset="-122"/>
              </a:rPr>
              <a:t>成立企业商学院</a:t>
            </a:r>
          </a:p>
        </p:txBody>
      </p:sp>
      <p:sp>
        <p:nvSpPr>
          <p:cNvPr id="62" name="TextBox 331"/>
          <p:cNvSpPr txBox="1"/>
          <p:nvPr/>
        </p:nvSpPr>
        <p:spPr>
          <a:xfrm>
            <a:off x="6649415" y="3038058"/>
            <a:ext cx="2437689" cy="584775"/>
          </a:xfrm>
          <a:prstGeom prst="rect">
            <a:avLst/>
          </a:prstGeom>
          <a:noFill/>
        </p:spPr>
        <p:txBody>
          <a:bodyPr wrap="square" rtlCol="0">
            <a:spAutoFit/>
          </a:bodyPr>
          <a:lstStyle/>
          <a:p>
            <a:r>
              <a:rPr lang="zh-CN" altLang="en-US" sz="1600" dirty="0">
                <a:solidFill>
                  <a:prstClr val="white"/>
                </a:solidFill>
                <a:latin typeface="方正姚体" panose="02010601030101010101" pitchFamily="2" charset="-122"/>
                <a:ea typeface="方正姚体" panose="02010601030101010101" pitchFamily="2" charset="-122"/>
              </a:rPr>
              <a:t>通过试讲</a:t>
            </a:r>
            <a:r>
              <a:rPr lang="en-US" altLang="zh-CN" sz="1600" dirty="0">
                <a:solidFill>
                  <a:prstClr val="white"/>
                </a:solidFill>
                <a:latin typeface="方正姚体" panose="02010601030101010101" pitchFamily="2" charset="-122"/>
                <a:ea typeface="方正姚体" panose="02010601030101010101" pitchFamily="2" charset="-122"/>
              </a:rPr>
              <a:t>PK</a:t>
            </a:r>
            <a:r>
              <a:rPr lang="zh-CN" altLang="en-US" sz="1600" dirty="0">
                <a:solidFill>
                  <a:prstClr val="white"/>
                </a:solidFill>
                <a:latin typeface="方正姚体" panose="02010601030101010101" pitchFamily="2" charset="-122"/>
                <a:ea typeface="方正姚体" panose="02010601030101010101" pitchFamily="2" charset="-122"/>
              </a:rPr>
              <a:t>机制，评选出</a:t>
            </a:r>
            <a:r>
              <a:rPr lang="en-US" altLang="zh-CN" sz="1600" dirty="0">
                <a:solidFill>
                  <a:prstClr val="white"/>
                </a:solidFill>
                <a:latin typeface="方正姚体" panose="02010601030101010101" pitchFamily="2" charset="-122"/>
                <a:ea typeface="方正姚体" panose="02010601030101010101" pitchFamily="2" charset="-122"/>
              </a:rPr>
              <a:t>25</a:t>
            </a:r>
            <a:r>
              <a:rPr lang="zh-CN" altLang="en-US" sz="1600" dirty="0">
                <a:solidFill>
                  <a:prstClr val="white"/>
                </a:solidFill>
                <a:latin typeface="方正姚体" panose="02010601030101010101" pitchFamily="2" charset="-122"/>
                <a:ea typeface="方正姚体" panose="02010601030101010101" pitchFamily="2" charset="-122"/>
              </a:rPr>
              <a:t>位内部讲师</a:t>
            </a:r>
          </a:p>
        </p:txBody>
      </p:sp>
      <p:sp>
        <p:nvSpPr>
          <p:cNvPr id="63" name="文本框 62"/>
          <p:cNvSpPr txBox="1"/>
          <p:nvPr/>
        </p:nvSpPr>
        <p:spPr>
          <a:xfrm>
            <a:off x="5644284" y="4954280"/>
            <a:ext cx="1075322" cy="523220"/>
          </a:xfrm>
          <a:prstGeom prst="rect">
            <a:avLst/>
          </a:prstGeom>
          <a:noFill/>
        </p:spPr>
        <p:txBody>
          <a:bodyPr wrap="square" rtlCol="0">
            <a:spAutoFit/>
          </a:bodyPr>
          <a:lstStyle/>
          <a:p>
            <a:r>
              <a:rPr lang="en-US" altLang="zh-CN" sz="2800" b="1" dirty="0">
                <a:solidFill>
                  <a:schemeClr val="bg1"/>
                </a:solidFill>
                <a:latin typeface="方正姚体" panose="02010601030101010101" pitchFamily="2" charset="-122"/>
                <a:ea typeface="方正姚体" panose="02010601030101010101" pitchFamily="2" charset="-122"/>
              </a:rPr>
              <a:t>12</a:t>
            </a:r>
            <a:r>
              <a:rPr lang="zh-CN" altLang="en-US" b="1" dirty="0">
                <a:solidFill>
                  <a:schemeClr val="bg1"/>
                </a:solidFill>
                <a:latin typeface="方正姚体" panose="02010601030101010101" pitchFamily="2" charset="-122"/>
                <a:ea typeface="方正姚体" panose="02010601030101010101" pitchFamily="2" charset="-122"/>
              </a:rPr>
              <a:t>月</a:t>
            </a:r>
          </a:p>
        </p:txBody>
      </p:sp>
    </p:spTree>
    <p:extLst>
      <p:ext uri="{BB962C8B-B14F-4D97-AF65-F5344CB8AC3E}">
        <p14:creationId xmlns:p14="http://schemas.microsoft.com/office/powerpoint/2010/main" val="20440453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 name="文本框 35"/>
          <p:cNvSpPr txBox="1"/>
          <p:nvPr/>
        </p:nvSpPr>
        <p:spPr>
          <a:xfrm>
            <a:off x="3334536" y="3365004"/>
            <a:ext cx="5449903" cy="1107996"/>
          </a:xfrm>
          <a:prstGeom prst="rect">
            <a:avLst/>
          </a:prstGeom>
          <a:noFill/>
        </p:spPr>
        <p:txBody>
          <a:bodyPr wrap="square" rtlCol="0">
            <a:spAutoFit/>
          </a:bodyPr>
          <a:lstStyle/>
          <a:p>
            <a:pPr algn="ctr"/>
            <a:r>
              <a:rPr lang="zh-CN" altLang="en-US" sz="6600" b="1" dirty="0">
                <a:solidFill>
                  <a:prstClr val="white"/>
                </a:solidFill>
                <a:latin typeface="方正姚体" panose="02010601030101010101" pitchFamily="2" charset="-122"/>
                <a:ea typeface="方正姚体" panose="02010601030101010101" pitchFamily="2" charset="-122"/>
              </a:rPr>
              <a:t>招聘篇总结</a:t>
            </a:r>
          </a:p>
        </p:txBody>
      </p:sp>
      <p:pic>
        <p:nvPicPr>
          <p:cNvPr id="42" name="图片 41"/>
          <p:cNvPicPr>
            <a:picLocks noChangeAspect="1"/>
          </p:cNvPicPr>
          <p:nvPr/>
        </p:nvPicPr>
        <p:blipFill>
          <a:blip r:embed="rId3"/>
          <a:stretch>
            <a:fillRect/>
          </a:stretch>
        </p:blipFill>
        <p:spPr>
          <a:xfrm rot="18879365">
            <a:off x="1923819" y="3369145"/>
            <a:ext cx="657478" cy="371157"/>
          </a:xfrm>
          <a:prstGeom prst="rect">
            <a:avLst/>
          </a:prstGeom>
          <a:effectLst>
            <a:softEdge rad="63500"/>
          </a:effectLst>
        </p:spPr>
      </p:pic>
      <p:pic>
        <p:nvPicPr>
          <p:cNvPr id="43" name="图片 42"/>
          <p:cNvPicPr>
            <a:picLocks noChangeAspect="1"/>
          </p:cNvPicPr>
          <p:nvPr/>
        </p:nvPicPr>
        <p:blipFill>
          <a:blip r:embed="rId4"/>
          <a:stretch>
            <a:fillRect/>
          </a:stretch>
        </p:blipFill>
        <p:spPr>
          <a:xfrm rot="19344445">
            <a:off x="6107310" y="686688"/>
            <a:ext cx="1018828" cy="575144"/>
          </a:xfrm>
          <a:prstGeom prst="rect">
            <a:avLst/>
          </a:prstGeom>
          <a:effectLst>
            <a:softEdge rad="127000"/>
          </a:effectLst>
        </p:spPr>
      </p:pic>
      <p:pic>
        <p:nvPicPr>
          <p:cNvPr id="44" name="图片 43"/>
          <p:cNvPicPr>
            <a:picLocks noChangeAspect="1"/>
          </p:cNvPicPr>
          <p:nvPr/>
        </p:nvPicPr>
        <p:blipFill>
          <a:blip r:embed="rId5"/>
          <a:stretch>
            <a:fillRect/>
          </a:stretch>
        </p:blipFill>
        <p:spPr>
          <a:xfrm rot="19990101">
            <a:off x="11272864" y="-753356"/>
            <a:ext cx="1177788" cy="957658"/>
          </a:xfrm>
          <a:prstGeom prst="rect">
            <a:avLst/>
          </a:prstGeom>
          <a:effectLst>
            <a:glow rad="228600">
              <a:schemeClr val="accent3">
                <a:satMod val="175000"/>
                <a:alpha val="40000"/>
              </a:schemeClr>
            </a:glow>
            <a:softEdge rad="63500"/>
          </a:effectLst>
        </p:spPr>
      </p:pic>
      <p:pic>
        <p:nvPicPr>
          <p:cNvPr id="45" name="图片 44"/>
          <p:cNvPicPr>
            <a:picLocks noChangeAspect="1"/>
          </p:cNvPicPr>
          <p:nvPr/>
        </p:nvPicPr>
        <p:blipFill>
          <a:blip r:embed="rId4"/>
          <a:stretch>
            <a:fillRect/>
          </a:stretch>
        </p:blipFill>
        <p:spPr>
          <a:xfrm rot="19344445">
            <a:off x="8954640" y="1176179"/>
            <a:ext cx="542668" cy="306345"/>
          </a:xfrm>
          <a:prstGeom prst="rect">
            <a:avLst/>
          </a:prstGeom>
          <a:effectLst>
            <a:softEdge rad="63500"/>
          </a:effectLst>
        </p:spPr>
      </p:pic>
      <p:pic>
        <p:nvPicPr>
          <p:cNvPr id="46" name="图片 45"/>
          <p:cNvPicPr>
            <a:picLocks noChangeAspect="1"/>
          </p:cNvPicPr>
          <p:nvPr/>
        </p:nvPicPr>
        <p:blipFill>
          <a:blip r:embed="rId3"/>
          <a:stretch>
            <a:fillRect/>
          </a:stretch>
        </p:blipFill>
        <p:spPr>
          <a:xfrm rot="18092221">
            <a:off x="-433952" y="5379369"/>
            <a:ext cx="2318592" cy="1308881"/>
          </a:xfrm>
          <a:prstGeom prst="rect">
            <a:avLst/>
          </a:prstGeom>
          <a:effectLst>
            <a:softEdge rad="317500"/>
          </a:effectLst>
        </p:spPr>
      </p:pic>
      <p:sp>
        <p:nvSpPr>
          <p:cNvPr id="2" name="椭圆 1"/>
          <p:cNvSpPr/>
          <p:nvPr/>
        </p:nvSpPr>
        <p:spPr>
          <a:xfrm>
            <a:off x="5176838" y="1556296"/>
            <a:ext cx="1765300" cy="1765300"/>
          </a:xfrm>
          <a:prstGeom prst="ellipse">
            <a:avLst/>
          </a:prstGeom>
          <a:solidFill>
            <a:srgbClr val="E1A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518937" y="1823362"/>
            <a:ext cx="1288264" cy="1200329"/>
          </a:xfrm>
          <a:prstGeom prst="rect">
            <a:avLst/>
          </a:prstGeom>
          <a:noFill/>
        </p:spPr>
        <p:txBody>
          <a:bodyPr wrap="square" rtlCol="0">
            <a:spAutoFit/>
          </a:bodyPr>
          <a:lstStyle/>
          <a:p>
            <a:r>
              <a:rPr lang="zh-CN" altLang="en-US" sz="7200" b="1" dirty="0">
                <a:solidFill>
                  <a:prstClr val="white"/>
                </a:solidFill>
                <a:latin typeface="微软雅黑" panose="020B0503020204020204" pitchFamily="34" charset="-122"/>
                <a:ea typeface="微软雅黑" panose="020B0503020204020204" pitchFamily="34" charset="-122"/>
              </a:rPr>
              <a:t>选</a:t>
            </a:r>
          </a:p>
        </p:txBody>
      </p:sp>
    </p:spTree>
    <p:extLst>
      <p:ext uri="{BB962C8B-B14F-4D97-AF65-F5344CB8AC3E}">
        <p14:creationId xmlns:p14="http://schemas.microsoft.com/office/powerpoint/2010/main" val="1890168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4" name="文本框 323"/>
          <p:cNvSpPr txBox="1"/>
          <p:nvPr/>
        </p:nvSpPr>
        <p:spPr>
          <a:xfrm>
            <a:off x="4137026" y="354000"/>
            <a:ext cx="3835219" cy="523220"/>
          </a:xfrm>
          <a:prstGeom prst="rect">
            <a:avLst/>
          </a:prstGeom>
          <a:noFill/>
        </p:spPr>
        <p:txBody>
          <a:bodyPr wrap="square" rtlCol="0">
            <a:spAutoFit/>
          </a:bodyPr>
          <a:lstStyle/>
          <a:p>
            <a:pPr algn="ctr"/>
            <a:r>
              <a:rPr lang="zh-CN" altLang="en-US" sz="2800" b="1" dirty="0">
                <a:solidFill>
                  <a:srgbClr val="E1AB0B"/>
                </a:solidFill>
                <a:latin typeface="方正姚体" panose="02010601030101010101" pitchFamily="2" charset="-122"/>
                <a:ea typeface="方正姚体" panose="02010601030101010101" pitchFamily="2" charset="-122"/>
              </a:rPr>
              <a:t>整体招聘结果分析</a:t>
            </a:r>
          </a:p>
        </p:txBody>
      </p:sp>
      <p:sp>
        <p:nvSpPr>
          <p:cNvPr id="334" name="文本框 333"/>
          <p:cNvSpPr txBox="1"/>
          <p:nvPr/>
        </p:nvSpPr>
        <p:spPr>
          <a:xfrm>
            <a:off x="1149911" y="3509902"/>
            <a:ext cx="2217177" cy="738664"/>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姚体" panose="02010601030101010101" pitchFamily="2" charset="-122"/>
                <a:ea typeface="方正姚体" panose="02010601030101010101" pitchFamily="2" charset="-122"/>
              </a:rPr>
              <a:t>简历初选通过率</a:t>
            </a:r>
            <a:endParaRPr lang="en-US" altLang="zh-CN" sz="16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en-US" altLang="zh-CN" sz="1200" dirty="0">
                <a:solidFill>
                  <a:schemeClr val="bg1"/>
                </a:solidFill>
                <a:latin typeface="方正姚体" panose="02010601030101010101" pitchFamily="2" charset="-122"/>
                <a:ea typeface="方正姚体" panose="02010601030101010101" pitchFamily="2" charset="-122"/>
              </a:rPr>
              <a:t>=HR</a:t>
            </a:r>
            <a:r>
              <a:rPr lang="zh-CN" altLang="en-US" sz="1200" dirty="0">
                <a:solidFill>
                  <a:schemeClr val="bg1"/>
                </a:solidFill>
                <a:latin typeface="方正姚体" panose="02010601030101010101" pitchFamily="2" charset="-122"/>
                <a:ea typeface="方正姚体" panose="02010601030101010101" pitchFamily="2" charset="-122"/>
              </a:rPr>
              <a:t>初选合格数</a:t>
            </a: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收到简历数</a:t>
            </a:r>
          </a:p>
        </p:txBody>
      </p:sp>
      <p:sp>
        <p:nvSpPr>
          <p:cNvPr id="336" name="文本框 335"/>
          <p:cNvSpPr txBox="1"/>
          <p:nvPr/>
        </p:nvSpPr>
        <p:spPr>
          <a:xfrm>
            <a:off x="8515151" y="3498360"/>
            <a:ext cx="2217177" cy="738664"/>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姚体" panose="02010601030101010101" pitchFamily="2" charset="-122"/>
                <a:ea typeface="方正姚体" panose="02010601030101010101" pitchFamily="2" charset="-122"/>
              </a:rPr>
              <a:t>初试通过率</a:t>
            </a:r>
            <a:endParaRPr lang="en-US" altLang="zh-CN" sz="16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初试通过人数</a:t>
            </a: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面试总人数</a:t>
            </a:r>
          </a:p>
        </p:txBody>
      </p:sp>
      <p:sp>
        <p:nvSpPr>
          <p:cNvPr id="337" name="文本框 336"/>
          <p:cNvSpPr txBox="1"/>
          <p:nvPr/>
        </p:nvSpPr>
        <p:spPr>
          <a:xfrm>
            <a:off x="1149911" y="5923310"/>
            <a:ext cx="2217177" cy="738664"/>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姚体" panose="02010601030101010101" pitchFamily="2" charset="-122"/>
                <a:ea typeface="方正姚体" panose="02010601030101010101" pitchFamily="2" charset="-122"/>
              </a:rPr>
              <a:t>复试到场率</a:t>
            </a:r>
            <a:endParaRPr lang="en-US" altLang="zh-CN" sz="16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复试到场人数</a:t>
            </a: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复试总人数</a:t>
            </a:r>
          </a:p>
        </p:txBody>
      </p:sp>
      <p:sp>
        <p:nvSpPr>
          <p:cNvPr id="339" name="文本框 338"/>
          <p:cNvSpPr txBox="1"/>
          <p:nvPr/>
        </p:nvSpPr>
        <p:spPr>
          <a:xfrm>
            <a:off x="8515151" y="5934851"/>
            <a:ext cx="2530220" cy="738664"/>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姚体" panose="02010601030101010101" pitchFamily="2" charset="-122"/>
                <a:ea typeface="方正姚体" panose="02010601030101010101" pitchFamily="2" charset="-122"/>
              </a:rPr>
              <a:t>报道率</a:t>
            </a:r>
            <a:endParaRPr lang="en-US" altLang="zh-CN" sz="16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实际报道人数</a:t>
            </a: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发出录用通知人数</a:t>
            </a:r>
          </a:p>
        </p:txBody>
      </p:sp>
      <p:sp>
        <p:nvSpPr>
          <p:cNvPr id="349" name="文本框 348"/>
          <p:cNvSpPr txBox="1"/>
          <p:nvPr/>
        </p:nvSpPr>
        <p:spPr>
          <a:xfrm>
            <a:off x="5028973" y="3498360"/>
            <a:ext cx="2217177" cy="738664"/>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姚体" panose="02010601030101010101" pitchFamily="2" charset="-122"/>
                <a:ea typeface="方正姚体" panose="02010601030101010101" pitchFamily="2" charset="-122"/>
              </a:rPr>
              <a:t>初试到场率</a:t>
            </a:r>
            <a:endParaRPr lang="en-US" altLang="zh-CN" sz="16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初试到场人数</a:t>
            </a: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初试总人数</a:t>
            </a:r>
          </a:p>
        </p:txBody>
      </p:sp>
      <p:sp>
        <p:nvSpPr>
          <p:cNvPr id="350" name="文本框 349"/>
          <p:cNvSpPr txBox="1"/>
          <p:nvPr/>
        </p:nvSpPr>
        <p:spPr>
          <a:xfrm>
            <a:off x="4832531" y="5923310"/>
            <a:ext cx="2217177" cy="738664"/>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姚体" panose="02010601030101010101" pitchFamily="2" charset="-122"/>
                <a:ea typeface="方正姚体" panose="02010601030101010101" pitchFamily="2" charset="-122"/>
              </a:rPr>
              <a:t>复试通过率</a:t>
            </a:r>
            <a:endParaRPr lang="en-US" altLang="zh-CN" sz="1600" b="1" dirty="0">
              <a:solidFill>
                <a:schemeClr val="bg1"/>
              </a:solidFill>
              <a:latin typeface="方正姚体" panose="02010601030101010101" pitchFamily="2" charset="-122"/>
              <a:ea typeface="方正姚体" panose="02010601030101010101" pitchFamily="2" charset="-122"/>
            </a:endParaRPr>
          </a:p>
          <a:p>
            <a:pPr algn="ctr">
              <a:lnSpc>
                <a:spcPct val="150000"/>
              </a:lnSpc>
            </a:pPr>
            <a:r>
              <a:rPr lang="en-US" altLang="zh-CN" sz="120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复试通过人数</a:t>
            </a:r>
            <a:r>
              <a:rPr lang="en-US" altLang="zh-CN" sz="1050" dirty="0">
                <a:solidFill>
                  <a:schemeClr val="bg1"/>
                </a:solidFill>
                <a:latin typeface="方正姚体" panose="02010601030101010101" pitchFamily="2" charset="-122"/>
                <a:ea typeface="方正姚体" panose="02010601030101010101" pitchFamily="2" charset="-122"/>
              </a:rPr>
              <a:t>/</a:t>
            </a:r>
            <a:r>
              <a:rPr lang="zh-CN" altLang="en-US" sz="1200" dirty="0">
                <a:solidFill>
                  <a:schemeClr val="bg1"/>
                </a:solidFill>
                <a:latin typeface="方正姚体" panose="02010601030101010101" pitchFamily="2" charset="-122"/>
                <a:ea typeface="方正姚体" panose="02010601030101010101" pitchFamily="2" charset="-122"/>
              </a:rPr>
              <a:t>复试总人数</a:t>
            </a:r>
          </a:p>
        </p:txBody>
      </p:sp>
      <p:grpSp>
        <p:nvGrpSpPr>
          <p:cNvPr id="366" name="组合 365"/>
          <p:cNvGrpSpPr/>
          <p:nvPr/>
        </p:nvGrpSpPr>
        <p:grpSpPr>
          <a:xfrm>
            <a:off x="1070133" y="3978479"/>
            <a:ext cx="2583138" cy="2176994"/>
            <a:chOff x="2688768" y="2025717"/>
            <a:chExt cx="3960631" cy="3851931"/>
          </a:xfrm>
        </p:grpSpPr>
        <p:graphicFrame>
          <p:nvGraphicFramePr>
            <p:cNvPr id="367" name="图表 366"/>
            <p:cNvGraphicFramePr/>
            <p:nvPr>
              <p:extLst>
                <p:ext uri="{D42A27DB-BD31-4B8C-83A1-F6EECF244321}">
                  <p14:modId xmlns:p14="http://schemas.microsoft.com/office/powerpoint/2010/main" val="1367239582"/>
                </p:ext>
              </p:extLst>
            </p:nvPr>
          </p:nvGraphicFramePr>
          <p:xfrm>
            <a:off x="2688768" y="2702700"/>
            <a:ext cx="3960631" cy="29688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68" name="图表 367"/>
            <p:cNvGraphicFramePr/>
            <p:nvPr>
              <p:extLst>
                <p:ext uri="{D42A27DB-BD31-4B8C-83A1-F6EECF244321}">
                  <p14:modId xmlns:p14="http://schemas.microsoft.com/office/powerpoint/2010/main" val="1706724984"/>
                </p:ext>
              </p:extLst>
            </p:nvPr>
          </p:nvGraphicFramePr>
          <p:xfrm>
            <a:off x="2878422" y="2025717"/>
            <a:ext cx="3205712" cy="3851931"/>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371" name="组合 370"/>
          <p:cNvGrpSpPr/>
          <p:nvPr/>
        </p:nvGrpSpPr>
        <p:grpSpPr>
          <a:xfrm>
            <a:off x="1052829" y="1542342"/>
            <a:ext cx="2585971" cy="2151766"/>
            <a:chOff x="2688768" y="2047319"/>
            <a:chExt cx="3960631" cy="3803123"/>
          </a:xfrm>
        </p:grpSpPr>
        <p:graphicFrame>
          <p:nvGraphicFramePr>
            <p:cNvPr id="372" name="图表 371"/>
            <p:cNvGraphicFramePr/>
            <p:nvPr>
              <p:extLst>
                <p:ext uri="{D42A27DB-BD31-4B8C-83A1-F6EECF244321}">
                  <p14:modId xmlns:p14="http://schemas.microsoft.com/office/powerpoint/2010/main" val="2241637685"/>
                </p:ext>
              </p:extLst>
            </p:nvPr>
          </p:nvGraphicFramePr>
          <p:xfrm>
            <a:off x="2688768" y="2702700"/>
            <a:ext cx="3960631" cy="296888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3" name="图表 372"/>
            <p:cNvGraphicFramePr/>
            <p:nvPr>
              <p:extLst>
                <p:ext uri="{D42A27DB-BD31-4B8C-83A1-F6EECF244321}">
                  <p14:modId xmlns:p14="http://schemas.microsoft.com/office/powerpoint/2010/main" val="1570724938"/>
                </p:ext>
              </p:extLst>
            </p:nvPr>
          </p:nvGraphicFramePr>
          <p:xfrm>
            <a:off x="2963788" y="2047319"/>
            <a:ext cx="3143128" cy="3803123"/>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392" name="组合 391"/>
          <p:cNvGrpSpPr/>
          <p:nvPr/>
        </p:nvGrpSpPr>
        <p:grpSpPr>
          <a:xfrm>
            <a:off x="4698631" y="3910777"/>
            <a:ext cx="2585971" cy="2179530"/>
            <a:chOff x="2688768" y="1910540"/>
            <a:chExt cx="3960631" cy="3852194"/>
          </a:xfrm>
        </p:grpSpPr>
        <p:graphicFrame>
          <p:nvGraphicFramePr>
            <p:cNvPr id="393" name="图表 392"/>
            <p:cNvGraphicFramePr/>
            <p:nvPr>
              <p:extLst>
                <p:ext uri="{D42A27DB-BD31-4B8C-83A1-F6EECF244321}">
                  <p14:modId xmlns:p14="http://schemas.microsoft.com/office/powerpoint/2010/main" val="875922443"/>
                </p:ext>
              </p:extLst>
            </p:nvPr>
          </p:nvGraphicFramePr>
          <p:xfrm>
            <a:off x="2688768" y="2702700"/>
            <a:ext cx="3960631" cy="296888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94" name="图表 393"/>
            <p:cNvGraphicFramePr/>
            <p:nvPr>
              <p:extLst>
                <p:ext uri="{D42A27DB-BD31-4B8C-83A1-F6EECF244321}">
                  <p14:modId xmlns:p14="http://schemas.microsoft.com/office/powerpoint/2010/main" val="3735169257"/>
                </p:ext>
              </p:extLst>
            </p:nvPr>
          </p:nvGraphicFramePr>
          <p:xfrm>
            <a:off x="2950010" y="1910540"/>
            <a:ext cx="3411218" cy="3852194"/>
          </p:xfrm>
          <a:graphic>
            <a:graphicData uri="http://schemas.openxmlformats.org/drawingml/2006/chart">
              <c:chart xmlns:c="http://schemas.openxmlformats.org/drawingml/2006/chart" xmlns:r="http://schemas.openxmlformats.org/officeDocument/2006/relationships" r:id="rId8"/>
            </a:graphicData>
          </a:graphic>
        </p:graphicFrame>
      </p:grpSp>
      <p:grpSp>
        <p:nvGrpSpPr>
          <p:cNvPr id="395" name="组合 394"/>
          <p:cNvGrpSpPr/>
          <p:nvPr/>
        </p:nvGrpSpPr>
        <p:grpSpPr>
          <a:xfrm>
            <a:off x="4698631" y="1521459"/>
            <a:ext cx="2585971" cy="2202283"/>
            <a:chOff x="2688768" y="2025717"/>
            <a:chExt cx="3960631" cy="3892409"/>
          </a:xfrm>
        </p:grpSpPr>
        <p:graphicFrame>
          <p:nvGraphicFramePr>
            <p:cNvPr id="396" name="图表 395"/>
            <p:cNvGraphicFramePr/>
            <p:nvPr>
              <p:extLst>
                <p:ext uri="{D42A27DB-BD31-4B8C-83A1-F6EECF244321}">
                  <p14:modId xmlns:p14="http://schemas.microsoft.com/office/powerpoint/2010/main" val="3998852687"/>
                </p:ext>
              </p:extLst>
            </p:nvPr>
          </p:nvGraphicFramePr>
          <p:xfrm>
            <a:off x="2688768" y="2702700"/>
            <a:ext cx="3960631" cy="2968884"/>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97" name="图表 396"/>
            <p:cNvGraphicFramePr/>
            <p:nvPr>
              <p:extLst>
                <p:ext uri="{D42A27DB-BD31-4B8C-83A1-F6EECF244321}">
                  <p14:modId xmlns:p14="http://schemas.microsoft.com/office/powerpoint/2010/main" val="3533620123"/>
                </p:ext>
              </p:extLst>
            </p:nvPr>
          </p:nvGraphicFramePr>
          <p:xfrm>
            <a:off x="2878421" y="2025717"/>
            <a:ext cx="3411218" cy="3892409"/>
          </p:xfrm>
          <a:graphic>
            <a:graphicData uri="http://schemas.openxmlformats.org/drawingml/2006/chart">
              <c:chart xmlns:c="http://schemas.openxmlformats.org/drawingml/2006/chart" xmlns:r="http://schemas.openxmlformats.org/officeDocument/2006/relationships" r:id="rId10"/>
            </a:graphicData>
          </a:graphic>
        </p:graphicFrame>
      </p:grpSp>
      <p:grpSp>
        <p:nvGrpSpPr>
          <p:cNvPr id="398" name="组合 397"/>
          <p:cNvGrpSpPr/>
          <p:nvPr/>
        </p:nvGrpSpPr>
        <p:grpSpPr>
          <a:xfrm>
            <a:off x="8453442" y="3975944"/>
            <a:ext cx="2585971" cy="2114363"/>
            <a:chOff x="2688768" y="2025719"/>
            <a:chExt cx="3960631" cy="3737015"/>
          </a:xfrm>
        </p:grpSpPr>
        <p:graphicFrame>
          <p:nvGraphicFramePr>
            <p:cNvPr id="399" name="图表 398"/>
            <p:cNvGraphicFramePr/>
            <p:nvPr>
              <p:extLst>
                <p:ext uri="{D42A27DB-BD31-4B8C-83A1-F6EECF244321}">
                  <p14:modId xmlns:p14="http://schemas.microsoft.com/office/powerpoint/2010/main" val="3763939945"/>
                </p:ext>
              </p:extLst>
            </p:nvPr>
          </p:nvGraphicFramePr>
          <p:xfrm>
            <a:off x="2688768" y="2702701"/>
            <a:ext cx="3960631" cy="2968884"/>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00" name="图表 399"/>
            <p:cNvGraphicFramePr/>
            <p:nvPr>
              <p:extLst>
                <p:ext uri="{D42A27DB-BD31-4B8C-83A1-F6EECF244321}">
                  <p14:modId xmlns:p14="http://schemas.microsoft.com/office/powerpoint/2010/main" val="3865408125"/>
                </p:ext>
              </p:extLst>
            </p:nvPr>
          </p:nvGraphicFramePr>
          <p:xfrm>
            <a:off x="3082844" y="2025719"/>
            <a:ext cx="3190947" cy="3737015"/>
          </p:xfrm>
          <a:graphic>
            <a:graphicData uri="http://schemas.openxmlformats.org/drawingml/2006/chart">
              <c:chart xmlns:c="http://schemas.openxmlformats.org/drawingml/2006/chart" xmlns:r="http://schemas.openxmlformats.org/officeDocument/2006/relationships" r:id="rId12"/>
            </a:graphicData>
          </a:graphic>
        </p:graphicFrame>
      </p:grpSp>
      <p:grpSp>
        <p:nvGrpSpPr>
          <p:cNvPr id="401" name="组合 400"/>
          <p:cNvGrpSpPr/>
          <p:nvPr/>
        </p:nvGrpSpPr>
        <p:grpSpPr>
          <a:xfrm>
            <a:off x="8436582" y="1545539"/>
            <a:ext cx="2585971" cy="2314993"/>
            <a:chOff x="2688768" y="2025717"/>
            <a:chExt cx="3960631" cy="4091617"/>
          </a:xfrm>
        </p:grpSpPr>
        <p:graphicFrame>
          <p:nvGraphicFramePr>
            <p:cNvPr id="402" name="图表 401"/>
            <p:cNvGraphicFramePr/>
            <p:nvPr>
              <p:extLst>
                <p:ext uri="{D42A27DB-BD31-4B8C-83A1-F6EECF244321}">
                  <p14:modId xmlns:p14="http://schemas.microsoft.com/office/powerpoint/2010/main" val="3208493941"/>
                </p:ext>
              </p:extLst>
            </p:nvPr>
          </p:nvGraphicFramePr>
          <p:xfrm>
            <a:off x="2688768" y="2702700"/>
            <a:ext cx="3960631" cy="2968884"/>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403" name="图表 402"/>
            <p:cNvGraphicFramePr/>
            <p:nvPr>
              <p:extLst>
                <p:ext uri="{D42A27DB-BD31-4B8C-83A1-F6EECF244321}">
                  <p14:modId xmlns:p14="http://schemas.microsoft.com/office/powerpoint/2010/main" val="3682235891"/>
                </p:ext>
              </p:extLst>
            </p:nvPr>
          </p:nvGraphicFramePr>
          <p:xfrm>
            <a:off x="2878421" y="2025717"/>
            <a:ext cx="3497618" cy="4091617"/>
          </p:xfrm>
          <a:graphic>
            <a:graphicData uri="http://schemas.openxmlformats.org/drawingml/2006/chart">
              <c:chart xmlns:c="http://schemas.openxmlformats.org/drawingml/2006/chart" xmlns:r="http://schemas.openxmlformats.org/officeDocument/2006/relationships" r:id="rId14"/>
            </a:graphicData>
          </a:graphic>
        </p:graphicFrame>
      </p:grpSp>
      <p:sp>
        <p:nvSpPr>
          <p:cNvPr id="7" name="文本框 6"/>
          <p:cNvSpPr txBox="1"/>
          <p:nvPr/>
        </p:nvSpPr>
        <p:spPr>
          <a:xfrm>
            <a:off x="1993994" y="2483131"/>
            <a:ext cx="1262743" cy="461665"/>
          </a:xfrm>
          <a:prstGeom prst="rect">
            <a:avLst/>
          </a:prstGeom>
          <a:noFill/>
        </p:spPr>
        <p:txBody>
          <a:bodyPr wrap="square" rtlCol="0">
            <a:spAutoFit/>
          </a:bodyPr>
          <a:lstStyle/>
          <a:p>
            <a:r>
              <a:rPr lang="en-US" altLang="zh-CN" sz="2400" b="1" dirty="0">
                <a:solidFill>
                  <a:schemeClr val="bg1"/>
                </a:solidFill>
              </a:rPr>
              <a:t>40%</a:t>
            </a:r>
            <a:endParaRPr lang="zh-CN" altLang="en-US" sz="2400" b="1" dirty="0">
              <a:solidFill>
                <a:schemeClr val="bg1"/>
              </a:solidFill>
            </a:endParaRPr>
          </a:p>
        </p:txBody>
      </p:sp>
      <p:sp>
        <p:nvSpPr>
          <p:cNvPr id="404" name="文本框 403"/>
          <p:cNvSpPr txBox="1"/>
          <p:nvPr/>
        </p:nvSpPr>
        <p:spPr>
          <a:xfrm>
            <a:off x="5621545" y="2483131"/>
            <a:ext cx="1262743" cy="461665"/>
          </a:xfrm>
          <a:prstGeom prst="rect">
            <a:avLst/>
          </a:prstGeom>
          <a:noFill/>
        </p:spPr>
        <p:txBody>
          <a:bodyPr wrap="square" rtlCol="0">
            <a:spAutoFit/>
          </a:bodyPr>
          <a:lstStyle/>
          <a:p>
            <a:r>
              <a:rPr lang="en-US" altLang="zh-CN" sz="2400" b="1" dirty="0">
                <a:solidFill>
                  <a:schemeClr val="bg1"/>
                </a:solidFill>
              </a:rPr>
              <a:t>30%</a:t>
            </a:r>
            <a:endParaRPr lang="zh-CN" altLang="en-US" sz="2400" b="1" dirty="0">
              <a:solidFill>
                <a:schemeClr val="bg1"/>
              </a:solidFill>
            </a:endParaRPr>
          </a:p>
        </p:txBody>
      </p:sp>
      <p:sp>
        <p:nvSpPr>
          <p:cNvPr id="405" name="文本框 404"/>
          <p:cNvSpPr txBox="1"/>
          <p:nvPr/>
        </p:nvSpPr>
        <p:spPr>
          <a:xfrm>
            <a:off x="9388915" y="2551632"/>
            <a:ext cx="1262743" cy="461665"/>
          </a:xfrm>
          <a:prstGeom prst="rect">
            <a:avLst/>
          </a:prstGeom>
          <a:noFill/>
        </p:spPr>
        <p:txBody>
          <a:bodyPr wrap="square" rtlCol="0">
            <a:spAutoFit/>
          </a:bodyPr>
          <a:lstStyle/>
          <a:p>
            <a:r>
              <a:rPr lang="en-US" altLang="zh-CN" sz="2400" b="1" dirty="0">
                <a:solidFill>
                  <a:schemeClr val="bg1"/>
                </a:solidFill>
              </a:rPr>
              <a:t>20%</a:t>
            </a:r>
            <a:endParaRPr lang="zh-CN" altLang="en-US" sz="2400" b="1" dirty="0">
              <a:solidFill>
                <a:schemeClr val="bg1"/>
              </a:solidFill>
            </a:endParaRPr>
          </a:p>
        </p:txBody>
      </p:sp>
      <p:sp>
        <p:nvSpPr>
          <p:cNvPr id="409" name="文本框 408"/>
          <p:cNvSpPr txBox="1"/>
          <p:nvPr/>
        </p:nvSpPr>
        <p:spPr>
          <a:xfrm>
            <a:off x="1988036" y="5000542"/>
            <a:ext cx="1262743" cy="461665"/>
          </a:xfrm>
          <a:prstGeom prst="rect">
            <a:avLst/>
          </a:prstGeom>
          <a:noFill/>
        </p:spPr>
        <p:txBody>
          <a:bodyPr wrap="square" rtlCol="0">
            <a:spAutoFit/>
          </a:bodyPr>
          <a:lstStyle/>
          <a:p>
            <a:r>
              <a:rPr lang="en-US" altLang="zh-CN" sz="2400" b="1" dirty="0">
                <a:solidFill>
                  <a:schemeClr val="bg1"/>
                </a:solidFill>
              </a:rPr>
              <a:t>50%</a:t>
            </a:r>
            <a:endParaRPr lang="zh-CN" altLang="en-US" sz="2400" b="1" dirty="0">
              <a:solidFill>
                <a:schemeClr val="bg1"/>
              </a:solidFill>
            </a:endParaRPr>
          </a:p>
        </p:txBody>
      </p:sp>
      <p:sp>
        <p:nvSpPr>
          <p:cNvPr id="410" name="文本框 409"/>
          <p:cNvSpPr txBox="1"/>
          <p:nvPr/>
        </p:nvSpPr>
        <p:spPr>
          <a:xfrm>
            <a:off x="5615587" y="4968021"/>
            <a:ext cx="1262743" cy="461665"/>
          </a:xfrm>
          <a:prstGeom prst="rect">
            <a:avLst/>
          </a:prstGeom>
          <a:noFill/>
        </p:spPr>
        <p:txBody>
          <a:bodyPr wrap="square" rtlCol="0">
            <a:spAutoFit/>
          </a:bodyPr>
          <a:lstStyle/>
          <a:p>
            <a:r>
              <a:rPr lang="en-US" altLang="zh-CN" sz="2400" b="1" dirty="0">
                <a:solidFill>
                  <a:schemeClr val="bg1"/>
                </a:solidFill>
              </a:rPr>
              <a:t>70%</a:t>
            </a:r>
            <a:endParaRPr lang="zh-CN" altLang="en-US" sz="2400" b="1" dirty="0">
              <a:solidFill>
                <a:schemeClr val="bg1"/>
              </a:solidFill>
            </a:endParaRPr>
          </a:p>
        </p:txBody>
      </p:sp>
      <p:sp>
        <p:nvSpPr>
          <p:cNvPr id="411" name="文本框 410"/>
          <p:cNvSpPr txBox="1"/>
          <p:nvPr/>
        </p:nvSpPr>
        <p:spPr>
          <a:xfrm>
            <a:off x="9397958" y="4955360"/>
            <a:ext cx="1262743" cy="461665"/>
          </a:xfrm>
          <a:prstGeom prst="rect">
            <a:avLst/>
          </a:prstGeom>
          <a:noFill/>
        </p:spPr>
        <p:txBody>
          <a:bodyPr wrap="square" rtlCol="0">
            <a:spAutoFit/>
          </a:bodyPr>
          <a:lstStyle/>
          <a:p>
            <a:r>
              <a:rPr lang="en-US" altLang="zh-CN" sz="2400" b="1" dirty="0">
                <a:solidFill>
                  <a:schemeClr val="bg1"/>
                </a:solidFill>
              </a:rPr>
              <a:t>90%</a:t>
            </a:r>
            <a:endParaRPr lang="zh-CN" altLang="en-US" sz="2400" b="1" dirty="0">
              <a:solidFill>
                <a:schemeClr val="bg1"/>
              </a:solidFill>
            </a:endParaRPr>
          </a:p>
        </p:txBody>
      </p:sp>
      <p:grpSp>
        <p:nvGrpSpPr>
          <p:cNvPr id="34" name="组合 33"/>
          <p:cNvGrpSpPr/>
          <p:nvPr/>
        </p:nvGrpSpPr>
        <p:grpSpPr>
          <a:xfrm>
            <a:off x="7657061" y="545864"/>
            <a:ext cx="779521" cy="159656"/>
            <a:chOff x="8066812" y="1215459"/>
            <a:chExt cx="1077188" cy="210681"/>
          </a:xfrm>
        </p:grpSpPr>
        <p:cxnSp>
          <p:nvCxnSpPr>
            <p:cNvPr id="35" name="直接连接符 34"/>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653271" y="556307"/>
            <a:ext cx="779521" cy="159656"/>
            <a:chOff x="8066812" y="1215459"/>
            <a:chExt cx="1077188" cy="210681"/>
          </a:xfrm>
          <a:scene3d>
            <a:camera prst="orthographicFront">
              <a:rot lat="0" lon="0" rev="10800000"/>
            </a:camera>
            <a:lightRig rig="threePt" dir="t"/>
          </a:scene3d>
        </p:grpSpPr>
        <p:cxnSp>
          <p:nvCxnSpPr>
            <p:cNvPr id="38" name="直接连接符 37"/>
            <p:cNvCxnSpPr/>
            <p:nvPr/>
          </p:nvCxnSpPr>
          <p:spPr>
            <a:xfrm>
              <a:off x="8197237" y="1320800"/>
              <a:ext cx="946763" cy="0"/>
            </a:xfrm>
            <a:prstGeom prst="line">
              <a:avLst/>
            </a:prstGeom>
            <a:ln w="19050">
              <a:gradFill flip="none" rotWithShape="1">
                <a:gsLst>
                  <a:gs pos="99000">
                    <a:srgbClr val="E1AB0B"/>
                  </a:gs>
                  <a:gs pos="0">
                    <a:schemeClr val="bg1"/>
                  </a:gs>
                  <a:gs pos="54000">
                    <a:srgbClr val="E1AB0B"/>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8066812" y="1215459"/>
              <a:ext cx="210681" cy="210681"/>
            </a:xfrm>
            <a:prstGeom prst="ellipse">
              <a:avLst/>
            </a:prstGeom>
            <a:solidFill>
              <a:srgbClr val="E1AB0B"/>
            </a:solidFill>
            <a:ln>
              <a:noFill/>
            </a:ln>
            <a:effectLst>
              <a:glow rad="1397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16927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11603</TotalTime>
  <Words>1817</Words>
  <Application>Microsoft Office PowerPoint</Application>
  <PresentationFormat>宽屏</PresentationFormat>
  <Paragraphs>305</Paragraphs>
  <Slides>35</Slides>
  <Notes>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方正姚体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dcterms:created xsi:type="dcterms:W3CDTF">2015-05-05T08:02:14Z</dcterms:created>
  <dcterms:modified xsi:type="dcterms:W3CDTF">2018-07-24T15:31:01Z</dcterms:modified>
</cp:coreProperties>
</file>