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73" r:id="rId6"/>
    <p:sldId id="264" r:id="rId7"/>
    <p:sldId id="267" r:id="rId8"/>
    <p:sldId id="259" r:id="rId9"/>
    <p:sldId id="266" r:id="rId10"/>
    <p:sldId id="268" r:id="rId11"/>
    <p:sldId id="269" r:id="rId12"/>
    <p:sldId id="262" r:id="rId13"/>
    <p:sldId id="265" r:id="rId14"/>
    <p:sldId id="270" r:id="rId15"/>
    <p:sldId id="260" r:id="rId16"/>
    <p:sldId id="272" r:id="rId17"/>
    <p:sldId id="271" r:id="rId18"/>
    <p:sldId id="275" r:id="rId19"/>
    <p:sldId id="276" r:id="rId20"/>
    <p:sldId id="261" r:id="rId21"/>
    <p:sldId id="280" r:id="rId22"/>
    <p:sldId id="277" r:id="rId23"/>
    <p:sldId id="279" r:id="rId24"/>
    <p:sldId id="278" r:id="rId25"/>
    <p:sldId id="28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914" userDrawn="1">
          <p15:clr>
            <a:srgbClr val="A4A3A4"/>
          </p15:clr>
        </p15:guide>
        <p15:guide id="2" pos="6766" userDrawn="1">
          <p15:clr>
            <a:srgbClr val="A4A3A4"/>
          </p15:clr>
        </p15:guide>
        <p15:guide id="3" orient="horz" pos="935" userDrawn="1">
          <p15:clr>
            <a:srgbClr val="A4A3A4"/>
          </p15:clr>
        </p15:guide>
        <p15:guide id="4" orient="horz" pos="3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4D5"/>
    <a:srgbClr val="771B10"/>
    <a:srgbClr val="D98680"/>
    <a:srgbClr val="6BA9DD"/>
    <a:srgbClr val="4B7AC0"/>
    <a:srgbClr val="CD404B"/>
    <a:srgbClr val="80D1CA"/>
    <a:srgbClr val="00322F"/>
    <a:srgbClr val="741B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3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168" y="216"/>
      </p:cViewPr>
      <p:guideLst>
        <p:guide pos="914"/>
        <p:guide pos="6766"/>
        <p:guide orient="horz" pos="935"/>
        <p:guide orient="horz" pos="30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795E-2"/>
          <c:y val="0.18580661817187799"/>
          <c:w val="0.899307268039792"/>
          <c:h val="0.696404197482118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bg1"/>
              </a:solidFill>
              <a:prstDash val="solid"/>
              <a:round/>
            </a:ln>
          </c:spPr>
          <c:marker>
            <c:symbol val="circle"/>
            <c:size val="8"/>
            <c:spPr>
              <a:solidFill>
                <a:schemeClr val="bg1"/>
              </a:solidFill>
              <a:ln w="6350" cap="flat" cmpd="sng" algn="ctr">
                <a:solidFill>
                  <a:schemeClr val="bg1"/>
                </a:solidFill>
                <a:prstDash val="solid"/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4.2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62C6-41DB-AFC1-7FA326DD71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2253456"/>
        <c:axId val="615690272"/>
      </c:lineChart>
      <c:catAx>
        <c:axId val="602253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 cap="flat" cmpd="sng" algn="ctr">
            <a:noFill/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15690272"/>
        <c:crosses val="autoZero"/>
        <c:auto val="1"/>
        <c:lblAlgn val="ctr"/>
        <c:lblOffset val="100"/>
        <c:noMultiLvlLbl val="0"/>
      </c:catAx>
      <c:valAx>
        <c:axId val="615690272"/>
        <c:scaling>
          <c:orientation val="minMax"/>
        </c:scaling>
        <c:delete val="0"/>
        <c:axPos val="l"/>
        <c:numFmt formatCode="\¥#,##0.00_);\(\¥#,##0.00\)" sourceLinked="0"/>
        <c:majorTickMark val="out"/>
        <c:minorTickMark val="in"/>
        <c:tickLblPos val="nextTo"/>
        <c:spPr>
          <a:ln w="6350" cap="flat" cmpd="sng" algn="ctr">
            <a:noFill/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0225345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>
          <a:ea typeface="TypeLand 康熙字典體試用版" pitchFamily="50" charset="-12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ypeLand 康熙字典體試用版" pitchFamily="50" charset="-120"/>
                <a:cs typeface="+mn-cs"/>
              </a:defRPr>
            </a:pPr>
            <a:r>
              <a:rPr lang="en-US"/>
              <a:t>Date of sale by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TypeLand 康熙字典體試用版" pitchFamily="50" charset="-120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FED-4B2B-8EEA-20A3BFC72E8F}"/>
              </c:ext>
            </c:extLst>
          </c:dPt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FED-4B2B-8EEA-20A3BFC72E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overlap val="-22"/>
        <c:axId val="615691056"/>
        <c:axId val="61569144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3492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2.4</c:v>
                </c:pt>
                <c:pt idx="2">
                  <c:v>3</c:v>
                </c:pt>
                <c:pt idx="3">
                  <c:v>4.7</c:v>
                </c:pt>
                <c:pt idx="4">
                  <c:v>5.3</c:v>
                </c:pt>
                <c:pt idx="5">
                  <c:v>7.1</c:v>
                </c:pt>
                <c:pt idx="6">
                  <c:v>7.6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FED-4B2B-8EEA-20A3BFC72E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5691056"/>
        <c:axId val="615691448"/>
      </c:lineChart>
      <c:catAx>
        <c:axId val="61569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ypeLand 康熙字典體試用版" pitchFamily="50" charset="-120"/>
                <a:cs typeface="+mn-cs"/>
              </a:defRPr>
            </a:pPr>
            <a:endParaRPr lang="zh-CN"/>
          </a:p>
        </c:txPr>
        <c:crossAx val="615691448"/>
        <c:crosses val="autoZero"/>
        <c:auto val="1"/>
        <c:lblAlgn val="ctr"/>
        <c:lblOffset val="100"/>
        <c:noMultiLvlLbl val="0"/>
      </c:catAx>
      <c:valAx>
        <c:axId val="615691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ypeLand 康熙字典體試用版" pitchFamily="50" charset="-120"/>
                <a:cs typeface="+mn-cs"/>
              </a:defRPr>
            </a:pPr>
            <a:endParaRPr lang="zh-CN"/>
          </a:p>
        </c:txPr>
        <c:crossAx val="615691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TypeLand 康熙字典體試用版" pitchFamily="50" charset="-12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6A6A1-491C-440E-A4A6-9F983A87B2EA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26352F-54CC-40EC-A9C2-B279A74910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00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509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758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5497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029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437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55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567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799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70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5280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8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530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9395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56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934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2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2561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957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4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079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93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50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93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45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6352F-54CC-40EC-A9C2-B279A74910B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924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155892"/>
      </p:ext>
    </p:extLst>
  </p:cSld>
  <p:clrMapOvr>
    <a:masterClrMapping/>
  </p:clrMapOvr>
  <p:transition spd="med" advTm="4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725364"/>
      </p:ext>
    </p:extLst>
  </p:cSld>
  <p:clrMapOvr>
    <a:masterClrMapping/>
  </p:clrMapOvr>
  <p:transition spd="med" advTm="4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147310"/>
      </p:ext>
    </p:extLst>
  </p:cSld>
  <p:clrMapOvr>
    <a:masterClrMapping/>
  </p:clrMapOvr>
  <p:transition spd="med" advTm="4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39018"/>
      </p:ext>
    </p:extLst>
  </p:cSld>
  <p:clrMapOvr>
    <a:masterClrMapping/>
  </p:clrMapOvr>
  <p:transition spd="med" advTm="4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52411"/>
      </p:ext>
    </p:extLst>
  </p:cSld>
  <p:clrMapOvr>
    <a:masterClrMapping/>
  </p:clrMapOvr>
  <p:transition spd="med" advTm="4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09840"/>
      </p:ext>
    </p:extLst>
  </p:cSld>
  <p:clrMapOvr>
    <a:masterClrMapping/>
  </p:clrMapOvr>
  <p:transition spd="med" advTm="4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41438"/>
      </p:ext>
    </p:extLst>
  </p:cSld>
  <p:clrMapOvr>
    <a:masterClrMapping/>
  </p:clrMapOvr>
  <p:transition spd="med" advTm="4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75233"/>
      </p:ext>
    </p:extLst>
  </p:cSld>
  <p:clrMapOvr>
    <a:masterClrMapping/>
  </p:clrMapOvr>
  <p:transition spd="med" advTm="4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195058"/>
      </p:ext>
    </p:extLst>
  </p:cSld>
  <p:clrMapOvr>
    <a:masterClrMapping/>
  </p:clrMapOvr>
  <p:transition spd="med" advTm="4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69819"/>
      </p:ext>
    </p:extLst>
  </p:cSld>
  <p:clrMapOvr>
    <a:masterClrMapping/>
  </p:clrMapOvr>
  <p:transition spd="med" advTm="4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163984"/>
      </p:ext>
    </p:extLst>
  </p:cSld>
  <p:clrMapOvr>
    <a:masterClrMapping/>
  </p:clrMapOvr>
  <p:transition spd="med" advTm="4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4B023-2137-464A-B352-E09B73CAED49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CE27-BD13-41B7-9177-EFA063C6B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80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40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9.png"/><Relationship Id="rId4" Type="http://schemas.microsoft.com/office/2007/relationships/hdphoto" Target="../media/hdphoto9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858" b="38528"/>
          <a:stretch/>
        </p:blipFill>
        <p:spPr>
          <a:xfrm>
            <a:off x="-29497" y="-1"/>
            <a:ext cx="12221497" cy="693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1234" y="2459504"/>
            <a:ext cx="11569532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中華建筑之美</a:t>
            </a:r>
            <a:endParaRPr lang="zh-CN" altLang="en-US" sz="12000" spc="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10953" y="1421637"/>
            <a:ext cx="10025501" cy="3557526"/>
            <a:chOff x="1110953" y="1321685"/>
            <a:chExt cx="10025501" cy="3557526"/>
          </a:xfrm>
        </p:grpSpPr>
        <p:sp>
          <p:nvSpPr>
            <p:cNvPr id="13" name="矩形 12"/>
            <p:cNvSpPr/>
            <p:nvPr/>
          </p:nvSpPr>
          <p:spPr>
            <a:xfrm>
              <a:off x="1110953" y="1321685"/>
              <a:ext cx="10025501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00" spc="10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THE BEAUTY OF CHINESE ARCHITECTURE</a:t>
              </a:r>
              <a:endParaRPr lang="zh-CN" altLang="en-US" sz="1900" spc="10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5" name="PA_淘宝网chenying0907出品 13"/>
            <p:cNvSpPr txBox="1"/>
            <p:nvPr>
              <p:custDataLst>
                <p:tags r:id="rId3"/>
              </p:custDataLst>
            </p:nvPr>
          </p:nvSpPr>
          <p:spPr>
            <a:xfrm>
              <a:off x="1474085" y="4417546"/>
              <a:ext cx="94692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宣传画册</a:t>
              </a:r>
              <a:r>
                <a:rPr lang="en-US" altLang="zh-CN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|</a:t>
              </a:r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中国风韵</a:t>
              </a:r>
              <a:r>
                <a:rPr lang="en-US" altLang="zh-CN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|</a:t>
              </a:r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古典建筑</a:t>
              </a:r>
              <a:r>
                <a:rPr lang="en-US" altLang="zh-CN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|</a:t>
              </a:r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广告传媒</a:t>
              </a:r>
              <a:endParaRPr lang="zh-CN" altLang="en-US" sz="2400" spc="1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pic>
        <p:nvPicPr>
          <p:cNvPr id="2" name="巫娜 - 静观山河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3184.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40875" y="-7286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6841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7085" y="449826"/>
            <a:ext cx="10677831" cy="5958349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3479897307"/>
              </p:ext>
            </p:extLst>
          </p:nvPr>
        </p:nvGraphicFramePr>
        <p:xfrm>
          <a:off x="990943" y="1221379"/>
          <a:ext cx="5337596" cy="350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923023" y="1806767"/>
            <a:ext cx="3917409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输入标题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7298612" y="2730097"/>
            <a:ext cx="3482853" cy="19971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800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打在这里，或者通过复制您的文本内容打在这里，或者通过复制您的</a:t>
            </a: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文本在这里。</a:t>
            </a:r>
            <a:endParaRPr lang="zh-CN" altLang="en-US" sz="1800" spc="600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98612" y="1660914"/>
            <a:ext cx="3272913" cy="0"/>
          </a:xfrm>
          <a:prstGeom prst="line">
            <a:avLst/>
          </a:prstGeom>
          <a:ln>
            <a:gradFill>
              <a:gsLst>
                <a:gs pos="50465">
                  <a:schemeClr val="bg1"/>
                </a:gs>
                <a:gs pos="0">
                  <a:srgbClr val="771B10">
                    <a:alpha val="19000"/>
                  </a:srgbClr>
                </a:gs>
                <a:gs pos="100000">
                  <a:srgbClr val="771B10">
                    <a:alpha val="28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351952" y="5322324"/>
            <a:ext cx="3272913" cy="0"/>
          </a:xfrm>
          <a:prstGeom prst="line">
            <a:avLst/>
          </a:prstGeom>
          <a:ln>
            <a:gradFill>
              <a:gsLst>
                <a:gs pos="50465">
                  <a:schemeClr val="bg1"/>
                </a:gs>
                <a:gs pos="0">
                  <a:srgbClr val="771B10">
                    <a:alpha val="19000"/>
                  </a:srgbClr>
                </a:gs>
                <a:gs pos="100000">
                  <a:srgbClr val="771B10">
                    <a:alpha val="28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9620113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7085" y="449826"/>
            <a:ext cx="10677831" cy="5958349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3023" y="1806767"/>
            <a:ext cx="3917409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输入标题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7298612" y="2730097"/>
            <a:ext cx="3482853" cy="19971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800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打在这里，或者通过复制您的文本内容打在这里，或者通过复制您的</a:t>
            </a: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文本在这里。</a:t>
            </a:r>
            <a:endParaRPr lang="zh-CN" altLang="en-US" sz="1800" spc="600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298612" y="1660914"/>
            <a:ext cx="3272913" cy="0"/>
          </a:xfrm>
          <a:prstGeom prst="line">
            <a:avLst/>
          </a:prstGeom>
          <a:ln>
            <a:gradFill>
              <a:gsLst>
                <a:gs pos="50465">
                  <a:schemeClr val="bg1"/>
                </a:gs>
                <a:gs pos="0">
                  <a:srgbClr val="771B10">
                    <a:alpha val="19000"/>
                  </a:srgbClr>
                </a:gs>
                <a:gs pos="100000">
                  <a:srgbClr val="771B10">
                    <a:alpha val="28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351952" y="5322324"/>
            <a:ext cx="3272913" cy="0"/>
          </a:xfrm>
          <a:prstGeom prst="line">
            <a:avLst/>
          </a:prstGeom>
          <a:ln>
            <a:gradFill>
              <a:gsLst>
                <a:gs pos="50465">
                  <a:schemeClr val="bg1"/>
                </a:gs>
                <a:gs pos="0">
                  <a:srgbClr val="771B10">
                    <a:alpha val="19000"/>
                  </a:srgbClr>
                </a:gs>
                <a:gs pos="100000">
                  <a:srgbClr val="771B10">
                    <a:alpha val="28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070205" y="1660914"/>
            <a:ext cx="5474275" cy="4118504"/>
            <a:chOff x="4389120" y="1116291"/>
            <a:chExt cx="7467918" cy="5881111"/>
          </a:xfrm>
        </p:grpSpPr>
        <p:graphicFrame>
          <p:nvGraphicFramePr>
            <p:cNvPr id="11" name="图表 10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/>
            <p:cNvGraphicFramePr/>
            <p:nvPr>
              <p:extLst>
                <p:ext uri="{D42A27DB-BD31-4B8C-83A1-F6EECF244321}">
                  <p14:modId xmlns:p14="http://schemas.microsoft.com/office/powerpoint/2010/main" val="2958229266"/>
                </p:ext>
              </p:extLst>
            </p:nvPr>
          </p:nvGraphicFramePr>
          <p:xfrm>
            <a:off x="4389120" y="1116291"/>
            <a:ext cx="7467918" cy="4940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2" name="组合 11"/>
            <p:cNvGrpSpPr/>
            <p:nvPr/>
          </p:nvGrpSpPr>
          <p:grpSpPr>
            <a:xfrm>
              <a:off x="4621653" y="6162359"/>
              <a:ext cx="2279173" cy="835043"/>
              <a:chOff x="5184358" y="5972563"/>
              <a:chExt cx="2279173" cy="835043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5184358" y="6141840"/>
                <a:ext cx="477032" cy="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文本框 16"/>
              <p:cNvSpPr txBox="1"/>
              <p:nvPr/>
            </p:nvSpPr>
            <p:spPr>
              <a:xfrm>
                <a:off x="5676933" y="5972563"/>
                <a:ext cx="1786598" cy="835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TypeLand 康熙字典體試用版" pitchFamily="50" charset="-120"/>
                    <a:ea typeface="TypeLand 康熙字典體試用版" pitchFamily="50" charset="-120"/>
                    <a:cs typeface="Open Sans" panose="020B0606030504020204" pitchFamily="34" charset="0"/>
                  </a:rPr>
                  <a:t>Text content </a:t>
                </a:r>
                <a:endParaRPr lang="zh-CN" altLang="en-US" sz="1600" dirty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333420" y="6162359"/>
              <a:ext cx="2082020" cy="835043"/>
              <a:chOff x="9415436" y="5972563"/>
              <a:chExt cx="2082020" cy="83504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9710860" y="5972563"/>
                <a:ext cx="1786596" cy="835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TypeLand 康熙字典體試用版" pitchFamily="50" charset="-120"/>
                    <a:ea typeface="TypeLand 康熙字典體試用版" pitchFamily="50" charset="-120"/>
                    <a:cs typeface="Open Sans" panose="020B0606030504020204" pitchFamily="34" charset="0"/>
                  </a:rPr>
                  <a:t>Text content </a:t>
                </a:r>
                <a:endParaRPr lang="zh-CN" altLang="en-US" sz="1600" dirty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415436" y="6057202"/>
                <a:ext cx="285505" cy="169277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TypeLand 康熙字典體試用版" pitchFamily="50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3193932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603" y="1"/>
            <a:ext cx="122301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37517" y="721849"/>
            <a:ext cx="1500651" cy="1500651"/>
            <a:chOff x="1563328" y="1085560"/>
            <a:chExt cx="1714790" cy="1714790"/>
          </a:xfrm>
        </p:grpSpPr>
        <p:sp>
          <p:nvSpPr>
            <p:cNvPr id="6" name="椭圆 5"/>
            <p:cNvSpPr/>
            <p:nvPr/>
          </p:nvSpPr>
          <p:spPr>
            <a:xfrm>
              <a:off x="1698993" y="1221225"/>
              <a:ext cx="1443462" cy="1443461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TypeLand 康熙字典體試用版" pitchFamily="50" charset="-120"/>
                  <a:ea typeface="TypeLand 康熙字典體試用版" pitchFamily="50" charset="-120"/>
                </a:rPr>
                <a:t>步骤一</a:t>
              </a:r>
              <a:endParaRPr lang="zh-CN" altLang="en-US" sz="2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63328" y="1085560"/>
              <a:ext cx="1714790" cy="1714790"/>
            </a:xfrm>
            <a:prstGeom prst="ellipse">
              <a:avLst/>
            </a:prstGeom>
            <a:noFill/>
            <a:ln>
              <a:solidFill>
                <a:srgbClr val="771B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52117" y="1928350"/>
            <a:ext cx="1500651" cy="1500651"/>
            <a:chOff x="1563328" y="1085560"/>
            <a:chExt cx="1714790" cy="1714790"/>
          </a:xfrm>
        </p:grpSpPr>
        <p:sp>
          <p:nvSpPr>
            <p:cNvPr id="10" name="椭圆 9"/>
            <p:cNvSpPr/>
            <p:nvPr/>
          </p:nvSpPr>
          <p:spPr>
            <a:xfrm>
              <a:off x="1698993" y="1221225"/>
              <a:ext cx="1443462" cy="1443461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TypeLand 康熙字典體試用版" pitchFamily="50" charset="-120"/>
                  <a:ea typeface="TypeLand 康熙字典體試用版" pitchFamily="50" charset="-120"/>
                </a:rPr>
                <a:t>步骤二</a:t>
              </a:r>
              <a:endParaRPr lang="zh-CN" altLang="en-US" sz="2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563328" y="1085560"/>
              <a:ext cx="1714790" cy="1714790"/>
            </a:xfrm>
            <a:prstGeom prst="ellipse">
              <a:avLst/>
            </a:prstGeom>
            <a:noFill/>
            <a:ln>
              <a:solidFill>
                <a:srgbClr val="771B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65037" y="752353"/>
            <a:ext cx="1500651" cy="1500651"/>
            <a:chOff x="1563328" y="1085560"/>
            <a:chExt cx="1714790" cy="1714790"/>
          </a:xfrm>
        </p:grpSpPr>
        <p:sp>
          <p:nvSpPr>
            <p:cNvPr id="13" name="椭圆 12"/>
            <p:cNvSpPr/>
            <p:nvPr/>
          </p:nvSpPr>
          <p:spPr>
            <a:xfrm>
              <a:off x="1698993" y="1221225"/>
              <a:ext cx="1443462" cy="1443461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TypeLand 康熙字典體試用版" pitchFamily="50" charset="-120"/>
                  <a:ea typeface="TypeLand 康熙字典體試用版" pitchFamily="50" charset="-120"/>
                </a:rPr>
                <a:t>步骤三</a:t>
              </a:r>
              <a:endParaRPr lang="zh-CN" altLang="en-US" sz="2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563328" y="1085560"/>
              <a:ext cx="1714790" cy="1714790"/>
            </a:xfrm>
            <a:prstGeom prst="ellipse">
              <a:avLst/>
            </a:prstGeom>
            <a:noFill/>
            <a:ln>
              <a:solidFill>
                <a:srgbClr val="771B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24380" y="1649973"/>
            <a:ext cx="1500651" cy="1500651"/>
            <a:chOff x="1563328" y="1085560"/>
            <a:chExt cx="1714790" cy="1714790"/>
          </a:xfrm>
        </p:grpSpPr>
        <p:sp>
          <p:nvSpPr>
            <p:cNvPr id="16" name="椭圆 15"/>
            <p:cNvSpPr/>
            <p:nvPr/>
          </p:nvSpPr>
          <p:spPr>
            <a:xfrm>
              <a:off x="1698993" y="1221225"/>
              <a:ext cx="1443462" cy="1443461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TypeLand 康熙字典體試用版" pitchFamily="50" charset="-120"/>
                  <a:ea typeface="TypeLand 康熙字典體試用版" pitchFamily="50" charset="-120"/>
                </a:rPr>
                <a:t>步骤四</a:t>
              </a:r>
              <a:endParaRPr lang="zh-CN" altLang="en-US" sz="2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563328" y="1085560"/>
              <a:ext cx="1714790" cy="1714790"/>
            </a:xfrm>
            <a:prstGeom prst="ellipse">
              <a:avLst/>
            </a:prstGeom>
            <a:noFill/>
            <a:ln>
              <a:solidFill>
                <a:srgbClr val="771B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038168" y="2047073"/>
            <a:ext cx="771832" cy="486577"/>
          </a:xfrm>
          <a:prstGeom prst="line">
            <a:avLst/>
          </a:prstGeom>
          <a:ln>
            <a:solidFill>
              <a:srgbClr val="771B1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371027" y="1685061"/>
            <a:ext cx="771832" cy="486577"/>
          </a:xfrm>
          <a:prstGeom prst="line">
            <a:avLst/>
          </a:prstGeom>
          <a:ln>
            <a:solidFill>
              <a:srgbClr val="771B1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748059" y="2047073"/>
            <a:ext cx="771832" cy="486577"/>
          </a:xfrm>
          <a:prstGeom prst="line">
            <a:avLst/>
          </a:prstGeom>
          <a:ln>
            <a:solidFill>
              <a:srgbClr val="771B1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/>
          <p:cNvSpPr txBox="1"/>
          <p:nvPr/>
        </p:nvSpPr>
        <p:spPr>
          <a:xfrm>
            <a:off x="1269677" y="2249184"/>
            <a:ext cx="2009416" cy="86026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</a:t>
            </a: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</a:t>
            </a:r>
            <a:r>
              <a:rPr lang="en-US" altLang="zh-CN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.</a:t>
            </a:r>
            <a:endParaRPr lang="en-US" altLang="zh-CN" sz="1200" spc="3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3817971" y="3432818"/>
            <a:ext cx="2009416" cy="86026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</a:t>
            </a: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</a:t>
            </a:r>
            <a:r>
              <a:rPr lang="en-US" altLang="zh-CN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.</a:t>
            </a:r>
            <a:endParaRPr lang="en-US" altLang="zh-CN" sz="1200" spc="3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6410654" y="2371727"/>
            <a:ext cx="2009416" cy="86026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</a:t>
            </a: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</a:t>
            </a:r>
            <a:r>
              <a:rPr lang="en-US" altLang="zh-CN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.</a:t>
            </a:r>
            <a:endParaRPr lang="en-US" altLang="zh-CN" sz="1200" spc="3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9069997" y="981287"/>
            <a:ext cx="2009416" cy="86026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</a:t>
            </a:r>
            <a:r>
              <a:rPr lang="zh-CN" altLang="en-US" sz="12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</a:t>
            </a:r>
            <a:r>
              <a:rPr lang="en-US" altLang="zh-CN" sz="12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.</a:t>
            </a:r>
            <a:endParaRPr lang="en-US" altLang="zh-CN" sz="1200" spc="3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86245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5471" y="-58994"/>
            <a:ext cx="4611330" cy="6916994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1485" y="660606"/>
            <a:ext cx="1661993" cy="1433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梁</a:t>
            </a:r>
            <a:endParaRPr lang="zh-CN" altLang="en-US" sz="9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19883" y="1939638"/>
            <a:ext cx="1443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600" dirty="0" smtClean="0">
                <a:solidFill>
                  <a:schemeClr val="bg1"/>
                </a:solidFill>
                <a:ea typeface="TypeLand 康熙字典體試用版" pitchFamily="50" charset="-120"/>
              </a:rPr>
              <a:t>LIANG</a:t>
            </a:r>
            <a:endParaRPr lang="zh-CN" altLang="en-US" sz="2000" spc="600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9815" y="2903818"/>
            <a:ext cx="399441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spc="3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以立柱四根，上施梁材，牵制成为一间前后横木为枋，左右为梁。梁可数层重叠称</a:t>
            </a:r>
            <a:r>
              <a:rPr lang="en-US" altLang="zh-CN" b="0" i="0" spc="3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‘</a:t>
            </a:r>
            <a:r>
              <a:rPr lang="zh-CN" altLang="en-US" b="0" i="0" spc="3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梁架。</a:t>
            </a:r>
            <a:endParaRPr lang="zh-CN" altLang="en-US" b="0" i="0" spc="300" dirty="0">
              <a:solidFill>
                <a:schemeClr val="bg1"/>
              </a:solidFill>
              <a:effectLst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9815" y="4327420"/>
            <a:ext cx="38202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 noProof="1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Lorem ipsum dolor sit er elit lamet, consectetaur cillium adipisicing pecu</a:t>
            </a:r>
            <a:r>
              <a:rPr lang="en-US" altLang="zh-CN" sz="1600" spc="300" noProof="1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,</a:t>
            </a:r>
            <a:endParaRPr lang="zh-CN" altLang="en-US" sz="1600" spc="3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88781033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4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7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092" b="5527"/>
          <a:stretch/>
        </p:blipFill>
        <p:spPr>
          <a:xfrm>
            <a:off x="-968995" y="5299"/>
            <a:ext cx="647594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477988" y="1417064"/>
            <a:ext cx="1618956" cy="802632"/>
            <a:chOff x="2825702" y="811272"/>
            <a:chExt cx="1739423" cy="350635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2825702" y="811272"/>
              <a:ext cx="749396" cy="350635"/>
            </a:xfrm>
            <a:prstGeom prst="line">
              <a:avLst/>
            </a:prstGeom>
            <a:ln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575098" y="811272"/>
              <a:ext cx="990027" cy="0"/>
            </a:xfrm>
            <a:prstGeom prst="line">
              <a:avLst/>
            </a:prstGeom>
            <a:ln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029464" y="2794970"/>
            <a:ext cx="1224279" cy="1224279"/>
            <a:chOff x="916933" y="1568174"/>
            <a:chExt cx="1159002" cy="1159002"/>
          </a:xfrm>
        </p:grpSpPr>
        <p:sp>
          <p:nvSpPr>
            <p:cNvPr id="9" name="Oval 4"/>
            <p:cNvSpPr/>
            <p:nvPr/>
          </p:nvSpPr>
          <p:spPr>
            <a:xfrm>
              <a:off x="916933" y="15681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0" name="Arc 20"/>
            <p:cNvSpPr/>
            <p:nvPr/>
          </p:nvSpPr>
          <p:spPr>
            <a:xfrm>
              <a:off x="916933" y="1568174"/>
              <a:ext cx="1159002" cy="1159002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1" name="TextBox 24"/>
            <p:cNvSpPr txBox="1"/>
            <p:nvPr/>
          </p:nvSpPr>
          <p:spPr>
            <a:xfrm>
              <a:off x="1166732" y="1972316"/>
              <a:ext cx="714902" cy="359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80%</a:t>
              </a:r>
            </a:p>
          </p:txBody>
        </p:sp>
        <p:sp>
          <p:nvSpPr>
            <p:cNvPr id="12" name="Arc 37"/>
            <p:cNvSpPr/>
            <p:nvPr/>
          </p:nvSpPr>
          <p:spPr>
            <a:xfrm>
              <a:off x="980815" y="1632677"/>
              <a:ext cx="1028700" cy="1028700"/>
            </a:xfrm>
            <a:prstGeom prst="arc">
              <a:avLst>
                <a:gd name="adj1" fmla="val 20172577"/>
                <a:gd name="adj2" fmla="val 16297434"/>
              </a:avLst>
            </a:prstGeom>
            <a:ln w="6350"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87761" y="2794238"/>
            <a:ext cx="1224279" cy="1224279"/>
            <a:chOff x="2960153" y="1567481"/>
            <a:chExt cx="1159002" cy="1159002"/>
          </a:xfrm>
        </p:grpSpPr>
        <p:sp>
          <p:nvSpPr>
            <p:cNvPr id="14" name="Oval 26"/>
            <p:cNvSpPr/>
            <p:nvPr/>
          </p:nvSpPr>
          <p:spPr>
            <a:xfrm>
              <a:off x="2960153" y="1567481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5" name="Arc 21"/>
            <p:cNvSpPr/>
            <p:nvPr/>
          </p:nvSpPr>
          <p:spPr>
            <a:xfrm>
              <a:off x="2960153" y="1567481"/>
              <a:ext cx="1159002" cy="1159002"/>
            </a:xfrm>
            <a:prstGeom prst="arc">
              <a:avLst>
                <a:gd name="adj1" fmla="val 17379292"/>
                <a:gd name="adj2" fmla="val 8825709"/>
              </a:avLst>
            </a:prstGeom>
            <a:ln w="76200"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6" name="TextBox 27"/>
            <p:cNvSpPr txBox="1"/>
            <p:nvPr/>
          </p:nvSpPr>
          <p:spPr>
            <a:xfrm>
              <a:off x="3253321" y="1972316"/>
              <a:ext cx="649808" cy="359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70%</a:t>
              </a:r>
            </a:p>
          </p:txBody>
        </p:sp>
        <p:sp>
          <p:nvSpPr>
            <p:cNvPr id="17" name="Arc 38"/>
            <p:cNvSpPr/>
            <p:nvPr/>
          </p:nvSpPr>
          <p:spPr>
            <a:xfrm>
              <a:off x="3022770" y="1622996"/>
              <a:ext cx="1028700" cy="1028700"/>
            </a:xfrm>
            <a:prstGeom prst="arc">
              <a:avLst>
                <a:gd name="adj1" fmla="val 17379292"/>
                <a:gd name="adj2" fmla="val 8693360"/>
              </a:avLst>
            </a:prstGeom>
            <a:ln w="9525"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338033" y="2791273"/>
            <a:ext cx="1224279" cy="1224279"/>
            <a:chOff x="4995775" y="1564674"/>
            <a:chExt cx="1159002" cy="1159002"/>
          </a:xfrm>
        </p:grpSpPr>
        <p:sp>
          <p:nvSpPr>
            <p:cNvPr id="19" name="Oval 34"/>
            <p:cNvSpPr/>
            <p:nvPr/>
          </p:nvSpPr>
          <p:spPr>
            <a:xfrm>
              <a:off x="4995775" y="15646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0" name="Arc 22"/>
            <p:cNvSpPr/>
            <p:nvPr/>
          </p:nvSpPr>
          <p:spPr>
            <a:xfrm>
              <a:off x="4995775" y="1564674"/>
              <a:ext cx="1159002" cy="1159002"/>
            </a:xfrm>
            <a:prstGeom prst="arc">
              <a:avLst>
                <a:gd name="adj1" fmla="val 14283035"/>
                <a:gd name="adj2" fmla="val 8268073"/>
              </a:avLst>
            </a:prstGeom>
            <a:ln w="76200"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1" name="TextBox 28"/>
            <p:cNvSpPr txBox="1"/>
            <p:nvPr/>
          </p:nvSpPr>
          <p:spPr>
            <a:xfrm>
              <a:off x="5292743" y="1973730"/>
              <a:ext cx="649808" cy="359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76%</a:t>
              </a:r>
            </a:p>
          </p:txBody>
        </p:sp>
        <p:sp>
          <p:nvSpPr>
            <p:cNvPr id="22" name="Arc 39"/>
            <p:cNvSpPr/>
            <p:nvPr/>
          </p:nvSpPr>
          <p:spPr>
            <a:xfrm>
              <a:off x="5055736" y="1622996"/>
              <a:ext cx="1028700" cy="1028700"/>
            </a:xfrm>
            <a:prstGeom prst="arc">
              <a:avLst>
                <a:gd name="adj1" fmla="val 14340729"/>
                <a:gd name="adj2" fmla="val 8272277"/>
              </a:avLst>
            </a:prstGeom>
            <a:ln w="9525">
              <a:solidFill>
                <a:srgbClr val="771B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sp>
        <p:nvSpPr>
          <p:cNvPr id="24" name="Content Placeholder 2"/>
          <p:cNvSpPr txBox="1"/>
          <p:nvPr/>
        </p:nvSpPr>
        <p:spPr>
          <a:xfrm>
            <a:off x="6029463" y="4302862"/>
            <a:ext cx="5828239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您的内容打在这里，或者通过复制您的文本后，在此框中选择粘贴，并选择只保留文字。</a:t>
            </a:r>
            <a:endParaRPr lang="en-US" altLang="zh-CN" sz="1800" spc="300" dirty="0">
              <a:solidFill>
                <a:schemeClr val="tx1">
                  <a:lumMod val="85000"/>
                  <a:lumOff val="1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42839" y="860098"/>
            <a:ext cx="3917409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输入标题</a:t>
            </a:r>
            <a:endParaRPr lang="zh-CN" altLang="en-US" sz="54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63698077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429" r="21579" b="21428"/>
          <a:stretch/>
        </p:blipFill>
        <p:spPr>
          <a:xfrm>
            <a:off x="-1" y="0"/>
            <a:ext cx="12182169" cy="69317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8099" y="1104900"/>
            <a:ext cx="12230099" cy="4648200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2891" y="1562715"/>
            <a:ext cx="1015663" cy="43939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第三章</a:t>
            </a:r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2234" y="1798919"/>
            <a:ext cx="2400657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中国建筑乃一独立之结构系统，历史悠长，散布区域辽阔</a:t>
            </a:r>
            <a: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b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</a:br>
            <a:endParaRPr lang="zh-CN" altLang="en-US" spc="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1566" y="2228671"/>
            <a:ext cx="3883273" cy="240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叁</a:t>
            </a:r>
          </a:p>
        </p:txBody>
      </p:sp>
      <p:sp>
        <p:nvSpPr>
          <p:cNvPr id="10" name="同心圆 9"/>
          <p:cNvSpPr/>
          <p:nvPr/>
        </p:nvSpPr>
        <p:spPr>
          <a:xfrm>
            <a:off x="1349851" y="1562715"/>
            <a:ext cx="3746704" cy="3746704"/>
          </a:xfrm>
          <a:prstGeom prst="donut">
            <a:avLst>
              <a:gd name="adj" fmla="val 8139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51029542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360" b="37410"/>
          <a:stretch/>
        </p:blipFill>
        <p:spPr>
          <a:xfrm>
            <a:off x="0" y="-1"/>
            <a:ext cx="12241161" cy="6858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45263" y="2640164"/>
            <a:ext cx="1415772" cy="3028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pc="12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城牆</a:t>
            </a:r>
            <a:endParaRPr lang="zh-CN" altLang="en-US" sz="8000" spc="12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3985" y="2899537"/>
            <a:ext cx="1015663" cy="2820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中国建筑乃一独立之结构系统，历史</a:t>
            </a: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悠长。</a:t>
            </a:r>
            <a:endParaRPr lang="zh-CN" altLang="en-US" spc="3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18065304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4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867150"/>
            <a:ext cx="12192000" cy="2990850"/>
          </a:xfrm>
          <a:prstGeom prst="rect">
            <a:avLst/>
          </a:prstGeom>
        </p:spPr>
      </p:pic>
      <p:grpSp>
        <p:nvGrpSpPr>
          <p:cNvPr id="87" name="组合 86"/>
          <p:cNvGrpSpPr/>
          <p:nvPr/>
        </p:nvGrpSpPr>
        <p:grpSpPr>
          <a:xfrm>
            <a:off x="288030" y="1751974"/>
            <a:ext cx="3672800" cy="1185684"/>
            <a:chOff x="364230" y="1858654"/>
            <a:chExt cx="3672800" cy="1185684"/>
          </a:xfrm>
        </p:grpSpPr>
        <p:sp>
          <p:nvSpPr>
            <p:cNvPr id="79" name="文本框 78"/>
            <p:cNvSpPr txBox="1"/>
            <p:nvPr/>
          </p:nvSpPr>
          <p:spPr>
            <a:xfrm>
              <a:off x="806972" y="1858654"/>
              <a:ext cx="24329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输入你的标题</a:t>
              </a:r>
              <a:endParaRPr lang="zh-CN" altLang="en-US" sz="24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364230" y="2305674"/>
              <a:ext cx="3672800" cy="738664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新年都未有芳华，二月初惊见草芽。</a:t>
              </a:r>
              <a:endParaRPr lang="en-US" altLang="zh-CN" sz="14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白雪却嫌春色晚，故穿庭树作飞花。</a:t>
              </a:r>
            </a:p>
          </p:txBody>
        </p:sp>
      </p:grpSp>
      <p:cxnSp>
        <p:nvCxnSpPr>
          <p:cNvPr id="85" name="直接连接符 84"/>
          <p:cNvCxnSpPr/>
          <p:nvPr/>
        </p:nvCxnSpPr>
        <p:spPr>
          <a:xfrm flipH="1">
            <a:off x="4032017" y="1908040"/>
            <a:ext cx="10091" cy="947667"/>
          </a:xfrm>
          <a:prstGeom prst="line">
            <a:avLst/>
          </a:prstGeom>
          <a:ln>
            <a:solidFill>
              <a:srgbClr val="771B1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7994417" y="1908040"/>
            <a:ext cx="10091" cy="947667"/>
          </a:xfrm>
          <a:prstGeom prst="line">
            <a:avLst/>
          </a:prstGeom>
          <a:ln>
            <a:solidFill>
              <a:srgbClr val="771B1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4263896" y="1751974"/>
            <a:ext cx="3672800" cy="1185684"/>
            <a:chOff x="364230" y="1858654"/>
            <a:chExt cx="3672800" cy="1185684"/>
          </a:xfrm>
        </p:grpSpPr>
        <p:sp>
          <p:nvSpPr>
            <p:cNvPr id="89" name="文本框 88"/>
            <p:cNvSpPr txBox="1"/>
            <p:nvPr/>
          </p:nvSpPr>
          <p:spPr>
            <a:xfrm>
              <a:off x="806972" y="1858654"/>
              <a:ext cx="24329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输入你的标题</a:t>
              </a:r>
              <a:endParaRPr lang="zh-CN" altLang="en-US" sz="24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364230" y="2305674"/>
              <a:ext cx="3672800" cy="738664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新年都未有芳华，二月初惊见草芽。</a:t>
              </a:r>
              <a:endParaRPr lang="en-US" altLang="zh-CN" sz="14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白雪却嫌春色晚，故穿庭树作飞花。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379438" y="1751348"/>
            <a:ext cx="3672800" cy="1185684"/>
            <a:chOff x="364230" y="1858654"/>
            <a:chExt cx="3672800" cy="1185684"/>
          </a:xfrm>
        </p:grpSpPr>
        <p:sp>
          <p:nvSpPr>
            <p:cNvPr id="92" name="文本框 91"/>
            <p:cNvSpPr txBox="1"/>
            <p:nvPr/>
          </p:nvSpPr>
          <p:spPr>
            <a:xfrm>
              <a:off x="806972" y="1858654"/>
              <a:ext cx="24329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输入你的标题</a:t>
              </a:r>
              <a:endParaRPr lang="zh-CN" altLang="en-US" sz="24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364230" y="2305674"/>
              <a:ext cx="3672800" cy="738664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新年都未有芳华，二月初惊见草芽。</a:t>
              </a:r>
              <a:endParaRPr lang="en-US" altLang="zh-CN" sz="14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白雪却嫌春色晚，故穿庭树作飞花。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1247869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76" b="1143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55431" y="368912"/>
            <a:ext cx="1415772" cy="3028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pc="12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拱橋</a:t>
            </a:r>
            <a:endParaRPr lang="zh-CN" altLang="en-US" sz="8000" spc="12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4153" y="628285"/>
            <a:ext cx="1015663" cy="2820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中国建筑乃一独立之结构系统，历史</a:t>
            </a: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悠长。</a:t>
            </a:r>
            <a:endParaRPr lang="zh-CN" altLang="en-US" spc="3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7569178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"/>
            <a:ext cx="12172950" cy="6877050"/>
          </a:xfrm>
          <a:prstGeom prst="rect">
            <a:avLst/>
          </a:prstGeom>
        </p:spPr>
      </p:pic>
      <p:sp>
        <p:nvSpPr>
          <p:cNvPr id="5" name="流程图: 手动输入 4"/>
          <p:cNvSpPr/>
          <p:nvPr/>
        </p:nvSpPr>
        <p:spPr>
          <a:xfrm rot="16200000">
            <a:off x="5395453" y="80502"/>
            <a:ext cx="6858000" cy="6735098"/>
          </a:xfrm>
          <a:prstGeom prst="flowChartManualInpu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96108" y="749096"/>
            <a:ext cx="1661993" cy="1433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顶</a:t>
            </a:r>
            <a:endParaRPr lang="zh-CN" altLang="en-US" sz="9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4506" y="2028128"/>
            <a:ext cx="1443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600" dirty="0" smtClean="0">
                <a:solidFill>
                  <a:schemeClr val="bg1"/>
                </a:solidFill>
                <a:ea typeface="TypeLand 康熙字典體試用版" pitchFamily="50" charset="-120"/>
              </a:rPr>
              <a:t>DING</a:t>
            </a:r>
            <a:endParaRPr lang="zh-CN" altLang="en-US" sz="2000" spc="600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7038" y="2672268"/>
            <a:ext cx="39944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0" i="0" spc="3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翼展之屋顶部分 屋顶为实际必需之一部，其在中国建筑中，至迟自殷代始，已极受注意，历代匠师不殚烦难，集中构造于此。</a:t>
            </a:r>
            <a:endParaRPr lang="zh-CN" altLang="en-US" b="0" i="0" spc="300" dirty="0">
              <a:solidFill>
                <a:schemeClr val="bg1"/>
              </a:solidFill>
              <a:effectLst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7859" y="4665957"/>
            <a:ext cx="382024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spc="300" noProof="1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Lorem ipsum dolor sit er elit lamet, consectetaur </a:t>
            </a:r>
            <a:r>
              <a:rPr lang="en-US" altLang="zh-CN" sz="1600" spc="300" noProof="1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cillium</a:t>
            </a:r>
            <a:endParaRPr lang="zh-CN" altLang="en-US" sz="1600" spc="3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1328849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4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8" t="60170" r="1641" b="11368"/>
          <a:stretch/>
        </p:blipFill>
        <p:spPr>
          <a:xfrm>
            <a:off x="0" y="4454434"/>
            <a:ext cx="12211665" cy="240356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31598" y="1166550"/>
            <a:ext cx="1415772" cy="3028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pc="12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目錄</a:t>
            </a:r>
            <a:endParaRPr lang="zh-CN" altLang="en-US" sz="8000" spc="12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24487" y="1181752"/>
            <a:ext cx="7346992" cy="3148560"/>
            <a:chOff x="1938605" y="1181752"/>
            <a:chExt cx="7346992" cy="3148560"/>
          </a:xfrm>
        </p:grpSpPr>
        <p:sp>
          <p:nvSpPr>
            <p:cNvPr id="11" name="椭圆 10"/>
            <p:cNvSpPr/>
            <p:nvPr/>
          </p:nvSpPr>
          <p:spPr>
            <a:xfrm>
              <a:off x="1938605" y="1181752"/>
              <a:ext cx="872093" cy="872093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latin typeface="TypeLand 康熙字典體試用版" pitchFamily="50" charset="-120"/>
                  <a:ea typeface="TypeLand 康熙字典體試用版" pitchFamily="50" charset="-120"/>
                </a:rPr>
                <a:t>壹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10415" y="2298622"/>
              <a:ext cx="492443" cy="2031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标题文字一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27553" y="2298622"/>
              <a:ext cx="430887" cy="16866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Title Text Here</a:t>
              </a:r>
              <a:endParaRPr lang="zh-CN" altLang="en-US" sz="16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096380" y="1181752"/>
              <a:ext cx="872093" cy="872093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latin typeface="TypeLand 康熙字典體試用版" pitchFamily="50" charset="-120"/>
                  <a:ea typeface="TypeLand 康熙字典體試用版" pitchFamily="50" charset="-120"/>
                </a:rPr>
                <a:t>貳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68247" y="2298622"/>
              <a:ext cx="492443" cy="2031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标题文字二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85385" y="2298622"/>
              <a:ext cx="430887" cy="16866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Title Text Here</a:t>
              </a:r>
              <a:endParaRPr lang="zh-CN" altLang="en-US" sz="16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254942" y="1181752"/>
              <a:ext cx="872093" cy="872093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latin typeface="TypeLand 康熙字典體試用版" pitchFamily="50" charset="-120"/>
                  <a:ea typeface="TypeLand 康熙字典體試用版" pitchFamily="50" charset="-120"/>
                </a:rPr>
                <a:t>叁</a:t>
              </a:r>
              <a:endParaRPr lang="zh-CN" altLang="en-US" sz="4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26079" y="2298622"/>
              <a:ext cx="492443" cy="2031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标题文字三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643217" y="2298622"/>
              <a:ext cx="430887" cy="16866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Title Text Here</a:t>
              </a:r>
              <a:endParaRPr lang="zh-CN" altLang="en-US" sz="16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413504" y="1181752"/>
              <a:ext cx="872093" cy="872093"/>
            </a:xfrm>
            <a:prstGeom prst="ellipse">
              <a:avLst/>
            </a:prstGeom>
            <a:solidFill>
              <a:srgbClr val="771B1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latin typeface="TypeLand 康熙字典體試用版" pitchFamily="50" charset="-120"/>
                  <a:ea typeface="TypeLand 康熙字典體試用版" pitchFamily="50" charset="-120"/>
                </a:rPr>
                <a:t>肆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483911" y="2298622"/>
              <a:ext cx="492443" cy="2031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标题文字四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801049" y="2298622"/>
              <a:ext cx="430887" cy="16866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771B10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Title Text Here</a:t>
              </a:r>
              <a:endParaRPr lang="zh-CN" altLang="en-US" sz="16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599705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874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8099" y="1104900"/>
            <a:ext cx="12230099" cy="4648200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2891" y="1562715"/>
            <a:ext cx="1015663" cy="44331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第四章</a:t>
            </a:r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2234" y="1798919"/>
            <a:ext cx="2400657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中国建筑乃一独立之结构系统，历史悠长，散布区域辽阔</a:t>
            </a:r>
            <a: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b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</a:br>
            <a:endParaRPr lang="zh-CN" altLang="en-US" spc="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1349851" y="1562715"/>
            <a:ext cx="3746704" cy="3746704"/>
          </a:xfrm>
          <a:prstGeom prst="donut">
            <a:avLst>
              <a:gd name="adj" fmla="val 8139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TypeLand 康熙字典體試用版" pitchFamily="50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1566" y="2228671"/>
            <a:ext cx="3883273" cy="240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肆</a:t>
            </a:r>
            <a:endParaRPr lang="zh-CN" altLang="en-US" sz="15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32580341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91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0335" y="-29497"/>
            <a:ext cx="4611330" cy="6916994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9588" y="1103058"/>
            <a:ext cx="1661993" cy="1433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柱</a:t>
            </a:r>
            <a:endParaRPr lang="zh-CN" altLang="en-US" sz="9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7986" y="2382090"/>
            <a:ext cx="1443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600" dirty="0" smtClean="0">
                <a:solidFill>
                  <a:schemeClr val="bg1"/>
                </a:solidFill>
                <a:ea typeface="TypeLand 康熙字典體試用版" pitchFamily="50" charset="-120"/>
              </a:rPr>
              <a:t>ZHU</a:t>
            </a:r>
            <a:endParaRPr lang="zh-CN" altLang="en-US" sz="2000" spc="600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7918" y="3346270"/>
            <a:ext cx="399441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spc="3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以立柱四根，上施梁材，牵制成为一间前后横木为枋，左右为梁。梁可数层重叠称</a:t>
            </a:r>
            <a:r>
              <a:rPr lang="en-US" altLang="zh-CN" b="0" i="0" spc="3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‘</a:t>
            </a:r>
            <a:r>
              <a:rPr lang="zh-CN" altLang="en-US" b="0" i="0" spc="3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梁架。</a:t>
            </a:r>
            <a:endParaRPr lang="zh-CN" altLang="en-US" b="0" i="0" spc="300" dirty="0">
              <a:solidFill>
                <a:schemeClr val="bg1"/>
              </a:solidFill>
              <a:effectLst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7918" y="4769872"/>
            <a:ext cx="38202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 noProof="1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Lorem ipsum dolor sit er elit lamet, consectetaur cillium adipisicing pecu</a:t>
            </a:r>
            <a:r>
              <a:rPr lang="en-US" altLang="zh-CN" sz="1600" spc="300" noProof="1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,</a:t>
            </a:r>
            <a:endParaRPr lang="zh-CN" altLang="en-US" sz="1600" spc="3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76933240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211666" cy="68727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5444" y="934770"/>
            <a:ext cx="1415772" cy="1279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pc="12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正</a:t>
            </a:r>
            <a:endParaRPr lang="zh-CN" altLang="en-US" sz="8000" spc="12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23616" y="962685"/>
            <a:ext cx="1015663" cy="2589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输入你的内容，或复制你的内容在这里。</a:t>
            </a:r>
            <a:endParaRPr lang="zh-CN" altLang="en-US" spc="3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2594" y="4240594"/>
            <a:ext cx="1415772" cy="1279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pc="12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反</a:t>
            </a:r>
            <a:endParaRPr lang="zh-CN" altLang="en-US" sz="8000" spc="12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00766" y="4268509"/>
            <a:ext cx="1015663" cy="2589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输入你的内容，或复制你的内容在这里。</a:t>
            </a:r>
            <a:endParaRPr lang="zh-CN" altLang="en-US" spc="3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92049028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98"/>
          <a:stretch/>
        </p:blipFill>
        <p:spPr>
          <a:xfrm>
            <a:off x="0" y="-58994"/>
            <a:ext cx="12192000" cy="691699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5062747" y="1610200"/>
            <a:ext cx="526256" cy="52625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  <a:cs typeface="Arial" panose="020B0604020202020204" pitchFamily="34" charset="0"/>
              </a:rPr>
              <a:t>1</a:t>
            </a:r>
            <a:endParaRPr lang="zh-CN" altLang="en-US" sz="2665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92608" y="2472433"/>
            <a:ext cx="526256" cy="52625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  <a:cs typeface="Arial" panose="020B0604020202020204" pitchFamily="34" charset="0"/>
              </a:rPr>
              <a:t>2</a:t>
            </a:r>
            <a:endParaRPr lang="zh-CN" altLang="en-US" sz="2665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92608" y="3486074"/>
            <a:ext cx="526256" cy="52625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  <a:cs typeface="Arial" panose="020B0604020202020204" pitchFamily="34" charset="0"/>
              </a:rPr>
              <a:t>3</a:t>
            </a:r>
            <a:endParaRPr lang="zh-CN" altLang="en-US" sz="2665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62747" y="4348306"/>
            <a:ext cx="526256" cy="52625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  <a:cs typeface="Arial" panose="020B0604020202020204" pitchFamily="34" charset="0"/>
              </a:rPr>
              <a:t>4</a:t>
            </a:r>
            <a:endParaRPr lang="zh-CN" altLang="en-US" sz="2665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  <a:cs typeface="Arial" panose="020B0604020202020204" pitchFamily="3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5638811" y="1597810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活动内容</a:t>
            </a:r>
            <a:r>
              <a:rPr lang="en-US" altLang="zh-CN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：添加相关的文字描述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6205941" y="2461906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活动内容</a:t>
            </a:r>
            <a:r>
              <a:rPr lang="en-US" altLang="zh-CN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：添加相关的文字描述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6231797" y="3519888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活动内容</a:t>
            </a:r>
            <a:r>
              <a:rPr lang="en-US" altLang="zh-CN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：</a:t>
            </a:r>
            <a:r>
              <a:rPr lang="zh-CN" altLang="en-US" sz="20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添加相关的文字描述</a:t>
            </a:r>
          </a:p>
        </p:txBody>
      </p:sp>
      <p:sp>
        <p:nvSpPr>
          <p:cNvPr id="13" name="TextBox 24"/>
          <p:cNvSpPr txBox="1"/>
          <p:nvPr/>
        </p:nvSpPr>
        <p:spPr>
          <a:xfrm>
            <a:off x="5734821" y="4380722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活动内容</a:t>
            </a:r>
            <a:r>
              <a:rPr lang="en-US" altLang="zh-CN" sz="2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4</a:t>
            </a:r>
            <a:r>
              <a:rPr lang="zh-CN" altLang="en-US" sz="20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：添加相关的文字描述</a:t>
            </a:r>
          </a:p>
        </p:txBody>
      </p:sp>
      <p:sp>
        <p:nvSpPr>
          <p:cNvPr id="14" name="弧形 13"/>
          <p:cNvSpPr/>
          <p:nvPr/>
        </p:nvSpPr>
        <p:spPr>
          <a:xfrm rot="2700000">
            <a:off x="172657" y="876109"/>
            <a:ext cx="4764533" cy="4764533"/>
          </a:xfrm>
          <a:prstGeom prst="arc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ea typeface="TypeLand 康熙字典體試用版" pitchFamily="50" charset="-12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12" t="7425" r="38644" b="37222"/>
          <a:stretch>
            <a:fillRect/>
          </a:stretch>
        </p:blipFill>
        <p:spPr>
          <a:xfrm>
            <a:off x="988241" y="1573858"/>
            <a:ext cx="3369034" cy="3369034"/>
          </a:xfrm>
          <a:custGeom>
            <a:avLst/>
            <a:gdLst>
              <a:gd name="connsiteX0" fmla="*/ 1684517 w 3369034"/>
              <a:gd name="connsiteY0" fmla="*/ 0 h 3369034"/>
              <a:gd name="connsiteX1" fmla="*/ 3369034 w 3369034"/>
              <a:gd name="connsiteY1" fmla="*/ 1684517 h 3369034"/>
              <a:gd name="connsiteX2" fmla="*/ 1684517 w 3369034"/>
              <a:gd name="connsiteY2" fmla="*/ 3369034 h 3369034"/>
              <a:gd name="connsiteX3" fmla="*/ 0 w 3369034"/>
              <a:gd name="connsiteY3" fmla="*/ 1684517 h 3369034"/>
              <a:gd name="connsiteX4" fmla="*/ 1684517 w 3369034"/>
              <a:gd name="connsiteY4" fmla="*/ 0 h 336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9034" h="3369034">
                <a:moveTo>
                  <a:pt x="1684517" y="0"/>
                </a:moveTo>
                <a:cubicBezTo>
                  <a:pt x="2614850" y="0"/>
                  <a:pt x="3369034" y="754184"/>
                  <a:pt x="3369034" y="1684517"/>
                </a:cubicBezTo>
                <a:cubicBezTo>
                  <a:pt x="3369034" y="2614850"/>
                  <a:pt x="2614850" y="3369034"/>
                  <a:pt x="1684517" y="3369034"/>
                </a:cubicBezTo>
                <a:cubicBezTo>
                  <a:pt x="754184" y="3369034"/>
                  <a:pt x="0" y="2614850"/>
                  <a:pt x="0" y="1684517"/>
                </a:cubicBezTo>
                <a:cubicBezTo>
                  <a:pt x="0" y="754184"/>
                  <a:pt x="754184" y="0"/>
                  <a:pt x="1684517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68479021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流程图: 手动输入 6"/>
          <p:cNvSpPr/>
          <p:nvPr/>
        </p:nvSpPr>
        <p:spPr>
          <a:xfrm rot="16200000">
            <a:off x="5385927" y="70977"/>
            <a:ext cx="6877051" cy="6735098"/>
          </a:xfrm>
          <a:prstGeom prst="flowChartManualInpu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808224" y="2063988"/>
            <a:ext cx="1743075" cy="1743075"/>
          </a:xfrm>
          <a:prstGeom prst="ellipse">
            <a:avLst/>
          </a:prstGeom>
          <a:noFill/>
          <a:ln w="222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632157" y="2063988"/>
            <a:ext cx="1743075" cy="1743075"/>
          </a:xfrm>
          <a:prstGeom prst="ellipse">
            <a:avLst/>
          </a:prstGeom>
          <a:noFill/>
          <a:ln w="222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 rot="120000">
            <a:off x="7270500" y="2617234"/>
            <a:ext cx="669560" cy="668297"/>
          </a:xfrm>
          <a:custGeom>
            <a:avLst/>
            <a:gdLst>
              <a:gd name="T0" fmla="*/ 131 w 234"/>
              <a:gd name="T1" fmla="*/ 233 h 233"/>
              <a:gd name="T2" fmla="*/ 234 w 234"/>
              <a:gd name="T3" fmla="*/ 0 h 233"/>
              <a:gd name="T4" fmla="*/ 0 w 234"/>
              <a:gd name="T5" fmla="*/ 105 h 233"/>
              <a:gd name="T6" fmla="*/ 0 w 234"/>
              <a:gd name="T7" fmla="*/ 105 h 233"/>
              <a:gd name="T8" fmla="*/ 115 w 234"/>
              <a:gd name="T9" fmla="*/ 120 h 233"/>
              <a:gd name="T10" fmla="*/ 131 w 234"/>
              <a:gd name="T11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4" h="233">
                <a:moveTo>
                  <a:pt x="131" y="233"/>
                </a:moveTo>
                <a:lnTo>
                  <a:pt x="234" y="0"/>
                </a:lnTo>
                <a:lnTo>
                  <a:pt x="0" y="105"/>
                </a:lnTo>
                <a:lnTo>
                  <a:pt x="0" y="105"/>
                </a:lnTo>
                <a:lnTo>
                  <a:pt x="115" y="120"/>
                </a:lnTo>
                <a:lnTo>
                  <a:pt x="131" y="233"/>
                </a:lnTo>
                <a:close/>
              </a:path>
            </a:pathLst>
          </a:custGeom>
          <a:noFill/>
          <a:ln w="28575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TypeLand 康熙字典體試用版" pitchFamily="50" charset="-120"/>
            </a:endParaRPr>
          </a:p>
        </p:txBody>
      </p:sp>
      <p:grpSp>
        <p:nvGrpSpPr>
          <p:cNvPr id="23" name="Group 17"/>
          <p:cNvGrpSpPr>
            <a:grpSpLocks noChangeAspect="1"/>
          </p:cNvGrpSpPr>
          <p:nvPr/>
        </p:nvGrpSpPr>
        <p:grpSpPr bwMode="auto">
          <a:xfrm rot="120000">
            <a:off x="10199054" y="2652159"/>
            <a:ext cx="609280" cy="608120"/>
            <a:chOff x="4371" y="1466"/>
            <a:chExt cx="233" cy="232"/>
          </a:xfrm>
          <a:noFill/>
        </p:grpSpPr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4371" y="1466"/>
              <a:ext cx="233" cy="232"/>
            </a:xfrm>
            <a:prstGeom prst="ellipse">
              <a:avLst/>
            </a:prstGeom>
            <a:grp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4488" y="1495"/>
              <a:ext cx="48" cy="134"/>
            </a:xfrm>
            <a:custGeom>
              <a:avLst/>
              <a:gdLst>
                <a:gd name="T0" fmla="*/ 0 w 48"/>
                <a:gd name="T1" fmla="*/ 0 h 134"/>
                <a:gd name="T2" fmla="*/ 0 w 48"/>
                <a:gd name="T3" fmla="*/ 87 h 134"/>
                <a:gd name="T4" fmla="*/ 48 w 48"/>
                <a:gd name="T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134">
                  <a:moveTo>
                    <a:pt x="0" y="0"/>
                  </a:moveTo>
                  <a:lnTo>
                    <a:pt x="0" y="87"/>
                  </a:lnTo>
                  <a:lnTo>
                    <a:pt x="48" y="134"/>
                  </a:ln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78529" y="4160678"/>
            <a:ext cx="1672770" cy="1205687"/>
            <a:chOff x="1842673" y="1382156"/>
            <a:chExt cx="1672770" cy="1205687"/>
          </a:xfrm>
        </p:grpSpPr>
        <p:sp>
          <p:nvSpPr>
            <p:cNvPr id="27" name="文本框 26"/>
            <p:cNvSpPr txBox="1"/>
            <p:nvPr/>
          </p:nvSpPr>
          <p:spPr>
            <a:xfrm flipH="1">
              <a:off x="1881905" y="1382156"/>
              <a:ext cx="152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TEXT HERE</a:t>
              </a:r>
              <a:endParaRPr lang="zh-CN" altLang="en-US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1842673" y="1664513"/>
              <a:ext cx="167277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1"/>
              <a:r>
                <a:rPr lang="en-US" altLang="zh-CN" noProof="1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dolor sit er elit bametsit er.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64316" y="4160678"/>
            <a:ext cx="1672770" cy="1205687"/>
            <a:chOff x="1842673" y="1382156"/>
            <a:chExt cx="1672770" cy="1205687"/>
          </a:xfrm>
        </p:grpSpPr>
        <p:sp>
          <p:nvSpPr>
            <p:cNvPr id="30" name="文本框 29"/>
            <p:cNvSpPr txBox="1"/>
            <p:nvPr/>
          </p:nvSpPr>
          <p:spPr>
            <a:xfrm flipH="1">
              <a:off x="1881905" y="1382156"/>
              <a:ext cx="152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1842673" y="1664513"/>
              <a:ext cx="167277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1"/>
              <a:r>
                <a:rPr lang="en-US" altLang="zh-CN" noProof="1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dolor sit er </a:t>
              </a:r>
              <a:r>
                <a:rPr lang="en-US" altLang="zh-CN" noProof="1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elit bametsit er.</a:t>
              </a:r>
              <a:endParaRPr lang="en-US" altLang="zh-CN" noProof="1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7150686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858" b="38528"/>
          <a:stretch/>
        </p:blipFill>
        <p:spPr>
          <a:xfrm>
            <a:off x="-29497" y="-1"/>
            <a:ext cx="12221497" cy="693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1234" y="2459504"/>
            <a:ext cx="11569532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感謝觀看</a:t>
            </a:r>
            <a:endParaRPr lang="zh-CN" altLang="en-US" sz="12000" spc="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10953" y="1421637"/>
            <a:ext cx="10025501" cy="3557526"/>
            <a:chOff x="1110953" y="1321685"/>
            <a:chExt cx="10025501" cy="3557526"/>
          </a:xfrm>
        </p:grpSpPr>
        <p:sp>
          <p:nvSpPr>
            <p:cNvPr id="13" name="矩形 12"/>
            <p:cNvSpPr/>
            <p:nvPr/>
          </p:nvSpPr>
          <p:spPr>
            <a:xfrm>
              <a:off x="1110953" y="1321685"/>
              <a:ext cx="10025501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00" spc="10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THE BEAUTY OF CHINESE ARCHITECTURE</a:t>
              </a:r>
              <a:endParaRPr lang="zh-CN" altLang="en-US" sz="1900" spc="10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5" name="PA_淘宝网chenying0907出品 13"/>
            <p:cNvSpPr txBox="1"/>
            <p:nvPr>
              <p:custDataLst>
                <p:tags r:id="rId3"/>
              </p:custDataLst>
            </p:nvPr>
          </p:nvSpPr>
          <p:spPr>
            <a:xfrm>
              <a:off x="1474085" y="4417546"/>
              <a:ext cx="94692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宣传画册</a:t>
              </a:r>
              <a:r>
                <a:rPr lang="en-US" altLang="zh-CN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|</a:t>
              </a:r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中国风韵</a:t>
              </a:r>
              <a:r>
                <a:rPr lang="en-US" altLang="zh-CN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|</a:t>
              </a:r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古典建筑</a:t>
              </a:r>
              <a:r>
                <a:rPr lang="en-US" altLang="zh-CN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|</a:t>
              </a:r>
              <a:r>
                <a:rPr lang="zh-CN" altLang="en-US" sz="2400" spc="16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广告传媒</a:t>
              </a:r>
              <a:endParaRPr lang="zh-CN" altLang="en-US" sz="2400" spc="1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pic>
        <p:nvPicPr>
          <p:cNvPr id="2" name="巫娜 - 静观山河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3184.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40875" y="-7286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82096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8099" y="0"/>
            <a:ext cx="122301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8099" y="1104900"/>
            <a:ext cx="12230099" cy="4648200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2891" y="1562715"/>
            <a:ext cx="1015663" cy="4190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第一章</a:t>
            </a:r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12234" y="1798919"/>
            <a:ext cx="2400657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中国建筑乃一独立之结构系统，历史悠长，散布区域辽阔</a:t>
            </a:r>
            <a: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b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</a:br>
            <a:endParaRPr lang="zh-CN" altLang="en-US" spc="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81566" y="2228671"/>
            <a:ext cx="3883273" cy="240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壹</a:t>
            </a:r>
            <a:endParaRPr lang="zh-CN" altLang="en-US" sz="15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1349851" y="1562715"/>
            <a:ext cx="3746704" cy="3746704"/>
          </a:xfrm>
          <a:prstGeom prst="donut">
            <a:avLst>
              <a:gd name="adj" fmla="val 8139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64122633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166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50346" y="958848"/>
            <a:ext cx="1415772" cy="3028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pc="12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城牆</a:t>
            </a:r>
            <a:endParaRPr lang="zh-CN" altLang="en-US" sz="8000" spc="12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9068" y="1218221"/>
            <a:ext cx="1015663" cy="2820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中国建筑乃一独立之结构系统，历史</a:t>
            </a:r>
            <a:r>
              <a:rPr lang="zh-CN" altLang="en-US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悠长。</a:t>
            </a:r>
            <a:endParaRPr lang="zh-CN" altLang="en-US" spc="300" dirty="0">
              <a:solidFill>
                <a:srgbClr val="771B1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102" y="3429000"/>
            <a:ext cx="798645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64491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37474" y="1895168"/>
            <a:ext cx="3067664" cy="3067664"/>
          </a:xfrm>
          <a:custGeom>
            <a:avLst/>
            <a:gdLst>
              <a:gd name="connsiteX0" fmla="*/ 1533832 w 3067664"/>
              <a:gd name="connsiteY0" fmla="*/ 0 h 3067664"/>
              <a:gd name="connsiteX1" fmla="*/ 3067664 w 3067664"/>
              <a:gd name="connsiteY1" fmla="*/ 1533832 h 3067664"/>
              <a:gd name="connsiteX2" fmla="*/ 1533832 w 3067664"/>
              <a:gd name="connsiteY2" fmla="*/ 3067664 h 3067664"/>
              <a:gd name="connsiteX3" fmla="*/ 0 w 3067664"/>
              <a:gd name="connsiteY3" fmla="*/ 1533832 h 3067664"/>
              <a:gd name="connsiteX4" fmla="*/ 1533832 w 3067664"/>
              <a:gd name="connsiteY4" fmla="*/ 0 h 3067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7664" h="3067664">
                <a:moveTo>
                  <a:pt x="1533832" y="0"/>
                </a:moveTo>
                <a:cubicBezTo>
                  <a:pt x="2380944" y="0"/>
                  <a:pt x="3067664" y="686720"/>
                  <a:pt x="3067664" y="1533832"/>
                </a:cubicBezTo>
                <a:cubicBezTo>
                  <a:pt x="3067664" y="2380944"/>
                  <a:pt x="2380944" y="3067664"/>
                  <a:pt x="1533832" y="3067664"/>
                </a:cubicBezTo>
                <a:cubicBezTo>
                  <a:pt x="686720" y="3067664"/>
                  <a:pt x="0" y="2380944"/>
                  <a:pt x="0" y="1533832"/>
                </a:cubicBezTo>
                <a:cubicBezTo>
                  <a:pt x="0" y="686720"/>
                  <a:pt x="686720" y="0"/>
                  <a:pt x="1533832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4799255" y="2396703"/>
            <a:ext cx="3917409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输入标题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5263335" y="3320033"/>
            <a:ext cx="6063427" cy="19971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800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打在这里，或者通过复制您的文本内容打在这里，或者通过复制您的</a:t>
            </a: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文本在这里。</a:t>
            </a:r>
            <a:endParaRPr lang="zh-CN" altLang="en-US" sz="1800" spc="600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63552422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98" r="-162"/>
          <a:stretch/>
        </p:blipFill>
        <p:spPr>
          <a:xfrm>
            <a:off x="-1" y="-58994"/>
            <a:ext cx="12211665" cy="69169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" y="-58994"/>
            <a:ext cx="6017344" cy="6916994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9792" y="606701"/>
            <a:ext cx="2308324" cy="55856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600" b="0" i="0" spc="1500" dirty="0" smtClean="0">
                <a:solidFill>
                  <a:schemeClr val="bg1"/>
                </a:solidFill>
                <a:effectLst/>
                <a:latin typeface="TypeLand 康熙字典體試用版" pitchFamily="50" charset="-120"/>
                <a:ea typeface="TypeLand 康熙字典體試用版" pitchFamily="50" charset="-120"/>
              </a:rPr>
              <a:t>九華山路云遮寺清弋江村柳拂橋</a:t>
            </a:r>
            <a:endParaRPr lang="zh-CN" altLang="en-US" sz="4600" spc="15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83352" y="3728427"/>
            <a:ext cx="1046440" cy="2654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Title Text Here</a:t>
            </a:r>
            <a:endParaRPr lang="zh-CN" altLang="en-US" sz="28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666236" y="896634"/>
            <a:ext cx="4458214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打在这里，或者通过复制您的文本内容打在这里，或者通过复制您的</a:t>
            </a: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</a:t>
            </a:r>
            <a:r>
              <a:rPr lang="en-US" altLang="zh-CN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en-US" altLang="zh-CN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  </a:t>
            </a:r>
            <a:r>
              <a:rPr lang="en-US" altLang="zh-CN" noProof="1" smtClean="0">
                <a:solidFill>
                  <a:schemeClr val="bg1"/>
                </a:solidFill>
                <a:ea typeface="TypeLand 康熙字典體試用版" pitchFamily="50" charset="-120"/>
              </a:rPr>
              <a:t>Lorem </a:t>
            </a:r>
            <a:r>
              <a:rPr lang="en-US" altLang="zh-CN" noProof="1">
                <a:solidFill>
                  <a:schemeClr val="bg1"/>
                </a:solidFill>
                <a:ea typeface="TypeLand 康熙字典體試用版" pitchFamily="50" charset="-120"/>
              </a:rPr>
              <a:t>ipsum dolor sit er elit lamet, </a:t>
            </a:r>
            <a:r>
              <a:rPr lang="en-US" altLang="zh-CN" noProof="1" smtClean="0">
                <a:solidFill>
                  <a:schemeClr val="bg1"/>
                </a:solidFill>
                <a:ea typeface="TypeLand 康熙字典體試用版" pitchFamily="50" charset="-120"/>
              </a:rPr>
              <a:t>consectetaur</a:t>
            </a:r>
            <a:endParaRPr lang="zh-CN" altLang="en-US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66236" y="2769260"/>
            <a:ext cx="4458214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打在这里，或者通过复制您的文本内容打在这里，或者通过复制您的</a:t>
            </a: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</a:t>
            </a:r>
            <a:r>
              <a:rPr lang="en-US" altLang="zh-CN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en-US" altLang="zh-CN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  </a:t>
            </a:r>
            <a:r>
              <a:rPr lang="en-US" altLang="zh-CN" noProof="1" smtClean="0">
                <a:solidFill>
                  <a:schemeClr val="bg1"/>
                </a:solidFill>
                <a:ea typeface="TypeLand 康熙字典體試用版" pitchFamily="50" charset="-120"/>
              </a:rPr>
              <a:t>Lorem </a:t>
            </a:r>
            <a:r>
              <a:rPr lang="en-US" altLang="zh-CN" noProof="1">
                <a:solidFill>
                  <a:schemeClr val="bg1"/>
                </a:solidFill>
                <a:ea typeface="TypeLand 康熙字典體試用版" pitchFamily="50" charset="-120"/>
              </a:rPr>
              <a:t>ipsum dolor sit er elit lamet, </a:t>
            </a:r>
            <a:r>
              <a:rPr lang="en-US" altLang="zh-CN" noProof="1" smtClean="0">
                <a:solidFill>
                  <a:schemeClr val="bg1"/>
                </a:solidFill>
                <a:ea typeface="TypeLand 康熙字典體試用版" pitchFamily="50" charset="-120"/>
              </a:rPr>
              <a:t>consectetaur</a:t>
            </a:r>
            <a:endParaRPr lang="zh-CN" altLang="en-US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666236" y="4641885"/>
            <a:ext cx="4458214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打在这里，或者通过复制您的文本内容打在这里，或者通过复制您的</a:t>
            </a:r>
            <a:r>
              <a:rPr lang="zh-CN" altLang="en-US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</a:t>
            </a:r>
            <a:r>
              <a:rPr lang="en-US" altLang="zh-CN" spc="3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en-US" altLang="zh-CN" spc="3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  </a:t>
            </a:r>
            <a:r>
              <a:rPr lang="en-US" altLang="zh-CN" noProof="1" smtClean="0">
                <a:solidFill>
                  <a:schemeClr val="bg1"/>
                </a:solidFill>
                <a:ea typeface="TypeLand 康熙字典體試用版" pitchFamily="50" charset="-120"/>
              </a:rPr>
              <a:t>Lorem </a:t>
            </a:r>
            <a:r>
              <a:rPr lang="en-US" altLang="zh-CN" noProof="1">
                <a:solidFill>
                  <a:schemeClr val="bg1"/>
                </a:solidFill>
                <a:ea typeface="TypeLand 康熙字典體試用版" pitchFamily="50" charset="-120"/>
              </a:rPr>
              <a:t>ipsum dolor sit er elit lamet, </a:t>
            </a:r>
            <a:r>
              <a:rPr lang="en-US" altLang="zh-CN" noProof="1" smtClean="0">
                <a:solidFill>
                  <a:schemeClr val="bg1"/>
                </a:solidFill>
                <a:ea typeface="TypeLand 康熙字典體試用版" pitchFamily="50" charset="-120"/>
              </a:rPr>
              <a:t>consectetaur</a:t>
            </a:r>
            <a:endParaRPr lang="zh-CN" altLang="en-US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106709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76200"/>
            <a:ext cx="12192000" cy="695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96099" y="2400300"/>
            <a:ext cx="4191001" cy="4516694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337937" y="2864874"/>
            <a:ext cx="3272913" cy="0"/>
          </a:xfrm>
          <a:prstGeom prst="line">
            <a:avLst/>
          </a:prstGeom>
          <a:ln>
            <a:gradFill>
              <a:gsLst>
                <a:gs pos="50465">
                  <a:schemeClr val="bg1"/>
                </a:gs>
                <a:gs pos="0">
                  <a:srgbClr val="771B10">
                    <a:alpha val="19000"/>
                  </a:srgbClr>
                </a:gs>
                <a:gs pos="100000">
                  <a:srgbClr val="771B10">
                    <a:alpha val="28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015688" y="2943984"/>
            <a:ext cx="3917409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输入标题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391277" y="6526284"/>
            <a:ext cx="3272913" cy="0"/>
          </a:xfrm>
          <a:prstGeom prst="line">
            <a:avLst/>
          </a:prstGeom>
          <a:ln>
            <a:gradFill>
              <a:gsLst>
                <a:gs pos="50465">
                  <a:schemeClr val="bg1"/>
                </a:gs>
                <a:gs pos="0">
                  <a:srgbClr val="771B10">
                    <a:alpha val="19000"/>
                  </a:srgbClr>
                </a:gs>
                <a:gs pos="100000">
                  <a:srgbClr val="771B10">
                    <a:alpha val="28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/>
          <p:cNvSpPr txBox="1"/>
          <p:nvPr/>
        </p:nvSpPr>
        <p:spPr>
          <a:xfrm>
            <a:off x="7391277" y="3867314"/>
            <a:ext cx="3482853" cy="19971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800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打在这里，或者通过复制您的文本内容打在这里，或者通过复制您的</a:t>
            </a:r>
            <a:r>
              <a:rPr lang="zh-CN" altLang="en-US" sz="1800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文本在这里。</a:t>
            </a:r>
            <a:endParaRPr lang="zh-CN" altLang="en-US" sz="1800" spc="600" dirty="0">
              <a:solidFill>
                <a:schemeClr val="bg1"/>
              </a:solidFill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9471142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9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38099" y="1104900"/>
            <a:ext cx="12230099" cy="4648200"/>
          </a:xfrm>
          <a:prstGeom prst="rect">
            <a:avLst/>
          </a:prstGeom>
          <a:solidFill>
            <a:srgbClr val="771B1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TypeLand 康熙字典體試用版" pitchFamily="50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12891" y="1562714"/>
            <a:ext cx="1015663" cy="3988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第二章</a:t>
            </a:r>
            <a:r>
              <a:rPr lang="en-US" altLang="zh-CN" sz="5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12234" y="1798919"/>
            <a:ext cx="2400657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中国建筑乃一独立之结构系统，历史悠长，散布区域辽阔</a:t>
            </a:r>
            <a: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br>
              <a:rPr lang="zh-CN" altLang="en-US" spc="6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</a:br>
            <a:endParaRPr lang="zh-CN" altLang="en-US" spc="6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1566" y="2228671"/>
            <a:ext cx="3883273" cy="240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贰</a:t>
            </a:r>
            <a:endParaRPr lang="zh-CN" altLang="en-US" sz="15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1349851" y="1562715"/>
            <a:ext cx="3746704" cy="3746704"/>
          </a:xfrm>
          <a:prstGeom prst="donut">
            <a:avLst>
              <a:gd name="adj" fmla="val 8139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09486000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219" y="0"/>
            <a:ext cx="12201219" cy="6858000"/>
          </a:xfrm>
          <a:prstGeom prst="rect">
            <a:avLst/>
          </a:prstGeom>
        </p:spPr>
      </p:pic>
      <p:sp>
        <p:nvSpPr>
          <p:cNvPr id="10" name="Content Placeholder 2"/>
          <p:cNvSpPr txBox="1"/>
          <p:nvPr/>
        </p:nvSpPr>
        <p:spPr>
          <a:xfrm>
            <a:off x="5317597" y="4840637"/>
            <a:ext cx="4622536" cy="21695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8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8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</a:t>
            </a:r>
            <a:r>
              <a:rPr lang="zh-CN" altLang="en-US" sz="18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这里。             </a:t>
            </a:r>
            <a:r>
              <a:rPr lang="en-US" altLang="zh-CN" sz="1800" noProof="1" smtClean="0">
                <a:solidFill>
                  <a:srgbClr val="771B10"/>
                </a:solidFill>
                <a:ea typeface="TypeLand 康熙字典體試用版" pitchFamily="50" charset="-120"/>
              </a:rPr>
              <a:t>Lorem </a:t>
            </a:r>
            <a:r>
              <a:rPr lang="en-US" altLang="zh-CN" sz="1800" noProof="1">
                <a:solidFill>
                  <a:srgbClr val="771B10"/>
                </a:solidFill>
                <a:ea typeface="TypeLand 康熙字典體試用版" pitchFamily="50" charset="-120"/>
              </a:rPr>
              <a:t>ipsum dolor sit er elit lamet, </a:t>
            </a:r>
            <a:endParaRPr lang="zh-CN" altLang="en-US" sz="1800" dirty="0">
              <a:solidFill>
                <a:srgbClr val="771B10"/>
              </a:solidFill>
              <a:ea typeface="TypeLand 康熙字典體試用版" pitchFamily="50" charset="-120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2424736" y="3110577"/>
            <a:ext cx="4622536" cy="21695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8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8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</a:t>
            </a:r>
            <a:r>
              <a:rPr lang="zh-CN" altLang="en-US" sz="18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这里。             </a:t>
            </a:r>
            <a:r>
              <a:rPr lang="en-US" altLang="zh-CN" sz="1800" noProof="1" smtClean="0">
                <a:solidFill>
                  <a:srgbClr val="771B10"/>
                </a:solidFill>
                <a:ea typeface="TypeLand 康熙字典體試用版" pitchFamily="50" charset="-120"/>
              </a:rPr>
              <a:t>Lorem </a:t>
            </a:r>
            <a:r>
              <a:rPr lang="en-US" altLang="zh-CN" sz="1800" noProof="1">
                <a:solidFill>
                  <a:srgbClr val="771B10"/>
                </a:solidFill>
                <a:ea typeface="TypeLand 康熙字典體試用版" pitchFamily="50" charset="-120"/>
              </a:rPr>
              <a:t>ipsum dolor sit er elit lamet, </a:t>
            </a:r>
            <a:endParaRPr lang="zh-CN" altLang="en-US" sz="1800" dirty="0">
              <a:solidFill>
                <a:srgbClr val="771B10"/>
              </a:solidFill>
              <a:ea typeface="TypeLand 康熙字典體試用版" pitchFamily="50" charset="-12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695061" y="1228615"/>
            <a:ext cx="4622536" cy="21695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8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内容</a:t>
            </a:r>
            <a:r>
              <a:rPr lang="zh-CN" altLang="en-US" sz="1800" spc="300" dirty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打在这里，或者通过复制您的文本内容打在</a:t>
            </a:r>
            <a:r>
              <a:rPr lang="zh-CN" altLang="en-US" sz="1800" spc="300" dirty="0" smtClean="0">
                <a:solidFill>
                  <a:srgbClr val="771B1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这里。             </a:t>
            </a:r>
            <a:r>
              <a:rPr lang="en-US" altLang="zh-CN" sz="1800" noProof="1" smtClean="0">
                <a:solidFill>
                  <a:srgbClr val="771B10"/>
                </a:solidFill>
                <a:ea typeface="TypeLand 康熙字典體試用版" pitchFamily="50" charset="-120"/>
              </a:rPr>
              <a:t>Lorem </a:t>
            </a:r>
            <a:r>
              <a:rPr lang="en-US" altLang="zh-CN" sz="1800" noProof="1">
                <a:solidFill>
                  <a:srgbClr val="771B10"/>
                </a:solidFill>
                <a:ea typeface="TypeLand 康熙字典體試用版" pitchFamily="50" charset="-120"/>
              </a:rPr>
              <a:t>ipsum dolor sit er elit lamet, </a:t>
            </a:r>
            <a:endParaRPr lang="zh-CN" altLang="en-US" sz="1800" dirty="0">
              <a:solidFill>
                <a:srgbClr val="771B10"/>
              </a:solidFill>
              <a:ea typeface="TypeLand 康熙字典體試用版" pitchFamily="50" charset="-12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84904" y="1512277"/>
            <a:ext cx="0" cy="5378663"/>
          </a:xfrm>
          <a:prstGeom prst="line">
            <a:avLst/>
          </a:prstGeom>
          <a:ln>
            <a:gradFill>
              <a:gsLst>
                <a:gs pos="0">
                  <a:srgbClr val="771B10"/>
                </a:gs>
                <a:gs pos="100000">
                  <a:srgbClr val="771B10">
                    <a:alpha val="1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619361" y="3398171"/>
            <a:ext cx="0" cy="3386089"/>
          </a:xfrm>
          <a:prstGeom prst="line">
            <a:avLst/>
          </a:prstGeom>
          <a:ln>
            <a:gradFill>
              <a:gsLst>
                <a:gs pos="0">
                  <a:srgbClr val="771B10"/>
                </a:gs>
                <a:gs pos="100000">
                  <a:srgbClr val="771B10">
                    <a:alpha val="1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514961" y="5091215"/>
            <a:ext cx="0" cy="1799725"/>
          </a:xfrm>
          <a:prstGeom prst="line">
            <a:avLst/>
          </a:prstGeom>
          <a:ln>
            <a:gradFill>
              <a:gsLst>
                <a:gs pos="0">
                  <a:srgbClr val="771B10"/>
                </a:gs>
                <a:gs pos="100000">
                  <a:srgbClr val="771B10">
                    <a:alpha val="1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257743"/>
      </p:ext>
    </p:extLst>
  </p:cSld>
  <p:clrMapOvr>
    <a:masterClrMapping/>
  </p:clrMapOvr>
  <p:transition spd="med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古典建筑之美画册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921</Words>
  <Application>Microsoft Office PowerPoint</Application>
  <PresentationFormat>宽屏</PresentationFormat>
  <Paragraphs>131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Open Sans</vt:lpstr>
      <vt:lpstr>TypeLand 康熙字典體試用版</vt:lpstr>
      <vt:lpstr>等线</vt:lpstr>
      <vt:lpstr>等线 Light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2017-07-18T03:56:20Z</dcterms:created>
  <dcterms:modified xsi:type="dcterms:W3CDTF">2018-08-16T11:48:12Z</dcterms:modified>
</cp:coreProperties>
</file>