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3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85" r:id="rId2"/>
    <p:sldId id="287" r:id="rId3"/>
    <p:sldId id="286" r:id="rId4"/>
    <p:sldId id="288" r:id="rId5"/>
    <p:sldId id="289" r:id="rId6"/>
    <p:sldId id="293" r:id="rId7"/>
    <p:sldId id="294" r:id="rId8"/>
    <p:sldId id="295" r:id="rId9"/>
    <p:sldId id="290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291" r:id="rId19"/>
    <p:sldId id="304" r:id="rId20"/>
    <p:sldId id="305" r:id="rId21"/>
    <p:sldId id="306" r:id="rId22"/>
    <p:sldId id="292" r:id="rId23"/>
    <p:sldId id="307" r:id="rId24"/>
    <p:sldId id="308" r:id="rId25"/>
    <p:sldId id="309" r:id="rId26"/>
    <p:sldId id="310" r:id="rId27"/>
    <p:sldId id="312" r:id="rId28"/>
    <p:sldId id="314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3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99FB7-B302-4B66-ADF7-4A9941329322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5C025-D058-4C8E-B500-7F4DAB425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543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5C025-D058-4C8E-B500-7F4DAB425AB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234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46769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30246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84979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33743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5633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93257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3313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97662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5C025-D058-4C8E-B500-7F4DAB425AB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3802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8925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5C025-D058-4C8E-B500-7F4DAB425A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1327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29937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63883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5C025-D058-4C8E-B500-7F4DAB425AB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5101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694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23574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43989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18362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35602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5C025-D058-4C8E-B500-7F4DAB425AB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932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5C025-D058-4C8E-B500-7F4DAB425AB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846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9360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5C025-D058-4C8E-B500-7F4DAB425AB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555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3561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13927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0970AF-3DAD-4F22-A433-CBF98CC7F47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13389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E5C025-D058-4C8E-B500-7F4DAB425AB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18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涂豆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076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94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643379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8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舞者, 室内, 就坐&#10;&#10;已生成高可信度的说明">
            <a:extLst>
              <a:ext uri="{FF2B5EF4-FFF2-40B4-BE49-F238E27FC236}">
                <a16:creationId xmlns:a16="http://schemas.microsoft.com/office/drawing/2014/main" id="{1B6AED96-6809-41E8-BC9B-D0CAD1F54AA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83"/>
          <a:stretch/>
        </p:blipFill>
        <p:spPr>
          <a:xfrm>
            <a:off x="0" y="3035300"/>
            <a:ext cx="12192000" cy="38227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7EA6672-6E8C-4202-9B0E-FA403C8DF0BE}"/>
              </a:ext>
            </a:extLst>
          </p:cNvPr>
          <p:cNvSpPr txBox="1"/>
          <p:nvPr/>
        </p:nvSpPr>
        <p:spPr>
          <a:xfrm>
            <a:off x="2194932" y="2312888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gradFill>
                  <a:gsLst>
                    <a:gs pos="917">
                      <a:srgbClr val="FFC000"/>
                    </a:gs>
                    <a:gs pos="28000">
                      <a:srgbClr val="FF0000"/>
                    </a:gs>
                    <a:gs pos="62000">
                      <a:srgbClr val="C00000"/>
                    </a:gs>
                    <a:gs pos="99083">
                      <a:srgbClr val="FFC000"/>
                    </a:gs>
                    <a:gs pos="79000">
                      <a:srgbClr val="FF0000"/>
                    </a:gs>
                  </a:gsLst>
                  <a:lin ang="2700000" scaled="0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rgbClr val="E61D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全国政协十三届一次会议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9671BF7-8A6B-49D5-85E6-8B03061683D8}"/>
              </a:ext>
            </a:extLst>
          </p:cNvPr>
          <p:cNvSpPr txBox="1"/>
          <p:nvPr/>
        </p:nvSpPr>
        <p:spPr>
          <a:xfrm>
            <a:off x="3310622" y="1947074"/>
            <a:ext cx="55707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gradFill>
                  <a:gsLst>
                    <a:gs pos="917">
                      <a:srgbClr val="FFC000"/>
                    </a:gs>
                    <a:gs pos="28000">
                      <a:srgbClr val="FF0000"/>
                    </a:gs>
                    <a:gs pos="62000">
                      <a:srgbClr val="C00000"/>
                    </a:gs>
                    <a:gs pos="99083">
                      <a:srgbClr val="FFC000"/>
                    </a:gs>
                    <a:gs pos="79000">
                      <a:srgbClr val="FF0000"/>
                    </a:gs>
                  </a:gsLst>
                  <a:lin ang="2700000" scaled="0"/>
                </a:gradFill>
              </a:defRPr>
            </a:lvl1pPr>
          </a:lstStyle>
          <a:p>
            <a:pPr algn="ctr"/>
            <a:r>
              <a:rPr lang="zh-CN" altLang="en-US" sz="2000" b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聚焦全国两会关注民生新时代新征程迈开新步伐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358E05E-CD8F-48BF-B029-950A521DE8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940" y="636591"/>
            <a:ext cx="1242121" cy="124212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0A3A1DE-1D03-4570-A4B7-20857F9248A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0" t="32324" r="9375" b="59584"/>
          <a:stretch/>
        </p:blipFill>
        <p:spPr>
          <a:xfrm>
            <a:off x="3689350" y="4033805"/>
            <a:ext cx="4813300" cy="376876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FF0502D1-D20D-487E-B880-B9737D805EE2}"/>
              </a:ext>
            </a:extLst>
          </p:cNvPr>
          <p:cNvGrpSpPr/>
          <p:nvPr/>
        </p:nvGrpSpPr>
        <p:grpSpPr>
          <a:xfrm>
            <a:off x="3275226" y="3208868"/>
            <a:ext cx="5641549" cy="923330"/>
            <a:chOff x="3902502" y="3271315"/>
            <a:chExt cx="5641549" cy="92333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329BEFD-DCEA-43A7-AF3F-42A147CC944B}"/>
                </a:ext>
              </a:extLst>
            </p:cNvPr>
            <p:cNvSpPr txBox="1"/>
            <p:nvPr/>
          </p:nvSpPr>
          <p:spPr>
            <a:xfrm>
              <a:off x="3902502" y="3271315"/>
              <a:ext cx="4386997" cy="923330"/>
            </a:xfrm>
            <a:prstGeom prst="rect">
              <a:avLst/>
            </a:prstGeom>
            <a:noFill/>
            <a:effectLst>
              <a:reflection blurRad="6350" stA="50000" endA="300" endPos="550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 b="1">
                  <a:gradFill>
                    <a:gsLst>
                      <a:gs pos="917">
                        <a:srgbClr val="FFC000"/>
                      </a:gs>
                      <a:gs pos="28000">
                        <a:srgbClr val="FF0000"/>
                      </a:gs>
                      <a:gs pos="62000">
                        <a:srgbClr val="C00000"/>
                      </a:gs>
                      <a:gs pos="99083">
                        <a:srgbClr val="FFC000"/>
                      </a:gs>
                      <a:gs pos="79000">
                        <a:srgbClr val="FF0000"/>
                      </a:gs>
                    </a:gsLst>
                    <a:lin ang="2700000" scaled="0"/>
                  </a:gradFill>
                </a:defRPr>
              </a:lvl1pPr>
            </a:lstStyle>
            <a:p>
              <a:pPr algn="ctr"/>
              <a:r>
                <a:rPr lang="zh-CN" altLang="en-US" sz="5200" dirty="0">
                  <a:solidFill>
                    <a:srgbClr val="E61D18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工作报告</a:t>
              </a:r>
              <a:r>
                <a:rPr lang="zh-CN" altLang="en-US" sz="5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亮点</a:t>
              </a: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46A457E7-E3C4-4973-97E3-C5B671B200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0" t="14024" r="9375" b="67744"/>
            <a:stretch/>
          </p:blipFill>
          <p:spPr>
            <a:xfrm>
              <a:off x="4773633" y="3303045"/>
              <a:ext cx="4770418" cy="841596"/>
            </a:xfrm>
            <a:prstGeom prst="rect">
              <a:avLst/>
            </a:prstGeom>
            <a:noFill/>
            <a:effectLst>
              <a:reflection blurRad="6350" stA="50000" endA="300" endPos="55000" dir="5400000" sy="-100000" algn="bl" rotWithShape="0"/>
            </a:effectLst>
          </p:spPr>
        </p:pic>
      </p:grpSp>
      <p:sp>
        <p:nvSpPr>
          <p:cNvPr id="13" name="圆角矩形 10">
            <a:extLst>
              <a:ext uri="{FF2B5EF4-FFF2-40B4-BE49-F238E27FC236}">
                <a16:creationId xmlns:a16="http://schemas.microsoft.com/office/drawing/2014/main" id="{EFB31241-CF6B-492C-AB43-5867F24B9837}"/>
              </a:ext>
            </a:extLst>
          </p:cNvPr>
          <p:cNvSpPr/>
          <p:nvPr/>
        </p:nvSpPr>
        <p:spPr>
          <a:xfrm>
            <a:off x="3803374" y="4685278"/>
            <a:ext cx="4943061" cy="380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just">
              <a:defRPr/>
            </a:pPr>
            <a:r>
              <a:rPr lang="zh-CN" altLang="en-US" kern="0" dirty="0">
                <a:solidFill>
                  <a:srgbClr val="C00000"/>
                </a:solidFill>
                <a:latin typeface="Arial"/>
                <a:ea typeface="Microsoft YaHei UI"/>
              </a:rPr>
              <a:t>汇报人：锦素图文素材坊 时间：</a:t>
            </a:r>
            <a:r>
              <a:rPr lang="en-US" altLang="zh-CN" kern="0" dirty="0">
                <a:solidFill>
                  <a:srgbClr val="C00000"/>
                </a:solidFill>
                <a:latin typeface="Arial"/>
                <a:ea typeface="Microsoft YaHei UI"/>
              </a:rPr>
              <a:t>2018</a:t>
            </a:r>
            <a:r>
              <a:rPr lang="zh-CN" altLang="en-US" kern="0" dirty="0">
                <a:solidFill>
                  <a:srgbClr val="C00000"/>
                </a:solidFill>
                <a:latin typeface="Arial"/>
                <a:ea typeface="Microsoft YaHei UI"/>
              </a:rPr>
              <a:t>年</a:t>
            </a:r>
            <a:r>
              <a:rPr lang="en-US" altLang="zh-CN" kern="0" dirty="0">
                <a:solidFill>
                  <a:srgbClr val="C00000"/>
                </a:solidFill>
                <a:latin typeface="Arial"/>
                <a:ea typeface="Microsoft YaHei UI"/>
              </a:rPr>
              <a:t>3</a:t>
            </a:r>
            <a:r>
              <a:rPr lang="zh-CN" altLang="en-US" kern="0" dirty="0">
                <a:solidFill>
                  <a:srgbClr val="C00000"/>
                </a:solidFill>
                <a:latin typeface="Arial"/>
                <a:ea typeface="Microsoft YaHei UI"/>
              </a:rPr>
              <a:t>月</a:t>
            </a:r>
          </a:p>
        </p:txBody>
      </p:sp>
      <p:pic>
        <p:nvPicPr>
          <p:cNvPr id="32" name="党建">
            <a:hlinkClick r:id="" action="ppaction://media"/>
            <a:extLst>
              <a:ext uri="{FF2B5EF4-FFF2-40B4-BE49-F238E27FC236}">
                <a16:creationId xmlns:a16="http://schemas.microsoft.com/office/drawing/2014/main" id="{D9B296BF-73EC-4590-A3EA-4BCF3BF697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3048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03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2" grpId="0"/>
      <p:bldP spid="14" grpId="0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442142" y="366125"/>
            <a:ext cx="330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协商议政新局面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2DBF88-1673-427A-B204-07D6C05CBFF9}"/>
              </a:ext>
            </a:extLst>
          </p:cNvPr>
          <p:cNvSpPr txBox="1">
            <a:spLocks/>
          </p:cNvSpPr>
          <p:nvPr/>
        </p:nvSpPr>
        <p:spPr>
          <a:xfrm>
            <a:off x="8211920" y="4844970"/>
            <a:ext cx="3137724" cy="16033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双周协商座谈会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对口协商会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天办理协商会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等为常态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41D517-3827-40F2-B860-78B7110C76D2}"/>
              </a:ext>
            </a:extLst>
          </p:cNvPr>
          <p:cNvSpPr/>
          <p:nvPr/>
        </p:nvSpPr>
        <p:spPr>
          <a:xfrm>
            <a:off x="4772561" y="151821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70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协商议政格局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E3DFAFD-BB71-4775-9625-5CEDB0D961F0}"/>
              </a:ext>
            </a:extLst>
          </p:cNvPr>
          <p:cNvSpPr/>
          <p:nvPr/>
        </p:nvSpPr>
        <p:spPr>
          <a:xfrm>
            <a:off x="1816803" y="2804120"/>
            <a:ext cx="1748971" cy="1748971"/>
          </a:xfrm>
          <a:prstGeom prst="ellipse">
            <a:avLst/>
          </a:prstGeom>
          <a:solidFill>
            <a:srgbClr val="D70E00"/>
          </a:solidFill>
          <a:ln>
            <a:noFill/>
          </a:ln>
          <a:effectLst>
            <a:outerShdw blurRad="165100" sx="101000" sy="101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重点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2DE8003-D7DF-433F-8B82-28400761F7CF}"/>
              </a:ext>
            </a:extLst>
          </p:cNvPr>
          <p:cNvSpPr/>
          <p:nvPr/>
        </p:nvSpPr>
        <p:spPr>
          <a:xfrm>
            <a:off x="4698662" y="518499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全体会议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为龙头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D3B503F-5C47-488B-95A7-B0A65D02D662}"/>
              </a:ext>
            </a:extLst>
          </p:cNvPr>
          <p:cNvSpPr/>
          <p:nvPr/>
        </p:nvSpPr>
        <p:spPr>
          <a:xfrm>
            <a:off x="8797774" y="2804119"/>
            <a:ext cx="1748971" cy="1748971"/>
          </a:xfrm>
          <a:prstGeom prst="ellipse">
            <a:avLst/>
          </a:prstGeom>
          <a:solidFill>
            <a:srgbClr val="D70E00"/>
          </a:solidFill>
          <a:ln>
            <a:noFill/>
          </a:ln>
          <a:effectLst>
            <a:outerShdw blurRad="165100" sx="101000" sy="101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常态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8B95FD1-C5E8-4BDF-9852-C33C0B6BED22}"/>
              </a:ext>
            </a:extLst>
          </p:cNvPr>
          <p:cNvSpPr/>
          <p:nvPr/>
        </p:nvSpPr>
        <p:spPr>
          <a:xfrm>
            <a:off x="4846459" y="2551405"/>
            <a:ext cx="2365829" cy="2365829"/>
          </a:xfrm>
          <a:prstGeom prst="ellipse">
            <a:avLst/>
          </a:prstGeom>
          <a:solidFill>
            <a:srgbClr val="D70E00"/>
          </a:solidFill>
          <a:ln>
            <a:noFill/>
          </a:ln>
          <a:effectLst>
            <a:outerShdw blurRad="165100" sx="101000" sy="101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龙头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F0CFBE3-9B62-4C9C-8D38-88C6DBE01187}"/>
              </a:ext>
            </a:extLst>
          </p:cNvPr>
          <p:cNvSpPr/>
          <p:nvPr/>
        </p:nvSpPr>
        <p:spPr>
          <a:xfrm>
            <a:off x="1230608" y="4914125"/>
            <a:ext cx="27494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专题议政性常委会议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专题协商会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为重点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11A407A-578D-4D77-972D-5C9FCE3D5B80}"/>
              </a:ext>
            </a:extLst>
          </p:cNvPr>
          <p:cNvGrpSpPr/>
          <p:nvPr/>
        </p:nvGrpSpPr>
        <p:grpSpPr>
          <a:xfrm>
            <a:off x="3432912" y="1810601"/>
            <a:ext cx="5159545" cy="3685"/>
            <a:chOff x="3432912" y="1810601"/>
            <a:chExt cx="5159545" cy="3685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9B5CE7F-62AB-4725-BF37-890971FE83D3}"/>
                </a:ext>
              </a:extLst>
            </p:cNvPr>
            <p:cNvCxnSpPr/>
            <p:nvPr/>
          </p:nvCxnSpPr>
          <p:spPr>
            <a:xfrm>
              <a:off x="7624624" y="1810601"/>
              <a:ext cx="967833" cy="3685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523C25E-57E7-433A-A1AA-D98F4D156F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2912" y="1810601"/>
              <a:ext cx="101046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3636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5" grpId="1" animBg="1"/>
      <p:bldP spid="6" grpId="0"/>
      <p:bldP spid="7" grpId="0" animBg="1"/>
      <p:bldP spid="7" grpId="1" animBg="1"/>
      <p:bldP spid="8" grpId="0" animBg="1"/>
      <p:bldP spid="8" grpId="1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442142" y="366125"/>
            <a:ext cx="330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协商议政新局面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9E830B-71A0-45B3-A991-B92721F4718A}"/>
              </a:ext>
            </a:extLst>
          </p:cNvPr>
          <p:cNvSpPr txBox="1">
            <a:spLocks/>
          </p:cNvSpPr>
          <p:nvPr/>
        </p:nvSpPr>
        <p:spPr>
          <a:xfrm>
            <a:off x="1238255" y="3480733"/>
            <a:ext cx="4268236" cy="185905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把围绕“十三五”规划制定和实施献计出力作为工作主线，就规划制定用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个月时间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密集开展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56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次议政活动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9ADBD1C-4012-4F49-BB60-B5E4B9B17FDB}"/>
              </a:ext>
            </a:extLst>
          </p:cNvPr>
          <p:cNvSpPr/>
          <p:nvPr/>
        </p:nvSpPr>
        <p:spPr>
          <a:xfrm>
            <a:off x="4567377" y="151821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70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透过数字看成果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CE06539-A95C-48FA-AB2C-230B4265F8DB}"/>
              </a:ext>
            </a:extLst>
          </p:cNvPr>
          <p:cNvGrpSpPr/>
          <p:nvPr/>
        </p:nvGrpSpPr>
        <p:grpSpPr>
          <a:xfrm>
            <a:off x="3432912" y="1810601"/>
            <a:ext cx="5159545" cy="3685"/>
            <a:chOff x="3432912" y="1810601"/>
            <a:chExt cx="5159545" cy="368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033892CF-D9CB-4902-B5A2-626F6476C028}"/>
                </a:ext>
              </a:extLst>
            </p:cNvPr>
            <p:cNvCxnSpPr/>
            <p:nvPr/>
          </p:nvCxnSpPr>
          <p:spPr>
            <a:xfrm>
              <a:off x="7624624" y="1810601"/>
              <a:ext cx="967833" cy="3685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132072D-25D3-4AB3-95EA-56485C57E6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2912" y="1810601"/>
              <a:ext cx="101046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59D679FB-7478-4866-ADC0-7C83D39C0A02}"/>
              </a:ext>
            </a:extLst>
          </p:cNvPr>
          <p:cNvSpPr txBox="1">
            <a:spLocks/>
          </p:cNvSpPr>
          <p:nvPr/>
        </p:nvSpPr>
        <p:spPr>
          <a:xfrm>
            <a:off x="6830372" y="3577432"/>
            <a:ext cx="4004018" cy="17623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紧扣深化供给侧结构性改革，分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深入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个省区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调研。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F57A352-1193-4EB3-97D7-53EBBFDDBB7C}"/>
              </a:ext>
            </a:extLst>
          </p:cNvPr>
          <p:cNvGrpSpPr/>
          <p:nvPr/>
        </p:nvGrpSpPr>
        <p:grpSpPr>
          <a:xfrm>
            <a:off x="926757" y="2545608"/>
            <a:ext cx="4942701" cy="2965507"/>
            <a:chOff x="1187146" y="2545608"/>
            <a:chExt cx="4269480" cy="2965507"/>
          </a:xfrm>
        </p:grpSpPr>
        <p:sp>
          <p:nvSpPr>
            <p:cNvPr id="10" name="矩形: 折角 9">
              <a:extLst>
                <a:ext uri="{FF2B5EF4-FFF2-40B4-BE49-F238E27FC236}">
                  <a16:creationId xmlns:a16="http://schemas.microsoft.com/office/drawing/2014/main" id="{714119A2-01E5-48D0-849D-C7938EA69B5F}"/>
                </a:ext>
              </a:extLst>
            </p:cNvPr>
            <p:cNvSpPr/>
            <p:nvPr/>
          </p:nvSpPr>
          <p:spPr>
            <a:xfrm>
              <a:off x="1210962" y="2970151"/>
              <a:ext cx="4224318" cy="2540964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rgbClr val="D70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D9A58B5C-F217-4DD2-AE70-2665A2740495}"/>
                </a:ext>
              </a:extLst>
            </p:cNvPr>
            <p:cNvSpPr/>
            <p:nvPr/>
          </p:nvSpPr>
          <p:spPr>
            <a:xfrm>
              <a:off x="1187146" y="2545608"/>
              <a:ext cx="4269480" cy="58477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数字一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8570144-B8CA-4085-90D5-4495285288C4}"/>
              </a:ext>
            </a:extLst>
          </p:cNvPr>
          <p:cNvGrpSpPr/>
          <p:nvPr/>
        </p:nvGrpSpPr>
        <p:grpSpPr>
          <a:xfrm>
            <a:off x="6471598" y="2490136"/>
            <a:ext cx="4634641" cy="2983601"/>
            <a:chOff x="1187146" y="2545608"/>
            <a:chExt cx="4269480" cy="298360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9B78A07A-7C88-4033-B168-8D00B424C419}"/>
                </a:ext>
              </a:extLst>
            </p:cNvPr>
            <p:cNvSpPr/>
            <p:nvPr/>
          </p:nvSpPr>
          <p:spPr>
            <a:xfrm>
              <a:off x="1187146" y="2545608"/>
              <a:ext cx="4269480" cy="58477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数字二</a:t>
              </a:r>
            </a:p>
          </p:txBody>
        </p:sp>
        <p:sp>
          <p:nvSpPr>
            <p:cNvPr id="14" name="矩形: 折角 13">
              <a:extLst>
                <a:ext uri="{FF2B5EF4-FFF2-40B4-BE49-F238E27FC236}">
                  <a16:creationId xmlns:a16="http://schemas.microsoft.com/office/drawing/2014/main" id="{17C2B2B2-AB5F-4F91-A7B1-59DD28409B66}"/>
                </a:ext>
              </a:extLst>
            </p:cNvPr>
            <p:cNvSpPr/>
            <p:nvPr/>
          </p:nvSpPr>
          <p:spPr>
            <a:xfrm>
              <a:off x="1210962" y="2970150"/>
              <a:ext cx="4226011" cy="2559059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rgbClr val="D70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957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442142" y="366125"/>
            <a:ext cx="330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协商议政新局面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553C032-3150-46E0-A89F-00FDF6E54260}"/>
              </a:ext>
            </a:extLst>
          </p:cNvPr>
          <p:cNvSpPr/>
          <p:nvPr/>
        </p:nvSpPr>
        <p:spPr>
          <a:xfrm>
            <a:off x="4567377" y="151821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70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透过数字看成果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01ED723-263C-4815-9722-DFA582F63955}"/>
              </a:ext>
            </a:extLst>
          </p:cNvPr>
          <p:cNvGrpSpPr/>
          <p:nvPr/>
        </p:nvGrpSpPr>
        <p:grpSpPr>
          <a:xfrm>
            <a:off x="3432912" y="1810601"/>
            <a:ext cx="5159545" cy="3685"/>
            <a:chOff x="3432912" y="1810601"/>
            <a:chExt cx="5159545" cy="3685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1932FAD2-49E1-4688-8C1A-0323D415160A}"/>
                </a:ext>
              </a:extLst>
            </p:cNvPr>
            <p:cNvCxnSpPr/>
            <p:nvPr/>
          </p:nvCxnSpPr>
          <p:spPr>
            <a:xfrm>
              <a:off x="7624624" y="1810601"/>
              <a:ext cx="967833" cy="3685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6E795EEE-7411-4B8B-A23D-C9E0E10700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2912" y="1810601"/>
              <a:ext cx="101046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3DEA0457-1824-40B0-A1E7-54832A9B5687}"/>
              </a:ext>
            </a:extLst>
          </p:cNvPr>
          <p:cNvSpPr/>
          <p:nvPr/>
        </p:nvSpPr>
        <p:spPr>
          <a:xfrm>
            <a:off x="1366237" y="3581237"/>
            <a:ext cx="42362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坚持支持改革、服务改革，共开展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185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视察调研和协商议政活动，报送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份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专题报告和信息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4644389-D7DA-4437-BEDF-6C59CFAAB2C4}"/>
              </a:ext>
            </a:extLst>
          </p:cNvPr>
          <p:cNvSpPr/>
          <p:nvPr/>
        </p:nvSpPr>
        <p:spPr>
          <a:xfrm>
            <a:off x="6607138" y="3217757"/>
            <a:ext cx="4328592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针对东北三省工业转型升级难点问题，由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位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副主席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带队，分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个子课题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，深入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个市地、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87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家企业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座谈讨论，形成专题报告，并召开专题协商会集中提出建议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53D1406-D29E-439F-9EB0-487A7899E793}"/>
              </a:ext>
            </a:extLst>
          </p:cNvPr>
          <p:cNvGrpSpPr/>
          <p:nvPr/>
        </p:nvGrpSpPr>
        <p:grpSpPr>
          <a:xfrm>
            <a:off x="926757" y="2545608"/>
            <a:ext cx="4942701" cy="2965507"/>
            <a:chOff x="1187146" y="2545608"/>
            <a:chExt cx="4269480" cy="2965507"/>
          </a:xfrm>
        </p:grpSpPr>
        <p:sp>
          <p:nvSpPr>
            <p:cNvPr id="10" name="矩形: 折角 9">
              <a:extLst>
                <a:ext uri="{FF2B5EF4-FFF2-40B4-BE49-F238E27FC236}">
                  <a16:creationId xmlns:a16="http://schemas.microsoft.com/office/drawing/2014/main" id="{653FD710-1E18-47B6-B8B9-9321A75311BA}"/>
                </a:ext>
              </a:extLst>
            </p:cNvPr>
            <p:cNvSpPr/>
            <p:nvPr/>
          </p:nvSpPr>
          <p:spPr>
            <a:xfrm>
              <a:off x="1210962" y="2970151"/>
              <a:ext cx="4224318" cy="2540964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rgbClr val="D70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6ED0D3EB-91AE-4BE1-9210-FFB5151553FC}"/>
                </a:ext>
              </a:extLst>
            </p:cNvPr>
            <p:cNvSpPr/>
            <p:nvPr/>
          </p:nvSpPr>
          <p:spPr>
            <a:xfrm>
              <a:off x="1187146" y="2545608"/>
              <a:ext cx="4269480" cy="58477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数字三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2067B75-439B-418B-97A2-3967DB3161E2}"/>
              </a:ext>
            </a:extLst>
          </p:cNvPr>
          <p:cNvGrpSpPr/>
          <p:nvPr/>
        </p:nvGrpSpPr>
        <p:grpSpPr>
          <a:xfrm>
            <a:off x="6471598" y="2490136"/>
            <a:ext cx="4634641" cy="2983601"/>
            <a:chOff x="1187146" y="2545608"/>
            <a:chExt cx="4269480" cy="298360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08218831-9A54-48A8-A957-9A8593204B99}"/>
                </a:ext>
              </a:extLst>
            </p:cNvPr>
            <p:cNvSpPr/>
            <p:nvPr/>
          </p:nvSpPr>
          <p:spPr>
            <a:xfrm>
              <a:off x="1187146" y="2545608"/>
              <a:ext cx="4269480" cy="58477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数字四</a:t>
              </a:r>
            </a:p>
          </p:txBody>
        </p:sp>
        <p:sp>
          <p:nvSpPr>
            <p:cNvPr id="14" name="矩形: 折角 13">
              <a:extLst>
                <a:ext uri="{FF2B5EF4-FFF2-40B4-BE49-F238E27FC236}">
                  <a16:creationId xmlns:a16="http://schemas.microsoft.com/office/drawing/2014/main" id="{D70DA4D5-41B5-43EB-A05F-EF40BB627C63}"/>
                </a:ext>
              </a:extLst>
            </p:cNvPr>
            <p:cNvSpPr/>
            <p:nvPr/>
          </p:nvSpPr>
          <p:spPr>
            <a:xfrm>
              <a:off x="1210962" y="2970150"/>
              <a:ext cx="4226011" cy="2559059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rgbClr val="D70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90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442142" y="366125"/>
            <a:ext cx="330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协商议政新局面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78F54F-EAEC-487B-BB5C-C9A07C5F3650}"/>
              </a:ext>
            </a:extLst>
          </p:cNvPr>
          <p:cNvSpPr/>
          <p:nvPr/>
        </p:nvSpPr>
        <p:spPr>
          <a:xfrm>
            <a:off x="4567377" y="151821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70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透过数字看成果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8CFEFE4-140E-4B29-A0A8-C7E55430E182}"/>
              </a:ext>
            </a:extLst>
          </p:cNvPr>
          <p:cNvGrpSpPr/>
          <p:nvPr/>
        </p:nvGrpSpPr>
        <p:grpSpPr>
          <a:xfrm>
            <a:off x="3432912" y="1810601"/>
            <a:ext cx="5159545" cy="3685"/>
            <a:chOff x="3432912" y="1810601"/>
            <a:chExt cx="5159545" cy="3685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75DCF32B-BD42-4057-A909-8F6E62892B05}"/>
                </a:ext>
              </a:extLst>
            </p:cNvPr>
            <p:cNvCxnSpPr/>
            <p:nvPr/>
          </p:nvCxnSpPr>
          <p:spPr>
            <a:xfrm>
              <a:off x="7624624" y="1810601"/>
              <a:ext cx="967833" cy="3685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DD0FDF26-C253-4DF6-9431-006B3309F5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2912" y="1810601"/>
              <a:ext cx="101046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CB15E18-AB62-4A6E-9EB9-FBF8F8FA70F9}"/>
              </a:ext>
            </a:extLst>
          </p:cNvPr>
          <p:cNvGrpSpPr/>
          <p:nvPr/>
        </p:nvGrpSpPr>
        <p:grpSpPr>
          <a:xfrm>
            <a:off x="926757" y="2545608"/>
            <a:ext cx="4942701" cy="2965507"/>
            <a:chOff x="1187146" y="2545608"/>
            <a:chExt cx="4269480" cy="2965507"/>
          </a:xfrm>
        </p:grpSpPr>
        <p:sp>
          <p:nvSpPr>
            <p:cNvPr id="8" name="矩形: 折角 7">
              <a:extLst>
                <a:ext uri="{FF2B5EF4-FFF2-40B4-BE49-F238E27FC236}">
                  <a16:creationId xmlns:a16="http://schemas.microsoft.com/office/drawing/2014/main" id="{4726D097-665B-4D6B-8655-C74B805D8147}"/>
                </a:ext>
              </a:extLst>
            </p:cNvPr>
            <p:cNvSpPr/>
            <p:nvPr/>
          </p:nvSpPr>
          <p:spPr>
            <a:xfrm>
              <a:off x="1210962" y="2970151"/>
              <a:ext cx="4224318" cy="2540964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rgbClr val="D70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E985828F-A05B-481D-A4A4-8E4B86273051}"/>
                </a:ext>
              </a:extLst>
            </p:cNvPr>
            <p:cNvSpPr/>
            <p:nvPr/>
          </p:nvSpPr>
          <p:spPr>
            <a:xfrm>
              <a:off x="1187146" y="2545608"/>
              <a:ext cx="4269480" cy="58477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数字五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EBE0BC4-D07F-4751-8592-30372D95EBDF}"/>
              </a:ext>
            </a:extLst>
          </p:cNvPr>
          <p:cNvGrpSpPr/>
          <p:nvPr/>
        </p:nvGrpSpPr>
        <p:grpSpPr>
          <a:xfrm>
            <a:off x="6471598" y="2490136"/>
            <a:ext cx="4890418" cy="2983601"/>
            <a:chOff x="1187146" y="2545608"/>
            <a:chExt cx="4269480" cy="2983601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1BA7A296-CDB6-48B7-BEC4-62246293458D}"/>
                </a:ext>
              </a:extLst>
            </p:cNvPr>
            <p:cNvSpPr/>
            <p:nvPr/>
          </p:nvSpPr>
          <p:spPr>
            <a:xfrm>
              <a:off x="1187146" y="2545608"/>
              <a:ext cx="4269480" cy="58477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数字六</a:t>
              </a:r>
            </a:p>
          </p:txBody>
        </p:sp>
        <p:sp>
          <p:nvSpPr>
            <p:cNvPr id="12" name="矩形: 折角 11">
              <a:extLst>
                <a:ext uri="{FF2B5EF4-FFF2-40B4-BE49-F238E27FC236}">
                  <a16:creationId xmlns:a16="http://schemas.microsoft.com/office/drawing/2014/main" id="{776C81D4-3DDE-4326-9906-808FE588AA50}"/>
                </a:ext>
              </a:extLst>
            </p:cNvPr>
            <p:cNvSpPr/>
            <p:nvPr/>
          </p:nvSpPr>
          <p:spPr>
            <a:xfrm>
              <a:off x="1210962" y="2970150"/>
              <a:ext cx="4226011" cy="2559059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rgbClr val="D70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AE8EC879-35C5-4EBF-B993-29B3B1E2827E}"/>
              </a:ext>
            </a:extLst>
          </p:cNvPr>
          <p:cNvSpPr/>
          <p:nvPr/>
        </p:nvSpPr>
        <p:spPr>
          <a:xfrm>
            <a:off x="1235836" y="4009800"/>
            <a:ext cx="43941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开展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171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视察调研和协商议政活动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1B877C9-F741-4227-B728-6FBCD8E0FFE1}"/>
              </a:ext>
            </a:extLst>
          </p:cNvPr>
          <p:cNvSpPr/>
          <p:nvPr/>
        </p:nvSpPr>
        <p:spPr>
          <a:xfrm>
            <a:off x="6619490" y="3251515"/>
            <a:ext cx="447687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专题议政性常委会议由每年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增加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次，专题协商会由每年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增加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到至少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次，创建双周协商座谈会制度，共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举办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，已成为政协协商民主经常性平台和重要品牌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811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442142" y="366125"/>
            <a:ext cx="330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协商议政新局面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858E19A-2AE8-4284-BD45-31DA1D8C0E97}"/>
              </a:ext>
            </a:extLst>
          </p:cNvPr>
          <p:cNvSpPr/>
          <p:nvPr/>
        </p:nvSpPr>
        <p:spPr>
          <a:xfrm>
            <a:off x="4567377" y="151821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70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透过数字看成果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92390E6-63E8-4FC7-9386-937E59DA1B7B}"/>
              </a:ext>
            </a:extLst>
          </p:cNvPr>
          <p:cNvGrpSpPr/>
          <p:nvPr/>
        </p:nvGrpSpPr>
        <p:grpSpPr>
          <a:xfrm>
            <a:off x="3432912" y="1810601"/>
            <a:ext cx="5159545" cy="3685"/>
            <a:chOff x="3432912" y="1810601"/>
            <a:chExt cx="5159545" cy="3685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E923404-A480-47F2-9AFB-E7B8AD965453}"/>
                </a:ext>
              </a:extLst>
            </p:cNvPr>
            <p:cNvCxnSpPr/>
            <p:nvPr/>
          </p:nvCxnSpPr>
          <p:spPr>
            <a:xfrm>
              <a:off x="7624624" y="1810601"/>
              <a:ext cx="967833" cy="3685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AE516ADD-7C85-44C6-8797-CCB48A79E8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2912" y="1810601"/>
              <a:ext cx="101046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2F9CF9E-5A73-439E-82AB-1861C40604E9}"/>
              </a:ext>
            </a:extLst>
          </p:cNvPr>
          <p:cNvGrpSpPr/>
          <p:nvPr/>
        </p:nvGrpSpPr>
        <p:grpSpPr>
          <a:xfrm>
            <a:off x="926757" y="2545608"/>
            <a:ext cx="4942701" cy="2965507"/>
            <a:chOff x="1187146" y="2545608"/>
            <a:chExt cx="4269480" cy="2965507"/>
          </a:xfrm>
        </p:grpSpPr>
        <p:sp>
          <p:nvSpPr>
            <p:cNvPr id="8" name="矩形: 折角 7">
              <a:extLst>
                <a:ext uri="{FF2B5EF4-FFF2-40B4-BE49-F238E27FC236}">
                  <a16:creationId xmlns:a16="http://schemas.microsoft.com/office/drawing/2014/main" id="{5DEB45A6-49ED-455A-A2B8-41BAE0EE1AD4}"/>
                </a:ext>
              </a:extLst>
            </p:cNvPr>
            <p:cNvSpPr/>
            <p:nvPr/>
          </p:nvSpPr>
          <p:spPr>
            <a:xfrm>
              <a:off x="1210962" y="2970151"/>
              <a:ext cx="4224318" cy="2540964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rgbClr val="D70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56E69AF-B437-4C2A-B91C-56A3199D6B90}"/>
                </a:ext>
              </a:extLst>
            </p:cNvPr>
            <p:cNvSpPr/>
            <p:nvPr/>
          </p:nvSpPr>
          <p:spPr>
            <a:xfrm>
              <a:off x="1187146" y="2545608"/>
              <a:ext cx="4269480" cy="58477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数字七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5E88EEE-C110-4FD9-8A53-695CDDDAC300}"/>
              </a:ext>
            </a:extLst>
          </p:cNvPr>
          <p:cNvGrpSpPr/>
          <p:nvPr/>
        </p:nvGrpSpPr>
        <p:grpSpPr>
          <a:xfrm>
            <a:off x="6471598" y="2490136"/>
            <a:ext cx="4890418" cy="2983601"/>
            <a:chOff x="1187146" y="2545608"/>
            <a:chExt cx="4269480" cy="2983601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FA755DA-0E7F-4A7D-BE83-B2A33220682A}"/>
                </a:ext>
              </a:extLst>
            </p:cNvPr>
            <p:cNvSpPr/>
            <p:nvPr/>
          </p:nvSpPr>
          <p:spPr>
            <a:xfrm>
              <a:off x="1187146" y="2545608"/>
              <a:ext cx="4269480" cy="58477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数字八</a:t>
              </a:r>
            </a:p>
          </p:txBody>
        </p:sp>
        <p:sp>
          <p:nvSpPr>
            <p:cNvPr id="12" name="矩形: 折角 11">
              <a:extLst>
                <a:ext uri="{FF2B5EF4-FFF2-40B4-BE49-F238E27FC236}">
                  <a16:creationId xmlns:a16="http://schemas.microsoft.com/office/drawing/2014/main" id="{295ACCE7-BF16-4ED3-A247-4E16BDF4DD19}"/>
                </a:ext>
              </a:extLst>
            </p:cNvPr>
            <p:cNvSpPr/>
            <p:nvPr/>
          </p:nvSpPr>
          <p:spPr>
            <a:xfrm>
              <a:off x="1210962" y="2970150"/>
              <a:ext cx="4226011" cy="2559059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rgbClr val="D70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88CA8E5C-88BF-470F-9C50-50345AD1EA37}"/>
              </a:ext>
            </a:extLst>
          </p:cNvPr>
          <p:cNvSpPr/>
          <p:nvPr/>
        </p:nvSpPr>
        <p:spPr>
          <a:xfrm>
            <a:off x="1181093" y="3732928"/>
            <a:ext cx="411995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参加各类视察考察调研、协商会议活动的委员共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1635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2.85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万人次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36A88D6-70E4-415E-BB92-B646D23069D1}"/>
              </a:ext>
            </a:extLst>
          </p:cNvPr>
          <p:cNvSpPr/>
          <p:nvPr/>
        </p:nvSpPr>
        <p:spPr>
          <a:xfrm>
            <a:off x="6779740" y="3666186"/>
            <a:ext cx="42311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视察调研的监督性议题由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项占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11%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，发展到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项占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28%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838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442142" y="366125"/>
            <a:ext cx="330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协商议政新局面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D9EDF6B-0514-42FA-BF78-CE6292082321}"/>
              </a:ext>
            </a:extLst>
          </p:cNvPr>
          <p:cNvSpPr/>
          <p:nvPr/>
        </p:nvSpPr>
        <p:spPr>
          <a:xfrm>
            <a:off x="4567377" y="151821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70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透过数字看成果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F4F8D5F-3C36-49FD-ADF1-62D4308C88E0}"/>
              </a:ext>
            </a:extLst>
          </p:cNvPr>
          <p:cNvGrpSpPr/>
          <p:nvPr/>
        </p:nvGrpSpPr>
        <p:grpSpPr>
          <a:xfrm>
            <a:off x="3432912" y="1810601"/>
            <a:ext cx="5159545" cy="3685"/>
            <a:chOff x="3432912" y="1810601"/>
            <a:chExt cx="5159545" cy="3685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47F67C74-FF7B-440C-A67B-C64CE3E96514}"/>
                </a:ext>
              </a:extLst>
            </p:cNvPr>
            <p:cNvCxnSpPr/>
            <p:nvPr/>
          </p:nvCxnSpPr>
          <p:spPr>
            <a:xfrm>
              <a:off x="7624624" y="1810601"/>
              <a:ext cx="967833" cy="3685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E014165E-457B-4EA8-A5A3-AE132FE30D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2912" y="1810601"/>
              <a:ext cx="101046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8865C3A-7678-4414-A501-01504683D185}"/>
              </a:ext>
            </a:extLst>
          </p:cNvPr>
          <p:cNvGrpSpPr/>
          <p:nvPr/>
        </p:nvGrpSpPr>
        <p:grpSpPr>
          <a:xfrm>
            <a:off x="926757" y="2545608"/>
            <a:ext cx="4942701" cy="2965507"/>
            <a:chOff x="1187146" y="2545608"/>
            <a:chExt cx="4269480" cy="2965507"/>
          </a:xfrm>
        </p:grpSpPr>
        <p:sp>
          <p:nvSpPr>
            <p:cNvPr id="8" name="矩形: 折角 7">
              <a:extLst>
                <a:ext uri="{FF2B5EF4-FFF2-40B4-BE49-F238E27FC236}">
                  <a16:creationId xmlns:a16="http://schemas.microsoft.com/office/drawing/2014/main" id="{6A38A76A-15ED-4CE3-A510-D5A6BE6B2A89}"/>
                </a:ext>
              </a:extLst>
            </p:cNvPr>
            <p:cNvSpPr/>
            <p:nvPr/>
          </p:nvSpPr>
          <p:spPr>
            <a:xfrm>
              <a:off x="1210962" y="2970151"/>
              <a:ext cx="4224318" cy="2540964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rgbClr val="D70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05558D36-2BF0-4346-B6ED-F50773C52270}"/>
                </a:ext>
              </a:extLst>
            </p:cNvPr>
            <p:cNvSpPr/>
            <p:nvPr/>
          </p:nvSpPr>
          <p:spPr>
            <a:xfrm>
              <a:off x="1187146" y="2545608"/>
              <a:ext cx="4269480" cy="58477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数字九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5509C6B-6C5A-4EC3-A9DF-37E6A6428020}"/>
              </a:ext>
            </a:extLst>
          </p:cNvPr>
          <p:cNvGrpSpPr/>
          <p:nvPr/>
        </p:nvGrpSpPr>
        <p:grpSpPr>
          <a:xfrm>
            <a:off x="6471598" y="2490136"/>
            <a:ext cx="4890418" cy="2983601"/>
            <a:chOff x="1187146" y="2545608"/>
            <a:chExt cx="4269480" cy="2983601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BB53F214-ECFD-438D-8AD8-9570AEEC0395}"/>
                </a:ext>
              </a:extLst>
            </p:cNvPr>
            <p:cNvSpPr/>
            <p:nvPr/>
          </p:nvSpPr>
          <p:spPr>
            <a:xfrm>
              <a:off x="1187146" y="2545608"/>
              <a:ext cx="4269480" cy="58477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数字十</a:t>
              </a:r>
            </a:p>
          </p:txBody>
        </p:sp>
        <p:sp>
          <p:nvSpPr>
            <p:cNvPr id="12" name="矩形: 折角 11">
              <a:extLst>
                <a:ext uri="{FF2B5EF4-FFF2-40B4-BE49-F238E27FC236}">
                  <a16:creationId xmlns:a16="http://schemas.microsoft.com/office/drawing/2014/main" id="{E362C7D5-F8F5-48DD-B6B9-1757060C96C9}"/>
                </a:ext>
              </a:extLst>
            </p:cNvPr>
            <p:cNvSpPr/>
            <p:nvPr/>
          </p:nvSpPr>
          <p:spPr>
            <a:xfrm>
              <a:off x="1210962" y="2970150"/>
              <a:ext cx="4226011" cy="2559059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rgbClr val="D70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C06C55CE-9315-417F-8BC1-63C8A4BBF16D}"/>
              </a:ext>
            </a:extLst>
          </p:cNvPr>
          <p:cNvSpPr/>
          <p:nvPr/>
        </p:nvSpPr>
        <p:spPr>
          <a:xfrm>
            <a:off x="1051267" y="4136080"/>
            <a:ext cx="48606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共组织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个团组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出访，接待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个团组来访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C9E9FEA-3C98-4864-9D83-6880F5A19029}"/>
              </a:ext>
            </a:extLst>
          </p:cNvPr>
          <p:cNvSpPr/>
          <p:nvPr/>
        </p:nvSpPr>
        <p:spPr>
          <a:xfrm>
            <a:off x="6831022" y="3750756"/>
            <a:ext cx="4171569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全国政协现与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149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个国家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292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个机构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15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个国际性或区域性组织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建立了联系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995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442142" y="366125"/>
            <a:ext cx="330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协商议政新局面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CF55219-3BCA-44BA-8709-7BD00274AA02}"/>
              </a:ext>
            </a:extLst>
          </p:cNvPr>
          <p:cNvSpPr/>
          <p:nvPr/>
        </p:nvSpPr>
        <p:spPr>
          <a:xfrm>
            <a:off x="4567377" y="151821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70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透过数字看成果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AEA4CB6-3683-481C-B18B-7ADA1A6B666C}"/>
              </a:ext>
            </a:extLst>
          </p:cNvPr>
          <p:cNvGrpSpPr/>
          <p:nvPr/>
        </p:nvGrpSpPr>
        <p:grpSpPr>
          <a:xfrm>
            <a:off x="3432912" y="1810601"/>
            <a:ext cx="5159545" cy="3685"/>
            <a:chOff x="3432912" y="1810601"/>
            <a:chExt cx="5159545" cy="3685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BB60595D-CF4A-4862-AB0B-AF987A0AA058}"/>
                </a:ext>
              </a:extLst>
            </p:cNvPr>
            <p:cNvCxnSpPr/>
            <p:nvPr/>
          </p:nvCxnSpPr>
          <p:spPr>
            <a:xfrm>
              <a:off x="7624624" y="1810601"/>
              <a:ext cx="967833" cy="3685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E2E85B7-5996-48FF-8B19-E31E4675B95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2912" y="1810601"/>
              <a:ext cx="101046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9FC3AF6-7D7D-4DA9-BEF6-88ED70F137A3}"/>
              </a:ext>
            </a:extLst>
          </p:cNvPr>
          <p:cNvGrpSpPr/>
          <p:nvPr/>
        </p:nvGrpSpPr>
        <p:grpSpPr>
          <a:xfrm>
            <a:off x="758606" y="2557964"/>
            <a:ext cx="3516619" cy="2965507"/>
            <a:chOff x="1187146" y="2545608"/>
            <a:chExt cx="4269480" cy="2965507"/>
          </a:xfrm>
        </p:grpSpPr>
        <p:sp>
          <p:nvSpPr>
            <p:cNvPr id="8" name="矩形: 折角 7">
              <a:extLst>
                <a:ext uri="{FF2B5EF4-FFF2-40B4-BE49-F238E27FC236}">
                  <a16:creationId xmlns:a16="http://schemas.microsoft.com/office/drawing/2014/main" id="{C1F72DA8-0FD2-4008-B149-606FA4863B99}"/>
                </a:ext>
              </a:extLst>
            </p:cNvPr>
            <p:cNvSpPr/>
            <p:nvPr/>
          </p:nvSpPr>
          <p:spPr>
            <a:xfrm>
              <a:off x="1210962" y="2970151"/>
              <a:ext cx="4224318" cy="2540964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rgbClr val="D70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75152883-927F-4D49-9941-2E7496214AF7}"/>
                </a:ext>
              </a:extLst>
            </p:cNvPr>
            <p:cNvSpPr/>
            <p:nvPr/>
          </p:nvSpPr>
          <p:spPr>
            <a:xfrm>
              <a:off x="1187146" y="2545608"/>
              <a:ext cx="4269480" cy="58477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数字十一</a:t>
              </a: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0BF25237-5110-472D-92C4-B5AD188F2DC2}"/>
              </a:ext>
            </a:extLst>
          </p:cNvPr>
          <p:cNvSpPr/>
          <p:nvPr/>
        </p:nvSpPr>
        <p:spPr>
          <a:xfrm>
            <a:off x="1100475" y="3482793"/>
            <a:ext cx="28040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制定修订委员履职工作规则、双周协商座谈会工作规则、各专委会工作指南等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项制度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2916153-A406-4361-94B0-459A0EC4FFBC}"/>
              </a:ext>
            </a:extLst>
          </p:cNvPr>
          <p:cNvGrpSpPr/>
          <p:nvPr/>
        </p:nvGrpSpPr>
        <p:grpSpPr>
          <a:xfrm>
            <a:off x="7920804" y="2549183"/>
            <a:ext cx="3516619" cy="2965507"/>
            <a:chOff x="1187146" y="2545608"/>
            <a:chExt cx="4269480" cy="2965507"/>
          </a:xfrm>
        </p:grpSpPr>
        <p:sp>
          <p:nvSpPr>
            <p:cNvPr id="12" name="矩形: 折角 11">
              <a:extLst>
                <a:ext uri="{FF2B5EF4-FFF2-40B4-BE49-F238E27FC236}">
                  <a16:creationId xmlns:a16="http://schemas.microsoft.com/office/drawing/2014/main" id="{354FC290-4BA3-46DC-A2AB-CC2A247A4130}"/>
                </a:ext>
              </a:extLst>
            </p:cNvPr>
            <p:cNvSpPr/>
            <p:nvPr/>
          </p:nvSpPr>
          <p:spPr>
            <a:xfrm>
              <a:off x="1210962" y="2970151"/>
              <a:ext cx="4224318" cy="2540964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rgbClr val="D70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3B42595-7C9E-48A9-8A56-5CD16ABBD623}"/>
                </a:ext>
              </a:extLst>
            </p:cNvPr>
            <p:cNvSpPr/>
            <p:nvPr/>
          </p:nvSpPr>
          <p:spPr>
            <a:xfrm>
              <a:off x="1187146" y="2545608"/>
              <a:ext cx="4269480" cy="58477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数字十三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B45DD33-4E0C-4F30-9B26-44B8CCC999C7}"/>
              </a:ext>
            </a:extLst>
          </p:cNvPr>
          <p:cNvGrpSpPr/>
          <p:nvPr/>
        </p:nvGrpSpPr>
        <p:grpSpPr>
          <a:xfrm>
            <a:off x="4337690" y="2565743"/>
            <a:ext cx="3516619" cy="2965507"/>
            <a:chOff x="1187146" y="2545608"/>
            <a:chExt cx="4269480" cy="2965507"/>
          </a:xfrm>
        </p:grpSpPr>
        <p:sp>
          <p:nvSpPr>
            <p:cNvPr id="15" name="矩形: 折角 14">
              <a:extLst>
                <a:ext uri="{FF2B5EF4-FFF2-40B4-BE49-F238E27FC236}">
                  <a16:creationId xmlns:a16="http://schemas.microsoft.com/office/drawing/2014/main" id="{9A389861-6EA8-402B-8A36-EE444A4B23A7}"/>
                </a:ext>
              </a:extLst>
            </p:cNvPr>
            <p:cNvSpPr/>
            <p:nvPr/>
          </p:nvSpPr>
          <p:spPr>
            <a:xfrm>
              <a:off x="1210962" y="2970151"/>
              <a:ext cx="4224318" cy="2540964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rgbClr val="D70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BBE8C627-2586-4061-9BF1-B768004ABE7F}"/>
                </a:ext>
              </a:extLst>
            </p:cNvPr>
            <p:cNvSpPr/>
            <p:nvPr/>
          </p:nvSpPr>
          <p:spPr>
            <a:xfrm>
              <a:off x="1187146" y="2545608"/>
              <a:ext cx="4269480" cy="58477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数字十二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DA17BBD0-D61E-491A-BB86-A4CBCEF09B09}"/>
              </a:ext>
            </a:extLst>
          </p:cNvPr>
          <p:cNvSpPr/>
          <p:nvPr/>
        </p:nvSpPr>
        <p:spPr>
          <a:xfrm>
            <a:off x="4663902" y="3616275"/>
            <a:ext cx="2846677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共收到提案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万件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     立案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万件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办复率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99%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A761408-424A-4E32-A22D-12228E3624D8}"/>
              </a:ext>
            </a:extLst>
          </p:cNvPr>
          <p:cNvSpPr/>
          <p:nvPr/>
        </p:nvSpPr>
        <p:spPr>
          <a:xfrm>
            <a:off x="8152081" y="3615815"/>
            <a:ext cx="2837919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举办委员特别是新任委员学习研讨班、报告会等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次，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万余人次参加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825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442142" y="366125"/>
            <a:ext cx="330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协商议政新局面</a:t>
            </a:r>
          </a:p>
        </p:txBody>
      </p:sp>
      <p:grpSp>
        <p:nvGrpSpPr>
          <p:cNvPr id="3" name="3a0eca21-7d64-4ea3-a2ac-d055ba980b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EA9868A-8B85-4171-A3EC-4F6E0A73FBA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 flipH="1">
            <a:off x="949676" y="2056160"/>
            <a:ext cx="10219037" cy="4356451"/>
            <a:chOff x="678170" y="1573213"/>
            <a:chExt cx="10842319" cy="4667250"/>
          </a:xfrm>
        </p:grpSpPr>
        <p:grpSp>
          <p:nvGrpSpPr>
            <p:cNvPr id="4" name="ïṥ1îḓé">
              <a:extLst>
                <a:ext uri="{FF2B5EF4-FFF2-40B4-BE49-F238E27FC236}">
                  <a16:creationId xmlns:a16="http://schemas.microsoft.com/office/drawing/2014/main" id="{F25F7574-ABDD-4DE3-AE02-576DAF26C897}"/>
                </a:ext>
              </a:extLst>
            </p:cNvPr>
            <p:cNvGrpSpPr/>
            <p:nvPr/>
          </p:nvGrpSpPr>
          <p:grpSpPr>
            <a:xfrm>
              <a:off x="4241006" y="1573213"/>
              <a:ext cx="3709988" cy="3713163"/>
              <a:chOff x="4241006" y="1573213"/>
              <a:chExt cx="3709988" cy="3713163"/>
            </a:xfrm>
          </p:grpSpPr>
          <p:sp>
            <p:nvSpPr>
              <p:cNvPr id="35" name="ïśḻîḍé">
                <a:extLst>
                  <a:ext uri="{FF2B5EF4-FFF2-40B4-BE49-F238E27FC236}">
                    <a16:creationId xmlns:a16="http://schemas.microsoft.com/office/drawing/2014/main" id="{552DE725-EAA5-42D7-B65A-38F4DC6CFA8E}"/>
                  </a:ext>
                </a:extLst>
              </p:cNvPr>
              <p:cNvSpPr/>
              <p:nvPr/>
            </p:nvSpPr>
            <p:spPr bwMode="auto">
              <a:xfrm>
                <a:off x="6095206" y="1573213"/>
                <a:ext cx="1855788" cy="3713163"/>
              </a:xfrm>
              <a:custGeom>
                <a:avLst/>
                <a:gdLst>
                  <a:gd name="connsiteX0" fmla="*/ 0 w 1855788"/>
                  <a:gd name="connsiteY0" fmla="*/ 0 h 3713163"/>
                  <a:gd name="connsiteX1" fmla="*/ 1855788 w 1855788"/>
                  <a:gd name="connsiteY1" fmla="*/ 1856410 h 3713163"/>
                  <a:gd name="connsiteX2" fmla="*/ 0 w 1855788"/>
                  <a:gd name="connsiteY2" fmla="*/ 3713163 h 3713163"/>
                  <a:gd name="connsiteX3" fmla="*/ 0 w 1855788"/>
                  <a:gd name="connsiteY3" fmla="*/ 3136031 h 3713163"/>
                  <a:gd name="connsiteX4" fmla="*/ 794 w 1855788"/>
                  <a:gd name="connsiteY4" fmla="*/ 3136071 h 3713163"/>
                  <a:gd name="connsiteX5" fmla="*/ 1280284 w 1855788"/>
                  <a:gd name="connsiteY5" fmla="*/ 1856581 h 3713163"/>
                  <a:gd name="connsiteX6" fmla="*/ 794 w 1855788"/>
                  <a:gd name="connsiteY6" fmla="*/ 577091 h 3713163"/>
                  <a:gd name="connsiteX7" fmla="*/ 0 w 1855788"/>
                  <a:gd name="connsiteY7" fmla="*/ 577131 h 3713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5788" h="3713163">
                    <a:moveTo>
                      <a:pt x="0" y="0"/>
                    </a:moveTo>
                    <a:cubicBezTo>
                      <a:pt x="1024879" y="0"/>
                      <a:pt x="1855788" y="831341"/>
                      <a:pt x="1855788" y="1856410"/>
                    </a:cubicBezTo>
                    <a:cubicBezTo>
                      <a:pt x="1855788" y="2881822"/>
                      <a:pt x="1024879" y="3713163"/>
                      <a:pt x="0" y="3713163"/>
                    </a:cubicBezTo>
                    <a:lnTo>
                      <a:pt x="0" y="3136031"/>
                    </a:lnTo>
                    <a:lnTo>
                      <a:pt x="794" y="3136071"/>
                    </a:lnTo>
                    <a:cubicBezTo>
                      <a:pt x="707437" y="3136071"/>
                      <a:pt x="1280284" y="2563224"/>
                      <a:pt x="1280284" y="1856581"/>
                    </a:cubicBezTo>
                    <a:cubicBezTo>
                      <a:pt x="1280284" y="1149938"/>
                      <a:pt x="707437" y="577091"/>
                      <a:pt x="794" y="577091"/>
                    </a:cubicBezTo>
                    <a:lnTo>
                      <a:pt x="0" y="577131"/>
                    </a:lnTo>
                    <a:close/>
                  </a:path>
                </a:pathLst>
              </a:custGeom>
              <a:solidFill>
                <a:srgbClr val="C00000">
                  <a:alpha val="80000"/>
                </a:srgb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iṩlïḓè">
                <a:extLst>
                  <a:ext uri="{FF2B5EF4-FFF2-40B4-BE49-F238E27FC236}">
                    <a16:creationId xmlns:a16="http://schemas.microsoft.com/office/drawing/2014/main" id="{08CEB23E-471E-4CF9-8E30-49F0331162FA}"/>
                  </a:ext>
                </a:extLst>
              </p:cNvPr>
              <p:cNvSpPr/>
              <p:nvPr/>
            </p:nvSpPr>
            <p:spPr bwMode="auto">
              <a:xfrm>
                <a:off x="4241006" y="1573213"/>
                <a:ext cx="1854200" cy="3713163"/>
              </a:xfrm>
              <a:custGeom>
                <a:avLst/>
                <a:gdLst>
                  <a:gd name="connsiteX0" fmla="*/ 1854200 w 1854200"/>
                  <a:gd name="connsiteY0" fmla="*/ 0 h 3713163"/>
                  <a:gd name="connsiteX1" fmla="*/ 1854200 w 1854200"/>
                  <a:gd name="connsiteY1" fmla="*/ 577131 h 3713163"/>
                  <a:gd name="connsiteX2" fmla="*/ 1724174 w 1854200"/>
                  <a:gd name="connsiteY2" fmla="*/ 583697 h 3713163"/>
                  <a:gd name="connsiteX3" fmla="*/ 575504 w 1854200"/>
                  <a:gd name="connsiteY3" fmla="*/ 1856581 h 3713163"/>
                  <a:gd name="connsiteX4" fmla="*/ 1724174 w 1854200"/>
                  <a:gd name="connsiteY4" fmla="*/ 3129465 h 3713163"/>
                  <a:gd name="connsiteX5" fmla="*/ 1854200 w 1854200"/>
                  <a:gd name="connsiteY5" fmla="*/ 3136031 h 3713163"/>
                  <a:gd name="connsiteX6" fmla="*/ 1854200 w 1854200"/>
                  <a:gd name="connsiteY6" fmla="*/ 3713163 h 3713163"/>
                  <a:gd name="connsiteX7" fmla="*/ 0 w 1854200"/>
                  <a:gd name="connsiteY7" fmla="*/ 1856410 h 3713163"/>
                  <a:gd name="connsiteX8" fmla="*/ 1854200 w 1854200"/>
                  <a:gd name="connsiteY8" fmla="*/ 0 h 3713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4200" h="3713163">
                    <a:moveTo>
                      <a:pt x="1854200" y="0"/>
                    </a:moveTo>
                    <a:lnTo>
                      <a:pt x="1854200" y="577131"/>
                    </a:lnTo>
                    <a:lnTo>
                      <a:pt x="1724174" y="583697"/>
                    </a:lnTo>
                    <a:cubicBezTo>
                      <a:pt x="1078983" y="649220"/>
                      <a:pt x="575504" y="1194103"/>
                      <a:pt x="575504" y="1856581"/>
                    </a:cubicBezTo>
                    <a:cubicBezTo>
                      <a:pt x="575504" y="2519059"/>
                      <a:pt x="1078983" y="3063943"/>
                      <a:pt x="1724174" y="3129465"/>
                    </a:cubicBezTo>
                    <a:lnTo>
                      <a:pt x="1854200" y="3136031"/>
                    </a:lnTo>
                    <a:lnTo>
                      <a:pt x="1854200" y="3713163"/>
                    </a:lnTo>
                    <a:cubicBezTo>
                      <a:pt x="830352" y="3713163"/>
                      <a:pt x="0" y="2881822"/>
                      <a:pt x="0" y="1856410"/>
                    </a:cubicBezTo>
                    <a:cubicBezTo>
                      <a:pt x="0" y="831341"/>
                      <a:pt x="830352" y="0"/>
                      <a:pt x="1854200" y="0"/>
                    </a:cubicBezTo>
                    <a:close/>
                  </a:path>
                </a:pathLst>
              </a:custGeom>
              <a:solidFill>
                <a:srgbClr val="D70E00">
                  <a:alpha val="80000"/>
                </a:srgb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5" name="îśliḓè">
              <a:extLst>
                <a:ext uri="{FF2B5EF4-FFF2-40B4-BE49-F238E27FC236}">
                  <a16:creationId xmlns:a16="http://schemas.microsoft.com/office/drawing/2014/main" id="{D2C71D17-D2A9-4BD4-9B21-C121B975E375}"/>
                </a:ext>
              </a:extLst>
            </p:cNvPr>
            <p:cNvSpPr/>
            <p:nvPr/>
          </p:nvSpPr>
          <p:spPr bwMode="auto">
            <a:xfrm>
              <a:off x="4816510" y="2150304"/>
              <a:ext cx="2558980" cy="2558980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5080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6" name="ïśḻîďê">
              <a:extLst>
                <a:ext uri="{FF2B5EF4-FFF2-40B4-BE49-F238E27FC236}">
                  <a16:creationId xmlns:a16="http://schemas.microsoft.com/office/drawing/2014/main" id="{69EA5DD1-0B55-44C7-88AA-028EB2F54FB6}"/>
                </a:ext>
              </a:extLst>
            </p:cNvPr>
            <p:cNvGrpSpPr/>
            <p:nvPr/>
          </p:nvGrpSpPr>
          <p:grpSpPr>
            <a:xfrm>
              <a:off x="4115913" y="2901721"/>
              <a:ext cx="882206" cy="882204"/>
              <a:chOff x="4755054" y="2276333"/>
              <a:chExt cx="689718" cy="689717"/>
            </a:xfrm>
          </p:grpSpPr>
          <p:sp>
            <p:nvSpPr>
              <p:cNvPr id="33" name="ïşļïďé">
                <a:extLst>
                  <a:ext uri="{FF2B5EF4-FFF2-40B4-BE49-F238E27FC236}">
                    <a16:creationId xmlns:a16="http://schemas.microsoft.com/office/drawing/2014/main" id="{73688854-ED52-4C1A-887A-B7ED04B0CF95}"/>
                  </a:ext>
                </a:extLst>
              </p:cNvPr>
              <p:cNvSpPr/>
              <p:nvPr/>
            </p:nvSpPr>
            <p:spPr>
              <a:xfrm>
                <a:off x="4755054" y="2276333"/>
                <a:ext cx="689718" cy="689717"/>
              </a:xfrm>
              <a:prstGeom prst="ellipse">
                <a:avLst/>
              </a:prstGeom>
              <a:solidFill>
                <a:srgbClr val="D70E00"/>
              </a:solidFill>
              <a:ln w="762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îṥļïde">
                <a:extLst>
                  <a:ext uri="{FF2B5EF4-FFF2-40B4-BE49-F238E27FC236}">
                    <a16:creationId xmlns:a16="http://schemas.microsoft.com/office/drawing/2014/main" id="{2F458532-3A3A-4151-9AE6-86D3C1F7E6D7}"/>
                  </a:ext>
                </a:extLst>
              </p:cNvPr>
              <p:cNvSpPr/>
              <p:nvPr/>
            </p:nvSpPr>
            <p:spPr bwMode="auto">
              <a:xfrm>
                <a:off x="4903676" y="2432408"/>
                <a:ext cx="392474" cy="37756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7" name="îSḷídè">
              <a:extLst>
                <a:ext uri="{FF2B5EF4-FFF2-40B4-BE49-F238E27FC236}">
                  <a16:creationId xmlns:a16="http://schemas.microsoft.com/office/drawing/2014/main" id="{1E4948A4-42D0-47C2-944B-F926BADF55F3}"/>
                </a:ext>
              </a:extLst>
            </p:cNvPr>
            <p:cNvGrpSpPr/>
            <p:nvPr/>
          </p:nvGrpSpPr>
          <p:grpSpPr>
            <a:xfrm>
              <a:off x="7222139" y="2901721"/>
              <a:ext cx="882206" cy="882204"/>
              <a:chOff x="4755054" y="2276333"/>
              <a:chExt cx="689718" cy="689717"/>
            </a:xfrm>
          </p:grpSpPr>
          <p:sp>
            <p:nvSpPr>
              <p:cNvPr id="31" name="iśḷiḓé">
                <a:extLst>
                  <a:ext uri="{FF2B5EF4-FFF2-40B4-BE49-F238E27FC236}">
                    <a16:creationId xmlns:a16="http://schemas.microsoft.com/office/drawing/2014/main" id="{E5B169B7-89D2-40C4-BB81-55AD99B582A3}"/>
                  </a:ext>
                </a:extLst>
              </p:cNvPr>
              <p:cNvSpPr/>
              <p:nvPr/>
            </p:nvSpPr>
            <p:spPr>
              <a:xfrm>
                <a:off x="4755054" y="2276333"/>
                <a:ext cx="689718" cy="689717"/>
              </a:xfrm>
              <a:prstGeom prst="ellipse">
                <a:avLst/>
              </a:prstGeom>
              <a:solidFill>
                <a:srgbClr val="D70E00"/>
              </a:solidFill>
              <a:ln w="762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ïşḻïḓé">
                <a:extLst>
                  <a:ext uri="{FF2B5EF4-FFF2-40B4-BE49-F238E27FC236}">
                    <a16:creationId xmlns:a16="http://schemas.microsoft.com/office/drawing/2014/main" id="{11A8B767-3936-46EB-B7BE-7ECE98906A75}"/>
                  </a:ext>
                </a:extLst>
              </p:cNvPr>
              <p:cNvSpPr/>
              <p:nvPr/>
            </p:nvSpPr>
            <p:spPr bwMode="auto">
              <a:xfrm>
                <a:off x="4903676" y="2432408"/>
                <a:ext cx="392474" cy="37756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8" name="iṧlïḋê">
              <a:extLst>
                <a:ext uri="{FF2B5EF4-FFF2-40B4-BE49-F238E27FC236}">
                  <a16:creationId xmlns:a16="http://schemas.microsoft.com/office/drawing/2014/main" id="{EE1F4A35-D3D9-49C7-AFD8-E1A5B51CB67A}"/>
                </a:ext>
              </a:extLst>
            </p:cNvPr>
            <p:cNvGrpSpPr/>
            <p:nvPr/>
          </p:nvGrpSpPr>
          <p:grpSpPr>
            <a:xfrm>
              <a:off x="678170" y="1875447"/>
              <a:ext cx="2875945" cy="1029692"/>
              <a:chOff x="8644542" y="2827390"/>
              <a:chExt cx="2875945" cy="1029692"/>
            </a:xfrm>
          </p:grpSpPr>
          <p:sp>
            <p:nvSpPr>
              <p:cNvPr id="29" name="ïsľídê">
                <a:extLst>
                  <a:ext uri="{FF2B5EF4-FFF2-40B4-BE49-F238E27FC236}">
                    <a16:creationId xmlns:a16="http://schemas.microsoft.com/office/drawing/2014/main" id="{5C909C84-442F-435F-A5E0-64EAED78D704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发挥委员作用还需进一步强化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ïSľiďè">
                <a:extLst>
                  <a:ext uri="{FF2B5EF4-FFF2-40B4-BE49-F238E27FC236}">
                    <a16:creationId xmlns:a16="http://schemas.microsoft.com/office/drawing/2014/main" id="{54715349-BC74-4775-AA81-4B2A3102C477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问题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04</a:t>
                </a:r>
              </a:p>
            </p:txBody>
          </p:sp>
        </p:grpSp>
        <p:grpSp>
          <p:nvGrpSpPr>
            <p:cNvPr id="9" name="iş1ïḋè">
              <a:extLst>
                <a:ext uri="{FF2B5EF4-FFF2-40B4-BE49-F238E27FC236}">
                  <a16:creationId xmlns:a16="http://schemas.microsoft.com/office/drawing/2014/main" id="{6A4BCAB4-7C6A-430E-9F78-1DA084C99871}"/>
                </a:ext>
              </a:extLst>
            </p:cNvPr>
            <p:cNvGrpSpPr/>
            <p:nvPr/>
          </p:nvGrpSpPr>
          <p:grpSpPr>
            <a:xfrm>
              <a:off x="678170" y="3543109"/>
              <a:ext cx="2875945" cy="1029692"/>
              <a:chOff x="8644542" y="3987446"/>
              <a:chExt cx="2875945" cy="1029692"/>
            </a:xfrm>
          </p:grpSpPr>
          <p:sp>
            <p:nvSpPr>
              <p:cNvPr id="27" name="îṣļîḋê">
                <a:extLst>
                  <a:ext uri="{FF2B5EF4-FFF2-40B4-BE49-F238E27FC236}">
                    <a16:creationId xmlns:a16="http://schemas.microsoft.com/office/drawing/2014/main" id="{890F8DC8-6AA4-408B-9FC9-1154FF16EBAB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专门委员会联系界别、联系委员的工作还需要进一步改进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íşlïḑê">
                <a:extLst>
                  <a:ext uri="{FF2B5EF4-FFF2-40B4-BE49-F238E27FC236}">
                    <a16:creationId xmlns:a16="http://schemas.microsoft.com/office/drawing/2014/main" id="{B1E73051-73B5-43BC-9696-99120E632728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问题 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05</a:t>
                </a:r>
              </a:p>
            </p:txBody>
          </p:sp>
        </p:grpSp>
        <p:grpSp>
          <p:nvGrpSpPr>
            <p:cNvPr id="10" name="işlîḋè">
              <a:extLst>
                <a:ext uri="{FF2B5EF4-FFF2-40B4-BE49-F238E27FC236}">
                  <a16:creationId xmlns:a16="http://schemas.microsoft.com/office/drawing/2014/main" id="{8E571595-BD2C-47D5-A727-9EAFA3C14494}"/>
                </a:ext>
              </a:extLst>
            </p:cNvPr>
            <p:cNvGrpSpPr/>
            <p:nvPr/>
          </p:nvGrpSpPr>
          <p:grpSpPr>
            <a:xfrm>
              <a:off x="678170" y="5210771"/>
              <a:ext cx="2875945" cy="1029692"/>
              <a:chOff x="8644542" y="5210771"/>
              <a:chExt cx="2875945" cy="1029692"/>
            </a:xfrm>
          </p:grpSpPr>
          <p:sp>
            <p:nvSpPr>
              <p:cNvPr id="25" name="iSlïḑe">
                <a:extLst>
                  <a:ext uri="{FF2B5EF4-FFF2-40B4-BE49-F238E27FC236}">
                    <a16:creationId xmlns:a16="http://schemas.microsoft.com/office/drawing/2014/main" id="{4FE28D10-48AA-4D79-927A-C0A19B85D5B0}"/>
                  </a:ext>
                </a:extLst>
              </p:cNvPr>
              <p:cNvSpPr/>
              <p:nvPr/>
            </p:nvSpPr>
            <p:spPr bwMode="auto">
              <a:xfrm>
                <a:off x="8645352" y="5630006"/>
                <a:ext cx="287513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机关建设还有薄弱环节，对地方政协工作指导还不够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iŝḻïḋé">
                <a:extLst>
                  <a:ext uri="{FF2B5EF4-FFF2-40B4-BE49-F238E27FC236}">
                    <a16:creationId xmlns:a16="http://schemas.microsoft.com/office/drawing/2014/main" id="{BECBE2D3-BC87-468E-A1D7-614F6BCF2D3B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问题 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06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58E3F0E8-3B9E-49E0-ABB3-884D084AD02A}"/>
                </a:ext>
              </a:extLst>
            </p:cNvPr>
            <p:cNvCxnSpPr/>
            <p:nvPr/>
          </p:nvCxnSpPr>
          <p:spPr>
            <a:xfrm>
              <a:off x="678980" y="3224124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13A584E-6FB0-43CE-8290-13772656FBFB}"/>
                </a:ext>
              </a:extLst>
            </p:cNvPr>
            <p:cNvCxnSpPr/>
            <p:nvPr/>
          </p:nvCxnSpPr>
          <p:spPr>
            <a:xfrm>
              <a:off x="678980" y="4891786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îś1iḑê">
              <a:extLst>
                <a:ext uri="{FF2B5EF4-FFF2-40B4-BE49-F238E27FC236}">
                  <a16:creationId xmlns:a16="http://schemas.microsoft.com/office/drawing/2014/main" id="{2C6E669D-B076-469E-B2BD-6D73B55B6EAB}"/>
                </a:ext>
              </a:extLst>
            </p:cNvPr>
            <p:cNvGrpSpPr/>
            <p:nvPr/>
          </p:nvGrpSpPr>
          <p:grpSpPr>
            <a:xfrm>
              <a:off x="8400207" y="1875447"/>
              <a:ext cx="3120281" cy="1029692"/>
              <a:chOff x="8400206" y="2827390"/>
              <a:chExt cx="3120281" cy="1029692"/>
            </a:xfrm>
          </p:grpSpPr>
          <p:sp>
            <p:nvSpPr>
              <p:cNvPr id="23" name="iṩḻïďé">
                <a:extLst>
                  <a:ext uri="{FF2B5EF4-FFF2-40B4-BE49-F238E27FC236}">
                    <a16:creationId xmlns:a16="http://schemas.microsoft.com/office/drawing/2014/main" id="{F996D7AE-C879-4835-8D52-818DBAEF4B31}"/>
                  </a:ext>
                </a:extLst>
              </p:cNvPr>
              <p:cNvSpPr/>
              <p:nvPr/>
            </p:nvSpPr>
            <p:spPr bwMode="auto">
              <a:xfrm>
                <a:off x="8400206" y="3246625"/>
                <a:ext cx="3120281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一些调研议政活动还存在调查浮于表面、深入实际不够的问题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iS1ïdé">
                <a:extLst>
                  <a:ext uri="{FF2B5EF4-FFF2-40B4-BE49-F238E27FC236}">
                    <a16:creationId xmlns:a16="http://schemas.microsoft.com/office/drawing/2014/main" id="{411184B1-3AC4-4F6A-B973-42CD3A367612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问题 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01</a:t>
                </a:r>
              </a:p>
            </p:txBody>
          </p:sp>
        </p:grpSp>
        <p:grpSp>
          <p:nvGrpSpPr>
            <p:cNvPr id="14" name="is1îḑê">
              <a:extLst>
                <a:ext uri="{FF2B5EF4-FFF2-40B4-BE49-F238E27FC236}">
                  <a16:creationId xmlns:a16="http://schemas.microsoft.com/office/drawing/2014/main" id="{F8CE55B2-DB67-4C88-8055-302D04EF2E3F}"/>
                </a:ext>
              </a:extLst>
            </p:cNvPr>
            <p:cNvGrpSpPr/>
            <p:nvPr/>
          </p:nvGrpSpPr>
          <p:grpSpPr>
            <a:xfrm>
              <a:off x="8400207" y="3543109"/>
              <a:ext cx="3120281" cy="1029692"/>
              <a:chOff x="8400206" y="3987446"/>
              <a:chExt cx="3120281" cy="1029692"/>
            </a:xfrm>
          </p:grpSpPr>
          <p:sp>
            <p:nvSpPr>
              <p:cNvPr id="21" name="iŝļiďé">
                <a:extLst>
                  <a:ext uri="{FF2B5EF4-FFF2-40B4-BE49-F238E27FC236}">
                    <a16:creationId xmlns:a16="http://schemas.microsoft.com/office/drawing/2014/main" id="{558265B2-B11F-4467-92AF-A11670482D8D}"/>
                  </a:ext>
                </a:extLst>
              </p:cNvPr>
              <p:cNvSpPr/>
              <p:nvPr/>
            </p:nvSpPr>
            <p:spPr bwMode="auto">
              <a:xfrm>
                <a:off x="8400206" y="4406681"/>
                <a:ext cx="3120281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民主监督的方式方法和制度化建设还需进一步探索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ïṧļíḋe">
                <a:extLst>
                  <a:ext uri="{FF2B5EF4-FFF2-40B4-BE49-F238E27FC236}">
                    <a16:creationId xmlns:a16="http://schemas.microsoft.com/office/drawing/2014/main" id="{7E3D43AD-2B6E-4A0C-999C-7F0A8ACB85A9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问题 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02</a:t>
                </a:r>
              </a:p>
            </p:txBody>
          </p:sp>
        </p:grpSp>
        <p:grpSp>
          <p:nvGrpSpPr>
            <p:cNvPr id="15" name="íṡļiďé">
              <a:extLst>
                <a:ext uri="{FF2B5EF4-FFF2-40B4-BE49-F238E27FC236}">
                  <a16:creationId xmlns:a16="http://schemas.microsoft.com/office/drawing/2014/main" id="{962913BB-330B-4CF6-A00F-B4317E65117C}"/>
                </a:ext>
              </a:extLst>
            </p:cNvPr>
            <p:cNvGrpSpPr/>
            <p:nvPr/>
          </p:nvGrpSpPr>
          <p:grpSpPr>
            <a:xfrm>
              <a:off x="8644543" y="5210771"/>
              <a:ext cx="2875945" cy="1029692"/>
              <a:chOff x="8644542" y="5210771"/>
              <a:chExt cx="2875945" cy="1029692"/>
            </a:xfrm>
          </p:grpSpPr>
          <p:sp>
            <p:nvSpPr>
              <p:cNvPr id="18" name="ïSľiďè">
                <a:extLst>
                  <a:ext uri="{FF2B5EF4-FFF2-40B4-BE49-F238E27FC236}">
                    <a16:creationId xmlns:a16="http://schemas.microsoft.com/office/drawing/2014/main" id="{9519B9C6-CADE-4714-94FE-A0407A09C3B3}"/>
                  </a:ext>
                </a:extLst>
              </p:cNvPr>
              <p:cNvSpPr/>
              <p:nvPr/>
            </p:nvSpPr>
            <p:spPr bwMode="auto">
              <a:xfrm>
                <a:off x="8645352" y="5630006"/>
                <a:ext cx="287513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团结联谊的范围和渠道还有待进一步拓展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îŝľiḍê">
                <a:extLst>
                  <a:ext uri="{FF2B5EF4-FFF2-40B4-BE49-F238E27FC236}">
                    <a16:creationId xmlns:a16="http://schemas.microsoft.com/office/drawing/2014/main" id="{464E8C52-12B8-48AD-A4F9-698365C0E68E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问题 </a:t>
                </a: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03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743F54-E583-4018-8D8D-90430B119259}"/>
                </a:ext>
              </a:extLst>
            </p:cNvPr>
            <p:cNvCxnSpPr/>
            <p:nvPr/>
          </p:nvCxnSpPr>
          <p:spPr>
            <a:xfrm>
              <a:off x="8645353" y="3224124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3A6CC3A-1B07-42FF-A162-9B34621CF6DB}"/>
                </a:ext>
              </a:extLst>
            </p:cNvPr>
            <p:cNvCxnSpPr/>
            <p:nvPr/>
          </p:nvCxnSpPr>
          <p:spPr>
            <a:xfrm>
              <a:off x="8645353" y="4891786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2424AEAE-8653-4855-954D-7D98EA7FBFEA}"/>
              </a:ext>
            </a:extLst>
          </p:cNvPr>
          <p:cNvSpPr/>
          <p:nvPr/>
        </p:nvSpPr>
        <p:spPr>
          <a:xfrm>
            <a:off x="4940940" y="1286713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70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面临的问题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8696AFD-BA36-4426-9107-33270B63AF48}"/>
              </a:ext>
            </a:extLst>
          </p:cNvPr>
          <p:cNvGrpSpPr/>
          <p:nvPr/>
        </p:nvGrpSpPr>
        <p:grpSpPr>
          <a:xfrm>
            <a:off x="3432912" y="1640007"/>
            <a:ext cx="5159545" cy="3685"/>
            <a:chOff x="3432912" y="1810601"/>
            <a:chExt cx="5159545" cy="3685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01F070D3-FE5D-493C-A0CB-4451AAF63C0F}"/>
                </a:ext>
              </a:extLst>
            </p:cNvPr>
            <p:cNvCxnSpPr/>
            <p:nvPr/>
          </p:nvCxnSpPr>
          <p:spPr>
            <a:xfrm>
              <a:off x="7624624" y="1810601"/>
              <a:ext cx="967833" cy="3685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1E98E393-87A9-427D-8B0C-E37000C61D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2912" y="1810601"/>
              <a:ext cx="101046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407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物, 墙壁&#10;&#10;已生成极高可信度的说明">
            <a:extLst>
              <a:ext uri="{FF2B5EF4-FFF2-40B4-BE49-F238E27FC236}">
                <a16:creationId xmlns:a16="http://schemas.microsoft.com/office/drawing/2014/main" id="{721F1360-B983-4C3A-8CF9-CAD3BCE755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 descr="图片包含 舞者, 室内, 就坐&#10;&#10;已生成高可信度的说明">
            <a:extLst>
              <a:ext uri="{FF2B5EF4-FFF2-40B4-BE49-F238E27FC236}">
                <a16:creationId xmlns:a16="http://schemas.microsoft.com/office/drawing/2014/main" id="{1B6AED96-6809-41E8-BC9B-D0CAD1F54A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293"/>
            <a:ext cx="12192000" cy="633770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8AACFEC9-F2A3-4AE6-84BD-CD508AF28890}"/>
              </a:ext>
            </a:extLst>
          </p:cNvPr>
          <p:cNvSpPr txBox="1"/>
          <p:nvPr/>
        </p:nvSpPr>
        <p:spPr>
          <a:xfrm>
            <a:off x="4402420" y="3756856"/>
            <a:ext cx="452568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61D18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主要体会中的六大坚持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FD6CE84-A9A4-4FB1-9F73-D7D04C16D897}"/>
              </a:ext>
            </a:extLst>
          </p:cNvPr>
          <p:cNvSpPr/>
          <p:nvPr/>
        </p:nvSpPr>
        <p:spPr>
          <a:xfrm>
            <a:off x="3350909" y="3640976"/>
            <a:ext cx="795406" cy="754981"/>
          </a:xfrm>
          <a:prstGeom prst="rect">
            <a:avLst/>
          </a:prstGeom>
          <a:solidFill>
            <a:srgbClr val="E6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微软雅黑" panose="020B0503020204020204" pitchFamily="82" charset="2"/>
                <a:ea typeface="微软雅黑" panose="020B0503020204020204" pitchFamily="82" charset="2"/>
              </a:rPr>
              <a:t>04</a:t>
            </a:r>
            <a:endParaRPr lang="zh-CN" altLang="en-US" sz="3600" b="1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8376173-71B1-4BBC-A390-9879B50085CB}"/>
              </a:ext>
            </a:extLst>
          </p:cNvPr>
          <p:cNvCxnSpPr>
            <a:cxnSpLocks/>
          </p:cNvCxnSpPr>
          <p:nvPr/>
        </p:nvCxnSpPr>
        <p:spPr>
          <a:xfrm>
            <a:off x="3350909" y="3429000"/>
            <a:ext cx="5643866" cy="0"/>
          </a:xfrm>
          <a:prstGeom prst="line">
            <a:avLst/>
          </a:prstGeom>
          <a:ln w="25400">
            <a:solidFill>
              <a:srgbClr val="E61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D78FD61-32C2-48D7-A2E2-D1CD43197ECE}"/>
              </a:ext>
            </a:extLst>
          </p:cNvPr>
          <p:cNvCxnSpPr>
            <a:cxnSpLocks/>
          </p:cNvCxnSpPr>
          <p:nvPr/>
        </p:nvCxnSpPr>
        <p:spPr>
          <a:xfrm>
            <a:off x="3350909" y="4568483"/>
            <a:ext cx="5577191" cy="0"/>
          </a:xfrm>
          <a:prstGeom prst="line">
            <a:avLst/>
          </a:prstGeom>
          <a:ln w="25400">
            <a:solidFill>
              <a:srgbClr val="E61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>
            <a:extLst>
              <a:ext uri="{FF2B5EF4-FFF2-40B4-BE49-F238E27FC236}">
                <a16:creationId xmlns:a16="http://schemas.microsoft.com/office/drawing/2014/main" id="{5CF2D4DC-E535-4BB2-8817-4E5EBD2CE52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06" t="6199" r="33931" b="75597"/>
          <a:stretch/>
        </p:blipFill>
        <p:spPr>
          <a:xfrm>
            <a:off x="4560388" y="1507453"/>
            <a:ext cx="1451262" cy="158470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E19CB9D-26C0-4D67-BD81-E9EC39E7F9B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717"/>
          <a:stretch/>
        </p:blipFill>
        <p:spPr>
          <a:xfrm>
            <a:off x="6083300" y="1425874"/>
            <a:ext cx="1570222" cy="184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8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095749" y="366125"/>
            <a:ext cx="4000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主要体会中的六大坚持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C697B65-F050-4DE1-8A3E-CADFC4CC55F4}"/>
              </a:ext>
            </a:extLst>
          </p:cNvPr>
          <p:cNvGrpSpPr/>
          <p:nvPr/>
        </p:nvGrpSpPr>
        <p:grpSpPr>
          <a:xfrm>
            <a:off x="1092193" y="1573407"/>
            <a:ext cx="4914907" cy="1576193"/>
            <a:chOff x="1181093" y="1712251"/>
            <a:chExt cx="4914907" cy="1576193"/>
          </a:xfrm>
        </p:grpSpPr>
        <p:sp>
          <p:nvSpPr>
            <p:cNvPr id="42" name="矩形: 对角圆角 41">
              <a:extLst>
                <a:ext uri="{FF2B5EF4-FFF2-40B4-BE49-F238E27FC236}">
                  <a16:creationId xmlns:a16="http://schemas.microsoft.com/office/drawing/2014/main" id="{455CCBCE-E4CC-47F5-BC0F-2C52AD8B5C39}"/>
                </a:ext>
              </a:extLst>
            </p:cNvPr>
            <p:cNvSpPr/>
            <p:nvPr/>
          </p:nvSpPr>
          <p:spPr>
            <a:xfrm>
              <a:off x="1181093" y="1973861"/>
              <a:ext cx="4914907" cy="1314583"/>
            </a:xfrm>
            <a:prstGeom prst="round2DiagRect">
              <a:avLst/>
            </a:prstGeom>
            <a:noFill/>
            <a:ln>
              <a:solidFill>
                <a:srgbClr val="D70E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F6C8B35B-69A5-4D71-BB54-2926F34265F0}"/>
                </a:ext>
              </a:extLst>
            </p:cNvPr>
            <p:cNvSpPr/>
            <p:nvPr/>
          </p:nvSpPr>
          <p:spPr>
            <a:xfrm>
              <a:off x="1488989" y="1712251"/>
              <a:ext cx="1972645" cy="52322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根本政治原则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4E242870-291D-4701-A786-79CD78603BE0}"/>
                </a:ext>
              </a:extLst>
            </p:cNvPr>
            <p:cNvSpPr/>
            <p:nvPr/>
          </p:nvSpPr>
          <p:spPr>
            <a:xfrm>
              <a:off x="1925191" y="2502778"/>
              <a:ext cx="377539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坚持中国共产党的领导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F6A3178-0905-41BD-A2D7-6C95B120C680}"/>
              </a:ext>
            </a:extLst>
          </p:cNvPr>
          <p:cNvGrpSpPr/>
          <p:nvPr/>
        </p:nvGrpSpPr>
        <p:grpSpPr>
          <a:xfrm>
            <a:off x="6314996" y="1573407"/>
            <a:ext cx="4914907" cy="1576193"/>
            <a:chOff x="1333493" y="1864651"/>
            <a:chExt cx="4914907" cy="1576193"/>
          </a:xfrm>
        </p:grpSpPr>
        <p:sp>
          <p:nvSpPr>
            <p:cNvPr id="46" name="矩形: 对角圆角 45">
              <a:extLst>
                <a:ext uri="{FF2B5EF4-FFF2-40B4-BE49-F238E27FC236}">
                  <a16:creationId xmlns:a16="http://schemas.microsoft.com/office/drawing/2014/main" id="{449D905C-04D8-4839-ABB6-A24E3413A584}"/>
                </a:ext>
              </a:extLst>
            </p:cNvPr>
            <p:cNvSpPr/>
            <p:nvPr/>
          </p:nvSpPr>
          <p:spPr>
            <a:xfrm>
              <a:off x="1333493" y="2126261"/>
              <a:ext cx="4914907" cy="1314583"/>
            </a:xfrm>
            <a:prstGeom prst="round2DiagRect">
              <a:avLst/>
            </a:prstGeom>
            <a:noFill/>
            <a:ln>
              <a:solidFill>
                <a:srgbClr val="D70E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1A9BA7E6-C0A7-4A36-8F91-EDD37FC51B2B}"/>
                </a:ext>
              </a:extLst>
            </p:cNvPr>
            <p:cNvSpPr/>
            <p:nvPr/>
          </p:nvSpPr>
          <p:spPr>
            <a:xfrm>
              <a:off x="1641389" y="1864651"/>
              <a:ext cx="1972645" cy="52322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工作的基石</a:t>
              </a: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id="{C8216843-9069-4812-BF37-FDF9E6BCC263}"/>
              </a:ext>
            </a:extLst>
          </p:cNvPr>
          <p:cNvSpPr/>
          <p:nvPr/>
        </p:nvSpPr>
        <p:spPr>
          <a:xfrm>
            <a:off x="7059093" y="2284809"/>
            <a:ext cx="3775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坚持人民性质定位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C0F0C1FB-5EB8-4FE3-B898-F34A220691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35" y="3273212"/>
            <a:ext cx="4909764" cy="2552700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70719727-4E2A-400C-BE4D-7E46F4E7E0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450" y="3299650"/>
            <a:ext cx="4920453" cy="255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24">
            <a:extLst>
              <a:ext uri="{FF2B5EF4-FFF2-40B4-BE49-F238E27FC236}">
                <a16:creationId xmlns:a16="http://schemas.microsoft.com/office/drawing/2014/main" id="{632FD6F4-968E-4F5B-AA24-03C10E59611B}"/>
              </a:ext>
            </a:extLst>
          </p:cNvPr>
          <p:cNvSpPr/>
          <p:nvPr/>
        </p:nvSpPr>
        <p:spPr>
          <a:xfrm>
            <a:off x="6026150" y="1232024"/>
            <a:ext cx="3866026" cy="548640"/>
          </a:xfrm>
          <a:prstGeom prst="roundRect">
            <a:avLst/>
          </a:prstGeom>
          <a:noFill/>
          <a:ln w="12700" cap="flat" cmpd="sng" algn="ctr">
            <a:solidFill>
              <a:srgbClr val="E61D1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sz="2800" b="1" kern="0" dirty="0">
                <a:solidFill>
                  <a:srgbClr val="E61D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b="1" kern="0" dirty="0">
                <a:solidFill>
                  <a:srgbClr val="E61D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个高频词</a:t>
            </a:r>
          </a:p>
        </p:txBody>
      </p:sp>
      <p:sp>
        <p:nvSpPr>
          <p:cNvPr id="10" name="矩形: 圆角 25">
            <a:extLst>
              <a:ext uri="{FF2B5EF4-FFF2-40B4-BE49-F238E27FC236}">
                <a16:creationId xmlns:a16="http://schemas.microsoft.com/office/drawing/2014/main" id="{B8FA97D6-F5AD-43CF-9FBA-602A5BA6556D}"/>
              </a:ext>
            </a:extLst>
          </p:cNvPr>
          <p:cNvSpPr/>
          <p:nvPr/>
        </p:nvSpPr>
        <p:spPr>
          <a:xfrm>
            <a:off x="5122508" y="1232024"/>
            <a:ext cx="550039" cy="548640"/>
          </a:xfrm>
          <a:prstGeom prst="roundRect">
            <a:avLst/>
          </a:prstGeom>
          <a:solidFill>
            <a:srgbClr val="E61D1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20000"/>
                  <a:lumOff val="8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: 圆角 26">
            <a:extLst>
              <a:ext uri="{FF2B5EF4-FFF2-40B4-BE49-F238E27FC236}">
                <a16:creationId xmlns:a16="http://schemas.microsoft.com/office/drawing/2014/main" id="{1F8E62B6-5D87-451E-87CA-306D03E8F0CF}"/>
              </a:ext>
            </a:extLst>
          </p:cNvPr>
          <p:cNvSpPr/>
          <p:nvPr/>
        </p:nvSpPr>
        <p:spPr>
          <a:xfrm>
            <a:off x="6026150" y="3074572"/>
            <a:ext cx="3866026" cy="548640"/>
          </a:xfrm>
          <a:prstGeom prst="roundRect">
            <a:avLst/>
          </a:prstGeom>
          <a:noFill/>
          <a:ln w="12700" cap="flat" cmpd="sng" algn="ctr">
            <a:solidFill>
              <a:srgbClr val="E61D1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rgbClr val="E61D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协商议政新局面</a:t>
            </a:r>
          </a:p>
        </p:txBody>
      </p:sp>
      <p:sp>
        <p:nvSpPr>
          <p:cNvPr id="12" name="矩形: 圆角 27">
            <a:extLst>
              <a:ext uri="{FF2B5EF4-FFF2-40B4-BE49-F238E27FC236}">
                <a16:creationId xmlns:a16="http://schemas.microsoft.com/office/drawing/2014/main" id="{856010E7-C262-4EC8-B41C-2D0F9880C36F}"/>
              </a:ext>
            </a:extLst>
          </p:cNvPr>
          <p:cNvSpPr/>
          <p:nvPr/>
        </p:nvSpPr>
        <p:spPr>
          <a:xfrm>
            <a:off x="5122508" y="2153298"/>
            <a:ext cx="550039" cy="548640"/>
          </a:xfrm>
          <a:prstGeom prst="roundRect">
            <a:avLst/>
          </a:prstGeom>
          <a:solidFill>
            <a:srgbClr val="E61D1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20000"/>
                  <a:lumOff val="8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: 圆角 32">
            <a:extLst>
              <a:ext uri="{FF2B5EF4-FFF2-40B4-BE49-F238E27FC236}">
                <a16:creationId xmlns:a16="http://schemas.microsoft.com/office/drawing/2014/main" id="{EB62ABE5-890F-4067-A95B-DF9754E1F8F0}"/>
              </a:ext>
            </a:extLst>
          </p:cNvPr>
          <p:cNvSpPr/>
          <p:nvPr/>
        </p:nvSpPr>
        <p:spPr>
          <a:xfrm>
            <a:off x="6026150" y="3995846"/>
            <a:ext cx="3866026" cy="548640"/>
          </a:xfrm>
          <a:prstGeom prst="roundRect">
            <a:avLst/>
          </a:prstGeom>
          <a:noFill/>
          <a:ln w="12700" cap="flat" cmpd="sng" algn="ctr">
            <a:solidFill>
              <a:srgbClr val="E61D1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rgbClr val="E61D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主要体会中的六大坚持</a:t>
            </a:r>
          </a:p>
        </p:txBody>
      </p:sp>
      <p:sp>
        <p:nvSpPr>
          <p:cNvPr id="14" name="矩形: 圆角 33">
            <a:extLst>
              <a:ext uri="{FF2B5EF4-FFF2-40B4-BE49-F238E27FC236}">
                <a16:creationId xmlns:a16="http://schemas.microsoft.com/office/drawing/2014/main" id="{5C361E57-4F07-4876-ABD1-A5F45B2ABCA7}"/>
              </a:ext>
            </a:extLst>
          </p:cNvPr>
          <p:cNvSpPr/>
          <p:nvPr/>
        </p:nvSpPr>
        <p:spPr>
          <a:xfrm>
            <a:off x="5122508" y="3074572"/>
            <a:ext cx="550039" cy="548640"/>
          </a:xfrm>
          <a:prstGeom prst="roundRect">
            <a:avLst/>
          </a:prstGeom>
          <a:solidFill>
            <a:srgbClr val="E61D1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20000"/>
                  <a:lumOff val="8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矩形: 圆角 34">
            <a:extLst>
              <a:ext uri="{FF2B5EF4-FFF2-40B4-BE49-F238E27FC236}">
                <a16:creationId xmlns:a16="http://schemas.microsoft.com/office/drawing/2014/main" id="{2EBCDE5A-0CDD-4AED-A8BA-88F8514C61E2}"/>
              </a:ext>
            </a:extLst>
          </p:cNvPr>
          <p:cNvSpPr/>
          <p:nvPr/>
        </p:nvSpPr>
        <p:spPr>
          <a:xfrm>
            <a:off x="6026150" y="4917121"/>
            <a:ext cx="3866026" cy="548640"/>
          </a:xfrm>
          <a:prstGeom prst="roundRect">
            <a:avLst/>
          </a:prstGeom>
          <a:noFill/>
          <a:ln w="12700" cap="flat" cmpd="sng" algn="ctr">
            <a:solidFill>
              <a:srgbClr val="E61D1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rgbClr val="E61D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今后工作建议</a:t>
            </a:r>
          </a:p>
        </p:txBody>
      </p:sp>
      <p:sp>
        <p:nvSpPr>
          <p:cNvPr id="23" name="矩形: 圆角 35">
            <a:extLst>
              <a:ext uri="{FF2B5EF4-FFF2-40B4-BE49-F238E27FC236}">
                <a16:creationId xmlns:a16="http://schemas.microsoft.com/office/drawing/2014/main" id="{F19FEFAB-A3D0-4180-A6D7-CB51BA9EB867}"/>
              </a:ext>
            </a:extLst>
          </p:cNvPr>
          <p:cNvSpPr/>
          <p:nvPr/>
        </p:nvSpPr>
        <p:spPr>
          <a:xfrm>
            <a:off x="5122508" y="3995846"/>
            <a:ext cx="550039" cy="548640"/>
          </a:xfrm>
          <a:prstGeom prst="roundRect">
            <a:avLst/>
          </a:prstGeom>
          <a:solidFill>
            <a:srgbClr val="E61D1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20000"/>
                  <a:lumOff val="8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: 圆角 44">
            <a:extLst>
              <a:ext uri="{FF2B5EF4-FFF2-40B4-BE49-F238E27FC236}">
                <a16:creationId xmlns:a16="http://schemas.microsoft.com/office/drawing/2014/main" id="{0FE0E467-9558-44CD-BD3D-FF597BC52069}"/>
              </a:ext>
            </a:extLst>
          </p:cNvPr>
          <p:cNvSpPr/>
          <p:nvPr/>
        </p:nvSpPr>
        <p:spPr>
          <a:xfrm>
            <a:off x="6026150" y="2153298"/>
            <a:ext cx="3866026" cy="548640"/>
          </a:xfrm>
          <a:prstGeom prst="roundRect">
            <a:avLst/>
          </a:prstGeom>
          <a:noFill/>
          <a:ln w="12700" cap="flat" cmpd="sng" algn="ctr">
            <a:solidFill>
              <a:srgbClr val="E61D1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2800" b="1" kern="0" dirty="0">
                <a:solidFill>
                  <a:srgbClr val="E61D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过去五年的回顾</a:t>
            </a:r>
          </a:p>
        </p:txBody>
      </p:sp>
      <p:sp>
        <p:nvSpPr>
          <p:cNvPr id="25" name="矩形: 圆角 45">
            <a:extLst>
              <a:ext uri="{FF2B5EF4-FFF2-40B4-BE49-F238E27FC236}">
                <a16:creationId xmlns:a16="http://schemas.microsoft.com/office/drawing/2014/main" id="{A700F6E1-5645-4F45-8C79-D6D84A44DAF8}"/>
              </a:ext>
            </a:extLst>
          </p:cNvPr>
          <p:cNvSpPr/>
          <p:nvPr/>
        </p:nvSpPr>
        <p:spPr>
          <a:xfrm>
            <a:off x="5122508" y="4917121"/>
            <a:ext cx="550039" cy="548640"/>
          </a:xfrm>
          <a:prstGeom prst="roundRect">
            <a:avLst/>
          </a:prstGeom>
          <a:solidFill>
            <a:srgbClr val="E61D1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FFC000">
                  <a:lumMod val="20000"/>
                  <a:lumOff val="8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7B39B3A-DA92-43E1-8EF1-2457F87B61BF}"/>
              </a:ext>
            </a:extLst>
          </p:cNvPr>
          <p:cNvGrpSpPr/>
          <p:nvPr/>
        </p:nvGrpSpPr>
        <p:grpSpPr>
          <a:xfrm>
            <a:off x="1989765" y="1780664"/>
            <a:ext cx="1991849" cy="3459761"/>
            <a:chOff x="1395586" y="1225072"/>
            <a:chExt cx="2376812" cy="4295747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1F3DD58-8F43-44CC-BE4E-E886345B2EE7}"/>
                </a:ext>
              </a:extLst>
            </p:cNvPr>
            <p:cNvGrpSpPr/>
            <p:nvPr/>
          </p:nvGrpSpPr>
          <p:grpSpPr>
            <a:xfrm>
              <a:off x="1395586" y="1225072"/>
              <a:ext cx="2376812" cy="4295747"/>
              <a:chOff x="1396902" y="1414159"/>
              <a:chExt cx="2376812" cy="3308912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B1AD75BB-01FE-491F-A117-B2CA28FE2D03}"/>
                  </a:ext>
                </a:extLst>
              </p:cNvPr>
              <p:cNvSpPr/>
              <p:nvPr/>
            </p:nvSpPr>
            <p:spPr>
              <a:xfrm>
                <a:off x="1396902" y="1414159"/>
                <a:ext cx="2376812" cy="2838527"/>
              </a:xfrm>
              <a:prstGeom prst="rect">
                <a:avLst/>
              </a:prstGeom>
              <a:noFill/>
              <a:ln w="31750" cap="flat" cmpd="sng" algn="ctr">
                <a:solidFill>
                  <a:srgbClr val="E61D18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FEBAD411-04B1-4711-B88D-D5BF4EBE65C5}"/>
                  </a:ext>
                </a:extLst>
              </p:cNvPr>
              <p:cNvGrpSpPr/>
              <p:nvPr/>
            </p:nvGrpSpPr>
            <p:grpSpPr>
              <a:xfrm>
                <a:off x="1684764" y="1617047"/>
                <a:ext cx="2008653" cy="3106024"/>
                <a:chOff x="2071256" y="1544228"/>
                <a:chExt cx="2008653" cy="3106024"/>
              </a:xfrm>
            </p:grpSpPr>
            <p:sp>
              <p:nvSpPr>
                <p:cNvPr id="32" name="Freeform 9">
                  <a:extLst>
                    <a:ext uri="{FF2B5EF4-FFF2-40B4-BE49-F238E27FC236}">
                      <a16:creationId xmlns:a16="http://schemas.microsoft.com/office/drawing/2014/main" id="{1C655665-3D26-409A-8D7A-99399C305D12}"/>
                    </a:ext>
                  </a:extLst>
                </p:cNvPr>
                <p:cNvSpPr/>
                <p:nvPr/>
              </p:nvSpPr>
              <p:spPr bwMode="auto">
                <a:xfrm>
                  <a:off x="2071256" y="1544228"/>
                  <a:ext cx="2008653" cy="1355879"/>
                </a:xfrm>
                <a:custGeom>
                  <a:avLst/>
                  <a:gdLst>
                    <a:gd name="T0" fmla="*/ 33 w 711"/>
                    <a:gd name="T1" fmla="*/ 450 h 621"/>
                    <a:gd name="T2" fmla="*/ 76 w 711"/>
                    <a:gd name="T3" fmla="*/ 407 h 621"/>
                    <a:gd name="T4" fmla="*/ 406 w 711"/>
                    <a:gd name="T5" fmla="*/ 470 h 621"/>
                    <a:gd name="T6" fmla="*/ 209 w 711"/>
                    <a:gd name="T7" fmla="*/ 271 h 621"/>
                    <a:gd name="T8" fmla="*/ 155 w 711"/>
                    <a:gd name="T9" fmla="*/ 326 h 621"/>
                    <a:gd name="T10" fmla="*/ 72 w 711"/>
                    <a:gd name="T11" fmla="*/ 244 h 621"/>
                    <a:gd name="T12" fmla="*/ 219 w 711"/>
                    <a:gd name="T13" fmla="*/ 94 h 621"/>
                    <a:gd name="T14" fmla="*/ 314 w 711"/>
                    <a:gd name="T15" fmla="*/ 77 h 621"/>
                    <a:gd name="T16" fmla="*/ 356 w 711"/>
                    <a:gd name="T17" fmla="*/ 120 h 621"/>
                    <a:gd name="T18" fmla="*/ 283 w 711"/>
                    <a:gd name="T19" fmla="*/ 196 h 621"/>
                    <a:gd name="T20" fmla="*/ 482 w 711"/>
                    <a:gd name="T21" fmla="*/ 396 h 621"/>
                    <a:gd name="T22" fmla="*/ 324 w 711"/>
                    <a:gd name="T23" fmla="*/ 0 h 621"/>
                    <a:gd name="T24" fmla="*/ 556 w 711"/>
                    <a:gd name="T25" fmla="*/ 470 h 621"/>
                    <a:gd name="T26" fmla="*/ 610 w 711"/>
                    <a:gd name="T27" fmla="*/ 526 h 621"/>
                    <a:gd name="T28" fmla="*/ 539 w 711"/>
                    <a:gd name="T29" fmla="*/ 595 h 621"/>
                    <a:gd name="T30" fmla="*/ 484 w 711"/>
                    <a:gd name="T31" fmla="*/ 543 h 621"/>
                    <a:gd name="T32" fmla="*/ 108 w 711"/>
                    <a:gd name="T33" fmla="*/ 531 h 621"/>
                    <a:gd name="T34" fmla="*/ 84 w 711"/>
                    <a:gd name="T35" fmla="*/ 584 h 621"/>
                    <a:gd name="T36" fmla="*/ 24 w 711"/>
                    <a:gd name="T37" fmla="*/ 573 h 621"/>
                    <a:gd name="T38" fmla="*/ 76 w 711"/>
                    <a:gd name="T39" fmla="*/ 502 h 621"/>
                    <a:gd name="T40" fmla="*/ 33 w 711"/>
                    <a:gd name="T41" fmla="*/ 450 h 6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11" h="621">
                      <a:moveTo>
                        <a:pt x="33" y="450"/>
                      </a:moveTo>
                      <a:lnTo>
                        <a:pt x="76" y="407"/>
                      </a:lnTo>
                      <a:cubicBezTo>
                        <a:pt x="166" y="484"/>
                        <a:pt x="271" y="535"/>
                        <a:pt x="406" y="470"/>
                      </a:cubicBezTo>
                      <a:lnTo>
                        <a:pt x="209" y="271"/>
                      </a:lnTo>
                      <a:lnTo>
                        <a:pt x="155" y="326"/>
                      </a:lnTo>
                      <a:lnTo>
                        <a:pt x="72" y="244"/>
                      </a:lnTo>
                      <a:lnTo>
                        <a:pt x="219" y="94"/>
                      </a:lnTo>
                      <a:cubicBezTo>
                        <a:pt x="241" y="104"/>
                        <a:pt x="274" y="105"/>
                        <a:pt x="314" y="77"/>
                      </a:cubicBezTo>
                      <a:lnTo>
                        <a:pt x="356" y="120"/>
                      </a:lnTo>
                      <a:lnTo>
                        <a:pt x="283" y="196"/>
                      </a:lnTo>
                      <a:lnTo>
                        <a:pt x="482" y="396"/>
                      </a:lnTo>
                      <a:cubicBezTo>
                        <a:pt x="556" y="271"/>
                        <a:pt x="495" y="85"/>
                        <a:pt x="324" y="0"/>
                      </a:cubicBezTo>
                      <a:cubicBezTo>
                        <a:pt x="493" y="8"/>
                        <a:pt x="711" y="202"/>
                        <a:pt x="556" y="470"/>
                      </a:cubicBezTo>
                      <a:lnTo>
                        <a:pt x="610" y="526"/>
                      </a:lnTo>
                      <a:lnTo>
                        <a:pt x="539" y="595"/>
                      </a:lnTo>
                      <a:lnTo>
                        <a:pt x="484" y="543"/>
                      </a:lnTo>
                      <a:cubicBezTo>
                        <a:pt x="341" y="621"/>
                        <a:pt x="211" y="612"/>
                        <a:pt x="108" y="531"/>
                      </a:cubicBezTo>
                      <a:cubicBezTo>
                        <a:pt x="114" y="549"/>
                        <a:pt x="102" y="571"/>
                        <a:pt x="84" y="584"/>
                      </a:cubicBezTo>
                      <a:cubicBezTo>
                        <a:pt x="62" y="598"/>
                        <a:pt x="37" y="593"/>
                        <a:pt x="24" y="573"/>
                      </a:cubicBezTo>
                      <a:cubicBezTo>
                        <a:pt x="0" y="537"/>
                        <a:pt x="38" y="493"/>
                        <a:pt x="76" y="502"/>
                      </a:cubicBezTo>
                      <a:cubicBezTo>
                        <a:pt x="61" y="486"/>
                        <a:pt x="47" y="469"/>
                        <a:pt x="33" y="450"/>
                      </a:cubicBezTo>
                      <a:close/>
                    </a:path>
                  </a:pathLst>
                </a:custGeom>
                <a:solidFill>
                  <a:srgbClr val="E61D1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E3E9BD47-D0C9-42C7-9B81-BA276F87F9E1}"/>
                    </a:ext>
                  </a:extLst>
                </p:cNvPr>
                <p:cNvSpPr txBox="1"/>
                <p:nvPr/>
              </p:nvSpPr>
              <p:spPr>
                <a:xfrm>
                  <a:off x="2071256" y="3826052"/>
                  <a:ext cx="1750607" cy="82420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5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E61D18"/>
                      </a:solidFill>
                      <a:effectLst/>
                      <a:uLnTx/>
                      <a:uFillTx/>
                      <a:latin typeface="华康俪金黑W8" panose="020B0809000000000000" pitchFamily="49" charset="-122"/>
                      <a:ea typeface="华康俪金黑W8" panose="020B0809000000000000" pitchFamily="49" charset="-122"/>
                    </a:rPr>
                    <a:t>目录</a:t>
                  </a:r>
                </a:p>
              </p:txBody>
            </p:sp>
          </p:grpSp>
        </p:grpSp>
        <p:pic>
          <p:nvPicPr>
            <p:cNvPr id="28" name="Picture 73" descr="红鸟">
              <a:extLst>
                <a:ext uri="{FF2B5EF4-FFF2-40B4-BE49-F238E27FC236}">
                  <a16:creationId xmlns:a16="http://schemas.microsoft.com/office/drawing/2014/main" id="{B83A89F2-CE18-4057-96A1-25506251E6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8168"/>
            <a:stretch>
              <a:fillRect/>
            </a:stretch>
          </p:blipFill>
          <p:spPr bwMode="auto">
            <a:xfrm>
              <a:off x="1666782" y="3583530"/>
              <a:ext cx="1152325" cy="691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72" descr="红鸟">
              <a:extLst>
                <a:ext uri="{FF2B5EF4-FFF2-40B4-BE49-F238E27FC236}">
                  <a16:creationId xmlns:a16="http://schemas.microsoft.com/office/drawing/2014/main" id="{3212052B-8E86-49F5-AAF7-F4D487F403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7775" y="3359365"/>
              <a:ext cx="877698" cy="560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9108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095749" y="366125"/>
            <a:ext cx="4000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主要体会中的六大坚持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489F0E8-B839-4668-A294-184636981E60}"/>
              </a:ext>
            </a:extLst>
          </p:cNvPr>
          <p:cNvGrpSpPr/>
          <p:nvPr/>
        </p:nvGrpSpPr>
        <p:grpSpPr>
          <a:xfrm>
            <a:off x="843677" y="1554357"/>
            <a:ext cx="5150723" cy="1576193"/>
            <a:chOff x="945277" y="1712251"/>
            <a:chExt cx="5150723" cy="1576193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4C7A51EE-F5D7-442E-8541-09EA1E2FE96A}"/>
                </a:ext>
              </a:extLst>
            </p:cNvPr>
            <p:cNvSpPr/>
            <p:nvPr/>
          </p:nvSpPr>
          <p:spPr>
            <a:xfrm>
              <a:off x="1181093" y="1973861"/>
              <a:ext cx="4914907" cy="1314583"/>
            </a:xfrm>
            <a:prstGeom prst="round2DiagRect">
              <a:avLst/>
            </a:prstGeom>
            <a:noFill/>
            <a:ln>
              <a:solidFill>
                <a:srgbClr val="D70E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0A276D7-9BA4-4303-91A7-E358C6BE9211}"/>
                </a:ext>
              </a:extLst>
            </p:cNvPr>
            <p:cNvSpPr/>
            <p:nvPr/>
          </p:nvSpPr>
          <p:spPr>
            <a:xfrm>
              <a:off x="1488989" y="1712251"/>
              <a:ext cx="3231681" cy="52322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履行职能的基本遵循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B1AF91B-09F0-4A95-8BEC-FF3162FBCE05}"/>
                </a:ext>
              </a:extLst>
            </p:cNvPr>
            <p:cNvSpPr/>
            <p:nvPr/>
          </p:nvSpPr>
          <p:spPr>
            <a:xfrm>
              <a:off x="945277" y="2236487"/>
              <a:ext cx="491490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坚持围绕中心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,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服务大局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9C55CA0-485E-4C3B-88A6-AB9EDE7CC4A5}"/>
              </a:ext>
            </a:extLst>
          </p:cNvPr>
          <p:cNvGrpSpPr/>
          <p:nvPr/>
        </p:nvGrpSpPr>
        <p:grpSpPr>
          <a:xfrm>
            <a:off x="5934273" y="1554357"/>
            <a:ext cx="5150723" cy="2210147"/>
            <a:chOff x="945277" y="1712251"/>
            <a:chExt cx="5150723" cy="2210147"/>
          </a:xfrm>
        </p:grpSpPr>
        <p:sp>
          <p:nvSpPr>
            <p:cNvPr id="8" name="矩形: 对角圆角 7">
              <a:extLst>
                <a:ext uri="{FF2B5EF4-FFF2-40B4-BE49-F238E27FC236}">
                  <a16:creationId xmlns:a16="http://schemas.microsoft.com/office/drawing/2014/main" id="{25B3E9BB-01BD-4465-9AB2-9D0A3FDB84BB}"/>
                </a:ext>
              </a:extLst>
            </p:cNvPr>
            <p:cNvSpPr/>
            <p:nvPr/>
          </p:nvSpPr>
          <p:spPr>
            <a:xfrm>
              <a:off x="1181093" y="1973861"/>
              <a:ext cx="4914907" cy="1314583"/>
            </a:xfrm>
            <a:prstGeom prst="round2DiagRect">
              <a:avLst/>
            </a:prstGeom>
            <a:noFill/>
            <a:ln>
              <a:solidFill>
                <a:srgbClr val="D70E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B982650-1989-4B70-BBDC-93BC2BFC2A9D}"/>
                </a:ext>
              </a:extLst>
            </p:cNvPr>
            <p:cNvSpPr/>
            <p:nvPr/>
          </p:nvSpPr>
          <p:spPr>
            <a:xfrm>
              <a:off x="1488989" y="1712251"/>
              <a:ext cx="3231681" cy="52322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本质要求和标志性特征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A3AB0B7-C3FD-4DA7-BED3-85037DCED19B}"/>
                </a:ext>
              </a:extLst>
            </p:cNvPr>
            <p:cNvSpPr/>
            <p:nvPr/>
          </p:nvSpPr>
          <p:spPr>
            <a:xfrm>
              <a:off x="945277" y="2236487"/>
              <a:ext cx="4914907" cy="16859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坚持团结和民主两大主题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99926B62-F230-426F-9835-B34FE209AE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492" y="3264434"/>
            <a:ext cx="4914907" cy="239036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0D36D55-BDF0-435D-B289-E06C1A43718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3" b="3680"/>
          <a:stretch/>
        </p:blipFill>
        <p:spPr>
          <a:xfrm>
            <a:off x="6170088" y="3264434"/>
            <a:ext cx="4914906" cy="23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095749" y="366125"/>
            <a:ext cx="4000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主要体会中的六大坚持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7167CCB-1D46-4CDC-8573-B0E992BEFCED}"/>
              </a:ext>
            </a:extLst>
          </p:cNvPr>
          <p:cNvGrpSpPr/>
          <p:nvPr/>
        </p:nvGrpSpPr>
        <p:grpSpPr>
          <a:xfrm>
            <a:off x="1055637" y="1516257"/>
            <a:ext cx="5222803" cy="1576193"/>
            <a:chOff x="1181093" y="1712251"/>
            <a:chExt cx="5222803" cy="1576193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FA82027D-E474-4617-8C9C-CEE6126F803B}"/>
                </a:ext>
              </a:extLst>
            </p:cNvPr>
            <p:cNvSpPr/>
            <p:nvPr/>
          </p:nvSpPr>
          <p:spPr>
            <a:xfrm>
              <a:off x="1181093" y="1973861"/>
              <a:ext cx="4914907" cy="1314583"/>
            </a:xfrm>
            <a:prstGeom prst="round2DiagRect">
              <a:avLst/>
            </a:prstGeom>
            <a:noFill/>
            <a:ln>
              <a:solidFill>
                <a:srgbClr val="D70E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56FF5682-0BF7-458B-8092-FE3BBE3B5D7F}"/>
                </a:ext>
              </a:extLst>
            </p:cNvPr>
            <p:cNvSpPr/>
            <p:nvPr/>
          </p:nvSpPr>
          <p:spPr>
            <a:xfrm>
              <a:off x="1488989" y="1712251"/>
              <a:ext cx="3231681" cy="52322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事业发展的不竭动力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D171823-4EF6-40F0-B5EE-C4F26BF78ABF}"/>
                </a:ext>
              </a:extLst>
            </p:cNvPr>
            <p:cNvSpPr/>
            <p:nvPr/>
          </p:nvSpPr>
          <p:spPr>
            <a:xfrm>
              <a:off x="1488989" y="2300289"/>
              <a:ext cx="491490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坚持在继承中发展、            在发展中创新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FF6214E-CD27-44F6-9702-FBACF39923BA}"/>
              </a:ext>
            </a:extLst>
          </p:cNvPr>
          <p:cNvGrpSpPr/>
          <p:nvPr/>
        </p:nvGrpSpPr>
        <p:grpSpPr>
          <a:xfrm>
            <a:off x="6146232" y="1516257"/>
            <a:ext cx="4914908" cy="1576193"/>
            <a:chOff x="1181092" y="1712251"/>
            <a:chExt cx="4914908" cy="1576193"/>
          </a:xfrm>
        </p:grpSpPr>
        <p:sp>
          <p:nvSpPr>
            <p:cNvPr id="8" name="矩形: 对角圆角 7">
              <a:extLst>
                <a:ext uri="{FF2B5EF4-FFF2-40B4-BE49-F238E27FC236}">
                  <a16:creationId xmlns:a16="http://schemas.microsoft.com/office/drawing/2014/main" id="{402F6CA6-2943-4904-9CD4-1BA0EB46AFAB}"/>
                </a:ext>
              </a:extLst>
            </p:cNvPr>
            <p:cNvSpPr/>
            <p:nvPr/>
          </p:nvSpPr>
          <p:spPr>
            <a:xfrm>
              <a:off x="1181093" y="1973861"/>
              <a:ext cx="4914907" cy="1314583"/>
            </a:xfrm>
            <a:prstGeom prst="round2DiagRect">
              <a:avLst/>
            </a:prstGeom>
            <a:noFill/>
            <a:ln>
              <a:solidFill>
                <a:srgbClr val="D70E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87B5878C-A9C4-49D8-BC1B-31A1BC5CECF6}"/>
                </a:ext>
              </a:extLst>
            </p:cNvPr>
            <p:cNvSpPr/>
            <p:nvPr/>
          </p:nvSpPr>
          <p:spPr>
            <a:xfrm>
              <a:off x="1488989" y="1712251"/>
              <a:ext cx="3231681" cy="523220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优势、活力所在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7967B3C-0B8B-4889-B26B-56025FE0FDBF}"/>
                </a:ext>
              </a:extLst>
            </p:cNvPr>
            <p:cNvSpPr/>
            <p:nvPr/>
          </p:nvSpPr>
          <p:spPr>
            <a:xfrm>
              <a:off x="1181092" y="2235471"/>
              <a:ext cx="4914907" cy="824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坚持发挥政协委员主体作用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1939D70D-BE35-4275-B563-9B1EC52E80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9"/>
          <a:stretch/>
        </p:blipFill>
        <p:spPr>
          <a:xfrm>
            <a:off x="6146232" y="3157269"/>
            <a:ext cx="4914907" cy="269743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DF3A040-B761-4DF8-B511-F21825880E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5" b="4352"/>
          <a:stretch/>
        </p:blipFill>
        <p:spPr>
          <a:xfrm>
            <a:off x="1055637" y="3157268"/>
            <a:ext cx="4914906" cy="269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64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物, 墙壁&#10;&#10;已生成极高可信度的说明">
            <a:extLst>
              <a:ext uri="{FF2B5EF4-FFF2-40B4-BE49-F238E27FC236}">
                <a16:creationId xmlns:a16="http://schemas.microsoft.com/office/drawing/2014/main" id="{721F1360-B983-4C3A-8CF9-CAD3BCE755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 descr="图片包含 舞者, 室内, 就坐&#10;&#10;已生成高可信度的说明">
            <a:extLst>
              <a:ext uri="{FF2B5EF4-FFF2-40B4-BE49-F238E27FC236}">
                <a16:creationId xmlns:a16="http://schemas.microsoft.com/office/drawing/2014/main" id="{1B6AED96-6809-41E8-BC9B-D0CAD1F54A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293"/>
            <a:ext cx="12192000" cy="633770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8AACFEC9-F2A3-4AE6-84BD-CD508AF28890}"/>
              </a:ext>
            </a:extLst>
          </p:cNvPr>
          <p:cNvSpPr txBox="1"/>
          <p:nvPr/>
        </p:nvSpPr>
        <p:spPr>
          <a:xfrm>
            <a:off x="4402420" y="3756856"/>
            <a:ext cx="452568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61D18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今后工作建议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FD6CE84-A9A4-4FB1-9F73-D7D04C16D897}"/>
              </a:ext>
            </a:extLst>
          </p:cNvPr>
          <p:cNvSpPr/>
          <p:nvPr/>
        </p:nvSpPr>
        <p:spPr>
          <a:xfrm>
            <a:off x="3350909" y="3640976"/>
            <a:ext cx="795406" cy="754981"/>
          </a:xfrm>
          <a:prstGeom prst="rect">
            <a:avLst/>
          </a:prstGeom>
          <a:solidFill>
            <a:srgbClr val="E6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微软雅黑" panose="020B0503020204020204" pitchFamily="82" charset="2"/>
                <a:ea typeface="微软雅黑" panose="020B0503020204020204" pitchFamily="82" charset="2"/>
              </a:rPr>
              <a:t>05</a:t>
            </a:r>
            <a:endParaRPr lang="zh-CN" altLang="en-US" sz="3600" b="1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8376173-71B1-4BBC-A390-9879B50085CB}"/>
              </a:ext>
            </a:extLst>
          </p:cNvPr>
          <p:cNvCxnSpPr>
            <a:cxnSpLocks/>
          </p:cNvCxnSpPr>
          <p:nvPr/>
        </p:nvCxnSpPr>
        <p:spPr>
          <a:xfrm>
            <a:off x="3350909" y="3429000"/>
            <a:ext cx="5643866" cy="0"/>
          </a:xfrm>
          <a:prstGeom prst="line">
            <a:avLst/>
          </a:prstGeom>
          <a:ln w="25400">
            <a:solidFill>
              <a:srgbClr val="E61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D78FD61-32C2-48D7-A2E2-D1CD43197ECE}"/>
              </a:ext>
            </a:extLst>
          </p:cNvPr>
          <p:cNvCxnSpPr>
            <a:cxnSpLocks/>
          </p:cNvCxnSpPr>
          <p:nvPr/>
        </p:nvCxnSpPr>
        <p:spPr>
          <a:xfrm>
            <a:off x="3350909" y="4568483"/>
            <a:ext cx="5577191" cy="0"/>
          </a:xfrm>
          <a:prstGeom prst="line">
            <a:avLst/>
          </a:prstGeom>
          <a:ln w="25400">
            <a:solidFill>
              <a:srgbClr val="E61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>
            <a:extLst>
              <a:ext uri="{FF2B5EF4-FFF2-40B4-BE49-F238E27FC236}">
                <a16:creationId xmlns:a16="http://schemas.microsoft.com/office/drawing/2014/main" id="{5CF2D4DC-E535-4BB2-8817-4E5EBD2CE52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06" t="6199" r="33931" b="75597"/>
          <a:stretch/>
        </p:blipFill>
        <p:spPr>
          <a:xfrm>
            <a:off x="4560388" y="1507453"/>
            <a:ext cx="1451262" cy="158470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E19CB9D-26C0-4D67-BD81-E9EC39E7F9B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717"/>
          <a:stretch/>
        </p:blipFill>
        <p:spPr>
          <a:xfrm>
            <a:off x="6083300" y="1425874"/>
            <a:ext cx="1570222" cy="184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67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095749" y="366125"/>
            <a:ext cx="4000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今后工作建议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C7CB666-0067-4837-90E2-88601ACF9228}"/>
              </a:ext>
            </a:extLst>
          </p:cNvPr>
          <p:cNvGrpSpPr/>
          <p:nvPr/>
        </p:nvGrpSpPr>
        <p:grpSpPr>
          <a:xfrm>
            <a:off x="1181094" y="1850704"/>
            <a:ext cx="1656019" cy="1415698"/>
            <a:chOff x="1158996" y="1554142"/>
            <a:chExt cx="1656019" cy="1415698"/>
          </a:xfrm>
        </p:grpSpPr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D2A3DDE0-A8FC-4CA9-A1BB-1817B97173DB}"/>
                </a:ext>
              </a:extLst>
            </p:cNvPr>
            <p:cNvSpPr/>
            <p:nvPr/>
          </p:nvSpPr>
          <p:spPr>
            <a:xfrm rot="5235679">
              <a:off x="2526875" y="2113005"/>
              <a:ext cx="292074" cy="284206"/>
            </a:xfrm>
            <a:prstGeom prst="triangle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B90685E6-7E65-49F9-A89B-D158E63C9F7F}"/>
                </a:ext>
              </a:extLst>
            </p:cNvPr>
            <p:cNvSpPr/>
            <p:nvPr/>
          </p:nvSpPr>
          <p:spPr>
            <a:xfrm>
              <a:off x="1158996" y="1554142"/>
              <a:ext cx="1415698" cy="1415698"/>
            </a:xfrm>
            <a:prstGeom prst="ellipse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</a:t>
              </a: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FF9D709B-ACFC-4CCC-86A3-74D8E96D5AFC}"/>
              </a:ext>
            </a:extLst>
          </p:cNvPr>
          <p:cNvSpPr/>
          <p:nvPr/>
        </p:nvSpPr>
        <p:spPr>
          <a:xfrm>
            <a:off x="3212010" y="2296942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把学习贯彻中共十九大精神作为重大政治任务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F41C385-40DC-44EF-B189-A6B1192B339D}"/>
              </a:ext>
            </a:extLst>
          </p:cNvPr>
          <p:cNvGrpSpPr/>
          <p:nvPr/>
        </p:nvGrpSpPr>
        <p:grpSpPr>
          <a:xfrm>
            <a:off x="1181094" y="3939544"/>
            <a:ext cx="1656019" cy="1415698"/>
            <a:chOff x="1158996" y="1554142"/>
            <a:chExt cx="1656019" cy="1415698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124B5861-3E5D-4EC5-B14E-1F9167FF6346}"/>
                </a:ext>
              </a:extLst>
            </p:cNvPr>
            <p:cNvSpPr/>
            <p:nvPr/>
          </p:nvSpPr>
          <p:spPr>
            <a:xfrm rot="5235679">
              <a:off x="2526875" y="2113005"/>
              <a:ext cx="292074" cy="284206"/>
            </a:xfrm>
            <a:prstGeom prst="triangle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190C0E7-9C0E-4FB5-BD1C-2410522E3B0E}"/>
                </a:ext>
              </a:extLst>
            </p:cNvPr>
            <p:cNvSpPr/>
            <p:nvPr/>
          </p:nvSpPr>
          <p:spPr>
            <a:xfrm>
              <a:off x="1158996" y="1554142"/>
              <a:ext cx="1415698" cy="1415698"/>
            </a:xfrm>
            <a:prstGeom prst="ellipse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总纲</a:t>
              </a: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5D66D58D-3D7F-4B7F-A273-B67703FECE77}"/>
              </a:ext>
            </a:extLst>
          </p:cNvPr>
          <p:cNvSpPr/>
          <p:nvPr/>
        </p:nvSpPr>
        <p:spPr>
          <a:xfrm>
            <a:off x="3212010" y="4067530"/>
            <a:ext cx="7686649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把习近平新时代中共特色社会主义思想作为统揽政协工作的总纲</a:t>
            </a:r>
          </a:p>
        </p:txBody>
      </p:sp>
    </p:spTree>
    <p:extLst>
      <p:ext uri="{BB962C8B-B14F-4D97-AF65-F5344CB8AC3E}">
        <p14:creationId xmlns:p14="http://schemas.microsoft.com/office/powerpoint/2010/main" val="354069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095749" y="366125"/>
            <a:ext cx="4000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今后工作建议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BE574A5-EFCE-4BDD-8C32-FD1AB855F3B2}"/>
              </a:ext>
            </a:extLst>
          </p:cNvPr>
          <p:cNvGrpSpPr/>
          <p:nvPr/>
        </p:nvGrpSpPr>
        <p:grpSpPr>
          <a:xfrm>
            <a:off x="1149179" y="3863994"/>
            <a:ext cx="1656019" cy="1415698"/>
            <a:chOff x="1158996" y="1554142"/>
            <a:chExt cx="1656019" cy="1415698"/>
          </a:xfrm>
        </p:grpSpPr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6C49FAB1-8469-4E02-8ED0-229ED136E207}"/>
                </a:ext>
              </a:extLst>
            </p:cNvPr>
            <p:cNvSpPr/>
            <p:nvPr/>
          </p:nvSpPr>
          <p:spPr>
            <a:xfrm rot="5235679">
              <a:off x="2526875" y="2113005"/>
              <a:ext cx="292074" cy="284206"/>
            </a:xfrm>
            <a:prstGeom prst="triangle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F9ACAC5-2CCD-4FEC-B2A3-C8E852E3FD81}"/>
                </a:ext>
              </a:extLst>
            </p:cNvPr>
            <p:cNvSpPr/>
            <p:nvPr/>
          </p:nvSpPr>
          <p:spPr>
            <a:xfrm>
              <a:off x="1158996" y="1554142"/>
              <a:ext cx="1415698" cy="1415698"/>
            </a:xfrm>
            <a:prstGeom prst="ellipse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主线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A2B336D0-1705-4C4D-9134-B714A849FB6E}"/>
              </a:ext>
            </a:extLst>
          </p:cNvPr>
          <p:cNvSpPr/>
          <p:nvPr/>
        </p:nvSpPr>
        <p:spPr>
          <a:xfrm>
            <a:off x="3180095" y="3991980"/>
            <a:ext cx="768664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把为决胜全面建成小康社会、夺取新时代中国特色社会主义伟大胜利献计出力作为工作主线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75C133E-D86A-49A9-85EF-BE0B71D967D7}"/>
              </a:ext>
            </a:extLst>
          </p:cNvPr>
          <p:cNvGrpSpPr/>
          <p:nvPr/>
        </p:nvGrpSpPr>
        <p:grpSpPr>
          <a:xfrm>
            <a:off x="1181094" y="1813859"/>
            <a:ext cx="1656019" cy="1415698"/>
            <a:chOff x="1158996" y="1554142"/>
            <a:chExt cx="1656019" cy="1415698"/>
          </a:xfrm>
        </p:grpSpPr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9D6D85FB-21FB-4F46-9B79-4AC39C0279CC}"/>
                </a:ext>
              </a:extLst>
            </p:cNvPr>
            <p:cNvSpPr/>
            <p:nvPr/>
          </p:nvSpPr>
          <p:spPr>
            <a:xfrm rot="5235679">
              <a:off x="2526875" y="2113005"/>
              <a:ext cx="292074" cy="284206"/>
            </a:xfrm>
            <a:prstGeom prst="triangle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5449879-E560-4F65-9381-3568EE6CB7AD}"/>
                </a:ext>
              </a:extLst>
            </p:cNvPr>
            <p:cNvSpPr/>
            <p:nvPr/>
          </p:nvSpPr>
          <p:spPr>
            <a:xfrm>
              <a:off x="1158996" y="1554142"/>
              <a:ext cx="1415698" cy="1415698"/>
            </a:xfrm>
            <a:prstGeom prst="ellipse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主轴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812E9B6B-2534-4DF9-AB3E-6EA9E8C47F97}"/>
              </a:ext>
            </a:extLst>
          </p:cNvPr>
          <p:cNvSpPr/>
          <p:nvPr/>
        </p:nvSpPr>
        <p:spPr>
          <a:xfrm>
            <a:off x="3109037" y="2103935"/>
            <a:ext cx="7933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把坚持和发展中国特色社会主义作为巩固共同思想政治基础的主轴</a:t>
            </a:r>
          </a:p>
        </p:txBody>
      </p:sp>
    </p:spTree>
    <p:extLst>
      <p:ext uri="{BB962C8B-B14F-4D97-AF65-F5344CB8AC3E}">
        <p14:creationId xmlns:p14="http://schemas.microsoft.com/office/powerpoint/2010/main" val="7876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095749" y="366125"/>
            <a:ext cx="4000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今后工作建议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8490C28-E8DA-4265-AEE4-4C8D126B0C92}"/>
              </a:ext>
            </a:extLst>
          </p:cNvPr>
          <p:cNvGrpSpPr/>
          <p:nvPr/>
        </p:nvGrpSpPr>
        <p:grpSpPr>
          <a:xfrm>
            <a:off x="1181094" y="2551648"/>
            <a:ext cx="10197128" cy="2645496"/>
            <a:chOff x="1181094" y="2551648"/>
            <a:chExt cx="10197128" cy="264549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088AC2CC-152C-4B4F-87BB-4900ECD0F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02" t="454" r="436"/>
            <a:stretch>
              <a:fillRect/>
            </a:stretch>
          </p:blipFill>
          <p:spPr>
            <a:xfrm>
              <a:off x="4265063" y="2832212"/>
              <a:ext cx="1133178" cy="1111355"/>
            </a:xfrm>
            <a:custGeom>
              <a:avLst/>
              <a:gdLst>
                <a:gd name="connsiteX0" fmla="*/ 566589 w 1133178"/>
                <a:gd name="connsiteY0" fmla="*/ 0 h 1111355"/>
                <a:gd name="connsiteX1" fmla="*/ 1133178 w 1133178"/>
                <a:gd name="connsiteY1" fmla="*/ 566588 h 1111355"/>
                <a:gd name="connsiteX2" fmla="*/ 787131 w 1133178"/>
                <a:gd name="connsiteY2" fmla="*/ 1088651 h 1111355"/>
                <a:gd name="connsiteX3" fmla="*/ 713990 w 1133178"/>
                <a:gd name="connsiteY3" fmla="*/ 1111355 h 1111355"/>
                <a:gd name="connsiteX4" fmla="*/ 419189 w 1133178"/>
                <a:gd name="connsiteY4" fmla="*/ 1111355 h 1111355"/>
                <a:gd name="connsiteX5" fmla="*/ 346047 w 1133178"/>
                <a:gd name="connsiteY5" fmla="*/ 1088651 h 1111355"/>
                <a:gd name="connsiteX6" fmla="*/ 0 w 1133178"/>
                <a:gd name="connsiteY6" fmla="*/ 566588 h 1111355"/>
                <a:gd name="connsiteX7" fmla="*/ 566589 w 1133178"/>
                <a:gd name="connsiteY7" fmla="*/ 0 h 1111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3178" h="1111355">
                  <a:moveTo>
                    <a:pt x="566589" y="0"/>
                  </a:moveTo>
                  <a:cubicBezTo>
                    <a:pt x="879507" y="0"/>
                    <a:pt x="1133178" y="253670"/>
                    <a:pt x="1133178" y="566588"/>
                  </a:cubicBezTo>
                  <a:cubicBezTo>
                    <a:pt x="1133178" y="801277"/>
                    <a:pt x="990488" y="1002638"/>
                    <a:pt x="787131" y="1088651"/>
                  </a:cubicBezTo>
                  <a:lnTo>
                    <a:pt x="713990" y="1111355"/>
                  </a:lnTo>
                  <a:lnTo>
                    <a:pt x="419189" y="1111355"/>
                  </a:lnTo>
                  <a:lnTo>
                    <a:pt x="346047" y="1088651"/>
                  </a:lnTo>
                  <a:cubicBezTo>
                    <a:pt x="142690" y="1002638"/>
                    <a:pt x="0" y="801277"/>
                    <a:pt x="0" y="566588"/>
                  </a:cubicBezTo>
                  <a:cubicBezTo>
                    <a:pt x="0" y="253670"/>
                    <a:pt x="253671" y="0"/>
                    <a:pt x="566589" y="0"/>
                  </a:cubicBezTo>
                  <a:close/>
                </a:path>
              </a:pathLst>
            </a:custGeom>
          </p:spPr>
        </p:pic>
        <p:sp>
          <p:nvSpPr>
            <p:cNvPr id="5" name="iṩḻíḓê">
              <a:extLst>
                <a:ext uri="{FF2B5EF4-FFF2-40B4-BE49-F238E27FC236}">
                  <a16:creationId xmlns:a16="http://schemas.microsoft.com/office/drawing/2014/main" id="{E7896B68-3F9D-4B9A-A49B-71EE34062935}"/>
                </a:ext>
              </a:extLst>
            </p:cNvPr>
            <p:cNvSpPr/>
            <p:nvPr/>
          </p:nvSpPr>
          <p:spPr bwMode="auto">
            <a:xfrm>
              <a:off x="1181094" y="4514337"/>
              <a:ext cx="1727031" cy="61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8594" algn="l"/>
                </a:tabLst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坚持稳中求进工作总基调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iśľïḍè">
              <a:extLst>
                <a:ext uri="{FF2B5EF4-FFF2-40B4-BE49-F238E27FC236}">
                  <a16:creationId xmlns:a16="http://schemas.microsoft.com/office/drawing/2014/main" id="{09C119C2-82BC-4D48-B783-309D703433F7}"/>
                </a:ext>
              </a:extLst>
            </p:cNvPr>
            <p:cNvSpPr/>
            <p:nvPr/>
          </p:nvSpPr>
          <p:spPr bwMode="auto">
            <a:xfrm>
              <a:off x="3603917" y="4498869"/>
              <a:ext cx="2434048" cy="61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8594" algn="l"/>
                </a:tabLst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坚持新发展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íṩḻíḋé">
              <a:extLst>
                <a:ext uri="{FF2B5EF4-FFF2-40B4-BE49-F238E27FC236}">
                  <a16:creationId xmlns:a16="http://schemas.microsoft.com/office/drawing/2014/main" id="{1DB5B78A-AD54-42F5-9438-39D6B6610CDA}"/>
                </a:ext>
              </a:extLst>
            </p:cNvPr>
            <p:cNvSpPr/>
            <p:nvPr/>
          </p:nvSpPr>
          <p:spPr bwMode="auto">
            <a:xfrm>
              <a:off x="6453624" y="4523399"/>
              <a:ext cx="2392932" cy="61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8594" algn="l"/>
                </a:tabLst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坚持以人民为中心的发展思想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išliḍè">
              <a:extLst>
                <a:ext uri="{FF2B5EF4-FFF2-40B4-BE49-F238E27FC236}">
                  <a16:creationId xmlns:a16="http://schemas.microsoft.com/office/drawing/2014/main" id="{139DE89B-46BD-4315-B7D1-1676BB90D14A}"/>
                </a:ext>
              </a:extLst>
            </p:cNvPr>
            <p:cNvSpPr/>
            <p:nvPr/>
          </p:nvSpPr>
          <p:spPr bwMode="auto">
            <a:xfrm>
              <a:off x="9428264" y="4524587"/>
              <a:ext cx="1949958" cy="61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228594" algn="l"/>
                </a:tabLst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坚持团结和民主两大主题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03FFC28E-161B-446F-8763-678BEA272316}"/>
                </a:ext>
              </a:extLst>
            </p:cNvPr>
            <p:cNvCxnSpPr>
              <a:cxnSpLocks/>
            </p:cNvCxnSpPr>
            <p:nvPr/>
          </p:nvCxnSpPr>
          <p:spPr>
            <a:xfrm>
              <a:off x="3430577" y="2551648"/>
              <a:ext cx="0" cy="26454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E9E2F49-3E69-4D07-BEC7-2DE98B6DE4E9}"/>
                </a:ext>
              </a:extLst>
            </p:cNvPr>
            <p:cNvCxnSpPr/>
            <p:nvPr/>
          </p:nvCxnSpPr>
          <p:spPr>
            <a:xfrm>
              <a:off x="6232727" y="2551648"/>
              <a:ext cx="0" cy="26454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B1529D4-2529-4724-973D-F8E71F03BCFB}"/>
                </a:ext>
              </a:extLst>
            </p:cNvPr>
            <p:cNvCxnSpPr/>
            <p:nvPr/>
          </p:nvCxnSpPr>
          <p:spPr>
            <a:xfrm>
              <a:off x="9034878" y="2551648"/>
              <a:ext cx="0" cy="26454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îṡľïḓê">
              <a:extLst>
                <a:ext uri="{FF2B5EF4-FFF2-40B4-BE49-F238E27FC236}">
                  <a16:creationId xmlns:a16="http://schemas.microsoft.com/office/drawing/2014/main" id="{E957251D-34F8-4273-9C95-F315EFCB10F4}"/>
                </a:ext>
              </a:extLst>
            </p:cNvPr>
            <p:cNvGrpSpPr/>
            <p:nvPr/>
          </p:nvGrpSpPr>
          <p:grpSpPr>
            <a:xfrm>
              <a:off x="1462912" y="2551648"/>
              <a:ext cx="1133178" cy="1413738"/>
              <a:chOff x="1552872" y="2169000"/>
              <a:chExt cx="1133178" cy="1413738"/>
            </a:xfrm>
          </p:grpSpPr>
          <p:sp>
            <p:nvSpPr>
              <p:cNvPr id="21" name="î$1íḋê">
                <a:extLst>
                  <a:ext uri="{FF2B5EF4-FFF2-40B4-BE49-F238E27FC236}">
                    <a16:creationId xmlns:a16="http://schemas.microsoft.com/office/drawing/2014/main" id="{0D7148F4-2C7A-49AE-91F3-3FE7CFDF4D9A}"/>
                  </a:ext>
                </a:extLst>
              </p:cNvPr>
              <p:cNvSpPr/>
              <p:nvPr/>
            </p:nvSpPr>
            <p:spPr>
              <a:xfrm>
                <a:off x="1552872" y="2449563"/>
                <a:ext cx="1133178" cy="1133175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508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îšľiďè">
                <a:extLst>
                  <a:ext uri="{FF2B5EF4-FFF2-40B4-BE49-F238E27FC236}">
                    <a16:creationId xmlns:a16="http://schemas.microsoft.com/office/drawing/2014/main" id="{6328896F-B627-4902-926B-050686DACC7B}"/>
                  </a:ext>
                </a:extLst>
              </p:cNvPr>
              <p:cNvSpPr/>
              <p:nvPr/>
            </p:nvSpPr>
            <p:spPr>
              <a:xfrm>
                <a:off x="1889001" y="2169000"/>
                <a:ext cx="460921" cy="460927"/>
              </a:xfrm>
              <a:prstGeom prst="ellipse">
                <a:avLst/>
              </a:prstGeom>
              <a:solidFill>
                <a:srgbClr val="D70E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01</a:t>
                </a: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" name="iş1ïďé">
              <a:extLst>
                <a:ext uri="{FF2B5EF4-FFF2-40B4-BE49-F238E27FC236}">
                  <a16:creationId xmlns:a16="http://schemas.microsoft.com/office/drawing/2014/main" id="{058A6359-0552-4572-B714-7EF126660E06}"/>
                </a:ext>
              </a:extLst>
            </p:cNvPr>
            <p:cNvSpPr/>
            <p:nvPr/>
          </p:nvSpPr>
          <p:spPr>
            <a:xfrm>
              <a:off x="4601192" y="2551648"/>
              <a:ext cx="460921" cy="460927"/>
            </a:xfrm>
            <a:prstGeom prst="ellipse">
              <a:avLst/>
            </a:prstGeom>
            <a:solidFill>
              <a:srgbClr val="D70E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02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4" name="iṥlíḍe">
              <a:extLst>
                <a:ext uri="{FF2B5EF4-FFF2-40B4-BE49-F238E27FC236}">
                  <a16:creationId xmlns:a16="http://schemas.microsoft.com/office/drawing/2014/main" id="{8AF01E98-FE44-479A-82C3-89DA60E9B79A}"/>
                </a:ext>
              </a:extLst>
            </p:cNvPr>
            <p:cNvGrpSpPr/>
            <p:nvPr/>
          </p:nvGrpSpPr>
          <p:grpSpPr>
            <a:xfrm>
              <a:off x="7067214" y="2551648"/>
              <a:ext cx="1133178" cy="1413738"/>
              <a:chOff x="1552872" y="2169000"/>
              <a:chExt cx="1133178" cy="1413738"/>
            </a:xfrm>
          </p:grpSpPr>
          <p:sp>
            <p:nvSpPr>
              <p:cNvPr id="18" name="iś1ïḋe">
                <a:extLst>
                  <a:ext uri="{FF2B5EF4-FFF2-40B4-BE49-F238E27FC236}">
                    <a16:creationId xmlns:a16="http://schemas.microsoft.com/office/drawing/2014/main" id="{6A160135-A725-433E-B8AF-A7043400845A}"/>
                  </a:ext>
                </a:extLst>
              </p:cNvPr>
              <p:cNvSpPr/>
              <p:nvPr/>
            </p:nvSpPr>
            <p:spPr>
              <a:xfrm>
                <a:off x="1552872" y="2449563"/>
                <a:ext cx="1133178" cy="1133175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 w="508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íśľîďe">
                <a:extLst>
                  <a:ext uri="{FF2B5EF4-FFF2-40B4-BE49-F238E27FC236}">
                    <a16:creationId xmlns:a16="http://schemas.microsoft.com/office/drawing/2014/main" id="{7ED4CC3C-CC1B-44FC-9339-80186C57064B}"/>
                  </a:ext>
                </a:extLst>
              </p:cNvPr>
              <p:cNvSpPr/>
              <p:nvPr/>
            </p:nvSpPr>
            <p:spPr>
              <a:xfrm>
                <a:off x="1889001" y="2169000"/>
                <a:ext cx="460921" cy="460927"/>
              </a:xfrm>
              <a:prstGeom prst="ellipse">
                <a:avLst/>
              </a:prstGeom>
              <a:solidFill>
                <a:srgbClr val="D70E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03</a:t>
                </a: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5" name="îšlidé">
              <a:extLst>
                <a:ext uri="{FF2B5EF4-FFF2-40B4-BE49-F238E27FC236}">
                  <a16:creationId xmlns:a16="http://schemas.microsoft.com/office/drawing/2014/main" id="{7E0B447E-36D6-44D1-915A-286124620467}"/>
                </a:ext>
              </a:extLst>
            </p:cNvPr>
            <p:cNvGrpSpPr/>
            <p:nvPr/>
          </p:nvGrpSpPr>
          <p:grpSpPr>
            <a:xfrm>
              <a:off x="9869365" y="2551648"/>
              <a:ext cx="1133178" cy="1413738"/>
              <a:chOff x="1552872" y="2169000"/>
              <a:chExt cx="1133178" cy="1413738"/>
            </a:xfrm>
          </p:grpSpPr>
          <p:sp>
            <p:nvSpPr>
              <p:cNvPr id="16" name="íṥḻïḍè">
                <a:extLst>
                  <a:ext uri="{FF2B5EF4-FFF2-40B4-BE49-F238E27FC236}">
                    <a16:creationId xmlns:a16="http://schemas.microsoft.com/office/drawing/2014/main" id="{37FB28B1-D637-4B31-9DAF-CAD800F55614}"/>
                  </a:ext>
                </a:extLst>
              </p:cNvPr>
              <p:cNvSpPr/>
              <p:nvPr/>
            </p:nvSpPr>
            <p:spPr>
              <a:xfrm>
                <a:off x="1552872" y="2449563"/>
                <a:ext cx="1133178" cy="1133175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 w="508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" name="işḻïḋê">
                <a:extLst>
                  <a:ext uri="{FF2B5EF4-FFF2-40B4-BE49-F238E27FC236}">
                    <a16:creationId xmlns:a16="http://schemas.microsoft.com/office/drawing/2014/main" id="{A324235B-2E98-4B86-9257-1AA3D1D481AC}"/>
                  </a:ext>
                </a:extLst>
              </p:cNvPr>
              <p:cNvSpPr/>
              <p:nvPr/>
            </p:nvSpPr>
            <p:spPr>
              <a:xfrm>
                <a:off x="1889001" y="2169000"/>
                <a:ext cx="460921" cy="460927"/>
              </a:xfrm>
              <a:prstGeom prst="ellipse">
                <a:avLst/>
              </a:prstGeom>
              <a:solidFill>
                <a:srgbClr val="D70E0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04</a:t>
                </a:r>
                <a:endPara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82A256EB-6C2D-4B86-9675-EA121C6E9F1A}"/>
              </a:ext>
            </a:extLst>
          </p:cNvPr>
          <p:cNvSpPr/>
          <p:nvPr/>
        </p:nvSpPr>
        <p:spPr>
          <a:xfrm>
            <a:off x="5241073" y="162065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70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四个坚持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6CD2110-C06D-485D-95B7-B93275408364}"/>
              </a:ext>
            </a:extLst>
          </p:cNvPr>
          <p:cNvGrpSpPr/>
          <p:nvPr/>
        </p:nvGrpSpPr>
        <p:grpSpPr>
          <a:xfrm>
            <a:off x="4002873" y="1936415"/>
            <a:ext cx="4194885" cy="3685"/>
            <a:chOff x="4397572" y="1810601"/>
            <a:chExt cx="4194885" cy="3685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C2089DCB-8D4E-4173-8553-0B993899D49E}"/>
                </a:ext>
              </a:extLst>
            </p:cNvPr>
            <p:cNvCxnSpPr/>
            <p:nvPr/>
          </p:nvCxnSpPr>
          <p:spPr>
            <a:xfrm>
              <a:off x="7624624" y="1810601"/>
              <a:ext cx="967833" cy="3685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B59B102-5641-45C9-94DF-3452A13297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97572" y="1810601"/>
              <a:ext cx="101046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813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095749" y="366125"/>
            <a:ext cx="4000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今后工作建议</a:t>
            </a:r>
          </a:p>
        </p:txBody>
      </p:sp>
      <p:grpSp>
        <p:nvGrpSpPr>
          <p:cNvPr id="3" name="4023bcb6-e624-4cd7-9e38-d52d9353a69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43AC81F-6DC9-4BF0-89B3-80252605E5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59678" y="2045028"/>
            <a:ext cx="10036036" cy="4375274"/>
            <a:chOff x="5980219" y="1444209"/>
            <a:chExt cx="10572269" cy="4609047"/>
          </a:xfrm>
        </p:grpSpPr>
        <p:grpSp>
          <p:nvGrpSpPr>
            <p:cNvPr id="5" name="iśľiḑê">
              <a:extLst>
                <a:ext uri="{FF2B5EF4-FFF2-40B4-BE49-F238E27FC236}">
                  <a16:creationId xmlns:a16="http://schemas.microsoft.com/office/drawing/2014/main" id="{E7FC909F-2B8F-4784-8D20-1F5B775ACB7C}"/>
                </a:ext>
              </a:extLst>
            </p:cNvPr>
            <p:cNvGrpSpPr/>
            <p:nvPr/>
          </p:nvGrpSpPr>
          <p:grpSpPr>
            <a:xfrm>
              <a:off x="5980219" y="1444209"/>
              <a:ext cx="9006958" cy="908537"/>
              <a:chOff x="858141" y="2154064"/>
              <a:chExt cx="9006958" cy="908537"/>
            </a:xfrm>
          </p:grpSpPr>
          <p:sp>
            <p:nvSpPr>
              <p:cNvPr id="34" name="ïṧlíḓè">
                <a:extLst>
                  <a:ext uri="{FF2B5EF4-FFF2-40B4-BE49-F238E27FC236}">
                    <a16:creationId xmlns:a16="http://schemas.microsoft.com/office/drawing/2014/main" id="{C8257899-3F8B-47A4-8B8F-8CB0FEA159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663" y="2505202"/>
                <a:ext cx="8325436" cy="557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深入学习贯彻习近平新时代中国特色社会主义思想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îṥļídé">
                <a:extLst>
                  <a:ext uri="{FF2B5EF4-FFF2-40B4-BE49-F238E27FC236}">
                    <a16:creationId xmlns:a16="http://schemas.microsoft.com/office/drawing/2014/main" id="{42BEAE06-F671-4156-B81A-17512E1C05E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39664" y="2154064"/>
                <a:ext cx="2642096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fontScale="92500"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建议一</a:t>
                </a:r>
              </a:p>
            </p:txBody>
          </p:sp>
          <p:grpSp>
            <p:nvGrpSpPr>
              <p:cNvPr id="36" name="ïSľïdè">
                <a:extLst>
                  <a:ext uri="{FF2B5EF4-FFF2-40B4-BE49-F238E27FC236}">
                    <a16:creationId xmlns:a16="http://schemas.microsoft.com/office/drawing/2014/main" id="{33B4200A-DCAC-466D-AC6D-426835E1D947}"/>
                  </a:ext>
                </a:extLst>
              </p:cNvPr>
              <p:cNvGrpSpPr/>
              <p:nvPr/>
            </p:nvGrpSpPr>
            <p:grpSpPr>
              <a:xfrm>
                <a:off x="858141" y="2216962"/>
                <a:ext cx="504056" cy="504056"/>
                <a:chOff x="858141" y="2216962"/>
                <a:chExt cx="504056" cy="504056"/>
              </a:xfrm>
            </p:grpSpPr>
            <p:sp>
              <p:nvSpPr>
                <p:cNvPr id="37" name="íŝļidè">
                  <a:extLst>
                    <a:ext uri="{FF2B5EF4-FFF2-40B4-BE49-F238E27FC236}">
                      <a16:creationId xmlns:a16="http://schemas.microsoft.com/office/drawing/2014/main" id="{3BF04D04-58E0-4DEB-BA8B-03E261D021A7}"/>
                    </a:ext>
                  </a:extLst>
                </p:cNvPr>
                <p:cNvSpPr/>
                <p:nvPr/>
              </p:nvSpPr>
              <p:spPr>
                <a:xfrm>
                  <a:off x="858141" y="2216962"/>
                  <a:ext cx="504056" cy="504056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8" name="íṥḻiḓè">
                  <a:extLst>
                    <a:ext uri="{FF2B5EF4-FFF2-40B4-BE49-F238E27FC236}">
                      <a16:creationId xmlns:a16="http://schemas.microsoft.com/office/drawing/2014/main" id="{03D5B57F-9DDE-4DCA-88C8-BA08228486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4642" y="2338130"/>
                  <a:ext cx="311058" cy="296654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6" name="ïṧḷíde">
              <a:extLst>
                <a:ext uri="{FF2B5EF4-FFF2-40B4-BE49-F238E27FC236}">
                  <a16:creationId xmlns:a16="http://schemas.microsoft.com/office/drawing/2014/main" id="{88A7A37C-652C-43DB-846F-0D77D6127101}"/>
                </a:ext>
              </a:extLst>
            </p:cNvPr>
            <p:cNvGrpSpPr/>
            <p:nvPr/>
          </p:nvGrpSpPr>
          <p:grpSpPr>
            <a:xfrm>
              <a:off x="7545530" y="2222837"/>
              <a:ext cx="9006958" cy="908538"/>
              <a:chOff x="4503693" y="1921024"/>
              <a:chExt cx="9006958" cy="908538"/>
            </a:xfrm>
          </p:grpSpPr>
          <p:sp>
            <p:nvSpPr>
              <p:cNvPr id="29" name="ïṩlîďe">
                <a:extLst>
                  <a:ext uri="{FF2B5EF4-FFF2-40B4-BE49-F238E27FC236}">
                    <a16:creationId xmlns:a16="http://schemas.microsoft.com/office/drawing/2014/main" id="{3DA37A5B-9483-4478-9D20-B4B3D7D0F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5215" y="2272163"/>
                <a:ext cx="8325436" cy="557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聚焦决胜全面建成小康社会、开启全面建设社会主义现代化国家新征程重大问题献计出力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ïš1íḍé">
                <a:extLst>
                  <a:ext uri="{FF2B5EF4-FFF2-40B4-BE49-F238E27FC236}">
                    <a16:creationId xmlns:a16="http://schemas.microsoft.com/office/drawing/2014/main" id="{E7E9921C-14B3-4A46-B07E-CEB464AF498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185216" y="1921024"/>
                <a:ext cx="2642096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fontScale="92500"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建议二</a:t>
                </a:r>
              </a:p>
            </p:txBody>
          </p:sp>
          <p:grpSp>
            <p:nvGrpSpPr>
              <p:cNvPr id="31" name="iṧḻîḍê">
                <a:extLst>
                  <a:ext uri="{FF2B5EF4-FFF2-40B4-BE49-F238E27FC236}">
                    <a16:creationId xmlns:a16="http://schemas.microsoft.com/office/drawing/2014/main" id="{BBCB1636-93F2-4EE3-A5F4-9201657B4682}"/>
                  </a:ext>
                </a:extLst>
              </p:cNvPr>
              <p:cNvGrpSpPr/>
              <p:nvPr/>
            </p:nvGrpSpPr>
            <p:grpSpPr>
              <a:xfrm>
                <a:off x="4503693" y="1983922"/>
                <a:ext cx="504056" cy="504056"/>
                <a:chOff x="4503693" y="1983922"/>
                <a:chExt cx="504056" cy="504056"/>
              </a:xfrm>
            </p:grpSpPr>
            <p:sp>
              <p:nvSpPr>
                <p:cNvPr id="32" name="iṩļiḋê">
                  <a:extLst>
                    <a:ext uri="{FF2B5EF4-FFF2-40B4-BE49-F238E27FC236}">
                      <a16:creationId xmlns:a16="http://schemas.microsoft.com/office/drawing/2014/main" id="{BACA82CA-7C77-4C17-A1A7-BA4A92D9FAFB}"/>
                    </a:ext>
                  </a:extLst>
                </p:cNvPr>
                <p:cNvSpPr/>
                <p:nvPr/>
              </p:nvSpPr>
              <p:spPr>
                <a:xfrm>
                  <a:off x="4503693" y="1983922"/>
                  <a:ext cx="504056" cy="504056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3" name="îSḷiḑe">
                  <a:extLst>
                    <a:ext uri="{FF2B5EF4-FFF2-40B4-BE49-F238E27FC236}">
                      <a16:creationId xmlns:a16="http://schemas.microsoft.com/office/drawing/2014/main" id="{440BE45B-F2F0-4512-8D04-A04E21AF9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0192" y="2080675"/>
                  <a:ext cx="311058" cy="310551"/>
                </a:xfrm>
                <a:custGeom>
                  <a:avLst/>
                  <a:gdLst>
                    <a:gd name="connsiteX0" fmla="*/ 139649 w 606580"/>
                    <a:gd name="connsiteY0" fmla="*/ 323260 h 605592"/>
                    <a:gd name="connsiteX1" fmla="*/ 274852 w 606580"/>
                    <a:gd name="connsiteY1" fmla="*/ 323260 h 605592"/>
                    <a:gd name="connsiteX2" fmla="*/ 274852 w 606580"/>
                    <a:gd name="connsiteY2" fmla="*/ 349440 h 605592"/>
                    <a:gd name="connsiteX3" fmla="*/ 139649 w 606580"/>
                    <a:gd name="connsiteY3" fmla="*/ 349440 h 605592"/>
                    <a:gd name="connsiteX4" fmla="*/ 66294 w 606580"/>
                    <a:gd name="connsiteY4" fmla="*/ 26233 h 605592"/>
                    <a:gd name="connsiteX5" fmla="*/ 66294 w 606580"/>
                    <a:gd name="connsiteY5" fmla="*/ 375703 h 605592"/>
                    <a:gd name="connsiteX6" fmla="*/ 540286 w 606580"/>
                    <a:gd name="connsiteY6" fmla="*/ 375703 h 605592"/>
                    <a:gd name="connsiteX7" fmla="*/ 540286 w 606580"/>
                    <a:gd name="connsiteY7" fmla="*/ 26233 h 605592"/>
                    <a:gd name="connsiteX8" fmla="*/ 39925 w 606580"/>
                    <a:gd name="connsiteY8" fmla="*/ 0 h 605592"/>
                    <a:gd name="connsiteX9" fmla="*/ 566655 w 606580"/>
                    <a:gd name="connsiteY9" fmla="*/ 0 h 605592"/>
                    <a:gd name="connsiteX10" fmla="*/ 566655 w 606580"/>
                    <a:gd name="connsiteY10" fmla="*/ 375703 h 605592"/>
                    <a:gd name="connsiteX11" fmla="*/ 606580 w 606580"/>
                    <a:gd name="connsiteY11" fmla="*/ 375703 h 605592"/>
                    <a:gd name="connsiteX12" fmla="*/ 606580 w 606580"/>
                    <a:gd name="connsiteY12" fmla="*/ 401936 h 605592"/>
                    <a:gd name="connsiteX13" fmla="*/ 373716 w 606580"/>
                    <a:gd name="connsiteY13" fmla="*/ 401936 h 605592"/>
                    <a:gd name="connsiteX14" fmla="*/ 413269 w 606580"/>
                    <a:gd name="connsiteY14" fmla="*/ 600587 h 605592"/>
                    <a:gd name="connsiteX15" fmla="*/ 387364 w 606580"/>
                    <a:gd name="connsiteY15" fmla="*/ 605592 h 605592"/>
                    <a:gd name="connsiteX16" fmla="*/ 346790 w 606580"/>
                    <a:gd name="connsiteY16" fmla="*/ 401936 h 605592"/>
                    <a:gd name="connsiteX17" fmla="*/ 316521 w 606580"/>
                    <a:gd name="connsiteY17" fmla="*/ 401936 h 605592"/>
                    <a:gd name="connsiteX18" fmla="*/ 316521 w 606580"/>
                    <a:gd name="connsiteY18" fmla="*/ 551828 h 605592"/>
                    <a:gd name="connsiteX19" fmla="*/ 290059 w 606580"/>
                    <a:gd name="connsiteY19" fmla="*/ 551828 h 605592"/>
                    <a:gd name="connsiteX20" fmla="*/ 290059 w 606580"/>
                    <a:gd name="connsiteY20" fmla="*/ 401936 h 605592"/>
                    <a:gd name="connsiteX21" fmla="*/ 247163 w 606580"/>
                    <a:gd name="connsiteY21" fmla="*/ 401936 h 605592"/>
                    <a:gd name="connsiteX22" fmla="*/ 206588 w 606580"/>
                    <a:gd name="connsiteY22" fmla="*/ 605592 h 605592"/>
                    <a:gd name="connsiteX23" fmla="*/ 180591 w 606580"/>
                    <a:gd name="connsiteY23" fmla="*/ 600494 h 605592"/>
                    <a:gd name="connsiteX24" fmla="*/ 220237 w 606580"/>
                    <a:gd name="connsiteY24" fmla="*/ 401936 h 605592"/>
                    <a:gd name="connsiteX25" fmla="*/ 0 w 606580"/>
                    <a:gd name="connsiteY25" fmla="*/ 401936 h 605592"/>
                    <a:gd name="connsiteX26" fmla="*/ 0 w 606580"/>
                    <a:gd name="connsiteY26" fmla="*/ 375703 h 605592"/>
                    <a:gd name="connsiteX27" fmla="*/ 39925 w 606580"/>
                    <a:gd name="connsiteY27" fmla="*/ 375703 h 60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6580" h="605592">
                      <a:moveTo>
                        <a:pt x="139649" y="323260"/>
                      </a:moveTo>
                      <a:lnTo>
                        <a:pt x="274852" y="323260"/>
                      </a:lnTo>
                      <a:lnTo>
                        <a:pt x="274852" y="349440"/>
                      </a:lnTo>
                      <a:lnTo>
                        <a:pt x="139649" y="349440"/>
                      </a:lnTo>
                      <a:close/>
                      <a:moveTo>
                        <a:pt x="66294" y="26233"/>
                      </a:moveTo>
                      <a:lnTo>
                        <a:pt x="66294" y="375703"/>
                      </a:lnTo>
                      <a:lnTo>
                        <a:pt x="540286" y="375703"/>
                      </a:lnTo>
                      <a:lnTo>
                        <a:pt x="540286" y="26233"/>
                      </a:lnTo>
                      <a:close/>
                      <a:moveTo>
                        <a:pt x="39925" y="0"/>
                      </a:moveTo>
                      <a:lnTo>
                        <a:pt x="566655" y="0"/>
                      </a:lnTo>
                      <a:lnTo>
                        <a:pt x="566655" y="375703"/>
                      </a:lnTo>
                      <a:lnTo>
                        <a:pt x="606580" y="375703"/>
                      </a:lnTo>
                      <a:lnTo>
                        <a:pt x="606580" y="401936"/>
                      </a:lnTo>
                      <a:lnTo>
                        <a:pt x="373716" y="401936"/>
                      </a:lnTo>
                      <a:lnTo>
                        <a:pt x="413269" y="600587"/>
                      </a:lnTo>
                      <a:lnTo>
                        <a:pt x="387364" y="605592"/>
                      </a:lnTo>
                      <a:lnTo>
                        <a:pt x="346790" y="401936"/>
                      </a:lnTo>
                      <a:lnTo>
                        <a:pt x="316521" y="401936"/>
                      </a:lnTo>
                      <a:lnTo>
                        <a:pt x="316521" y="551828"/>
                      </a:lnTo>
                      <a:lnTo>
                        <a:pt x="290059" y="551828"/>
                      </a:lnTo>
                      <a:lnTo>
                        <a:pt x="290059" y="401936"/>
                      </a:lnTo>
                      <a:lnTo>
                        <a:pt x="247163" y="401936"/>
                      </a:lnTo>
                      <a:lnTo>
                        <a:pt x="206588" y="605592"/>
                      </a:lnTo>
                      <a:lnTo>
                        <a:pt x="180591" y="600494"/>
                      </a:lnTo>
                      <a:lnTo>
                        <a:pt x="220237" y="401936"/>
                      </a:lnTo>
                      <a:lnTo>
                        <a:pt x="0" y="401936"/>
                      </a:lnTo>
                      <a:lnTo>
                        <a:pt x="0" y="375703"/>
                      </a:lnTo>
                      <a:lnTo>
                        <a:pt x="39925" y="37570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7" name="iṧliḍê">
              <a:extLst>
                <a:ext uri="{FF2B5EF4-FFF2-40B4-BE49-F238E27FC236}">
                  <a16:creationId xmlns:a16="http://schemas.microsoft.com/office/drawing/2014/main" id="{3125FD4C-0208-438B-AEEC-057D3F8FE7B4}"/>
                </a:ext>
              </a:extLst>
            </p:cNvPr>
            <p:cNvGrpSpPr/>
            <p:nvPr/>
          </p:nvGrpSpPr>
          <p:grpSpPr>
            <a:xfrm>
              <a:off x="5980220" y="5144718"/>
              <a:ext cx="4402529" cy="908538"/>
              <a:chOff x="8149244" y="1921024"/>
              <a:chExt cx="4402529" cy="908538"/>
            </a:xfrm>
          </p:grpSpPr>
          <p:sp>
            <p:nvSpPr>
              <p:cNvPr id="24" name="îsḷiḑé">
                <a:extLst>
                  <a:ext uri="{FF2B5EF4-FFF2-40B4-BE49-F238E27FC236}">
                    <a16:creationId xmlns:a16="http://schemas.microsoft.com/office/drawing/2014/main" id="{8747E4C3-7B88-4DCA-9234-7F0F6A9B6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0766" y="2272163"/>
                <a:ext cx="3721007" cy="557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切实加强自身建设</a:t>
                </a:r>
              </a:p>
            </p:txBody>
          </p:sp>
          <p:sp>
            <p:nvSpPr>
              <p:cNvPr id="25" name="ïšḻïḍe">
                <a:extLst>
                  <a:ext uri="{FF2B5EF4-FFF2-40B4-BE49-F238E27FC236}">
                    <a16:creationId xmlns:a16="http://schemas.microsoft.com/office/drawing/2014/main" id="{BE84B02D-B77F-4964-AAD5-E628909B48E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830767" y="1921024"/>
                <a:ext cx="2642096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fontScale="92500"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建议五</a:t>
                </a:r>
              </a:p>
            </p:txBody>
          </p:sp>
          <p:grpSp>
            <p:nvGrpSpPr>
              <p:cNvPr id="26" name="ï$1íḋê">
                <a:extLst>
                  <a:ext uri="{FF2B5EF4-FFF2-40B4-BE49-F238E27FC236}">
                    <a16:creationId xmlns:a16="http://schemas.microsoft.com/office/drawing/2014/main" id="{7978199A-3399-44C3-9039-723B7A225E17}"/>
                  </a:ext>
                </a:extLst>
              </p:cNvPr>
              <p:cNvGrpSpPr/>
              <p:nvPr/>
            </p:nvGrpSpPr>
            <p:grpSpPr>
              <a:xfrm>
                <a:off x="8149244" y="1983922"/>
                <a:ext cx="504056" cy="504056"/>
                <a:chOff x="8149244" y="1983922"/>
                <a:chExt cx="504056" cy="504056"/>
              </a:xfrm>
            </p:grpSpPr>
            <p:sp>
              <p:nvSpPr>
                <p:cNvPr id="27" name="isļîḍe">
                  <a:extLst>
                    <a:ext uri="{FF2B5EF4-FFF2-40B4-BE49-F238E27FC236}">
                      <a16:creationId xmlns:a16="http://schemas.microsoft.com/office/drawing/2014/main" id="{F96B9613-0EBB-49BF-997F-D13AC4467767}"/>
                    </a:ext>
                  </a:extLst>
                </p:cNvPr>
                <p:cNvSpPr/>
                <p:nvPr/>
              </p:nvSpPr>
              <p:spPr>
                <a:xfrm>
                  <a:off x="8149244" y="1983922"/>
                  <a:ext cx="504056" cy="504056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28" name="îSlïdé">
                  <a:extLst>
                    <a:ext uri="{FF2B5EF4-FFF2-40B4-BE49-F238E27FC236}">
                      <a16:creationId xmlns:a16="http://schemas.microsoft.com/office/drawing/2014/main" id="{4E379DB7-1B34-4778-B7B3-D12FA642A1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45743" y="2080659"/>
                  <a:ext cx="311058" cy="310581"/>
                </a:xfrm>
                <a:custGeom>
                  <a:avLst/>
                  <a:gdLst>
                    <a:gd name="connsiteX0" fmla="*/ 424725 w 607004"/>
                    <a:gd name="connsiteY0" fmla="*/ 67461 h 606075"/>
                    <a:gd name="connsiteX1" fmla="*/ 522693 w 607004"/>
                    <a:gd name="connsiteY1" fmla="*/ 67461 h 606075"/>
                    <a:gd name="connsiteX2" fmla="*/ 539544 w 607004"/>
                    <a:gd name="connsiteY2" fmla="*/ 84287 h 606075"/>
                    <a:gd name="connsiteX3" fmla="*/ 539544 w 607004"/>
                    <a:gd name="connsiteY3" fmla="*/ 182109 h 606075"/>
                    <a:gd name="connsiteX4" fmla="*/ 522693 w 607004"/>
                    <a:gd name="connsiteY4" fmla="*/ 198935 h 606075"/>
                    <a:gd name="connsiteX5" fmla="*/ 505843 w 607004"/>
                    <a:gd name="connsiteY5" fmla="*/ 182109 h 606075"/>
                    <a:gd name="connsiteX6" fmla="*/ 505843 w 607004"/>
                    <a:gd name="connsiteY6" fmla="*/ 124830 h 606075"/>
                    <a:gd name="connsiteX7" fmla="*/ 332046 w 607004"/>
                    <a:gd name="connsiteY7" fmla="*/ 298457 h 606075"/>
                    <a:gd name="connsiteX8" fmla="*/ 308204 w 607004"/>
                    <a:gd name="connsiteY8" fmla="*/ 298457 h 606075"/>
                    <a:gd name="connsiteX9" fmla="*/ 233450 w 607004"/>
                    <a:gd name="connsiteY9" fmla="*/ 223905 h 606075"/>
                    <a:gd name="connsiteX10" fmla="*/ 96134 w 607004"/>
                    <a:gd name="connsiteY10" fmla="*/ 361017 h 606075"/>
                    <a:gd name="connsiteX11" fmla="*/ 72381 w 607004"/>
                    <a:gd name="connsiteY11" fmla="*/ 361106 h 606075"/>
                    <a:gd name="connsiteX12" fmla="*/ 72381 w 607004"/>
                    <a:gd name="connsiteY12" fmla="*/ 337210 h 606075"/>
                    <a:gd name="connsiteX13" fmla="*/ 221529 w 607004"/>
                    <a:gd name="connsiteY13" fmla="*/ 188105 h 606075"/>
                    <a:gd name="connsiteX14" fmla="*/ 245461 w 607004"/>
                    <a:gd name="connsiteY14" fmla="*/ 188105 h 606075"/>
                    <a:gd name="connsiteX15" fmla="*/ 320125 w 607004"/>
                    <a:gd name="connsiteY15" fmla="*/ 262658 h 606075"/>
                    <a:gd name="connsiteX16" fmla="*/ 481911 w 607004"/>
                    <a:gd name="connsiteY16" fmla="*/ 101113 h 606075"/>
                    <a:gd name="connsiteX17" fmla="*/ 424725 w 607004"/>
                    <a:gd name="connsiteY17" fmla="*/ 101113 h 606075"/>
                    <a:gd name="connsiteX18" fmla="*/ 407875 w 607004"/>
                    <a:gd name="connsiteY18" fmla="*/ 84287 h 606075"/>
                    <a:gd name="connsiteX19" fmla="*/ 424725 w 607004"/>
                    <a:gd name="connsiteY19" fmla="*/ 67461 h 606075"/>
                    <a:gd name="connsiteX20" fmla="*/ 33697 w 607004"/>
                    <a:gd name="connsiteY20" fmla="*/ 33647 h 606075"/>
                    <a:gd name="connsiteX21" fmla="*/ 33697 w 607004"/>
                    <a:gd name="connsiteY21" fmla="*/ 399644 h 606075"/>
                    <a:gd name="connsiteX22" fmla="*/ 573307 w 607004"/>
                    <a:gd name="connsiteY22" fmla="*/ 399644 h 606075"/>
                    <a:gd name="connsiteX23" fmla="*/ 573307 w 607004"/>
                    <a:gd name="connsiteY23" fmla="*/ 33647 h 606075"/>
                    <a:gd name="connsiteX24" fmla="*/ 16849 w 607004"/>
                    <a:gd name="connsiteY24" fmla="*/ 0 h 606075"/>
                    <a:gd name="connsiteX25" fmla="*/ 590155 w 607004"/>
                    <a:gd name="connsiteY25" fmla="*/ 0 h 606075"/>
                    <a:gd name="connsiteX26" fmla="*/ 607004 w 607004"/>
                    <a:gd name="connsiteY26" fmla="*/ 16823 h 606075"/>
                    <a:gd name="connsiteX27" fmla="*/ 607004 w 607004"/>
                    <a:gd name="connsiteY27" fmla="*/ 416468 h 606075"/>
                    <a:gd name="connsiteX28" fmla="*/ 590155 w 607004"/>
                    <a:gd name="connsiteY28" fmla="*/ 433291 h 606075"/>
                    <a:gd name="connsiteX29" fmla="*/ 320396 w 607004"/>
                    <a:gd name="connsiteY29" fmla="*/ 433291 h 606075"/>
                    <a:gd name="connsiteX30" fmla="*/ 320396 w 607004"/>
                    <a:gd name="connsiteY30" fmla="*/ 503448 h 606075"/>
                    <a:gd name="connsiteX31" fmla="*/ 456441 w 607004"/>
                    <a:gd name="connsiteY31" fmla="*/ 577990 h 606075"/>
                    <a:gd name="connsiteX32" fmla="*/ 455276 w 607004"/>
                    <a:gd name="connsiteY32" fmla="*/ 601704 h 606075"/>
                    <a:gd name="connsiteX33" fmla="*/ 431526 w 607004"/>
                    <a:gd name="connsiteY33" fmla="*/ 600540 h 606075"/>
                    <a:gd name="connsiteX34" fmla="*/ 320396 w 607004"/>
                    <a:gd name="connsiteY34" fmla="*/ 537184 h 606075"/>
                    <a:gd name="connsiteX35" fmla="*/ 320396 w 607004"/>
                    <a:gd name="connsiteY35" fmla="*/ 589175 h 606075"/>
                    <a:gd name="connsiteX36" fmla="*/ 303547 w 607004"/>
                    <a:gd name="connsiteY36" fmla="*/ 605999 h 606075"/>
                    <a:gd name="connsiteX37" fmla="*/ 286698 w 607004"/>
                    <a:gd name="connsiteY37" fmla="*/ 589175 h 606075"/>
                    <a:gd name="connsiteX38" fmla="*/ 286698 w 607004"/>
                    <a:gd name="connsiteY38" fmla="*/ 537184 h 606075"/>
                    <a:gd name="connsiteX39" fmla="*/ 175568 w 607004"/>
                    <a:gd name="connsiteY39" fmla="*/ 600540 h 606075"/>
                    <a:gd name="connsiteX40" fmla="*/ 151729 w 607004"/>
                    <a:gd name="connsiteY40" fmla="*/ 601704 h 606075"/>
                    <a:gd name="connsiteX41" fmla="*/ 150564 w 607004"/>
                    <a:gd name="connsiteY41" fmla="*/ 577990 h 606075"/>
                    <a:gd name="connsiteX42" fmla="*/ 286698 w 607004"/>
                    <a:gd name="connsiteY42" fmla="*/ 503448 h 606075"/>
                    <a:gd name="connsiteX43" fmla="*/ 286698 w 607004"/>
                    <a:gd name="connsiteY43" fmla="*/ 433291 h 606075"/>
                    <a:gd name="connsiteX44" fmla="*/ 16849 w 607004"/>
                    <a:gd name="connsiteY44" fmla="*/ 433291 h 606075"/>
                    <a:gd name="connsiteX45" fmla="*/ 0 w 607004"/>
                    <a:gd name="connsiteY45" fmla="*/ 416468 h 606075"/>
                    <a:gd name="connsiteX46" fmla="*/ 0 w 607004"/>
                    <a:gd name="connsiteY46" fmla="*/ 16823 h 606075"/>
                    <a:gd name="connsiteX47" fmla="*/ 16849 w 607004"/>
                    <a:gd name="connsiteY47" fmla="*/ 0 h 606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07004" h="606075">
                      <a:moveTo>
                        <a:pt x="424725" y="67461"/>
                      </a:moveTo>
                      <a:lnTo>
                        <a:pt x="522693" y="67461"/>
                      </a:lnTo>
                      <a:cubicBezTo>
                        <a:pt x="532015" y="67461"/>
                        <a:pt x="539544" y="74979"/>
                        <a:pt x="539544" y="84287"/>
                      </a:cubicBezTo>
                      <a:lnTo>
                        <a:pt x="539544" y="182109"/>
                      </a:lnTo>
                      <a:cubicBezTo>
                        <a:pt x="539544" y="191417"/>
                        <a:pt x="532015" y="198935"/>
                        <a:pt x="522693" y="198935"/>
                      </a:cubicBezTo>
                      <a:cubicBezTo>
                        <a:pt x="513372" y="198935"/>
                        <a:pt x="505843" y="191417"/>
                        <a:pt x="505843" y="182109"/>
                      </a:cubicBezTo>
                      <a:lnTo>
                        <a:pt x="505843" y="124830"/>
                      </a:lnTo>
                      <a:lnTo>
                        <a:pt x="332046" y="298457"/>
                      </a:lnTo>
                      <a:cubicBezTo>
                        <a:pt x="325772" y="304811"/>
                        <a:pt x="314478" y="304811"/>
                        <a:pt x="308204" y="298457"/>
                      </a:cubicBezTo>
                      <a:lnTo>
                        <a:pt x="233450" y="223905"/>
                      </a:lnTo>
                      <a:lnTo>
                        <a:pt x="96134" y="361017"/>
                      </a:lnTo>
                      <a:cubicBezTo>
                        <a:pt x="92907" y="364328"/>
                        <a:pt x="80717" y="369340"/>
                        <a:pt x="72381" y="361106"/>
                      </a:cubicBezTo>
                      <a:cubicBezTo>
                        <a:pt x="65838" y="354394"/>
                        <a:pt x="65838" y="343833"/>
                        <a:pt x="72381" y="337210"/>
                      </a:cubicBezTo>
                      <a:lnTo>
                        <a:pt x="221529" y="188105"/>
                      </a:lnTo>
                      <a:cubicBezTo>
                        <a:pt x="227893" y="181751"/>
                        <a:pt x="239097" y="181751"/>
                        <a:pt x="245461" y="188105"/>
                      </a:cubicBezTo>
                      <a:lnTo>
                        <a:pt x="320125" y="262658"/>
                      </a:lnTo>
                      <a:lnTo>
                        <a:pt x="481911" y="101113"/>
                      </a:lnTo>
                      <a:lnTo>
                        <a:pt x="424725" y="101113"/>
                      </a:lnTo>
                      <a:cubicBezTo>
                        <a:pt x="415404" y="101113"/>
                        <a:pt x="407875" y="93595"/>
                        <a:pt x="407875" y="84287"/>
                      </a:cubicBezTo>
                      <a:cubicBezTo>
                        <a:pt x="407875" y="74979"/>
                        <a:pt x="415404" y="67461"/>
                        <a:pt x="424725" y="67461"/>
                      </a:cubicBezTo>
                      <a:close/>
                      <a:moveTo>
                        <a:pt x="33697" y="33647"/>
                      </a:moveTo>
                      <a:lnTo>
                        <a:pt x="33697" y="399644"/>
                      </a:lnTo>
                      <a:lnTo>
                        <a:pt x="573307" y="399644"/>
                      </a:lnTo>
                      <a:lnTo>
                        <a:pt x="573307" y="33647"/>
                      </a:lnTo>
                      <a:close/>
                      <a:moveTo>
                        <a:pt x="16849" y="0"/>
                      </a:moveTo>
                      <a:lnTo>
                        <a:pt x="590155" y="0"/>
                      </a:lnTo>
                      <a:cubicBezTo>
                        <a:pt x="599476" y="0"/>
                        <a:pt x="607004" y="7517"/>
                        <a:pt x="607004" y="16823"/>
                      </a:cubicBezTo>
                      <a:lnTo>
                        <a:pt x="607004" y="416468"/>
                      </a:lnTo>
                      <a:cubicBezTo>
                        <a:pt x="607004" y="425774"/>
                        <a:pt x="599476" y="433291"/>
                        <a:pt x="590155" y="433291"/>
                      </a:cubicBezTo>
                      <a:lnTo>
                        <a:pt x="320396" y="433291"/>
                      </a:lnTo>
                      <a:lnTo>
                        <a:pt x="320396" y="503448"/>
                      </a:lnTo>
                      <a:cubicBezTo>
                        <a:pt x="369598" y="508191"/>
                        <a:pt x="416290" y="533694"/>
                        <a:pt x="456441" y="577990"/>
                      </a:cubicBezTo>
                      <a:cubicBezTo>
                        <a:pt x="462714" y="584791"/>
                        <a:pt x="462176" y="595529"/>
                        <a:pt x="455276" y="601704"/>
                      </a:cubicBezTo>
                      <a:cubicBezTo>
                        <a:pt x="448375" y="607968"/>
                        <a:pt x="437710" y="607431"/>
                        <a:pt x="431526" y="600540"/>
                      </a:cubicBezTo>
                      <a:cubicBezTo>
                        <a:pt x="398008" y="563672"/>
                        <a:pt x="359919" y="541927"/>
                        <a:pt x="320396" y="537184"/>
                      </a:cubicBezTo>
                      <a:lnTo>
                        <a:pt x="320396" y="589175"/>
                      </a:lnTo>
                      <a:cubicBezTo>
                        <a:pt x="320396" y="598482"/>
                        <a:pt x="312868" y="605999"/>
                        <a:pt x="303547" y="605999"/>
                      </a:cubicBezTo>
                      <a:cubicBezTo>
                        <a:pt x="294226" y="605999"/>
                        <a:pt x="286698" y="598482"/>
                        <a:pt x="286698" y="589175"/>
                      </a:cubicBezTo>
                      <a:lnTo>
                        <a:pt x="286698" y="537184"/>
                      </a:lnTo>
                      <a:cubicBezTo>
                        <a:pt x="247086" y="542106"/>
                        <a:pt x="208997" y="563672"/>
                        <a:pt x="175568" y="600540"/>
                      </a:cubicBezTo>
                      <a:cubicBezTo>
                        <a:pt x="172162" y="604209"/>
                        <a:pt x="159436" y="608415"/>
                        <a:pt x="151729" y="601704"/>
                      </a:cubicBezTo>
                      <a:cubicBezTo>
                        <a:pt x="144828" y="595619"/>
                        <a:pt x="144380" y="584880"/>
                        <a:pt x="150564" y="577990"/>
                      </a:cubicBezTo>
                      <a:cubicBezTo>
                        <a:pt x="190714" y="533605"/>
                        <a:pt x="237407" y="508191"/>
                        <a:pt x="286698" y="503448"/>
                      </a:cubicBezTo>
                      <a:lnTo>
                        <a:pt x="286698" y="433291"/>
                      </a:lnTo>
                      <a:lnTo>
                        <a:pt x="16849" y="433291"/>
                      </a:lnTo>
                      <a:cubicBezTo>
                        <a:pt x="7528" y="433291"/>
                        <a:pt x="0" y="425774"/>
                        <a:pt x="0" y="416468"/>
                      </a:cubicBezTo>
                      <a:lnTo>
                        <a:pt x="0" y="16823"/>
                      </a:lnTo>
                      <a:cubicBezTo>
                        <a:pt x="0" y="7517"/>
                        <a:pt x="7528" y="0"/>
                        <a:pt x="1684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8" name="îṣḷîde">
              <a:extLst>
                <a:ext uri="{FF2B5EF4-FFF2-40B4-BE49-F238E27FC236}">
                  <a16:creationId xmlns:a16="http://schemas.microsoft.com/office/drawing/2014/main" id="{8ADD3A1F-7AEE-49FE-BE0C-FD0848EAAAF8}"/>
                </a:ext>
              </a:extLst>
            </p:cNvPr>
            <p:cNvGrpSpPr/>
            <p:nvPr/>
          </p:nvGrpSpPr>
          <p:grpSpPr>
            <a:xfrm>
              <a:off x="7642029" y="4170757"/>
              <a:ext cx="4402529" cy="908538"/>
              <a:chOff x="858142" y="3503104"/>
              <a:chExt cx="4402529" cy="908538"/>
            </a:xfrm>
          </p:grpSpPr>
          <p:sp>
            <p:nvSpPr>
              <p:cNvPr id="20" name="ïṡlïḑê">
                <a:extLst>
                  <a:ext uri="{FF2B5EF4-FFF2-40B4-BE49-F238E27FC236}">
                    <a16:creationId xmlns:a16="http://schemas.microsoft.com/office/drawing/2014/main" id="{C867A9D6-1CDC-4AFA-85A1-E4F723DDF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664" y="3854243"/>
                <a:ext cx="3721007" cy="557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广泛凝聚实现中华民族伟大复兴正能量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îşḻiḓê">
                <a:extLst>
                  <a:ext uri="{FF2B5EF4-FFF2-40B4-BE49-F238E27FC236}">
                    <a16:creationId xmlns:a16="http://schemas.microsoft.com/office/drawing/2014/main" id="{EE5B9C33-28A7-4BC8-B3A4-465CC5EA25B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539665" y="3503104"/>
                <a:ext cx="2642096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fontScale="92500"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建议四</a:t>
                </a:r>
              </a:p>
            </p:txBody>
          </p:sp>
          <p:sp>
            <p:nvSpPr>
              <p:cNvPr id="22" name="íṧlíḑé">
                <a:extLst>
                  <a:ext uri="{FF2B5EF4-FFF2-40B4-BE49-F238E27FC236}">
                    <a16:creationId xmlns:a16="http://schemas.microsoft.com/office/drawing/2014/main" id="{CB2DAB04-CC86-4A8E-AA78-0B768C2F3E8B}"/>
                  </a:ext>
                </a:extLst>
              </p:cNvPr>
              <p:cNvSpPr/>
              <p:nvPr/>
            </p:nvSpPr>
            <p:spPr>
              <a:xfrm>
                <a:off x="858142" y="3566002"/>
                <a:ext cx="504056" cy="50405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îs1íde">
                <a:extLst>
                  <a:ext uri="{FF2B5EF4-FFF2-40B4-BE49-F238E27FC236}">
                    <a16:creationId xmlns:a16="http://schemas.microsoft.com/office/drawing/2014/main" id="{CB7ABF61-1D53-4456-8034-3BE14A2443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641" y="3686927"/>
                <a:ext cx="311058" cy="262206"/>
              </a:xfrm>
              <a:custGeom>
                <a:avLst/>
                <a:gdLst>
                  <a:gd name="connsiteX0" fmla="*/ 376408 w 606580"/>
                  <a:gd name="connsiteY0" fmla="*/ 305619 h 511317"/>
                  <a:gd name="connsiteX1" fmla="*/ 335815 w 606580"/>
                  <a:gd name="connsiteY1" fmla="*/ 393403 h 511317"/>
                  <a:gd name="connsiteX2" fmla="*/ 407619 w 606580"/>
                  <a:gd name="connsiteY2" fmla="*/ 393403 h 511317"/>
                  <a:gd name="connsiteX3" fmla="*/ 407619 w 606580"/>
                  <a:gd name="connsiteY3" fmla="*/ 342605 h 511317"/>
                  <a:gd name="connsiteX4" fmla="*/ 376408 w 606580"/>
                  <a:gd name="connsiteY4" fmla="*/ 305619 h 511317"/>
                  <a:gd name="connsiteX5" fmla="*/ 230284 w 606580"/>
                  <a:gd name="connsiteY5" fmla="*/ 305619 h 511317"/>
                  <a:gd name="connsiteX6" fmla="*/ 199091 w 606580"/>
                  <a:gd name="connsiteY6" fmla="*/ 342605 h 511317"/>
                  <a:gd name="connsiteX7" fmla="*/ 199091 w 606580"/>
                  <a:gd name="connsiteY7" fmla="*/ 393403 h 511317"/>
                  <a:gd name="connsiteX8" fmla="*/ 270853 w 606580"/>
                  <a:gd name="connsiteY8" fmla="*/ 393403 h 511317"/>
                  <a:gd name="connsiteX9" fmla="*/ 364890 w 606580"/>
                  <a:gd name="connsiteY9" fmla="*/ 285225 h 511317"/>
                  <a:gd name="connsiteX10" fmla="*/ 426568 w 606580"/>
                  <a:gd name="connsiteY10" fmla="*/ 342605 h 511317"/>
                  <a:gd name="connsiteX11" fmla="*/ 426568 w 606580"/>
                  <a:gd name="connsiteY11" fmla="*/ 412313 h 511317"/>
                  <a:gd name="connsiteX12" fmla="*/ 306183 w 606580"/>
                  <a:gd name="connsiteY12" fmla="*/ 412313 h 511317"/>
                  <a:gd name="connsiteX13" fmla="*/ 261021 w 606580"/>
                  <a:gd name="connsiteY13" fmla="*/ 285225 h 511317"/>
                  <a:gd name="connsiteX14" fmla="*/ 303336 w 606580"/>
                  <a:gd name="connsiteY14" fmla="*/ 285225 h 511317"/>
                  <a:gd name="connsiteX15" fmla="*/ 345558 w 606580"/>
                  <a:gd name="connsiteY15" fmla="*/ 285225 h 511317"/>
                  <a:gd name="connsiteX16" fmla="*/ 303336 w 606580"/>
                  <a:gd name="connsiteY16" fmla="*/ 378724 h 511317"/>
                  <a:gd name="connsiteX17" fmla="*/ 241702 w 606580"/>
                  <a:gd name="connsiteY17" fmla="*/ 285225 h 511317"/>
                  <a:gd name="connsiteX18" fmla="*/ 300467 w 606580"/>
                  <a:gd name="connsiteY18" fmla="*/ 412313 h 511317"/>
                  <a:gd name="connsiteX19" fmla="*/ 180153 w 606580"/>
                  <a:gd name="connsiteY19" fmla="*/ 412313 h 511317"/>
                  <a:gd name="connsiteX20" fmla="*/ 180153 w 606580"/>
                  <a:gd name="connsiteY20" fmla="*/ 342605 h 511317"/>
                  <a:gd name="connsiteX21" fmla="*/ 241702 w 606580"/>
                  <a:gd name="connsiteY21" fmla="*/ 285225 h 511317"/>
                  <a:gd name="connsiteX22" fmla="*/ 303337 w 606580"/>
                  <a:gd name="connsiteY22" fmla="*/ 168792 h 511317"/>
                  <a:gd name="connsiteX23" fmla="*/ 261470 w 606580"/>
                  <a:gd name="connsiteY23" fmla="*/ 210602 h 511317"/>
                  <a:gd name="connsiteX24" fmla="*/ 303337 w 606580"/>
                  <a:gd name="connsiteY24" fmla="*/ 252319 h 511317"/>
                  <a:gd name="connsiteX25" fmla="*/ 345110 w 606580"/>
                  <a:gd name="connsiteY25" fmla="*/ 210602 h 511317"/>
                  <a:gd name="connsiteX26" fmla="*/ 303337 w 606580"/>
                  <a:gd name="connsiteY26" fmla="*/ 168792 h 511317"/>
                  <a:gd name="connsiteX27" fmla="*/ 303337 w 606580"/>
                  <a:gd name="connsiteY27" fmla="*/ 149881 h 511317"/>
                  <a:gd name="connsiteX28" fmla="*/ 364047 w 606580"/>
                  <a:gd name="connsiteY28" fmla="*/ 210602 h 511317"/>
                  <a:gd name="connsiteX29" fmla="*/ 303337 w 606580"/>
                  <a:gd name="connsiteY29" fmla="*/ 271324 h 511317"/>
                  <a:gd name="connsiteX30" fmla="*/ 242533 w 606580"/>
                  <a:gd name="connsiteY30" fmla="*/ 210602 h 511317"/>
                  <a:gd name="connsiteX31" fmla="*/ 303337 w 606580"/>
                  <a:gd name="connsiteY31" fmla="*/ 149881 h 511317"/>
                  <a:gd name="connsiteX32" fmla="*/ 72422 w 606580"/>
                  <a:gd name="connsiteY32" fmla="*/ 18910 h 511317"/>
                  <a:gd name="connsiteX33" fmla="*/ 18941 w 606580"/>
                  <a:gd name="connsiteY33" fmla="*/ 76753 h 511317"/>
                  <a:gd name="connsiteX34" fmla="*/ 18941 w 606580"/>
                  <a:gd name="connsiteY34" fmla="*/ 492314 h 511317"/>
                  <a:gd name="connsiteX35" fmla="*/ 587639 w 606580"/>
                  <a:gd name="connsiteY35" fmla="*/ 492314 h 511317"/>
                  <a:gd name="connsiteX36" fmla="*/ 587639 w 606580"/>
                  <a:gd name="connsiteY36" fmla="*/ 75641 h 511317"/>
                  <a:gd name="connsiteX37" fmla="*/ 322371 w 606580"/>
                  <a:gd name="connsiteY37" fmla="*/ 75641 h 511317"/>
                  <a:gd name="connsiteX38" fmla="*/ 314478 w 606580"/>
                  <a:gd name="connsiteY38" fmla="*/ 75641 h 511317"/>
                  <a:gd name="connsiteX39" fmla="*/ 309000 w 606580"/>
                  <a:gd name="connsiteY39" fmla="*/ 70171 h 511317"/>
                  <a:gd name="connsiteX40" fmla="*/ 257655 w 606580"/>
                  <a:gd name="connsiteY40" fmla="*/ 18910 h 511317"/>
                  <a:gd name="connsiteX41" fmla="*/ 64065 w 606580"/>
                  <a:gd name="connsiteY41" fmla="*/ 0 h 511317"/>
                  <a:gd name="connsiteX42" fmla="*/ 265454 w 606580"/>
                  <a:gd name="connsiteY42" fmla="*/ 0 h 511317"/>
                  <a:gd name="connsiteX43" fmla="*/ 322371 w 606580"/>
                  <a:gd name="connsiteY43" fmla="*/ 56730 h 511317"/>
                  <a:gd name="connsiteX44" fmla="*/ 606580 w 606580"/>
                  <a:gd name="connsiteY44" fmla="*/ 56730 h 511317"/>
                  <a:gd name="connsiteX45" fmla="*/ 606580 w 606580"/>
                  <a:gd name="connsiteY45" fmla="*/ 511317 h 511317"/>
                  <a:gd name="connsiteX46" fmla="*/ 0 w 606580"/>
                  <a:gd name="connsiteY46" fmla="*/ 511317 h 511317"/>
                  <a:gd name="connsiteX47" fmla="*/ 0 w 606580"/>
                  <a:gd name="connsiteY47" fmla="*/ 69337 h 51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06580" h="511317">
                    <a:moveTo>
                      <a:pt x="376408" y="305619"/>
                    </a:moveTo>
                    <a:lnTo>
                      <a:pt x="335815" y="393403"/>
                    </a:lnTo>
                    <a:lnTo>
                      <a:pt x="407619" y="393403"/>
                    </a:lnTo>
                    <a:lnTo>
                      <a:pt x="407619" y="342605"/>
                    </a:lnTo>
                    <a:cubicBezTo>
                      <a:pt x="407619" y="317206"/>
                      <a:pt x="389227" y="308585"/>
                      <a:pt x="376408" y="305619"/>
                    </a:cubicBezTo>
                    <a:close/>
                    <a:moveTo>
                      <a:pt x="230284" y="305619"/>
                    </a:moveTo>
                    <a:cubicBezTo>
                      <a:pt x="217194" y="308585"/>
                      <a:pt x="199091" y="317299"/>
                      <a:pt x="199091" y="342605"/>
                    </a:cubicBezTo>
                    <a:lnTo>
                      <a:pt x="199091" y="393403"/>
                    </a:lnTo>
                    <a:lnTo>
                      <a:pt x="270853" y="393403"/>
                    </a:lnTo>
                    <a:close/>
                    <a:moveTo>
                      <a:pt x="364890" y="285225"/>
                    </a:moveTo>
                    <a:cubicBezTo>
                      <a:pt x="364890" y="285225"/>
                      <a:pt x="426568" y="286060"/>
                      <a:pt x="426568" y="342605"/>
                    </a:cubicBezTo>
                    <a:lnTo>
                      <a:pt x="426568" y="412313"/>
                    </a:lnTo>
                    <a:lnTo>
                      <a:pt x="306183" y="412313"/>
                    </a:lnTo>
                    <a:close/>
                    <a:moveTo>
                      <a:pt x="261021" y="285225"/>
                    </a:moveTo>
                    <a:lnTo>
                      <a:pt x="303336" y="285225"/>
                    </a:lnTo>
                    <a:lnTo>
                      <a:pt x="345558" y="285225"/>
                    </a:lnTo>
                    <a:lnTo>
                      <a:pt x="303336" y="378724"/>
                    </a:lnTo>
                    <a:close/>
                    <a:moveTo>
                      <a:pt x="241702" y="285225"/>
                    </a:moveTo>
                    <a:lnTo>
                      <a:pt x="300467" y="412313"/>
                    </a:lnTo>
                    <a:lnTo>
                      <a:pt x="180153" y="412313"/>
                    </a:lnTo>
                    <a:lnTo>
                      <a:pt x="180153" y="342605"/>
                    </a:lnTo>
                    <a:cubicBezTo>
                      <a:pt x="180153" y="286060"/>
                      <a:pt x="241702" y="285225"/>
                      <a:pt x="241702" y="285225"/>
                    </a:cubicBezTo>
                    <a:close/>
                    <a:moveTo>
                      <a:pt x="303337" y="168792"/>
                    </a:moveTo>
                    <a:cubicBezTo>
                      <a:pt x="280222" y="168792"/>
                      <a:pt x="261470" y="187612"/>
                      <a:pt x="261470" y="210602"/>
                    </a:cubicBezTo>
                    <a:cubicBezTo>
                      <a:pt x="261470" y="233593"/>
                      <a:pt x="280222" y="252319"/>
                      <a:pt x="303337" y="252319"/>
                    </a:cubicBezTo>
                    <a:cubicBezTo>
                      <a:pt x="326358" y="252319"/>
                      <a:pt x="345110" y="233593"/>
                      <a:pt x="345110" y="210602"/>
                    </a:cubicBezTo>
                    <a:cubicBezTo>
                      <a:pt x="345110" y="187612"/>
                      <a:pt x="326358" y="168792"/>
                      <a:pt x="303337" y="168792"/>
                    </a:cubicBezTo>
                    <a:close/>
                    <a:moveTo>
                      <a:pt x="303337" y="149881"/>
                    </a:moveTo>
                    <a:cubicBezTo>
                      <a:pt x="336848" y="149881"/>
                      <a:pt x="364047" y="177043"/>
                      <a:pt x="364047" y="210602"/>
                    </a:cubicBezTo>
                    <a:cubicBezTo>
                      <a:pt x="364047" y="244161"/>
                      <a:pt x="336848" y="271324"/>
                      <a:pt x="303337" y="271324"/>
                    </a:cubicBezTo>
                    <a:cubicBezTo>
                      <a:pt x="269732" y="271324"/>
                      <a:pt x="242533" y="244161"/>
                      <a:pt x="242533" y="210602"/>
                    </a:cubicBezTo>
                    <a:cubicBezTo>
                      <a:pt x="242533" y="177043"/>
                      <a:pt x="269732" y="149881"/>
                      <a:pt x="303337" y="149881"/>
                    </a:cubicBezTo>
                    <a:close/>
                    <a:moveTo>
                      <a:pt x="72422" y="18910"/>
                    </a:moveTo>
                    <a:lnTo>
                      <a:pt x="18941" y="76753"/>
                    </a:lnTo>
                    <a:lnTo>
                      <a:pt x="18941" y="492314"/>
                    </a:lnTo>
                    <a:lnTo>
                      <a:pt x="587639" y="492314"/>
                    </a:lnTo>
                    <a:lnTo>
                      <a:pt x="587639" y="75641"/>
                    </a:lnTo>
                    <a:lnTo>
                      <a:pt x="322371" y="75641"/>
                    </a:lnTo>
                    <a:lnTo>
                      <a:pt x="314478" y="75641"/>
                    </a:lnTo>
                    <a:lnTo>
                      <a:pt x="309000" y="70171"/>
                    </a:lnTo>
                    <a:lnTo>
                      <a:pt x="257655" y="18910"/>
                    </a:lnTo>
                    <a:close/>
                    <a:moveTo>
                      <a:pt x="64065" y="0"/>
                    </a:moveTo>
                    <a:lnTo>
                      <a:pt x="265454" y="0"/>
                    </a:lnTo>
                    <a:lnTo>
                      <a:pt x="322371" y="56730"/>
                    </a:lnTo>
                    <a:lnTo>
                      <a:pt x="606580" y="56730"/>
                    </a:lnTo>
                    <a:lnTo>
                      <a:pt x="606580" y="511317"/>
                    </a:lnTo>
                    <a:lnTo>
                      <a:pt x="0" y="511317"/>
                    </a:lnTo>
                    <a:lnTo>
                      <a:pt x="0" y="693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9" name="íṩlíďè">
              <a:extLst>
                <a:ext uri="{FF2B5EF4-FFF2-40B4-BE49-F238E27FC236}">
                  <a16:creationId xmlns:a16="http://schemas.microsoft.com/office/drawing/2014/main" id="{A089B36F-3288-4530-94C6-C6730F9F057D}"/>
                </a:ext>
              </a:extLst>
            </p:cNvPr>
            <p:cNvGrpSpPr/>
            <p:nvPr/>
          </p:nvGrpSpPr>
          <p:grpSpPr>
            <a:xfrm>
              <a:off x="8581429" y="3196797"/>
              <a:ext cx="6905129" cy="908538"/>
              <a:chOff x="4503693" y="3503104"/>
              <a:chExt cx="6905129" cy="908538"/>
            </a:xfrm>
          </p:grpSpPr>
          <p:sp>
            <p:nvSpPr>
              <p:cNvPr id="15" name="íşļîḍé">
                <a:extLst>
                  <a:ext uri="{FF2B5EF4-FFF2-40B4-BE49-F238E27FC236}">
                    <a16:creationId xmlns:a16="http://schemas.microsoft.com/office/drawing/2014/main" id="{A6B73BBD-F45E-4157-86DE-0F5F722F0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5216" y="3854243"/>
                <a:ext cx="6223606" cy="557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充分发挥人民政协作为协商民主重要渠道和专门协商机构作用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ïṧ1iḋè">
                <a:extLst>
                  <a:ext uri="{FF2B5EF4-FFF2-40B4-BE49-F238E27FC236}">
                    <a16:creationId xmlns:a16="http://schemas.microsoft.com/office/drawing/2014/main" id="{B601B6B4-2456-455F-83C1-A0E0DA4B7A8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185216" y="3503104"/>
                <a:ext cx="2089632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fontScale="92500"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建议三</a:t>
                </a:r>
              </a:p>
            </p:txBody>
          </p:sp>
          <p:sp>
            <p:nvSpPr>
              <p:cNvPr id="17" name="íšľiḍè">
                <a:extLst>
                  <a:ext uri="{FF2B5EF4-FFF2-40B4-BE49-F238E27FC236}">
                    <a16:creationId xmlns:a16="http://schemas.microsoft.com/office/drawing/2014/main" id="{77F195CE-D7BE-402D-9126-68B48A77351A}"/>
                  </a:ext>
                </a:extLst>
              </p:cNvPr>
              <p:cNvSpPr/>
              <p:nvPr/>
            </p:nvSpPr>
            <p:spPr>
              <a:xfrm>
                <a:off x="4503693" y="3566002"/>
                <a:ext cx="504056" cy="50405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işlïḋé">
                <a:extLst>
                  <a:ext uri="{FF2B5EF4-FFF2-40B4-BE49-F238E27FC236}">
                    <a16:creationId xmlns:a16="http://schemas.microsoft.com/office/drawing/2014/main" id="{A560B3AC-3773-4986-8E6B-BE4D5A2FA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0192" y="3678251"/>
                <a:ext cx="311058" cy="279559"/>
              </a:xfrm>
              <a:custGeom>
                <a:avLst/>
                <a:gdLst>
                  <a:gd name="connsiteX0" fmla="*/ 273426 w 607614"/>
                  <a:gd name="connsiteY0" fmla="*/ 505887 h 546085"/>
                  <a:gd name="connsiteX1" fmla="*/ 273426 w 607614"/>
                  <a:gd name="connsiteY1" fmla="*/ 525607 h 546085"/>
                  <a:gd name="connsiteX2" fmla="*/ 334188 w 607614"/>
                  <a:gd name="connsiteY2" fmla="*/ 525607 h 546085"/>
                  <a:gd name="connsiteX3" fmla="*/ 334188 w 607614"/>
                  <a:gd name="connsiteY3" fmla="*/ 505887 h 546085"/>
                  <a:gd name="connsiteX4" fmla="*/ 20507 w 607614"/>
                  <a:gd name="connsiteY4" fmla="*/ 373917 h 546085"/>
                  <a:gd name="connsiteX5" fmla="*/ 20507 w 607614"/>
                  <a:gd name="connsiteY5" fmla="*/ 414873 h 546085"/>
                  <a:gd name="connsiteX6" fmla="*/ 587107 w 607614"/>
                  <a:gd name="connsiteY6" fmla="*/ 414873 h 546085"/>
                  <a:gd name="connsiteX7" fmla="*/ 587107 w 607614"/>
                  <a:gd name="connsiteY7" fmla="*/ 373917 h 546085"/>
                  <a:gd name="connsiteX8" fmla="*/ 385135 w 607614"/>
                  <a:gd name="connsiteY8" fmla="*/ 303381 h 546085"/>
                  <a:gd name="connsiteX9" fmla="*/ 546816 w 607614"/>
                  <a:gd name="connsiteY9" fmla="*/ 303381 h 546085"/>
                  <a:gd name="connsiteX10" fmla="*/ 546816 w 607614"/>
                  <a:gd name="connsiteY10" fmla="*/ 323850 h 546085"/>
                  <a:gd name="connsiteX11" fmla="*/ 385135 w 607614"/>
                  <a:gd name="connsiteY11" fmla="*/ 323850 h 546085"/>
                  <a:gd name="connsiteX12" fmla="*/ 101005 w 607614"/>
                  <a:gd name="connsiteY12" fmla="*/ 263173 h 546085"/>
                  <a:gd name="connsiteX13" fmla="*/ 121474 w 607614"/>
                  <a:gd name="connsiteY13" fmla="*/ 263173 h 546085"/>
                  <a:gd name="connsiteX14" fmla="*/ 121474 w 607614"/>
                  <a:gd name="connsiteY14" fmla="*/ 282911 h 546085"/>
                  <a:gd name="connsiteX15" fmla="*/ 101005 w 607614"/>
                  <a:gd name="connsiteY15" fmla="*/ 282911 h 546085"/>
                  <a:gd name="connsiteX16" fmla="*/ 385135 w 607614"/>
                  <a:gd name="connsiteY16" fmla="*/ 252573 h 546085"/>
                  <a:gd name="connsiteX17" fmla="*/ 546816 w 607614"/>
                  <a:gd name="connsiteY17" fmla="*/ 252573 h 546085"/>
                  <a:gd name="connsiteX18" fmla="*/ 546816 w 607614"/>
                  <a:gd name="connsiteY18" fmla="*/ 273042 h 546085"/>
                  <a:gd name="connsiteX19" fmla="*/ 385135 w 607614"/>
                  <a:gd name="connsiteY19" fmla="*/ 273042 h 546085"/>
                  <a:gd name="connsiteX20" fmla="*/ 101005 w 607614"/>
                  <a:gd name="connsiteY20" fmla="*/ 222235 h 546085"/>
                  <a:gd name="connsiteX21" fmla="*/ 121474 w 607614"/>
                  <a:gd name="connsiteY21" fmla="*/ 222235 h 546085"/>
                  <a:gd name="connsiteX22" fmla="*/ 121474 w 607614"/>
                  <a:gd name="connsiteY22" fmla="*/ 242704 h 546085"/>
                  <a:gd name="connsiteX23" fmla="*/ 101005 w 607614"/>
                  <a:gd name="connsiteY23" fmla="*/ 242704 h 546085"/>
                  <a:gd name="connsiteX24" fmla="*/ 385135 w 607614"/>
                  <a:gd name="connsiteY24" fmla="*/ 202497 h 546085"/>
                  <a:gd name="connsiteX25" fmla="*/ 546816 w 607614"/>
                  <a:gd name="connsiteY25" fmla="*/ 202497 h 546085"/>
                  <a:gd name="connsiteX26" fmla="*/ 546816 w 607614"/>
                  <a:gd name="connsiteY26" fmla="*/ 222235 h 546085"/>
                  <a:gd name="connsiteX27" fmla="*/ 385135 w 607614"/>
                  <a:gd name="connsiteY27" fmla="*/ 222235 h 546085"/>
                  <a:gd name="connsiteX28" fmla="*/ 101005 w 607614"/>
                  <a:gd name="connsiteY28" fmla="*/ 172159 h 546085"/>
                  <a:gd name="connsiteX29" fmla="*/ 121474 w 607614"/>
                  <a:gd name="connsiteY29" fmla="*/ 172159 h 546085"/>
                  <a:gd name="connsiteX30" fmla="*/ 121474 w 607614"/>
                  <a:gd name="connsiteY30" fmla="*/ 191897 h 546085"/>
                  <a:gd name="connsiteX31" fmla="*/ 101005 w 607614"/>
                  <a:gd name="connsiteY31" fmla="*/ 191897 h 546085"/>
                  <a:gd name="connsiteX32" fmla="*/ 161806 w 607614"/>
                  <a:gd name="connsiteY32" fmla="*/ 151687 h 546085"/>
                  <a:gd name="connsiteX33" fmla="*/ 161806 w 607614"/>
                  <a:gd name="connsiteY33" fmla="*/ 303372 h 546085"/>
                  <a:gd name="connsiteX34" fmla="*/ 324329 w 607614"/>
                  <a:gd name="connsiteY34" fmla="*/ 303372 h 546085"/>
                  <a:gd name="connsiteX35" fmla="*/ 324329 w 607614"/>
                  <a:gd name="connsiteY35" fmla="*/ 151687 h 546085"/>
                  <a:gd name="connsiteX36" fmla="*/ 81303 w 607614"/>
                  <a:gd name="connsiteY36" fmla="*/ 151687 h 546085"/>
                  <a:gd name="connsiteX37" fmla="*/ 81303 w 607614"/>
                  <a:gd name="connsiteY37" fmla="*/ 303372 h 546085"/>
                  <a:gd name="connsiteX38" fmla="*/ 142060 w 607614"/>
                  <a:gd name="connsiteY38" fmla="*/ 303372 h 546085"/>
                  <a:gd name="connsiteX39" fmla="*/ 142060 w 607614"/>
                  <a:gd name="connsiteY39" fmla="*/ 151687 h 546085"/>
                  <a:gd name="connsiteX40" fmla="*/ 161806 w 607614"/>
                  <a:gd name="connsiteY40" fmla="*/ 81154 h 546085"/>
                  <a:gd name="connsiteX41" fmla="*/ 161806 w 607614"/>
                  <a:gd name="connsiteY41" fmla="*/ 131210 h 546085"/>
                  <a:gd name="connsiteX42" fmla="*/ 324329 w 607614"/>
                  <a:gd name="connsiteY42" fmla="*/ 131210 h 546085"/>
                  <a:gd name="connsiteX43" fmla="*/ 324329 w 607614"/>
                  <a:gd name="connsiteY43" fmla="*/ 81154 h 546085"/>
                  <a:gd name="connsiteX44" fmla="*/ 81303 w 607614"/>
                  <a:gd name="connsiteY44" fmla="*/ 81154 h 546085"/>
                  <a:gd name="connsiteX45" fmla="*/ 81303 w 607614"/>
                  <a:gd name="connsiteY45" fmla="*/ 131210 h 546085"/>
                  <a:gd name="connsiteX46" fmla="*/ 142060 w 607614"/>
                  <a:gd name="connsiteY46" fmla="*/ 131210 h 546085"/>
                  <a:gd name="connsiteX47" fmla="*/ 142060 w 607614"/>
                  <a:gd name="connsiteY47" fmla="*/ 81154 h 546085"/>
                  <a:gd name="connsiteX48" fmla="*/ 404871 w 607614"/>
                  <a:gd name="connsiteY48" fmla="*/ 81153 h 546085"/>
                  <a:gd name="connsiteX49" fmla="*/ 404871 w 607614"/>
                  <a:gd name="connsiteY49" fmla="*/ 151683 h 546085"/>
                  <a:gd name="connsiteX50" fmla="*/ 526321 w 607614"/>
                  <a:gd name="connsiteY50" fmla="*/ 151683 h 546085"/>
                  <a:gd name="connsiteX51" fmla="*/ 526321 w 607614"/>
                  <a:gd name="connsiteY51" fmla="*/ 81153 h 546085"/>
                  <a:gd name="connsiteX52" fmla="*/ 395003 w 607614"/>
                  <a:gd name="connsiteY52" fmla="*/ 60676 h 546085"/>
                  <a:gd name="connsiteX53" fmla="*/ 536948 w 607614"/>
                  <a:gd name="connsiteY53" fmla="*/ 60676 h 546085"/>
                  <a:gd name="connsiteX54" fmla="*/ 546816 w 607614"/>
                  <a:gd name="connsiteY54" fmla="*/ 70535 h 546085"/>
                  <a:gd name="connsiteX55" fmla="*/ 546816 w 607614"/>
                  <a:gd name="connsiteY55" fmla="*/ 161542 h 546085"/>
                  <a:gd name="connsiteX56" fmla="*/ 536948 w 607614"/>
                  <a:gd name="connsiteY56" fmla="*/ 172159 h 546085"/>
                  <a:gd name="connsiteX57" fmla="*/ 395003 w 607614"/>
                  <a:gd name="connsiteY57" fmla="*/ 172159 h 546085"/>
                  <a:gd name="connsiteX58" fmla="*/ 385135 w 607614"/>
                  <a:gd name="connsiteY58" fmla="*/ 161542 h 546085"/>
                  <a:gd name="connsiteX59" fmla="*/ 385135 w 607614"/>
                  <a:gd name="connsiteY59" fmla="*/ 70535 h 546085"/>
                  <a:gd name="connsiteX60" fmla="*/ 395003 w 607614"/>
                  <a:gd name="connsiteY60" fmla="*/ 60676 h 546085"/>
                  <a:gd name="connsiteX61" fmla="*/ 70671 w 607614"/>
                  <a:gd name="connsiteY61" fmla="*/ 60676 h 546085"/>
                  <a:gd name="connsiteX62" fmla="*/ 334202 w 607614"/>
                  <a:gd name="connsiteY62" fmla="*/ 60676 h 546085"/>
                  <a:gd name="connsiteX63" fmla="*/ 344075 w 607614"/>
                  <a:gd name="connsiteY63" fmla="*/ 70536 h 546085"/>
                  <a:gd name="connsiteX64" fmla="*/ 344075 w 607614"/>
                  <a:gd name="connsiteY64" fmla="*/ 313231 h 546085"/>
                  <a:gd name="connsiteX65" fmla="*/ 334202 w 607614"/>
                  <a:gd name="connsiteY65" fmla="*/ 323849 h 546085"/>
                  <a:gd name="connsiteX66" fmla="*/ 70671 w 607614"/>
                  <a:gd name="connsiteY66" fmla="*/ 323849 h 546085"/>
                  <a:gd name="connsiteX67" fmla="*/ 60798 w 607614"/>
                  <a:gd name="connsiteY67" fmla="*/ 313231 h 546085"/>
                  <a:gd name="connsiteX68" fmla="*/ 60798 w 607614"/>
                  <a:gd name="connsiteY68" fmla="*/ 70536 h 546085"/>
                  <a:gd name="connsiteX69" fmla="*/ 70671 w 607614"/>
                  <a:gd name="connsiteY69" fmla="*/ 60676 h 546085"/>
                  <a:gd name="connsiteX70" fmla="*/ 20507 w 607614"/>
                  <a:gd name="connsiteY70" fmla="*/ 20478 h 546085"/>
                  <a:gd name="connsiteX71" fmla="*/ 20507 w 607614"/>
                  <a:gd name="connsiteY71" fmla="*/ 354197 h 546085"/>
                  <a:gd name="connsiteX72" fmla="*/ 587107 w 607614"/>
                  <a:gd name="connsiteY72" fmla="*/ 354197 h 546085"/>
                  <a:gd name="connsiteX73" fmla="*/ 587107 w 607614"/>
                  <a:gd name="connsiteY73" fmla="*/ 20478 h 546085"/>
                  <a:gd name="connsiteX74" fmla="*/ 9874 w 607614"/>
                  <a:gd name="connsiteY74" fmla="*/ 0 h 546085"/>
                  <a:gd name="connsiteX75" fmla="*/ 597740 w 607614"/>
                  <a:gd name="connsiteY75" fmla="*/ 0 h 546085"/>
                  <a:gd name="connsiteX76" fmla="*/ 607614 w 607614"/>
                  <a:gd name="connsiteY76" fmla="*/ 9860 h 546085"/>
                  <a:gd name="connsiteX77" fmla="*/ 607614 w 607614"/>
                  <a:gd name="connsiteY77" fmla="*/ 424733 h 546085"/>
                  <a:gd name="connsiteX78" fmla="*/ 597740 w 607614"/>
                  <a:gd name="connsiteY78" fmla="*/ 434593 h 546085"/>
                  <a:gd name="connsiteX79" fmla="*/ 313681 w 607614"/>
                  <a:gd name="connsiteY79" fmla="*/ 434593 h 546085"/>
                  <a:gd name="connsiteX80" fmla="*/ 313681 w 607614"/>
                  <a:gd name="connsiteY80" fmla="*/ 485409 h 546085"/>
                  <a:gd name="connsiteX81" fmla="*/ 344061 w 607614"/>
                  <a:gd name="connsiteY81" fmla="*/ 485409 h 546085"/>
                  <a:gd name="connsiteX82" fmla="*/ 354695 w 607614"/>
                  <a:gd name="connsiteY82" fmla="*/ 495269 h 546085"/>
                  <a:gd name="connsiteX83" fmla="*/ 354695 w 607614"/>
                  <a:gd name="connsiteY83" fmla="*/ 536225 h 546085"/>
                  <a:gd name="connsiteX84" fmla="*/ 344061 w 607614"/>
                  <a:gd name="connsiteY84" fmla="*/ 546085 h 546085"/>
                  <a:gd name="connsiteX85" fmla="*/ 263552 w 607614"/>
                  <a:gd name="connsiteY85" fmla="*/ 546085 h 546085"/>
                  <a:gd name="connsiteX86" fmla="*/ 252919 w 607614"/>
                  <a:gd name="connsiteY86" fmla="*/ 536225 h 546085"/>
                  <a:gd name="connsiteX87" fmla="*/ 252919 w 607614"/>
                  <a:gd name="connsiteY87" fmla="*/ 495269 h 546085"/>
                  <a:gd name="connsiteX88" fmla="*/ 263552 w 607614"/>
                  <a:gd name="connsiteY88" fmla="*/ 485409 h 546085"/>
                  <a:gd name="connsiteX89" fmla="*/ 293933 w 607614"/>
                  <a:gd name="connsiteY89" fmla="*/ 485409 h 546085"/>
                  <a:gd name="connsiteX90" fmla="*/ 293933 w 607614"/>
                  <a:gd name="connsiteY90" fmla="*/ 434593 h 546085"/>
                  <a:gd name="connsiteX91" fmla="*/ 9874 w 607614"/>
                  <a:gd name="connsiteY91" fmla="*/ 434593 h 546085"/>
                  <a:gd name="connsiteX92" fmla="*/ 0 w 607614"/>
                  <a:gd name="connsiteY92" fmla="*/ 424733 h 546085"/>
                  <a:gd name="connsiteX93" fmla="*/ 0 w 607614"/>
                  <a:gd name="connsiteY93" fmla="*/ 9860 h 546085"/>
                  <a:gd name="connsiteX94" fmla="*/ 9874 w 607614"/>
                  <a:gd name="connsiteY94" fmla="*/ 0 h 546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607614" h="546085">
                    <a:moveTo>
                      <a:pt x="273426" y="505887"/>
                    </a:moveTo>
                    <a:lnTo>
                      <a:pt x="273426" y="525607"/>
                    </a:lnTo>
                    <a:lnTo>
                      <a:pt x="334188" y="525607"/>
                    </a:lnTo>
                    <a:lnTo>
                      <a:pt x="334188" y="505887"/>
                    </a:lnTo>
                    <a:close/>
                    <a:moveTo>
                      <a:pt x="20507" y="373917"/>
                    </a:moveTo>
                    <a:lnTo>
                      <a:pt x="20507" y="414873"/>
                    </a:lnTo>
                    <a:lnTo>
                      <a:pt x="587107" y="414873"/>
                    </a:lnTo>
                    <a:lnTo>
                      <a:pt x="587107" y="373917"/>
                    </a:lnTo>
                    <a:close/>
                    <a:moveTo>
                      <a:pt x="385135" y="303381"/>
                    </a:moveTo>
                    <a:lnTo>
                      <a:pt x="546816" y="303381"/>
                    </a:lnTo>
                    <a:lnTo>
                      <a:pt x="546816" y="323850"/>
                    </a:lnTo>
                    <a:lnTo>
                      <a:pt x="385135" y="323850"/>
                    </a:lnTo>
                    <a:close/>
                    <a:moveTo>
                      <a:pt x="101005" y="263173"/>
                    </a:moveTo>
                    <a:lnTo>
                      <a:pt x="121474" y="263173"/>
                    </a:lnTo>
                    <a:lnTo>
                      <a:pt x="121474" y="282911"/>
                    </a:lnTo>
                    <a:lnTo>
                      <a:pt x="101005" y="282911"/>
                    </a:lnTo>
                    <a:close/>
                    <a:moveTo>
                      <a:pt x="385135" y="252573"/>
                    </a:moveTo>
                    <a:lnTo>
                      <a:pt x="546816" y="252573"/>
                    </a:lnTo>
                    <a:lnTo>
                      <a:pt x="546816" y="273042"/>
                    </a:lnTo>
                    <a:lnTo>
                      <a:pt x="385135" y="273042"/>
                    </a:lnTo>
                    <a:close/>
                    <a:moveTo>
                      <a:pt x="101005" y="222235"/>
                    </a:moveTo>
                    <a:lnTo>
                      <a:pt x="121474" y="222235"/>
                    </a:lnTo>
                    <a:lnTo>
                      <a:pt x="121474" y="242704"/>
                    </a:lnTo>
                    <a:lnTo>
                      <a:pt x="101005" y="242704"/>
                    </a:lnTo>
                    <a:close/>
                    <a:moveTo>
                      <a:pt x="385135" y="202497"/>
                    </a:moveTo>
                    <a:lnTo>
                      <a:pt x="546816" y="202497"/>
                    </a:lnTo>
                    <a:lnTo>
                      <a:pt x="546816" y="222235"/>
                    </a:lnTo>
                    <a:lnTo>
                      <a:pt x="385135" y="222235"/>
                    </a:lnTo>
                    <a:close/>
                    <a:moveTo>
                      <a:pt x="101005" y="172159"/>
                    </a:moveTo>
                    <a:lnTo>
                      <a:pt x="121474" y="172159"/>
                    </a:lnTo>
                    <a:lnTo>
                      <a:pt x="121474" y="191897"/>
                    </a:lnTo>
                    <a:lnTo>
                      <a:pt x="101005" y="191897"/>
                    </a:lnTo>
                    <a:close/>
                    <a:moveTo>
                      <a:pt x="161806" y="151687"/>
                    </a:moveTo>
                    <a:lnTo>
                      <a:pt x="161806" y="303372"/>
                    </a:lnTo>
                    <a:lnTo>
                      <a:pt x="324329" y="303372"/>
                    </a:lnTo>
                    <a:lnTo>
                      <a:pt x="324329" y="151687"/>
                    </a:lnTo>
                    <a:close/>
                    <a:moveTo>
                      <a:pt x="81303" y="151687"/>
                    </a:moveTo>
                    <a:lnTo>
                      <a:pt x="81303" y="303372"/>
                    </a:lnTo>
                    <a:lnTo>
                      <a:pt x="142060" y="303372"/>
                    </a:lnTo>
                    <a:lnTo>
                      <a:pt x="142060" y="151687"/>
                    </a:lnTo>
                    <a:close/>
                    <a:moveTo>
                      <a:pt x="161806" y="81154"/>
                    </a:moveTo>
                    <a:lnTo>
                      <a:pt x="161806" y="131210"/>
                    </a:lnTo>
                    <a:lnTo>
                      <a:pt x="324329" y="131210"/>
                    </a:lnTo>
                    <a:lnTo>
                      <a:pt x="324329" y="81154"/>
                    </a:lnTo>
                    <a:close/>
                    <a:moveTo>
                      <a:pt x="81303" y="81154"/>
                    </a:moveTo>
                    <a:lnTo>
                      <a:pt x="81303" y="131210"/>
                    </a:lnTo>
                    <a:lnTo>
                      <a:pt x="142060" y="131210"/>
                    </a:lnTo>
                    <a:lnTo>
                      <a:pt x="142060" y="81154"/>
                    </a:lnTo>
                    <a:close/>
                    <a:moveTo>
                      <a:pt x="404871" y="81153"/>
                    </a:moveTo>
                    <a:lnTo>
                      <a:pt x="404871" y="151683"/>
                    </a:lnTo>
                    <a:lnTo>
                      <a:pt x="526321" y="151683"/>
                    </a:lnTo>
                    <a:lnTo>
                      <a:pt x="526321" y="81153"/>
                    </a:lnTo>
                    <a:close/>
                    <a:moveTo>
                      <a:pt x="395003" y="60676"/>
                    </a:moveTo>
                    <a:lnTo>
                      <a:pt x="536948" y="60676"/>
                    </a:lnTo>
                    <a:cubicBezTo>
                      <a:pt x="543021" y="60676"/>
                      <a:pt x="546816" y="64468"/>
                      <a:pt x="546816" y="70535"/>
                    </a:cubicBezTo>
                    <a:lnTo>
                      <a:pt x="546816" y="161542"/>
                    </a:lnTo>
                    <a:cubicBezTo>
                      <a:pt x="546816" y="167609"/>
                      <a:pt x="543021" y="172159"/>
                      <a:pt x="536948" y="172159"/>
                    </a:cubicBezTo>
                    <a:lnTo>
                      <a:pt x="395003" y="172159"/>
                    </a:lnTo>
                    <a:cubicBezTo>
                      <a:pt x="388930" y="172159"/>
                      <a:pt x="385135" y="167609"/>
                      <a:pt x="385135" y="161542"/>
                    </a:cubicBezTo>
                    <a:lnTo>
                      <a:pt x="385135" y="70535"/>
                    </a:lnTo>
                    <a:cubicBezTo>
                      <a:pt x="385135" y="64468"/>
                      <a:pt x="388930" y="60676"/>
                      <a:pt x="395003" y="60676"/>
                    </a:cubicBezTo>
                    <a:close/>
                    <a:moveTo>
                      <a:pt x="70671" y="60676"/>
                    </a:moveTo>
                    <a:lnTo>
                      <a:pt x="334202" y="60676"/>
                    </a:lnTo>
                    <a:cubicBezTo>
                      <a:pt x="340278" y="60676"/>
                      <a:pt x="344075" y="64468"/>
                      <a:pt x="344075" y="70536"/>
                    </a:cubicBezTo>
                    <a:lnTo>
                      <a:pt x="344075" y="313231"/>
                    </a:lnTo>
                    <a:cubicBezTo>
                      <a:pt x="344075" y="319299"/>
                      <a:pt x="340278" y="323849"/>
                      <a:pt x="334202" y="323849"/>
                    </a:cubicBezTo>
                    <a:lnTo>
                      <a:pt x="70671" y="323849"/>
                    </a:lnTo>
                    <a:cubicBezTo>
                      <a:pt x="64595" y="323849"/>
                      <a:pt x="60798" y="319299"/>
                      <a:pt x="60798" y="313231"/>
                    </a:cubicBezTo>
                    <a:lnTo>
                      <a:pt x="60798" y="70536"/>
                    </a:lnTo>
                    <a:cubicBezTo>
                      <a:pt x="60798" y="64468"/>
                      <a:pt x="64595" y="60676"/>
                      <a:pt x="70671" y="60676"/>
                    </a:cubicBezTo>
                    <a:close/>
                    <a:moveTo>
                      <a:pt x="20507" y="20478"/>
                    </a:moveTo>
                    <a:lnTo>
                      <a:pt x="20507" y="354197"/>
                    </a:lnTo>
                    <a:lnTo>
                      <a:pt x="587107" y="354197"/>
                    </a:lnTo>
                    <a:lnTo>
                      <a:pt x="587107" y="20478"/>
                    </a:lnTo>
                    <a:close/>
                    <a:moveTo>
                      <a:pt x="9874" y="0"/>
                    </a:moveTo>
                    <a:lnTo>
                      <a:pt x="597740" y="0"/>
                    </a:lnTo>
                    <a:cubicBezTo>
                      <a:pt x="603817" y="0"/>
                      <a:pt x="607614" y="3792"/>
                      <a:pt x="607614" y="9860"/>
                    </a:cubicBezTo>
                    <a:lnTo>
                      <a:pt x="607614" y="424733"/>
                    </a:lnTo>
                    <a:cubicBezTo>
                      <a:pt x="607614" y="430801"/>
                      <a:pt x="603817" y="434593"/>
                      <a:pt x="597740" y="434593"/>
                    </a:cubicBezTo>
                    <a:lnTo>
                      <a:pt x="313681" y="434593"/>
                    </a:lnTo>
                    <a:lnTo>
                      <a:pt x="313681" y="485409"/>
                    </a:lnTo>
                    <a:lnTo>
                      <a:pt x="344061" y="485409"/>
                    </a:lnTo>
                    <a:cubicBezTo>
                      <a:pt x="350137" y="485409"/>
                      <a:pt x="354695" y="489201"/>
                      <a:pt x="354695" y="495269"/>
                    </a:cubicBezTo>
                    <a:lnTo>
                      <a:pt x="354695" y="536225"/>
                    </a:lnTo>
                    <a:cubicBezTo>
                      <a:pt x="354695" y="542293"/>
                      <a:pt x="350137" y="546085"/>
                      <a:pt x="344061" y="546085"/>
                    </a:cubicBezTo>
                    <a:lnTo>
                      <a:pt x="263552" y="546085"/>
                    </a:lnTo>
                    <a:cubicBezTo>
                      <a:pt x="257476" y="546085"/>
                      <a:pt x="252919" y="542293"/>
                      <a:pt x="252919" y="536225"/>
                    </a:cubicBezTo>
                    <a:lnTo>
                      <a:pt x="252919" y="495269"/>
                    </a:lnTo>
                    <a:cubicBezTo>
                      <a:pt x="252919" y="489201"/>
                      <a:pt x="257476" y="485409"/>
                      <a:pt x="263552" y="485409"/>
                    </a:cubicBezTo>
                    <a:lnTo>
                      <a:pt x="293933" y="485409"/>
                    </a:lnTo>
                    <a:lnTo>
                      <a:pt x="293933" y="434593"/>
                    </a:lnTo>
                    <a:lnTo>
                      <a:pt x="9874" y="434593"/>
                    </a:lnTo>
                    <a:cubicBezTo>
                      <a:pt x="3798" y="434593"/>
                      <a:pt x="0" y="430801"/>
                      <a:pt x="0" y="424733"/>
                    </a:cubicBezTo>
                    <a:lnTo>
                      <a:pt x="0" y="9860"/>
                    </a:lnTo>
                    <a:cubicBezTo>
                      <a:pt x="0" y="3792"/>
                      <a:pt x="3798" y="0"/>
                      <a:pt x="98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id="{14A38C08-3DFE-4A0A-B0C1-73B313142798}"/>
              </a:ext>
            </a:extLst>
          </p:cNvPr>
          <p:cNvSpPr/>
          <p:nvPr/>
        </p:nvSpPr>
        <p:spPr>
          <a:xfrm>
            <a:off x="4940940" y="128671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70E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五大建议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3C4A63C-4814-4D02-864F-D57C5EFBB1EC}"/>
              </a:ext>
            </a:extLst>
          </p:cNvPr>
          <p:cNvGrpSpPr/>
          <p:nvPr/>
        </p:nvGrpSpPr>
        <p:grpSpPr>
          <a:xfrm>
            <a:off x="3702740" y="1602472"/>
            <a:ext cx="4194885" cy="3685"/>
            <a:chOff x="4397572" y="1810601"/>
            <a:chExt cx="4194885" cy="3685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202B7142-322E-4B15-95D5-EEB1D43AA0C3}"/>
                </a:ext>
              </a:extLst>
            </p:cNvPr>
            <p:cNvCxnSpPr/>
            <p:nvPr/>
          </p:nvCxnSpPr>
          <p:spPr>
            <a:xfrm>
              <a:off x="7624624" y="1810601"/>
              <a:ext cx="967833" cy="3685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FD0192A6-EA50-457D-9BB4-D9245ED598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97572" y="1810601"/>
              <a:ext cx="101046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C00000"/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0256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1">
            <a:extLst>
              <a:ext uri="{FF2B5EF4-FFF2-40B4-BE49-F238E27FC236}">
                <a16:creationId xmlns:a16="http://schemas.microsoft.com/office/drawing/2014/main" id="{7AFC2EC5-E200-4FD1-84C5-A5A96165E068}"/>
              </a:ext>
            </a:extLst>
          </p:cNvPr>
          <p:cNvSpPr txBox="1">
            <a:spLocks/>
          </p:cNvSpPr>
          <p:nvPr/>
        </p:nvSpPr>
        <p:spPr>
          <a:xfrm>
            <a:off x="3153029" y="1365573"/>
            <a:ext cx="2652876" cy="103948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A151D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uLnTx/>
                <a:uFillTx/>
                <a:latin typeface="汉仪综艺体简" panose="02010609000101010101" pitchFamily="49" charset="-122"/>
                <a:ea typeface="汉仪综艺体简" panose="02010609000101010101" pitchFamily="49" charset="-122"/>
                <a:cs typeface="+mj-cs"/>
              </a:rPr>
              <a:t>结 语</a:t>
            </a:r>
          </a:p>
        </p:txBody>
      </p:sp>
      <p:sp>
        <p:nvSpPr>
          <p:cNvPr id="41" name="内容占位符 2">
            <a:extLst>
              <a:ext uri="{FF2B5EF4-FFF2-40B4-BE49-F238E27FC236}">
                <a16:creationId xmlns:a16="http://schemas.microsoft.com/office/drawing/2014/main" id="{A36074C1-04C7-4FEF-BEF6-57675254482A}"/>
              </a:ext>
            </a:extLst>
          </p:cNvPr>
          <p:cNvSpPr txBox="1">
            <a:spLocks/>
          </p:cNvSpPr>
          <p:nvPr/>
        </p:nvSpPr>
        <p:spPr>
          <a:xfrm>
            <a:off x="1749918" y="2605085"/>
            <a:ext cx="8591433" cy="26781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围绕统筹推进“五位一体”总体布局、协调推进“四个全面”战略布局，认真履行政治协商、民主监督、参政议政职能，为全面建成小康社会、全面建设社会主义现代化国家做出新的贡献。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386355CA-5D2B-4DF0-9826-083921847C41}"/>
              </a:ext>
            </a:extLst>
          </p:cNvPr>
          <p:cNvCxnSpPr>
            <a:cxnSpLocks/>
          </p:cNvCxnSpPr>
          <p:nvPr/>
        </p:nvCxnSpPr>
        <p:spPr>
          <a:xfrm>
            <a:off x="1749918" y="2344291"/>
            <a:ext cx="8591433" cy="0"/>
          </a:xfrm>
          <a:prstGeom prst="line">
            <a:avLst/>
          </a:prstGeom>
          <a:ln w="82550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>
            <a:extLst>
              <a:ext uri="{FF2B5EF4-FFF2-40B4-BE49-F238E27FC236}">
                <a16:creationId xmlns:a16="http://schemas.microsoft.com/office/drawing/2014/main" id="{373892A7-7552-4DB8-80AD-AEC087D8A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662" y="1317425"/>
            <a:ext cx="1087631" cy="1087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05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舞者, 室内, 就坐&#10;&#10;已生成高可信度的说明">
            <a:extLst>
              <a:ext uri="{FF2B5EF4-FFF2-40B4-BE49-F238E27FC236}">
                <a16:creationId xmlns:a16="http://schemas.microsoft.com/office/drawing/2014/main" id="{1B6AED96-6809-41E8-BC9B-D0CAD1F54AA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83"/>
          <a:stretch/>
        </p:blipFill>
        <p:spPr>
          <a:xfrm>
            <a:off x="0" y="3035300"/>
            <a:ext cx="12192000" cy="38227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7EA6672-6E8C-4202-9B0E-FA403C8DF0BE}"/>
              </a:ext>
            </a:extLst>
          </p:cNvPr>
          <p:cNvSpPr txBox="1"/>
          <p:nvPr/>
        </p:nvSpPr>
        <p:spPr>
          <a:xfrm>
            <a:off x="2194932" y="2312888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gradFill>
                  <a:gsLst>
                    <a:gs pos="917">
                      <a:srgbClr val="FFC000"/>
                    </a:gs>
                    <a:gs pos="28000">
                      <a:srgbClr val="FF0000"/>
                    </a:gs>
                    <a:gs pos="62000">
                      <a:srgbClr val="C00000"/>
                    </a:gs>
                    <a:gs pos="99083">
                      <a:srgbClr val="FFC000"/>
                    </a:gs>
                    <a:gs pos="79000">
                      <a:srgbClr val="FF0000"/>
                    </a:gs>
                  </a:gsLst>
                  <a:lin ang="2700000" scaled="0"/>
                </a:gradFill>
              </a:defRPr>
            </a:lvl1pPr>
          </a:lstStyle>
          <a:p>
            <a:pPr algn="ctr"/>
            <a:r>
              <a:rPr lang="zh-CN" altLang="en-US" dirty="0">
                <a:solidFill>
                  <a:srgbClr val="E61D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全国政协十三届一次会议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9671BF7-8A6B-49D5-85E6-8B03061683D8}"/>
              </a:ext>
            </a:extLst>
          </p:cNvPr>
          <p:cNvSpPr txBox="1"/>
          <p:nvPr/>
        </p:nvSpPr>
        <p:spPr>
          <a:xfrm>
            <a:off x="3310622" y="1947074"/>
            <a:ext cx="55707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 b="1">
                <a:gradFill>
                  <a:gsLst>
                    <a:gs pos="917">
                      <a:srgbClr val="FFC000"/>
                    </a:gs>
                    <a:gs pos="28000">
                      <a:srgbClr val="FF0000"/>
                    </a:gs>
                    <a:gs pos="62000">
                      <a:srgbClr val="C00000"/>
                    </a:gs>
                    <a:gs pos="99083">
                      <a:srgbClr val="FFC000"/>
                    </a:gs>
                    <a:gs pos="79000">
                      <a:srgbClr val="FF0000"/>
                    </a:gs>
                  </a:gsLst>
                  <a:lin ang="2700000" scaled="0"/>
                </a:gradFill>
              </a:defRPr>
            </a:lvl1pPr>
          </a:lstStyle>
          <a:p>
            <a:pPr algn="ctr"/>
            <a:r>
              <a:rPr lang="zh-CN" altLang="en-US" sz="2000" b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聚焦全国两会关注民生新时代新征程迈开新步伐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358E05E-CD8F-48BF-B029-950A521DE8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940" y="636591"/>
            <a:ext cx="1242121" cy="124212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0A3A1DE-1D03-4570-A4B7-20857F9248A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0" t="32324" r="9375" b="59584"/>
          <a:stretch/>
        </p:blipFill>
        <p:spPr>
          <a:xfrm>
            <a:off x="3689350" y="4033805"/>
            <a:ext cx="4813300" cy="376876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FF0502D1-D20D-487E-B880-B9737D805EE2}"/>
              </a:ext>
            </a:extLst>
          </p:cNvPr>
          <p:cNvGrpSpPr/>
          <p:nvPr/>
        </p:nvGrpSpPr>
        <p:grpSpPr>
          <a:xfrm>
            <a:off x="3275226" y="3208868"/>
            <a:ext cx="5641549" cy="923330"/>
            <a:chOff x="3902502" y="3271315"/>
            <a:chExt cx="5641549" cy="92333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329BEFD-DCEA-43A7-AF3F-42A147CC944B}"/>
                </a:ext>
              </a:extLst>
            </p:cNvPr>
            <p:cNvSpPr txBox="1"/>
            <p:nvPr/>
          </p:nvSpPr>
          <p:spPr>
            <a:xfrm>
              <a:off x="3902502" y="3271315"/>
              <a:ext cx="4386997" cy="923330"/>
            </a:xfrm>
            <a:prstGeom prst="rect">
              <a:avLst/>
            </a:prstGeom>
            <a:noFill/>
            <a:effectLst>
              <a:reflection blurRad="6350" stA="50000" endA="300" endPos="550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 b="1">
                  <a:gradFill>
                    <a:gsLst>
                      <a:gs pos="917">
                        <a:srgbClr val="FFC000"/>
                      </a:gs>
                      <a:gs pos="28000">
                        <a:srgbClr val="FF0000"/>
                      </a:gs>
                      <a:gs pos="62000">
                        <a:srgbClr val="C00000"/>
                      </a:gs>
                      <a:gs pos="99083">
                        <a:srgbClr val="FFC000"/>
                      </a:gs>
                      <a:gs pos="79000">
                        <a:srgbClr val="FF0000"/>
                      </a:gs>
                    </a:gsLst>
                    <a:lin ang="2700000" scaled="0"/>
                  </a:gradFill>
                </a:defRPr>
              </a:lvl1pPr>
            </a:lstStyle>
            <a:p>
              <a:pPr algn="ctr"/>
              <a:r>
                <a:rPr lang="zh-CN" altLang="en-US" sz="5200" dirty="0">
                  <a:solidFill>
                    <a:srgbClr val="E61D18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工作报告</a:t>
              </a:r>
              <a:r>
                <a:rPr lang="zh-CN" altLang="en-US" sz="5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亮点</a:t>
              </a: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46A457E7-E3C4-4973-97E3-C5B671B200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0" t="14024" r="9375" b="67744"/>
            <a:stretch/>
          </p:blipFill>
          <p:spPr>
            <a:xfrm>
              <a:off x="4773633" y="3303045"/>
              <a:ext cx="4770418" cy="841596"/>
            </a:xfrm>
            <a:prstGeom prst="rect">
              <a:avLst/>
            </a:prstGeom>
            <a:noFill/>
            <a:effectLst>
              <a:reflection blurRad="6350" stA="50000" endA="300" endPos="55000" dir="5400000" sy="-100000" algn="bl" rotWithShape="0"/>
            </a:effectLst>
          </p:spPr>
        </p:pic>
      </p:grpSp>
      <p:sp>
        <p:nvSpPr>
          <p:cNvPr id="13" name="圆角矩形 10">
            <a:extLst>
              <a:ext uri="{FF2B5EF4-FFF2-40B4-BE49-F238E27FC236}">
                <a16:creationId xmlns:a16="http://schemas.microsoft.com/office/drawing/2014/main" id="{EFB31241-CF6B-492C-AB43-5867F24B9837}"/>
              </a:ext>
            </a:extLst>
          </p:cNvPr>
          <p:cNvSpPr/>
          <p:nvPr/>
        </p:nvSpPr>
        <p:spPr>
          <a:xfrm>
            <a:off x="3803374" y="4685278"/>
            <a:ext cx="4943061" cy="380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just">
              <a:defRPr/>
            </a:pPr>
            <a:r>
              <a:rPr lang="zh-CN" altLang="en-US" kern="0" dirty="0">
                <a:solidFill>
                  <a:srgbClr val="C00000"/>
                </a:solidFill>
                <a:latin typeface="Arial"/>
                <a:ea typeface="Microsoft YaHei UI"/>
              </a:rPr>
              <a:t>汇报人：锦素图文素材坊 时间：</a:t>
            </a:r>
            <a:r>
              <a:rPr lang="en-US" altLang="zh-CN" kern="0" dirty="0">
                <a:solidFill>
                  <a:srgbClr val="C00000"/>
                </a:solidFill>
                <a:latin typeface="Arial"/>
                <a:ea typeface="Microsoft YaHei UI"/>
              </a:rPr>
              <a:t>2018</a:t>
            </a:r>
            <a:r>
              <a:rPr lang="zh-CN" altLang="en-US" kern="0" dirty="0">
                <a:solidFill>
                  <a:srgbClr val="C00000"/>
                </a:solidFill>
                <a:latin typeface="Arial"/>
                <a:ea typeface="Microsoft YaHei UI"/>
              </a:rPr>
              <a:t>年</a:t>
            </a:r>
            <a:r>
              <a:rPr lang="en-US" altLang="zh-CN" kern="0" dirty="0">
                <a:solidFill>
                  <a:srgbClr val="C00000"/>
                </a:solidFill>
                <a:latin typeface="Arial"/>
                <a:ea typeface="Microsoft YaHei UI"/>
              </a:rPr>
              <a:t>3</a:t>
            </a:r>
            <a:r>
              <a:rPr lang="zh-CN" altLang="en-US" kern="0" dirty="0">
                <a:solidFill>
                  <a:srgbClr val="C00000"/>
                </a:solidFill>
                <a:latin typeface="Arial"/>
                <a:ea typeface="Microsoft YaHei UI"/>
              </a:rPr>
              <a:t>月</a:t>
            </a:r>
          </a:p>
        </p:txBody>
      </p:sp>
      <p:pic>
        <p:nvPicPr>
          <p:cNvPr id="32" name="党建">
            <a:hlinkClick r:id="" action="ppaction://media"/>
            <a:extLst>
              <a:ext uri="{FF2B5EF4-FFF2-40B4-BE49-F238E27FC236}">
                <a16:creationId xmlns:a16="http://schemas.microsoft.com/office/drawing/2014/main" id="{D9B296BF-73EC-4590-A3EA-4BCF3BF697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3048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93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2" grpId="0"/>
      <p:bldP spid="14" grpId="0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物, 墙壁&#10;&#10;已生成极高可信度的说明">
            <a:extLst>
              <a:ext uri="{FF2B5EF4-FFF2-40B4-BE49-F238E27FC236}">
                <a16:creationId xmlns:a16="http://schemas.microsoft.com/office/drawing/2014/main" id="{721F1360-B983-4C3A-8CF9-CAD3BCE755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 descr="图片包含 舞者, 室内, 就坐&#10;&#10;已生成高可信度的说明">
            <a:extLst>
              <a:ext uri="{FF2B5EF4-FFF2-40B4-BE49-F238E27FC236}">
                <a16:creationId xmlns:a16="http://schemas.microsoft.com/office/drawing/2014/main" id="{1B6AED96-6809-41E8-BC9B-D0CAD1F54A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293"/>
            <a:ext cx="12192000" cy="633770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8AACFEC9-F2A3-4AE6-84BD-CD508AF28890}"/>
              </a:ext>
            </a:extLst>
          </p:cNvPr>
          <p:cNvSpPr txBox="1"/>
          <p:nvPr/>
        </p:nvSpPr>
        <p:spPr>
          <a:xfrm>
            <a:off x="4402420" y="3756856"/>
            <a:ext cx="452568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E61D18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11</a:t>
            </a:r>
            <a:r>
              <a:rPr lang="zh-CN" altLang="en-US" sz="3200" b="1" dirty="0">
                <a:solidFill>
                  <a:srgbClr val="E61D18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个高频词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FD6CE84-A9A4-4FB1-9F73-D7D04C16D897}"/>
              </a:ext>
            </a:extLst>
          </p:cNvPr>
          <p:cNvSpPr/>
          <p:nvPr/>
        </p:nvSpPr>
        <p:spPr>
          <a:xfrm>
            <a:off x="3350909" y="3640976"/>
            <a:ext cx="795406" cy="754981"/>
          </a:xfrm>
          <a:prstGeom prst="rect">
            <a:avLst/>
          </a:prstGeom>
          <a:solidFill>
            <a:srgbClr val="E6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微软雅黑" panose="020B0503020204020204" pitchFamily="82" charset="2"/>
                <a:ea typeface="微软雅黑" panose="020B0503020204020204" pitchFamily="82" charset="2"/>
              </a:rPr>
              <a:t>01</a:t>
            </a:r>
            <a:endParaRPr lang="zh-CN" altLang="en-US" sz="3600" b="1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8376173-71B1-4BBC-A390-9879B50085CB}"/>
              </a:ext>
            </a:extLst>
          </p:cNvPr>
          <p:cNvCxnSpPr>
            <a:cxnSpLocks/>
          </p:cNvCxnSpPr>
          <p:nvPr/>
        </p:nvCxnSpPr>
        <p:spPr>
          <a:xfrm>
            <a:off x="3350909" y="3429000"/>
            <a:ext cx="5643866" cy="0"/>
          </a:xfrm>
          <a:prstGeom prst="line">
            <a:avLst/>
          </a:prstGeom>
          <a:ln w="25400">
            <a:solidFill>
              <a:srgbClr val="E61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D78FD61-32C2-48D7-A2E2-D1CD43197ECE}"/>
              </a:ext>
            </a:extLst>
          </p:cNvPr>
          <p:cNvCxnSpPr>
            <a:cxnSpLocks/>
          </p:cNvCxnSpPr>
          <p:nvPr/>
        </p:nvCxnSpPr>
        <p:spPr>
          <a:xfrm>
            <a:off x="3350909" y="4568483"/>
            <a:ext cx="5577191" cy="0"/>
          </a:xfrm>
          <a:prstGeom prst="line">
            <a:avLst/>
          </a:prstGeom>
          <a:ln w="25400">
            <a:solidFill>
              <a:srgbClr val="E61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>
            <a:extLst>
              <a:ext uri="{FF2B5EF4-FFF2-40B4-BE49-F238E27FC236}">
                <a16:creationId xmlns:a16="http://schemas.microsoft.com/office/drawing/2014/main" id="{5CF2D4DC-E535-4BB2-8817-4E5EBD2CE52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06" t="6199" r="33931" b="75597"/>
          <a:stretch/>
        </p:blipFill>
        <p:spPr>
          <a:xfrm>
            <a:off x="4560388" y="1507453"/>
            <a:ext cx="1451262" cy="158470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E19CB9D-26C0-4D67-BD81-E9EC39E7F9B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717"/>
          <a:stretch/>
        </p:blipFill>
        <p:spPr>
          <a:xfrm>
            <a:off x="6083300" y="1425874"/>
            <a:ext cx="1570222" cy="184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66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442142" y="366125"/>
            <a:ext cx="330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个高频词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DDE9052-966F-41C7-8FEF-AFE2BA563A62}"/>
              </a:ext>
            </a:extLst>
          </p:cNvPr>
          <p:cNvGrpSpPr/>
          <p:nvPr/>
        </p:nvGrpSpPr>
        <p:grpSpPr>
          <a:xfrm>
            <a:off x="8822856" y="2829506"/>
            <a:ext cx="2677885" cy="2116891"/>
            <a:chOff x="8918118" y="2916578"/>
            <a:chExt cx="2677885" cy="2116891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E58A581-520D-4330-85F9-283C6288CF67}"/>
                </a:ext>
              </a:extLst>
            </p:cNvPr>
            <p:cNvSpPr/>
            <p:nvPr/>
          </p:nvSpPr>
          <p:spPr>
            <a:xfrm>
              <a:off x="8918118" y="2916578"/>
              <a:ext cx="2677885" cy="980692"/>
            </a:xfrm>
            <a:prstGeom prst="rect">
              <a:avLst/>
            </a:prstGeom>
            <a:solidFill>
              <a:srgbClr val="D70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820F6788-A08F-4BEF-8487-90AAC99B22BB}"/>
                </a:ext>
              </a:extLst>
            </p:cNvPr>
            <p:cNvSpPr/>
            <p:nvPr/>
          </p:nvSpPr>
          <p:spPr>
            <a:xfrm>
              <a:off x="8918118" y="4052777"/>
              <a:ext cx="2677885" cy="980692"/>
            </a:xfrm>
            <a:prstGeom prst="rect">
              <a:avLst/>
            </a:prstGeom>
            <a:solidFill>
              <a:srgbClr val="D70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D9B3FC9-4731-4D27-9A07-21B2E1F012C1}"/>
              </a:ext>
            </a:extLst>
          </p:cNvPr>
          <p:cNvGrpSpPr/>
          <p:nvPr/>
        </p:nvGrpSpPr>
        <p:grpSpPr>
          <a:xfrm>
            <a:off x="3968748" y="2898426"/>
            <a:ext cx="4384223" cy="2176424"/>
            <a:chOff x="4049486" y="2987376"/>
            <a:chExt cx="4384223" cy="2176424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992EBEB-F93E-44ED-921C-EEA750412C04}"/>
                </a:ext>
              </a:extLst>
            </p:cNvPr>
            <p:cNvSpPr/>
            <p:nvPr/>
          </p:nvSpPr>
          <p:spPr>
            <a:xfrm>
              <a:off x="4049486" y="2987376"/>
              <a:ext cx="4384223" cy="2176424"/>
            </a:xfrm>
            <a:prstGeom prst="rect">
              <a:avLst/>
            </a:prstGeom>
            <a:solidFill>
              <a:srgbClr val="D70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内容占位符 2">
              <a:extLst>
                <a:ext uri="{FF2B5EF4-FFF2-40B4-BE49-F238E27FC236}">
                  <a16:creationId xmlns:a16="http://schemas.microsoft.com/office/drawing/2014/main" id="{87DEDE3A-080E-4E8F-A68A-609DA7943378}"/>
                </a:ext>
              </a:extLst>
            </p:cNvPr>
            <p:cNvSpPr txBox="1">
              <a:spLocks/>
            </p:cNvSpPr>
            <p:nvPr/>
          </p:nvSpPr>
          <p:spPr>
            <a:xfrm>
              <a:off x="4173311" y="3193935"/>
              <a:ext cx="4237266" cy="1825442"/>
            </a:xfrm>
            <a:prstGeom prst="rect">
              <a:avLst/>
            </a:prstGeom>
            <a:noFill/>
          </p:spPr>
          <p:txBody>
            <a:bodyPr>
              <a:normAutofit fontScale="92500"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协商  </a:t>
              </a:r>
              <a:endPara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8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80</a:t>
              </a:r>
              <a:r>
                <a: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次</a:t>
              </a:r>
              <a:endPara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6324D4C-531C-49A6-931A-7891752900C4}"/>
              </a:ext>
            </a:extLst>
          </p:cNvPr>
          <p:cNvGrpSpPr/>
          <p:nvPr/>
        </p:nvGrpSpPr>
        <p:grpSpPr>
          <a:xfrm>
            <a:off x="1589313" y="1587677"/>
            <a:ext cx="2677885" cy="980692"/>
            <a:chOff x="1453241" y="1526593"/>
            <a:chExt cx="2677885" cy="980692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3205B0B-9C32-4349-8691-D6DF941DF84D}"/>
                </a:ext>
              </a:extLst>
            </p:cNvPr>
            <p:cNvSpPr/>
            <p:nvPr/>
          </p:nvSpPr>
          <p:spPr>
            <a:xfrm>
              <a:off x="1453241" y="1526593"/>
              <a:ext cx="2677885" cy="980692"/>
            </a:xfrm>
            <a:prstGeom prst="rect">
              <a:avLst/>
            </a:prstGeom>
            <a:solidFill>
              <a:srgbClr val="D70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2868805D-41C0-4683-AAA0-C721214AC2CA}"/>
                </a:ext>
              </a:extLst>
            </p:cNvPr>
            <p:cNvSpPr/>
            <p:nvPr/>
          </p:nvSpPr>
          <p:spPr>
            <a:xfrm>
              <a:off x="1638297" y="1698148"/>
              <a:ext cx="230777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发展  </a:t>
              </a: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38</a:t>
              </a: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次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8CED82D-C17D-43B5-AB83-360E543859E8}"/>
              </a:ext>
            </a:extLst>
          </p:cNvPr>
          <p:cNvGrpSpPr/>
          <p:nvPr/>
        </p:nvGrpSpPr>
        <p:grpSpPr>
          <a:xfrm>
            <a:off x="4821916" y="1584992"/>
            <a:ext cx="2677885" cy="1055605"/>
            <a:chOff x="4757057" y="1501472"/>
            <a:chExt cx="2677885" cy="1055605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FAC009A1-9CE7-4A7C-BF99-052DCF5F71A9}"/>
                </a:ext>
              </a:extLst>
            </p:cNvPr>
            <p:cNvSpPr/>
            <p:nvPr/>
          </p:nvSpPr>
          <p:spPr>
            <a:xfrm>
              <a:off x="4757057" y="1501472"/>
              <a:ext cx="2677885" cy="980692"/>
            </a:xfrm>
            <a:prstGeom prst="rect">
              <a:avLst/>
            </a:prstGeom>
            <a:solidFill>
              <a:srgbClr val="D70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40CA2C0C-C3B4-4766-8019-0BD9AF16E22F}"/>
                </a:ext>
              </a:extLst>
            </p:cNvPr>
            <p:cNvSpPr/>
            <p:nvPr/>
          </p:nvSpPr>
          <p:spPr>
            <a:xfrm>
              <a:off x="5012872" y="1633747"/>
              <a:ext cx="21662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监督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31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次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E0FEF30-CC38-4245-8EDC-DCBE99D02CB1}"/>
              </a:ext>
            </a:extLst>
          </p:cNvPr>
          <p:cNvGrpSpPr/>
          <p:nvPr/>
        </p:nvGrpSpPr>
        <p:grpSpPr>
          <a:xfrm>
            <a:off x="8006445" y="1571938"/>
            <a:ext cx="2862942" cy="980692"/>
            <a:chOff x="7756073" y="1488136"/>
            <a:chExt cx="2862942" cy="980692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A2BBA93-6FC9-4E7F-A586-5A3F1DA18661}"/>
                </a:ext>
              </a:extLst>
            </p:cNvPr>
            <p:cNvSpPr/>
            <p:nvPr/>
          </p:nvSpPr>
          <p:spPr>
            <a:xfrm>
              <a:off x="7756073" y="1488136"/>
              <a:ext cx="2677885" cy="980692"/>
            </a:xfrm>
            <a:prstGeom prst="rect">
              <a:avLst/>
            </a:prstGeom>
            <a:solidFill>
              <a:srgbClr val="D70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231D163A-2CC2-4E47-8A42-5C82D378DC1A}"/>
                </a:ext>
              </a:extLst>
            </p:cNvPr>
            <p:cNvSpPr/>
            <p:nvPr/>
          </p:nvSpPr>
          <p:spPr>
            <a:xfrm>
              <a:off x="8082645" y="1624394"/>
              <a:ext cx="25363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调研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29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次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C870154-D721-4063-9FAF-B0C08B9EFBB8}"/>
              </a:ext>
            </a:extLst>
          </p:cNvPr>
          <p:cNvGrpSpPr/>
          <p:nvPr/>
        </p:nvGrpSpPr>
        <p:grpSpPr>
          <a:xfrm>
            <a:off x="805530" y="2962448"/>
            <a:ext cx="2959108" cy="2245509"/>
            <a:chOff x="900792" y="3049520"/>
            <a:chExt cx="2959108" cy="2245509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65289D1-8F1C-4828-BB0A-57B036AE294F}"/>
                </a:ext>
              </a:extLst>
            </p:cNvPr>
            <p:cNvGrpSpPr/>
            <p:nvPr/>
          </p:nvGrpSpPr>
          <p:grpSpPr>
            <a:xfrm>
              <a:off x="900792" y="3049520"/>
              <a:ext cx="2677885" cy="980692"/>
              <a:chOff x="887192" y="3101336"/>
              <a:chExt cx="2677885" cy="980692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CBEC33DC-B60B-48DE-9B9B-485742B4F89F}"/>
                  </a:ext>
                </a:extLst>
              </p:cNvPr>
              <p:cNvSpPr/>
              <p:nvPr/>
            </p:nvSpPr>
            <p:spPr>
              <a:xfrm>
                <a:off x="887192" y="3101336"/>
                <a:ext cx="2677885" cy="980692"/>
              </a:xfrm>
              <a:prstGeom prst="rect">
                <a:avLst/>
              </a:prstGeom>
              <a:solidFill>
                <a:srgbClr val="D70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DA5E12E8-FC96-4F09-BDEE-3FC74A673D31}"/>
                  </a:ext>
                </a:extLst>
              </p:cNvPr>
              <p:cNvSpPr/>
              <p:nvPr/>
            </p:nvSpPr>
            <p:spPr>
              <a:xfrm>
                <a:off x="957942" y="3284922"/>
                <a:ext cx="256358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议政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29</a:t>
                </a:r>
                <a:r>
                  <a:rPr kumimoji="0" lang="zh-CN" alt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次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CF0E0F77-D443-4EC9-AD52-94DBE50D1DB2}"/>
                </a:ext>
              </a:extLst>
            </p:cNvPr>
            <p:cNvGrpSpPr/>
            <p:nvPr/>
          </p:nvGrpSpPr>
          <p:grpSpPr>
            <a:xfrm>
              <a:off x="900792" y="4204850"/>
              <a:ext cx="2959108" cy="1090179"/>
              <a:chOff x="900792" y="4350715"/>
              <a:chExt cx="2959108" cy="1090179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46B9DF85-BFA6-4AD9-884C-2A6F3C04E8D2}"/>
                  </a:ext>
                </a:extLst>
              </p:cNvPr>
              <p:cNvSpPr/>
              <p:nvPr/>
            </p:nvSpPr>
            <p:spPr>
              <a:xfrm>
                <a:off x="900792" y="4350715"/>
                <a:ext cx="2677885" cy="980692"/>
              </a:xfrm>
              <a:prstGeom prst="rect">
                <a:avLst/>
              </a:prstGeom>
              <a:solidFill>
                <a:srgbClr val="D70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A643CB09-3D91-4C03-A948-CC9683FEE141}"/>
                  </a:ext>
                </a:extLst>
              </p:cNvPr>
              <p:cNvSpPr/>
              <p:nvPr/>
            </p:nvSpPr>
            <p:spPr>
              <a:xfrm>
                <a:off x="1024172" y="4456009"/>
                <a:ext cx="2835728" cy="984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团结  </a:t>
                </a:r>
                <a:r>
                  <a:rPr kumimoji="0" lang="en-US" altLang="zh-CN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19</a:t>
                </a:r>
                <a:r>
                  <a:rPr kumimoji="0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次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ED299E0-EE1F-40A7-B218-F3E85F7DAFB5}"/>
              </a:ext>
            </a:extLst>
          </p:cNvPr>
          <p:cNvGrpSpPr/>
          <p:nvPr/>
        </p:nvGrpSpPr>
        <p:grpSpPr>
          <a:xfrm>
            <a:off x="3298372" y="5354782"/>
            <a:ext cx="3023957" cy="1039338"/>
            <a:chOff x="3766456" y="5342455"/>
            <a:chExt cx="3023957" cy="1039338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160B13B-394C-4A5C-A88D-9DEDED0AD7B9}"/>
                </a:ext>
              </a:extLst>
            </p:cNvPr>
            <p:cNvSpPr/>
            <p:nvPr/>
          </p:nvSpPr>
          <p:spPr>
            <a:xfrm>
              <a:off x="3766456" y="5342455"/>
              <a:ext cx="2677885" cy="980692"/>
            </a:xfrm>
            <a:prstGeom prst="rect">
              <a:avLst/>
            </a:prstGeom>
            <a:solidFill>
              <a:srgbClr val="D70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6E4682E1-116A-493E-A619-F365BCAA4B62}"/>
                </a:ext>
              </a:extLst>
            </p:cNvPr>
            <p:cNvSpPr/>
            <p:nvPr/>
          </p:nvSpPr>
          <p:spPr>
            <a:xfrm>
              <a:off x="3766456" y="5581574"/>
              <a:ext cx="3023957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协商民主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18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次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D87D78BF-C473-4BB2-A616-585EA543A563}"/>
              </a:ext>
            </a:extLst>
          </p:cNvPr>
          <p:cNvSpPr/>
          <p:nvPr/>
        </p:nvSpPr>
        <p:spPr>
          <a:xfrm>
            <a:off x="9026966" y="3018762"/>
            <a:ext cx="2166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改革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18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E6EE5521-F4F1-44A0-860D-BF5B63674E0D}"/>
              </a:ext>
            </a:extLst>
          </p:cNvPr>
          <p:cNvSpPr/>
          <p:nvPr/>
        </p:nvSpPr>
        <p:spPr>
          <a:xfrm>
            <a:off x="9026966" y="4166785"/>
            <a:ext cx="2394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履职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15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3D996E1-7A75-4D55-9339-0960B5C1AB5F}"/>
              </a:ext>
            </a:extLst>
          </p:cNvPr>
          <p:cNvGrpSpPr/>
          <p:nvPr/>
        </p:nvGrpSpPr>
        <p:grpSpPr>
          <a:xfrm>
            <a:off x="6211206" y="5344643"/>
            <a:ext cx="2677885" cy="980692"/>
            <a:chOff x="7263492" y="5260516"/>
            <a:chExt cx="2677885" cy="980692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68A620DA-2753-41BB-9B5D-CF2A3DA51EC6}"/>
                </a:ext>
              </a:extLst>
            </p:cNvPr>
            <p:cNvSpPr/>
            <p:nvPr/>
          </p:nvSpPr>
          <p:spPr>
            <a:xfrm>
              <a:off x="7263492" y="5260516"/>
              <a:ext cx="2677885" cy="980692"/>
            </a:xfrm>
            <a:prstGeom prst="rect">
              <a:avLst/>
            </a:prstGeom>
            <a:solidFill>
              <a:srgbClr val="D70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1C432CF1-BE28-4A49-8C35-A96F7B56A565}"/>
                </a:ext>
              </a:extLst>
            </p:cNvPr>
            <p:cNvSpPr/>
            <p:nvPr/>
          </p:nvSpPr>
          <p:spPr>
            <a:xfrm>
              <a:off x="7653106" y="5489252"/>
              <a:ext cx="216625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经济   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14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6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4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5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75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3" grpId="1"/>
      <p:bldP spid="54" grpId="0"/>
      <p:bldP spid="5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物, 墙壁&#10;&#10;已生成极高可信度的说明">
            <a:extLst>
              <a:ext uri="{FF2B5EF4-FFF2-40B4-BE49-F238E27FC236}">
                <a16:creationId xmlns:a16="http://schemas.microsoft.com/office/drawing/2014/main" id="{721F1360-B983-4C3A-8CF9-CAD3BCE755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 descr="图片包含 舞者, 室内, 就坐&#10;&#10;已生成高可信度的说明">
            <a:extLst>
              <a:ext uri="{FF2B5EF4-FFF2-40B4-BE49-F238E27FC236}">
                <a16:creationId xmlns:a16="http://schemas.microsoft.com/office/drawing/2014/main" id="{1B6AED96-6809-41E8-BC9B-D0CAD1F54A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293"/>
            <a:ext cx="12192000" cy="633770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8AACFEC9-F2A3-4AE6-84BD-CD508AF28890}"/>
              </a:ext>
            </a:extLst>
          </p:cNvPr>
          <p:cNvSpPr txBox="1"/>
          <p:nvPr/>
        </p:nvSpPr>
        <p:spPr>
          <a:xfrm>
            <a:off x="4402420" y="3756856"/>
            <a:ext cx="452568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61D18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过去五年的回顾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FD6CE84-A9A4-4FB1-9F73-D7D04C16D897}"/>
              </a:ext>
            </a:extLst>
          </p:cNvPr>
          <p:cNvSpPr/>
          <p:nvPr/>
        </p:nvSpPr>
        <p:spPr>
          <a:xfrm>
            <a:off x="3350909" y="3640976"/>
            <a:ext cx="795406" cy="754981"/>
          </a:xfrm>
          <a:prstGeom prst="rect">
            <a:avLst/>
          </a:prstGeom>
          <a:solidFill>
            <a:srgbClr val="E6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微软雅黑" panose="020B0503020204020204" pitchFamily="82" charset="2"/>
                <a:ea typeface="微软雅黑" panose="020B0503020204020204" pitchFamily="82" charset="2"/>
              </a:rPr>
              <a:t>02</a:t>
            </a:r>
            <a:endParaRPr lang="zh-CN" altLang="en-US" sz="3600" b="1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8376173-71B1-4BBC-A390-9879B50085CB}"/>
              </a:ext>
            </a:extLst>
          </p:cNvPr>
          <p:cNvCxnSpPr>
            <a:cxnSpLocks/>
          </p:cNvCxnSpPr>
          <p:nvPr/>
        </p:nvCxnSpPr>
        <p:spPr>
          <a:xfrm>
            <a:off x="3350909" y="3429000"/>
            <a:ext cx="5643866" cy="0"/>
          </a:xfrm>
          <a:prstGeom prst="line">
            <a:avLst/>
          </a:prstGeom>
          <a:ln w="25400">
            <a:solidFill>
              <a:srgbClr val="E61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D78FD61-32C2-48D7-A2E2-D1CD43197ECE}"/>
              </a:ext>
            </a:extLst>
          </p:cNvPr>
          <p:cNvCxnSpPr>
            <a:cxnSpLocks/>
          </p:cNvCxnSpPr>
          <p:nvPr/>
        </p:nvCxnSpPr>
        <p:spPr>
          <a:xfrm>
            <a:off x="3350909" y="4568483"/>
            <a:ext cx="5577191" cy="0"/>
          </a:xfrm>
          <a:prstGeom prst="line">
            <a:avLst/>
          </a:prstGeom>
          <a:ln w="25400">
            <a:solidFill>
              <a:srgbClr val="E61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>
            <a:extLst>
              <a:ext uri="{FF2B5EF4-FFF2-40B4-BE49-F238E27FC236}">
                <a16:creationId xmlns:a16="http://schemas.microsoft.com/office/drawing/2014/main" id="{5CF2D4DC-E535-4BB2-8817-4E5EBD2CE52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06" t="6199" r="33931" b="75597"/>
          <a:stretch/>
        </p:blipFill>
        <p:spPr>
          <a:xfrm>
            <a:off x="4560388" y="1507453"/>
            <a:ext cx="1451262" cy="158470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E19CB9D-26C0-4D67-BD81-E9EC39E7F9B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717"/>
          <a:stretch/>
        </p:blipFill>
        <p:spPr>
          <a:xfrm>
            <a:off x="6083300" y="1425874"/>
            <a:ext cx="1570222" cy="184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46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442142" y="366125"/>
            <a:ext cx="330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五年中的关键词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015BF18-16D0-4FCA-9291-27A5FC943774}"/>
              </a:ext>
            </a:extLst>
          </p:cNvPr>
          <p:cNvGrpSpPr/>
          <p:nvPr/>
        </p:nvGrpSpPr>
        <p:grpSpPr>
          <a:xfrm>
            <a:off x="1311724" y="1772950"/>
            <a:ext cx="4352960" cy="701944"/>
            <a:chOff x="1311724" y="1772950"/>
            <a:chExt cx="4352960" cy="701944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555775F5-08B3-4794-AA04-F635C4F32C02}"/>
                </a:ext>
              </a:extLst>
            </p:cNvPr>
            <p:cNvSpPr/>
            <p:nvPr/>
          </p:nvSpPr>
          <p:spPr>
            <a:xfrm>
              <a:off x="1311724" y="1772950"/>
              <a:ext cx="1826140" cy="701944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关键词 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7C7AA66-CD5C-4D49-A6F8-C46958D391CF}"/>
                </a:ext>
              </a:extLst>
            </p:cNvPr>
            <p:cNvSpPr/>
            <p:nvPr/>
          </p:nvSpPr>
          <p:spPr>
            <a:xfrm>
              <a:off x="3838543" y="1831534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维护核心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555021C-53A6-4544-8B5D-DBF31C034B58}"/>
              </a:ext>
            </a:extLst>
          </p:cNvPr>
          <p:cNvGrpSpPr/>
          <p:nvPr/>
        </p:nvGrpSpPr>
        <p:grpSpPr>
          <a:xfrm>
            <a:off x="1311724" y="3429000"/>
            <a:ext cx="5396658" cy="701944"/>
            <a:chOff x="1311724" y="3429000"/>
            <a:chExt cx="5396658" cy="701944"/>
          </a:xfrm>
        </p:grpSpPr>
        <p:sp>
          <p:nvSpPr>
            <p:cNvPr id="24" name="内容占位符 2">
              <a:extLst>
                <a:ext uri="{FF2B5EF4-FFF2-40B4-BE49-F238E27FC236}">
                  <a16:creationId xmlns:a16="http://schemas.microsoft.com/office/drawing/2014/main" id="{138F071E-07FB-4E19-B73F-CEDCD1AE850E}"/>
                </a:ext>
              </a:extLst>
            </p:cNvPr>
            <p:cNvSpPr txBox="1">
              <a:spLocks/>
            </p:cNvSpPr>
            <p:nvPr/>
          </p:nvSpPr>
          <p:spPr>
            <a:xfrm>
              <a:off x="3137864" y="3429000"/>
              <a:ext cx="3570518" cy="58477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   协商议政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6EEF42F5-2337-45B0-AF40-5F8014C7F570}"/>
                </a:ext>
              </a:extLst>
            </p:cNvPr>
            <p:cNvSpPr/>
            <p:nvPr/>
          </p:nvSpPr>
          <p:spPr>
            <a:xfrm>
              <a:off x="1311724" y="3429000"/>
              <a:ext cx="1826140" cy="701944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关键词 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092D19B2-2D8F-4F80-91F3-CE03F1707E61}"/>
              </a:ext>
            </a:extLst>
          </p:cNvPr>
          <p:cNvSpPr/>
          <p:nvPr/>
        </p:nvSpPr>
        <p:spPr>
          <a:xfrm>
            <a:off x="3838542" y="4130944"/>
            <a:ext cx="70417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十三五”规划制定和实施、贯彻新发展理念、深化供给侧结构性改革、适应经济发展新常态、美丽中国建设、经济体制改革重大问题、深化改革关键问题、东北三省工业转型升级难点问题、全面依法治国重大课题、党风廉政建设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F4485C4-5F9C-42D4-9BDA-F337C79631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531" y="1831534"/>
            <a:ext cx="4303982" cy="192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9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442142" y="366125"/>
            <a:ext cx="330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五年中的关键词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695CE51-91AC-4617-AC98-BF6110E4AC6B}"/>
              </a:ext>
            </a:extLst>
          </p:cNvPr>
          <p:cNvGrpSpPr/>
          <p:nvPr/>
        </p:nvGrpSpPr>
        <p:grpSpPr>
          <a:xfrm>
            <a:off x="854418" y="2307967"/>
            <a:ext cx="5241581" cy="1859780"/>
            <a:chOff x="1088878" y="2720717"/>
            <a:chExt cx="5241581" cy="1859780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39680E8-1C92-485F-BF61-CC064720AF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8878" y="2720717"/>
              <a:ext cx="3096111" cy="1859780"/>
            </a:xfrm>
            <a:prstGeom prst="rect">
              <a:avLst/>
            </a:prstGeom>
          </p:spPr>
        </p:pic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93FCDE6-336A-4070-92F6-ACEEBC313121}"/>
                </a:ext>
              </a:extLst>
            </p:cNvPr>
            <p:cNvGrpSpPr/>
            <p:nvPr/>
          </p:nvGrpSpPr>
          <p:grpSpPr>
            <a:xfrm>
              <a:off x="3943077" y="2720717"/>
              <a:ext cx="2387382" cy="1859780"/>
              <a:chOff x="4102734" y="2793288"/>
              <a:chExt cx="2387382" cy="1859780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E2AB4333-2A31-4EA2-86A9-C0422308F553}"/>
                  </a:ext>
                </a:extLst>
              </p:cNvPr>
              <p:cNvSpPr/>
              <p:nvPr/>
            </p:nvSpPr>
            <p:spPr>
              <a:xfrm>
                <a:off x="4327101" y="2793288"/>
                <a:ext cx="2163015" cy="1859780"/>
              </a:xfrm>
              <a:prstGeom prst="rect">
                <a:avLst/>
              </a:prstGeom>
              <a:solidFill>
                <a:srgbClr val="D70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等腰三角形 15">
                <a:extLst>
                  <a:ext uri="{FF2B5EF4-FFF2-40B4-BE49-F238E27FC236}">
                    <a16:creationId xmlns:a16="http://schemas.microsoft.com/office/drawing/2014/main" id="{89309AA2-242F-4B5F-9A1A-E5E898EB37E9}"/>
                  </a:ext>
                </a:extLst>
              </p:cNvPr>
              <p:cNvSpPr/>
              <p:nvPr/>
            </p:nvSpPr>
            <p:spPr>
              <a:xfrm rot="16200000">
                <a:off x="4027188" y="3604430"/>
                <a:ext cx="388588" cy="237495"/>
              </a:xfrm>
              <a:prstGeom prst="triangle">
                <a:avLst/>
              </a:prstGeom>
              <a:solidFill>
                <a:srgbClr val="D70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内容占位符 2">
              <a:extLst>
                <a:ext uri="{FF2B5EF4-FFF2-40B4-BE49-F238E27FC236}">
                  <a16:creationId xmlns:a16="http://schemas.microsoft.com/office/drawing/2014/main" id="{9E15F1EA-A753-452D-9CC9-96AE02B343CB}"/>
                </a:ext>
              </a:extLst>
            </p:cNvPr>
            <p:cNvSpPr txBox="1">
              <a:spLocks/>
            </p:cNvSpPr>
            <p:nvPr/>
          </p:nvSpPr>
          <p:spPr>
            <a:xfrm>
              <a:off x="4417334" y="3171763"/>
              <a:ext cx="1731281" cy="70194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着眼办好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人民满意的教育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8778D08-9D80-4722-87B5-8725C742B6FA}"/>
              </a:ext>
            </a:extLst>
          </p:cNvPr>
          <p:cNvGrpSpPr/>
          <p:nvPr/>
        </p:nvGrpSpPr>
        <p:grpSpPr>
          <a:xfrm>
            <a:off x="1178374" y="1406042"/>
            <a:ext cx="4352960" cy="701944"/>
            <a:chOff x="1210124" y="1622369"/>
            <a:chExt cx="4352960" cy="701944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495CC884-0A87-432D-98D5-321212A98743}"/>
                </a:ext>
              </a:extLst>
            </p:cNvPr>
            <p:cNvSpPr/>
            <p:nvPr/>
          </p:nvSpPr>
          <p:spPr>
            <a:xfrm>
              <a:off x="1210124" y="1622369"/>
              <a:ext cx="1826140" cy="701944"/>
            </a:xfrm>
            <a:prstGeom prst="roundRect">
              <a:avLst/>
            </a:prstGeom>
            <a:solidFill>
              <a:srgbClr val="D70E00"/>
            </a:solidFill>
            <a:ln>
              <a:noFill/>
            </a:ln>
            <a:effectLst>
              <a:outerShdw blurRad="165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关键词 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88C6BAAF-A9D0-42D9-836E-27B24A40EEA9}"/>
                </a:ext>
              </a:extLst>
            </p:cNvPr>
            <p:cNvSpPr/>
            <p:nvPr/>
          </p:nvSpPr>
          <p:spPr>
            <a:xfrm>
              <a:off x="3736943" y="1680953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建言献策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EEC3056-5CA5-4612-9CCD-C76E448FE29F}"/>
              </a:ext>
            </a:extLst>
          </p:cNvPr>
          <p:cNvGrpSpPr/>
          <p:nvPr/>
        </p:nvGrpSpPr>
        <p:grpSpPr>
          <a:xfrm>
            <a:off x="836873" y="4271108"/>
            <a:ext cx="5404385" cy="1783311"/>
            <a:chOff x="1071333" y="4683858"/>
            <a:chExt cx="5404385" cy="1783311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C7B003AF-250A-406E-B3A7-180AE504A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333" y="4776079"/>
              <a:ext cx="3096111" cy="1675340"/>
            </a:xfrm>
            <a:prstGeom prst="rect">
              <a:avLst/>
            </a:prstGeom>
          </p:spPr>
        </p:pic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C91C20A-9A58-46A9-AB58-33EDE60CA0A3}"/>
                </a:ext>
              </a:extLst>
            </p:cNvPr>
            <p:cNvGrpSpPr/>
            <p:nvPr/>
          </p:nvGrpSpPr>
          <p:grpSpPr>
            <a:xfrm>
              <a:off x="3943077" y="4683858"/>
              <a:ext cx="2387382" cy="1783311"/>
              <a:chOff x="4102734" y="2869756"/>
              <a:chExt cx="2387382" cy="1783311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2640F08B-D904-4709-9EB0-E08C00017717}"/>
                  </a:ext>
                </a:extLst>
              </p:cNvPr>
              <p:cNvSpPr/>
              <p:nvPr/>
            </p:nvSpPr>
            <p:spPr>
              <a:xfrm>
                <a:off x="4327101" y="2869756"/>
                <a:ext cx="2163015" cy="1783311"/>
              </a:xfrm>
              <a:prstGeom prst="rect">
                <a:avLst/>
              </a:prstGeom>
              <a:solidFill>
                <a:srgbClr val="D70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等腰三角形 33">
                <a:extLst>
                  <a:ext uri="{FF2B5EF4-FFF2-40B4-BE49-F238E27FC236}">
                    <a16:creationId xmlns:a16="http://schemas.microsoft.com/office/drawing/2014/main" id="{B7B7EE5F-673A-49EB-B9FD-BF72CAA45173}"/>
                  </a:ext>
                </a:extLst>
              </p:cNvPr>
              <p:cNvSpPr/>
              <p:nvPr/>
            </p:nvSpPr>
            <p:spPr>
              <a:xfrm rot="16200000">
                <a:off x="4027188" y="3604430"/>
                <a:ext cx="388588" cy="237495"/>
              </a:xfrm>
              <a:prstGeom prst="triangle">
                <a:avLst/>
              </a:prstGeom>
              <a:solidFill>
                <a:srgbClr val="D70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DC5FBC7F-78D1-4D53-A665-55A99184489A}"/>
                </a:ext>
              </a:extLst>
            </p:cNvPr>
            <p:cNvSpPr/>
            <p:nvPr/>
          </p:nvSpPr>
          <p:spPr>
            <a:xfrm>
              <a:off x="4330248" y="5244417"/>
              <a:ext cx="214547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着眼健康中国建设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E489F86-4FCF-4967-A87B-BFA7EA38466F}"/>
              </a:ext>
            </a:extLst>
          </p:cNvPr>
          <p:cNvGrpSpPr/>
          <p:nvPr/>
        </p:nvGrpSpPr>
        <p:grpSpPr>
          <a:xfrm>
            <a:off x="6241258" y="2305223"/>
            <a:ext cx="5248063" cy="1859781"/>
            <a:chOff x="6475718" y="2717973"/>
            <a:chExt cx="5248063" cy="1859781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F47CA559-DCB8-4526-A148-506310D81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5718" y="2720718"/>
              <a:ext cx="2924864" cy="1857036"/>
            </a:xfrm>
            <a:prstGeom prst="rect">
              <a:avLst/>
            </a:prstGeom>
          </p:spPr>
        </p:pic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9A7A55E2-7D35-43F1-BC4F-568BEE142414}"/>
                </a:ext>
              </a:extLst>
            </p:cNvPr>
            <p:cNvGrpSpPr/>
            <p:nvPr/>
          </p:nvGrpSpPr>
          <p:grpSpPr>
            <a:xfrm>
              <a:off x="9092020" y="2717973"/>
              <a:ext cx="2387382" cy="1859780"/>
              <a:chOff x="4102734" y="2793288"/>
              <a:chExt cx="2387382" cy="1859780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6A73BB31-3EA2-46CB-B0E8-E4385A7738C0}"/>
                  </a:ext>
                </a:extLst>
              </p:cNvPr>
              <p:cNvSpPr/>
              <p:nvPr/>
            </p:nvSpPr>
            <p:spPr>
              <a:xfrm>
                <a:off x="4327101" y="2793288"/>
                <a:ext cx="2163015" cy="1859780"/>
              </a:xfrm>
              <a:prstGeom prst="rect">
                <a:avLst/>
              </a:prstGeom>
              <a:solidFill>
                <a:srgbClr val="D70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等腰三角形 39">
                <a:extLst>
                  <a:ext uri="{FF2B5EF4-FFF2-40B4-BE49-F238E27FC236}">
                    <a16:creationId xmlns:a16="http://schemas.microsoft.com/office/drawing/2014/main" id="{56D41CAA-F71A-4D1E-9C9A-BE093D6E771A}"/>
                  </a:ext>
                </a:extLst>
              </p:cNvPr>
              <p:cNvSpPr/>
              <p:nvPr/>
            </p:nvSpPr>
            <p:spPr>
              <a:xfrm rot="16200000">
                <a:off x="4027188" y="3604430"/>
                <a:ext cx="388588" cy="237495"/>
              </a:xfrm>
              <a:prstGeom prst="triangle">
                <a:avLst/>
              </a:prstGeom>
              <a:solidFill>
                <a:srgbClr val="D70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8EF9D39D-6FB5-4A66-B552-F1C37942B473}"/>
                </a:ext>
              </a:extLst>
            </p:cNvPr>
            <p:cNvSpPr/>
            <p:nvPr/>
          </p:nvSpPr>
          <p:spPr>
            <a:xfrm>
              <a:off x="9092020" y="3318720"/>
              <a:ext cx="26317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着眼更好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满足人民群众文化需求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C5DC170-81D9-47CA-A348-8039C04CD4C7}"/>
              </a:ext>
            </a:extLst>
          </p:cNvPr>
          <p:cNvGrpSpPr/>
          <p:nvPr/>
        </p:nvGrpSpPr>
        <p:grpSpPr>
          <a:xfrm>
            <a:off x="6241258" y="4271109"/>
            <a:ext cx="5003684" cy="1859780"/>
            <a:chOff x="6475718" y="4683859"/>
            <a:chExt cx="5003684" cy="1859780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1D061669-DF76-40DA-952A-DE2221363CA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5718" y="4716923"/>
              <a:ext cx="2924864" cy="1734496"/>
            </a:xfrm>
            <a:prstGeom prst="rect">
              <a:avLst/>
            </a:prstGeom>
          </p:spPr>
        </p:pic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8E81507A-4B2E-41EB-9A62-9AB7B7D6AABC}"/>
                </a:ext>
              </a:extLst>
            </p:cNvPr>
            <p:cNvGrpSpPr/>
            <p:nvPr/>
          </p:nvGrpSpPr>
          <p:grpSpPr>
            <a:xfrm>
              <a:off x="9092020" y="4683859"/>
              <a:ext cx="2387382" cy="1859780"/>
              <a:chOff x="4102734" y="2793288"/>
              <a:chExt cx="2387382" cy="1859780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C631E553-52FF-4345-89E5-3DD629FF41F3}"/>
                  </a:ext>
                </a:extLst>
              </p:cNvPr>
              <p:cNvSpPr/>
              <p:nvPr/>
            </p:nvSpPr>
            <p:spPr>
              <a:xfrm>
                <a:off x="4327101" y="2793288"/>
                <a:ext cx="2163015" cy="1859780"/>
              </a:xfrm>
              <a:prstGeom prst="rect">
                <a:avLst/>
              </a:prstGeom>
              <a:solidFill>
                <a:srgbClr val="D70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等腰三角形 45">
                <a:extLst>
                  <a:ext uri="{FF2B5EF4-FFF2-40B4-BE49-F238E27FC236}">
                    <a16:creationId xmlns:a16="http://schemas.microsoft.com/office/drawing/2014/main" id="{A29599E8-F1AA-4A01-B923-7A228E5DEF19}"/>
                  </a:ext>
                </a:extLst>
              </p:cNvPr>
              <p:cNvSpPr/>
              <p:nvPr/>
            </p:nvSpPr>
            <p:spPr>
              <a:xfrm rot="16200000">
                <a:off x="4027188" y="3604430"/>
                <a:ext cx="388588" cy="237495"/>
              </a:xfrm>
              <a:prstGeom prst="triangle">
                <a:avLst/>
              </a:prstGeom>
              <a:solidFill>
                <a:srgbClr val="D70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34D6CFC6-D8CC-41C1-88AF-FB4C14126835}"/>
                </a:ext>
              </a:extLst>
            </p:cNvPr>
            <p:cNvSpPr/>
            <p:nvPr/>
          </p:nvSpPr>
          <p:spPr>
            <a:xfrm>
              <a:off x="9690008" y="5342985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着眼民主关切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537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95517D26-A9BF-4D13-BC87-4FCCB2DFB569}"/>
              </a:ext>
            </a:extLst>
          </p:cNvPr>
          <p:cNvSpPr txBox="1"/>
          <p:nvPr/>
        </p:nvSpPr>
        <p:spPr>
          <a:xfrm>
            <a:off x="4442142" y="366125"/>
            <a:ext cx="3307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五年中的关键词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171D7D2-60D9-450B-A584-882858651569}"/>
              </a:ext>
            </a:extLst>
          </p:cNvPr>
          <p:cNvGrpSpPr/>
          <p:nvPr/>
        </p:nvGrpSpPr>
        <p:grpSpPr>
          <a:xfrm>
            <a:off x="1260923" y="1461766"/>
            <a:ext cx="4209332" cy="2160697"/>
            <a:chOff x="1210123" y="1849116"/>
            <a:chExt cx="4209332" cy="216069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3DBBD47-B323-42CC-AEEC-2A65E41F5576}"/>
                </a:ext>
              </a:extLst>
            </p:cNvPr>
            <p:cNvGrpSpPr/>
            <p:nvPr/>
          </p:nvGrpSpPr>
          <p:grpSpPr>
            <a:xfrm>
              <a:off x="1210123" y="1849116"/>
              <a:ext cx="3980280" cy="2145671"/>
              <a:chOff x="1210124" y="1601239"/>
              <a:chExt cx="3889498" cy="2145671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6897935B-195A-42F2-8D6E-33EC1567BC68}"/>
                  </a:ext>
                </a:extLst>
              </p:cNvPr>
              <p:cNvSpPr/>
              <p:nvPr/>
            </p:nvSpPr>
            <p:spPr>
              <a:xfrm>
                <a:off x="1210124" y="1680953"/>
                <a:ext cx="1826140" cy="2065957"/>
              </a:xfrm>
              <a:prstGeom prst="roundRect">
                <a:avLst>
                  <a:gd name="adj" fmla="val 0"/>
                </a:avLst>
              </a:prstGeom>
              <a:solidFill>
                <a:srgbClr val="D70E00"/>
              </a:solidFill>
              <a:ln>
                <a:noFill/>
              </a:ln>
              <a:effectLst>
                <a:outerShdw blurRad="165100" sx="101000" sy="101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关键词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04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6DD1DCB5-D160-4342-96ED-C52A10DB725A}"/>
                  </a:ext>
                </a:extLst>
              </p:cNvPr>
              <p:cNvSpPr/>
              <p:nvPr/>
            </p:nvSpPr>
            <p:spPr>
              <a:xfrm>
                <a:off x="3121886" y="1601239"/>
                <a:ext cx="197773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民主监督</a:t>
                </a:r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66F0613-2722-4E3E-A4C2-D214309DA9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10" r="13115"/>
            <a:stretch/>
          </p:blipFill>
          <p:spPr>
            <a:xfrm>
              <a:off x="3146793" y="2620462"/>
              <a:ext cx="2272662" cy="1389351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27E4A0D-6C75-4E8A-BF12-64BF238AD0F8}"/>
              </a:ext>
            </a:extLst>
          </p:cNvPr>
          <p:cNvGrpSpPr/>
          <p:nvPr/>
        </p:nvGrpSpPr>
        <p:grpSpPr>
          <a:xfrm>
            <a:off x="7036048" y="1461766"/>
            <a:ext cx="3786464" cy="2145671"/>
            <a:chOff x="6985248" y="1849116"/>
            <a:chExt cx="3786464" cy="214567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0F1457D-6E63-4D4E-ACFD-67F9F26CD359}"/>
                </a:ext>
              </a:extLst>
            </p:cNvPr>
            <p:cNvGrpSpPr/>
            <p:nvPr/>
          </p:nvGrpSpPr>
          <p:grpSpPr>
            <a:xfrm>
              <a:off x="6985248" y="1849116"/>
              <a:ext cx="3786464" cy="2145671"/>
              <a:chOff x="7036315" y="1601239"/>
              <a:chExt cx="3786464" cy="2145671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554E713C-FF45-4CAC-8148-9F1FC16EC479}"/>
                  </a:ext>
                </a:extLst>
              </p:cNvPr>
              <p:cNvSpPr/>
              <p:nvPr/>
            </p:nvSpPr>
            <p:spPr>
              <a:xfrm>
                <a:off x="7036315" y="1680953"/>
                <a:ext cx="1826140" cy="2065957"/>
              </a:xfrm>
              <a:prstGeom prst="roundRect">
                <a:avLst>
                  <a:gd name="adj" fmla="val 0"/>
                </a:avLst>
              </a:prstGeom>
              <a:solidFill>
                <a:srgbClr val="D70E00"/>
              </a:solidFill>
              <a:ln>
                <a:noFill/>
              </a:ln>
              <a:effectLst>
                <a:outerShdw blurRad="165100" sx="101000" sy="101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关键词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05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2F9E62FA-F4E5-4FC6-B065-FE2D9CBB5280}"/>
                  </a:ext>
                </a:extLst>
              </p:cNvPr>
              <p:cNvSpPr/>
              <p:nvPr/>
            </p:nvSpPr>
            <p:spPr>
              <a:xfrm>
                <a:off x="8894505" y="1601239"/>
                <a:ext cx="1928274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凝心聚力</a:t>
                </a: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83B86D1-CD52-4331-B1EA-1AA8265CB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4505" y="2761686"/>
              <a:ext cx="1826141" cy="1228035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B3CC703-A896-4A8E-9C2D-8F792614584C}"/>
              </a:ext>
            </a:extLst>
          </p:cNvPr>
          <p:cNvGrpSpPr/>
          <p:nvPr/>
        </p:nvGrpSpPr>
        <p:grpSpPr>
          <a:xfrm>
            <a:off x="1260923" y="3957045"/>
            <a:ext cx="4209332" cy="2216497"/>
            <a:chOff x="1210123" y="4344395"/>
            <a:chExt cx="3980280" cy="221649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C7E1241-6755-425C-A441-43C9A4F6C92E}"/>
                </a:ext>
              </a:extLst>
            </p:cNvPr>
            <p:cNvGrpSpPr/>
            <p:nvPr/>
          </p:nvGrpSpPr>
          <p:grpSpPr>
            <a:xfrm>
              <a:off x="1210123" y="4344395"/>
              <a:ext cx="3980280" cy="2065955"/>
              <a:chOff x="1378486" y="4515997"/>
              <a:chExt cx="3980280" cy="2065955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3CFD1EFD-36E7-4AA5-A1CE-936332E9898A}"/>
                  </a:ext>
                </a:extLst>
              </p:cNvPr>
              <p:cNvSpPr/>
              <p:nvPr/>
            </p:nvSpPr>
            <p:spPr>
              <a:xfrm>
                <a:off x="1378486" y="4515997"/>
                <a:ext cx="1868761" cy="2065955"/>
              </a:xfrm>
              <a:prstGeom prst="roundRect">
                <a:avLst>
                  <a:gd name="adj" fmla="val 0"/>
                </a:avLst>
              </a:prstGeom>
              <a:solidFill>
                <a:srgbClr val="D70E00"/>
              </a:solidFill>
              <a:ln>
                <a:noFill/>
              </a:ln>
              <a:effectLst>
                <a:outerShdw blurRad="165100" sx="101000" sy="101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关键词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06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A314E39E-9C5B-400A-8590-40CD298DF249}"/>
                  </a:ext>
                </a:extLst>
              </p:cNvPr>
              <p:cNvSpPr/>
              <p:nvPr/>
            </p:nvSpPr>
            <p:spPr>
              <a:xfrm>
                <a:off x="3369295" y="4515997"/>
                <a:ext cx="1989471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友好交往</a:t>
                </a:r>
              </a:p>
            </p:txBody>
          </p:sp>
        </p:grp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7AB56325-77DC-4E57-A4B1-DA0B3E1D90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0117" y="4959448"/>
              <a:ext cx="1684907" cy="1601444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37BBEAD-F744-46B8-9416-880DB9A3C97F}"/>
              </a:ext>
            </a:extLst>
          </p:cNvPr>
          <p:cNvGrpSpPr/>
          <p:nvPr/>
        </p:nvGrpSpPr>
        <p:grpSpPr>
          <a:xfrm>
            <a:off x="7036048" y="3793076"/>
            <a:ext cx="3869581" cy="2116237"/>
            <a:chOff x="6985248" y="4180426"/>
            <a:chExt cx="3869581" cy="211623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3E2D7E1-71DA-4DD2-8853-DB8A7319027B}"/>
                </a:ext>
              </a:extLst>
            </p:cNvPr>
            <p:cNvGrpSpPr/>
            <p:nvPr/>
          </p:nvGrpSpPr>
          <p:grpSpPr>
            <a:xfrm>
              <a:off x="6985248" y="4180426"/>
              <a:ext cx="3652281" cy="2116237"/>
              <a:chOff x="6985248" y="4079033"/>
              <a:chExt cx="3652281" cy="2217630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69979906-41E0-452B-916B-40647E0FD0F5}"/>
                  </a:ext>
                </a:extLst>
              </p:cNvPr>
              <p:cNvSpPr/>
              <p:nvPr/>
            </p:nvSpPr>
            <p:spPr>
              <a:xfrm>
                <a:off x="6985248" y="4230707"/>
                <a:ext cx="1826140" cy="2065956"/>
              </a:xfrm>
              <a:prstGeom prst="roundRect">
                <a:avLst>
                  <a:gd name="adj" fmla="val 0"/>
                </a:avLst>
              </a:prstGeom>
              <a:solidFill>
                <a:srgbClr val="D70E00"/>
              </a:solidFill>
              <a:ln>
                <a:noFill/>
              </a:ln>
              <a:effectLst>
                <a:outerShdw blurRad="165100" sx="101000" sy="101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关键词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07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3B52555C-FAB2-4E89-912C-812D4FFE905D}"/>
                  </a:ext>
                </a:extLst>
              </p:cNvPr>
              <p:cNvSpPr/>
              <p:nvPr/>
            </p:nvSpPr>
            <p:spPr>
              <a:xfrm>
                <a:off x="8811388" y="4079033"/>
                <a:ext cx="182614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自身建设</a:t>
                </a:r>
              </a:p>
            </p:txBody>
          </p:sp>
        </p:grp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12EC4FC2-9358-466B-9A51-133317916E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4505" y="4873607"/>
              <a:ext cx="1960324" cy="13674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826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物, 墙壁&#10;&#10;已生成极高可信度的说明">
            <a:extLst>
              <a:ext uri="{FF2B5EF4-FFF2-40B4-BE49-F238E27FC236}">
                <a16:creationId xmlns:a16="http://schemas.microsoft.com/office/drawing/2014/main" id="{721F1360-B983-4C3A-8CF9-CAD3BCE755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 descr="图片包含 舞者, 室内, 就坐&#10;&#10;已生成高可信度的说明">
            <a:extLst>
              <a:ext uri="{FF2B5EF4-FFF2-40B4-BE49-F238E27FC236}">
                <a16:creationId xmlns:a16="http://schemas.microsoft.com/office/drawing/2014/main" id="{1B6AED96-6809-41E8-BC9B-D0CAD1F54A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293"/>
            <a:ext cx="12192000" cy="633770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8AACFEC9-F2A3-4AE6-84BD-CD508AF28890}"/>
              </a:ext>
            </a:extLst>
          </p:cNvPr>
          <p:cNvSpPr txBox="1"/>
          <p:nvPr/>
        </p:nvSpPr>
        <p:spPr>
          <a:xfrm>
            <a:off x="4402420" y="3756856"/>
            <a:ext cx="452568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61D18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协商议政新局面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FD6CE84-A9A4-4FB1-9F73-D7D04C16D897}"/>
              </a:ext>
            </a:extLst>
          </p:cNvPr>
          <p:cNvSpPr/>
          <p:nvPr/>
        </p:nvSpPr>
        <p:spPr>
          <a:xfrm>
            <a:off x="3350909" y="3640976"/>
            <a:ext cx="795406" cy="754981"/>
          </a:xfrm>
          <a:prstGeom prst="rect">
            <a:avLst/>
          </a:prstGeom>
          <a:solidFill>
            <a:srgbClr val="E61D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微软雅黑" panose="020B0503020204020204" pitchFamily="82" charset="2"/>
                <a:ea typeface="微软雅黑" panose="020B0503020204020204" pitchFamily="82" charset="2"/>
              </a:rPr>
              <a:t>03</a:t>
            </a:r>
            <a:endParaRPr lang="zh-CN" altLang="en-US" sz="3600" b="1" dirty="0"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8376173-71B1-4BBC-A390-9879B50085CB}"/>
              </a:ext>
            </a:extLst>
          </p:cNvPr>
          <p:cNvCxnSpPr>
            <a:cxnSpLocks/>
          </p:cNvCxnSpPr>
          <p:nvPr/>
        </p:nvCxnSpPr>
        <p:spPr>
          <a:xfrm>
            <a:off x="3350909" y="3429000"/>
            <a:ext cx="5643866" cy="0"/>
          </a:xfrm>
          <a:prstGeom prst="line">
            <a:avLst/>
          </a:prstGeom>
          <a:ln w="25400">
            <a:solidFill>
              <a:srgbClr val="E61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D78FD61-32C2-48D7-A2E2-D1CD43197ECE}"/>
              </a:ext>
            </a:extLst>
          </p:cNvPr>
          <p:cNvCxnSpPr>
            <a:cxnSpLocks/>
          </p:cNvCxnSpPr>
          <p:nvPr/>
        </p:nvCxnSpPr>
        <p:spPr>
          <a:xfrm>
            <a:off x="3350909" y="4568483"/>
            <a:ext cx="5577191" cy="0"/>
          </a:xfrm>
          <a:prstGeom prst="line">
            <a:avLst/>
          </a:prstGeom>
          <a:ln w="25400">
            <a:solidFill>
              <a:srgbClr val="E61D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>
            <a:extLst>
              <a:ext uri="{FF2B5EF4-FFF2-40B4-BE49-F238E27FC236}">
                <a16:creationId xmlns:a16="http://schemas.microsoft.com/office/drawing/2014/main" id="{5CF2D4DC-E535-4BB2-8817-4E5EBD2CE52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06" t="6199" r="33931" b="75597"/>
          <a:stretch/>
        </p:blipFill>
        <p:spPr>
          <a:xfrm>
            <a:off x="4560388" y="1507453"/>
            <a:ext cx="1451262" cy="158470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E19CB9D-26C0-4D67-BD81-E9EC39E7F9B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717"/>
          <a:stretch/>
        </p:blipFill>
        <p:spPr>
          <a:xfrm>
            <a:off x="6083300" y="1425874"/>
            <a:ext cx="1570222" cy="184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14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0B02C58-19E9-4207-AE7C-6D0634449C1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AGhQU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BoUFM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AGhQUy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AaFBT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AaFBT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aFBT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aFBT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aFBT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qFBTLDdIuDqDAAA1hoAABcAAAB1bml2ZXJzYWwvdW5pdmVyc2FsLnBuZ+2ZaVBTWb7AL0ij0wygLQoIhHEZ9TVNAAcJsg4QoK0WIgYEhBBpmqUJiSIBGgKEdp6gLNKOb0AJkCEIYQ0ie8LidGxS3THQPJYASUAmkkAiiRqTGEKSufQyNTVVU/U+vI/cqlv3d8499/7PfztLnTsXw0PNPzzyIQAA5uc/hV8CgD3BAGDcuc8UrDnOOPwZ+DDKuhQaCNAm7TfAgklqQFgAAPRUmW0nfgCWf3P909gsAHAo3bmNqtbeJAPAEcx5eEDkVwmbAkTHCeUiazUvLM9oDBj8+pMTdpnW8Ogjt7+5Cnc3iwj4xuREZjM8MNDjI+PMeyaHTIJN4SfobgeMp+uJlP9FyO6LYZowjsAwea4rS0I4FI9HREflRmerN7bwUep43gUmlVxE17xmWsLk4wb9Qym3ew8AxOc1ZbbnthNEqyFWOqGjIS0VVCWGJCG71QVPsxyJ/PB9APD48lxAasS776zRfQdBJTpRyh/7vVpodr8BX+XMBXGXC9WCnBMA8HQpyhIlDQGbPNoP2uWP7hEmAAA/uIu7uIu7uIu7uIu7uIu7uIu7uIv//9iHIReqFsE93O/+ctoYACh3joFY+3/DeqcyP83L+xy2y/hInmoxFVblq1oQlfpvr2KpsmjBOJ2cTWSsAcDVURF2Hkd4096qRRdpeSuQflTczLxPkl5G7y6jG6h8mr9Xmd/WehMHUfT2vmpymSbRz+tk1XuBYqXmxZ8scTxLuQtlAINZpCc3zLlHY0m6/coHkCfbLC+vsoSvVm+pLJZlkqJcdlbEuIZzbRIvrIbkrzdytPJxInuNqJOiYVM+iucP0TpJ9GCFGL9cpN20k+otie+ZYUIRq7mFxOJI3OxmdAqyYeRL/tD2j6xsXtbLM7ikFXyVv/795NpIq2aGzv7q/hOYTTFWwnx91nT6NRutf4KSxYbNcBimyoUElUVVU9N6++FUgRyXB6V4QMcV9fI6bFqOsEY2LG6Ig3b8tZ2N2TPCzxPXp1LZG56VV9SHgvond/bWdomRq26Q8rej8sJrmB/nC7KvKObxSfG+Lh+7p/M9/ad4Gw3HazLtGC0dyV3SbvGNSrKY8Ql1mRnPxV5zBZr9ThPefn+Kpy4/u1FdOM/pPam0QYtKKaGhEblUWhkub7LD4xhG2BeOOd5LSrlsNyswxWzaPoDBpXSLYT8obV5rb9Nf8yiwddKF2Wg8BOnwQh/1hvQeiEqi5/tV+JYeslUk1HvLhprMOxJBs4wMRrBdJ+W1tOo8HzLiUPDKM4gIuWlu+iK97fg+uvpO/8+d8FDG5LKLIJT1uonEkNKQC9jIKbsB3gLyHaeN9YVmIcpnduPMZen2Qjly9Qzl0d8/v4CcUDTeTBrmUvWj0h6Byv6cHDuryW+QkXDPpgsWk7UnVa7kz0F1oz8r5D4iVMU04TSpAh8MUq6rUeqOReADkvb028E6EH8XIyTe/Uf9VCHX8wVJMEqa7b7sItvDyRf8K6SvWlasHXgNx61HK4OovFwDlELwbQjM5QFftAa1zW/7UppxDs/pefOtFk3SakMMZf3mhGk6DDfAP10/V3K90hq+0inr0Xo0tTL0x8osuAIPwHZ+m2lc//NX7UU5I3F7WfuDrd09LjIygxw+6sfWfkjZgoaqUR+Fd1h8TQrC68MjUH4W95wUuWUpZ3We250Vcu1sspBeglr5ryWl/fA61t6r/rTxi/Z85Vw0T33rrHSe2UlK5SwXKDg5vvaSuHLK2vX1ofL1ajHF4g7lwwasf3a83ZLQTMa8kfSXmVZlfKYrhJT/Scj7SPys8NK017fZ8Ev1d796IG6TPkxqCvyiIdX2ZG/h1D0FP8TXpWrYZTDOSvemipjhsqKENTKwwPzm7Pj1fIZk/rsdsdCtz/pAK6TvycrIwPX64L+0KeU4bzL8oIguqZdPV8W+I8KP4RNDS95/gJKJaYkmMw9wRa9Cns6uZdOdPCWZcqiLeLSSPnngSim/BpWYEyGQZpK2mlSD4zqsFEPkrTX/JPGY/zjK8amzr2FbAZvgEoQ+MvW4QScS+xs0ojZqwxLBd407rldWSlsVCp9mWsfE3MYNvp+A/iBb8Qqpbq7OHMvgs67c3cp1DtUxkEKMbk6T51tNX6aPLIvFedWTvdCS8oLxT62MTnFHId7K0tczCH+dIVrfRbQWzYSD7u+MLqx5RPD3nB1I/O+AUResHQ09PqbOlwSNHfFf5lUT+vR69TgZ5XdTaCPY2pH6h5JzFz6OFLEn9tYILgqdbDCtyRB23NeRzBhHRgl9tFY0MqkFg9KkLl6db59jzt74Rc6Mt3xkZszavqmkpzHh4xIRO8SKYyc55OpI3H6zuHY8Jf1Bd+pGJWzZk5SybIZUzF9MdEcQWnH1YHipbIOcV4Yy4qwq39S7IZxzb03f/jZ5u1LJwAjqQ31h9Own5aeNw2kEXwtGiduY9yZ+0PypF2qimzP3mP87R8I1SYF18NoUUa8A5VilL/Qn+qsanhu5G3d6d8r2C7we7mhlmfRw6mBwcifLTXfDoRoZHPGf/pst38Nqb/RYxghHKhbafO3OFi2ndVduPalLiUfAnh91VUEr5ccr02Igl3J/6X1bY3W/LM4Zvbm4eDiYnWjrcdwE80Dtwwk/FNwcd4pxm+KwTJCPclyK3pT3nnrWCe3IFPg87aJzhY8xNkLGz9ZDqv2ud2KZ7+8V90z73WwpKbu15ReBPTjJRdZwJ3QZy2bun7eHY5aPSF4/cdPH/KwTMkgg7+H31/EoaQmTl9hn0dyChfhKMsucsu5fzWwUQilxDeEfIHxj5Qz5GGeqSNXLAaOj8H6oYyFe8SfH7RcZRzJNtNndrESu60QutV42YBRDZUEInYUuniHmigZKz6p/RaWqh5Vq8u0ZIH1hMNHfAPzNE4/TmGFZ6/Pfg1lEPjJxo0IeMDeOsZGmbBMaupEBUcx9P2i0YLiM1zgEK/lgOyglbRVt2OKKvt4L8TQj51NwCn7WVH0YEpwpBdlGhrlRSCmKeYOu6ZsBhx3pux+cuvvkH7BaE7mmmjNlP3i+wmqkWaUZC1OEugGHSzm/Wj3xE9YIlVqSRGlVfTN3cWbSzdPCwR60+a8yG1UmuvVQ//Sg1n8R5C08OOT2XDgxzvqSupOg0sVUMnbF0iKKSTN/Cy2baLx2tuJia6N3AS5PkGQZYc4eDWNJ5lk/qSrSxvPoSTEh0yMVQcGILvIV6+ZJrk/SsNNpVnYNEh7he4qu7Kk6XTtLjI8t/c6ZmUqWEw1a0opOlksaXM4vdxI11yR4eV/486bEEkyecyHqfH6L/o93ES30NzyoiwC753ECueDt98PE1r/OTrynebapn9amaMwy+++ha6pi2hW854qoExXsUNe66EG/FIGPdlZ3hVblVUGDOhLy0rdjSpprW+bP16MhUBiNOlDPSk7SJbjvL82HzmZR4hy1tynndcWBhaVptr7KF/o1F+I5pLhG6Jj38h6HaenPx+GztNLAYlJ2d00SvpuFklRd0d17NbG5Rfpxxy05tgb0dNRsV3ksbGppVCMibdI9nw0eDl4pweWlqMEIX6TOZr2OXIPCKNInebVLYblcVK7gjEN0kLURv5Mwat/0y4TUuQKuqvhjLp2xgxBQCYzqWzOXPunqRUrajSlfNd/Ku5l3G8reGNMK5AMzmVrpsX92CbmOsyv+LcJP84V2+fFlgRc4XHVG6Zb4eZYkO/g03CpZ8u9tHQvfTd8aQ+Pn8NKr4Mx92bHgdQDD4u7RspOC1SylA2Ut5N1bQrAFmbFE3/ciRSBds1l5RooUhIDdfNkq/x+8/ABm1tkAer8yoVA5l6Op+n3ZSeXMksDSeXsDQaT3GKFAC0pLD0uow2JzLO0u1HgodsezDmLe6EmXmeCq35tedRi7o67jBQy+6sU19A8/V+t3FlOyap+XyJfcBMJmxp7rtr5afqFaQLJGF/QIXohUqi1p98pHAP/V3/Y6ZqBdWJ7Ko+bZgmw7MEK+EVMMxOlN2ljQjLO6s2VDhCpX6Ilwnr1DcHT/mKXz946G9ywSmOF9leTwsDgFnvvBNsJBTiiDtdEn2Z7VNsXKGK263GKRhlJAepEFNvl4K9R3pxbdnGRgDPhocdMI4taMx80ScQNBllFbOyDaoJkBxddCC68OTLh64Rk5XYkxbHyZZVDVXcqNdkQBYtWHfCz65ay6XPK40QtlOn0Q4ZOZExNReRAOAIPUjj5O/u2kQcxMjcFGXEax6h55+4PoDcvRX9smi0VdFtLzAKC4I9jKCACm4QcAYH/YT0gr1GvEm/vAd/0dELoKzCOGw69HLGP6Lek/j1h426mPB8F2nyIdIpmxVnOv12rQAwfBJXxnmHLKBgePMEeDjhOVu4ylpYK1Q5KdEx49LMPDsLftzzVrbU4nXgHgdT44HE4LvHrzH1BLAwQUAAIACAACoUFMbVEZO0oAAABqAAAAGwAAAHVuaXZlcnNhbC91bml2ZXJzYWwucG5nLnhtbLOxr8jNUShLLSrOzM+zVTLUM1Cyt+PlsikoSi3LTC1XqACKGekZQICSQiUqtzwzpSTDVsnC0BghlpGamZ5RYqtkZmgAF9QHGgkAUEsBAgAAFAACAAgAAaFBTBUOrShkBAAABxEAAB0AAAAAAAAAAQAAAAAAAAAAAHVuaXZlcnNhbC9jb21tb25fbWVzc2FnZXMubG5nUEsBAgAAFAACAAgAAaFBTAh+CyMpAwAAhgwAACcAAAAAAAAAAQAAAAAAnwQAAHVuaXZlcnNhbC9mbGFzaF9wdWJsaXNoaW5nX3NldHRpbmdzLnhtbFBLAQIAABQAAgAIAAGhQUy1/AlkugIAAFUKAAAhAAAAAAAAAAEAAAAAAA0IAAB1bml2ZXJzYWwvZmxhc2hfc2tpbl9zZXR0aW5ncy54bWxQSwECAAAUAAIACAABoUFMKpYPZ/4CAACXCwAAJgAAAAAAAAABAAAAAAAGCwAAdW5pdmVyc2FsL2h0bWxfcHVibGlzaGluZ19zZXR0aW5ncy54bWxQSwECAAAUAAIACAABoUFMaHFSkZoBAAAfBgAAHwAAAAAAAAABAAAAAABIDgAAdW5pdmVyc2FsL2h0bWxfc2tpbl9zZXR0aW5ncy5qc1BLAQIAABQAAgAIAAGhQUw9PC/RwQAAAOUBAAAaAAAAAAAAAAEAAAAAAB8QAAB1bml2ZXJzYWwvaTE4bl9wcmVzZXRzLnhtbFBLAQIAABQAAgAIAAGhQUya+ZZkawAAAGsAAAAcAAAAAAAAAAEAAAAAABgRAAB1bml2ZXJzYWwvbG9jYWxfc2V0dGluZ3MueG1sUEsBAgAAFAACAAgARJRXRyO0Tvv7AgAAsAgAABQAAAAAAAAAAQAAAAAAvREAAHVuaXZlcnNhbC9wbGF5ZXIueG1sUEsBAgAAFAACAAgAAaFBTLCHI/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/JAAAAAA="/>
  <p:tag name="ISPRING_PRESENTATION_TITLE" val="全国政协十三届常委工作报告亮点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a0eca21-7d64-4ea3-a2ac-d055ba980b6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23bcb6-e624-4cd7-9e38-d52d9353a69f"/>
</p:tagLst>
</file>

<file path=ppt/theme/theme1.xml><?xml version="1.0" encoding="utf-8"?>
<a:theme xmlns:a="http://schemas.openxmlformats.org/drawingml/2006/main" name="Office">
  <a:themeElements>
    <a:clrScheme name="自定义 22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</TotalTime>
  <Words>1109</Words>
  <Application>Microsoft Office PowerPoint</Application>
  <PresentationFormat>宽屏</PresentationFormat>
  <Paragraphs>205</Paragraphs>
  <Slides>28</Slides>
  <Notes>28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Microsoft YaHei UI</vt:lpstr>
      <vt:lpstr>等线</vt:lpstr>
      <vt:lpstr>汉仪综艺体简</vt:lpstr>
      <vt:lpstr>华康俪金黑W8</vt:lpstr>
      <vt:lpstr>微软雅黑</vt:lpstr>
      <vt:lpstr>Arial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全国政协十三届常委工作报告亮点PPT模板</dc:title>
  <dc:creator>歉然安可</dc:creator>
  <cp:lastModifiedBy>hgfhfhg</cp:lastModifiedBy>
  <cp:revision>12</cp:revision>
  <dcterms:created xsi:type="dcterms:W3CDTF">2018-03-11T07:31:54Z</dcterms:created>
  <dcterms:modified xsi:type="dcterms:W3CDTF">2018-03-13T00:51:12Z</dcterms:modified>
</cp:coreProperties>
</file>