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1"/>
  </p:notesMasterIdLst>
  <p:sldIdLst>
    <p:sldId id="256" r:id="rId2"/>
    <p:sldId id="257" r:id="rId3"/>
    <p:sldId id="258" r:id="rId4"/>
    <p:sldId id="260" r:id="rId5"/>
    <p:sldId id="326" r:id="rId6"/>
    <p:sldId id="328" r:id="rId7"/>
    <p:sldId id="327" r:id="rId8"/>
    <p:sldId id="332" r:id="rId9"/>
    <p:sldId id="333" r:id="rId10"/>
    <p:sldId id="334" r:id="rId11"/>
    <p:sldId id="335" r:id="rId12"/>
    <p:sldId id="336" r:id="rId13"/>
    <p:sldId id="337" r:id="rId14"/>
    <p:sldId id="339" r:id="rId15"/>
    <p:sldId id="340" r:id="rId16"/>
    <p:sldId id="341"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4" r:id="rId37"/>
    <p:sldId id="363" r:id="rId38"/>
    <p:sldId id="366" r:id="rId39"/>
    <p:sldId id="365" r:id="rId40"/>
    <p:sldId id="367" r:id="rId41"/>
    <p:sldId id="368" r:id="rId42"/>
    <p:sldId id="369" r:id="rId43"/>
    <p:sldId id="370" r:id="rId44"/>
    <p:sldId id="371" r:id="rId45"/>
    <p:sldId id="372" r:id="rId46"/>
    <p:sldId id="373" r:id="rId47"/>
    <p:sldId id="374" r:id="rId48"/>
    <p:sldId id="375" r:id="rId49"/>
    <p:sldId id="376" r:id="rId50"/>
    <p:sldId id="377" r:id="rId51"/>
    <p:sldId id="382" r:id="rId52"/>
    <p:sldId id="383" r:id="rId53"/>
    <p:sldId id="380" r:id="rId54"/>
    <p:sldId id="381" r:id="rId55"/>
    <p:sldId id="384" r:id="rId56"/>
    <p:sldId id="385" r:id="rId57"/>
    <p:sldId id="386" r:id="rId58"/>
    <p:sldId id="301" r:id="rId59"/>
    <p:sldId id="302" r:id="rId60"/>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E1"/>
    <a:srgbClr val="F7EAD7"/>
    <a:srgbClr val="FFFACD"/>
    <a:srgbClr val="C00000"/>
    <a:srgbClr val="FFFAB4"/>
    <a:srgbClr val="F7F0EF"/>
    <a:srgbClr val="FAF9F7"/>
    <a:srgbClr val="F5DF30"/>
    <a:srgbClr val="FFED00"/>
    <a:srgbClr val="DC1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78" autoAdjust="0"/>
    <p:restoredTop sz="94660"/>
  </p:normalViewPr>
  <p:slideViewPr>
    <p:cSldViewPr snapToGrid="0">
      <p:cViewPr varScale="1">
        <p:scale>
          <a:sx n="58" d="100"/>
          <a:sy n="58" d="100"/>
        </p:scale>
        <p:origin x="864" y="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A7FDB-4D8B-4EB5-ADAA-90497682C5FA}"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7C8D2F-F443-4A9E-8BD0-6284A4D4D4DE}" type="slidenum">
              <a:rPr lang="zh-CN" altLang="en-US" smtClean="0"/>
              <a:t>‹#›</a:t>
            </a:fld>
            <a:endParaRPr lang="zh-CN" altLang="en-US"/>
          </a:p>
        </p:txBody>
      </p:sp>
    </p:spTree>
    <p:extLst>
      <p:ext uri="{BB962C8B-B14F-4D97-AF65-F5344CB8AC3E}">
        <p14:creationId xmlns:p14="http://schemas.microsoft.com/office/powerpoint/2010/main" val="225646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1</a:t>
            </a:fld>
            <a:endParaRPr lang="zh-CN" altLang="en-US"/>
          </a:p>
        </p:txBody>
      </p:sp>
    </p:spTree>
    <p:extLst>
      <p:ext uri="{BB962C8B-B14F-4D97-AF65-F5344CB8AC3E}">
        <p14:creationId xmlns:p14="http://schemas.microsoft.com/office/powerpoint/2010/main" val="1962611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10</a:t>
            </a:fld>
            <a:endParaRPr lang="zh-CN" altLang="en-US"/>
          </a:p>
        </p:txBody>
      </p:sp>
    </p:spTree>
    <p:extLst>
      <p:ext uri="{BB962C8B-B14F-4D97-AF65-F5344CB8AC3E}">
        <p14:creationId xmlns:p14="http://schemas.microsoft.com/office/powerpoint/2010/main" val="4156871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11</a:t>
            </a:fld>
            <a:endParaRPr lang="zh-CN" altLang="en-US"/>
          </a:p>
        </p:txBody>
      </p:sp>
    </p:spTree>
    <p:extLst>
      <p:ext uri="{BB962C8B-B14F-4D97-AF65-F5344CB8AC3E}">
        <p14:creationId xmlns:p14="http://schemas.microsoft.com/office/powerpoint/2010/main" val="3489505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12</a:t>
            </a:fld>
            <a:endParaRPr lang="zh-CN" altLang="en-US"/>
          </a:p>
        </p:txBody>
      </p:sp>
    </p:spTree>
    <p:extLst>
      <p:ext uri="{BB962C8B-B14F-4D97-AF65-F5344CB8AC3E}">
        <p14:creationId xmlns:p14="http://schemas.microsoft.com/office/powerpoint/2010/main" val="4023313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13</a:t>
            </a:fld>
            <a:endParaRPr lang="zh-CN" altLang="en-US"/>
          </a:p>
        </p:txBody>
      </p:sp>
    </p:spTree>
    <p:extLst>
      <p:ext uri="{BB962C8B-B14F-4D97-AF65-F5344CB8AC3E}">
        <p14:creationId xmlns:p14="http://schemas.microsoft.com/office/powerpoint/2010/main" val="3397013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14</a:t>
            </a:fld>
            <a:endParaRPr lang="zh-CN" altLang="en-US"/>
          </a:p>
        </p:txBody>
      </p:sp>
    </p:spTree>
    <p:extLst>
      <p:ext uri="{BB962C8B-B14F-4D97-AF65-F5344CB8AC3E}">
        <p14:creationId xmlns:p14="http://schemas.microsoft.com/office/powerpoint/2010/main" val="128255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15</a:t>
            </a:fld>
            <a:endParaRPr lang="zh-CN" altLang="en-US"/>
          </a:p>
        </p:txBody>
      </p:sp>
    </p:spTree>
    <p:extLst>
      <p:ext uri="{BB962C8B-B14F-4D97-AF65-F5344CB8AC3E}">
        <p14:creationId xmlns:p14="http://schemas.microsoft.com/office/powerpoint/2010/main" val="4287166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16</a:t>
            </a:fld>
            <a:endParaRPr lang="zh-CN" altLang="en-US"/>
          </a:p>
        </p:txBody>
      </p:sp>
    </p:spTree>
    <p:extLst>
      <p:ext uri="{BB962C8B-B14F-4D97-AF65-F5344CB8AC3E}">
        <p14:creationId xmlns:p14="http://schemas.microsoft.com/office/powerpoint/2010/main" val="1847382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17</a:t>
            </a:fld>
            <a:endParaRPr lang="zh-CN" altLang="en-US"/>
          </a:p>
        </p:txBody>
      </p:sp>
    </p:spTree>
    <p:extLst>
      <p:ext uri="{BB962C8B-B14F-4D97-AF65-F5344CB8AC3E}">
        <p14:creationId xmlns:p14="http://schemas.microsoft.com/office/powerpoint/2010/main" val="3426326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18</a:t>
            </a:fld>
            <a:endParaRPr lang="zh-CN" altLang="en-US"/>
          </a:p>
        </p:txBody>
      </p:sp>
    </p:spTree>
    <p:extLst>
      <p:ext uri="{BB962C8B-B14F-4D97-AF65-F5344CB8AC3E}">
        <p14:creationId xmlns:p14="http://schemas.microsoft.com/office/powerpoint/2010/main" val="2991595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19</a:t>
            </a:fld>
            <a:endParaRPr lang="zh-CN" altLang="en-US"/>
          </a:p>
        </p:txBody>
      </p:sp>
    </p:spTree>
    <p:extLst>
      <p:ext uri="{BB962C8B-B14F-4D97-AF65-F5344CB8AC3E}">
        <p14:creationId xmlns:p14="http://schemas.microsoft.com/office/powerpoint/2010/main" val="1626480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2</a:t>
            </a:fld>
            <a:endParaRPr lang="zh-CN" altLang="en-US"/>
          </a:p>
        </p:txBody>
      </p:sp>
    </p:spTree>
    <p:extLst>
      <p:ext uri="{BB962C8B-B14F-4D97-AF65-F5344CB8AC3E}">
        <p14:creationId xmlns:p14="http://schemas.microsoft.com/office/powerpoint/2010/main" val="3234202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20</a:t>
            </a:fld>
            <a:endParaRPr lang="zh-CN" altLang="en-US"/>
          </a:p>
        </p:txBody>
      </p:sp>
    </p:spTree>
    <p:extLst>
      <p:ext uri="{BB962C8B-B14F-4D97-AF65-F5344CB8AC3E}">
        <p14:creationId xmlns:p14="http://schemas.microsoft.com/office/powerpoint/2010/main" val="716479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21</a:t>
            </a:fld>
            <a:endParaRPr lang="zh-CN" altLang="en-US"/>
          </a:p>
        </p:txBody>
      </p:sp>
    </p:spTree>
    <p:extLst>
      <p:ext uri="{BB962C8B-B14F-4D97-AF65-F5344CB8AC3E}">
        <p14:creationId xmlns:p14="http://schemas.microsoft.com/office/powerpoint/2010/main" val="669574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22</a:t>
            </a:fld>
            <a:endParaRPr lang="zh-CN" altLang="en-US"/>
          </a:p>
        </p:txBody>
      </p:sp>
    </p:spTree>
    <p:extLst>
      <p:ext uri="{BB962C8B-B14F-4D97-AF65-F5344CB8AC3E}">
        <p14:creationId xmlns:p14="http://schemas.microsoft.com/office/powerpoint/2010/main" val="2625902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23</a:t>
            </a:fld>
            <a:endParaRPr lang="zh-CN" altLang="en-US"/>
          </a:p>
        </p:txBody>
      </p:sp>
    </p:spTree>
    <p:extLst>
      <p:ext uri="{BB962C8B-B14F-4D97-AF65-F5344CB8AC3E}">
        <p14:creationId xmlns:p14="http://schemas.microsoft.com/office/powerpoint/2010/main" val="392781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24</a:t>
            </a:fld>
            <a:endParaRPr lang="zh-CN" altLang="en-US"/>
          </a:p>
        </p:txBody>
      </p:sp>
    </p:spTree>
    <p:extLst>
      <p:ext uri="{BB962C8B-B14F-4D97-AF65-F5344CB8AC3E}">
        <p14:creationId xmlns:p14="http://schemas.microsoft.com/office/powerpoint/2010/main" val="27295688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25</a:t>
            </a:fld>
            <a:endParaRPr lang="zh-CN" altLang="en-US"/>
          </a:p>
        </p:txBody>
      </p:sp>
    </p:spTree>
    <p:extLst>
      <p:ext uri="{BB962C8B-B14F-4D97-AF65-F5344CB8AC3E}">
        <p14:creationId xmlns:p14="http://schemas.microsoft.com/office/powerpoint/2010/main" val="990802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26</a:t>
            </a:fld>
            <a:endParaRPr lang="zh-CN" altLang="en-US"/>
          </a:p>
        </p:txBody>
      </p:sp>
    </p:spTree>
    <p:extLst>
      <p:ext uri="{BB962C8B-B14F-4D97-AF65-F5344CB8AC3E}">
        <p14:creationId xmlns:p14="http://schemas.microsoft.com/office/powerpoint/2010/main" val="9159574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27</a:t>
            </a:fld>
            <a:endParaRPr lang="zh-CN" altLang="en-US"/>
          </a:p>
        </p:txBody>
      </p:sp>
    </p:spTree>
    <p:extLst>
      <p:ext uri="{BB962C8B-B14F-4D97-AF65-F5344CB8AC3E}">
        <p14:creationId xmlns:p14="http://schemas.microsoft.com/office/powerpoint/2010/main" val="34072711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28</a:t>
            </a:fld>
            <a:endParaRPr lang="zh-CN" altLang="en-US"/>
          </a:p>
        </p:txBody>
      </p:sp>
    </p:spTree>
    <p:extLst>
      <p:ext uri="{BB962C8B-B14F-4D97-AF65-F5344CB8AC3E}">
        <p14:creationId xmlns:p14="http://schemas.microsoft.com/office/powerpoint/2010/main" val="2878314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29</a:t>
            </a:fld>
            <a:endParaRPr lang="zh-CN" altLang="en-US"/>
          </a:p>
        </p:txBody>
      </p:sp>
    </p:spTree>
    <p:extLst>
      <p:ext uri="{BB962C8B-B14F-4D97-AF65-F5344CB8AC3E}">
        <p14:creationId xmlns:p14="http://schemas.microsoft.com/office/powerpoint/2010/main" val="3160963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a:t>
            </a:fld>
            <a:endParaRPr lang="zh-CN" altLang="en-US"/>
          </a:p>
        </p:txBody>
      </p:sp>
    </p:spTree>
    <p:extLst>
      <p:ext uri="{BB962C8B-B14F-4D97-AF65-F5344CB8AC3E}">
        <p14:creationId xmlns:p14="http://schemas.microsoft.com/office/powerpoint/2010/main" val="2660558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30</a:t>
            </a:fld>
            <a:endParaRPr lang="zh-CN" altLang="en-US"/>
          </a:p>
        </p:txBody>
      </p:sp>
    </p:spTree>
    <p:extLst>
      <p:ext uri="{BB962C8B-B14F-4D97-AF65-F5344CB8AC3E}">
        <p14:creationId xmlns:p14="http://schemas.microsoft.com/office/powerpoint/2010/main" val="23354059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31</a:t>
            </a:fld>
            <a:endParaRPr lang="zh-CN" altLang="en-US"/>
          </a:p>
        </p:txBody>
      </p:sp>
    </p:spTree>
    <p:extLst>
      <p:ext uri="{BB962C8B-B14F-4D97-AF65-F5344CB8AC3E}">
        <p14:creationId xmlns:p14="http://schemas.microsoft.com/office/powerpoint/2010/main" val="4100787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32</a:t>
            </a:fld>
            <a:endParaRPr lang="zh-CN" altLang="en-US"/>
          </a:p>
        </p:txBody>
      </p:sp>
    </p:spTree>
    <p:extLst>
      <p:ext uri="{BB962C8B-B14F-4D97-AF65-F5344CB8AC3E}">
        <p14:creationId xmlns:p14="http://schemas.microsoft.com/office/powerpoint/2010/main" val="39386640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33</a:t>
            </a:fld>
            <a:endParaRPr lang="zh-CN" altLang="en-US"/>
          </a:p>
        </p:txBody>
      </p:sp>
    </p:spTree>
    <p:extLst>
      <p:ext uri="{BB962C8B-B14F-4D97-AF65-F5344CB8AC3E}">
        <p14:creationId xmlns:p14="http://schemas.microsoft.com/office/powerpoint/2010/main" val="2323284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34</a:t>
            </a:fld>
            <a:endParaRPr lang="zh-CN" altLang="en-US"/>
          </a:p>
        </p:txBody>
      </p:sp>
    </p:spTree>
    <p:extLst>
      <p:ext uri="{BB962C8B-B14F-4D97-AF65-F5344CB8AC3E}">
        <p14:creationId xmlns:p14="http://schemas.microsoft.com/office/powerpoint/2010/main" val="7841845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35</a:t>
            </a:fld>
            <a:endParaRPr lang="zh-CN" altLang="en-US"/>
          </a:p>
        </p:txBody>
      </p:sp>
    </p:spTree>
    <p:extLst>
      <p:ext uri="{BB962C8B-B14F-4D97-AF65-F5344CB8AC3E}">
        <p14:creationId xmlns:p14="http://schemas.microsoft.com/office/powerpoint/2010/main" val="38841220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36</a:t>
            </a:fld>
            <a:endParaRPr lang="zh-CN" altLang="en-US"/>
          </a:p>
        </p:txBody>
      </p:sp>
    </p:spTree>
    <p:extLst>
      <p:ext uri="{BB962C8B-B14F-4D97-AF65-F5344CB8AC3E}">
        <p14:creationId xmlns:p14="http://schemas.microsoft.com/office/powerpoint/2010/main" val="4553252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37</a:t>
            </a:fld>
            <a:endParaRPr lang="zh-CN" altLang="en-US"/>
          </a:p>
        </p:txBody>
      </p:sp>
    </p:spTree>
    <p:extLst>
      <p:ext uri="{BB962C8B-B14F-4D97-AF65-F5344CB8AC3E}">
        <p14:creationId xmlns:p14="http://schemas.microsoft.com/office/powerpoint/2010/main" val="32396021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38</a:t>
            </a:fld>
            <a:endParaRPr lang="zh-CN" altLang="en-US"/>
          </a:p>
        </p:txBody>
      </p:sp>
    </p:spTree>
    <p:extLst>
      <p:ext uri="{BB962C8B-B14F-4D97-AF65-F5344CB8AC3E}">
        <p14:creationId xmlns:p14="http://schemas.microsoft.com/office/powerpoint/2010/main" val="2576210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39</a:t>
            </a:fld>
            <a:endParaRPr lang="zh-CN" altLang="en-US"/>
          </a:p>
        </p:txBody>
      </p:sp>
    </p:spTree>
    <p:extLst>
      <p:ext uri="{BB962C8B-B14F-4D97-AF65-F5344CB8AC3E}">
        <p14:creationId xmlns:p14="http://schemas.microsoft.com/office/powerpoint/2010/main" val="3268437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a:t>
            </a:fld>
            <a:endParaRPr lang="zh-CN" altLang="en-US"/>
          </a:p>
        </p:txBody>
      </p:sp>
    </p:spTree>
    <p:extLst>
      <p:ext uri="{BB962C8B-B14F-4D97-AF65-F5344CB8AC3E}">
        <p14:creationId xmlns:p14="http://schemas.microsoft.com/office/powerpoint/2010/main" val="14876749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40</a:t>
            </a:fld>
            <a:endParaRPr lang="zh-CN" altLang="en-US"/>
          </a:p>
        </p:txBody>
      </p:sp>
    </p:spTree>
    <p:extLst>
      <p:ext uri="{BB962C8B-B14F-4D97-AF65-F5344CB8AC3E}">
        <p14:creationId xmlns:p14="http://schemas.microsoft.com/office/powerpoint/2010/main" val="21495750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41</a:t>
            </a:fld>
            <a:endParaRPr lang="zh-CN" altLang="en-US"/>
          </a:p>
        </p:txBody>
      </p:sp>
    </p:spTree>
    <p:extLst>
      <p:ext uri="{BB962C8B-B14F-4D97-AF65-F5344CB8AC3E}">
        <p14:creationId xmlns:p14="http://schemas.microsoft.com/office/powerpoint/2010/main" val="37125299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42</a:t>
            </a:fld>
            <a:endParaRPr lang="zh-CN" altLang="en-US"/>
          </a:p>
        </p:txBody>
      </p:sp>
    </p:spTree>
    <p:extLst>
      <p:ext uri="{BB962C8B-B14F-4D97-AF65-F5344CB8AC3E}">
        <p14:creationId xmlns:p14="http://schemas.microsoft.com/office/powerpoint/2010/main" val="6033171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43</a:t>
            </a:fld>
            <a:endParaRPr lang="zh-CN" altLang="en-US"/>
          </a:p>
        </p:txBody>
      </p:sp>
    </p:spTree>
    <p:extLst>
      <p:ext uri="{BB962C8B-B14F-4D97-AF65-F5344CB8AC3E}">
        <p14:creationId xmlns:p14="http://schemas.microsoft.com/office/powerpoint/2010/main" val="6478633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44</a:t>
            </a:fld>
            <a:endParaRPr lang="zh-CN" altLang="en-US"/>
          </a:p>
        </p:txBody>
      </p:sp>
    </p:spTree>
    <p:extLst>
      <p:ext uri="{BB962C8B-B14F-4D97-AF65-F5344CB8AC3E}">
        <p14:creationId xmlns:p14="http://schemas.microsoft.com/office/powerpoint/2010/main" val="40301938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45</a:t>
            </a:fld>
            <a:endParaRPr lang="zh-CN" altLang="en-US"/>
          </a:p>
        </p:txBody>
      </p:sp>
    </p:spTree>
    <p:extLst>
      <p:ext uri="{BB962C8B-B14F-4D97-AF65-F5344CB8AC3E}">
        <p14:creationId xmlns:p14="http://schemas.microsoft.com/office/powerpoint/2010/main" val="1363912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46</a:t>
            </a:fld>
            <a:endParaRPr lang="zh-CN" altLang="en-US"/>
          </a:p>
        </p:txBody>
      </p:sp>
    </p:spTree>
    <p:extLst>
      <p:ext uri="{BB962C8B-B14F-4D97-AF65-F5344CB8AC3E}">
        <p14:creationId xmlns:p14="http://schemas.microsoft.com/office/powerpoint/2010/main" val="3374774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47</a:t>
            </a:fld>
            <a:endParaRPr lang="zh-CN" altLang="en-US"/>
          </a:p>
        </p:txBody>
      </p:sp>
    </p:spTree>
    <p:extLst>
      <p:ext uri="{BB962C8B-B14F-4D97-AF65-F5344CB8AC3E}">
        <p14:creationId xmlns:p14="http://schemas.microsoft.com/office/powerpoint/2010/main" val="21563624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48</a:t>
            </a:fld>
            <a:endParaRPr lang="zh-CN" altLang="en-US"/>
          </a:p>
        </p:txBody>
      </p:sp>
    </p:spTree>
    <p:extLst>
      <p:ext uri="{BB962C8B-B14F-4D97-AF65-F5344CB8AC3E}">
        <p14:creationId xmlns:p14="http://schemas.microsoft.com/office/powerpoint/2010/main" val="21053933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49</a:t>
            </a:fld>
            <a:endParaRPr lang="zh-CN" altLang="en-US"/>
          </a:p>
        </p:txBody>
      </p:sp>
    </p:spTree>
    <p:extLst>
      <p:ext uri="{BB962C8B-B14F-4D97-AF65-F5344CB8AC3E}">
        <p14:creationId xmlns:p14="http://schemas.microsoft.com/office/powerpoint/2010/main" val="772879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a:t>
            </a:fld>
            <a:endParaRPr lang="zh-CN" altLang="en-US"/>
          </a:p>
        </p:txBody>
      </p:sp>
    </p:spTree>
    <p:extLst>
      <p:ext uri="{BB962C8B-B14F-4D97-AF65-F5344CB8AC3E}">
        <p14:creationId xmlns:p14="http://schemas.microsoft.com/office/powerpoint/2010/main" val="38294151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50</a:t>
            </a:fld>
            <a:endParaRPr lang="zh-CN" altLang="en-US"/>
          </a:p>
        </p:txBody>
      </p:sp>
    </p:spTree>
    <p:extLst>
      <p:ext uri="{BB962C8B-B14F-4D97-AF65-F5344CB8AC3E}">
        <p14:creationId xmlns:p14="http://schemas.microsoft.com/office/powerpoint/2010/main" val="22302207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51</a:t>
            </a:fld>
            <a:endParaRPr lang="zh-CN" altLang="en-US"/>
          </a:p>
        </p:txBody>
      </p:sp>
    </p:spTree>
    <p:extLst>
      <p:ext uri="{BB962C8B-B14F-4D97-AF65-F5344CB8AC3E}">
        <p14:creationId xmlns:p14="http://schemas.microsoft.com/office/powerpoint/2010/main" val="4173386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52</a:t>
            </a:fld>
            <a:endParaRPr lang="zh-CN" altLang="en-US"/>
          </a:p>
        </p:txBody>
      </p:sp>
    </p:spTree>
    <p:extLst>
      <p:ext uri="{BB962C8B-B14F-4D97-AF65-F5344CB8AC3E}">
        <p14:creationId xmlns:p14="http://schemas.microsoft.com/office/powerpoint/2010/main" val="983177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53</a:t>
            </a:fld>
            <a:endParaRPr lang="zh-CN" altLang="en-US"/>
          </a:p>
        </p:txBody>
      </p:sp>
    </p:spTree>
    <p:extLst>
      <p:ext uri="{BB962C8B-B14F-4D97-AF65-F5344CB8AC3E}">
        <p14:creationId xmlns:p14="http://schemas.microsoft.com/office/powerpoint/2010/main" val="10289645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54</a:t>
            </a:fld>
            <a:endParaRPr lang="zh-CN" altLang="en-US"/>
          </a:p>
        </p:txBody>
      </p:sp>
    </p:spTree>
    <p:extLst>
      <p:ext uri="{BB962C8B-B14F-4D97-AF65-F5344CB8AC3E}">
        <p14:creationId xmlns:p14="http://schemas.microsoft.com/office/powerpoint/2010/main" val="35671890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55</a:t>
            </a:fld>
            <a:endParaRPr lang="zh-CN" altLang="en-US"/>
          </a:p>
        </p:txBody>
      </p:sp>
    </p:spTree>
    <p:extLst>
      <p:ext uri="{BB962C8B-B14F-4D97-AF65-F5344CB8AC3E}">
        <p14:creationId xmlns:p14="http://schemas.microsoft.com/office/powerpoint/2010/main" val="20864172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56</a:t>
            </a:fld>
            <a:endParaRPr lang="zh-CN" altLang="en-US"/>
          </a:p>
        </p:txBody>
      </p:sp>
    </p:spTree>
    <p:extLst>
      <p:ext uri="{BB962C8B-B14F-4D97-AF65-F5344CB8AC3E}">
        <p14:creationId xmlns:p14="http://schemas.microsoft.com/office/powerpoint/2010/main" val="26325471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57</a:t>
            </a:fld>
            <a:endParaRPr lang="zh-CN" altLang="en-US"/>
          </a:p>
        </p:txBody>
      </p:sp>
    </p:spTree>
    <p:extLst>
      <p:ext uri="{BB962C8B-B14F-4D97-AF65-F5344CB8AC3E}">
        <p14:creationId xmlns:p14="http://schemas.microsoft.com/office/powerpoint/2010/main" val="19504196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58</a:t>
            </a:fld>
            <a:endParaRPr lang="zh-CN" altLang="en-US"/>
          </a:p>
        </p:txBody>
      </p:sp>
    </p:spTree>
    <p:extLst>
      <p:ext uri="{BB962C8B-B14F-4D97-AF65-F5344CB8AC3E}">
        <p14:creationId xmlns:p14="http://schemas.microsoft.com/office/powerpoint/2010/main" val="6087780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59</a:t>
            </a:fld>
            <a:endParaRPr lang="zh-CN" altLang="en-US"/>
          </a:p>
        </p:txBody>
      </p:sp>
    </p:spTree>
    <p:extLst>
      <p:ext uri="{BB962C8B-B14F-4D97-AF65-F5344CB8AC3E}">
        <p14:creationId xmlns:p14="http://schemas.microsoft.com/office/powerpoint/2010/main" val="1201815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6</a:t>
            </a:fld>
            <a:endParaRPr lang="zh-CN" altLang="en-US"/>
          </a:p>
        </p:txBody>
      </p:sp>
    </p:spTree>
    <p:extLst>
      <p:ext uri="{BB962C8B-B14F-4D97-AF65-F5344CB8AC3E}">
        <p14:creationId xmlns:p14="http://schemas.microsoft.com/office/powerpoint/2010/main" val="3764841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7</a:t>
            </a:fld>
            <a:endParaRPr lang="zh-CN" altLang="en-US"/>
          </a:p>
        </p:txBody>
      </p:sp>
    </p:spTree>
    <p:extLst>
      <p:ext uri="{BB962C8B-B14F-4D97-AF65-F5344CB8AC3E}">
        <p14:creationId xmlns:p14="http://schemas.microsoft.com/office/powerpoint/2010/main" val="1023925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8</a:t>
            </a:fld>
            <a:endParaRPr lang="zh-CN" altLang="en-US"/>
          </a:p>
        </p:txBody>
      </p:sp>
    </p:spTree>
    <p:extLst>
      <p:ext uri="{BB962C8B-B14F-4D97-AF65-F5344CB8AC3E}">
        <p14:creationId xmlns:p14="http://schemas.microsoft.com/office/powerpoint/2010/main" val="2955763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9</a:t>
            </a:fld>
            <a:endParaRPr lang="zh-CN" altLang="en-US"/>
          </a:p>
        </p:txBody>
      </p:sp>
    </p:spTree>
    <p:extLst>
      <p:ext uri="{BB962C8B-B14F-4D97-AF65-F5344CB8AC3E}">
        <p14:creationId xmlns:p14="http://schemas.microsoft.com/office/powerpoint/2010/main" val="2777716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 Id="rId9" Type="http://schemas.microsoft.com/office/2007/relationships/hdphoto" Target="../media/hdphoto3.wdp"/></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9.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09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flipV="1">
            <a:off x="1" y="5562602"/>
            <a:ext cx="12200622" cy="1295398"/>
            <a:chOff x="-13" y="-2"/>
            <a:chExt cx="12192001" cy="1295401"/>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15000"/>
                      </a14:imgEffect>
                    </a14:imgLayer>
                  </a14:imgProps>
                </a:ext>
              </a:extLst>
            </a:blip>
            <a:srcRect l="56875" t="72408" b="8908"/>
            <a:stretch/>
          </p:blipFill>
          <p:spPr>
            <a:xfrm flipV="1">
              <a:off x="1" y="-2"/>
              <a:ext cx="12191982" cy="1104901"/>
            </a:xfrm>
            <a:prstGeom prst="rect">
              <a:avLst/>
            </a:prstGeom>
          </p:spPr>
        </p:pic>
      </p:grpSp>
      <p:pic>
        <p:nvPicPr>
          <p:cNvPr id="6" name="图片 5"/>
          <p:cNvPicPr>
            <a:picLocks noChangeAspect="1"/>
          </p:cNvPicPr>
          <p:nvPr userDrawn="1"/>
        </p:nvPicPr>
        <p:blipFill rotWithShape="1">
          <a:blip r:embed="rId5">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p:blipFill>
        <p:spPr>
          <a:xfrm flipH="1">
            <a:off x="8077198" y="5562602"/>
            <a:ext cx="4123419" cy="1295398"/>
          </a:xfrm>
          <a:prstGeom prst="rect">
            <a:avLst/>
          </a:prstGeom>
        </p:spPr>
      </p:pic>
      <p:pic>
        <p:nvPicPr>
          <p:cNvPr id="7" name="图片 6"/>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316929" y="5869756"/>
            <a:ext cx="2113018" cy="871590"/>
          </a:xfrm>
          <a:prstGeom prst="rect">
            <a:avLst/>
          </a:prstGeom>
        </p:spPr>
      </p:pic>
      <p:pic>
        <p:nvPicPr>
          <p:cNvPr id="11" name="图片 10" descr="liangxueyizuo3.png"/>
          <p:cNvPicPr>
            <a:picLocks noChangeAspect="1"/>
          </p:cNvPicPr>
          <p:nvPr userDrawn="1"/>
        </p:nvPicPr>
        <p:blipFill>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extLst>
      <p:ext uri="{BB962C8B-B14F-4D97-AF65-F5344CB8AC3E}">
        <p14:creationId xmlns:p14="http://schemas.microsoft.com/office/powerpoint/2010/main" val="181175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4"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47"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5688" y="176430"/>
            <a:ext cx="1265238" cy="790084"/>
          </a:xfrm>
          <a:prstGeom prst="rect">
            <a:avLst/>
          </a:prstGeom>
        </p:spPr>
      </p:pic>
      <p:grpSp>
        <p:nvGrpSpPr>
          <p:cNvPr id="10" name="组合 9"/>
          <p:cNvGrpSpPr/>
          <p:nvPr userDrawn="1"/>
        </p:nvGrpSpPr>
        <p:grpSpPr>
          <a:xfrm>
            <a:off x="0" y="3730170"/>
            <a:ext cx="12191999" cy="3127830"/>
            <a:chOff x="0" y="2529529"/>
            <a:chExt cx="12191999" cy="4328473"/>
          </a:xfrm>
        </p:grpSpPr>
        <p:pic>
          <p:nvPicPr>
            <p:cNvPr id="11" name="Picture 15"/>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flipH="1">
              <a:off x="0" y="2529529"/>
              <a:ext cx="783771" cy="2958675"/>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486133" y="4854808"/>
              <a:ext cx="8705850" cy="1949198"/>
            </a:xfrm>
            <a:prstGeom prst="rect">
              <a:avLst/>
            </a:prstGeom>
          </p:spPr>
        </p:pic>
        <p:pic>
          <p:nvPicPr>
            <p:cNvPr id="13" name="图片 12" descr="liangxueyizuo3.pn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15000"/>
                      </a14:imgEffect>
                    </a14:imgLayer>
                  </a14:imgProps>
                </a:ext>
              </a:extLst>
            </a:blip>
            <a:srcRect t="49678" r="71511"/>
            <a:stretch/>
          </p:blipFill>
          <p:spPr>
            <a:xfrm>
              <a:off x="0" y="4052057"/>
              <a:ext cx="3672114" cy="2805944"/>
            </a:xfrm>
            <a:prstGeom prst="rect">
              <a:avLst/>
            </a:prstGeom>
          </p:spPr>
        </p:pic>
        <p:grpSp>
          <p:nvGrpSpPr>
            <p:cNvPr id="14" name="组合 13"/>
            <p:cNvGrpSpPr/>
            <p:nvPr/>
          </p:nvGrpSpPr>
          <p:grpSpPr>
            <a:xfrm flipV="1">
              <a:off x="0" y="5116605"/>
              <a:ext cx="12191999" cy="1741397"/>
              <a:chOff x="-14" y="-3"/>
              <a:chExt cx="12183384" cy="1741399"/>
            </a:xfrm>
          </p:grpSpPr>
          <p:pic>
            <p:nvPicPr>
              <p:cNvPr id="15" name="图片 14"/>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flipV="1">
                <a:off x="-13" y="-3"/>
                <a:ext cx="12183367" cy="1741399"/>
              </a:xfrm>
              <a:prstGeom prst="rect">
                <a:avLst/>
              </a:prstGeom>
            </p:spPr>
          </p:pic>
          <p:pic>
            <p:nvPicPr>
              <p:cNvPr id="16" name="图片 15" descr="liangxueyizuo3.pn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15000"/>
                        </a14:imgEffect>
                      </a14:imgLayer>
                    </a14:imgProps>
                  </a:ext>
                </a:extLst>
              </a:blip>
              <a:srcRect l="56875" t="72408" b="8908"/>
              <a:stretch/>
            </p:blipFill>
            <p:spPr>
              <a:xfrm flipV="1">
                <a:off x="-14" y="-3"/>
                <a:ext cx="12183384" cy="1195954"/>
              </a:xfrm>
              <a:prstGeom prst="rect">
                <a:avLst/>
              </a:prstGeom>
            </p:spPr>
          </p:pic>
        </p:grpSp>
      </p:grpSp>
      <p:pic>
        <p:nvPicPr>
          <p:cNvPr id="17" name="图片 16"/>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765660" y="5244023"/>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组合 24"/>
          <p:cNvGrpSpPr/>
          <p:nvPr userDrawn="1"/>
        </p:nvGrpSpPr>
        <p:grpSpPr>
          <a:xfrm>
            <a:off x="8883183" y="233814"/>
            <a:ext cx="2775278" cy="732700"/>
            <a:chOff x="9535665" y="302280"/>
            <a:chExt cx="2775278" cy="732700"/>
          </a:xfrm>
        </p:grpSpPr>
        <p:grpSp>
          <p:nvGrpSpPr>
            <p:cNvPr id="23" name="组合 22"/>
            <p:cNvGrpSpPr/>
            <p:nvPr userDrawn="1"/>
          </p:nvGrpSpPr>
          <p:grpSpPr>
            <a:xfrm>
              <a:off x="11590943" y="302280"/>
              <a:ext cx="720000" cy="732700"/>
              <a:chOff x="11590943" y="229322"/>
              <a:chExt cx="720000" cy="732700"/>
            </a:xfrm>
          </p:grpSpPr>
          <p:sp>
            <p:nvSpPr>
              <p:cNvPr id="7" name="矩形: 圆角 6"/>
              <p:cNvSpPr/>
              <p:nvPr userDrawn="1"/>
            </p:nvSpPr>
            <p:spPr>
              <a:xfrm>
                <a:off x="11590943" y="242022"/>
                <a:ext cx="720000" cy="720000"/>
              </a:xfrm>
              <a:prstGeom prst="roundRect">
                <a:avLst>
                  <a:gd name="adj" fmla="val 1096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1603791" y="229322"/>
                <a:ext cx="697627" cy="707886"/>
              </a:xfrm>
              <a:prstGeom prst="rect">
                <a:avLst/>
              </a:prstGeom>
              <a:noFill/>
            </p:spPr>
            <p:txBody>
              <a:bodyPr wrap="none" rtlCol="0">
                <a:spAutoFit/>
              </a:bodyPr>
              <a:lstStyle/>
              <a:p>
                <a:r>
                  <a:rPr lang="zh-CN" altLang="en-US" sz="2000" b="1" dirty="0">
                    <a:solidFill>
                      <a:srgbClr val="FFFCE1"/>
                    </a:solidFill>
                    <a:latin typeface="八大山人 V2007" panose="02000600000000000000" pitchFamily="2" charset="-122"/>
                    <a:ea typeface="八大山人 V2007" panose="02000600000000000000" pitchFamily="2" charset="-122"/>
                    <a:cs typeface="八大山人 V2007" panose="02000600000000000000" pitchFamily="2" charset="-122"/>
                  </a:rPr>
                  <a:t>学习</a:t>
                </a:r>
                <a:endParaRPr lang="en-US" altLang="zh-CN" sz="2000" b="1" dirty="0">
                  <a:solidFill>
                    <a:srgbClr val="FFFCE1"/>
                  </a:solidFill>
                  <a:latin typeface="八大山人 V2007" panose="02000600000000000000" pitchFamily="2" charset="-122"/>
                  <a:ea typeface="八大山人 V2007" panose="02000600000000000000" pitchFamily="2" charset="-122"/>
                  <a:cs typeface="八大山人 V2007" panose="02000600000000000000" pitchFamily="2" charset="-122"/>
                </a:endParaRPr>
              </a:p>
              <a:p>
                <a:r>
                  <a:rPr lang="zh-CN" altLang="en-US" sz="2000" b="1" dirty="0">
                    <a:solidFill>
                      <a:srgbClr val="FFFCE1"/>
                    </a:solidFill>
                    <a:latin typeface="八大山人 V2007" panose="02000600000000000000" pitchFamily="2" charset="-122"/>
                    <a:ea typeface="八大山人 V2007" panose="02000600000000000000" pitchFamily="2" charset="-122"/>
                    <a:cs typeface="八大山人 V2007" panose="02000600000000000000" pitchFamily="2" charset="-122"/>
                  </a:rPr>
                  <a:t>解读</a:t>
                </a:r>
              </a:p>
            </p:txBody>
          </p:sp>
        </p:grpSp>
        <p:sp>
          <p:nvSpPr>
            <p:cNvPr id="18" name="文本框 17"/>
            <p:cNvSpPr txBox="1"/>
            <p:nvPr userDrawn="1"/>
          </p:nvSpPr>
          <p:spPr>
            <a:xfrm>
              <a:off x="9535665" y="377206"/>
              <a:ext cx="2045753" cy="338554"/>
            </a:xfrm>
            <a:prstGeom prst="rect">
              <a:avLst/>
            </a:prstGeom>
            <a:noFill/>
          </p:spPr>
          <p:txBody>
            <a:bodyPr wrap="none" rtlCol="0">
              <a:spAutoFit/>
            </a:bodyPr>
            <a:lstStyle/>
            <a:p>
              <a:r>
                <a:rPr lang="zh-CN" altLang="en-US" sz="16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十八届六中全会精神</a:t>
              </a:r>
            </a:p>
          </p:txBody>
        </p:sp>
        <p:sp>
          <p:nvSpPr>
            <p:cNvPr id="24" name="文本框 23"/>
            <p:cNvSpPr txBox="1"/>
            <p:nvPr userDrawn="1"/>
          </p:nvSpPr>
          <p:spPr>
            <a:xfrm>
              <a:off x="9845846" y="672107"/>
              <a:ext cx="1425390" cy="338554"/>
            </a:xfrm>
            <a:prstGeom prst="rect">
              <a:avLst/>
            </a:prstGeom>
            <a:noFill/>
          </p:spPr>
          <p:txBody>
            <a:bodyPr wrap="none" rtlCol="0">
              <a:spAutoFit/>
            </a:bodyPr>
            <a:lstStyle/>
            <a:p>
              <a:r>
                <a:rPr lang="zh-CN" altLang="en-US" sz="16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全面从严治党</a:t>
              </a:r>
            </a:p>
          </p:txBody>
        </p:sp>
      </p:grpSp>
    </p:spTree>
    <p:extLst>
      <p:ext uri="{BB962C8B-B14F-4D97-AF65-F5344CB8AC3E}">
        <p14:creationId xmlns:p14="http://schemas.microsoft.com/office/powerpoint/2010/main" val="235279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6" presetClass="emph" presetSubtype="0" fill="hold" nodeType="withEffect">
                                  <p:stCondLst>
                                    <p:cond delay="0"/>
                                  </p:stCondLst>
                                  <p:childTnLst>
                                    <p:animScale>
                                      <p:cBhvr>
                                        <p:cTn id="11" dur="1000" fill="hold"/>
                                        <p:tgtEl>
                                          <p:spTgt spid="17"/>
                                        </p:tgtEl>
                                      </p:cBhvr>
                                      <p:by x="150000" y="150000"/>
                                    </p:animScale>
                                  </p:childTnLst>
                                </p:cTn>
                              </p:par>
                              <p:par>
                                <p:cTn id="12" presetID="42"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1+#ppt_w/2"/>
                                          </p:val>
                                        </p:tav>
                                        <p:tav tm="100000">
                                          <p:val>
                                            <p:strVal val="#ppt_x"/>
                                          </p:val>
                                        </p:tav>
                                      </p:tavLst>
                                    </p:anim>
                                    <p:anim calcmode="lin" valueType="num">
                                      <p:cBhvr additive="base">
                                        <p:cTn id="2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18000" b="-18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74832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1.png"/><Relationship Id="rId18" Type="http://schemas.microsoft.com/office/2007/relationships/hdphoto" Target="../media/hdphoto3.wdp"/><Relationship Id="rId3" Type="http://schemas.openxmlformats.org/officeDocument/2006/relationships/slideLayout" Target="../slideLayouts/slideLayout1.xml"/><Relationship Id="rId7" Type="http://schemas.openxmlformats.org/officeDocument/2006/relationships/image" Target="../media/image14.png"/><Relationship Id="rId12" Type="http://schemas.openxmlformats.org/officeDocument/2006/relationships/image" Target="../media/image16.png"/><Relationship Id="rId17" Type="http://schemas.openxmlformats.org/officeDocument/2006/relationships/image" Target="../media/image6.png"/><Relationship Id="rId2" Type="http://schemas.openxmlformats.org/officeDocument/2006/relationships/audio" Target="../media/media1.m4a"/><Relationship Id="rId16" Type="http://schemas.microsoft.com/office/2007/relationships/hdphoto" Target="../media/hdphoto6.wdp"/><Relationship Id="rId1" Type="http://schemas.microsoft.com/office/2007/relationships/media" Target="../media/media1.m4a"/><Relationship Id="rId6" Type="http://schemas.openxmlformats.org/officeDocument/2006/relationships/image" Target="../media/image13.png"/><Relationship Id="rId11" Type="http://schemas.microsoft.com/office/2007/relationships/hdphoto" Target="../media/hdphoto1.wdp"/><Relationship Id="rId5" Type="http://schemas.openxmlformats.org/officeDocument/2006/relationships/image" Target="../media/image12.jpg"/><Relationship Id="rId15" Type="http://schemas.openxmlformats.org/officeDocument/2006/relationships/image" Target="../media/image18.png"/><Relationship Id="rId10" Type="http://schemas.openxmlformats.org/officeDocument/2006/relationships/image" Target="../media/image3.png"/><Relationship Id="rId19" Type="http://schemas.openxmlformats.org/officeDocument/2006/relationships/image" Target="../media/image19.png"/><Relationship Id="rId4" Type="http://schemas.openxmlformats.org/officeDocument/2006/relationships/notesSlide" Target="../notesSlides/notesSlide1.xml"/><Relationship Id="rId9" Type="http://schemas.microsoft.com/office/2007/relationships/hdphoto" Target="../media/hdphoto5.wdp"/><Relationship Id="rId14" Type="http://schemas.openxmlformats.org/officeDocument/2006/relationships/image" Target="../media/image1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7.wdp"/></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microsoft.com/office/2007/relationships/hdphoto" Target="../media/hdphoto8.wdp"/></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microsoft.com/office/2007/relationships/hdphoto" Target="../media/hdphoto9.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26.png"/><Relationship Id="rId12" Type="http://schemas.openxmlformats.org/officeDocument/2006/relationships/image" Target="../media/image16.png"/><Relationship Id="rId2" Type="http://schemas.openxmlformats.org/officeDocument/2006/relationships/notesSlide" Target="../notesSlides/notesSlide59.xml"/><Relationship Id="rId16" Type="http://schemas.microsoft.com/office/2007/relationships/hdphoto" Target="../media/hdphoto6.wdp"/><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1.wdp"/><Relationship Id="rId5" Type="http://schemas.openxmlformats.org/officeDocument/2006/relationships/image" Target="../media/image12.jpg"/><Relationship Id="rId15" Type="http://schemas.openxmlformats.org/officeDocument/2006/relationships/image" Target="../media/image18.png"/><Relationship Id="rId10" Type="http://schemas.openxmlformats.org/officeDocument/2006/relationships/image" Target="../media/image3.png"/><Relationship Id="rId4" Type="http://schemas.microsoft.com/office/2007/relationships/hdphoto" Target="../media/hdphoto3.wdp"/><Relationship Id="rId9" Type="http://schemas.microsoft.com/office/2007/relationships/hdphoto" Target="../media/hdphoto10.wdp"/><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党"/>
          <p:cNvSpPr txBox="1"/>
          <p:nvPr/>
        </p:nvSpPr>
        <p:spPr>
          <a:xfrm>
            <a:off x="401777" y="1417749"/>
            <a:ext cx="11402291" cy="1399999"/>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800" b="1" i="0" dirty="0">
                <a:ln w="3175">
                  <a:noFill/>
                </a:ln>
                <a:blipFill dpi="0" rotWithShape="1">
                  <a:blip r:embed="rId5"/>
                  <a:srcRect/>
                  <a:tile tx="0" ty="0" sx="100000" sy="100000" flip="none" algn="r"/>
                </a:blipFill>
                <a:latin typeface="八大山人 V2007" panose="02000600000000000000" pitchFamily="2" charset="-122"/>
                <a:ea typeface="八大山人 V2007" panose="02000600000000000000" pitchFamily="2" charset="-122"/>
                <a:cs typeface="八大山人 V2007" panose="02000600000000000000" pitchFamily="2" charset="-122"/>
              </a:rPr>
              <a:t>全面从严治党新篇章</a:t>
            </a:r>
            <a:endParaRPr lang="en-US" altLang="zh-CN" sz="8800" b="1" i="0" dirty="0">
              <a:ln w="3175">
                <a:noFill/>
              </a:ln>
              <a:blipFill dpi="0" rotWithShape="1">
                <a:blip r:embed="rId5"/>
                <a:srcRect/>
                <a:tile tx="0" ty="0" sx="100000" sy="100000" flip="none" algn="r"/>
              </a:blipFill>
              <a:latin typeface="八大山人 V2007" panose="02000600000000000000" pitchFamily="2" charset="-122"/>
              <a:ea typeface="八大山人 V2007" panose="02000600000000000000" pitchFamily="2" charset="-122"/>
              <a:cs typeface="八大山人 V2007" panose="02000600000000000000" pitchFamily="2" charset="-122"/>
            </a:endParaRPr>
          </a:p>
        </p:txBody>
      </p:sp>
      <p:grpSp>
        <p:nvGrpSpPr>
          <p:cNvPr id="2" name="组合 1"/>
          <p:cNvGrpSpPr/>
          <p:nvPr/>
        </p:nvGrpSpPr>
        <p:grpSpPr>
          <a:xfrm>
            <a:off x="-2" y="2859315"/>
            <a:ext cx="12187669" cy="3998687"/>
            <a:chOff x="-2" y="2859315"/>
            <a:chExt cx="12200625" cy="3998687"/>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826658"/>
              <a:ext cx="12191982" cy="2031341"/>
            </a:xfrm>
            <a:prstGeom prst="rect">
              <a:avLst/>
            </a:prstGeom>
          </p:spPr>
        </p:pic>
        <p:grpSp>
          <p:nvGrpSpPr>
            <p:cNvPr id="41" name="组合 40"/>
            <p:cNvGrpSpPr/>
            <p:nvPr/>
          </p:nvGrpSpPr>
          <p:grpSpPr>
            <a:xfrm>
              <a:off x="-2" y="2859315"/>
              <a:ext cx="12200625" cy="3998687"/>
              <a:chOff x="-2" y="1748425"/>
              <a:chExt cx="12200625" cy="5109576"/>
            </a:xfrm>
          </p:grpSpPr>
          <p:pic>
            <p:nvPicPr>
              <p:cNvPr id="24" name="Picture 15"/>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flipH="1">
                <a:off x="-2" y="1748425"/>
                <a:ext cx="1059543" cy="3739782"/>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905250" y="4556150"/>
                <a:ext cx="8286750" cy="1949198"/>
              </a:xfrm>
              <a:prstGeom prst="rect">
                <a:avLst/>
              </a:prstGeom>
            </p:spPr>
          </p:pic>
          <p:pic>
            <p:nvPicPr>
              <p:cNvPr id="8" name="图片 7"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t="49678" r="71511"/>
              <a:stretch/>
            </p:blipFill>
            <p:spPr>
              <a:xfrm>
                <a:off x="0" y="3873248"/>
                <a:ext cx="4133850" cy="2984753"/>
              </a:xfrm>
              <a:prstGeom prst="rect">
                <a:avLst/>
              </a:prstGeom>
            </p:spPr>
          </p:pic>
          <p:grpSp>
            <p:nvGrpSpPr>
              <p:cNvPr id="38" name="组合 37"/>
              <p:cNvGrpSpPr/>
              <p:nvPr/>
            </p:nvGrpSpPr>
            <p:grpSpPr>
              <a:xfrm flipV="1">
                <a:off x="0" y="5116605"/>
                <a:ext cx="12200623" cy="1741396"/>
                <a:chOff x="-14" y="-2"/>
                <a:chExt cx="12192002" cy="1741398"/>
              </a:xfrm>
            </p:grpSpPr>
            <p:pic>
              <p:nvPicPr>
                <p:cNvPr id="39" name="图片 38"/>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flipV="1">
                  <a:off x="-13" y="-2"/>
                  <a:ext cx="12192001" cy="1741398"/>
                </a:xfrm>
                <a:prstGeom prst="rect">
                  <a:avLst/>
                </a:prstGeom>
              </p:spPr>
            </p:pic>
            <p:pic>
              <p:nvPicPr>
                <p:cNvPr id="40" name="图片 39"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l="56875" t="72408" b="8908"/>
                <a:stretch/>
              </p:blipFill>
              <p:spPr>
                <a:xfrm flipV="1">
                  <a:off x="-14" y="1"/>
                  <a:ext cx="12183368" cy="1195950"/>
                </a:xfrm>
                <a:prstGeom prst="rect">
                  <a:avLst/>
                </a:prstGeom>
              </p:spPr>
            </p:pic>
          </p:grpSp>
        </p:grpSp>
      </p:grpSp>
      <p:pic>
        <p:nvPicPr>
          <p:cNvPr id="10" name="图片 9"/>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27395" y="5171431"/>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 descr="C:\Users\PC\Desktop\zqq\image3.png"/>
          <p:cNvPicPr>
            <a:picLocks noChangeAspect="1" noChangeArrowheads="1"/>
          </p:cNvPicPr>
          <p:nvPr/>
        </p:nvPicPr>
        <p:blipFill>
          <a:blip r:embed="rId14" cstate="print">
            <a:extLst>
              <a:ext uri="{28A0092B-C50C-407E-A947-70E740481C1C}">
                <a14:useLocalDpi xmlns:a14="http://schemas.microsoft.com/office/drawing/2010/main" val="0"/>
              </a:ext>
            </a:extLst>
          </a:blip>
          <a:srcRect l="4849" t="29688"/>
          <a:stretch>
            <a:fillRect/>
          </a:stretch>
        </p:blipFill>
        <p:spPr bwMode="auto">
          <a:xfrm>
            <a:off x="8439133" y="5000625"/>
            <a:ext cx="37528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15">
            <a:extLst>
              <a:ext uri="{BEBA8EAE-BF5A-486C-A8C5-ECC9F3942E4B}">
                <a14:imgProps xmlns:a14="http://schemas.microsoft.com/office/drawing/2010/main">
                  <a14:imgLayer r:embed="rId16">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939011" y="4826658"/>
            <a:ext cx="3252989" cy="2031342"/>
          </a:xfrm>
          <a:prstGeom prst="rect">
            <a:avLst/>
          </a:prstGeom>
        </p:spPr>
      </p:pic>
      <p:pic>
        <p:nvPicPr>
          <p:cNvPr id="43" name="图片 42" descr="liangxueyizuo3.png"/>
          <p:cNvPicPr>
            <a:picLocks noChangeAspect="1"/>
          </p:cNvPicPr>
          <p:nvPr/>
        </p:nvPicPr>
        <p:blipFill>
          <a:blip r:embed="rId17" cstate="print">
            <a:extLst>
              <a:ext uri="{BEBA8EAE-BF5A-486C-A8C5-ECC9F3942E4B}">
                <a14:imgProps xmlns:a14="http://schemas.microsoft.com/office/drawing/2010/main">
                  <a14:imgLayer r:embed="rId18">
                    <a14:imgEffect>
                      <a14:colorTemperature colorTemp="11500"/>
                    </a14:imgEffect>
                    <a14:imgEffect>
                      <a14:saturation sat="400000"/>
                    </a14:imgEffect>
                  </a14:imgLayer>
                </a14:imgProps>
              </a:ext>
            </a:extLst>
          </a:blip>
          <a:stretch>
            <a:fillRect/>
          </a:stretch>
        </p:blipFill>
        <p:spPr>
          <a:xfrm>
            <a:off x="-2" y="0"/>
            <a:ext cx="12192002" cy="1511441"/>
          </a:xfrm>
          <a:prstGeom prst="rect">
            <a:avLst/>
          </a:prstGeom>
        </p:spPr>
      </p:pic>
      <p:grpSp>
        <p:nvGrpSpPr>
          <p:cNvPr id="7" name="组合 6"/>
          <p:cNvGrpSpPr/>
          <p:nvPr/>
        </p:nvGrpSpPr>
        <p:grpSpPr>
          <a:xfrm>
            <a:off x="4897431" y="4579371"/>
            <a:ext cx="2397138" cy="595515"/>
            <a:chOff x="5013963" y="4734798"/>
            <a:chExt cx="2397138" cy="595515"/>
          </a:xfrm>
        </p:grpSpPr>
        <p:sp>
          <p:nvSpPr>
            <p:cNvPr id="6" name="带形: 上凸 5"/>
            <p:cNvSpPr/>
            <p:nvPr/>
          </p:nvSpPr>
          <p:spPr>
            <a:xfrm>
              <a:off x="5013963" y="4739994"/>
              <a:ext cx="2397138" cy="590319"/>
            </a:xfrm>
            <a:prstGeom prst="ribbon2">
              <a:avLst>
                <a:gd name="adj1" fmla="val 12175"/>
                <a:gd name="adj2" fmla="val 75000"/>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党"/>
            <p:cNvSpPr txBox="1"/>
            <p:nvPr/>
          </p:nvSpPr>
          <p:spPr>
            <a:xfrm>
              <a:off x="5306291" y="4734798"/>
              <a:ext cx="1787235" cy="498598"/>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2400" b="1" i="0" dirty="0">
                  <a:ln w="3175">
                    <a:noFill/>
                  </a:ln>
                  <a:solidFill>
                    <a:srgbClr val="FFFCE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学习解读</a:t>
              </a:r>
              <a:endParaRPr lang="en-US" altLang="zh-CN" sz="2400" b="1" i="0" dirty="0">
                <a:ln w="3175">
                  <a:noFill/>
                </a:ln>
                <a:solidFill>
                  <a:srgbClr val="FFFCE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pic>
        <p:nvPicPr>
          <p:cNvPr id="12" name="Jo Blankenburg - Garador's F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6083376" y="-896277"/>
            <a:ext cx="609600" cy="609600"/>
          </a:xfrm>
          <a:prstGeom prst="rect">
            <a:avLst/>
          </a:prstGeom>
        </p:spPr>
      </p:pic>
      <p:sp>
        <p:nvSpPr>
          <p:cNvPr id="20" name="党"/>
          <p:cNvSpPr txBox="1"/>
          <p:nvPr/>
        </p:nvSpPr>
        <p:spPr>
          <a:xfrm>
            <a:off x="1558750" y="2964792"/>
            <a:ext cx="9074500" cy="666657"/>
          </a:xfrm>
          <a:prstGeom prst="rect">
            <a:avLst/>
          </a:prstGeom>
          <a:noFill/>
          <a:ln>
            <a:noFill/>
          </a:ln>
          <a:effectLst>
            <a:innerShdw blurRad="63500" dist="50800" dir="16200000">
              <a:prstClr val="black">
                <a:alpha val="50000"/>
              </a:prstClr>
            </a:innerShdw>
          </a:effectLst>
        </p:spPr>
        <p:txBody>
          <a:bodyPr wrap="square" rtlCol="0">
            <a:spAutoFit/>
          </a:bodyPr>
          <a:lstStyle>
            <a:defPPr>
              <a:defRPr lang="zh-CN"/>
            </a:defPPr>
            <a:lvl1pPr algn="ctr">
              <a:lnSpc>
                <a:spcPct val="110000"/>
              </a:lnSpc>
              <a:defRPr sz="4400" b="1">
                <a:ln w="3175">
                  <a:noFill/>
                </a:ln>
                <a:gradFill>
                  <a:gsLst>
                    <a:gs pos="0">
                      <a:srgbClr val="C00000"/>
                    </a:gs>
                    <a:gs pos="100000">
                      <a:srgbClr val="FF0000"/>
                    </a:gs>
                  </a:gsLst>
                  <a:lin ang="2700000" scaled="0"/>
                </a:gra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defRPr>
            </a:lvl1pPr>
          </a:lstStyle>
          <a:p>
            <a:pPr>
              <a:lnSpc>
                <a:spcPct val="150000"/>
              </a:lnSpc>
            </a:pPr>
            <a:r>
              <a:rPr lang="en-US" altLang="zh-CN" sz="2800" b="0" dirty="0"/>
              <a:t>《</a:t>
            </a:r>
            <a:r>
              <a:rPr lang="zh-CN" altLang="en-US" sz="2800" b="0" dirty="0"/>
              <a:t>关于新形势下党内政治生活的若干准则</a:t>
            </a:r>
            <a:r>
              <a:rPr lang="en-US" altLang="zh-CN" sz="2800" b="0" dirty="0"/>
              <a:t>》</a:t>
            </a:r>
          </a:p>
        </p:txBody>
      </p:sp>
      <p:sp>
        <p:nvSpPr>
          <p:cNvPr id="25" name="党"/>
          <p:cNvSpPr txBox="1"/>
          <p:nvPr/>
        </p:nvSpPr>
        <p:spPr>
          <a:xfrm>
            <a:off x="1558750" y="3638230"/>
            <a:ext cx="9074500" cy="666657"/>
          </a:xfrm>
          <a:prstGeom prst="rect">
            <a:avLst/>
          </a:prstGeom>
          <a:noFill/>
          <a:ln>
            <a:noFill/>
          </a:ln>
          <a:effectLst>
            <a:innerShdw blurRad="63500" dist="50800" dir="16200000">
              <a:prstClr val="black">
                <a:alpha val="50000"/>
              </a:prstClr>
            </a:innerShdw>
          </a:effectLst>
        </p:spPr>
        <p:txBody>
          <a:bodyPr wrap="square" rtlCol="0">
            <a:spAutoFit/>
          </a:bodyPr>
          <a:lstStyle>
            <a:defPPr>
              <a:defRPr lang="zh-CN"/>
            </a:defPPr>
            <a:lvl1pPr algn="ctr">
              <a:lnSpc>
                <a:spcPct val="110000"/>
              </a:lnSpc>
              <a:defRPr sz="4400" b="1">
                <a:ln w="3175">
                  <a:noFill/>
                </a:ln>
                <a:gradFill>
                  <a:gsLst>
                    <a:gs pos="0">
                      <a:srgbClr val="C00000"/>
                    </a:gs>
                    <a:gs pos="100000">
                      <a:srgbClr val="FF0000"/>
                    </a:gs>
                  </a:gsLst>
                  <a:lin ang="2700000" scaled="0"/>
                </a:gra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defRPr>
            </a:lvl1pPr>
          </a:lstStyle>
          <a:p>
            <a:pPr>
              <a:lnSpc>
                <a:spcPct val="150000"/>
              </a:lnSpc>
            </a:pPr>
            <a:r>
              <a:rPr lang="en-US" altLang="zh-CN" sz="2800" b="0" dirty="0"/>
              <a:t>《</a:t>
            </a:r>
            <a:r>
              <a:rPr lang="zh-CN" altLang="en-US" sz="2800" b="0" dirty="0"/>
              <a:t>中国共产党党内监督条例</a:t>
            </a:r>
            <a:r>
              <a:rPr lang="en-US" altLang="zh-CN" sz="2800" b="0" dirty="0"/>
              <a:t>》</a:t>
            </a:r>
          </a:p>
        </p:txBody>
      </p:sp>
    </p:spTree>
    <p:extLst>
      <p:ext uri="{BB962C8B-B14F-4D97-AF65-F5344CB8AC3E}">
        <p14:creationId xmlns:p14="http://schemas.microsoft.com/office/powerpoint/2010/main" val="1500769263"/>
      </p:ext>
    </p:extLst>
  </p:cSld>
  <p:clrMapOvr>
    <a:masterClrMapping/>
  </p:clrMapOvr>
  <mc:AlternateContent xmlns:mc="http://schemas.openxmlformats.org/markup-compatibility/2006">
    <mc:Choice xmlns:p14="http://schemas.microsoft.com/office/powerpoint/2010/main" Requires="p14">
      <p:transition spd="slow" p14:dur="2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6" presetClass="emph" presetSubtype="0" decel="100000" fill="hold" nodeType="withEffect">
                                  <p:stCondLst>
                                    <p:cond delay="500"/>
                                  </p:stCondLst>
                                  <p:childTnLst>
                                    <p:animScale>
                                      <p:cBhvr>
                                        <p:cTn id="23" dur="2000" fill="hold"/>
                                        <p:tgtEl>
                                          <p:spTgt spid="10"/>
                                        </p:tgtEl>
                                      </p:cBhvr>
                                      <p:by x="200000" y="200000"/>
                                    </p:animScale>
                                  </p:childTnLst>
                                </p:cTn>
                              </p:par>
                              <p:par>
                                <p:cTn id="24" presetID="6" presetClass="emph" presetSubtype="0" fill="hold" nodeType="withEffect">
                                  <p:stCondLst>
                                    <p:cond delay="2500"/>
                                  </p:stCondLst>
                                  <p:childTnLst>
                                    <p:animScale>
                                      <p:cBhvr>
                                        <p:cTn id="25" dur="2000" fill="hold"/>
                                        <p:tgtEl>
                                          <p:spTgt spid="10"/>
                                        </p:tgtEl>
                                      </p:cBhvr>
                                      <p:by x="75000" y="75000"/>
                                    </p:animScale>
                                  </p:childTnLst>
                                </p:cTn>
                              </p:par>
                              <p:par>
                                <p:cTn id="26" presetID="10" presetClass="entr" presetSubtype="0" fill="hold" nodeType="withEffect">
                                  <p:stCondLst>
                                    <p:cond delay="10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2" presetClass="entr" presetSubtype="4" fill="hold" nodeType="withEffect">
                                  <p:stCondLst>
                                    <p:cond delay="10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47" presetClass="entr" presetSubtype="0" fill="hold" grpId="0" nodeType="withEffect">
                                  <p:stCondLst>
                                    <p:cond delay="1750"/>
                                  </p:stCondLst>
                                  <p:iterate type="lt">
                                    <p:tmPct val="13889"/>
                                  </p:iterate>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3000"/>
                                  </p:stCondLst>
                                  <p:iterate type="lt">
                                    <p:tmPct val="8333"/>
                                  </p:iterate>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grpId="0" nodeType="withEffect">
                                  <p:stCondLst>
                                    <p:cond delay="3000"/>
                                  </p:stCondLst>
                                  <p:iterate type="lt">
                                    <p:tmPct val="12500"/>
                                  </p:iterate>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par>
                                <p:cTn id="48" presetID="16" presetClass="entr" presetSubtype="21" fill="hold" nodeType="withEffect">
                                  <p:stCondLst>
                                    <p:cond delay="4250"/>
                                  </p:stCondLst>
                                  <p:childTnLst>
                                    <p:set>
                                      <p:cBhvr>
                                        <p:cTn id="49" dur="1" fill="hold">
                                          <p:stCondLst>
                                            <p:cond delay="0"/>
                                          </p:stCondLst>
                                        </p:cTn>
                                        <p:tgtEl>
                                          <p:spTgt spid="7"/>
                                        </p:tgtEl>
                                        <p:attrNameLst>
                                          <p:attrName>style.visibility</p:attrName>
                                        </p:attrNameLst>
                                      </p:cBhvr>
                                      <p:to>
                                        <p:strVal val="visible"/>
                                      </p:to>
                                    </p:set>
                                    <p:animEffect transition="in" filter="barn(inVertical)">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12"/>
                </p:tgtEl>
              </p:cMediaNode>
            </p:audio>
          </p:childTnLst>
        </p:cTn>
      </p:par>
    </p:tnLst>
    <p:bldLst>
      <p:bldP spid="5" grpId="0"/>
      <p:bldP spid="20"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875067" y="1771880"/>
            <a:ext cx="8631959" cy="3241215"/>
          </a:xfrm>
          <a:prstGeom prst="roundRect">
            <a:avLst>
              <a:gd name="adj" fmla="val 5129"/>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的重要意义</a:t>
            </a:r>
          </a:p>
        </p:txBody>
      </p:sp>
      <p:sp>
        <p:nvSpPr>
          <p:cNvPr id="6" name="矩形 5"/>
          <p:cNvSpPr/>
          <p:nvPr/>
        </p:nvSpPr>
        <p:spPr>
          <a:xfrm>
            <a:off x="2556592" y="2288821"/>
            <a:ext cx="7628908" cy="2585323"/>
          </a:xfrm>
          <a:prstGeom prst="rect">
            <a:avLst/>
          </a:prstGeom>
        </p:spPr>
        <p:txBody>
          <a:bodyPr wrap="square">
            <a:spAutoFit/>
          </a:bodyPr>
          <a:lstStyle/>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加强和规范党内政治生活、加强党内监督，都是新形势下加强党的建设十分重要的课题，也是我们推进全面从严治党的重要抓手。我们党抓党的建设，很重要的一条经验就是要不断总结我们党长期以来形成的历史经验和成功做法，并结合新的形势任务和实践要求加以创新。因此，有必要通过六中全会，对近年来特别是党的十八大以来从严治党的理论和实践进行总结，看哪些经过实践检验是好的，必须长期坚持；哪些可以进一步完善并上升为制度规定，以党内法规的形式固化下来；哪些需要结合新的情况继续深化。所以，党中央决定同时制定准则、修订条例，这是着眼于推进全面从严治党、坚持思想建党和制度治党相结合的一个重要安排。</a:t>
            </a:r>
          </a:p>
        </p:txBody>
      </p:sp>
      <p:sp>
        <p:nvSpPr>
          <p:cNvPr id="20" name="矩形: 圆角 19"/>
          <p:cNvSpPr/>
          <p:nvPr/>
        </p:nvSpPr>
        <p:spPr>
          <a:xfrm>
            <a:off x="3355352" y="1393890"/>
            <a:ext cx="5671388" cy="755980"/>
          </a:xfrm>
          <a:prstGeom prst="roundRect">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这是深化全面从严治党的需要</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24" name="矩形: 圆角 23"/>
          <p:cNvSpPr/>
          <p:nvPr/>
        </p:nvSpPr>
        <p:spPr>
          <a:xfrm>
            <a:off x="1515067" y="3032487"/>
            <a:ext cx="720000" cy="720000"/>
          </a:xfrm>
          <a:prstGeom prst="roundRect">
            <a:avLst>
              <a:gd name="adj" fmla="val 50000"/>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02</a:t>
            </a:r>
            <a:endParaRPr lang="zh-CN" altLang="en-US" sz="2000" dirty="0">
              <a:solidFill>
                <a:srgbClr val="FFFCE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3649073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3"/>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 presetClass="entr" presetSubtype="8" decel="100000" fill="hold" grpId="0" nodeType="withEffect">
                                  <p:stCondLst>
                                    <p:cond delay="175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0-#ppt_w/2"/>
                                          </p:val>
                                        </p:tav>
                                        <p:tav tm="100000">
                                          <p:val>
                                            <p:strVal val="#ppt_x"/>
                                          </p:val>
                                        </p:tav>
                                      </p:tavLst>
                                    </p:anim>
                                    <p:anim calcmode="lin" valueType="num">
                                      <p:cBhvr additive="base">
                                        <p:cTn id="19" dur="1000" fill="hold"/>
                                        <p:tgtEl>
                                          <p:spTgt spid="24"/>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00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 grpId="0"/>
      <p:bldP spid="3" grpId="1"/>
      <p:bldP spid="6" grpId="0"/>
      <p:bldP spid="20"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288473" y="1896197"/>
            <a:ext cx="9802090" cy="2992581"/>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的重要意义</a:t>
            </a:r>
          </a:p>
        </p:txBody>
      </p:sp>
      <p:sp>
        <p:nvSpPr>
          <p:cNvPr id="6" name="矩形 5"/>
          <p:cNvSpPr/>
          <p:nvPr/>
        </p:nvSpPr>
        <p:spPr>
          <a:xfrm>
            <a:off x="1703945" y="2430319"/>
            <a:ext cx="9157963" cy="2308324"/>
          </a:xfrm>
          <a:prstGeom prst="rect">
            <a:avLst/>
          </a:prstGeom>
        </p:spPr>
        <p:txBody>
          <a:bodyPr wrap="square">
            <a:spAutoFit/>
          </a:bodyPr>
          <a:lstStyle/>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       党内监督是党的建设的重要内容，也是全面从严治党的重要保障。</a:t>
            </a:r>
          </a:p>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       全面从严治党，必须从根本上解决主体责任缺失、监督责任缺位、管党治党宽松软的问题，把强化党内监督作为党的建设重要基础性工程，使监督的制度优势充分释放出来。</a:t>
            </a:r>
          </a:p>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必须继续努力，不断从思想上、政治上、组织上、作风上、制度上防范和解决党内存在的突出矛盾和问题。</a:t>
            </a:r>
          </a:p>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       要有效化解党面临的重大挑战和危险，很重要的一条就是要完善规范、健全制度，扎紧制度的笼子，既使已经发生的突出矛盾和问题得到更加深入有效的解决，又有效防范新的矛盾和问题滋生蔓延、有效防范已经解决的矛盾和问题反弹复发。</a:t>
            </a:r>
          </a:p>
        </p:txBody>
      </p:sp>
      <p:sp>
        <p:nvSpPr>
          <p:cNvPr id="20" name="矩形: 圆角 19"/>
          <p:cNvSpPr/>
          <p:nvPr/>
        </p:nvSpPr>
        <p:spPr>
          <a:xfrm>
            <a:off x="3260305" y="1524204"/>
            <a:ext cx="5671388" cy="755980"/>
          </a:xfrm>
          <a:prstGeom prst="roundRect">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这是解决党内存在突出矛盾和问题的需要</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24" name="矩形: 圆角 23"/>
          <p:cNvSpPr/>
          <p:nvPr/>
        </p:nvSpPr>
        <p:spPr>
          <a:xfrm>
            <a:off x="928473" y="3032488"/>
            <a:ext cx="720000" cy="720000"/>
          </a:xfrm>
          <a:prstGeom prst="roundRect">
            <a:avLst>
              <a:gd name="adj" fmla="val 50000"/>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03</a:t>
            </a:r>
            <a:endParaRPr lang="zh-CN" altLang="en-US" sz="2000" dirty="0">
              <a:solidFill>
                <a:srgbClr val="FFFCE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619157831"/>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3"/>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 presetClass="entr" presetSubtype="8" decel="100000" fill="hold" grpId="0" nodeType="withEffect">
                                  <p:stCondLst>
                                    <p:cond delay="175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0-#ppt_w/2"/>
                                          </p:val>
                                        </p:tav>
                                        <p:tav tm="100000">
                                          <p:val>
                                            <p:strVal val="#ppt_x"/>
                                          </p:val>
                                        </p:tav>
                                      </p:tavLst>
                                    </p:anim>
                                    <p:anim calcmode="lin" valueType="num">
                                      <p:cBhvr additive="base">
                                        <p:cTn id="19" dur="1000" fill="hold"/>
                                        <p:tgtEl>
                                          <p:spTgt spid="24"/>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00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 grpId="0"/>
      <p:bldP spid="3" grpId="1"/>
      <p:bldP spid="6" grpId="0"/>
      <p:bldP spid="20"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方正清刻本悦宋简体" panose="02000000000000000000" pitchFamily="2" charset="-122"/>
                <a:ea typeface="方正清刻本悦宋简体" panose="02000000000000000000" pitchFamily="2" charset="-122"/>
              </a:rPr>
              <a:t>第三部分</a:t>
            </a:r>
          </a:p>
        </p:txBody>
      </p:sp>
      <p:sp>
        <p:nvSpPr>
          <p:cNvPr id="13" name="文本框 12"/>
          <p:cNvSpPr txBox="1"/>
          <p:nvPr/>
        </p:nvSpPr>
        <p:spPr>
          <a:xfrm>
            <a:off x="1119848" y="4035734"/>
            <a:ext cx="9961380" cy="1323439"/>
          </a:xfrm>
          <a:prstGeom prst="rect">
            <a:avLst/>
          </a:prstGeom>
          <a:noFill/>
        </p:spPr>
        <p:txBody>
          <a:bodyPr wrap="none" rtlCol="0">
            <a:spAutoFit/>
          </a:bodyPr>
          <a:lstStyle/>
          <a:p>
            <a:pPr algn="ctr"/>
            <a:r>
              <a:rPr lang="en-US" altLang="zh-CN" sz="40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0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关于新形势下党内政治生活的若干准则</a:t>
            </a:r>
            <a:r>
              <a:rPr lang="en-US" altLang="zh-CN" sz="40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p>
          <a:p>
            <a:pPr algn="ctr"/>
            <a:r>
              <a:rPr lang="zh-CN" altLang="en-US" sz="40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Tree>
    <p:extLst>
      <p:ext uri="{BB962C8B-B14F-4D97-AF65-F5344CB8AC3E}">
        <p14:creationId xmlns:p14="http://schemas.microsoft.com/office/powerpoint/2010/main" val="15502965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4" name="组合 3"/>
          <p:cNvGrpSpPr/>
          <p:nvPr/>
        </p:nvGrpSpPr>
        <p:grpSpPr>
          <a:xfrm>
            <a:off x="1767797" y="161673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75993" y="1797876"/>
              <a:ext cx="1723549" cy="1477328"/>
            </a:xfrm>
            <a:prstGeom prst="rect">
              <a:avLst/>
            </a:prstGeom>
            <a:noFill/>
          </p:spPr>
          <p:txBody>
            <a:bodyPr wrap="none" rtlCol="0">
              <a:spAutoFit/>
            </a:bodyPr>
            <a:lstStyle/>
            <a:p>
              <a:pPr algn="ctr">
                <a:lnSpc>
                  <a:spcPct val="150000"/>
                </a:lnSpc>
              </a:pPr>
              <a:r>
                <a:rPr lang="zh-CN" altLang="en-US" sz="2000" b="1" dirty="0">
                  <a:solidFill>
                    <a:srgbClr val="FFFACD"/>
                  </a:solidFill>
                  <a:latin typeface="微软雅黑" panose="020B0503020204020204" pitchFamily="34" charset="-122"/>
                  <a:ea typeface="微软雅黑" panose="020B0503020204020204" pitchFamily="34" charset="-122"/>
                </a:rPr>
                <a:t>关于新形势下</a:t>
              </a:r>
              <a:endParaRPr lang="en-US" altLang="zh-CN" sz="2000" b="1" dirty="0">
                <a:solidFill>
                  <a:srgbClr val="FFFACD"/>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rgbClr val="FFFACD"/>
                  </a:solidFill>
                  <a:latin typeface="微软雅黑" panose="020B0503020204020204" pitchFamily="34" charset="-122"/>
                  <a:ea typeface="微软雅黑" panose="020B0503020204020204" pitchFamily="34" charset="-122"/>
                </a:rPr>
                <a:t>党内政治生活</a:t>
              </a:r>
              <a:endParaRPr lang="en-US" altLang="zh-CN" sz="2000" b="1" dirty="0">
                <a:solidFill>
                  <a:srgbClr val="FFFACD"/>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rgbClr val="FFFACD"/>
                  </a:solidFill>
                  <a:latin typeface="微软雅黑" panose="020B0503020204020204" pitchFamily="34" charset="-122"/>
                  <a:ea typeface="微软雅黑" panose="020B0503020204020204" pitchFamily="34" charset="-122"/>
                </a:rPr>
                <a:t>的若干准则</a:t>
              </a:r>
              <a:endParaRPr lang="en-US" altLang="zh-CN" sz="2000" b="1" dirty="0">
                <a:solidFill>
                  <a:srgbClr val="FFFACD"/>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auto">
            <a:xfrm>
              <a:off x="2638822" y="3607489"/>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矩形: 圆角 9"/>
          <p:cNvSpPr/>
          <p:nvPr/>
        </p:nvSpPr>
        <p:spPr>
          <a:xfrm>
            <a:off x="4561479" y="1794651"/>
            <a:ext cx="1692000" cy="1118086"/>
          </a:xfrm>
          <a:prstGeom prst="roundRect">
            <a:avLst>
              <a:gd name="adj" fmla="val 86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ACD"/>
                </a:solidFill>
                <a:latin typeface="微软雅黑" panose="020B0503020204020204" pitchFamily="34" charset="-122"/>
                <a:ea typeface="微软雅黑" panose="020B0503020204020204" pitchFamily="34" charset="-122"/>
              </a:rPr>
              <a:t>3</a:t>
            </a:r>
            <a:r>
              <a:rPr lang="zh-CN" altLang="en-US" sz="2400" b="1" dirty="0">
                <a:solidFill>
                  <a:srgbClr val="FFFACD"/>
                </a:solidFill>
                <a:latin typeface="微软雅黑" panose="020B0503020204020204" pitchFamily="34" charset="-122"/>
                <a:ea typeface="微软雅黑" panose="020B0503020204020204" pitchFamily="34" charset="-122"/>
              </a:rPr>
              <a:t>大板块</a:t>
            </a:r>
          </a:p>
        </p:txBody>
      </p:sp>
      <p:sp>
        <p:nvSpPr>
          <p:cNvPr id="22" name="矩形: 圆角 21"/>
          <p:cNvSpPr/>
          <p:nvPr/>
        </p:nvSpPr>
        <p:spPr>
          <a:xfrm>
            <a:off x="4561479" y="3392488"/>
            <a:ext cx="1692000" cy="1122335"/>
          </a:xfrm>
          <a:prstGeom prst="roundRect">
            <a:avLst>
              <a:gd name="adj" fmla="val 7229"/>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ACD"/>
                </a:solidFill>
                <a:latin typeface="微软雅黑" panose="020B0503020204020204" pitchFamily="34" charset="-122"/>
                <a:ea typeface="微软雅黑" panose="020B0503020204020204" pitchFamily="34" charset="-122"/>
              </a:rPr>
              <a:t>12</a:t>
            </a:r>
            <a:r>
              <a:rPr lang="zh-CN" altLang="en-US" sz="2400" b="1" dirty="0">
                <a:solidFill>
                  <a:srgbClr val="FFFACD"/>
                </a:solidFill>
                <a:latin typeface="微软雅黑" panose="020B0503020204020204" pitchFamily="34" charset="-122"/>
                <a:ea typeface="微软雅黑" panose="020B0503020204020204" pitchFamily="34" charset="-122"/>
              </a:rPr>
              <a:t>个部分</a:t>
            </a:r>
          </a:p>
        </p:txBody>
      </p:sp>
      <p:sp>
        <p:nvSpPr>
          <p:cNvPr id="11" name="矩形 10"/>
          <p:cNvSpPr/>
          <p:nvPr/>
        </p:nvSpPr>
        <p:spPr>
          <a:xfrm>
            <a:off x="7584728" y="1620986"/>
            <a:ext cx="3560618" cy="923330"/>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第一部分序言</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，属于总论，阐述党内政治生活的重大作用和历史经验、存在的突出问题等。</a:t>
            </a:r>
            <a:endPar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sp>
        <p:nvSpPr>
          <p:cNvPr id="28" name="矩形 27"/>
          <p:cNvSpPr/>
          <p:nvPr/>
        </p:nvSpPr>
        <p:spPr>
          <a:xfrm>
            <a:off x="7584728" y="2693072"/>
            <a:ext cx="3560618" cy="923330"/>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第二部分分论</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，是主体部分，围绕坚定理想信念、坚持党的基本路线等</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12</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个方面作具体规定。</a:t>
            </a:r>
            <a:endPar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sp>
        <p:nvSpPr>
          <p:cNvPr id="29" name="矩形 28"/>
          <p:cNvSpPr/>
          <p:nvPr/>
        </p:nvSpPr>
        <p:spPr>
          <a:xfrm>
            <a:off x="7584728" y="3765158"/>
            <a:ext cx="3560618" cy="923330"/>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第三部分结束语</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，主要讲加强组织领导和督促检查、高级干部带头示范，确保各项任务落到实处。</a:t>
            </a:r>
            <a:endPar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sp>
        <p:nvSpPr>
          <p:cNvPr id="14" name="矩形: 圆角 13"/>
          <p:cNvSpPr/>
          <p:nvPr/>
        </p:nvSpPr>
        <p:spPr>
          <a:xfrm>
            <a:off x="6712754" y="1794651"/>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1</a:t>
            </a:r>
            <a:endParaRPr lang="zh-CN" altLang="en-US" dirty="0">
              <a:solidFill>
                <a:srgbClr val="FFFACD"/>
              </a:solidFill>
              <a:latin typeface="Impact" panose="020B0806030902050204" pitchFamily="34" charset="0"/>
            </a:endParaRPr>
          </a:p>
        </p:txBody>
      </p:sp>
      <p:sp>
        <p:nvSpPr>
          <p:cNvPr id="32" name="矩形: 圆角 31"/>
          <p:cNvSpPr/>
          <p:nvPr/>
        </p:nvSpPr>
        <p:spPr>
          <a:xfrm>
            <a:off x="6712754" y="3938823"/>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3</a:t>
            </a:r>
            <a:endParaRPr lang="zh-CN" altLang="en-US" dirty="0">
              <a:solidFill>
                <a:srgbClr val="FFFACD"/>
              </a:solidFill>
              <a:latin typeface="Impact" panose="020B0806030902050204" pitchFamily="34" charset="0"/>
            </a:endParaRPr>
          </a:p>
        </p:txBody>
      </p:sp>
      <p:sp>
        <p:nvSpPr>
          <p:cNvPr id="33" name="矩形: 圆角 32"/>
          <p:cNvSpPr/>
          <p:nvPr/>
        </p:nvSpPr>
        <p:spPr>
          <a:xfrm>
            <a:off x="6712754" y="2858652"/>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2</a:t>
            </a:r>
            <a:endParaRPr lang="zh-CN" altLang="en-US" dirty="0">
              <a:solidFill>
                <a:srgbClr val="FFFACD"/>
              </a:solidFill>
              <a:latin typeface="Impact" panose="020B0806030902050204" pitchFamily="34" charset="0"/>
            </a:endParaRPr>
          </a:p>
        </p:txBody>
      </p:sp>
    </p:spTree>
    <p:extLst>
      <p:ext uri="{BB962C8B-B14F-4D97-AF65-F5344CB8AC3E}">
        <p14:creationId xmlns:p14="http://schemas.microsoft.com/office/powerpoint/2010/main" val="260243651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3"/>
                                        </p:tgtEl>
                                        <p:attrNameLst>
                                          <p:attrName>ppt_x</p:attrName>
                                          <p:attrName>ppt_y</p:attrName>
                                        </p:attrNameLst>
                                      </p:cBhvr>
                                      <p:rCtr x="7253" y="-23"/>
                                    </p:animMotion>
                                  </p:childTnLst>
                                </p:cTn>
                              </p:par>
                              <p:par>
                                <p:cTn id="10" presetID="42" presetClass="entr" presetSubtype="0" fill="hold" nodeType="withEffect">
                                  <p:stCondLst>
                                    <p:cond delay="1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12" presetClass="entr" presetSubtype="8" fill="hold" grpId="0" nodeType="withEffect">
                                  <p:stCondLst>
                                    <p:cond delay="2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right)">
                                      <p:cBhvr>
                                        <p:cTn id="18" dur="500"/>
                                        <p:tgtEl>
                                          <p:spTgt spid="10"/>
                                        </p:tgtEl>
                                      </p:cBhvr>
                                    </p:animEffect>
                                  </p:childTnLst>
                                </p:cTn>
                              </p:par>
                              <p:par>
                                <p:cTn id="19" presetID="12" presetClass="entr" presetSubtype="8" fill="hold" grpId="0" nodeType="withEffect">
                                  <p:stCondLst>
                                    <p:cond delay="2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ppt_x</p:attrName>
                                        </p:attrNameLst>
                                      </p:cBhvr>
                                      <p:tavLst>
                                        <p:tav tm="0">
                                          <p:val>
                                            <p:strVal val="#ppt_x-#ppt_w*1.125000"/>
                                          </p:val>
                                        </p:tav>
                                        <p:tav tm="100000">
                                          <p:val>
                                            <p:strVal val="#ppt_x"/>
                                          </p:val>
                                        </p:tav>
                                      </p:tavLst>
                                    </p:anim>
                                    <p:animEffect transition="in" filter="wipe(right)">
                                      <p:cBhvr>
                                        <p:cTn id="22" dur="500"/>
                                        <p:tgtEl>
                                          <p:spTgt spid="22"/>
                                        </p:tgtEl>
                                      </p:cBhvr>
                                    </p:animEffect>
                                  </p:childTnLst>
                                </p:cTn>
                              </p:par>
                              <p:par>
                                <p:cTn id="23" presetID="2" presetClass="entr" presetSubtype="2" decel="100000" fill="hold" grpId="0" nodeType="withEffect">
                                  <p:stCondLst>
                                    <p:cond delay="27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1+#ppt_w/2"/>
                                          </p:val>
                                        </p:tav>
                                        <p:tav tm="100000">
                                          <p:val>
                                            <p:strVal val="#ppt_x"/>
                                          </p:val>
                                        </p:tav>
                                      </p:tavLst>
                                    </p:anim>
                                    <p:anim calcmode="lin" valueType="num">
                                      <p:cBhvr additive="base">
                                        <p:cTn id="26" dur="10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75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1000" fill="hold"/>
                                        <p:tgtEl>
                                          <p:spTgt spid="33"/>
                                        </p:tgtEl>
                                        <p:attrNameLst>
                                          <p:attrName>ppt_x</p:attrName>
                                        </p:attrNameLst>
                                      </p:cBhvr>
                                      <p:tavLst>
                                        <p:tav tm="0">
                                          <p:val>
                                            <p:strVal val="1+#ppt_w/2"/>
                                          </p:val>
                                        </p:tav>
                                        <p:tav tm="100000">
                                          <p:val>
                                            <p:strVal val="#ppt_x"/>
                                          </p:val>
                                        </p:tav>
                                      </p:tavLst>
                                    </p:anim>
                                    <p:anim calcmode="lin" valueType="num">
                                      <p:cBhvr additive="base">
                                        <p:cTn id="30" dur="1000" fill="hold"/>
                                        <p:tgtEl>
                                          <p:spTgt spid="33"/>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75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1000" fill="hold"/>
                                        <p:tgtEl>
                                          <p:spTgt spid="32"/>
                                        </p:tgtEl>
                                        <p:attrNameLst>
                                          <p:attrName>ppt_x</p:attrName>
                                        </p:attrNameLst>
                                      </p:cBhvr>
                                      <p:tavLst>
                                        <p:tav tm="0">
                                          <p:val>
                                            <p:strVal val="1+#ppt_w/2"/>
                                          </p:val>
                                        </p:tav>
                                        <p:tav tm="100000">
                                          <p:val>
                                            <p:strVal val="#ppt_x"/>
                                          </p:val>
                                        </p:tav>
                                      </p:tavLst>
                                    </p:anim>
                                    <p:anim calcmode="lin" valueType="num">
                                      <p:cBhvr additive="base">
                                        <p:cTn id="34" dur="1000" fill="hold"/>
                                        <p:tgtEl>
                                          <p:spTgt spid="32"/>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375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750"/>
                                        <p:tgtEl>
                                          <p:spTgt spid="11"/>
                                        </p:tgtEl>
                                      </p:cBhvr>
                                    </p:animEffect>
                                  </p:childTnLst>
                                </p:cTn>
                              </p:par>
                              <p:par>
                                <p:cTn id="38" presetID="22" presetClass="entr" presetSubtype="1" fill="hold" grpId="0" nodeType="withEffect">
                                  <p:stCondLst>
                                    <p:cond delay="375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750"/>
                                        <p:tgtEl>
                                          <p:spTgt spid="28"/>
                                        </p:tgtEl>
                                      </p:cBhvr>
                                    </p:animEffect>
                                  </p:childTnLst>
                                </p:cTn>
                              </p:par>
                              <p:par>
                                <p:cTn id="41" presetID="22" presetClass="entr" presetSubtype="1" fill="hold" grpId="0" nodeType="withEffect">
                                  <p:stCondLst>
                                    <p:cond delay="375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animBg="1"/>
      <p:bldP spid="22" grpId="0" animBg="1"/>
      <p:bldP spid="11" grpId="0"/>
      <p:bldP spid="28" grpId="0"/>
      <p:bldP spid="29" grpId="0"/>
      <p:bldP spid="14" grpId="0" animBg="1"/>
      <p:bldP spid="32"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9" name="矩形: 圆角 8"/>
          <p:cNvSpPr/>
          <p:nvPr/>
        </p:nvSpPr>
        <p:spPr>
          <a:xfrm>
            <a:off x="4530436" y="1551710"/>
            <a:ext cx="4253345" cy="540000"/>
          </a:xfrm>
          <a:prstGeom prst="roundRect">
            <a:avLst/>
          </a:prstGeom>
          <a:gradFill>
            <a:gsLst>
              <a:gs pos="75000">
                <a:srgbClr val="C00000"/>
              </a:gs>
              <a:gs pos="2500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党内政治生活重大作用</a:t>
            </a:r>
          </a:p>
        </p:txBody>
      </p:sp>
      <p:sp>
        <p:nvSpPr>
          <p:cNvPr id="10" name="矩形 9"/>
          <p:cNvSpPr/>
          <p:nvPr/>
        </p:nvSpPr>
        <p:spPr>
          <a:xfrm>
            <a:off x="4530436" y="2164355"/>
            <a:ext cx="6276109" cy="646331"/>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要管党必须从党内政治生活管起，从严治党必须从党内政治生活严起。</a:t>
            </a:r>
            <a:endParaRPr lang="zh-CN" altLang="en-US" dirty="0">
              <a:gradFill>
                <a:gsLst>
                  <a:gs pos="75000">
                    <a:srgbClr val="C00000"/>
                  </a:gs>
                  <a:gs pos="25000">
                    <a:srgbClr val="FF0000"/>
                  </a:gs>
                </a:gsLst>
                <a:lin ang="2700000" scaled="0"/>
              </a:gradFill>
            </a:endParaRPr>
          </a:p>
        </p:txBody>
      </p:sp>
      <p:sp>
        <p:nvSpPr>
          <p:cNvPr id="11" name="矩形 10"/>
          <p:cNvSpPr/>
          <p:nvPr/>
        </p:nvSpPr>
        <p:spPr>
          <a:xfrm>
            <a:off x="4530436" y="3704330"/>
            <a:ext cx="6539346" cy="1200329"/>
          </a:xfrm>
          <a:prstGeom prst="rect">
            <a:avLst/>
          </a:prstGeom>
        </p:spPr>
        <p:txBody>
          <a:bodyPr wrap="square">
            <a:spAutoFit/>
          </a:bodyPr>
          <a:lstStyle/>
          <a:p>
            <a:r>
              <a:rPr lang="en-US" altLang="zh-CN"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1980</a:t>
            </a:r>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年，党的十一届五中全会深刻总结历史经验特别是“文化大革命”的教训，制定了</a:t>
            </a:r>
            <a:r>
              <a:rPr lang="en-US" altLang="zh-CN"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a:t>
            </a:r>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关于党内政治生活的若干准则</a:t>
            </a:r>
            <a:r>
              <a:rPr lang="en-US" altLang="zh-CN"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a:t>
            </a:r>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，为拨乱反正、恢复和健全党内政治生活、推进党的建设发挥了重要作用，其主要原则和规定今天依然适用，要继续坚持。</a:t>
            </a:r>
            <a:endParaRPr lang="zh-CN" altLang="en-US" dirty="0">
              <a:gradFill>
                <a:gsLst>
                  <a:gs pos="75000">
                    <a:srgbClr val="C00000"/>
                  </a:gs>
                  <a:gs pos="25000">
                    <a:srgbClr val="FF0000"/>
                  </a:gs>
                </a:gsLst>
                <a:lin ang="2700000" scaled="0"/>
              </a:gradFill>
            </a:endParaRPr>
          </a:p>
        </p:txBody>
      </p:sp>
      <p:sp>
        <p:nvSpPr>
          <p:cNvPr id="12" name="矩形: 圆角 11"/>
          <p:cNvSpPr/>
          <p:nvPr/>
        </p:nvSpPr>
        <p:spPr>
          <a:xfrm>
            <a:off x="4530436" y="2987508"/>
            <a:ext cx="4253345" cy="540000"/>
          </a:xfrm>
          <a:prstGeom prst="roundRect">
            <a:avLst/>
          </a:prstGeom>
          <a:gradFill>
            <a:gsLst>
              <a:gs pos="75000">
                <a:srgbClr val="C00000"/>
              </a:gs>
              <a:gs pos="2500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党内政治生活历史经验</a:t>
            </a:r>
          </a:p>
        </p:txBody>
      </p:sp>
      <p:grpSp>
        <p:nvGrpSpPr>
          <p:cNvPr id="19" name="组合 18"/>
          <p:cNvGrpSpPr/>
          <p:nvPr/>
        </p:nvGrpSpPr>
        <p:grpSpPr>
          <a:xfrm>
            <a:off x="1658625" y="1658058"/>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第一部分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序言</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54037240"/>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0-#ppt_w/2"/>
                                          </p:val>
                                        </p:tav>
                                        <p:tav tm="100000">
                                          <p:val>
                                            <p:strVal val="#ppt_x"/>
                                          </p:val>
                                        </p:tav>
                                      </p:tavLst>
                                    </p:anim>
                                    <p:anim calcmode="lin" valueType="num">
                                      <p:cBhvr additive="base">
                                        <p:cTn id="13" dur="1000" fill="hold"/>
                                        <p:tgtEl>
                                          <p:spTgt spid="19"/>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225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750"/>
                                        <p:tgtEl>
                                          <p:spTgt spid="9"/>
                                        </p:tgtEl>
                                      </p:cBhvr>
                                    </p:animEffect>
                                  </p:childTnLst>
                                </p:cTn>
                              </p:par>
                              <p:par>
                                <p:cTn id="17" presetID="12" presetClass="entr" presetSubtype="4" fill="hold" grpId="0" nodeType="withEffect">
                                  <p:stCondLst>
                                    <p:cond delay="2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p:tgtEl>
                                          <p:spTgt spid="10"/>
                                        </p:tgtEl>
                                        <p:attrNameLst>
                                          <p:attrName>ppt_y</p:attrName>
                                        </p:attrNameLst>
                                      </p:cBhvr>
                                      <p:tavLst>
                                        <p:tav tm="0">
                                          <p:val>
                                            <p:strVal val="#ppt_y+#ppt_h*1.125000"/>
                                          </p:val>
                                        </p:tav>
                                        <p:tav tm="100000">
                                          <p:val>
                                            <p:strVal val="#ppt_y"/>
                                          </p:val>
                                        </p:tav>
                                      </p:tavLst>
                                    </p:anim>
                                    <p:animEffect transition="in" filter="wipe(up)">
                                      <p:cBhvr>
                                        <p:cTn id="20" dur="750"/>
                                        <p:tgtEl>
                                          <p:spTgt spid="10"/>
                                        </p:tgtEl>
                                      </p:cBhvr>
                                    </p:animEffect>
                                  </p:childTnLst>
                                </p:cTn>
                              </p:par>
                              <p:par>
                                <p:cTn id="21" presetID="22" presetClass="entr" presetSubtype="8" fill="hold" grpId="0" nodeType="withEffect">
                                  <p:stCondLst>
                                    <p:cond delay="350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par>
                                <p:cTn id="24" presetID="12" presetClass="entr" presetSubtype="4" fill="hold" grpId="0" nodeType="withEffect">
                                  <p:stCondLst>
                                    <p:cond delay="40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750"/>
                                        <p:tgtEl>
                                          <p:spTgt spid="11"/>
                                        </p:tgtEl>
                                        <p:attrNameLst>
                                          <p:attrName>ppt_y</p:attrName>
                                        </p:attrNameLst>
                                      </p:cBhvr>
                                      <p:tavLst>
                                        <p:tav tm="0">
                                          <p:val>
                                            <p:strVal val="#ppt_y+#ppt_h*1.125000"/>
                                          </p:val>
                                        </p:tav>
                                        <p:tav tm="100000">
                                          <p:val>
                                            <p:strVal val="#ppt_y"/>
                                          </p:val>
                                        </p:tav>
                                      </p:tavLst>
                                    </p:anim>
                                    <p:animEffect transition="in" filter="wipe(up)">
                                      <p:cBhvr>
                                        <p:cTn id="2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animBg="1"/>
      <p:bldP spid="10" grpId="0"/>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9" name="矩形: 圆角 8"/>
          <p:cNvSpPr/>
          <p:nvPr/>
        </p:nvSpPr>
        <p:spPr>
          <a:xfrm>
            <a:off x="1515068" y="1503205"/>
            <a:ext cx="4641272" cy="953087"/>
          </a:xfrm>
          <a:prstGeom prst="roundRect">
            <a:avLst>
              <a:gd name="adj" fmla="val 0"/>
            </a:avLst>
          </a:prstGeom>
          <a:gradFill>
            <a:gsLst>
              <a:gs pos="75000">
                <a:srgbClr val="C00000"/>
              </a:gs>
              <a:gs pos="25000">
                <a:srgbClr val="FF0000"/>
              </a:gs>
            </a:gsLst>
            <a:lin ang="2700000" scaled="0"/>
          </a:gradFill>
          <a:ln>
            <a:gradFill>
              <a:gsLst>
                <a:gs pos="0">
                  <a:srgbClr val="FF0000"/>
                </a:gs>
                <a:gs pos="100000">
                  <a:srgbClr val="C0000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FCE1"/>
                </a:solidFill>
                <a:latin typeface="微软雅黑" panose="020B0503020204020204" pitchFamily="34" charset="-122"/>
                <a:ea typeface="微软雅黑" panose="020B0503020204020204" pitchFamily="34" charset="-122"/>
              </a:rPr>
              <a:t>            党内政治生活</a:t>
            </a:r>
            <a:endParaRPr lang="en-US" altLang="zh-CN" sz="2400" b="1" dirty="0">
              <a:solidFill>
                <a:srgbClr val="FFFCE1"/>
              </a:solidFill>
              <a:latin typeface="微软雅黑" panose="020B0503020204020204" pitchFamily="34" charset="-122"/>
              <a:ea typeface="微软雅黑" panose="020B0503020204020204" pitchFamily="34" charset="-122"/>
            </a:endParaRPr>
          </a:p>
          <a:p>
            <a:r>
              <a:rPr lang="zh-CN" altLang="en-US" sz="2400" b="1" dirty="0">
                <a:solidFill>
                  <a:srgbClr val="FFFCE1"/>
                </a:solidFill>
                <a:latin typeface="微软雅黑" panose="020B0503020204020204" pitchFamily="34" charset="-122"/>
                <a:ea typeface="微软雅黑" panose="020B0503020204020204" pitchFamily="34" charset="-122"/>
              </a:rPr>
              <a:t>          的一些突出问题</a:t>
            </a:r>
          </a:p>
        </p:txBody>
      </p:sp>
      <p:sp>
        <p:nvSpPr>
          <p:cNvPr id="13" name="矩形: 圆角 12"/>
          <p:cNvSpPr/>
          <p:nvPr/>
        </p:nvSpPr>
        <p:spPr>
          <a:xfrm>
            <a:off x="6156339" y="1503205"/>
            <a:ext cx="5110347" cy="953087"/>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endParaRPr>
          </a:p>
        </p:txBody>
      </p:sp>
      <p:sp>
        <p:nvSpPr>
          <p:cNvPr id="21" name="矩形 20"/>
          <p:cNvSpPr/>
          <p:nvPr/>
        </p:nvSpPr>
        <p:spPr>
          <a:xfrm>
            <a:off x="4040250" y="2720555"/>
            <a:ext cx="4232177" cy="400110"/>
          </a:xfrm>
          <a:prstGeom prst="rect">
            <a:avLst/>
          </a:prstGeom>
        </p:spPr>
        <p:txBody>
          <a:bodyPr wrap="square">
            <a:spAutoFit/>
          </a:bodyPr>
          <a:lstStyle/>
          <a:p>
            <a:pPr algn="ctr"/>
            <a:r>
              <a:rPr lang="zh-CN" altLang="en-US" sz="2000" b="1"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在一些党员、干部包括高级干部中：</a:t>
            </a:r>
          </a:p>
        </p:txBody>
      </p:sp>
      <p:grpSp>
        <p:nvGrpSpPr>
          <p:cNvPr id="23" name="组合 22"/>
          <p:cNvGrpSpPr/>
          <p:nvPr/>
        </p:nvGrpSpPr>
        <p:grpSpPr>
          <a:xfrm>
            <a:off x="5425754" y="1259747"/>
            <a:ext cx="1440873" cy="1440000"/>
            <a:chOff x="5684069" y="1495274"/>
            <a:chExt cx="1440873" cy="1440000"/>
          </a:xfrm>
        </p:grpSpPr>
        <p:sp>
          <p:nvSpPr>
            <p:cNvPr id="20" name="矩形: 圆角 19"/>
            <p:cNvSpPr/>
            <p:nvPr/>
          </p:nvSpPr>
          <p:spPr>
            <a:xfrm>
              <a:off x="5684069" y="1495274"/>
              <a:ext cx="1440873" cy="1440000"/>
            </a:xfrm>
            <a:prstGeom prst="roundRect">
              <a:avLst>
                <a:gd name="adj" fmla="val 50000"/>
              </a:avLst>
            </a:prstGeom>
            <a:gradFill>
              <a:gsLst>
                <a:gs pos="100000">
                  <a:srgbClr val="FF0000"/>
                </a:gs>
                <a:gs pos="0">
                  <a:srgbClr val="C00000"/>
                </a:gs>
              </a:gsLst>
              <a:lin ang="0" scaled="0"/>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9"/>
            <p:cNvSpPr>
              <a:spLocks/>
            </p:cNvSpPr>
            <p:nvPr/>
          </p:nvSpPr>
          <p:spPr bwMode="auto">
            <a:xfrm>
              <a:off x="6005560" y="188959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1515067" y="3230573"/>
            <a:ext cx="3103417" cy="1903660"/>
            <a:chOff x="1773382" y="3466100"/>
            <a:chExt cx="3103417" cy="1903660"/>
          </a:xfrm>
        </p:grpSpPr>
        <p:grpSp>
          <p:nvGrpSpPr>
            <p:cNvPr id="41" name="组合 40"/>
            <p:cNvGrpSpPr/>
            <p:nvPr/>
          </p:nvGrpSpPr>
          <p:grpSpPr>
            <a:xfrm>
              <a:off x="1773382" y="3466100"/>
              <a:ext cx="3103417" cy="1903660"/>
              <a:chOff x="1773382" y="3466100"/>
              <a:chExt cx="3103417" cy="1903660"/>
            </a:xfrm>
          </p:grpSpPr>
          <p:sp>
            <p:nvSpPr>
              <p:cNvPr id="37" name="矩形: 圆角 36"/>
              <p:cNvSpPr/>
              <p:nvPr/>
            </p:nvSpPr>
            <p:spPr>
              <a:xfrm>
                <a:off x="1773382" y="3466100"/>
                <a:ext cx="3103417" cy="153769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1958726" y="3600007"/>
                <a:ext cx="2729344" cy="1077218"/>
              </a:xfrm>
              <a:prstGeom prst="rect">
                <a:avLst/>
              </a:prstGeom>
            </p:spPr>
            <p:txBody>
              <a:bodyPr wrap="square">
                <a:spAutoFit/>
              </a:bodyPr>
              <a:lstStyle/>
              <a:p>
                <a:r>
                  <a:rPr lang="zh-CN" altLang="en-US" sz="1600" dirty="0">
                    <a:solidFill>
                      <a:srgbClr val="FFFCE1"/>
                    </a:solidFill>
                    <a:latin typeface="微软雅黑" panose="020B0503020204020204" pitchFamily="34" charset="-122"/>
                    <a:ea typeface="微软雅黑" panose="020B0503020204020204" pitchFamily="34" charset="-122"/>
                  </a:rPr>
                  <a:t>理想信念不坚定、对党不忠诚、纪律松弛、脱离群众、独断专行、弄虚作假、庸懒无为</a:t>
                </a:r>
              </a:p>
            </p:txBody>
          </p:sp>
          <p:sp>
            <p:nvSpPr>
              <p:cNvPr id="29" name="椭圆 28"/>
              <p:cNvSpPr/>
              <p:nvPr/>
            </p:nvSpPr>
            <p:spPr>
              <a:xfrm>
                <a:off x="2963398" y="4649760"/>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54" name="文本框 53"/>
            <p:cNvSpPr txBox="1"/>
            <p:nvPr/>
          </p:nvSpPr>
          <p:spPr>
            <a:xfrm>
              <a:off x="3182173" y="4808529"/>
              <a:ext cx="282450"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1</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56" name="组合 55"/>
          <p:cNvGrpSpPr/>
          <p:nvPr/>
        </p:nvGrpSpPr>
        <p:grpSpPr>
          <a:xfrm>
            <a:off x="8163269" y="3230573"/>
            <a:ext cx="3103417" cy="1903660"/>
            <a:chOff x="1773382" y="3466100"/>
            <a:chExt cx="3103417" cy="1903660"/>
          </a:xfrm>
        </p:grpSpPr>
        <p:grpSp>
          <p:nvGrpSpPr>
            <p:cNvPr id="57" name="组合 56"/>
            <p:cNvGrpSpPr/>
            <p:nvPr/>
          </p:nvGrpSpPr>
          <p:grpSpPr>
            <a:xfrm>
              <a:off x="1773382" y="3466100"/>
              <a:ext cx="3103417" cy="1903660"/>
              <a:chOff x="1773382" y="3466100"/>
              <a:chExt cx="3103417" cy="1903660"/>
            </a:xfrm>
          </p:grpSpPr>
          <p:sp>
            <p:nvSpPr>
              <p:cNvPr id="59" name="矩形: 圆角 58"/>
              <p:cNvSpPr/>
              <p:nvPr/>
            </p:nvSpPr>
            <p:spPr>
              <a:xfrm>
                <a:off x="1773382" y="3466100"/>
                <a:ext cx="3103417" cy="153769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60" name="矩形 59"/>
              <p:cNvSpPr/>
              <p:nvPr/>
            </p:nvSpPr>
            <p:spPr>
              <a:xfrm>
                <a:off x="1958726" y="3765543"/>
                <a:ext cx="2729344" cy="584775"/>
              </a:xfrm>
              <a:prstGeom prst="rect">
                <a:avLst/>
              </a:prstGeom>
            </p:spPr>
            <p:txBody>
              <a:bodyPr wrap="square">
                <a:spAutoFit/>
              </a:bodyPr>
              <a:lstStyle/>
              <a:p>
                <a:r>
                  <a:rPr lang="zh-CN" altLang="en-US" sz="1600" dirty="0">
                    <a:solidFill>
                      <a:srgbClr val="FFFCE1"/>
                    </a:solidFill>
                    <a:latin typeface="微软雅黑" panose="020B0503020204020204" pitchFamily="34" charset="-122"/>
                    <a:ea typeface="微软雅黑" panose="020B0503020204020204" pitchFamily="34" charset="-122"/>
                  </a:rPr>
                  <a:t>形式主义、官僚主义、享乐主义和奢靡之风问题突出</a:t>
                </a:r>
              </a:p>
            </p:txBody>
          </p:sp>
          <p:sp>
            <p:nvSpPr>
              <p:cNvPr id="61" name="椭圆 60"/>
              <p:cNvSpPr/>
              <p:nvPr/>
            </p:nvSpPr>
            <p:spPr>
              <a:xfrm>
                <a:off x="2963398" y="4649760"/>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58" name="文本框 57"/>
            <p:cNvSpPr txBox="1"/>
            <p:nvPr/>
          </p:nvSpPr>
          <p:spPr>
            <a:xfrm>
              <a:off x="3182173" y="4808529"/>
              <a:ext cx="320922"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3</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62" name="组合 61"/>
          <p:cNvGrpSpPr/>
          <p:nvPr/>
        </p:nvGrpSpPr>
        <p:grpSpPr>
          <a:xfrm>
            <a:off x="4837692" y="3230573"/>
            <a:ext cx="3103417" cy="1903660"/>
            <a:chOff x="1773382" y="3466100"/>
            <a:chExt cx="3103417" cy="1903660"/>
          </a:xfrm>
        </p:grpSpPr>
        <p:grpSp>
          <p:nvGrpSpPr>
            <p:cNvPr id="63" name="组合 62"/>
            <p:cNvGrpSpPr/>
            <p:nvPr/>
          </p:nvGrpSpPr>
          <p:grpSpPr>
            <a:xfrm>
              <a:off x="1773382" y="3466100"/>
              <a:ext cx="3103417" cy="1903660"/>
              <a:chOff x="1773382" y="3466100"/>
              <a:chExt cx="3103417" cy="1903660"/>
            </a:xfrm>
          </p:grpSpPr>
          <p:sp>
            <p:nvSpPr>
              <p:cNvPr id="65" name="矩形: 圆角 64"/>
              <p:cNvSpPr/>
              <p:nvPr/>
            </p:nvSpPr>
            <p:spPr>
              <a:xfrm>
                <a:off x="1773382" y="3466100"/>
                <a:ext cx="3103417" cy="153769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66" name="矩形 65"/>
              <p:cNvSpPr/>
              <p:nvPr/>
            </p:nvSpPr>
            <p:spPr>
              <a:xfrm>
                <a:off x="1958726" y="3600007"/>
                <a:ext cx="2729344" cy="1077218"/>
              </a:xfrm>
              <a:prstGeom prst="rect">
                <a:avLst/>
              </a:prstGeom>
            </p:spPr>
            <p:txBody>
              <a:bodyPr wrap="square">
                <a:spAutoFit/>
              </a:bodyPr>
              <a:lstStyle/>
              <a:p>
                <a:r>
                  <a:rPr lang="zh-CN" altLang="en-US" sz="1600" dirty="0">
                    <a:solidFill>
                      <a:srgbClr val="FFFCE1"/>
                    </a:solidFill>
                    <a:latin typeface="微软雅黑" panose="020B0503020204020204" pitchFamily="34" charset="-122"/>
                    <a:ea typeface="微软雅黑" panose="020B0503020204020204" pitchFamily="34" charset="-122"/>
                  </a:rPr>
                  <a:t>个人主义、分散主义、自由主义、好人主义、宗派主义、山头主义、拜金主义不同程度存在</a:t>
                </a:r>
              </a:p>
            </p:txBody>
          </p:sp>
          <p:sp>
            <p:nvSpPr>
              <p:cNvPr id="67" name="椭圆 66"/>
              <p:cNvSpPr/>
              <p:nvPr/>
            </p:nvSpPr>
            <p:spPr>
              <a:xfrm>
                <a:off x="2963398" y="4649760"/>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64" name="文本框 63"/>
            <p:cNvSpPr txBox="1"/>
            <p:nvPr/>
          </p:nvSpPr>
          <p:spPr>
            <a:xfrm>
              <a:off x="3182173" y="4808529"/>
              <a:ext cx="312906"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2</a:t>
              </a:r>
              <a:endParaRPr lang="zh-CN" altLang="en-US" sz="2000" dirty="0">
                <a:solidFill>
                  <a:srgbClr val="FFFCE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194327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53" presetClass="entr" presetSubtype="16" fill="hold" nodeType="withEffect">
                                  <p:stCondLst>
                                    <p:cond delay="125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ppt_w</p:attrName>
                                        </p:attrNameLst>
                                      </p:cBhvr>
                                      <p:tavLst>
                                        <p:tav tm="0">
                                          <p:val>
                                            <p:fltVal val="0"/>
                                          </p:val>
                                        </p:tav>
                                        <p:tav tm="100000">
                                          <p:val>
                                            <p:strVal val="#ppt_w"/>
                                          </p:val>
                                        </p:tav>
                                      </p:tavLst>
                                    </p:anim>
                                    <p:anim calcmode="lin" valueType="num">
                                      <p:cBhvr>
                                        <p:cTn id="13" dur="1000" fill="hold"/>
                                        <p:tgtEl>
                                          <p:spTgt spid="23"/>
                                        </p:tgtEl>
                                        <p:attrNameLst>
                                          <p:attrName>ppt_h</p:attrName>
                                        </p:attrNameLst>
                                      </p:cBhvr>
                                      <p:tavLst>
                                        <p:tav tm="0">
                                          <p:val>
                                            <p:fltVal val="0"/>
                                          </p:val>
                                        </p:tav>
                                        <p:tav tm="100000">
                                          <p:val>
                                            <p:strVal val="#ppt_h"/>
                                          </p:val>
                                        </p:tav>
                                      </p:tavLst>
                                    </p:anim>
                                    <p:animEffect transition="in" filter="fade">
                                      <p:cBhvr>
                                        <p:cTn id="14" dur="1000"/>
                                        <p:tgtEl>
                                          <p:spTgt spid="23"/>
                                        </p:tgtEl>
                                      </p:cBhvr>
                                    </p:animEffect>
                                  </p:childTnLst>
                                </p:cTn>
                              </p:par>
                              <p:par>
                                <p:cTn id="15" presetID="22" presetClass="entr" presetSubtype="2" fill="hold" grpId="0" nodeType="withEffect">
                                  <p:stCondLst>
                                    <p:cond delay="225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750"/>
                                        <p:tgtEl>
                                          <p:spTgt spid="9"/>
                                        </p:tgtEl>
                                      </p:cBhvr>
                                    </p:animEffect>
                                  </p:childTnLst>
                                </p:cTn>
                              </p:par>
                              <p:par>
                                <p:cTn id="18" presetID="22" presetClass="entr" presetSubtype="8" fill="hold" grpId="0" nodeType="withEffect">
                                  <p:stCondLst>
                                    <p:cond delay="225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750"/>
                                        <p:tgtEl>
                                          <p:spTgt spid="13"/>
                                        </p:tgtEl>
                                      </p:cBhvr>
                                    </p:animEffect>
                                  </p:childTnLst>
                                </p:cTn>
                              </p:par>
                              <p:par>
                                <p:cTn id="21" presetID="16" presetClass="entr" presetSubtype="21" fill="hold" grpId="0" nodeType="withEffect">
                                  <p:stCondLst>
                                    <p:cond delay="300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par>
                                <p:cTn id="24" presetID="2" presetClass="entr" presetSubtype="4" decel="100000" fill="hold" nodeType="withEffect">
                                  <p:stCondLst>
                                    <p:cond delay="350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1000" fill="hold"/>
                                        <p:tgtEl>
                                          <p:spTgt spid="55"/>
                                        </p:tgtEl>
                                        <p:attrNameLst>
                                          <p:attrName>ppt_x</p:attrName>
                                        </p:attrNameLst>
                                      </p:cBhvr>
                                      <p:tavLst>
                                        <p:tav tm="0">
                                          <p:val>
                                            <p:strVal val="#ppt_x"/>
                                          </p:val>
                                        </p:tav>
                                        <p:tav tm="100000">
                                          <p:val>
                                            <p:strVal val="#ppt_x"/>
                                          </p:val>
                                        </p:tav>
                                      </p:tavLst>
                                    </p:anim>
                                    <p:anim calcmode="lin" valueType="num">
                                      <p:cBhvr additive="base">
                                        <p:cTn id="27" dur="1000" fill="hold"/>
                                        <p:tgtEl>
                                          <p:spTgt spid="55"/>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375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1000" fill="hold"/>
                                        <p:tgtEl>
                                          <p:spTgt spid="62"/>
                                        </p:tgtEl>
                                        <p:attrNameLst>
                                          <p:attrName>ppt_x</p:attrName>
                                        </p:attrNameLst>
                                      </p:cBhvr>
                                      <p:tavLst>
                                        <p:tav tm="0">
                                          <p:val>
                                            <p:strVal val="#ppt_x"/>
                                          </p:val>
                                        </p:tav>
                                        <p:tav tm="100000">
                                          <p:val>
                                            <p:strVal val="#ppt_x"/>
                                          </p:val>
                                        </p:tav>
                                      </p:tavLst>
                                    </p:anim>
                                    <p:anim calcmode="lin" valueType="num">
                                      <p:cBhvr additive="base">
                                        <p:cTn id="31" dur="1000" fill="hold"/>
                                        <p:tgtEl>
                                          <p:spTgt spid="62"/>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400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1000" fill="hold"/>
                                        <p:tgtEl>
                                          <p:spTgt spid="56"/>
                                        </p:tgtEl>
                                        <p:attrNameLst>
                                          <p:attrName>ppt_x</p:attrName>
                                        </p:attrNameLst>
                                      </p:cBhvr>
                                      <p:tavLst>
                                        <p:tav tm="0">
                                          <p:val>
                                            <p:strVal val="#ppt_x"/>
                                          </p:val>
                                        </p:tav>
                                        <p:tav tm="100000">
                                          <p:val>
                                            <p:strVal val="#ppt_x"/>
                                          </p:val>
                                        </p:tav>
                                      </p:tavLst>
                                    </p:anim>
                                    <p:anim calcmode="lin" valueType="num">
                                      <p:cBhvr additive="base">
                                        <p:cTn id="35" dur="10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animBg="1"/>
      <p:bldP spid="13"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55" name="组合 54"/>
          <p:cNvGrpSpPr/>
          <p:nvPr/>
        </p:nvGrpSpPr>
        <p:grpSpPr>
          <a:xfrm>
            <a:off x="1515067" y="1953053"/>
            <a:ext cx="3103417" cy="2540972"/>
            <a:chOff x="1773382" y="3466100"/>
            <a:chExt cx="3103417" cy="2540972"/>
          </a:xfrm>
        </p:grpSpPr>
        <p:grpSp>
          <p:nvGrpSpPr>
            <p:cNvPr id="41" name="组合 40"/>
            <p:cNvGrpSpPr/>
            <p:nvPr/>
          </p:nvGrpSpPr>
          <p:grpSpPr>
            <a:xfrm>
              <a:off x="1773382" y="3466100"/>
              <a:ext cx="3103417" cy="2540972"/>
              <a:chOff x="1773382" y="3466100"/>
              <a:chExt cx="3103417" cy="2540972"/>
            </a:xfrm>
          </p:grpSpPr>
          <p:sp>
            <p:nvSpPr>
              <p:cNvPr id="37" name="矩形: 圆角 36"/>
              <p:cNvSpPr/>
              <p:nvPr/>
            </p:nvSpPr>
            <p:spPr>
              <a:xfrm>
                <a:off x="1773382" y="3466100"/>
                <a:ext cx="3103417" cy="210274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1958726" y="4055809"/>
                <a:ext cx="2729344" cy="923330"/>
              </a:xfrm>
              <a:prstGeom prst="rect">
                <a:avLst/>
              </a:prstGeom>
            </p:spPr>
            <p:txBody>
              <a:bodyPr wrap="square">
                <a:spAutoFit/>
              </a:bodyPr>
              <a:lstStyle/>
              <a:p>
                <a:r>
                  <a:rPr lang="zh-CN" altLang="en-US" dirty="0">
                    <a:solidFill>
                      <a:srgbClr val="FFFCE1"/>
                    </a:solidFill>
                    <a:latin typeface="微软雅黑" panose="020B0503020204020204" pitchFamily="34" charset="-122"/>
                    <a:ea typeface="微软雅黑" panose="020B0503020204020204" pitchFamily="34" charset="-122"/>
                  </a:rPr>
                  <a:t>任人唯亲、跑官要官、买官卖官、拉票贿选现象屡禁不止</a:t>
                </a:r>
                <a:endParaRPr lang="zh-CN" altLang="en-US" dirty="0">
                  <a:solidFill>
                    <a:srgbClr val="FFFCE1"/>
                  </a:solidFill>
                </a:endParaRPr>
              </a:p>
            </p:txBody>
          </p:sp>
          <p:sp>
            <p:nvSpPr>
              <p:cNvPr id="29" name="椭圆 28"/>
              <p:cNvSpPr/>
              <p:nvPr/>
            </p:nvSpPr>
            <p:spPr>
              <a:xfrm>
                <a:off x="2963398" y="5287072"/>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54" name="文本框 53"/>
            <p:cNvSpPr txBox="1"/>
            <p:nvPr/>
          </p:nvSpPr>
          <p:spPr>
            <a:xfrm>
              <a:off x="3182173" y="5445841"/>
              <a:ext cx="312906"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4</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30" name="组合 29"/>
          <p:cNvGrpSpPr/>
          <p:nvPr/>
        </p:nvGrpSpPr>
        <p:grpSpPr>
          <a:xfrm>
            <a:off x="4964849" y="1953053"/>
            <a:ext cx="3103417" cy="2540972"/>
            <a:chOff x="1773382" y="3466100"/>
            <a:chExt cx="3103417" cy="2540972"/>
          </a:xfrm>
        </p:grpSpPr>
        <p:grpSp>
          <p:nvGrpSpPr>
            <p:cNvPr id="31" name="组合 30"/>
            <p:cNvGrpSpPr/>
            <p:nvPr/>
          </p:nvGrpSpPr>
          <p:grpSpPr>
            <a:xfrm>
              <a:off x="1773382" y="3466100"/>
              <a:ext cx="3103417" cy="2540972"/>
              <a:chOff x="1773382" y="3466100"/>
              <a:chExt cx="3103417" cy="2540972"/>
            </a:xfrm>
          </p:grpSpPr>
          <p:sp>
            <p:nvSpPr>
              <p:cNvPr id="33" name="矩形: 圆角 32"/>
              <p:cNvSpPr/>
              <p:nvPr/>
            </p:nvSpPr>
            <p:spPr>
              <a:xfrm>
                <a:off x="1773382" y="3466100"/>
                <a:ext cx="3103417" cy="210274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34" name="矩形 33"/>
              <p:cNvSpPr/>
              <p:nvPr/>
            </p:nvSpPr>
            <p:spPr>
              <a:xfrm>
                <a:off x="1958726" y="4055809"/>
                <a:ext cx="2729344" cy="923330"/>
              </a:xfrm>
              <a:prstGeom prst="rect">
                <a:avLst/>
              </a:prstGeom>
            </p:spPr>
            <p:txBody>
              <a:bodyPr wrap="square">
                <a:spAutoFit/>
              </a:bodyPr>
              <a:lstStyle/>
              <a:p>
                <a:r>
                  <a:rPr lang="zh-CN" altLang="en-US" dirty="0">
                    <a:solidFill>
                      <a:srgbClr val="FFFCE1"/>
                    </a:solidFill>
                    <a:latin typeface="微软雅黑" panose="020B0503020204020204" pitchFamily="34" charset="-122"/>
                    <a:ea typeface="微软雅黑" panose="020B0503020204020204" pitchFamily="34" charset="-122"/>
                  </a:rPr>
                  <a:t>滥用权力、贪污受贿、腐化堕落、违法乱纪等现象滋生蔓延</a:t>
                </a:r>
                <a:endParaRPr lang="zh-CN" altLang="en-US" dirty="0">
                  <a:solidFill>
                    <a:srgbClr val="FFFCE1"/>
                  </a:solidFill>
                </a:endParaRPr>
              </a:p>
            </p:txBody>
          </p:sp>
          <p:sp>
            <p:nvSpPr>
              <p:cNvPr id="35" name="椭圆 34"/>
              <p:cNvSpPr/>
              <p:nvPr/>
            </p:nvSpPr>
            <p:spPr>
              <a:xfrm>
                <a:off x="2963398" y="5287072"/>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32" name="文本框 31"/>
            <p:cNvSpPr txBox="1"/>
            <p:nvPr/>
          </p:nvSpPr>
          <p:spPr>
            <a:xfrm>
              <a:off x="3182173" y="5445841"/>
              <a:ext cx="322524"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5</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36" name="组合 35"/>
          <p:cNvGrpSpPr/>
          <p:nvPr/>
        </p:nvGrpSpPr>
        <p:grpSpPr>
          <a:xfrm>
            <a:off x="8411246" y="1953053"/>
            <a:ext cx="3103417" cy="2540972"/>
            <a:chOff x="1773382" y="3466100"/>
            <a:chExt cx="3103417" cy="2540972"/>
          </a:xfrm>
        </p:grpSpPr>
        <p:grpSp>
          <p:nvGrpSpPr>
            <p:cNvPr id="38" name="组合 37"/>
            <p:cNvGrpSpPr/>
            <p:nvPr/>
          </p:nvGrpSpPr>
          <p:grpSpPr>
            <a:xfrm>
              <a:off x="1773382" y="3466100"/>
              <a:ext cx="3103417" cy="2540972"/>
              <a:chOff x="1773382" y="3466100"/>
              <a:chExt cx="3103417" cy="2540972"/>
            </a:xfrm>
          </p:grpSpPr>
          <p:sp>
            <p:nvSpPr>
              <p:cNvPr id="40" name="矩形: 圆角 39"/>
              <p:cNvSpPr/>
              <p:nvPr/>
            </p:nvSpPr>
            <p:spPr>
              <a:xfrm>
                <a:off x="1773382" y="3466100"/>
                <a:ext cx="3103417" cy="2102749"/>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CE1"/>
                  </a:solidFill>
                  <a:latin typeface="微软雅黑" panose="020B0503020204020204" pitchFamily="34" charset="-122"/>
                  <a:ea typeface="微软雅黑" panose="020B0503020204020204" pitchFamily="34" charset="-122"/>
                </a:endParaRPr>
              </a:p>
            </p:txBody>
          </p:sp>
          <p:sp>
            <p:nvSpPr>
              <p:cNvPr id="42" name="矩形 41"/>
              <p:cNvSpPr/>
              <p:nvPr/>
            </p:nvSpPr>
            <p:spPr>
              <a:xfrm>
                <a:off x="1958726" y="3685629"/>
                <a:ext cx="2729344" cy="1477328"/>
              </a:xfrm>
              <a:prstGeom prst="rect">
                <a:avLst/>
              </a:prstGeom>
            </p:spPr>
            <p:txBody>
              <a:bodyPr wrap="square">
                <a:spAutoFit/>
              </a:bodyPr>
              <a:lstStyle/>
              <a:p>
                <a:r>
                  <a:rPr lang="zh-CN" altLang="en-US" dirty="0">
                    <a:solidFill>
                      <a:srgbClr val="FFFCE1"/>
                    </a:solidFill>
                    <a:latin typeface="微软雅黑" panose="020B0503020204020204" pitchFamily="34" charset="-122"/>
                    <a:ea typeface="微软雅黑" panose="020B0503020204020204" pitchFamily="34" charset="-122"/>
                  </a:rPr>
                  <a:t>特别是高级干部中极少数人政治野心膨胀、权欲熏心，搞阳奉阴违、结党营私、团团伙伙、拉帮结派、谋取权位等政治阴谋活动</a:t>
                </a:r>
              </a:p>
            </p:txBody>
          </p:sp>
          <p:sp>
            <p:nvSpPr>
              <p:cNvPr id="43" name="椭圆 42"/>
              <p:cNvSpPr/>
              <p:nvPr/>
            </p:nvSpPr>
            <p:spPr>
              <a:xfrm>
                <a:off x="2963398" y="5287072"/>
                <a:ext cx="720000" cy="720000"/>
              </a:xfrm>
              <a:prstGeom prst="ellipse">
                <a:avLst/>
              </a:prstGeom>
              <a:gradFill>
                <a:gsLst>
                  <a:gs pos="0">
                    <a:srgbClr val="FF0000"/>
                  </a:gs>
                  <a:gs pos="100000">
                    <a:srgbClr val="C00000"/>
                  </a:gs>
                </a:gsLst>
                <a:lin ang="5400000" scaled="1"/>
              </a:gradFill>
              <a:ln w="38100">
                <a:solidFill>
                  <a:srgbClr val="F7E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sp>
          <p:nvSpPr>
            <p:cNvPr id="39" name="文本框 38"/>
            <p:cNvSpPr txBox="1"/>
            <p:nvPr/>
          </p:nvSpPr>
          <p:spPr>
            <a:xfrm>
              <a:off x="3182173" y="5445841"/>
              <a:ext cx="335348" cy="400110"/>
            </a:xfrm>
            <a:prstGeom prst="rect">
              <a:avLst/>
            </a:prstGeom>
            <a:noFill/>
          </p:spPr>
          <p:txBody>
            <a:bodyPr wrap="none" rtlCol="0">
              <a:spAutoFit/>
            </a:bodyPr>
            <a:lstStyle/>
            <a:p>
              <a:r>
                <a:rPr lang="en-US" altLang="zh-CN" sz="2000" dirty="0">
                  <a:solidFill>
                    <a:srgbClr val="FFFCE1"/>
                  </a:solidFill>
                  <a:latin typeface="Impact" panose="020B0806030902050204" pitchFamily="34" charset="0"/>
                  <a:ea typeface="微软雅黑" panose="020B0503020204020204" pitchFamily="34" charset="-122"/>
                </a:rPr>
                <a:t>6</a:t>
              </a:r>
              <a:endParaRPr lang="zh-CN" altLang="en-US" sz="2000" dirty="0">
                <a:solidFill>
                  <a:srgbClr val="FFFCE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419962148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4" fill="hold" nodeType="withEffect">
                                  <p:stCondLst>
                                    <p:cond delay="125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1000" fill="hold"/>
                                        <p:tgtEl>
                                          <p:spTgt spid="55"/>
                                        </p:tgtEl>
                                        <p:attrNameLst>
                                          <p:attrName>ppt_x</p:attrName>
                                        </p:attrNameLst>
                                      </p:cBhvr>
                                      <p:tavLst>
                                        <p:tav tm="0">
                                          <p:val>
                                            <p:strVal val="#ppt_x"/>
                                          </p:val>
                                        </p:tav>
                                        <p:tav tm="100000">
                                          <p:val>
                                            <p:strVal val="#ppt_x"/>
                                          </p:val>
                                        </p:tav>
                                      </p:tavLst>
                                    </p:anim>
                                    <p:anim calcmode="lin" valueType="num">
                                      <p:cBhvr additive="base">
                                        <p:cTn id="13" dur="1000" fill="hold"/>
                                        <p:tgtEl>
                                          <p:spTgt spid="5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15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1000" fill="hold"/>
                                        <p:tgtEl>
                                          <p:spTgt spid="30"/>
                                        </p:tgtEl>
                                        <p:attrNameLst>
                                          <p:attrName>ppt_x</p:attrName>
                                        </p:attrNameLst>
                                      </p:cBhvr>
                                      <p:tavLst>
                                        <p:tav tm="0">
                                          <p:val>
                                            <p:strVal val="#ppt_x"/>
                                          </p:val>
                                        </p:tav>
                                        <p:tav tm="100000">
                                          <p:val>
                                            <p:strVal val="#ppt_x"/>
                                          </p:val>
                                        </p:tav>
                                      </p:tavLst>
                                    </p:anim>
                                    <p:anim calcmode="lin" valueType="num">
                                      <p:cBhvr additive="base">
                                        <p:cTn id="17" dur="10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75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1000" fill="hold"/>
                                        <p:tgtEl>
                                          <p:spTgt spid="36"/>
                                        </p:tgtEl>
                                        <p:attrNameLst>
                                          <p:attrName>ppt_x</p:attrName>
                                        </p:attrNameLst>
                                      </p:cBhvr>
                                      <p:tavLst>
                                        <p:tav tm="0">
                                          <p:val>
                                            <p:strVal val="#ppt_x"/>
                                          </p:val>
                                        </p:tav>
                                        <p:tav tm="100000">
                                          <p:val>
                                            <p:strVal val="#ppt_x"/>
                                          </p:val>
                                        </p:tav>
                                      </p:tavLst>
                                    </p:anim>
                                    <p:anim calcmode="lin" valueType="num">
                                      <p:cBhvr additive="base">
                                        <p:cTn id="21"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678379" y="1463732"/>
            <a:ext cx="2505693" cy="792000"/>
          </a:xfrm>
          <a:prstGeom prst="roundRect">
            <a:avLst>
              <a:gd name="adj" fmla="val 15744"/>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准则的重要性</a:t>
            </a:r>
          </a:p>
        </p:txBody>
      </p:sp>
      <p:sp>
        <p:nvSpPr>
          <p:cNvPr id="16" name="矩形: 圆角 15"/>
          <p:cNvSpPr/>
          <p:nvPr/>
        </p:nvSpPr>
        <p:spPr>
          <a:xfrm>
            <a:off x="1678380" y="2781385"/>
            <a:ext cx="2505692" cy="792000"/>
          </a:xfrm>
          <a:prstGeom prst="roundRect">
            <a:avLst>
              <a:gd name="adj" fmla="val 1399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CE1"/>
                </a:solidFill>
                <a:latin typeface="微软雅黑" panose="020B0503020204020204" pitchFamily="34" charset="-122"/>
                <a:ea typeface="微软雅黑" panose="020B0503020204020204" pitchFamily="34" charset="-122"/>
              </a:rPr>
              <a:t>新形势下党内政治生活准则的必要性</a:t>
            </a:r>
          </a:p>
        </p:txBody>
      </p:sp>
      <p:sp>
        <p:nvSpPr>
          <p:cNvPr id="18" name="箭头: 燕尾形 17"/>
          <p:cNvSpPr/>
          <p:nvPr/>
        </p:nvSpPr>
        <p:spPr>
          <a:xfrm>
            <a:off x="4363670" y="1707166"/>
            <a:ext cx="583104" cy="305130"/>
          </a:xfrm>
          <a:prstGeom prst="notchedRightArrow">
            <a:avLst>
              <a:gd name="adj1" fmla="val 54069"/>
              <a:gd name="adj2" fmla="val 87699"/>
            </a:avLst>
          </a:prstGeom>
          <a:gradFill>
            <a:gsLst>
              <a:gs pos="90000">
                <a:srgbClr val="FF0000"/>
              </a:gs>
              <a:gs pos="30000">
                <a:srgbClr val="C0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1678379" y="4099038"/>
            <a:ext cx="2505693" cy="792000"/>
          </a:xfrm>
          <a:prstGeom prst="roundRect">
            <a:avLst>
              <a:gd name="adj" fmla="val 13995"/>
            </a:avLst>
          </a:prstGeom>
          <a:gradFill>
            <a:gsLst>
              <a:gs pos="75000">
                <a:srgbClr val="C00000"/>
              </a:gs>
              <a:gs pos="25000">
                <a:srgbClr val="FF0000"/>
              </a:gs>
            </a:gsLst>
            <a:lin ang="2700000" scaled="0"/>
          </a:gradFill>
          <a:ln>
            <a:gradFill>
              <a:gsLst>
                <a:gs pos="0">
                  <a:srgbClr val="FF0000"/>
                </a:gs>
                <a:gs pos="100000">
                  <a:srgbClr val="C0000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新老准则的关系</a:t>
            </a:r>
          </a:p>
        </p:txBody>
      </p:sp>
      <p:sp>
        <p:nvSpPr>
          <p:cNvPr id="4" name="矩形 3"/>
          <p:cNvSpPr/>
          <p:nvPr/>
        </p:nvSpPr>
        <p:spPr>
          <a:xfrm>
            <a:off x="5292027" y="2577218"/>
            <a:ext cx="6110514" cy="1200329"/>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为更好进行具有许多新的历史特点的伟大斗争、推进党的建设新的伟大工程、推进中国特色社会主义伟大事业，经受“四大考验”、克服“四种危险”，有必要制定一部新形势下党内政治生活的准则。</a:t>
            </a:r>
          </a:p>
        </p:txBody>
      </p:sp>
      <p:sp>
        <p:nvSpPr>
          <p:cNvPr id="5" name="矩形 4"/>
          <p:cNvSpPr/>
          <p:nvPr/>
        </p:nvSpPr>
        <p:spPr>
          <a:xfrm>
            <a:off x="5292027" y="1675065"/>
            <a:ext cx="6110514"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准则在党内法规体系中位阶比较高，仅次于党章</a:t>
            </a:r>
          </a:p>
        </p:txBody>
      </p:sp>
      <p:sp>
        <p:nvSpPr>
          <p:cNvPr id="6" name="矩形 5"/>
          <p:cNvSpPr/>
          <p:nvPr/>
        </p:nvSpPr>
        <p:spPr>
          <a:xfrm>
            <a:off x="5292027" y="4171872"/>
            <a:ext cx="6110514"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风格一致、相互联系、一脉相承；</a:t>
            </a:r>
            <a:endParaRPr lang="en-US" altLang="zh-CN"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都是当前和今后一个时期党内政治生活必须遵循的</a:t>
            </a:r>
          </a:p>
        </p:txBody>
      </p:sp>
      <p:sp>
        <p:nvSpPr>
          <p:cNvPr id="14" name="箭头: 燕尾形 13"/>
          <p:cNvSpPr/>
          <p:nvPr/>
        </p:nvSpPr>
        <p:spPr>
          <a:xfrm>
            <a:off x="4363670" y="3024817"/>
            <a:ext cx="583104" cy="305130"/>
          </a:xfrm>
          <a:prstGeom prst="notchedRightArrow">
            <a:avLst>
              <a:gd name="adj1" fmla="val 54069"/>
              <a:gd name="adj2" fmla="val 87699"/>
            </a:avLst>
          </a:prstGeom>
          <a:gradFill>
            <a:gsLst>
              <a:gs pos="90000">
                <a:srgbClr val="FF0000"/>
              </a:gs>
              <a:gs pos="30000">
                <a:srgbClr val="C0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燕尾形 14"/>
          <p:cNvSpPr/>
          <p:nvPr/>
        </p:nvSpPr>
        <p:spPr>
          <a:xfrm>
            <a:off x="4363670" y="4342472"/>
            <a:ext cx="583104" cy="305130"/>
          </a:xfrm>
          <a:prstGeom prst="notchedRightArrow">
            <a:avLst>
              <a:gd name="adj1" fmla="val 54069"/>
              <a:gd name="adj2" fmla="val 87699"/>
            </a:avLst>
          </a:prstGeom>
          <a:gradFill>
            <a:gsLst>
              <a:gs pos="90000">
                <a:srgbClr val="FF0000"/>
              </a:gs>
              <a:gs pos="30000">
                <a:srgbClr val="C0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5069444" y="1463732"/>
            <a:ext cx="6333097" cy="790017"/>
          </a:xfrm>
          <a:prstGeom prst="roundRect">
            <a:avLst>
              <a:gd name="adj" fmla="val 19291"/>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5069444" y="2555787"/>
            <a:ext cx="6333097" cy="1243190"/>
          </a:xfrm>
          <a:prstGeom prst="roundRect">
            <a:avLst>
              <a:gd name="adj" fmla="val 12259"/>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5069444" y="4099038"/>
            <a:ext cx="6333097" cy="792000"/>
          </a:xfrm>
          <a:prstGeom prst="roundRect">
            <a:avLst>
              <a:gd name="adj" fmla="val 22741"/>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047694"/>
      </p:ext>
    </p:extLst>
  </p:cSld>
  <p:clrMapOvr>
    <a:masterClrMapping/>
  </p:clrMapOvr>
  <mc:AlternateContent xmlns:mc="http://schemas.openxmlformats.org/markup-compatibility/2006">
    <mc:Choice xmlns:p14="http://schemas.microsoft.com/office/powerpoint/2010/main" Requires="p14">
      <p:transition spd="slow">
        <p14:flythrough dir="ou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125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0-#ppt_w/2"/>
                                          </p:val>
                                        </p:tav>
                                        <p:tav tm="100000">
                                          <p:val>
                                            <p:strVal val="#ppt_x"/>
                                          </p:val>
                                        </p:tav>
                                      </p:tavLst>
                                    </p:anim>
                                    <p:anim calcmode="lin" valueType="num">
                                      <p:cBhvr additive="base">
                                        <p:cTn id="17" dur="10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1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0-#ppt_w/2"/>
                                          </p:val>
                                        </p:tav>
                                        <p:tav tm="100000">
                                          <p:val>
                                            <p:strVal val="#ppt_x"/>
                                          </p:val>
                                        </p:tav>
                                      </p:tavLst>
                                    </p:anim>
                                    <p:anim calcmode="lin" valueType="num">
                                      <p:cBhvr additive="base">
                                        <p:cTn id="21" dur="1000" fill="hold"/>
                                        <p:tgtEl>
                                          <p:spTgt spid="9"/>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225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22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grpId="0" nodeType="withEffect">
                                  <p:stCondLst>
                                    <p:cond delay="225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10" presetClass="entr" presetSubtype="0" fill="hold" grpId="0" nodeType="withEffect">
                                  <p:stCondLst>
                                    <p:cond delay="275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275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22" presetClass="entr" presetSubtype="8" fill="hold" grpId="0" nodeType="withEffect">
                                  <p:stCondLst>
                                    <p:cond delay="325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1000"/>
                                        <p:tgtEl>
                                          <p:spTgt spid="5"/>
                                        </p:tgtEl>
                                      </p:cBhvr>
                                    </p:animEffect>
                                  </p:childTnLst>
                                </p:cTn>
                              </p:par>
                              <p:par>
                                <p:cTn id="43" presetID="22" presetClass="entr" presetSubtype="8" fill="hold" grpId="0" nodeType="withEffect">
                                  <p:stCondLst>
                                    <p:cond delay="325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1000"/>
                                        <p:tgtEl>
                                          <p:spTgt spid="4"/>
                                        </p:tgtEl>
                                      </p:cBhvr>
                                    </p:animEffect>
                                  </p:childTnLst>
                                </p:cTn>
                              </p:par>
                              <p:par>
                                <p:cTn id="46" presetID="22" presetClass="entr" presetSubtype="8" fill="hold" grpId="0" nodeType="withEffect">
                                  <p:stCondLst>
                                    <p:cond delay="325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16" grpId="0" animBg="1"/>
      <p:bldP spid="18" grpId="0" animBg="1"/>
      <p:bldP spid="9" grpId="0" animBg="1"/>
      <p:bldP spid="4" grpId="0"/>
      <p:bldP spid="5" grpId="0"/>
      <p:bldP spid="6" grpId="0"/>
      <p:bldP spid="14" grpId="0" animBg="1"/>
      <p:bldP spid="15" grpId="0" animBg="1"/>
      <p:bldP spid="7" grpId="0" animBg="1"/>
      <p:bldP spid="17"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5" name="矩形: 圆角 4"/>
          <p:cNvSpPr/>
          <p:nvPr/>
        </p:nvSpPr>
        <p:spPr>
          <a:xfrm>
            <a:off x="2399791" y="1680794"/>
            <a:ext cx="7959271" cy="950791"/>
          </a:xfrm>
          <a:prstGeom prst="roundRect">
            <a:avLst>
              <a:gd name="adj" fmla="val 5000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     新形势下加强和规范党内政治生活的要求</a:t>
            </a:r>
          </a:p>
        </p:txBody>
      </p:sp>
      <p:grpSp>
        <p:nvGrpSpPr>
          <p:cNvPr id="8" name="组合 7"/>
          <p:cNvGrpSpPr/>
          <p:nvPr/>
        </p:nvGrpSpPr>
        <p:grpSpPr>
          <a:xfrm>
            <a:off x="1679139" y="1436189"/>
            <a:ext cx="1440873" cy="1440000"/>
            <a:chOff x="3608526" y="1693294"/>
            <a:chExt cx="1440873" cy="1440000"/>
          </a:xfrm>
        </p:grpSpPr>
        <p:sp>
          <p:nvSpPr>
            <p:cNvPr id="6" name="矩形: 圆角 5"/>
            <p:cNvSpPr/>
            <p:nvPr/>
          </p:nvSpPr>
          <p:spPr>
            <a:xfrm>
              <a:off x="3608526" y="1693294"/>
              <a:ext cx="1440873" cy="1440000"/>
            </a:xfrm>
            <a:prstGeom prst="roundRect">
              <a:avLst>
                <a:gd name="adj" fmla="val 50000"/>
              </a:avLst>
            </a:prstGeom>
            <a:gradFill>
              <a:gsLst>
                <a:gs pos="100000">
                  <a:srgbClr val="FF0000"/>
                </a:gs>
                <a:gs pos="0">
                  <a:srgbClr val="C00000"/>
                </a:gs>
              </a:gsLst>
              <a:lin ang="0" scaled="0"/>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p:cNvSpPr>
            <p:nvPr/>
          </p:nvSpPr>
          <p:spPr bwMode="auto">
            <a:xfrm>
              <a:off x="3930017" y="208761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矩形 11"/>
          <p:cNvSpPr/>
          <p:nvPr/>
        </p:nvSpPr>
        <p:spPr>
          <a:xfrm>
            <a:off x="7809065" y="3298366"/>
            <a:ext cx="2177144" cy="1323439"/>
          </a:xfrm>
          <a:prstGeom prst="rect">
            <a:avLst/>
          </a:prstGeom>
        </p:spPr>
        <p:txBody>
          <a:bodyPr wrap="square">
            <a:spAutoFit/>
          </a:bodyPr>
          <a:lstStyle/>
          <a:p>
            <a:r>
              <a:rPr lang="zh-CN" altLang="en-US" sz="2000"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坚持党的政治路线、思想路线、组织路线、群众路线</a:t>
            </a:r>
            <a:endParaRPr lang="zh-CN" altLang="en-US" sz="2000" dirty="0">
              <a:gradFill>
                <a:gsLst>
                  <a:gs pos="90000">
                    <a:srgbClr val="C00000"/>
                  </a:gs>
                  <a:gs pos="30000">
                    <a:srgbClr val="FF0000"/>
                  </a:gs>
                </a:gsLst>
                <a:lin ang="5400000" scaled="0"/>
              </a:gradFill>
            </a:endParaRPr>
          </a:p>
        </p:txBody>
      </p:sp>
      <p:sp>
        <p:nvSpPr>
          <p:cNvPr id="10" name="矩形: 圆角 9"/>
          <p:cNvSpPr/>
          <p:nvPr/>
        </p:nvSpPr>
        <p:spPr>
          <a:xfrm>
            <a:off x="6096000" y="3240086"/>
            <a:ext cx="1440873" cy="14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一个</a:t>
            </a:r>
            <a:endParaRPr lang="en-US" altLang="zh-CN" sz="2800" b="1" dirty="0">
              <a:solidFill>
                <a:srgbClr val="FFFCE1"/>
              </a:solidFill>
              <a:latin typeface="微软雅黑" panose="020B0503020204020204" pitchFamily="34" charset="-122"/>
              <a:ea typeface="微软雅黑" panose="020B0503020204020204" pitchFamily="34" charset="-122"/>
            </a:endParaRPr>
          </a:p>
          <a:p>
            <a:pPr algn="ctr"/>
            <a:r>
              <a:rPr lang="zh-CN" altLang="en-US" sz="2800" b="1" dirty="0">
                <a:solidFill>
                  <a:srgbClr val="FFFCE1"/>
                </a:solidFill>
                <a:latin typeface="微软雅黑" panose="020B0503020204020204" pitchFamily="34" charset="-122"/>
                <a:ea typeface="微软雅黑" panose="020B0503020204020204" pitchFamily="34" charset="-122"/>
              </a:rPr>
              <a:t>坚持</a:t>
            </a:r>
          </a:p>
        </p:txBody>
      </p:sp>
      <p:sp>
        <p:nvSpPr>
          <p:cNvPr id="17" name="矩形: 圆角 16"/>
          <p:cNvSpPr/>
          <p:nvPr/>
        </p:nvSpPr>
        <p:spPr>
          <a:xfrm>
            <a:off x="2399791" y="3240086"/>
            <a:ext cx="1440873" cy="14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一个</a:t>
            </a:r>
            <a:endParaRPr lang="en-US" altLang="zh-CN" sz="2400" b="1" dirty="0">
              <a:solidFill>
                <a:srgbClr val="FFFCE1"/>
              </a:solidFill>
              <a:latin typeface="微软雅黑" panose="020B0503020204020204" pitchFamily="34" charset="-122"/>
              <a:ea typeface="微软雅黑" panose="020B0503020204020204" pitchFamily="34" charset="-122"/>
            </a:endParaRPr>
          </a:p>
          <a:p>
            <a:pPr algn="ctr"/>
            <a:r>
              <a:rPr lang="zh-CN" altLang="en-US" sz="2400" b="1" dirty="0">
                <a:solidFill>
                  <a:srgbClr val="FFFCE1"/>
                </a:solidFill>
                <a:latin typeface="微软雅黑" panose="020B0503020204020204" pitchFamily="34" charset="-122"/>
                <a:ea typeface="微软雅黑" panose="020B0503020204020204" pitchFamily="34" charset="-122"/>
              </a:rPr>
              <a:t>根本</a:t>
            </a:r>
            <a:endParaRPr lang="en-US" altLang="zh-CN" sz="2400" b="1" dirty="0">
              <a:solidFill>
                <a:srgbClr val="FFFCE1"/>
              </a:solidFill>
              <a:latin typeface="微软雅黑" panose="020B0503020204020204" pitchFamily="34" charset="-122"/>
              <a:ea typeface="微软雅黑" panose="020B0503020204020204" pitchFamily="34" charset="-122"/>
            </a:endParaRPr>
          </a:p>
          <a:p>
            <a:pPr algn="ctr"/>
            <a:r>
              <a:rPr lang="zh-CN" altLang="en-US" sz="2400" b="1" dirty="0">
                <a:solidFill>
                  <a:srgbClr val="FFFCE1"/>
                </a:solidFill>
                <a:latin typeface="微软雅黑" panose="020B0503020204020204" pitchFamily="34" charset="-122"/>
                <a:ea typeface="微软雅黑" panose="020B0503020204020204" pitchFamily="34" charset="-122"/>
              </a:rPr>
              <a:t>遵循</a:t>
            </a:r>
          </a:p>
        </p:txBody>
      </p:sp>
      <p:sp>
        <p:nvSpPr>
          <p:cNvPr id="18" name="矩形 17"/>
          <p:cNvSpPr/>
          <p:nvPr/>
        </p:nvSpPr>
        <p:spPr>
          <a:xfrm>
            <a:off x="4112856" y="3606142"/>
            <a:ext cx="1710952" cy="707886"/>
          </a:xfrm>
          <a:prstGeom prst="rect">
            <a:avLst/>
          </a:prstGeom>
        </p:spPr>
        <p:txBody>
          <a:bodyPr wrap="square">
            <a:spAutoFit/>
          </a:bodyPr>
          <a:lstStyle/>
          <a:p>
            <a:r>
              <a:rPr lang="zh-CN" altLang="en-US" sz="2000"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必须以党章为根本遵循</a:t>
            </a:r>
            <a:endParaRPr lang="zh-CN" altLang="en-US" sz="2000" dirty="0">
              <a:gradFill>
                <a:gsLst>
                  <a:gs pos="90000">
                    <a:srgbClr val="C00000"/>
                  </a:gs>
                  <a:gs pos="30000">
                    <a:srgbClr val="FF0000"/>
                  </a:gs>
                </a:gsLst>
                <a:lin ang="5400000" scaled="0"/>
              </a:gradFill>
            </a:endParaRPr>
          </a:p>
        </p:txBody>
      </p:sp>
    </p:spTree>
    <p:extLst>
      <p:ext uri="{BB962C8B-B14F-4D97-AF65-F5344CB8AC3E}">
        <p14:creationId xmlns:p14="http://schemas.microsoft.com/office/powerpoint/2010/main" val="6057919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53" presetClass="entr" presetSubtype="16" fill="hold" nodeType="withEffect">
                                  <p:stCondLst>
                                    <p:cond delay="1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22" presetClass="entr" presetSubtype="8" fill="hold" grpId="0" nodeType="withEffect">
                                  <p:stCondLst>
                                    <p:cond delay="175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par>
                                <p:cTn id="18" presetID="16" presetClass="entr" presetSubtype="21" fill="hold" grpId="0" nodeType="withEffect">
                                  <p:stCondLst>
                                    <p:cond delay="275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par>
                                <p:cTn id="21" presetID="16" presetClass="entr" presetSubtype="21" fill="hold" grpId="0" nodeType="withEffect">
                                  <p:stCondLst>
                                    <p:cond delay="275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0" presetClass="entr" presetSubtype="0" fill="hold" grpId="0" nodeType="withEffect">
                                  <p:stCondLst>
                                    <p:cond delay="32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325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12" grpId="0"/>
      <p:bldP spid="10" grpId="0" animBg="1"/>
      <p:bldP spid="17" grpId="0" animBg="1"/>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2242775" y="2929128"/>
            <a:ext cx="854943" cy="218299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四个</a:t>
            </a:r>
            <a:endParaRPr lang="en-US" altLang="zh-CN" sz="2800" b="1" dirty="0">
              <a:solidFill>
                <a:srgbClr val="FFFCE1"/>
              </a:solidFill>
              <a:latin typeface="微软雅黑" panose="020B0503020204020204" pitchFamily="34" charset="-122"/>
              <a:ea typeface="微软雅黑" panose="020B0503020204020204" pitchFamily="34" charset="-122"/>
            </a:endParaRPr>
          </a:p>
          <a:p>
            <a:pPr algn="ctr"/>
            <a:r>
              <a:rPr lang="zh-CN" altLang="en-US" sz="2800" b="1" dirty="0">
                <a:solidFill>
                  <a:srgbClr val="FFFCE1"/>
                </a:solidFill>
                <a:latin typeface="微软雅黑" panose="020B0503020204020204" pitchFamily="34" charset="-122"/>
                <a:ea typeface="微软雅黑" panose="020B0503020204020204" pitchFamily="34" charset="-122"/>
              </a:rPr>
              <a:t>着力</a:t>
            </a:r>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5" name="矩形: 圆角 4"/>
          <p:cNvSpPr/>
          <p:nvPr/>
        </p:nvSpPr>
        <p:spPr>
          <a:xfrm>
            <a:off x="2627315" y="1489128"/>
            <a:ext cx="7959271" cy="950791"/>
          </a:xfrm>
          <a:prstGeom prst="roundRect">
            <a:avLst>
              <a:gd name="adj" fmla="val 5000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     新形势下加强和规范党内政治生活的要求</a:t>
            </a:r>
          </a:p>
        </p:txBody>
      </p:sp>
      <p:grpSp>
        <p:nvGrpSpPr>
          <p:cNvPr id="8" name="组合 7"/>
          <p:cNvGrpSpPr/>
          <p:nvPr/>
        </p:nvGrpSpPr>
        <p:grpSpPr>
          <a:xfrm>
            <a:off x="1906663" y="1244523"/>
            <a:ext cx="1440873" cy="1440000"/>
            <a:chOff x="3608526" y="1693294"/>
            <a:chExt cx="1440873" cy="1440000"/>
          </a:xfrm>
        </p:grpSpPr>
        <p:sp>
          <p:nvSpPr>
            <p:cNvPr id="6" name="矩形: 圆角 5"/>
            <p:cNvSpPr/>
            <p:nvPr/>
          </p:nvSpPr>
          <p:spPr>
            <a:xfrm>
              <a:off x="3608526" y="1693294"/>
              <a:ext cx="1440873" cy="1440000"/>
            </a:xfrm>
            <a:prstGeom prst="roundRect">
              <a:avLst>
                <a:gd name="adj" fmla="val 50000"/>
              </a:avLst>
            </a:prstGeom>
            <a:gradFill>
              <a:gsLst>
                <a:gs pos="100000">
                  <a:srgbClr val="FF0000"/>
                </a:gs>
                <a:gs pos="0">
                  <a:srgbClr val="C00000"/>
                </a:gs>
              </a:gsLst>
              <a:lin ang="0" scaled="0"/>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p:cNvSpPr>
            <p:nvPr/>
          </p:nvSpPr>
          <p:spPr bwMode="auto">
            <a:xfrm>
              <a:off x="3930017" y="208761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矩形 3"/>
          <p:cNvSpPr/>
          <p:nvPr/>
        </p:nvSpPr>
        <p:spPr>
          <a:xfrm>
            <a:off x="3374614" y="2929128"/>
            <a:ext cx="6633029" cy="369332"/>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着力增强</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党内政治生活的政治性、时代性、原则性、战斗性；</a:t>
            </a:r>
            <a:endParaRPr lang="zh-CN" altLang="en-US" dirty="0">
              <a:gradFill>
                <a:gsLst>
                  <a:gs pos="90000">
                    <a:srgbClr val="C00000"/>
                  </a:gs>
                  <a:gs pos="30000">
                    <a:srgbClr val="FF0000"/>
                  </a:gs>
                </a:gsLst>
                <a:lin ang="5400000" scaled="0"/>
              </a:gradFill>
            </a:endParaRPr>
          </a:p>
        </p:txBody>
      </p:sp>
      <p:sp>
        <p:nvSpPr>
          <p:cNvPr id="9" name="矩形 8"/>
          <p:cNvSpPr/>
          <p:nvPr/>
        </p:nvSpPr>
        <p:spPr>
          <a:xfrm>
            <a:off x="3374614" y="3556349"/>
            <a:ext cx="7211972" cy="369332"/>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着力增强</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党自我净化、自我完善、自我革新、自我提高能力；</a:t>
            </a:r>
            <a:endParaRPr lang="zh-CN" altLang="en-US" dirty="0">
              <a:gradFill>
                <a:gsLst>
                  <a:gs pos="90000">
                    <a:srgbClr val="C00000"/>
                  </a:gs>
                  <a:gs pos="30000">
                    <a:srgbClr val="FF0000"/>
                  </a:gs>
                </a:gsLst>
                <a:lin ang="5400000" scaled="0"/>
              </a:gradFill>
            </a:endParaRPr>
          </a:p>
        </p:txBody>
      </p:sp>
      <p:sp>
        <p:nvSpPr>
          <p:cNvPr id="11" name="矩形 10"/>
          <p:cNvSpPr/>
          <p:nvPr/>
        </p:nvSpPr>
        <p:spPr>
          <a:xfrm>
            <a:off x="3374614" y="4183570"/>
            <a:ext cx="7211972" cy="369332"/>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着力提高</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党的领导水平和执政水平、增强拒腐防变和抵御风险能力；</a:t>
            </a:r>
            <a:endParaRPr lang="zh-CN" altLang="en-US" dirty="0">
              <a:gradFill>
                <a:gsLst>
                  <a:gs pos="90000">
                    <a:srgbClr val="C00000"/>
                  </a:gs>
                  <a:gs pos="30000">
                    <a:srgbClr val="FF0000"/>
                  </a:gs>
                </a:gsLst>
                <a:lin ang="5400000" scaled="0"/>
              </a:gradFill>
            </a:endParaRPr>
          </a:p>
        </p:txBody>
      </p:sp>
      <p:sp>
        <p:nvSpPr>
          <p:cNvPr id="13" name="矩形 12"/>
          <p:cNvSpPr/>
          <p:nvPr/>
        </p:nvSpPr>
        <p:spPr>
          <a:xfrm>
            <a:off x="3374614" y="4742787"/>
            <a:ext cx="7211972" cy="369332"/>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着力维护</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党中央权威、保证党的团结统一、保持党的先进性和纯洁性；</a:t>
            </a:r>
            <a:endParaRPr lang="zh-CN" altLang="en-US" dirty="0">
              <a:gradFill>
                <a:gsLst>
                  <a:gs pos="90000">
                    <a:srgbClr val="C00000"/>
                  </a:gs>
                  <a:gs pos="30000">
                    <a:srgbClr val="FF0000"/>
                  </a:gs>
                </a:gsLst>
                <a:lin ang="5400000" scaled="0"/>
              </a:gradFill>
            </a:endParaRPr>
          </a:p>
        </p:txBody>
      </p:sp>
    </p:spTree>
    <p:extLst>
      <p:ext uri="{BB962C8B-B14F-4D97-AF65-F5344CB8AC3E}">
        <p14:creationId xmlns:p14="http://schemas.microsoft.com/office/powerpoint/2010/main" val="609749278"/>
      </p:ext>
    </p:extLst>
  </p:cSld>
  <p:clrMapOvr>
    <a:masterClrMapping/>
  </p:clrMapOvr>
  <mc:AlternateContent xmlns:mc="http://schemas.openxmlformats.org/markup-compatibility/2006">
    <mc:Choice xmlns:p14="http://schemas.microsoft.com/office/powerpoint/2010/main" Requires="p14">
      <p:transition spd="slow" p14:dur="15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53" presetClass="entr" presetSubtype="16" fill="hold" nodeType="withEffect">
                                  <p:stCondLst>
                                    <p:cond delay="1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22" presetClass="entr" presetSubtype="8" fill="hold" grpId="0" nodeType="withEffect">
                                  <p:stCondLst>
                                    <p:cond delay="175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par>
                                <p:cTn id="18" presetID="22" presetClass="entr" presetSubtype="8" fill="hold" grpId="0" nodeType="withEffect">
                                  <p:stCondLst>
                                    <p:cond delay="275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grpId="0" nodeType="withEffect">
                                  <p:stCondLst>
                                    <p:cond delay="325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par>
                                <p:cTn id="24" presetID="22" presetClass="entr" presetSubtype="8" fill="hold" grpId="0" nodeType="withEffect">
                                  <p:stCondLst>
                                    <p:cond delay="335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par>
                                <p:cTn id="27" presetID="22" presetClass="entr" presetSubtype="8" fill="hold" grpId="0" nodeType="withEffect">
                                  <p:stCondLst>
                                    <p:cond delay="34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par>
                                <p:cTn id="30" presetID="22" presetClass="entr" presetSubtype="8" fill="hold" grpId="0" nodeType="withEffect">
                                  <p:stCondLst>
                                    <p:cond delay="355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2" grpId="1"/>
      <p:bldP spid="5" grpId="0" animBg="1"/>
      <p:bldP spid="4" grpId="0"/>
      <p:bldP spid="9" grpId="0"/>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22225" y="1526946"/>
            <a:ext cx="7199957" cy="3831818"/>
          </a:xfrm>
          <a:prstGeom prst="rect">
            <a:avLst/>
          </a:prstGeom>
        </p:spPr>
        <p:txBody>
          <a:bodyPr wrap="square">
            <a:spAutoFit/>
          </a:bodyPr>
          <a:lstStyle/>
          <a:p>
            <a:pPr>
              <a:lnSpc>
                <a:spcPct val="150000"/>
              </a:lnSpc>
            </a:pP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        党的十八届六中全会是在推进党的建设新的伟大工程、推进中国特色社会主义伟大事业进程中召开的一次十分重要的会议。全会审议通过的</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关于新形势下党内政治生活的若干准则</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中国共产党党内监督条例</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，对全面从严治党提出新的更高要求，为实现党内政治生活和党内监督制度化、规范化、程序化提供了重要抓手，也为共同营造风清气正的政治生态注入了强大动力。</a:t>
            </a:r>
            <a:endPar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        全面学习贯彻六中全会精神，一个极为重要的方面就是要抓好</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b="1" dirty="0">
                <a:gradFill>
                  <a:gsLst>
                    <a:gs pos="90000">
                      <a:srgbClr val="C00000"/>
                    </a:gs>
                    <a:gs pos="10000">
                      <a:srgbClr val="FF3300"/>
                    </a:gs>
                  </a:gsLst>
                  <a:lin ang="5400000" scaled="1"/>
                </a:gradFill>
                <a:latin typeface="方正清刻本悦宋简体" panose="02000000000000000000" pitchFamily="2" charset="-122"/>
                <a:ea typeface="方正清刻本悦宋简体" panose="02000000000000000000" pitchFamily="2" charset="-122"/>
              </a:rPr>
              <a:t>的贯彻执行，使其真正成为各级党组织和广大党员干部锤炼党性的“大熔炉”、纯洁党风的“净化器”。</a:t>
            </a:r>
          </a:p>
        </p:txBody>
      </p:sp>
      <p:grpSp>
        <p:nvGrpSpPr>
          <p:cNvPr id="4" name="组合 3"/>
          <p:cNvGrpSpPr/>
          <p:nvPr/>
        </p:nvGrpSpPr>
        <p:grpSpPr>
          <a:xfrm>
            <a:off x="493211" y="2055222"/>
            <a:ext cx="2946673" cy="3024778"/>
            <a:chOff x="1262469" y="2188839"/>
            <a:chExt cx="2486057" cy="2151063"/>
          </a:xfrm>
        </p:grpSpPr>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t="17803" b="12510"/>
            <a:stretch/>
          </p:blipFill>
          <p:spPr>
            <a:xfrm flipH="1">
              <a:off x="1262469" y="2188839"/>
              <a:ext cx="2486057" cy="2151063"/>
            </a:xfrm>
            <a:prstGeom prst="rect">
              <a:avLst/>
            </a:prstGeom>
          </p:spPr>
        </p:pic>
        <p:sp>
          <p:nvSpPr>
            <p:cNvPr id="16" name="矩形 15"/>
            <p:cNvSpPr/>
            <p:nvPr/>
          </p:nvSpPr>
          <p:spPr>
            <a:xfrm>
              <a:off x="1905561" y="2600802"/>
              <a:ext cx="1199872" cy="590961"/>
            </a:xfrm>
            <a:prstGeom prst="rect">
              <a:avLst/>
            </a:prstGeom>
          </p:spPr>
          <p:txBody>
            <a:bodyPr wrap="none">
              <a:spAutoFit/>
            </a:bodyPr>
            <a:lstStyle/>
            <a:p>
              <a:r>
                <a:rPr lang="zh-CN" altLang="en-US" sz="4800" b="1" dirty="0">
                  <a:solidFill>
                    <a:srgbClr val="FFFCE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前言</a:t>
              </a:r>
              <a:endParaRPr lang="en-US" altLang="zh-CN" sz="4800" b="1" dirty="0">
                <a:solidFill>
                  <a:srgbClr val="FFFCE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Tree>
    <p:extLst>
      <p:ext uri="{BB962C8B-B14F-4D97-AF65-F5344CB8AC3E}">
        <p14:creationId xmlns:p14="http://schemas.microsoft.com/office/powerpoint/2010/main" val="2482259230"/>
      </p:ext>
    </p:extLst>
  </p:cSld>
  <p:clrMapOvr>
    <a:masterClrMapping/>
  </p:clrMapOvr>
  <mc:AlternateContent xmlns:mc="http://schemas.openxmlformats.org/markup-compatibility/2006">
    <mc:Choice xmlns:p14="http://schemas.microsoft.com/office/powerpoint/2010/main" Requires="p14">
      <p:transition spd="slow" p14:dur="150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1250"/>
                                  </p:stCondLst>
                                  <p:iterate type="lt">
                                    <p:tmPct val="5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870362" y="1593272"/>
            <a:ext cx="3971638" cy="1591398"/>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CE1"/>
                </a:solidFill>
                <a:latin typeface="微软雅黑" panose="020B0503020204020204" pitchFamily="34" charset="-122"/>
                <a:ea typeface="微软雅黑" panose="020B0503020204020204" pitchFamily="34" charset="-122"/>
              </a:rPr>
              <a:t>重点和关键人员</a:t>
            </a:r>
          </a:p>
        </p:txBody>
      </p:sp>
      <p:sp>
        <p:nvSpPr>
          <p:cNvPr id="4" name="矩形: 圆角 3"/>
          <p:cNvSpPr/>
          <p:nvPr/>
        </p:nvSpPr>
        <p:spPr>
          <a:xfrm>
            <a:off x="5842000" y="1593272"/>
            <a:ext cx="4535055" cy="1591398"/>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63500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30583" y="3392488"/>
            <a:ext cx="8146472" cy="1710661"/>
          </a:xfrm>
          <a:prstGeom prst="rect">
            <a:avLst/>
          </a:prstGeom>
        </p:spPr>
        <p:txBody>
          <a:bodyPr wrap="square">
            <a:spAutoFit/>
          </a:bodyPr>
          <a:lstStyle/>
          <a:p>
            <a:pPr>
              <a:lnSpc>
                <a:spcPct val="150000"/>
              </a:lnSpc>
            </a:pPr>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重点是各级领导机关和领导干部，关键是高级干部特别是中央委员会、中央政治局、中央政治局常务委员会的组成人员。</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高级干部特别是中央领导层组成人员必须以身作则，模范遵守党章党规，严守党的政治纪律和政治规矩，坚持不忘初心、继续前进，坚持率先垂范、以上率下，为全党全社会作出示范。</a:t>
            </a:r>
            <a:endParaRPr lang="zh-CN" altLang="en-US" dirty="0">
              <a:gradFill>
                <a:gsLst>
                  <a:gs pos="90000">
                    <a:srgbClr val="C00000"/>
                  </a:gs>
                  <a:gs pos="30000">
                    <a:srgbClr val="FF0000"/>
                  </a:gs>
                </a:gsLst>
                <a:lin ang="5400000" scaled="0"/>
              </a:gradFill>
            </a:endParaRPr>
          </a:p>
        </p:txBody>
      </p:sp>
    </p:spTree>
    <p:extLst>
      <p:ext uri="{BB962C8B-B14F-4D97-AF65-F5344CB8AC3E}">
        <p14:creationId xmlns:p14="http://schemas.microsoft.com/office/powerpoint/2010/main" val="2925637341"/>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12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1+#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22" presetClass="entr" presetSubtype="1" fill="hold" grpId="0" nodeType="withEffect">
                                  <p:stCondLst>
                                    <p:cond delay="225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圆角 47"/>
          <p:cNvSpPr/>
          <p:nvPr/>
        </p:nvSpPr>
        <p:spPr>
          <a:xfrm>
            <a:off x="4133707" y="1371962"/>
            <a:ext cx="7575555"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一、坚定理想信念</a:t>
            </a:r>
          </a:p>
        </p:txBody>
      </p:sp>
      <p:sp>
        <p:nvSpPr>
          <p:cNvPr id="7" name="文本框 6"/>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16" name="组合 15"/>
          <p:cNvGrpSpPr/>
          <p:nvPr/>
        </p:nvGrpSpPr>
        <p:grpSpPr>
          <a:xfrm>
            <a:off x="1628280" y="1738413"/>
            <a:ext cx="1800000" cy="3108051"/>
            <a:chOff x="1811025" y="1689040"/>
            <a:chExt cx="1800000" cy="3108051"/>
          </a:xfrm>
        </p:grpSpPr>
        <p:sp>
          <p:nvSpPr>
            <p:cNvPr id="17" name="矩形: 圆角 16"/>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第二部分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主体部分</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19"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6690777" y="2068162"/>
            <a:ext cx="5018486" cy="722362"/>
            <a:chOff x="6728197" y="2175744"/>
            <a:chExt cx="5018486" cy="722362"/>
          </a:xfrm>
        </p:grpSpPr>
        <p:sp>
          <p:nvSpPr>
            <p:cNvPr id="40" name="矩形: 圆角 39"/>
            <p:cNvSpPr/>
            <p:nvPr/>
          </p:nvSpPr>
          <p:spPr>
            <a:xfrm>
              <a:off x="6991350" y="2175744"/>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2" name="矩形 11"/>
            <p:cNvSpPr/>
            <p:nvPr/>
          </p:nvSpPr>
          <p:spPr>
            <a:xfrm>
              <a:off x="7368664" y="2213600"/>
              <a:ext cx="4089045"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必须把对马克思主义的信仰、对社会主义和共产主义的信念作为毕生追求</a:t>
              </a:r>
            </a:p>
          </p:txBody>
        </p:sp>
        <p:sp>
          <p:nvSpPr>
            <p:cNvPr id="34" name="矩形: 圆角 33"/>
            <p:cNvSpPr/>
            <p:nvPr/>
          </p:nvSpPr>
          <p:spPr>
            <a:xfrm>
              <a:off x="6728197" y="2263522"/>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1</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45" name="组合 44"/>
          <p:cNvGrpSpPr/>
          <p:nvPr/>
        </p:nvGrpSpPr>
        <p:grpSpPr>
          <a:xfrm>
            <a:off x="6688233" y="2932675"/>
            <a:ext cx="5021029" cy="722362"/>
            <a:chOff x="6725653" y="3040257"/>
            <a:chExt cx="5021029" cy="722362"/>
          </a:xfrm>
        </p:grpSpPr>
        <p:sp>
          <p:nvSpPr>
            <p:cNvPr id="41" name="矩形: 圆角 40"/>
            <p:cNvSpPr/>
            <p:nvPr/>
          </p:nvSpPr>
          <p:spPr>
            <a:xfrm>
              <a:off x="6991349" y="3040257"/>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3" name="矩形 12"/>
            <p:cNvSpPr/>
            <p:nvPr/>
          </p:nvSpPr>
          <p:spPr>
            <a:xfrm>
              <a:off x="7368663" y="3076856"/>
              <a:ext cx="4089046"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必须永远保持建党时中国共产党人的奋斗精神</a:t>
              </a:r>
            </a:p>
          </p:txBody>
        </p:sp>
        <p:sp>
          <p:nvSpPr>
            <p:cNvPr id="35" name="矩形: 圆角 34"/>
            <p:cNvSpPr/>
            <p:nvPr/>
          </p:nvSpPr>
          <p:spPr>
            <a:xfrm>
              <a:off x="6725653" y="3130022"/>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2</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46" name="组合 45"/>
          <p:cNvGrpSpPr/>
          <p:nvPr/>
        </p:nvGrpSpPr>
        <p:grpSpPr>
          <a:xfrm>
            <a:off x="6688233" y="3797594"/>
            <a:ext cx="5021029" cy="722362"/>
            <a:chOff x="6725653" y="3905176"/>
            <a:chExt cx="5021029" cy="722362"/>
          </a:xfrm>
        </p:grpSpPr>
        <p:sp>
          <p:nvSpPr>
            <p:cNvPr id="42" name="矩形: 圆角 41"/>
            <p:cNvSpPr/>
            <p:nvPr/>
          </p:nvSpPr>
          <p:spPr>
            <a:xfrm>
              <a:off x="6991349" y="3905176"/>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4" name="矩形 13"/>
            <p:cNvSpPr/>
            <p:nvPr/>
          </p:nvSpPr>
          <p:spPr>
            <a:xfrm>
              <a:off x="7368663" y="4081691"/>
              <a:ext cx="321779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必须加强学习</a:t>
              </a:r>
            </a:p>
          </p:txBody>
        </p:sp>
        <p:sp>
          <p:nvSpPr>
            <p:cNvPr id="36" name="矩形: 圆角 35"/>
            <p:cNvSpPr/>
            <p:nvPr/>
          </p:nvSpPr>
          <p:spPr>
            <a:xfrm>
              <a:off x="6725653" y="3996357"/>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3</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47" name="组合 46"/>
          <p:cNvGrpSpPr/>
          <p:nvPr/>
        </p:nvGrpSpPr>
        <p:grpSpPr>
          <a:xfrm>
            <a:off x="6693877" y="4656712"/>
            <a:ext cx="5015385" cy="722362"/>
            <a:chOff x="6731297" y="4744383"/>
            <a:chExt cx="5015385" cy="722362"/>
          </a:xfrm>
        </p:grpSpPr>
        <p:sp>
          <p:nvSpPr>
            <p:cNvPr id="43" name="矩形: 圆角 42"/>
            <p:cNvSpPr/>
            <p:nvPr/>
          </p:nvSpPr>
          <p:spPr>
            <a:xfrm>
              <a:off x="6991349" y="4744383"/>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5" name="矩形 14"/>
            <p:cNvSpPr/>
            <p:nvPr/>
          </p:nvSpPr>
          <p:spPr>
            <a:xfrm>
              <a:off x="7368663" y="4920898"/>
              <a:ext cx="3903180"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坚持和创新党内学习制度</a:t>
              </a:r>
            </a:p>
          </p:txBody>
        </p:sp>
        <p:sp>
          <p:nvSpPr>
            <p:cNvPr id="37" name="矩形: 圆角 36"/>
            <p:cNvSpPr/>
            <p:nvPr/>
          </p:nvSpPr>
          <p:spPr>
            <a:xfrm>
              <a:off x="6731297" y="4835564"/>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4</a:t>
              </a:r>
              <a:endParaRPr lang="zh-CN" altLang="en-US" sz="2000" dirty="0">
                <a:solidFill>
                  <a:srgbClr val="FFFCE1"/>
                </a:solidFill>
                <a:latin typeface="Impact" panose="020B0806030902050204" pitchFamily="34" charset="0"/>
                <a:ea typeface="微软雅黑" panose="020B0503020204020204" pitchFamily="34" charset="-122"/>
              </a:endParaRPr>
            </a:p>
          </p:txBody>
        </p:sp>
      </p:grpSp>
      <p:sp>
        <p:nvSpPr>
          <p:cNvPr id="49" name="矩形: 圆角 48"/>
          <p:cNvSpPr/>
          <p:nvPr/>
        </p:nvSpPr>
        <p:spPr>
          <a:xfrm>
            <a:off x="4134760" y="2946723"/>
            <a:ext cx="2169370" cy="243235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是中国共产党人的精神支柱和政治灵魂，也是保持党的团结统一的思想基础</a:t>
            </a:r>
            <a:endParaRPr lang="zh-CN" altLang="en-US" sz="2000" b="1" dirty="0">
              <a:solidFill>
                <a:srgbClr val="FFFCE1"/>
              </a:solidFill>
            </a:endParaRPr>
          </a:p>
        </p:txBody>
      </p:sp>
      <p:sp>
        <p:nvSpPr>
          <p:cNvPr id="21" name="矩形: 圆角 20"/>
          <p:cNvSpPr/>
          <p:nvPr/>
        </p:nvSpPr>
        <p:spPr>
          <a:xfrm>
            <a:off x="4134760" y="2068161"/>
            <a:ext cx="2169370" cy="722363"/>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重要性</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447554"/>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7"/>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0-#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16" presetClass="entr" presetSubtype="21" fill="hold" grpId="0" nodeType="withEffect">
                                  <p:stCondLst>
                                    <p:cond delay="2250"/>
                                  </p:stCondLst>
                                  <p:childTnLst>
                                    <p:set>
                                      <p:cBhvr>
                                        <p:cTn id="15" dur="1" fill="hold">
                                          <p:stCondLst>
                                            <p:cond delay="0"/>
                                          </p:stCondLst>
                                        </p:cTn>
                                        <p:tgtEl>
                                          <p:spTgt spid="48"/>
                                        </p:tgtEl>
                                        <p:attrNameLst>
                                          <p:attrName>style.visibility</p:attrName>
                                        </p:attrNameLst>
                                      </p:cBhvr>
                                      <p:to>
                                        <p:strVal val="visible"/>
                                      </p:to>
                                    </p:set>
                                    <p:animEffect transition="in" filter="barn(inVertical)">
                                      <p:cBhvr>
                                        <p:cTn id="16" dur="500"/>
                                        <p:tgtEl>
                                          <p:spTgt spid="48"/>
                                        </p:tgtEl>
                                      </p:cBhvr>
                                    </p:animEffect>
                                  </p:childTnLst>
                                </p:cTn>
                              </p:par>
                              <p:par>
                                <p:cTn id="17" presetID="22" presetClass="entr" presetSubtype="1" fill="hold" grpId="0" nodeType="withEffect">
                                  <p:stCondLst>
                                    <p:cond delay="275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par>
                                <p:cTn id="23" presetID="2" presetClass="entr" presetSubtype="2" decel="100000" fill="hold" nodeType="withEffect">
                                  <p:stCondLst>
                                    <p:cond delay="325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1000" fill="hold"/>
                                        <p:tgtEl>
                                          <p:spTgt spid="44"/>
                                        </p:tgtEl>
                                        <p:attrNameLst>
                                          <p:attrName>ppt_x</p:attrName>
                                        </p:attrNameLst>
                                      </p:cBhvr>
                                      <p:tavLst>
                                        <p:tav tm="0">
                                          <p:val>
                                            <p:strVal val="1+#ppt_w/2"/>
                                          </p:val>
                                        </p:tav>
                                        <p:tav tm="100000">
                                          <p:val>
                                            <p:strVal val="#ppt_x"/>
                                          </p:val>
                                        </p:tav>
                                      </p:tavLst>
                                    </p:anim>
                                    <p:anim calcmode="lin" valueType="num">
                                      <p:cBhvr additive="base">
                                        <p:cTn id="26" dur="1000" fill="hold"/>
                                        <p:tgtEl>
                                          <p:spTgt spid="44"/>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335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1000" fill="hold"/>
                                        <p:tgtEl>
                                          <p:spTgt spid="45"/>
                                        </p:tgtEl>
                                        <p:attrNameLst>
                                          <p:attrName>ppt_x</p:attrName>
                                        </p:attrNameLst>
                                      </p:cBhvr>
                                      <p:tavLst>
                                        <p:tav tm="0">
                                          <p:val>
                                            <p:strVal val="1+#ppt_w/2"/>
                                          </p:val>
                                        </p:tav>
                                        <p:tav tm="100000">
                                          <p:val>
                                            <p:strVal val="#ppt_x"/>
                                          </p:val>
                                        </p:tav>
                                      </p:tavLst>
                                    </p:anim>
                                    <p:anim calcmode="lin" valueType="num">
                                      <p:cBhvr additive="base">
                                        <p:cTn id="30" dur="1000" fill="hold"/>
                                        <p:tgtEl>
                                          <p:spTgt spid="45"/>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345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1000" fill="hold"/>
                                        <p:tgtEl>
                                          <p:spTgt spid="46"/>
                                        </p:tgtEl>
                                        <p:attrNameLst>
                                          <p:attrName>ppt_x</p:attrName>
                                        </p:attrNameLst>
                                      </p:cBhvr>
                                      <p:tavLst>
                                        <p:tav tm="0">
                                          <p:val>
                                            <p:strVal val="1+#ppt_w/2"/>
                                          </p:val>
                                        </p:tav>
                                        <p:tav tm="100000">
                                          <p:val>
                                            <p:strVal val="#ppt_x"/>
                                          </p:val>
                                        </p:tav>
                                      </p:tavLst>
                                    </p:anim>
                                    <p:anim calcmode="lin" valueType="num">
                                      <p:cBhvr additive="base">
                                        <p:cTn id="34" dur="1000" fill="hold"/>
                                        <p:tgtEl>
                                          <p:spTgt spid="46"/>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355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1000" fill="hold"/>
                                        <p:tgtEl>
                                          <p:spTgt spid="47"/>
                                        </p:tgtEl>
                                        <p:attrNameLst>
                                          <p:attrName>ppt_x</p:attrName>
                                        </p:attrNameLst>
                                      </p:cBhvr>
                                      <p:tavLst>
                                        <p:tav tm="0">
                                          <p:val>
                                            <p:strVal val="1+#ppt_w/2"/>
                                          </p:val>
                                        </p:tav>
                                        <p:tav tm="100000">
                                          <p:val>
                                            <p:strVal val="#ppt_x"/>
                                          </p:val>
                                        </p:tav>
                                      </p:tavLst>
                                    </p:anim>
                                    <p:anim calcmode="lin" valueType="num">
                                      <p:cBhvr additive="base">
                                        <p:cTn id="38"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 grpId="0"/>
      <p:bldP spid="7" grpId="1"/>
      <p:bldP spid="49"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二、坚持党的基本路线</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35" name="矩形: 圆角 34"/>
          <p:cNvSpPr/>
          <p:nvPr/>
        </p:nvSpPr>
        <p:spPr>
          <a:xfrm>
            <a:off x="4261429" y="1926361"/>
            <a:ext cx="7079495" cy="3202484"/>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6" name="矩形: 圆角 35"/>
          <p:cNvSpPr/>
          <p:nvPr/>
        </p:nvSpPr>
        <p:spPr>
          <a:xfrm>
            <a:off x="1766164" y="2974944"/>
            <a:ext cx="2169370" cy="21539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是党和国家的生命线、人民的幸福线，也是党内政治生活正常开展的根本保证</a:t>
            </a:r>
            <a:endParaRPr lang="zh-CN" altLang="en-US" sz="2000" b="1" dirty="0">
              <a:solidFill>
                <a:srgbClr val="FFFCE1"/>
              </a:solidFill>
              <a:latin typeface="微软雅黑" panose="020B0503020204020204" pitchFamily="34" charset="-122"/>
              <a:ea typeface="微软雅黑" panose="020B0503020204020204" pitchFamily="34" charset="-122"/>
            </a:endParaRPr>
          </a:p>
        </p:txBody>
      </p:sp>
      <p:sp>
        <p:nvSpPr>
          <p:cNvPr id="21" name="矩形: 圆角 20"/>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24" name="矩形 23"/>
          <p:cNvSpPr/>
          <p:nvPr/>
        </p:nvSpPr>
        <p:spPr>
          <a:xfrm>
            <a:off x="5030278" y="2014454"/>
            <a:ext cx="3877985"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必须毫不动摇坚持以经济建设为中心</a:t>
            </a:r>
            <a:endParaRPr lang="zh-CN" altLang="en-US" dirty="0">
              <a:gradFill>
                <a:gsLst>
                  <a:gs pos="90000">
                    <a:srgbClr val="C00000"/>
                  </a:gs>
                  <a:gs pos="30000">
                    <a:srgbClr val="FF0000"/>
                  </a:gs>
                </a:gsLst>
                <a:lin ang="5400000" scaled="0"/>
              </a:gradFill>
            </a:endParaRPr>
          </a:p>
        </p:txBody>
      </p:sp>
      <p:sp>
        <p:nvSpPr>
          <p:cNvPr id="25" name="矩形 24"/>
          <p:cNvSpPr/>
          <p:nvPr/>
        </p:nvSpPr>
        <p:spPr>
          <a:xfrm>
            <a:off x="5030277" y="2507665"/>
            <a:ext cx="3416320"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必须毫不动摇坚持四项基本原则</a:t>
            </a:r>
            <a:endParaRPr lang="zh-CN" altLang="en-US" dirty="0">
              <a:gradFill>
                <a:gsLst>
                  <a:gs pos="90000">
                    <a:srgbClr val="C00000"/>
                  </a:gs>
                  <a:gs pos="30000">
                    <a:srgbClr val="FF0000"/>
                  </a:gs>
                </a:gsLst>
                <a:lin ang="5400000" scaled="0"/>
              </a:gradFill>
            </a:endParaRPr>
          </a:p>
        </p:txBody>
      </p:sp>
      <p:sp>
        <p:nvSpPr>
          <p:cNvPr id="26" name="矩形 25"/>
          <p:cNvSpPr/>
          <p:nvPr/>
        </p:nvSpPr>
        <p:spPr>
          <a:xfrm>
            <a:off x="5030277" y="3000876"/>
            <a:ext cx="2954655"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必须毫不动摇坚持改革开放</a:t>
            </a:r>
            <a:endParaRPr lang="zh-CN" altLang="en-US" dirty="0">
              <a:gradFill>
                <a:gsLst>
                  <a:gs pos="90000">
                    <a:srgbClr val="C00000"/>
                  </a:gs>
                  <a:gs pos="30000">
                    <a:srgbClr val="FF0000"/>
                  </a:gs>
                </a:gsLst>
                <a:lin ang="5400000" scaled="0"/>
              </a:gradFill>
            </a:endParaRPr>
          </a:p>
        </p:txBody>
      </p:sp>
      <p:sp>
        <p:nvSpPr>
          <p:cNvPr id="27" name="矩形 26"/>
          <p:cNvSpPr/>
          <p:nvPr/>
        </p:nvSpPr>
        <p:spPr>
          <a:xfrm>
            <a:off x="5030277" y="3461410"/>
            <a:ext cx="5955476"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必须把坚持党的思想路线贯穿于执行党的基本路线全过程</a:t>
            </a:r>
            <a:endParaRPr lang="zh-CN" altLang="en-US" dirty="0">
              <a:gradFill>
                <a:gsLst>
                  <a:gs pos="90000">
                    <a:srgbClr val="C00000"/>
                  </a:gs>
                  <a:gs pos="30000">
                    <a:srgbClr val="FF0000"/>
                  </a:gs>
                </a:gsLst>
                <a:lin ang="5400000" scaled="0"/>
              </a:gradFill>
            </a:endParaRPr>
          </a:p>
        </p:txBody>
      </p:sp>
      <p:sp>
        <p:nvSpPr>
          <p:cNvPr id="28" name="矩形 27"/>
          <p:cNvSpPr/>
          <p:nvPr/>
        </p:nvSpPr>
        <p:spPr>
          <a:xfrm>
            <a:off x="5030277" y="3958783"/>
            <a:ext cx="2954655"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必须坚决捍卫党的基本路线</a:t>
            </a:r>
            <a:endParaRPr lang="zh-CN" altLang="en-US" dirty="0">
              <a:gradFill>
                <a:gsLst>
                  <a:gs pos="90000">
                    <a:srgbClr val="C00000"/>
                  </a:gs>
                  <a:gs pos="30000">
                    <a:srgbClr val="FF0000"/>
                  </a:gs>
                </a:gsLst>
                <a:lin ang="5400000" scaled="0"/>
              </a:gradFill>
            </a:endParaRPr>
          </a:p>
        </p:txBody>
      </p:sp>
      <p:sp>
        <p:nvSpPr>
          <p:cNvPr id="29" name="矩形 28"/>
          <p:cNvSpPr/>
          <p:nvPr/>
        </p:nvSpPr>
        <p:spPr>
          <a:xfrm>
            <a:off x="5030277" y="4415115"/>
            <a:ext cx="6096000" cy="646331"/>
          </a:xfrm>
          <a:prstGeom prst="rect">
            <a:avLst/>
          </a:prstGeom>
        </p:spPr>
        <p:txBody>
          <a:bodyPr>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考察识别干部特别是高级干部必须首先看是否坚定不移贯彻党的基本路线</a:t>
            </a:r>
            <a:endParaRPr lang="zh-CN" altLang="en-US" dirty="0">
              <a:gradFill>
                <a:gsLst>
                  <a:gs pos="90000">
                    <a:srgbClr val="C00000"/>
                  </a:gs>
                  <a:gs pos="30000">
                    <a:srgbClr val="FF0000"/>
                  </a:gs>
                </a:gsLst>
                <a:lin ang="5400000" scaled="0"/>
              </a:gradFill>
            </a:endParaRPr>
          </a:p>
        </p:txBody>
      </p:sp>
      <p:sp>
        <p:nvSpPr>
          <p:cNvPr id="43" name="星形: 五角 42"/>
          <p:cNvSpPr/>
          <p:nvPr/>
        </p:nvSpPr>
        <p:spPr>
          <a:xfrm>
            <a:off x="4501854" y="2055120"/>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星形: 五角 43"/>
          <p:cNvSpPr/>
          <p:nvPr/>
        </p:nvSpPr>
        <p:spPr>
          <a:xfrm>
            <a:off x="4501854" y="2496202"/>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星形: 五角 44"/>
          <p:cNvSpPr/>
          <p:nvPr/>
        </p:nvSpPr>
        <p:spPr>
          <a:xfrm>
            <a:off x="4501854" y="2990379"/>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星形: 五角 45"/>
          <p:cNvSpPr/>
          <p:nvPr/>
        </p:nvSpPr>
        <p:spPr>
          <a:xfrm>
            <a:off x="4501854" y="3502224"/>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星形: 五角 46"/>
          <p:cNvSpPr/>
          <p:nvPr/>
        </p:nvSpPr>
        <p:spPr>
          <a:xfrm>
            <a:off x="4501854" y="3999449"/>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星形: 五角 47"/>
          <p:cNvSpPr/>
          <p:nvPr/>
        </p:nvSpPr>
        <p:spPr>
          <a:xfrm>
            <a:off x="4501854" y="4594280"/>
            <a:ext cx="288000" cy="288000"/>
          </a:xfrm>
          <a:prstGeom prst="star5">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8366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40"/>
                                        </p:tgtEl>
                                        <p:attrNameLst>
                                          <p:attrName>style.visibility</p:attrName>
                                        </p:attrNameLst>
                                      </p:cBhvr>
                                      <p:to>
                                        <p:strVal val="visible"/>
                                      </p:to>
                                    </p:set>
                                    <p:animEffect transition="in" filter="barn(inVertical)">
                                      <p:cBhvr>
                                        <p:cTn id="12" dur="1000"/>
                                        <p:tgtEl>
                                          <p:spTgt spid="40"/>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750"/>
                                        <p:tgtEl>
                                          <p:spTgt spid="21"/>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6"/>
                                        </p:tgtEl>
                                        <p:attrNameLst>
                                          <p:attrName>style.visibility</p:attrName>
                                        </p:attrNameLst>
                                      </p:cBhvr>
                                      <p:to>
                                        <p:strVal val="visible"/>
                                      </p:to>
                                    </p:set>
                                    <p:animEffect transition="in" filter="wipe(down)">
                                      <p:cBhvr>
                                        <p:cTn id="18" dur="750"/>
                                        <p:tgtEl>
                                          <p:spTgt spid="36"/>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Effect transition="in" filter="fade">
                                      <p:cBhvr>
                                        <p:cTn id="26" dur="500"/>
                                        <p:tgtEl>
                                          <p:spTgt spid="43"/>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Effect transition="in" filter="fade">
                                      <p:cBhvr>
                                        <p:cTn id="36" dur="500"/>
                                        <p:tgtEl>
                                          <p:spTgt spid="45"/>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Effect transition="in" filter="fade">
                                      <p:cBhvr>
                                        <p:cTn id="51" dur="500"/>
                                        <p:tgtEl>
                                          <p:spTgt spid="48"/>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1000"/>
                                        <p:tgtEl>
                                          <p:spTgt spid="24"/>
                                        </p:tgtEl>
                                      </p:cBhvr>
                                    </p:animEffect>
                                  </p:childTnLst>
                                </p:cTn>
                              </p:par>
                              <p:par>
                                <p:cTn id="55" presetID="22" presetClass="entr" presetSubtype="8" fill="hold" grpId="0" nodeType="withEffect">
                                  <p:stCondLst>
                                    <p:cond delay="35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000"/>
                                        <p:tgtEl>
                                          <p:spTgt spid="25"/>
                                        </p:tgtEl>
                                      </p:cBhvr>
                                    </p:animEffect>
                                  </p:childTnLst>
                                </p:cTn>
                              </p:par>
                              <p:par>
                                <p:cTn id="58" presetID="22" presetClass="entr" presetSubtype="8" fill="hold" grpId="0" nodeType="withEffect">
                                  <p:stCondLst>
                                    <p:cond delay="350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1000"/>
                                        <p:tgtEl>
                                          <p:spTgt spid="26"/>
                                        </p:tgtEl>
                                      </p:cBhvr>
                                    </p:animEffect>
                                  </p:childTnLst>
                                </p:cTn>
                              </p:par>
                              <p:par>
                                <p:cTn id="61" presetID="22" presetClass="entr" presetSubtype="8" fill="hold" grpId="0" nodeType="withEffect">
                                  <p:stCondLst>
                                    <p:cond delay="350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1000"/>
                                        <p:tgtEl>
                                          <p:spTgt spid="27"/>
                                        </p:tgtEl>
                                      </p:cBhvr>
                                    </p:animEffect>
                                  </p:childTnLst>
                                </p:cTn>
                              </p:par>
                              <p:par>
                                <p:cTn id="64" presetID="22" presetClass="entr" presetSubtype="8" fill="hold" grpId="0" nodeType="withEffect">
                                  <p:stCondLst>
                                    <p:cond delay="350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1000"/>
                                        <p:tgtEl>
                                          <p:spTgt spid="28"/>
                                        </p:tgtEl>
                                      </p:cBhvr>
                                    </p:animEffect>
                                  </p:childTnLst>
                                </p:cTn>
                              </p:par>
                              <p:par>
                                <p:cTn id="67" presetID="22" presetClass="entr" presetSubtype="8" fill="hold" grpId="0" nodeType="withEffect">
                                  <p:stCondLst>
                                    <p:cond delay="3500"/>
                                  </p:stCondLst>
                                  <p:childTnLst>
                                    <p:set>
                                      <p:cBhvr>
                                        <p:cTn id="68" dur="1" fill="hold">
                                          <p:stCondLst>
                                            <p:cond delay="0"/>
                                          </p:stCondLst>
                                        </p:cTn>
                                        <p:tgtEl>
                                          <p:spTgt spid="29"/>
                                        </p:tgtEl>
                                        <p:attrNameLst>
                                          <p:attrName>style.visibility</p:attrName>
                                        </p:attrNameLst>
                                      </p:cBhvr>
                                      <p:to>
                                        <p:strVal val="visible"/>
                                      </p:to>
                                    </p:set>
                                    <p:animEffect transition="in" filter="wipe(left)">
                                      <p:cBhvr>
                                        <p:cTn id="6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5" grpId="0" animBg="1"/>
      <p:bldP spid="2" grpId="0"/>
      <p:bldP spid="2" grpId="1"/>
      <p:bldP spid="36" grpId="0" animBg="1"/>
      <p:bldP spid="21" grpId="0" animBg="1"/>
      <p:bldP spid="24" grpId="0"/>
      <p:bldP spid="25" grpId="0"/>
      <p:bldP spid="26" grpId="0"/>
      <p:bldP spid="27" grpId="0"/>
      <p:bldP spid="28" grpId="0"/>
      <p:bldP spid="29" grpId="0"/>
      <p:bldP spid="43" grpId="0" animBg="1"/>
      <p:bldP spid="44" grpId="0" animBg="1"/>
      <p:bldP spid="45" grpId="0" animBg="1"/>
      <p:bldP spid="46" grpId="0" animBg="1"/>
      <p:bldP spid="47" grpId="0" animBg="1"/>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三、坚持维护党中央权威</a:t>
            </a:r>
          </a:p>
        </p:txBody>
      </p:sp>
      <p:sp>
        <p:nvSpPr>
          <p:cNvPr id="4" name="矩形: 圆角 3"/>
          <p:cNvSpPr/>
          <p:nvPr/>
        </p:nvSpPr>
        <p:spPr>
          <a:xfrm>
            <a:off x="4261429" y="1926361"/>
            <a:ext cx="7079495" cy="3202484"/>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2974944"/>
            <a:ext cx="2169370" cy="21539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CE1"/>
                </a:solidFill>
                <a:latin typeface="微软雅黑" panose="020B0503020204020204" pitchFamily="34" charset="-122"/>
                <a:ea typeface="微软雅黑" panose="020B0503020204020204" pitchFamily="34" charset="-122"/>
              </a:rPr>
              <a:t>是党和国家前途命运所系，是全国各族人民根本利益所在，也是加强和规范党内政治生活的重要目的</a:t>
            </a:r>
            <a:endParaRPr lang="zh-CN" altLang="en-US" sz="20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5030276" y="2026822"/>
            <a:ext cx="5262979"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坚持党的领导，首先是坚持党中央的集中统一领导</a:t>
            </a:r>
          </a:p>
        </p:txBody>
      </p:sp>
      <p:sp>
        <p:nvSpPr>
          <p:cNvPr id="8" name="矩形 7"/>
          <p:cNvSpPr/>
          <p:nvPr/>
        </p:nvSpPr>
        <p:spPr>
          <a:xfrm>
            <a:off x="5030276" y="2551113"/>
            <a:ext cx="6082223" cy="646331"/>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涉及全党全国性的重大方针政策问题，只有党中央有权作出决定和解释</a:t>
            </a:r>
          </a:p>
        </p:txBody>
      </p:sp>
      <p:sp>
        <p:nvSpPr>
          <p:cNvPr id="9" name="矩形 8"/>
          <p:cNvSpPr/>
          <p:nvPr/>
        </p:nvSpPr>
        <p:spPr>
          <a:xfrm>
            <a:off x="5030277" y="3342937"/>
            <a:ext cx="3185487"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全党必须自觉服从党中央领导</a:t>
            </a:r>
          </a:p>
        </p:txBody>
      </p:sp>
      <p:sp>
        <p:nvSpPr>
          <p:cNvPr id="10" name="矩形 9"/>
          <p:cNvSpPr/>
          <p:nvPr/>
        </p:nvSpPr>
        <p:spPr>
          <a:xfrm>
            <a:off x="5030277" y="3867228"/>
            <a:ext cx="4339650"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全党必须严格执行重大问题请示报告制度</a:t>
            </a:r>
          </a:p>
        </p:txBody>
      </p:sp>
      <p:sp>
        <p:nvSpPr>
          <p:cNvPr id="11" name="矩形 10"/>
          <p:cNvSpPr/>
          <p:nvPr/>
        </p:nvSpPr>
        <p:spPr>
          <a:xfrm>
            <a:off x="5030277" y="4385626"/>
            <a:ext cx="6082222" cy="646331"/>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全党必须自觉防止和反对个人主义、分散主义、自由主义、本位主义</a:t>
            </a:r>
          </a:p>
        </p:txBody>
      </p:sp>
      <p:sp>
        <p:nvSpPr>
          <p:cNvPr id="19" name="Freeform 29"/>
          <p:cNvSpPr/>
          <p:nvPr/>
        </p:nvSpPr>
        <p:spPr bwMode="auto">
          <a:xfrm>
            <a:off x="4524381" y="205011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9"/>
          <p:cNvSpPr/>
          <p:nvPr/>
        </p:nvSpPr>
        <p:spPr bwMode="auto">
          <a:xfrm>
            <a:off x="4524381" y="2712278"/>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
          <p:cNvSpPr/>
          <p:nvPr/>
        </p:nvSpPr>
        <p:spPr bwMode="auto">
          <a:xfrm>
            <a:off x="4524381" y="3365603"/>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9"/>
          <p:cNvSpPr/>
          <p:nvPr/>
        </p:nvSpPr>
        <p:spPr bwMode="auto">
          <a:xfrm>
            <a:off x="4524381" y="3889894"/>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9"/>
          <p:cNvSpPr/>
          <p:nvPr/>
        </p:nvSpPr>
        <p:spPr bwMode="auto">
          <a:xfrm>
            <a:off x="4524381" y="454679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4087984414"/>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22" presetClass="entr" presetSubtype="8" fill="hold" grpId="0" nodeType="withEffect">
                                  <p:stCondLst>
                                    <p:cond delay="350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1000"/>
                                        <p:tgtEl>
                                          <p:spTgt spid="7"/>
                                        </p:tgtEl>
                                      </p:cBhvr>
                                    </p:animEffect>
                                  </p:childTnLst>
                                </p:cTn>
                              </p:par>
                              <p:par>
                                <p:cTn id="50" presetID="22" presetClass="entr" presetSubtype="8" fill="hold" grpId="0" nodeType="withEffect">
                                  <p:stCondLst>
                                    <p:cond delay="350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1000"/>
                                        <p:tgtEl>
                                          <p:spTgt spid="8"/>
                                        </p:tgtEl>
                                      </p:cBhvr>
                                    </p:animEffect>
                                  </p:childTnLst>
                                </p:cTn>
                              </p:par>
                              <p:par>
                                <p:cTn id="53" presetID="22" presetClass="entr" presetSubtype="8" fill="hold" grpId="0" nodeType="withEffect">
                                  <p:stCondLst>
                                    <p:cond delay="350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1000"/>
                                        <p:tgtEl>
                                          <p:spTgt spid="9"/>
                                        </p:tgtEl>
                                      </p:cBhvr>
                                    </p:animEffect>
                                  </p:childTnLst>
                                </p:cTn>
                              </p:par>
                              <p:par>
                                <p:cTn id="56" presetID="22" presetClass="entr" presetSubtype="8" fill="hold" grpId="0" nodeType="withEffect">
                                  <p:stCondLst>
                                    <p:cond delay="350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1000"/>
                                        <p:tgtEl>
                                          <p:spTgt spid="10"/>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p:bldP spid="11" grpId="0"/>
      <p:bldP spid="19" grpId="0" animBg="1"/>
      <p:bldP spid="20" grpId="0" animBg="1"/>
      <p:bldP spid="21" grpId="0" animBg="1"/>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四、严明党的政治纪律</a:t>
            </a:r>
          </a:p>
        </p:txBody>
      </p:sp>
      <p:sp>
        <p:nvSpPr>
          <p:cNvPr id="4" name="矩形: 圆角 3"/>
          <p:cNvSpPr/>
          <p:nvPr/>
        </p:nvSpPr>
        <p:spPr>
          <a:xfrm>
            <a:off x="1766165" y="2974943"/>
            <a:ext cx="6768235" cy="2153901"/>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4122058" y="1926361"/>
            <a:ext cx="7218866"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是全党统一意志、统一行动、步调一致前进的重要保障，是党内政治生活的重要内容</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2766047" y="3234230"/>
            <a:ext cx="4108817"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不准在党内搞小山头、小圈子、小团伙</a:t>
            </a:r>
          </a:p>
        </p:txBody>
      </p:sp>
      <p:sp>
        <p:nvSpPr>
          <p:cNvPr id="8" name="矩形 7"/>
          <p:cNvSpPr/>
          <p:nvPr/>
        </p:nvSpPr>
        <p:spPr>
          <a:xfrm>
            <a:off x="2766047" y="3758521"/>
            <a:ext cx="5768353" cy="646331"/>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必须对党忠诚老实、光明磊落，说老实话、办老实事、做老实人</a:t>
            </a:r>
          </a:p>
        </p:txBody>
      </p:sp>
      <p:sp>
        <p:nvSpPr>
          <p:cNvPr id="9" name="矩形 8"/>
          <p:cNvSpPr/>
          <p:nvPr/>
        </p:nvSpPr>
        <p:spPr>
          <a:xfrm>
            <a:off x="2766048" y="4550345"/>
            <a:ext cx="4108817"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不准搞拉拉扯扯、吹吹拍拍、阿谀奉承</a:t>
            </a:r>
          </a:p>
        </p:txBody>
      </p:sp>
      <p:sp>
        <p:nvSpPr>
          <p:cNvPr id="19" name="Freeform 29"/>
          <p:cNvSpPr/>
          <p:nvPr/>
        </p:nvSpPr>
        <p:spPr bwMode="auto">
          <a:xfrm>
            <a:off x="2260152" y="3257519"/>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9"/>
          <p:cNvSpPr/>
          <p:nvPr/>
        </p:nvSpPr>
        <p:spPr bwMode="auto">
          <a:xfrm>
            <a:off x="2260152" y="3919686"/>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
          <p:cNvSpPr/>
          <p:nvPr/>
        </p:nvSpPr>
        <p:spPr bwMode="auto">
          <a:xfrm>
            <a:off x="2260152" y="457301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矩形: 圆角 16"/>
          <p:cNvSpPr/>
          <p:nvPr/>
        </p:nvSpPr>
        <p:spPr>
          <a:xfrm>
            <a:off x="8715374" y="2974943"/>
            <a:ext cx="2625550" cy="2153901"/>
          </a:xfrm>
          <a:prstGeom prst="roundRect">
            <a:avLst>
              <a:gd name="adj" fmla="val 0"/>
            </a:avLst>
          </a:prstGeom>
          <a:blipFill dpi="0" rotWithShape="1">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tile tx="0" ty="317500" sx="60000" sy="60000" flip="none" algn="b"/>
          </a:blip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7239312"/>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8"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750"/>
                                        <p:tgtEl>
                                          <p:spTgt spid="6"/>
                                        </p:tgtEl>
                                      </p:cBhvr>
                                    </p:animEffect>
                                  </p:childTnLst>
                                </p:cTn>
                              </p:par>
                              <p:par>
                                <p:cTn id="16" presetID="22" presetClass="entr" presetSubtype="2"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9" grpId="0" animBg="1"/>
      <p:bldP spid="20" grpId="0" animBg="1"/>
      <p:bldP spid="21"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五、保持党同人民群众的血肉联系</a:t>
            </a:r>
          </a:p>
        </p:txBody>
      </p:sp>
      <p:sp>
        <p:nvSpPr>
          <p:cNvPr id="4" name="矩形: 圆角 3"/>
          <p:cNvSpPr/>
          <p:nvPr/>
        </p:nvSpPr>
        <p:spPr>
          <a:xfrm>
            <a:off x="4292601" y="2974943"/>
            <a:ext cx="7048324" cy="2153901"/>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4122058" y="1926361"/>
            <a:ext cx="7218866"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人民立场是党的根本政治立场，人民群众是党的力量源泉。我们党来自人民，失去人民拥护和支持，党就会失去根基</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5572571" y="3134188"/>
            <a:ext cx="3647152"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必须站稳群众立场，增进群众感情</a:t>
            </a:r>
          </a:p>
        </p:txBody>
      </p:sp>
      <p:sp>
        <p:nvSpPr>
          <p:cNvPr id="8" name="矩形 7"/>
          <p:cNvSpPr/>
          <p:nvPr/>
        </p:nvSpPr>
        <p:spPr>
          <a:xfrm>
            <a:off x="5572571" y="3650897"/>
            <a:ext cx="5527053"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坚决反对形式主义、官僚主义、享乐主义和奢靡之风</a:t>
            </a:r>
          </a:p>
        </p:txBody>
      </p:sp>
      <p:sp>
        <p:nvSpPr>
          <p:cNvPr id="9" name="矩形 8"/>
          <p:cNvSpPr/>
          <p:nvPr/>
        </p:nvSpPr>
        <p:spPr>
          <a:xfrm>
            <a:off x="5575081" y="4170545"/>
            <a:ext cx="2723823"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必须提高做群众工作能力</a:t>
            </a:r>
          </a:p>
        </p:txBody>
      </p:sp>
      <p:sp>
        <p:nvSpPr>
          <p:cNvPr id="10" name="Freeform 29"/>
          <p:cNvSpPr/>
          <p:nvPr/>
        </p:nvSpPr>
        <p:spPr bwMode="auto">
          <a:xfrm>
            <a:off x="5066676" y="315747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5063357" y="366401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5063357" y="417054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矩形: 圆角 12"/>
          <p:cNvSpPr/>
          <p:nvPr/>
        </p:nvSpPr>
        <p:spPr>
          <a:xfrm>
            <a:off x="1766164" y="2974943"/>
            <a:ext cx="2355894" cy="2153901"/>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482600" sx="100000" sy="100000" flip="none" algn="ctr"/>
          </a:blip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4" name="矩形 13"/>
          <p:cNvSpPr/>
          <p:nvPr/>
        </p:nvSpPr>
        <p:spPr>
          <a:xfrm>
            <a:off x="5572571" y="4652479"/>
            <a:ext cx="4108817"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必须顾全大局，自觉维护社会和谐稳定</a:t>
            </a:r>
          </a:p>
        </p:txBody>
      </p:sp>
      <p:sp>
        <p:nvSpPr>
          <p:cNvPr id="15" name="Freeform 29"/>
          <p:cNvSpPr/>
          <p:nvPr/>
        </p:nvSpPr>
        <p:spPr bwMode="auto">
          <a:xfrm>
            <a:off x="5063357" y="4647626"/>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9542352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53" presetClass="entr" presetSubtype="16" fill="hold" grpId="0" nodeType="withEffect">
                                  <p:stCondLst>
                                    <p:cond delay="30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22" presetClass="entr" presetSubtype="8" fill="hold" grpId="0" nodeType="withEffect">
                                  <p:stCondLst>
                                    <p:cond delay="350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3" grpId="0" animBg="1"/>
      <p:bldP spid="14"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六、坚持民主集中制原则</a:t>
            </a:r>
          </a:p>
        </p:txBody>
      </p:sp>
      <p:sp>
        <p:nvSpPr>
          <p:cNvPr id="4" name="矩形: 圆角 3"/>
          <p:cNvSpPr/>
          <p:nvPr/>
        </p:nvSpPr>
        <p:spPr>
          <a:xfrm>
            <a:off x="4218234" y="1925377"/>
            <a:ext cx="7122690"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是党内政治生活正常开展的重要制度保障</a:t>
            </a:r>
            <a:endParaRPr lang="zh-CN" altLang="en-US" sz="32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5166171" y="2134119"/>
            <a:ext cx="4339650"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各级党委（党组）必须坚持集体领导制度</a:t>
            </a:r>
          </a:p>
        </p:txBody>
      </p:sp>
      <p:sp>
        <p:nvSpPr>
          <p:cNvPr id="8" name="矩形 7"/>
          <p:cNvSpPr/>
          <p:nvPr/>
        </p:nvSpPr>
        <p:spPr>
          <a:xfrm>
            <a:off x="5166171" y="2650828"/>
            <a:ext cx="5527053" cy="369332"/>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领导班子成员必须增强全局观念和责任意识</a:t>
            </a:r>
          </a:p>
        </p:txBody>
      </p:sp>
      <p:sp>
        <p:nvSpPr>
          <p:cNvPr id="9" name="矩形 8"/>
          <p:cNvSpPr/>
          <p:nvPr/>
        </p:nvSpPr>
        <p:spPr>
          <a:xfrm>
            <a:off x="5168681" y="3170476"/>
            <a:ext cx="5629948" cy="646331"/>
          </a:xfrm>
          <a:prstGeom prst="rect">
            <a:avLst/>
          </a:prstGeom>
        </p:spPr>
        <p:txBody>
          <a:bodyPr wrap="squar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党委（党组）主要负责同志必须发扬民主、善于集中、敢于担责</a:t>
            </a:r>
          </a:p>
        </p:txBody>
      </p:sp>
      <p:sp>
        <p:nvSpPr>
          <p:cNvPr id="10" name="Freeform 29"/>
          <p:cNvSpPr/>
          <p:nvPr/>
        </p:nvSpPr>
        <p:spPr bwMode="auto">
          <a:xfrm>
            <a:off x="4660276" y="2157408"/>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656957" y="2663942"/>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656957" y="327646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5166171" y="3893834"/>
            <a:ext cx="4108817"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领导班子成员必须坚决执行党组织决定</a:t>
            </a:r>
          </a:p>
        </p:txBody>
      </p:sp>
      <p:sp>
        <p:nvSpPr>
          <p:cNvPr id="15" name="Freeform 29"/>
          <p:cNvSpPr/>
          <p:nvPr/>
        </p:nvSpPr>
        <p:spPr bwMode="auto">
          <a:xfrm>
            <a:off x="4656957" y="388898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矩形 15"/>
          <p:cNvSpPr/>
          <p:nvPr/>
        </p:nvSpPr>
        <p:spPr>
          <a:xfrm>
            <a:off x="5166171" y="4409604"/>
            <a:ext cx="4339650" cy="369332"/>
          </a:xfrm>
          <a:prstGeom prst="rect">
            <a:avLst/>
          </a:prstGeom>
        </p:spPr>
        <p:txBody>
          <a:bodyPr wrap="none">
            <a:spAutoFit/>
          </a:bodyPr>
          <a:lstStyle/>
          <a:p>
            <a:r>
              <a:rPr lang="zh-CN" altLang="en-US" dirty="0">
                <a:gradFill>
                  <a:gsLst>
                    <a:gs pos="75000">
                      <a:srgbClr val="C00000"/>
                    </a:gs>
                    <a:gs pos="25000">
                      <a:srgbClr val="FF0000"/>
                    </a:gs>
                  </a:gsLst>
                  <a:lin ang="2700000" scaled="0"/>
                </a:gradFill>
                <a:latin typeface="微软雅黑" panose="020B0503020204020204" pitchFamily="34" charset="-122"/>
                <a:ea typeface="微软雅黑" panose="020B0503020204020204" pitchFamily="34" charset="-122"/>
              </a:rPr>
              <a:t>领导班子成员分工按规定向上级党委报备</a:t>
            </a:r>
          </a:p>
        </p:txBody>
      </p:sp>
      <p:sp>
        <p:nvSpPr>
          <p:cNvPr id="17" name="Freeform 29"/>
          <p:cNvSpPr/>
          <p:nvPr/>
        </p:nvSpPr>
        <p:spPr bwMode="auto">
          <a:xfrm>
            <a:off x="4656957" y="440475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509012982"/>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par>
                                <p:cTn id="54" presetID="53" presetClass="entr" presetSubtype="16" fill="hold" grpId="0" nodeType="withEffect">
                                  <p:stCondLst>
                                    <p:cond delay="3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P spid="16" grpId="0"/>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七、发扬党内民主和保障党员权利</a:t>
            </a:r>
            <a:endParaRPr lang="zh-CN" altLang="en-US" sz="32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4218234" y="1925377"/>
            <a:ext cx="7122690"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党内民主是党的生命，是党内政治生活积极健康的重要基础</a:t>
            </a:r>
            <a:endParaRPr lang="zh-CN" altLang="en-US" sz="36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5166171" y="2134119"/>
            <a:ext cx="5632458"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必须尊重党员主体地位、保障党员民主权利，落实党员知情权、参与权、选举权、监督权</a:t>
            </a:r>
          </a:p>
        </p:txBody>
      </p:sp>
      <p:sp>
        <p:nvSpPr>
          <p:cNvPr id="8" name="矩形 7"/>
          <p:cNvSpPr/>
          <p:nvPr/>
        </p:nvSpPr>
        <p:spPr>
          <a:xfrm>
            <a:off x="5166171" y="2955631"/>
            <a:ext cx="5527053"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党内选举必须体现选举人意志，规范和完善选举制度规则</a:t>
            </a:r>
          </a:p>
        </p:txBody>
      </p:sp>
      <p:sp>
        <p:nvSpPr>
          <p:cNvPr id="9" name="矩形 8"/>
          <p:cNvSpPr/>
          <p:nvPr/>
        </p:nvSpPr>
        <p:spPr>
          <a:xfrm>
            <a:off x="5168681" y="3679561"/>
            <a:ext cx="562994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坚持党的代表大会制度</a:t>
            </a:r>
          </a:p>
        </p:txBody>
      </p:sp>
      <p:sp>
        <p:nvSpPr>
          <p:cNvPr id="10" name="Freeform 29"/>
          <p:cNvSpPr/>
          <p:nvPr/>
        </p:nvSpPr>
        <p:spPr bwMode="auto">
          <a:xfrm>
            <a:off x="4656957" y="2295284"/>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656957" y="3116796"/>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656957" y="370222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5166171" y="4242179"/>
            <a:ext cx="5632458"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党员有权向党负责地揭发、检举党的任何组织和任何党员违纪违法的事实，提倡实名举报</a:t>
            </a:r>
          </a:p>
        </p:txBody>
      </p:sp>
      <p:sp>
        <p:nvSpPr>
          <p:cNvPr id="15" name="Freeform 29"/>
          <p:cNvSpPr/>
          <p:nvPr/>
        </p:nvSpPr>
        <p:spPr bwMode="auto">
          <a:xfrm>
            <a:off x="4656957" y="4403344"/>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306864039"/>
      </p:ext>
    </p:extLst>
  </p:cSld>
  <p:clrMapOvr>
    <a:masterClrMapping/>
  </p:clrMapOvr>
  <mc:AlternateContent xmlns:mc="http://schemas.openxmlformats.org/markup-compatibility/2006">
    <mc:Choice xmlns:p14="http://schemas.microsoft.com/office/powerpoint/2010/main" Requires="p14">
      <p:transition spd="slow">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3" y="1233279"/>
            <a:ext cx="9714897"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八、坚持正确选人用人导向</a:t>
            </a:r>
            <a:endParaRPr lang="zh-CN" altLang="en-US" sz="40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4218234" y="1925377"/>
            <a:ext cx="7262826"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是严肃党内政治生活的组织保证</a:t>
            </a:r>
            <a:endParaRPr lang="zh-CN" altLang="en-US" sz="44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4785171" y="2025172"/>
            <a:ext cx="563245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选拔任用干部必须坚持党章规定的干部条件</a:t>
            </a:r>
          </a:p>
        </p:txBody>
      </p:sp>
      <p:sp>
        <p:nvSpPr>
          <p:cNvPr id="8" name="矩形 7"/>
          <p:cNvSpPr/>
          <p:nvPr/>
        </p:nvSpPr>
        <p:spPr>
          <a:xfrm>
            <a:off x="4785171" y="2509727"/>
            <a:ext cx="5527053"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选人用人必须强化党组织的领导和把关作用</a:t>
            </a:r>
          </a:p>
        </p:txBody>
      </p:sp>
      <p:sp>
        <p:nvSpPr>
          <p:cNvPr id="9" name="矩形 8"/>
          <p:cNvSpPr/>
          <p:nvPr/>
        </p:nvSpPr>
        <p:spPr>
          <a:xfrm>
            <a:off x="4787681" y="2990497"/>
            <a:ext cx="562994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必须自觉防范和纠正用人上的不正之风和种种偏向</a:t>
            </a:r>
          </a:p>
        </p:txBody>
      </p:sp>
      <p:sp>
        <p:nvSpPr>
          <p:cNvPr id="10" name="Freeform 29"/>
          <p:cNvSpPr/>
          <p:nvPr/>
        </p:nvSpPr>
        <p:spPr bwMode="auto">
          <a:xfrm>
            <a:off x="4358371" y="204994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358371" y="2532393"/>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358371" y="301484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4785171" y="3472188"/>
            <a:ext cx="6047929"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不准把党的干部当作私有财产，党内不准搞人身依附关系</a:t>
            </a:r>
          </a:p>
        </p:txBody>
      </p:sp>
      <p:sp>
        <p:nvSpPr>
          <p:cNvPr id="15" name="Freeform 29"/>
          <p:cNvSpPr/>
          <p:nvPr/>
        </p:nvSpPr>
        <p:spPr bwMode="auto">
          <a:xfrm>
            <a:off x="4358371" y="348857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矩形 15"/>
          <p:cNvSpPr/>
          <p:nvPr/>
        </p:nvSpPr>
        <p:spPr>
          <a:xfrm>
            <a:off x="4785171" y="3954938"/>
            <a:ext cx="6695889"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建立容错纠错机制，宽容干部在工作中特别是改革创新中的失误</a:t>
            </a:r>
          </a:p>
        </p:txBody>
      </p:sp>
      <p:sp>
        <p:nvSpPr>
          <p:cNvPr id="17" name="Freeform 29"/>
          <p:cNvSpPr/>
          <p:nvPr/>
        </p:nvSpPr>
        <p:spPr bwMode="auto">
          <a:xfrm>
            <a:off x="4358371" y="397594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矩形 17"/>
          <p:cNvSpPr/>
          <p:nvPr/>
        </p:nvSpPr>
        <p:spPr>
          <a:xfrm>
            <a:off x="4785171" y="4493059"/>
            <a:ext cx="563245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必须牢记空谈误国、实干兴邦，践行正确政绩观</a:t>
            </a:r>
          </a:p>
        </p:txBody>
      </p:sp>
      <p:sp>
        <p:nvSpPr>
          <p:cNvPr id="19" name="Freeform 29"/>
          <p:cNvSpPr/>
          <p:nvPr/>
        </p:nvSpPr>
        <p:spPr bwMode="auto">
          <a:xfrm>
            <a:off x="4358371" y="451572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705082449"/>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par>
                                <p:cTn id="54" presetID="53" presetClass="entr" presetSubtype="16" fill="hold" grpId="0" nodeType="withEffect">
                                  <p:stCondLst>
                                    <p:cond delay="3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1000"/>
                                        <p:tgtEl>
                                          <p:spTgt spid="16"/>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22" presetClass="entr" presetSubtype="8" fill="hold" grpId="0" nodeType="withEffect">
                                  <p:stCondLst>
                                    <p:cond delay="350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P spid="16" grpId="0"/>
      <p:bldP spid="17" grpId="0" animBg="1"/>
      <p:bldP spid="18" grpId="0"/>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4" y="1233279"/>
            <a:ext cx="9574760"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　九、严格党的组织生活制度</a:t>
            </a:r>
            <a:endParaRPr lang="zh-CN" altLang="en-US" sz="32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6565899" y="2974943"/>
            <a:ext cx="4775025" cy="1996683"/>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4122058" y="1926361"/>
            <a:ext cx="7218866"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党的组织生活是党内政治生活的重要内容和载体，是党组织对党员进行教育管理监督的重要形式</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7372346" y="3047104"/>
            <a:ext cx="2492990"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坚持“三会一课”制度</a:t>
            </a:r>
          </a:p>
        </p:txBody>
      </p:sp>
      <p:sp>
        <p:nvSpPr>
          <p:cNvPr id="8" name="矩形 7"/>
          <p:cNvSpPr/>
          <p:nvPr/>
        </p:nvSpPr>
        <p:spPr>
          <a:xfrm>
            <a:off x="7372347" y="3563813"/>
            <a:ext cx="383795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坚持民主生活会和组织生活会制度</a:t>
            </a:r>
          </a:p>
        </p:txBody>
      </p:sp>
      <p:sp>
        <p:nvSpPr>
          <p:cNvPr id="9" name="矩形 8"/>
          <p:cNvSpPr/>
          <p:nvPr/>
        </p:nvSpPr>
        <p:spPr>
          <a:xfrm>
            <a:off x="7374856" y="4083461"/>
            <a:ext cx="2031325"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坚持谈心谈话制度</a:t>
            </a:r>
          </a:p>
        </p:txBody>
      </p:sp>
      <p:sp>
        <p:nvSpPr>
          <p:cNvPr id="10" name="Freeform 29"/>
          <p:cNvSpPr/>
          <p:nvPr/>
        </p:nvSpPr>
        <p:spPr bwMode="auto">
          <a:xfrm>
            <a:off x="6866451" y="3070393"/>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6863132" y="357692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6863132" y="408346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矩形: 圆角 12"/>
          <p:cNvSpPr/>
          <p:nvPr/>
        </p:nvSpPr>
        <p:spPr>
          <a:xfrm>
            <a:off x="1766163" y="2974944"/>
            <a:ext cx="4622679" cy="1996682"/>
          </a:xfrm>
          <a:prstGeom prst="roundRect">
            <a:avLst>
              <a:gd name="adj" fmla="val 0"/>
            </a:avLst>
          </a:prstGeom>
          <a:blipFill dpi="0" rotWithShape="1">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tile tx="0" ty="355600" sx="50000" sy="50000" flip="none" algn="ctr"/>
          </a:blip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4" name="矩形 13"/>
          <p:cNvSpPr/>
          <p:nvPr/>
        </p:nvSpPr>
        <p:spPr>
          <a:xfrm>
            <a:off x="7372346" y="4565395"/>
            <a:ext cx="2723823" cy="369332"/>
          </a:xfrm>
          <a:prstGeom prst="rect">
            <a:avLst/>
          </a:prstGeom>
        </p:spPr>
        <p:txBody>
          <a:bodyPr wrap="non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坚持对党员进行民主评议</a:t>
            </a:r>
          </a:p>
        </p:txBody>
      </p:sp>
      <p:sp>
        <p:nvSpPr>
          <p:cNvPr id="15" name="Freeform 29"/>
          <p:cNvSpPr/>
          <p:nvPr/>
        </p:nvSpPr>
        <p:spPr bwMode="auto">
          <a:xfrm>
            <a:off x="6863132" y="4560542"/>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898811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8"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750"/>
                                        <p:tgtEl>
                                          <p:spTgt spid="6"/>
                                        </p:tgtEl>
                                      </p:cBhvr>
                                    </p:animEffect>
                                  </p:childTnLst>
                                </p:cTn>
                              </p:par>
                              <p:par>
                                <p:cTn id="16" presetID="22" presetClass="entr" presetSubtype="2"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53" presetClass="entr" presetSubtype="16" fill="hold" grpId="0" nodeType="withEffect">
                                  <p:stCondLst>
                                    <p:cond delay="30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22" presetClass="entr" presetSubtype="8" fill="hold" grpId="0" nodeType="withEffect">
                                  <p:stCondLst>
                                    <p:cond delay="350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3" grpId="0" animBg="1"/>
      <p:bldP spid="14"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800951" y="1273030"/>
            <a:ext cx="5760000" cy="720000"/>
            <a:chOff x="5131591" y="1756983"/>
            <a:chExt cx="5346963" cy="720000"/>
          </a:xfrm>
        </p:grpSpPr>
        <p:sp>
          <p:nvSpPr>
            <p:cNvPr id="12" name="流程图: 可选过程 11"/>
            <p:cNvSpPr/>
            <p:nvPr/>
          </p:nvSpPr>
          <p:spPr>
            <a:xfrm>
              <a:off x="5131591" y="1756983"/>
              <a:ext cx="5346963" cy="72000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ACD"/>
                </a:solidFill>
              </a:endParaRPr>
            </a:p>
          </p:txBody>
        </p:sp>
        <p:sp>
          <p:nvSpPr>
            <p:cNvPr id="29" name="文本框 28"/>
            <p:cNvSpPr txBox="1"/>
            <p:nvPr/>
          </p:nvSpPr>
          <p:spPr>
            <a:xfrm>
              <a:off x="5274375" y="1844637"/>
              <a:ext cx="506370" cy="461665"/>
            </a:xfrm>
            <a:prstGeom prst="rect">
              <a:avLst/>
            </a:prstGeom>
            <a:noFill/>
          </p:spPr>
          <p:txBody>
            <a:bodyPr wrap="square" rtlCol="0">
              <a:spAutoFit/>
            </a:bodyPr>
            <a:lstStyle/>
            <a:p>
              <a:r>
                <a:rPr lang="en-US" altLang="zh-CN" sz="2400" b="1" dirty="0">
                  <a:solidFill>
                    <a:srgbClr val="FFFACD"/>
                  </a:solidFill>
                  <a:latin typeface="Impact" panose="020B0806030902050204" pitchFamily="34" charset="0"/>
                  <a:ea typeface="方正清刻本悦宋简体" panose="02000000000000000000" pitchFamily="2" charset="-122"/>
                </a:rPr>
                <a:t>01</a:t>
              </a:r>
            </a:p>
          </p:txBody>
        </p:sp>
        <p:sp>
          <p:nvSpPr>
            <p:cNvPr id="18" name="文本框 17"/>
            <p:cNvSpPr txBox="1"/>
            <p:nvPr/>
          </p:nvSpPr>
          <p:spPr>
            <a:xfrm>
              <a:off x="5679393" y="1844636"/>
              <a:ext cx="4251358" cy="461665"/>
            </a:xfrm>
            <a:prstGeom prst="rect">
              <a:avLst/>
            </a:prstGeom>
            <a:noFill/>
          </p:spPr>
          <p:txBody>
            <a:bodyPr wrap="square" rtlCol="0">
              <a:spAutoFit/>
            </a:bodyPr>
            <a:lstStyle/>
            <a:p>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准则</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和</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条例</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的修订背景</a:t>
              </a:r>
              <a:endParaRPr lang="en-US" altLang="zh-CN" sz="2400" b="1" dirty="0">
                <a:solidFill>
                  <a:srgbClr val="FFFACD"/>
                </a:solidFill>
                <a:latin typeface="方正清刻本悦宋简体" panose="02000000000000000000" pitchFamily="2" charset="-122"/>
                <a:ea typeface="方正清刻本悦宋简体" panose="02000000000000000000" pitchFamily="2" charset="-122"/>
              </a:endParaRPr>
            </a:p>
          </p:txBody>
        </p:sp>
      </p:grpSp>
      <p:grpSp>
        <p:nvGrpSpPr>
          <p:cNvPr id="3" name="组合 2"/>
          <p:cNvGrpSpPr/>
          <p:nvPr/>
        </p:nvGrpSpPr>
        <p:grpSpPr>
          <a:xfrm>
            <a:off x="1515837" y="4200428"/>
            <a:ext cx="1828800" cy="816790"/>
            <a:chOff x="1515837" y="4200428"/>
            <a:chExt cx="1828800" cy="816790"/>
          </a:xfrm>
        </p:grpSpPr>
        <p:sp>
          <p:nvSpPr>
            <p:cNvPr id="2" name="矩形: 圆角 1"/>
            <p:cNvSpPr/>
            <p:nvPr/>
          </p:nvSpPr>
          <p:spPr>
            <a:xfrm>
              <a:off x="1515837" y="4200428"/>
              <a:ext cx="1828800" cy="816790"/>
            </a:xfrm>
            <a:prstGeom prst="roundRect">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75000">
                      <a:srgbClr val="C00000"/>
                    </a:gs>
                    <a:gs pos="25000">
                      <a:srgbClr val="FF0000"/>
                    </a:gs>
                  </a:gsLst>
                  <a:lin ang="5400000" scaled="1"/>
                </a:gradFill>
              </a:endParaRPr>
            </a:p>
          </p:txBody>
        </p:sp>
        <p:sp>
          <p:nvSpPr>
            <p:cNvPr id="15" name="文本框 14"/>
            <p:cNvSpPr txBox="1"/>
            <p:nvPr/>
          </p:nvSpPr>
          <p:spPr>
            <a:xfrm>
              <a:off x="1823340" y="4254880"/>
              <a:ext cx="1213794" cy="707886"/>
            </a:xfrm>
            <a:prstGeom prst="rect">
              <a:avLst/>
            </a:prstGeom>
            <a:noFill/>
          </p:spPr>
          <p:txBody>
            <a:bodyPr wrap="none" rtlCol="0">
              <a:spAutoFit/>
            </a:bodyPr>
            <a:lstStyle/>
            <a:p>
              <a:r>
                <a:rPr lang="zh-CN" altLang="en-US" sz="4000" b="1" dirty="0">
                  <a:solidFill>
                    <a:srgbClr val="FFFCE1"/>
                  </a:solidFill>
                  <a:latin typeface="方正清刻本悦宋简体" panose="02000000000000000000" pitchFamily="2" charset="-122"/>
                  <a:ea typeface="方正清刻本悦宋简体" panose="02000000000000000000" pitchFamily="2" charset="-122"/>
                </a:rPr>
                <a:t>目录</a:t>
              </a:r>
            </a:p>
          </p:txBody>
        </p:sp>
      </p:grpSp>
      <p:grpSp>
        <p:nvGrpSpPr>
          <p:cNvPr id="19" name="组合 18"/>
          <p:cNvGrpSpPr/>
          <p:nvPr/>
        </p:nvGrpSpPr>
        <p:grpSpPr>
          <a:xfrm>
            <a:off x="4800951" y="2140522"/>
            <a:ext cx="5760000" cy="720000"/>
            <a:chOff x="5131591" y="1756983"/>
            <a:chExt cx="5346963" cy="720000"/>
          </a:xfrm>
        </p:grpSpPr>
        <p:sp>
          <p:nvSpPr>
            <p:cNvPr id="20" name="流程图: 可选过程 19"/>
            <p:cNvSpPr/>
            <p:nvPr/>
          </p:nvSpPr>
          <p:spPr>
            <a:xfrm>
              <a:off x="5131591" y="1756983"/>
              <a:ext cx="5346963" cy="72000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ACD"/>
                </a:solidFill>
              </a:endParaRPr>
            </a:p>
          </p:txBody>
        </p:sp>
        <p:sp>
          <p:nvSpPr>
            <p:cNvPr id="21" name="文本框 20"/>
            <p:cNvSpPr txBox="1"/>
            <p:nvPr/>
          </p:nvSpPr>
          <p:spPr>
            <a:xfrm>
              <a:off x="5274375" y="1844637"/>
              <a:ext cx="506370" cy="461665"/>
            </a:xfrm>
            <a:prstGeom prst="rect">
              <a:avLst/>
            </a:prstGeom>
            <a:noFill/>
          </p:spPr>
          <p:txBody>
            <a:bodyPr wrap="square" rtlCol="0">
              <a:spAutoFit/>
            </a:bodyPr>
            <a:lstStyle/>
            <a:p>
              <a:r>
                <a:rPr lang="en-US" altLang="zh-CN" sz="2400" b="1" dirty="0">
                  <a:solidFill>
                    <a:srgbClr val="FFFACD"/>
                  </a:solidFill>
                  <a:latin typeface="Impact" panose="020B0806030902050204" pitchFamily="34" charset="0"/>
                  <a:ea typeface="方正清刻本悦宋简体" panose="02000000000000000000" pitchFamily="2" charset="-122"/>
                </a:rPr>
                <a:t>02</a:t>
              </a:r>
            </a:p>
          </p:txBody>
        </p:sp>
        <p:sp>
          <p:nvSpPr>
            <p:cNvPr id="22" name="文本框 21"/>
            <p:cNvSpPr txBox="1"/>
            <p:nvPr/>
          </p:nvSpPr>
          <p:spPr>
            <a:xfrm>
              <a:off x="5679393" y="1844636"/>
              <a:ext cx="4251358" cy="461665"/>
            </a:xfrm>
            <a:prstGeom prst="rect">
              <a:avLst/>
            </a:prstGeom>
            <a:noFill/>
          </p:spPr>
          <p:txBody>
            <a:bodyPr wrap="square" rtlCol="0">
              <a:spAutoFit/>
            </a:bodyPr>
            <a:lstStyle/>
            <a:p>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准则</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和</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条例</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的重要意义</a:t>
              </a:r>
              <a:endParaRPr lang="en-US" altLang="zh-CN" sz="2400" b="1" dirty="0">
                <a:solidFill>
                  <a:srgbClr val="FFFACD"/>
                </a:solidFill>
                <a:latin typeface="方正清刻本悦宋简体" panose="02000000000000000000" pitchFamily="2" charset="-122"/>
                <a:ea typeface="方正清刻本悦宋简体" panose="02000000000000000000" pitchFamily="2" charset="-122"/>
              </a:endParaRPr>
            </a:p>
          </p:txBody>
        </p:sp>
      </p:grpSp>
      <p:grpSp>
        <p:nvGrpSpPr>
          <p:cNvPr id="23" name="组合 22"/>
          <p:cNvGrpSpPr/>
          <p:nvPr/>
        </p:nvGrpSpPr>
        <p:grpSpPr>
          <a:xfrm>
            <a:off x="4800951" y="3008013"/>
            <a:ext cx="5760000" cy="724914"/>
            <a:chOff x="5131591" y="1756982"/>
            <a:chExt cx="5346963" cy="791908"/>
          </a:xfrm>
        </p:grpSpPr>
        <p:sp>
          <p:nvSpPr>
            <p:cNvPr id="24" name="流程图: 可选过程 23"/>
            <p:cNvSpPr/>
            <p:nvPr/>
          </p:nvSpPr>
          <p:spPr>
            <a:xfrm>
              <a:off x="5131591" y="1756982"/>
              <a:ext cx="5346963" cy="78654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ACD"/>
                </a:solidFill>
              </a:endParaRPr>
            </a:p>
          </p:txBody>
        </p:sp>
        <p:sp>
          <p:nvSpPr>
            <p:cNvPr id="25" name="文本框 24"/>
            <p:cNvSpPr txBox="1"/>
            <p:nvPr/>
          </p:nvSpPr>
          <p:spPr>
            <a:xfrm>
              <a:off x="5274375" y="1886202"/>
              <a:ext cx="506370" cy="504330"/>
            </a:xfrm>
            <a:prstGeom prst="rect">
              <a:avLst/>
            </a:prstGeom>
            <a:noFill/>
          </p:spPr>
          <p:txBody>
            <a:bodyPr wrap="square" rtlCol="0">
              <a:spAutoFit/>
            </a:bodyPr>
            <a:lstStyle/>
            <a:p>
              <a:r>
                <a:rPr lang="en-US" altLang="zh-CN" sz="2400" b="1" dirty="0">
                  <a:solidFill>
                    <a:srgbClr val="FFFACD"/>
                  </a:solidFill>
                  <a:latin typeface="Impact" panose="020B0806030902050204" pitchFamily="34" charset="0"/>
                  <a:ea typeface="方正清刻本悦宋简体" panose="02000000000000000000" pitchFamily="2" charset="-122"/>
                </a:rPr>
                <a:t>03</a:t>
              </a:r>
            </a:p>
          </p:txBody>
        </p:sp>
        <p:sp>
          <p:nvSpPr>
            <p:cNvPr id="26" name="文本框 25"/>
            <p:cNvSpPr txBox="1"/>
            <p:nvPr/>
          </p:nvSpPr>
          <p:spPr>
            <a:xfrm>
              <a:off x="5780746" y="1762350"/>
              <a:ext cx="4512702" cy="786540"/>
            </a:xfrm>
            <a:prstGeom prst="rect">
              <a:avLst/>
            </a:prstGeom>
            <a:noFill/>
          </p:spPr>
          <p:txBody>
            <a:bodyPr wrap="square" rtlCol="0">
              <a:spAutoFit/>
            </a:bodyPr>
            <a:lstStyle/>
            <a:p>
              <a:pPr algn="ctr"/>
              <a:r>
                <a:rPr lang="en-US" altLang="zh-CN" sz="20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000" b="1" dirty="0">
                  <a:solidFill>
                    <a:srgbClr val="FFFACD"/>
                  </a:solidFill>
                  <a:latin typeface="方正清刻本悦宋简体" panose="02000000000000000000" pitchFamily="2" charset="-122"/>
                  <a:ea typeface="方正清刻本悦宋简体" panose="02000000000000000000" pitchFamily="2" charset="-122"/>
                </a:rPr>
                <a:t>关于新形势下党内政治生活的若干准则</a:t>
              </a:r>
              <a:r>
                <a:rPr lang="en-US" altLang="zh-CN" sz="2000" b="1" dirty="0">
                  <a:solidFill>
                    <a:srgbClr val="FFFACD"/>
                  </a:solidFill>
                  <a:latin typeface="方正清刻本悦宋简体" panose="02000000000000000000" pitchFamily="2" charset="-122"/>
                  <a:ea typeface="方正清刻本悦宋简体" panose="02000000000000000000" pitchFamily="2" charset="-122"/>
                </a:rPr>
                <a:t>》</a:t>
              </a:r>
            </a:p>
            <a:p>
              <a:pPr algn="ctr"/>
              <a:r>
                <a:rPr lang="zh-CN" altLang="en-US" sz="2000" b="1" dirty="0">
                  <a:solidFill>
                    <a:srgbClr val="FFFACD"/>
                  </a:solidFill>
                  <a:latin typeface="方正清刻本悦宋简体" panose="02000000000000000000" pitchFamily="2" charset="-122"/>
                  <a:ea typeface="方正清刻本悦宋简体" panose="02000000000000000000" pitchFamily="2" charset="-122"/>
                </a:rPr>
                <a:t>的重点解读</a:t>
              </a:r>
              <a:endParaRPr lang="en-US" altLang="zh-CN" sz="2000" b="1" dirty="0">
                <a:solidFill>
                  <a:srgbClr val="FFFACD"/>
                </a:solidFill>
                <a:latin typeface="方正清刻本悦宋简体" panose="02000000000000000000" pitchFamily="2" charset="-122"/>
                <a:ea typeface="方正清刻本悦宋简体" panose="02000000000000000000" pitchFamily="2" charset="-122"/>
              </a:endParaRPr>
            </a:p>
          </p:txBody>
        </p:sp>
      </p:grpSp>
      <p:grpSp>
        <p:nvGrpSpPr>
          <p:cNvPr id="27" name="组合 26"/>
          <p:cNvGrpSpPr/>
          <p:nvPr/>
        </p:nvGrpSpPr>
        <p:grpSpPr>
          <a:xfrm>
            <a:off x="4800951" y="3878445"/>
            <a:ext cx="5760000" cy="720000"/>
            <a:chOff x="5131591" y="1756983"/>
            <a:chExt cx="5346963" cy="720000"/>
          </a:xfrm>
        </p:grpSpPr>
        <p:sp>
          <p:nvSpPr>
            <p:cNvPr id="28" name="流程图: 可选过程 27"/>
            <p:cNvSpPr/>
            <p:nvPr/>
          </p:nvSpPr>
          <p:spPr>
            <a:xfrm>
              <a:off x="5131591" y="1756983"/>
              <a:ext cx="5346963" cy="72000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ACD"/>
                </a:solidFill>
              </a:endParaRPr>
            </a:p>
          </p:txBody>
        </p:sp>
        <p:sp>
          <p:nvSpPr>
            <p:cNvPr id="30" name="文本框 29"/>
            <p:cNvSpPr txBox="1"/>
            <p:nvPr/>
          </p:nvSpPr>
          <p:spPr>
            <a:xfrm>
              <a:off x="5274375" y="1844637"/>
              <a:ext cx="506370" cy="461665"/>
            </a:xfrm>
            <a:prstGeom prst="rect">
              <a:avLst/>
            </a:prstGeom>
            <a:noFill/>
          </p:spPr>
          <p:txBody>
            <a:bodyPr wrap="square" rtlCol="0">
              <a:spAutoFit/>
            </a:bodyPr>
            <a:lstStyle/>
            <a:p>
              <a:r>
                <a:rPr lang="en-US" altLang="zh-CN" sz="2400" b="1" dirty="0">
                  <a:solidFill>
                    <a:srgbClr val="FFFACD"/>
                  </a:solidFill>
                  <a:latin typeface="Impact" panose="020B0806030902050204" pitchFamily="34" charset="0"/>
                  <a:ea typeface="方正清刻本悦宋简体" panose="02000000000000000000" pitchFamily="2" charset="-122"/>
                </a:rPr>
                <a:t>04</a:t>
              </a:r>
            </a:p>
          </p:txBody>
        </p:sp>
        <p:sp>
          <p:nvSpPr>
            <p:cNvPr id="31" name="文本框 30"/>
            <p:cNvSpPr txBox="1"/>
            <p:nvPr/>
          </p:nvSpPr>
          <p:spPr>
            <a:xfrm>
              <a:off x="5759606" y="1765620"/>
              <a:ext cx="4251358" cy="707886"/>
            </a:xfrm>
            <a:prstGeom prst="rect">
              <a:avLst/>
            </a:prstGeom>
            <a:noFill/>
          </p:spPr>
          <p:txBody>
            <a:bodyPr wrap="square" rtlCol="0">
              <a:spAutoFit/>
            </a:bodyPr>
            <a:lstStyle/>
            <a:p>
              <a:pPr algn="ctr"/>
              <a:r>
                <a:rPr lang="en-US" altLang="zh-CN" sz="20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000" b="1" dirty="0">
                  <a:solidFill>
                    <a:srgbClr val="FFFACD"/>
                  </a:solidFill>
                  <a:latin typeface="方正清刻本悦宋简体" panose="02000000000000000000" pitchFamily="2" charset="-122"/>
                  <a:ea typeface="方正清刻本悦宋简体" panose="02000000000000000000" pitchFamily="2" charset="-122"/>
                </a:rPr>
                <a:t>中国共产党党内监督条例</a:t>
              </a:r>
              <a:r>
                <a:rPr lang="en-US" altLang="zh-CN" sz="2000" b="1" dirty="0">
                  <a:solidFill>
                    <a:srgbClr val="FFFACD"/>
                  </a:solidFill>
                  <a:latin typeface="方正清刻本悦宋简体" panose="02000000000000000000" pitchFamily="2" charset="-122"/>
                  <a:ea typeface="方正清刻本悦宋简体" panose="02000000000000000000" pitchFamily="2" charset="-122"/>
                </a:rPr>
                <a:t>》</a:t>
              </a:r>
            </a:p>
            <a:p>
              <a:pPr algn="ctr"/>
              <a:r>
                <a:rPr lang="zh-CN" altLang="en-US" sz="2000" b="1" dirty="0">
                  <a:solidFill>
                    <a:srgbClr val="FFFACD"/>
                  </a:solidFill>
                  <a:latin typeface="方正清刻本悦宋简体" panose="02000000000000000000" pitchFamily="2" charset="-122"/>
                  <a:ea typeface="方正清刻本悦宋简体" panose="02000000000000000000" pitchFamily="2" charset="-122"/>
                </a:rPr>
                <a:t>的重点解读</a:t>
              </a:r>
              <a:endParaRPr lang="en-US" altLang="zh-CN" sz="2000" b="1" dirty="0">
                <a:solidFill>
                  <a:srgbClr val="FFFACD"/>
                </a:solidFill>
                <a:latin typeface="方正清刻本悦宋简体" panose="02000000000000000000" pitchFamily="2" charset="-122"/>
                <a:ea typeface="方正清刻本悦宋简体" panose="02000000000000000000" pitchFamily="2" charset="-122"/>
              </a:endParaRPr>
            </a:p>
          </p:txBody>
        </p:sp>
      </p:grpSp>
      <p:grpSp>
        <p:nvGrpSpPr>
          <p:cNvPr id="32" name="组合 31"/>
          <p:cNvGrpSpPr/>
          <p:nvPr/>
        </p:nvGrpSpPr>
        <p:grpSpPr>
          <a:xfrm>
            <a:off x="1314237" y="1632556"/>
            <a:ext cx="2232000" cy="2232000"/>
            <a:chOff x="3851921" y="107991"/>
            <a:chExt cx="1792566" cy="1792567"/>
          </a:xfrm>
          <a:gradFill>
            <a:gsLst>
              <a:gs pos="25000">
                <a:srgbClr val="C00000"/>
              </a:gs>
              <a:gs pos="75000">
                <a:srgbClr val="FF0000"/>
              </a:gs>
            </a:gsLst>
            <a:lin ang="5400000" scaled="1"/>
          </a:gradFill>
        </p:grpSpPr>
        <p:sp>
          <p:nvSpPr>
            <p:cNvPr id="33"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4800951" y="4749602"/>
            <a:ext cx="5760000" cy="720000"/>
            <a:chOff x="5131591" y="1756983"/>
            <a:chExt cx="5346963" cy="720000"/>
          </a:xfrm>
        </p:grpSpPr>
        <p:sp>
          <p:nvSpPr>
            <p:cNvPr id="40" name="流程图: 可选过程 39"/>
            <p:cNvSpPr/>
            <p:nvPr/>
          </p:nvSpPr>
          <p:spPr>
            <a:xfrm>
              <a:off x="5131591" y="1756983"/>
              <a:ext cx="5346963" cy="72000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ACD"/>
                </a:solidFill>
              </a:endParaRPr>
            </a:p>
          </p:txBody>
        </p:sp>
        <p:sp>
          <p:nvSpPr>
            <p:cNvPr id="41" name="文本框 40"/>
            <p:cNvSpPr txBox="1"/>
            <p:nvPr/>
          </p:nvSpPr>
          <p:spPr>
            <a:xfrm>
              <a:off x="5274375" y="1844637"/>
              <a:ext cx="506370" cy="461665"/>
            </a:xfrm>
            <a:prstGeom prst="rect">
              <a:avLst/>
            </a:prstGeom>
            <a:noFill/>
          </p:spPr>
          <p:txBody>
            <a:bodyPr wrap="square" rtlCol="0">
              <a:spAutoFit/>
            </a:bodyPr>
            <a:lstStyle/>
            <a:p>
              <a:r>
                <a:rPr lang="en-US" altLang="zh-CN" sz="2400" b="1" dirty="0">
                  <a:solidFill>
                    <a:srgbClr val="FFFACD"/>
                  </a:solidFill>
                  <a:latin typeface="Impact" panose="020B0806030902050204" pitchFamily="34" charset="0"/>
                  <a:ea typeface="方正清刻本悦宋简体" panose="02000000000000000000" pitchFamily="2" charset="-122"/>
                </a:rPr>
                <a:t>05</a:t>
              </a:r>
            </a:p>
          </p:txBody>
        </p:sp>
        <p:sp>
          <p:nvSpPr>
            <p:cNvPr id="42" name="文本框 41"/>
            <p:cNvSpPr txBox="1"/>
            <p:nvPr/>
          </p:nvSpPr>
          <p:spPr>
            <a:xfrm>
              <a:off x="5759607" y="1844636"/>
              <a:ext cx="4251358" cy="461665"/>
            </a:xfrm>
            <a:prstGeom prst="rect">
              <a:avLst/>
            </a:prstGeom>
            <a:noFill/>
          </p:spPr>
          <p:txBody>
            <a:bodyPr wrap="square" rtlCol="0">
              <a:spAutoFit/>
            </a:bodyPr>
            <a:lstStyle/>
            <a:p>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认真学习贯彻</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准则</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和</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r>
                <a:rPr lang="zh-CN" altLang="en-US" sz="2400" b="1" dirty="0">
                  <a:solidFill>
                    <a:srgbClr val="FFFACD"/>
                  </a:solidFill>
                  <a:latin typeface="方正清刻本悦宋简体" panose="02000000000000000000" pitchFamily="2" charset="-122"/>
                  <a:ea typeface="方正清刻本悦宋简体" panose="02000000000000000000" pitchFamily="2" charset="-122"/>
                </a:rPr>
                <a:t>条例</a:t>
              </a:r>
              <a:r>
                <a:rPr lang="en-US" altLang="zh-CN" sz="2400" b="1" dirty="0">
                  <a:solidFill>
                    <a:srgbClr val="FFFACD"/>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37730440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32"/>
                                        </p:tgtEl>
                                      </p:cBhvr>
                                    </p:animEffect>
                                    <p:animScale>
                                      <p:cBhvr>
                                        <p:cTn id="12" dur="250" autoRev="1" fill="hold"/>
                                        <p:tgtEl>
                                          <p:spTgt spid="32"/>
                                        </p:tgtEl>
                                      </p:cBhvr>
                                      <p:by x="105000" y="105000"/>
                                    </p:animScale>
                                  </p:childTnLst>
                                </p:cTn>
                              </p:par>
                              <p:par>
                                <p:cTn id="13" presetID="16" presetClass="entr" presetSubtype="21" fill="hold" nodeType="withEffect">
                                  <p:stCondLst>
                                    <p:cond delay="200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2" presetClass="entr" presetSubtype="2" decel="100000" fill="hold" nodeType="withEffect">
                                  <p:stCondLst>
                                    <p:cond delay="2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1+#ppt_w/2"/>
                                          </p:val>
                                        </p:tav>
                                        <p:tav tm="100000">
                                          <p:val>
                                            <p:strVal val="#ppt_x"/>
                                          </p:val>
                                        </p:tav>
                                      </p:tavLst>
                                    </p:anim>
                                    <p:anim calcmode="lin" valueType="num">
                                      <p:cBhvr additive="base">
                                        <p:cTn id="19" dur="10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3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000" fill="hold"/>
                                        <p:tgtEl>
                                          <p:spTgt spid="19"/>
                                        </p:tgtEl>
                                        <p:attrNameLst>
                                          <p:attrName>ppt_x</p:attrName>
                                        </p:attrNameLst>
                                      </p:cBhvr>
                                      <p:tavLst>
                                        <p:tav tm="0">
                                          <p:val>
                                            <p:strVal val="1+#ppt_w/2"/>
                                          </p:val>
                                        </p:tav>
                                        <p:tav tm="100000">
                                          <p:val>
                                            <p:strVal val="#ppt_x"/>
                                          </p:val>
                                        </p:tav>
                                      </p:tavLst>
                                    </p:anim>
                                    <p:anim calcmode="lin" valueType="num">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45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fill="hold"/>
                                        <p:tgtEl>
                                          <p:spTgt spid="23"/>
                                        </p:tgtEl>
                                        <p:attrNameLst>
                                          <p:attrName>ppt_x</p:attrName>
                                        </p:attrNameLst>
                                      </p:cBhvr>
                                      <p:tavLst>
                                        <p:tav tm="0">
                                          <p:val>
                                            <p:strVal val="1+#ppt_w/2"/>
                                          </p:val>
                                        </p:tav>
                                        <p:tav tm="100000">
                                          <p:val>
                                            <p:strVal val="#ppt_x"/>
                                          </p:val>
                                        </p:tav>
                                      </p:tavLst>
                                    </p:anim>
                                    <p:anim calcmode="lin" valueType="num">
                                      <p:cBhvr additive="base">
                                        <p:cTn id="27" dur="100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255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1+#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65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1000" fill="hold"/>
                                        <p:tgtEl>
                                          <p:spTgt spid="36"/>
                                        </p:tgtEl>
                                        <p:attrNameLst>
                                          <p:attrName>ppt_x</p:attrName>
                                        </p:attrNameLst>
                                      </p:cBhvr>
                                      <p:tavLst>
                                        <p:tav tm="0">
                                          <p:val>
                                            <p:strVal val="1+#ppt_w/2"/>
                                          </p:val>
                                        </p:tav>
                                        <p:tav tm="100000">
                                          <p:val>
                                            <p:strVal val="#ppt_x"/>
                                          </p:val>
                                        </p:tav>
                                      </p:tavLst>
                                    </p:anim>
                                    <p:anim calcmode="lin" valueType="num">
                                      <p:cBhvr additive="base">
                                        <p:cTn id="35"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3" y="1233279"/>
            <a:ext cx="9714897"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十、开展批评和自我批评</a:t>
            </a:r>
            <a:endParaRPr lang="zh-CN" altLang="en-US" sz="48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4218234" y="1925377"/>
            <a:ext cx="7262826"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FFCE1"/>
                </a:solidFill>
                <a:latin typeface="微软雅黑" panose="020B0503020204020204" pitchFamily="34" charset="-122"/>
                <a:ea typeface="微软雅黑" panose="020B0503020204020204" pitchFamily="34" charset="-122"/>
              </a:rPr>
              <a:t>是我们党强身治病、保持肌体健康的锐利武器，也是加强和规范党内政治生活的重要手段</a:t>
            </a:r>
            <a:endParaRPr lang="zh-CN" altLang="en-US" sz="44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4828713" y="2126770"/>
            <a:ext cx="5940886"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必须坚持实事求是，讲党性不讲私情、讲真理不讲面子</a:t>
            </a:r>
          </a:p>
        </p:txBody>
      </p:sp>
      <p:sp>
        <p:nvSpPr>
          <p:cNvPr id="8" name="矩形 7"/>
          <p:cNvSpPr/>
          <p:nvPr/>
        </p:nvSpPr>
        <p:spPr>
          <a:xfrm>
            <a:off x="4828713" y="2698409"/>
            <a:ext cx="653597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必须严于自我解剖，对发现的问题要深入剖析原因，认真整改</a:t>
            </a:r>
          </a:p>
        </p:txBody>
      </p:sp>
      <p:sp>
        <p:nvSpPr>
          <p:cNvPr id="9" name="矩形 8"/>
          <p:cNvSpPr/>
          <p:nvPr/>
        </p:nvSpPr>
        <p:spPr>
          <a:xfrm>
            <a:off x="4831223" y="3266263"/>
            <a:ext cx="562994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批评必须出于公心，不主观武断，不发泄私愤</a:t>
            </a:r>
          </a:p>
        </p:txBody>
      </p:sp>
      <p:sp>
        <p:nvSpPr>
          <p:cNvPr id="10" name="Freeform 29"/>
          <p:cNvSpPr/>
          <p:nvPr/>
        </p:nvSpPr>
        <p:spPr bwMode="auto">
          <a:xfrm>
            <a:off x="4401913" y="2151543"/>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401913" y="272107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401913" y="329060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4828713" y="3835038"/>
            <a:ext cx="653597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领导干部对各种不同意见都必须听取，鼓励下级反映真实情况</a:t>
            </a:r>
          </a:p>
        </p:txBody>
      </p:sp>
      <p:sp>
        <p:nvSpPr>
          <p:cNvPr id="15" name="Freeform 29"/>
          <p:cNvSpPr/>
          <p:nvPr/>
        </p:nvSpPr>
        <p:spPr bwMode="auto">
          <a:xfrm>
            <a:off x="4401913" y="385142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矩形 15"/>
          <p:cNvSpPr/>
          <p:nvPr/>
        </p:nvSpPr>
        <p:spPr>
          <a:xfrm>
            <a:off x="4828713" y="4404872"/>
            <a:ext cx="6695889"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领导干部特别是高级干部必须带头从谏如流、敢于直言</a:t>
            </a:r>
          </a:p>
        </p:txBody>
      </p:sp>
      <p:sp>
        <p:nvSpPr>
          <p:cNvPr id="17" name="Freeform 29"/>
          <p:cNvSpPr/>
          <p:nvPr/>
        </p:nvSpPr>
        <p:spPr bwMode="auto">
          <a:xfrm>
            <a:off x="4401913" y="442588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408733686"/>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par>
                                <p:cTn id="54" presetID="53" presetClass="entr" presetSubtype="16" fill="hold" grpId="0" nodeType="withEffect">
                                  <p:stCondLst>
                                    <p:cond delay="3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P spid="16" grpId="0"/>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3" y="1233279"/>
            <a:ext cx="9714897"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十一、加强对权力运行的制约和监督</a:t>
            </a:r>
            <a:endParaRPr lang="zh-CN" altLang="en-US" sz="60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4218234" y="1925377"/>
            <a:ext cx="7262826"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监督是权力正确运行的根本保证，是加强和规范党内政治生活的重要举措</a:t>
            </a:r>
            <a:endParaRPr lang="zh-CN" altLang="en-US" sz="48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4828713" y="2126770"/>
            <a:ext cx="6390830"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完善权力运行制约和监督机制，形成有权必有责、用权必担责、滥权必追责的制度安排</a:t>
            </a:r>
          </a:p>
        </p:txBody>
      </p:sp>
      <p:sp>
        <p:nvSpPr>
          <p:cNvPr id="8" name="矩形 7"/>
          <p:cNvSpPr/>
          <p:nvPr/>
        </p:nvSpPr>
        <p:spPr>
          <a:xfrm>
            <a:off x="4828713" y="2888909"/>
            <a:ext cx="653597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营造党内民主监督环境，畅通党内民主监督渠道</a:t>
            </a:r>
          </a:p>
        </p:txBody>
      </p:sp>
      <p:sp>
        <p:nvSpPr>
          <p:cNvPr id="9" name="矩形 8"/>
          <p:cNvSpPr/>
          <p:nvPr/>
        </p:nvSpPr>
        <p:spPr>
          <a:xfrm>
            <a:off x="4831223" y="3456763"/>
            <a:ext cx="562994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领导干部特别是高级干部必须加强自律、慎独慎微</a:t>
            </a:r>
          </a:p>
        </p:txBody>
      </p:sp>
      <p:sp>
        <p:nvSpPr>
          <p:cNvPr id="10" name="Freeform 29"/>
          <p:cNvSpPr/>
          <p:nvPr/>
        </p:nvSpPr>
        <p:spPr bwMode="auto">
          <a:xfrm>
            <a:off x="4401913" y="228793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401913" y="291157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401913" y="348110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4828713" y="3962038"/>
            <a:ext cx="653597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坚持授权者要负责监督，发现问题要及时处置</a:t>
            </a:r>
          </a:p>
        </p:txBody>
      </p:sp>
      <p:sp>
        <p:nvSpPr>
          <p:cNvPr id="15" name="Freeform 29"/>
          <p:cNvSpPr/>
          <p:nvPr/>
        </p:nvSpPr>
        <p:spPr bwMode="auto">
          <a:xfrm>
            <a:off x="4401913" y="397842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矩形 15"/>
          <p:cNvSpPr/>
          <p:nvPr/>
        </p:nvSpPr>
        <p:spPr>
          <a:xfrm>
            <a:off x="4828714" y="4468372"/>
            <a:ext cx="6390830"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对党组织和党员、干部行使权力进行监督，必须依纪依法进行</a:t>
            </a:r>
          </a:p>
        </p:txBody>
      </p:sp>
      <p:sp>
        <p:nvSpPr>
          <p:cNvPr id="17" name="Freeform 29"/>
          <p:cNvSpPr/>
          <p:nvPr/>
        </p:nvSpPr>
        <p:spPr bwMode="auto">
          <a:xfrm>
            <a:off x="4401913" y="4489381"/>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350933299"/>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par>
                                <p:cTn id="54" presetID="53" presetClass="entr" presetSubtype="16" fill="hold" grpId="0" nodeType="withEffect">
                                  <p:stCondLst>
                                    <p:cond delay="3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P spid="16" grpId="0"/>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766163" y="1233279"/>
            <a:ext cx="9714897" cy="54000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十二、保持清正廉洁的政治本色</a:t>
            </a:r>
            <a:endParaRPr lang="zh-CN" altLang="en-US" sz="7200" b="1" dirty="0">
              <a:solidFill>
                <a:srgbClr val="FFFCE1"/>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4218234" y="1925377"/>
            <a:ext cx="7262826"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1766164" y="3031761"/>
            <a:ext cx="2169370" cy="1939865"/>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建设廉洁政治，坚决反对腐败，是加强和规范党内政治生活的重要任务</a:t>
            </a:r>
            <a:endParaRPr lang="zh-CN" altLang="en-US" sz="5400" b="1" dirty="0">
              <a:solidFill>
                <a:srgbClr val="FFFCE1"/>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1766164" y="1926361"/>
            <a:ext cx="2169370" cy="89550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重要性</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4828713" y="2054200"/>
            <a:ext cx="6390830"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各级领导干部必须严以修身、严以用权、严以律己，谋事要实、创业要实、做人要实，经得起权力、金钱、美色考验</a:t>
            </a:r>
          </a:p>
        </p:txBody>
      </p:sp>
      <p:sp>
        <p:nvSpPr>
          <p:cNvPr id="8" name="矩形 7"/>
          <p:cNvSpPr/>
          <p:nvPr/>
        </p:nvSpPr>
        <p:spPr>
          <a:xfrm>
            <a:off x="4828713" y="2787764"/>
            <a:ext cx="6535972"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领导干部特别是高级干部必须带头践行社会主义核心价值观</a:t>
            </a:r>
          </a:p>
        </p:txBody>
      </p:sp>
      <p:sp>
        <p:nvSpPr>
          <p:cNvPr id="9" name="矩形 8"/>
          <p:cNvSpPr/>
          <p:nvPr/>
        </p:nvSpPr>
        <p:spPr>
          <a:xfrm>
            <a:off x="4831223" y="3336568"/>
            <a:ext cx="5629948"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各级领导干部是人民公仆，没有搞特殊化的权利</a:t>
            </a:r>
          </a:p>
        </p:txBody>
      </p:sp>
      <p:sp>
        <p:nvSpPr>
          <p:cNvPr id="10" name="Freeform 29"/>
          <p:cNvSpPr/>
          <p:nvPr/>
        </p:nvSpPr>
        <p:spPr bwMode="auto">
          <a:xfrm>
            <a:off x="4401913" y="221536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9"/>
          <p:cNvSpPr/>
          <p:nvPr/>
        </p:nvSpPr>
        <p:spPr bwMode="auto">
          <a:xfrm>
            <a:off x="4401913" y="2810430"/>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9"/>
          <p:cNvSpPr/>
          <p:nvPr/>
        </p:nvSpPr>
        <p:spPr bwMode="auto">
          <a:xfrm>
            <a:off x="4401913" y="3360912"/>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矩形 13"/>
          <p:cNvSpPr/>
          <p:nvPr/>
        </p:nvSpPr>
        <p:spPr>
          <a:xfrm>
            <a:off x="4828713" y="3797226"/>
            <a:ext cx="6535972" cy="646331"/>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领导干部特别是高级干部必须注重家庭、家教、家风，教育管理好亲属和身边工作人员</a:t>
            </a:r>
          </a:p>
        </p:txBody>
      </p:sp>
      <p:sp>
        <p:nvSpPr>
          <p:cNvPr id="15" name="Freeform 29"/>
          <p:cNvSpPr/>
          <p:nvPr/>
        </p:nvSpPr>
        <p:spPr bwMode="auto">
          <a:xfrm>
            <a:off x="4401913" y="3930796"/>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矩形 15"/>
          <p:cNvSpPr/>
          <p:nvPr/>
        </p:nvSpPr>
        <p:spPr>
          <a:xfrm>
            <a:off x="4828714" y="4511914"/>
            <a:ext cx="6390830" cy="369332"/>
          </a:xfrm>
          <a:prstGeom prst="rect">
            <a:avLst/>
          </a:prstGeom>
        </p:spPr>
        <p:txBody>
          <a:bodyPr wrap="square">
            <a:spAutoFit/>
          </a:bodyPr>
          <a:lstStyle/>
          <a:p>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全体党员、干部特别是高级干部必须拒腐蚀、永不沾</a:t>
            </a:r>
          </a:p>
        </p:txBody>
      </p:sp>
      <p:sp>
        <p:nvSpPr>
          <p:cNvPr id="17" name="Freeform 29"/>
          <p:cNvSpPr/>
          <p:nvPr/>
        </p:nvSpPr>
        <p:spPr bwMode="auto">
          <a:xfrm>
            <a:off x="4401913" y="4532923"/>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701135155"/>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22" presetClass="entr" presetSubtype="1" fill="hold" grpId="0" nodeType="withEffect">
                                  <p:stCondLst>
                                    <p:cond delay="2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750"/>
                                        <p:tgtEl>
                                          <p:spTgt spid="6"/>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par>
                                <p:cTn id="43" presetID="22" presetClass="entr" presetSubtype="8" fill="hold" grpId="0" nodeType="withEffect">
                                  <p:stCondLst>
                                    <p:cond delay="35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par>
                                <p:cTn id="46" presetID="53" presetClass="entr" presetSubtype="16" fill="hold" grpId="0" nodeType="withEffect">
                                  <p:stCondLst>
                                    <p:cond delay="3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1000"/>
                                        <p:tgtEl>
                                          <p:spTgt spid="14"/>
                                        </p:tgtEl>
                                      </p:cBhvr>
                                    </p:animEffect>
                                  </p:childTnLst>
                                </p:cTn>
                              </p:par>
                              <p:par>
                                <p:cTn id="54" presetID="53" presetClass="entr" presetSubtype="16" fill="hold" grpId="0" nodeType="withEffect">
                                  <p:stCondLst>
                                    <p:cond delay="3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P spid="5" grpId="0" animBg="1"/>
      <p:bldP spid="6" grpId="0" animBg="1"/>
      <p:bldP spid="7" grpId="0"/>
      <p:bldP spid="8" grpId="0"/>
      <p:bldP spid="9" grpId="0"/>
      <p:bldP spid="10" grpId="0" animBg="1"/>
      <p:bldP spid="11" grpId="0" animBg="1"/>
      <p:bldP spid="12" grpId="0" animBg="1"/>
      <p:bldP spid="14" grpId="0"/>
      <p:bldP spid="15" grpId="0" animBg="1"/>
      <p:bldP spid="16" grpId="0"/>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151669" y="2554514"/>
            <a:ext cx="7619417" cy="2743200"/>
          </a:xfrm>
          <a:prstGeom prst="roundRect">
            <a:avLst>
              <a:gd name="adj" fmla="val 7556"/>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endParaRPr>
          </a:p>
        </p:txBody>
      </p:sp>
      <p:sp>
        <p:nvSpPr>
          <p:cNvPr id="48" name="矩形: 圆角 47"/>
          <p:cNvSpPr/>
          <p:nvPr/>
        </p:nvSpPr>
        <p:spPr>
          <a:xfrm>
            <a:off x="5209487" y="1304033"/>
            <a:ext cx="5503779" cy="936000"/>
          </a:xfrm>
          <a:prstGeom prst="roundRect">
            <a:avLst>
              <a:gd name="adj" fmla="val 14384"/>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加强和规范党内政治生活如何落实</a:t>
            </a:r>
          </a:p>
        </p:txBody>
      </p:sp>
      <p:sp>
        <p:nvSpPr>
          <p:cNvPr id="7" name="文本框 6"/>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16" name="组合 15"/>
          <p:cNvGrpSpPr/>
          <p:nvPr/>
        </p:nvGrpSpPr>
        <p:grpSpPr>
          <a:xfrm>
            <a:off x="1628280" y="1738413"/>
            <a:ext cx="1800000" cy="3108051"/>
            <a:chOff x="1811025" y="1689040"/>
            <a:chExt cx="1800000" cy="3108051"/>
          </a:xfrm>
        </p:grpSpPr>
        <p:sp>
          <p:nvSpPr>
            <p:cNvPr id="17" name="矩形: 圆角 16"/>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第三部分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结束语</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19"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矩形: 圆角 1"/>
          <p:cNvSpPr/>
          <p:nvPr/>
        </p:nvSpPr>
        <p:spPr>
          <a:xfrm>
            <a:off x="3791669" y="3586464"/>
            <a:ext cx="720000" cy="720000"/>
          </a:xfrm>
          <a:prstGeom prst="roundRect">
            <a:avLst>
              <a:gd name="adj" fmla="val 50000"/>
            </a:avLst>
          </a:prstGeom>
          <a:gradFill>
            <a:gsLst>
              <a:gs pos="90000">
                <a:srgbClr val="C00000"/>
              </a:gs>
              <a:gs pos="30000">
                <a:srgbClr val="FF0000"/>
              </a:gs>
            </a:gsLst>
            <a:lin ang="54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1</a:t>
            </a:r>
            <a:endParaRPr lang="zh-CN" altLang="en-US" sz="2000" dirty="0">
              <a:solidFill>
                <a:srgbClr val="FFFCE1"/>
              </a:solidFill>
              <a:latin typeface="Impact" panose="020B0806030902050204" pitchFamily="34" charset="0"/>
            </a:endParaRPr>
          </a:p>
        </p:txBody>
      </p:sp>
      <p:sp>
        <p:nvSpPr>
          <p:cNvPr id="3" name="矩形 2"/>
          <p:cNvSpPr/>
          <p:nvPr/>
        </p:nvSpPr>
        <p:spPr>
          <a:xfrm>
            <a:off x="4694234" y="2861551"/>
            <a:ext cx="6894286" cy="2169825"/>
          </a:xfrm>
          <a:prstGeom prst="rect">
            <a:avLst/>
          </a:prstGeom>
        </p:spPr>
        <p:txBody>
          <a:bodyPr wrap="square">
            <a:spAutoFit/>
          </a:bodyPr>
          <a:lstStyle/>
          <a:p>
            <a:pPr>
              <a:lnSpc>
                <a:spcPct val="150000"/>
              </a:lnSpc>
            </a:pPr>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加强和规范党内政治生活是全党的共同任务，必须全党一起动手。</a:t>
            </a:r>
            <a:endParaRPr lang="en-US" altLang="zh-CN"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nSpc>
                <a:spcPct val="150000"/>
              </a:lnSpc>
            </a:pP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各级党委（党组）要全面履行加强和规范党内政治生活的领导责任，着力解决突出问题，建立健全党内政治生活制度体系，把加强和规范党内政治生活各项任务落到实处。深入开展党内政治生活准则宣传教育，把党内政治生活准则列为党员、干部教育培训的必修内容。</a:t>
            </a:r>
            <a:endParaRPr lang="zh-CN" altLang="en-US" dirty="0">
              <a:gradFill>
                <a:gsLst>
                  <a:gs pos="90000">
                    <a:srgbClr val="C00000"/>
                  </a:gs>
                  <a:gs pos="30000">
                    <a:srgbClr val="FF0000"/>
                  </a:gs>
                </a:gsLst>
                <a:lin ang="5400000" scaled="0"/>
              </a:gradFill>
            </a:endParaRPr>
          </a:p>
        </p:txBody>
      </p:sp>
    </p:spTree>
    <p:extLst>
      <p:ext uri="{BB962C8B-B14F-4D97-AF65-F5344CB8AC3E}">
        <p14:creationId xmlns:p14="http://schemas.microsoft.com/office/powerpoint/2010/main" val="2475033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7"/>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0-#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200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750"/>
                                        <p:tgtEl>
                                          <p:spTgt spid="48"/>
                                        </p:tgtEl>
                                      </p:cBhvr>
                                    </p:animEffect>
                                  </p:childTnLst>
                                </p:cTn>
                              </p:par>
                              <p:par>
                                <p:cTn id="17" presetID="53" presetClass="entr" presetSubtype="16" fill="hold" grpId="0" nodeType="withEffect">
                                  <p:stCondLst>
                                    <p:cond delay="250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10" presetClass="entr" presetSubtype="0" fill="hold" grpId="0" nodeType="withEffect">
                                  <p:stCondLst>
                                    <p:cond delay="27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22" presetClass="entr" presetSubtype="1" fill="hold" grpId="0" nodeType="withEffect">
                                  <p:stCondLst>
                                    <p:cond delay="325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8" grpId="0" animBg="1"/>
      <p:bldP spid="7" grpId="0"/>
      <p:bldP spid="7" grpId="1"/>
      <p:bldP spid="2" grpId="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1857829" y="2554514"/>
            <a:ext cx="9492341" cy="2467429"/>
          </a:xfrm>
          <a:prstGeom prst="roundRect">
            <a:avLst>
              <a:gd name="adj" fmla="val 7556"/>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endParaRPr>
          </a:p>
        </p:txBody>
      </p:sp>
      <p:sp>
        <p:nvSpPr>
          <p:cNvPr id="48" name="矩形: 圆角 47"/>
          <p:cNvSpPr/>
          <p:nvPr/>
        </p:nvSpPr>
        <p:spPr>
          <a:xfrm>
            <a:off x="3852109" y="1383817"/>
            <a:ext cx="5503779" cy="936000"/>
          </a:xfrm>
          <a:prstGeom prst="roundRect">
            <a:avLst>
              <a:gd name="adj" fmla="val 14384"/>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加强和规范党内政治生活如何落实</a:t>
            </a:r>
          </a:p>
        </p:txBody>
      </p:sp>
      <p:sp>
        <p:nvSpPr>
          <p:cNvPr id="7" name="文本框 6"/>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2" name="矩形: 圆角 1"/>
          <p:cNvSpPr/>
          <p:nvPr/>
        </p:nvSpPr>
        <p:spPr>
          <a:xfrm>
            <a:off x="1515067" y="3566114"/>
            <a:ext cx="720000" cy="720000"/>
          </a:xfrm>
          <a:prstGeom prst="roundRect">
            <a:avLst>
              <a:gd name="adj" fmla="val 50000"/>
            </a:avLst>
          </a:prstGeom>
          <a:gradFill>
            <a:gsLst>
              <a:gs pos="90000">
                <a:srgbClr val="C00000"/>
              </a:gs>
              <a:gs pos="30000">
                <a:srgbClr val="FF0000"/>
              </a:gs>
            </a:gsLst>
            <a:lin ang="54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2</a:t>
            </a:r>
            <a:endParaRPr lang="zh-CN" altLang="en-US" sz="2000" dirty="0">
              <a:solidFill>
                <a:srgbClr val="FFFCE1"/>
              </a:solidFill>
              <a:latin typeface="Impact" panose="020B0806030902050204" pitchFamily="34" charset="0"/>
            </a:endParaRPr>
          </a:p>
        </p:txBody>
      </p:sp>
      <p:sp>
        <p:nvSpPr>
          <p:cNvPr id="3" name="矩形 2"/>
          <p:cNvSpPr/>
          <p:nvPr/>
        </p:nvSpPr>
        <p:spPr>
          <a:xfrm>
            <a:off x="2808861" y="2645827"/>
            <a:ext cx="7795795" cy="499624"/>
          </a:xfrm>
          <a:prstGeom prst="rect">
            <a:avLst/>
          </a:prstGeom>
        </p:spPr>
        <p:txBody>
          <a:bodyPr wrap="square">
            <a:spAutoFit/>
          </a:bodyPr>
          <a:lstStyle/>
          <a:p>
            <a:pPr algn="ctr">
              <a:lnSpc>
                <a:spcPct val="150000"/>
              </a:lnSpc>
            </a:pPr>
            <a:r>
              <a:rPr lang="zh-CN" altLang="en-US" sz="20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落实党委主体责任和纪委监督责任，强化责任追究</a:t>
            </a:r>
            <a:endParaRPr lang="en-US" altLang="zh-CN" sz="24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sp>
        <p:nvSpPr>
          <p:cNvPr id="5" name="矩形 4"/>
          <p:cNvSpPr/>
          <p:nvPr/>
        </p:nvSpPr>
        <p:spPr>
          <a:xfrm>
            <a:off x="2577827" y="3206534"/>
            <a:ext cx="8257862" cy="1754326"/>
          </a:xfrm>
          <a:prstGeom prst="rect">
            <a:avLst/>
          </a:prstGeom>
        </p:spPr>
        <p:txBody>
          <a:bodyPr wrap="square">
            <a:spAutoFit/>
          </a:bodyPr>
          <a:lstStyle/>
          <a:p>
            <a:pPr>
              <a:lnSpc>
                <a:spcPct val="150000"/>
              </a:lnSpc>
            </a:pP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党委（党组）主要负责人要认真履行第一责任人责任。党的各级组织要强化对党内政治生活准则落实情况的督促检查，建立健全问责机制，上级党组织要加强对下级党组织的指导监督检查，各级组织部门和机关党组织要加强日常管理，各级纪律检查机关要严肃查处违反党内政治生活准则的各种行为。</a:t>
            </a:r>
          </a:p>
        </p:txBody>
      </p:sp>
    </p:spTree>
    <p:extLst>
      <p:ext uri="{BB962C8B-B14F-4D97-AF65-F5344CB8AC3E}">
        <p14:creationId xmlns:p14="http://schemas.microsoft.com/office/powerpoint/2010/main" val="3359798535"/>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7"/>
                                        </p:tgtEl>
                                        <p:attrNameLst>
                                          <p:attrName>ppt_x</p:attrName>
                                          <p:attrName>ppt_y</p:attrName>
                                        </p:attrNameLst>
                                      </p:cBhvr>
                                      <p:rCtr x="7253" y="-23"/>
                                    </p:animMotion>
                                  </p:childTnLst>
                                </p:cTn>
                              </p:par>
                              <p:par>
                                <p:cTn id="10" presetID="22" presetClass="entr" presetSubtype="8" fill="hold" grpId="0" nodeType="withEffect">
                                  <p:stCondLst>
                                    <p:cond delay="125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750"/>
                                        <p:tgtEl>
                                          <p:spTgt spid="48"/>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6" presetClass="entr" presetSubtype="21" fill="hold" grpId="0" nodeType="withEffect">
                                  <p:stCondLst>
                                    <p:cond delay="250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par>
                                <p:cTn id="24" presetID="22" presetClass="entr" presetSubtype="1"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8" grpId="0" animBg="1"/>
      <p:bldP spid="7" grpId="0"/>
      <p:bldP spid="7" grpId="1"/>
      <p:bldP spid="2" grpId="0" animBg="1"/>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1857829" y="2554514"/>
            <a:ext cx="9492341" cy="2467429"/>
          </a:xfrm>
          <a:prstGeom prst="roundRect">
            <a:avLst>
              <a:gd name="adj" fmla="val 7556"/>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endParaRPr>
          </a:p>
        </p:txBody>
      </p:sp>
      <p:sp>
        <p:nvSpPr>
          <p:cNvPr id="48" name="矩形: 圆角 47"/>
          <p:cNvSpPr/>
          <p:nvPr/>
        </p:nvSpPr>
        <p:spPr>
          <a:xfrm>
            <a:off x="3852109" y="1383817"/>
            <a:ext cx="5503779" cy="936000"/>
          </a:xfrm>
          <a:prstGeom prst="roundRect">
            <a:avLst>
              <a:gd name="adj" fmla="val 14384"/>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加强和规范党内政治生活如何落实</a:t>
            </a:r>
          </a:p>
        </p:txBody>
      </p:sp>
      <p:sp>
        <p:nvSpPr>
          <p:cNvPr id="7" name="文本框 6"/>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2" name="矩形: 圆角 1"/>
          <p:cNvSpPr/>
          <p:nvPr/>
        </p:nvSpPr>
        <p:spPr>
          <a:xfrm>
            <a:off x="1515067" y="3566114"/>
            <a:ext cx="720000" cy="720000"/>
          </a:xfrm>
          <a:prstGeom prst="roundRect">
            <a:avLst>
              <a:gd name="adj" fmla="val 50000"/>
            </a:avLst>
          </a:prstGeom>
          <a:gradFill>
            <a:gsLst>
              <a:gs pos="90000">
                <a:srgbClr val="C00000"/>
              </a:gs>
              <a:gs pos="30000">
                <a:srgbClr val="FF0000"/>
              </a:gs>
            </a:gsLst>
            <a:lin ang="54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3</a:t>
            </a:r>
            <a:endParaRPr lang="zh-CN" altLang="en-US" sz="2000" dirty="0">
              <a:solidFill>
                <a:srgbClr val="FFFCE1"/>
              </a:solidFill>
              <a:latin typeface="Impact" panose="020B0806030902050204" pitchFamily="34" charset="0"/>
            </a:endParaRPr>
          </a:p>
        </p:txBody>
      </p:sp>
      <p:sp>
        <p:nvSpPr>
          <p:cNvPr id="3" name="矩形 2"/>
          <p:cNvSpPr/>
          <p:nvPr/>
        </p:nvSpPr>
        <p:spPr>
          <a:xfrm>
            <a:off x="1973344" y="2687019"/>
            <a:ext cx="9261307" cy="458908"/>
          </a:xfrm>
          <a:prstGeom prst="rect">
            <a:avLst/>
          </a:prstGeom>
        </p:spPr>
        <p:txBody>
          <a:bodyPr wrap="square">
            <a:spAutoFit/>
          </a:bodyPr>
          <a:lstStyle/>
          <a:p>
            <a:pPr algn="ctr">
              <a:lnSpc>
                <a:spcPct val="150000"/>
              </a:lnSpc>
            </a:pPr>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加强和规范党内政治生活，要从中央委员会、中央政治局、中央政治局常务委员会做起</a:t>
            </a:r>
            <a:endParaRPr lang="en-US" altLang="zh-CN" sz="24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sp>
        <p:nvSpPr>
          <p:cNvPr id="5" name="矩形 4"/>
          <p:cNvSpPr/>
          <p:nvPr/>
        </p:nvSpPr>
        <p:spPr>
          <a:xfrm>
            <a:off x="2577827" y="3206534"/>
            <a:ext cx="8257862" cy="1754326"/>
          </a:xfrm>
          <a:prstGeom prst="rect">
            <a:avLst/>
          </a:prstGeom>
        </p:spPr>
        <p:txBody>
          <a:bodyPr wrap="square">
            <a:spAutoFit/>
          </a:bodyPr>
          <a:lstStyle/>
          <a:p>
            <a:pPr>
              <a:lnSpc>
                <a:spcPct val="150000"/>
              </a:lnSpc>
            </a:pP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高级干部要清醒认识自己岗位对党和国家的特殊重要性，职位越高越要自觉按照党提出的标准严格要求自己，越要做到党性坚强、党纪严明，做到对党始终忠诚、永不叛党。制定高级干部贯彻落实本准则的实施意见，指导和督促高级干部在遵守和执行党内政治生活准则上作全党表率。</a:t>
            </a:r>
          </a:p>
        </p:txBody>
      </p:sp>
    </p:spTree>
    <p:extLst>
      <p:ext uri="{BB962C8B-B14F-4D97-AF65-F5344CB8AC3E}">
        <p14:creationId xmlns:p14="http://schemas.microsoft.com/office/powerpoint/2010/main" val="44497098"/>
      </p:ext>
    </p:extLst>
  </p:cSld>
  <p:clrMapOvr>
    <a:masterClrMapping/>
  </p:clrMapOvr>
  <mc:AlternateContent xmlns:mc="http://schemas.openxmlformats.org/markup-compatibility/2006">
    <mc:Choice xmlns:p14="http://schemas.microsoft.com/office/powerpoint/2010/main" Requires="p14">
      <p:transition spd="slow" p14:dur="15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7"/>
                                        </p:tgtEl>
                                        <p:attrNameLst>
                                          <p:attrName>ppt_x</p:attrName>
                                          <p:attrName>ppt_y</p:attrName>
                                        </p:attrNameLst>
                                      </p:cBhvr>
                                      <p:rCtr x="7253" y="-23"/>
                                    </p:animMotion>
                                  </p:childTnLst>
                                </p:cTn>
                              </p:par>
                              <p:par>
                                <p:cTn id="10" presetID="22" presetClass="entr" presetSubtype="8" fill="hold" grpId="0" nodeType="withEffect">
                                  <p:stCondLst>
                                    <p:cond delay="125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750"/>
                                        <p:tgtEl>
                                          <p:spTgt spid="48"/>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6" presetClass="entr" presetSubtype="21" fill="hold" grpId="0" nodeType="withEffect">
                                  <p:stCondLst>
                                    <p:cond delay="250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par>
                                <p:cTn id="24" presetID="22" presetClass="entr" presetSubtype="1"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8" grpId="0" animBg="1"/>
      <p:bldP spid="7" grpId="0"/>
      <p:bldP spid="7" grpId="1"/>
      <p:bldP spid="2" grpId="0" animBg="1"/>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2088327" y="1507108"/>
            <a:ext cx="2672359" cy="3398721"/>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0" sx="100000" sy="100000" flip="none" algn="tl"/>
          </a:blipFill>
          <a:ln>
            <a:noFill/>
          </a:ln>
          <a:effectLst>
            <a:reflection blurRad="12700" stA="52000" endA="300" endPos="1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7" name="组合 6"/>
          <p:cNvGrpSpPr/>
          <p:nvPr/>
        </p:nvGrpSpPr>
        <p:grpSpPr>
          <a:xfrm>
            <a:off x="5020213" y="1507108"/>
            <a:ext cx="5792930" cy="3398721"/>
            <a:chOff x="5020213" y="1507108"/>
            <a:chExt cx="5792930" cy="3398721"/>
          </a:xfrm>
          <a:effectLst>
            <a:reflection blurRad="12700" stA="52000" endA="300" endPos="12000" dir="5400000" sy="-100000" algn="bl" rotWithShape="0"/>
          </a:effectLst>
        </p:grpSpPr>
        <p:sp>
          <p:nvSpPr>
            <p:cNvPr id="6" name="矩形: 圆角 5"/>
            <p:cNvSpPr/>
            <p:nvPr/>
          </p:nvSpPr>
          <p:spPr>
            <a:xfrm>
              <a:off x="5020213" y="1507108"/>
              <a:ext cx="5792930" cy="3398721"/>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401964" y="3037649"/>
              <a:ext cx="5029427" cy="1477328"/>
            </a:xfrm>
            <a:prstGeom prst="rect">
              <a:avLst/>
            </a:prstGeom>
          </p:spPr>
          <p:txBody>
            <a:bodyPr wrap="square">
              <a:spAutoFit/>
            </a:bodyPr>
            <a:lstStyle/>
            <a:p>
              <a:pPr>
                <a:lnSpc>
                  <a:spcPct val="150000"/>
                </a:lnSpc>
              </a:pPr>
              <a:r>
                <a:rPr lang="zh-CN" altLang="en-US" sz="2000" b="1" dirty="0">
                  <a:solidFill>
                    <a:srgbClr val="FFFCE1"/>
                  </a:solidFill>
                  <a:latin typeface="微软雅黑" panose="020B0503020204020204" pitchFamily="34" charset="-122"/>
                  <a:ea typeface="微软雅黑" panose="020B0503020204020204" pitchFamily="34" charset="-122"/>
                </a:rPr>
                <a:t>全党要坚持不懈努力，共同营造风清气正的政治生态，确保党始终成为中国特色社会主义事业的坚强领导核心。</a:t>
              </a:r>
              <a:endParaRPr lang="zh-CN" altLang="en-US" sz="2000" b="1" dirty="0">
                <a:solidFill>
                  <a:srgbClr val="FFFCE1"/>
                </a:solidFill>
              </a:endParaRPr>
            </a:p>
          </p:txBody>
        </p:sp>
        <p:sp>
          <p:nvSpPr>
            <p:cNvPr id="4" name="矩形 3"/>
            <p:cNvSpPr/>
            <p:nvPr/>
          </p:nvSpPr>
          <p:spPr>
            <a:xfrm>
              <a:off x="5567317" y="2064401"/>
              <a:ext cx="4698722" cy="584775"/>
            </a:xfrm>
            <a:prstGeom prst="rect">
              <a:avLst/>
            </a:prstGeom>
          </p:spPr>
          <p:txBody>
            <a:bodyPr wrap="none">
              <a:spAutoFit/>
            </a:bodyPr>
            <a:lstStyle/>
            <a:p>
              <a:r>
                <a:rPr lang="zh-CN" altLang="en-US" sz="3200" b="1" dirty="0">
                  <a:solidFill>
                    <a:srgbClr val="FFFCE1"/>
                  </a:solidFill>
                  <a:latin typeface="微软雅黑" panose="020B0503020204020204" pitchFamily="34" charset="-122"/>
                  <a:ea typeface="微软雅黑" panose="020B0503020204020204" pitchFamily="34" charset="-122"/>
                </a:rPr>
                <a:t>全面从严治党永远在路上</a:t>
              </a:r>
              <a:endParaRPr lang="zh-CN" altLang="en-US" sz="3200" b="1" dirty="0">
                <a:solidFill>
                  <a:srgbClr val="FFFCE1"/>
                </a:solidFill>
              </a:endParaRPr>
            </a:p>
          </p:txBody>
        </p:sp>
      </p:grpSp>
    </p:spTree>
    <p:extLst>
      <p:ext uri="{BB962C8B-B14F-4D97-AF65-F5344CB8AC3E}">
        <p14:creationId xmlns:p14="http://schemas.microsoft.com/office/powerpoint/2010/main" val="3796334603"/>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1+#ppt_w/2"/>
                                          </p:val>
                                        </p:tav>
                                        <p:tav tm="100000">
                                          <p:val>
                                            <p:strVal val="#ppt_x"/>
                                          </p:val>
                                        </p:tav>
                                      </p:tavLst>
                                    </p:anim>
                                    <p:anim calcmode="lin" valueType="num">
                                      <p:cBhvr additive="base">
                                        <p:cTn id="17"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方正清刻本悦宋简体" panose="02000000000000000000" pitchFamily="2" charset="-122"/>
                <a:ea typeface="方正清刻本悦宋简体" panose="02000000000000000000" pitchFamily="2" charset="-122"/>
              </a:rPr>
              <a:t>第四部分</a:t>
            </a:r>
          </a:p>
        </p:txBody>
      </p:sp>
      <p:sp>
        <p:nvSpPr>
          <p:cNvPr id="13" name="文本框 12"/>
          <p:cNvSpPr txBox="1"/>
          <p:nvPr/>
        </p:nvSpPr>
        <p:spPr>
          <a:xfrm>
            <a:off x="1945220" y="3982596"/>
            <a:ext cx="8228535" cy="1569660"/>
          </a:xfrm>
          <a:prstGeom prst="rect">
            <a:avLst/>
          </a:prstGeom>
          <a:noFill/>
        </p:spPr>
        <p:txBody>
          <a:bodyPr wrap="none" rtlCol="0">
            <a:spAutoFit/>
          </a:bodyPr>
          <a:lstStyle/>
          <a:p>
            <a:pPr algn="ct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中国共产党党内监督条例</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p>
          <a:p>
            <a:pPr algn="ct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Tree>
    <p:extLst>
      <p:ext uri="{BB962C8B-B14F-4D97-AF65-F5344CB8AC3E}">
        <p14:creationId xmlns:p14="http://schemas.microsoft.com/office/powerpoint/2010/main" val="23218239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4" name="组合 3"/>
          <p:cNvGrpSpPr/>
          <p:nvPr/>
        </p:nvGrpSpPr>
        <p:grpSpPr>
          <a:xfrm>
            <a:off x="1767797" y="161673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200329"/>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pitchFamily="34" charset="-122"/>
                  <a:ea typeface="微软雅黑" panose="020B0503020204020204" pitchFamily="34" charset="-122"/>
                </a:rPr>
                <a:t>中国共产党</a:t>
              </a:r>
              <a:endParaRPr lang="en-US" altLang="zh-CN" sz="2400" b="1" dirty="0">
                <a:solidFill>
                  <a:srgbClr val="FFFACD"/>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FACD"/>
                  </a:solidFill>
                  <a:latin typeface="微软雅黑" panose="020B0503020204020204" pitchFamily="34" charset="-122"/>
                  <a:ea typeface="微软雅黑" panose="020B0503020204020204" pitchFamily="34" charset="-122"/>
                </a:rPr>
                <a:t>党内监督条例</a:t>
              </a:r>
              <a:endParaRPr lang="en-US" altLang="zh-CN" sz="2400" b="1" dirty="0">
                <a:solidFill>
                  <a:srgbClr val="FFFACD"/>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auto">
            <a:xfrm>
              <a:off x="2638823" y="359383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sp>
        <p:nvSpPr>
          <p:cNvPr id="10" name="矩形: 圆角 9"/>
          <p:cNvSpPr/>
          <p:nvPr/>
        </p:nvSpPr>
        <p:spPr>
          <a:xfrm>
            <a:off x="4442133" y="1616737"/>
            <a:ext cx="846000" cy="1329663"/>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FACD"/>
                </a:solidFill>
                <a:latin typeface="微软雅黑" panose="020B0503020204020204" pitchFamily="34" charset="-122"/>
                <a:ea typeface="微软雅黑" panose="020B0503020204020204" pitchFamily="34" charset="-122"/>
              </a:rPr>
              <a:t>8</a:t>
            </a:r>
          </a:p>
          <a:p>
            <a:pPr algn="ctr"/>
            <a:r>
              <a:rPr lang="zh-CN" altLang="en-US" sz="2800" b="1" dirty="0">
                <a:solidFill>
                  <a:srgbClr val="FFFACD"/>
                </a:solidFill>
                <a:latin typeface="微软雅黑" panose="020B0503020204020204" pitchFamily="34" charset="-122"/>
                <a:ea typeface="微软雅黑" panose="020B0503020204020204" pitchFamily="34" charset="-122"/>
              </a:rPr>
              <a:t>章</a:t>
            </a:r>
          </a:p>
        </p:txBody>
      </p:sp>
      <p:sp>
        <p:nvSpPr>
          <p:cNvPr id="22" name="矩形: 圆角 21"/>
          <p:cNvSpPr/>
          <p:nvPr/>
        </p:nvSpPr>
        <p:spPr>
          <a:xfrm>
            <a:off x="4442133" y="3353772"/>
            <a:ext cx="846000" cy="1334716"/>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FACD"/>
                </a:solidFill>
                <a:latin typeface="微软雅黑" panose="020B0503020204020204" pitchFamily="34" charset="-122"/>
                <a:ea typeface="微软雅黑" panose="020B0503020204020204" pitchFamily="34" charset="-122"/>
              </a:rPr>
              <a:t>47</a:t>
            </a:r>
            <a:r>
              <a:rPr lang="zh-CN" altLang="en-US" sz="2800" b="1" dirty="0">
                <a:solidFill>
                  <a:srgbClr val="FFFACD"/>
                </a:solidFill>
                <a:latin typeface="微软雅黑" panose="020B0503020204020204" pitchFamily="34" charset="-122"/>
                <a:ea typeface="微软雅黑" panose="020B0503020204020204" pitchFamily="34" charset="-122"/>
              </a:rPr>
              <a:t>条</a:t>
            </a:r>
          </a:p>
        </p:txBody>
      </p:sp>
      <p:sp>
        <p:nvSpPr>
          <p:cNvPr id="11" name="矩形 10"/>
          <p:cNvSpPr/>
          <p:nvPr/>
        </p:nvSpPr>
        <p:spPr>
          <a:xfrm>
            <a:off x="6386956" y="1616737"/>
            <a:ext cx="4785122" cy="646331"/>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第一章是总则，构成第一板块</a:t>
            </a:r>
            <a:endParaRPr lang="en-US" altLang="zh-CN"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列了九条，主要明确立规目的和依据</a:t>
            </a:r>
          </a:p>
        </p:txBody>
      </p:sp>
      <p:sp>
        <p:nvSpPr>
          <p:cNvPr id="28" name="矩形 27"/>
          <p:cNvSpPr/>
          <p:nvPr/>
        </p:nvSpPr>
        <p:spPr>
          <a:xfrm>
            <a:off x="6386956" y="2552447"/>
            <a:ext cx="4785122" cy="1200329"/>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第二章至第五章构成第二板块，是主体部分</a:t>
            </a:r>
            <a:endParaRPr lang="en-US" altLang="zh-CN"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分别就</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党的中央组织</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党委（党组）</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党的纪律检查委员会</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基层党组织和党员</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这四类监督主体的监督职责以及相应监督制度作出规定</a:t>
            </a:r>
          </a:p>
        </p:txBody>
      </p:sp>
      <p:sp>
        <p:nvSpPr>
          <p:cNvPr id="29" name="矩形 28"/>
          <p:cNvSpPr/>
          <p:nvPr/>
        </p:nvSpPr>
        <p:spPr>
          <a:xfrm>
            <a:off x="6386956" y="3938823"/>
            <a:ext cx="4785122" cy="923330"/>
          </a:xfrm>
          <a:prstGeom prst="rect">
            <a:avLst/>
          </a:prstGeom>
        </p:spPr>
        <p:txBody>
          <a:bodyPr wrap="square">
            <a:spAutoFit/>
          </a:bodyPr>
          <a:lstStyle/>
          <a:p>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第六章至第八章构成第三板块</a:t>
            </a:r>
            <a:endParaRPr lang="en-US" altLang="zh-CN"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列了</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11</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条，分别就党内监督和外部监督相结合、整改和保障、附则等作出规定</a:t>
            </a:r>
          </a:p>
        </p:txBody>
      </p:sp>
      <p:sp>
        <p:nvSpPr>
          <p:cNvPr id="14" name="矩形: 圆角 13"/>
          <p:cNvSpPr/>
          <p:nvPr/>
        </p:nvSpPr>
        <p:spPr>
          <a:xfrm>
            <a:off x="5631614" y="1625958"/>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1</a:t>
            </a:r>
            <a:endParaRPr lang="zh-CN" altLang="en-US" dirty="0">
              <a:solidFill>
                <a:srgbClr val="FFFACD"/>
              </a:solidFill>
              <a:latin typeface="Impact" panose="020B0806030902050204" pitchFamily="34" charset="0"/>
            </a:endParaRPr>
          </a:p>
        </p:txBody>
      </p:sp>
      <p:sp>
        <p:nvSpPr>
          <p:cNvPr id="32" name="矩形: 圆角 31"/>
          <p:cNvSpPr/>
          <p:nvPr/>
        </p:nvSpPr>
        <p:spPr>
          <a:xfrm>
            <a:off x="5631614" y="4112488"/>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3</a:t>
            </a:r>
            <a:endParaRPr lang="zh-CN" altLang="en-US" dirty="0">
              <a:solidFill>
                <a:srgbClr val="FFFACD"/>
              </a:solidFill>
              <a:latin typeface="Impact" panose="020B0806030902050204" pitchFamily="34" charset="0"/>
            </a:endParaRPr>
          </a:p>
        </p:txBody>
      </p:sp>
      <p:sp>
        <p:nvSpPr>
          <p:cNvPr id="33" name="矩形: 圆角 32"/>
          <p:cNvSpPr/>
          <p:nvPr/>
        </p:nvSpPr>
        <p:spPr>
          <a:xfrm>
            <a:off x="5631614" y="2864612"/>
            <a:ext cx="576000" cy="576000"/>
          </a:xfrm>
          <a:prstGeom prst="roundRect">
            <a:avLst>
              <a:gd name="adj" fmla="val 17288"/>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2</a:t>
            </a:r>
            <a:endParaRPr lang="zh-CN" altLang="en-US" dirty="0">
              <a:solidFill>
                <a:srgbClr val="FFFACD"/>
              </a:solidFill>
              <a:latin typeface="Impact" panose="020B0806030902050204" pitchFamily="34" charset="0"/>
            </a:endParaRPr>
          </a:p>
        </p:txBody>
      </p:sp>
    </p:spTree>
    <p:extLst>
      <p:ext uri="{BB962C8B-B14F-4D97-AF65-F5344CB8AC3E}">
        <p14:creationId xmlns:p14="http://schemas.microsoft.com/office/powerpoint/2010/main" val="42528129"/>
      </p:ext>
    </p:extLst>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3"/>
                                        </p:tgtEl>
                                        <p:attrNameLst>
                                          <p:attrName>ppt_x</p:attrName>
                                          <p:attrName>ppt_y</p:attrName>
                                        </p:attrNameLst>
                                      </p:cBhvr>
                                      <p:rCtr x="7253" y="-23"/>
                                    </p:animMotion>
                                  </p:childTnLst>
                                </p:cTn>
                              </p:par>
                              <p:par>
                                <p:cTn id="10" presetID="42" presetClass="entr" presetSubtype="0" fill="hold" nodeType="withEffect">
                                  <p:stCondLst>
                                    <p:cond delay="1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12" presetClass="entr" presetSubtype="8" fill="hold" grpId="0" nodeType="withEffect">
                                  <p:stCondLst>
                                    <p:cond delay="2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right)">
                                      <p:cBhvr>
                                        <p:cTn id="18" dur="500"/>
                                        <p:tgtEl>
                                          <p:spTgt spid="10"/>
                                        </p:tgtEl>
                                      </p:cBhvr>
                                    </p:animEffect>
                                  </p:childTnLst>
                                </p:cTn>
                              </p:par>
                              <p:par>
                                <p:cTn id="19" presetID="12" presetClass="entr" presetSubtype="8" fill="hold" grpId="0" nodeType="withEffect">
                                  <p:stCondLst>
                                    <p:cond delay="2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ppt_x</p:attrName>
                                        </p:attrNameLst>
                                      </p:cBhvr>
                                      <p:tavLst>
                                        <p:tav tm="0">
                                          <p:val>
                                            <p:strVal val="#ppt_x-#ppt_w*1.125000"/>
                                          </p:val>
                                        </p:tav>
                                        <p:tav tm="100000">
                                          <p:val>
                                            <p:strVal val="#ppt_x"/>
                                          </p:val>
                                        </p:tav>
                                      </p:tavLst>
                                    </p:anim>
                                    <p:animEffect transition="in" filter="wipe(right)">
                                      <p:cBhvr>
                                        <p:cTn id="22" dur="500"/>
                                        <p:tgtEl>
                                          <p:spTgt spid="22"/>
                                        </p:tgtEl>
                                      </p:cBhvr>
                                    </p:animEffect>
                                  </p:childTnLst>
                                </p:cTn>
                              </p:par>
                              <p:par>
                                <p:cTn id="23" presetID="2" presetClass="entr" presetSubtype="2" decel="100000" fill="hold" grpId="0" nodeType="withEffect">
                                  <p:stCondLst>
                                    <p:cond delay="27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1+#ppt_w/2"/>
                                          </p:val>
                                        </p:tav>
                                        <p:tav tm="100000">
                                          <p:val>
                                            <p:strVal val="#ppt_x"/>
                                          </p:val>
                                        </p:tav>
                                      </p:tavLst>
                                    </p:anim>
                                    <p:anim calcmode="lin" valueType="num">
                                      <p:cBhvr additive="base">
                                        <p:cTn id="26" dur="10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75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1000" fill="hold"/>
                                        <p:tgtEl>
                                          <p:spTgt spid="33"/>
                                        </p:tgtEl>
                                        <p:attrNameLst>
                                          <p:attrName>ppt_x</p:attrName>
                                        </p:attrNameLst>
                                      </p:cBhvr>
                                      <p:tavLst>
                                        <p:tav tm="0">
                                          <p:val>
                                            <p:strVal val="1+#ppt_w/2"/>
                                          </p:val>
                                        </p:tav>
                                        <p:tav tm="100000">
                                          <p:val>
                                            <p:strVal val="#ppt_x"/>
                                          </p:val>
                                        </p:tav>
                                      </p:tavLst>
                                    </p:anim>
                                    <p:anim calcmode="lin" valueType="num">
                                      <p:cBhvr additive="base">
                                        <p:cTn id="30" dur="1000" fill="hold"/>
                                        <p:tgtEl>
                                          <p:spTgt spid="33"/>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75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1000" fill="hold"/>
                                        <p:tgtEl>
                                          <p:spTgt spid="32"/>
                                        </p:tgtEl>
                                        <p:attrNameLst>
                                          <p:attrName>ppt_x</p:attrName>
                                        </p:attrNameLst>
                                      </p:cBhvr>
                                      <p:tavLst>
                                        <p:tav tm="0">
                                          <p:val>
                                            <p:strVal val="1+#ppt_w/2"/>
                                          </p:val>
                                        </p:tav>
                                        <p:tav tm="100000">
                                          <p:val>
                                            <p:strVal val="#ppt_x"/>
                                          </p:val>
                                        </p:tav>
                                      </p:tavLst>
                                    </p:anim>
                                    <p:anim calcmode="lin" valueType="num">
                                      <p:cBhvr additive="base">
                                        <p:cTn id="34" dur="1000" fill="hold"/>
                                        <p:tgtEl>
                                          <p:spTgt spid="32"/>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375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750"/>
                                        <p:tgtEl>
                                          <p:spTgt spid="11"/>
                                        </p:tgtEl>
                                      </p:cBhvr>
                                    </p:animEffect>
                                  </p:childTnLst>
                                </p:cTn>
                              </p:par>
                              <p:par>
                                <p:cTn id="38" presetID="22" presetClass="entr" presetSubtype="1" fill="hold" grpId="0" nodeType="withEffect">
                                  <p:stCondLst>
                                    <p:cond delay="375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750"/>
                                        <p:tgtEl>
                                          <p:spTgt spid="28"/>
                                        </p:tgtEl>
                                      </p:cBhvr>
                                    </p:animEffect>
                                  </p:childTnLst>
                                </p:cTn>
                              </p:par>
                              <p:par>
                                <p:cTn id="41" presetID="22" presetClass="entr" presetSubtype="1" fill="hold" grpId="0" nodeType="withEffect">
                                  <p:stCondLst>
                                    <p:cond delay="375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animBg="1"/>
      <p:bldP spid="22" grpId="0" animBg="1"/>
      <p:bldP spid="11" grpId="0"/>
      <p:bldP spid="28" grpId="0"/>
      <p:bldP spid="29" grpId="0"/>
      <p:bldP spid="14" grpId="0" animBg="1"/>
      <p:bldP spid="32" grpId="0" animBg="1"/>
      <p:bldP spid="3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13" name="组合 12"/>
          <p:cNvGrpSpPr/>
          <p:nvPr/>
        </p:nvGrpSpPr>
        <p:grpSpPr>
          <a:xfrm>
            <a:off x="1628280" y="1738413"/>
            <a:ext cx="1800000" cy="3108051"/>
            <a:chOff x="1811025" y="1689040"/>
            <a:chExt cx="1800000" cy="3108051"/>
          </a:xfrm>
        </p:grpSpPr>
        <p:sp>
          <p:nvSpPr>
            <p:cNvPr id="14" name="矩形: 圆角 1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第一部分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总则</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16"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带形: 上凸 2"/>
          <p:cNvSpPr/>
          <p:nvPr/>
        </p:nvSpPr>
        <p:spPr>
          <a:xfrm>
            <a:off x="5799365" y="2029573"/>
            <a:ext cx="3533321" cy="860490"/>
          </a:xfrm>
          <a:prstGeom prst="ribbon2">
            <a:avLst>
              <a:gd name="adj1" fmla="val 16667"/>
              <a:gd name="adj2" fmla="val 75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制定的目的</a:t>
            </a:r>
          </a:p>
        </p:txBody>
      </p:sp>
      <p:sp>
        <p:nvSpPr>
          <p:cNvPr id="4" name="矩形 3"/>
          <p:cNvSpPr/>
          <p:nvPr/>
        </p:nvSpPr>
        <p:spPr>
          <a:xfrm>
            <a:off x="4799466" y="3369136"/>
            <a:ext cx="5533118" cy="1477328"/>
          </a:xfrm>
          <a:prstGeom prst="rect">
            <a:avLst/>
          </a:prstGeom>
        </p:spPr>
        <p:txBody>
          <a:bodyPr wrap="square">
            <a:spAutoFit/>
          </a:bodyPr>
          <a:lstStyle/>
          <a:p>
            <a:pPr>
              <a:lnSpc>
                <a:spcPct val="150000"/>
              </a:lnSpc>
            </a:pP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为坚持党的领导，加强党的建设，全面从严治党，强化党内监督，保持党的先进性和纯洁性，</a:t>
            </a:r>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根据</a:t>
            </a:r>
            <a:r>
              <a:rPr lang="en-US" altLang="zh-CN"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中国共产党章程</a:t>
            </a:r>
            <a:r>
              <a:rPr lang="en-US" altLang="zh-CN"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，制定本条例。</a:t>
            </a:r>
            <a:endParaRPr lang="zh-CN" altLang="en-US" sz="2000" dirty="0">
              <a:gradFill>
                <a:gsLst>
                  <a:gs pos="90000">
                    <a:srgbClr val="C00000"/>
                  </a:gs>
                  <a:gs pos="30000">
                    <a:srgbClr val="FF3300"/>
                  </a:gs>
                </a:gsLst>
                <a:lin ang="5400000" scaled="1"/>
              </a:gradFill>
            </a:endParaRPr>
          </a:p>
        </p:txBody>
      </p:sp>
    </p:spTree>
    <p:extLst>
      <p:ext uri="{BB962C8B-B14F-4D97-AF65-F5344CB8AC3E}">
        <p14:creationId xmlns:p14="http://schemas.microsoft.com/office/powerpoint/2010/main" val="326554695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12"/>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16" presetClass="entr" presetSubtype="21" fill="hold" grpId="0" nodeType="withEffect">
                                  <p:stCondLst>
                                    <p:cond delay="225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53" presetClass="entr" presetSubtype="16" fill="hold" grpId="0" nodeType="withEffect">
                                  <p:stCondLst>
                                    <p:cond delay="2750"/>
                                  </p:stCondLst>
                                  <p:iterate type="lt">
                                    <p:tmPct val="5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方正清刻本悦宋简体" panose="02000000000000000000" pitchFamily="2" charset="-122"/>
                <a:ea typeface="方正清刻本悦宋简体" panose="02000000000000000000" pitchFamily="2" charset="-122"/>
              </a:rPr>
              <a:t>第一部分</a:t>
            </a:r>
          </a:p>
        </p:txBody>
      </p:sp>
      <p:sp>
        <p:nvSpPr>
          <p:cNvPr id="13" name="文本框 12"/>
          <p:cNvSpPr txBox="1"/>
          <p:nvPr/>
        </p:nvSpPr>
        <p:spPr>
          <a:xfrm>
            <a:off x="1676890" y="4035734"/>
            <a:ext cx="8847294" cy="830997"/>
          </a:xfrm>
          <a:prstGeom prst="rect">
            <a:avLst/>
          </a:prstGeom>
          <a:noFill/>
        </p:spPr>
        <p:txBody>
          <a:bodyPr wrap="none" rtlCol="0">
            <a:spAutoFit/>
          </a:bodyPr>
          <a:lstStyle/>
          <a:p>
            <a:pPr algn="ct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的修订背景</a:t>
            </a:r>
          </a:p>
        </p:txBody>
      </p:sp>
    </p:spTree>
    <p:extLst>
      <p:ext uri="{BB962C8B-B14F-4D97-AF65-F5344CB8AC3E}">
        <p14:creationId xmlns:p14="http://schemas.microsoft.com/office/powerpoint/2010/main" val="19118037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带形: 上凸 2"/>
          <p:cNvSpPr/>
          <p:nvPr/>
        </p:nvSpPr>
        <p:spPr>
          <a:xfrm>
            <a:off x="4292827" y="1463516"/>
            <a:ext cx="3533321" cy="860490"/>
          </a:xfrm>
          <a:prstGeom prst="ribbon2">
            <a:avLst>
              <a:gd name="adj1" fmla="val 16667"/>
              <a:gd name="adj2" fmla="val 75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制定的依据</a:t>
            </a:r>
          </a:p>
        </p:txBody>
      </p:sp>
      <p:sp>
        <p:nvSpPr>
          <p:cNvPr id="4" name="矩形 3"/>
          <p:cNvSpPr/>
          <p:nvPr/>
        </p:nvSpPr>
        <p:spPr>
          <a:xfrm>
            <a:off x="1949349" y="2639310"/>
            <a:ext cx="8560140" cy="2169825"/>
          </a:xfrm>
          <a:prstGeom prst="rect">
            <a:avLst/>
          </a:prstGeom>
        </p:spPr>
        <p:txBody>
          <a:bodyPr wrap="square">
            <a:spAutoFit/>
          </a:bodyPr>
          <a:lstStyle/>
          <a:p>
            <a:pPr>
              <a:lnSpc>
                <a:spcPct val="150000"/>
              </a:lnSpc>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党内监督以</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马克思列宁主义、毛泽东思想、邓小平理论、“三个代表”重要思想、科学发展观</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为指导，深入贯彻</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习近平总书记系列重要讲话精神</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，围绕统筹推进“五位一体”总体布局和协调推进“四个全面”战略布局，</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尊崇党章</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，依规治党，坚持党内监督和人民群众监督相结合，增强党在长期执政条件下自我净化、自我完善、自我革新、自我提高能力，确保党始终成为中国特色社会主义事业的坚强领导核心。</a:t>
            </a:r>
            <a:endParaRPr lang="zh-CN" altLang="en-US" dirty="0">
              <a:gradFill>
                <a:gsLst>
                  <a:gs pos="90000">
                    <a:srgbClr val="C00000"/>
                  </a:gs>
                  <a:gs pos="30000">
                    <a:srgbClr val="FF3300"/>
                  </a:gs>
                </a:gsLst>
                <a:lin ang="5400000" scaled="1"/>
              </a:gradFill>
            </a:endParaRPr>
          </a:p>
        </p:txBody>
      </p:sp>
      <p:sp>
        <p:nvSpPr>
          <p:cNvPr id="5" name="双大括号 4"/>
          <p:cNvSpPr/>
          <p:nvPr/>
        </p:nvSpPr>
        <p:spPr>
          <a:xfrm>
            <a:off x="1515067" y="2639310"/>
            <a:ext cx="9428704" cy="216982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768894326"/>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0" presetClass="entr" presetSubtype="0" fill="hold" grpId="0" nodeType="withEffect">
                                  <p:stCondLst>
                                    <p:cond delay="17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4" name="圆角矩形 5"/>
          <p:cNvSpPr/>
          <p:nvPr/>
        </p:nvSpPr>
        <p:spPr>
          <a:xfrm>
            <a:off x="1955121" y="1376706"/>
            <a:ext cx="1800000" cy="1800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CE1"/>
                </a:solidFill>
                <a:latin typeface="微软雅黑" panose="020B0503020204020204" pitchFamily="34" charset="-122"/>
                <a:ea typeface="微软雅黑" panose="020B0503020204020204" pitchFamily="34" charset="-122"/>
              </a:rPr>
              <a:t>两个没有</a:t>
            </a:r>
          </a:p>
        </p:txBody>
      </p:sp>
      <p:sp>
        <p:nvSpPr>
          <p:cNvPr id="5" name="矩形 4"/>
          <p:cNvSpPr/>
          <p:nvPr/>
        </p:nvSpPr>
        <p:spPr>
          <a:xfrm>
            <a:off x="1929721" y="3405188"/>
            <a:ext cx="8262937" cy="1708160"/>
          </a:xfrm>
          <a:prstGeom prst="rect">
            <a:avLst/>
          </a:prstGeom>
        </p:spPr>
        <p:txBody>
          <a:bodyPr wrap="square">
            <a:spAutoFit/>
          </a:bodyPr>
          <a:lstStyle/>
          <a:p>
            <a:pPr>
              <a:lnSpc>
                <a:spcPct val="150000"/>
              </a:lnSpc>
            </a:pP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党内监督没有禁区、没有例外。</a:t>
            </a:r>
            <a:endParaRPr lang="en-US" altLang="zh-CN"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a:p>
            <a:pPr>
              <a:lnSpc>
                <a:spcPct val="150000"/>
              </a:lnSpc>
            </a:pP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各级党组织应当把信任激励同严格监督结合起来</a:t>
            </a: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，促使党的领导干部</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做到有权必有责、有责要担当，用权受监督、失责必追究</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党内监督要贯彻民主集中制，依规依纪进行，强化自上而下的组织监督，改进自下而上的民主监督，发挥同级相互监督作用。</a:t>
            </a:r>
            <a:endPar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662850" y="1376706"/>
            <a:ext cx="2312400" cy="1800000"/>
            <a:chOff x="4430621" y="1870192"/>
            <a:chExt cx="2312400" cy="1800000"/>
          </a:xfrm>
          <a:gradFill>
            <a:gsLst>
              <a:gs pos="90000">
                <a:srgbClr val="C00000"/>
              </a:gs>
              <a:gs pos="30000">
                <a:srgbClr val="FF3300"/>
              </a:gs>
            </a:gsLst>
            <a:lin ang="5400000" scaled="1"/>
          </a:gradFill>
        </p:grpSpPr>
        <p:sp>
          <p:nvSpPr>
            <p:cNvPr id="7" name="圆角矩形 6"/>
            <p:cNvSpPr/>
            <p:nvPr/>
          </p:nvSpPr>
          <p:spPr>
            <a:xfrm>
              <a:off x="4943021"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没有</a:t>
              </a:r>
              <a:endParaRPr lang="en-US" altLang="zh-CN" sz="2800" b="1">
                <a:solidFill>
                  <a:srgbClr val="FFFCE1"/>
                </a:solidFill>
                <a:latin typeface="微软雅黑" panose="020B0503020204020204" pitchFamily="34" charset="-122"/>
                <a:ea typeface="微软雅黑" panose="020B0503020204020204" pitchFamily="34" charset="-122"/>
              </a:endParaRPr>
            </a:p>
            <a:p>
              <a:pPr algn="ctr"/>
              <a:r>
                <a:rPr lang="zh-CN" altLang="en-US" sz="2800" b="1">
                  <a:solidFill>
                    <a:srgbClr val="FFFCE1"/>
                  </a:solidFill>
                  <a:latin typeface="微软雅黑" panose="020B0503020204020204" pitchFamily="34" charset="-122"/>
                  <a:ea typeface="微软雅黑" panose="020B0503020204020204" pitchFamily="34" charset="-122"/>
                </a:rPr>
                <a:t>禁区</a:t>
              </a:r>
            </a:p>
          </p:txBody>
        </p:sp>
        <p:sp>
          <p:nvSpPr>
            <p:cNvPr id="8" name="圆角矩形 22"/>
            <p:cNvSpPr/>
            <p:nvPr/>
          </p:nvSpPr>
          <p:spPr>
            <a:xfrm>
              <a:off x="4430621"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latin typeface="Impact" panose="020B0806030902050204" pitchFamily="34" charset="0"/>
                  <a:ea typeface="微软雅黑" panose="020B0503020204020204" pitchFamily="34" charset="-122"/>
                </a:rPr>
                <a:t>01</a:t>
              </a:r>
              <a:endParaRPr lang="zh-CN" altLang="en-US" sz="2000">
                <a:solidFill>
                  <a:srgbClr val="FFFCE1"/>
                </a:solidFill>
                <a:latin typeface="Impact" panose="020B0806030902050204" pitchFamily="34" charset="0"/>
                <a:ea typeface="微软雅黑" panose="020B0503020204020204" pitchFamily="34" charset="-122"/>
              </a:endParaRPr>
            </a:p>
          </p:txBody>
        </p:sp>
      </p:grpSp>
      <p:grpSp>
        <p:nvGrpSpPr>
          <p:cNvPr id="9" name="组合 8"/>
          <p:cNvGrpSpPr/>
          <p:nvPr/>
        </p:nvGrpSpPr>
        <p:grpSpPr>
          <a:xfrm>
            <a:off x="7734343" y="1376706"/>
            <a:ext cx="2308636" cy="1800000"/>
            <a:chOff x="7502114" y="1870192"/>
            <a:chExt cx="2308636" cy="1800000"/>
          </a:xfrm>
          <a:gradFill>
            <a:gsLst>
              <a:gs pos="90000">
                <a:srgbClr val="C00000"/>
              </a:gs>
              <a:gs pos="30000">
                <a:srgbClr val="FF3300"/>
              </a:gs>
            </a:gsLst>
            <a:lin ang="5400000" scaled="1"/>
          </a:gradFill>
        </p:grpSpPr>
        <p:sp>
          <p:nvSpPr>
            <p:cNvPr id="10" name="圆角矩形 7"/>
            <p:cNvSpPr/>
            <p:nvPr/>
          </p:nvSpPr>
          <p:spPr>
            <a:xfrm>
              <a:off x="8010750"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没有</a:t>
              </a:r>
              <a:endParaRPr lang="en-US" altLang="zh-CN" sz="2800" b="1">
                <a:solidFill>
                  <a:srgbClr val="FFFCE1"/>
                </a:solidFill>
                <a:latin typeface="微软雅黑" panose="020B0503020204020204" pitchFamily="34" charset="-122"/>
                <a:ea typeface="微软雅黑" panose="020B0503020204020204" pitchFamily="34" charset="-122"/>
              </a:endParaRPr>
            </a:p>
            <a:p>
              <a:pPr algn="ctr"/>
              <a:r>
                <a:rPr lang="zh-CN" altLang="en-US" sz="2800" b="1">
                  <a:solidFill>
                    <a:srgbClr val="FFFCE1"/>
                  </a:solidFill>
                  <a:latin typeface="微软雅黑" panose="020B0503020204020204" pitchFamily="34" charset="-122"/>
                  <a:ea typeface="微软雅黑" panose="020B0503020204020204" pitchFamily="34" charset="-122"/>
                </a:rPr>
                <a:t>例外</a:t>
              </a:r>
            </a:p>
          </p:txBody>
        </p:sp>
        <p:sp>
          <p:nvSpPr>
            <p:cNvPr id="11" name="圆角矩形 23"/>
            <p:cNvSpPr/>
            <p:nvPr/>
          </p:nvSpPr>
          <p:spPr>
            <a:xfrm>
              <a:off x="7502114"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latin typeface="Impact" panose="020B0806030902050204" pitchFamily="34" charset="0"/>
                  <a:ea typeface="微软雅黑" panose="020B0503020204020204" pitchFamily="34" charset="-122"/>
                </a:rPr>
                <a:t>02</a:t>
              </a:r>
              <a:endParaRPr lang="zh-CN" altLang="en-US" sz="2000">
                <a:solidFill>
                  <a:srgbClr val="FFFCE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216549045"/>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grpId="0" nodeType="withEffect">
                                  <p:stCondLst>
                                    <p:cond delay="125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2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35" presetClass="path" presetSubtype="0" accel="50000" decel="50000" fill="hold" nodeType="withEffect">
                                  <p:stCondLst>
                                    <p:cond delay="2000"/>
                                  </p:stCondLst>
                                  <p:childTnLst>
                                    <p:animMotion origin="layout" path="M -3.54167E-6 -4.44444E-6 L -0.12747 0.00232 " pathEditMode="relative" rAng="0" ptsTypes="AA">
                                      <p:cBhvr>
                                        <p:cTn id="18" dur="750" spd="-100000" fill="hold"/>
                                        <p:tgtEl>
                                          <p:spTgt spid="6"/>
                                        </p:tgtEl>
                                        <p:attrNameLst>
                                          <p:attrName>ppt_x</p:attrName>
                                          <p:attrName>ppt_y</p:attrName>
                                        </p:attrNameLst>
                                      </p:cBhvr>
                                      <p:rCtr x="-6380" y="116"/>
                                    </p:animMotion>
                                  </p:childTnLst>
                                </p:cTn>
                              </p:par>
                              <p:par>
                                <p:cTn id="19" presetID="10" presetClass="entr" presetSubtype="0" fill="hold" nodeType="withEffect">
                                  <p:stCondLst>
                                    <p:cond delay="21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35" presetClass="path" presetSubtype="0" accel="50000" decel="50000" fill="hold" nodeType="withEffect">
                                  <p:stCondLst>
                                    <p:cond delay="2150"/>
                                  </p:stCondLst>
                                  <p:childTnLst>
                                    <p:animMotion origin="layout" path="M 3.54167E-6 -4.44444E-6 L -0.12748 0.00232 " pathEditMode="relative" rAng="0" ptsTypes="AA">
                                      <p:cBhvr>
                                        <p:cTn id="23" dur="750" spd="-100000" fill="hold"/>
                                        <p:tgtEl>
                                          <p:spTgt spid="9"/>
                                        </p:tgtEl>
                                        <p:attrNameLst>
                                          <p:attrName>ppt_x</p:attrName>
                                          <p:attrName>ppt_y</p:attrName>
                                        </p:attrNameLst>
                                      </p:cBhvr>
                                      <p:rCtr x="-6380" y="116"/>
                                    </p:animMotion>
                                  </p:childTnLst>
                                </p:cTn>
                              </p:par>
                              <p:par>
                                <p:cTn id="24" presetID="22" presetClass="entr" presetSubtype="1" fill="hold" grpId="0" nodeType="withEffect">
                                  <p:stCondLst>
                                    <p:cond delay="25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圆角矩形 5"/>
          <p:cNvSpPr/>
          <p:nvPr/>
        </p:nvSpPr>
        <p:spPr>
          <a:xfrm>
            <a:off x="1883999" y="2666894"/>
            <a:ext cx="1440000" cy="1440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主要任务</a:t>
            </a:r>
          </a:p>
        </p:txBody>
      </p:sp>
      <p:grpSp>
        <p:nvGrpSpPr>
          <p:cNvPr id="13" name="组合 12"/>
          <p:cNvGrpSpPr/>
          <p:nvPr/>
        </p:nvGrpSpPr>
        <p:grpSpPr>
          <a:xfrm>
            <a:off x="3323999" y="2105555"/>
            <a:ext cx="675382" cy="2573866"/>
            <a:chOff x="5760282" y="2294839"/>
            <a:chExt cx="675382" cy="2573866"/>
          </a:xfrm>
        </p:grpSpPr>
        <p:sp>
          <p:nvSpPr>
            <p:cNvPr id="6" name="任意多边形: 形状 5"/>
            <p:cNvSpPr/>
            <p:nvPr/>
          </p:nvSpPr>
          <p:spPr>
            <a:xfrm>
              <a:off x="5760282" y="3581772"/>
              <a:ext cx="675382" cy="1286933"/>
            </a:xfrm>
            <a:custGeom>
              <a:avLst/>
              <a:gdLst>
                <a:gd name="connsiteX0" fmla="*/ 0 w 675382"/>
                <a:gd name="connsiteY0" fmla="*/ 0 h 1286933"/>
                <a:gd name="connsiteX1" fmla="*/ 337691 w 675382"/>
                <a:gd name="connsiteY1" fmla="*/ 0 h 1286933"/>
                <a:gd name="connsiteX2" fmla="*/ 337691 w 675382"/>
                <a:gd name="connsiteY2" fmla="*/ 1286933 h 1286933"/>
                <a:gd name="connsiteX3" fmla="*/ 675382 w 675382"/>
                <a:gd name="connsiteY3" fmla="*/ 1286933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0"/>
                  </a:moveTo>
                  <a:lnTo>
                    <a:pt x="337691" y="0"/>
                  </a:lnTo>
                  <a:lnTo>
                    <a:pt x="337691" y="1286933"/>
                  </a:lnTo>
                  <a:lnTo>
                    <a:pt x="675382" y="1286933"/>
                  </a:lnTo>
                </a:path>
              </a:pathLst>
            </a:custGeom>
            <a:noFill/>
            <a:ln>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4057" tIns="607132" rIns="314056" bIns="607132"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7" name="任意多边形: 形状 6"/>
            <p:cNvSpPr/>
            <p:nvPr/>
          </p:nvSpPr>
          <p:spPr>
            <a:xfrm>
              <a:off x="5760282" y="3536052"/>
              <a:ext cx="675382" cy="91440"/>
            </a:xfrm>
            <a:custGeom>
              <a:avLst/>
              <a:gdLst>
                <a:gd name="connsiteX0" fmla="*/ 0 w 675382"/>
                <a:gd name="connsiteY0" fmla="*/ 45720 h 91440"/>
                <a:gd name="connsiteX1" fmla="*/ 675382 w 675382"/>
                <a:gd name="connsiteY1" fmla="*/ 45720 h 91440"/>
              </a:gdLst>
              <a:ahLst/>
              <a:cxnLst>
                <a:cxn ang="0">
                  <a:pos x="connsiteX0" y="connsiteY0"/>
                </a:cxn>
                <a:cxn ang="0">
                  <a:pos x="connsiteX1" y="connsiteY1"/>
                </a:cxn>
              </a:cxnLst>
              <a:rect l="l" t="t" r="r" b="b"/>
              <a:pathLst>
                <a:path w="675382" h="91440">
                  <a:moveTo>
                    <a:pt x="0" y="45720"/>
                  </a:moveTo>
                  <a:lnTo>
                    <a:pt x="675382" y="45720"/>
                  </a:lnTo>
                </a:path>
              </a:pathLst>
            </a:custGeom>
            <a:noFill/>
            <a:ln>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3507" tIns="28835" rIns="333506" bIns="28836"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8" name="任意多边形: 形状 7"/>
            <p:cNvSpPr/>
            <p:nvPr/>
          </p:nvSpPr>
          <p:spPr>
            <a:xfrm>
              <a:off x="5760282" y="2294839"/>
              <a:ext cx="675382" cy="1286933"/>
            </a:xfrm>
            <a:custGeom>
              <a:avLst/>
              <a:gdLst>
                <a:gd name="connsiteX0" fmla="*/ 0 w 675382"/>
                <a:gd name="connsiteY0" fmla="*/ 1286933 h 1286933"/>
                <a:gd name="connsiteX1" fmla="*/ 337691 w 675382"/>
                <a:gd name="connsiteY1" fmla="*/ 1286933 h 1286933"/>
                <a:gd name="connsiteX2" fmla="*/ 337691 w 675382"/>
                <a:gd name="connsiteY2" fmla="*/ 0 h 1286933"/>
                <a:gd name="connsiteX3" fmla="*/ 675382 w 675382"/>
                <a:gd name="connsiteY3" fmla="*/ 0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1286933"/>
                  </a:moveTo>
                  <a:lnTo>
                    <a:pt x="337691" y="1286933"/>
                  </a:lnTo>
                  <a:lnTo>
                    <a:pt x="337691" y="0"/>
                  </a:lnTo>
                  <a:lnTo>
                    <a:pt x="675382" y="0"/>
                  </a:lnTo>
                </a:path>
              </a:pathLst>
            </a:custGeom>
            <a:noFill/>
            <a:ln>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4057" tIns="607132" rIns="314056" bIns="607132"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grpSp>
      <p:grpSp>
        <p:nvGrpSpPr>
          <p:cNvPr id="20" name="组合 19"/>
          <p:cNvGrpSpPr/>
          <p:nvPr/>
        </p:nvGrpSpPr>
        <p:grpSpPr>
          <a:xfrm>
            <a:off x="3999381" y="1656452"/>
            <a:ext cx="6421877" cy="914400"/>
            <a:chOff x="3999381" y="1656452"/>
            <a:chExt cx="6421877" cy="914400"/>
          </a:xfrm>
        </p:grpSpPr>
        <p:sp>
          <p:nvSpPr>
            <p:cNvPr id="14" name="矩形 13"/>
            <p:cNvSpPr/>
            <p:nvPr/>
          </p:nvSpPr>
          <p:spPr>
            <a:xfrm>
              <a:off x="4206135" y="1918933"/>
              <a:ext cx="5775940" cy="400110"/>
            </a:xfrm>
            <a:prstGeom prst="rect">
              <a:avLst/>
            </a:prstGeom>
          </p:spPr>
          <p:txBody>
            <a:bodyPr wrap="none">
              <a:spAutoFit/>
            </a:bodyPr>
            <a:lstStyle/>
            <a:p>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确保</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党章党规党纪在全党有效执行，维护党的团结统一</a:t>
              </a:r>
              <a:endParaRPr lang="zh-CN" altLang="en-US" dirty="0">
                <a:gradFill>
                  <a:gsLst>
                    <a:gs pos="90000">
                      <a:srgbClr val="C00000"/>
                    </a:gs>
                    <a:gs pos="30000">
                      <a:srgbClr val="FF3300"/>
                    </a:gs>
                  </a:gsLst>
                  <a:lin ang="5400000" scaled="1"/>
                </a:gradFill>
              </a:endParaRPr>
            </a:p>
          </p:txBody>
        </p:sp>
        <p:sp>
          <p:nvSpPr>
            <p:cNvPr id="17" name="矩形: 圆角 16"/>
            <p:cNvSpPr/>
            <p:nvPr/>
          </p:nvSpPr>
          <p:spPr>
            <a:xfrm>
              <a:off x="3999381" y="1656452"/>
              <a:ext cx="6421877" cy="9144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999381" y="4199322"/>
            <a:ext cx="6421877" cy="914400"/>
            <a:chOff x="3999381" y="4199322"/>
            <a:chExt cx="6421877" cy="914400"/>
          </a:xfrm>
        </p:grpSpPr>
        <p:sp>
          <p:nvSpPr>
            <p:cNvPr id="16" name="矩形 15"/>
            <p:cNvSpPr/>
            <p:nvPr/>
          </p:nvSpPr>
          <p:spPr>
            <a:xfrm>
              <a:off x="4206135" y="4302579"/>
              <a:ext cx="6096000" cy="707886"/>
            </a:xfrm>
            <a:prstGeom prst="rect">
              <a:avLst/>
            </a:prstGeom>
          </p:spPr>
          <p:txBody>
            <a:bodyPr>
              <a:spAutoFit/>
            </a:bodyPr>
            <a:lstStyle/>
            <a:p>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保证</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党的组织充分履行职能、发挥核心作用，</a:t>
              </a:r>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保证</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全体党员发挥先锋模范作用，</a:t>
              </a:r>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保证</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党的领导干部忠诚干净担当</a:t>
              </a:r>
              <a:endParaRPr lang="zh-CN" altLang="en-US" dirty="0">
                <a:gradFill>
                  <a:gsLst>
                    <a:gs pos="90000">
                      <a:srgbClr val="C00000"/>
                    </a:gs>
                    <a:gs pos="30000">
                      <a:srgbClr val="FF3300"/>
                    </a:gs>
                  </a:gsLst>
                  <a:lin ang="5400000" scaled="1"/>
                </a:gradFill>
              </a:endParaRPr>
            </a:p>
          </p:txBody>
        </p:sp>
        <p:sp>
          <p:nvSpPr>
            <p:cNvPr id="18" name="矩形: 圆角 17"/>
            <p:cNvSpPr/>
            <p:nvPr/>
          </p:nvSpPr>
          <p:spPr>
            <a:xfrm>
              <a:off x="3999381" y="4199322"/>
              <a:ext cx="6421877" cy="9144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999381" y="2826686"/>
            <a:ext cx="6421877" cy="1120416"/>
            <a:chOff x="3999381" y="2826686"/>
            <a:chExt cx="6421877" cy="1120416"/>
          </a:xfrm>
        </p:grpSpPr>
        <p:sp>
          <p:nvSpPr>
            <p:cNvPr id="15" name="矩形 14"/>
            <p:cNvSpPr/>
            <p:nvPr/>
          </p:nvSpPr>
          <p:spPr>
            <a:xfrm>
              <a:off x="4206135" y="2915434"/>
              <a:ext cx="6096000" cy="954107"/>
            </a:xfrm>
            <a:prstGeom prst="rect">
              <a:avLst/>
            </a:prstGeom>
          </p:spPr>
          <p:txBody>
            <a:bodyPr>
              <a:spAutoFit/>
            </a:bodyPr>
            <a:lstStyle/>
            <a:p>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重点解决</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党的领导弱化、党的建设缺失、全面从严治党不力，党的观念淡漠、组织涣散、纪律松弛，管党治党宽松软问题</a:t>
              </a:r>
              <a:endParaRPr lang="zh-CN" altLang="en-US" dirty="0">
                <a:gradFill>
                  <a:gsLst>
                    <a:gs pos="90000">
                      <a:srgbClr val="C00000"/>
                    </a:gs>
                    <a:gs pos="30000">
                      <a:srgbClr val="FF3300"/>
                    </a:gs>
                  </a:gsLst>
                  <a:lin ang="5400000" scaled="1"/>
                </a:gradFill>
              </a:endParaRPr>
            </a:p>
          </p:txBody>
        </p:sp>
        <p:sp>
          <p:nvSpPr>
            <p:cNvPr id="19" name="矩形: 圆角 18"/>
            <p:cNvSpPr/>
            <p:nvPr/>
          </p:nvSpPr>
          <p:spPr>
            <a:xfrm>
              <a:off x="3999381" y="2826686"/>
              <a:ext cx="6421877" cy="1120416"/>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751583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25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nodeType="withEffect">
                                  <p:stCondLst>
                                    <p:cond delay="27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par>
                                <p:cTn id="20" presetID="22" presetClass="entr" presetSubtype="8" fill="hold" nodeType="withEffect">
                                  <p:stCondLst>
                                    <p:cond delay="275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000"/>
                                        <p:tgtEl>
                                          <p:spTgt spid="21"/>
                                        </p:tgtEl>
                                      </p:cBhvr>
                                    </p:animEffect>
                                  </p:childTnLst>
                                </p:cTn>
                              </p:par>
                              <p:par>
                                <p:cTn id="23" presetID="22" presetClass="entr" presetSubtype="8" fill="hold" nodeType="withEffect">
                                  <p:stCondLst>
                                    <p:cond delay="275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带形: 上凸 2"/>
          <p:cNvSpPr/>
          <p:nvPr/>
        </p:nvSpPr>
        <p:spPr>
          <a:xfrm>
            <a:off x="3595064" y="1411471"/>
            <a:ext cx="5001872" cy="852758"/>
          </a:xfrm>
          <a:prstGeom prst="ribbon2">
            <a:avLst>
              <a:gd name="adj1" fmla="val 16667"/>
              <a:gd name="adj2" fmla="val 75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党内监督的主要内容</a:t>
            </a:r>
          </a:p>
        </p:txBody>
      </p:sp>
      <p:sp>
        <p:nvSpPr>
          <p:cNvPr id="4" name="矩形 3"/>
          <p:cNvSpPr/>
          <p:nvPr/>
        </p:nvSpPr>
        <p:spPr>
          <a:xfrm>
            <a:off x="1872343" y="2561000"/>
            <a:ext cx="3492000" cy="646331"/>
          </a:xfrm>
          <a:prstGeom prst="rect">
            <a:avLst/>
          </a:prstGeom>
        </p:spPr>
        <p:txBody>
          <a:bodyPr wrap="square">
            <a:spAutoFit/>
          </a:bodyPr>
          <a:lstStyle/>
          <a:p>
            <a:pPr algn="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遵守党章党规，模范遵守宪法法律情况；</a:t>
            </a:r>
          </a:p>
        </p:txBody>
      </p:sp>
      <p:sp>
        <p:nvSpPr>
          <p:cNvPr id="5" name="矩形 4"/>
          <p:cNvSpPr/>
          <p:nvPr/>
        </p:nvSpPr>
        <p:spPr>
          <a:xfrm>
            <a:off x="1872343" y="3329649"/>
            <a:ext cx="3492000" cy="369332"/>
          </a:xfrm>
          <a:prstGeom prst="rect">
            <a:avLst/>
          </a:prstGeom>
        </p:spPr>
        <p:txBody>
          <a:bodyPr wrap="square">
            <a:spAutoFit/>
          </a:bodyPr>
          <a:lstStyle/>
          <a:p>
            <a:pPr algn="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维护党中央集中统一领导情况；</a:t>
            </a:r>
          </a:p>
        </p:txBody>
      </p:sp>
      <p:sp>
        <p:nvSpPr>
          <p:cNvPr id="7" name="矩形 6"/>
          <p:cNvSpPr/>
          <p:nvPr/>
        </p:nvSpPr>
        <p:spPr>
          <a:xfrm>
            <a:off x="1872343" y="3827598"/>
            <a:ext cx="3492000" cy="646331"/>
          </a:xfrm>
          <a:prstGeom prst="rect">
            <a:avLst/>
          </a:prstGeom>
        </p:spPr>
        <p:txBody>
          <a:bodyPr wrap="square">
            <a:spAutoFit/>
          </a:bodyPr>
          <a:lstStyle/>
          <a:p>
            <a:pPr algn="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坚持民主集中制，严肃党内政治生活的情况；</a:t>
            </a:r>
          </a:p>
        </p:txBody>
      </p:sp>
      <p:sp>
        <p:nvSpPr>
          <p:cNvPr id="8" name="矩形 7"/>
          <p:cNvSpPr/>
          <p:nvPr/>
        </p:nvSpPr>
        <p:spPr>
          <a:xfrm>
            <a:off x="1872343" y="4597295"/>
            <a:ext cx="3492000" cy="369332"/>
          </a:xfrm>
          <a:prstGeom prst="rect">
            <a:avLst/>
          </a:prstGeom>
        </p:spPr>
        <p:txBody>
          <a:bodyPr wrap="square">
            <a:spAutoFit/>
          </a:bodyPr>
          <a:lstStyle/>
          <a:p>
            <a:pPr algn="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落实全面从严治党责任的情况；</a:t>
            </a:r>
          </a:p>
        </p:txBody>
      </p:sp>
      <p:sp>
        <p:nvSpPr>
          <p:cNvPr id="9" name="矩形 8"/>
          <p:cNvSpPr/>
          <p:nvPr/>
        </p:nvSpPr>
        <p:spPr>
          <a:xfrm>
            <a:off x="6997072" y="2659667"/>
            <a:ext cx="3528000" cy="369332"/>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落实中央八项规定精神的情况；</a:t>
            </a:r>
          </a:p>
        </p:txBody>
      </p:sp>
      <p:sp>
        <p:nvSpPr>
          <p:cNvPr id="10" name="矩形 9"/>
          <p:cNvSpPr/>
          <p:nvPr/>
        </p:nvSpPr>
        <p:spPr>
          <a:xfrm>
            <a:off x="6997071" y="3191149"/>
            <a:ext cx="3528000" cy="646331"/>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坚持党的干部标准，执行干部选拔任用工作规定情况；</a:t>
            </a:r>
          </a:p>
        </p:txBody>
      </p:sp>
      <p:sp>
        <p:nvSpPr>
          <p:cNvPr id="11" name="矩形 10"/>
          <p:cNvSpPr/>
          <p:nvPr/>
        </p:nvSpPr>
        <p:spPr>
          <a:xfrm>
            <a:off x="6997071" y="3927990"/>
            <a:ext cx="3528000" cy="369332"/>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廉洁自律、秉公用权情况；</a:t>
            </a:r>
          </a:p>
        </p:txBody>
      </p:sp>
      <p:sp>
        <p:nvSpPr>
          <p:cNvPr id="12" name="矩形 11"/>
          <p:cNvSpPr/>
          <p:nvPr/>
        </p:nvSpPr>
        <p:spPr>
          <a:xfrm>
            <a:off x="6997071" y="4458795"/>
            <a:ext cx="3528000" cy="646331"/>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完成党中央和上级党组织部署的任务情况。</a:t>
            </a:r>
          </a:p>
        </p:txBody>
      </p:sp>
      <p:sp>
        <p:nvSpPr>
          <p:cNvPr id="13" name="矩形: 圆角 12"/>
          <p:cNvSpPr/>
          <p:nvPr/>
        </p:nvSpPr>
        <p:spPr>
          <a:xfrm>
            <a:off x="5407479" y="2648877"/>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1</a:t>
            </a:r>
            <a:endParaRPr lang="zh-CN" altLang="en-US" dirty="0">
              <a:solidFill>
                <a:srgbClr val="FFFCE1"/>
              </a:solidFill>
              <a:latin typeface="Impact" panose="020B0806030902050204" pitchFamily="34" charset="0"/>
            </a:endParaRPr>
          </a:p>
        </p:txBody>
      </p:sp>
      <p:sp>
        <p:nvSpPr>
          <p:cNvPr id="15" name="矩形: 圆角 14"/>
          <p:cNvSpPr/>
          <p:nvPr/>
        </p:nvSpPr>
        <p:spPr>
          <a:xfrm>
            <a:off x="5407479" y="3285567"/>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2</a:t>
            </a:r>
            <a:endParaRPr lang="zh-CN" altLang="en-US" dirty="0">
              <a:solidFill>
                <a:srgbClr val="FFFCE1"/>
              </a:solidFill>
              <a:latin typeface="Impact" panose="020B0806030902050204" pitchFamily="34" charset="0"/>
            </a:endParaRPr>
          </a:p>
        </p:txBody>
      </p:sp>
      <p:sp>
        <p:nvSpPr>
          <p:cNvPr id="16" name="矩形: 圆角 15"/>
          <p:cNvSpPr/>
          <p:nvPr/>
        </p:nvSpPr>
        <p:spPr>
          <a:xfrm>
            <a:off x="5407479" y="3916764"/>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3</a:t>
            </a:r>
            <a:endParaRPr lang="zh-CN" altLang="en-US" dirty="0">
              <a:solidFill>
                <a:srgbClr val="FFFCE1"/>
              </a:solidFill>
              <a:latin typeface="Impact" panose="020B0806030902050204" pitchFamily="34" charset="0"/>
            </a:endParaRPr>
          </a:p>
        </p:txBody>
      </p:sp>
      <p:sp>
        <p:nvSpPr>
          <p:cNvPr id="17" name="矩形: 圆角 16"/>
          <p:cNvSpPr/>
          <p:nvPr/>
        </p:nvSpPr>
        <p:spPr>
          <a:xfrm>
            <a:off x="5407479" y="4547961"/>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4</a:t>
            </a:r>
            <a:endParaRPr lang="zh-CN" altLang="en-US" dirty="0">
              <a:solidFill>
                <a:srgbClr val="FFFCE1"/>
              </a:solidFill>
              <a:latin typeface="Impact" panose="020B0806030902050204" pitchFamily="34" charset="0"/>
            </a:endParaRPr>
          </a:p>
        </p:txBody>
      </p:sp>
      <p:sp>
        <p:nvSpPr>
          <p:cNvPr id="18" name="矩形: 圆角 17"/>
          <p:cNvSpPr/>
          <p:nvPr/>
        </p:nvSpPr>
        <p:spPr>
          <a:xfrm>
            <a:off x="6313713" y="2648877"/>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5</a:t>
            </a:r>
            <a:endParaRPr lang="zh-CN" altLang="en-US" dirty="0">
              <a:solidFill>
                <a:srgbClr val="FFFCE1"/>
              </a:solidFill>
              <a:latin typeface="Impact" panose="020B0806030902050204" pitchFamily="34" charset="0"/>
            </a:endParaRPr>
          </a:p>
        </p:txBody>
      </p:sp>
      <p:sp>
        <p:nvSpPr>
          <p:cNvPr id="19" name="矩形: 圆角 18"/>
          <p:cNvSpPr/>
          <p:nvPr/>
        </p:nvSpPr>
        <p:spPr>
          <a:xfrm>
            <a:off x="6313713" y="3285567"/>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6</a:t>
            </a:r>
            <a:endParaRPr lang="zh-CN" altLang="en-US" dirty="0">
              <a:solidFill>
                <a:srgbClr val="FFFCE1"/>
              </a:solidFill>
              <a:latin typeface="Impact" panose="020B0806030902050204" pitchFamily="34" charset="0"/>
            </a:endParaRPr>
          </a:p>
        </p:txBody>
      </p:sp>
      <p:sp>
        <p:nvSpPr>
          <p:cNvPr id="20" name="矩形: 圆角 19"/>
          <p:cNvSpPr/>
          <p:nvPr/>
        </p:nvSpPr>
        <p:spPr>
          <a:xfrm>
            <a:off x="6313713" y="3916764"/>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7</a:t>
            </a:r>
            <a:endParaRPr lang="zh-CN" altLang="en-US" dirty="0">
              <a:solidFill>
                <a:srgbClr val="FFFCE1"/>
              </a:solidFill>
              <a:latin typeface="Impact" panose="020B0806030902050204" pitchFamily="34" charset="0"/>
            </a:endParaRPr>
          </a:p>
        </p:txBody>
      </p:sp>
      <p:sp>
        <p:nvSpPr>
          <p:cNvPr id="21" name="矩形: 圆角 20"/>
          <p:cNvSpPr/>
          <p:nvPr/>
        </p:nvSpPr>
        <p:spPr>
          <a:xfrm>
            <a:off x="6313713" y="4547961"/>
            <a:ext cx="468000" cy="468000"/>
          </a:xfrm>
          <a:prstGeom prst="roundRect">
            <a:avLst>
              <a:gd name="adj" fmla="val 1424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8</a:t>
            </a:r>
            <a:endParaRPr lang="zh-CN" altLang="en-US" dirty="0">
              <a:solidFill>
                <a:srgbClr val="FFFCE1"/>
              </a:solidFill>
              <a:latin typeface="Impact" panose="020B0806030902050204" pitchFamily="34" charset="0"/>
            </a:endParaRPr>
          </a:p>
        </p:txBody>
      </p:sp>
    </p:spTree>
    <p:extLst>
      <p:ext uri="{BB962C8B-B14F-4D97-AF65-F5344CB8AC3E}">
        <p14:creationId xmlns:p14="http://schemas.microsoft.com/office/powerpoint/2010/main" val="2703865143"/>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750"/>
                                        <p:tgtEl>
                                          <p:spTgt spid="3"/>
                                        </p:tgtEl>
                                      </p:cBhvr>
                                    </p:animEffect>
                                  </p:childTnLst>
                                </p:cTn>
                              </p:par>
                              <p:par>
                                <p:cTn id="13" presetID="2" presetClass="entr" presetSubtype="8" decel="100000" fill="hold" grpId="0" nodeType="withEffect">
                                  <p:stCondLst>
                                    <p:cond delay="2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0-#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1+#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0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1+#ppt_w/2"/>
                                          </p:val>
                                        </p:tav>
                                        <p:tav tm="100000">
                                          <p:val>
                                            <p:strVal val="#ppt_x"/>
                                          </p:val>
                                        </p:tav>
                                      </p:tavLst>
                                    </p:anim>
                                    <p:anim calcmode="lin" valueType="num">
                                      <p:cBhvr additive="base">
                                        <p:cTn id="36" dur="10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0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1000" fill="hold"/>
                                        <p:tgtEl>
                                          <p:spTgt spid="20"/>
                                        </p:tgtEl>
                                        <p:attrNameLst>
                                          <p:attrName>ppt_x</p:attrName>
                                        </p:attrNameLst>
                                      </p:cBhvr>
                                      <p:tavLst>
                                        <p:tav tm="0">
                                          <p:val>
                                            <p:strVal val="1+#ppt_w/2"/>
                                          </p:val>
                                        </p:tav>
                                        <p:tav tm="100000">
                                          <p:val>
                                            <p:strVal val="#ppt_x"/>
                                          </p:val>
                                        </p:tav>
                                      </p:tavLst>
                                    </p:anim>
                                    <p:anim calcmode="lin" valueType="num">
                                      <p:cBhvr additive="base">
                                        <p:cTn id="40" dur="10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0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1000" fill="hold"/>
                                        <p:tgtEl>
                                          <p:spTgt spid="21"/>
                                        </p:tgtEl>
                                        <p:attrNameLst>
                                          <p:attrName>ppt_x</p:attrName>
                                        </p:attrNameLst>
                                      </p:cBhvr>
                                      <p:tavLst>
                                        <p:tav tm="0">
                                          <p:val>
                                            <p:strVal val="1+#ppt_w/2"/>
                                          </p:val>
                                        </p:tav>
                                        <p:tav tm="100000">
                                          <p:val>
                                            <p:strVal val="#ppt_x"/>
                                          </p:val>
                                        </p:tav>
                                      </p:tavLst>
                                    </p:anim>
                                    <p:anim calcmode="lin" valueType="num">
                                      <p:cBhvr additive="base">
                                        <p:cTn id="44" dur="1000" fill="hold"/>
                                        <p:tgtEl>
                                          <p:spTgt spid="21"/>
                                        </p:tgtEl>
                                        <p:attrNameLst>
                                          <p:attrName>ppt_y</p:attrName>
                                        </p:attrNameLst>
                                      </p:cBhvr>
                                      <p:tavLst>
                                        <p:tav tm="0">
                                          <p:val>
                                            <p:strVal val="#ppt_y"/>
                                          </p:val>
                                        </p:tav>
                                        <p:tav tm="100000">
                                          <p:val>
                                            <p:strVal val="#ppt_y"/>
                                          </p:val>
                                        </p:tav>
                                      </p:tavLst>
                                    </p:anim>
                                  </p:childTnLst>
                                </p:cTn>
                              </p:par>
                              <p:par>
                                <p:cTn id="45" presetID="10" presetClass="entr" presetSubtype="0" fill="hold" grpId="0" nodeType="withEffect">
                                  <p:stCondLst>
                                    <p:cond delay="30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grpId="0" nodeType="withEffect">
                                  <p:stCondLst>
                                    <p:cond delay="300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par>
                                <p:cTn id="51" presetID="10" presetClass="entr" presetSubtype="0" fill="hold" grpId="0" nodeType="withEffect">
                                  <p:stCondLst>
                                    <p:cond delay="300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300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300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p:bldP spid="5" grpId="0"/>
      <p:bldP spid="7" grpId="0"/>
      <p:bldP spid="8" grpId="0"/>
      <p:bldP spid="9" grpId="0"/>
      <p:bldP spid="10" grpId="0"/>
      <p:bldP spid="11" grpId="0"/>
      <p:bldP spid="12" grpId="0"/>
      <p:bldP spid="13" grpId="0" animBg="1"/>
      <p:bldP spid="15" grpId="0" animBg="1"/>
      <p:bldP spid="16" grpId="0" animBg="1"/>
      <p:bldP spid="17" grpId="0" animBg="1"/>
      <p:bldP spid="18" grpId="0" animBg="1"/>
      <p:bldP spid="19" grpId="0" animBg="1"/>
      <p:bldP spid="20" grpId="0" animBg="1"/>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a:xfrm>
            <a:off x="6413217" y="2013631"/>
            <a:ext cx="3831772" cy="2757713"/>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1911419" y="2013631"/>
            <a:ext cx="3831772" cy="2757713"/>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6" name="矩形 35"/>
          <p:cNvSpPr/>
          <p:nvPr/>
        </p:nvSpPr>
        <p:spPr>
          <a:xfrm>
            <a:off x="2311683" y="3108622"/>
            <a:ext cx="3095796"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党内监督的</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重点对象</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是党的领导机关和领导干部特别是主要领导干部</a:t>
            </a:r>
          </a:p>
        </p:txBody>
      </p:sp>
      <p:sp>
        <p:nvSpPr>
          <p:cNvPr id="37" name="矩形 36"/>
          <p:cNvSpPr/>
          <p:nvPr/>
        </p:nvSpPr>
        <p:spPr>
          <a:xfrm>
            <a:off x="6781205" y="2693124"/>
            <a:ext cx="3095796" cy="1754326"/>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建立健全党中央</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统一领导</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，党委（党组）</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全面监督</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，纪律检查机关</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专责监督</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，党的工作部门</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职能监督</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，党的基层组织</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日常监督</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，党员</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民主监督</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的党内监督体系</a:t>
            </a:r>
          </a:p>
        </p:txBody>
      </p:sp>
      <p:sp>
        <p:nvSpPr>
          <p:cNvPr id="38" name="圆角矩形 10"/>
          <p:cNvSpPr/>
          <p:nvPr/>
        </p:nvSpPr>
        <p:spPr>
          <a:xfrm>
            <a:off x="2745991" y="1658031"/>
            <a:ext cx="2162629" cy="7112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重点对象</a:t>
            </a:r>
          </a:p>
        </p:txBody>
      </p:sp>
      <p:sp>
        <p:nvSpPr>
          <p:cNvPr id="39" name="圆角矩形 11"/>
          <p:cNvSpPr/>
          <p:nvPr/>
        </p:nvSpPr>
        <p:spPr>
          <a:xfrm>
            <a:off x="7247789" y="1658031"/>
            <a:ext cx="2162629" cy="7112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监督体系</a:t>
            </a:r>
          </a:p>
        </p:txBody>
      </p:sp>
    </p:spTree>
    <p:extLst>
      <p:ext uri="{BB962C8B-B14F-4D97-AF65-F5344CB8AC3E}">
        <p14:creationId xmlns:p14="http://schemas.microsoft.com/office/powerpoint/2010/main" val="19021951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0" presetClass="entr" presetSubtype="0" fill="hold" grpId="0" nodeType="withEffect">
                                  <p:stCondLst>
                                    <p:cond delay="1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childTnLst>
                                </p:cTn>
                              </p:par>
                              <p:par>
                                <p:cTn id="13" presetID="10" presetClass="entr" presetSubtype="0" fill="hold" grpId="0" nodeType="withEffect">
                                  <p:stCondLst>
                                    <p:cond delay="125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750"/>
                                        <p:tgtEl>
                                          <p:spTgt spid="39"/>
                                        </p:tgtEl>
                                      </p:cBhvr>
                                    </p:animEffect>
                                  </p:childTnLst>
                                </p:cTn>
                              </p:par>
                              <p:par>
                                <p:cTn id="16" presetID="10" presetClass="entr" presetSubtype="0" fill="hold" grpId="0" nodeType="withEffect">
                                  <p:stCondLst>
                                    <p:cond delay="175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175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22" presetClass="entr" presetSubtype="1" fill="hold" grpId="0" nodeType="withEffect">
                                  <p:stCondLst>
                                    <p:cond delay="2250"/>
                                  </p:stCondLst>
                                  <p:childTnLst>
                                    <p:set>
                                      <p:cBhvr>
                                        <p:cTn id="23" dur="1" fill="hold">
                                          <p:stCondLst>
                                            <p:cond delay="0"/>
                                          </p:stCondLst>
                                        </p:cTn>
                                        <p:tgtEl>
                                          <p:spTgt spid="36"/>
                                        </p:tgtEl>
                                        <p:attrNameLst>
                                          <p:attrName>style.visibility</p:attrName>
                                        </p:attrNameLst>
                                      </p:cBhvr>
                                      <p:to>
                                        <p:strVal val="visible"/>
                                      </p:to>
                                    </p:set>
                                    <p:animEffect transition="in" filter="wipe(up)">
                                      <p:cBhvr>
                                        <p:cTn id="24" dur="500"/>
                                        <p:tgtEl>
                                          <p:spTgt spid="36"/>
                                        </p:tgtEl>
                                      </p:cBhvr>
                                    </p:animEffect>
                                  </p:childTnLst>
                                </p:cTn>
                              </p:par>
                              <p:par>
                                <p:cTn id="25" presetID="22" presetClass="entr" presetSubtype="1" fill="hold" grpId="0" nodeType="withEffect">
                                  <p:stCondLst>
                                    <p:cond delay="225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2" grpId="0"/>
      <p:bldP spid="2" grpId="1"/>
      <p:bldP spid="36" grpId="0"/>
      <p:bldP spid="37" grpId="0"/>
      <p:bldP spid="38" grpId="0" animBg="1"/>
      <p:bldP spid="3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3" name="组合 2"/>
          <p:cNvGrpSpPr/>
          <p:nvPr/>
        </p:nvGrpSpPr>
        <p:grpSpPr>
          <a:xfrm>
            <a:off x="1282841" y="1779913"/>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第二部分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主体部分</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6"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矩形 8"/>
          <p:cNvSpPr/>
          <p:nvPr/>
        </p:nvSpPr>
        <p:spPr>
          <a:xfrm>
            <a:off x="5744362" y="1149731"/>
            <a:ext cx="3416321" cy="523220"/>
          </a:xfrm>
          <a:prstGeom prst="rect">
            <a:avLst/>
          </a:prstGeom>
        </p:spPr>
        <p:txBody>
          <a:bodyPr wrap="none">
            <a:spAutoFit/>
          </a:bodyPr>
          <a:lstStyle/>
          <a:p>
            <a:pPr algn="ct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党的中央组织的监督</a:t>
            </a:r>
          </a:p>
        </p:txBody>
      </p:sp>
      <p:sp>
        <p:nvSpPr>
          <p:cNvPr id="18" name="矩形 17"/>
          <p:cNvSpPr/>
          <p:nvPr/>
        </p:nvSpPr>
        <p:spPr>
          <a:xfrm>
            <a:off x="3461277" y="2385055"/>
            <a:ext cx="8013072" cy="338554"/>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中央委员会全体会议每年听取中央政治局工作报告，监督中央政治局工作；</a:t>
            </a:r>
          </a:p>
        </p:txBody>
      </p:sp>
      <p:sp>
        <p:nvSpPr>
          <p:cNvPr id="19" name="矩形 18"/>
          <p:cNvSpPr/>
          <p:nvPr/>
        </p:nvSpPr>
        <p:spPr>
          <a:xfrm>
            <a:off x="3461274" y="2837061"/>
            <a:ext cx="8013075" cy="584775"/>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中央政治局、中央政治局常务委员会听取中央巡视情况汇报，在一届任期内实现中央巡视全覆盖；</a:t>
            </a:r>
          </a:p>
        </p:txBody>
      </p:sp>
      <p:sp>
        <p:nvSpPr>
          <p:cNvPr id="21" name="矩形 20"/>
          <p:cNvSpPr/>
          <p:nvPr/>
        </p:nvSpPr>
        <p:spPr>
          <a:xfrm>
            <a:off x="3461273" y="3506260"/>
            <a:ext cx="8013075" cy="338554"/>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中央政治局每年召开民主生活会，进行对照检查和党性分析，研究加强自身建设措施；</a:t>
            </a:r>
          </a:p>
        </p:txBody>
      </p:sp>
      <p:sp>
        <p:nvSpPr>
          <p:cNvPr id="22" name="矩形 21"/>
          <p:cNvSpPr/>
          <p:nvPr/>
        </p:nvSpPr>
        <p:spPr>
          <a:xfrm>
            <a:off x="3461273" y="3966828"/>
            <a:ext cx="8013075" cy="338554"/>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中央委员会成员必须严格遵守党的政治纪律和政治规矩；</a:t>
            </a:r>
          </a:p>
        </p:txBody>
      </p:sp>
      <p:sp>
        <p:nvSpPr>
          <p:cNvPr id="23" name="矩形 22"/>
          <p:cNvSpPr/>
          <p:nvPr/>
        </p:nvSpPr>
        <p:spPr>
          <a:xfrm>
            <a:off x="3461273" y="4427396"/>
            <a:ext cx="8013075" cy="338554"/>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中央政治局委员应当加强对直接分管部门、地方、领域党组织和领导班子成员的监督；</a:t>
            </a:r>
          </a:p>
        </p:txBody>
      </p:sp>
      <p:sp>
        <p:nvSpPr>
          <p:cNvPr id="24" name="矩形 23"/>
          <p:cNvSpPr/>
          <p:nvPr/>
        </p:nvSpPr>
        <p:spPr>
          <a:xfrm>
            <a:off x="3461273" y="4887964"/>
            <a:ext cx="8013075" cy="584775"/>
          </a:xfrm>
          <a:prstGeom prst="rect">
            <a:avLst/>
          </a:prstGeom>
        </p:spPr>
        <p:txBody>
          <a:bodyPr wrap="square">
            <a:spAutoFit/>
          </a:bodyPr>
          <a:lstStyle/>
          <a:p>
            <a:pPr marL="285750" indent="-285750">
              <a:buFont typeface="Wingdings" panose="05000000000000000000" pitchFamily="2" charset="2"/>
              <a:buChar char="l"/>
            </a:pPr>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中央政治局委员应当严格执行中央八项规定，如实向党中央报告个人重要事项，带头树立良好家风；</a:t>
            </a:r>
          </a:p>
        </p:txBody>
      </p:sp>
      <p:grpSp>
        <p:nvGrpSpPr>
          <p:cNvPr id="28" name="组合 27"/>
          <p:cNvGrpSpPr/>
          <p:nvPr/>
        </p:nvGrpSpPr>
        <p:grpSpPr>
          <a:xfrm>
            <a:off x="3737813" y="1794965"/>
            <a:ext cx="7459994" cy="432000"/>
            <a:chOff x="3886825" y="1796061"/>
            <a:chExt cx="7459994" cy="432000"/>
          </a:xfrm>
        </p:grpSpPr>
        <p:cxnSp>
          <p:nvCxnSpPr>
            <p:cNvPr id="11" name="直接连接符 10"/>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74711264"/>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6" presetClass="entr" presetSubtype="21" fill="hold" grpId="0" nodeType="withEffect">
                                  <p:stCondLst>
                                    <p:cond delay="225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0" presetClass="entr" presetSubtype="0" fill="hold" nodeType="withEffect">
                                  <p:stCondLst>
                                    <p:cond delay="275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2" presetClass="entr" presetSubtype="2" decel="100000" fill="hold" grpId="0" nodeType="withEffect">
                                  <p:stCondLst>
                                    <p:cond delay="32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500" fill="hold"/>
                                        <p:tgtEl>
                                          <p:spTgt spid="18"/>
                                        </p:tgtEl>
                                        <p:attrNameLst>
                                          <p:attrName>ppt_x</p:attrName>
                                        </p:attrNameLst>
                                      </p:cBhvr>
                                      <p:tavLst>
                                        <p:tav tm="0">
                                          <p:val>
                                            <p:strVal val="1+#ppt_w/2"/>
                                          </p:val>
                                        </p:tav>
                                        <p:tav tm="100000">
                                          <p:val>
                                            <p:strVal val="#ppt_x"/>
                                          </p:val>
                                        </p:tav>
                                      </p:tavLst>
                                    </p:anim>
                                    <p:anim calcmode="lin" valueType="num">
                                      <p:cBhvr additive="base">
                                        <p:cTn id="23" dur="1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335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1500" fill="hold"/>
                                        <p:tgtEl>
                                          <p:spTgt spid="19"/>
                                        </p:tgtEl>
                                        <p:attrNameLst>
                                          <p:attrName>ppt_x</p:attrName>
                                        </p:attrNameLst>
                                      </p:cBhvr>
                                      <p:tavLst>
                                        <p:tav tm="0">
                                          <p:val>
                                            <p:strVal val="1+#ppt_w/2"/>
                                          </p:val>
                                        </p:tav>
                                        <p:tav tm="100000">
                                          <p:val>
                                            <p:strVal val="#ppt_x"/>
                                          </p:val>
                                        </p:tav>
                                      </p:tavLst>
                                    </p:anim>
                                    <p:anim calcmode="lin" valueType="num">
                                      <p:cBhvr additive="base">
                                        <p:cTn id="27" dur="1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34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500" fill="hold"/>
                                        <p:tgtEl>
                                          <p:spTgt spid="21"/>
                                        </p:tgtEl>
                                        <p:attrNameLst>
                                          <p:attrName>ppt_x</p:attrName>
                                        </p:attrNameLst>
                                      </p:cBhvr>
                                      <p:tavLst>
                                        <p:tav tm="0">
                                          <p:val>
                                            <p:strVal val="1+#ppt_w/2"/>
                                          </p:val>
                                        </p:tav>
                                        <p:tav tm="100000">
                                          <p:val>
                                            <p:strVal val="#ppt_x"/>
                                          </p:val>
                                        </p:tav>
                                      </p:tavLst>
                                    </p:anim>
                                    <p:anim calcmode="lin" valueType="num">
                                      <p:cBhvr additive="base">
                                        <p:cTn id="31" dur="1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355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500" fill="hold"/>
                                        <p:tgtEl>
                                          <p:spTgt spid="22"/>
                                        </p:tgtEl>
                                        <p:attrNameLst>
                                          <p:attrName>ppt_x</p:attrName>
                                        </p:attrNameLst>
                                      </p:cBhvr>
                                      <p:tavLst>
                                        <p:tav tm="0">
                                          <p:val>
                                            <p:strVal val="1+#ppt_w/2"/>
                                          </p:val>
                                        </p:tav>
                                        <p:tav tm="100000">
                                          <p:val>
                                            <p:strVal val="#ppt_x"/>
                                          </p:val>
                                        </p:tav>
                                      </p:tavLst>
                                    </p:anim>
                                    <p:anim calcmode="lin" valueType="num">
                                      <p:cBhvr additive="base">
                                        <p:cTn id="35" dur="1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365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500" fill="hold"/>
                                        <p:tgtEl>
                                          <p:spTgt spid="23"/>
                                        </p:tgtEl>
                                        <p:attrNameLst>
                                          <p:attrName>ppt_x</p:attrName>
                                        </p:attrNameLst>
                                      </p:cBhvr>
                                      <p:tavLst>
                                        <p:tav tm="0">
                                          <p:val>
                                            <p:strVal val="1+#ppt_w/2"/>
                                          </p:val>
                                        </p:tav>
                                        <p:tav tm="100000">
                                          <p:val>
                                            <p:strVal val="#ppt_x"/>
                                          </p:val>
                                        </p:tav>
                                      </p:tavLst>
                                    </p:anim>
                                    <p:anim calcmode="lin" valueType="num">
                                      <p:cBhvr additive="base">
                                        <p:cTn id="39" dur="1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375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500" fill="hold"/>
                                        <p:tgtEl>
                                          <p:spTgt spid="24"/>
                                        </p:tgtEl>
                                        <p:attrNameLst>
                                          <p:attrName>ppt_x</p:attrName>
                                        </p:attrNameLst>
                                      </p:cBhvr>
                                      <p:tavLst>
                                        <p:tav tm="0">
                                          <p:val>
                                            <p:strVal val="1+#ppt_w/2"/>
                                          </p:val>
                                        </p:tav>
                                        <p:tav tm="100000">
                                          <p:val>
                                            <p:strVal val="#ppt_x"/>
                                          </p:val>
                                        </p:tav>
                                      </p:tavLst>
                                    </p:anim>
                                    <p:anim calcmode="lin" valueType="num">
                                      <p:cBhvr additive="base">
                                        <p:cTn id="43"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p:bldP spid="18" grpId="0"/>
      <p:bldP spid="19" grpId="0"/>
      <p:bldP spid="21" grpId="0"/>
      <p:bldP spid="22" grpId="0"/>
      <p:bldP spid="23"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p:cNvSpPr/>
          <p:nvPr/>
        </p:nvSpPr>
        <p:spPr>
          <a:xfrm>
            <a:off x="1660208" y="1282374"/>
            <a:ext cx="2638692" cy="1301169"/>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党的中央组织</a:t>
            </a:r>
            <a:endParaRPr lang="en-US" altLang="zh-CN" sz="2800" b="1">
              <a:solidFill>
                <a:srgbClr val="FFFCE1"/>
              </a:solidFill>
              <a:latin typeface="微软雅黑" panose="020B0503020204020204" pitchFamily="34" charset="-122"/>
              <a:ea typeface="微软雅黑" panose="020B0503020204020204" pitchFamily="34" charset="-122"/>
            </a:endParaRPr>
          </a:p>
          <a:p>
            <a:pPr algn="ctr"/>
            <a:r>
              <a:rPr lang="zh-CN" altLang="en-US" sz="2800" b="1">
                <a:solidFill>
                  <a:srgbClr val="FFFCE1"/>
                </a:solidFill>
                <a:latin typeface="微软雅黑" panose="020B0503020204020204" pitchFamily="34" charset="-122"/>
                <a:ea typeface="微软雅黑" panose="020B0503020204020204" pitchFamily="34" charset="-122"/>
              </a:rPr>
              <a:t>的监督</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9" name="矩形 8"/>
          <p:cNvSpPr/>
          <p:nvPr/>
        </p:nvSpPr>
        <p:spPr>
          <a:xfrm>
            <a:off x="5231914" y="1282374"/>
            <a:ext cx="6600857"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加强对党组织主要负责人和关键岗位领导干部的监督；</a:t>
            </a:r>
          </a:p>
        </p:txBody>
      </p:sp>
      <p:sp>
        <p:nvSpPr>
          <p:cNvPr id="10" name="矩形 9"/>
          <p:cNvSpPr/>
          <p:nvPr/>
        </p:nvSpPr>
        <p:spPr>
          <a:xfrm>
            <a:off x="5231909" y="1702935"/>
            <a:ext cx="6600857"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加强对领导干部的日常管理监督，掌握其思想、工作、作风、生活状况；</a:t>
            </a:r>
          </a:p>
        </p:txBody>
      </p:sp>
      <p:sp>
        <p:nvSpPr>
          <p:cNvPr id="11" name="矩形 10"/>
          <p:cNvSpPr/>
          <p:nvPr/>
        </p:nvSpPr>
        <p:spPr>
          <a:xfrm>
            <a:off x="5231909" y="2121349"/>
            <a:ext cx="6600858"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中央和省、自治区、直辖市党委一届任期内，对所管理的地方、部门、企事业单位党组织全面巡视；</a:t>
            </a:r>
          </a:p>
        </p:txBody>
      </p:sp>
      <p:sp>
        <p:nvSpPr>
          <p:cNvPr id="12" name="矩形 11"/>
          <p:cNvSpPr/>
          <p:nvPr/>
        </p:nvSpPr>
        <p:spPr>
          <a:xfrm>
            <a:off x="5231910" y="2785984"/>
            <a:ext cx="6600858"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民主生活会应当经常化，遇到重要或者普遍性问题应当及时召开；</a:t>
            </a:r>
          </a:p>
        </p:txBody>
      </p:sp>
      <p:sp>
        <p:nvSpPr>
          <p:cNvPr id="13" name="矩形 12"/>
          <p:cNvSpPr/>
          <p:nvPr/>
        </p:nvSpPr>
        <p:spPr>
          <a:xfrm>
            <a:off x="5231910" y="3202683"/>
            <a:ext cx="6600858"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坚持党内谈话制度，认真开展提醒谈话、诫勉谈话；</a:t>
            </a:r>
          </a:p>
        </p:txBody>
      </p:sp>
      <p:sp>
        <p:nvSpPr>
          <p:cNvPr id="14" name="矩形 13"/>
          <p:cNvSpPr/>
          <p:nvPr/>
        </p:nvSpPr>
        <p:spPr>
          <a:xfrm>
            <a:off x="5231910" y="3619382"/>
            <a:ext cx="6600858"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严格执行干部考察考核制度，全面考察德、能、勤、绩、廉表现；</a:t>
            </a:r>
          </a:p>
        </p:txBody>
      </p:sp>
      <p:sp>
        <p:nvSpPr>
          <p:cNvPr id="15" name="矩形 14"/>
          <p:cNvSpPr/>
          <p:nvPr/>
        </p:nvSpPr>
        <p:spPr>
          <a:xfrm>
            <a:off x="5231910" y="4036081"/>
            <a:ext cx="6600858"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党的领导干部应当每年在党委常委会（或党组）扩大会议上述责述廉，接受评议；</a:t>
            </a:r>
          </a:p>
        </p:txBody>
      </p:sp>
      <p:sp>
        <p:nvSpPr>
          <p:cNvPr id="16" name="矩形 15"/>
          <p:cNvSpPr/>
          <p:nvPr/>
        </p:nvSpPr>
        <p:spPr>
          <a:xfrm>
            <a:off x="5231910" y="4699001"/>
            <a:ext cx="6600858"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坚持和完善领导干部个人有关事项报告制度；</a:t>
            </a:r>
          </a:p>
        </p:txBody>
      </p:sp>
      <p:sp>
        <p:nvSpPr>
          <p:cNvPr id="17" name="矩形 16"/>
          <p:cNvSpPr/>
          <p:nvPr/>
        </p:nvSpPr>
        <p:spPr>
          <a:xfrm>
            <a:off x="5231909" y="5115700"/>
            <a:ext cx="6600859" cy="338554"/>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建立健全党的领导干部插手干预重大事项记录制度。</a:t>
            </a:r>
          </a:p>
        </p:txBody>
      </p:sp>
      <p:sp>
        <p:nvSpPr>
          <p:cNvPr id="20" name="矩形: 圆角 19"/>
          <p:cNvSpPr/>
          <p:nvPr/>
        </p:nvSpPr>
        <p:spPr>
          <a:xfrm>
            <a:off x="1660208" y="3644659"/>
            <a:ext cx="2638692" cy="1301169"/>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CE1"/>
                </a:solidFill>
                <a:latin typeface="微软雅黑" panose="020B0503020204020204" pitchFamily="34" charset="-122"/>
                <a:ea typeface="微软雅黑" panose="020B0503020204020204" pitchFamily="34" charset="-122"/>
              </a:rPr>
              <a:t>党委（党组）在党内监督中负主体责任，书记是第一责任人</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21" name="箭头: 下 20"/>
          <p:cNvSpPr/>
          <p:nvPr/>
        </p:nvSpPr>
        <p:spPr>
          <a:xfrm>
            <a:off x="2807218" y="2869259"/>
            <a:ext cx="344671" cy="585976"/>
          </a:xfrm>
          <a:prstGeom prst="downArrow">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Freeform 29"/>
          <p:cNvSpPr/>
          <p:nvPr/>
        </p:nvSpPr>
        <p:spPr bwMode="auto">
          <a:xfrm>
            <a:off x="4777510" y="1307651"/>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3" name="Freeform 29"/>
          <p:cNvSpPr/>
          <p:nvPr/>
        </p:nvSpPr>
        <p:spPr bwMode="auto">
          <a:xfrm>
            <a:off x="4777510" y="1728212"/>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4" name="Freeform 29"/>
          <p:cNvSpPr/>
          <p:nvPr/>
        </p:nvSpPr>
        <p:spPr bwMode="auto">
          <a:xfrm>
            <a:off x="4777510" y="2269736"/>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5" name="Freeform 29"/>
          <p:cNvSpPr/>
          <p:nvPr/>
        </p:nvSpPr>
        <p:spPr bwMode="auto">
          <a:xfrm>
            <a:off x="4777510" y="2811874"/>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4777510" y="3227960"/>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7" name="Freeform 29"/>
          <p:cNvSpPr/>
          <p:nvPr/>
        </p:nvSpPr>
        <p:spPr bwMode="auto">
          <a:xfrm>
            <a:off x="4777510" y="3644659"/>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8" name="Freeform 29"/>
          <p:cNvSpPr/>
          <p:nvPr/>
        </p:nvSpPr>
        <p:spPr bwMode="auto">
          <a:xfrm>
            <a:off x="4777510" y="4184468"/>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4777510" y="4718870"/>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4777510" y="5140977"/>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52995512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2" presetClass="entr" presetSubtype="1" fill="hold" grpId="0" nodeType="withEffect">
                                  <p:stCondLst>
                                    <p:cond delay="125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1" fill="hold" grpId="0" nodeType="withEffect">
                                  <p:stCondLst>
                                    <p:cond delay="175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par>
                                <p:cTn id="19" presetID="53" presetClass="entr" presetSubtype="16" fill="hold" grpId="0" nodeType="withEffect">
                                  <p:stCondLst>
                                    <p:cond delay="27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285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29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305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53" presetClass="entr" presetSubtype="16" fill="hold" grpId="0" nodeType="withEffect">
                                  <p:stCondLst>
                                    <p:cond delay="315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325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par>
                                <p:cTn id="49" presetID="53" presetClass="entr" presetSubtype="16" fill="hold" grpId="0" nodeType="withEffect">
                                  <p:stCondLst>
                                    <p:cond delay="335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par>
                                <p:cTn id="54" presetID="53" presetClass="entr" presetSubtype="16" fill="hold" grpId="0" nodeType="withEffect">
                                  <p:stCondLst>
                                    <p:cond delay="345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53" presetClass="entr" presetSubtype="16" fill="hold" grpId="0" nodeType="withEffect">
                                  <p:stCondLst>
                                    <p:cond delay="355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22" presetClass="entr" presetSubtype="8" fill="hold" grpId="0" nodeType="withEffect">
                                  <p:stCondLst>
                                    <p:cond delay="400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1000"/>
                                        <p:tgtEl>
                                          <p:spTgt spid="9"/>
                                        </p:tgtEl>
                                      </p:cBhvr>
                                    </p:animEffect>
                                  </p:childTnLst>
                                </p:cTn>
                              </p:par>
                              <p:par>
                                <p:cTn id="67" presetID="22" presetClass="entr" presetSubtype="8" fill="hold" grpId="0" nodeType="withEffect">
                                  <p:stCondLst>
                                    <p:cond delay="4100"/>
                                  </p:stCondLst>
                                  <p:childTnLst>
                                    <p:set>
                                      <p:cBhvr>
                                        <p:cTn id="68" dur="1" fill="hold">
                                          <p:stCondLst>
                                            <p:cond delay="0"/>
                                          </p:stCondLst>
                                        </p:cTn>
                                        <p:tgtEl>
                                          <p:spTgt spid="10"/>
                                        </p:tgtEl>
                                        <p:attrNameLst>
                                          <p:attrName>style.visibility</p:attrName>
                                        </p:attrNameLst>
                                      </p:cBhvr>
                                      <p:to>
                                        <p:strVal val="visible"/>
                                      </p:to>
                                    </p:set>
                                    <p:animEffect transition="in" filter="wipe(left)">
                                      <p:cBhvr>
                                        <p:cTn id="69" dur="1000"/>
                                        <p:tgtEl>
                                          <p:spTgt spid="10"/>
                                        </p:tgtEl>
                                      </p:cBhvr>
                                    </p:animEffect>
                                  </p:childTnLst>
                                </p:cTn>
                              </p:par>
                              <p:par>
                                <p:cTn id="70" presetID="22" presetClass="entr" presetSubtype="8" fill="hold" grpId="0" nodeType="withEffect">
                                  <p:stCondLst>
                                    <p:cond delay="420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1000"/>
                                        <p:tgtEl>
                                          <p:spTgt spid="11"/>
                                        </p:tgtEl>
                                      </p:cBhvr>
                                    </p:animEffect>
                                  </p:childTnLst>
                                </p:cTn>
                              </p:par>
                              <p:par>
                                <p:cTn id="73" presetID="22" presetClass="entr" presetSubtype="8" fill="hold" grpId="0" nodeType="withEffect">
                                  <p:stCondLst>
                                    <p:cond delay="430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1000"/>
                                        <p:tgtEl>
                                          <p:spTgt spid="12"/>
                                        </p:tgtEl>
                                      </p:cBhvr>
                                    </p:animEffect>
                                  </p:childTnLst>
                                </p:cTn>
                              </p:par>
                              <p:par>
                                <p:cTn id="76" presetID="22" presetClass="entr" presetSubtype="8" fill="hold" grpId="0" nodeType="withEffect">
                                  <p:stCondLst>
                                    <p:cond delay="440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1000"/>
                                        <p:tgtEl>
                                          <p:spTgt spid="13"/>
                                        </p:tgtEl>
                                      </p:cBhvr>
                                    </p:animEffect>
                                  </p:childTnLst>
                                </p:cTn>
                              </p:par>
                              <p:par>
                                <p:cTn id="79" presetID="22" presetClass="entr" presetSubtype="8" fill="hold" grpId="0" nodeType="withEffect">
                                  <p:stCondLst>
                                    <p:cond delay="4500"/>
                                  </p:stCondLst>
                                  <p:childTnLst>
                                    <p:set>
                                      <p:cBhvr>
                                        <p:cTn id="80" dur="1" fill="hold">
                                          <p:stCondLst>
                                            <p:cond delay="0"/>
                                          </p:stCondLst>
                                        </p:cTn>
                                        <p:tgtEl>
                                          <p:spTgt spid="14"/>
                                        </p:tgtEl>
                                        <p:attrNameLst>
                                          <p:attrName>style.visibility</p:attrName>
                                        </p:attrNameLst>
                                      </p:cBhvr>
                                      <p:to>
                                        <p:strVal val="visible"/>
                                      </p:to>
                                    </p:set>
                                    <p:animEffect transition="in" filter="wipe(left)">
                                      <p:cBhvr>
                                        <p:cTn id="81" dur="1000"/>
                                        <p:tgtEl>
                                          <p:spTgt spid="14"/>
                                        </p:tgtEl>
                                      </p:cBhvr>
                                    </p:animEffect>
                                  </p:childTnLst>
                                </p:cTn>
                              </p:par>
                              <p:par>
                                <p:cTn id="82" presetID="22" presetClass="entr" presetSubtype="8" fill="hold" grpId="0" nodeType="withEffect">
                                  <p:stCondLst>
                                    <p:cond delay="460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1000"/>
                                        <p:tgtEl>
                                          <p:spTgt spid="15"/>
                                        </p:tgtEl>
                                      </p:cBhvr>
                                    </p:animEffect>
                                  </p:childTnLst>
                                </p:cTn>
                              </p:par>
                              <p:par>
                                <p:cTn id="85" presetID="22" presetClass="entr" presetSubtype="8" fill="hold" grpId="0" nodeType="withEffect">
                                  <p:stCondLst>
                                    <p:cond delay="470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1000"/>
                                        <p:tgtEl>
                                          <p:spTgt spid="16"/>
                                        </p:tgtEl>
                                      </p:cBhvr>
                                    </p:animEffect>
                                  </p:childTnLst>
                                </p:cTn>
                              </p:par>
                              <p:par>
                                <p:cTn id="88" presetID="22" presetClass="entr" presetSubtype="8" fill="hold" grpId="0" nodeType="withEffect">
                                  <p:stCondLst>
                                    <p:cond delay="48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p:bldP spid="2" grpId="1"/>
      <p:bldP spid="9" grpId="0"/>
      <p:bldP spid="10" grpId="0"/>
      <p:bldP spid="11" grpId="0"/>
      <p:bldP spid="12" grpId="0"/>
      <p:bldP spid="13" grpId="0"/>
      <p:bldP spid="14" grpId="0"/>
      <p:bldP spid="15" grpId="0"/>
      <p:bldP spid="16" grpId="0"/>
      <p:bldP spid="17"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660208" y="1282375"/>
            <a:ext cx="2638692" cy="1368000"/>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党的纪律检查委员会的监督</a:t>
            </a:r>
          </a:p>
        </p:txBody>
      </p:sp>
      <p:sp>
        <p:nvSpPr>
          <p:cNvPr id="4" name="矩形 3"/>
          <p:cNvSpPr/>
          <p:nvPr/>
        </p:nvSpPr>
        <p:spPr>
          <a:xfrm>
            <a:off x="5231914" y="1282374"/>
            <a:ext cx="6407639" cy="338554"/>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必须把维护党的政治纪律和政治规矩放在首位；</a:t>
            </a:r>
          </a:p>
        </p:txBody>
      </p:sp>
      <p:sp>
        <p:nvSpPr>
          <p:cNvPr id="5" name="矩形 4"/>
          <p:cNvSpPr/>
          <p:nvPr/>
        </p:nvSpPr>
        <p:spPr>
          <a:xfrm>
            <a:off x="5229159" y="1635563"/>
            <a:ext cx="6407639" cy="584775"/>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纪委派驻纪检组对派出机关负责，加强对被监督单位领导班子及其成员、其他领导干部的监督；</a:t>
            </a:r>
          </a:p>
        </p:txBody>
      </p:sp>
      <p:sp>
        <p:nvSpPr>
          <p:cNvPr id="6" name="矩形 5"/>
          <p:cNvSpPr/>
          <p:nvPr/>
        </p:nvSpPr>
        <p:spPr>
          <a:xfrm>
            <a:off x="5229158" y="2238017"/>
            <a:ext cx="6407640" cy="338554"/>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认真处理信访举报，定期分析研判信访举报情况；</a:t>
            </a:r>
          </a:p>
        </p:txBody>
      </p:sp>
      <p:sp>
        <p:nvSpPr>
          <p:cNvPr id="7" name="矩形 6"/>
          <p:cNvSpPr/>
          <p:nvPr/>
        </p:nvSpPr>
        <p:spPr>
          <a:xfrm>
            <a:off x="5229158" y="2620627"/>
            <a:ext cx="6407640" cy="584775"/>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严把干部选拔任用“党风廉洁意见回复”关，防止“带病提拔”、“带病上岗”；</a:t>
            </a:r>
          </a:p>
        </p:txBody>
      </p:sp>
      <p:sp>
        <p:nvSpPr>
          <p:cNvPr id="8" name="矩形 7"/>
          <p:cNvSpPr/>
          <p:nvPr/>
        </p:nvSpPr>
        <p:spPr>
          <a:xfrm>
            <a:off x="5229158" y="3249458"/>
            <a:ext cx="6407640" cy="584775"/>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接到对干部一般性违纪问题的反映，应当及时找本人核实，谈话提醒、约谈函询；</a:t>
            </a:r>
          </a:p>
        </p:txBody>
      </p:sp>
      <p:sp>
        <p:nvSpPr>
          <p:cNvPr id="9" name="矩形 8"/>
          <p:cNvSpPr/>
          <p:nvPr/>
        </p:nvSpPr>
        <p:spPr>
          <a:xfrm>
            <a:off x="5229158" y="3834234"/>
            <a:ext cx="6407640" cy="584775"/>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依规依纪进行执纪审查，重点审查不收敛不收手，问题线索反映集中、群众反映强烈，现在重要岗位且可能还要提拔使用的领导干部；</a:t>
            </a:r>
          </a:p>
        </p:txBody>
      </p:sp>
      <p:sp>
        <p:nvSpPr>
          <p:cNvPr id="10" name="矩形 9"/>
          <p:cNvSpPr/>
          <p:nvPr/>
        </p:nvSpPr>
        <p:spPr>
          <a:xfrm>
            <a:off x="5229158" y="4419009"/>
            <a:ext cx="6407640" cy="830997"/>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点名道姓通报曝光违反中央八项规定精神的，严重违纪被立案审查开除党籍的，严重失职失责被问责的，以及发生在群众身边、影响恶劣的不正之风和腐败问题；</a:t>
            </a:r>
          </a:p>
        </p:txBody>
      </p:sp>
      <p:sp>
        <p:nvSpPr>
          <p:cNvPr id="11" name="矩形 10"/>
          <p:cNvSpPr/>
          <p:nvPr/>
        </p:nvSpPr>
        <p:spPr>
          <a:xfrm>
            <a:off x="5229158" y="5278799"/>
            <a:ext cx="6407640" cy="338554"/>
          </a:xfrm>
          <a:prstGeom prst="rect">
            <a:avLst/>
          </a:prstGeom>
        </p:spPr>
        <p:txBody>
          <a:bodyPr wrap="square">
            <a:spAutoFit/>
          </a:bodyPr>
          <a:lstStyle/>
          <a:p>
            <a:r>
              <a:rPr lang="zh-CN" altLang="en-US" sz="1600" dirty="0">
                <a:gradFill>
                  <a:gsLst>
                    <a:gs pos="90000">
                      <a:srgbClr val="C00000"/>
                    </a:gs>
                    <a:gs pos="30000">
                      <a:srgbClr val="FF0000"/>
                    </a:gs>
                  </a:gsLst>
                  <a:lin ang="2700000" scaled="0"/>
                </a:gradFill>
                <a:latin typeface="微软雅黑" panose="020B0503020204020204" pitchFamily="34" charset="-122"/>
                <a:ea typeface="微软雅黑" panose="020B0503020204020204" pitchFamily="34" charset="-122"/>
              </a:rPr>
              <a:t>加强对纪律检查机关的监督。</a:t>
            </a:r>
          </a:p>
        </p:txBody>
      </p:sp>
      <p:sp>
        <p:nvSpPr>
          <p:cNvPr id="13" name="矩形: 圆角 12"/>
          <p:cNvSpPr/>
          <p:nvPr/>
        </p:nvSpPr>
        <p:spPr>
          <a:xfrm>
            <a:off x="1660208" y="3613503"/>
            <a:ext cx="2638692" cy="1368000"/>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党的各级纪律检查委员会是党内监督的专责机关</a:t>
            </a:r>
            <a:endParaRPr lang="zh-CN" altLang="en-US" sz="3200" b="1" dirty="0">
              <a:solidFill>
                <a:srgbClr val="FFFCE1"/>
              </a:solidFill>
              <a:latin typeface="微软雅黑" panose="020B0503020204020204" pitchFamily="34" charset="-122"/>
              <a:ea typeface="微软雅黑" panose="020B0503020204020204" pitchFamily="34" charset="-122"/>
            </a:endParaRPr>
          </a:p>
        </p:txBody>
      </p:sp>
      <p:sp>
        <p:nvSpPr>
          <p:cNvPr id="14" name="箭头: 下 13"/>
          <p:cNvSpPr/>
          <p:nvPr/>
        </p:nvSpPr>
        <p:spPr>
          <a:xfrm>
            <a:off x="2807218" y="2869259"/>
            <a:ext cx="344671" cy="585976"/>
          </a:xfrm>
          <a:prstGeom prst="downArrow">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Freeform 29"/>
          <p:cNvSpPr/>
          <p:nvPr/>
        </p:nvSpPr>
        <p:spPr bwMode="auto">
          <a:xfrm>
            <a:off x="4777510" y="1307651"/>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16" name="Freeform 29"/>
          <p:cNvSpPr/>
          <p:nvPr/>
        </p:nvSpPr>
        <p:spPr bwMode="auto">
          <a:xfrm>
            <a:off x="4774760" y="1783950"/>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17" name="Freeform 29"/>
          <p:cNvSpPr/>
          <p:nvPr/>
        </p:nvSpPr>
        <p:spPr bwMode="auto">
          <a:xfrm>
            <a:off x="4774758" y="2260249"/>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18" name="Freeform 29"/>
          <p:cNvSpPr/>
          <p:nvPr/>
        </p:nvSpPr>
        <p:spPr bwMode="auto">
          <a:xfrm>
            <a:off x="4774758" y="2764387"/>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19" name="Freeform 29"/>
          <p:cNvSpPr/>
          <p:nvPr/>
        </p:nvSpPr>
        <p:spPr bwMode="auto">
          <a:xfrm>
            <a:off x="4774758" y="3397845"/>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0" name="Freeform 29"/>
          <p:cNvSpPr/>
          <p:nvPr/>
        </p:nvSpPr>
        <p:spPr bwMode="auto">
          <a:xfrm>
            <a:off x="4774758" y="3982621"/>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1" name="Freeform 29"/>
          <p:cNvSpPr/>
          <p:nvPr/>
        </p:nvSpPr>
        <p:spPr bwMode="auto">
          <a:xfrm>
            <a:off x="4774758" y="4681215"/>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
        <p:nvSpPr>
          <p:cNvPr id="22" name="Freeform 29"/>
          <p:cNvSpPr/>
          <p:nvPr/>
        </p:nvSpPr>
        <p:spPr bwMode="auto">
          <a:xfrm>
            <a:off x="4774758" y="5304076"/>
            <a:ext cx="324000" cy="288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90000">
                <a:srgbClr val="C00000"/>
              </a:gs>
              <a:gs pos="30000">
                <a:srgbClr val="FF0000"/>
              </a:gs>
            </a:gsLst>
            <a:lin ang="2700000" scaled="0"/>
          </a:gradFill>
          <a:ln>
            <a:noFill/>
          </a:ln>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978671572"/>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2" presetClass="entr" presetSubtype="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grpId="0" nodeType="withEffect">
                                  <p:stCondLst>
                                    <p:cond delay="17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53" presetClass="entr" presetSubtype="16" fill="hold" grpId="0" nodeType="withEffect">
                                  <p:stCondLst>
                                    <p:cond delay="275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grpId="0" nodeType="withEffect">
                                  <p:stCondLst>
                                    <p:cond delay="285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9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30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315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325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335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345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22" presetClass="entr" presetSubtype="8" fill="hold" grpId="0" nodeType="withEffect">
                                  <p:stCondLst>
                                    <p:cond delay="4000"/>
                                  </p:stCondLst>
                                  <p:childTnLst>
                                    <p:set>
                                      <p:cBhvr>
                                        <p:cTn id="60" dur="1" fill="hold">
                                          <p:stCondLst>
                                            <p:cond delay="0"/>
                                          </p:stCondLst>
                                        </p:cTn>
                                        <p:tgtEl>
                                          <p:spTgt spid="4"/>
                                        </p:tgtEl>
                                        <p:attrNameLst>
                                          <p:attrName>style.visibility</p:attrName>
                                        </p:attrNameLst>
                                      </p:cBhvr>
                                      <p:to>
                                        <p:strVal val="visible"/>
                                      </p:to>
                                    </p:set>
                                    <p:animEffect transition="in" filter="wipe(left)">
                                      <p:cBhvr>
                                        <p:cTn id="61" dur="1000"/>
                                        <p:tgtEl>
                                          <p:spTgt spid="4"/>
                                        </p:tgtEl>
                                      </p:cBhvr>
                                    </p:animEffect>
                                  </p:childTnLst>
                                </p:cTn>
                              </p:par>
                              <p:par>
                                <p:cTn id="62" presetID="22" presetClass="entr" presetSubtype="8" fill="hold" grpId="0" nodeType="withEffect">
                                  <p:stCondLst>
                                    <p:cond delay="410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1000"/>
                                        <p:tgtEl>
                                          <p:spTgt spid="5"/>
                                        </p:tgtEl>
                                      </p:cBhvr>
                                    </p:animEffect>
                                  </p:childTnLst>
                                </p:cTn>
                              </p:par>
                              <p:par>
                                <p:cTn id="65" presetID="22" presetClass="entr" presetSubtype="8" fill="hold" grpId="0" nodeType="withEffect">
                                  <p:stCondLst>
                                    <p:cond delay="420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1000"/>
                                        <p:tgtEl>
                                          <p:spTgt spid="6"/>
                                        </p:tgtEl>
                                      </p:cBhvr>
                                    </p:animEffect>
                                  </p:childTnLst>
                                </p:cTn>
                              </p:par>
                              <p:par>
                                <p:cTn id="68" presetID="22" presetClass="entr" presetSubtype="8" fill="hold" grpId="0" nodeType="withEffect">
                                  <p:stCondLst>
                                    <p:cond delay="430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1000"/>
                                        <p:tgtEl>
                                          <p:spTgt spid="7"/>
                                        </p:tgtEl>
                                      </p:cBhvr>
                                    </p:animEffect>
                                  </p:childTnLst>
                                </p:cTn>
                              </p:par>
                              <p:par>
                                <p:cTn id="71" presetID="22" presetClass="entr" presetSubtype="8" fill="hold" grpId="0" nodeType="withEffect">
                                  <p:stCondLst>
                                    <p:cond delay="4400"/>
                                  </p:stCondLst>
                                  <p:childTnLst>
                                    <p:set>
                                      <p:cBhvr>
                                        <p:cTn id="72" dur="1" fill="hold">
                                          <p:stCondLst>
                                            <p:cond delay="0"/>
                                          </p:stCondLst>
                                        </p:cTn>
                                        <p:tgtEl>
                                          <p:spTgt spid="8"/>
                                        </p:tgtEl>
                                        <p:attrNameLst>
                                          <p:attrName>style.visibility</p:attrName>
                                        </p:attrNameLst>
                                      </p:cBhvr>
                                      <p:to>
                                        <p:strVal val="visible"/>
                                      </p:to>
                                    </p:set>
                                    <p:animEffect transition="in" filter="wipe(left)">
                                      <p:cBhvr>
                                        <p:cTn id="73" dur="1000"/>
                                        <p:tgtEl>
                                          <p:spTgt spid="8"/>
                                        </p:tgtEl>
                                      </p:cBhvr>
                                    </p:animEffect>
                                  </p:childTnLst>
                                </p:cTn>
                              </p:par>
                              <p:par>
                                <p:cTn id="74" presetID="22" presetClass="entr" presetSubtype="8" fill="hold" grpId="0" nodeType="withEffect">
                                  <p:stCondLst>
                                    <p:cond delay="450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1000"/>
                                        <p:tgtEl>
                                          <p:spTgt spid="9"/>
                                        </p:tgtEl>
                                      </p:cBhvr>
                                    </p:animEffect>
                                  </p:childTnLst>
                                </p:cTn>
                              </p:par>
                              <p:par>
                                <p:cTn id="77" presetID="22" presetClass="entr" presetSubtype="8" fill="hold" grpId="0" nodeType="withEffect">
                                  <p:stCondLst>
                                    <p:cond delay="460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1000"/>
                                        <p:tgtEl>
                                          <p:spTgt spid="10"/>
                                        </p:tgtEl>
                                      </p:cBhvr>
                                    </p:animEffect>
                                  </p:childTnLst>
                                </p:cTn>
                              </p:par>
                              <p:par>
                                <p:cTn id="80" presetID="22" presetClass="entr" presetSubtype="8" fill="hold" grpId="0" nodeType="withEffect">
                                  <p:stCondLst>
                                    <p:cond delay="470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p:bldP spid="5" grpId="0"/>
      <p:bldP spid="6" grpId="0"/>
      <p:bldP spid="7" grpId="0"/>
      <p:bldP spid="8" grpId="0"/>
      <p:bldP spid="9" grpId="0"/>
      <p:bldP spid="10" grpId="0"/>
      <p:bldP spid="11"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2"/>
          <p:cNvSpPr/>
          <p:nvPr/>
        </p:nvSpPr>
        <p:spPr>
          <a:xfrm>
            <a:off x="3849232" y="1227487"/>
            <a:ext cx="4493538" cy="523220"/>
          </a:xfrm>
          <a:prstGeom prst="rect">
            <a:avLst/>
          </a:prstGeom>
        </p:spPr>
        <p:txBody>
          <a:bodyPr wrap="none">
            <a:spAutoFit/>
          </a:bodyPr>
          <a:lstStyle/>
          <a:p>
            <a:pPr algn="ct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党的基层组织和党员的监督</a:t>
            </a:r>
          </a:p>
        </p:txBody>
      </p:sp>
      <p:sp>
        <p:nvSpPr>
          <p:cNvPr id="8" name="矩形: 圆角 7"/>
          <p:cNvSpPr/>
          <p:nvPr/>
        </p:nvSpPr>
        <p:spPr>
          <a:xfrm>
            <a:off x="1427983" y="3037154"/>
            <a:ext cx="2060151" cy="1544452"/>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党的基层组织监督职责</a:t>
            </a:r>
          </a:p>
        </p:txBody>
      </p:sp>
      <p:sp>
        <p:nvSpPr>
          <p:cNvPr id="9" name="箭头: V 形 8"/>
          <p:cNvSpPr/>
          <p:nvPr/>
        </p:nvSpPr>
        <p:spPr>
          <a:xfrm>
            <a:off x="3849232" y="3653958"/>
            <a:ext cx="330654" cy="384270"/>
          </a:xfrm>
          <a:prstGeom prst="chevron">
            <a:avLst>
              <a:gd name="adj" fmla="val 5982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1427983" y="1871277"/>
            <a:ext cx="9337937" cy="432000"/>
            <a:chOff x="1413469" y="1934777"/>
            <a:chExt cx="9337937" cy="432000"/>
          </a:xfrm>
        </p:grpSpPr>
        <p:cxnSp>
          <p:nvCxnSpPr>
            <p:cNvPr id="5" name="直接连接符 4"/>
            <p:cNvCxnSpPr/>
            <p:nvPr/>
          </p:nvCxnSpPr>
          <p:spPr>
            <a:xfrm>
              <a:off x="1413469"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星形: 五角 5"/>
            <p:cNvSpPr/>
            <p:nvPr/>
          </p:nvSpPr>
          <p:spPr>
            <a:xfrm>
              <a:off x="5880001" y="1934777"/>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6431406"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4490647" y="2486881"/>
            <a:ext cx="6275273" cy="792000"/>
            <a:chOff x="4490647" y="2486881"/>
            <a:chExt cx="6275273" cy="792000"/>
          </a:xfrm>
        </p:grpSpPr>
        <p:sp>
          <p:nvSpPr>
            <p:cNvPr id="10" name="矩形: 圆角 9"/>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3" name="矩形: 圆角 12"/>
            <p:cNvSpPr/>
            <p:nvPr/>
          </p:nvSpPr>
          <p:spPr>
            <a:xfrm>
              <a:off x="4490647" y="2666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20" name="矩形 19"/>
            <p:cNvSpPr/>
            <p:nvPr/>
          </p:nvSpPr>
          <p:spPr>
            <a:xfrm>
              <a:off x="5104897" y="2592473"/>
              <a:ext cx="5432474"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严格党的组织生活，开展批评和自我批评，监督党员切实履行义务，保障党员权利不受侵犯；</a:t>
              </a:r>
            </a:p>
          </p:txBody>
        </p:sp>
      </p:grpSp>
      <p:grpSp>
        <p:nvGrpSpPr>
          <p:cNvPr id="25" name="组合 24"/>
          <p:cNvGrpSpPr/>
          <p:nvPr/>
        </p:nvGrpSpPr>
        <p:grpSpPr>
          <a:xfrm>
            <a:off x="4490647" y="3413381"/>
            <a:ext cx="6275273" cy="792000"/>
            <a:chOff x="4490647" y="3413381"/>
            <a:chExt cx="6275273" cy="792000"/>
          </a:xfrm>
        </p:grpSpPr>
        <p:sp>
          <p:nvSpPr>
            <p:cNvPr id="11" name="矩形: 圆角 10"/>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8" name="矩形: 圆角 17"/>
            <p:cNvSpPr/>
            <p:nvPr/>
          </p:nvSpPr>
          <p:spPr>
            <a:xfrm>
              <a:off x="4490647" y="3630093"/>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21" name="矩形 20"/>
            <p:cNvSpPr/>
            <p:nvPr/>
          </p:nvSpPr>
          <p:spPr>
            <a:xfrm>
              <a:off x="5104897" y="3516993"/>
              <a:ext cx="5432474"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了解党员、群众对党的工作和党的领导干部的批评和意见，定期向上级党组织反映情况，提出意见和建议；</a:t>
              </a:r>
              <a:endParaRPr lang="zh-CN" altLang="en-US" sz="14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490647" y="4339881"/>
            <a:ext cx="6275273" cy="792000"/>
            <a:chOff x="4490647" y="4339881"/>
            <a:chExt cx="6275273" cy="792000"/>
          </a:xfrm>
        </p:grpSpPr>
        <p:sp>
          <p:nvSpPr>
            <p:cNvPr id="12" name="矩形: 圆角 11"/>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4490647" y="4519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22" name="矩形 21"/>
            <p:cNvSpPr/>
            <p:nvPr/>
          </p:nvSpPr>
          <p:spPr>
            <a:xfrm>
              <a:off x="5104897" y="4443493"/>
              <a:ext cx="5432474"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维护和执行党的纪律，发现党员、干部违反纪律问题及时教育或者处理，问题严重的应当向上级党组织报告。</a:t>
              </a:r>
              <a:endParaRPr lang="zh-CN" altLang="en-US" sz="14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26512523"/>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37" fill="hold" nodeType="withEffect">
                                  <p:stCondLst>
                                    <p:cond delay="175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par>
                                <p:cTn id="16" presetID="2" presetClass="entr" presetSubtype="4" decel="100000" fill="hold" grpId="0" nodeType="withEffect">
                                  <p:stCondLst>
                                    <p:cond delay="225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ppt_x"/>
                                          </p:val>
                                        </p:tav>
                                        <p:tav tm="100000">
                                          <p:val>
                                            <p:strVal val="#ppt_x"/>
                                          </p:val>
                                        </p:tav>
                                      </p:tavLst>
                                    </p:anim>
                                    <p:anim calcmode="lin" valueType="num">
                                      <p:cBhvr additive="base">
                                        <p:cTn id="19" dur="1000" fill="hold"/>
                                        <p:tgtEl>
                                          <p:spTgt spid="8"/>
                                        </p:tgtEl>
                                        <p:attrNameLst>
                                          <p:attrName>ppt_y</p:attrName>
                                        </p:attrNameLst>
                                      </p:cBhvr>
                                      <p:tavLst>
                                        <p:tav tm="0">
                                          <p:val>
                                            <p:strVal val="1+#ppt_h/2"/>
                                          </p:val>
                                        </p:tav>
                                        <p:tav tm="100000">
                                          <p:val>
                                            <p:strVal val="#ppt_y"/>
                                          </p:val>
                                        </p:tav>
                                      </p:tavLst>
                                    </p:anim>
                                  </p:childTnLst>
                                </p:cTn>
                              </p:par>
                              <p:par>
                                <p:cTn id="20" presetID="22" presetClass="entr" presetSubtype="8" fill="hold" grpId="0" nodeType="withEffect">
                                  <p:stCondLst>
                                    <p:cond delay="30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 presetClass="entr" presetSubtype="2" decel="100000" fill="hold" nodeType="withEffect">
                                  <p:stCondLst>
                                    <p:cond delay="3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1+#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375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1000" fill="hold"/>
                                        <p:tgtEl>
                                          <p:spTgt spid="25"/>
                                        </p:tgtEl>
                                        <p:attrNameLst>
                                          <p:attrName>ppt_x</p:attrName>
                                        </p:attrNameLst>
                                      </p:cBhvr>
                                      <p:tavLst>
                                        <p:tav tm="0">
                                          <p:val>
                                            <p:strVal val="1+#ppt_w/2"/>
                                          </p:val>
                                        </p:tav>
                                        <p:tav tm="100000">
                                          <p:val>
                                            <p:strVal val="#ppt_x"/>
                                          </p:val>
                                        </p:tav>
                                      </p:tavLst>
                                    </p:anim>
                                    <p:anim calcmode="lin" valueType="num">
                                      <p:cBhvr additive="base">
                                        <p:cTn id="30" dur="10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400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1000" fill="hold"/>
                                        <p:tgtEl>
                                          <p:spTgt spid="26"/>
                                        </p:tgtEl>
                                        <p:attrNameLst>
                                          <p:attrName>ppt_x</p:attrName>
                                        </p:attrNameLst>
                                      </p:cBhvr>
                                      <p:tavLst>
                                        <p:tav tm="0">
                                          <p:val>
                                            <p:strVal val="1+#ppt_w/2"/>
                                          </p:val>
                                        </p:tav>
                                        <p:tav tm="100000">
                                          <p:val>
                                            <p:strVal val="#ppt_x"/>
                                          </p:val>
                                        </p:tav>
                                      </p:tavLst>
                                    </p:anim>
                                    <p:anim calcmode="lin" valueType="num">
                                      <p:cBhvr additive="base">
                                        <p:cTn id="34"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8"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圆角 2"/>
          <p:cNvSpPr/>
          <p:nvPr/>
        </p:nvSpPr>
        <p:spPr>
          <a:xfrm>
            <a:off x="1697737" y="2439000"/>
            <a:ext cx="1980000" cy="1980000"/>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pitchFamily="34" charset="-122"/>
                <a:ea typeface="微软雅黑" panose="020B0503020204020204" pitchFamily="34" charset="-122"/>
              </a:rPr>
              <a:t>党员的</a:t>
            </a:r>
            <a:endParaRPr lang="en-US" altLang="zh-CN" sz="2800" b="1" dirty="0">
              <a:solidFill>
                <a:srgbClr val="FFFCE1"/>
              </a:solidFill>
              <a:latin typeface="微软雅黑" panose="020B0503020204020204" pitchFamily="34" charset="-122"/>
              <a:ea typeface="微软雅黑" panose="020B0503020204020204" pitchFamily="34" charset="-122"/>
            </a:endParaRPr>
          </a:p>
          <a:p>
            <a:pPr algn="ctr"/>
            <a:r>
              <a:rPr lang="zh-CN" altLang="en-US" sz="2800" b="1" dirty="0">
                <a:solidFill>
                  <a:srgbClr val="FFFCE1"/>
                </a:solidFill>
                <a:latin typeface="微软雅黑" panose="020B0503020204020204" pitchFamily="34" charset="-122"/>
                <a:ea typeface="微软雅黑" panose="020B0503020204020204" pitchFamily="34" charset="-122"/>
              </a:rPr>
              <a:t>监督义务</a:t>
            </a:r>
          </a:p>
        </p:txBody>
      </p:sp>
      <p:sp>
        <p:nvSpPr>
          <p:cNvPr id="4" name="箭头: V 形 3"/>
          <p:cNvSpPr/>
          <p:nvPr/>
        </p:nvSpPr>
        <p:spPr>
          <a:xfrm>
            <a:off x="4195605" y="3236865"/>
            <a:ext cx="330654" cy="384270"/>
          </a:xfrm>
          <a:prstGeom prst="chevron">
            <a:avLst>
              <a:gd name="adj" fmla="val 5982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4801932" y="1432050"/>
            <a:ext cx="6275273" cy="792000"/>
            <a:chOff x="4490647" y="2486881"/>
            <a:chExt cx="6275273" cy="792000"/>
          </a:xfrm>
        </p:grpSpPr>
        <p:sp>
          <p:nvSpPr>
            <p:cNvPr id="6" name="矩形: 圆角 5"/>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7" name="矩形: 圆角 6"/>
            <p:cNvSpPr/>
            <p:nvPr/>
          </p:nvSpPr>
          <p:spPr>
            <a:xfrm>
              <a:off x="4490647" y="2666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8" name="矩形 7"/>
            <p:cNvSpPr/>
            <p:nvPr/>
          </p:nvSpPr>
          <p:spPr>
            <a:xfrm>
              <a:off x="5104897" y="2592473"/>
              <a:ext cx="5661022"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加强对党的领导干部的民主监督，及时向党组织反映群众意见和诉求；</a:t>
              </a:r>
              <a:endParaRPr lang="zh-CN" altLang="en-US" sz="14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801932" y="2500049"/>
            <a:ext cx="6275273" cy="792000"/>
            <a:chOff x="4490647" y="3413381"/>
            <a:chExt cx="6275273" cy="792000"/>
          </a:xfrm>
        </p:grpSpPr>
        <p:sp>
          <p:nvSpPr>
            <p:cNvPr id="10" name="矩形: 圆角 9"/>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1" name="矩形: 圆角 10"/>
            <p:cNvSpPr/>
            <p:nvPr/>
          </p:nvSpPr>
          <p:spPr>
            <a:xfrm>
              <a:off x="4490647" y="3630093"/>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12" name="矩形 11"/>
            <p:cNvSpPr/>
            <p:nvPr/>
          </p:nvSpPr>
          <p:spPr>
            <a:xfrm>
              <a:off x="5104897" y="3516993"/>
              <a:ext cx="5661022"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在党的会议上有根据地批评党的任何组织和任何党员，揭露和纠正工作中存在的缺点和问题；</a:t>
              </a:r>
              <a:endParaRPr lang="zh-CN" altLang="en-US" sz="12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801932" y="3568760"/>
            <a:ext cx="6275273" cy="792000"/>
            <a:chOff x="4490647" y="4339881"/>
            <a:chExt cx="6275273" cy="792000"/>
          </a:xfrm>
        </p:grpSpPr>
        <p:sp>
          <p:nvSpPr>
            <p:cNvPr id="14" name="矩形: 圆角 13"/>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5" name="矩形: 圆角 14"/>
            <p:cNvSpPr/>
            <p:nvPr/>
          </p:nvSpPr>
          <p:spPr>
            <a:xfrm>
              <a:off x="4490647" y="4519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16" name="矩形 15"/>
            <p:cNvSpPr/>
            <p:nvPr/>
          </p:nvSpPr>
          <p:spPr>
            <a:xfrm>
              <a:off x="5104897" y="4443493"/>
              <a:ext cx="5661022"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参加党组织开展的评议领导干部活动，勇于触及矛盾问题、指出缺点错误，对错误言行敢于较真、敢于斗争；</a:t>
              </a:r>
              <a:endParaRPr lang="zh-CN" altLang="en-US" sz="12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801932" y="4624771"/>
            <a:ext cx="6275273" cy="830997"/>
            <a:chOff x="4490647" y="4327181"/>
            <a:chExt cx="6275273" cy="830997"/>
          </a:xfrm>
        </p:grpSpPr>
        <p:sp>
          <p:nvSpPr>
            <p:cNvPr id="18" name="矩形: 圆角 17"/>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4490647" y="4519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4</a:t>
              </a:r>
              <a:endParaRPr lang="zh-CN" altLang="en-US" sz="1600" dirty="0">
                <a:latin typeface="Impact" panose="020B0806030902050204" pitchFamily="34" charset="0"/>
              </a:endParaRPr>
            </a:p>
          </p:txBody>
        </p:sp>
        <p:sp>
          <p:nvSpPr>
            <p:cNvPr id="20" name="矩形 19"/>
            <p:cNvSpPr/>
            <p:nvPr/>
          </p:nvSpPr>
          <p:spPr>
            <a:xfrm>
              <a:off x="5104896" y="4327181"/>
              <a:ext cx="5661023" cy="830997"/>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向党负责地揭发、检举党的任何组织和任何党员违纪违法的事实，坚决反对一切派别活动和小集团活动，同腐败现象作坚决斗争。</a:t>
              </a:r>
              <a:endParaRPr lang="zh-CN" altLang="en-US" sz="12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0065226"/>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4" decel="100000"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1+#ppt_h/2"/>
                                          </p:val>
                                        </p:tav>
                                        <p:tav tm="100000">
                                          <p:val>
                                            <p:strVal val="#ppt_y"/>
                                          </p:val>
                                        </p:tav>
                                      </p:tavLst>
                                    </p:anim>
                                  </p:childTnLst>
                                </p:cTn>
                              </p:par>
                              <p:par>
                                <p:cTn id="14" presetID="22" presetClass="entr" presetSubtype="8" fill="hold" grpId="0" nodeType="withEffect">
                                  <p:stCondLst>
                                    <p:cond delay="2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 presetClass="entr" presetSubtype="2" decel="100000" fill="hold" nodeType="withEffect">
                                  <p:stCondLst>
                                    <p:cond delay="2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7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3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1+#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325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1+#ppt_w/2"/>
                                          </p:val>
                                        </p:tav>
                                        <p:tav tm="100000">
                                          <p:val>
                                            <p:strVal val="#ppt_x"/>
                                          </p:val>
                                        </p:tav>
                                      </p:tavLst>
                                    </p:anim>
                                    <p:anim calcmode="lin" valueType="num">
                                      <p:cBhvr additive="base">
                                        <p:cTn id="3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p:cNvSpPr/>
          <p:nvPr/>
        </p:nvSpPr>
        <p:spPr>
          <a:xfrm>
            <a:off x="2205334" y="2069327"/>
            <a:ext cx="8118764" cy="30430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的修改背景</a:t>
            </a:r>
          </a:p>
        </p:txBody>
      </p:sp>
      <p:sp>
        <p:nvSpPr>
          <p:cNvPr id="3" name="矩形 2"/>
          <p:cNvSpPr/>
          <p:nvPr/>
        </p:nvSpPr>
        <p:spPr>
          <a:xfrm>
            <a:off x="2459645" y="2233595"/>
            <a:ext cx="7504236" cy="830997"/>
          </a:xfrm>
          <a:prstGeom prst="rect">
            <a:avLst/>
          </a:prstGeom>
        </p:spPr>
        <p:txBody>
          <a:bodyPr wrap="square">
            <a:spAutoFit/>
          </a:bodyPr>
          <a:lstStyle/>
          <a:p>
            <a:r>
              <a:rPr lang="en-US" altLang="zh-CN" sz="1600" dirty="0">
                <a:solidFill>
                  <a:srgbClr val="FFFCE1"/>
                </a:solidFill>
                <a:latin typeface="微软雅黑" panose="020B0503020204020204" pitchFamily="34" charset="-122"/>
                <a:ea typeface="微软雅黑" panose="020B0503020204020204" pitchFamily="34" charset="-122"/>
              </a:rPr>
              <a:t>1980</a:t>
            </a:r>
            <a:r>
              <a:rPr lang="zh-CN" altLang="en-US" sz="1600" dirty="0">
                <a:solidFill>
                  <a:srgbClr val="FFFCE1"/>
                </a:solidFill>
                <a:latin typeface="微软雅黑" panose="020B0503020204020204" pitchFamily="34" charset="-122"/>
                <a:ea typeface="微软雅黑" panose="020B0503020204020204" pitchFamily="34" charset="-122"/>
              </a:rPr>
              <a:t>年制定的</a:t>
            </a:r>
            <a:r>
              <a:rPr lang="en-US" altLang="zh-CN" sz="1600" dirty="0">
                <a:solidFill>
                  <a:srgbClr val="FFFCE1"/>
                </a:solidFill>
                <a:latin typeface="微软雅黑" panose="020B0503020204020204" pitchFamily="34" charset="-122"/>
                <a:ea typeface="微软雅黑" panose="020B0503020204020204" pitchFamily="34" charset="-122"/>
              </a:rPr>
              <a:t>《</a:t>
            </a:r>
            <a:r>
              <a:rPr lang="zh-CN" altLang="en-US" sz="1600" dirty="0">
                <a:solidFill>
                  <a:srgbClr val="FFFCE1"/>
                </a:solidFill>
                <a:latin typeface="微软雅黑" panose="020B0503020204020204" pitchFamily="34" charset="-122"/>
                <a:ea typeface="微软雅黑" panose="020B0503020204020204" pitchFamily="34" charset="-122"/>
              </a:rPr>
              <a:t>关于党内政治生活的若干准则</a:t>
            </a:r>
            <a:r>
              <a:rPr lang="en-US" altLang="zh-CN" sz="1600" dirty="0">
                <a:solidFill>
                  <a:srgbClr val="FFFCE1"/>
                </a:solidFill>
                <a:latin typeface="微软雅黑" panose="020B0503020204020204" pitchFamily="34" charset="-122"/>
                <a:ea typeface="微软雅黑" panose="020B0503020204020204" pitchFamily="34" charset="-122"/>
              </a:rPr>
              <a:t>》</a:t>
            </a:r>
            <a:r>
              <a:rPr lang="zh-CN" altLang="en-US" sz="1600" dirty="0">
                <a:solidFill>
                  <a:srgbClr val="FFFCE1"/>
                </a:solidFill>
                <a:latin typeface="微软雅黑" panose="020B0503020204020204" pitchFamily="34" charset="-122"/>
                <a:ea typeface="微软雅黑" panose="020B0503020204020204" pitchFamily="34" charset="-122"/>
              </a:rPr>
              <a:t>，对于当时恢复和健全党内民主、维护党的集中统一、严肃党的纪律、促进党的团结，实现政治上、思想上、组织上、作风上的拨乱反正，实现全党工作中心的转移，发挥了重要历史作用。</a:t>
            </a:r>
            <a:endParaRPr lang="en-US" altLang="zh-CN" sz="1400" dirty="0">
              <a:solidFill>
                <a:srgbClr val="FFFCE1"/>
              </a:solidFill>
              <a:latin typeface="微软雅黑" panose="020B0503020204020204" pitchFamily="34" charset="-122"/>
              <a:ea typeface="微软雅黑" panose="020B0503020204020204" pitchFamily="34" charset="-122"/>
            </a:endParaRPr>
          </a:p>
        </p:txBody>
      </p:sp>
      <p:sp>
        <p:nvSpPr>
          <p:cNvPr id="4" name="矩形 3"/>
          <p:cNvSpPr/>
          <p:nvPr/>
        </p:nvSpPr>
        <p:spPr>
          <a:xfrm>
            <a:off x="1701797" y="1299731"/>
            <a:ext cx="8802410" cy="523220"/>
          </a:xfrm>
          <a:prstGeom prst="rect">
            <a:avLst/>
          </a:prstGeom>
        </p:spPr>
        <p:txBody>
          <a:bodyPr wrap="none">
            <a:spAutoFit/>
          </a:bodyPr>
          <a:lstStyle/>
          <a:p>
            <a:pPr algn="ctr"/>
            <a:r>
              <a:rPr lang="en-US" altLang="zh-CN"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关于新形势下党内政治生活的若干准则</a:t>
            </a:r>
            <a:r>
              <a:rPr lang="en-US" altLang="zh-CN"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的修订背景</a:t>
            </a:r>
          </a:p>
        </p:txBody>
      </p:sp>
      <p:sp>
        <p:nvSpPr>
          <p:cNvPr id="9" name="矩形 8"/>
          <p:cNvSpPr/>
          <p:nvPr/>
        </p:nvSpPr>
        <p:spPr>
          <a:xfrm>
            <a:off x="2459645" y="3248258"/>
            <a:ext cx="7504236" cy="584775"/>
          </a:xfrm>
          <a:prstGeom prst="rect">
            <a:avLst/>
          </a:prstGeom>
        </p:spPr>
        <p:txBody>
          <a:bodyPr wrap="square">
            <a:spAutoFit/>
          </a:bodyPr>
          <a:lstStyle/>
          <a:p>
            <a:r>
              <a:rPr lang="en-US" altLang="zh-CN" sz="1600" dirty="0">
                <a:solidFill>
                  <a:srgbClr val="FFFCE1"/>
                </a:solidFill>
                <a:latin typeface="微软雅黑" panose="020B0503020204020204" pitchFamily="34" charset="-122"/>
                <a:ea typeface="微软雅黑" panose="020B0503020204020204" pitchFamily="34" charset="-122"/>
              </a:rPr>
              <a:t>30</a:t>
            </a:r>
            <a:r>
              <a:rPr lang="zh-CN" altLang="en-US" sz="1600" dirty="0">
                <a:solidFill>
                  <a:srgbClr val="FFFCE1"/>
                </a:solidFill>
                <a:latin typeface="微软雅黑" panose="020B0503020204020204" pitchFamily="34" charset="-122"/>
                <a:ea typeface="微软雅黑" panose="020B0503020204020204" pitchFamily="34" charset="-122"/>
              </a:rPr>
              <a:t>多年来，形势任务和党内情况发生了很大变化，党的建设既积累了大量新成果新经验，又面临许多新情况新问题。</a:t>
            </a:r>
            <a:endParaRPr lang="zh-CN" altLang="en-US" sz="1600" dirty="0">
              <a:solidFill>
                <a:srgbClr val="FFFCE1"/>
              </a:solidFill>
            </a:endParaRPr>
          </a:p>
        </p:txBody>
      </p:sp>
      <p:sp>
        <p:nvSpPr>
          <p:cNvPr id="10" name="矩形 9"/>
          <p:cNvSpPr/>
          <p:nvPr/>
        </p:nvSpPr>
        <p:spPr>
          <a:xfrm>
            <a:off x="2459645" y="4175289"/>
            <a:ext cx="7504236" cy="584775"/>
          </a:xfrm>
          <a:prstGeom prst="rect">
            <a:avLst/>
          </a:prstGeom>
        </p:spPr>
        <p:txBody>
          <a:bodyPr wrap="square">
            <a:spAutoFit/>
          </a:bodyPr>
          <a:lstStyle/>
          <a:p>
            <a:r>
              <a:rPr lang="zh-CN" altLang="en-US" sz="1600" dirty="0">
                <a:solidFill>
                  <a:srgbClr val="FFFCE1"/>
                </a:solidFill>
                <a:latin typeface="微软雅黑" panose="020B0503020204020204" pitchFamily="34" charset="-122"/>
                <a:ea typeface="微软雅黑" panose="020B0503020204020204" pitchFamily="34" charset="-122"/>
              </a:rPr>
              <a:t>在开展党的群众路线教育实践活动和“三严三实”专题教育中，不少同志建议结合新的形势，制定一个加强和规范党内政治生活的文件。</a:t>
            </a:r>
          </a:p>
        </p:txBody>
      </p:sp>
      <p:sp>
        <p:nvSpPr>
          <p:cNvPr id="13" name="矩形: 圆角 12"/>
          <p:cNvSpPr/>
          <p:nvPr/>
        </p:nvSpPr>
        <p:spPr>
          <a:xfrm>
            <a:off x="1803002" y="2361093"/>
            <a:ext cx="576000" cy="576000"/>
          </a:xfrm>
          <a:prstGeom prst="roundRect">
            <a:avLst>
              <a:gd name="adj" fmla="val 50000"/>
            </a:avLst>
          </a:prstGeom>
          <a:gradFill>
            <a:gsLst>
              <a:gs pos="90000">
                <a:srgbClr val="C00000"/>
              </a:gs>
              <a:gs pos="30000">
                <a:srgbClr val="FF3300"/>
              </a:gs>
            </a:gsLst>
            <a:lin ang="5400000" scaled="1"/>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CE1"/>
                </a:solidFill>
                <a:latin typeface="Impact" panose="020B0806030902050204" pitchFamily="34" charset="0"/>
              </a:rPr>
              <a:t>1</a:t>
            </a:r>
            <a:endParaRPr lang="zh-CN" altLang="en-US" dirty="0">
              <a:solidFill>
                <a:srgbClr val="FFFCE1"/>
              </a:solidFill>
              <a:latin typeface="Impact" panose="020B0806030902050204" pitchFamily="34" charset="0"/>
            </a:endParaRPr>
          </a:p>
        </p:txBody>
      </p:sp>
      <p:sp>
        <p:nvSpPr>
          <p:cNvPr id="16" name="矩形: 圆角 15"/>
          <p:cNvSpPr/>
          <p:nvPr/>
        </p:nvSpPr>
        <p:spPr>
          <a:xfrm>
            <a:off x="1803002" y="3238251"/>
            <a:ext cx="576000" cy="576000"/>
          </a:xfrm>
          <a:prstGeom prst="roundRect">
            <a:avLst>
              <a:gd name="adj" fmla="val 50000"/>
            </a:avLst>
          </a:prstGeom>
          <a:gradFill>
            <a:gsLst>
              <a:gs pos="90000">
                <a:srgbClr val="C00000"/>
              </a:gs>
              <a:gs pos="30000">
                <a:srgbClr val="FF3300"/>
              </a:gs>
            </a:gsLst>
            <a:lin ang="5400000" scaled="1"/>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2</a:t>
            </a:r>
            <a:endParaRPr lang="zh-CN" altLang="en-US" dirty="0">
              <a:latin typeface="Impact" panose="020B0806030902050204" pitchFamily="34" charset="0"/>
            </a:endParaRPr>
          </a:p>
        </p:txBody>
      </p:sp>
      <p:sp>
        <p:nvSpPr>
          <p:cNvPr id="17" name="矩形: 圆角 16"/>
          <p:cNvSpPr/>
          <p:nvPr/>
        </p:nvSpPr>
        <p:spPr>
          <a:xfrm>
            <a:off x="1803002" y="4175289"/>
            <a:ext cx="576000" cy="576000"/>
          </a:xfrm>
          <a:prstGeom prst="roundRect">
            <a:avLst>
              <a:gd name="adj" fmla="val 50000"/>
            </a:avLst>
          </a:prstGeom>
          <a:gradFill>
            <a:gsLst>
              <a:gs pos="90000">
                <a:srgbClr val="C00000"/>
              </a:gs>
              <a:gs pos="30000">
                <a:srgbClr val="FF3300"/>
              </a:gs>
            </a:gsLst>
            <a:lin ang="5400000" scaled="1"/>
          </a:gradFill>
          <a:ln w="381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3</a:t>
            </a:r>
            <a:endParaRPr lang="zh-CN" altLang="en-US" dirty="0">
              <a:latin typeface="Impact" panose="020B0806030902050204" pitchFamily="34" charset="0"/>
            </a:endParaRPr>
          </a:p>
        </p:txBody>
      </p:sp>
    </p:spTree>
    <p:extLst>
      <p:ext uri="{BB962C8B-B14F-4D97-AF65-F5344CB8AC3E}">
        <p14:creationId xmlns:p14="http://schemas.microsoft.com/office/powerpoint/2010/main" val="647172402"/>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0" presetClass="entr" presetSubtype="0" fill="hold" grpId="0" nodeType="withEffect">
                                  <p:stCondLst>
                                    <p:cond delay="17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 presetClass="entr" presetSubtype="8" decel="100000" fill="hold" grpId="0" nodeType="withEffect">
                                  <p:stCondLst>
                                    <p:cond delay="22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0-#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24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0" fill="hold"/>
                                        <p:tgtEl>
                                          <p:spTgt spid="16"/>
                                        </p:tgtEl>
                                        <p:attrNameLst>
                                          <p:attrName>ppt_x</p:attrName>
                                        </p:attrNameLst>
                                      </p:cBhvr>
                                      <p:tavLst>
                                        <p:tav tm="0">
                                          <p:val>
                                            <p:strVal val="0-#ppt_w/2"/>
                                          </p:val>
                                        </p:tav>
                                        <p:tav tm="100000">
                                          <p:val>
                                            <p:strVal val="#ppt_x"/>
                                          </p:val>
                                        </p:tav>
                                      </p:tavLst>
                                    </p:anim>
                                    <p:anim calcmode="lin" valueType="num">
                                      <p:cBhvr additive="base">
                                        <p:cTn id="23" dur="10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1000" fill="hold"/>
                                        <p:tgtEl>
                                          <p:spTgt spid="17"/>
                                        </p:tgtEl>
                                        <p:attrNameLst>
                                          <p:attrName>ppt_x</p:attrName>
                                        </p:attrNameLst>
                                      </p:cBhvr>
                                      <p:tavLst>
                                        <p:tav tm="0">
                                          <p:val>
                                            <p:strVal val="0-#ppt_w/2"/>
                                          </p:val>
                                        </p:tav>
                                        <p:tav tm="100000">
                                          <p:val>
                                            <p:strVal val="#ppt_x"/>
                                          </p:val>
                                        </p:tav>
                                      </p:tavLst>
                                    </p:anim>
                                    <p:anim calcmode="lin" valueType="num">
                                      <p:cBhvr additive="base">
                                        <p:cTn id="27" dur="1000" fill="hold"/>
                                        <p:tgtEl>
                                          <p:spTgt spid="17"/>
                                        </p:tgtEl>
                                        <p:attrNameLst>
                                          <p:attrName>ppt_y</p:attrName>
                                        </p:attrNameLst>
                                      </p:cBhvr>
                                      <p:tavLst>
                                        <p:tav tm="0">
                                          <p:val>
                                            <p:strVal val="#ppt_y"/>
                                          </p:val>
                                        </p:tav>
                                        <p:tav tm="100000">
                                          <p:val>
                                            <p:strVal val="#ppt_y"/>
                                          </p:val>
                                        </p:tav>
                                      </p:tavLst>
                                    </p:anim>
                                  </p:childTnLst>
                                </p:cTn>
                              </p:par>
                              <p:par>
                                <p:cTn id="28" presetID="22" presetClass="entr" presetSubtype="1" fill="hold" grpId="0" nodeType="withEffect">
                                  <p:stCondLst>
                                    <p:cond delay="350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750"/>
                                        <p:tgtEl>
                                          <p:spTgt spid="3"/>
                                        </p:tgtEl>
                                      </p:cBhvr>
                                    </p:animEffect>
                                  </p:childTnLst>
                                </p:cTn>
                              </p:par>
                              <p:par>
                                <p:cTn id="31" presetID="22" presetClass="entr" presetSubtype="1" fill="hold" grpId="0" nodeType="withEffect">
                                  <p:stCondLst>
                                    <p:cond delay="360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750"/>
                                        <p:tgtEl>
                                          <p:spTgt spid="9"/>
                                        </p:tgtEl>
                                      </p:cBhvr>
                                    </p:animEffect>
                                  </p:childTnLst>
                                </p:cTn>
                              </p:par>
                              <p:par>
                                <p:cTn id="34" presetID="22" presetClass="entr" presetSubtype="1" fill="hold" grpId="0" nodeType="withEffect">
                                  <p:stCondLst>
                                    <p:cond delay="370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2" grpId="1"/>
      <p:bldP spid="3" grpId="0"/>
      <p:bldP spid="4" grpId="0"/>
      <p:bldP spid="9" grpId="0"/>
      <p:bldP spid="10" grpId="0"/>
      <p:bldP spid="13" grpId="0" animBg="1"/>
      <p:bldP spid="16"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461273" y="2673000"/>
            <a:ext cx="1512000" cy="1512000"/>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pitchFamily="34" charset="-122"/>
                <a:ea typeface="微软雅黑" panose="020B0503020204020204" pitchFamily="34" charset="-122"/>
              </a:rPr>
              <a:t>党内监督和外部监督相结合</a:t>
            </a:r>
            <a:endParaRPr lang="zh-CN" altLang="en-US" sz="2400" dirty="0">
              <a:solidFill>
                <a:srgbClr val="FFFCE1"/>
              </a:solidFill>
            </a:endParaRPr>
          </a:p>
        </p:txBody>
      </p:sp>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grpSp>
        <p:nvGrpSpPr>
          <p:cNvPr id="3" name="组合 2"/>
          <p:cNvGrpSpPr/>
          <p:nvPr/>
        </p:nvGrpSpPr>
        <p:grpSpPr>
          <a:xfrm>
            <a:off x="1282841" y="1779913"/>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第三部分  </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a:r>
                <a:rPr lang="zh-CN" altLang="en-US"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附则</a:t>
              </a:r>
              <a:endParaRPr lang="en-US" altLang="zh-CN" sz="28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6"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5584370" y="1542180"/>
            <a:ext cx="5919108" cy="962702"/>
            <a:chOff x="5584370" y="1542180"/>
            <a:chExt cx="5919108" cy="962702"/>
          </a:xfrm>
        </p:grpSpPr>
        <p:sp>
          <p:nvSpPr>
            <p:cNvPr id="13" name="矩形: 圆角 12"/>
            <p:cNvSpPr/>
            <p:nvPr/>
          </p:nvSpPr>
          <p:spPr>
            <a:xfrm>
              <a:off x="5584370" y="1542180"/>
              <a:ext cx="5919108" cy="96270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4999" y="1608032"/>
              <a:ext cx="5788479" cy="830997"/>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各级党委应当支持和保证同级人大、政府、监察机关、司法机关等对国家机关及公职人员依法进行监督，人民政协依章程进行民主监督，审计机关依法进行审计监督。</a:t>
              </a:r>
              <a:endParaRPr lang="zh-CN" altLang="en-US" sz="1600" dirty="0">
                <a:gradFill>
                  <a:gsLst>
                    <a:gs pos="90000">
                      <a:srgbClr val="C00000"/>
                    </a:gs>
                    <a:gs pos="30000">
                      <a:srgbClr val="FF3300"/>
                    </a:gs>
                  </a:gsLst>
                  <a:lin ang="5400000" scaled="1"/>
                </a:gradFill>
              </a:endParaRPr>
            </a:p>
          </p:txBody>
        </p:sp>
      </p:grpSp>
      <p:grpSp>
        <p:nvGrpSpPr>
          <p:cNvPr id="17" name="组合 16"/>
          <p:cNvGrpSpPr/>
          <p:nvPr/>
        </p:nvGrpSpPr>
        <p:grpSpPr>
          <a:xfrm>
            <a:off x="5580287" y="2891139"/>
            <a:ext cx="5919108" cy="962702"/>
            <a:chOff x="5584370" y="2726185"/>
            <a:chExt cx="5919108" cy="962702"/>
          </a:xfrm>
        </p:grpSpPr>
        <p:sp>
          <p:nvSpPr>
            <p:cNvPr id="10" name="矩形 9"/>
            <p:cNvSpPr/>
            <p:nvPr/>
          </p:nvSpPr>
          <p:spPr>
            <a:xfrm>
              <a:off x="5714999" y="2977623"/>
              <a:ext cx="5649687" cy="584775"/>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中国共产党同各民主党派长期共存、互相监督、肝胆相照、荣辱与共。</a:t>
              </a:r>
              <a:endParaRPr lang="zh-CN" altLang="en-US" sz="1600" dirty="0">
                <a:gradFill>
                  <a:gsLst>
                    <a:gs pos="90000">
                      <a:srgbClr val="C00000"/>
                    </a:gs>
                    <a:gs pos="30000">
                      <a:srgbClr val="FF3300"/>
                    </a:gs>
                  </a:gsLst>
                  <a:lin ang="5400000" scaled="1"/>
                </a:gradFill>
              </a:endParaRPr>
            </a:p>
          </p:txBody>
        </p:sp>
        <p:sp>
          <p:nvSpPr>
            <p:cNvPr id="14" name="矩形: 圆角 13"/>
            <p:cNvSpPr/>
            <p:nvPr/>
          </p:nvSpPr>
          <p:spPr>
            <a:xfrm>
              <a:off x="5584370" y="2726185"/>
              <a:ext cx="5919108" cy="96270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580287" y="4240099"/>
            <a:ext cx="5919109" cy="962702"/>
            <a:chOff x="5584370" y="3909548"/>
            <a:chExt cx="5919109" cy="962702"/>
          </a:xfrm>
        </p:grpSpPr>
        <p:sp>
          <p:nvSpPr>
            <p:cNvPr id="11" name="矩形 10"/>
            <p:cNvSpPr/>
            <p:nvPr/>
          </p:nvSpPr>
          <p:spPr>
            <a:xfrm>
              <a:off x="5714999" y="3973585"/>
              <a:ext cx="5788480" cy="830997"/>
            </a:xfrm>
            <a:prstGeom prst="rect">
              <a:avLst/>
            </a:prstGeom>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各级党组织和党的领导干部应当认真对待、自觉接受社会监督，利用互联网技术和信息化手段，推动党务公开、拓宽监督渠道，虚心接受群众批评。</a:t>
              </a:r>
              <a:endParaRPr lang="zh-CN" altLang="en-US" sz="1600" dirty="0">
                <a:gradFill>
                  <a:gsLst>
                    <a:gs pos="90000">
                      <a:srgbClr val="C00000"/>
                    </a:gs>
                    <a:gs pos="30000">
                      <a:srgbClr val="FF3300"/>
                    </a:gs>
                  </a:gsLst>
                  <a:lin ang="5400000" scaled="1"/>
                </a:gradFill>
              </a:endParaRPr>
            </a:p>
          </p:txBody>
        </p:sp>
        <p:sp>
          <p:nvSpPr>
            <p:cNvPr id="15" name="矩形: 圆角 14"/>
            <p:cNvSpPr/>
            <p:nvPr/>
          </p:nvSpPr>
          <p:spPr>
            <a:xfrm>
              <a:off x="5584370" y="3909548"/>
              <a:ext cx="5919108" cy="96270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箭头: V 形 18"/>
          <p:cNvSpPr/>
          <p:nvPr/>
        </p:nvSpPr>
        <p:spPr>
          <a:xfrm>
            <a:off x="5163099" y="3285251"/>
            <a:ext cx="252000" cy="288000"/>
          </a:xfrm>
          <a:prstGeom prst="chevron">
            <a:avLst>
              <a:gd name="adj" fmla="val 5982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243686475"/>
      </p:ext>
    </p:extLst>
  </p:cSld>
  <p:clrMapOvr>
    <a:masterClrMapping/>
  </p:clrMapOvr>
  <mc:AlternateContent xmlns:mc="http://schemas.openxmlformats.org/markup-compatibility/2006">
    <mc:Choice xmlns:p14="http://schemas.microsoft.com/office/powerpoint/2010/main" Requires="p14">
      <p:transition spd="slow">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2" presetClass="entr" presetSubtype="8" decel="100000" fill="hold" nodeType="with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225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2" presetClass="entr" presetSubtype="8" fill="hold" grpId="0" nodeType="withEffect">
                                  <p:stCondLst>
                                    <p:cond delay="250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 presetClass="entr" presetSubtype="2" decel="100000" fill="hold" nodeType="withEffect">
                                  <p:stCondLst>
                                    <p:cond delay="300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1+#ppt_w/2"/>
                                          </p:val>
                                        </p:tav>
                                        <p:tav tm="100000">
                                          <p:val>
                                            <p:strVal val="#ppt_x"/>
                                          </p:val>
                                        </p:tav>
                                      </p:tavLst>
                                    </p:anim>
                                    <p:anim calcmode="lin" valueType="num">
                                      <p:cBhvr additive="base">
                                        <p:cTn id="25" dur="10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3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3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1+#ppt_w/2"/>
                                          </p:val>
                                        </p:tav>
                                        <p:tav tm="100000">
                                          <p:val>
                                            <p:strVal val="#ppt_x"/>
                                          </p:val>
                                        </p:tav>
                                      </p:tavLst>
                                    </p:anim>
                                    <p:anim calcmode="lin" valueType="num">
                                      <p:cBhvr additive="base">
                                        <p:cTn id="3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p:bldP spid="2" grpId="1"/>
      <p:bldP spid="1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5067" y="287664"/>
            <a:ext cx="3892412"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的重点解读</a:t>
            </a:r>
          </a:p>
        </p:txBody>
      </p:sp>
      <p:sp>
        <p:nvSpPr>
          <p:cNvPr id="3" name="矩形 2"/>
          <p:cNvSpPr/>
          <p:nvPr/>
        </p:nvSpPr>
        <p:spPr>
          <a:xfrm>
            <a:off x="3849233" y="1244981"/>
            <a:ext cx="4493538" cy="523220"/>
          </a:xfrm>
          <a:prstGeom prst="rect">
            <a:avLst/>
          </a:prstGeom>
        </p:spPr>
        <p:txBody>
          <a:bodyPr wrap="none">
            <a:spAutoFit/>
          </a:bodyPr>
          <a:lstStyle/>
          <a:p>
            <a:pPr algn="ct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落实执行时需要注意的问题</a:t>
            </a:r>
          </a:p>
        </p:txBody>
      </p:sp>
      <p:grpSp>
        <p:nvGrpSpPr>
          <p:cNvPr id="4" name="组合 3"/>
          <p:cNvGrpSpPr/>
          <p:nvPr/>
        </p:nvGrpSpPr>
        <p:grpSpPr>
          <a:xfrm>
            <a:off x="2366003" y="1962843"/>
            <a:ext cx="7459994" cy="432000"/>
            <a:chOff x="3886825" y="1796061"/>
            <a:chExt cx="7459994" cy="432000"/>
          </a:xfrm>
        </p:grpSpPr>
        <p:cxnSp>
          <p:nvCxnSpPr>
            <p:cNvPr id="5" name="直接连接符 4"/>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星形: 五角 5"/>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366003" y="2642433"/>
            <a:ext cx="7459995" cy="646331"/>
          </a:xfrm>
          <a:prstGeom prst="rect">
            <a:avLst/>
          </a:prstGeom>
        </p:spPr>
        <p:txBody>
          <a:bodyPr wrap="square">
            <a:spAutoFit/>
          </a:bodyPr>
          <a:lstStyle/>
          <a:p>
            <a:pPr marL="285750" indent="-285750">
              <a:buFont typeface="Wingdings" panose="05000000000000000000" pitchFamily="2" charset="2"/>
              <a:buChar char="l"/>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对于上级党组织交办以及巡视等移交的违纪问题线索，应当及时处理，并在</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3</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个月内反馈办理情况。</a:t>
            </a:r>
            <a:endParaRPr lang="zh-CN" altLang="en-US" dirty="0">
              <a:gradFill>
                <a:gsLst>
                  <a:gs pos="90000">
                    <a:srgbClr val="C00000"/>
                  </a:gs>
                  <a:gs pos="30000">
                    <a:srgbClr val="FF3300"/>
                  </a:gs>
                </a:gsLst>
                <a:lin ang="5400000" scaled="1"/>
              </a:gradFill>
            </a:endParaRPr>
          </a:p>
        </p:txBody>
      </p:sp>
      <p:sp>
        <p:nvSpPr>
          <p:cNvPr id="9" name="矩形 8"/>
          <p:cNvSpPr/>
          <p:nvPr/>
        </p:nvSpPr>
        <p:spPr>
          <a:xfrm>
            <a:off x="2366002" y="3441490"/>
            <a:ext cx="7459995" cy="646331"/>
          </a:xfrm>
          <a:prstGeom prst="rect">
            <a:avLst/>
          </a:prstGeom>
        </p:spPr>
        <p:txBody>
          <a:bodyPr wrap="square">
            <a:spAutoFit/>
          </a:bodyPr>
          <a:lstStyle/>
          <a:p>
            <a:pPr marL="285750" indent="-285750">
              <a:buFont typeface="Wingdings" panose="05000000000000000000" pitchFamily="2" charset="2"/>
              <a:buChar char="l"/>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提倡署真实姓名反映违纪事实，党组织应当为检举控告者严格保密，并以适当方式向其反馈办理情况。</a:t>
            </a:r>
            <a:endParaRPr lang="zh-CN" altLang="en-US" dirty="0">
              <a:gradFill>
                <a:gsLst>
                  <a:gs pos="90000">
                    <a:srgbClr val="C00000"/>
                  </a:gs>
                  <a:gs pos="30000">
                    <a:srgbClr val="FF3300"/>
                  </a:gs>
                </a:gsLst>
                <a:lin ang="5400000" scaled="1"/>
              </a:gradFill>
            </a:endParaRPr>
          </a:p>
        </p:txBody>
      </p:sp>
      <p:sp>
        <p:nvSpPr>
          <p:cNvPr id="10" name="矩形 9"/>
          <p:cNvSpPr/>
          <p:nvPr/>
        </p:nvSpPr>
        <p:spPr>
          <a:xfrm>
            <a:off x="2366003" y="4240547"/>
            <a:ext cx="7459995" cy="646331"/>
          </a:xfrm>
          <a:prstGeom prst="rect">
            <a:avLst/>
          </a:prstGeom>
        </p:spPr>
        <p:txBody>
          <a:bodyPr wrap="square">
            <a:spAutoFit/>
          </a:bodyPr>
          <a:lstStyle/>
          <a:p>
            <a:pPr marL="285750" indent="-285750">
              <a:buFont typeface="Wingdings" panose="05000000000000000000" pitchFamily="2" charset="2"/>
              <a:buChar char="l"/>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党组织应当保障监督对象的申辩权、申诉权等相关权利。经调查，监督对象没有不当行为的，应当予以澄清和正名。</a:t>
            </a:r>
            <a:endParaRPr lang="zh-CN" altLang="en-US" dirty="0">
              <a:gradFill>
                <a:gsLst>
                  <a:gs pos="90000">
                    <a:srgbClr val="C00000"/>
                  </a:gs>
                  <a:gs pos="30000">
                    <a:srgbClr val="FF3300"/>
                  </a:gs>
                </a:gsLst>
                <a:lin ang="5400000" scaled="1"/>
              </a:gradFill>
            </a:endParaRPr>
          </a:p>
        </p:txBody>
      </p:sp>
    </p:spTree>
    <p:extLst>
      <p:ext uri="{BB962C8B-B14F-4D97-AF65-F5344CB8AC3E}">
        <p14:creationId xmlns:p14="http://schemas.microsoft.com/office/powerpoint/2010/main" val="30809106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16667E-6 -7.40741E-7 L 0.14519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37" fill="hold" nodeType="withEffect">
                                  <p:stCondLst>
                                    <p:cond delay="175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par>
                                <p:cTn id="16" presetID="42" presetClass="entr" presetSubtype="0" fill="hold" grpId="0" nodeType="withEffect">
                                  <p:stCondLst>
                                    <p:cond delay="2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anim calcmode="lin" valueType="num">
                                      <p:cBhvr>
                                        <p:cTn id="19" dur="750" fill="hold"/>
                                        <p:tgtEl>
                                          <p:spTgt spid="8"/>
                                        </p:tgtEl>
                                        <p:attrNameLst>
                                          <p:attrName>ppt_x</p:attrName>
                                        </p:attrNameLst>
                                      </p:cBhvr>
                                      <p:tavLst>
                                        <p:tav tm="0">
                                          <p:val>
                                            <p:strVal val="#ppt_x"/>
                                          </p:val>
                                        </p:tav>
                                        <p:tav tm="100000">
                                          <p:val>
                                            <p:strVal val="#ppt_x"/>
                                          </p:val>
                                        </p:tav>
                                      </p:tavLst>
                                    </p:anim>
                                    <p:anim calcmode="lin" valueType="num">
                                      <p:cBhvr>
                                        <p:cTn id="20" dur="75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3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anim calcmode="lin" valueType="num">
                                      <p:cBhvr>
                                        <p:cTn id="24" dur="750" fill="hold"/>
                                        <p:tgtEl>
                                          <p:spTgt spid="9"/>
                                        </p:tgtEl>
                                        <p:attrNameLst>
                                          <p:attrName>ppt_x</p:attrName>
                                        </p:attrNameLst>
                                      </p:cBhvr>
                                      <p:tavLst>
                                        <p:tav tm="0">
                                          <p:val>
                                            <p:strVal val="#ppt_x"/>
                                          </p:val>
                                        </p:tav>
                                        <p:tav tm="100000">
                                          <p:val>
                                            <p:strVal val="#ppt_x"/>
                                          </p:val>
                                        </p:tav>
                                      </p:tavLst>
                                    </p:anim>
                                    <p:anim calcmode="lin" valueType="num">
                                      <p:cBhvr>
                                        <p:cTn id="25" dur="75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4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8" grpId="0"/>
      <p:bldP spid="9"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方正清刻本悦宋简体" panose="02000000000000000000" pitchFamily="2" charset="-122"/>
                <a:ea typeface="方正清刻本悦宋简体" panose="02000000000000000000" pitchFamily="2" charset="-122"/>
              </a:rPr>
              <a:t>第一部分</a:t>
            </a:r>
          </a:p>
        </p:txBody>
      </p:sp>
      <p:sp>
        <p:nvSpPr>
          <p:cNvPr id="13" name="文本框 12"/>
          <p:cNvSpPr txBox="1"/>
          <p:nvPr/>
        </p:nvSpPr>
        <p:spPr>
          <a:xfrm>
            <a:off x="1367511" y="4035734"/>
            <a:ext cx="9466053" cy="830997"/>
          </a:xfrm>
          <a:prstGeom prst="rect">
            <a:avLst/>
          </a:prstGeom>
          <a:noFill/>
        </p:spPr>
        <p:txBody>
          <a:bodyPr wrap="none" rtlCol="0">
            <a:spAutoFit/>
          </a:bodyPr>
          <a:lstStyle/>
          <a:p>
            <a:pPr algn="ct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864327735"/>
      </p:ext>
    </p:extLst>
  </p:cSld>
  <p:clrMapOvr>
    <a:masterClrMapping/>
  </p:clrMapOvr>
  <mc:AlternateContent xmlns:mc="http://schemas.openxmlformats.org/markup-compatibility/2006">
    <mc:Choice xmlns:p14="http://schemas.microsoft.com/office/powerpoint/2010/main" Requires="p14">
      <p:transition spd="slow" p14:dur="15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660207" y="3320096"/>
            <a:ext cx="3062513" cy="1585733"/>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CE1"/>
                </a:solidFill>
                <a:latin typeface="微软雅黑" panose="020B0503020204020204" pitchFamily="34" charset="-122"/>
                <a:ea typeface="微软雅黑" panose="020B0503020204020204" pitchFamily="34" charset="-122"/>
              </a:rPr>
              <a:t>党的十八届六中全会上，习近平总书记对全面从严治党工作提出了明确要求</a:t>
            </a:r>
          </a:p>
        </p:txBody>
      </p:sp>
      <p:sp>
        <p:nvSpPr>
          <p:cNvPr id="6" name="矩形: 圆角 5"/>
          <p:cNvSpPr/>
          <p:nvPr/>
        </p:nvSpPr>
        <p:spPr>
          <a:xfrm>
            <a:off x="1660207" y="1756230"/>
            <a:ext cx="9718993" cy="133123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2211747" y="1396230"/>
            <a:ext cx="8615911" cy="720000"/>
          </a:xfrm>
          <a:prstGeom prst="roundRect">
            <a:avLst>
              <a:gd name="adj" fmla="val 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贵在执行，重在落实，开创党的建设新的伟大工程新局面</a:t>
            </a:r>
            <a:endParaRPr lang="zh-CN" altLang="en-US" sz="2000" dirty="0">
              <a:solidFill>
                <a:srgbClr val="FFFCE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60207" y="287664"/>
            <a:ext cx="6364243"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1927043" y="2225438"/>
            <a:ext cx="9152936" cy="646331"/>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规矩齐全并不会自成方圆。制度的力量只有在执行中方能显现，制度的效果只有在实践中才能检验。严肃党内政治生活，加强党内监督，要制度行于先，更要落实随其后。</a:t>
            </a:r>
          </a:p>
        </p:txBody>
      </p:sp>
      <p:sp>
        <p:nvSpPr>
          <p:cNvPr id="11" name="箭头: V 形 10"/>
          <p:cNvSpPr/>
          <p:nvPr/>
        </p:nvSpPr>
        <p:spPr>
          <a:xfrm>
            <a:off x="4925920" y="3984043"/>
            <a:ext cx="319314" cy="264703"/>
          </a:xfrm>
          <a:prstGeom prst="chevron">
            <a:avLst>
              <a:gd name="adj" fmla="val 69191"/>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圆角 11"/>
          <p:cNvSpPr/>
          <p:nvPr/>
        </p:nvSpPr>
        <p:spPr>
          <a:xfrm>
            <a:off x="5448434" y="3320096"/>
            <a:ext cx="5930765" cy="1585733"/>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FCE1"/>
                </a:solidFill>
                <a:latin typeface="微软雅黑" panose="020B0503020204020204" pitchFamily="34" charset="-122"/>
                <a:ea typeface="微软雅黑" panose="020B0503020204020204" pitchFamily="34" charset="-122"/>
              </a:rPr>
              <a:t>“加强和规范党内政治生活、加强党内监督是全党的共同任务，必须全党一起动手。各级党委（党组）要全面履行领导责任，着力解决突出问题，把加强和规范党内政治生活、加强党内监督各项任务落到实处。”</a:t>
            </a:r>
            <a:endParaRPr lang="zh-CN" altLang="en-US" b="1" dirty="0">
              <a:solidFill>
                <a:srgbClr val="FFFCE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9027692"/>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500"/>
                                  </p:stCondLst>
                                  <p:childTnLst>
                                    <p:animMotion origin="layout" path="M 4.58333E-6 -7.40741E-7 L 0.14518 -0.00023 " pathEditMode="relative" rAng="0" ptsTypes="AA">
                                      <p:cBhvr>
                                        <p:cTn id="9" dur="1000" spd="-100000" fill="hold"/>
                                        <p:tgtEl>
                                          <p:spTgt spid="2"/>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22" presetClass="entr" presetSubtype="1" fill="hold" grpId="0" nodeType="withEffect">
                                  <p:stCondLst>
                                    <p:cond delay="200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8" fill="hold" grpId="0" nodeType="withEffect">
                                  <p:stCondLst>
                                    <p:cond delay="2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10" presetClass="entr" presetSubtype="0" fill="hold" grpId="0" nodeType="withEffect">
                                  <p:stCondLst>
                                    <p:cond delay="27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22" presetClass="entr" presetSubtype="8" fill="hold" grpId="0" nodeType="withEffect">
                                  <p:stCondLst>
                                    <p:cond delay="325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5" grpId="0" animBg="1"/>
      <p:bldP spid="2" grpId="0"/>
      <p:bldP spid="2" grpId="1"/>
      <p:bldP spid="4" grpId="0"/>
      <p:bldP spid="11" grpId="0" animBg="1"/>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0207" y="287664"/>
            <a:ext cx="6364243"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
        <p:nvSpPr>
          <p:cNvPr id="5" name="矩形: 圆角 4"/>
          <p:cNvSpPr/>
          <p:nvPr/>
        </p:nvSpPr>
        <p:spPr>
          <a:xfrm>
            <a:off x="2313347" y="1396230"/>
            <a:ext cx="8615911" cy="720000"/>
          </a:xfrm>
          <a:prstGeom prst="roundRect">
            <a:avLst>
              <a:gd name="adj" fmla="val 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狠抓落实，就要学深学透、融会贯通，全面落实全会确定的各项任务</a:t>
            </a: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6" name="矩形 5"/>
          <p:cNvSpPr/>
          <p:nvPr/>
        </p:nvSpPr>
        <p:spPr>
          <a:xfrm>
            <a:off x="3336172" y="2411327"/>
            <a:ext cx="7339085" cy="1200329"/>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六中全会的召开，对于推进全面从严治党，解决党内存在的突出矛盾和问题，不断增强党自我净化、自我完善、自我革新、自我提高能力，意义重大。只有深刻认识领会全会的精神要义，才能在实践中坚定不移落实</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准则</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和</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条例</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的各项规定</a:t>
            </a:r>
          </a:p>
        </p:txBody>
      </p:sp>
      <p:sp>
        <p:nvSpPr>
          <p:cNvPr id="7" name="矩形 6"/>
          <p:cNvSpPr/>
          <p:nvPr/>
        </p:nvSpPr>
        <p:spPr>
          <a:xfrm>
            <a:off x="3294744" y="4139597"/>
            <a:ext cx="7380513"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习近平总书记在全会上发表的重要讲话，深刻阐明全面从严治党的重大意义，深入回答管党治党的一系列重大理论和现实问题。只有深入学习才能准确掌握行动的纲领、实践的遵循。</a:t>
            </a:r>
          </a:p>
        </p:txBody>
      </p:sp>
      <p:sp>
        <p:nvSpPr>
          <p:cNvPr id="8" name="矩形: 圆角 7"/>
          <p:cNvSpPr/>
          <p:nvPr/>
        </p:nvSpPr>
        <p:spPr>
          <a:xfrm>
            <a:off x="2670630" y="2316984"/>
            <a:ext cx="8258628" cy="1389016"/>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670630" y="3906754"/>
            <a:ext cx="8258627" cy="1389016"/>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2313347" y="2651492"/>
            <a:ext cx="720000" cy="720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01</a:t>
            </a:r>
            <a:endParaRPr lang="zh-CN" altLang="en-US" sz="2000" dirty="0">
              <a:solidFill>
                <a:srgbClr val="FFFCE1"/>
              </a:solidFill>
              <a:latin typeface="Impact" panose="020B0806030902050204" pitchFamily="34" charset="0"/>
            </a:endParaRPr>
          </a:p>
        </p:txBody>
      </p:sp>
      <p:sp>
        <p:nvSpPr>
          <p:cNvPr id="13" name="矩形: 圆角 12"/>
          <p:cNvSpPr/>
          <p:nvPr/>
        </p:nvSpPr>
        <p:spPr>
          <a:xfrm>
            <a:off x="2313347" y="4241262"/>
            <a:ext cx="720000" cy="720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02</a:t>
            </a:r>
            <a:endParaRPr lang="zh-CN" altLang="en-US" sz="2000" dirty="0">
              <a:solidFill>
                <a:srgbClr val="FFFCE1"/>
              </a:solidFill>
              <a:latin typeface="Impact" panose="020B0806030902050204" pitchFamily="34" charset="0"/>
            </a:endParaRPr>
          </a:p>
        </p:txBody>
      </p:sp>
    </p:spTree>
    <p:extLst>
      <p:ext uri="{BB962C8B-B14F-4D97-AF65-F5344CB8AC3E}">
        <p14:creationId xmlns:p14="http://schemas.microsoft.com/office/powerpoint/2010/main" val="7260593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500"/>
                                  </p:stCondLst>
                                  <p:childTnLst>
                                    <p:animMotion origin="layout" path="M 4.58333E-6 -7.40741E-7 L 0.14518 -0.00023 " pathEditMode="relative" rAng="0" ptsTypes="AA">
                                      <p:cBhvr>
                                        <p:cTn id="9" dur="1000" spd="-100000" fill="hold"/>
                                        <p:tgtEl>
                                          <p:spTgt spid="4"/>
                                        </p:tgtEl>
                                        <p:attrNameLst>
                                          <p:attrName>ppt_x</p:attrName>
                                          <p:attrName>ppt_y</p:attrName>
                                        </p:attrNameLst>
                                      </p:cBhvr>
                                      <p:rCtr x="7253" y="-23"/>
                                    </p:animMotion>
                                  </p:childTnLst>
                                </p:cTn>
                              </p:par>
                              <p:par>
                                <p:cTn id="10" presetID="42" presetClass="entr" presetSubtype="0"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8" decel="100000" fill="hold" grpId="0" nodeType="withEffect">
                                  <p:stCondLst>
                                    <p:cond delay="2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0-#ppt_w/2"/>
                                          </p:val>
                                        </p:tav>
                                        <p:tav tm="100000">
                                          <p:val>
                                            <p:strVal val="#ppt_x"/>
                                          </p:val>
                                        </p:tav>
                                      </p:tavLst>
                                    </p:anim>
                                    <p:anim calcmode="lin" valueType="num">
                                      <p:cBhvr additive="base">
                                        <p:cTn id="18" dur="10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0-#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3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1000"/>
                                        <p:tgtEl>
                                          <p:spTgt spid="6"/>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p:bldP spid="7" grpId="0"/>
      <p:bldP spid="8" grpId="0" animBg="1"/>
      <p:bldP spid="10" grpId="0" animBg="1"/>
      <p:bldP spid="11" grpId="0" animBg="1"/>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0207" y="287664"/>
            <a:ext cx="6364243"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
        <p:nvSpPr>
          <p:cNvPr id="5" name="矩形: 圆角 4"/>
          <p:cNvSpPr/>
          <p:nvPr/>
        </p:nvSpPr>
        <p:spPr>
          <a:xfrm>
            <a:off x="2313347" y="1396229"/>
            <a:ext cx="8615911" cy="920753"/>
          </a:xfrm>
          <a:prstGeom prst="roundRect">
            <a:avLst>
              <a:gd name="adj" fmla="val 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狠抓落实，就要以上率下、以身作则，突出领导干部特别是高级干部这个“关键少数”和“关键少数中的关键少数”</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6" name="矩形 5"/>
          <p:cNvSpPr/>
          <p:nvPr/>
        </p:nvSpPr>
        <p:spPr>
          <a:xfrm>
            <a:off x="3239760" y="2680038"/>
            <a:ext cx="7339085"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贯彻落实</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准则</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和</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条例</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，要始终盯住领导干部特别是高级干部，发现问题及时提醒、批评、纠正、处理。不掩盖问题、护短遮丑，不大事化小、小事化了。</a:t>
            </a:r>
          </a:p>
        </p:txBody>
      </p:sp>
      <p:sp>
        <p:nvSpPr>
          <p:cNvPr id="7" name="矩形 6"/>
          <p:cNvSpPr/>
          <p:nvPr/>
        </p:nvSpPr>
        <p:spPr>
          <a:xfrm>
            <a:off x="3239760" y="4188101"/>
            <a:ext cx="7380513"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各级领导干部特别是高级干部，更要清醒认识自己岗位的特殊重要性，树立和增强自律意识、标杆意识、表率意识，以对党的绝对忠诚以上率下、以身作则，带头营造良好的党内政治生态。</a:t>
            </a:r>
          </a:p>
        </p:txBody>
      </p:sp>
      <p:sp>
        <p:nvSpPr>
          <p:cNvPr id="8" name="矩形: 圆角 7"/>
          <p:cNvSpPr/>
          <p:nvPr/>
        </p:nvSpPr>
        <p:spPr>
          <a:xfrm>
            <a:off x="2590800" y="2511703"/>
            <a:ext cx="8338459"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590800" y="4019766"/>
            <a:ext cx="8338458"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2313347" y="2842341"/>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01</a:t>
            </a:r>
            <a:endParaRPr lang="zh-CN" altLang="en-US" sz="2000" dirty="0">
              <a:solidFill>
                <a:srgbClr val="FFFCE1"/>
              </a:solidFill>
              <a:latin typeface="Impact" panose="020B0806030902050204" pitchFamily="34" charset="0"/>
            </a:endParaRPr>
          </a:p>
        </p:txBody>
      </p:sp>
      <p:sp>
        <p:nvSpPr>
          <p:cNvPr id="13" name="矩形: 圆角 12"/>
          <p:cNvSpPr/>
          <p:nvPr/>
        </p:nvSpPr>
        <p:spPr>
          <a:xfrm>
            <a:off x="2313348" y="4354274"/>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02</a:t>
            </a:r>
            <a:endParaRPr lang="zh-CN" altLang="en-US" sz="2000" dirty="0">
              <a:solidFill>
                <a:srgbClr val="FFFCE1"/>
              </a:solidFill>
              <a:latin typeface="Impact" panose="020B0806030902050204" pitchFamily="34" charset="0"/>
            </a:endParaRPr>
          </a:p>
        </p:txBody>
      </p:sp>
    </p:spTree>
    <p:extLst>
      <p:ext uri="{BB962C8B-B14F-4D97-AF65-F5344CB8AC3E}">
        <p14:creationId xmlns:p14="http://schemas.microsoft.com/office/powerpoint/2010/main" val="1176963373"/>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500"/>
                                  </p:stCondLst>
                                  <p:childTnLst>
                                    <p:animMotion origin="layout" path="M 4.58333E-6 -7.40741E-7 L 0.14518 -0.00023 " pathEditMode="relative" rAng="0" ptsTypes="AA">
                                      <p:cBhvr>
                                        <p:cTn id="9" dur="1000" spd="-100000" fill="hold"/>
                                        <p:tgtEl>
                                          <p:spTgt spid="4"/>
                                        </p:tgtEl>
                                        <p:attrNameLst>
                                          <p:attrName>ppt_x</p:attrName>
                                          <p:attrName>ppt_y</p:attrName>
                                        </p:attrNameLst>
                                      </p:cBhvr>
                                      <p:rCtr x="7253" y="-23"/>
                                    </p:animMotion>
                                  </p:childTnLst>
                                </p:cTn>
                              </p:par>
                              <p:par>
                                <p:cTn id="10" presetID="42" presetClass="entr" presetSubtype="0"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8" decel="100000" fill="hold" grpId="0" nodeType="withEffect">
                                  <p:stCondLst>
                                    <p:cond delay="2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0-#ppt_w/2"/>
                                          </p:val>
                                        </p:tav>
                                        <p:tav tm="100000">
                                          <p:val>
                                            <p:strVal val="#ppt_x"/>
                                          </p:val>
                                        </p:tav>
                                      </p:tavLst>
                                    </p:anim>
                                    <p:anim calcmode="lin" valueType="num">
                                      <p:cBhvr additive="base">
                                        <p:cTn id="18" dur="10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0-#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3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1000"/>
                                        <p:tgtEl>
                                          <p:spTgt spid="6"/>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p:bldP spid="7" grpId="0"/>
      <p:bldP spid="8" grpId="0" animBg="1"/>
      <p:bldP spid="10" grpId="0" animBg="1"/>
      <p:bldP spid="11"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0207" y="287664"/>
            <a:ext cx="6364243"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
        <p:nvSpPr>
          <p:cNvPr id="5" name="矩形: 圆角 4"/>
          <p:cNvSpPr/>
          <p:nvPr/>
        </p:nvSpPr>
        <p:spPr>
          <a:xfrm>
            <a:off x="2313347" y="1396229"/>
            <a:ext cx="8615911" cy="920753"/>
          </a:xfrm>
          <a:prstGeom prst="roundRect">
            <a:avLst>
              <a:gd name="adj" fmla="val 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CE1"/>
                </a:solidFill>
                <a:latin typeface="微软雅黑" panose="020B0503020204020204" pitchFamily="34" charset="-122"/>
                <a:ea typeface="微软雅黑" panose="020B0503020204020204" pitchFamily="34" charset="-122"/>
              </a:rPr>
              <a:t>狠抓落实，就要以上率下、以身作则，突出领导干部特别是高级干部这个“关键少数”和“关键少数中的关键少数”</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6" name="矩形 5"/>
          <p:cNvSpPr/>
          <p:nvPr/>
        </p:nvSpPr>
        <p:spPr>
          <a:xfrm>
            <a:off x="3239760" y="2680038"/>
            <a:ext cx="7339085"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贯彻落实</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准则</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和</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条例</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，要始终盯住领导干部特别是高级干部，发现问题及时提醒、批评、纠正、处理。不掩盖问题、护短遮丑，不大事化小、小事化了。</a:t>
            </a:r>
          </a:p>
        </p:txBody>
      </p:sp>
      <p:sp>
        <p:nvSpPr>
          <p:cNvPr id="7" name="矩形 6"/>
          <p:cNvSpPr/>
          <p:nvPr/>
        </p:nvSpPr>
        <p:spPr>
          <a:xfrm>
            <a:off x="3239760" y="4188101"/>
            <a:ext cx="7380513" cy="923330"/>
          </a:xfrm>
          <a:prstGeom prst="rect">
            <a:avLst/>
          </a:prstGeom>
        </p:spPr>
        <p:txBody>
          <a:bodyPr wrap="square">
            <a:spAutoFit/>
          </a:bodyPr>
          <a:lstStyle/>
          <a:p>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各级领导干部特别是高级干部，更要清醒认识自己岗位的特殊重要性，树立和增强自律意识、标杆意识、表率意识，以对党的绝对忠诚以上率下、以身作则，带头营造良好的党内政治生态。</a:t>
            </a:r>
          </a:p>
        </p:txBody>
      </p:sp>
      <p:sp>
        <p:nvSpPr>
          <p:cNvPr id="8" name="矩形: 圆角 7"/>
          <p:cNvSpPr/>
          <p:nvPr/>
        </p:nvSpPr>
        <p:spPr>
          <a:xfrm>
            <a:off x="2590800" y="2511703"/>
            <a:ext cx="8338459"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590800" y="4019766"/>
            <a:ext cx="8338458"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2313347" y="2842341"/>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01</a:t>
            </a:r>
            <a:endParaRPr lang="zh-CN" altLang="en-US" sz="2000" dirty="0">
              <a:solidFill>
                <a:srgbClr val="FFFCE1"/>
              </a:solidFill>
              <a:latin typeface="Impact" panose="020B0806030902050204" pitchFamily="34" charset="0"/>
            </a:endParaRPr>
          </a:p>
        </p:txBody>
      </p:sp>
      <p:sp>
        <p:nvSpPr>
          <p:cNvPr id="13" name="矩形: 圆角 12"/>
          <p:cNvSpPr/>
          <p:nvPr/>
        </p:nvSpPr>
        <p:spPr>
          <a:xfrm>
            <a:off x="2313348" y="4354274"/>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02</a:t>
            </a:r>
            <a:endParaRPr lang="zh-CN" altLang="en-US" sz="2000" dirty="0">
              <a:solidFill>
                <a:srgbClr val="FFFCE1"/>
              </a:solidFill>
              <a:latin typeface="Impact" panose="020B0806030902050204" pitchFamily="34" charset="0"/>
            </a:endParaRPr>
          </a:p>
        </p:txBody>
      </p:sp>
    </p:spTree>
    <p:extLst>
      <p:ext uri="{BB962C8B-B14F-4D97-AF65-F5344CB8AC3E}">
        <p14:creationId xmlns:p14="http://schemas.microsoft.com/office/powerpoint/2010/main" val="1252476019"/>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500"/>
                                  </p:stCondLst>
                                  <p:childTnLst>
                                    <p:animMotion origin="layout" path="M 4.58333E-6 -7.40741E-7 L 0.14518 -0.00023 " pathEditMode="relative" rAng="0" ptsTypes="AA">
                                      <p:cBhvr>
                                        <p:cTn id="9" dur="1000" spd="-100000" fill="hold"/>
                                        <p:tgtEl>
                                          <p:spTgt spid="4"/>
                                        </p:tgtEl>
                                        <p:attrNameLst>
                                          <p:attrName>ppt_x</p:attrName>
                                          <p:attrName>ppt_y</p:attrName>
                                        </p:attrNameLst>
                                      </p:cBhvr>
                                      <p:rCtr x="7253" y="-23"/>
                                    </p:animMotion>
                                  </p:childTnLst>
                                </p:cTn>
                              </p:par>
                              <p:par>
                                <p:cTn id="10" presetID="42" presetClass="entr" presetSubtype="0"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8" decel="100000" fill="hold" grpId="0" nodeType="withEffect">
                                  <p:stCondLst>
                                    <p:cond delay="2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0-#ppt_w/2"/>
                                          </p:val>
                                        </p:tav>
                                        <p:tav tm="100000">
                                          <p:val>
                                            <p:strVal val="#ppt_x"/>
                                          </p:val>
                                        </p:tav>
                                      </p:tavLst>
                                    </p:anim>
                                    <p:anim calcmode="lin" valueType="num">
                                      <p:cBhvr additive="base">
                                        <p:cTn id="18" dur="10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0-#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3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1000"/>
                                        <p:tgtEl>
                                          <p:spTgt spid="6"/>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p:bldP spid="7" grpId="0"/>
      <p:bldP spid="8" grpId="0" animBg="1"/>
      <p:bldP spid="10" grpId="0" animBg="1"/>
      <p:bldP spid="11" grpId="0" animBg="1"/>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0207" y="287664"/>
            <a:ext cx="6364243"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认真学习贯彻</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endPar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sp>
        <p:nvSpPr>
          <p:cNvPr id="5" name="矩形: 圆角 4"/>
          <p:cNvSpPr/>
          <p:nvPr/>
        </p:nvSpPr>
        <p:spPr>
          <a:xfrm>
            <a:off x="2313347" y="1396229"/>
            <a:ext cx="8615911" cy="792000"/>
          </a:xfrm>
          <a:prstGeom prst="roundRect">
            <a:avLst>
              <a:gd name="adj" fmla="val 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狠抓落实，就要坚持思想建党和制度治党相结合</a:t>
            </a:r>
            <a:endParaRPr lang="zh-CN" altLang="en-US" sz="3600" b="1" dirty="0">
              <a:solidFill>
                <a:srgbClr val="FFFCE1"/>
              </a:solidFill>
              <a:latin typeface="微软雅黑" panose="020B0503020204020204" pitchFamily="34" charset="-122"/>
              <a:ea typeface="微软雅黑" panose="020B0503020204020204" pitchFamily="34" charset="-122"/>
            </a:endParaRPr>
          </a:p>
        </p:txBody>
      </p:sp>
      <p:sp>
        <p:nvSpPr>
          <p:cNvPr id="6" name="矩形 5"/>
          <p:cNvSpPr/>
          <p:nvPr/>
        </p:nvSpPr>
        <p:spPr>
          <a:xfrm>
            <a:off x="3166800" y="2726204"/>
            <a:ext cx="7339085" cy="830997"/>
          </a:xfrm>
          <a:prstGeom prst="rect">
            <a:avLst/>
          </a:prstGeom>
          <a:noFill/>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严肃党内政治生活，只有抓好思想教育这个根本，才能教育党员、干部筑牢信仰之基、补足精神之钙、把稳思想之舵；只有抓好严明纪律这个关键，才能把纪律规矩立起来、严起来，切实扎紧织密制度的笼子；</a:t>
            </a:r>
          </a:p>
        </p:txBody>
      </p:sp>
      <p:sp>
        <p:nvSpPr>
          <p:cNvPr id="7" name="矩形 6"/>
          <p:cNvSpPr/>
          <p:nvPr/>
        </p:nvSpPr>
        <p:spPr>
          <a:xfrm>
            <a:off x="3166800" y="4103665"/>
            <a:ext cx="7380513" cy="1077218"/>
          </a:xfrm>
          <a:prstGeom prst="rect">
            <a:avLst/>
          </a:prstGeom>
          <a:noFill/>
        </p:spPr>
        <p:txBody>
          <a:bodyPr wrap="square">
            <a:spAutoFit/>
          </a:bodyPr>
          <a:lstStyle/>
          <a:p>
            <a:r>
              <a:rPr lang="zh-CN" altLang="en-US" sz="16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不断加强党内监督，各级党委要肩负起主体责任，强化管党治党的责任担当，把监督责任牢牢扛在肩上，敢抓敢管、勇于监督；纪委和党的工作部门要各司其职，充分履行监督执纪问责职责；充分发挥党员的民主监督作用，同时把党内监督与人民监督结合起来，共同推动全面从严治党不断走向深入。</a:t>
            </a:r>
          </a:p>
        </p:txBody>
      </p:sp>
      <p:sp>
        <p:nvSpPr>
          <p:cNvPr id="8" name="矩形: 圆角 7"/>
          <p:cNvSpPr/>
          <p:nvPr/>
        </p:nvSpPr>
        <p:spPr>
          <a:xfrm>
            <a:off x="2590800" y="2511703"/>
            <a:ext cx="8338459"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590800" y="4019766"/>
            <a:ext cx="8338458" cy="1260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2313347" y="2842341"/>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01</a:t>
            </a:r>
            <a:endParaRPr lang="zh-CN" altLang="en-US" sz="2000" dirty="0">
              <a:solidFill>
                <a:srgbClr val="FFFCE1"/>
              </a:solidFill>
              <a:latin typeface="Impact" panose="020B0806030902050204" pitchFamily="34" charset="0"/>
            </a:endParaRPr>
          </a:p>
        </p:txBody>
      </p:sp>
      <p:sp>
        <p:nvSpPr>
          <p:cNvPr id="13" name="矩形: 圆角 12"/>
          <p:cNvSpPr/>
          <p:nvPr/>
        </p:nvSpPr>
        <p:spPr>
          <a:xfrm>
            <a:off x="2313348" y="4354274"/>
            <a:ext cx="576000" cy="5760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rPr>
              <a:t>02</a:t>
            </a:r>
            <a:endParaRPr lang="zh-CN" altLang="en-US" sz="2000" dirty="0">
              <a:solidFill>
                <a:srgbClr val="FFFCE1"/>
              </a:solidFill>
              <a:latin typeface="Impact" panose="020B0806030902050204" pitchFamily="34" charset="0"/>
            </a:endParaRPr>
          </a:p>
        </p:txBody>
      </p:sp>
    </p:spTree>
    <p:extLst>
      <p:ext uri="{BB962C8B-B14F-4D97-AF65-F5344CB8AC3E}">
        <p14:creationId xmlns:p14="http://schemas.microsoft.com/office/powerpoint/2010/main" val="17221615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500"/>
                                  </p:stCondLst>
                                  <p:childTnLst>
                                    <p:animMotion origin="layout" path="M 4.58333E-6 -7.40741E-7 L 0.14518 -0.00023 " pathEditMode="relative" rAng="0" ptsTypes="AA">
                                      <p:cBhvr>
                                        <p:cTn id="9" dur="1000" spd="-100000" fill="hold"/>
                                        <p:tgtEl>
                                          <p:spTgt spid="4"/>
                                        </p:tgtEl>
                                        <p:attrNameLst>
                                          <p:attrName>ppt_x</p:attrName>
                                          <p:attrName>ppt_y</p:attrName>
                                        </p:attrNameLst>
                                      </p:cBhvr>
                                      <p:rCtr x="7253" y="-23"/>
                                    </p:animMotion>
                                  </p:childTnLst>
                                </p:cTn>
                              </p:par>
                              <p:par>
                                <p:cTn id="10" presetID="42" presetClass="entr" presetSubtype="0"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8" decel="100000" fill="hold" grpId="0" nodeType="withEffect">
                                  <p:stCondLst>
                                    <p:cond delay="2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0-#ppt_w/2"/>
                                          </p:val>
                                        </p:tav>
                                        <p:tav tm="100000">
                                          <p:val>
                                            <p:strVal val="#ppt_x"/>
                                          </p:val>
                                        </p:tav>
                                      </p:tavLst>
                                    </p:anim>
                                    <p:anim calcmode="lin" valueType="num">
                                      <p:cBhvr additive="base">
                                        <p:cTn id="18" dur="10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0-#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3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1000"/>
                                        <p:tgtEl>
                                          <p:spTgt spid="6"/>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p:bldP spid="7" grpId="0"/>
      <p:bldP spid="8" grpId="0" animBg="1"/>
      <p:bldP spid="10" grpId="0" animBg="1"/>
      <p:bldP spid="11" grpId="0" animBg="1"/>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860731" y="4241331"/>
            <a:ext cx="1461622"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gradFill>
                  <a:gsLst>
                    <a:gs pos="25000">
                      <a:srgbClr val="FF0000"/>
                    </a:gs>
                    <a:gs pos="75000">
                      <a:srgbClr val="C00000"/>
                    </a:gs>
                  </a:gsLst>
                  <a:lin ang="5400000" scaled="1"/>
                </a:gradFill>
                <a:latin typeface="方正清刻本悦宋简体" panose="02000000000000000000" pitchFamily="2" charset="-122"/>
                <a:ea typeface="方正清刻本悦宋简体" panose="02000000000000000000" pitchFamily="2" charset="-122"/>
              </a:rPr>
              <a:t>结语</a:t>
            </a:r>
          </a:p>
        </p:txBody>
      </p:sp>
      <p:sp>
        <p:nvSpPr>
          <p:cNvPr id="4" name="矩形 3"/>
          <p:cNvSpPr/>
          <p:nvPr/>
        </p:nvSpPr>
        <p:spPr>
          <a:xfrm>
            <a:off x="4391333" y="1783589"/>
            <a:ext cx="7065818" cy="3372142"/>
          </a:xfrm>
          <a:prstGeom prst="rect">
            <a:avLst/>
          </a:prstGeom>
        </p:spPr>
        <p:txBody>
          <a:bodyPr wrap="square">
            <a:spAutoFit/>
          </a:bodyPr>
          <a:lstStyle/>
          <a:p>
            <a:pPr>
              <a:lnSpc>
                <a:spcPct val="150000"/>
              </a:lnSpc>
            </a:pPr>
            <a:r>
              <a:rPr lang="zh-CN" altLang="en-US"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       面向未来，全党同志要认真学习领会、坚决贯彻落实党的十八届六中全会精神，进一步增强“四个意识”特别是核心意识、看齐意识，更加紧密地团结在以习近平同志为核心的党中央周围，更加坚定地维护以习近平同志为核心的党中央权威，更加自觉地在思想上政治上行动上同以习近平同志为核心的党中央保持高度一致，更加扎实地把党中央各项决策部署落到实处，以优异的成绩迎接党的十九大召开，以更加昂扬向上的姿态为实现“两个一百年”奋斗目标、实现中华民族伟大复兴的中国梦而不懈奋斗！ </a:t>
            </a:r>
            <a:endParaRPr lang="zh-CN" altLang="en-US" sz="20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endParaRPr>
          </a:p>
        </p:txBody>
      </p:sp>
      <p:grpSp>
        <p:nvGrpSpPr>
          <p:cNvPr id="7" name="组合 6"/>
          <p:cNvGrpSpPr/>
          <p:nvPr/>
        </p:nvGrpSpPr>
        <p:grpSpPr>
          <a:xfrm>
            <a:off x="1475542" y="1898151"/>
            <a:ext cx="2232000" cy="2232000"/>
            <a:chOff x="3851921" y="107991"/>
            <a:chExt cx="1792566" cy="1792567"/>
          </a:xfrm>
        </p:grpSpPr>
        <p:sp>
          <p:nvSpPr>
            <p:cNvPr id="9"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40335754"/>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10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42" presetClass="entr" presetSubtype="0" fill="hold" grpId="0" nodeType="withEffect">
                                  <p:stCondLst>
                                    <p:cond delay="1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iterate type="lt">
                                    <p:tmPct val="2000"/>
                                  </p:iterate>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liangxueyizuo3.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Lst>
          </a:blip>
          <a:stretch>
            <a:fillRect/>
          </a:stretch>
        </p:blipFill>
        <p:spPr>
          <a:xfrm>
            <a:off x="-2" y="0"/>
            <a:ext cx="12192002" cy="1511441"/>
          </a:xfrm>
          <a:prstGeom prst="rect">
            <a:avLst/>
          </a:prstGeom>
        </p:spPr>
      </p:pic>
      <p:sp>
        <p:nvSpPr>
          <p:cNvPr id="5" name="党"/>
          <p:cNvSpPr txBox="1"/>
          <p:nvPr/>
        </p:nvSpPr>
        <p:spPr>
          <a:xfrm>
            <a:off x="1526245" y="1469366"/>
            <a:ext cx="9130872" cy="2420278"/>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15000" i="0" dirty="0">
                <a:ln w="3175">
                  <a:noFill/>
                </a:ln>
                <a:blipFill dpi="0" rotWithShape="1">
                  <a:blip r:embed="rId5"/>
                  <a:srcRect/>
                  <a:stretch>
                    <a:fillRect/>
                  </a:stretch>
                </a:blipFill>
                <a:latin typeface="禹卫书法行书简体&#10;" panose="02000603000000000000" pitchFamily="2" charset="-122"/>
                <a:ea typeface="禹卫书法行书简体&#10;" panose="02000603000000000000" pitchFamily="2" charset="-122"/>
                <a:cs typeface="方正苏新诗柳楷简体-yolan" panose="02000000000000000000" pitchFamily="2" charset="-122"/>
              </a:rPr>
              <a:t>感谢聆听</a:t>
            </a:r>
            <a:endParaRPr lang="en-US" altLang="zh-CN" sz="15000" i="0" dirty="0">
              <a:ln w="3175">
                <a:noFill/>
              </a:ln>
              <a:blipFill dpi="0" rotWithShape="1">
                <a:blip r:embed="rId5"/>
                <a:srcRect/>
                <a:stretch>
                  <a:fillRect/>
                </a:stretch>
              </a:blipFill>
              <a:latin typeface="禹卫书法行书简体&#10;" panose="02000603000000000000" pitchFamily="2" charset="-122"/>
              <a:ea typeface="禹卫书法行书简体&#10;" panose="02000603000000000000" pitchFamily="2" charset="-122"/>
              <a:cs typeface="方正苏新诗柳楷简体-yolan" panose="02000000000000000000" pitchFamily="2" charset="-122"/>
            </a:endParaRPr>
          </a:p>
        </p:txBody>
      </p:sp>
      <p:grpSp>
        <p:nvGrpSpPr>
          <p:cNvPr id="2" name="组合 1"/>
          <p:cNvGrpSpPr/>
          <p:nvPr/>
        </p:nvGrpSpPr>
        <p:grpSpPr>
          <a:xfrm>
            <a:off x="-8620" y="3470596"/>
            <a:ext cx="12209243" cy="3387404"/>
            <a:chOff x="-8620" y="3470596"/>
            <a:chExt cx="12209243" cy="3387404"/>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826658"/>
              <a:ext cx="12191982" cy="2031341"/>
            </a:xfrm>
            <a:prstGeom prst="rect">
              <a:avLst/>
            </a:prstGeom>
          </p:spPr>
        </p:pic>
        <p:grpSp>
          <p:nvGrpSpPr>
            <p:cNvPr id="41" name="组合 40"/>
            <p:cNvGrpSpPr/>
            <p:nvPr/>
          </p:nvGrpSpPr>
          <p:grpSpPr>
            <a:xfrm>
              <a:off x="-8620" y="3470596"/>
              <a:ext cx="12209243" cy="3387404"/>
              <a:chOff x="-8620" y="2529529"/>
              <a:chExt cx="12209243" cy="4328472"/>
            </a:xfrm>
          </p:grpSpPr>
          <p:pic>
            <p:nvPicPr>
              <p:cNvPr id="24" name="Picture 15"/>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flipH="1">
                <a:off x="0" y="2529529"/>
                <a:ext cx="952500" cy="2958675"/>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486150" y="4556150"/>
                <a:ext cx="8705850" cy="1949198"/>
              </a:xfrm>
              <a:prstGeom prst="rect">
                <a:avLst/>
              </a:prstGeom>
            </p:spPr>
          </p:pic>
          <p:pic>
            <p:nvPicPr>
              <p:cNvPr id="8" name="图片 7"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t="49678" r="71511"/>
              <a:stretch/>
            </p:blipFill>
            <p:spPr>
              <a:xfrm>
                <a:off x="0" y="4052057"/>
                <a:ext cx="3886200" cy="2805944"/>
              </a:xfrm>
              <a:prstGeom prst="rect">
                <a:avLst/>
              </a:prstGeom>
            </p:spPr>
          </p:pic>
          <p:grpSp>
            <p:nvGrpSpPr>
              <p:cNvPr id="38" name="组合 37"/>
              <p:cNvGrpSpPr/>
              <p:nvPr/>
            </p:nvGrpSpPr>
            <p:grpSpPr>
              <a:xfrm flipV="1">
                <a:off x="-8620" y="5116605"/>
                <a:ext cx="12209243" cy="1741396"/>
                <a:chOff x="-8628" y="-2"/>
                <a:chExt cx="12200616" cy="1741398"/>
              </a:xfrm>
            </p:grpSpPr>
            <p:pic>
              <p:nvPicPr>
                <p:cNvPr id="39" name="图片 38"/>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flipV="1">
                  <a:off x="-13" y="-2"/>
                  <a:ext cx="12192001" cy="1741398"/>
                </a:xfrm>
                <a:prstGeom prst="rect">
                  <a:avLst/>
                </a:prstGeom>
              </p:spPr>
            </p:pic>
            <p:pic>
              <p:nvPicPr>
                <p:cNvPr id="40" name="图片 39"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l="56875" t="72408" b="8908"/>
                <a:stretch/>
              </p:blipFill>
              <p:spPr>
                <a:xfrm flipV="1">
                  <a:off x="-8628" y="0"/>
                  <a:ext cx="12191982" cy="1195952"/>
                </a:xfrm>
                <a:prstGeom prst="rect">
                  <a:avLst/>
                </a:prstGeom>
              </p:spPr>
            </p:pic>
          </p:grpSp>
        </p:grpSp>
      </p:grpSp>
      <p:pic>
        <p:nvPicPr>
          <p:cNvPr id="10" name="图片 9"/>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979745" y="5288057"/>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 descr="C:\Users\PC\Desktop\zqq\image3.png"/>
          <p:cNvPicPr>
            <a:picLocks noChangeAspect="1" noChangeArrowheads="1"/>
          </p:cNvPicPr>
          <p:nvPr/>
        </p:nvPicPr>
        <p:blipFill>
          <a:blip r:embed="rId14" cstate="print">
            <a:extLst>
              <a:ext uri="{28A0092B-C50C-407E-A947-70E740481C1C}">
                <a14:useLocalDpi xmlns:a14="http://schemas.microsoft.com/office/drawing/2010/main" val="0"/>
              </a:ext>
            </a:extLst>
          </a:blip>
          <a:srcRect l="4849" t="29688"/>
          <a:stretch>
            <a:fillRect/>
          </a:stretch>
        </p:blipFill>
        <p:spPr bwMode="auto">
          <a:xfrm>
            <a:off x="8439133" y="5000625"/>
            <a:ext cx="37528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15">
            <a:extLst>
              <a:ext uri="{BEBA8EAE-BF5A-486C-A8C5-ECC9F3942E4B}">
                <a14:imgProps xmlns:a14="http://schemas.microsoft.com/office/drawing/2010/main">
                  <a14:imgLayer r:embed="rId16">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939011" y="4826658"/>
            <a:ext cx="3252989" cy="2031342"/>
          </a:xfrm>
          <a:prstGeom prst="rect">
            <a:avLst/>
          </a:prstGeom>
        </p:spPr>
      </p:pic>
      <p:sp>
        <p:nvSpPr>
          <p:cNvPr id="18" name="党"/>
          <p:cNvSpPr txBox="1"/>
          <p:nvPr/>
        </p:nvSpPr>
        <p:spPr>
          <a:xfrm>
            <a:off x="3329206" y="4050449"/>
            <a:ext cx="5542212" cy="664541"/>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i="0" dirty="0">
                <a:ln w="3175">
                  <a:noFill/>
                </a:ln>
                <a:blipFill dpi="0" rotWithShape="1">
                  <a:blip r:embed="rId5"/>
                  <a:srcRect/>
                  <a:stretch>
                    <a:fillRect/>
                  </a:stretch>
                </a:blip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学习完毕</a:t>
            </a:r>
            <a:endParaRPr lang="en-US" altLang="zh-CN" sz="3600" i="0" dirty="0">
              <a:ln w="3175">
                <a:noFill/>
              </a:ln>
              <a:blipFill dpi="0" rotWithShape="1">
                <a:blip r:embed="rId5"/>
                <a:srcRect/>
                <a:stretch>
                  <a:fillRect/>
                </a:stretch>
              </a:blip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spTree>
    <p:extLst>
      <p:ext uri="{BB962C8B-B14F-4D97-AF65-F5344CB8AC3E}">
        <p14:creationId xmlns:p14="http://schemas.microsoft.com/office/powerpoint/2010/main" val="2621167492"/>
      </p:ext>
    </p:extLst>
  </p:cSld>
  <p:clrMapOvr>
    <a:masterClrMapping/>
  </p:clrMapOvr>
  <mc:AlternateContent xmlns:mc="http://schemas.openxmlformats.org/markup-compatibility/2006">
    <mc:Choice xmlns:p14="http://schemas.microsoft.com/office/powerpoint/2010/main" Requires="p14">
      <p:transition spd="slow" p14:dur="2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6" presetClass="emph" presetSubtype="0" decel="100000" fill="hold" nodeType="withEffect">
                                  <p:stCondLst>
                                    <p:cond delay="500"/>
                                  </p:stCondLst>
                                  <p:childTnLst>
                                    <p:animScale>
                                      <p:cBhvr>
                                        <p:cTn id="16" dur="3000" fill="hold"/>
                                        <p:tgtEl>
                                          <p:spTgt spid="10"/>
                                        </p:tgtEl>
                                      </p:cBhvr>
                                      <p:by x="200000" y="200000"/>
                                    </p:animScale>
                                  </p:childTnLst>
                                </p:cTn>
                              </p:par>
                              <p:par>
                                <p:cTn id="17" presetID="10" presetClass="entr" presetSubtype="0"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2" presetClass="entr" presetSubtype="4" fill="hold"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par>
                                <p:cTn id="24" presetID="23" presetClass="entr" presetSubtype="528" fill="hold" grpId="0" nodeType="withEffect">
                                  <p:stCondLst>
                                    <p:cond delay="1500"/>
                                  </p:stCondLst>
                                  <p:iterate type="lt">
                                    <p:tmPct val="25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 calcmode="lin" valueType="num">
                                      <p:cBhvr>
                                        <p:cTn id="28" dur="1000" fill="hold"/>
                                        <p:tgtEl>
                                          <p:spTgt spid="5"/>
                                        </p:tgtEl>
                                        <p:attrNameLst>
                                          <p:attrName>ppt_x</p:attrName>
                                        </p:attrNameLst>
                                      </p:cBhvr>
                                      <p:tavLst>
                                        <p:tav tm="0">
                                          <p:val>
                                            <p:fltVal val="0.5"/>
                                          </p:val>
                                        </p:tav>
                                        <p:tav tm="100000">
                                          <p:val>
                                            <p:strVal val="#ppt_x"/>
                                          </p:val>
                                        </p:tav>
                                      </p:tavLst>
                                    </p:anim>
                                    <p:anim calcmode="lin" valueType="num">
                                      <p:cBhvr>
                                        <p:cTn id="29" dur="1000" fill="hold"/>
                                        <p:tgtEl>
                                          <p:spTgt spid="5"/>
                                        </p:tgtEl>
                                        <p:attrNameLst>
                                          <p:attrName>ppt_y</p:attrName>
                                        </p:attrNameLst>
                                      </p:cBhvr>
                                      <p:tavLst>
                                        <p:tav tm="0">
                                          <p:val>
                                            <p:fltVal val="0.5"/>
                                          </p:val>
                                        </p:tav>
                                        <p:tav tm="100000">
                                          <p:val>
                                            <p:strVal val="#ppt_y"/>
                                          </p:val>
                                        </p:tav>
                                      </p:tavLst>
                                    </p:anim>
                                  </p:childTnLst>
                                </p:cTn>
                              </p:par>
                              <p:par>
                                <p:cTn id="30" presetID="16" presetClass="entr" presetSubtype="21" fill="hold" grpId="0" nodeType="withEffect">
                                  <p:stCondLst>
                                    <p:cond delay="250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1000"/>
                                        <p:tgtEl>
                                          <p:spTgt spid="18"/>
                                        </p:tgtEl>
                                      </p:cBhvr>
                                    </p:animEffect>
                                  </p:childTnLst>
                                </p:cTn>
                              </p:par>
                              <p:par>
                                <p:cTn id="33" presetID="47"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的修改背景</a:t>
            </a:r>
          </a:p>
        </p:txBody>
      </p:sp>
      <p:sp>
        <p:nvSpPr>
          <p:cNvPr id="5" name="矩形 4"/>
          <p:cNvSpPr/>
          <p:nvPr/>
        </p:nvSpPr>
        <p:spPr>
          <a:xfrm>
            <a:off x="2776073" y="1319013"/>
            <a:ext cx="6647974" cy="523220"/>
          </a:xfrm>
          <a:prstGeom prst="rect">
            <a:avLst/>
          </a:prstGeom>
        </p:spPr>
        <p:txBody>
          <a:bodyPr wrap="none">
            <a:spAutoFit/>
          </a:bodyPr>
          <a:lstStyle/>
          <a:p>
            <a:pPr algn="ctr"/>
            <a:r>
              <a:rPr lang="en-US" altLang="zh-CN"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中国共产党党内监督条例</a:t>
            </a:r>
            <a:r>
              <a:rPr lang="en-US" altLang="zh-CN"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sz="28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的修订背景</a:t>
            </a:r>
          </a:p>
        </p:txBody>
      </p:sp>
      <p:grpSp>
        <p:nvGrpSpPr>
          <p:cNvPr id="15" name="组合 14"/>
          <p:cNvGrpSpPr/>
          <p:nvPr/>
        </p:nvGrpSpPr>
        <p:grpSpPr>
          <a:xfrm>
            <a:off x="1515067" y="2007034"/>
            <a:ext cx="9265636" cy="1385454"/>
            <a:chOff x="1790292" y="2182276"/>
            <a:chExt cx="9265636" cy="1385454"/>
          </a:xfrm>
        </p:grpSpPr>
        <p:sp>
          <p:nvSpPr>
            <p:cNvPr id="12" name="矩形: 圆角 11"/>
            <p:cNvSpPr/>
            <p:nvPr/>
          </p:nvSpPr>
          <p:spPr>
            <a:xfrm>
              <a:off x="2258292" y="2182276"/>
              <a:ext cx="8797636" cy="1385454"/>
            </a:xfrm>
            <a:prstGeom prst="roundRect">
              <a:avLst>
                <a:gd name="adj" fmla="val 15000"/>
              </a:avLst>
            </a:prstGeom>
            <a:gradFill>
              <a:gsLst>
                <a:gs pos="75000">
                  <a:srgbClr val="C00000"/>
                </a:gs>
                <a:gs pos="25000">
                  <a:srgbClr val="FF0000"/>
                </a:gs>
              </a:gsLst>
              <a:lin ang="27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90292" y="2413338"/>
              <a:ext cx="936000" cy="936000"/>
              <a:chOff x="1790292" y="2413338"/>
              <a:chExt cx="936000" cy="936000"/>
            </a:xfrm>
          </p:grpSpPr>
          <p:sp>
            <p:nvSpPr>
              <p:cNvPr id="7" name="矩形: 圆角 6"/>
              <p:cNvSpPr/>
              <p:nvPr/>
            </p:nvSpPr>
            <p:spPr>
              <a:xfrm>
                <a:off x="1790292" y="2413338"/>
                <a:ext cx="936000" cy="936000"/>
              </a:xfrm>
              <a:prstGeom prst="roundRect">
                <a:avLst>
                  <a:gd name="adj" fmla="val 50000"/>
                </a:avLst>
              </a:prstGeom>
              <a:gradFill>
                <a:gsLst>
                  <a:gs pos="90000">
                    <a:srgbClr val="C00000"/>
                  </a:gs>
                  <a:gs pos="30000">
                    <a:srgbClr val="FF3300"/>
                  </a:gs>
                </a:gsLst>
                <a:lin ang="5400000" scaled="1"/>
              </a:gradFill>
              <a:ln w="254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
              <p:cNvSpPr>
                <a:spLocks/>
              </p:cNvSpPr>
              <p:nvPr/>
            </p:nvSpPr>
            <p:spPr bwMode="auto">
              <a:xfrm>
                <a:off x="1973591" y="2607541"/>
                <a:ext cx="576000" cy="50400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7EAD7"/>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1515067" y="3614023"/>
            <a:ext cx="9265636" cy="1385454"/>
            <a:chOff x="1790292" y="3789265"/>
            <a:chExt cx="9265636" cy="1385454"/>
          </a:xfrm>
        </p:grpSpPr>
        <p:sp>
          <p:nvSpPr>
            <p:cNvPr id="14" name="矩形: 圆角 13"/>
            <p:cNvSpPr/>
            <p:nvPr/>
          </p:nvSpPr>
          <p:spPr>
            <a:xfrm>
              <a:off x="2258292" y="3789265"/>
              <a:ext cx="8797636" cy="1385454"/>
            </a:xfrm>
            <a:prstGeom prst="roundRect">
              <a:avLst>
                <a:gd name="adj" fmla="val 19000"/>
              </a:avLst>
            </a:prstGeom>
            <a:gradFill>
              <a:gsLst>
                <a:gs pos="75000">
                  <a:srgbClr val="C00000"/>
                </a:gs>
                <a:gs pos="25000">
                  <a:srgbClr val="FF0000"/>
                </a:gs>
              </a:gsLst>
              <a:lin ang="27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790292" y="4013992"/>
              <a:ext cx="936000" cy="936000"/>
              <a:chOff x="1790292" y="4013992"/>
              <a:chExt cx="936000" cy="936000"/>
            </a:xfrm>
          </p:grpSpPr>
          <p:sp>
            <p:nvSpPr>
              <p:cNvPr id="8" name="矩形: 圆角 7"/>
              <p:cNvSpPr/>
              <p:nvPr/>
            </p:nvSpPr>
            <p:spPr>
              <a:xfrm>
                <a:off x="1790292" y="4013992"/>
                <a:ext cx="936000" cy="936000"/>
              </a:xfrm>
              <a:prstGeom prst="roundRect">
                <a:avLst>
                  <a:gd name="adj" fmla="val 50000"/>
                </a:avLst>
              </a:prstGeom>
              <a:gradFill>
                <a:gsLst>
                  <a:gs pos="90000">
                    <a:srgbClr val="C00000"/>
                  </a:gs>
                  <a:gs pos="30000">
                    <a:srgbClr val="FF3300"/>
                  </a:gs>
                </a:gsLst>
                <a:lin ang="5400000" scaled="1"/>
              </a:gradFill>
              <a:ln w="25400">
                <a:solidFill>
                  <a:srgbClr val="F7EA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9"/>
              <p:cNvSpPr>
                <a:spLocks/>
              </p:cNvSpPr>
              <p:nvPr/>
            </p:nvSpPr>
            <p:spPr bwMode="auto">
              <a:xfrm>
                <a:off x="1973591" y="4229992"/>
                <a:ext cx="576000" cy="50400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7EAD7"/>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矩形 1"/>
          <p:cNvSpPr/>
          <p:nvPr/>
        </p:nvSpPr>
        <p:spPr>
          <a:xfrm>
            <a:off x="2735768" y="2238096"/>
            <a:ext cx="7726280" cy="923330"/>
          </a:xfrm>
          <a:prstGeom prst="rect">
            <a:avLst/>
          </a:prstGeom>
        </p:spPr>
        <p:txBody>
          <a:bodyPr wrap="square">
            <a:spAutoFit/>
          </a:bodyPr>
          <a:lstStyle/>
          <a:p>
            <a:r>
              <a:rPr lang="en-US" altLang="zh-CN" dirty="0">
                <a:solidFill>
                  <a:srgbClr val="FFFCE1"/>
                </a:solidFill>
                <a:latin typeface="微软雅黑" panose="020B0503020204020204" pitchFamily="34" charset="-122"/>
                <a:ea typeface="微软雅黑" panose="020B0503020204020204" pitchFamily="34" charset="-122"/>
              </a:rPr>
              <a:t>《</a:t>
            </a:r>
            <a:r>
              <a:rPr lang="zh-CN" altLang="en-US" dirty="0">
                <a:solidFill>
                  <a:srgbClr val="FFFCE1"/>
                </a:solidFill>
                <a:latin typeface="微软雅黑" panose="020B0503020204020204" pitchFamily="34" charset="-122"/>
                <a:ea typeface="微软雅黑" panose="020B0503020204020204" pitchFamily="34" charset="-122"/>
              </a:rPr>
              <a:t>中国共产党党内监督条例（试行）</a:t>
            </a:r>
            <a:r>
              <a:rPr lang="en-US" altLang="zh-CN" dirty="0">
                <a:solidFill>
                  <a:srgbClr val="FFFCE1"/>
                </a:solidFill>
                <a:latin typeface="微软雅黑" panose="020B0503020204020204" pitchFamily="34" charset="-122"/>
                <a:ea typeface="微软雅黑" panose="020B0503020204020204" pitchFamily="34" charset="-122"/>
              </a:rPr>
              <a:t>》</a:t>
            </a:r>
            <a:r>
              <a:rPr lang="zh-CN" altLang="en-US" dirty="0">
                <a:solidFill>
                  <a:srgbClr val="FFFCE1"/>
                </a:solidFill>
                <a:latin typeface="微软雅黑" panose="020B0503020204020204" pitchFamily="34" charset="-122"/>
                <a:ea typeface="微软雅黑" panose="020B0503020204020204" pitchFamily="34" charset="-122"/>
              </a:rPr>
              <a:t>自</a:t>
            </a:r>
            <a:r>
              <a:rPr lang="en-US" altLang="zh-CN" dirty="0">
                <a:solidFill>
                  <a:srgbClr val="FFFCE1"/>
                </a:solidFill>
                <a:latin typeface="微软雅黑" panose="020B0503020204020204" pitchFamily="34" charset="-122"/>
                <a:ea typeface="微软雅黑" panose="020B0503020204020204" pitchFamily="34" charset="-122"/>
              </a:rPr>
              <a:t>2003</a:t>
            </a:r>
            <a:r>
              <a:rPr lang="zh-CN" altLang="en-US" dirty="0">
                <a:solidFill>
                  <a:srgbClr val="FFFCE1"/>
                </a:solidFill>
                <a:latin typeface="微软雅黑" panose="020B0503020204020204" pitchFamily="34" charset="-122"/>
                <a:ea typeface="微软雅黑" panose="020B0503020204020204" pitchFamily="34" charset="-122"/>
              </a:rPr>
              <a:t>年</a:t>
            </a:r>
            <a:r>
              <a:rPr lang="en-US" altLang="zh-CN" dirty="0">
                <a:solidFill>
                  <a:srgbClr val="FFFCE1"/>
                </a:solidFill>
                <a:latin typeface="微软雅黑" panose="020B0503020204020204" pitchFamily="34" charset="-122"/>
                <a:ea typeface="微软雅黑" panose="020B0503020204020204" pitchFamily="34" charset="-122"/>
              </a:rPr>
              <a:t>12</a:t>
            </a:r>
            <a:r>
              <a:rPr lang="zh-CN" altLang="en-US" dirty="0">
                <a:solidFill>
                  <a:srgbClr val="FFFCE1"/>
                </a:solidFill>
                <a:latin typeface="微软雅黑" panose="020B0503020204020204" pitchFamily="34" charset="-122"/>
                <a:ea typeface="微软雅黑" panose="020B0503020204020204" pitchFamily="34" charset="-122"/>
              </a:rPr>
              <a:t>月</a:t>
            </a:r>
            <a:r>
              <a:rPr lang="en-US" altLang="zh-CN" dirty="0">
                <a:solidFill>
                  <a:srgbClr val="FFFCE1"/>
                </a:solidFill>
                <a:latin typeface="微软雅黑" panose="020B0503020204020204" pitchFamily="34" charset="-122"/>
                <a:ea typeface="微软雅黑" panose="020B0503020204020204" pitchFamily="34" charset="-122"/>
              </a:rPr>
              <a:t>31</a:t>
            </a:r>
            <a:r>
              <a:rPr lang="zh-CN" altLang="en-US" dirty="0">
                <a:solidFill>
                  <a:srgbClr val="FFFCE1"/>
                </a:solidFill>
                <a:latin typeface="微软雅黑" panose="020B0503020204020204" pitchFamily="34" charset="-122"/>
                <a:ea typeface="微软雅黑" panose="020B0503020204020204" pitchFamily="34" charset="-122"/>
              </a:rPr>
              <a:t>日颁布施行以来，对加强党内监督、维护党的团结统一发挥了积极作用。同时，随着形势任务发展变化，条例与新实践新要求不相适应的问题显现出来。</a:t>
            </a:r>
            <a:endParaRPr lang="en-US" altLang="zh-CN" dirty="0">
              <a:solidFill>
                <a:srgbClr val="FFFCE1"/>
              </a:solidFill>
              <a:latin typeface="微软雅黑" panose="020B0503020204020204" pitchFamily="34" charset="-122"/>
              <a:ea typeface="微软雅黑" panose="020B0503020204020204" pitchFamily="34" charset="-122"/>
            </a:endParaRPr>
          </a:p>
        </p:txBody>
      </p:sp>
      <p:sp>
        <p:nvSpPr>
          <p:cNvPr id="4" name="矩形 3"/>
          <p:cNvSpPr/>
          <p:nvPr/>
        </p:nvSpPr>
        <p:spPr>
          <a:xfrm>
            <a:off x="2735767" y="3845085"/>
            <a:ext cx="7726281" cy="923330"/>
          </a:xfrm>
          <a:prstGeom prst="rect">
            <a:avLst/>
          </a:prstGeom>
        </p:spPr>
        <p:txBody>
          <a:bodyPr wrap="square">
            <a:spAutoFit/>
          </a:bodyPr>
          <a:lstStyle/>
          <a:p>
            <a:r>
              <a:rPr lang="zh-CN" altLang="en-US" dirty="0">
                <a:solidFill>
                  <a:srgbClr val="FFFCE1"/>
                </a:solidFill>
                <a:latin typeface="微软雅黑" panose="020B0503020204020204" pitchFamily="34" charset="-122"/>
                <a:ea typeface="微软雅黑" panose="020B0503020204020204" pitchFamily="34" charset="-122"/>
              </a:rPr>
              <a:t>形势发展需要我们对条例进行修订，围绕责任设计制度、围绕制度构建体系，强化上级党组织对下级党组织和领导干部的监督，做到责任清晰、主体明确，制度管用、行之有效。</a:t>
            </a:r>
            <a:endParaRPr lang="zh-CN" altLang="en-US" dirty="0">
              <a:solidFill>
                <a:srgbClr val="FFFCE1"/>
              </a:solidFill>
            </a:endParaRPr>
          </a:p>
        </p:txBody>
      </p:sp>
    </p:spTree>
    <p:extLst>
      <p:ext uri="{BB962C8B-B14F-4D97-AF65-F5344CB8AC3E}">
        <p14:creationId xmlns:p14="http://schemas.microsoft.com/office/powerpoint/2010/main" val="37580521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5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3"/>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2" presetClass="entr" presetSubtype="8" decel="100000" fill="hold" nodeType="withEffect">
                                  <p:stCondLst>
                                    <p:cond delay="1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0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18" presetClass="entr" presetSubtype="6" fill="hold" grpId="0" nodeType="withEffect">
                                  <p:stCondLst>
                                    <p:cond delay="3000"/>
                                  </p:stCondLst>
                                  <p:childTnLst>
                                    <p:set>
                                      <p:cBhvr>
                                        <p:cTn id="22" dur="1" fill="hold">
                                          <p:stCondLst>
                                            <p:cond delay="0"/>
                                          </p:stCondLst>
                                        </p:cTn>
                                        <p:tgtEl>
                                          <p:spTgt spid="2"/>
                                        </p:tgtEl>
                                        <p:attrNameLst>
                                          <p:attrName>style.visibility</p:attrName>
                                        </p:attrNameLst>
                                      </p:cBhvr>
                                      <p:to>
                                        <p:strVal val="visible"/>
                                      </p:to>
                                    </p:set>
                                    <p:animEffect transition="in" filter="strips(downRight)">
                                      <p:cBhvr>
                                        <p:cTn id="23" dur="1000"/>
                                        <p:tgtEl>
                                          <p:spTgt spid="2"/>
                                        </p:tgtEl>
                                      </p:cBhvr>
                                    </p:animEffect>
                                  </p:childTnLst>
                                </p:cTn>
                              </p:par>
                              <p:par>
                                <p:cTn id="24" presetID="18" presetClass="entr" presetSubtype="6" fill="hold" grpId="0" nodeType="withEffect">
                                  <p:stCondLst>
                                    <p:cond delay="325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的修订原则</a:t>
            </a:r>
          </a:p>
        </p:txBody>
      </p:sp>
      <p:sp>
        <p:nvSpPr>
          <p:cNvPr id="4" name="矩形 3"/>
          <p:cNvSpPr/>
          <p:nvPr/>
        </p:nvSpPr>
        <p:spPr>
          <a:xfrm>
            <a:off x="3207868" y="3106266"/>
            <a:ext cx="2644786" cy="369332"/>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以党章为根本依据</a:t>
            </a:r>
          </a:p>
        </p:txBody>
      </p:sp>
      <p:sp>
        <p:nvSpPr>
          <p:cNvPr id="5" name="矩形: 圆角 4"/>
          <p:cNvSpPr/>
          <p:nvPr/>
        </p:nvSpPr>
        <p:spPr>
          <a:xfrm>
            <a:off x="1826004" y="1391284"/>
            <a:ext cx="8566222" cy="702879"/>
          </a:xfrm>
          <a:prstGeom prst="roundRect">
            <a:avLst>
              <a:gd name="adj" fmla="val 23653"/>
            </a:avLst>
          </a:prstGeom>
          <a:gradFill>
            <a:gsLst>
              <a:gs pos="90000">
                <a:srgbClr val="C00000"/>
              </a:gs>
              <a:gs pos="30000">
                <a:srgbClr val="FF0000"/>
              </a:gs>
            </a:gsLst>
            <a:lin ang="54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pitchFamily="34" charset="-122"/>
                <a:ea typeface="微软雅黑" panose="020B0503020204020204" pitchFamily="34" charset="-122"/>
              </a:rPr>
              <a:t>修订原则</a:t>
            </a: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7" name="矩形 6"/>
          <p:cNvSpPr/>
          <p:nvPr/>
        </p:nvSpPr>
        <p:spPr>
          <a:xfrm>
            <a:off x="2259163" y="2226748"/>
            <a:ext cx="7678057" cy="400110"/>
          </a:xfrm>
          <a:prstGeom prst="rect">
            <a:avLst/>
          </a:prstGeom>
        </p:spPr>
        <p:txBody>
          <a:bodyPr wrap="square">
            <a:spAutoFit/>
          </a:bodyPr>
          <a:lstStyle/>
          <a:p>
            <a:pPr algn="ctr"/>
            <a:r>
              <a:rPr lang="zh-CN" altLang="en-US" sz="20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继承和发扬党的优良传统和宝贵经验，突出全面从严治党这个主题</a:t>
            </a:r>
          </a:p>
        </p:txBody>
      </p:sp>
      <p:sp>
        <p:nvSpPr>
          <p:cNvPr id="20" name="矩形 19"/>
          <p:cNvSpPr/>
          <p:nvPr/>
        </p:nvSpPr>
        <p:spPr>
          <a:xfrm>
            <a:off x="7713728" y="2829267"/>
            <a:ext cx="2678498" cy="923330"/>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问题导向，聚焦党内政治生活和党内监督存在的薄弱环节</a:t>
            </a:r>
          </a:p>
        </p:txBody>
      </p:sp>
      <p:sp>
        <p:nvSpPr>
          <p:cNvPr id="21" name="矩形 20"/>
          <p:cNvSpPr/>
          <p:nvPr/>
        </p:nvSpPr>
        <p:spPr>
          <a:xfrm>
            <a:off x="3207868" y="4036581"/>
            <a:ext cx="7184358" cy="923330"/>
          </a:xfrm>
          <a:prstGeom prst="rect">
            <a:avLst/>
          </a:prstGeom>
        </p:spPr>
        <p:txBody>
          <a:bodyPr wrap="square">
            <a:spAutoFit/>
          </a:bodyPr>
          <a:lstStyle/>
          <a:p>
            <a:r>
              <a:rPr lang="zh-CN" altLang="en-US"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坚持</a:t>
            </a:r>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统筹协调，加强顶层设计和系统谋划，着力处理好新准则、新条例和老准则、老条例以及其他党内法规的关系，做到既一脉相承又与时俱进。</a:t>
            </a:r>
          </a:p>
        </p:txBody>
      </p:sp>
      <p:sp>
        <p:nvSpPr>
          <p:cNvPr id="22" name="矩形: 圆角 21"/>
          <p:cNvSpPr/>
          <p:nvPr/>
        </p:nvSpPr>
        <p:spPr>
          <a:xfrm>
            <a:off x="1826004" y="2829268"/>
            <a:ext cx="1269695" cy="933874"/>
          </a:xfrm>
          <a:prstGeom prst="round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坚持</a:t>
            </a:r>
            <a:endParaRPr lang="zh-CN" altLang="en-US" sz="2400" b="1">
              <a:solidFill>
                <a:srgbClr val="FFFCE1"/>
              </a:solidFill>
            </a:endParaRPr>
          </a:p>
        </p:txBody>
      </p:sp>
      <p:sp>
        <p:nvSpPr>
          <p:cNvPr id="24" name="矩形: 圆角 23"/>
          <p:cNvSpPr/>
          <p:nvPr/>
        </p:nvSpPr>
        <p:spPr>
          <a:xfrm>
            <a:off x="6236742" y="2829267"/>
            <a:ext cx="1269695" cy="933874"/>
          </a:xfrm>
          <a:prstGeom prst="round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坚持</a:t>
            </a:r>
            <a:endParaRPr lang="zh-CN" altLang="en-US" sz="2400" b="1">
              <a:solidFill>
                <a:srgbClr val="FFFCE1"/>
              </a:solidFill>
            </a:endParaRPr>
          </a:p>
        </p:txBody>
      </p:sp>
      <p:sp>
        <p:nvSpPr>
          <p:cNvPr id="25" name="矩形: 圆角 24"/>
          <p:cNvSpPr/>
          <p:nvPr/>
        </p:nvSpPr>
        <p:spPr>
          <a:xfrm>
            <a:off x="1826004" y="4001502"/>
            <a:ext cx="1269695" cy="933874"/>
          </a:xfrm>
          <a:prstGeom prst="round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pitchFamily="34" charset="-122"/>
                <a:ea typeface="微软雅黑" panose="020B0503020204020204" pitchFamily="34" charset="-122"/>
              </a:rPr>
              <a:t>坚持</a:t>
            </a:r>
            <a:endParaRPr lang="zh-CN" altLang="en-US" sz="2400" b="1">
              <a:solidFill>
                <a:srgbClr val="FFFCE1"/>
              </a:solidFill>
            </a:endParaRPr>
          </a:p>
        </p:txBody>
      </p:sp>
    </p:spTree>
    <p:extLst>
      <p:ext uri="{BB962C8B-B14F-4D97-AF65-F5344CB8AC3E}">
        <p14:creationId xmlns:p14="http://schemas.microsoft.com/office/powerpoint/2010/main" val="1691706409"/>
      </p:ext>
    </p:extLst>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3"/>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53" presetClass="entr" presetSubtype="16" fill="hold" grpId="0" nodeType="withEffect">
                                  <p:stCondLst>
                                    <p:cond delay="1500"/>
                                  </p:stCondLst>
                                  <p:iterate type="lt">
                                    <p:tmPct val="5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2500"/>
                                  </p:stCondLst>
                                  <p:childTnLst>
                                    <p:set>
                                      <p:cBhvr>
                                        <p:cTn id="19" dur="1" fill="hold">
                                          <p:stCondLst>
                                            <p:cond delay="0"/>
                                          </p:stCondLst>
                                        </p:cTn>
                                        <p:tgtEl>
                                          <p:spTgt spid="22"/>
                                        </p:tgtEl>
                                        <p:attrNameLst>
                                          <p:attrName>style.visibility</p:attrName>
                                        </p:attrNameLst>
                                      </p:cBhvr>
                                      <p:to>
                                        <p:strVal val="visible"/>
                                      </p:to>
                                    </p:set>
                                    <p:anim calcmode="lin" valueType="num">
                                      <p:cBhvr>
                                        <p:cTn id="20" dur="750" fill="hold"/>
                                        <p:tgtEl>
                                          <p:spTgt spid="22"/>
                                        </p:tgtEl>
                                        <p:attrNameLst>
                                          <p:attrName>ppt_w</p:attrName>
                                        </p:attrNameLst>
                                      </p:cBhvr>
                                      <p:tavLst>
                                        <p:tav tm="0">
                                          <p:val>
                                            <p:fltVal val="0"/>
                                          </p:val>
                                        </p:tav>
                                        <p:tav tm="100000">
                                          <p:val>
                                            <p:strVal val="#ppt_w"/>
                                          </p:val>
                                        </p:tav>
                                      </p:tavLst>
                                    </p:anim>
                                    <p:anim calcmode="lin" valueType="num">
                                      <p:cBhvr>
                                        <p:cTn id="21" dur="750" fill="hold"/>
                                        <p:tgtEl>
                                          <p:spTgt spid="22"/>
                                        </p:tgtEl>
                                        <p:attrNameLst>
                                          <p:attrName>ppt_h</p:attrName>
                                        </p:attrNameLst>
                                      </p:cBhvr>
                                      <p:tavLst>
                                        <p:tav tm="0">
                                          <p:val>
                                            <p:fltVal val="0"/>
                                          </p:val>
                                        </p:tav>
                                        <p:tav tm="100000">
                                          <p:val>
                                            <p:strVal val="#ppt_h"/>
                                          </p:val>
                                        </p:tav>
                                      </p:tavLst>
                                    </p:anim>
                                    <p:animEffect transition="in" filter="fade">
                                      <p:cBhvr>
                                        <p:cTn id="22" dur="750"/>
                                        <p:tgtEl>
                                          <p:spTgt spid="22"/>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750" fill="hold"/>
                                        <p:tgtEl>
                                          <p:spTgt spid="25"/>
                                        </p:tgtEl>
                                        <p:attrNameLst>
                                          <p:attrName>ppt_w</p:attrName>
                                        </p:attrNameLst>
                                      </p:cBhvr>
                                      <p:tavLst>
                                        <p:tav tm="0">
                                          <p:val>
                                            <p:fltVal val="0"/>
                                          </p:val>
                                        </p:tav>
                                        <p:tav tm="100000">
                                          <p:val>
                                            <p:strVal val="#ppt_w"/>
                                          </p:val>
                                        </p:tav>
                                      </p:tavLst>
                                    </p:anim>
                                    <p:anim calcmode="lin" valueType="num">
                                      <p:cBhvr>
                                        <p:cTn id="26" dur="750" fill="hold"/>
                                        <p:tgtEl>
                                          <p:spTgt spid="25"/>
                                        </p:tgtEl>
                                        <p:attrNameLst>
                                          <p:attrName>ppt_h</p:attrName>
                                        </p:attrNameLst>
                                      </p:cBhvr>
                                      <p:tavLst>
                                        <p:tav tm="0">
                                          <p:val>
                                            <p:fltVal val="0"/>
                                          </p:val>
                                        </p:tav>
                                        <p:tav tm="100000">
                                          <p:val>
                                            <p:strVal val="#ppt_h"/>
                                          </p:val>
                                        </p:tav>
                                      </p:tavLst>
                                    </p:anim>
                                    <p:animEffect transition="in" filter="fade">
                                      <p:cBhvr>
                                        <p:cTn id="27" dur="750"/>
                                        <p:tgtEl>
                                          <p:spTgt spid="25"/>
                                        </p:tgtEl>
                                      </p:cBhvr>
                                    </p:animEffect>
                                  </p:childTnLst>
                                </p:cTn>
                              </p:par>
                              <p:par>
                                <p:cTn id="28" presetID="53" presetClass="entr" presetSubtype="16" fill="hold" grpId="0" nodeType="withEffect">
                                  <p:stCondLst>
                                    <p:cond delay="2500"/>
                                  </p:stCondLst>
                                  <p:childTnLst>
                                    <p:set>
                                      <p:cBhvr>
                                        <p:cTn id="29" dur="1" fill="hold">
                                          <p:stCondLst>
                                            <p:cond delay="0"/>
                                          </p:stCondLst>
                                        </p:cTn>
                                        <p:tgtEl>
                                          <p:spTgt spid="24"/>
                                        </p:tgtEl>
                                        <p:attrNameLst>
                                          <p:attrName>style.visibility</p:attrName>
                                        </p:attrNameLst>
                                      </p:cBhvr>
                                      <p:to>
                                        <p:strVal val="visible"/>
                                      </p:to>
                                    </p:set>
                                    <p:anim calcmode="lin" valueType="num">
                                      <p:cBhvr>
                                        <p:cTn id="30" dur="750" fill="hold"/>
                                        <p:tgtEl>
                                          <p:spTgt spid="24"/>
                                        </p:tgtEl>
                                        <p:attrNameLst>
                                          <p:attrName>ppt_w</p:attrName>
                                        </p:attrNameLst>
                                      </p:cBhvr>
                                      <p:tavLst>
                                        <p:tav tm="0">
                                          <p:val>
                                            <p:fltVal val="0"/>
                                          </p:val>
                                        </p:tav>
                                        <p:tav tm="100000">
                                          <p:val>
                                            <p:strVal val="#ppt_w"/>
                                          </p:val>
                                        </p:tav>
                                      </p:tavLst>
                                    </p:anim>
                                    <p:anim calcmode="lin" valueType="num">
                                      <p:cBhvr>
                                        <p:cTn id="31" dur="750" fill="hold"/>
                                        <p:tgtEl>
                                          <p:spTgt spid="24"/>
                                        </p:tgtEl>
                                        <p:attrNameLst>
                                          <p:attrName>ppt_h</p:attrName>
                                        </p:attrNameLst>
                                      </p:cBhvr>
                                      <p:tavLst>
                                        <p:tav tm="0">
                                          <p:val>
                                            <p:fltVal val="0"/>
                                          </p:val>
                                        </p:tav>
                                        <p:tav tm="100000">
                                          <p:val>
                                            <p:strVal val="#ppt_h"/>
                                          </p:val>
                                        </p:tav>
                                      </p:tavLst>
                                    </p:anim>
                                    <p:animEffect transition="in" filter="fade">
                                      <p:cBhvr>
                                        <p:cTn id="32" dur="750"/>
                                        <p:tgtEl>
                                          <p:spTgt spid="24"/>
                                        </p:tgtEl>
                                      </p:cBhvr>
                                    </p:animEffect>
                                  </p:childTnLst>
                                </p:cTn>
                              </p:par>
                              <p:par>
                                <p:cTn id="33" presetID="12" presetClass="entr" presetSubtype="4" fill="hold" grpId="0" nodeType="withEffect">
                                  <p:stCondLst>
                                    <p:cond delay="325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p:tgtEl>
                                          <p:spTgt spid="4"/>
                                        </p:tgtEl>
                                        <p:attrNameLst>
                                          <p:attrName>ppt_y</p:attrName>
                                        </p:attrNameLst>
                                      </p:cBhvr>
                                      <p:tavLst>
                                        <p:tav tm="0">
                                          <p:val>
                                            <p:strVal val="#ppt_y+#ppt_h*1.125000"/>
                                          </p:val>
                                        </p:tav>
                                        <p:tav tm="100000">
                                          <p:val>
                                            <p:strVal val="#ppt_y"/>
                                          </p:val>
                                        </p:tav>
                                      </p:tavLst>
                                    </p:anim>
                                    <p:animEffect transition="in" filter="wipe(up)">
                                      <p:cBhvr>
                                        <p:cTn id="36" dur="1000"/>
                                        <p:tgtEl>
                                          <p:spTgt spid="4"/>
                                        </p:tgtEl>
                                      </p:cBhvr>
                                    </p:animEffect>
                                  </p:childTnLst>
                                </p:cTn>
                              </p:par>
                              <p:par>
                                <p:cTn id="37" presetID="12" presetClass="entr" presetSubtype="4" fill="hold" grpId="0" nodeType="withEffect">
                                  <p:stCondLst>
                                    <p:cond delay="325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1000"/>
                                        <p:tgtEl>
                                          <p:spTgt spid="20"/>
                                        </p:tgtEl>
                                        <p:attrNameLst>
                                          <p:attrName>ppt_y</p:attrName>
                                        </p:attrNameLst>
                                      </p:cBhvr>
                                      <p:tavLst>
                                        <p:tav tm="0">
                                          <p:val>
                                            <p:strVal val="#ppt_y+#ppt_h*1.125000"/>
                                          </p:val>
                                        </p:tav>
                                        <p:tav tm="100000">
                                          <p:val>
                                            <p:strVal val="#ppt_y"/>
                                          </p:val>
                                        </p:tav>
                                      </p:tavLst>
                                    </p:anim>
                                    <p:animEffect transition="in" filter="wipe(up)">
                                      <p:cBhvr>
                                        <p:cTn id="40" dur="1000"/>
                                        <p:tgtEl>
                                          <p:spTgt spid="20"/>
                                        </p:tgtEl>
                                      </p:cBhvr>
                                    </p:animEffect>
                                  </p:childTnLst>
                                </p:cTn>
                              </p:par>
                              <p:par>
                                <p:cTn id="41" presetID="12" presetClass="entr" presetSubtype="4" fill="hold" grpId="0" nodeType="withEffect">
                                  <p:stCondLst>
                                    <p:cond delay="325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1000"/>
                                        <p:tgtEl>
                                          <p:spTgt spid="21"/>
                                        </p:tgtEl>
                                        <p:attrNameLst>
                                          <p:attrName>ppt_y</p:attrName>
                                        </p:attrNameLst>
                                      </p:cBhvr>
                                      <p:tavLst>
                                        <p:tav tm="0">
                                          <p:val>
                                            <p:strVal val="#ppt_y+#ppt_h*1.125000"/>
                                          </p:val>
                                        </p:tav>
                                        <p:tav tm="100000">
                                          <p:val>
                                            <p:strVal val="#ppt_y"/>
                                          </p:val>
                                        </p:tav>
                                      </p:tavLst>
                                    </p:anim>
                                    <p:animEffect transition="in" filter="wipe(up)">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animBg="1"/>
      <p:bldP spid="7" grpId="0"/>
      <p:bldP spid="20" grpId="0"/>
      <p:bldP spid="21" grpId="0"/>
      <p:bldP spid="22"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方正清刻本悦宋简体" panose="02000000000000000000" pitchFamily="2" charset="-122"/>
                <a:ea typeface="方正清刻本悦宋简体" panose="02000000000000000000" pitchFamily="2" charset="-122"/>
              </a:rPr>
              <a:t>第二部分</a:t>
            </a:r>
          </a:p>
        </p:txBody>
      </p:sp>
      <p:sp>
        <p:nvSpPr>
          <p:cNvPr id="13" name="文本框 12"/>
          <p:cNvSpPr txBox="1"/>
          <p:nvPr/>
        </p:nvSpPr>
        <p:spPr>
          <a:xfrm>
            <a:off x="1676890" y="4035734"/>
            <a:ext cx="8847294" cy="830997"/>
          </a:xfrm>
          <a:prstGeom prst="rect">
            <a:avLst/>
          </a:prstGeom>
          <a:noFill/>
        </p:spPr>
        <p:txBody>
          <a:bodyPr wrap="none" rtlCol="0">
            <a:spAutoFit/>
          </a:bodyPr>
          <a:lstStyle/>
          <a:p>
            <a:pPr algn="ct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48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的重要意义</a:t>
            </a:r>
          </a:p>
        </p:txBody>
      </p:sp>
    </p:spTree>
    <p:extLst>
      <p:ext uri="{BB962C8B-B14F-4D97-AF65-F5344CB8AC3E}">
        <p14:creationId xmlns:p14="http://schemas.microsoft.com/office/powerpoint/2010/main" val="2316796267"/>
      </p:ext>
    </p:extLst>
  </p:cSld>
  <p:clrMapOvr>
    <a:masterClrMapping/>
  </p:clrMapOvr>
  <mc:AlternateContent xmlns:mc="http://schemas.openxmlformats.org/markup-compatibility/2006">
    <mc:Choice xmlns:p14="http://schemas.microsoft.com/office/powerpoint/2010/main" Requires="p14">
      <p:transition spd="slow" p14:dur="15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2343150" y="2022164"/>
            <a:ext cx="7505700" cy="2740647"/>
          </a:xfrm>
          <a:prstGeom prst="roundRect">
            <a:avLst>
              <a:gd name="adj" fmla="val 4550"/>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515067" y="287664"/>
            <a:ext cx="5952270" cy="584775"/>
          </a:xfrm>
          <a:prstGeom prst="rect">
            <a:avLst/>
          </a:prstGeom>
          <a:noFill/>
        </p:spPr>
        <p:txBody>
          <a:bodyPr wrap="none" rtlCol="0">
            <a:spAutoFit/>
          </a:bodyPr>
          <a:lstStyle/>
          <a:p>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准则</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和</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条例</a:t>
            </a:r>
            <a:r>
              <a:rPr lang="en-US" altLang="zh-CN"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a:t>
            </a:r>
            <a:r>
              <a:rPr lang="zh-CN" altLang="en-US" sz="32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的重要意义</a:t>
            </a:r>
          </a:p>
        </p:txBody>
      </p:sp>
      <p:sp>
        <p:nvSpPr>
          <p:cNvPr id="6" name="矩形 5"/>
          <p:cNvSpPr/>
          <p:nvPr/>
        </p:nvSpPr>
        <p:spPr>
          <a:xfrm>
            <a:off x="3234350" y="2704319"/>
            <a:ext cx="6096000" cy="1754326"/>
          </a:xfrm>
          <a:prstGeom prst="rect">
            <a:avLst/>
          </a:prstGeom>
        </p:spPr>
        <p:txBody>
          <a:bodyPr>
            <a:spAutoFit/>
          </a:bodyPr>
          <a:lstStyle/>
          <a:p>
            <a:r>
              <a:rPr lang="zh-CN" altLang="en-US" dirty="0">
                <a:gradFill>
                  <a:gsLst>
                    <a:gs pos="75000">
                      <a:srgbClr val="C00000"/>
                    </a:gs>
                    <a:gs pos="25000">
                      <a:srgbClr val="FF0000"/>
                    </a:gs>
                  </a:gsLst>
                  <a:lin ang="5400000" scaled="1"/>
                </a:gradFill>
                <a:latin typeface="微软雅黑" panose="020B0503020204020204" pitchFamily="34" charset="-122"/>
                <a:ea typeface="微软雅黑" panose="020B0503020204020204" pitchFamily="34" charset="-122"/>
              </a:rPr>
              <a:t>几年来，党的十八届三中、四中、五中全会相继就全面深化改革、全面依法治国、全面建成小康社会进行了专题研究，这次六中全会再以制定修订两个文件稿为重点专题研究全面从严治党，“四个全面”战略布局就都分别通过一次中央全会进行了研究和部署。这是党中央根据“四个全面”战略布局对全会议题的一个整体设计。</a:t>
            </a:r>
          </a:p>
        </p:txBody>
      </p:sp>
      <p:sp>
        <p:nvSpPr>
          <p:cNvPr id="20" name="矩形: 圆角 19"/>
          <p:cNvSpPr/>
          <p:nvPr/>
        </p:nvSpPr>
        <p:spPr>
          <a:xfrm>
            <a:off x="3260306" y="1644174"/>
            <a:ext cx="5671388" cy="755980"/>
          </a:xfrm>
          <a:prstGeom prst="roundRect">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pitchFamily="34" charset="-122"/>
                <a:ea typeface="微软雅黑" panose="020B0503020204020204" pitchFamily="34" charset="-122"/>
              </a:rPr>
              <a:t>这是完善“四个全面”战略布局的需要</a:t>
            </a:r>
            <a:endParaRPr lang="zh-CN" altLang="en-US" sz="2000" b="1" dirty="0">
              <a:solidFill>
                <a:srgbClr val="FFFCE1"/>
              </a:solidFill>
              <a:latin typeface="微软雅黑" panose="020B0503020204020204" pitchFamily="34" charset="-122"/>
              <a:ea typeface="微软雅黑" panose="020B0503020204020204" pitchFamily="34" charset="-122"/>
            </a:endParaRPr>
          </a:p>
        </p:txBody>
      </p:sp>
      <p:sp>
        <p:nvSpPr>
          <p:cNvPr id="24" name="矩形: 圆角 23"/>
          <p:cNvSpPr/>
          <p:nvPr/>
        </p:nvSpPr>
        <p:spPr>
          <a:xfrm>
            <a:off x="1995850" y="3019788"/>
            <a:ext cx="720000" cy="720000"/>
          </a:xfrm>
          <a:prstGeom prst="roundRect">
            <a:avLst>
              <a:gd name="adj" fmla="val 50000"/>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01</a:t>
            </a:r>
            <a:endParaRPr lang="zh-CN" altLang="en-US" sz="2000" dirty="0">
              <a:solidFill>
                <a:srgbClr val="FFFCE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23830136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6.25E-7 -7.40741E-7 L 0.14518 -0.00023 " pathEditMode="relative" rAng="0" ptsTypes="AA">
                                      <p:cBhvr>
                                        <p:cTn id="9" dur="1000" spd="-100000" fill="hold"/>
                                        <p:tgtEl>
                                          <p:spTgt spid="3"/>
                                        </p:tgtEl>
                                        <p:attrNameLst>
                                          <p:attrName>ppt_x</p:attrName>
                                          <p:attrName>ppt_y</p:attrName>
                                        </p:attrNameLst>
                                      </p:cBhvr>
                                      <p:rCtr x="7253" y="-23"/>
                                    </p:animMotion>
                                  </p:childTnLst>
                                </p:cTn>
                              </p:par>
                              <p:par>
                                <p:cTn id="10" presetID="16" presetClass="entr" presetSubtype="21" fill="hold" grpId="0" nodeType="withEffect">
                                  <p:stCondLst>
                                    <p:cond delay="125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 presetClass="entr" presetSubtype="8" decel="100000" fill="hold" grpId="0" nodeType="withEffect">
                                  <p:stCondLst>
                                    <p:cond delay="175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0-#ppt_w/2"/>
                                          </p:val>
                                        </p:tav>
                                        <p:tav tm="100000">
                                          <p:val>
                                            <p:strVal val="#ppt_x"/>
                                          </p:val>
                                        </p:tav>
                                      </p:tavLst>
                                    </p:anim>
                                    <p:anim calcmode="lin" valueType="num">
                                      <p:cBhvr additive="base">
                                        <p:cTn id="19" dur="1000" fill="hold"/>
                                        <p:tgtEl>
                                          <p:spTgt spid="24"/>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00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 grpId="0"/>
      <p:bldP spid="3" grpId="1"/>
      <p:bldP spid="6" grpId="0"/>
      <p:bldP spid="20" grpId="0" animBg="1"/>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C207926-46AC-438D-AFE8-82F7327297AB"/>
  <p:tag name="ISPRING_SCORM_RATE_SLIDES" val="1"/>
  <p:tag name="ISPRINGONLINEFOLDERID" val="0"/>
  <p:tag name="ISPRINGONLINEFOLDERPATH" val="Content List"/>
  <p:tag name="ISPRINGCLOUDFOLDERID" val="0"/>
  <p:tag name="ISPRINGCLOUDFOLDERPATH" val="Repository"/>
  <p:tag name="ISPRING_PLAYERS_CUSTOMIZATION" val="UEsDBBQAAgAIANm7Wk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Zu1p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m7WklW7zOUugIAAFQKAAAhAAAAdW5pdmVyc2FsL2ZsYXNoX3NraW5fc2V0dGluZ3MueG1slVZtb9owEP6+X4HYd9K90kkpEqVMqtSt1Vr1u5MciYVjR7ZDx7+fz7EbGwhknCrh557HPp/vjqZqS/niw2SS5oIJ+QxaU14qRDw2ocXNNGu1FnyWC66B6xkXsiZsuvj4037SxDIvqcQO5FjNhuTQHzO3nzESd8a3OdqQIBd1Q/j+QZRilpF8W0rR8uJiaNW+Acko3xrm1Y/5aj14AKNK32uoo5jW12jjJI0EpQBD+r5Gu6hiJAPmT7qyn5Ga/qjztz+Q7aii2sqWn9CGZA0pIU7y9RJtmM/N7vGrzNHOCzT81Yb65TPaIJWRPch487uvaIMK0bTN/9RII0WJCY015x/xXcMEKUz7YVRXaBcFeCE86OIruPTYu94FJPc17PsU21UK9oR5PRgI+OgZg4WWLaSJX3U+VYm3x1ab/oDFhjBlCCHUk55M0E+kVX6bGOt5f+CN8iIgOaBnvArW1rDq4g2IMd7zV6tbOyrC+N6xIEAJOwcGEfZgz/xt0nrEDMCe+cxoAY+c7Y8jOHR1Iv/Gt8S95vn0Gy9wYpY+YX7lvXjSA3auCkJ1gOfUooCFwnBeaA34bGlisS6k5CimlJMdLYmmgv9CXra3l1FpcuBwpXa6sFJNNYNT9WZjNFM6TJddx+XovHE9dr8K/eW69USbIX4zJVqTvKrNr5KaTpzOdIlJzDQ5rcAxaegg7/lGBBp79pCoJnIL8kUINvYYLjSosduLrreG6GkS5CBNTmc5dZucSj9v6wzk2rwaBeWzHIMdsaJlxcyffqXwBsWBYsDbSXVl9uOEvtdlALgiACLzyldtt+g8dcs0ZbAD3/wBYK88dLdUmSodKrilfoCNDkvOIaNq0s2KvlbiGRLgJ/ivJqxo4wPPiLLXJFP2ZlHn+yncxxLNZT/OsPjCSWbXrpaijY3/OIMGxP8m/wFQSwMEFAACAAgA2bta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2btaSVgHT52aAQAAHgYAAB8AAAB1bml2ZXJzYWwvaHRtbF9za2luX3NldHRpbmdzLmpzjZTLbsIwEEX3fEXkbitEn9DuUKFSJRaVyq7qwglDiHBsy3ZSUsS/N2NeseOUejbxzckdz0SebS+qF0lI9Bxt7bPdv7t7qwFqRhVw7eqsQ89RJ5plC5hnObCMA/GQ8vjpSd6diZAx4dY0rj7QVjf8iMA3S8p0E5cBCxXQdEArA9p3QNuEEv+cxF6jrH1JjT7HhTGC9xPBDXDT50Ll1DLk6tWuZoUeLEpQF9AlTcAxHdrVRZ4dH4YYTS4RuaS8molU9GOarFMlCr7oyr+qJKj6j6/3wOBp+DJ17FimzZuB3E88HWF0k1KB1nDI+zjFCMKMxsAavgO7/kAd43ZBHl1mOjNHenyD0aQlTaHVpdEYw8V47dXq5hCjzRnYmD1xd4vhEIxWoFpWk3sMBxSykP/4gVKJFDvSQts9P6FM0EXG00PqAUaQw8OibVf3zoXa40+Ic4WEd4VWoeuXd40OHwxdfONMpWNe7eWdhexYSOSBHCKgya4h1J4jxp8juP+MCDWGJqu8Hg/1bKzbQNUa1FwIVp/+69I5/Vy93S9QSwMEFAACAAgA2bta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2btaSb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2btaSXsIry0qCQAAcVsAACkAAAB1bml2ZXJzYWwvc2tpbl9jdXN0b21pemF0aW9uX3NldHRpbmdzLnhtbO1ce2/iyhX/v59iRHWlW6kKD/NKxVIZe0isJYaLnWS3VYUMnoAV4+HaQ3ZzxR/9NP1g/SQ9M7aDTYDYm22vtB28idZn5jxmzmMeP5Fe9OgF2jZidO395jCPBhZhzAuWUf8PCPUW1KfhJCQRYVF1T7n3Apd+MYIHymlAjZgTuE7oarw16tfQUHxQt6N29S68NQfNBuo0cQN3kY5bGrRdKvqlokGb3qhrveqBiFhuSBYkYMel9qq51tcMRhCRkBmBS772lXzvbFN+BFeh43rQL+q3m/zZpVp3epM/qFlvdVp411AVRWkjraXX9dqu07nsqHWEa81WTdkNug2loaB6q1W/bO/qnUZLgbfhZRukNPFlGzU7zWZD3zVwA7iRqg70hrbrKJf1ugracPdS2w2Hg06thur1utLUd622MhzUEPRWQIaqdPkEKroyUNo7daDWuwoaasPBsLnDOm5rLdRt4HattmsOBkqttp/c/eiy07WnFh5OOp1vCDzqgqOtPLaqR4Krt9iGIXS2yXrjO4yguRMRw/1QmUyxhU1btY2xWUliU8Rx2jM1KU+NiUAOnDXpazRgIByNA/8Z/bygm+c/9aqiJe0mTMrmRJaOPDBkvmWMBheLWNRFQMO141f6f4zDJhlUEU76RMIyfA/OguzVdcSnKFuiC0IZnnNMC7reOMHziC7pxdxZPC5Dug3cQmaunjck9L3gEXrXLjsaPqvI9yJmMLLO2Ye7/CnOtoFSFRFuXhvzpxCn78yJn2qsiU8Jvr3Kt2fkgPXJizwmWNU6f86xbpwlyTugq/LnPE8AWvJe6/DnbSZGvjLorvDMb5zt7jvPJMwriSvlWS662W7KxtMmpEs+2Xm+tx39wudTKDzBkltY408hJj5ArrCQl5JpE+PXDzomr4e1pLcGLeDcbHFJSELkZDDTxjcT1fw8G42vxrOBcVWBuiWyEvG0/LnR7n6tt9pQuRK+gpKsG3U0ystCQlirVkyWaU/HoxkIxKOZiT/ZlT7/XZp1fGuPDBNX+sl/SguApeCu0ue/i7DeTqewbsyskaHjmWHNzLEt5mWEbaxX+p/pFq2cJ4IYRU8e+YLYiiAoz15IUOR7rmjgJdsLtqSAPn18oxrmDFYre2poYrXqWzQMn/8sJDtbtoLgWTkRcr3ImfvEFWohREQ7Ly+gXWzNEPxjKw960rXjBRdFtE/Ve8O8mtnj8ciaYVNPKZU+Dlykhw7XVF7QVLXwFGSEsBqH38Y+E9EnJCDV90sLuTaurkfwY3NDrr3lyocf9g3WTDC4ZEKCAowQOHgKUWdZ9+OpzucQFCIHbZwo+kJDNxc0WdcVkG2Y2hhCU7Mz8m0uJpUNjveCBYQOWbAC8m6wZalXeDYYf4IYh9wcl2Qaf4SU/FiS6TO2IIewVYDNVO+MK7F/42mYJkiagwuHxztsy5zFAvj4bD55dBsBhc8wpInIxuiitCYL/3ILjjTU0YlsjwXDZIu3pfdEwJTQhWWugC4oQxrWeXT9cmv8bTZUjRHWZxBu+vh+ZosqyZWunWcUUIYc98kJFrCtJQtnC5nwDG2u54o27nlhwq9b7zfksKT+/JSULlPHn376BpNyBe+IZbBfBmWwTdmwt7TzaUtG8I2G8Fg/aUWRCfhmEywNm+rUGH8fF0XeeuvHVfp7OOrFuLLOetOO989Xcbf9F4yx4hI8MKCiDTxaignDSsyXHFg8/VKMhjkEdZO4nkPB54fTUgLMcSLDpOgdYu5g5nKG3MGMlhNxjweWYcNm657M+emjALPI1dhrx/3Nz4g+gbP5S6rOyQOF/ZJPnKd4IwNrl3B/ES9ntkq5pcU27BEYboLMZRxUINX31vwMVUzs7Q2eZe8N8uO5p1vfFdnte49iRYB53q7J633YQ0jXguo7URrX8aL013caEg9xGuudlNtAvCRoYV9l8vNdHrOwOtWuZ5pqapifKHg++8X5IDv4nIxsazZSB1wCpMnaYYsVrMIP/JxXXFZ8ItDxUAV5yeAt4oSL1b//+a/iYg7siakoof6lrBxIfl418Yu8v5uUkegfBeTY6iDPKl4KMiYHqpS1+PnKNiBAv8uRxYmXpTVd8yuuQqohBRI3qratatc3kCWWSAq6DWEvWFLIjTr9CIVP7PUr/RsnfITCaVPqlxUkZp7HJittw/6Iu2W+F5CS7O9eifjgbWMyU3VdnP0hR31v8Rgvvy4cYJJrPuTTZRl52rVqQnU+EElcj5WXKRa3tGpBSYjf9wXh6eha90LYX6j4DtRwlrufCVhI/Qm/2Xp9lQsd+EUchHH/wfEj8E36mu0SreiXxHlptyzpsOsEjJjw3WKfhduk75522HvKk8fNyk0ohx3vqA8LgxaPJyM6Tz/k0rSBuPrNKnihvbIczllJU8b0PfGwv0m+slf9M8TD/hZfVPh9+yumw5YsZ3odN3DCLD3ju1jOEddBHxKIKpX0Sd/yfbgFI34tG2VMSgj5nmvqkr5YG21vTZJ05rSswdUTFveCl+3LDeeZP4thRxx2yDXsw7d6Pn57zGM+OR3cYhyQglnvi/eSGRDDB4eTEVMRe96QDxU4iDiLFa/0UQUlMj5U+HTGCM0pvk1az3g5y3AKa86zrkU9F+W8lMqAV/Fyqmic6+eZetVX89SrnvNQLxF72oHBdj0nIYYY8KDKJR7KE7PdV+lV2J3YkR7wnWjNCmArkB3AGSnNhAwhF1hiW5VmS/ySbYe9JfN88kTSSpUhZCbn/Ph7EWTH+eBW2Yg8sGx4J5TSWZCUun0s5ktghn6SS5zIskoOWkomHXPmkRj9kWqVrj17G4+sRmmV5uGeLdCUHXi9ekQV9D01+71qdpmFGnUEZT0LvQ63vi8hVwm5SshVQq4ScpWQq4RcJeQqIVcJuUrIVUKuEnKVkKuEXCXkKiFXCblKyFVCrhJy/WEh15Ow3f8Ecd13lYCrBFx/D8D1dPz/Dnjr25z/d3Br7J/SaGvMJsHWUmDrMdS0CNp6BKQ9DbaeTrgfF2vNnmok5ioxV4m5SsxVYq4Sc5WYq8RcJeYqMVeJuUrMVWKuEnOVmKvEXCXmKjFXiblKzFVirhJzld9y/V6ga8YmibrKr7nKr7nKr7nKr7n+ENDrIQ1YQd7Jv6r9H1BLAwQUAAIACADZu1pJGVmzW6ATAAAoTgAAFwAAAHVuaXZlcnNhbC91bml2ZXJzYWwucG5n7ZyJV5Jp28BdMss0akanXNKmeVvMcmPMXWraN3PUcV+YKBmzJCVwQUBbpnJSe3tHodxyyrRcUMkdAbORCpemDEJRLANTFFIEBERenO98k855v/cP+M7DOcB5nutwcy2/+76u6z7nua/7+R40MbIw0tHRMTl8aJ+/jo4+UUdHb3zFcu0dvx9UHdovXaT/we90qnusxrQXy+B7ju/R0anNWTX3o4H2euX5Q6FIHZ3VHQtvXQai/JSOzvG2w/v2BCZHTQ6eqKiAK3YNq2/P6eB0yi7qJ2wqvP7xkIHB/tJAQ3+Dkm2mqMDv9yX476vRz92+wsz22rXJ+2FrzsLfKK/ODcVNDfFj73zA3SoIteOwa3/8Q1RYWVk56hF0S0Ip9hT+ETM1WtU41E+R9cflB0el8EUjfEK07N16R7qOvvHnDwoM+uH3F9m5XxPw1lm0uUkE/tJyi+Xroem6f31k3DMOzLPCi/QElghKQp9JCOdxHXPJII6OxoEPKiE5QzjVuXf+e9uXCs/nZbzIyxmnhHZfEmToLhl72Eo/d6eNeuwE/gtHFzPjpbrBzcvPKj4WXB5Hulj9TdSRnv6w1K2i9BP0ffvlxUMuO9buX3MqffGt35ZXQvXMDErbXkU5fR7kJTs93RZqRFwy8O6n6ekr/ZfdynuEOHpaFtP7lwQKegC1DXFeosP3+kGOGZkXX0XFkhaZ9DFuN93U0eDYEjM3ntxNX2ard/jom8ZSZwwZ/pekxjCgxnSH+RJvl+vaEXfv3xNLehy8SLkZl41abfW2LPHsGqeN0IumGfdLxwf8b7dxwH9J3l6yDTHKW2pbX7rZsbu/3X0c3G+3SDmlxRqttrr/WhKXa+vXOO7J3P3KX3ruYdfQxGf9JtpNdxgcXWrbGbrRFr/v/frtJs0WKYc1WUHUe5D+fAkK+4xXEDfu3xj7UNkQGIOQfZbIoEZ5Fzcvtc0FavBl+bZtk7myzEXeoWpDrBtAXxriTdqbNzfdfByIDd9OdsV8lmAcDY6231pqm0XNxZWBpr/KjmB+X+SdaH2ttrbQpSFeq6+35dDaQ2GPqDtzOfnef0nSvYkXS6F/s80kpH3ZdqMjmNK2k5+Vu0vS1Wpr6rg0xNd0db+8v+IfO3/g5b2Y6C76S0K3BvAF8AXwBfAF8AXwBfAF8AXwBfAF8AXwBfAF8AXwBfAF8AXwBfAF8AXwBfAF8AXwBfAF8AXwBfAF8AXwBfAF8AXwBfAF8AXwBfAF8AXwBfAF8AXwBfAF8AXwBfAF8AXwBfAF8AXwBfAF8AXwBfD9/4zvEOeSohc/jxzpcIIucfJ6Nzb9HhJBH937bOlzun5asuyagmr+Y/yycjszlz5o+3+S+UP/9sV/91+UDoqtWOz7/xKO8NKqk4u1+peeIB9BbU6ZV4y69npJugQPy4r60wTg4uaWnJZolGYcx1Jf2YBeNJYvuCZNjc8iqdlDZS8MpVMjNprZ8ht+PDy2Z3auPlpsQUoau3HhAj1NLWW7Rs8+WVdt72dtETXIa+FZ+/lididwrVw/k54RHI2VnlmX27PyfO7acUw+p1rIDZsPRUac2RPfLYd4+gwQbDY4FmNEzflGhJFhltpHNlzZPJ+Dm7l3HFvZLBr1kTd325Eo00XCeSWbNpQmyedRVLOiJFrreAMrzZt9G7J27h0Inzz6VjMBh2DYtdE9pdWN4mRWV+fc/LycRhOmMnpQxf98yiYOEkhpfLv8vbzR5qJXcJ+C1Lwn9dwcZE5Zb7EmzfNA9tqFZ7CpGWH3m1ngr9iXyzkoqqRQfCwaw0bFNCIrCOyzr1clHDTsCj8uRtFeg5ylv2mwYgwvsikEOXDCa+oppjr43eP5tifHsGnD+jZNKvGdAWShxOZb4dvgmkrY/PMTuGmRRtgU5GdFLmf6zJSAJncajkvGPaTNqDYnQuL3JeeWvVFqOF1oc3P5ZAEp4SO1Tx7G2xtK/bXtaLGiRrbjSlyzDdjQHqKBDzhdMNbilyExCbRVzbw+AWl4d+byk9u54SY5ceKkbrfm0k8f05tl2VEj0pjk7GZK1M1gYrmmeiWxPrHZDtqX+WZ6vzrktIeA2iSKBd39xi17JLgiyWy7UPzNzSzmo2PloW94FabrwZa6qAiS1w2zSaOzTLNuOU2j9tw7PsvFHvBVW0i9b5hJ9spLqaPvFP66Ep+etBDkgkNBEHKZussjPttywZ205eNtx6qnXLBKn+6IUtqQy1BUdyraihVlDy2ata8bCXxSn1Gj90JmS2z9+ZSBZN7ajRFbxnQPXFNBQxhqjKJgqNrMi2s32X1rD8Enl0Mb2yzcgx7J1edF4MRxdjkp2BcuP335JUcdrrpbJ0yVJwg67pBNq/m4AuQOrEjtfcCNle2ib3xhlx9GUu20IvK9T7cg7Top5VxjMxoyPhHyhq8nuK6LtOLW65KDrjXIR8+Byr/rDtkcDvZiu4uvI9gTB+jc1eHM9Ga7m/GYtyh1aPoA/BS3LIDW2a9ybsWPJreSDP/gYCl5KqfWYnuIGD4whZxbmHgS476xWzkSKnOSrQ92kEuV70povoXbPT2/irNf5yi2hYr6w12XB7aT7dfZ92IcI/Rx7DMj1fTZNbrI4rW6SDVpzx3zJpKhiKM+r1DPV3oOZbsu+LMgg6E4fg7d9hVR0URig9ifUOPBtV3ZjIlEXYm1XkyhRSuiOOYKs5/ZLDCBxnRcUCSAilB3hM59DnIoi+bA25DcbIhMKRD+KuB76ud4E6UIGGS0ab7Em3j1RoHKhTVEuBrVPjckpzamKPgEV7yCGb0LMtsO8vXYCZeBz0eDuGTVu+kRXNAGB8Yv2ineBNF3oM6+P9zbLpdaYa6TwBKU1r3djYpXRx0KzZxtdkDjG+Z3gKZLmD3mnca9tgSS+37ZSxK+fGOALpLyy1l1Epvk7M6nKgo6QJ2oAruZLPVjZsCvdhGsiEc66zfTVxQwXRWhON/BHud9QY4RuB70cEQPPObUsncwauf0cRyLS7hqRIzWKNmueLUwmieFaSTFmrn7WxtvKwKsIbJBQkuHKh6BhkTg8A6/WsUx7miVDkEMvxI34F5IPmHTerqeYblX45QWcbxCPC/hS8feiPYICcZRXqh0882qYhJs4vAkwcTVdr7EsM+DhTI6g72x2z07/EpLQmjVsWx8NPV574rikVQmJ8sxhPDDJ6+Z1VXkgHIhdYPKpTN/rk8dhYy2V2jH8/6Jpf/WEkGZ8m2q1PDqLypeF8/PiFLr61I+ZqXGCHJSPlWTAuSno2+aOo5CoskpTVynhbRRzaS7027dN+JM5nh4xnrJWcIbfL6UO1+FwMYF7JdMK1LYk320N3HpCZatPRceDTwSvsHnpFBJwh4rawwGpW5xkHrbQ5K4DKXPOE+oeitXs/ioufFpfkIlnjRQhSext6t8NH0wJ5HYXeVk0AXWFxjfZ5KEGa+9rGOsVdbEg+kVNeif3tT5FkbOKwbFOHnR1vsfvtznrUuRssLFac8nwTvGxXqCjpBp8ETTQromOPlhxL4r/UeQDb27rfA2X1cUhcvVD0cVnMm+uJ9bepJxQ/YFDI7fN5QNkrauYxuQ4QM8hvMnVlyhEjx/TuHxE9u8wIwqPIHtHVFV1YTiO6feYvy2kqpYaSfKRAxt5uuKjQOrSpCK09YfbcpGWoR7KsNap8r0RkoMW7CgooGSC+guX4XFwJ7EuUj6B5ygm3/DkU6vWj+rzWTJQU1WvwtXeMNyz5lfPkCP8EkKXm8Fd86CNs0VRPYOSO+UzO8INhQihSeudLm0x6o8yO6Fifkj9Uex+BGJ3KBrbyPEp4wqNrr9DRRhOJaQRgC78XEIvC+HuKF4kqnN35KfvmVsQmJP1LRaD3c+OuX9ydpjEvUtaiSjxTpE2I4O3utORvtql5Q8vS1sMMIefll3efzvu99HwpIMOmofhfTSWvVi1CoH7bxLqhrv1hOEvAn/+blRvnT0ztA/zodm5/hhj9ArYd9mj4RMcVEsdqleDMeNVast+6yzBCGnqsUr0cE1liCK9GnittmsB4kRGj9Pd/IWaJ0b+H3iAW1Cvpfx9Ag7ZE/l3QCbb9yCnCjGRLNbndT2SeGN3JeRcPude9+ESK1Urgd1PANDbJTWcDCEP3vjboS8Krv9LSRM4+O5H40xS7w8ruTyMz9O4yK3Q1ls4gYbO+LBZS8gGkVvPgKvGkjamGcjRaA4tYYDUu9YlMv5bdCeISf02XibKp673VW9B8Xt1ZBLVITMHDp8MyNAr082OmF0RYoYMTlzQCeM2hxtQPK4F5sS5I/1VWOuVPIZiajEZa+VYjdvdMOgoERPMEsVqriNF5vVbfEEMTMAJi/Us4POa1yfhXwXsRpr+ZOe2mms9QnsR/XTrT61ivFgWoui05U6VZ2ztTgtUVKbg50QeVx8YHj2RD9Sf7QSmt274cQWPcFcMnhs/Z/1tBVsWFsnecSK38uE8rAqSzvigFjQgs2cWBE+8OMZdOZZbDc/n3fjNayRFyslzjl6BjG4rCbRtGo9HJYVENEY7AhvpHGDAhtb1aLHA3ZPyQOeguk6J0+fIMetdkTNLAOyq1jZV7bLbNOqcWoOvBgrE3mgBpUFMBBFiBkWn4Ky9TnJNweTHjFkozdeR1uPm3L4X3a6XYHz9C+UcZRR3nkLajYihq+si7q2rGsvwpEcBxIkx/Nw6zguiECyOq4ne+XxAXahuQ+/gaCLbNZrFppytPAOmdZmP3cOQWhSCUeroHlZnKm1jlu1qc8OouL0WhsTmC9D2VW97jJ66/wkZH3+O6W5KHU4gvrLxMS3HL6leuLMZOdkb0ydbOXJFA+RLHNsVuVu95CsGpuWNljZMRYK32frkwW34T1Gt8m5DKx4k2dPhFVFqsr3n4OrC2H8umoIBnKVI9F0vZyQyAsf1lN6mWznAa17y55lO4bCj7LGnsBAcGzhFBaxTkRYQTx9En0WHSk6jvsqg4wzxxYqU3/iJ7JP2yieHdwFUTw/sUtbkoix3LdOsws1YNL2xzlqxl2LugDriLxisjgjheMjWnVbCnYduoVRYO6iBwUTOGvJstq5SKKqyK0SGhPV1yUQJDJuL2QySoYrL00y3NrSW7TXznSDUao09bdqstqXZEbstNT0sd+aNXTSdor3XiFNicvmREz+ue60bqocCz9zzibH4wf0ZYayoCWNJw9nVERZvuEP8JVNhfzY9pHZIssGhty/onrBmGVdz8dPt6WcmGzmrv6nCzdaPR6cZDNicjCPrZgm0CiK9+to2yKGQpqsrqSfdwe9LfNqqlxJlELdnowky5unehKlvNpR6ON8stqMrEqZ0C7DTSLP4wwjAT96okswlgheqLvrln9BA0nejvbHNc13/eHCZaioIIe2mVeH39Vl8y9VQYfkex6RXDskUzn4uXjYtLNXEKymzTlU00Dx3WmDn+2w+Uq7xjLQmy/IyODWuZe9mPpsGKiTmnS3Yk2LOkaXENXuNep0Bu0VUYTd8yHZo2ihE+uhS3oheNbDulEvvE/faM+cV586tZyk4iJ7jyNfl8C2QO2DXIqT31+XV0aJPCdRmFzJJZu5u3/2q5ieL4jeu1lHfjRzZQbEMMSpFog9Pq1ZLptf3Rk4FAGX7eNPc1d9zXhVu5APp5cX4ZRjQV8jY7ZN9Q8Hxd8bcpH1BcAYCQuJQdb+1rYOlJR5VtkuCyvaGCPv4CvW7c1+CHuhndQfjCnzSiF8knEMQotWymLQ9mopaUym7U/ekIMcCje11vfXaWdJv2FDW2ZzG+i1bV2jWnBAT8DXj6nyi1K2k6mdEyvfh4kYE7gWL/mm57UXFrrcjNfGfdaUo5CkaOZk740Ippoyo06e+n1dGak0hnGEzjUiSoUH0G3Pex1wU78kfRej1sjGaqVbIFLhEcovE+eWH9eVTOuSe/i0mUvv76j12IkQlpdba0+swzUrV0bWwoQyb8oZ7T5K8wlBqsDguPgRFoksQPVNuBWmZU5gK3UiTu6OC3LFafsi7mSJp4z9a9rMPZvBNI2Kt84RcR4kWFiQGWjeqe1ueOXrYp/W7paZh7ukkshomIyetFMOQ0MiizAJH0I8FnpresryHrWaSEiOLKZ09yPdwP7sw7juuNaqADyPTx1Bz1h3hZ9zZj2Y1nbMkvyF1RT1rFLIGu2CtsxRDF0ZYllOdOFr/PWtD1u6YbJVWndAlbLj+SXmzvTdhvoEe7iNx9mq5ysa7+BZVgP1m9VOrJzVxMZrE0R9eX8c6dwZBwGBOlN66WsJB17c1uob2egzSrwkaim6+bk/1abLXHJj6lcjJTfrd33DPTkfammfYzvGTvX2gLJMos8YQLsz3GQejOr4PnlwRq0MxnqYIeVNBsTQZPWkwcKgUMJKQpEVa76m2drufw/eqlgePybV3KGcP3vg47zaZkR2Pz2la10TX0j99GRVvnLzJ6nKifBnStuJR4hat7ot7r0PWa5xlM+dnJ3JQGNwyYs3BYYTXBd2OIJO/qedgvuMtutT6ljLRTKiZfIMCa8+Sl/jbL50L6LH2Y8z/cfCYkeO35dZXJbMeOa0pM9nDO4+zTyoDbpm2bHjBku2K+j00OXbw33652iQIKd62xxM/nsVrGDRb5nm5cdC8SJt4fHnRkhQmEsl04RZizq7xJYwk4XDzYa0qxFIqwbeFUFTN9yNjS3420FldzP+55C0eVBdauX78qEvjuhoX4f3++6r/g568d9QSwMEFAACAAgA2btaScv8gyRKAAAAagAAABsAAAB1bml2ZXJzYWwvdW5pdmVyc2FsLnBuZy54bWyzsa/IzVEoSy0qzszPs1Uy1DNQsrfj5bIpKEoty0wtV6gAigEFIUBJoRLINUJwyzNTSjJslSwszRBiGamZ6Rkltkpm5giF+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IMkSgAAAGoAAAAbAAAAAAAAAAEAAAAAADMyAAB1bml2ZXJzYWwvdW5pdmVyc2FsLnBuZy54bWxQSwUGAAAAAAsACwBJAwAAtjIAAAAA"/>
  <p:tag name="ISPRING_SCORM_ENDPOINT" val="&lt;endpoint&gt;&lt;enable&gt;0&lt;/enable&gt;&lt;lrs&gt;http://&lt;/lrs&gt;&lt;auth&gt;0&lt;/auth&gt;&lt;login&gt;&lt;/login&gt;&lt;password&gt;&lt;/password&gt;&lt;key&gt;&lt;/key&gt;&lt;name&gt;&lt;/name&gt;&lt;email&gt;&lt;/email&gt;&lt;/endpoint&gt;&#10;"/>
  <p:tag name="ISPRING_PRESENTATION_TITLE" val="党政机关从严治党学习教育若干准则监督条例学习PPT模板.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5555</Words>
  <Application>Microsoft Office PowerPoint</Application>
  <PresentationFormat>宽屏</PresentationFormat>
  <Paragraphs>481</Paragraphs>
  <Slides>59</Slides>
  <Notes>59</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59</vt:i4>
      </vt:variant>
    </vt:vector>
  </HeadingPairs>
  <TitlesOfParts>
    <vt:vector size="69" baseType="lpstr">
      <vt:lpstr>八大山人 V2007</vt:lpstr>
      <vt:lpstr>等线</vt:lpstr>
      <vt:lpstr>方正清刻本悦宋简体</vt:lpstr>
      <vt:lpstr>方正苏新诗柳楷简体-yolan</vt:lpstr>
      <vt:lpstr>微软雅黑</vt:lpstr>
      <vt:lpstr>禹卫书法行书简体
</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党政机关从严治党学习教育若干准则监督条例学习PPT模板.pptx</dc:title>
  <dc:creator/>
  <cp:lastModifiedBy/>
  <cp:revision>1</cp:revision>
  <dcterms:created xsi:type="dcterms:W3CDTF">2017-01-15T13:23:29Z</dcterms:created>
  <dcterms:modified xsi:type="dcterms:W3CDTF">2017-06-25T14:06:34Z</dcterms:modified>
</cp:coreProperties>
</file>