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7"/>
  </p:notesMasterIdLst>
  <p:sldIdLst>
    <p:sldId id="282" r:id="rId2"/>
    <p:sldId id="285" r:id="rId3"/>
    <p:sldId id="283" r:id="rId4"/>
    <p:sldId id="314" r:id="rId5"/>
    <p:sldId id="289" r:id="rId6"/>
    <p:sldId id="291" r:id="rId7"/>
    <p:sldId id="290" r:id="rId8"/>
    <p:sldId id="315" r:id="rId9"/>
    <p:sldId id="292" r:id="rId10"/>
    <p:sldId id="296" r:id="rId11"/>
    <p:sldId id="295" r:id="rId12"/>
    <p:sldId id="316" r:id="rId13"/>
    <p:sldId id="307" r:id="rId14"/>
    <p:sldId id="308" r:id="rId15"/>
    <p:sldId id="309" r:id="rId16"/>
    <p:sldId id="317" r:id="rId17"/>
    <p:sldId id="300" r:id="rId18"/>
    <p:sldId id="302" r:id="rId19"/>
    <p:sldId id="310" r:id="rId20"/>
    <p:sldId id="318" r:id="rId21"/>
    <p:sldId id="304" r:id="rId22"/>
    <p:sldId id="311" r:id="rId23"/>
    <p:sldId id="312" r:id="rId24"/>
    <p:sldId id="313" r:id="rId25"/>
    <p:sldId id="281"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252" autoAdjust="0"/>
    <p:restoredTop sz="94660"/>
  </p:normalViewPr>
  <p:slideViewPr>
    <p:cSldViewPr snapToGrid="0" showGuides="1">
      <p:cViewPr varScale="1">
        <p:scale>
          <a:sx n="75" d="100"/>
          <a:sy n="75" d="100"/>
        </p:scale>
        <p:origin x="354" y="42"/>
      </p:cViewPr>
      <p:guideLst>
        <p:guide orient="horz" pos="2137"/>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96C7981-A6E8-4D6C-8606-4FDAC14EC8CA}" type="datetimeFigureOut">
              <a:rPr lang="zh-CN" altLang="en-US" smtClean="0"/>
              <a:t>2018-01-14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67C180C-58B4-4E96-8FE4-5D867AD60E7D}" type="slidenum">
              <a:rPr lang="zh-CN" altLang="en-US" smtClean="0"/>
              <a:t>‹#›</a:t>
            </a:fld>
            <a:endParaRPr lang="zh-CN" altLang="en-US"/>
          </a:p>
        </p:txBody>
      </p:sp>
    </p:spTree>
    <p:extLst>
      <p:ext uri="{BB962C8B-B14F-4D97-AF65-F5344CB8AC3E}">
        <p14:creationId xmlns:p14="http://schemas.microsoft.com/office/powerpoint/2010/main" val="33779482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4EDB00-762C-477E-8A9F-871416398B1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2670141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7C180C-58B4-4E96-8FE4-5D867AD60E7D}" type="slidenum">
              <a:rPr lang="zh-CN" altLang="en-US" smtClean="0"/>
              <a:t>10</a:t>
            </a:fld>
            <a:endParaRPr lang="zh-CN" altLang="en-US"/>
          </a:p>
        </p:txBody>
      </p:sp>
    </p:spTree>
    <p:extLst>
      <p:ext uri="{BB962C8B-B14F-4D97-AF65-F5344CB8AC3E}">
        <p14:creationId xmlns:p14="http://schemas.microsoft.com/office/powerpoint/2010/main" val="37277841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7C180C-58B4-4E96-8FE4-5D867AD60E7D}" type="slidenum">
              <a:rPr lang="zh-CN" altLang="en-US" smtClean="0"/>
              <a:t>11</a:t>
            </a:fld>
            <a:endParaRPr lang="zh-CN" altLang="en-US"/>
          </a:p>
        </p:txBody>
      </p:sp>
    </p:spTree>
    <p:extLst>
      <p:ext uri="{BB962C8B-B14F-4D97-AF65-F5344CB8AC3E}">
        <p14:creationId xmlns:p14="http://schemas.microsoft.com/office/powerpoint/2010/main" val="227141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4EDB00-762C-477E-8A9F-871416398B1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3132854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7C180C-58B4-4E96-8FE4-5D867AD60E7D}" type="slidenum">
              <a:rPr lang="zh-CN" altLang="en-US" smtClean="0"/>
              <a:t>13</a:t>
            </a:fld>
            <a:endParaRPr lang="zh-CN" altLang="en-US"/>
          </a:p>
        </p:txBody>
      </p:sp>
    </p:spTree>
    <p:extLst>
      <p:ext uri="{BB962C8B-B14F-4D97-AF65-F5344CB8AC3E}">
        <p14:creationId xmlns:p14="http://schemas.microsoft.com/office/powerpoint/2010/main" val="1014548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7C180C-58B4-4E96-8FE4-5D867AD60E7D}" type="slidenum">
              <a:rPr lang="zh-CN" altLang="en-US" smtClean="0"/>
              <a:t>14</a:t>
            </a:fld>
            <a:endParaRPr lang="zh-CN" altLang="en-US"/>
          </a:p>
        </p:txBody>
      </p:sp>
    </p:spTree>
    <p:extLst>
      <p:ext uri="{BB962C8B-B14F-4D97-AF65-F5344CB8AC3E}">
        <p14:creationId xmlns:p14="http://schemas.microsoft.com/office/powerpoint/2010/main" val="13557322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7C180C-58B4-4E96-8FE4-5D867AD60E7D}" type="slidenum">
              <a:rPr lang="zh-CN" altLang="en-US" smtClean="0"/>
              <a:t>15</a:t>
            </a:fld>
            <a:endParaRPr lang="zh-CN" altLang="en-US"/>
          </a:p>
        </p:txBody>
      </p:sp>
    </p:spTree>
    <p:extLst>
      <p:ext uri="{BB962C8B-B14F-4D97-AF65-F5344CB8AC3E}">
        <p14:creationId xmlns:p14="http://schemas.microsoft.com/office/powerpoint/2010/main" val="19680138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4EDB00-762C-477E-8A9F-871416398B1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6416900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7C180C-58B4-4E96-8FE4-5D867AD60E7D}" type="slidenum">
              <a:rPr lang="zh-CN" altLang="en-US" smtClean="0"/>
              <a:t>17</a:t>
            </a:fld>
            <a:endParaRPr lang="zh-CN" altLang="en-US"/>
          </a:p>
        </p:txBody>
      </p:sp>
    </p:spTree>
    <p:extLst>
      <p:ext uri="{BB962C8B-B14F-4D97-AF65-F5344CB8AC3E}">
        <p14:creationId xmlns:p14="http://schemas.microsoft.com/office/powerpoint/2010/main" val="93466152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7C180C-58B4-4E96-8FE4-5D867AD60E7D}" type="slidenum">
              <a:rPr lang="zh-CN" altLang="en-US" smtClean="0"/>
              <a:t>18</a:t>
            </a:fld>
            <a:endParaRPr lang="zh-CN" altLang="en-US"/>
          </a:p>
        </p:txBody>
      </p:sp>
    </p:spTree>
    <p:extLst>
      <p:ext uri="{BB962C8B-B14F-4D97-AF65-F5344CB8AC3E}">
        <p14:creationId xmlns:p14="http://schemas.microsoft.com/office/powerpoint/2010/main" val="17668786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7C180C-58B4-4E96-8FE4-5D867AD60E7D}" type="slidenum">
              <a:rPr lang="zh-CN" altLang="en-US" smtClean="0"/>
              <a:t>19</a:t>
            </a:fld>
            <a:endParaRPr lang="zh-CN" altLang="en-US"/>
          </a:p>
        </p:txBody>
      </p:sp>
    </p:spTree>
    <p:extLst>
      <p:ext uri="{BB962C8B-B14F-4D97-AF65-F5344CB8AC3E}">
        <p14:creationId xmlns:p14="http://schemas.microsoft.com/office/powerpoint/2010/main" val="34047569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4EDB00-762C-477E-8A9F-871416398B1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6397537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4EDB00-762C-477E-8A9F-871416398B1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20475960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7C180C-58B4-4E96-8FE4-5D867AD60E7D}" type="slidenum">
              <a:rPr lang="zh-CN" altLang="en-US" smtClean="0"/>
              <a:t>21</a:t>
            </a:fld>
            <a:endParaRPr lang="zh-CN" altLang="en-US"/>
          </a:p>
        </p:txBody>
      </p:sp>
    </p:spTree>
    <p:extLst>
      <p:ext uri="{BB962C8B-B14F-4D97-AF65-F5344CB8AC3E}">
        <p14:creationId xmlns:p14="http://schemas.microsoft.com/office/powerpoint/2010/main" val="292112967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7C180C-58B4-4E96-8FE4-5D867AD60E7D}" type="slidenum">
              <a:rPr lang="zh-CN" altLang="en-US" smtClean="0"/>
              <a:t>22</a:t>
            </a:fld>
            <a:endParaRPr lang="zh-CN" altLang="en-US"/>
          </a:p>
        </p:txBody>
      </p:sp>
    </p:spTree>
    <p:extLst>
      <p:ext uri="{BB962C8B-B14F-4D97-AF65-F5344CB8AC3E}">
        <p14:creationId xmlns:p14="http://schemas.microsoft.com/office/powerpoint/2010/main" val="60959177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7C180C-58B4-4E96-8FE4-5D867AD60E7D}" type="slidenum">
              <a:rPr lang="zh-CN" altLang="en-US" smtClean="0"/>
              <a:t>23</a:t>
            </a:fld>
            <a:endParaRPr lang="zh-CN" altLang="en-US"/>
          </a:p>
        </p:txBody>
      </p:sp>
    </p:spTree>
    <p:extLst>
      <p:ext uri="{BB962C8B-B14F-4D97-AF65-F5344CB8AC3E}">
        <p14:creationId xmlns:p14="http://schemas.microsoft.com/office/powerpoint/2010/main" val="276089207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4EDB00-762C-477E-8A9F-871416398B1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75806972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7C180C-58B4-4E96-8FE4-5D867AD60E7D}" type="slidenum">
              <a:rPr lang="zh-CN" altLang="en-US" smtClean="0"/>
              <a:t>25</a:t>
            </a:fld>
            <a:endParaRPr lang="zh-CN" altLang="en-US"/>
          </a:p>
        </p:txBody>
      </p:sp>
    </p:spTree>
    <p:extLst>
      <p:ext uri="{BB962C8B-B14F-4D97-AF65-F5344CB8AC3E}">
        <p14:creationId xmlns:p14="http://schemas.microsoft.com/office/powerpoint/2010/main" val="10892948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7C180C-58B4-4E96-8FE4-5D867AD60E7D}" type="slidenum">
              <a:rPr lang="zh-CN" altLang="en-US" smtClean="0"/>
              <a:t>3</a:t>
            </a:fld>
            <a:endParaRPr lang="zh-CN" altLang="en-US"/>
          </a:p>
        </p:txBody>
      </p:sp>
    </p:spTree>
    <p:extLst>
      <p:ext uri="{BB962C8B-B14F-4D97-AF65-F5344CB8AC3E}">
        <p14:creationId xmlns:p14="http://schemas.microsoft.com/office/powerpoint/2010/main" val="23754481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4EDB00-762C-477E-8A9F-871416398B1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9272157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7C180C-58B4-4E96-8FE4-5D867AD60E7D}" type="slidenum">
              <a:rPr lang="zh-CN" altLang="en-US" smtClean="0"/>
              <a:t>5</a:t>
            </a:fld>
            <a:endParaRPr lang="zh-CN" altLang="en-US"/>
          </a:p>
        </p:txBody>
      </p:sp>
    </p:spTree>
    <p:extLst>
      <p:ext uri="{BB962C8B-B14F-4D97-AF65-F5344CB8AC3E}">
        <p14:creationId xmlns:p14="http://schemas.microsoft.com/office/powerpoint/2010/main" val="41033515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7C180C-58B4-4E96-8FE4-5D867AD60E7D}" type="slidenum">
              <a:rPr lang="zh-CN" altLang="en-US" smtClean="0"/>
              <a:t>6</a:t>
            </a:fld>
            <a:endParaRPr lang="zh-CN" altLang="en-US"/>
          </a:p>
        </p:txBody>
      </p:sp>
    </p:spTree>
    <p:extLst>
      <p:ext uri="{BB962C8B-B14F-4D97-AF65-F5344CB8AC3E}">
        <p14:creationId xmlns:p14="http://schemas.microsoft.com/office/powerpoint/2010/main" val="42322656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7C180C-58B4-4E96-8FE4-5D867AD60E7D}" type="slidenum">
              <a:rPr lang="zh-CN" altLang="en-US" smtClean="0"/>
              <a:t>7</a:t>
            </a:fld>
            <a:endParaRPr lang="zh-CN" altLang="en-US"/>
          </a:p>
        </p:txBody>
      </p:sp>
    </p:spTree>
    <p:extLst>
      <p:ext uri="{BB962C8B-B14F-4D97-AF65-F5344CB8AC3E}">
        <p14:creationId xmlns:p14="http://schemas.microsoft.com/office/powerpoint/2010/main" val="26785620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4EDB00-762C-477E-8A9F-871416398B1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8131653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7C180C-58B4-4E96-8FE4-5D867AD60E7D}" type="slidenum">
              <a:rPr lang="zh-CN" altLang="en-US" smtClean="0"/>
              <a:t>9</a:t>
            </a:fld>
            <a:endParaRPr lang="zh-CN" altLang="en-US"/>
          </a:p>
        </p:txBody>
      </p:sp>
    </p:spTree>
    <p:extLst>
      <p:ext uri="{BB962C8B-B14F-4D97-AF65-F5344CB8AC3E}">
        <p14:creationId xmlns:p14="http://schemas.microsoft.com/office/powerpoint/2010/main" val="235477339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首页  涂豆思">
    <p:spTree>
      <p:nvGrpSpPr>
        <p:cNvPr id="1" name=""/>
        <p:cNvGrpSpPr/>
        <p:nvPr/>
      </p:nvGrpSpPr>
      <p:grpSpPr>
        <a:xfrm>
          <a:off x="0" y="0"/>
          <a:ext cx="0" cy="0"/>
          <a:chOff x="0" y="0"/>
          <a:chExt cx="0" cy="0"/>
        </a:xfrm>
      </p:grpSpPr>
      <p:pic>
        <p:nvPicPr>
          <p:cNvPr id="7" name="图片 6" descr="图片包含 就坐&#10;&#10;已生成高可信度的说明">
            <a:extLst>
              <a:ext uri="{FF2B5EF4-FFF2-40B4-BE49-F238E27FC236}">
                <a16:creationId xmlns:a16="http://schemas.microsoft.com/office/drawing/2014/main" id="{A109F69C-E949-4BFB-8F19-81BD4D675CD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2" t="52077" r="-2" b="5014"/>
          <a:stretch/>
        </p:blipFill>
        <p:spPr>
          <a:xfrm>
            <a:off x="226" y="4242670"/>
            <a:ext cx="12192000" cy="2615330"/>
          </a:xfrm>
          <a:prstGeom prst="rect">
            <a:avLst/>
          </a:prstGeom>
        </p:spPr>
      </p:pic>
    </p:spTree>
    <p:extLst>
      <p:ext uri="{BB962C8B-B14F-4D97-AF65-F5344CB8AC3E}">
        <p14:creationId xmlns:p14="http://schemas.microsoft.com/office/powerpoint/2010/main" val="1475468946"/>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涂豆思">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2639170"/>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cSld name="涂豆思  正文">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39579554"/>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5">
            <a:lum/>
          </a:blip>
          <a:srcRect/>
          <a:stretch>
            <a:fillRect/>
          </a:stretch>
        </a:blipFill>
        <a:effectLst/>
      </p:bgPr>
    </p:bg>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C544B2C6-E861-438E-AE89-4F425F47907B}"/>
              </a:ext>
            </a:extLst>
          </p:cNvPr>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solidFill>
                <a:latin typeface="微软雅黑" panose="020B0503020204020204" pitchFamily="34" charset="-122"/>
                <a:ea typeface="微软雅黑" panose="020B0503020204020204" pitchFamily="34" charset="-122"/>
                <a:sym typeface="+mn-ea"/>
              </a:rPr>
              <a:t>PPT</a:t>
            </a:r>
            <a:r>
              <a:rPr lang="zh-CN" altLang="en-US" sz="300" dirty="0">
                <a:solidFill>
                  <a:schemeClr val="bg1"/>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solidFill>
                <a:latin typeface="微软雅黑" panose="020B0503020204020204" pitchFamily="34" charset="-122"/>
                <a:ea typeface="微软雅黑" panose="020B0503020204020204" pitchFamily="34" charset="-122"/>
                <a:sym typeface="+mn-ea"/>
              </a:rPr>
              <a:t>ibaotu.com</a:t>
            </a:r>
          </a:p>
        </p:txBody>
      </p:sp>
      <p:pic>
        <p:nvPicPr>
          <p:cNvPr id="7" name="图片 6" descr="图片包含 模糊&#10;&#10;已生成高可信度的说明">
            <a:extLst>
              <a:ext uri="{FF2B5EF4-FFF2-40B4-BE49-F238E27FC236}">
                <a16:creationId xmlns:a16="http://schemas.microsoft.com/office/drawing/2014/main" id="{69297C69-E7F0-4484-9CCE-77B351CDB70B}"/>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l="12704" t="20789" r="16887"/>
          <a:stretch/>
        </p:blipFill>
        <p:spPr>
          <a:xfrm>
            <a:off x="20" y="10"/>
            <a:ext cx="12191980" cy="6857990"/>
          </a:xfrm>
          <a:prstGeom prst="rect">
            <a:avLst/>
          </a:prstGeom>
        </p:spPr>
      </p:pic>
    </p:spTree>
    <p:extLst>
      <p:ext uri="{BB962C8B-B14F-4D97-AF65-F5344CB8AC3E}">
        <p14:creationId xmlns:p14="http://schemas.microsoft.com/office/powerpoint/2010/main" val="3766007650"/>
      </p:ext>
    </p:extLst>
  </p:cSld>
  <p:clrMap bg1="lt1" tx1="dk1" bg2="lt2" tx2="dk2" accent1="accent1" accent2="accent2" accent3="accent3" accent4="accent4" accent5="accent5" accent6="accent6" hlink="hlink" folHlink="folHlink"/>
  <p:sldLayoutIdLst>
    <p:sldLayoutId id="2147483661" r:id="rId1"/>
    <p:sldLayoutId id="2147483665" r:id="rId2"/>
    <p:sldLayoutId id="2147483664" r:id="rId3"/>
  </p:sldLayoutIdLst>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7.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25.xml.rels><?xml version="1.0" encoding="UTF-8" standalone="yes"?>
<Relationships xmlns="http://schemas.openxmlformats.org/package/2006/relationships"><Relationship Id="rId3" Type="http://schemas.openxmlformats.org/officeDocument/2006/relationships/hyperlink" Target="http://ibaotu.com/ppt/" TargetMode="External"/><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22" name="矩形 21">
            <a:extLst>
              <a:ext uri="{FF2B5EF4-FFF2-40B4-BE49-F238E27FC236}">
                <a16:creationId xmlns:a16="http://schemas.microsoft.com/office/drawing/2014/main" id="{7C324ECA-898F-46EC-BF29-B459348231EF}"/>
              </a:ext>
            </a:extLst>
          </p:cNvPr>
          <p:cNvSpPr/>
          <p:nvPr/>
        </p:nvSpPr>
        <p:spPr>
          <a:xfrm>
            <a:off x="1490631" y="2214344"/>
            <a:ext cx="9490097" cy="144655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800" b="1" i="0" u="none" strike="noStrike" kern="1200" cap="none" spc="0" normalizeH="0" baseline="0" noProof="0" dirty="0">
                <a:ln>
                  <a:noFill/>
                </a:ln>
                <a:solidFill>
                  <a:srgbClr val="FF0000"/>
                </a:solidFill>
                <a:uLnTx/>
                <a:uFillTx/>
                <a:latin typeface="叶根友刀锋黑草" panose="02010601030101010101" pitchFamily="2" charset="-122"/>
                <a:ea typeface="叶根友刀锋黑草" panose="02010601030101010101" pitchFamily="2" charset="-122"/>
              </a:rPr>
              <a:t>不忘初心</a:t>
            </a:r>
            <a:r>
              <a:rPr lang="en-US" altLang="zh-CN" sz="8800" b="1" dirty="0">
                <a:solidFill>
                  <a:srgbClr val="FF0000"/>
                </a:solidFill>
                <a:latin typeface="叶根友刀锋黑草" panose="02010601030101010101" pitchFamily="2" charset="-122"/>
                <a:ea typeface="叶根友刀锋黑草" panose="02010601030101010101" pitchFamily="2" charset="-122"/>
              </a:rPr>
              <a:t> </a:t>
            </a:r>
            <a:r>
              <a:rPr kumimoji="0" lang="zh-CN" altLang="en-US" sz="8800" b="1" i="0" u="none" strike="noStrike" kern="1200" cap="none" spc="0" normalizeH="0" baseline="0" noProof="0" dirty="0">
                <a:ln>
                  <a:noFill/>
                </a:ln>
                <a:solidFill>
                  <a:srgbClr val="FF0000"/>
                </a:solidFill>
                <a:uLnTx/>
                <a:uFillTx/>
                <a:latin typeface="叶根友刀锋黑草" panose="02010601030101010101" pitchFamily="2" charset="-122"/>
                <a:ea typeface="叶根友刀锋黑草" panose="02010601030101010101" pitchFamily="2" charset="-122"/>
              </a:rPr>
              <a:t>继续前进</a:t>
            </a:r>
          </a:p>
        </p:txBody>
      </p:sp>
      <p:sp>
        <p:nvSpPr>
          <p:cNvPr id="23" name="Freeform 29">
            <a:extLst>
              <a:ext uri="{FF2B5EF4-FFF2-40B4-BE49-F238E27FC236}">
                <a16:creationId xmlns:a16="http://schemas.microsoft.com/office/drawing/2014/main" id="{6EC2B326-2AB4-4F65-949E-FAED743E371A}"/>
              </a:ext>
            </a:extLst>
          </p:cNvPr>
          <p:cNvSpPr/>
          <p:nvPr/>
        </p:nvSpPr>
        <p:spPr bwMode="auto">
          <a:xfrm>
            <a:off x="5334581" y="421730"/>
            <a:ext cx="1522838" cy="1360802"/>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FF0000"/>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gradFill>
                <a:gsLst>
                  <a:gs pos="0">
                    <a:srgbClr val="E30000"/>
                  </a:gs>
                  <a:gs pos="100000">
                    <a:srgbClr val="760303"/>
                  </a:gs>
                </a:gsLst>
                <a:lin ang="5400000" scaled="0"/>
              </a:gradFill>
              <a:effectLst>
                <a:outerShdw blurRad="38100" dist="38100" dir="2700000" algn="tl">
                  <a:srgbClr val="000000">
                    <a:alpha val="43137"/>
                  </a:srgbClr>
                </a:outerShdw>
              </a:effectLst>
              <a:uLnTx/>
              <a:uFillTx/>
              <a:latin typeface="Calibri"/>
              <a:ea typeface="宋体" panose="02010600030101010101" pitchFamily="2" charset="-122"/>
              <a:cs typeface="+mn-cs"/>
            </a:endParaRPr>
          </a:p>
        </p:txBody>
      </p:sp>
      <p:sp>
        <p:nvSpPr>
          <p:cNvPr id="30" name="圆角矩形 12">
            <a:extLst>
              <a:ext uri="{FF2B5EF4-FFF2-40B4-BE49-F238E27FC236}">
                <a16:creationId xmlns:a16="http://schemas.microsoft.com/office/drawing/2014/main" id="{ACD13B35-FACB-4D89-AB8A-519C18B78508}"/>
              </a:ext>
            </a:extLst>
          </p:cNvPr>
          <p:cNvSpPr/>
          <p:nvPr/>
        </p:nvSpPr>
        <p:spPr>
          <a:xfrm>
            <a:off x="2787126" y="3723124"/>
            <a:ext cx="6617627" cy="523240"/>
          </a:xfrm>
          <a:prstGeom prst="roundRect">
            <a:avLst/>
          </a:prstGeom>
          <a:solidFill>
            <a:srgbClr val="FF0000"/>
          </a:solidFill>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1" name="矩形 30">
            <a:extLst>
              <a:ext uri="{FF2B5EF4-FFF2-40B4-BE49-F238E27FC236}">
                <a16:creationId xmlns:a16="http://schemas.microsoft.com/office/drawing/2014/main" id="{2D7A8988-9DFB-4FF7-AA12-15BE4127AF1B}"/>
              </a:ext>
            </a:extLst>
          </p:cNvPr>
          <p:cNvSpPr/>
          <p:nvPr/>
        </p:nvSpPr>
        <p:spPr>
          <a:xfrm>
            <a:off x="3128739" y="3785354"/>
            <a:ext cx="5934401" cy="398780"/>
          </a:xfrm>
          <a:prstGeom prst="rect">
            <a:avLst/>
          </a:prstGeom>
        </p:spPr>
        <p:txBody>
          <a:bodyPr wrap="square">
            <a:spAutoFit/>
          </a:bodyPr>
          <a:lstStyle/>
          <a:p>
            <a:pPr lvl="0" algn="ctr">
              <a:defRPr/>
            </a:pPr>
            <a:r>
              <a:rPr lang="zh-CN" altLang="en-US" sz="2000" b="1" dirty="0">
                <a:solidFill>
                  <a:prstClr val="white"/>
                </a:solidFill>
                <a:latin typeface="微软雅黑" panose="020B0503020204020204" charset="-122"/>
                <a:ea typeface="微软雅黑" panose="020B0503020204020204" charset="-122"/>
              </a:rPr>
              <a:t>党政机关党支部党建工作述职述责</a:t>
            </a:r>
            <a:r>
              <a:rPr lang="en-US" altLang="zh-CN" sz="2000" b="1" dirty="0">
                <a:solidFill>
                  <a:prstClr val="white"/>
                </a:solidFill>
                <a:latin typeface="微软雅黑" panose="020B0503020204020204" charset="-122"/>
                <a:ea typeface="微软雅黑" panose="020B0503020204020204" charset="-122"/>
              </a:rPr>
              <a:t>PPT</a:t>
            </a:r>
            <a:r>
              <a:rPr lang="zh-CN" altLang="en-US" sz="2000" b="1" dirty="0">
                <a:solidFill>
                  <a:prstClr val="white"/>
                </a:solidFill>
                <a:latin typeface="微软雅黑" panose="020B0503020204020204" charset="-122"/>
                <a:ea typeface="微软雅黑" panose="020B0503020204020204" charset="-122"/>
              </a:rPr>
              <a:t>模板</a:t>
            </a:r>
          </a:p>
        </p:txBody>
      </p:sp>
      <p:pic>
        <p:nvPicPr>
          <p:cNvPr id="18" name="图片 17" descr="图片包含 屏幕截图&#10;&#10;已生成高可信度的说明">
            <a:extLst>
              <a:ext uri="{FF2B5EF4-FFF2-40B4-BE49-F238E27FC236}">
                <a16:creationId xmlns:a16="http://schemas.microsoft.com/office/drawing/2014/main" id="{9E7ADE4D-43A6-4F82-813A-76BFF659D801}"/>
              </a:ext>
            </a:extLst>
          </p:cNvPr>
          <p:cNvPicPr>
            <a:picLocks noChangeAspect="1"/>
          </p:cNvPicPr>
          <p:nvPr/>
        </p:nvPicPr>
        <p:blipFill rotWithShape="1">
          <a:blip r:embed="rId6">
            <a:extLst>
              <a:ext uri="{28A0092B-C50C-407E-A947-70E740481C1C}">
                <a14:useLocalDpi xmlns:a14="http://schemas.microsoft.com/office/drawing/2010/main" val="0"/>
              </a:ext>
            </a:extLst>
          </a:blip>
          <a:srcRect t="39639" b="49245"/>
          <a:stretch/>
        </p:blipFill>
        <p:spPr>
          <a:xfrm>
            <a:off x="-60" y="1629750"/>
            <a:ext cx="12192000" cy="677499"/>
          </a:xfrm>
          <a:prstGeom prst="rect">
            <a:avLst/>
          </a:prstGeom>
        </p:spPr>
      </p:pic>
      <p:pic>
        <p:nvPicPr>
          <p:cNvPr id="34" name="图片 33" descr="图片包含 屏幕截图&#10;&#10;已生成高可信度的说明">
            <a:extLst>
              <a:ext uri="{FF2B5EF4-FFF2-40B4-BE49-F238E27FC236}">
                <a16:creationId xmlns:a16="http://schemas.microsoft.com/office/drawing/2014/main" id="{6407BDAC-2DFD-468F-856D-7F7D12B4E3FA}"/>
              </a:ext>
            </a:extLst>
          </p:cNvPr>
          <p:cNvPicPr>
            <a:picLocks noChangeAspect="1"/>
          </p:cNvPicPr>
          <p:nvPr/>
        </p:nvPicPr>
        <p:blipFill rotWithShape="1">
          <a:blip r:embed="rId6">
            <a:extLst>
              <a:ext uri="{28A0092B-C50C-407E-A947-70E740481C1C}">
                <a14:useLocalDpi xmlns:a14="http://schemas.microsoft.com/office/drawing/2010/main" val="0"/>
              </a:ext>
            </a:extLst>
          </a:blip>
          <a:srcRect l="-59" t="64877" r="59" b="21115"/>
          <a:stretch/>
        </p:blipFill>
        <p:spPr>
          <a:xfrm>
            <a:off x="-61" y="4423158"/>
            <a:ext cx="12192000" cy="853752"/>
          </a:xfrm>
          <a:prstGeom prst="rect">
            <a:avLst/>
          </a:prstGeom>
        </p:spPr>
      </p:pic>
      <p:pic>
        <p:nvPicPr>
          <p:cNvPr id="36" name="背景音乐 - 诗朗诵党旗颂.mp3">
            <a:hlinkClick r:id="" action="ppaction://media"/>
            <a:extLst>
              <a:ext uri="{FF2B5EF4-FFF2-40B4-BE49-F238E27FC236}">
                <a16:creationId xmlns:a16="http://schemas.microsoft.com/office/drawing/2014/main" id="{08B53123-4A65-4B0D-B863-C569FA345BD3}"/>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609459" y="0"/>
            <a:ext cx="609459" cy="609459"/>
          </a:xfrm>
          <a:prstGeom prst="rect">
            <a:avLst/>
          </a:prstGeom>
        </p:spPr>
      </p:pic>
    </p:spTree>
    <p:extLst>
      <p:ext uri="{BB962C8B-B14F-4D97-AF65-F5344CB8AC3E}">
        <p14:creationId xmlns:p14="http://schemas.microsoft.com/office/powerpoint/2010/main" val="3887260260"/>
      </p:ext>
    </p:extLst>
  </p:cSld>
  <p:clrMapOvr>
    <a:masterClrMapping/>
  </p:clrMapOvr>
  <mc:AlternateContent xmlns:mc="http://schemas.openxmlformats.org/markup-compatibility/2006" xmlns:p14="http://schemas.microsoft.com/office/powerpoint/2010/main">
    <mc:Choice Requires="p14">
      <p:transition spd="slow" p14:dur="1400" advClick="0" advTm="4000">
        <p14:ripple/>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6"/>
                                        </p:tgtEl>
                                      </p:cBhvr>
                                    </p:cmd>
                                  </p:childTnLst>
                                </p:cTn>
                              </p:par>
                            </p:childTnLst>
                          </p:cTn>
                        </p:par>
                        <p:par>
                          <p:cTn id="7" fill="hold">
                            <p:stCondLst>
                              <p:cond delay="0"/>
                            </p:stCondLst>
                            <p:childTnLst>
                              <p:par>
                                <p:cTn id="8" presetID="53" presetClass="entr" presetSubtype="16" fill="hold" grpId="0" nodeType="afterEffect">
                                  <p:stCondLst>
                                    <p:cond delay="0"/>
                                  </p:stCondLst>
                                  <p:childTnLst>
                                    <p:set>
                                      <p:cBhvr>
                                        <p:cTn id="9" dur="1" fill="hold">
                                          <p:stCondLst>
                                            <p:cond delay="0"/>
                                          </p:stCondLst>
                                        </p:cTn>
                                        <p:tgtEl>
                                          <p:spTgt spid="23"/>
                                        </p:tgtEl>
                                        <p:attrNameLst>
                                          <p:attrName>style.visibility</p:attrName>
                                        </p:attrNameLst>
                                      </p:cBhvr>
                                      <p:to>
                                        <p:strVal val="visible"/>
                                      </p:to>
                                    </p:set>
                                    <p:anim calcmode="lin" valueType="num">
                                      <p:cBhvr>
                                        <p:cTn id="10" dur="500" fill="hold"/>
                                        <p:tgtEl>
                                          <p:spTgt spid="23"/>
                                        </p:tgtEl>
                                        <p:attrNameLst>
                                          <p:attrName>ppt_w</p:attrName>
                                        </p:attrNameLst>
                                      </p:cBhvr>
                                      <p:tavLst>
                                        <p:tav tm="0">
                                          <p:val>
                                            <p:fltVal val="0"/>
                                          </p:val>
                                        </p:tav>
                                        <p:tav tm="100000">
                                          <p:val>
                                            <p:strVal val="#ppt_w"/>
                                          </p:val>
                                        </p:tav>
                                      </p:tavLst>
                                    </p:anim>
                                    <p:anim calcmode="lin" valueType="num">
                                      <p:cBhvr>
                                        <p:cTn id="11" dur="500" fill="hold"/>
                                        <p:tgtEl>
                                          <p:spTgt spid="23"/>
                                        </p:tgtEl>
                                        <p:attrNameLst>
                                          <p:attrName>ppt_h</p:attrName>
                                        </p:attrNameLst>
                                      </p:cBhvr>
                                      <p:tavLst>
                                        <p:tav tm="0">
                                          <p:val>
                                            <p:fltVal val="0"/>
                                          </p:val>
                                        </p:tav>
                                        <p:tav tm="100000">
                                          <p:val>
                                            <p:strVal val="#ppt_h"/>
                                          </p:val>
                                        </p:tav>
                                      </p:tavLst>
                                    </p:anim>
                                    <p:animEffect transition="in" filter="fade">
                                      <p:cBhvr>
                                        <p:cTn id="12" dur="500"/>
                                        <p:tgtEl>
                                          <p:spTgt spid="23"/>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2"/>
                                        </p:tgtEl>
                                        <p:attrNameLst>
                                          <p:attrName>style.visibility</p:attrName>
                                        </p:attrNameLst>
                                      </p:cBhvr>
                                      <p:to>
                                        <p:strVal val="visible"/>
                                      </p:to>
                                    </p:set>
                                    <p:anim calcmode="lin" valueType="num">
                                      <p:cBhvr>
                                        <p:cTn id="16"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2"/>
                                        </p:tgtEl>
                                        <p:attrNameLst>
                                          <p:attrName>ppt_y</p:attrName>
                                        </p:attrNameLst>
                                      </p:cBhvr>
                                      <p:tavLst>
                                        <p:tav tm="0">
                                          <p:val>
                                            <p:strVal val="#ppt_y"/>
                                          </p:val>
                                        </p:tav>
                                        <p:tav tm="100000">
                                          <p:val>
                                            <p:strVal val="#ppt_y"/>
                                          </p:val>
                                        </p:tav>
                                      </p:tavLst>
                                    </p:anim>
                                    <p:anim calcmode="lin" valueType="num">
                                      <p:cBhvr>
                                        <p:cTn id="18"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1" repeatCount="indefinite" fill="hold" display="0">
                  <p:stCondLst>
                    <p:cond delay="indefinite"/>
                  </p:stCondLst>
                  <p:endCondLst>
                    <p:cond evt="onStopAudio" delay="0">
                      <p:tgtEl>
                        <p:sldTgt/>
                      </p:tgtEl>
                    </p:cond>
                  </p:endCondLst>
                </p:cTn>
                <p:tgtEl>
                  <p:spTgt spid="36"/>
                </p:tgtEl>
              </p:cMediaNode>
            </p:audio>
          </p:childTnLst>
        </p:cTn>
      </p:par>
    </p:tnLst>
    <p:bldLst>
      <p:bldP spid="22" grpId="0"/>
      <p:bldP spid="23" grpId="0" bldLvl="0" animBg="1"/>
    </p:bldLst>
  </p:timing>
  <p:extLst mod="1">
    <p:ext uri="{E180D4A7-C9FB-4DFB-919C-405C955672EB}">
      <p14:showEvtLst xmlns:p14="http://schemas.microsoft.com/office/powerpoint/2010/main">
        <p14:playEvt time="220" objId="3"/>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a:extLst>
              <a:ext uri="{FF2B5EF4-FFF2-40B4-BE49-F238E27FC236}">
                <a16:creationId xmlns:a16="http://schemas.microsoft.com/office/drawing/2014/main" id="{93EF99B0-6378-4614-9E82-F64044882251}"/>
              </a:ext>
            </a:extLst>
          </p:cNvPr>
          <p:cNvSpPr/>
          <p:nvPr/>
        </p:nvSpPr>
        <p:spPr>
          <a:xfrm>
            <a:off x="1605287" y="131021"/>
            <a:ext cx="4493538" cy="523220"/>
          </a:xfrm>
          <a:prstGeom prst="rect">
            <a:avLst/>
          </a:prstGeom>
        </p:spPr>
        <p:txBody>
          <a:bodyPr wrap="none">
            <a:spAutoFit/>
          </a:bodyPr>
          <a:lstStyle/>
          <a:p>
            <a:r>
              <a:rPr lang="zh-CN" altLang="en-US" sz="2800" b="1" dirty="0">
                <a:solidFill>
                  <a:srgbClr val="FFC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二、着力提升党建领导能力</a:t>
            </a:r>
            <a:endParaRPr lang="zh-CN" altLang="en-US" sz="2800" b="1" dirty="0">
              <a:solidFill>
                <a:srgbClr val="FFC000"/>
              </a:solidFill>
              <a:effectLst>
                <a:outerShdw blurRad="38100" dist="38100" dir="2700000" algn="tl">
                  <a:srgbClr val="000000">
                    <a:alpha val="43137"/>
                  </a:srgbClr>
                </a:outerShdw>
              </a:effectLst>
            </a:endParaRPr>
          </a:p>
        </p:txBody>
      </p:sp>
      <p:sp>
        <p:nvSpPr>
          <p:cNvPr id="6" name="矩形: 圆角 5">
            <a:extLst>
              <a:ext uri="{FF2B5EF4-FFF2-40B4-BE49-F238E27FC236}">
                <a16:creationId xmlns:a16="http://schemas.microsoft.com/office/drawing/2014/main" id="{71F7F45B-A1BB-4280-8300-226257BB2EC2}"/>
              </a:ext>
            </a:extLst>
          </p:cNvPr>
          <p:cNvSpPr/>
          <p:nvPr/>
        </p:nvSpPr>
        <p:spPr>
          <a:xfrm>
            <a:off x="7247905" y="1837602"/>
            <a:ext cx="4535055" cy="1591398"/>
          </a:xfrm>
          <a:prstGeom prst="roundRect">
            <a:avLst>
              <a:gd name="adj" fmla="val 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zh-CN" altLang="en-US" sz="3200" b="1" dirty="0">
                <a:solidFill>
                  <a:srgbClr val="FFFCE1"/>
                </a:solidFill>
                <a:latin typeface="微软雅黑" panose="020B0503020204020204" charset="-122"/>
                <a:ea typeface="微软雅黑" panose="020B0503020204020204" charset="-122"/>
              </a:rPr>
              <a:t>二是着力提升</a:t>
            </a:r>
          </a:p>
          <a:p>
            <a:pPr lvl="0" algn="ctr">
              <a:defRPr/>
            </a:pPr>
            <a:r>
              <a:rPr lang="zh-CN" altLang="en-US" sz="3200" b="1" dirty="0">
                <a:solidFill>
                  <a:srgbClr val="FFFCE1"/>
                </a:solidFill>
                <a:latin typeface="微软雅黑" panose="020B0503020204020204" charset="-122"/>
                <a:ea typeface="微软雅黑" panose="020B0503020204020204" charset="-122"/>
              </a:rPr>
              <a:t>党建领导能力</a:t>
            </a:r>
          </a:p>
        </p:txBody>
      </p:sp>
      <p:sp>
        <p:nvSpPr>
          <p:cNvPr id="7" name="矩形: 圆角 3">
            <a:extLst>
              <a:ext uri="{FF2B5EF4-FFF2-40B4-BE49-F238E27FC236}">
                <a16:creationId xmlns:a16="http://schemas.microsoft.com/office/drawing/2014/main" id="{AD83D66E-67C0-45B6-9358-355264274DBA}"/>
              </a:ext>
            </a:extLst>
          </p:cNvPr>
          <p:cNvSpPr/>
          <p:nvPr/>
        </p:nvSpPr>
        <p:spPr>
          <a:xfrm>
            <a:off x="7247906" y="3492231"/>
            <a:ext cx="4535055" cy="1591398"/>
          </a:xfrm>
          <a:prstGeom prst="roundRect">
            <a:avLst>
              <a:gd name="adj" fmla="val 0"/>
            </a:avLst>
          </a:prstGeom>
          <a:blipFill dpi="0" rotWithShape="1">
            <a:blip r:embed="rId3">
              <a:extLst>
                <a:ext uri="{28A0092B-C50C-407E-A947-70E740481C1C}">
                  <a14:useLocalDpi xmlns:a14="http://schemas.microsoft.com/office/drawing/2010/main" val="0"/>
                </a:ext>
              </a:extLst>
            </a:blip>
            <a:srcRect/>
            <a:tile tx="0" ty="635000" sx="100000" sy="100000" flip="none" algn="b"/>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0" name="矩形: 圆角 9">
            <a:extLst>
              <a:ext uri="{FF2B5EF4-FFF2-40B4-BE49-F238E27FC236}">
                <a16:creationId xmlns:a16="http://schemas.microsoft.com/office/drawing/2014/main" id="{E7EA48A5-88C7-4CB7-A75F-12AD7ABBFC16}"/>
              </a:ext>
            </a:extLst>
          </p:cNvPr>
          <p:cNvSpPr/>
          <p:nvPr/>
        </p:nvSpPr>
        <p:spPr>
          <a:xfrm>
            <a:off x="409039" y="1837602"/>
            <a:ext cx="6625773" cy="3246027"/>
          </a:xfrm>
          <a:prstGeom prst="roundRect">
            <a:avLst>
              <a:gd name="adj" fmla="val 7407"/>
            </a:avLst>
          </a:prstGeom>
          <a:noFill/>
          <a:ln w="127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矩形 10">
            <a:extLst>
              <a:ext uri="{FF2B5EF4-FFF2-40B4-BE49-F238E27FC236}">
                <a16:creationId xmlns:a16="http://schemas.microsoft.com/office/drawing/2014/main" id="{881FACBE-B2DB-4988-BE68-9E1C7E755A36}"/>
              </a:ext>
            </a:extLst>
          </p:cNvPr>
          <p:cNvSpPr/>
          <p:nvPr/>
        </p:nvSpPr>
        <p:spPr>
          <a:xfrm>
            <a:off x="614734" y="2192415"/>
            <a:ext cx="6214383" cy="2536400"/>
          </a:xfrm>
          <a:prstGeom prst="rect">
            <a:avLst/>
          </a:prstGeom>
        </p:spPr>
        <p:txBody>
          <a:bodyPr wrap="square">
            <a:spAutoFit/>
          </a:bodyPr>
          <a:lstStyle/>
          <a:p>
            <a:pPr lvl="0" algn="just">
              <a:lnSpc>
                <a:spcPct val="150000"/>
              </a:lnSpc>
              <a:defRPr/>
            </a:pPr>
            <a:r>
              <a:rPr lang="zh-CN" altLang="en-US" dirty="0">
                <a:solidFill>
                  <a:prstClr val="black">
                    <a:lumMod val="95000"/>
                    <a:lumOff val="5000"/>
                  </a:prstClr>
                </a:solidFill>
                <a:latin typeface="微软雅黑" panose="020B0503020204020204" charset="-122"/>
                <a:ea typeface="微软雅黑" panose="020B0503020204020204" charset="-122"/>
              </a:rPr>
              <a:t>作为市委办党建工作第一责任人，我严格按照上级党委要求，把“三严三实”专题教育作为重中之重，先后组织办公室班子成员开展集中学习5次、专题交流讨论3次，组织全体人员集中学习20次，为办公室做了“两学一做”学习教育专题党课，进一步规范了党内政治生活，推动了市委办组织建设水平的提升，增强了党组织的凝聚力和战斗力。</a:t>
            </a:r>
          </a:p>
        </p:txBody>
      </p:sp>
    </p:spTree>
    <p:extLst>
      <p:ext uri="{BB962C8B-B14F-4D97-AF65-F5344CB8AC3E}">
        <p14:creationId xmlns:p14="http://schemas.microsoft.com/office/powerpoint/2010/main" val="2756092114"/>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125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12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1+#ppt_w/2"/>
                                          </p:val>
                                        </p:tav>
                                        <p:tav tm="100000">
                                          <p:val>
                                            <p:strVal val="#ppt_x"/>
                                          </p:val>
                                        </p:tav>
                                      </p:tavLst>
                                    </p:anim>
                                    <p:anim calcmode="lin" valueType="num">
                                      <p:cBhvr additive="base">
                                        <p:cTn id="12" dur="1000" fill="hold"/>
                                        <p:tgtEl>
                                          <p:spTgt spid="7"/>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150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par>
                                <p:cTn id="16" presetID="22" presetClass="entr" presetSubtype="1" fill="hold" grpId="0" nodeType="withEffect">
                                  <p:stCondLst>
                                    <p:cond delay="2250"/>
                                  </p:stCondLst>
                                  <p:childTnLst>
                                    <p:set>
                                      <p:cBhvr>
                                        <p:cTn id="17" dur="1" fill="hold">
                                          <p:stCondLst>
                                            <p:cond delay="0"/>
                                          </p:stCondLst>
                                        </p:cTn>
                                        <p:tgtEl>
                                          <p:spTgt spid="11"/>
                                        </p:tgtEl>
                                        <p:attrNameLst>
                                          <p:attrName>style.visibility</p:attrName>
                                        </p:attrNameLst>
                                      </p:cBhvr>
                                      <p:to>
                                        <p:strVal val="visible"/>
                                      </p:to>
                                    </p:set>
                                    <p:animEffect transition="in" filter="wipe(up)">
                                      <p:cBhvr>
                                        <p:cTn id="18" dur="7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10" grpId="0" bldLvl="0" animBg="1"/>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a:extLst>
              <a:ext uri="{FF2B5EF4-FFF2-40B4-BE49-F238E27FC236}">
                <a16:creationId xmlns:a16="http://schemas.microsoft.com/office/drawing/2014/main" id="{93EF99B0-6378-4614-9E82-F64044882251}"/>
              </a:ext>
            </a:extLst>
          </p:cNvPr>
          <p:cNvSpPr/>
          <p:nvPr/>
        </p:nvSpPr>
        <p:spPr>
          <a:xfrm>
            <a:off x="1605287" y="131021"/>
            <a:ext cx="4493538" cy="523220"/>
          </a:xfrm>
          <a:prstGeom prst="rect">
            <a:avLst/>
          </a:prstGeom>
        </p:spPr>
        <p:txBody>
          <a:bodyPr wrap="none">
            <a:spAutoFit/>
          </a:bodyPr>
          <a:lstStyle/>
          <a:p>
            <a:r>
              <a:rPr lang="zh-CN" altLang="en-US" sz="2800" b="1" dirty="0">
                <a:solidFill>
                  <a:srgbClr val="FFC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三、切实抓好协调服务工作</a:t>
            </a:r>
            <a:endParaRPr lang="zh-CN" altLang="en-US" sz="2800" b="1" dirty="0">
              <a:solidFill>
                <a:srgbClr val="FFC000"/>
              </a:solidFill>
              <a:effectLst>
                <a:outerShdw blurRad="38100" dist="38100" dir="2700000" algn="tl">
                  <a:srgbClr val="000000">
                    <a:alpha val="43137"/>
                  </a:srgbClr>
                </a:outerShdw>
              </a:effectLst>
            </a:endParaRPr>
          </a:p>
        </p:txBody>
      </p:sp>
      <p:sp>
        <p:nvSpPr>
          <p:cNvPr id="6" name="矩形: 圆角 5">
            <a:extLst>
              <a:ext uri="{FF2B5EF4-FFF2-40B4-BE49-F238E27FC236}">
                <a16:creationId xmlns:a16="http://schemas.microsoft.com/office/drawing/2014/main" id="{57DA1D0E-A559-4A07-8CC4-CA7830FD772C}"/>
              </a:ext>
            </a:extLst>
          </p:cNvPr>
          <p:cNvSpPr/>
          <p:nvPr/>
        </p:nvSpPr>
        <p:spPr>
          <a:xfrm>
            <a:off x="469733" y="1837602"/>
            <a:ext cx="4535055" cy="1591398"/>
          </a:xfrm>
          <a:prstGeom prst="roundRect">
            <a:avLst>
              <a:gd name="adj" fmla="val 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zh-CN" altLang="en-US" sz="3200" b="1" dirty="0">
                <a:solidFill>
                  <a:srgbClr val="FFFCE1"/>
                </a:solidFill>
                <a:latin typeface="微软雅黑" panose="020B0503020204020204" charset="-122"/>
                <a:ea typeface="微软雅黑" panose="020B0503020204020204" charset="-122"/>
              </a:rPr>
              <a:t>三是切实抓好</a:t>
            </a:r>
          </a:p>
          <a:p>
            <a:pPr lvl="0" algn="ctr">
              <a:defRPr/>
            </a:pPr>
            <a:r>
              <a:rPr lang="zh-CN" altLang="en-US" sz="3200" b="1" dirty="0">
                <a:solidFill>
                  <a:srgbClr val="FFFCE1"/>
                </a:solidFill>
                <a:latin typeface="微软雅黑" panose="020B0503020204020204" charset="-122"/>
                <a:ea typeface="微软雅黑" panose="020B0503020204020204" charset="-122"/>
              </a:rPr>
              <a:t>协调服务工作</a:t>
            </a:r>
          </a:p>
        </p:txBody>
      </p:sp>
      <p:sp>
        <p:nvSpPr>
          <p:cNvPr id="10" name="矩形: 圆角 3">
            <a:extLst>
              <a:ext uri="{FF2B5EF4-FFF2-40B4-BE49-F238E27FC236}">
                <a16:creationId xmlns:a16="http://schemas.microsoft.com/office/drawing/2014/main" id="{E53E9346-1A65-4FD0-9B13-9BABF47A31E6}"/>
              </a:ext>
            </a:extLst>
          </p:cNvPr>
          <p:cNvSpPr/>
          <p:nvPr/>
        </p:nvSpPr>
        <p:spPr>
          <a:xfrm>
            <a:off x="469734" y="3492231"/>
            <a:ext cx="4535055" cy="1591398"/>
          </a:xfrm>
          <a:prstGeom prst="roundRect">
            <a:avLst>
              <a:gd name="adj" fmla="val 0"/>
            </a:avLst>
          </a:prstGeom>
          <a:blipFill dpi="0" rotWithShape="1">
            <a:blip r:embed="rId3">
              <a:extLst>
                <a:ext uri="{28A0092B-C50C-407E-A947-70E740481C1C}">
                  <a14:useLocalDpi xmlns:a14="http://schemas.microsoft.com/office/drawing/2010/main" val="0"/>
                </a:ext>
              </a:extLst>
            </a:blip>
            <a:srcRect/>
            <a:tile tx="0" ty="635000" sx="100000" sy="100000" flip="none" algn="b"/>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矩形: 圆角 10">
            <a:extLst>
              <a:ext uri="{FF2B5EF4-FFF2-40B4-BE49-F238E27FC236}">
                <a16:creationId xmlns:a16="http://schemas.microsoft.com/office/drawing/2014/main" id="{B6C9E343-52C0-4E50-A851-40C902EA6738}"/>
              </a:ext>
            </a:extLst>
          </p:cNvPr>
          <p:cNvSpPr/>
          <p:nvPr/>
        </p:nvSpPr>
        <p:spPr>
          <a:xfrm>
            <a:off x="5174341" y="1837602"/>
            <a:ext cx="6625773" cy="3246027"/>
          </a:xfrm>
          <a:prstGeom prst="roundRect">
            <a:avLst>
              <a:gd name="adj" fmla="val 7407"/>
            </a:avLst>
          </a:prstGeom>
          <a:noFill/>
          <a:ln w="127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矩形 11">
            <a:extLst>
              <a:ext uri="{FF2B5EF4-FFF2-40B4-BE49-F238E27FC236}">
                <a16:creationId xmlns:a16="http://schemas.microsoft.com/office/drawing/2014/main" id="{20E93FD3-662C-453A-9313-4E1B67932438}"/>
              </a:ext>
            </a:extLst>
          </p:cNvPr>
          <p:cNvSpPr/>
          <p:nvPr/>
        </p:nvSpPr>
        <p:spPr>
          <a:xfrm>
            <a:off x="5380036" y="1984666"/>
            <a:ext cx="6214383" cy="2951898"/>
          </a:xfrm>
          <a:prstGeom prst="rect">
            <a:avLst/>
          </a:prstGeom>
        </p:spPr>
        <p:txBody>
          <a:bodyPr wrap="square">
            <a:spAutoFit/>
          </a:bodyPr>
          <a:lstStyle/>
          <a:p>
            <a:pPr lvl="0" algn="just">
              <a:lnSpc>
                <a:spcPct val="150000"/>
              </a:lnSpc>
              <a:defRPr/>
            </a:pPr>
            <a:r>
              <a:rPr lang="zh-CN" altLang="en-US" dirty="0">
                <a:solidFill>
                  <a:prstClr val="black">
                    <a:lumMod val="95000"/>
                    <a:lumOff val="5000"/>
                  </a:prstClr>
                </a:solidFill>
                <a:latin typeface="微软雅黑" panose="020B0503020204020204" charset="-122"/>
                <a:ea typeface="微软雅黑" panose="020B0503020204020204" charset="-122"/>
              </a:rPr>
              <a:t>在市委重大决策和交办任务之后，迅速通过各种方式向有关领导传达转达，及时召集相关人员研究和部署落实措施；充分发挥上级党委与基层组织之间的纽带作用，加强与上级党委机关的联系，积极争取上级的指导和帮助，对下密切与各乡镇、街道、管委会和市直部门的联系，及时搞好上传下达；做好重大活动的协调服务工作，对每个细节和环节都做到了科学把握、精心筹备，各项重要活动如期圆满完成。</a:t>
            </a:r>
          </a:p>
        </p:txBody>
      </p:sp>
    </p:spTree>
    <p:extLst>
      <p:ext uri="{BB962C8B-B14F-4D97-AF65-F5344CB8AC3E}">
        <p14:creationId xmlns:p14="http://schemas.microsoft.com/office/powerpoint/2010/main" val="401856295"/>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125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125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1000" fill="hold"/>
                                        <p:tgtEl>
                                          <p:spTgt spid="10"/>
                                        </p:tgtEl>
                                        <p:attrNameLst>
                                          <p:attrName>ppt_x</p:attrName>
                                        </p:attrNameLst>
                                      </p:cBhvr>
                                      <p:tavLst>
                                        <p:tav tm="0">
                                          <p:val>
                                            <p:strVal val="1+#ppt_w/2"/>
                                          </p:val>
                                        </p:tav>
                                        <p:tav tm="100000">
                                          <p:val>
                                            <p:strVal val="#ppt_x"/>
                                          </p:val>
                                        </p:tav>
                                      </p:tavLst>
                                    </p:anim>
                                    <p:anim calcmode="lin" valueType="num">
                                      <p:cBhvr additive="base">
                                        <p:cTn id="12" dur="1000" fill="hold"/>
                                        <p:tgtEl>
                                          <p:spTgt spid="10"/>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150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par>
                                <p:cTn id="16" presetID="22" presetClass="entr" presetSubtype="1" fill="hold" grpId="0" nodeType="withEffect">
                                  <p:stCondLst>
                                    <p:cond delay="2250"/>
                                  </p:stCondLst>
                                  <p:childTnLst>
                                    <p:set>
                                      <p:cBhvr>
                                        <p:cTn id="17" dur="1" fill="hold">
                                          <p:stCondLst>
                                            <p:cond delay="0"/>
                                          </p:stCondLst>
                                        </p:cTn>
                                        <p:tgtEl>
                                          <p:spTgt spid="12"/>
                                        </p:tgtEl>
                                        <p:attrNameLst>
                                          <p:attrName>style.visibility</p:attrName>
                                        </p:attrNameLst>
                                      </p:cBhvr>
                                      <p:to>
                                        <p:strVal val="visible"/>
                                      </p:to>
                                    </p:set>
                                    <p:animEffect transition="in" filter="wipe(up)">
                                      <p:cBhvr>
                                        <p:cTn id="18"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10" grpId="0" bldLvl="0" animBg="1"/>
      <p:bldP spid="11" grpId="0" bldLvl="0" animBg="1"/>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5">
            <a:extLst>
              <a:ext uri="{FF2B5EF4-FFF2-40B4-BE49-F238E27FC236}">
                <a16:creationId xmlns:a16="http://schemas.microsoft.com/office/drawing/2014/main" id="{D01D3CA5-BC8E-4915-8525-C1FA1711C85D}"/>
              </a:ext>
            </a:extLst>
          </p:cNvPr>
          <p:cNvSpPr/>
          <p:nvPr/>
        </p:nvSpPr>
        <p:spPr bwMode="auto">
          <a:xfrm>
            <a:off x="1122741" y="1298467"/>
            <a:ext cx="2855851" cy="3202129"/>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noFill/>
          <a:ln w="12700">
            <a:solidFill>
              <a:srgbClr val="C00000"/>
            </a:solid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0" name="Freeform 5">
            <a:extLst>
              <a:ext uri="{FF2B5EF4-FFF2-40B4-BE49-F238E27FC236}">
                <a16:creationId xmlns:a16="http://schemas.microsoft.com/office/drawing/2014/main" id="{9712EABA-B3B2-4037-889C-809B5EE8FB00}"/>
              </a:ext>
            </a:extLst>
          </p:cNvPr>
          <p:cNvSpPr/>
          <p:nvPr/>
        </p:nvSpPr>
        <p:spPr bwMode="auto">
          <a:xfrm>
            <a:off x="1352776" y="1556393"/>
            <a:ext cx="2395783" cy="2686277"/>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solidFill>
            <a:srgbClr val="FF0000"/>
          </a:solidFill>
          <a:ln w="28575">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矩形 10">
            <a:extLst>
              <a:ext uri="{FF2B5EF4-FFF2-40B4-BE49-F238E27FC236}">
                <a16:creationId xmlns:a16="http://schemas.microsoft.com/office/drawing/2014/main" id="{B0781A2E-AEE9-4732-808B-CEC486F5D1D1}"/>
              </a:ext>
            </a:extLst>
          </p:cNvPr>
          <p:cNvSpPr/>
          <p:nvPr/>
        </p:nvSpPr>
        <p:spPr>
          <a:xfrm>
            <a:off x="1571088" y="2271385"/>
            <a:ext cx="1959159" cy="1106805"/>
          </a:xfrm>
          <a:prstGeom prst="rect">
            <a:avLst/>
          </a:prstGeom>
          <a:noFill/>
          <a:effectLst/>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6600" b="1" i="0" u="none" strike="noStrike" kern="1200" cap="none" spc="0" normalizeH="0" baseline="0" noProof="0" dirty="0">
                <a:ln>
                  <a:noFill/>
                </a:ln>
                <a:solidFill>
                  <a:prstClr val="white"/>
                </a:solidFill>
                <a:effectLst>
                  <a:outerShdw blurRad="152400" dist="152400" dir="2700000" algn="tl" rotWithShape="0">
                    <a:prstClr val="black">
                      <a:alpha val="60000"/>
                    </a:prstClr>
                  </a:outerShdw>
                </a:effectLst>
                <a:uLnTx/>
                <a:uFillTx/>
                <a:latin typeface="微软雅黑" panose="020B0503020204020204" charset="-122"/>
                <a:ea typeface="微软雅黑" panose="020B0503020204020204" charset="-122"/>
                <a:cs typeface="+mn-cs"/>
              </a:rPr>
              <a:t>目录</a:t>
            </a:r>
          </a:p>
        </p:txBody>
      </p:sp>
      <p:sp>
        <p:nvSpPr>
          <p:cNvPr id="12" name="标题 4">
            <a:extLst>
              <a:ext uri="{FF2B5EF4-FFF2-40B4-BE49-F238E27FC236}">
                <a16:creationId xmlns:a16="http://schemas.microsoft.com/office/drawing/2014/main" id="{2B8570AD-585E-4CE8-A5B7-DEF8056553EE}"/>
              </a:ext>
            </a:extLst>
          </p:cNvPr>
          <p:cNvSpPr txBox="1"/>
          <p:nvPr/>
        </p:nvSpPr>
        <p:spPr>
          <a:xfrm>
            <a:off x="4138847" y="2692037"/>
            <a:ext cx="7554684" cy="1139190"/>
          </a:xfrm>
          <a:prstGeom prst="rect">
            <a:avLst/>
          </a:prstGeom>
        </p:spPr>
        <p:txBody>
          <a:bodyPr vert="horz" lIns="121873" tIns="60936" rIns="121873" bIns="60936"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0" algn="l" defTabSz="1218565" fontAlgn="base">
              <a:spcAft>
                <a:spcPct val="0"/>
              </a:spcAft>
              <a:defRPr/>
            </a:pPr>
            <a:r>
              <a:rPr lang="zh-CN" altLang="en-US" b="1" kern="300" dirty="0">
                <a:solidFill>
                  <a:srgbClr val="FF0000"/>
                </a:solidFill>
                <a:effectLst>
                  <a:reflection blurRad="6350" stA="55000" endA="300" endPos="45500" dir="5400000" sy="-100000" algn="bl" rotWithShape="0"/>
                </a:effectLst>
                <a:latin typeface="微软雅黑" panose="020B0503020204020204" charset="-122"/>
                <a:ea typeface="微软雅黑" panose="020B0503020204020204" charset="-122"/>
                <a:cs typeface="明兰_UI_TC" pitchFamily="2" charset="-122"/>
              </a:rPr>
              <a:t>做好选人用人</a:t>
            </a:r>
          </a:p>
          <a:p>
            <a:pPr lvl="0" algn="l" defTabSz="1218565" fontAlgn="base">
              <a:spcAft>
                <a:spcPct val="0"/>
              </a:spcAft>
              <a:defRPr/>
            </a:pPr>
            <a:r>
              <a:rPr lang="zh-CN" altLang="en-US" b="1" kern="300" dirty="0">
                <a:solidFill>
                  <a:srgbClr val="FF0000"/>
                </a:solidFill>
                <a:effectLst>
                  <a:reflection blurRad="6350" stA="55000" endA="300" endPos="45500" dir="5400000" sy="-100000" algn="bl" rotWithShape="0"/>
                </a:effectLst>
                <a:latin typeface="微软雅黑" panose="020B0503020204020204" charset="-122"/>
                <a:ea typeface="微软雅黑" panose="020B0503020204020204" charset="-122"/>
                <a:cs typeface="明兰_UI_TC" pitchFamily="2" charset="-122"/>
              </a:rPr>
              <a:t>切实加强干部队伍建设</a:t>
            </a:r>
          </a:p>
        </p:txBody>
      </p:sp>
      <p:sp>
        <p:nvSpPr>
          <p:cNvPr id="13" name="标题 4">
            <a:extLst>
              <a:ext uri="{FF2B5EF4-FFF2-40B4-BE49-F238E27FC236}">
                <a16:creationId xmlns:a16="http://schemas.microsoft.com/office/drawing/2014/main" id="{1D1E8AAB-5DA5-4817-ABEC-746EE9226D4D}"/>
              </a:ext>
            </a:extLst>
          </p:cNvPr>
          <p:cNvSpPr txBox="1"/>
          <p:nvPr/>
        </p:nvSpPr>
        <p:spPr>
          <a:xfrm>
            <a:off x="4138847" y="1552847"/>
            <a:ext cx="7554684" cy="1139190"/>
          </a:xfrm>
          <a:prstGeom prst="rect">
            <a:avLst/>
          </a:prstGeom>
        </p:spPr>
        <p:txBody>
          <a:bodyPr vert="horz" lIns="121873" tIns="60936" rIns="121873" bIns="60936"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l" defTabSz="1218565" rtl="0" eaLnBrk="1" fontAlgn="base" latinLnBrk="0" hangingPunct="1">
              <a:lnSpc>
                <a:spcPct val="100000"/>
              </a:lnSpc>
              <a:spcBef>
                <a:spcPct val="0"/>
              </a:spcBef>
              <a:spcAft>
                <a:spcPct val="0"/>
              </a:spcAft>
              <a:buClrTx/>
              <a:buSzTx/>
              <a:buFontTx/>
              <a:buNone/>
              <a:tabLst/>
              <a:defRPr/>
            </a:pPr>
            <a:r>
              <a:rPr kumimoji="0" lang="zh-CN" altLang="en-US" b="1" i="0" u="none" strike="noStrike" kern="300" cap="none" spc="0" normalizeH="0" baseline="0" noProof="0" dirty="0">
                <a:ln>
                  <a:noFill/>
                </a:ln>
                <a:solidFill>
                  <a:srgbClr val="FF0000"/>
                </a:solidFill>
                <a:effectLst>
                  <a:reflection blurRad="6350" stA="55000" endA="300" endPos="45500" dir="5400000" sy="-100000" algn="bl" rotWithShape="0"/>
                </a:effectLst>
                <a:uLnTx/>
                <a:uFillTx/>
                <a:latin typeface="微软雅黑" panose="020B0503020204020204" charset="-122"/>
                <a:ea typeface="微软雅黑" panose="020B0503020204020204" charset="-122"/>
                <a:cs typeface="明兰_UI_TC" pitchFamily="2" charset="-122"/>
              </a:rPr>
              <a:t>第三部分</a:t>
            </a:r>
          </a:p>
        </p:txBody>
      </p:sp>
      <p:pic>
        <p:nvPicPr>
          <p:cNvPr id="14" name="图片 13">
            <a:extLst>
              <a:ext uri="{FF2B5EF4-FFF2-40B4-BE49-F238E27FC236}">
                <a16:creationId xmlns:a16="http://schemas.microsoft.com/office/drawing/2014/main" id="{2D74C935-408C-45A4-B0D4-FC1D913FB23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98448" y="383489"/>
            <a:ext cx="1838743" cy="766144"/>
          </a:xfrm>
          <a:prstGeom prst="rect">
            <a:avLst/>
          </a:prstGeom>
        </p:spPr>
      </p:pic>
      <p:pic>
        <p:nvPicPr>
          <p:cNvPr id="15" name="图片 14">
            <a:extLst>
              <a:ext uri="{FF2B5EF4-FFF2-40B4-BE49-F238E27FC236}">
                <a16:creationId xmlns:a16="http://schemas.microsoft.com/office/drawing/2014/main" id="{4F5D8326-BF53-4328-A505-684558F11F49}"/>
              </a:ext>
            </a:extLst>
          </p:cNvPr>
          <p:cNvPicPr>
            <a:picLocks noChangeAspect="1"/>
          </p:cNvPicPr>
          <p:nvPr/>
        </p:nvPicPr>
        <p:blipFill>
          <a:blip r:embed="rId4" cstate="print"/>
          <a:stretch>
            <a:fillRect/>
          </a:stretch>
        </p:blipFill>
        <p:spPr>
          <a:xfrm>
            <a:off x="515647" y="384251"/>
            <a:ext cx="1214188" cy="1168596"/>
          </a:xfrm>
          <a:prstGeom prst="rect">
            <a:avLst/>
          </a:prstGeom>
        </p:spPr>
      </p:pic>
    </p:spTree>
    <p:extLst>
      <p:ext uri="{BB962C8B-B14F-4D97-AF65-F5344CB8AC3E}">
        <p14:creationId xmlns:p14="http://schemas.microsoft.com/office/powerpoint/2010/main" val="3710335972"/>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250" fill="hold"/>
                                        <p:tgtEl>
                                          <p:spTgt spid="9"/>
                                        </p:tgtEl>
                                        <p:attrNameLst>
                                          <p:attrName>ppt_w</p:attrName>
                                        </p:attrNameLst>
                                      </p:cBhvr>
                                      <p:tavLst>
                                        <p:tav tm="0">
                                          <p:val>
                                            <p:fltVal val="0"/>
                                          </p:val>
                                        </p:tav>
                                        <p:tav tm="100000">
                                          <p:val>
                                            <p:strVal val="#ppt_w"/>
                                          </p:val>
                                        </p:tav>
                                      </p:tavLst>
                                    </p:anim>
                                    <p:anim calcmode="lin" valueType="num">
                                      <p:cBhvr>
                                        <p:cTn id="8" dur="250" fill="hold"/>
                                        <p:tgtEl>
                                          <p:spTgt spid="9"/>
                                        </p:tgtEl>
                                        <p:attrNameLst>
                                          <p:attrName>ppt_h</p:attrName>
                                        </p:attrNameLst>
                                      </p:cBhvr>
                                      <p:tavLst>
                                        <p:tav tm="0">
                                          <p:val>
                                            <p:fltVal val="0"/>
                                          </p:val>
                                        </p:tav>
                                        <p:tav tm="100000">
                                          <p:val>
                                            <p:strVal val="#ppt_h"/>
                                          </p:val>
                                        </p:tav>
                                      </p:tavLst>
                                    </p:anim>
                                    <p:animEffect transition="in" filter="fade">
                                      <p:cBhvr>
                                        <p:cTn id="9" dur="250"/>
                                        <p:tgtEl>
                                          <p:spTgt spid="9"/>
                                        </p:tgtEl>
                                      </p:cBhvr>
                                    </p:animEffect>
                                  </p:childTnLst>
                                </p:cTn>
                              </p:par>
                              <p:par>
                                <p:cTn id="10" presetID="6" presetClass="emph" presetSubtype="0" decel="100000" fill="hold" grpId="1" nodeType="withEffect">
                                  <p:stCondLst>
                                    <p:cond delay="200"/>
                                  </p:stCondLst>
                                  <p:childTnLst>
                                    <p:animScale>
                                      <p:cBhvr>
                                        <p:cTn id="11" dur="250" fill="hold"/>
                                        <p:tgtEl>
                                          <p:spTgt spid="9"/>
                                        </p:tgtEl>
                                      </p:cBhvr>
                                      <p:by x="120000" y="120000"/>
                                    </p:animScale>
                                  </p:childTnLst>
                                </p:cTn>
                              </p:par>
                              <p:par>
                                <p:cTn id="12" presetID="6" presetClass="emph" presetSubtype="0" decel="100000" fill="hold" grpId="2" nodeType="withEffect">
                                  <p:stCondLst>
                                    <p:cond delay="400"/>
                                  </p:stCondLst>
                                  <p:childTnLst>
                                    <p:animScale>
                                      <p:cBhvr>
                                        <p:cTn id="13" dur="250" fill="hold"/>
                                        <p:tgtEl>
                                          <p:spTgt spid="9"/>
                                        </p:tgtEl>
                                      </p:cBhvr>
                                      <p:by x="83000" y="83000"/>
                                    </p:animScale>
                                  </p:childTnLst>
                                </p:cTn>
                              </p:par>
                              <p:par>
                                <p:cTn id="14" presetID="53" presetClass="entr" presetSubtype="16" fill="hold" grpId="0" nodeType="withEffect">
                                  <p:stCondLst>
                                    <p:cond delay="400"/>
                                  </p:stCondLst>
                                  <p:childTnLst>
                                    <p:set>
                                      <p:cBhvr>
                                        <p:cTn id="15" dur="1" fill="hold">
                                          <p:stCondLst>
                                            <p:cond delay="0"/>
                                          </p:stCondLst>
                                        </p:cTn>
                                        <p:tgtEl>
                                          <p:spTgt spid="10"/>
                                        </p:tgtEl>
                                        <p:attrNameLst>
                                          <p:attrName>style.visibility</p:attrName>
                                        </p:attrNameLst>
                                      </p:cBhvr>
                                      <p:to>
                                        <p:strVal val="visible"/>
                                      </p:to>
                                    </p:set>
                                    <p:anim calcmode="lin" valueType="num">
                                      <p:cBhvr>
                                        <p:cTn id="16" dur="250" fill="hold"/>
                                        <p:tgtEl>
                                          <p:spTgt spid="10"/>
                                        </p:tgtEl>
                                        <p:attrNameLst>
                                          <p:attrName>ppt_w</p:attrName>
                                        </p:attrNameLst>
                                      </p:cBhvr>
                                      <p:tavLst>
                                        <p:tav tm="0">
                                          <p:val>
                                            <p:fltVal val="0"/>
                                          </p:val>
                                        </p:tav>
                                        <p:tav tm="100000">
                                          <p:val>
                                            <p:strVal val="#ppt_w"/>
                                          </p:val>
                                        </p:tav>
                                      </p:tavLst>
                                    </p:anim>
                                    <p:anim calcmode="lin" valueType="num">
                                      <p:cBhvr>
                                        <p:cTn id="17" dur="250" fill="hold"/>
                                        <p:tgtEl>
                                          <p:spTgt spid="10"/>
                                        </p:tgtEl>
                                        <p:attrNameLst>
                                          <p:attrName>ppt_h</p:attrName>
                                        </p:attrNameLst>
                                      </p:cBhvr>
                                      <p:tavLst>
                                        <p:tav tm="0">
                                          <p:val>
                                            <p:fltVal val="0"/>
                                          </p:val>
                                        </p:tav>
                                        <p:tav tm="100000">
                                          <p:val>
                                            <p:strVal val="#ppt_h"/>
                                          </p:val>
                                        </p:tav>
                                      </p:tavLst>
                                    </p:anim>
                                    <p:animEffect transition="in" filter="fade">
                                      <p:cBhvr>
                                        <p:cTn id="18" dur="250"/>
                                        <p:tgtEl>
                                          <p:spTgt spid="10"/>
                                        </p:tgtEl>
                                      </p:cBhvr>
                                    </p:animEffect>
                                  </p:childTnLst>
                                </p:cTn>
                              </p:par>
                              <p:par>
                                <p:cTn id="19" presetID="6" presetClass="emph" presetSubtype="0" decel="100000" fill="hold" grpId="1" nodeType="withEffect">
                                  <p:stCondLst>
                                    <p:cond delay="600"/>
                                  </p:stCondLst>
                                  <p:childTnLst>
                                    <p:animScale>
                                      <p:cBhvr>
                                        <p:cTn id="20" dur="250" fill="hold"/>
                                        <p:tgtEl>
                                          <p:spTgt spid="10"/>
                                        </p:tgtEl>
                                      </p:cBhvr>
                                      <p:by x="120000" y="120000"/>
                                    </p:animScale>
                                  </p:childTnLst>
                                </p:cTn>
                              </p:par>
                              <p:par>
                                <p:cTn id="21" presetID="6" presetClass="emph" presetSubtype="0" decel="100000" fill="hold" grpId="2" nodeType="withEffect">
                                  <p:stCondLst>
                                    <p:cond delay="800"/>
                                  </p:stCondLst>
                                  <p:childTnLst>
                                    <p:animScale>
                                      <p:cBhvr>
                                        <p:cTn id="22" dur="250" fill="hold"/>
                                        <p:tgtEl>
                                          <p:spTgt spid="10"/>
                                        </p:tgtEl>
                                      </p:cBhvr>
                                      <p:by x="83000" y="83000"/>
                                    </p:animScale>
                                  </p:childTnLst>
                                </p:cTn>
                              </p:par>
                              <p:par>
                                <p:cTn id="23" presetID="53" presetClass="entr" presetSubtype="16" fill="hold" grpId="0" nodeType="withEffect">
                                  <p:stCondLst>
                                    <p:cond delay="600"/>
                                  </p:stCondLst>
                                  <p:childTnLst>
                                    <p:set>
                                      <p:cBhvr>
                                        <p:cTn id="24" dur="1" fill="hold">
                                          <p:stCondLst>
                                            <p:cond delay="0"/>
                                          </p:stCondLst>
                                        </p:cTn>
                                        <p:tgtEl>
                                          <p:spTgt spid="11"/>
                                        </p:tgtEl>
                                        <p:attrNameLst>
                                          <p:attrName>style.visibility</p:attrName>
                                        </p:attrNameLst>
                                      </p:cBhvr>
                                      <p:to>
                                        <p:strVal val="visible"/>
                                      </p:to>
                                    </p:set>
                                    <p:anim calcmode="lin" valueType="num">
                                      <p:cBhvr>
                                        <p:cTn id="25" dur="250" fill="hold"/>
                                        <p:tgtEl>
                                          <p:spTgt spid="11"/>
                                        </p:tgtEl>
                                        <p:attrNameLst>
                                          <p:attrName>ppt_w</p:attrName>
                                        </p:attrNameLst>
                                      </p:cBhvr>
                                      <p:tavLst>
                                        <p:tav tm="0">
                                          <p:val>
                                            <p:fltVal val="0"/>
                                          </p:val>
                                        </p:tav>
                                        <p:tav tm="100000">
                                          <p:val>
                                            <p:strVal val="#ppt_w"/>
                                          </p:val>
                                        </p:tav>
                                      </p:tavLst>
                                    </p:anim>
                                    <p:anim calcmode="lin" valueType="num">
                                      <p:cBhvr>
                                        <p:cTn id="26" dur="250" fill="hold"/>
                                        <p:tgtEl>
                                          <p:spTgt spid="11"/>
                                        </p:tgtEl>
                                        <p:attrNameLst>
                                          <p:attrName>ppt_h</p:attrName>
                                        </p:attrNameLst>
                                      </p:cBhvr>
                                      <p:tavLst>
                                        <p:tav tm="0">
                                          <p:val>
                                            <p:fltVal val="0"/>
                                          </p:val>
                                        </p:tav>
                                        <p:tav tm="100000">
                                          <p:val>
                                            <p:strVal val="#ppt_h"/>
                                          </p:val>
                                        </p:tav>
                                      </p:tavLst>
                                    </p:anim>
                                    <p:animEffect transition="in" filter="fade">
                                      <p:cBhvr>
                                        <p:cTn id="27" dur="250"/>
                                        <p:tgtEl>
                                          <p:spTgt spid="11"/>
                                        </p:tgtEl>
                                      </p:cBhvr>
                                    </p:animEffect>
                                  </p:childTnLst>
                                </p:cTn>
                              </p:par>
                              <p:par>
                                <p:cTn id="28" presetID="6" presetClass="emph" presetSubtype="0" decel="100000" fill="hold" grpId="1" nodeType="withEffect">
                                  <p:stCondLst>
                                    <p:cond delay="800"/>
                                  </p:stCondLst>
                                  <p:childTnLst>
                                    <p:animScale>
                                      <p:cBhvr>
                                        <p:cTn id="29" dur="250" fill="hold"/>
                                        <p:tgtEl>
                                          <p:spTgt spid="11"/>
                                        </p:tgtEl>
                                      </p:cBhvr>
                                      <p:by x="120000" y="120000"/>
                                    </p:animScale>
                                  </p:childTnLst>
                                </p:cTn>
                              </p:par>
                              <p:par>
                                <p:cTn id="30" presetID="6" presetClass="emph" presetSubtype="0" decel="100000" fill="hold" grpId="2" nodeType="withEffect">
                                  <p:stCondLst>
                                    <p:cond delay="1000"/>
                                  </p:stCondLst>
                                  <p:childTnLst>
                                    <p:animScale>
                                      <p:cBhvr>
                                        <p:cTn id="31" dur="250" fill="hold"/>
                                        <p:tgtEl>
                                          <p:spTgt spid="11"/>
                                        </p:tgtEl>
                                      </p:cBhvr>
                                      <p:by x="83000" y="83000"/>
                                    </p:animScale>
                                  </p:childTnLst>
                                </p:cTn>
                              </p:par>
                            </p:childTnLst>
                          </p:cTn>
                        </p:par>
                        <p:par>
                          <p:cTn id="32" fill="hold">
                            <p:stCondLst>
                              <p:cond delay="1250"/>
                            </p:stCondLst>
                            <p:childTnLst>
                              <p:par>
                                <p:cTn id="33" presetID="42" presetClass="entr" presetSubtype="0"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1000"/>
                                        <p:tgtEl>
                                          <p:spTgt spid="12"/>
                                        </p:tgtEl>
                                      </p:cBhvr>
                                    </p:animEffect>
                                    <p:anim calcmode="lin" valueType="num">
                                      <p:cBhvr>
                                        <p:cTn id="36" dur="1000" fill="hold"/>
                                        <p:tgtEl>
                                          <p:spTgt spid="12"/>
                                        </p:tgtEl>
                                        <p:attrNameLst>
                                          <p:attrName>ppt_x</p:attrName>
                                        </p:attrNameLst>
                                      </p:cBhvr>
                                      <p:tavLst>
                                        <p:tav tm="0">
                                          <p:val>
                                            <p:strVal val="#ppt_x"/>
                                          </p:val>
                                        </p:tav>
                                        <p:tav tm="100000">
                                          <p:val>
                                            <p:strVal val="#ppt_x"/>
                                          </p:val>
                                        </p:tav>
                                      </p:tavLst>
                                    </p:anim>
                                    <p:anim calcmode="lin" valueType="num">
                                      <p:cBhvr>
                                        <p:cTn id="37" dur="1000" fill="hold"/>
                                        <p:tgtEl>
                                          <p:spTgt spid="12"/>
                                        </p:tgtEl>
                                        <p:attrNameLst>
                                          <p:attrName>ppt_y</p:attrName>
                                        </p:attrNameLst>
                                      </p:cBhvr>
                                      <p:tavLst>
                                        <p:tav tm="0">
                                          <p:val>
                                            <p:strVal val="#ppt_y+.1"/>
                                          </p:val>
                                        </p:tav>
                                        <p:tav tm="100000">
                                          <p:val>
                                            <p:strVal val="#ppt_y"/>
                                          </p:val>
                                        </p:tav>
                                      </p:tavLst>
                                    </p:anim>
                                  </p:childTnLst>
                                </p:cTn>
                              </p:par>
                            </p:childTnLst>
                          </p:cTn>
                        </p:par>
                        <p:par>
                          <p:cTn id="38" fill="hold">
                            <p:stCondLst>
                              <p:cond delay="2250"/>
                            </p:stCondLst>
                            <p:childTnLst>
                              <p:par>
                                <p:cTn id="39" presetID="42" presetClass="entr" presetSubtype="0"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1000"/>
                                        <p:tgtEl>
                                          <p:spTgt spid="13"/>
                                        </p:tgtEl>
                                      </p:cBhvr>
                                    </p:animEffect>
                                    <p:anim calcmode="lin" valueType="num">
                                      <p:cBhvr>
                                        <p:cTn id="42" dur="1000" fill="hold"/>
                                        <p:tgtEl>
                                          <p:spTgt spid="13"/>
                                        </p:tgtEl>
                                        <p:attrNameLst>
                                          <p:attrName>ppt_x</p:attrName>
                                        </p:attrNameLst>
                                      </p:cBhvr>
                                      <p:tavLst>
                                        <p:tav tm="0">
                                          <p:val>
                                            <p:strVal val="#ppt_x"/>
                                          </p:val>
                                        </p:tav>
                                        <p:tav tm="100000">
                                          <p:val>
                                            <p:strVal val="#ppt_x"/>
                                          </p:val>
                                        </p:tav>
                                      </p:tavLst>
                                    </p:anim>
                                    <p:anim calcmode="lin" valueType="num">
                                      <p:cBhvr>
                                        <p:cTn id="43" dur="1000" fill="hold"/>
                                        <p:tgtEl>
                                          <p:spTgt spid="13"/>
                                        </p:tgtEl>
                                        <p:attrNameLst>
                                          <p:attrName>ppt_y</p:attrName>
                                        </p:attrNameLst>
                                      </p:cBhvr>
                                      <p:tavLst>
                                        <p:tav tm="0">
                                          <p:val>
                                            <p:strVal val="#ppt_y+.1"/>
                                          </p:val>
                                        </p:tav>
                                        <p:tav tm="100000">
                                          <p:val>
                                            <p:strVal val="#ppt_y"/>
                                          </p:val>
                                        </p:tav>
                                      </p:tavLst>
                                    </p:anim>
                                  </p:childTnLst>
                                </p:cTn>
                              </p:par>
                              <p:par>
                                <p:cTn id="44" presetID="47" presetClass="entr" presetSubtype="0" fill="hold" nodeType="with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1000"/>
                                        <p:tgtEl>
                                          <p:spTgt spid="15"/>
                                        </p:tgtEl>
                                      </p:cBhvr>
                                    </p:animEffect>
                                    <p:anim calcmode="lin" valueType="num">
                                      <p:cBhvr>
                                        <p:cTn id="47" dur="1000" fill="hold"/>
                                        <p:tgtEl>
                                          <p:spTgt spid="15"/>
                                        </p:tgtEl>
                                        <p:attrNameLst>
                                          <p:attrName>ppt_x</p:attrName>
                                        </p:attrNameLst>
                                      </p:cBhvr>
                                      <p:tavLst>
                                        <p:tav tm="0">
                                          <p:val>
                                            <p:strVal val="#ppt_x"/>
                                          </p:val>
                                        </p:tav>
                                        <p:tav tm="100000">
                                          <p:val>
                                            <p:strVal val="#ppt_x"/>
                                          </p:val>
                                        </p:tav>
                                      </p:tavLst>
                                    </p:anim>
                                    <p:anim calcmode="lin" valueType="num">
                                      <p:cBhvr>
                                        <p:cTn id="48"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9" grpId="1" bldLvl="0" animBg="1"/>
      <p:bldP spid="9" grpId="2" bldLvl="0" animBg="1"/>
      <p:bldP spid="10" grpId="0" bldLvl="0" animBg="1"/>
      <p:bldP spid="10" grpId="1" bldLvl="0" animBg="1"/>
      <p:bldP spid="10" grpId="2" bldLvl="0" animBg="1"/>
      <p:bldP spid="11" grpId="0" bldLvl="0" animBg="1"/>
      <p:bldP spid="11" grpId="1" bldLvl="0" animBg="1"/>
      <p:bldP spid="11" grpId="2" bldLvl="0" animBg="1"/>
      <p:bldP spid="12" grpId="0"/>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a:extLst>
              <a:ext uri="{FF2B5EF4-FFF2-40B4-BE49-F238E27FC236}">
                <a16:creationId xmlns:a16="http://schemas.microsoft.com/office/drawing/2014/main" id="{93EF99B0-6378-4614-9E82-F64044882251}"/>
              </a:ext>
            </a:extLst>
          </p:cNvPr>
          <p:cNvSpPr/>
          <p:nvPr/>
        </p:nvSpPr>
        <p:spPr>
          <a:xfrm>
            <a:off x="1605287" y="131021"/>
            <a:ext cx="5211683" cy="523220"/>
          </a:xfrm>
          <a:prstGeom prst="rect">
            <a:avLst/>
          </a:prstGeom>
        </p:spPr>
        <p:txBody>
          <a:bodyPr wrap="none">
            <a:spAutoFit/>
          </a:bodyPr>
          <a:lstStyle/>
          <a:p>
            <a:r>
              <a:rPr lang="zh-CN" altLang="en-US" sz="2800" b="1" dirty="0">
                <a:solidFill>
                  <a:srgbClr val="FFC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一、坚持发扬民主，把好推荐关</a:t>
            </a:r>
            <a:endParaRPr lang="zh-CN" altLang="en-US" sz="2800" b="1" dirty="0">
              <a:solidFill>
                <a:srgbClr val="FFC000"/>
              </a:solidFill>
              <a:effectLst>
                <a:outerShdw blurRad="38100" dist="38100" dir="2700000" algn="tl">
                  <a:srgbClr val="000000">
                    <a:alpha val="43137"/>
                  </a:srgbClr>
                </a:outerShdw>
              </a:effectLst>
            </a:endParaRPr>
          </a:p>
        </p:txBody>
      </p:sp>
      <p:sp>
        <p:nvSpPr>
          <p:cNvPr id="10" name="矩形: 圆角 9">
            <a:extLst>
              <a:ext uri="{FF2B5EF4-FFF2-40B4-BE49-F238E27FC236}">
                <a16:creationId xmlns:a16="http://schemas.microsoft.com/office/drawing/2014/main" id="{106F36D6-B101-44DD-9276-15D3DC095E63}"/>
              </a:ext>
            </a:extLst>
          </p:cNvPr>
          <p:cNvSpPr/>
          <p:nvPr/>
        </p:nvSpPr>
        <p:spPr>
          <a:xfrm>
            <a:off x="1215489" y="2620734"/>
            <a:ext cx="9736447" cy="2224315"/>
          </a:xfrm>
          <a:prstGeom prst="roundRect">
            <a:avLst>
              <a:gd name="adj" fmla="val 7407"/>
            </a:avLst>
          </a:prstGeom>
          <a:noFill/>
          <a:ln w="127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6" name="矩形: 圆角 5">
            <a:extLst>
              <a:ext uri="{FF2B5EF4-FFF2-40B4-BE49-F238E27FC236}">
                <a16:creationId xmlns:a16="http://schemas.microsoft.com/office/drawing/2014/main" id="{F29F4554-D56A-4984-A1EA-AE5A95F31C6E}"/>
              </a:ext>
            </a:extLst>
          </p:cNvPr>
          <p:cNvSpPr/>
          <p:nvPr/>
        </p:nvSpPr>
        <p:spPr>
          <a:xfrm>
            <a:off x="1215489" y="1604735"/>
            <a:ext cx="3534311" cy="825232"/>
          </a:xfrm>
          <a:prstGeom prst="roundRect">
            <a:avLst>
              <a:gd name="adj" fmla="val 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zh-CN" altLang="en-US" sz="3200" b="1" dirty="0">
                <a:solidFill>
                  <a:srgbClr val="FFFCE1"/>
                </a:solidFill>
                <a:latin typeface="微软雅黑" panose="020B0503020204020204" charset="-122"/>
                <a:ea typeface="微软雅黑" panose="020B0503020204020204" charset="-122"/>
              </a:rPr>
              <a:t>坚持发扬民主</a:t>
            </a:r>
          </a:p>
        </p:txBody>
      </p:sp>
      <p:sp>
        <p:nvSpPr>
          <p:cNvPr id="11" name="矩形 10">
            <a:extLst>
              <a:ext uri="{FF2B5EF4-FFF2-40B4-BE49-F238E27FC236}">
                <a16:creationId xmlns:a16="http://schemas.microsoft.com/office/drawing/2014/main" id="{79BB90D6-A9A7-40F1-A505-785735A6AA9A}"/>
              </a:ext>
            </a:extLst>
          </p:cNvPr>
          <p:cNvSpPr/>
          <p:nvPr/>
        </p:nvSpPr>
        <p:spPr>
          <a:xfrm>
            <a:off x="1469288" y="2620735"/>
            <a:ext cx="9274911" cy="2122805"/>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200" b="0" i="0" u="none" strike="noStrike" kern="1200" cap="none" spc="0" normalizeH="0" baseline="0" noProof="0" dirty="0">
                <a:ln>
                  <a:noFill/>
                </a:ln>
                <a:solidFill>
                  <a:prstClr val="black">
                    <a:lumMod val="95000"/>
                    <a:lumOff val="5000"/>
                  </a:prstClr>
                </a:solidFill>
                <a:effectLst/>
                <a:uLnTx/>
                <a:uFillTx/>
                <a:latin typeface="微软雅黑" panose="020B0503020204020204" charset="-122"/>
                <a:ea typeface="微软雅黑" panose="020B0503020204020204" charset="-122"/>
                <a:cs typeface="+mn-cs"/>
              </a:rPr>
              <a:t>民主推荐是选拔任用干部的一个重要环节，是坚持走群众路线和群众公认原则的具体体现，市委办党总支明确规定把民主推荐作为选拔干部必须履行的程序和不可逾越的制度。201X年，办公室全体党员干部通过投票，对1名同志进行了民主推荐、民主测评。</a:t>
            </a:r>
          </a:p>
        </p:txBody>
      </p:sp>
    </p:spTree>
    <p:extLst>
      <p:ext uri="{BB962C8B-B14F-4D97-AF65-F5344CB8AC3E}">
        <p14:creationId xmlns:p14="http://schemas.microsoft.com/office/powerpoint/2010/main" val="4266206744"/>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125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1250"/>
                                  </p:stCondLst>
                                  <p:childTnLst>
                                    <p:set>
                                      <p:cBhvr>
                                        <p:cTn id="10" dur="1" fill="hold">
                                          <p:stCondLst>
                                            <p:cond delay="0"/>
                                          </p:stCondLst>
                                        </p:cTn>
                                        <p:tgtEl>
                                          <p:spTgt spid="11"/>
                                        </p:tgtEl>
                                        <p:attrNameLst>
                                          <p:attrName>style.visibility</p:attrName>
                                        </p:attrNameLst>
                                      </p:cBhvr>
                                      <p:to>
                                        <p:strVal val="visible"/>
                                      </p:to>
                                    </p:set>
                                    <p:animEffect transition="in" filter="wipe(up)">
                                      <p:cBhvr>
                                        <p:cTn id="11" dur="1000"/>
                                        <p:tgtEl>
                                          <p:spTgt spid="11"/>
                                        </p:tgtEl>
                                      </p:cBhvr>
                                    </p:animEffect>
                                  </p:childTnLst>
                                </p:cTn>
                              </p:par>
                              <p:par>
                                <p:cTn id="12" presetID="10" presetClass="entr" presetSubtype="0" fill="hold" grpId="0" nodeType="withEffect">
                                  <p:stCondLst>
                                    <p:cond delay="150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6" grpId="0" bldLvl="0" animBg="1"/>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a:extLst>
              <a:ext uri="{FF2B5EF4-FFF2-40B4-BE49-F238E27FC236}">
                <a16:creationId xmlns:a16="http://schemas.microsoft.com/office/drawing/2014/main" id="{93EF99B0-6378-4614-9E82-F64044882251}"/>
              </a:ext>
            </a:extLst>
          </p:cNvPr>
          <p:cNvSpPr/>
          <p:nvPr/>
        </p:nvSpPr>
        <p:spPr>
          <a:xfrm>
            <a:off x="1605287" y="131021"/>
            <a:ext cx="5211683" cy="523220"/>
          </a:xfrm>
          <a:prstGeom prst="rect">
            <a:avLst/>
          </a:prstGeom>
        </p:spPr>
        <p:txBody>
          <a:bodyPr wrap="none">
            <a:spAutoFit/>
          </a:bodyPr>
          <a:lstStyle/>
          <a:p>
            <a:r>
              <a:rPr lang="zh-CN" altLang="en-US" sz="2800" b="1" dirty="0">
                <a:solidFill>
                  <a:srgbClr val="FFC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二、严格用人标准，把好考察关</a:t>
            </a:r>
            <a:endParaRPr lang="zh-CN" altLang="en-US" sz="2800" b="1" dirty="0">
              <a:solidFill>
                <a:srgbClr val="FFC000"/>
              </a:solidFill>
              <a:effectLst>
                <a:outerShdw blurRad="38100" dist="38100" dir="2700000" algn="tl">
                  <a:srgbClr val="000000">
                    <a:alpha val="43137"/>
                  </a:srgbClr>
                </a:outerShdw>
              </a:effectLst>
            </a:endParaRPr>
          </a:p>
        </p:txBody>
      </p:sp>
      <p:sp>
        <p:nvSpPr>
          <p:cNvPr id="6" name="矩形: 圆角 5">
            <a:extLst>
              <a:ext uri="{FF2B5EF4-FFF2-40B4-BE49-F238E27FC236}">
                <a16:creationId xmlns:a16="http://schemas.microsoft.com/office/drawing/2014/main" id="{88D09864-3EE0-495A-8A76-64A9F0971AF1}"/>
              </a:ext>
            </a:extLst>
          </p:cNvPr>
          <p:cNvSpPr/>
          <p:nvPr/>
        </p:nvSpPr>
        <p:spPr>
          <a:xfrm>
            <a:off x="1215489" y="2620734"/>
            <a:ext cx="9736447" cy="2224315"/>
          </a:xfrm>
          <a:prstGeom prst="roundRect">
            <a:avLst>
              <a:gd name="adj" fmla="val 7407"/>
            </a:avLst>
          </a:prstGeom>
          <a:noFill/>
          <a:ln w="127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7" name="矩形: 圆角 6">
            <a:extLst>
              <a:ext uri="{FF2B5EF4-FFF2-40B4-BE49-F238E27FC236}">
                <a16:creationId xmlns:a16="http://schemas.microsoft.com/office/drawing/2014/main" id="{1CCBAFD9-58B5-45DA-8389-EA3757D5F83C}"/>
              </a:ext>
            </a:extLst>
          </p:cNvPr>
          <p:cNvSpPr/>
          <p:nvPr/>
        </p:nvSpPr>
        <p:spPr>
          <a:xfrm>
            <a:off x="7417625" y="1654078"/>
            <a:ext cx="3534311" cy="825232"/>
          </a:xfrm>
          <a:prstGeom prst="roundRect">
            <a:avLst>
              <a:gd name="adj" fmla="val 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zh-CN" altLang="en-US" sz="3200" b="1" dirty="0">
                <a:solidFill>
                  <a:srgbClr val="FFFCE1"/>
                </a:solidFill>
                <a:latin typeface="微软雅黑" panose="020B0503020204020204" charset="-122"/>
                <a:ea typeface="微软雅黑" panose="020B0503020204020204" charset="-122"/>
              </a:rPr>
              <a:t>严格用人标准</a:t>
            </a:r>
          </a:p>
        </p:txBody>
      </p:sp>
      <p:sp>
        <p:nvSpPr>
          <p:cNvPr id="8" name="矩形 7">
            <a:extLst>
              <a:ext uri="{FF2B5EF4-FFF2-40B4-BE49-F238E27FC236}">
                <a16:creationId xmlns:a16="http://schemas.microsoft.com/office/drawing/2014/main" id="{0F43F982-B3CB-4141-BE91-36CA28C27324}"/>
              </a:ext>
            </a:extLst>
          </p:cNvPr>
          <p:cNvSpPr/>
          <p:nvPr/>
        </p:nvSpPr>
        <p:spPr>
          <a:xfrm>
            <a:off x="1458544" y="2829976"/>
            <a:ext cx="9493392" cy="1615827"/>
          </a:xfrm>
          <a:prstGeom prst="rect">
            <a:avLst/>
          </a:prstGeom>
        </p:spPr>
        <p:txBody>
          <a:bodyPr wrap="square">
            <a:spAutoFit/>
          </a:bodyPr>
          <a:lstStyle/>
          <a:p>
            <a:pPr lvl="0">
              <a:lnSpc>
                <a:spcPct val="150000"/>
              </a:lnSpc>
              <a:defRPr/>
            </a:pPr>
            <a:r>
              <a:rPr lang="zh-CN" altLang="en-US" sz="2200" dirty="0">
                <a:solidFill>
                  <a:prstClr val="black">
                    <a:lumMod val="95000"/>
                    <a:lumOff val="5000"/>
                  </a:prstClr>
                </a:solidFill>
                <a:latin typeface="微软雅黑" panose="020B0503020204020204" charset="-122"/>
                <a:ea typeface="微软雅黑" panose="020B0503020204020204" charset="-122"/>
              </a:rPr>
              <a:t>在考察干部过程中始终坚持德才兼备的用人标准，突出“群众公认，注重实绩”的用人原则，把干部民主推荐的结果作为重要依据之一，把工作实绩作为主要衡量标准，力求全面、客观、准确地反映出考察对象各方面的情况。</a:t>
            </a:r>
          </a:p>
        </p:txBody>
      </p:sp>
    </p:spTree>
    <p:extLst>
      <p:ext uri="{BB962C8B-B14F-4D97-AF65-F5344CB8AC3E}">
        <p14:creationId xmlns:p14="http://schemas.microsoft.com/office/powerpoint/2010/main" val="2993091939"/>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125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1250"/>
                                  </p:stCondLst>
                                  <p:childTnLst>
                                    <p:set>
                                      <p:cBhvr>
                                        <p:cTn id="10" dur="1" fill="hold">
                                          <p:stCondLst>
                                            <p:cond delay="0"/>
                                          </p:stCondLst>
                                        </p:cTn>
                                        <p:tgtEl>
                                          <p:spTgt spid="8"/>
                                        </p:tgtEl>
                                        <p:attrNameLst>
                                          <p:attrName>style.visibility</p:attrName>
                                        </p:attrNameLst>
                                      </p:cBhvr>
                                      <p:to>
                                        <p:strVal val="visible"/>
                                      </p:to>
                                    </p:set>
                                    <p:animEffect transition="in" filter="wipe(up)">
                                      <p:cBhvr>
                                        <p:cTn id="11" dur="1000"/>
                                        <p:tgtEl>
                                          <p:spTgt spid="8"/>
                                        </p:tgtEl>
                                      </p:cBhvr>
                                    </p:animEffect>
                                  </p:childTnLst>
                                </p:cTn>
                              </p:par>
                              <p:par>
                                <p:cTn id="12" presetID="10" presetClass="entr" presetSubtype="0" fill="hold" grpId="0" nodeType="withEffect">
                                  <p:stCondLst>
                                    <p:cond delay="150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a:extLst>
              <a:ext uri="{FF2B5EF4-FFF2-40B4-BE49-F238E27FC236}">
                <a16:creationId xmlns:a16="http://schemas.microsoft.com/office/drawing/2014/main" id="{93EF99B0-6378-4614-9E82-F64044882251}"/>
              </a:ext>
            </a:extLst>
          </p:cNvPr>
          <p:cNvSpPr/>
          <p:nvPr/>
        </p:nvSpPr>
        <p:spPr>
          <a:xfrm>
            <a:off x="1605287" y="131021"/>
            <a:ext cx="5211683" cy="523220"/>
          </a:xfrm>
          <a:prstGeom prst="rect">
            <a:avLst/>
          </a:prstGeom>
        </p:spPr>
        <p:txBody>
          <a:bodyPr wrap="none">
            <a:spAutoFit/>
          </a:bodyPr>
          <a:lstStyle/>
          <a:p>
            <a:r>
              <a:rPr lang="zh-CN" altLang="en-US" sz="2800" b="1" dirty="0">
                <a:solidFill>
                  <a:srgbClr val="FFC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三、严格工作程序，把好决策关</a:t>
            </a:r>
            <a:endParaRPr lang="zh-CN" altLang="en-US" sz="2800" b="1" dirty="0">
              <a:solidFill>
                <a:srgbClr val="FFC000"/>
              </a:solidFill>
              <a:effectLst>
                <a:outerShdw blurRad="38100" dist="38100" dir="2700000" algn="tl">
                  <a:srgbClr val="000000">
                    <a:alpha val="43137"/>
                  </a:srgbClr>
                </a:outerShdw>
              </a:effectLst>
            </a:endParaRPr>
          </a:p>
        </p:txBody>
      </p:sp>
      <p:sp>
        <p:nvSpPr>
          <p:cNvPr id="6" name="矩形: 圆角 5">
            <a:extLst>
              <a:ext uri="{FF2B5EF4-FFF2-40B4-BE49-F238E27FC236}">
                <a16:creationId xmlns:a16="http://schemas.microsoft.com/office/drawing/2014/main" id="{24337C8A-4196-4097-8F41-E3D9DE085B64}"/>
              </a:ext>
            </a:extLst>
          </p:cNvPr>
          <p:cNvSpPr/>
          <p:nvPr/>
        </p:nvSpPr>
        <p:spPr>
          <a:xfrm>
            <a:off x="1215489" y="2620734"/>
            <a:ext cx="9736447" cy="2224315"/>
          </a:xfrm>
          <a:prstGeom prst="roundRect">
            <a:avLst>
              <a:gd name="adj" fmla="val 7407"/>
            </a:avLst>
          </a:prstGeom>
          <a:noFill/>
          <a:ln w="127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7" name="矩形: 圆角 6">
            <a:extLst>
              <a:ext uri="{FF2B5EF4-FFF2-40B4-BE49-F238E27FC236}">
                <a16:creationId xmlns:a16="http://schemas.microsoft.com/office/drawing/2014/main" id="{BE86CCCB-9B76-4E02-A933-C0716DDE4DB0}"/>
              </a:ext>
            </a:extLst>
          </p:cNvPr>
          <p:cNvSpPr/>
          <p:nvPr/>
        </p:nvSpPr>
        <p:spPr>
          <a:xfrm>
            <a:off x="1215489" y="1604735"/>
            <a:ext cx="3534311" cy="825232"/>
          </a:xfrm>
          <a:prstGeom prst="roundRect">
            <a:avLst>
              <a:gd name="adj" fmla="val 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zh-CN" altLang="en-US" sz="3200" b="1" dirty="0">
                <a:solidFill>
                  <a:srgbClr val="FFFCE1"/>
                </a:solidFill>
                <a:latin typeface="微软雅黑" panose="020B0503020204020204" charset="-122"/>
                <a:ea typeface="微软雅黑" panose="020B0503020204020204" charset="-122"/>
              </a:rPr>
              <a:t>严格工作程序</a:t>
            </a:r>
          </a:p>
        </p:txBody>
      </p:sp>
      <p:sp>
        <p:nvSpPr>
          <p:cNvPr id="8" name="矩形 7">
            <a:extLst>
              <a:ext uri="{FF2B5EF4-FFF2-40B4-BE49-F238E27FC236}">
                <a16:creationId xmlns:a16="http://schemas.microsoft.com/office/drawing/2014/main" id="{5CC25F3E-8ABA-4E40-B73B-06A811A1423E}"/>
              </a:ext>
            </a:extLst>
          </p:cNvPr>
          <p:cNvSpPr/>
          <p:nvPr/>
        </p:nvSpPr>
        <p:spPr>
          <a:xfrm>
            <a:off x="1458544" y="2840457"/>
            <a:ext cx="9274911" cy="1556003"/>
          </a:xfrm>
          <a:prstGeom prst="rect">
            <a:avLst/>
          </a:prstGeom>
        </p:spPr>
        <p:txBody>
          <a:bodyPr wrap="square">
            <a:spAutoFit/>
          </a:bodyPr>
          <a:lstStyle/>
          <a:p>
            <a:pPr lvl="0">
              <a:lnSpc>
                <a:spcPct val="150000"/>
              </a:lnSpc>
              <a:defRPr/>
            </a:pPr>
            <a:r>
              <a:rPr lang="zh-CN" altLang="en-US" sz="2200" dirty="0">
                <a:solidFill>
                  <a:prstClr val="black">
                    <a:lumMod val="95000"/>
                    <a:lumOff val="5000"/>
                  </a:prstClr>
                </a:solidFill>
                <a:latin typeface="微软雅黑" panose="020B0503020204020204" charset="-122"/>
                <a:ea typeface="微软雅黑" panose="020B0503020204020204" charset="-122"/>
              </a:rPr>
              <a:t>市委办党总支在研究干部问题上把发扬民主和严格组织把关相结合，始终坚持“集体领导、民主集中、个别酝酿、会议决定”原则，严格按照《条例》办事，任人唯贤，使优秀正直、才能出众的干部充分发挥自己的才干。</a:t>
            </a:r>
          </a:p>
        </p:txBody>
      </p:sp>
    </p:spTree>
    <p:extLst>
      <p:ext uri="{BB962C8B-B14F-4D97-AF65-F5344CB8AC3E}">
        <p14:creationId xmlns:p14="http://schemas.microsoft.com/office/powerpoint/2010/main" val="3306831087"/>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125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1250"/>
                                  </p:stCondLst>
                                  <p:childTnLst>
                                    <p:set>
                                      <p:cBhvr>
                                        <p:cTn id="10" dur="1" fill="hold">
                                          <p:stCondLst>
                                            <p:cond delay="0"/>
                                          </p:stCondLst>
                                        </p:cTn>
                                        <p:tgtEl>
                                          <p:spTgt spid="8"/>
                                        </p:tgtEl>
                                        <p:attrNameLst>
                                          <p:attrName>style.visibility</p:attrName>
                                        </p:attrNameLst>
                                      </p:cBhvr>
                                      <p:to>
                                        <p:strVal val="visible"/>
                                      </p:to>
                                    </p:set>
                                    <p:animEffect transition="in" filter="wipe(up)">
                                      <p:cBhvr>
                                        <p:cTn id="11" dur="1000"/>
                                        <p:tgtEl>
                                          <p:spTgt spid="8"/>
                                        </p:tgtEl>
                                      </p:cBhvr>
                                    </p:animEffect>
                                  </p:childTnLst>
                                </p:cTn>
                              </p:par>
                              <p:par>
                                <p:cTn id="12" presetID="10" presetClass="entr" presetSubtype="0" fill="hold" grpId="0" nodeType="withEffect">
                                  <p:stCondLst>
                                    <p:cond delay="150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5">
            <a:extLst>
              <a:ext uri="{FF2B5EF4-FFF2-40B4-BE49-F238E27FC236}">
                <a16:creationId xmlns:a16="http://schemas.microsoft.com/office/drawing/2014/main" id="{D01D3CA5-BC8E-4915-8525-C1FA1711C85D}"/>
              </a:ext>
            </a:extLst>
          </p:cNvPr>
          <p:cNvSpPr/>
          <p:nvPr/>
        </p:nvSpPr>
        <p:spPr bwMode="auto">
          <a:xfrm>
            <a:off x="1122741" y="1298467"/>
            <a:ext cx="2855851" cy="3202129"/>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noFill/>
          <a:ln w="12700">
            <a:solidFill>
              <a:srgbClr val="C00000"/>
            </a:solid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0" name="Freeform 5">
            <a:extLst>
              <a:ext uri="{FF2B5EF4-FFF2-40B4-BE49-F238E27FC236}">
                <a16:creationId xmlns:a16="http://schemas.microsoft.com/office/drawing/2014/main" id="{9712EABA-B3B2-4037-889C-809B5EE8FB00}"/>
              </a:ext>
            </a:extLst>
          </p:cNvPr>
          <p:cNvSpPr/>
          <p:nvPr/>
        </p:nvSpPr>
        <p:spPr bwMode="auto">
          <a:xfrm>
            <a:off x="1352776" y="1556393"/>
            <a:ext cx="2395783" cy="2686277"/>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solidFill>
            <a:srgbClr val="FF0000"/>
          </a:solidFill>
          <a:ln w="28575">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矩形 10">
            <a:extLst>
              <a:ext uri="{FF2B5EF4-FFF2-40B4-BE49-F238E27FC236}">
                <a16:creationId xmlns:a16="http://schemas.microsoft.com/office/drawing/2014/main" id="{B0781A2E-AEE9-4732-808B-CEC486F5D1D1}"/>
              </a:ext>
            </a:extLst>
          </p:cNvPr>
          <p:cNvSpPr/>
          <p:nvPr/>
        </p:nvSpPr>
        <p:spPr>
          <a:xfrm>
            <a:off x="1571088" y="2271385"/>
            <a:ext cx="1959159" cy="1106805"/>
          </a:xfrm>
          <a:prstGeom prst="rect">
            <a:avLst/>
          </a:prstGeom>
          <a:noFill/>
          <a:effectLst/>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6600" b="1" i="0" u="none" strike="noStrike" kern="1200" cap="none" spc="0" normalizeH="0" baseline="0" noProof="0" dirty="0">
                <a:ln>
                  <a:noFill/>
                </a:ln>
                <a:solidFill>
                  <a:prstClr val="white"/>
                </a:solidFill>
                <a:effectLst>
                  <a:outerShdw blurRad="152400" dist="152400" dir="2700000" algn="tl" rotWithShape="0">
                    <a:prstClr val="black">
                      <a:alpha val="60000"/>
                    </a:prstClr>
                  </a:outerShdw>
                </a:effectLst>
                <a:uLnTx/>
                <a:uFillTx/>
                <a:latin typeface="微软雅黑" panose="020B0503020204020204" charset="-122"/>
                <a:ea typeface="微软雅黑" panose="020B0503020204020204" charset="-122"/>
                <a:cs typeface="+mn-cs"/>
              </a:rPr>
              <a:t>目录</a:t>
            </a:r>
          </a:p>
        </p:txBody>
      </p:sp>
      <p:sp>
        <p:nvSpPr>
          <p:cNvPr id="12" name="标题 4">
            <a:extLst>
              <a:ext uri="{FF2B5EF4-FFF2-40B4-BE49-F238E27FC236}">
                <a16:creationId xmlns:a16="http://schemas.microsoft.com/office/drawing/2014/main" id="{2B8570AD-585E-4CE8-A5B7-DEF8056553EE}"/>
              </a:ext>
            </a:extLst>
          </p:cNvPr>
          <p:cNvSpPr txBox="1"/>
          <p:nvPr/>
        </p:nvSpPr>
        <p:spPr>
          <a:xfrm>
            <a:off x="4138847" y="2692037"/>
            <a:ext cx="7554684" cy="1139190"/>
          </a:xfrm>
          <a:prstGeom prst="rect">
            <a:avLst/>
          </a:prstGeom>
        </p:spPr>
        <p:txBody>
          <a:bodyPr vert="horz" lIns="121873" tIns="60936" rIns="121873" bIns="60936"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0" algn="l" defTabSz="1218565" fontAlgn="base">
              <a:spcAft>
                <a:spcPct val="0"/>
              </a:spcAft>
              <a:defRPr/>
            </a:pPr>
            <a:r>
              <a:rPr lang="zh-CN" altLang="en-US" b="1" kern="300" dirty="0">
                <a:solidFill>
                  <a:srgbClr val="FF0000"/>
                </a:solidFill>
                <a:effectLst>
                  <a:reflection blurRad="6350" stA="55000" endA="300" endPos="45500" dir="5400000" sy="-100000" algn="bl" rotWithShape="0"/>
                </a:effectLst>
                <a:latin typeface="微软雅黑" panose="020B0503020204020204" charset="-122"/>
                <a:ea typeface="微软雅黑" panose="020B0503020204020204" charset="-122"/>
                <a:cs typeface="明兰_UI_TC" pitchFamily="2" charset="-122"/>
              </a:rPr>
              <a:t>履行岗位职责</a:t>
            </a:r>
          </a:p>
          <a:p>
            <a:pPr lvl="0" algn="l" defTabSz="1218565" fontAlgn="base">
              <a:spcAft>
                <a:spcPct val="0"/>
              </a:spcAft>
              <a:defRPr/>
            </a:pPr>
            <a:r>
              <a:rPr lang="zh-CN" altLang="en-US" b="1" kern="300" dirty="0">
                <a:solidFill>
                  <a:srgbClr val="FF0000"/>
                </a:solidFill>
                <a:effectLst>
                  <a:reflection blurRad="6350" stA="55000" endA="300" endPos="45500" dir="5400000" sy="-100000" algn="bl" rotWithShape="0"/>
                </a:effectLst>
                <a:latin typeface="微软雅黑" panose="020B0503020204020204" charset="-122"/>
                <a:ea typeface="微软雅黑" panose="020B0503020204020204" charset="-122"/>
                <a:cs typeface="明兰_UI_TC" pitchFamily="2" charset="-122"/>
              </a:rPr>
              <a:t>落实党风廉政建设责任制</a:t>
            </a:r>
          </a:p>
        </p:txBody>
      </p:sp>
      <p:sp>
        <p:nvSpPr>
          <p:cNvPr id="13" name="标题 4">
            <a:extLst>
              <a:ext uri="{FF2B5EF4-FFF2-40B4-BE49-F238E27FC236}">
                <a16:creationId xmlns:a16="http://schemas.microsoft.com/office/drawing/2014/main" id="{1D1E8AAB-5DA5-4817-ABEC-746EE9226D4D}"/>
              </a:ext>
            </a:extLst>
          </p:cNvPr>
          <p:cNvSpPr txBox="1"/>
          <p:nvPr/>
        </p:nvSpPr>
        <p:spPr>
          <a:xfrm>
            <a:off x="4138847" y="1552847"/>
            <a:ext cx="7554684" cy="1139190"/>
          </a:xfrm>
          <a:prstGeom prst="rect">
            <a:avLst/>
          </a:prstGeom>
        </p:spPr>
        <p:txBody>
          <a:bodyPr vert="horz" lIns="121873" tIns="60936" rIns="121873" bIns="60936"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l" defTabSz="1218565" rtl="0" eaLnBrk="1" fontAlgn="base" latinLnBrk="0" hangingPunct="1">
              <a:lnSpc>
                <a:spcPct val="100000"/>
              </a:lnSpc>
              <a:spcBef>
                <a:spcPct val="0"/>
              </a:spcBef>
              <a:spcAft>
                <a:spcPct val="0"/>
              </a:spcAft>
              <a:buClrTx/>
              <a:buSzTx/>
              <a:buFontTx/>
              <a:buNone/>
              <a:tabLst/>
              <a:defRPr/>
            </a:pPr>
            <a:r>
              <a:rPr kumimoji="0" lang="zh-CN" altLang="en-US" b="1" i="0" u="none" strike="noStrike" kern="300" cap="none" spc="0" normalizeH="0" baseline="0" noProof="0" dirty="0">
                <a:ln>
                  <a:noFill/>
                </a:ln>
                <a:solidFill>
                  <a:srgbClr val="FF0000"/>
                </a:solidFill>
                <a:effectLst>
                  <a:reflection blurRad="6350" stA="55000" endA="300" endPos="45500" dir="5400000" sy="-100000" algn="bl" rotWithShape="0"/>
                </a:effectLst>
                <a:uLnTx/>
                <a:uFillTx/>
                <a:latin typeface="微软雅黑" panose="020B0503020204020204" charset="-122"/>
                <a:ea typeface="微软雅黑" panose="020B0503020204020204" charset="-122"/>
                <a:cs typeface="明兰_UI_TC" pitchFamily="2" charset="-122"/>
              </a:rPr>
              <a:t>第四部分</a:t>
            </a:r>
          </a:p>
        </p:txBody>
      </p:sp>
      <p:pic>
        <p:nvPicPr>
          <p:cNvPr id="14" name="图片 13">
            <a:extLst>
              <a:ext uri="{FF2B5EF4-FFF2-40B4-BE49-F238E27FC236}">
                <a16:creationId xmlns:a16="http://schemas.microsoft.com/office/drawing/2014/main" id="{2D74C935-408C-45A4-B0D4-FC1D913FB23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98448" y="383489"/>
            <a:ext cx="1838743" cy="766144"/>
          </a:xfrm>
          <a:prstGeom prst="rect">
            <a:avLst/>
          </a:prstGeom>
        </p:spPr>
      </p:pic>
      <p:pic>
        <p:nvPicPr>
          <p:cNvPr id="15" name="图片 14">
            <a:extLst>
              <a:ext uri="{FF2B5EF4-FFF2-40B4-BE49-F238E27FC236}">
                <a16:creationId xmlns:a16="http://schemas.microsoft.com/office/drawing/2014/main" id="{4F5D8326-BF53-4328-A505-684558F11F49}"/>
              </a:ext>
            </a:extLst>
          </p:cNvPr>
          <p:cNvPicPr>
            <a:picLocks noChangeAspect="1"/>
          </p:cNvPicPr>
          <p:nvPr/>
        </p:nvPicPr>
        <p:blipFill>
          <a:blip r:embed="rId4" cstate="print"/>
          <a:stretch>
            <a:fillRect/>
          </a:stretch>
        </p:blipFill>
        <p:spPr>
          <a:xfrm>
            <a:off x="515647" y="384251"/>
            <a:ext cx="1214188" cy="1168596"/>
          </a:xfrm>
          <a:prstGeom prst="rect">
            <a:avLst/>
          </a:prstGeom>
        </p:spPr>
      </p:pic>
    </p:spTree>
    <p:extLst>
      <p:ext uri="{BB962C8B-B14F-4D97-AF65-F5344CB8AC3E}">
        <p14:creationId xmlns:p14="http://schemas.microsoft.com/office/powerpoint/2010/main" val="1448084428"/>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250" fill="hold"/>
                                        <p:tgtEl>
                                          <p:spTgt spid="9"/>
                                        </p:tgtEl>
                                        <p:attrNameLst>
                                          <p:attrName>ppt_w</p:attrName>
                                        </p:attrNameLst>
                                      </p:cBhvr>
                                      <p:tavLst>
                                        <p:tav tm="0">
                                          <p:val>
                                            <p:fltVal val="0"/>
                                          </p:val>
                                        </p:tav>
                                        <p:tav tm="100000">
                                          <p:val>
                                            <p:strVal val="#ppt_w"/>
                                          </p:val>
                                        </p:tav>
                                      </p:tavLst>
                                    </p:anim>
                                    <p:anim calcmode="lin" valueType="num">
                                      <p:cBhvr>
                                        <p:cTn id="8" dur="250" fill="hold"/>
                                        <p:tgtEl>
                                          <p:spTgt spid="9"/>
                                        </p:tgtEl>
                                        <p:attrNameLst>
                                          <p:attrName>ppt_h</p:attrName>
                                        </p:attrNameLst>
                                      </p:cBhvr>
                                      <p:tavLst>
                                        <p:tav tm="0">
                                          <p:val>
                                            <p:fltVal val="0"/>
                                          </p:val>
                                        </p:tav>
                                        <p:tav tm="100000">
                                          <p:val>
                                            <p:strVal val="#ppt_h"/>
                                          </p:val>
                                        </p:tav>
                                      </p:tavLst>
                                    </p:anim>
                                    <p:animEffect transition="in" filter="fade">
                                      <p:cBhvr>
                                        <p:cTn id="9" dur="250"/>
                                        <p:tgtEl>
                                          <p:spTgt spid="9"/>
                                        </p:tgtEl>
                                      </p:cBhvr>
                                    </p:animEffect>
                                  </p:childTnLst>
                                </p:cTn>
                              </p:par>
                              <p:par>
                                <p:cTn id="10" presetID="6" presetClass="emph" presetSubtype="0" decel="100000" fill="hold" grpId="1" nodeType="withEffect">
                                  <p:stCondLst>
                                    <p:cond delay="200"/>
                                  </p:stCondLst>
                                  <p:childTnLst>
                                    <p:animScale>
                                      <p:cBhvr>
                                        <p:cTn id="11" dur="250" fill="hold"/>
                                        <p:tgtEl>
                                          <p:spTgt spid="9"/>
                                        </p:tgtEl>
                                      </p:cBhvr>
                                      <p:by x="120000" y="120000"/>
                                    </p:animScale>
                                  </p:childTnLst>
                                </p:cTn>
                              </p:par>
                              <p:par>
                                <p:cTn id="12" presetID="6" presetClass="emph" presetSubtype="0" decel="100000" fill="hold" grpId="2" nodeType="withEffect">
                                  <p:stCondLst>
                                    <p:cond delay="400"/>
                                  </p:stCondLst>
                                  <p:childTnLst>
                                    <p:animScale>
                                      <p:cBhvr>
                                        <p:cTn id="13" dur="250" fill="hold"/>
                                        <p:tgtEl>
                                          <p:spTgt spid="9"/>
                                        </p:tgtEl>
                                      </p:cBhvr>
                                      <p:by x="83000" y="83000"/>
                                    </p:animScale>
                                  </p:childTnLst>
                                </p:cTn>
                              </p:par>
                              <p:par>
                                <p:cTn id="14" presetID="53" presetClass="entr" presetSubtype="16" fill="hold" grpId="0" nodeType="withEffect">
                                  <p:stCondLst>
                                    <p:cond delay="400"/>
                                  </p:stCondLst>
                                  <p:childTnLst>
                                    <p:set>
                                      <p:cBhvr>
                                        <p:cTn id="15" dur="1" fill="hold">
                                          <p:stCondLst>
                                            <p:cond delay="0"/>
                                          </p:stCondLst>
                                        </p:cTn>
                                        <p:tgtEl>
                                          <p:spTgt spid="10"/>
                                        </p:tgtEl>
                                        <p:attrNameLst>
                                          <p:attrName>style.visibility</p:attrName>
                                        </p:attrNameLst>
                                      </p:cBhvr>
                                      <p:to>
                                        <p:strVal val="visible"/>
                                      </p:to>
                                    </p:set>
                                    <p:anim calcmode="lin" valueType="num">
                                      <p:cBhvr>
                                        <p:cTn id="16" dur="250" fill="hold"/>
                                        <p:tgtEl>
                                          <p:spTgt spid="10"/>
                                        </p:tgtEl>
                                        <p:attrNameLst>
                                          <p:attrName>ppt_w</p:attrName>
                                        </p:attrNameLst>
                                      </p:cBhvr>
                                      <p:tavLst>
                                        <p:tav tm="0">
                                          <p:val>
                                            <p:fltVal val="0"/>
                                          </p:val>
                                        </p:tav>
                                        <p:tav tm="100000">
                                          <p:val>
                                            <p:strVal val="#ppt_w"/>
                                          </p:val>
                                        </p:tav>
                                      </p:tavLst>
                                    </p:anim>
                                    <p:anim calcmode="lin" valueType="num">
                                      <p:cBhvr>
                                        <p:cTn id="17" dur="250" fill="hold"/>
                                        <p:tgtEl>
                                          <p:spTgt spid="10"/>
                                        </p:tgtEl>
                                        <p:attrNameLst>
                                          <p:attrName>ppt_h</p:attrName>
                                        </p:attrNameLst>
                                      </p:cBhvr>
                                      <p:tavLst>
                                        <p:tav tm="0">
                                          <p:val>
                                            <p:fltVal val="0"/>
                                          </p:val>
                                        </p:tav>
                                        <p:tav tm="100000">
                                          <p:val>
                                            <p:strVal val="#ppt_h"/>
                                          </p:val>
                                        </p:tav>
                                      </p:tavLst>
                                    </p:anim>
                                    <p:animEffect transition="in" filter="fade">
                                      <p:cBhvr>
                                        <p:cTn id="18" dur="250"/>
                                        <p:tgtEl>
                                          <p:spTgt spid="10"/>
                                        </p:tgtEl>
                                      </p:cBhvr>
                                    </p:animEffect>
                                  </p:childTnLst>
                                </p:cTn>
                              </p:par>
                              <p:par>
                                <p:cTn id="19" presetID="6" presetClass="emph" presetSubtype="0" decel="100000" fill="hold" grpId="1" nodeType="withEffect">
                                  <p:stCondLst>
                                    <p:cond delay="600"/>
                                  </p:stCondLst>
                                  <p:childTnLst>
                                    <p:animScale>
                                      <p:cBhvr>
                                        <p:cTn id="20" dur="250" fill="hold"/>
                                        <p:tgtEl>
                                          <p:spTgt spid="10"/>
                                        </p:tgtEl>
                                      </p:cBhvr>
                                      <p:by x="120000" y="120000"/>
                                    </p:animScale>
                                  </p:childTnLst>
                                </p:cTn>
                              </p:par>
                              <p:par>
                                <p:cTn id="21" presetID="6" presetClass="emph" presetSubtype="0" decel="100000" fill="hold" grpId="2" nodeType="withEffect">
                                  <p:stCondLst>
                                    <p:cond delay="800"/>
                                  </p:stCondLst>
                                  <p:childTnLst>
                                    <p:animScale>
                                      <p:cBhvr>
                                        <p:cTn id="22" dur="250" fill="hold"/>
                                        <p:tgtEl>
                                          <p:spTgt spid="10"/>
                                        </p:tgtEl>
                                      </p:cBhvr>
                                      <p:by x="83000" y="83000"/>
                                    </p:animScale>
                                  </p:childTnLst>
                                </p:cTn>
                              </p:par>
                              <p:par>
                                <p:cTn id="23" presetID="53" presetClass="entr" presetSubtype="16" fill="hold" grpId="0" nodeType="withEffect">
                                  <p:stCondLst>
                                    <p:cond delay="600"/>
                                  </p:stCondLst>
                                  <p:childTnLst>
                                    <p:set>
                                      <p:cBhvr>
                                        <p:cTn id="24" dur="1" fill="hold">
                                          <p:stCondLst>
                                            <p:cond delay="0"/>
                                          </p:stCondLst>
                                        </p:cTn>
                                        <p:tgtEl>
                                          <p:spTgt spid="11"/>
                                        </p:tgtEl>
                                        <p:attrNameLst>
                                          <p:attrName>style.visibility</p:attrName>
                                        </p:attrNameLst>
                                      </p:cBhvr>
                                      <p:to>
                                        <p:strVal val="visible"/>
                                      </p:to>
                                    </p:set>
                                    <p:anim calcmode="lin" valueType="num">
                                      <p:cBhvr>
                                        <p:cTn id="25" dur="250" fill="hold"/>
                                        <p:tgtEl>
                                          <p:spTgt spid="11"/>
                                        </p:tgtEl>
                                        <p:attrNameLst>
                                          <p:attrName>ppt_w</p:attrName>
                                        </p:attrNameLst>
                                      </p:cBhvr>
                                      <p:tavLst>
                                        <p:tav tm="0">
                                          <p:val>
                                            <p:fltVal val="0"/>
                                          </p:val>
                                        </p:tav>
                                        <p:tav tm="100000">
                                          <p:val>
                                            <p:strVal val="#ppt_w"/>
                                          </p:val>
                                        </p:tav>
                                      </p:tavLst>
                                    </p:anim>
                                    <p:anim calcmode="lin" valueType="num">
                                      <p:cBhvr>
                                        <p:cTn id="26" dur="250" fill="hold"/>
                                        <p:tgtEl>
                                          <p:spTgt spid="11"/>
                                        </p:tgtEl>
                                        <p:attrNameLst>
                                          <p:attrName>ppt_h</p:attrName>
                                        </p:attrNameLst>
                                      </p:cBhvr>
                                      <p:tavLst>
                                        <p:tav tm="0">
                                          <p:val>
                                            <p:fltVal val="0"/>
                                          </p:val>
                                        </p:tav>
                                        <p:tav tm="100000">
                                          <p:val>
                                            <p:strVal val="#ppt_h"/>
                                          </p:val>
                                        </p:tav>
                                      </p:tavLst>
                                    </p:anim>
                                    <p:animEffect transition="in" filter="fade">
                                      <p:cBhvr>
                                        <p:cTn id="27" dur="250"/>
                                        <p:tgtEl>
                                          <p:spTgt spid="11"/>
                                        </p:tgtEl>
                                      </p:cBhvr>
                                    </p:animEffect>
                                  </p:childTnLst>
                                </p:cTn>
                              </p:par>
                              <p:par>
                                <p:cTn id="28" presetID="6" presetClass="emph" presetSubtype="0" decel="100000" fill="hold" grpId="1" nodeType="withEffect">
                                  <p:stCondLst>
                                    <p:cond delay="800"/>
                                  </p:stCondLst>
                                  <p:childTnLst>
                                    <p:animScale>
                                      <p:cBhvr>
                                        <p:cTn id="29" dur="250" fill="hold"/>
                                        <p:tgtEl>
                                          <p:spTgt spid="11"/>
                                        </p:tgtEl>
                                      </p:cBhvr>
                                      <p:by x="120000" y="120000"/>
                                    </p:animScale>
                                  </p:childTnLst>
                                </p:cTn>
                              </p:par>
                              <p:par>
                                <p:cTn id="30" presetID="6" presetClass="emph" presetSubtype="0" decel="100000" fill="hold" grpId="2" nodeType="withEffect">
                                  <p:stCondLst>
                                    <p:cond delay="1000"/>
                                  </p:stCondLst>
                                  <p:childTnLst>
                                    <p:animScale>
                                      <p:cBhvr>
                                        <p:cTn id="31" dur="250" fill="hold"/>
                                        <p:tgtEl>
                                          <p:spTgt spid="11"/>
                                        </p:tgtEl>
                                      </p:cBhvr>
                                      <p:by x="83000" y="83000"/>
                                    </p:animScale>
                                  </p:childTnLst>
                                </p:cTn>
                              </p:par>
                            </p:childTnLst>
                          </p:cTn>
                        </p:par>
                        <p:par>
                          <p:cTn id="32" fill="hold">
                            <p:stCondLst>
                              <p:cond delay="1250"/>
                            </p:stCondLst>
                            <p:childTnLst>
                              <p:par>
                                <p:cTn id="33" presetID="42" presetClass="entr" presetSubtype="0"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1000"/>
                                        <p:tgtEl>
                                          <p:spTgt spid="12"/>
                                        </p:tgtEl>
                                      </p:cBhvr>
                                    </p:animEffect>
                                    <p:anim calcmode="lin" valueType="num">
                                      <p:cBhvr>
                                        <p:cTn id="36" dur="1000" fill="hold"/>
                                        <p:tgtEl>
                                          <p:spTgt spid="12"/>
                                        </p:tgtEl>
                                        <p:attrNameLst>
                                          <p:attrName>ppt_x</p:attrName>
                                        </p:attrNameLst>
                                      </p:cBhvr>
                                      <p:tavLst>
                                        <p:tav tm="0">
                                          <p:val>
                                            <p:strVal val="#ppt_x"/>
                                          </p:val>
                                        </p:tav>
                                        <p:tav tm="100000">
                                          <p:val>
                                            <p:strVal val="#ppt_x"/>
                                          </p:val>
                                        </p:tav>
                                      </p:tavLst>
                                    </p:anim>
                                    <p:anim calcmode="lin" valueType="num">
                                      <p:cBhvr>
                                        <p:cTn id="37" dur="1000" fill="hold"/>
                                        <p:tgtEl>
                                          <p:spTgt spid="12"/>
                                        </p:tgtEl>
                                        <p:attrNameLst>
                                          <p:attrName>ppt_y</p:attrName>
                                        </p:attrNameLst>
                                      </p:cBhvr>
                                      <p:tavLst>
                                        <p:tav tm="0">
                                          <p:val>
                                            <p:strVal val="#ppt_y+.1"/>
                                          </p:val>
                                        </p:tav>
                                        <p:tav tm="100000">
                                          <p:val>
                                            <p:strVal val="#ppt_y"/>
                                          </p:val>
                                        </p:tav>
                                      </p:tavLst>
                                    </p:anim>
                                  </p:childTnLst>
                                </p:cTn>
                              </p:par>
                            </p:childTnLst>
                          </p:cTn>
                        </p:par>
                        <p:par>
                          <p:cTn id="38" fill="hold">
                            <p:stCondLst>
                              <p:cond delay="2250"/>
                            </p:stCondLst>
                            <p:childTnLst>
                              <p:par>
                                <p:cTn id="39" presetID="42" presetClass="entr" presetSubtype="0"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1000"/>
                                        <p:tgtEl>
                                          <p:spTgt spid="13"/>
                                        </p:tgtEl>
                                      </p:cBhvr>
                                    </p:animEffect>
                                    <p:anim calcmode="lin" valueType="num">
                                      <p:cBhvr>
                                        <p:cTn id="42" dur="1000" fill="hold"/>
                                        <p:tgtEl>
                                          <p:spTgt spid="13"/>
                                        </p:tgtEl>
                                        <p:attrNameLst>
                                          <p:attrName>ppt_x</p:attrName>
                                        </p:attrNameLst>
                                      </p:cBhvr>
                                      <p:tavLst>
                                        <p:tav tm="0">
                                          <p:val>
                                            <p:strVal val="#ppt_x"/>
                                          </p:val>
                                        </p:tav>
                                        <p:tav tm="100000">
                                          <p:val>
                                            <p:strVal val="#ppt_x"/>
                                          </p:val>
                                        </p:tav>
                                      </p:tavLst>
                                    </p:anim>
                                    <p:anim calcmode="lin" valueType="num">
                                      <p:cBhvr>
                                        <p:cTn id="43" dur="1000" fill="hold"/>
                                        <p:tgtEl>
                                          <p:spTgt spid="13"/>
                                        </p:tgtEl>
                                        <p:attrNameLst>
                                          <p:attrName>ppt_y</p:attrName>
                                        </p:attrNameLst>
                                      </p:cBhvr>
                                      <p:tavLst>
                                        <p:tav tm="0">
                                          <p:val>
                                            <p:strVal val="#ppt_y+.1"/>
                                          </p:val>
                                        </p:tav>
                                        <p:tav tm="100000">
                                          <p:val>
                                            <p:strVal val="#ppt_y"/>
                                          </p:val>
                                        </p:tav>
                                      </p:tavLst>
                                    </p:anim>
                                  </p:childTnLst>
                                </p:cTn>
                              </p:par>
                              <p:par>
                                <p:cTn id="44" presetID="47" presetClass="entr" presetSubtype="0" fill="hold" nodeType="with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1000"/>
                                        <p:tgtEl>
                                          <p:spTgt spid="15"/>
                                        </p:tgtEl>
                                      </p:cBhvr>
                                    </p:animEffect>
                                    <p:anim calcmode="lin" valueType="num">
                                      <p:cBhvr>
                                        <p:cTn id="47" dur="1000" fill="hold"/>
                                        <p:tgtEl>
                                          <p:spTgt spid="15"/>
                                        </p:tgtEl>
                                        <p:attrNameLst>
                                          <p:attrName>ppt_x</p:attrName>
                                        </p:attrNameLst>
                                      </p:cBhvr>
                                      <p:tavLst>
                                        <p:tav tm="0">
                                          <p:val>
                                            <p:strVal val="#ppt_x"/>
                                          </p:val>
                                        </p:tav>
                                        <p:tav tm="100000">
                                          <p:val>
                                            <p:strVal val="#ppt_x"/>
                                          </p:val>
                                        </p:tav>
                                      </p:tavLst>
                                    </p:anim>
                                    <p:anim calcmode="lin" valueType="num">
                                      <p:cBhvr>
                                        <p:cTn id="48"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9" grpId="1" bldLvl="0" animBg="1"/>
      <p:bldP spid="9" grpId="2" bldLvl="0" animBg="1"/>
      <p:bldP spid="10" grpId="0" bldLvl="0" animBg="1"/>
      <p:bldP spid="10" grpId="1" bldLvl="0" animBg="1"/>
      <p:bldP spid="10" grpId="2" bldLvl="0" animBg="1"/>
      <p:bldP spid="11" grpId="0" bldLvl="0" animBg="1"/>
      <p:bldP spid="11" grpId="1" bldLvl="0" animBg="1"/>
      <p:bldP spid="11" grpId="2" bldLvl="0" animBg="1"/>
      <p:bldP spid="12" grpId="0"/>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a:extLst>
              <a:ext uri="{FF2B5EF4-FFF2-40B4-BE49-F238E27FC236}">
                <a16:creationId xmlns:a16="http://schemas.microsoft.com/office/drawing/2014/main" id="{93EF99B0-6378-4614-9E82-F64044882251}"/>
              </a:ext>
            </a:extLst>
          </p:cNvPr>
          <p:cNvSpPr/>
          <p:nvPr/>
        </p:nvSpPr>
        <p:spPr>
          <a:xfrm>
            <a:off x="1605287" y="131021"/>
            <a:ext cx="6288901" cy="523220"/>
          </a:xfrm>
          <a:prstGeom prst="rect">
            <a:avLst/>
          </a:prstGeom>
        </p:spPr>
        <p:txBody>
          <a:bodyPr wrap="none">
            <a:spAutoFit/>
          </a:bodyPr>
          <a:lstStyle/>
          <a:p>
            <a:r>
              <a:rPr lang="zh-CN" altLang="en-US" sz="2800" b="1" dirty="0">
                <a:solidFill>
                  <a:srgbClr val="FFC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一、率先垂范，自身廉政建设严抓不放</a:t>
            </a:r>
            <a:endParaRPr lang="zh-CN" altLang="en-US" sz="2800" b="1" dirty="0">
              <a:solidFill>
                <a:srgbClr val="FFC000"/>
              </a:solidFill>
              <a:effectLst>
                <a:outerShdw blurRad="38100" dist="38100" dir="2700000" algn="tl">
                  <a:srgbClr val="000000">
                    <a:alpha val="43137"/>
                  </a:srgbClr>
                </a:outerShdw>
              </a:effectLst>
            </a:endParaRPr>
          </a:p>
        </p:txBody>
      </p:sp>
      <p:sp>
        <p:nvSpPr>
          <p:cNvPr id="3" name="矩形 2">
            <a:extLst>
              <a:ext uri="{FF2B5EF4-FFF2-40B4-BE49-F238E27FC236}">
                <a16:creationId xmlns:a16="http://schemas.microsoft.com/office/drawing/2014/main" id="{EEB02164-6C93-4CC3-9410-BCC0FDBB5B1A}"/>
              </a:ext>
            </a:extLst>
          </p:cNvPr>
          <p:cNvSpPr/>
          <p:nvPr/>
        </p:nvSpPr>
        <p:spPr>
          <a:xfrm>
            <a:off x="840943" y="1573416"/>
            <a:ext cx="4893107" cy="461665"/>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rPr>
              <a:t>率先垂范，自身廉政建设严抓不放</a:t>
            </a:r>
          </a:p>
        </p:txBody>
      </p:sp>
      <p:sp>
        <p:nvSpPr>
          <p:cNvPr id="4" name="矩形 3">
            <a:extLst>
              <a:ext uri="{FF2B5EF4-FFF2-40B4-BE49-F238E27FC236}">
                <a16:creationId xmlns:a16="http://schemas.microsoft.com/office/drawing/2014/main" id="{80296875-F9A3-44AC-80EE-1090B79028AD}"/>
              </a:ext>
            </a:extLst>
          </p:cNvPr>
          <p:cNvSpPr/>
          <p:nvPr/>
        </p:nvSpPr>
        <p:spPr>
          <a:xfrm>
            <a:off x="840942" y="2764200"/>
            <a:ext cx="4893107" cy="2390976"/>
          </a:xfrm>
          <a:prstGeom prst="rect">
            <a:avLst/>
          </a:prstGeom>
        </p:spPr>
        <p:txBody>
          <a:bodyPr wrap="square">
            <a:spAutoFit/>
          </a:bodyPr>
          <a:lstStyle/>
          <a:p>
            <a:pPr marR="0" lvl="0" algn="just" defTabSz="914400" rtl="0" eaLnBrk="1" fontAlgn="auto" latinLnBrk="0" hangingPunct="1">
              <a:lnSpc>
                <a:spcPct val="120000"/>
              </a:lnSpc>
              <a:spcBef>
                <a:spcPts val="0"/>
              </a:spcBef>
              <a:spcAft>
                <a:spcPts val="0"/>
              </a:spcAft>
              <a:buClrTx/>
              <a:buSzTx/>
              <a:tabLst/>
              <a:defRPr/>
            </a:pPr>
            <a:r>
              <a:rPr kumimoji="0" lang="zh-CN" altLang="en-US" b="0" i="0" u="none" strike="noStrike" kern="1200" cap="none" spc="0" normalizeH="0" baseline="0" noProof="0" dirty="0">
                <a:ln>
                  <a:noFill/>
                </a:ln>
                <a:solidFill>
                  <a:prstClr val="black">
                    <a:lumMod val="95000"/>
                    <a:lumOff val="5000"/>
                  </a:prstClr>
                </a:solidFill>
                <a:effectLst/>
                <a:uLnTx/>
                <a:uFillTx/>
                <a:latin typeface="微软雅黑" panose="020B0503020204020204" charset="-122"/>
                <a:ea typeface="微软雅黑" panose="020B0503020204020204" charset="-122"/>
                <a:cs typeface="+mn-cs"/>
              </a:rPr>
              <a:t>作为市委办公室党风廉政建设的第一责任人，我自觉按照“三严三实”要求，严格履行岗位职责，以党的政治纪律和政治规矩、党性原则和道德规范严格要求自己，在把自身建设、工作和生活作风建设放在首位的同时，对负责单位、分管部门、分包乡镇严格要求，促使各项党风廉政建设目标任务圆满完成。</a:t>
            </a:r>
          </a:p>
        </p:txBody>
      </p:sp>
      <p:grpSp>
        <p:nvGrpSpPr>
          <p:cNvPr id="5" name="组合 4">
            <a:extLst>
              <a:ext uri="{FF2B5EF4-FFF2-40B4-BE49-F238E27FC236}">
                <a16:creationId xmlns:a16="http://schemas.microsoft.com/office/drawing/2014/main" id="{2ABE8647-12FA-40FB-8406-F072979DD05B}"/>
              </a:ext>
            </a:extLst>
          </p:cNvPr>
          <p:cNvGrpSpPr/>
          <p:nvPr/>
        </p:nvGrpSpPr>
        <p:grpSpPr>
          <a:xfrm>
            <a:off x="840943" y="2054958"/>
            <a:ext cx="4902244" cy="432000"/>
            <a:chOff x="3886825" y="1777031"/>
            <a:chExt cx="4902244" cy="432000"/>
          </a:xfrm>
        </p:grpSpPr>
        <p:cxnSp>
          <p:nvCxnSpPr>
            <p:cNvPr id="6" name="直接连接符 5">
              <a:extLst>
                <a:ext uri="{FF2B5EF4-FFF2-40B4-BE49-F238E27FC236}">
                  <a16:creationId xmlns:a16="http://schemas.microsoft.com/office/drawing/2014/main" id="{4A3EEB3A-1C48-4FBC-A407-AE898A88912D}"/>
                </a:ext>
              </a:extLst>
            </p:cNvPr>
            <p:cNvCxnSpPr>
              <a:cxnSpLocks/>
            </p:cNvCxnSpPr>
            <p:nvPr/>
          </p:nvCxnSpPr>
          <p:spPr>
            <a:xfrm>
              <a:off x="3886825" y="1993031"/>
              <a:ext cx="2041957"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7" name="星形: 五角 6">
              <a:extLst>
                <a:ext uri="{FF2B5EF4-FFF2-40B4-BE49-F238E27FC236}">
                  <a16:creationId xmlns:a16="http://schemas.microsoft.com/office/drawing/2014/main" id="{0F02BAC6-0F84-44EA-B904-F113196C12C7}"/>
                </a:ext>
              </a:extLst>
            </p:cNvPr>
            <p:cNvSpPr/>
            <p:nvPr/>
          </p:nvSpPr>
          <p:spPr>
            <a:xfrm>
              <a:off x="6122326" y="1777031"/>
              <a:ext cx="432000" cy="432000"/>
            </a:xfrm>
            <a:prstGeom prst="star5">
              <a:avLst>
                <a:gd name="adj" fmla="val 19098"/>
                <a:gd name="hf" fmla="val 105146"/>
                <a:gd name="vf" fmla="val 110557"/>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cxnSp>
          <p:nvCxnSpPr>
            <p:cNvPr id="8" name="直接连接符 7">
              <a:extLst>
                <a:ext uri="{FF2B5EF4-FFF2-40B4-BE49-F238E27FC236}">
                  <a16:creationId xmlns:a16="http://schemas.microsoft.com/office/drawing/2014/main" id="{8E1948BB-B61C-413B-BC3E-83168BA148EE}"/>
                </a:ext>
              </a:extLst>
            </p:cNvPr>
            <p:cNvCxnSpPr>
              <a:cxnSpLocks/>
            </p:cNvCxnSpPr>
            <p:nvPr/>
          </p:nvCxnSpPr>
          <p:spPr>
            <a:xfrm>
              <a:off x="6747869" y="1993031"/>
              <a:ext cx="2041200"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13" name="矩形: 圆角 12">
            <a:extLst>
              <a:ext uri="{FF2B5EF4-FFF2-40B4-BE49-F238E27FC236}">
                <a16:creationId xmlns:a16="http://schemas.microsoft.com/office/drawing/2014/main" id="{5E112EBF-1647-4420-B3C6-2B21CED59EFF}"/>
              </a:ext>
            </a:extLst>
          </p:cNvPr>
          <p:cNvSpPr/>
          <p:nvPr/>
        </p:nvSpPr>
        <p:spPr>
          <a:xfrm>
            <a:off x="790039" y="2634795"/>
            <a:ext cx="5020211" cy="2649786"/>
          </a:xfrm>
          <a:prstGeom prst="roundRect">
            <a:avLst>
              <a:gd name="adj" fmla="val 7407"/>
            </a:avLst>
          </a:prstGeom>
          <a:noFill/>
          <a:ln w="127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矩形 13">
            <a:extLst>
              <a:ext uri="{FF2B5EF4-FFF2-40B4-BE49-F238E27FC236}">
                <a16:creationId xmlns:a16="http://schemas.microsoft.com/office/drawing/2014/main" id="{D3CBECD9-E0E1-45C1-9153-F9C3D7EDF524}"/>
              </a:ext>
            </a:extLst>
          </p:cNvPr>
          <p:cNvSpPr/>
          <p:nvPr/>
        </p:nvSpPr>
        <p:spPr>
          <a:xfrm>
            <a:off x="6232093" y="1573416"/>
            <a:ext cx="4893107" cy="461665"/>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rPr>
              <a:t>率先垂范，自身廉政建设严抓不放</a:t>
            </a:r>
          </a:p>
        </p:txBody>
      </p:sp>
      <p:sp>
        <p:nvSpPr>
          <p:cNvPr id="15" name="矩形 14">
            <a:extLst>
              <a:ext uri="{FF2B5EF4-FFF2-40B4-BE49-F238E27FC236}">
                <a16:creationId xmlns:a16="http://schemas.microsoft.com/office/drawing/2014/main" id="{44DCFAED-810C-445A-9F08-1BCD29593EBD}"/>
              </a:ext>
            </a:extLst>
          </p:cNvPr>
          <p:cNvSpPr/>
          <p:nvPr/>
        </p:nvSpPr>
        <p:spPr>
          <a:xfrm>
            <a:off x="6232092" y="2764200"/>
            <a:ext cx="4893107" cy="2431050"/>
          </a:xfrm>
          <a:prstGeom prst="rect">
            <a:avLst/>
          </a:prstGeom>
        </p:spPr>
        <p:txBody>
          <a:bodyPr wrap="square">
            <a:spAutoFit/>
          </a:bodyPr>
          <a:lstStyle/>
          <a:p>
            <a:pPr lvl="0" algn="just">
              <a:lnSpc>
                <a:spcPct val="120000"/>
              </a:lnSpc>
              <a:defRPr/>
            </a:pPr>
            <a:r>
              <a:rPr lang="zh-CN" altLang="en-US" sz="1600" dirty="0">
                <a:solidFill>
                  <a:prstClr val="black">
                    <a:lumMod val="95000"/>
                    <a:lumOff val="5000"/>
                  </a:prstClr>
                </a:solidFill>
                <a:latin typeface="微软雅黑" panose="020B0503020204020204" charset="-122"/>
                <a:ea typeface="微软雅黑" panose="020B0503020204020204" charset="-122"/>
              </a:rPr>
              <a:t>带头执行廉洁从政各项规定，带头遵守中央八项规定、</a:t>
            </a:r>
            <a:r>
              <a:rPr lang="en-US" altLang="zh-CN" sz="1600" dirty="0">
                <a:solidFill>
                  <a:prstClr val="black">
                    <a:lumMod val="95000"/>
                    <a:lumOff val="5000"/>
                  </a:prstClr>
                </a:solidFill>
                <a:latin typeface="微软雅黑" panose="020B0503020204020204" charset="-122"/>
                <a:ea typeface="微软雅黑" panose="020B0503020204020204" charset="-122"/>
              </a:rPr>
              <a:t>《</a:t>
            </a:r>
            <a:r>
              <a:rPr lang="zh-CN" altLang="en-US" sz="1600" dirty="0">
                <a:solidFill>
                  <a:prstClr val="black">
                    <a:lumMod val="95000"/>
                    <a:lumOff val="5000"/>
                  </a:prstClr>
                </a:solidFill>
                <a:latin typeface="微软雅黑" panose="020B0503020204020204" charset="-122"/>
                <a:ea typeface="微软雅黑" panose="020B0503020204020204" charset="-122"/>
              </a:rPr>
              <a:t>党政机关厉行节约反对浪费条例</a:t>
            </a:r>
            <a:r>
              <a:rPr lang="en-US" altLang="zh-CN" sz="1600" dirty="0">
                <a:solidFill>
                  <a:prstClr val="black">
                    <a:lumMod val="95000"/>
                    <a:lumOff val="5000"/>
                  </a:prstClr>
                </a:solidFill>
                <a:latin typeface="微软雅黑" panose="020B0503020204020204" charset="-122"/>
                <a:ea typeface="微软雅黑" panose="020B0503020204020204" charset="-122"/>
              </a:rPr>
              <a:t>》</a:t>
            </a:r>
            <a:r>
              <a:rPr lang="zh-CN" altLang="en-US" sz="1600" dirty="0">
                <a:solidFill>
                  <a:prstClr val="black">
                    <a:lumMod val="95000"/>
                    <a:lumOff val="5000"/>
                  </a:prstClr>
                </a:solidFill>
                <a:latin typeface="微软雅黑" panose="020B0503020204020204" charset="-122"/>
                <a:ea typeface="微软雅黑" panose="020B0503020204020204" charset="-122"/>
              </a:rPr>
              <a:t>和上级纪委相关规定以及党员领导干部廉洁从政有关规定；自觉遵守党的政治纪律、组织纪律、经济工作纪律和群众工作纪律，以自身的言行举止和实际行动来影响、教育、带动办公室全体人员；严格按制度管权管人管事，自觉接受监督，促进权力规范运行；教育管理好亲属和身边工作人员，对存在的问题及时提醒，并督促整改。</a:t>
            </a:r>
          </a:p>
        </p:txBody>
      </p:sp>
      <p:grpSp>
        <p:nvGrpSpPr>
          <p:cNvPr id="16" name="组合 15">
            <a:extLst>
              <a:ext uri="{FF2B5EF4-FFF2-40B4-BE49-F238E27FC236}">
                <a16:creationId xmlns:a16="http://schemas.microsoft.com/office/drawing/2014/main" id="{9140278D-20A2-4973-A890-C1D3F369568D}"/>
              </a:ext>
            </a:extLst>
          </p:cNvPr>
          <p:cNvGrpSpPr/>
          <p:nvPr/>
        </p:nvGrpSpPr>
        <p:grpSpPr>
          <a:xfrm>
            <a:off x="6232093" y="2054958"/>
            <a:ext cx="4902244" cy="432000"/>
            <a:chOff x="3886825" y="1777031"/>
            <a:chExt cx="4902244" cy="432000"/>
          </a:xfrm>
        </p:grpSpPr>
        <p:cxnSp>
          <p:nvCxnSpPr>
            <p:cNvPr id="17" name="直接连接符 16">
              <a:extLst>
                <a:ext uri="{FF2B5EF4-FFF2-40B4-BE49-F238E27FC236}">
                  <a16:creationId xmlns:a16="http://schemas.microsoft.com/office/drawing/2014/main" id="{AB4FF355-F668-4786-BF8F-0AE7E1FB810D}"/>
                </a:ext>
              </a:extLst>
            </p:cNvPr>
            <p:cNvCxnSpPr>
              <a:cxnSpLocks/>
            </p:cNvCxnSpPr>
            <p:nvPr/>
          </p:nvCxnSpPr>
          <p:spPr>
            <a:xfrm>
              <a:off x="3886825" y="1993031"/>
              <a:ext cx="2041957"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8" name="星形: 五角 17">
              <a:extLst>
                <a:ext uri="{FF2B5EF4-FFF2-40B4-BE49-F238E27FC236}">
                  <a16:creationId xmlns:a16="http://schemas.microsoft.com/office/drawing/2014/main" id="{2625278A-301D-4CAE-BA03-1AE7E1372360}"/>
                </a:ext>
              </a:extLst>
            </p:cNvPr>
            <p:cNvSpPr/>
            <p:nvPr/>
          </p:nvSpPr>
          <p:spPr>
            <a:xfrm>
              <a:off x="6122326" y="1777031"/>
              <a:ext cx="432000" cy="432000"/>
            </a:xfrm>
            <a:prstGeom prst="star5">
              <a:avLst>
                <a:gd name="adj" fmla="val 19098"/>
                <a:gd name="hf" fmla="val 105146"/>
                <a:gd name="vf" fmla="val 110557"/>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cxnSp>
          <p:nvCxnSpPr>
            <p:cNvPr id="20" name="直接连接符 19">
              <a:extLst>
                <a:ext uri="{FF2B5EF4-FFF2-40B4-BE49-F238E27FC236}">
                  <a16:creationId xmlns:a16="http://schemas.microsoft.com/office/drawing/2014/main" id="{23576E62-6F41-474A-B18A-4408BA5A1E74}"/>
                </a:ext>
              </a:extLst>
            </p:cNvPr>
            <p:cNvCxnSpPr>
              <a:cxnSpLocks/>
            </p:cNvCxnSpPr>
            <p:nvPr/>
          </p:nvCxnSpPr>
          <p:spPr>
            <a:xfrm>
              <a:off x="6747869" y="1993031"/>
              <a:ext cx="2041200"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21" name="矩形: 圆角 20">
            <a:extLst>
              <a:ext uri="{FF2B5EF4-FFF2-40B4-BE49-F238E27FC236}">
                <a16:creationId xmlns:a16="http://schemas.microsoft.com/office/drawing/2014/main" id="{EA56F7E3-8A79-4782-8E3C-7D99052FAA9C}"/>
              </a:ext>
            </a:extLst>
          </p:cNvPr>
          <p:cNvSpPr/>
          <p:nvPr/>
        </p:nvSpPr>
        <p:spPr>
          <a:xfrm>
            <a:off x="6181189" y="2634795"/>
            <a:ext cx="5020211" cy="2649786"/>
          </a:xfrm>
          <a:prstGeom prst="roundRect">
            <a:avLst>
              <a:gd name="adj" fmla="val 7407"/>
            </a:avLst>
          </a:prstGeom>
          <a:noFill/>
          <a:ln w="127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621157837"/>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225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par>
                                <p:cTn id="8" presetID="10" presetClass="entr" presetSubtype="0" fill="hold" nodeType="withEffect">
                                  <p:stCondLst>
                                    <p:cond delay="275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2" presetClass="entr" presetSubtype="2" decel="100000" fill="hold" grpId="0" nodeType="withEffect">
                                  <p:stCondLst>
                                    <p:cond delay="325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1500" fill="hold"/>
                                        <p:tgtEl>
                                          <p:spTgt spid="4"/>
                                        </p:tgtEl>
                                        <p:attrNameLst>
                                          <p:attrName>ppt_x</p:attrName>
                                        </p:attrNameLst>
                                      </p:cBhvr>
                                      <p:tavLst>
                                        <p:tav tm="0">
                                          <p:val>
                                            <p:strVal val="1+#ppt_w/2"/>
                                          </p:val>
                                        </p:tav>
                                        <p:tav tm="100000">
                                          <p:val>
                                            <p:strVal val="#ppt_x"/>
                                          </p:val>
                                        </p:tav>
                                      </p:tavLst>
                                    </p:anim>
                                    <p:anim calcmode="lin" valueType="num">
                                      <p:cBhvr additive="base">
                                        <p:cTn id="14" dur="1500" fill="hold"/>
                                        <p:tgtEl>
                                          <p:spTgt spid="4"/>
                                        </p:tgtEl>
                                        <p:attrNameLst>
                                          <p:attrName>ppt_y</p:attrName>
                                        </p:attrNameLst>
                                      </p:cBhvr>
                                      <p:tavLst>
                                        <p:tav tm="0">
                                          <p:val>
                                            <p:strVal val="#ppt_y"/>
                                          </p:val>
                                        </p:tav>
                                        <p:tav tm="100000">
                                          <p:val>
                                            <p:strVal val="#ppt_y"/>
                                          </p:val>
                                        </p:tav>
                                      </p:tavLst>
                                    </p:anim>
                                  </p:childTnLst>
                                </p:cTn>
                              </p:par>
                              <p:par>
                                <p:cTn id="15" presetID="10" presetClass="entr" presetSubtype="0" fill="hold" grpId="0" nodeType="withEffect">
                                  <p:stCondLst>
                                    <p:cond delay="150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par>
                                <p:cTn id="18" presetID="16" presetClass="entr" presetSubtype="21" fill="hold" grpId="0" nodeType="withEffect">
                                  <p:stCondLst>
                                    <p:cond delay="2250"/>
                                  </p:stCondLst>
                                  <p:childTnLst>
                                    <p:set>
                                      <p:cBhvr>
                                        <p:cTn id="19" dur="1" fill="hold">
                                          <p:stCondLst>
                                            <p:cond delay="0"/>
                                          </p:stCondLst>
                                        </p:cTn>
                                        <p:tgtEl>
                                          <p:spTgt spid="14"/>
                                        </p:tgtEl>
                                        <p:attrNameLst>
                                          <p:attrName>style.visibility</p:attrName>
                                        </p:attrNameLst>
                                      </p:cBhvr>
                                      <p:to>
                                        <p:strVal val="visible"/>
                                      </p:to>
                                    </p:set>
                                    <p:animEffect transition="in" filter="barn(inVertical)">
                                      <p:cBhvr>
                                        <p:cTn id="20" dur="500"/>
                                        <p:tgtEl>
                                          <p:spTgt spid="14"/>
                                        </p:tgtEl>
                                      </p:cBhvr>
                                    </p:animEffect>
                                  </p:childTnLst>
                                </p:cTn>
                              </p:par>
                              <p:par>
                                <p:cTn id="21" presetID="10" presetClass="entr" presetSubtype="0" fill="hold" nodeType="withEffect">
                                  <p:stCondLst>
                                    <p:cond delay="275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par>
                                <p:cTn id="24" presetID="2" presetClass="entr" presetSubtype="2" decel="100000" fill="hold" grpId="0" nodeType="withEffect">
                                  <p:stCondLst>
                                    <p:cond delay="3250"/>
                                  </p:stCondLst>
                                  <p:childTnLst>
                                    <p:set>
                                      <p:cBhvr>
                                        <p:cTn id="25" dur="1" fill="hold">
                                          <p:stCondLst>
                                            <p:cond delay="0"/>
                                          </p:stCondLst>
                                        </p:cTn>
                                        <p:tgtEl>
                                          <p:spTgt spid="15"/>
                                        </p:tgtEl>
                                        <p:attrNameLst>
                                          <p:attrName>style.visibility</p:attrName>
                                        </p:attrNameLst>
                                      </p:cBhvr>
                                      <p:to>
                                        <p:strVal val="visible"/>
                                      </p:to>
                                    </p:set>
                                    <p:anim calcmode="lin" valueType="num">
                                      <p:cBhvr additive="base">
                                        <p:cTn id="26" dur="1500" fill="hold"/>
                                        <p:tgtEl>
                                          <p:spTgt spid="15"/>
                                        </p:tgtEl>
                                        <p:attrNameLst>
                                          <p:attrName>ppt_x</p:attrName>
                                        </p:attrNameLst>
                                      </p:cBhvr>
                                      <p:tavLst>
                                        <p:tav tm="0">
                                          <p:val>
                                            <p:strVal val="1+#ppt_w/2"/>
                                          </p:val>
                                        </p:tav>
                                        <p:tav tm="100000">
                                          <p:val>
                                            <p:strVal val="#ppt_x"/>
                                          </p:val>
                                        </p:tav>
                                      </p:tavLst>
                                    </p:anim>
                                    <p:anim calcmode="lin" valueType="num">
                                      <p:cBhvr additive="base">
                                        <p:cTn id="27" dur="1500" fill="hold"/>
                                        <p:tgtEl>
                                          <p:spTgt spid="15"/>
                                        </p:tgtEl>
                                        <p:attrNameLst>
                                          <p:attrName>ppt_y</p:attrName>
                                        </p:attrNameLst>
                                      </p:cBhvr>
                                      <p:tavLst>
                                        <p:tav tm="0">
                                          <p:val>
                                            <p:strVal val="#ppt_y"/>
                                          </p:val>
                                        </p:tav>
                                        <p:tav tm="100000">
                                          <p:val>
                                            <p:strVal val="#ppt_y"/>
                                          </p:val>
                                        </p:tav>
                                      </p:tavLst>
                                    </p:anim>
                                  </p:childTnLst>
                                </p:cTn>
                              </p:par>
                              <p:par>
                                <p:cTn id="28" presetID="10" presetClass="entr" presetSubtype="0" fill="hold" grpId="0" nodeType="withEffect">
                                  <p:stCondLst>
                                    <p:cond delay="150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13" grpId="0" bldLvl="0" animBg="1"/>
      <p:bldP spid="14" grpId="0"/>
      <p:bldP spid="15" grpId="0"/>
      <p:bldP spid="21"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a:extLst>
              <a:ext uri="{FF2B5EF4-FFF2-40B4-BE49-F238E27FC236}">
                <a16:creationId xmlns:a16="http://schemas.microsoft.com/office/drawing/2014/main" id="{93EF99B0-6378-4614-9E82-F64044882251}"/>
              </a:ext>
            </a:extLst>
          </p:cNvPr>
          <p:cNvSpPr/>
          <p:nvPr/>
        </p:nvSpPr>
        <p:spPr>
          <a:xfrm>
            <a:off x="1605287" y="131021"/>
            <a:ext cx="6288901" cy="523220"/>
          </a:xfrm>
          <a:prstGeom prst="rect">
            <a:avLst/>
          </a:prstGeom>
        </p:spPr>
        <p:txBody>
          <a:bodyPr wrap="none">
            <a:spAutoFit/>
          </a:bodyPr>
          <a:lstStyle/>
          <a:p>
            <a:r>
              <a:rPr lang="zh-CN" altLang="en-US" sz="2800" b="1" dirty="0">
                <a:solidFill>
                  <a:srgbClr val="FFC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二、强化纪律，办公室廉政建设严抓不</a:t>
            </a:r>
            <a:endParaRPr lang="zh-CN" altLang="en-US" sz="2800" b="1" dirty="0">
              <a:solidFill>
                <a:srgbClr val="FFC000"/>
              </a:solidFill>
              <a:effectLst>
                <a:outerShdw blurRad="38100" dist="38100" dir="2700000" algn="tl">
                  <a:srgbClr val="000000">
                    <a:alpha val="43137"/>
                  </a:srgbClr>
                </a:outerShdw>
              </a:effectLst>
            </a:endParaRPr>
          </a:p>
        </p:txBody>
      </p:sp>
      <p:sp>
        <p:nvSpPr>
          <p:cNvPr id="3" name="矩形 2">
            <a:extLst>
              <a:ext uri="{FF2B5EF4-FFF2-40B4-BE49-F238E27FC236}">
                <a16:creationId xmlns:a16="http://schemas.microsoft.com/office/drawing/2014/main" id="{37CF52B3-5E18-4744-B2CB-8EF350A8F5C4}"/>
              </a:ext>
            </a:extLst>
          </p:cNvPr>
          <p:cNvSpPr/>
          <p:nvPr/>
        </p:nvSpPr>
        <p:spPr>
          <a:xfrm>
            <a:off x="1193557" y="1317585"/>
            <a:ext cx="6583680" cy="52197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rPr>
              <a:t>二是强化纪律，办公室廉政建设严抓不懈</a:t>
            </a:r>
          </a:p>
        </p:txBody>
      </p:sp>
      <p:sp>
        <p:nvSpPr>
          <p:cNvPr id="4" name="矩形 3">
            <a:extLst>
              <a:ext uri="{FF2B5EF4-FFF2-40B4-BE49-F238E27FC236}">
                <a16:creationId xmlns:a16="http://schemas.microsoft.com/office/drawing/2014/main" id="{1A845993-5383-4D7D-8FEC-045FDF1EE3A2}"/>
              </a:ext>
            </a:extLst>
          </p:cNvPr>
          <p:cNvSpPr/>
          <p:nvPr/>
        </p:nvSpPr>
        <p:spPr>
          <a:xfrm>
            <a:off x="1193557" y="1763769"/>
            <a:ext cx="10279985" cy="3785652"/>
          </a:xfrm>
          <a:prstGeom prst="rect">
            <a:avLst/>
          </a:prstGeom>
        </p:spPr>
        <p:txBody>
          <a:bodyPr wrap="square">
            <a:spAutoFit/>
          </a:bodyPr>
          <a:lstStyle/>
          <a:p>
            <a:pPr marR="0" lvl="0" algn="just" defTabSz="914400" rtl="0" eaLnBrk="1" fontAlgn="auto" latinLnBrk="0" hangingPunct="1">
              <a:lnSpc>
                <a:spcPct val="200000"/>
              </a:lnSpc>
              <a:spcBef>
                <a:spcPts val="0"/>
              </a:spcBef>
              <a:spcAft>
                <a:spcPts val="0"/>
              </a:spcAft>
              <a:buClrTx/>
              <a:buSzTx/>
              <a:tabLst/>
              <a:defRPr/>
            </a:pPr>
            <a:r>
              <a:rPr kumimoji="0" lang="zh-CN" altLang="en-US" sz="2000" b="0" i="0" u="none" strike="noStrike" kern="1200" cap="none" spc="0" normalizeH="0" baseline="0" noProof="0" dirty="0">
                <a:ln>
                  <a:noFill/>
                </a:ln>
                <a:solidFill>
                  <a:prstClr val="black">
                    <a:lumMod val="95000"/>
                    <a:lumOff val="5000"/>
                  </a:prstClr>
                </a:solidFill>
                <a:effectLst/>
                <a:uLnTx/>
                <a:uFillTx/>
                <a:latin typeface="微软雅黑" panose="020B0503020204020204" charset="-122"/>
                <a:ea typeface="微软雅黑" panose="020B0503020204020204" charset="-122"/>
                <a:cs typeface="+mn-cs"/>
              </a:rPr>
              <a:t>根据上级党委（党组）和纪委关于党风廉政建设的部署和要求，结合实际，对党风廉政建设工作及时作出部署和安排，切实做到“四个亲自”（重要工作亲自部署、重大问题亲自过问、重点环节亲自协调、重要案件亲自督办）；定期主持召开班子会，专题研究部署党风廉政建设工作，组织领导并主动参加落实党风廉政建设责任制情况检查考核，敢于担当、敢抓敢管，推动各科室（局）的协调配合。及时了解掌握班子成员廉洁从政、廉洁从业状况，加强对班子成员的监督，发现问题及时指出纠正。</a:t>
            </a:r>
          </a:p>
        </p:txBody>
      </p:sp>
      <p:grpSp>
        <p:nvGrpSpPr>
          <p:cNvPr id="5" name="组合 4">
            <a:extLst>
              <a:ext uri="{FF2B5EF4-FFF2-40B4-BE49-F238E27FC236}">
                <a16:creationId xmlns:a16="http://schemas.microsoft.com/office/drawing/2014/main" id="{35B656D5-FE08-46F6-91C1-BC3B88CFFF42}"/>
              </a:ext>
            </a:extLst>
          </p:cNvPr>
          <p:cNvGrpSpPr/>
          <p:nvPr/>
        </p:nvGrpSpPr>
        <p:grpSpPr>
          <a:xfrm rot="5400000">
            <a:off x="-1022915" y="3053343"/>
            <a:ext cx="3903516" cy="432000"/>
            <a:chOff x="5664737" y="1796061"/>
            <a:chExt cx="3903516" cy="432000"/>
          </a:xfrm>
          <a:solidFill>
            <a:srgbClr val="FF0000"/>
          </a:solidFill>
        </p:grpSpPr>
        <p:cxnSp>
          <p:nvCxnSpPr>
            <p:cNvPr id="6" name="直接连接符 5">
              <a:extLst>
                <a:ext uri="{FF2B5EF4-FFF2-40B4-BE49-F238E27FC236}">
                  <a16:creationId xmlns:a16="http://schemas.microsoft.com/office/drawing/2014/main" id="{E53A36F2-AD24-4894-AA80-5EE704563C7F}"/>
                </a:ext>
              </a:extLst>
            </p:cNvPr>
            <p:cNvCxnSpPr>
              <a:cxnSpLocks/>
            </p:cNvCxnSpPr>
            <p:nvPr/>
          </p:nvCxnSpPr>
          <p:spPr>
            <a:xfrm rot="16200000">
              <a:off x="6408464" y="1297450"/>
              <a:ext cx="0" cy="1487454"/>
            </a:xfrm>
            <a:prstGeom prst="line">
              <a:avLst/>
            </a:prstGeom>
            <a:grpFill/>
            <a:ln>
              <a:solidFill>
                <a:srgbClr val="FF0000"/>
              </a:solidFill>
            </a:ln>
          </p:spPr>
          <p:style>
            <a:lnRef idx="1">
              <a:schemeClr val="accent1"/>
            </a:lnRef>
            <a:fillRef idx="0">
              <a:schemeClr val="accent1"/>
            </a:fillRef>
            <a:effectRef idx="0">
              <a:schemeClr val="accent1"/>
            </a:effectRef>
            <a:fontRef idx="minor">
              <a:schemeClr val="tx1"/>
            </a:fontRef>
          </p:style>
        </p:cxnSp>
        <p:sp>
          <p:nvSpPr>
            <p:cNvPr id="7" name="星形: 五角 6">
              <a:extLst>
                <a:ext uri="{FF2B5EF4-FFF2-40B4-BE49-F238E27FC236}">
                  <a16:creationId xmlns:a16="http://schemas.microsoft.com/office/drawing/2014/main" id="{D37377EC-62FF-4946-ACC3-0394C6995D8F}"/>
                </a:ext>
              </a:extLst>
            </p:cNvPr>
            <p:cNvSpPr/>
            <p:nvPr/>
          </p:nvSpPr>
          <p:spPr>
            <a:xfrm rot="20696212">
              <a:off x="7400822" y="1796061"/>
              <a:ext cx="432000" cy="4320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cxnSp>
          <p:nvCxnSpPr>
            <p:cNvPr id="8" name="直接连接符 7">
              <a:extLst>
                <a:ext uri="{FF2B5EF4-FFF2-40B4-BE49-F238E27FC236}">
                  <a16:creationId xmlns:a16="http://schemas.microsoft.com/office/drawing/2014/main" id="{FAA77F43-091B-418F-ACC1-FC196D99E477}"/>
                </a:ext>
              </a:extLst>
            </p:cNvPr>
            <p:cNvCxnSpPr/>
            <p:nvPr/>
          </p:nvCxnSpPr>
          <p:spPr>
            <a:xfrm>
              <a:off x="8081453" y="2035893"/>
              <a:ext cx="1486800" cy="0"/>
            </a:xfrm>
            <a:prstGeom prst="line">
              <a:avLst/>
            </a:prstGeom>
            <a:grpFill/>
            <a:ln>
              <a:solidFill>
                <a:srgbClr val="FF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630617218"/>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225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par>
                                <p:cTn id="8" presetID="10" presetClass="entr" presetSubtype="0" fill="hold" nodeType="withEffect">
                                  <p:stCondLst>
                                    <p:cond delay="275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2" presetClass="entr" presetSubtype="2" decel="100000" fill="hold" grpId="0" nodeType="withEffect">
                                  <p:stCondLst>
                                    <p:cond delay="325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1500" fill="hold"/>
                                        <p:tgtEl>
                                          <p:spTgt spid="4"/>
                                        </p:tgtEl>
                                        <p:attrNameLst>
                                          <p:attrName>ppt_x</p:attrName>
                                        </p:attrNameLst>
                                      </p:cBhvr>
                                      <p:tavLst>
                                        <p:tav tm="0">
                                          <p:val>
                                            <p:strVal val="1+#ppt_w/2"/>
                                          </p:val>
                                        </p:tav>
                                        <p:tav tm="100000">
                                          <p:val>
                                            <p:strVal val="#ppt_x"/>
                                          </p:val>
                                        </p:tav>
                                      </p:tavLst>
                                    </p:anim>
                                    <p:anim calcmode="lin" valueType="num">
                                      <p:cBhvr additive="base">
                                        <p:cTn id="14" dur="1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a:extLst>
              <a:ext uri="{FF2B5EF4-FFF2-40B4-BE49-F238E27FC236}">
                <a16:creationId xmlns:a16="http://schemas.microsoft.com/office/drawing/2014/main" id="{93EF99B0-6378-4614-9E82-F64044882251}"/>
              </a:ext>
            </a:extLst>
          </p:cNvPr>
          <p:cNvSpPr/>
          <p:nvPr/>
        </p:nvSpPr>
        <p:spPr>
          <a:xfrm>
            <a:off x="1605287" y="131021"/>
            <a:ext cx="7007046" cy="523220"/>
          </a:xfrm>
          <a:prstGeom prst="rect">
            <a:avLst/>
          </a:prstGeom>
        </p:spPr>
        <p:txBody>
          <a:bodyPr wrap="none">
            <a:spAutoFit/>
          </a:bodyPr>
          <a:lstStyle/>
          <a:p>
            <a:r>
              <a:rPr lang="zh-CN" altLang="en-US" sz="2800" b="1" dirty="0">
                <a:solidFill>
                  <a:srgbClr val="FFC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三、加强督导，分管单位廉政建设常抓常新</a:t>
            </a:r>
            <a:endParaRPr lang="zh-CN" altLang="en-US" sz="2800" b="1" dirty="0">
              <a:solidFill>
                <a:srgbClr val="FFC000"/>
              </a:solidFill>
              <a:effectLst>
                <a:outerShdw blurRad="38100" dist="38100" dir="2700000" algn="tl">
                  <a:srgbClr val="000000">
                    <a:alpha val="43137"/>
                  </a:srgbClr>
                </a:outerShdw>
              </a:effectLst>
            </a:endParaRPr>
          </a:p>
        </p:txBody>
      </p:sp>
      <p:sp>
        <p:nvSpPr>
          <p:cNvPr id="9" name="矩形 8">
            <a:extLst>
              <a:ext uri="{FF2B5EF4-FFF2-40B4-BE49-F238E27FC236}">
                <a16:creationId xmlns:a16="http://schemas.microsoft.com/office/drawing/2014/main" id="{348AD1BB-CD37-4386-BBDB-DE21EF61E82D}"/>
              </a:ext>
            </a:extLst>
          </p:cNvPr>
          <p:cNvSpPr/>
          <p:nvPr/>
        </p:nvSpPr>
        <p:spPr>
          <a:xfrm>
            <a:off x="1188272" y="1317585"/>
            <a:ext cx="7424060" cy="523220"/>
          </a:xfrm>
          <a:prstGeom prst="rect">
            <a:avLst/>
          </a:prstGeom>
        </p:spPr>
        <p:txBody>
          <a:bodyPr wrap="square">
            <a:spAutoFit/>
          </a:bodyPr>
          <a:lstStyle/>
          <a:p>
            <a:pPr lvl="0">
              <a:defRPr/>
            </a:pPr>
            <a:r>
              <a:rPr lang="zh-CN" altLang="en-US" sz="2800" b="1" dirty="0">
                <a:solidFill>
                  <a:srgbClr val="FF0000"/>
                </a:solidFill>
                <a:latin typeface="微软雅黑" panose="020B0503020204020204" charset="-122"/>
                <a:ea typeface="微软雅黑" panose="020B0503020204020204" charset="-122"/>
              </a:rPr>
              <a:t>三是加强督导，分管单位廉政建设常抓常新</a:t>
            </a:r>
          </a:p>
        </p:txBody>
      </p:sp>
      <p:sp>
        <p:nvSpPr>
          <p:cNvPr id="10" name="矩形 9">
            <a:extLst>
              <a:ext uri="{FF2B5EF4-FFF2-40B4-BE49-F238E27FC236}">
                <a16:creationId xmlns:a16="http://schemas.microsoft.com/office/drawing/2014/main" id="{9D5B79F5-DD4D-4052-8182-02A7935DE8E5}"/>
              </a:ext>
            </a:extLst>
          </p:cNvPr>
          <p:cNvSpPr/>
          <p:nvPr/>
        </p:nvSpPr>
        <p:spPr>
          <a:xfrm>
            <a:off x="1193557" y="1763769"/>
            <a:ext cx="10279985" cy="3731278"/>
          </a:xfrm>
          <a:prstGeom prst="rect">
            <a:avLst/>
          </a:prstGeom>
        </p:spPr>
        <p:txBody>
          <a:bodyPr wrap="square">
            <a:spAutoFit/>
          </a:bodyPr>
          <a:lstStyle/>
          <a:p>
            <a:pPr lvl="0" algn="just">
              <a:lnSpc>
                <a:spcPct val="150000"/>
              </a:lnSpc>
              <a:defRPr/>
            </a:pPr>
            <a:r>
              <a:rPr lang="zh-CN" altLang="en-US" sz="2000" dirty="0">
                <a:solidFill>
                  <a:prstClr val="black">
                    <a:lumMod val="95000"/>
                    <a:lumOff val="5000"/>
                  </a:prstClr>
                </a:solidFill>
                <a:latin typeface="微软雅黑" panose="020B0503020204020204" charset="-122"/>
                <a:ea typeface="微软雅黑" panose="020B0503020204020204" charset="-122"/>
              </a:rPr>
              <a:t>坚持“一岗双责”，始终把作风建设放在突出位置。严格落实党风廉政建设一把手责任制，要求分管部门、分包乡镇一把手亲自抓、作表率。对分包的和庄镇和分管的机关事务管理局、档案局等单位，明确党风廉政建设责任，细化单位班子成员职责和分工，一年来，没有出现严重作风问题；坚持强化监督，健全自查自纠、责任追究制度和领导干部廉政档案，实施规范化管理，健全廉政监督网络，广泛推行政务公开、村务公开、厂务公开，不断增强工作透明度；坚持分管部门、分包乡镇日常巡查巡视，紧盯五一、十一、春节等关键时间节点，集中整治公款吃喝、公款旅游、公车私用和铺张浪费等不正之风，狠抓机关干部慵懒散慢、迟到早退等突出问题，进一步转变工作作风。</a:t>
            </a:r>
          </a:p>
        </p:txBody>
      </p:sp>
      <p:grpSp>
        <p:nvGrpSpPr>
          <p:cNvPr id="11" name="组合 10">
            <a:extLst>
              <a:ext uri="{FF2B5EF4-FFF2-40B4-BE49-F238E27FC236}">
                <a16:creationId xmlns:a16="http://schemas.microsoft.com/office/drawing/2014/main" id="{4A140B62-0923-4099-873B-248522F23BD5}"/>
              </a:ext>
            </a:extLst>
          </p:cNvPr>
          <p:cNvGrpSpPr/>
          <p:nvPr/>
        </p:nvGrpSpPr>
        <p:grpSpPr>
          <a:xfrm rot="5400000">
            <a:off x="-1022915" y="3053343"/>
            <a:ext cx="3903516" cy="432000"/>
            <a:chOff x="5664737" y="1796061"/>
            <a:chExt cx="3903516" cy="432000"/>
          </a:xfrm>
          <a:solidFill>
            <a:srgbClr val="FF0000"/>
          </a:solidFill>
        </p:grpSpPr>
        <p:cxnSp>
          <p:nvCxnSpPr>
            <p:cNvPr id="12" name="直接连接符 11">
              <a:extLst>
                <a:ext uri="{FF2B5EF4-FFF2-40B4-BE49-F238E27FC236}">
                  <a16:creationId xmlns:a16="http://schemas.microsoft.com/office/drawing/2014/main" id="{98A8C2D9-9FAA-4EAF-9938-C4D168799ED9}"/>
                </a:ext>
              </a:extLst>
            </p:cNvPr>
            <p:cNvCxnSpPr>
              <a:cxnSpLocks/>
            </p:cNvCxnSpPr>
            <p:nvPr/>
          </p:nvCxnSpPr>
          <p:spPr>
            <a:xfrm rot="16200000">
              <a:off x="6408464" y="1297450"/>
              <a:ext cx="0" cy="1487454"/>
            </a:xfrm>
            <a:prstGeom prst="line">
              <a:avLst/>
            </a:prstGeom>
            <a:grpFill/>
            <a:ln>
              <a:solidFill>
                <a:srgbClr val="FF0000"/>
              </a:solidFill>
            </a:ln>
          </p:spPr>
          <p:style>
            <a:lnRef idx="1">
              <a:schemeClr val="accent1"/>
            </a:lnRef>
            <a:fillRef idx="0">
              <a:schemeClr val="accent1"/>
            </a:fillRef>
            <a:effectRef idx="0">
              <a:schemeClr val="accent1"/>
            </a:effectRef>
            <a:fontRef idx="minor">
              <a:schemeClr val="tx1"/>
            </a:fontRef>
          </p:style>
        </p:cxnSp>
        <p:sp>
          <p:nvSpPr>
            <p:cNvPr id="13" name="星形: 五角 12">
              <a:extLst>
                <a:ext uri="{FF2B5EF4-FFF2-40B4-BE49-F238E27FC236}">
                  <a16:creationId xmlns:a16="http://schemas.microsoft.com/office/drawing/2014/main" id="{D5F4DBD4-30CF-4161-942E-3907FBB267FC}"/>
                </a:ext>
              </a:extLst>
            </p:cNvPr>
            <p:cNvSpPr/>
            <p:nvPr/>
          </p:nvSpPr>
          <p:spPr>
            <a:xfrm rot="20696212">
              <a:off x="7400822" y="1796061"/>
              <a:ext cx="432000" cy="4320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cxnSp>
          <p:nvCxnSpPr>
            <p:cNvPr id="14" name="直接连接符 13">
              <a:extLst>
                <a:ext uri="{FF2B5EF4-FFF2-40B4-BE49-F238E27FC236}">
                  <a16:creationId xmlns:a16="http://schemas.microsoft.com/office/drawing/2014/main" id="{665FFCE9-9084-4CE4-BB1C-0E9FE578028F}"/>
                </a:ext>
              </a:extLst>
            </p:cNvPr>
            <p:cNvCxnSpPr/>
            <p:nvPr/>
          </p:nvCxnSpPr>
          <p:spPr>
            <a:xfrm>
              <a:off x="8081453" y="2035893"/>
              <a:ext cx="1486800" cy="0"/>
            </a:xfrm>
            <a:prstGeom prst="line">
              <a:avLst/>
            </a:prstGeom>
            <a:grpFill/>
            <a:ln>
              <a:solidFill>
                <a:srgbClr val="FF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058821728"/>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225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par>
                                <p:cTn id="8" presetID="10" presetClass="entr" presetSubtype="0" fill="hold" nodeType="withEffect">
                                  <p:stCondLst>
                                    <p:cond delay="275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2" presetClass="entr" presetSubtype="2" decel="100000" fill="hold" grpId="0" nodeType="withEffect">
                                  <p:stCondLst>
                                    <p:cond delay="325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1500" fill="hold"/>
                                        <p:tgtEl>
                                          <p:spTgt spid="10"/>
                                        </p:tgtEl>
                                        <p:attrNameLst>
                                          <p:attrName>ppt_x</p:attrName>
                                        </p:attrNameLst>
                                      </p:cBhvr>
                                      <p:tavLst>
                                        <p:tav tm="0">
                                          <p:val>
                                            <p:strVal val="1+#ppt_w/2"/>
                                          </p:val>
                                        </p:tav>
                                        <p:tav tm="100000">
                                          <p:val>
                                            <p:strVal val="#ppt_x"/>
                                          </p:val>
                                        </p:tav>
                                      </p:tavLst>
                                    </p:anim>
                                    <p:anim calcmode="lin" valueType="num">
                                      <p:cBhvr additive="base">
                                        <p:cTn id="14" dur="1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2388B4FE-D0A0-43D1-844C-F36F0F86802C}"/>
              </a:ext>
            </a:extLst>
          </p:cNvPr>
          <p:cNvSpPr/>
          <p:nvPr/>
        </p:nvSpPr>
        <p:spPr>
          <a:xfrm>
            <a:off x="1301932" y="949587"/>
            <a:ext cx="9588136" cy="3899281"/>
          </a:xfrm>
          <a:prstGeom prst="rect">
            <a:avLst/>
          </a:prstGeom>
          <a:solidFill>
            <a:schemeClr val="bg1">
              <a:alpha val="50000"/>
            </a:schemeClr>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sym typeface="Arial" panose="020B0604020202020204" pitchFamily="34" charset="0"/>
            </a:endParaRPr>
          </a:p>
        </p:txBody>
      </p:sp>
      <p:sp>
        <p:nvSpPr>
          <p:cNvPr id="7" name="矩形 6">
            <a:extLst>
              <a:ext uri="{FF2B5EF4-FFF2-40B4-BE49-F238E27FC236}">
                <a16:creationId xmlns:a16="http://schemas.microsoft.com/office/drawing/2014/main" id="{09DA251F-158C-4E2E-8AFB-575AB1131B3D}"/>
              </a:ext>
            </a:extLst>
          </p:cNvPr>
          <p:cNvSpPr/>
          <p:nvPr/>
        </p:nvSpPr>
        <p:spPr>
          <a:xfrm>
            <a:off x="2026535" y="1999836"/>
            <a:ext cx="8138930" cy="2461187"/>
          </a:xfrm>
          <a:prstGeom prst="rect">
            <a:avLst/>
          </a:prstGeom>
        </p:spPr>
        <p:txBody>
          <a:bodyPr wrap="square">
            <a:spAutoFit/>
          </a:bodyPr>
          <a:lstStyle/>
          <a:p>
            <a:pPr lvl="0" indent="457200" algn="just">
              <a:lnSpc>
                <a:spcPct val="200000"/>
              </a:lnSpc>
              <a:defRPr/>
            </a:pPr>
            <a:r>
              <a:rPr lang="en-US" altLang="zh-CN" sz="2000" dirty="0">
                <a:latin typeface="Arial" panose="020B0604020202020204" pitchFamily="34" charset="0"/>
                <a:ea typeface="微软雅黑" panose="020B0503020204020204" pitchFamily="34" charset="-122"/>
                <a:cs typeface="+mn-ea"/>
                <a:sym typeface="Arial" panose="020B0604020202020204" pitchFamily="34" charset="0"/>
              </a:rPr>
              <a:t>201X</a:t>
            </a:r>
            <a:r>
              <a:rPr lang="zh-CN" altLang="en-US" sz="2000" dirty="0">
                <a:latin typeface="Arial" panose="020B0604020202020204" pitchFamily="34" charset="0"/>
                <a:ea typeface="微软雅黑" panose="020B0503020204020204" pitchFamily="34" charset="-122"/>
                <a:cs typeface="+mn-ea"/>
                <a:sym typeface="Arial" panose="020B0604020202020204" pitchFamily="34" charset="0"/>
              </a:rPr>
              <a:t>年以来，市委办公室党总支在市委的正确领导下，在市直机关工委的具体指导下，在各方面的大力协助和支持下，围绕市委中心工作和办公室工作职能，狠抓党组织和党员干部队伍建设，不断强化制度建设和作风建设，圆满完成了各项目标任务。现将工作开展情况总结如下：</a:t>
            </a:r>
          </a:p>
        </p:txBody>
      </p:sp>
      <p:grpSp>
        <p:nvGrpSpPr>
          <p:cNvPr id="8" name="组合 7">
            <a:extLst>
              <a:ext uri="{FF2B5EF4-FFF2-40B4-BE49-F238E27FC236}">
                <a16:creationId xmlns:a16="http://schemas.microsoft.com/office/drawing/2014/main" id="{ACFB9DBE-B6FD-4023-B934-B9415CBEA631}"/>
              </a:ext>
            </a:extLst>
          </p:cNvPr>
          <p:cNvGrpSpPr/>
          <p:nvPr/>
        </p:nvGrpSpPr>
        <p:grpSpPr>
          <a:xfrm>
            <a:off x="2026535" y="949587"/>
            <a:ext cx="4692468" cy="1050249"/>
            <a:chOff x="4744415" y="1644658"/>
            <a:chExt cx="4692468" cy="1050249"/>
          </a:xfrm>
        </p:grpSpPr>
        <p:sp>
          <p:nvSpPr>
            <p:cNvPr id="11" name="TextBox 1">
              <a:extLst>
                <a:ext uri="{FF2B5EF4-FFF2-40B4-BE49-F238E27FC236}">
                  <a16:creationId xmlns:a16="http://schemas.microsoft.com/office/drawing/2014/main" id="{3955FE1B-4432-4D72-81FD-E73E5652175F}"/>
                </a:ext>
              </a:extLst>
            </p:cNvPr>
            <p:cNvSpPr txBox="1"/>
            <p:nvPr/>
          </p:nvSpPr>
          <p:spPr>
            <a:xfrm>
              <a:off x="4744415" y="1644658"/>
              <a:ext cx="1852726" cy="1050249"/>
            </a:xfrm>
            <a:prstGeom prst="rect">
              <a:avLst/>
            </a:prstGeom>
          </p:spPr>
          <p:txBody>
            <a:bodyPr vert="horz" wrap="square" lIns="125694" tIns="62846" rIns="125694" bIns="62846">
              <a:spAutoFit/>
            </a:bodyPr>
            <a:lstStyle>
              <a:defPPr>
                <a:defRPr lang="zh-CN"/>
              </a:defPPr>
              <a:lvl1pPr marR="0" lvl="0" indent="0" algn="r" defTabSz="735330" fontAlgn="base">
                <a:lnSpc>
                  <a:spcPct val="100000"/>
                </a:lnSpc>
                <a:spcBef>
                  <a:spcPct val="0"/>
                </a:spcBef>
                <a:spcAft>
                  <a:spcPct val="0"/>
                </a:spcAft>
                <a:buClrTx/>
                <a:buSzTx/>
                <a:buFontTx/>
                <a:buNone/>
                <a:tabLst/>
                <a:defRPr kumimoji="0" sz="4500" b="1" i="0" u="none" strike="noStrike" cap="none" spc="0" normalizeH="0" baseline="0">
                  <a:ln w="3175">
                    <a:noFill/>
                  </a:ln>
                  <a:gradFill>
                    <a:gsLst>
                      <a:gs pos="25000">
                        <a:srgbClr val="FF0000"/>
                      </a:gs>
                      <a:gs pos="100000">
                        <a:srgbClr val="C0504D">
                          <a:shade val="45000"/>
                          <a:satMod val="165000"/>
                        </a:srgbClr>
                      </a:gs>
                    </a:gsLst>
                    <a:lin ang="5400000"/>
                  </a:gradFill>
                  <a:effectLst>
                    <a:outerShdw blurRad="127000" sx="102000" sy="102000" algn="ctr" rotWithShape="0">
                      <a:prstClr val="white">
                        <a:alpha val="84000"/>
                      </a:prstClr>
                    </a:outerShdw>
                  </a:effectLst>
                  <a:uLnTx/>
                  <a:uFillTx/>
                  <a:latin typeface="微软雅黑" panose="020B0503020204020204" charset="-122"/>
                  <a:ea typeface="微软雅黑" panose="020B0503020204020204" charset="-122"/>
                </a:defRPr>
              </a:lvl1pPr>
            </a:lstStyle>
            <a:p>
              <a:pPr algn="dist"/>
              <a:r>
                <a:rPr lang="zh-CN" altLang="en-US" sz="6000" dirty="0">
                  <a:solidFill>
                    <a:srgbClr val="FF0000"/>
                  </a:solidFill>
                  <a:sym typeface="Arial" panose="020B0604020202020204" pitchFamily="34" charset="0"/>
                </a:rPr>
                <a:t>前言</a:t>
              </a:r>
              <a:endParaRPr lang="en-US" altLang="zh-CN" sz="6000" dirty="0">
                <a:solidFill>
                  <a:srgbClr val="FF0000"/>
                </a:solidFill>
                <a:sym typeface="Arial" panose="020B0604020202020204" pitchFamily="34" charset="0"/>
              </a:endParaRPr>
            </a:p>
          </p:txBody>
        </p:sp>
        <p:sp>
          <p:nvSpPr>
            <p:cNvPr id="12" name="TextBox 2">
              <a:extLst>
                <a:ext uri="{FF2B5EF4-FFF2-40B4-BE49-F238E27FC236}">
                  <a16:creationId xmlns:a16="http://schemas.microsoft.com/office/drawing/2014/main" id="{8004DABE-48AE-4D06-A33E-DFF383EEDE9C}"/>
                </a:ext>
              </a:extLst>
            </p:cNvPr>
            <p:cNvSpPr txBox="1">
              <a:spLocks noChangeArrowheads="1"/>
            </p:cNvSpPr>
            <p:nvPr/>
          </p:nvSpPr>
          <p:spPr bwMode="auto">
            <a:xfrm>
              <a:off x="6511756" y="1875490"/>
              <a:ext cx="2925127" cy="819417"/>
            </a:xfrm>
            <a:prstGeom prst="rect">
              <a:avLst/>
            </a:prstGeom>
          </p:spPr>
          <p:txBody>
            <a:bodyPr vert="horz" wrap="square" lIns="125694" tIns="62846" rIns="125694" bIns="62846">
              <a:spAutoFit/>
            </a:bodyPr>
            <a:lstStyle>
              <a:defPPr>
                <a:defRPr lang="zh-CN"/>
              </a:defPPr>
              <a:lvl1pPr marR="0" lvl="0" indent="0" algn="r" defTabSz="735330" fontAlgn="base">
                <a:lnSpc>
                  <a:spcPct val="100000"/>
                </a:lnSpc>
                <a:spcBef>
                  <a:spcPct val="0"/>
                </a:spcBef>
                <a:spcAft>
                  <a:spcPct val="0"/>
                </a:spcAft>
                <a:buClrTx/>
                <a:buSzTx/>
                <a:buFontTx/>
                <a:buNone/>
                <a:tabLst/>
                <a:defRPr kumimoji="0" sz="4500" b="1" i="0" u="none" strike="noStrike" cap="none" spc="0" normalizeH="0" baseline="0">
                  <a:ln w="3175">
                    <a:noFill/>
                  </a:ln>
                  <a:gradFill>
                    <a:gsLst>
                      <a:gs pos="25000">
                        <a:srgbClr val="FF0000"/>
                      </a:gs>
                      <a:gs pos="100000">
                        <a:srgbClr val="C0504D">
                          <a:shade val="45000"/>
                          <a:satMod val="165000"/>
                        </a:srgbClr>
                      </a:gs>
                    </a:gsLst>
                    <a:lin ang="5400000"/>
                  </a:gradFill>
                  <a:effectLst>
                    <a:outerShdw blurRad="127000" sx="102000" sy="102000" algn="ctr" rotWithShape="0">
                      <a:prstClr val="white">
                        <a:alpha val="84000"/>
                      </a:prstClr>
                    </a:outerShdw>
                  </a:effectLst>
                  <a:uLnTx/>
                  <a:uFillTx/>
                  <a:latin typeface="微软雅黑" panose="020B0503020204020204" charset="-122"/>
                  <a:ea typeface="微软雅黑" panose="020B0503020204020204" charset="-122"/>
                </a:defRPr>
              </a:lvl1pPr>
            </a:lstStyle>
            <a:p>
              <a:pPr algn="l"/>
              <a:r>
                <a:rPr lang="en-US" altLang="zh-CN" dirty="0">
                  <a:solidFill>
                    <a:srgbClr val="FF0000"/>
                  </a:solidFill>
                  <a:sym typeface="Arial" panose="020B0604020202020204" pitchFamily="34" charset="0"/>
                </a:rPr>
                <a:t>PREFACE</a:t>
              </a:r>
              <a:endParaRPr lang="zh-CN" altLang="en-US" dirty="0">
                <a:solidFill>
                  <a:srgbClr val="FF0000"/>
                </a:solidFill>
                <a:sym typeface="Arial" panose="020B0604020202020204" pitchFamily="34" charset="0"/>
              </a:endParaRPr>
            </a:p>
          </p:txBody>
        </p:sp>
      </p:grpSp>
    </p:spTree>
    <p:extLst>
      <p:ext uri="{BB962C8B-B14F-4D97-AF65-F5344CB8AC3E}">
        <p14:creationId xmlns:p14="http://schemas.microsoft.com/office/powerpoint/2010/main" val="2200343627"/>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childTnLst>
                          </p:cTn>
                        </p:par>
                        <p:par>
                          <p:cTn id="8" fill="hold">
                            <p:stCondLst>
                              <p:cond delay="500"/>
                            </p:stCondLst>
                            <p:childTnLst>
                              <p:par>
                                <p:cTn id="9" presetID="18" presetClass="entr" presetSubtype="6"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strips(downRight)">
                                      <p:cBhvr>
                                        <p:cTn id="11" dur="500"/>
                                        <p:tgtEl>
                                          <p:spTgt spid="8"/>
                                        </p:tgtEl>
                                      </p:cBhvr>
                                    </p:animEffect>
                                  </p:childTnLst>
                                </p:cTn>
                              </p:par>
                            </p:childTnLst>
                          </p:cTn>
                        </p:par>
                        <p:par>
                          <p:cTn id="12" fill="hold">
                            <p:stCondLst>
                              <p:cond delay="1000"/>
                            </p:stCondLst>
                            <p:childTnLst>
                              <p:par>
                                <p:cTn id="13" presetID="1" presetClass="entr" presetSubtype="0" fill="hold" grpId="0" nodeType="afterEffect">
                                  <p:stCondLst>
                                    <p:cond delay="0"/>
                                  </p:stCondLst>
                                  <p:iterate type="lt">
                                    <p:tmAbs val="40"/>
                                  </p:iterate>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5">
            <a:extLst>
              <a:ext uri="{FF2B5EF4-FFF2-40B4-BE49-F238E27FC236}">
                <a16:creationId xmlns:a16="http://schemas.microsoft.com/office/drawing/2014/main" id="{D01D3CA5-BC8E-4915-8525-C1FA1711C85D}"/>
              </a:ext>
            </a:extLst>
          </p:cNvPr>
          <p:cNvSpPr/>
          <p:nvPr/>
        </p:nvSpPr>
        <p:spPr bwMode="auto">
          <a:xfrm>
            <a:off x="1122741" y="1298467"/>
            <a:ext cx="2855851" cy="3202129"/>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noFill/>
          <a:ln w="12700">
            <a:solidFill>
              <a:srgbClr val="C00000"/>
            </a:solid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0" name="Freeform 5">
            <a:extLst>
              <a:ext uri="{FF2B5EF4-FFF2-40B4-BE49-F238E27FC236}">
                <a16:creationId xmlns:a16="http://schemas.microsoft.com/office/drawing/2014/main" id="{9712EABA-B3B2-4037-889C-809B5EE8FB00}"/>
              </a:ext>
            </a:extLst>
          </p:cNvPr>
          <p:cNvSpPr/>
          <p:nvPr/>
        </p:nvSpPr>
        <p:spPr bwMode="auto">
          <a:xfrm>
            <a:off x="1352776" y="1556393"/>
            <a:ext cx="2395783" cy="2686277"/>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solidFill>
            <a:srgbClr val="FF0000"/>
          </a:solidFill>
          <a:ln w="28575">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矩形 10">
            <a:extLst>
              <a:ext uri="{FF2B5EF4-FFF2-40B4-BE49-F238E27FC236}">
                <a16:creationId xmlns:a16="http://schemas.microsoft.com/office/drawing/2014/main" id="{B0781A2E-AEE9-4732-808B-CEC486F5D1D1}"/>
              </a:ext>
            </a:extLst>
          </p:cNvPr>
          <p:cNvSpPr/>
          <p:nvPr/>
        </p:nvSpPr>
        <p:spPr>
          <a:xfrm>
            <a:off x="1571088" y="2271385"/>
            <a:ext cx="1959159" cy="1106805"/>
          </a:xfrm>
          <a:prstGeom prst="rect">
            <a:avLst/>
          </a:prstGeom>
          <a:noFill/>
          <a:effectLst/>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6600" b="1" i="0" u="none" strike="noStrike" kern="1200" cap="none" spc="0" normalizeH="0" baseline="0" noProof="0" dirty="0">
                <a:ln>
                  <a:noFill/>
                </a:ln>
                <a:solidFill>
                  <a:prstClr val="white"/>
                </a:solidFill>
                <a:effectLst>
                  <a:outerShdw blurRad="152400" dist="152400" dir="2700000" algn="tl" rotWithShape="0">
                    <a:prstClr val="black">
                      <a:alpha val="60000"/>
                    </a:prstClr>
                  </a:outerShdw>
                </a:effectLst>
                <a:uLnTx/>
                <a:uFillTx/>
                <a:latin typeface="微软雅黑" panose="020B0503020204020204" charset="-122"/>
                <a:ea typeface="微软雅黑" panose="020B0503020204020204" charset="-122"/>
                <a:cs typeface="+mn-cs"/>
              </a:rPr>
              <a:t>目录</a:t>
            </a:r>
          </a:p>
        </p:txBody>
      </p:sp>
      <p:sp>
        <p:nvSpPr>
          <p:cNvPr id="12" name="标题 4">
            <a:extLst>
              <a:ext uri="{FF2B5EF4-FFF2-40B4-BE49-F238E27FC236}">
                <a16:creationId xmlns:a16="http://schemas.microsoft.com/office/drawing/2014/main" id="{2B8570AD-585E-4CE8-A5B7-DEF8056553EE}"/>
              </a:ext>
            </a:extLst>
          </p:cNvPr>
          <p:cNvSpPr txBox="1"/>
          <p:nvPr/>
        </p:nvSpPr>
        <p:spPr>
          <a:xfrm>
            <a:off x="4138847" y="2692037"/>
            <a:ext cx="7554684" cy="1139190"/>
          </a:xfrm>
          <a:prstGeom prst="rect">
            <a:avLst/>
          </a:prstGeom>
        </p:spPr>
        <p:txBody>
          <a:bodyPr vert="horz" lIns="121873" tIns="60936" rIns="121873" bIns="60936"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0" algn="l" defTabSz="1218565" fontAlgn="base">
              <a:spcAft>
                <a:spcPct val="0"/>
              </a:spcAft>
              <a:defRPr/>
            </a:pPr>
            <a:r>
              <a:rPr lang="zh-CN" altLang="en-US" b="1" kern="300" dirty="0">
                <a:solidFill>
                  <a:srgbClr val="FF0000"/>
                </a:solidFill>
                <a:effectLst>
                  <a:reflection blurRad="6350" stA="55000" endA="300" endPos="45500" dir="5400000" sy="-100000" algn="bl" rotWithShape="0"/>
                </a:effectLst>
                <a:latin typeface="微软雅黑" panose="020B0503020204020204" charset="-122"/>
                <a:ea typeface="微软雅黑" panose="020B0503020204020204" charset="-122"/>
                <a:cs typeface="明兰_UI_TC" pitchFamily="2" charset="-122"/>
              </a:rPr>
              <a:t>下一步部署</a:t>
            </a:r>
            <a:endParaRPr lang="en-US" altLang="zh-CN" b="1" kern="300" dirty="0">
              <a:solidFill>
                <a:srgbClr val="FF0000"/>
              </a:solidFill>
              <a:effectLst>
                <a:reflection blurRad="6350" stA="55000" endA="300" endPos="45500" dir="5400000" sy="-100000" algn="bl" rotWithShape="0"/>
              </a:effectLst>
              <a:latin typeface="微软雅黑" panose="020B0503020204020204" charset="-122"/>
              <a:ea typeface="微软雅黑" panose="020B0503020204020204" charset="-122"/>
              <a:cs typeface="明兰_UI_TC" pitchFamily="2" charset="-122"/>
            </a:endParaRPr>
          </a:p>
          <a:p>
            <a:pPr lvl="0" algn="l" defTabSz="1218565" fontAlgn="base">
              <a:spcAft>
                <a:spcPct val="0"/>
              </a:spcAft>
              <a:defRPr/>
            </a:pPr>
            <a:r>
              <a:rPr lang="zh-CN" altLang="en-US" b="1" kern="300" dirty="0">
                <a:solidFill>
                  <a:srgbClr val="FF0000"/>
                </a:solidFill>
                <a:effectLst>
                  <a:reflection blurRad="6350" stA="55000" endA="300" endPos="45500" dir="5400000" sy="-100000" algn="bl" rotWithShape="0"/>
                </a:effectLst>
                <a:latin typeface="微软雅黑" panose="020B0503020204020204" charset="-122"/>
                <a:ea typeface="微软雅黑" panose="020B0503020204020204" charset="-122"/>
                <a:cs typeface="明兰_UI_TC" pitchFamily="2" charset="-122"/>
              </a:rPr>
              <a:t>未来党建工作新格局</a:t>
            </a:r>
          </a:p>
        </p:txBody>
      </p:sp>
      <p:sp>
        <p:nvSpPr>
          <p:cNvPr id="13" name="标题 4">
            <a:extLst>
              <a:ext uri="{FF2B5EF4-FFF2-40B4-BE49-F238E27FC236}">
                <a16:creationId xmlns:a16="http://schemas.microsoft.com/office/drawing/2014/main" id="{1D1E8AAB-5DA5-4817-ABEC-746EE9226D4D}"/>
              </a:ext>
            </a:extLst>
          </p:cNvPr>
          <p:cNvSpPr txBox="1"/>
          <p:nvPr/>
        </p:nvSpPr>
        <p:spPr>
          <a:xfrm>
            <a:off x="4138847" y="1552847"/>
            <a:ext cx="7554684" cy="1139190"/>
          </a:xfrm>
          <a:prstGeom prst="rect">
            <a:avLst/>
          </a:prstGeom>
        </p:spPr>
        <p:txBody>
          <a:bodyPr vert="horz" lIns="121873" tIns="60936" rIns="121873" bIns="60936"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l" defTabSz="1218565" rtl="0" eaLnBrk="1" fontAlgn="base" latinLnBrk="0" hangingPunct="1">
              <a:lnSpc>
                <a:spcPct val="100000"/>
              </a:lnSpc>
              <a:spcBef>
                <a:spcPct val="0"/>
              </a:spcBef>
              <a:spcAft>
                <a:spcPct val="0"/>
              </a:spcAft>
              <a:buClrTx/>
              <a:buSzTx/>
              <a:buFontTx/>
              <a:buNone/>
              <a:tabLst/>
              <a:defRPr/>
            </a:pPr>
            <a:r>
              <a:rPr kumimoji="0" lang="zh-CN" altLang="en-US" b="1" i="0" u="none" strike="noStrike" kern="300" cap="none" spc="0" normalizeH="0" baseline="0" noProof="0" dirty="0">
                <a:ln>
                  <a:noFill/>
                </a:ln>
                <a:solidFill>
                  <a:srgbClr val="FF0000"/>
                </a:solidFill>
                <a:effectLst>
                  <a:reflection blurRad="6350" stA="55000" endA="300" endPos="45500" dir="5400000" sy="-100000" algn="bl" rotWithShape="0"/>
                </a:effectLst>
                <a:uLnTx/>
                <a:uFillTx/>
                <a:latin typeface="微软雅黑" panose="020B0503020204020204" charset="-122"/>
                <a:ea typeface="微软雅黑" panose="020B0503020204020204" charset="-122"/>
                <a:cs typeface="明兰_UI_TC" pitchFamily="2" charset="-122"/>
              </a:rPr>
              <a:t>第五部分</a:t>
            </a:r>
          </a:p>
        </p:txBody>
      </p:sp>
      <p:pic>
        <p:nvPicPr>
          <p:cNvPr id="14" name="图片 13">
            <a:extLst>
              <a:ext uri="{FF2B5EF4-FFF2-40B4-BE49-F238E27FC236}">
                <a16:creationId xmlns:a16="http://schemas.microsoft.com/office/drawing/2014/main" id="{2D74C935-408C-45A4-B0D4-FC1D913FB23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98448" y="383489"/>
            <a:ext cx="1838743" cy="766144"/>
          </a:xfrm>
          <a:prstGeom prst="rect">
            <a:avLst/>
          </a:prstGeom>
        </p:spPr>
      </p:pic>
      <p:pic>
        <p:nvPicPr>
          <p:cNvPr id="15" name="图片 14">
            <a:extLst>
              <a:ext uri="{FF2B5EF4-FFF2-40B4-BE49-F238E27FC236}">
                <a16:creationId xmlns:a16="http://schemas.microsoft.com/office/drawing/2014/main" id="{4F5D8326-BF53-4328-A505-684558F11F49}"/>
              </a:ext>
            </a:extLst>
          </p:cNvPr>
          <p:cNvPicPr>
            <a:picLocks noChangeAspect="1"/>
          </p:cNvPicPr>
          <p:nvPr/>
        </p:nvPicPr>
        <p:blipFill>
          <a:blip r:embed="rId4" cstate="print"/>
          <a:stretch>
            <a:fillRect/>
          </a:stretch>
        </p:blipFill>
        <p:spPr>
          <a:xfrm>
            <a:off x="515647" y="384251"/>
            <a:ext cx="1214188" cy="1168596"/>
          </a:xfrm>
          <a:prstGeom prst="rect">
            <a:avLst/>
          </a:prstGeom>
        </p:spPr>
      </p:pic>
    </p:spTree>
    <p:extLst>
      <p:ext uri="{BB962C8B-B14F-4D97-AF65-F5344CB8AC3E}">
        <p14:creationId xmlns:p14="http://schemas.microsoft.com/office/powerpoint/2010/main" val="1245047357"/>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250" fill="hold"/>
                                        <p:tgtEl>
                                          <p:spTgt spid="9"/>
                                        </p:tgtEl>
                                        <p:attrNameLst>
                                          <p:attrName>ppt_w</p:attrName>
                                        </p:attrNameLst>
                                      </p:cBhvr>
                                      <p:tavLst>
                                        <p:tav tm="0">
                                          <p:val>
                                            <p:fltVal val="0"/>
                                          </p:val>
                                        </p:tav>
                                        <p:tav tm="100000">
                                          <p:val>
                                            <p:strVal val="#ppt_w"/>
                                          </p:val>
                                        </p:tav>
                                      </p:tavLst>
                                    </p:anim>
                                    <p:anim calcmode="lin" valueType="num">
                                      <p:cBhvr>
                                        <p:cTn id="8" dur="250" fill="hold"/>
                                        <p:tgtEl>
                                          <p:spTgt spid="9"/>
                                        </p:tgtEl>
                                        <p:attrNameLst>
                                          <p:attrName>ppt_h</p:attrName>
                                        </p:attrNameLst>
                                      </p:cBhvr>
                                      <p:tavLst>
                                        <p:tav tm="0">
                                          <p:val>
                                            <p:fltVal val="0"/>
                                          </p:val>
                                        </p:tav>
                                        <p:tav tm="100000">
                                          <p:val>
                                            <p:strVal val="#ppt_h"/>
                                          </p:val>
                                        </p:tav>
                                      </p:tavLst>
                                    </p:anim>
                                    <p:animEffect transition="in" filter="fade">
                                      <p:cBhvr>
                                        <p:cTn id="9" dur="250"/>
                                        <p:tgtEl>
                                          <p:spTgt spid="9"/>
                                        </p:tgtEl>
                                      </p:cBhvr>
                                    </p:animEffect>
                                  </p:childTnLst>
                                </p:cTn>
                              </p:par>
                              <p:par>
                                <p:cTn id="10" presetID="6" presetClass="emph" presetSubtype="0" decel="100000" fill="hold" grpId="1" nodeType="withEffect">
                                  <p:stCondLst>
                                    <p:cond delay="200"/>
                                  </p:stCondLst>
                                  <p:childTnLst>
                                    <p:animScale>
                                      <p:cBhvr>
                                        <p:cTn id="11" dur="250" fill="hold"/>
                                        <p:tgtEl>
                                          <p:spTgt spid="9"/>
                                        </p:tgtEl>
                                      </p:cBhvr>
                                      <p:by x="120000" y="120000"/>
                                    </p:animScale>
                                  </p:childTnLst>
                                </p:cTn>
                              </p:par>
                              <p:par>
                                <p:cTn id="12" presetID="6" presetClass="emph" presetSubtype="0" decel="100000" fill="hold" grpId="2" nodeType="withEffect">
                                  <p:stCondLst>
                                    <p:cond delay="400"/>
                                  </p:stCondLst>
                                  <p:childTnLst>
                                    <p:animScale>
                                      <p:cBhvr>
                                        <p:cTn id="13" dur="250" fill="hold"/>
                                        <p:tgtEl>
                                          <p:spTgt spid="9"/>
                                        </p:tgtEl>
                                      </p:cBhvr>
                                      <p:by x="83000" y="83000"/>
                                    </p:animScale>
                                  </p:childTnLst>
                                </p:cTn>
                              </p:par>
                              <p:par>
                                <p:cTn id="14" presetID="53" presetClass="entr" presetSubtype="16" fill="hold" grpId="0" nodeType="withEffect">
                                  <p:stCondLst>
                                    <p:cond delay="400"/>
                                  </p:stCondLst>
                                  <p:childTnLst>
                                    <p:set>
                                      <p:cBhvr>
                                        <p:cTn id="15" dur="1" fill="hold">
                                          <p:stCondLst>
                                            <p:cond delay="0"/>
                                          </p:stCondLst>
                                        </p:cTn>
                                        <p:tgtEl>
                                          <p:spTgt spid="10"/>
                                        </p:tgtEl>
                                        <p:attrNameLst>
                                          <p:attrName>style.visibility</p:attrName>
                                        </p:attrNameLst>
                                      </p:cBhvr>
                                      <p:to>
                                        <p:strVal val="visible"/>
                                      </p:to>
                                    </p:set>
                                    <p:anim calcmode="lin" valueType="num">
                                      <p:cBhvr>
                                        <p:cTn id="16" dur="250" fill="hold"/>
                                        <p:tgtEl>
                                          <p:spTgt spid="10"/>
                                        </p:tgtEl>
                                        <p:attrNameLst>
                                          <p:attrName>ppt_w</p:attrName>
                                        </p:attrNameLst>
                                      </p:cBhvr>
                                      <p:tavLst>
                                        <p:tav tm="0">
                                          <p:val>
                                            <p:fltVal val="0"/>
                                          </p:val>
                                        </p:tav>
                                        <p:tav tm="100000">
                                          <p:val>
                                            <p:strVal val="#ppt_w"/>
                                          </p:val>
                                        </p:tav>
                                      </p:tavLst>
                                    </p:anim>
                                    <p:anim calcmode="lin" valueType="num">
                                      <p:cBhvr>
                                        <p:cTn id="17" dur="250" fill="hold"/>
                                        <p:tgtEl>
                                          <p:spTgt spid="10"/>
                                        </p:tgtEl>
                                        <p:attrNameLst>
                                          <p:attrName>ppt_h</p:attrName>
                                        </p:attrNameLst>
                                      </p:cBhvr>
                                      <p:tavLst>
                                        <p:tav tm="0">
                                          <p:val>
                                            <p:fltVal val="0"/>
                                          </p:val>
                                        </p:tav>
                                        <p:tav tm="100000">
                                          <p:val>
                                            <p:strVal val="#ppt_h"/>
                                          </p:val>
                                        </p:tav>
                                      </p:tavLst>
                                    </p:anim>
                                    <p:animEffect transition="in" filter="fade">
                                      <p:cBhvr>
                                        <p:cTn id="18" dur="250"/>
                                        <p:tgtEl>
                                          <p:spTgt spid="10"/>
                                        </p:tgtEl>
                                      </p:cBhvr>
                                    </p:animEffect>
                                  </p:childTnLst>
                                </p:cTn>
                              </p:par>
                              <p:par>
                                <p:cTn id="19" presetID="6" presetClass="emph" presetSubtype="0" decel="100000" fill="hold" grpId="1" nodeType="withEffect">
                                  <p:stCondLst>
                                    <p:cond delay="600"/>
                                  </p:stCondLst>
                                  <p:childTnLst>
                                    <p:animScale>
                                      <p:cBhvr>
                                        <p:cTn id="20" dur="250" fill="hold"/>
                                        <p:tgtEl>
                                          <p:spTgt spid="10"/>
                                        </p:tgtEl>
                                      </p:cBhvr>
                                      <p:by x="120000" y="120000"/>
                                    </p:animScale>
                                  </p:childTnLst>
                                </p:cTn>
                              </p:par>
                              <p:par>
                                <p:cTn id="21" presetID="6" presetClass="emph" presetSubtype="0" decel="100000" fill="hold" grpId="2" nodeType="withEffect">
                                  <p:stCondLst>
                                    <p:cond delay="800"/>
                                  </p:stCondLst>
                                  <p:childTnLst>
                                    <p:animScale>
                                      <p:cBhvr>
                                        <p:cTn id="22" dur="250" fill="hold"/>
                                        <p:tgtEl>
                                          <p:spTgt spid="10"/>
                                        </p:tgtEl>
                                      </p:cBhvr>
                                      <p:by x="83000" y="83000"/>
                                    </p:animScale>
                                  </p:childTnLst>
                                </p:cTn>
                              </p:par>
                              <p:par>
                                <p:cTn id="23" presetID="53" presetClass="entr" presetSubtype="16" fill="hold" grpId="0" nodeType="withEffect">
                                  <p:stCondLst>
                                    <p:cond delay="600"/>
                                  </p:stCondLst>
                                  <p:childTnLst>
                                    <p:set>
                                      <p:cBhvr>
                                        <p:cTn id="24" dur="1" fill="hold">
                                          <p:stCondLst>
                                            <p:cond delay="0"/>
                                          </p:stCondLst>
                                        </p:cTn>
                                        <p:tgtEl>
                                          <p:spTgt spid="11"/>
                                        </p:tgtEl>
                                        <p:attrNameLst>
                                          <p:attrName>style.visibility</p:attrName>
                                        </p:attrNameLst>
                                      </p:cBhvr>
                                      <p:to>
                                        <p:strVal val="visible"/>
                                      </p:to>
                                    </p:set>
                                    <p:anim calcmode="lin" valueType="num">
                                      <p:cBhvr>
                                        <p:cTn id="25" dur="250" fill="hold"/>
                                        <p:tgtEl>
                                          <p:spTgt spid="11"/>
                                        </p:tgtEl>
                                        <p:attrNameLst>
                                          <p:attrName>ppt_w</p:attrName>
                                        </p:attrNameLst>
                                      </p:cBhvr>
                                      <p:tavLst>
                                        <p:tav tm="0">
                                          <p:val>
                                            <p:fltVal val="0"/>
                                          </p:val>
                                        </p:tav>
                                        <p:tav tm="100000">
                                          <p:val>
                                            <p:strVal val="#ppt_w"/>
                                          </p:val>
                                        </p:tav>
                                      </p:tavLst>
                                    </p:anim>
                                    <p:anim calcmode="lin" valueType="num">
                                      <p:cBhvr>
                                        <p:cTn id="26" dur="250" fill="hold"/>
                                        <p:tgtEl>
                                          <p:spTgt spid="11"/>
                                        </p:tgtEl>
                                        <p:attrNameLst>
                                          <p:attrName>ppt_h</p:attrName>
                                        </p:attrNameLst>
                                      </p:cBhvr>
                                      <p:tavLst>
                                        <p:tav tm="0">
                                          <p:val>
                                            <p:fltVal val="0"/>
                                          </p:val>
                                        </p:tav>
                                        <p:tav tm="100000">
                                          <p:val>
                                            <p:strVal val="#ppt_h"/>
                                          </p:val>
                                        </p:tav>
                                      </p:tavLst>
                                    </p:anim>
                                    <p:animEffect transition="in" filter="fade">
                                      <p:cBhvr>
                                        <p:cTn id="27" dur="250"/>
                                        <p:tgtEl>
                                          <p:spTgt spid="11"/>
                                        </p:tgtEl>
                                      </p:cBhvr>
                                    </p:animEffect>
                                  </p:childTnLst>
                                </p:cTn>
                              </p:par>
                              <p:par>
                                <p:cTn id="28" presetID="6" presetClass="emph" presetSubtype="0" decel="100000" fill="hold" grpId="1" nodeType="withEffect">
                                  <p:stCondLst>
                                    <p:cond delay="800"/>
                                  </p:stCondLst>
                                  <p:childTnLst>
                                    <p:animScale>
                                      <p:cBhvr>
                                        <p:cTn id="29" dur="250" fill="hold"/>
                                        <p:tgtEl>
                                          <p:spTgt spid="11"/>
                                        </p:tgtEl>
                                      </p:cBhvr>
                                      <p:by x="120000" y="120000"/>
                                    </p:animScale>
                                  </p:childTnLst>
                                </p:cTn>
                              </p:par>
                              <p:par>
                                <p:cTn id="30" presetID="6" presetClass="emph" presetSubtype="0" decel="100000" fill="hold" grpId="2" nodeType="withEffect">
                                  <p:stCondLst>
                                    <p:cond delay="1000"/>
                                  </p:stCondLst>
                                  <p:childTnLst>
                                    <p:animScale>
                                      <p:cBhvr>
                                        <p:cTn id="31" dur="250" fill="hold"/>
                                        <p:tgtEl>
                                          <p:spTgt spid="11"/>
                                        </p:tgtEl>
                                      </p:cBhvr>
                                      <p:by x="83000" y="83000"/>
                                    </p:animScale>
                                  </p:childTnLst>
                                </p:cTn>
                              </p:par>
                            </p:childTnLst>
                          </p:cTn>
                        </p:par>
                        <p:par>
                          <p:cTn id="32" fill="hold">
                            <p:stCondLst>
                              <p:cond delay="1250"/>
                            </p:stCondLst>
                            <p:childTnLst>
                              <p:par>
                                <p:cTn id="33" presetID="42" presetClass="entr" presetSubtype="0"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1000"/>
                                        <p:tgtEl>
                                          <p:spTgt spid="12"/>
                                        </p:tgtEl>
                                      </p:cBhvr>
                                    </p:animEffect>
                                    <p:anim calcmode="lin" valueType="num">
                                      <p:cBhvr>
                                        <p:cTn id="36" dur="1000" fill="hold"/>
                                        <p:tgtEl>
                                          <p:spTgt spid="12"/>
                                        </p:tgtEl>
                                        <p:attrNameLst>
                                          <p:attrName>ppt_x</p:attrName>
                                        </p:attrNameLst>
                                      </p:cBhvr>
                                      <p:tavLst>
                                        <p:tav tm="0">
                                          <p:val>
                                            <p:strVal val="#ppt_x"/>
                                          </p:val>
                                        </p:tav>
                                        <p:tav tm="100000">
                                          <p:val>
                                            <p:strVal val="#ppt_x"/>
                                          </p:val>
                                        </p:tav>
                                      </p:tavLst>
                                    </p:anim>
                                    <p:anim calcmode="lin" valueType="num">
                                      <p:cBhvr>
                                        <p:cTn id="37" dur="1000" fill="hold"/>
                                        <p:tgtEl>
                                          <p:spTgt spid="12"/>
                                        </p:tgtEl>
                                        <p:attrNameLst>
                                          <p:attrName>ppt_y</p:attrName>
                                        </p:attrNameLst>
                                      </p:cBhvr>
                                      <p:tavLst>
                                        <p:tav tm="0">
                                          <p:val>
                                            <p:strVal val="#ppt_y+.1"/>
                                          </p:val>
                                        </p:tav>
                                        <p:tav tm="100000">
                                          <p:val>
                                            <p:strVal val="#ppt_y"/>
                                          </p:val>
                                        </p:tav>
                                      </p:tavLst>
                                    </p:anim>
                                  </p:childTnLst>
                                </p:cTn>
                              </p:par>
                            </p:childTnLst>
                          </p:cTn>
                        </p:par>
                        <p:par>
                          <p:cTn id="38" fill="hold">
                            <p:stCondLst>
                              <p:cond delay="2250"/>
                            </p:stCondLst>
                            <p:childTnLst>
                              <p:par>
                                <p:cTn id="39" presetID="42" presetClass="entr" presetSubtype="0"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1000"/>
                                        <p:tgtEl>
                                          <p:spTgt spid="13"/>
                                        </p:tgtEl>
                                      </p:cBhvr>
                                    </p:animEffect>
                                    <p:anim calcmode="lin" valueType="num">
                                      <p:cBhvr>
                                        <p:cTn id="42" dur="1000" fill="hold"/>
                                        <p:tgtEl>
                                          <p:spTgt spid="13"/>
                                        </p:tgtEl>
                                        <p:attrNameLst>
                                          <p:attrName>ppt_x</p:attrName>
                                        </p:attrNameLst>
                                      </p:cBhvr>
                                      <p:tavLst>
                                        <p:tav tm="0">
                                          <p:val>
                                            <p:strVal val="#ppt_x"/>
                                          </p:val>
                                        </p:tav>
                                        <p:tav tm="100000">
                                          <p:val>
                                            <p:strVal val="#ppt_x"/>
                                          </p:val>
                                        </p:tav>
                                      </p:tavLst>
                                    </p:anim>
                                    <p:anim calcmode="lin" valueType="num">
                                      <p:cBhvr>
                                        <p:cTn id="43" dur="1000" fill="hold"/>
                                        <p:tgtEl>
                                          <p:spTgt spid="13"/>
                                        </p:tgtEl>
                                        <p:attrNameLst>
                                          <p:attrName>ppt_y</p:attrName>
                                        </p:attrNameLst>
                                      </p:cBhvr>
                                      <p:tavLst>
                                        <p:tav tm="0">
                                          <p:val>
                                            <p:strVal val="#ppt_y+.1"/>
                                          </p:val>
                                        </p:tav>
                                        <p:tav tm="100000">
                                          <p:val>
                                            <p:strVal val="#ppt_y"/>
                                          </p:val>
                                        </p:tav>
                                      </p:tavLst>
                                    </p:anim>
                                  </p:childTnLst>
                                </p:cTn>
                              </p:par>
                              <p:par>
                                <p:cTn id="44" presetID="47" presetClass="entr" presetSubtype="0" fill="hold" nodeType="with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1000"/>
                                        <p:tgtEl>
                                          <p:spTgt spid="15"/>
                                        </p:tgtEl>
                                      </p:cBhvr>
                                    </p:animEffect>
                                    <p:anim calcmode="lin" valueType="num">
                                      <p:cBhvr>
                                        <p:cTn id="47" dur="1000" fill="hold"/>
                                        <p:tgtEl>
                                          <p:spTgt spid="15"/>
                                        </p:tgtEl>
                                        <p:attrNameLst>
                                          <p:attrName>ppt_x</p:attrName>
                                        </p:attrNameLst>
                                      </p:cBhvr>
                                      <p:tavLst>
                                        <p:tav tm="0">
                                          <p:val>
                                            <p:strVal val="#ppt_x"/>
                                          </p:val>
                                        </p:tav>
                                        <p:tav tm="100000">
                                          <p:val>
                                            <p:strVal val="#ppt_x"/>
                                          </p:val>
                                        </p:tav>
                                      </p:tavLst>
                                    </p:anim>
                                    <p:anim calcmode="lin" valueType="num">
                                      <p:cBhvr>
                                        <p:cTn id="48"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9" grpId="1" bldLvl="0" animBg="1"/>
      <p:bldP spid="9" grpId="2" bldLvl="0" animBg="1"/>
      <p:bldP spid="10" grpId="0" bldLvl="0" animBg="1"/>
      <p:bldP spid="10" grpId="1" bldLvl="0" animBg="1"/>
      <p:bldP spid="10" grpId="2" bldLvl="0" animBg="1"/>
      <p:bldP spid="11" grpId="0" bldLvl="0" animBg="1"/>
      <p:bldP spid="11" grpId="1" bldLvl="0" animBg="1"/>
      <p:bldP spid="11" grpId="2" bldLvl="0" animBg="1"/>
      <p:bldP spid="12" grpId="0"/>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a:extLst>
              <a:ext uri="{FF2B5EF4-FFF2-40B4-BE49-F238E27FC236}">
                <a16:creationId xmlns:a16="http://schemas.microsoft.com/office/drawing/2014/main" id="{93EF99B0-6378-4614-9E82-F64044882251}"/>
              </a:ext>
            </a:extLst>
          </p:cNvPr>
          <p:cNvSpPr/>
          <p:nvPr/>
        </p:nvSpPr>
        <p:spPr>
          <a:xfrm>
            <a:off x="1605287" y="131021"/>
            <a:ext cx="6647974" cy="523220"/>
          </a:xfrm>
          <a:prstGeom prst="rect">
            <a:avLst/>
          </a:prstGeom>
        </p:spPr>
        <p:txBody>
          <a:bodyPr wrap="none">
            <a:spAutoFit/>
          </a:bodyPr>
          <a:lstStyle/>
          <a:p>
            <a:r>
              <a:rPr lang="zh-CN" altLang="en-US" sz="2800" b="1" dirty="0">
                <a:solidFill>
                  <a:srgbClr val="FFC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一、持之以恒开展“两学一做”学习教育</a:t>
            </a:r>
            <a:endParaRPr lang="zh-CN" altLang="en-US" sz="2800" b="1" dirty="0">
              <a:solidFill>
                <a:srgbClr val="FFC000"/>
              </a:solidFill>
              <a:effectLst>
                <a:outerShdw blurRad="38100" dist="38100" dir="2700000" algn="tl">
                  <a:srgbClr val="000000">
                    <a:alpha val="43137"/>
                  </a:srgbClr>
                </a:outerShdw>
              </a:effectLst>
            </a:endParaRPr>
          </a:p>
        </p:txBody>
      </p:sp>
      <p:sp>
        <p:nvSpPr>
          <p:cNvPr id="4" name="矩形: 圆角 4">
            <a:extLst>
              <a:ext uri="{FF2B5EF4-FFF2-40B4-BE49-F238E27FC236}">
                <a16:creationId xmlns:a16="http://schemas.microsoft.com/office/drawing/2014/main" id="{06F4E0D6-30BE-409F-86C2-DA1C6D152AE4}"/>
              </a:ext>
            </a:extLst>
          </p:cNvPr>
          <p:cNvSpPr/>
          <p:nvPr/>
        </p:nvSpPr>
        <p:spPr>
          <a:xfrm>
            <a:off x="1288324" y="1634943"/>
            <a:ext cx="9615351" cy="720090"/>
          </a:xfrm>
          <a:prstGeom prst="roundRect">
            <a:avLst>
              <a:gd name="adj" fmla="val 0"/>
            </a:avLst>
          </a:prstGeom>
          <a:solidFill>
            <a:srgbClr val="FF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solidFill>
                  <a:srgbClr val="FFFCE1"/>
                </a:solidFill>
                <a:latin typeface="微软雅黑" panose="020B0503020204020204" charset="-122"/>
                <a:ea typeface="微软雅黑" panose="020B0503020204020204" charset="-122"/>
              </a:rPr>
              <a:t>一是持之以恒开展“两学一做”学习教育</a:t>
            </a:r>
          </a:p>
        </p:txBody>
      </p:sp>
      <p:sp>
        <p:nvSpPr>
          <p:cNvPr id="5" name="矩形 4">
            <a:extLst>
              <a:ext uri="{FF2B5EF4-FFF2-40B4-BE49-F238E27FC236}">
                <a16:creationId xmlns:a16="http://schemas.microsoft.com/office/drawing/2014/main" id="{C3F263BE-54AF-483B-95F7-2C60AD4DC455}"/>
              </a:ext>
            </a:extLst>
          </p:cNvPr>
          <p:cNvSpPr/>
          <p:nvPr/>
        </p:nvSpPr>
        <p:spPr>
          <a:xfrm>
            <a:off x="1589948" y="2847049"/>
            <a:ext cx="9012102" cy="2123658"/>
          </a:xfrm>
          <a:prstGeom prst="rect">
            <a:avLst/>
          </a:prstGeom>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sz="2200" b="0" i="0" u="none" strike="noStrike" kern="1200" cap="none" spc="0" normalizeH="0" baseline="0" noProof="0" dirty="0">
                <a:ln>
                  <a:noFill/>
                </a:ln>
                <a:solidFill>
                  <a:prstClr val="black">
                    <a:lumMod val="95000"/>
                    <a:lumOff val="5000"/>
                  </a:prstClr>
                </a:solidFill>
                <a:effectLst/>
                <a:uLnTx/>
                <a:uFillTx/>
                <a:latin typeface="微软雅黑" panose="020B0503020204020204" charset="-122"/>
                <a:ea typeface="微软雅黑" panose="020B0503020204020204" charset="-122"/>
                <a:cs typeface="+mn-cs"/>
              </a:rPr>
              <a:t>按照中央、省委、市委统一安排，坚持把“两学一做”学习教育作为推进党的思想政治建设常态化制度化的重要实践，推动管党治党工作向基层延伸的重要举措，在全面工作的基础上，以更坚决的态度，更自觉的行动、更有力的举措、更科学的方法，持之以恒地抓下去，推动学习教育再上新台阶。</a:t>
            </a:r>
          </a:p>
        </p:txBody>
      </p:sp>
      <p:sp>
        <p:nvSpPr>
          <p:cNvPr id="6" name="矩形: 圆角 7">
            <a:extLst>
              <a:ext uri="{FF2B5EF4-FFF2-40B4-BE49-F238E27FC236}">
                <a16:creationId xmlns:a16="http://schemas.microsoft.com/office/drawing/2014/main" id="{1946DAD6-EB31-4923-9F5A-D3AE7B526A77}"/>
              </a:ext>
            </a:extLst>
          </p:cNvPr>
          <p:cNvSpPr/>
          <p:nvPr/>
        </p:nvSpPr>
        <p:spPr>
          <a:xfrm>
            <a:off x="1307691" y="2555058"/>
            <a:ext cx="9576617" cy="270764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970580146"/>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125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35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par>
                                <p:cTn id="13" presetID="22" presetClass="entr" presetSubtype="8" fill="hold" grpId="0" nodeType="withEffect">
                                  <p:stCondLst>
                                    <p:cond delay="400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p:bldP spid="6"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a:extLst>
              <a:ext uri="{FF2B5EF4-FFF2-40B4-BE49-F238E27FC236}">
                <a16:creationId xmlns:a16="http://schemas.microsoft.com/office/drawing/2014/main" id="{93EF99B0-6378-4614-9E82-F64044882251}"/>
              </a:ext>
            </a:extLst>
          </p:cNvPr>
          <p:cNvSpPr/>
          <p:nvPr/>
        </p:nvSpPr>
        <p:spPr>
          <a:xfrm>
            <a:off x="1605287" y="131021"/>
            <a:ext cx="4493538" cy="523220"/>
          </a:xfrm>
          <a:prstGeom prst="rect">
            <a:avLst/>
          </a:prstGeom>
        </p:spPr>
        <p:txBody>
          <a:bodyPr wrap="none">
            <a:spAutoFit/>
          </a:bodyPr>
          <a:lstStyle/>
          <a:p>
            <a:r>
              <a:rPr lang="zh-CN" altLang="en-US" sz="2800" b="1" dirty="0">
                <a:solidFill>
                  <a:srgbClr val="FFC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二、以身作则形成示范引领</a:t>
            </a:r>
            <a:endParaRPr lang="zh-CN" altLang="en-US" sz="2800" b="1" dirty="0">
              <a:solidFill>
                <a:srgbClr val="FFC000"/>
              </a:solidFill>
              <a:effectLst>
                <a:outerShdw blurRad="38100" dist="38100" dir="2700000" algn="tl">
                  <a:srgbClr val="000000">
                    <a:alpha val="43137"/>
                  </a:srgbClr>
                </a:outerShdw>
              </a:effectLst>
            </a:endParaRPr>
          </a:p>
        </p:txBody>
      </p:sp>
      <p:sp>
        <p:nvSpPr>
          <p:cNvPr id="7" name="矩形: 圆角 4">
            <a:extLst>
              <a:ext uri="{FF2B5EF4-FFF2-40B4-BE49-F238E27FC236}">
                <a16:creationId xmlns:a16="http://schemas.microsoft.com/office/drawing/2014/main" id="{DC9A295A-D1D8-44F5-8B4E-A5ED59AD90B2}"/>
              </a:ext>
            </a:extLst>
          </p:cNvPr>
          <p:cNvSpPr/>
          <p:nvPr/>
        </p:nvSpPr>
        <p:spPr>
          <a:xfrm>
            <a:off x="1288324" y="1634943"/>
            <a:ext cx="9615351" cy="720090"/>
          </a:xfrm>
          <a:prstGeom prst="roundRect">
            <a:avLst>
              <a:gd name="adj" fmla="val 0"/>
            </a:avLst>
          </a:prstGeom>
          <a:solidFill>
            <a:srgbClr val="FF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rgbClr val="FFFCE1"/>
                </a:solidFill>
                <a:latin typeface="微软雅黑" panose="020B0503020204020204" charset="-122"/>
                <a:ea typeface="微软雅黑" panose="020B0503020204020204" charset="-122"/>
              </a:rPr>
              <a:t>二是以身作则形成示范引领</a:t>
            </a:r>
          </a:p>
        </p:txBody>
      </p:sp>
      <p:sp>
        <p:nvSpPr>
          <p:cNvPr id="8" name="矩形 7">
            <a:extLst>
              <a:ext uri="{FF2B5EF4-FFF2-40B4-BE49-F238E27FC236}">
                <a16:creationId xmlns:a16="http://schemas.microsoft.com/office/drawing/2014/main" id="{61D2C486-333B-4B90-AE62-023E2A23C08C}"/>
              </a:ext>
            </a:extLst>
          </p:cNvPr>
          <p:cNvSpPr/>
          <p:nvPr/>
        </p:nvSpPr>
        <p:spPr>
          <a:xfrm>
            <a:off x="1589948" y="2661132"/>
            <a:ext cx="9012102" cy="2495491"/>
          </a:xfrm>
          <a:prstGeom prst="rect">
            <a:avLst/>
          </a:prstGeom>
        </p:spPr>
        <p:txBody>
          <a:bodyPr wrap="square">
            <a:spAutoFit/>
          </a:bodyPr>
          <a:lstStyle/>
          <a:p>
            <a:pPr lvl="0">
              <a:lnSpc>
                <a:spcPct val="120000"/>
              </a:lnSpc>
              <a:defRPr/>
            </a:pPr>
            <a:r>
              <a:rPr lang="zh-CN" altLang="en-US" sz="2200" dirty="0">
                <a:solidFill>
                  <a:prstClr val="black">
                    <a:lumMod val="95000"/>
                    <a:lumOff val="5000"/>
                  </a:prstClr>
                </a:solidFill>
                <a:latin typeface="微软雅黑" panose="020B0503020204020204" charset="-122"/>
                <a:ea typeface="微软雅黑" panose="020B0503020204020204" charset="-122"/>
              </a:rPr>
              <a:t>带头完善制度，保障科学决策。坚持民主集中制，健全完善集体决策制度，不断规范办公室决策程序，修订完善办公室工作规则；带头转变作风，狠抓工作落实。对市委安排部署的中心工作，坚持到一线督查进度敢于冲锋陷阵，敢于动真碰硬；带头落实规定，树立良好形象。认真贯彻</a:t>
            </a:r>
            <a:r>
              <a:rPr lang="en-US" altLang="zh-CN" sz="2200" dirty="0">
                <a:solidFill>
                  <a:prstClr val="black">
                    <a:lumMod val="95000"/>
                    <a:lumOff val="5000"/>
                  </a:prstClr>
                </a:solidFill>
                <a:latin typeface="微软雅黑" panose="020B0503020204020204" charset="-122"/>
                <a:ea typeface="微软雅黑" panose="020B0503020204020204" charset="-122"/>
              </a:rPr>
              <a:t>《</a:t>
            </a:r>
            <a:r>
              <a:rPr lang="zh-CN" altLang="en-US" sz="2200" dirty="0">
                <a:solidFill>
                  <a:prstClr val="black">
                    <a:lumMod val="95000"/>
                    <a:lumOff val="5000"/>
                  </a:prstClr>
                </a:solidFill>
                <a:latin typeface="微软雅黑" panose="020B0503020204020204" charset="-122"/>
                <a:ea typeface="微软雅黑" panose="020B0503020204020204" charset="-122"/>
              </a:rPr>
              <a:t>廉政准则</a:t>
            </a:r>
            <a:r>
              <a:rPr lang="en-US" altLang="zh-CN" sz="2200" dirty="0">
                <a:solidFill>
                  <a:prstClr val="black">
                    <a:lumMod val="95000"/>
                    <a:lumOff val="5000"/>
                  </a:prstClr>
                </a:solidFill>
                <a:latin typeface="微软雅黑" panose="020B0503020204020204" charset="-122"/>
                <a:ea typeface="微软雅黑" panose="020B0503020204020204" charset="-122"/>
              </a:rPr>
              <a:t>》</a:t>
            </a:r>
            <a:r>
              <a:rPr lang="zh-CN" altLang="en-US" sz="2200" dirty="0">
                <a:solidFill>
                  <a:prstClr val="black">
                    <a:lumMod val="95000"/>
                    <a:lumOff val="5000"/>
                  </a:prstClr>
                </a:solidFill>
                <a:latin typeface="微软雅黑" panose="020B0503020204020204" charset="-122"/>
                <a:ea typeface="微软雅黑" panose="020B0503020204020204" charset="-122"/>
              </a:rPr>
              <a:t>，严格落实中央八项规定精神、省委省政府若干意见、市委市政府二十条规定。</a:t>
            </a:r>
          </a:p>
        </p:txBody>
      </p:sp>
      <p:sp>
        <p:nvSpPr>
          <p:cNvPr id="9" name="矩形: 圆角 7">
            <a:extLst>
              <a:ext uri="{FF2B5EF4-FFF2-40B4-BE49-F238E27FC236}">
                <a16:creationId xmlns:a16="http://schemas.microsoft.com/office/drawing/2014/main" id="{542BFAA1-20EC-4213-90E0-8699CBF6E43E}"/>
              </a:ext>
            </a:extLst>
          </p:cNvPr>
          <p:cNvSpPr/>
          <p:nvPr/>
        </p:nvSpPr>
        <p:spPr>
          <a:xfrm>
            <a:off x="1307691" y="2555058"/>
            <a:ext cx="9576617" cy="270764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8546172"/>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125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350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par>
                                <p:cTn id="13" presetID="22" presetClass="entr" presetSubtype="8" fill="hold" grpId="0" nodeType="withEffect">
                                  <p:stCondLst>
                                    <p:cond delay="400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p:bldP spid="9"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a:extLst>
              <a:ext uri="{FF2B5EF4-FFF2-40B4-BE49-F238E27FC236}">
                <a16:creationId xmlns:a16="http://schemas.microsoft.com/office/drawing/2014/main" id="{93EF99B0-6378-4614-9E82-F64044882251}"/>
              </a:ext>
            </a:extLst>
          </p:cNvPr>
          <p:cNvSpPr/>
          <p:nvPr/>
        </p:nvSpPr>
        <p:spPr>
          <a:xfrm>
            <a:off x="1605287" y="131021"/>
            <a:ext cx="5211683" cy="523220"/>
          </a:xfrm>
          <a:prstGeom prst="rect">
            <a:avLst/>
          </a:prstGeom>
        </p:spPr>
        <p:txBody>
          <a:bodyPr wrap="none">
            <a:spAutoFit/>
          </a:bodyPr>
          <a:lstStyle/>
          <a:p>
            <a:r>
              <a:rPr lang="zh-CN" altLang="en-US" sz="2800" b="1" dirty="0">
                <a:solidFill>
                  <a:srgbClr val="FFC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三、坚持不懈强化党建工作机制</a:t>
            </a:r>
            <a:endParaRPr lang="zh-CN" altLang="en-US" sz="2800" b="1" dirty="0">
              <a:solidFill>
                <a:srgbClr val="FFC000"/>
              </a:solidFill>
              <a:effectLst>
                <a:outerShdw blurRad="38100" dist="38100" dir="2700000" algn="tl">
                  <a:srgbClr val="000000">
                    <a:alpha val="43137"/>
                  </a:srgbClr>
                </a:outerShdw>
              </a:effectLst>
            </a:endParaRPr>
          </a:p>
        </p:txBody>
      </p:sp>
      <p:sp>
        <p:nvSpPr>
          <p:cNvPr id="7" name="矩形: 圆角 4">
            <a:extLst>
              <a:ext uri="{FF2B5EF4-FFF2-40B4-BE49-F238E27FC236}">
                <a16:creationId xmlns:a16="http://schemas.microsoft.com/office/drawing/2014/main" id="{0553565E-4039-4175-B1D5-F8E0BD841319}"/>
              </a:ext>
            </a:extLst>
          </p:cNvPr>
          <p:cNvSpPr/>
          <p:nvPr/>
        </p:nvSpPr>
        <p:spPr>
          <a:xfrm>
            <a:off x="1288324" y="1634943"/>
            <a:ext cx="9615351" cy="720090"/>
          </a:xfrm>
          <a:prstGeom prst="roundRect">
            <a:avLst>
              <a:gd name="adj" fmla="val 0"/>
            </a:avLst>
          </a:prstGeom>
          <a:solidFill>
            <a:srgbClr val="FF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zh-CN" altLang="en-US" sz="2800" b="1" dirty="0">
                <a:solidFill>
                  <a:srgbClr val="FFFCE1"/>
                </a:solidFill>
                <a:latin typeface="微软雅黑" panose="020B0503020204020204" charset="-122"/>
                <a:ea typeface="微软雅黑" panose="020B0503020204020204" charset="-122"/>
              </a:rPr>
              <a:t>三是坚持不懈强化党建工作机制</a:t>
            </a:r>
          </a:p>
        </p:txBody>
      </p:sp>
      <p:sp>
        <p:nvSpPr>
          <p:cNvPr id="8" name="矩形 7">
            <a:extLst>
              <a:ext uri="{FF2B5EF4-FFF2-40B4-BE49-F238E27FC236}">
                <a16:creationId xmlns:a16="http://schemas.microsoft.com/office/drawing/2014/main" id="{FB8BFE9A-BF58-416E-8C9F-4CA78C95EA7A}"/>
              </a:ext>
            </a:extLst>
          </p:cNvPr>
          <p:cNvSpPr/>
          <p:nvPr/>
        </p:nvSpPr>
        <p:spPr>
          <a:xfrm>
            <a:off x="1589948" y="2465189"/>
            <a:ext cx="9012102" cy="2698624"/>
          </a:xfrm>
          <a:prstGeom prst="rect">
            <a:avLst/>
          </a:prstGeom>
        </p:spPr>
        <p:txBody>
          <a:bodyPr wrap="square">
            <a:spAutoFit/>
          </a:bodyPr>
          <a:lstStyle/>
          <a:p>
            <a:pPr lvl="0">
              <a:lnSpc>
                <a:spcPct val="200000"/>
              </a:lnSpc>
              <a:defRPr/>
            </a:pPr>
            <a:r>
              <a:rPr lang="zh-CN" altLang="en-US" sz="2200" dirty="0">
                <a:solidFill>
                  <a:prstClr val="black">
                    <a:lumMod val="95000"/>
                    <a:lumOff val="5000"/>
                  </a:prstClr>
                </a:solidFill>
                <a:latin typeface="微软雅黑" panose="020B0503020204020204" charset="-122"/>
                <a:ea typeface="微软雅黑" panose="020B0503020204020204" charset="-122"/>
              </a:rPr>
              <a:t>认真履行抓党建第一责任人的职责，带头严守党纪党规，坚决落实党建工作各项制度，切实加强机关事业单位和非公、社会组织党组织书记抓党建工作，强化工作指导和督查，做到用制度管人、按制度办事，抓好班子、带好队伍、管好干部，扎实推进基层组织建设。</a:t>
            </a:r>
          </a:p>
        </p:txBody>
      </p:sp>
      <p:sp>
        <p:nvSpPr>
          <p:cNvPr id="9" name="矩形: 圆角 7">
            <a:extLst>
              <a:ext uri="{FF2B5EF4-FFF2-40B4-BE49-F238E27FC236}">
                <a16:creationId xmlns:a16="http://schemas.microsoft.com/office/drawing/2014/main" id="{EE4ECB0B-56AE-41C8-8093-BE7750E09FD0}"/>
              </a:ext>
            </a:extLst>
          </p:cNvPr>
          <p:cNvSpPr/>
          <p:nvPr/>
        </p:nvSpPr>
        <p:spPr>
          <a:xfrm>
            <a:off x="1307691" y="2555058"/>
            <a:ext cx="9576617" cy="270764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316816253"/>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125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350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par>
                                <p:cTn id="13" presetID="22" presetClass="entr" presetSubtype="8" fill="hold" grpId="0" nodeType="withEffect">
                                  <p:stCondLst>
                                    <p:cond delay="400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p:bldP spid="9"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2" name="矩形 21">
            <a:extLst>
              <a:ext uri="{FF2B5EF4-FFF2-40B4-BE49-F238E27FC236}">
                <a16:creationId xmlns:a16="http://schemas.microsoft.com/office/drawing/2014/main" id="{7C324ECA-898F-46EC-BF29-B459348231EF}"/>
              </a:ext>
            </a:extLst>
          </p:cNvPr>
          <p:cNvSpPr/>
          <p:nvPr/>
        </p:nvSpPr>
        <p:spPr>
          <a:xfrm>
            <a:off x="2833021" y="2176409"/>
            <a:ext cx="6830716" cy="144655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800" b="1" i="0" u="none" strike="noStrike" kern="1200" cap="none" spc="0" normalizeH="0" baseline="0" noProof="0" dirty="0">
                <a:ln>
                  <a:noFill/>
                </a:ln>
                <a:solidFill>
                  <a:srgbClr val="FF0000"/>
                </a:solidFill>
                <a:uLnTx/>
                <a:uFillTx/>
                <a:latin typeface="禹卫书法行书简体&#10;" panose="02000603000000000000" pitchFamily="2" charset="-122"/>
                <a:ea typeface="禹卫书法行书简体&#10;" panose="02000603000000000000" pitchFamily="2" charset="-122"/>
              </a:rPr>
              <a:t>感谢您的倾听</a:t>
            </a:r>
          </a:p>
        </p:txBody>
      </p:sp>
      <p:sp>
        <p:nvSpPr>
          <p:cNvPr id="23" name="Freeform 29">
            <a:extLst>
              <a:ext uri="{FF2B5EF4-FFF2-40B4-BE49-F238E27FC236}">
                <a16:creationId xmlns:a16="http://schemas.microsoft.com/office/drawing/2014/main" id="{6EC2B326-2AB4-4F65-949E-FAED743E371A}"/>
              </a:ext>
            </a:extLst>
          </p:cNvPr>
          <p:cNvSpPr/>
          <p:nvPr/>
        </p:nvSpPr>
        <p:spPr bwMode="auto">
          <a:xfrm>
            <a:off x="5334581" y="421730"/>
            <a:ext cx="1522838" cy="1360802"/>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FF0000"/>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gradFill>
                <a:gsLst>
                  <a:gs pos="0">
                    <a:srgbClr val="E30000"/>
                  </a:gs>
                  <a:gs pos="100000">
                    <a:srgbClr val="760303"/>
                  </a:gs>
                </a:gsLst>
                <a:lin ang="5400000" scaled="0"/>
              </a:gradFill>
              <a:effectLst>
                <a:outerShdw blurRad="38100" dist="38100" dir="2700000" algn="tl">
                  <a:srgbClr val="000000">
                    <a:alpha val="43137"/>
                  </a:srgbClr>
                </a:outerShdw>
              </a:effectLst>
              <a:uLnTx/>
              <a:uFillTx/>
              <a:latin typeface="Calibri"/>
              <a:ea typeface="宋体" panose="02010600030101010101" pitchFamily="2" charset="-122"/>
              <a:cs typeface="+mn-cs"/>
            </a:endParaRPr>
          </a:p>
        </p:txBody>
      </p:sp>
      <p:sp>
        <p:nvSpPr>
          <p:cNvPr id="30" name="圆角矩形 12">
            <a:extLst>
              <a:ext uri="{FF2B5EF4-FFF2-40B4-BE49-F238E27FC236}">
                <a16:creationId xmlns:a16="http://schemas.microsoft.com/office/drawing/2014/main" id="{ACD13B35-FACB-4D89-AB8A-519C18B78508}"/>
              </a:ext>
            </a:extLst>
          </p:cNvPr>
          <p:cNvSpPr/>
          <p:nvPr/>
        </p:nvSpPr>
        <p:spPr>
          <a:xfrm>
            <a:off x="2787126" y="3723124"/>
            <a:ext cx="6617627" cy="523240"/>
          </a:xfrm>
          <a:prstGeom prst="roundRect">
            <a:avLst/>
          </a:prstGeom>
          <a:solidFill>
            <a:srgbClr val="FF0000"/>
          </a:solidFill>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1" name="矩形 30">
            <a:extLst>
              <a:ext uri="{FF2B5EF4-FFF2-40B4-BE49-F238E27FC236}">
                <a16:creationId xmlns:a16="http://schemas.microsoft.com/office/drawing/2014/main" id="{2D7A8988-9DFB-4FF7-AA12-15BE4127AF1B}"/>
              </a:ext>
            </a:extLst>
          </p:cNvPr>
          <p:cNvSpPr/>
          <p:nvPr/>
        </p:nvSpPr>
        <p:spPr>
          <a:xfrm>
            <a:off x="3128739" y="3785354"/>
            <a:ext cx="5934401" cy="398780"/>
          </a:xfrm>
          <a:prstGeom prst="rect">
            <a:avLst/>
          </a:prstGeom>
          <a:solidFill>
            <a:srgbClr val="FF0000"/>
          </a:solidFill>
        </p:spPr>
        <p:txBody>
          <a:bodyPr wrap="square">
            <a:spAutoFit/>
          </a:bodyPr>
          <a:lstStyle/>
          <a:p>
            <a:pPr lvl="0" algn="ctr">
              <a:defRPr/>
            </a:pPr>
            <a:r>
              <a:rPr lang="zh-CN" altLang="en-US" sz="2000" b="1" dirty="0">
                <a:solidFill>
                  <a:prstClr val="white"/>
                </a:solidFill>
                <a:latin typeface="微软雅黑" panose="020B0503020204020204" charset="-122"/>
                <a:ea typeface="微软雅黑" panose="020B0503020204020204" charset="-122"/>
              </a:rPr>
              <a:t>党政机关党支部党建工作述职述责</a:t>
            </a:r>
            <a:r>
              <a:rPr lang="en-US" altLang="zh-CN" sz="2000" b="1" dirty="0">
                <a:solidFill>
                  <a:prstClr val="white"/>
                </a:solidFill>
                <a:latin typeface="微软雅黑" panose="020B0503020204020204" charset="-122"/>
                <a:ea typeface="微软雅黑" panose="020B0503020204020204" charset="-122"/>
              </a:rPr>
              <a:t>PPT</a:t>
            </a:r>
            <a:r>
              <a:rPr lang="zh-CN" altLang="en-US" sz="2000" b="1" dirty="0">
                <a:solidFill>
                  <a:prstClr val="white"/>
                </a:solidFill>
                <a:latin typeface="微软雅黑" panose="020B0503020204020204" charset="-122"/>
                <a:ea typeface="微软雅黑" panose="020B0503020204020204" charset="-122"/>
              </a:rPr>
              <a:t>模板</a:t>
            </a:r>
          </a:p>
        </p:txBody>
      </p:sp>
      <p:pic>
        <p:nvPicPr>
          <p:cNvPr id="18" name="图片 17" descr="图片包含 屏幕截图&#10;&#10;已生成高可信度的说明">
            <a:extLst>
              <a:ext uri="{FF2B5EF4-FFF2-40B4-BE49-F238E27FC236}">
                <a16:creationId xmlns:a16="http://schemas.microsoft.com/office/drawing/2014/main" id="{9E7ADE4D-43A6-4F82-813A-76BFF659D801}"/>
              </a:ext>
            </a:extLst>
          </p:cNvPr>
          <p:cNvPicPr>
            <a:picLocks noChangeAspect="1"/>
          </p:cNvPicPr>
          <p:nvPr/>
        </p:nvPicPr>
        <p:blipFill rotWithShape="1">
          <a:blip r:embed="rId4">
            <a:extLst>
              <a:ext uri="{28A0092B-C50C-407E-A947-70E740481C1C}">
                <a14:useLocalDpi xmlns:a14="http://schemas.microsoft.com/office/drawing/2010/main" val="0"/>
              </a:ext>
            </a:extLst>
          </a:blip>
          <a:srcRect t="39639" b="49245"/>
          <a:stretch/>
        </p:blipFill>
        <p:spPr>
          <a:xfrm>
            <a:off x="-60" y="1629750"/>
            <a:ext cx="12192000" cy="677499"/>
          </a:xfrm>
          <a:prstGeom prst="rect">
            <a:avLst/>
          </a:prstGeom>
        </p:spPr>
      </p:pic>
      <p:pic>
        <p:nvPicPr>
          <p:cNvPr id="34" name="图片 33" descr="图片包含 屏幕截图&#10;&#10;已生成高可信度的说明">
            <a:extLst>
              <a:ext uri="{FF2B5EF4-FFF2-40B4-BE49-F238E27FC236}">
                <a16:creationId xmlns:a16="http://schemas.microsoft.com/office/drawing/2014/main" id="{6407BDAC-2DFD-468F-856D-7F7D12B4E3FA}"/>
              </a:ext>
            </a:extLst>
          </p:cNvPr>
          <p:cNvPicPr>
            <a:picLocks noChangeAspect="1"/>
          </p:cNvPicPr>
          <p:nvPr/>
        </p:nvPicPr>
        <p:blipFill rotWithShape="1">
          <a:blip r:embed="rId4">
            <a:extLst>
              <a:ext uri="{28A0092B-C50C-407E-A947-70E740481C1C}">
                <a14:useLocalDpi xmlns:a14="http://schemas.microsoft.com/office/drawing/2010/main" val="0"/>
              </a:ext>
            </a:extLst>
          </a:blip>
          <a:srcRect l="-59" t="64877" r="59" b="21115"/>
          <a:stretch/>
        </p:blipFill>
        <p:spPr>
          <a:xfrm>
            <a:off x="-61" y="4423158"/>
            <a:ext cx="12192000" cy="853752"/>
          </a:xfrm>
          <a:prstGeom prst="rect">
            <a:avLst/>
          </a:prstGeom>
        </p:spPr>
      </p:pic>
    </p:spTree>
    <p:extLst>
      <p:ext uri="{BB962C8B-B14F-4D97-AF65-F5344CB8AC3E}">
        <p14:creationId xmlns:p14="http://schemas.microsoft.com/office/powerpoint/2010/main" val="1624420932"/>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par>
                          <p:cTn id="10" fill="hold">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2"/>
                                        </p:tgtEl>
                                        <p:attrNameLst>
                                          <p:attrName>style.visibility</p:attrName>
                                        </p:attrNameLst>
                                      </p:cBhvr>
                                      <p:to>
                                        <p:strVal val="visible"/>
                                      </p:to>
                                    </p:set>
                                    <p:anim calcmode="lin" valueType="num">
                                      <p:cBhvr>
                                        <p:cTn id="13"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22"/>
                                        </p:tgtEl>
                                        <p:attrNameLst>
                                          <p:attrName>ppt_y</p:attrName>
                                        </p:attrNameLst>
                                      </p:cBhvr>
                                      <p:tavLst>
                                        <p:tav tm="0">
                                          <p:val>
                                            <p:strVal val="#ppt_y"/>
                                          </p:val>
                                        </p:tav>
                                        <p:tav tm="100000">
                                          <p:val>
                                            <p:strVal val="#ppt_y"/>
                                          </p:val>
                                        </p:tav>
                                      </p:tavLst>
                                    </p:anim>
                                    <p:anim calcmode="lin" valueType="num">
                                      <p:cBhvr>
                                        <p:cTn id="15"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bldLvl="0" animBg="1"/>
    </p:bldLst>
  </p:timing>
  <p:extLst mod="1">
    <p:ext uri="{E180D4A7-C9FB-4DFB-919C-405C955672EB}">
      <p14:showEvtLst xmlns:p14="http://schemas.microsoft.com/office/powerpoint/2010/main">
        <p14:playEvt time="220" objId="3"/>
      </p14:showEvtLst>
    </p:ext>
  </p:extLs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52955" y="1169378"/>
            <a:ext cx="9024281" cy="2954655"/>
          </a:xfrm>
          <a:prstGeom prst="rect">
            <a:avLst/>
          </a:prstGeom>
          <a:noFill/>
        </p:spPr>
        <p:txBody>
          <a:bodyPr wrap="square" rtlCol="0">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版权声明</a:t>
            </a:r>
          </a:p>
          <a:p>
            <a:pPr marL="0" marR="0" lvl="0" indent="0" algn="just" defTabSz="457200" rtl="0" eaLnBrk="1" fontAlgn="auto" latinLnBrk="0" hangingPunct="1">
              <a:lnSpc>
                <a:spcPct val="15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a:p>
            <a:pPr marL="0" marR="0" lvl="0" indent="0" algn="just" defTabSz="4572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感谢您下载包图网平台上提供的</a:t>
            </a:r>
            <a:r>
              <a:rPr kumimoji="0" lang="en-US" altLang="zh-CN"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PPT</a:t>
            </a:r>
            <a:r>
              <a:rPr kumimoji="0" lang="zh-CN" altLang="en-US"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作品，为了您和包图网以及原创作者的利益，请勿复制、传播、销售，否则将承担法律责任！包图网将对作品进行维权，按照传播下载次数进行十倍的索取赔偿！</a:t>
            </a:r>
            <a:endParaRPr kumimoji="0" lang="en-US" altLang="zh-CN"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a:p>
            <a:pPr marL="0" marR="0" lvl="0" indent="0" algn="just" defTabSz="457200" rtl="0" eaLnBrk="1" fontAlgn="auto" latinLnBrk="0" hangingPunct="1">
              <a:lnSpc>
                <a:spcPct val="15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a:p>
            <a:pPr marL="0" marR="0" lvl="0" indent="0" algn="just" defTabSz="457200" rtl="0" eaLnBrk="1" fontAlgn="auto" latinLnBrk="0" hangingPunct="1">
              <a:lnSpc>
                <a:spcPct val="15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1.</a:t>
            </a:r>
            <a:r>
              <a:rPr kumimoji="0" lang="zh-CN" altLang="en-US"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在包图网出售的</a:t>
            </a:r>
            <a:r>
              <a:rPr kumimoji="0" lang="en-US" altLang="zh-CN"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PPT</a:t>
            </a:r>
            <a:r>
              <a:rPr kumimoji="0" lang="zh-CN" altLang="en-US"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模板是免版税类（</a:t>
            </a:r>
            <a:r>
              <a:rPr kumimoji="0" lang="en-US" altLang="zh-CN"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RF</a:t>
            </a:r>
            <a:r>
              <a:rPr kumimoji="0" lang="zh-CN" altLang="en-US"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a:t>
            </a:r>
            <a:r>
              <a:rPr kumimoji="0" lang="en-US" altLang="zh-CN"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Royalty-Free</a:t>
            </a:r>
            <a:r>
              <a:rPr kumimoji="0" lang="zh-CN" altLang="en-US"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）正版受</a:t>
            </a:r>
            <a:r>
              <a:rPr kumimoji="0" lang="en-US" altLang="zh-CN"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a:t>
            </a:r>
            <a:r>
              <a:rPr kumimoji="0" lang="zh-CN" altLang="en-US"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中国人民共和国著作法</a:t>
            </a:r>
            <a:r>
              <a:rPr kumimoji="0" lang="en-US" altLang="zh-CN"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a:t>
            </a:r>
            <a:r>
              <a:rPr kumimoji="0" lang="zh-CN" altLang="en-US"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和</a:t>
            </a:r>
            <a:r>
              <a:rPr kumimoji="0" lang="en-US" altLang="zh-CN"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a:t>
            </a:r>
            <a:r>
              <a:rPr kumimoji="0" lang="zh-CN" altLang="en-US"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世界版权公约</a:t>
            </a:r>
            <a:r>
              <a:rPr kumimoji="0" lang="en-US" altLang="zh-CN"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a:t>
            </a:r>
            <a:r>
              <a:rPr kumimoji="0" lang="zh-CN" altLang="en-US"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的保护，作品的所有权、版权和著作权归包图网所有，您下载的是</a:t>
            </a:r>
            <a:r>
              <a:rPr kumimoji="0" lang="en-US" altLang="zh-CN"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PPT</a:t>
            </a:r>
            <a:r>
              <a:rPr kumimoji="0" lang="zh-CN" altLang="en-US"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模板素材的使用权。</a:t>
            </a:r>
          </a:p>
          <a:p>
            <a:pPr marL="0" marR="0" lvl="0" indent="0" algn="just" defTabSz="457200" rtl="0" eaLnBrk="1" fontAlgn="auto" latinLnBrk="0" hangingPunct="1">
              <a:lnSpc>
                <a:spcPct val="15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2.</a:t>
            </a:r>
            <a:r>
              <a:rPr kumimoji="0" lang="zh-CN" altLang="en-US"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不得将包图网的</a:t>
            </a:r>
            <a:r>
              <a:rPr kumimoji="0" lang="en-US" altLang="zh-CN"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PPT</a:t>
            </a:r>
            <a:r>
              <a:rPr kumimoji="0" lang="zh-CN" altLang="en-US"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模板、</a:t>
            </a:r>
            <a:r>
              <a:rPr kumimoji="0" lang="en-US" altLang="zh-CN"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PPT</a:t>
            </a:r>
            <a:r>
              <a:rPr kumimoji="0" lang="zh-CN" altLang="en-US"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素材，本身用于再出售，或者出租、出借、转让、分销、发布或者作为礼物供他人使用，不得转授权、出卖、转让本协议或者本协议中的权利。</a:t>
            </a:r>
          </a:p>
        </p:txBody>
      </p:sp>
      <p:sp>
        <p:nvSpPr>
          <p:cNvPr id="9" name="文本框 8"/>
          <p:cNvSpPr txBox="1"/>
          <p:nvPr/>
        </p:nvSpPr>
        <p:spPr>
          <a:xfrm>
            <a:off x="1652955" y="4984409"/>
            <a:ext cx="7297081" cy="369332"/>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rtlCol="0">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C00000"/>
                </a:solidFill>
                <a:effectLst/>
                <a:uLnTx/>
                <a:uFillTx/>
                <a:latin typeface="Calibri"/>
                <a:ea typeface="等线" panose="02010600030101010101" pitchFamily="2" charset="-122"/>
                <a:cs typeface="+mn-cs"/>
              </a:rPr>
              <a:t>更多精品</a:t>
            </a:r>
            <a:r>
              <a:rPr kumimoji="0" lang="en-US" altLang="zh-CN" sz="1800" b="1" i="0" u="none" strike="noStrike" kern="1200" cap="none" spc="0" normalizeH="0" baseline="0" noProof="0" dirty="0">
                <a:ln>
                  <a:noFill/>
                </a:ln>
                <a:solidFill>
                  <a:srgbClr val="C00000"/>
                </a:solidFill>
                <a:effectLst/>
                <a:uLnTx/>
                <a:uFillTx/>
                <a:latin typeface="Calibri"/>
                <a:ea typeface="等线" panose="02010600030101010101" pitchFamily="2" charset="-122"/>
                <a:cs typeface="+mn-cs"/>
              </a:rPr>
              <a:t>PPT</a:t>
            </a:r>
            <a:r>
              <a:rPr kumimoji="0" lang="zh-CN" altLang="en-US" sz="1800" b="1" i="0" u="none" strike="noStrike" kern="1200" cap="none" spc="0" normalizeH="0" baseline="0" noProof="0" dirty="0">
                <a:ln>
                  <a:noFill/>
                </a:ln>
                <a:solidFill>
                  <a:srgbClr val="C00000"/>
                </a:solidFill>
                <a:effectLst/>
                <a:uLnTx/>
                <a:uFillTx/>
                <a:latin typeface="Calibri"/>
                <a:ea typeface="等线" panose="02010600030101010101" pitchFamily="2" charset="-122"/>
                <a:cs typeface="+mn-cs"/>
              </a:rPr>
              <a:t>模板：</a:t>
            </a:r>
            <a:r>
              <a:rPr kumimoji="0" lang="en-US" altLang="zh-CN" sz="1800" b="1" i="0" u="none" strike="noStrike" kern="1200" cap="none" spc="0" normalizeH="0" baseline="0" noProof="0" dirty="0">
                <a:ln>
                  <a:noFill/>
                </a:ln>
                <a:solidFill>
                  <a:srgbClr val="C00000"/>
                </a:solidFill>
                <a:effectLst/>
                <a:uLnTx/>
                <a:uFillTx/>
                <a:latin typeface="Calibri"/>
                <a:ea typeface="等线" panose="02010600030101010101" pitchFamily="2" charset="-122"/>
                <a:cs typeface="+mn-cs"/>
                <a:hlinkClick r:id="rId3"/>
              </a:rPr>
              <a:t>http://ibaotu.com/ppt/</a:t>
            </a:r>
            <a:endParaRPr kumimoji="0" lang="zh-CN" altLang="en-US" sz="1800" b="1" i="0" u="none" strike="noStrike" kern="1200" cap="none" spc="0" normalizeH="0" baseline="0" noProof="0" dirty="0">
              <a:ln>
                <a:noFill/>
              </a:ln>
              <a:solidFill>
                <a:srgbClr val="C00000"/>
              </a:solidFill>
              <a:effectLst/>
              <a:uLnTx/>
              <a:uFillTx/>
              <a:latin typeface="Calibri"/>
              <a:ea typeface="等线" panose="02010600030101010101" pitchFamily="2" charset="-122"/>
              <a:cs typeface="+mn-cs"/>
            </a:endParaRPr>
          </a:p>
        </p:txBody>
      </p:sp>
      <p:grpSp>
        <p:nvGrpSpPr>
          <p:cNvPr id="12" name="组合 11"/>
          <p:cNvGrpSpPr/>
          <p:nvPr/>
        </p:nvGrpSpPr>
        <p:grpSpPr>
          <a:xfrm>
            <a:off x="9313097" y="4984409"/>
            <a:ext cx="1364139" cy="369332"/>
            <a:chOff x="8158550" y="5010841"/>
            <a:chExt cx="1364139" cy="369332"/>
          </a:xfrm>
          <a:effectLst/>
        </p:grpSpPr>
        <p:sp>
          <p:nvSpPr>
            <p:cNvPr id="5" name="矩形: 圆角 4"/>
            <p:cNvSpPr/>
            <p:nvPr/>
          </p:nvSpPr>
          <p:spPr>
            <a:xfrm>
              <a:off x="8158550" y="5010841"/>
              <a:ext cx="1336431" cy="342900"/>
            </a:xfrm>
            <a:prstGeom prst="roundRect">
              <a:avLst/>
            </a:prstGeom>
            <a:solidFill>
              <a:schemeClr val="accent6">
                <a:lumMod val="40000"/>
                <a:lumOff val="60000"/>
              </a:schemeClr>
            </a:solidFill>
            <a:ln>
              <a:noFill/>
            </a:ln>
            <a:effectLst>
              <a:reflection blurRad="6350" stA="52000" endA="300" endPos="35000" dir="5400000" sy="-100000" algn="bl" rotWithShape="0"/>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just"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00000"/>
                </a:solidFill>
                <a:effectLst/>
                <a:highlight>
                  <a:srgbClr val="FFFF00"/>
                </a:highlight>
                <a:uLnTx/>
                <a:uFillTx/>
                <a:latin typeface="Calibri"/>
                <a:ea typeface="等线" panose="02010600030101010101" pitchFamily="2" charset="-122"/>
                <a:cs typeface="+mn-cs"/>
              </a:endParaRPr>
            </a:p>
          </p:txBody>
        </p:sp>
        <p:sp>
          <p:nvSpPr>
            <p:cNvPr id="6" name="文本框 5"/>
            <p:cNvSpPr txBox="1"/>
            <p:nvPr/>
          </p:nvSpPr>
          <p:spPr>
            <a:xfrm>
              <a:off x="8278621" y="5010841"/>
              <a:ext cx="1244068"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hlinkClick r:id="rId3"/>
                </a:rPr>
                <a:t>点击进入</a:t>
              </a:r>
              <a:endParaRPr kumimoji="0" lang="zh-CN" altLang="en-US" sz="18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grpSp>
    </p:spTree>
    <p:extLst>
      <p:ext uri="{BB962C8B-B14F-4D97-AF65-F5344CB8AC3E}">
        <p14:creationId xmlns:p14="http://schemas.microsoft.com/office/powerpoint/2010/main" val="3723166550"/>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Freeform 5">
            <a:extLst>
              <a:ext uri="{FF2B5EF4-FFF2-40B4-BE49-F238E27FC236}">
                <a16:creationId xmlns:a16="http://schemas.microsoft.com/office/drawing/2014/main" id="{53258576-CE7B-493F-B91D-F12ACA03B852}"/>
              </a:ext>
            </a:extLst>
          </p:cNvPr>
          <p:cNvSpPr/>
          <p:nvPr/>
        </p:nvSpPr>
        <p:spPr bwMode="auto">
          <a:xfrm>
            <a:off x="1122741" y="1298467"/>
            <a:ext cx="2855851" cy="3202129"/>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noFill/>
          <a:ln w="12700">
            <a:solidFill>
              <a:srgbClr val="C00000"/>
            </a:solid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7" name="Freeform 5">
            <a:extLst>
              <a:ext uri="{FF2B5EF4-FFF2-40B4-BE49-F238E27FC236}">
                <a16:creationId xmlns:a16="http://schemas.microsoft.com/office/drawing/2014/main" id="{0922C824-07EE-4AC6-8222-F7B4B23EE8FF}"/>
              </a:ext>
            </a:extLst>
          </p:cNvPr>
          <p:cNvSpPr/>
          <p:nvPr/>
        </p:nvSpPr>
        <p:spPr bwMode="auto">
          <a:xfrm>
            <a:off x="1352776" y="1556393"/>
            <a:ext cx="2395783" cy="2686277"/>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gradFill>
            <a:gsLst>
              <a:gs pos="100000">
                <a:srgbClr val="FF0000"/>
              </a:gs>
              <a:gs pos="100000">
                <a:srgbClr val="760303"/>
              </a:gs>
            </a:gsLst>
            <a:lin ang="18900000" scaled="0"/>
          </a:gradFill>
          <a:ln w="28575">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8" name="矩形 7">
            <a:extLst>
              <a:ext uri="{FF2B5EF4-FFF2-40B4-BE49-F238E27FC236}">
                <a16:creationId xmlns:a16="http://schemas.microsoft.com/office/drawing/2014/main" id="{F8AEB000-36BA-44AE-8CEB-A7476CDE7406}"/>
              </a:ext>
            </a:extLst>
          </p:cNvPr>
          <p:cNvSpPr/>
          <p:nvPr/>
        </p:nvSpPr>
        <p:spPr>
          <a:xfrm>
            <a:off x="1571088" y="2271385"/>
            <a:ext cx="1959159" cy="1106805"/>
          </a:xfrm>
          <a:prstGeom prst="rect">
            <a:avLst/>
          </a:prstGeom>
          <a:noFill/>
          <a:effectLst/>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6600" b="1" i="0" u="none" strike="noStrike" kern="1200" cap="none" spc="0" normalizeH="0" baseline="0" noProof="0" dirty="0">
                <a:ln>
                  <a:noFill/>
                </a:ln>
                <a:solidFill>
                  <a:prstClr val="white"/>
                </a:solidFill>
                <a:effectLst>
                  <a:outerShdw blurRad="152400" dist="152400" dir="2700000" algn="tl" rotWithShape="0">
                    <a:prstClr val="black">
                      <a:alpha val="60000"/>
                    </a:prstClr>
                  </a:outerShdw>
                </a:effectLst>
                <a:uLnTx/>
                <a:uFillTx/>
                <a:latin typeface="微软雅黑" panose="020B0503020204020204" charset="-122"/>
                <a:ea typeface="微软雅黑" panose="020B0503020204020204" charset="-122"/>
                <a:cs typeface="+mn-cs"/>
              </a:rPr>
              <a:t>目录</a:t>
            </a:r>
          </a:p>
        </p:txBody>
      </p:sp>
      <p:grpSp>
        <p:nvGrpSpPr>
          <p:cNvPr id="9" name="组合 8">
            <a:extLst>
              <a:ext uri="{FF2B5EF4-FFF2-40B4-BE49-F238E27FC236}">
                <a16:creationId xmlns:a16="http://schemas.microsoft.com/office/drawing/2014/main" id="{95F28F53-563D-4EE5-8198-E8409A8E897C}"/>
              </a:ext>
            </a:extLst>
          </p:cNvPr>
          <p:cNvGrpSpPr/>
          <p:nvPr/>
        </p:nvGrpSpPr>
        <p:grpSpPr>
          <a:xfrm>
            <a:off x="4398645" y="1252855"/>
            <a:ext cx="6493510" cy="523240"/>
            <a:chOff x="5544649" y="861109"/>
            <a:chExt cx="5741663" cy="523220"/>
          </a:xfrm>
        </p:grpSpPr>
        <p:sp>
          <p:nvSpPr>
            <p:cNvPr id="10" name="圆角矩形 12">
              <a:extLst>
                <a:ext uri="{FF2B5EF4-FFF2-40B4-BE49-F238E27FC236}">
                  <a16:creationId xmlns:a16="http://schemas.microsoft.com/office/drawing/2014/main" id="{C20E5262-1211-4268-BC56-980CED24D627}"/>
                </a:ext>
              </a:extLst>
            </p:cNvPr>
            <p:cNvSpPr/>
            <p:nvPr/>
          </p:nvSpPr>
          <p:spPr>
            <a:xfrm>
              <a:off x="5544649" y="861109"/>
              <a:ext cx="5574343" cy="523220"/>
            </a:xfrm>
            <a:prstGeom prst="roundRect">
              <a:avLst/>
            </a:prstGeom>
            <a:solidFill>
              <a:srgbClr val="FF0000"/>
            </a:solidFill>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矩形 10">
              <a:extLst>
                <a:ext uri="{FF2B5EF4-FFF2-40B4-BE49-F238E27FC236}">
                  <a16:creationId xmlns:a16="http://schemas.microsoft.com/office/drawing/2014/main" id="{0A76E4EB-1A39-4FE6-BD6A-6E73E8CE54C2}"/>
                </a:ext>
              </a:extLst>
            </p:cNvPr>
            <p:cNvSpPr/>
            <p:nvPr/>
          </p:nvSpPr>
          <p:spPr>
            <a:xfrm>
              <a:off x="6287483" y="891588"/>
              <a:ext cx="4998829" cy="39876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强化理论学习，不断提升政治素养和业务能力。</a:t>
              </a:r>
            </a:p>
          </p:txBody>
        </p:sp>
        <p:sp>
          <p:nvSpPr>
            <p:cNvPr id="12" name="圆角矩形 18">
              <a:extLst>
                <a:ext uri="{FF2B5EF4-FFF2-40B4-BE49-F238E27FC236}">
                  <a16:creationId xmlns:a16="http://schemas.microsoft.com/office/drawing/2014/main" id="{353FA20A-5C80-4F3E-9C02-2ABC8F78576E}"/>
                </a:ext>
              </a:extLst>
            </p:cNvPr>
            <p:cNvSpPr>
              <a:spLocks noChangeAspect="1"/>
            </p:cNvSpPr>
            <p:nvPr/>
          </p:nvSpPr>
          <p:spPr>
            <a:xfrm>
              <a:off x="5600920" y="906719"/>
              <a:ext cx="430993" cy="43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1</a:t>
              </a:r>
            </a:p>
          </p:txBody>
        </p:sp>
      </p:grpSp>
      <p:grpSp>
        <p:nvGrpSpPr>
          <p:cNvPr id="13" name="组合 12">
            <a:extLst>
              <a:ext uri="{FF2B5EF4-FFF2-40B4-BE49-F238E27FC236}">
                <a16:creationId xmlns:a16="http://schemas.microsoft.com/office/drawing/2014/main" id="{88D3544A-6B13-4440-A263-C96FB8D3E87A}"/>
              </a:ext>
            </a:extLst>
          </p:cNvPr>
          <p:cNvGrpSpPr/>
          <p:nvPr/>
        </p:nvGrpSpPr>
        <p:grpSpPr>
          <a:xfrm>
            <a:off x="4398645" y="1925320"/>
            <a:ext cx="6492875" cy="523240"/>
            <a:chOff x="5544649" y="1533136"/>
            <a:chExt cx="5741101" cy="523220"/>
          </a:xfrm>
        </p:grpSpPr>
        <p:sp>
          <p:nvSpPr>
            <p:cNvPr id="14" name="圆角矩形 13">
              <a:extLst>
                <a:ext uri="{FF2B5EF4-FFF2-40B4-BE49-F238E27FC236}">
                  <a16:creationId xmlns:a16="http://schemas.microsoft.com/office/drawing/2014/main" id="{834C92DB-A349-4D39-8F89-88EED868A324}"/>
                </a:ext>
              </a:extLst>
            </p:cNvPr>
            <p:cNvSpPr/>
            <p:nvPr/>
          </p:nvSpPr>
          <p:spPr>
            <a:xfrm>
              <a:off x="5544649" y="1533136"/>
              <a:ext cx="5574343" cy="523220"/>
            </a:xfrm>
            <a:prstGeom prst="roundRect">
              <a:avLst/>
            </a:prstGeom>
            <a:solidFill>
              <a:srgbClr val="FF0000"/>
            </a:solidFill>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矩形 14">
              <a:extLst>
                <a:ext uri="{FF2B5EF4-FFF2-40B4-BE49-F238E27FC236}">
                  <a16:creationId xmlns:a16="http://schemas.microsoft.com/office/drawing/2014/main" id="{723A51BD-E760-4191-91E2-1367E90E4F4C}"/>
                </a:ext>
              </a:extLst>
            </p:cNvPr>
            <p:cNvSpPr/>
            <p:nvPr/>
          </p:nvSpPr>
          <p:spPr>
            <a:xfrm>
              <a:off x="6287483" y="1563615"/>
              <a:ext cx="4998267" cy="39876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持续抓好载体，着力夯实基层党建工作 。</a:t>
              </a:r>
            </a:p>
          </p:txBody>
        </p:sp>
        <p:sp>
          <p:nvSpPr>
            <p:cNvPr id="16" name="圆角矩形 19">
              <a:extLst>
                <a:ext uri="{FF2B5EF4-FFF2-40B4-BE49-F238E27FC236}">
                  <a16:creationId xmlns:a16="http://schemas.microsoft.com/office/drawing/2014/main" id="{653EBD92-13D0-4BED-916D-548FA806DDA2}"/>
                </a:ext>
              </a:extLst>
            </p:cNvPr>
            <p:cNvSpPr>
              <a:spLocks noChangeAspect="1"/>
            </p:cNvSpPr>
            <p:nvPr/>
          </p:nvSpPr>
          <p:spPr>
            <a:xfrm>
              <a:off x="5600920" y="1578746"/>
              <a:ext cx="430993" cy="43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2</a:t>
              </a:r>
            </a:p>
          </p:txBody>
        </p:sp>
      </p:grpSp>
      <p:grpSp>
        <p:nvGrpSpPr>
          <p:cNvPr id="17" name="组合 16">
            <a:extLst>
              <a:ext uri="{FF2B5EF4-FFF2-40B4-BE49-F238E27FC236}">
                <a16:creationId xmlns:a16="http://schemas.microsoft.com/office/drawing/2014/main" id="{2FF3DEFA-8785-48C8-9AC1-C993E5E06D1C}"/>
              </a:ext>
            </a:extLst>
          </p:cNvPr>
          <p:cNvGrpSpPr/>
          <p:nvPr/>
        </p:nvGrpSpPr>
        <p:grpSpPr>
          <a:xfrm>
            <a:off x="4398645" y="2597150"/>
            <a:ext cx="6492875" cy="523240"/>
            <a:chOff x="5544649" y="2205163"/>
            <a:chExt cx="5741101" cy="523220"/>
          </a:xfrm>
        </p:grpSpPr>
        <p:sp>
          <p:nvSpPr>
            <p:cNvPr id="18" name="圆角矩形 14">
              <a:extLst>
                <a:ext uri="{FF2B5EF4-FFF2-40B4-BE49-F238E27FC236}">
                  <a16:creationId xmlns:a16="http://schemas.microsoft.com/office/drawing/2014/main" id="{2BD3AF64-3C75-4875-B761-42A92776B2E7}"/>
                </a:ext>
              </a:extLst>
            </p:cNvPr>
            <p:cNvSpPr/>
            <p:nvPr/>
          </p:nvSpPr>
          <p:spPr>
            <a:xfrm>
              <a:off x="5544649" y="2205163"/>
              <a:ext cx="5574904" cy="523220"/>
            </a:xfrm>
            <a:prstGeom prst="roundRect">
              <a:avLst/>
            </a:prstGeom>
            <a:solidFill>
              <a:srgbClr val="FF0000"/>
            </a:solidFill>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9" name="矩形 18">
              <a:extLst>
                <a:ext uri="{FF2B5EF4-FFF2-40B4-BE49-F238E27FC236}">
                  <a16:creationId xmlns:a16="http://schemas.microsoft.com/office/drawing/2014/main" id="{A1A28E47-F785-4011-98DC-EE079B8F70AE}"/>
                </a:ext>
              </a:extLst>
            </p:cNvPr>
            <p:cNvSpPr/>
            <p:nvPr/>
          </p:nvSpPr>
          <p:spPr>
            <a:xfrm>
              <a:off x="6287483" y="2235642"/>
              <a:ext cx="4998267" cy="39876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做好选人用人，切实加强干部队伍建设。</a:t>
              </a:r>
            </a:p>
          </p:txBody>
        </p:sp>
        <p:sp>
          <p:nvSpPr>
            <p:cNvPr id="20" name="圆角矩形 20">
              <a:extLst>
                <a:ext uri="{FF2B5EF4-FFF2-40B4-BE49-F238E27FC236}">
                  <a16:creationId xmlns:a16="http://schemas.microsoft.com/office/drawing/2014/main" id="{A2238914-E1B7-4260-AB06-058049D7B76A}"/>
                </a:ext>
              </a:extLst>
            </p:cNvPr>
            <p:cNvSpPr>
              <a:spLocks noChangeAspect="1"/>
            </p:cNvSpPr>
            <p:nvPr/>
          </p:nvSpPr>
          <p:spPr>
            <a:xfrm>
              <a:off x="5600920" y="2250773"/>
              <a:ext cx="430993" cy="43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3</a:t>
              </a:r>
            </a:p>
          </p:txBody>
        </p:sp>
      </p:grpSp>
      <p:grpSp>
        <p:nvGrpSpPr>
          <p:cNvPr id="21" name="组合 20">
            <a:extLst>
              <a:ext uri="{FF2B5EF4-FFF2-40B4-BE49-F238E27FC236}">
                <a16:creationId xmlns:a16="http://schemas.microsoft.com/office/drawing/2014/main" id="{33EA6BC8-1DDD-4109-BBF7-48D790AE0E4B}"/>
              </a:ext>
            </a:extLst>
          </p:cNvPr>
          <p:cNvGrpSpPr/>
          <p:nvPr/>
        </p:nvGrpSpPr>
        <p:grpSpPr>
          <a:xfrm>
            <a:off x="4398645" y="3268980"/>
            <a:ext cx="6304915" cy="523240"/>
            <a:chOff x="5544649" y="2877190"/>
            <a:chExt cx="5574904" cy="523220"/>
          </a:xfrm>
        </p:grpSpPr>
        <p:sp>
          <p:nvSpPr>
            <p:cNvPr id="22" name="圆角矩形 15">
              <a:extLst>
                <a:ext uri="{FF2B5EF4-FFF2-40B4-BE49-F238E27FC236}">
                  <a16:creationId xmlns:a16="http://schemas.microsoft.com/office/drawing/2014/main" id="{EA07148B-C88A-493A-8B8F-D31EAA3E8C2D}"/>
                </a:ext>
              </a:extLst>
            </p:cNvPr>
            <p:cNvSpPr/>
            <p:nvPr/>
          </p:nvSpPr>
          <p:spPr>
            <a:xfrm>
              <a:off x="5544649" y="2877190"/>
              <a:ext cx="5574904" cy="523220"/>
            </a:xfrm>
            <a:prstGeom prst="roundRect">
              <a:avLst/>
            </a:prstGeom>
            <a:solidFill>
              <a:srgbClr val="FF0000"/>
            </a:solidFill>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23" name="矩形 22">
              <a:extLst>
                <a:ext uri="{FF2B5EF4-FFF2-40B4-BE49-F238E27FC236}">
                  <a16:creationId xmlns:a16="http://schemas.microsoft.com/office/drawing/2014/main" id="{00F00636-9A29-4FB1-8660-048DBAA7F259}"/>
                </a:ext>
              </a:extLst>
            </p:cNvPr>
            <p:cNvSpPr/>
            <p:nvPr/>
          </p:nvSpPr>
          <p:spPr>
            <a:xfrm>
              <a:off x="6287483" y="2907669"/>
              <a:ext cx="4243642" cy="39876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履行岗位职责，落实党风廉政建设责任制。</a:t>
              </a:r>
            </a:p>
          </p:txBody>
        </p:sp>
        <p:sp>
          <p:nvSpPr>
            <p:cNvPr id="24" name="圆角矩形 21">
              <a:extLst>
                <a:ext uri="{FF2B5EF4-FFF2-40B4-BE49-F238E27FC236}">
                  <a16:creationId xmlns:a16="http://schemas.microsoft.com/office/drawing/2014/main" id="{2CAA165B-2D95-4555-924F-667960A12A4F}"/>
                </a:ext>
              </a:extLst>
            </p:cNvPr>
            <p:cNvSpPr>
              <a:spLocks noChangeAspect="1"/>
            </p:cNvSpPr>
            <p:nvPr/>
          </p:nvSpPr>
          <p:spPr>
            <a:xfrm>
              <a:off x="5600920" y="2922800"/>
              <a:ext cx="430993" cy="43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4</a:t>
              </a:r>
            </a:p>
          </p:txBody>
        </p:sp>
      </p:grpSp>
      <p:grpSp>
        <p:nvGrpSpPr>
          <p:cNvPr id="25" name="组合 24">
            <a:extLst>
              <a:ext uri="{FF2B5EF4-FFF2-40B4-BE49-F238E27FC236}">
                <a16:creationId xmlns:a16="http://schemas.microsoft.com/office/drawing/2014/main" id="{674BEE4F-CE84-4F6F-8F77-3D71A4F04274}"/>
              </a:ext>
            </a:extLst>
          </p:cNvPr>
          <p:cNvGrpSpPr/>
          <p:nvPr/>
        </p:nvGrpSpPr>
        <p:grpSpPr>
          <a:xfrm>
            <a:off x="4398645" y="3922395"/>
            <a:ext cx="6304915" cy="523240"/>
            <a:chOff x="5544649" y="2877190"/>
            <a:chExt cx="5574904" cy="523220"/>
          </a:xfrm>
        </p:grpSpPr>
        <p:sp>
          <p:nvSpPr>
            <p:cNvPr id="26" name="圆角矩形 11">
              <a:extLst>
                <a:ext uri="{FF2B5EF4-FFF2-40B4-BE49-F238E27FC236}">
                  <a16:creationId xmlns:a16="http://schemas.microsoft.com/office/drawing/2014/main" id="{36C21A5E-7B20-437A-A33D-C2CDC552EC9A}"/>
                </a:ext>
              </a:extLst>
            </p:cNvPr>
            <p:cNvSpPr/>
            <p:nvPr/>
          </p:nvSpPr>
          <p:spPr>
            <a:xfrm>
              <a:off x="5544649" y="2877190"/>
              <a:ext cx="5574904" cy="523220"/>
            </a:xfrm>
            <a:prstGeom prst="roundRect">
              <a:avLst/>
            </a:prstGeom>
            <a:solidFill>
              <a:srgbClr val="FF0000"/>
            </a:solidFill>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27" name="矩形 26">
              <a:extLst>
                <a:ext uri="{FF2B5EF4-FFF2-40B4-BE49-F238E27FC236}">
                  <a16:creationId xmlns:a16="http://schemas.microsoft.com/office/drawing/2014/main" id="{F9A29AF9-BBAE-42E3-A1ED-D4BCB5311BD4}"/>
                </a:ext>
              </a:extLst>
            </p:cNvPr>
            <p:cNvSpPr/>
            <p:nvPr/>
          </p:nvSpPr>
          <p:spPr>
            <a:xfrm>
              <a:off x="6287387" y="2949875"/>
              <a:ext cx="3602201" cy="39876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未来党建工作新格局</a:t>
              </a:r>
            </a:p>
          </p:txBody>
        </p:sp>
        <p:sp>
          <p:nvSpPr>
            <p:cNvPr id="28" name="圆角矩形 17">
              <a:extLst>
                <a:ext uri="{FF2B5EF4-FFF2-40B4-BE49-F238E27FC236}">
                  <a16:creationId xmlns:a16="http://schemas.microsoft.com/office/drawing/2014/main" id="{56655EE3-F7C6-4F7D-B54E-CE9748754B80}"/>
                </a:ext>
              </a:extLst>
            </p:cNvPr>
            <p:cNvSpPr>
              <a:spLocks noChangeAspect="1"/>
            </p:cNvSpPr>
            <p:nvPr/>
          </p:nvSpPr>
          <p:spPr>
            <a:xfrm>
              <a:off x="5600920" y="2922800"/>
              <a:ext cx="430993" cy="43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4</a:t>
              </a:r>
            </a:p>
          </p:txBody>
        </p:sp>
      </p:grpSp>
    </p:spTree>
    <p:extLst>
      <p:ext uri="{BB962C8B-B14F-4D97-AF65-F5344CB8AC3E}">
        <p14:creationId xmlns:p14="http://schemas.microsoft.com/office/powerpoint/2010/main" val="4244243888"/>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250" fill="hold"/>
                                        <p:tgtEl>
                                          <p:spTgt spid="6"/>
                                        </p:tgtEl>
                                        <p:attrNameLst>
                                          <p:attrName>ppt_w</p:attrName>
                                        </p:attrNameLst>
                                      </p:cBhvr>
                                      <p:tavLst>
                                        <p:tav tm="0">
                                          <p:val>
                                            <p:fltVal val="0"/>
                                          </p:val>
                                        </p:tav>
                                        <p:tav tm="100000">
                                          <p:val>
                                            <p:strVal val="#ppt_w"/>
                                          </p:val>
                                        </p:tav>
                                      </p:tavLst>
                                    </p:anim>
                                    <p:anim calcmode="lin" valueType="num">
                                      <p:cBhvr>
                                        <p:cTn id="8" dur="250" fill="hold"/>
                                        <p:tgtEl>
                                          <p:spTgt spid="6"/>
                                        </p:tgtEl>
                                        <p:attrNameLst>
                                          <p:attrName>ppt_h</p:attrName>
                                        </p:attrNameLst>
                                      </p:cBhvr>
                                      <p:tavLst>
                                        <p:tav tm="0">
                                          <p:val>
                                            <p:fltVal val="0"/>
                                          </p:val>
                                        </p:tav>
                                        <p:tav tm="100000">
                                          <p:val>
                                            <p:strVal val="#ppt_h"/>
                                          </p:val>
                                        </p:tav>
                                      </p:tavLst>
                                    </p:anim>
                                    <p:animEffect transition="in" filter="fade">
                                      <p:cBhvr>
                                        <p:cTn id="9" dur="250"/>
                                        <p:tgtEl>
                                          <p:spTgt spid="6"/>
                                        </p:tgtEl>
                                      </p:cBhvr>
                                    </p:animEffect>
                                  </p:childTnLst>
                                </p:cTn>
                              </p:par>
                              <p:par>
                                <p:cTn id="10" presetID="6" presetClass="emph" presetSubtype="0" decel="100000" fill="hold" grpId="1" nodeType="withEffect">
                                  <p:stCondLst>
                                    <p:cond delay="200"/>
                                  </p:stCondLst>
                                  <p:childTnLst>
                                    <p:animScale>
                                      <p:cBhvr>
                                        <p:cTn id="11" dur="250" fill="hold"/>
                                        <p:tgtEl>
                                          <p:spTgt spid="6"/>
                                        </p:tgtEl>
                                      </p:cBhvr>
                                      <p:by x="120000" y="120000"/>
                                    </p:animScale>
                                  </p:childTnLst>
                                </p:cTn>
                              </p:par>
                              <p:par>
                                <p:cTn id="12" presetID="6" presetClass="emph" presetSubtype="0" decel="100000" fill="hold" grpId="2" nodeType="withEffect">
                                  <p:stCondLst>
                                    <p:cond delay="400"/>
                                  </p:stCondLst>
                                  <p:childTnLst>
                                    <p:animScale>
                                      <p:cBhvr>
                                        <p:cTn id="13" dur="250" fill="hold"/>
                                        <p:tgtEl>
                                          <p:spTgt spid="6"/>
                                        </p:tgtEl>
                                      </p:cBhvr>
                                      <p:by x="83000" y="83000"/>
                                    </p:animScale>
                                  </p:childTnLst>
                                </p:cTn>
                              </p:par>
                              <p:par>
                                <p:cTn id="14" presetID="53" presetClass="entr" presetSubtype="16" fill="hold" grpId="0" nodeType="withEffect">
                                  <p:stCondLst>
                                    <p:cond delay="400"/>
                                  </p:stCondLst>
                                  <p:childTnLst>
                                    <p:set>
                                      <p:cBhvr>
                                        <p:cTn id="15" dur="1" fill="hold">
                                          <p:stCondLst>
                                            <p:cond delay="0"/>
                                          </p:stCondLst>
                                        </p:cTn>
                                        <p:tgtEl>
                                          <p:spTgt spid="7"/>
                                        </p:tgtEl>
                                        <p:attrNameLst>
                                          <p:attrName>style.visibility</p:attrName>
                                        </p:attrNameLst>
                                      </p:cBhvr>
                                      <p:to>
                                        <p:strVal val="visible"/>
                                      </p:to>
                                    </p:set>
                                    <p:anim calcmode="lin" valueType="num">
                                      <p:cBhvr>
                                        <p:cTn id="16" dur="250" fill="hold"/>
                                        <p:tgtEl>
                                          <p:spTgt spid="7"/>
                                        </p:tgtEl>
                                        <p:attrNameLst>
                                          <p:attrName>ppt_w</p:attrName>
                                        </p:attrNameLst>
                                      </p:cBhvr>
                                      <p:tavLst>
                                        <p:tav tm="0">
                                          <p:val>
                                            <p:fltVal val="0"/>
                                          </p:val>
                                        </p:tav>
                                        <p:tav tm="100000">
                                          <p:val>
                                            <p:strVal val="#ppt_w"/>
                                          </p:val>
                                        </p:tav>
                                      </p:tavLst>
                                    </p:anim>
                                    <p:anim calcmode="lin" valueType="num">
                                      <p:cBhvr>
                                        <p:cTn id="17" dur="250" fill="hold"/>
                                        <p:tgtEl>
                                          <p:spTgt spid="7"/>
                                        </p:tgtEl>
                                        <p:attrNameLst>
                                          <p:attrName>ppt_h</p:attrName>
                                        </p:attrNameLst>
                                      </p:cBhvr>
                                      <p:tavLst>
                                        <p:tav tm="0">
                                          <p:val>
                                            <p:fltVal val="0"/>
                                          </p:val>
                                        </p:tav>
                                        <p:tav tm="100000">
                                          <p:val>
                                            <p:strVal val="#ppt_h"/>
                                          </p:val>
                                        </p:tav>
                                      </p:tavLst>
                                    </p:anim>
                                    <p:animEffect transition="in" filter="fade">
                                      <p:cBhvr>
                                        <p:cTn id="18" dur="250"/>
                                        <p:tgtEl>
                                          <p:spTgt spid="7"/>
                                        </p:tgtEl>
                                      </p:cBhvr>
                                    </p:animEffect>
                                  </p:childTnLst>
                                </p:cTn>
                              </p:par>
                              <p:par>
                                <p:cTn id="19" presetID="6" presetClass="emph" presetSubtype="0" decel="100000" fill="hold" grpId="1" nodeType="withEffect">
                                  <p:stCondLst>
                                    <p:cond delay="600"/>
                                  </p:stCondLst>
                                  <p:childTnLst>
                                    <p:animScale>
                                      <p:cBhvr>
                                        <p:cTn id="20" dur="250" fill="hold"/>
                                        <p:tgtEl>
                                          <p:spTgt spid="7"/>
                                        </p:tgtEl>
                                      </p:cBhvr>
                                      <p:by x="120000" y="120000"/>
                                    </p:animScale>
                                  </p:childTnLst>
                                </p:cTn>
                              </p:par>
                              <p:par>
                                <p:cTn id="21" presetID="6" presetClass="emph" presetSubtype="0" decel="100000" fill="hold" grpId="2" nodeType="withEffect">
                                  <p:stCondLst>
                                    <p:cond delay="800"/>
                                  </p:stCondLst>
                                  <p:childTnLst>
                                    <p:animScale>
                                      <p:cBhvr>
                                        <p:cTn id="22" dur="250" fill="hold"/>
                                        <p:tgtEl>
                                          <p:spTgt spid="7"/>
                                        </p:tgtEl>
                                      </p:cBhvr>
                                      <p:by x="83000" y="83000"/>
                                    </p:animScale>
                                  </p:childTnLst>
                                </p:cTn>
                              </p:par>
                              <p:par>
                                <p:cTn id="23" presetID="53" presetClass="entr" presetSubtype="16" fill="hold" grpId="0" nodeType="withEffect">
                                  <p:stCondLst>
                                    <p:cond delay="600"/>
                                  </p:stCondLst>
                                  <p:childTnLst>
                                    <p:set>
                                      <p:cBhvr>
                                        <p:cTn id="24" dur="1" fill="hold">
                                          <p:stCondLst>
                                            <p:cond delay="0"/>
                                          </p:stCondLst>
                                        </p:cTn>
                                        <p:tgtEl>
                                          <p:spTgt spid="8"/>
                                        </p:tgtEl>
                                        <p:attrNameLst>
                                          <p:attrName>style.visibility</p:attrName>
                                        </p:attrNameLst>
                                      </p:cBhvr>
                                      <p:to>
                                        <p:strVal val="visible"/>
                                      </p:to>
                                    </p:set>
                                    <p:anim calcmode="lin" valueType="num">
                                      <p:cBhvr>
                                        <p:cTn id="25" dur="250" fill="hold"/>
                                        <p:tgtEl>
                                          <p:spTgt spid="8"/>
                                        </p:tgtEl>
                                        <p:attrNameLst>
                                          <p:attrName>ppt_w</p:attrName>
                                        </p:attrNameLst>
                                      </p:cBhvr>
                                      <p:tavLst>
                                        <p:tav tm="0">
                                          <p:val>
                                            <p:fltVal val="0"/>
                                          </p:val>
                                        </p:tav>
                                        <p:tav tm="100000">
                                          <p:val>
                                            <p:strVal val="#ppt_w"/>
                                          </p:val>
                                        </p:tav>
                                      </p:tavLst>
                                    </p:anim>
                                    <p:anim calcmode="lin" valueType="num">
                                      <p:cBhvr>
                                        <p:cTn id="26" dur="250" fill="hold"/>
                                        <p:tgtEl>
                                          <p:spTgt spid="8"/>
                                        </p:tgtEl>
                                        <p:attrNameLst>
                                          <p:attrName>ppt_h</p:attrName>
                                        </p:attrNameLst>
                                      </p:cBhvr>
                                      <p:tavLst>
                                        <p:tav tm="0">
                                          <p:val>
                                            <p:fltVal val="0"/>
                                          </p:val>
                                        </p:tav>
                                        <p:tav tm="100000">
                                          <p:val>
                                            <p:strVal val="#ppt_h"/>
                                          </p:val>
                                        </p:tav>
                                      </p:tavLst>
                                    </p:anim>
                                    <p:animEffect transition="in" filter="fade">
                                      <p:cBhvr>
                                        <p:cTn id="27" dur="250"/>
                                        <p:tgtEl>
                                          <p:spTgt spid="8"/>
                                        </p:tgtEl>
                                      </p:cBhvr>
                                    </p:animEffect>
                                  </p:childTnLst>
                                </p:cTn>
                              </p:par>
                              <p:par>
                                <p:cTn id="28" presetID="6" presetClass="emph" presetSubtype="0" decel="100000" fill="hold" grpId="1" nodeType="withEffect">
                                  <p:stCondLst>
                                    <p:cond delay="800"/>
                                  </p:stCondLst>
                                  <p:childTnLst>
                                    <p:animScale>
                                      <p:cBhvr>
                                        <p:cTn id="29" dur="250" fill="hold"/>
                                        <p:tgtEl>
                                          <p:spTgt spid="8"/>
                                        </p:tgtEl>
                                      </p:cBhvr>
                                      <p:by x="120000" y="120000"/>
                                    </p:animScale>
                                  </p:childTnLst>
                                </p:cTn>
                              </p:par>
                              <p:par>
                                <p:cTn id="30" presetID="6" presetClass="emph" presetSubtype="0" decel="100000" fill="hold" grpId="2" nodeType="withEffect">
                                  <p:stCondLst>
                                    <p:cond delay="1000"/>
                                  </p:stCondLst>
                                  <p:childTnLst>
                                    <p:animScale>
                                      <p:cBhvr>
                                        <p:cTn id="31" dur="250" fill="hold"/>
                                        <p:tgtEl>
                                          <p:spTgt spid="8"/>
                                        </p:tgtEl>
                                      </p:cBhvr>
                                      <p:by x="83000" y="83000"/>
                                    </p:animScale>
                                  </p:childTnLst>
                                </p:cTn>
                              </p:par>
                            </p:childTnLst>
                          </p:cTn>
                        </p:par>
                        <p:par>
                          <p:cTn id="32" fill="hold">
                            <p:stCondLst>
                              <p:cond delay="1250"/>
                            </p:stCondLst>
                            <p:childTnLst>
                              <p:par>
                                <p:cTn id="33" presetID="53" presetClass="entr" presetSubtype="16"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p:cTn id="35" dur="500" fill="hold"/>
                                        <p:tgtEl>
                                          <p:spTgt spid="9"/>
                                        </p:tgtEl>
                                        <p:attrNameLst>
                                          <p:attrName>ppt_w</p:attrName>
                                        </p:attrNameLst>
                                      </p:cBhvr>
                                      <p:tavLst>
                                        <p:tav tm="0">
                                          <p:val>
                                            <p:fltVal val="0"/>
                                          </p:val>
                                        </p:tav>
                                        <p:tav tm="100000">
                                          <p:val>
                                            <p:strVal val="#ppt_w"/>
                                          </p:val>
                                        </p:tav>
                                      </p:tavLst>
                                    </p:anim>
                                    <p:anim calcmode="lin" valueType="num">
                                      <p:cBhvr>
                                        <p:cTn id="36" dur="500" fill="hold"/>
                                        <p:tgtEl>
                                          <p:spTgt spid="9"/>
                                        </p:tgtEl>
                                        <p:attrNameLst>
                                          <p:attrName>ppt_h</p:attrName>
                                        </p:attrNameLst>
                                      </p:cBhvr>
                                      <p:tavLst>
                                        <p:tav tm="0">
                                          <p:val>
                                            <p:fltVal val="0"/>
                                          </p:val>
                                        </p:tav>
                                        <p:tav tm="100000">
                                          <p:val>
                                            <p:strVal val="#ppt_h"/>
                                          </p:val>
                                        </p:tav>
                                      </p:tavLst>
                                    </p:anim>
                                    <p:animEffect transition="in" filter="fade">
                                      <p:cBhvr>
                                        <p:cTn id="37" dur="500"/>
                                        <p:tgtEl>
                                          <p:spTgt spid="9"/>
                                        </p:tgtEl>
                                      </p:cBhvr>
                                    </p:animEffect>
                                  </p:childTnLst>
                                </p:cTn>
                              </p:par>
                              <p:par>
                                <p:cTn id="38" presetID="35" presetClass="path" presetSubtype="0" accel="50000" decel="50000" fill="hold" nodeType="withEffect">
                                  <p:stCondLst>
                                    <p:cond delay="0"/>
                                  </p:stCondLst>
                                  <p:childTnLst>
                                    <p:animMotion origin="layout" path="M 1.25E-6 -1.11111E-6 L 0.31575 -1.11111E-6 " pathEditMode="relative" rAng="0" ptsTypes="AA">
                                      <p:cBhvr>
                                        <p:cTn id="39" dur="1000" spd="-100000" fill="hold"/>
                                        <p:tgtEl>
                                          <p:spTgt spid="9"/>
                                        </p:tgtEl>
                                        <p:attrNameLst>
                                          <p:attrName>ppt_x</p:attrName>
                                          <p:attrName>ppt_y</p:attrName>
                                        </p:attrNameLst>
                                      </p:cBhvr>
                                      <p:rCtr x="15781" y="0"/>
                                    </p:animMotion>
                                  </p:childTnLst>
                                </p:cTn>
                              </p:par>
                              <p:par>
                                <p:cTn id="40" presetID="53" presetClass="entr" presetSubtype="16" fill="hold" nodeType="withEffect">
                                  <p:stCondLst>
                                    <p:cond delay="300"/>
                                  </p:stCondLst>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ppt_w</p:attrName>
                                        </p:attrNameLst>
                                      </p:cBhvr>
                                      <p:tavLst>
                                        <p:tav tm="0">
                                          <p:val>
                                            <p:fltVal val="0"/>
                                          </p:val>
                                        </p:tav>
                                        <p:tav tm="100000">
                                          <p:val>
                                            <p:strVal val="#ppt_w"/>
                                          </p:val>
                                        </p:tav>
                                      </p:tavLst>
                                    </p:anim>
                                    <p:anim calcmode="lin" valueType="num">
                                      <p:cBhvr>
                                        <p:cTn id="43" dur="500" fill="hold"/>
                                        <p:tgtEl>
                                          <p:spTgt spid="13"/>
                                        </p:tgtEl>
                                        <p:attrNameLst>
                                          <p:attrName>ppt_h</p:attrName>
                                        </p:attrNameLst>
                                      </p:cBhvr>
                                      <p:tavLst>
                                        <p:tav tm="0">
                                          <p:val>
                                            <p:fltVal val="0"/>
                                          </p:val>
                                        </p:tav>
                                        <p:tav tm="100000">
                                          <p:val>
                                            <p:strVal val="#ppt_h"/>
                                          </p:val>
                                        </p:tav>
                                      </p:tavLst>
                                    </p:anim>
                                    <p:animEffect transition="in" filter="fade">
                                      <p:cBhvr>
                                        <p:cTn id="44" dur="500"/>
                                        <p:tgtEl>
                                          <p:spTgt spid="13"/>
                                        </p:tgtEl>
                                      </p:cBhvr>
                                    </p:animEffect>
                                  </p:childTnLst>
                                </p:cTn>
                              </p:par>
                              <p:par>
                                <p:cTn id="45" presetID="35" presetClass="path" presetSubtype="0" accel="50000" decel="50000" fill="hold" nodeType="withEffect">
                                  <p:stCondLst>
                                    <p:cond delay="300"/>
                                  </p:stCondLst>
                                  <p:childTnLst>
                                    <p:animMotion origin="layout" path="M 1.25E-6 -1.11111E-6 L 0.31575 -1.11111E-6 " pathEditMode="relative" rAng="0" ptsTypes="AA">
                                      <p:cBhvr>
                                        <p:cTn id="46" dur="1000" spd="-100000" fill="hold"/>
                                        <p:tgtEl>
                                          <p:spTgt spid="13"/>
                                        </p:tgtEl>
                                        <p:attrNameLst>
                                          <p:attrName>ppt_x</p:attrName>
                                          <p:attrName>ppt_y</p:attrName>
                                        </p:attrNameLst>
                                      </p:cBhvr>
                                      <p:rCtr x="15781" y="0"/>
                                    </p:animMotion>
                                  </p:childTnLst>
                                </p:cTn>
                              </p:par>
                              <p:par>
                                <p:cTn id="47" presetID="53" presetClass="entr" presetSubtype="16" fill="hold" nodeType="withEffect">
                                  <p:stCondLst>
                                    <p:cond delay="600"/>
                                  </p:stCondLst>
                                  <p:childTnLst>
                                    <p:set>
                                      <p:cBhvr>
                                        <p:cTn id="48" dur="1" fill="hold">
                                          <p:stCondLst>
                                            <p:cond delay="0"/>
                                          </p:stCondLst>
                                        </p:cTn>
                                        <p:tgtEl>
                                          <p:spTgt spid="17"/>
                                        </p:tgtEl>
                                        <p:attrNameLst>
                                          <p:attrName>style.visibility</p:attrName>
                                        </p:attrNameLst>
                                      </p:cBhvr>
                                      <p:to>
                                        <p:strVal val="visible"/>
                                      </p:to>
                                    </p:set>
                                    <p:anim calcmode="lin" valueType="num">
                                      <p:cBhvr>
                                        <p:cTn id="49" dur="500" fill="hold"/>
                                        <p:tgtEl>
                                          <p:spTgt spid="17"/>
                                        </p:tgtEl>
                                        <p:attrNameLst>
                                          <p:attrName>ppt_w</p:attrName>
                                        </p:attrNameLst>
                                      </p:cBhvr>
                                      <p:tavLst>
                                        <p:tav tm="0">
                                          <p:val>
                                            <p:fltVal val="0"/>
                                          </p:val>
                                        </p:tav>
                                        <p:tav tm="100000">
                                          <p:val>
                                            <p:strVal val="#ppt_w"/>
                                          </p:val>
                                        </p:tav>
                                      </p:tavLst>
                                    </p:anim>
                                    <p:anim calcmode="lin" valueType="num">
                                      <p:cBhvr>
                                        <p:cTn id="50" dur="500" fill="hold"/>
                                        <p:tgtEl>
                                          <p:spTgt spid="17"/>
                                        </p:tgtEl>
                                        <p:attrNameLst>
                                          <p:attrName>ppt_h</p:attrName>
                                        </p:attrNameLst>
                                      </p:cBhvr>
                                      <p:tavLst>
                                        <p:tav tm="0">
                                          <p:val>
                                            <p:fltVal val="0"/>
                                          </p:val>
                                        </p:tav>
                                        <p:tav tm="100000">
                                          <p:val>
                                            <p:strVal val="#ppt_h"/>
                                          </p:val>
                                        </p:tav>
                                      </p:tavLst>
                                    </p:anim>
                                    <p:animEffect transition="in" filter="fade">
                                      <p:cBhvr>
                                        <p:cTn id="51" dur="500"/>
                                        <p:tgtEl>
                                          <p:spTgt spid="17"/>
                                        </p:tgtEl>
                                      </p:cBhvr>
                                    </p:animEffect>
                                  </p:childTnLst>
                                </p:cTn>
                              </p:par>
                              <p:par>
                                <p:cTn id="52" presetID="35" presetClass="path" presetSubtype="0" accel="50000" decel="50000" fill="hold" nodeType="withEffect">
                                  <p:stCondLst>
                                    <p:cond delay="600"/>
                                  </p:stCondLst>
                                  <p:childTnLst>
                                    <p:animMotion origin="layout" path="M 1.25E-6 -1.11111E-6 L 0.31575 -1.11111E-6 " pathEditMode="relative" rAng="0" ptsTypes="AA">
                                      <p:cBhvr>
                                        <p:cTn id="53" dur="1000" spd="-100000" fill="hold"/>
                                        <p:tgtEl>
                                          <p:spTgt spid="17"/>
                                        </p:tgtEl>
                                        <p:attrNameLst>
                                          <p:attrName>ppt_x</p:attrName>
                                          <p:attrName>ppt_y</p:attrName>
                                        </p:attrNameLst>
                                      </p:cBhvr>
                                      <p:rCtr x="15781" y="0"/>
                                    </p:animMotion>
                                  </p:childTnLst>
                                </p:cTn>
                              </p:par>
                              <p:par>
                                <p:cTn id="54" presetID="53" presetClass="entr" presetSubtype="16" fill="hold" nodeType="withEffect">
                                  <p:stCondLst>
                                    <p:cond delay="900"/>
                                  </p:stCondLst>
                                  <p:childTnLst>
                                    <p:set>
                                      <p:cBhvr>
                                        <p:cTn id="55" dur="1" fill="hold">
                                          <p:stCondLst>
                                            <p:cond delay="0"/>
                                          </p:stCondLst>
                                        </p:cTn>
                                        <p:tgtEl>
                                          <p:spTgt spid="21"/>
                                        </p:tgtEl>
                                        <p:attrNameLst>
                                          <p:attrName>style.visibility</p:attrName>
                                        </p:attrNameLst>
                                      </p:cBhvr>
                                      <p:to>
                                        <p:strVal val="visible"/>
                                      </p:to>
                                    </p:set>
                                    <p:anim calcmode="lin" valueType="num">
                                      <p:cBhvr>
                                        <p:cTn id="56" dur="500" fill="hold"/>
                                        <p:tgtEl>
                                          <p:spTgt spid="21"/>
                                        </p:tgtEl>
                                        <p:attrNameLst>
                                          <p:attrName>ppt_w</p:attrName>
                                        </p:attrNameLst>
                                      </p:cBhvr>
                                      <p:tavLst>
                                        <p:tav tm="0">
                                          <p:val>
                                            <p:fltVal val="0"/>
                                          </p:val>
                                        </p:tav>
                                        <p:tav tm="100000">
                                          <p:val>
                                            <p:strVal val="#ppt_w"/>
                                          </p:val>
                                        </p:tav>
                                      </p:tavLst>
                                    </p:anim>
                                    <p:anim calcmode="lin" valueType="num">
                                      <p:cBhvr>
                                        <p:cTn id="57" dur="500" fill="hold"/>
                                        <p:tgtEl>
                                          <p:spTgt spid="21"/>
                                        </p:tgtEl>
                                        <p:attrNameLst>
                                          <p:attrName>ppt_h</p:attrName>
                                        </p:attrNameLst>
                                      </p:cBhvr>
                                      <p:tavLst>
                                        <p:tav tm="0">
                                          <p:val>
                                            <p:fltVal val="0"/>
                                          </p:val>
                                        </p:tav>
                                        <p:tav tm="100000">
                                          <p:val>
                                            <p:strVal val="#ppt_h"/>
                                          </p:val>
                                        </p:tav>
                                      </p:tavLst>
                                    </p:anim>
                                    <p:animEffect transition="in" filter="fade">
                                      <p:cBhvr>
                                        <p:cTn id="58" dur="500"/>
                                        <p:tgtEl>
                                          <p:spTgt spid="21"/>
                                        </p:tgtEl>
                                      </p:cBhvr>
                                    </p:animEffect>
                                  </p:childTnLst>
                                </p:cTn>
                              </p:par>
                              <p:par>
                                <p:cTn id="59" presetID="35" presetClass="path" presetSubtype="0" accel="50000" decel="50000" fill="hold" nodeType="withEffect">
                                  <p:stCondLst>
                                    <p:cond delay="900"/>
                                  </p:stCondLst>
                                  <p:childTnLst>
                                    <p:animMotion origin="layout" path="M 1.25E-6 -1.11111E-6 L 0.31575 -1.11111E-6 " pathEditMode="relative" rAng="0" ptsTypes="AA">
                                      <p:cBhvr>
                                        <p:cTn id="60" dur="1000" spd="-100000" fill="hold"/>
                                        <p:tgtEl>
                                          <p:spTgt spid="21"/>
                                        </p:tgtEl>
                                        <p:attrNameLst>
                                          <p:attrName>ppt_x</p:attrName>
                                          <p:attrName>ppt_y</p:attrName>
                                        </p:attrNameLst>
                                      </p:cBhvr>
                                      <p:rCtr x="15781" y="0"/>
                                    </p:animMotion>
                                  </p:childTnLst>
                                </p:cTn>
                              </p:par>
                              <p:par>
                                <p:cTn id="61" presetID="53" presetClass="entr" presetSubtype="16" fill="hold" nodeType="withEffect">
                                  <p:stCondLst>
                                    <p:cond delay="900"/>
                                  </p:stCondLst>
                                  <p:childTnLst>
                                    <p:set>
                                      <p:cBhvr>
                                        <p:cTn id="62" dur="1" fill="hold">
                                          <p:stCondLst>
                                            <p:cond delay="0"/>
                                          </p:stCondLst>
                                        </p:cTn>
                                        <p:tgtEl>
                                          <p:spTgt spid="25"/>
                                        </p:tgtEl>
                                        <p:attrNameLst>
                                          <p:attrName>style.visibility</p:attrName>
                                        </p:attrNameLst>
                                      </p:cBhvr>
                                      <p:to>
                                        <p:strVal val="visible"/>
                                      </p:to>
                                    </p:set>
                                    <p:anim calcmode="lin" valueType="num">
                                      <p:cBhvr>
                                        <p:cTn id="63" dur="500" fill="hold"/>
                                        <p:tgtEl>
                                          <p:spTgt spid="25"/>
                                        </p:tgtEl>
                                        <p:attrNameLst>
                                          <p:attrName>ppt_w</p:attrName>
                                        </p:attrNameLst>
                                      </p:cBhvr>
                                      <p:tavLst>
                                        <p:tav tm="0">
                                          <p:val>
                                            <p:fltVal val="0"/>
                                          </p:val>
                                        </p:tav>
                                        <p:tav tm="100000">
                                          <p:val>
                                            <p:strVal val="#ppt_w"/>
                                          </p:val>
                                        </p:tav>
                                      </p:tavLst>
                                    </p:anim>
                                    <p:anim calcmode="lin" valueType="num">
                                      <p:cBhvr>
                                        <p:cTn id="64" dur="500" fill="hold"/>
                                        <p:tgtEl>
                                          <p:spTgt spid="25"/>
                                        </p:tgtEl>
                                        <p:attrNameLst>
                                          <p:attrName>ppt_h</p:attrName>
                                        </p:attrNameLst>
                                      </p:cBhvr>
                                      <p:tavLst>
                                        <p:tav tm="0">
                                          <p:val>
                                            <p:fltVal val="0"/>
                                          </p:val>
                                        </p:tav>
                                        <p:tav tm="100000">
                                          <p:val>
                                            <p:strVal val="#ppt_h"/>
                                          </p:val>
                                        </p:tav>
                                      </p:tavLst>
                                    </p:anim>
                                    <p:animEffect transition="in" filter="fade">
                                      <p:cBhvr>
                                        <p:cTn id="65" dur="500"/>
                                        <p:tgtEl>
                                          <p:spTgt spid="25"/>
                                        </p:tgtEl>
                                      </p:cBhvr>
                                    </p:animEffect>
                                  </p:childTnLst>
                                </p:cTn>
                              </p:par>
                              <p:par>
                                <p:cTn id="66" presetID="35" presetClass="path" presetSubtype="0" accel="50000" decel="50000" fill="hold" nodeType="withEffect">
                                  <p:stCondLst>
                                    <p:cond delay="900"/>
                                  </p:stCondLst>
                                  <p:childTnLst>
                                    <p:animMotion origin="layout" path="M 1.25E-6 -1.11111E-6 L 0.31575 -1.11111E-6 " pathEditMode="relative" rAng="0" ptsTypes="AA">
                                      <p:cBhvr>
                                        <p:cTn id="67" dur="1000" spd="-100000" fill="hold"/>
                                        <p:tgtEl>
                                          <p:spTgt spid="25"/>
                                        </p:tgtEl>
                                        <p:attrNameLst>
                                          <p:attrName>ppt_x</p:attrName>
                                          <p:attrName>ppt_y</p:attrName>
                                        </p:attrNameLst>
                                      </p:cBhvr>
                                      <p:rCtr x="15781"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6" grpId="1" bldLvl="0" animBg="1"/>
      <p:bldP spid="6" grpId="2" bldLvl="0" animBg="1"/>
      <p:bldP spid="7" grpId="0" bldLvl="0" animBg="1"/>
      <p:bldP spid="7" grpId="1" bldLvl="0" animBg="1"/>
      <p:bldP spid="7" grpId="2" bldLvl="0" animBg="1"/>
      <p:bldP spid="8" grpId="0" bldLvl="0" animBg="1"/>
      <p:bldP spid="8" grpId="1" bldLvl="0" animBg="1"/>
      <p:bldP spid="8" grpId="2"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5">
            <a:extLst>
              <a:ext uri="{FF2B5EF4-FFF2-40B4-BE49-F238E27FC236}">
                <a16:creationId xmlns:a16="http://schemas.microsoft.com/office/drawing/2014/main" id="{D01D3CA5-BC8E-4915-8525-C1FA1711C85D}"/>
              </a:ext>
            </a:extLst>
          </p:cNvPr>
          <p:cNvSpPr/>
          <p:nvPr/>
        </p:nvSpPr>
        <p:spPr bwMode="auto">
          <a:xfrm>
            <a:off x="1122741" y="1298467"/>
            <a:ext cx="2855851" cy="3202129"/>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noFill/>
          <a:ln w="12700">
            <a:solidFill>
              <a:srgbClr val="C00000"/>
            </a:solid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0" name="Freeform 5">
            <a:extLst>
              <a:ext uri="{FF2B5EF4-FFF2-40B4-BE49-F238E27FC236}">
                <a16:creationId xmlns:a16="http://schemas.microsoft.com/office/drawing/2014/main" id="{9712EABA-B3B2-4037-889C-809B5EE8FB00}"/>
              </a:ext>
            </a:extLst>
          </p:cNvPr>
          <p:cNvSpPr/>
          <p:nvPr/>
        </p:nvSpPr>
        <p:spPr bwMode="auto">
          <a:xfrm>
            <a:off x="1352776" y="1556393"/>
            <a:ext cx="2395783" cy="2686277"/>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solidFill>
            <a:srgbClr val="FF0000"/>
          </a:solidFill>
          <a:ln w="28575">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矩形 10">
            <a:extLst>
              <a:ext uri="{FF2B5EF4-FFF2-40B4-BE49-F238E27FC236}">
                <a16:creationId xmlns:a16="http://schemas.microsoft.com/office/drawing/2014/main" id="{B0781A2E-AEE9-4732-808B-CEC486F5D1D1}"/>
              </a:ext>
            </a:extLst>
          </p:cNvPr>
          <p:cNvSpPr/>
          <p:nvPr/>
        </p:nvSpPr>
        <p:spPr>
          <a:xfrm>
            <a:off x="1571088" y="2271385"/>
            <a:ext cx="1959159" cy="1106805"/>
          </a:xfrm>
          <a:prstGeom prst="rect">
            <a:avLst/>
          </a:prstGeom>
          <a:noFill/>
          <a:effectLst/>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6600" b="1" i="0" u="none" strike="noStrike" kern="1200" cap="none" spc="0" normalizeH="0" baseline="0" noProof="0" dirty="0">
                <a:ln>
                  <a:noFill/>
                </a:ln>
                <a:solidFill>
                  <a:prstClr val="white"/>
                </a:solidFill>
                <a:effectLst>
                  <a:outerShdw blurRad="152400" dist="152400" dir="2700000" algn="tl" rotWithShape="0">
                    <a:prstClr val="black">
                      <a:alpha val="60000"/>
                    </a:prstClr>
                  </a:outerShdw>
                </a:effectLst>
                <a:uLnTx/>
                <a:uFillTx/>
                <a:latin typeface="微软雅黑" panose="020B0503020204020204" charset="-122"/>
                <a:ea typeface="微软雅黑" panose="020B0503020204020204" charset="-122"/>
                <a:cs typeface="+mn-cs"/>
              </a:rPr>
              <a:t>目录</a:t>
            </a:r>
          </a:p>
        </p:txBody>
      </p:sp>
      <p:sp>
        <p:nvSpPr>
          <p:cNvPr id="12" name="标题 4">
            <a:extLst>
              <a:ext uri="{FF2B5EF4-FFF2-40B4-BE49-F238E27FC236}">
                <a16:creationId xmlns:a16="http://schemas.microsoft.com/office/drawing/2014/main" id="{2B8570AD-585E-4CE8-A5B7-DEF8056553EE}"/>
              </a:ext>
            </a:extLst>
          </p:cNvPr>
          <p:cNvSpPr txBox="1"/>
          <p:nvPr/>
        </p:nvSpPr>
        <p:spPr>
          <a:xfrm>
            <a:off x="4138847" y="2692037"/>
            <a:ext cx="7554684" cy="1139190"/>
          </a:xfrm>
          <a:prstGeom prst="rect">
            <a:avLst/>
          </a:prstGeom>
        </p:spPr>
        <p:txBody>
          <a:bodyPr vert="horz" lIns="121873" tIns="60936" rIns="121873" bIns="60936"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l" defTabSz="1218565" rtl="0" eaLnBrk="1" fontAlgn="base" latinLnBrk="0" hangingPunct="1">
              <a:lnSpc>
                <a:spcPct val="100000"/>
              </a:lnSpc>
              <a:spcBef>
                <a:spcPct val="0"/>
              </a:spcBef>
              <a:spcAft>
                <a:spcPct val="0"/>
              </a:spcAft>
              <a:buClrTx/>
              <a:buSzTx/>
              <a:buFontTx/>
              <a:buNone/>
              <a:tabLst/>
              <a:defRPr/>
            </a:pPr>
            <a:r>
              <a:rPr kumimoji="0" lang="zh-CN" altLang="en-US" b="1" i="0" u="none" strike="noStrike" kern="300" cap="none" spc="0" normalizeH="0" baseline="0" noProof="0" dirty="0">
                <a:ln>
                  <a:noFill/>
                </a:ln>
                <a:solidFill>
                  <a:srgbClr val="FF0000"/>
                </a:solidFill>
                <a:effectLst>
                  <a:reflection blurRad="6350" stA="55000" endA="300" endPos="45500" dir="5400000" sy="-100000" algn="bl" rotWithShape="0"/>
                </a:effectLst>
                <a:uLnTx/>
                <a:uFillTx/>
                <a:latin typeface="微软雅黑" panose="020B0503020204020204" charset="-122"/>
                <a:ea typeface="微软雅黑" panose="020B0503020204020204" charset="-122"/>
                <a:cs typeface="明兰_UI_TC" pitchFamily="2" charset="-122"/>
              </a:rPr>
              <a:t>强化理论学习</a:t>
            </a:r>
            <a:endParaRPr kumimoji="0" lang="en-US" altLang="zh-CN" b="1" i="0" u="none" strike="noStrike" kern="300" cap="none" spc="0" normalizeH="0" baseline="0" noProof="0" dirty="0">
              <a:ln>
                <a:noFill/>
              </a:ln>
              <a:solidFill>
                <a:srgbClr val="FF0000"/>
              </a:solidFill>
              <a:effectLst>
                <a:reflection blurRad="6350" stA="55000" endA="300" endPos="45500" dir="5400000" sy="-100000" algn="bl" rotWithShape="0"/>
              </a:effectLst>
              <a:uLnTx/>
              <a:uFillTx/>
              <a:latin typeface="微软雅黑" panose="020B0503020204020204" charset="-122"/>
              <a:ea typeface="微软雅黑" panose="020B0503020204020204" charset="-122"/>
              <a:cs typeface="明兰_UI_TC" pitchFamily="2" charset="-122"/>
            </a:endParaRPr>
          </a:p>
          <a:p>
            <a:pPr marL="0" marR="0" lvl="0" indent="0" algn="l" defTabSz="1218565" rtl="0" eaLnBrk="1" fontAlgn="base" latinLnBrk="0" hangingPunct="1">
              <a:lnSpc>
                <a:spcPct val="100000"/>
              </a:lnSpc>
              <a:spcBef>
                <a:spcPct val="0"/>
              </a:spcBef>
              <a:spcAft>
                <a:spcPct val="0"/>
              </a:spcAft>
              <a:buClrTx/>
              <a:buSzTx/>
              <a:buFontTx/>
              <a:buNone/>
              <a:tabLst/>
              <a:defRPr/>
            </a:pPr>
            <a:r>
              <a:rPr kumimoji="0" lang="zh-CN" altLang="en-US" b="1" i="0" u="none" strike="noStrike" kern="300" cap="none" spc="0" normalizeH="0" baseline="0" noProof="0" dirty="0">
                <a:ln>
                  <a:noFill/>
                </a:ln>
                <a:solidFill>
                  <a:srgbClr val="FF0000"/>
                </a:solidFill>
                <a:effectLst>
                  <a:reflection blurRad="6350" stA="55000" endA="300" endPos="45500" dir="5400000" sy="-100000" algn="bl" rotWithShape="0"/>
                </a:effectLst>
                <a:uLnTx/>
                <a:uFillTx/>
                <a:latin typeface="微软雅黑" panose="020B0503020204020204" charset="-122"/>
                <a:ea typeface="微软雅黑" panose="020B0503020204020204" charset="-122"/>
                <a:cs typeface="明兰_UI_TC" pitchFamily="2" charset="-122"/>
              </a:rPr>
              <a:t>不断提升政治素养和业务能力</a:t>
            </a:r>
          </a:p>
        </p:txBody>
      </p:sp>
      <p:sp>
        <p:nvSpPr>
          <p:cNvPr id="13" name="标题 4">
            <a:extLst>
              <a:ext uri="{FF2B5EF4-FFF2-40B4-BE49-F238E27FC236}">
                <a16:creationId xmlns:a16="http://schemas.microsoft.com/office/drawing/2014/main" id="{1D1E8AAB-5DA5-4817-ABEC-746EE9226D4D}"/>
              </a:ext>
            </a:extLst>
          </p:cNvPr>
          <p:cNvSpPr txBox="1"/>
          <p:nvPr/>
        </p:nvSpPr>
        <p:spPr>
          <a:xfrm>
            <a:off x="4138847" y="1552847"/>
            <a:ext cx="7554684" cy="1139190"/>
          </a:xfrm>
          <a:prstGeom prst="rect">
            <a:avLst/>
          </a:prstGeom>
        </p:spPr>
        <p:txBody>
          <a:bodyPr vert="horz" lIns="121873" tIns="60936" rIns="121873" bIns="60936"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l" defTabSz="1218565" rtl="0" eaLnBrk="1" fontAlgn="base" latinLnBrk="0" hangingPunct="1">
              <a:lnSpc>
                <a:spcPct val="100000"/>
              </a:lnSpc>
              <a:spcBef>
                <a:spcPct val="0"/>
              </a:spcBef>
              <a:spcAft>
                <a:spcPct val="0"/>
              </a:spcAft>
              <a:buClrTx/>
              <a:buSzTx/>
              <a:buFontTx/>
              <a:buNone/>
              <a:tabLst/>
              <a:defRPr/>
            </a:pPr>
            <a:r>
              <a:rPr kumimoji="0" lang="zh-CN" altLang="en-US" b="1" i="0" u="none" strike="noStrike" kern="300" cap="none" spc="0" normalizeH="0" baseline="0" noProof="0" dirty="0">
                <a:ln>
                  <a:noFill/>
                </a:ln>
                <a:solidFill>
                  <a:srgbClr val="FF0000"/>
                </a:solidFill>
                <a:effectLst>
                  <a:reflection blurRad="6350" stA="55000" endA="300" endPos="45500" dir="5400000" sy="-100000" algn="bl" rotWithShape="0"/>
                </a:effectLst>
                <a:uLnTx/>
                <a:uFillTx/>
                <a:latin typeface="微软雅黑" panose="020B0503020204020204" charset="-122"/>
                <a:ea typeface="微软雅黑" panose="020B0503020204020204" charset="-122"/>
                <a:cs typeface="明兰_UI_TC" pitchFamily="2" charset="-122"/>
              </a:rPr>
              <a:t>第一部分</a:t>
            </a:r>
          </a:p>
        </p:txBody>
      </p:sp>
      <p:pic>
        <p:nvPicPr>
          <p:cNvPr id="14" name="图片 13">
            <a:extLst>
              <a:ext uri="{FF2B5EF4-FFF2-40B4-BE49-F238E27FC236}">
                <a16:creationId xmlns:a16="http://schemas.microsoft.com/office/drawing/2014/main" id="{2D74C935-408C-45A4-B0D4-FC1D913FB23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98448" y="383489"/>
            <a:ext cx="1838743" cy="766144"/>
          </a:xfrm>
          <a:prstGeom prst="rect">
            <a:avLst/>
          </a:prstGeom>
        </p:spPr>
      </p:pic>
      <p:pic>
        <p:nvPicPr>
          <p:cNvPr id="15" name="图片 14">
            <a:extLst>
              <a:ext uri="{FF2B5EF4-FFF2-40B4-BE49-F238E27FC236}">
                <a16:creationId xmlns:a16="http://schemas.microsoft.com/office/drawing/2014/main" id="{4F5D8326-BF53-4328-A505-684558F11F49}"/>
              </a:ext>
            </a:extLst>
          </p:cNvPr>
          <p:cNvPicPr>
            <a:picLocks noChangeAspect="1"/>
          </p:cNvPicPr>
          <p:nvPr/>
        </p:nvPicPr>
        <p:blipFill>
          <a:blip r:embed="rId4" cstate="print"/>
          <a:stretch>
            <a:fillRect/>
          </a:stretch>
        </p:blipFill>
        <p:spPr>
          <a:xfrm>
            <a:off x="515647" y="384251"/>
            <a:ext cx="1214188" cy="1168596"/>
          </a:xfrm>
          <a:prstGeom prst="rect">
            <a:avLst/>
          </a:prstGeom>
        </p:spPr>
      </p:pic>
    </p:spTree>
    <p:extLst>
      <p:ext uri="{BB962C8B-B14F-4D97-AF65-F5344CB8AC3E}">
        <p14:creationId xmlns:p14="http://schemas.microsoft.com/office/powerpoint/2010/main" val="3211231914"/>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250" fill="hold"/>
                                        <p:tgtEl>
                                          <p:spTgt spid="9"/>
                                        </p:tgtEl>
                                        <p:attrNameLst>
                                          <p:attrName>ppt_w</p:attrName>
                                        </p:attrNameLst>
                                      </p:cBhvr>
                                      <p:tavLst>
                                        <p:tav tm="0">
                                          <p:val>
                                            <p:fltVal val="0"/>
                                          </p:val>
                                        </p:tav>
                                        <p:tav tm="100000">
                                          <p:val>
                                            <p:strVal val="#ppt_w"/>
                                          </p:val>
                                        </p:tav>
                                      </p:tavLst>
                                    </p:anim>
                                    <p:anim calcmode="lin" valueType="num">
                                      <p:cBhvr>
                                        <p:cTn id="8" dur="250" fill="hold"/>
                                        <p:tgtEl>
                                          <p:spTgt spid="9"/>
                                        </p:tgtEl>
                                        <p:attrNameLst>
                                          <p:attrName>ppt_h</p:attrName>
                                        </p:attrNameLst>
                                      </p:cBhvr>
                                      <p:tavLst>
                                        <p:tav tm="0">
                                          <p:val>
                                            <p:fltVal val="0"/>
                                          </p:val>
                                        </p:tav>
                                        <p:tav tm="100000">
                                          <p:val>
                                            <p:strVal val="#ppt_h"/>
                                          </p:val>
                                        </p:tav>
                                      </p:tavLst>
                                    </p:anim>
                                    <p:animEffect transition="in" filter="fade">
                                      <p:cBhvr>
                                        <p:cTn id="9" dur="250"/>
                                        <p:tgtEl>
                                          <p:spTgt spid="9"/>
                                        </p:tgtEl>
                                      </p:cBhvr>
                                    </p:animEffect>
                                  </p:childTnLst>
                                </p:cTn>
                              </p:par>
                              <p:par>
                                <p:cTn id="10" presetID="6" presetClass="emph" presetSubtype="0" decel="100000" fill="hold" grpId="1" nodeType="withEffect">
                                  <p:stCondLst>
                                    <p:cond delay="200"/>
                                  </p:stCondLst>
                                  <p:childTnLst>
                                    <p:animScale>
                                      <p:cBhvr>
                                        <p:cTn id="11" dur="250" fill="hold"/>
                                        <p:tgtEl>
                                          <p:spTgt spid="9"/>
                                        </p:tgtEl>
                                      </p:cBhvr>
                                      <p:by x="120000" y="120000"/>
                                    </p:animScale>
                                  </p:childTnLst>
                                </p:cTn>
                              </p:par>
                              <p:par>
                                <p:cTn id="12" presetID="6" presetClass="emph" presetSubtype="0" decel="100000" fill="hold" grpId="2" nodeType="withEffect">
                                  <p:stCondLst>
                                    <p:cond delay="400"/>
                                  </p:stCondLst>
                                  <p:childTnLst>
                                    <p:animScale>
                                      <p:cBhvr>
                                        <p:cTn id="13" dur="250" fill="hold"/>
                                        <p:tgtEl>
                                          <p:spTgt spid="9"/>
                                        </p:tgtEl>
                                      </p:cBhvr>
                                      <p:by x="83000" y="83000"/>
                                    </p:animScale>
                                  </p:childTnLst>
                                </p:cTn>
                              </p:par>
                              <p:par>
                                <p:cTn id="14" presetID="53" presetClass="entr" presetSubtype="16" fill="hold" grpId="0" nodeType="withEffect">
                                  <p:stCondLst>
                                    <p:cond delay="400"/>
                                  </p:stCondLst>
                                  <p:childTnLst>
                                    <p:set>
                                      <p:cBhvr>
                                        <p:cTn id="15" dur="1" fill="hold">
                                          <p:stCondLst>
                                            <p:cond delay="0"/>
                                          </p:stCondLst>
                                        </p:cTn>
                                        <p:tgtEl>
                                          <p:spTgt spid="10"/>
                                        </p:tgtEl>
                                        <p:attrNameLst>
                                          <p:attrName>style.visibility</p:attrName>
                                        </p:attrNameLst>
                                      </p:cBhvr>
                                      <p:to>
                                        <p:strVal val="visible"/>
                                      </p:to>
                                    </p:set>
                                    <p:anim calcmode="lin" valueType="num">
                                      <p:cBhvr>
                                        <p:cTn id="16" dur="250" fill="hold"/>
                                        <p:tgtEl>
                                          <p:spTgt spid="10"/>
                                        </p:tgtEl>
                                        <p:attrNameLst>
                                          <p:attrName>ppt_w</p:attrName>
                                        </p:attrNameLst>
                                      </p:cBhvr>
                                      <p:tavLst>
                                        <p:tav tm="0">
                                          <p:val>
                                            <p:fltVal val="0"/>
                                          </p:val>
                                        </p:tav>
                                        <p:tav tm="100000">
                                          <p:val>
                                            <p:strVal val="#ppt_w"/>
                                          </p:val>
                                        </p:tav>
                                      </p:tavLst>
                                    </p:anim>
                                    <p:anim calcmode="lin" valueType="num">
                                      <p:cBhvr>
                                        <p:cTn id="17" dur="250" fill="hold"/>
                                        <p:tgtEl>
                                          <p:spTgt spid="10"/>
                                        </p:tgtEl>
                                        <p:attrNameLst>
                                          <p:attrName>ppt_h</p:attrName>
                                        </p:attrNameLst>
                                      </p:cBhvr>
                                      <p:tavLst>
                                        <p:tav tm="0">
                                          <p:val>
                                            <p:fltVal val="0"/>
                                          </p:val>
                                        </p:tav>
                                        <p:tav tm="100000">
                                          <p:val>
                                            <p:strVal val="#ppt_h"/>
                                          </p:val>
                                        </p:tav>
                                      </p:tavLst>
                                    </p:anim>
                                    <p:animEffect transition="in" filter="fade">
                                      <p:cBhvr>
                                        <p:cTn id="18" dur="250"/>
                                        <p:tgtEl>
                                          <p:spTgt spid="10"/>
                                        </p:tgtEl>
                                      </p:cBhvr>
                                    </p:animEffect>
                                  </p:childTnLst>
                                </p:cTn>
                              </p:par>
                              <p:par>
                                <p:cTn id="19" presetID="6" presetClass="emph" presetSubtype="0" decel="100000" fill="hold" grpId="1" nodeType="withEffect">
                                  <p:stCondLst>
                                    <p:cond delay="600"/>
                                  </p:stCondLst>
                                  <p:childTnLst>
                                    <p:animScale>
                                      <p:cBhvr>
                                        <p:cTn id="20" dur="250" fill="hold"/>
                                        <p:tgtEl>
                                          <p:spTgt spid="10"/>
                                        </p:tgtEl>
                                      </p:cBhvr>
                                      <p:by x="120000" y="120000"/>
                                    </p:animScale>
                                  </p:childTnLst>
                                </p:cTn>
                              </p:par>
                              <p:par>
                                <p:cTn id="21" presetID="6" presetClass="emph" presetSubtype="0" decel="100000" fill="hold" grpId="2" nodeType="withEffect">
                                  <p:stCondLst>
                                    <p:cond delay="800"/>
                                  </p:stCondLst>
                                  <p:childTnLst>
                                    <p:animScale>
                                      <p:cBhvr>
                                        <p:cTn id="22" dur="250" fill="hold"/>
                                        <p:tgtEl>
                                          <p:spTgt spid="10"/>
                                        </p:tgtEl>
                                      </p:cBhvr>
                                      <p:by x="83000" y="83000"/>
                                    </p:animScale>
                                  </p:childTnLst>
                                </p:cTn>
                              </p:par>
                              <p:par>
                                <p:cTn id="23" presetID="53" presetClass="entr" presetSubtype="16" fill="hold" grpId="0" nodeType="withEffect">
                                  <p:stCondLst>
                                    <p:cond delay="600"/>
                                  </p:stCondLst>
                                  <p:childTnLst>
                                    <p:set>
                                      <p:cBhvr>
                                        <p:cTn id="24" dur="1" fill="hold">
                                          <p:stCondLst>
                                            <p:cond delay="0"/>
                                          </p:stCondLst>
                                        </p:cTn>
                                        <p:tgtEl>
                                          <p:spTgt spid="11"/>
                                        </p:tgtEl>
                                        <p:attrNameLst>
                                          <p:attrName>style.visibility</p:attrName>
                                        </p:attrNameLst>
                                      </p:cBhvr>
                                      <p:to>
                                        <p:strVal val="visible"/>
                                      </p:to>
                                    </p:set>
                                    <p:anim calcmode="lin" valueType="num">
                                      <p:cBhvr>
                                        <p:cTn id="25" dur="250" fill="hold"/>
                                        <p:tgtEl>
                                          <p:spTgt spid="11"/>
                                        </p:tgtEl>
                                        <p:attrNameLst>
                                          <p:attrName>ppt_w</p:attrName>
                                        </p:attrNameLst>
                                      </p:cBhvr>
                                      <p:tavLst>
                                        <p:tav tm="0">
                                          <p:val>
                                            <p:fltVal val="0"/>
                                          </p:val>
                                        </p:tav>
                                        <p:tav tm="100000">
                                          <p:val>
                                            <p:strVal val="#ppt_w"/>
                                          </p:val>
                                        </p:tav>
                                      </p:tavLst>
                                    </p:anim>
                                    <p:anim calcmode="lin" valueType="num">
                                      <p:cBhvr>
                                        <p:cTn id="26" dur="250" fill="hold"/>
                                        <p:tgtEl>
                                          <p:spTgt spid="11"/>
                                        </p:tgtEl>
                                        <p:attrNameLst>
                                          <p:attrName>ppt_h</p:attrName>
                                        </p:attrNameLst>
                                      </p:cBhvr>
                                      <p:tavLst>
                                        <p:tav tm="0">
                                          <p:val>
                                            <p:fltVal val="0"/>
                                          </p:val>
                                        </p:tav>
                                        <p:tav tm="100000">
                                          <p:val>
                                            <p:strVal val="#ppt_h"/>
                                          </p:val>
                                        </p:tav>
                                      </p:tavLst>
                                    </p:anim>
                                    <p:animEffect transition="in" filter="fade">
                                      <p:cBhvr>
                                        <p:cTn id="27" dur="250"/>
                                        <p:tgtEl>
                                          <p:spTgt spid="11"/>
                                        </p:tgtEl>
                                      </p:cBhvr>
                                    </p:animEffect>
                                  </p:childTnLst>
                                </p:cTn>
                              </p:par>
                              <p:par>
                                <p:cTn id="28" presetID="6" presetClass="emph" presetSubtype="0" decel="100000" fill="hold" grpId="1" nodeType="withEffect">
                                  <p:stCondLst>
                                    <p:cond delay="800"/>
                                  </p:stCondLst>
                                  <p:childTnLst>
                                    <p:animScale>
                                      <p:cBhvr>
                                        <p:cTn id="29" dur="250" fill="hold"/>
                                        <p:tgtEl>
                                          <p:spTgt spid="11"/>
                                        </p:tgtEl>
                                      </p:cBhvr>
                                      <p:by x="120000" y="120000"/>
                                    </p:animScale>
                                  </p:childTnLst>
                                </p:cTn>
                              </p:par>
                              <p:par>
                                <p:cTn id="30" presetID="6" presetClass="emph" presetSubtype="0" decel="100000" fill="hold" grpId="2" nodeType="withEffect">
                                  <p:stCondLst>
                                    <p:cond delay="1000"/>
                                  </p:stCondLst>
                                  <p:childTnLst>
                                    <p:animScale>
                                      <p:cBhvr>
                                        <p:cTn id="31" dur="250" fill="hold"/>
                                        <p:tgtEl>
                                          <p:spTgt spid="11"/>
                                        </p:tgtEl>
                                      </p:cBhvr>
                                      <p:by x="83000" y="83000"/>
                                    </p:animScale>
                                  </p:childTnLst>
                                </p:cTn>
                              </p:par>
                            </p:childTnLst>
                          </p:cTn>
                        </p:par>
                        <p:par>
                          <p:cTn id="32" fill="hold">
                            <p:stCondLst>
                              <p:cond delay="1250"/>
                            </p:stCondLst>
                            <p:childTnLst>
                              <p:par>
                                <p:cTn id="33" presetID="42" presetClass="entr" presetSubtype="0"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1000"/>
                                        <p:tgtEl>
                                          <p:spTgt spid="12"/>
                                        </p:tgtEl>
                                      </p:cBhvr>
                                    </p:animEffect>
                                    <p:anim calcmode="lin" valueType="num">
                                      <p:cBhvr>
                                        <p:cTn id="36" dur="1000" fill="hold"/>
                                        <p:tgtEl>
                                          <p:spTgt spid="12"/>
                                        </p:tgtEl>
                                        <p:attrNameLst>
                                          <p:attrName>ppt_x</p:attrName>
                                        </p:attrNameLst>
                                      </p:cBhvr>
                                      <p:tavLst>
                                        <p:tav tm="0">
                                          <p:val>
                                            <p:strVal val="#ppt_x"/>
                                          </p:val>
                                        </p:tav>
                                        <p:tav tm="100000">
                                          <p:val>
                                            <p:strVal val="#ppt_x"/>
                                          </p:val>
                                        </p:tav>
                                      </p:tavLst>
                                    </p:anim>
                                    <p:anim calcmode="lin" valueType="num">
                                      <p:cBhvr>
                                        <p:cTn id="37" dur="1000" fill="hold"/>
                                        <p:tgtEl>
                                          <p:spTgt spid="12"/>
                                        </p:tgtEl>
                                        <p:attrNameLst>
                                          <p:attrName>ppt_y</p:attrName>
                                        </p:attrNameLst>
                                      </p:cBhvr>
                                      <p:tavLst>
                                        <p:tav tm="0">
                                          <p:val>
                                            <p:strVal val="#ppt_y+.1"/>
                                          </p:val>
                                        </p:tav>
                                        <p:tav tm="100000">
                                          <p:val>
                                            <p:strVal val="#ppt_y"/>
                                          </p:val>
                                        </p:tav>
                                      </p:tavLst>
                                    </p:anim>
                                  </p:childTnLst>
                                </p:cTn>
                              </p:par>
                            </p:childTnLst>
                          </p:cTn>
                        </p:par>
                        <p:par>
                          <p:cTn id="38" fill="hold">
                            <p:stCondLst>
                              <p:cond delay="2250"/>
                            </p:stCondLst>
                            <p:childTnLst>
                              <p:par>
                                <p:cTn id="39" presetID="42" presetClass="entr" presetSubtype="0"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1000"/>
                                        <p:tgtEl>
                                          <p:spTgt spid="13"/>
                                        </p:tgtEl>
                                      </p:cBhvr>
                                    </p:animEffect>
                                    <p:anim calcmode="lin" valueType="num">
                                      <p:cBhvr>
                                        <p:cTn id="42" dur="1000" fill="hold"/>
                                        <p:tgtEl>
                                          <p:spTgt spid="13"/>
                                        </p:tgtEl>
                                        <p:attrNameLst>
                                          <p:attrName>ppt_x</p:attrName>
                                        </p:attrNameLst>
                                      </p:cBhvr>
                                      <p:tavLst>
                                        <p:tav tm="0">
                                          <p:val>
                                            <p:strVal val="#ppt_x"/>
                                          </p:val>
                                        </p:tav>
                                        <p:tav tm="100000">
                                          <p:val>
                                            <p:strVal val="#ppt_x"/>
                                          </p:val>
                                        </p:tav>
                                      </p:tavLst>
                                    </p:anim>
                                    <p:anim calcmode="lin" valueType="num">
                                      <p:cBhvr>
                                        <p:cTn id="43" dur="1000" fill="hold"/>
                                        <p:tgtEl>
                                          <p:spTgt spid="13"/>
                                        </p:tgtEl>
                                        <p:attrNameLst>
                                          <p:attrName>ppt_y</p:attrName>
                                        </p:attrNameLst>
                                      </p:cBhvr>
                                      <p:tavLst>
                                        <p:tav tm="0">
                                          <p:val>
                                            <p:strVal val="#ppt_y+.1"/>
                                          </p:val>
                                        </p:tav>
                                        <p:tav tm="100000">
                                          <p:val>
                                            <p:strVal val="#ppt_y"/>
                                          </p:val>
                                        </p:tav>
                                      </p:tavLst>
                                    </p:anim>
                                  </p:childTnLst>
                                </p:cTn>
                              </p:par>
                              <p:par>
                                <p:cTn id="44" presetID="47" presetClass="entr" presetSubtype="0" fill="hold" nodeType="with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1000"/>
                                        <p:tgtEl>
                                          <p:spTgt spid="15"/>
                                        </p:tgtEl>
                                      </p:cBhvr>
                                    </p:animEffect>
                                    <p:anim calcmode="lin" valueType="num">
                                      <p:cBhvr>
                                        <p:cTn id="47" dur="1000" fill="hold"/>
                                        <p:tgtEl>
                                          <p:spTgt spid="15"/>
                                        </p:tgtEl>
                                        <p:attrNameLst>
                                          <p:attrName>ppt_x</p:attrName>
                                        </p:attrNameLst>
                                      </p:cBhvr>
                                      <p:tavLst>
                                        <p:tav tm="0">
                                          <p:val>
                                            <p:strVal val="#ppt_x"/>
                                          </p:val>
                                        </p:tav>
                                        <p:tav tm="100000">
                                          <p:val>
                                            <p:strVal val="#ppt_x"/>
                                          </p:val>
                                        </p:tav>
                                      </p:tavLst>
                                    </p:anim>
                                    <p:anim calcmode="lin" valueType="num">
                                      <p:cBhvr>
                                        <p:cTn id="48"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9" grpId="1" bldLvl="0" animBg="1"/>
      <p:bldP spid="9" grpId="2" bldLvl="0" animBg="1"/>
      <p:bldP spid="10" grpId="0" bldLvl="0" animBg="1"/>
      <p:bldP spid="10" grpId="1" bldLvl="0" animBg="1"/>
      <p:bldP spid="10" grpId="2" bldLvl="0" animBg="1"/>
      <p:bldP spid="11" grpId="0" bldLvl="0" animBg="1"/>
      <p:bldP spid="11" grpId="1" bldLvl="0" animBg="1"/>
      <p:bldP spid="11" grpId="2" bldLvl="0" animBg="1"/>
      <p:bldP spid="12" grpId="0"/>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a:extLst>
              <a:ext uri="{FF2B5EF4-FFF2-40B4-BE49-F238E27FC236}">
                <a16:creationId xmlns:a16="http://schemas.microsoft.com/office/drawing/2014/main" id="{93EF99B0-6378-4614-9E82-F64044882251}"/>
              </a:ext>
            </a:extLst>
          </p:cNvPr>
          <p:cNvSpPr/>
          <p:nvPr/>
        </p:nvSpPr>
        <p:spPr>
          <a:xfrm>
            <a:off x="1605287" y="131021"/>
            <a:ext cx="7007046" cy="523220"/>
          </a:xfrm>
          <a:prstGeom prst="rect">
            <a:avLst/>
          </a:prstGeom>
        </p:spPr>
        <p:txBody>
          <a:bodyPr wrap="none">
            <a:spAutoFit/>
          </a:bodyPr>
          <a:lstStyle/>
          <a:p>
            <a:r>
              <a:rPr lang="zh-CN" altLang="en-US" sz="2800" b="1" dirty="0">
                <a:solidFill>
                  <a:srgbClr val="FFC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一、加强政治理论学习，提高自身政治素质</a:t>
            </a:r>
            <a:endParaRPr lang="zh-CN" altLang="en-US" sz="2800" b="1" dirty="0">
              <a:solidFill>
                <a:srgbClr val="FFC000"/>
              </a:solidFill>
              <a:effectLst>
                <a:outerShdw blurRad="38100" dist="38100" dir="2700000" algn="tl">
                  <a:srgbClr val="000000">
                    <a:alpha val="43137"/>
                  </a:srgbClr>
                </a:outerShdw>
              </a:effectLst>
            </a:endParaRPr>
          </a:p>
        </p:txBody>
      </p:sp>
      <p:sp>
        <p:nvSpPr>
          <p:cNvPr id="3" name="矩形: 圆角 2">
            <a:extLst>
              <a:ext uri="{FF2B5EF4-FFF2-40B4-BE49-F238E27FC236}">
                <a16:creationId xmlns:a16="http://schemas.microsoft.com/office/drawing/2014/main" id="{0F31C2E7-FF7D-41C9-BA09-4B3394CB082F}"/>
              </a:ext>
            </a:extLst>
          </p:cNvPr>
          <p:cNvSpPr/>
          <p:nvPr/>
        </p:nvSpPr>
        <p:spPr>
          <a:xfrm>
            <a:off x="5203370" y="1661887"/>
            <a:ext cx="6262915" cy="3330926"/>
          </a:xfrm>
          <a:prstGeom prst="roundRect">
            <a:avLst>
              <a:gd name="adj" fmla="val 7407"/>
            </a:avLst>
          </a:prstGeom>
          <a:noFill/>
          <a:ln w="127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4" name="矩形 3">
            <a:extLst>
              <a:ext uri="{FF2B5EF4-FFF2-40B4-BE49-F238E27FC236}">
                <a16:creationId xmlns:a16="http://schemas.microsoft.com/office/drawing/2014/main" id="{1CBF0418-6653-4DC1-B694-361C99FD17C8}"/>
              </a:ext>
            </a:extLst>
          </p:cNvPr>
          <p:cNvSpPr/>
          <p:nvPr/>
        </p:nvSpPr>
        <p:spPr>
          <a:xfrm>
            <a:off x="5420342" y="1769487"/>
            <a:ext cx="5828969" cy="3115725"/>
          </a:xfrm>
          <a:prstGeom prst="rect">
            <a:avLst/>
          </a:prstGeom>
        </p:spPr>
        <p:txBody>
          <a:bodyPr wrap="square">
            <a:spAutoFit/>
          </a:bodyPr>
          <a:lstStyle/>
          <a:p>
            <a:pPr lvl="0">
              <a:lnSpc>
                <a:spcPct val="110000"/>
              </a:lnSpc>
              <a:defRPr/>
            </a:pPr>
            <a:r>
              <a:rPr lang="zh-CN" altLang="en-US" sz="2000" dirty="0">
                <a:solidFill>
                  <a:prstClr val="black">
                    <a:lumMod val="95000"/>
                    <a:lumOff val="5000"/>
                  </a:prstClr>
                </a:solidFill>
                <a:latin typeface="微软雅黑" panose="020B0503020204020204" charset="-122"/>
                <a:ea typeface="微软雅黑" panose="020B0503020204020204" charset="-122"/>
              </a:rPr>
              <a:t>认真组织开展“两学一做”专题学习教育，围绕习近平总书记系列重要讲话精神、《党章》和党规党纪、党的十八届六中全会、省市党代会等内容，通过记学习笔记、撰写心得体会和学习文章等强化学习。积极探索推进学习型党组织建设的新方式、新途径，如参加集体学习研讨、专题报告、专题培训等活动，做到集中学习与个人自学相结合、专家讲座与同事相互探讨相结合，不断更新理念，优化知识结构，提升办公室整体素质。</a:t>
            </a:r>
          </a:p>
        </p:txBody>
      </p:sp>
      <p:sp>
        <p:nvSpPr>
          <p:cNvPr id="5" name="矩形: 圆角 4">
            <a:extLst>
              <a:ext uri="{FF2B5EF4-FFF2-40B4-BE49-F238E27FC236}">
                <a16:creationId xmlns:a16="http://schemas.microsoft.com/office/drawing/2014/main" id="{B3A9481C-2803-496D-AD35-DAE72130E64E}"/>
              </a:ext>
            </a:extLst>
          </p:cNvPr>
          <p:cNvSpPr/>
          <p:nvPr/>
        </p:nvSpPr>
        <p:spPr>
          <a:xfrm>
            <a:off x="869770" y="1661887"/>
            <a:ext cx="4013201" cy="3330926"/>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lvl="0" algn="ctr">
              <a:defRPr/>
            </a:pPr>
            <a:r>
              <a:rPr lang="zh-CN" altLang="en-US" sz="3200" b="1" dirty="0">
                <a:solidFill>
                  <a:srgbClr val="FFFCE1"/>
                </a:solidFill>
                <a:latin typeface="微软雅黑" panose="020B0503020204020204" charset="-122"/>
                <a:ea typeface="微软雅黑" panose="020B0503020204020204" charset="-122"/>
              </a:rPr>
              <a:t>加强政治理论学习</a:t>
            </a:r>
            <a:endParaRPr lang="en-US" altLang="zh-CN" sz="3200" b="1" dirty="0">
              <a:solidFill>
                <a:srgbClr val="FFFCE1"/>
              </a:solidFill>
              <a:latin typeface="微软雅黑" panose="020B0503020204020204" charset="-122"/>
              <a:ea typeface="微软雅黑" panose="020B0503020204020204" charset="-122"/>
            </a:endParaRPr>
          </a:p>
          <a:p>
            <a:pPr lvl="0" algn="ctr">
              <a:defRPr/>
            </a:pPr>
            <a:r>
              <a:rPr lang="zh-CN" altLang="en-US" sz="3200" b="1" dirty="0">
                <a:solidFill>
                  <a:srgbClr val="FFFCE1"/>
                </a:solidFill>
                <a:latin typeface="微软雅黑" panose="020B0503020204020204" charset="-122"/>
                <a:ea typeface="微软雅黑" panose="020B0503020204020204" charset="-122"/>
              </a:rPr>
              <a:t>提高自身政治素质</a:t>
            </a:r>
          </a:p>
        </p:txBody>
      </p:sp>
    </p:spTree>
    <p:extLst>
      <p:ext uri="{BB962C8B-B14F-4D97-AF65-F5344CB8AC3E}">
        <p14:creationId xmlns:p14="http://schemas.microsoft.com/office/powerpoint/2010/main" val="2092706472"/>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125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10" presetClass="entr" presetSubtype="0" fill="hold" grpId="0" nodeType="withEffect">
                                  <p:stCondLst>
                                    <p:cond delay="15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22" presetClass="entr" presetSubtype="1" fill="hold" grpId="0" nodeType="withEffect">
                                  <p:stCondLst>
                                    <p:cond delay="200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p:bldP spid="5"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a:extLst>
              <a:ext uri="{FF2B5EF4-FFF2-40B4-BE49-F238E27FC236}">
                <a16:creationId xmlns:a16="http://schemas.microsoft.com/office/drawing/2014/main" id="{93EF99B0-6378-4614-9E82-F64044882251}"/>
              </a:ext>
            </a:extLst>
          </p:cNvPr>
          <p:cNvSpPr/>
          <p:nvPr/>
        </p:nvSpPr>
        <p:spPr>
          <a:xfrm>
            <a:off x="1605287" y="131021"/>
            <a:ext cx="7007046" cy="523220"/>
          </a:xfrm>
          <a:prstGeom prst="rect">
            <a:avLst/>
          </a:prstGeom>
        </p:spPr>
        <p:txBody>
          <a:bodyPr wrap="none">
            <a:spAutoFit/>
          </a:bodyPr>
          <a:lstStyle/>
          <a:p>
            <a:r>
              <a:rPr lang="zh-CN" altLang="en-US" sz="2800" b="1" dirty="0">
                <a:solidFill>
                  <a:srgbClr val="FFC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二、注重廉洁从政教育，筑牢思想道德防线</a:t>
            </a:r>
            <a:endParaRPr lang="zh-CN" altLang="en-US" sz="2800" b="1" dirty="0">
              <a:solidFill>
                <a:srgbClr val="FFC000"/>
              </a:solidFill>
              <a:effectLst>
                <a:outerShdw blurRad="38100" dist="38100" dir="2700000" algn="tl">
                  <a:srgbClr val="000000">
                    <a:alpha val="43137"/>
                  </a:srgbClr>
                </a:outerShdw>
              </a:effectLst>
            </a:endParaRPr>
          </a:p>
        </p:txBody>
      </p:sp>
      <p:sp>
        <p:nvSpPr>
          <p:cNvPr id="7" name="矩形: 圆角 6">
            <a:extLst>
              <a:ext uri="{FF2B5EF4-FFF2-40B4-BE49-F238E27FC236}">
                <a16:creationId xmlns:a16="http://schemas.microsoft.com/office/drawing/2014/main" id="{A4058B4E-FA77-402E-BA0F-AB4F09F63803}"/>
              </a:ext>
            </a:extLst>
          </p:cNvPr>
          <p:cNvSpPr/>
          <p:nvPr/>
        </p:nvSpPr>
        <p:spPr>
          <a:xfrm>
            <a:off x="478970" y="2075645"/>
            <a:ext cx="6262915" cy="2706711"/>
          </a:xfrm>
          <a:prstGeom prst="roundRect">
            <a:avLst>
              <a:gd name="adj" fmla="val 7407"/>
            </a:avLst>
          </a:prstGeom>
          <a:noFill/>
          <a:ln w="127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8" name="矩形 7">
            <a:extLst>
              <a:ext uri="{FF2B5EF4-FFF2-40B4-BE49-F238E27FC236}">
                <a16:creationId xmlns:a16="http://schemas.microsoft.com/office/drawing/2014/main" id="{F6865AD5-9046-4D81-84B0-352A082EBB50}"/>
              </a:ext>
            </a:extLst>
          </p:cNvPr>
          <p:cNvSpPr/>
          <p:nvPr/>
        </p:nvSpPr>
        <p:spPr>
          <a:xfrm>
            <a:off x="640245" y="2135990"/>
            <a:ext cx="5828969" cy="2646365"/>
          </a:xfrm>
          <a:prstGeom prst="rect">
            <a:avLst/>
          </a:prstGeom>
        </p:spPr>
        <p:txBody>
          <a:bodyPr wrap="square">
            <a:spAutoFit/>
          </a:bodyPr>
          <a:lstStyle/>
          <a:p>
            <a:pPr lvl="0">
              <a:lnSpc>
                <a:spcPct val="120000"/>
              </a:lnSpc>
              <a:defRPr/>
            </a:pPr>
            <a:r>
              <a:rPr lang="zh-CN" altLang="en-US" sz="2000" dirty="0">
                <a:solidFill>
                  <a:prstClr val="black">
                    <a:lumMod val="95000"/>
                    <a:lumOff val="5000"/>
                  </a:prstClr>
                </a:solidFill>
                <a:latin typeface="微软雅黑" panose="020B0503020204020204" charset="-122"/>
                <a:ea typeface="微软雅黑" panose="020B0503020204020204" charset="-122"/>
              </a:rPr>
              <a:t>坚持把学习党风廉政建设有关规定作为日常工作的重要内容，认真学习《中国共产党廉洁自律准则》、《中国共产党问责条例》、《关于新形势下党内政治生活的若干准则》、《中国共产党党内监督条例》以及中央八项规定、省委若干意见、市委机关作风“十不准”规定等一系列规定和要求，做到经常学、反复学，以身作则、严格要求。</a:t>
            </a:r>
          </a:p>
        </p:txBody>
      </p:sp>
      <p:sp>
        <p:nvSpPr>
          <p:cNvPr id="9" name="矩形: 圆角 8">
            <a:extLst>
              <a:ext uri="{FF2B5EF4-FFF2-40B4-BE49-F238E27FC236}">
                <a16:creationId xmlns:a16="http://schemas.microsoft.com/office/drawing/2014/main" id="{32203332-BA28-4ACB-AEA2-8CD365D85C50}"/>
              </a:ext>
            </a:extLst>
          </p:cNvPr>
          <p:cNvSpPr/>
          <p:nvPr/>
        </p:nvSpPr>
        <p:spPr>
          <a:xfrm>
            <a:off x="7074627" y="2075644"/>
            <a:ext cx="4013201" cy="2706711"/>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lvl="0" algn="ctr">
              <a:defRPr/>
            </a:pPr>
            <a:r>
              <a:rPr lang="zh-CN" altLang="en-US" sz="3200" b="1" dirty="0">
                <a:solidFill>
                  <a:srgbClr val="FFFCE1"/>
                </a:solidFill>
                <a:latin typeface="微软雅黑" panose="020B0503020204020204" charset="-122"/>
                <a:ea typeface="微软雅黑" panose="020B0503020204020204" charset="-122"/>
              </a:rPr>
              <a:t>注重廉洁从政教育筑牢思想道德防线</a:t>
            </a:r>
            <a:endParaRPr kumimoji="0" lang="zh-CN" altLang="en-US" sz="3200" b="1" i="0" u="none" strike="noStrike" kern="1200" cap="none" spc="0" normalizeH="0" baseline="0" noProof="0" dirty="0">
              <a:ln>
                <a:noFill/>
              </a:ln>
              <a:solidFill>
                <a:srgbClr val="FFFCE1"/>
              </a:solidFill>
              <a:effectLst/>
              <a:uLnTx/>
              <a:uFillTx/>
              <a:latin typeface="微软雅黑" panose="020B0503020204020204" charset="-122"/>
              <a:ea typeface="微软雅黑" panose="020B0503020204020204" charset="-122"/>
              <a:cs typeface="+mn-cs"/>
            </a:endParaRPr>
          </a:p>
        </p:txBody>
      </p:sp>
    </p:spTree>
    <p:extLst>
      <p:ext uri="{BB962C8B-B14F-4D97-AF65-F5344CB8AC3E}">
        <p14:creationId xmlns:p14="http://schemas.microsoft.com/office/powerpoint/2010/main" val="2504789676"/>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125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par>
                                <p:cTn id="8" presetID="10" presetClass="entr" presetSubtype="0" fill="hold" grpId="0" nodeType="withEffect">
                                  <p:stCondLst>
                                    <p:cond delay="150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22" presetClass="entr" presetSubtype="1" fill="hold" grpId="0" nodeType="withEffect">
                                  <p:stCondLst>
                                    <p:cond delay="2000"/>
                                  </p:stCondLst>
                                  <p:childTnLst>
                                    <p:set>
                                      <p:cBhvr>
                                        <p:cTn id="12" dur="1" fill="hold">
                                          <p:stCondLst>
                                            <p:cond delay="0"/>
                                          </p:stCondLst>
                                        </p:cTn>
                                        <p:tgtEl>
                                          <p:spTgt spid="8"/>
                                        </p:tgtEl>
                                        <p:attrNameLst>
                                          <p:attrName>style.visibility</p:attrName>
                                        </p:attrNameLst>
                                      </p:cBhvr>
                                      <p:to>
                                        <p:strVal val="visible"/>
                                      </p:to>
                                    </p:set>
                                    <p:animEffect transition="in" filter="wipe(up)">
                                      <p:cBhvr>
                                        <p:cTn id="13"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p:bldP spid="9"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a:extLst>
              <a:ext uri="{FF2B5EF4-FFF2-40B4-BE49-F238E27FC236}">
                <a16:creationId xmlns:a16="http://schemas.microsoft.com/office/drawing/2014/main" id="{93EF99B0-6378-4614-9E82-F64044882251}"/>
              </a:ext>
            </a:extLst>
          </p:cNvPr>
          <p:cNvSpPr/>
          <p:nvPr/>
        </p:nvSpPr>
        <p:spPr>
          <a:xfrm>
            <a:off x="1605287" y="131021"/>
            <a:ext cx="7007046" cy="523220"/>
          </a:xfrm>
          <a:prstGeom prst="rect">
            <a:avLst/>
          </a:prstGeom>
        </p:spPr>
        <p:txBody>
          <a:bodyPr wrap="none">
            <a:spAutoFit/>
          </a:bodyPr>
          <a:lstStyle/>
          <a:p>
            <a:r>
              <a:rPr lang="zh-CN" altLang="en-US" sz="2800" b="1" dirty="0">
                <a:solidFill>
                  <a:srgbClr val="FFC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三、强化业务知识学习，提升驾驭工作能力</a:t>
            </a:r>
            <a:endParaRPr lang="zh-CN" altLang="en-US" sz="2800" b="1" dirty="0">
              <a:solidFill>
                <a:srgbClr val="FFC000"/>
              </a:solidFill>
              <a:effectLst>
                <a:outerShdw blurRad="38100" dist="38100" dir="2700000" algn="tl">
                  <a:srgbClr val="000000">
                    <a:alpha val="43137"/>
                  </a:srgbClr>
                </a:outerShdw>
              </a:effectLst>
            </a:endParaRPr>
          </a:p>
        </p:txBody>
      </p:sp>
      <p:sp>
        <p:nvSpPr>
          <p:cNvPr id="3" name="矩形: 圆角 2">
            <a:extLst>
              <a:ext uri="{FF2B5EF4-FFF2-40B4-BE49-F238E27FC236}">
                <a16:creationId xmlns:a16="http://schemas.microsoft.com/office/drawing/2014/main" id="{0F31C2E7-FF7D-41C9-BA09-4B3394CB082F}"/>
              </a:ext>
            </a:extLst>
          </p:cNvPr>
          <p:cNvSpPr/>
          <p:nvPr/>
        </p:nvSpPr>
        <p:spPr>
          <a:xfrm>
            <a:off x="5174341" y="2075644"/>
            <a:ext cx="6262915" cy="2706711"/>
          </a:xfrm>
          <a:prstGeom prst="roundRect">
            <a:avLst>
              <a:gd name="adj" fmla="val 7407"/>
            </a:avLst>
          </a:prstGeom>
          <a:noFill/>
          <a:ln w="127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4" name="矩形 3">
            <a:extLst>
              <a:ext uri="{FF2B5EF4-FFF2-40B4-BE49-F238E27FC236}">
                <a16:creationId xmlns:a16="http://schemas.microsoft.com/office/drawing/2014/main" id="{1CBF0418-6653-4DC1-B694-361C99FD17C8}"/>
              </a:ext>
            </a:extLst>
          </p:cNvPr>
          <p:cNvSpPr/>
          <p:nvPr/>
        </p:nvSpPr>
        <p:spPr>
          <a:xfrm>
            <a:off x="5357387" y="2198149"/>
            <a:ext cx="5828969" cy="2461700"/>
          </a:xfrm>
          <a:prstGeom prst="rect">
            <a:avLst/>
          </a:prstGeom>
        </p:spPr>
        <p:txBody>
          <a:bodyPr wrap="square">
            <a:spAutoFit/>
          </a:bodyPr>
          <a:lstStyle/>
          <a:p>
            <a:pPr marL="0" marR="0" lvl="0" indent="0" algn="just" defTabSz="914400" rtl="0" eaLnBrk="1" fontAlgn="auto" latinLnBrk="0" hangingPunct="1">
              <a:lnSpc>
                <a:spcPct val="2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95000"/>
                    <a:lumOff val="5000"/>
                  </a:prstClr>
                </a:solidFill>
                <a:effectLst/>
                <a:uLnTx/>
                <a:uFillTx/>
                <a:latin typeface="微软雅黑" panose="020B0503020204020204" charset="-122"/>
                <a:ea typeface="微软雅黑" panose="020B0503020204020204" charset="-122"/>
                <a:cs typeface="+mn-cs"/>
              </a:rPr>
              <a:t>通过市委办公室集中学习与科室分散学习相结合的形式，强化业务交流，以新知识、新理论为指导，提升办文、办会能力，搞好协调服务，抓好督查落实，强化保障水平。</a:t>
            </a:r>
          </a:p>
        </p:txBody>
      </p:sp>
      <p:sp>
        <p:nvSpPr>
          <p:cNvPr id="5" name="矩形: 圆角 4">
            <a:extLst>
              <a:ext uri="{FF2B5EF4-FFF2-40B4-BE49-F238E27FC236}">
                <a16:creationId xmlns:a16="http://schemas.microsoft.com/office/drawing/2014/main" id="{B3A9481C-2803-496D-AD35-DAE72130E64E}"/>
              </a:ext>
            </a:extLst>
          </p:cNvPr>
          <p:cNvSpPr/>
          <p:nvPr/>
        </p:nvSpPr>
        <p:spPr>
          <a:xfrm>
            <a:off x="840741" y="2075644"/>
            <a:ext cx="4013201" cy="2706711"/>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FFFCE1"/>
                </a:solidFill>
                <a:effectLst/>
                <a:uLnTx/>
                <a:uFillTx/>
                <a:latin typeface="微软雅黑" panose="020B0503020204020204" charset="-122"/>
                <a:ea typeface="微软雅黑" panose="020B0503020204020204" charset="-122"/>
                <a:cs typeface="+mn-cs"/>
              </a:rPr>
              <a:t>强化业务知识学习</a:t>
            </a:r>
            <a:endParaRPr kumimoji="0" lang="en-US" altLang="zh-CN" sz="3200" b="1" i="0" u="none" strike="noStrike" kern="1200" cap="none" spc="0" normalizeH="0" baseline="0" noProof="0" dirty="0">
              <a:ln>
                <a:noFill/>
              </a:ln>
              <a:solidFill>
                <a:srgbClr val="FFFCE1"/>
              </a:solidFill>
              <a:effectLst/>
              <a:uLnTx/>
              <a:uFillTx/>
              <a:latin typeface="微软雅黑" panose="020B0503020204020204" charset="-122"/>
              <a:ea typeface="微软雅黑" panose="020B050302020402020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FFFCE1"/>
                </a:solidFill>
                <a:effectLst/>
                <a:uLnTx/>
                <a:uFillTx/>
                <a:latin typeface="微软雅黑" panose="020B0503020204020204" charset="-122"/>
                <a:ea typeface="微软雅黑" panose="020B0503020204020204" charset="-122"/>
                <a:cs typeface="+mn-cs"/>
              </a:rPr>
              <a:t>提升驾驭工作能力</a:t>
            </a:r>
          </a:p>
        </p:txBody>
      </p:sp>
    </p:spTree>
    <p:extLst>
      <p:ext uri="{BB962C8B-B14F-4D97-AF65-F5344CB8AC3E}">
        <p14:creationId xmlns:p14="http://schemas.microsoft.com/office/powerpoint/2010/main" val="3524172069"/>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125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10" presetClass="entr" presetSubtype="0" fill="hold" grpId="0" nodeType="withEffect">
                                  <p:stCondLst>
                                    <p:cond delay="15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22" presetClass="entr" presetSubtype="1" fill="hold" grpId="0" nodeType="withEffect">
                                  <p:stCondLst>
                                    <p:cond delay="200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p:bldP spid="5"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5">
            <a:extLst>
              <a:ext uri="{FF2B5EF4-FFF2-40B4-BE49-F238E27FC236}">
                <a16:creationId xmlns:a16="http://schemas.microsoft.com/office/drawing/2014/main" id="{D01D3CA5-BC8E-4915-8525-C1FA1711C85D}"/>
              </a:ext>
            </a:extLst>
          </p:cNvPr>
          <p:cNvSpPr/>
          <p:nvPr/>
        </p:nvSpPr>
        <p:spPr bwMode="auto">
          <a:xfrm>
            <a:off x="1122741" y="1298467"/>
            <a:ext cx="2855851" cy="3202129"/>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noFill/>
          <a:ln w="12700">
            <a:solidFill>
              <a:srgbClr val="C00000"/>
            </a:solid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0" name="Freeform 5">
            <a:extLst>
              <a:ext uri="{FF2B5EF4-FFF2-40B4-BE49-F238E27FC236}">
                <a16:creationId xmlns:a16="http://schemas.microsoft.com/office/drawing/2014/main" id="{9712EABA-B3B2-4037-889C-809B5EE8FB00}"/>
              </a:ext>
            </a:extLst>
          </p:cNvPr>
          <p:cNvSpPr/>
          <p:nvPr/>
        </p:nvSpPr>
        <p:spPr bwMode="auto">
          <a:xfrm>
            <a:off x="1352776" y="1556393"/>
            <a:ext cx="2395783" cy="2686277"/>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solidFill>
            <a:srgbClr val="FF0000"/>
          </a:solidFill>
          <a:ln w="28575">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矩形 10">
            <a:extLst>
              <a:ext uri="{FF2B5EF4-FFF2-40B4-BE49-F238E27FC236}">
                <a16:creationId xmlns:a16="http://schemas.microsoft.com/office/drawing/2014/main" id="{B0781A2E-AEE9-4732-808B-CEC486F5D1D1}"/>
              </a:ext>
            </a:extLst>
          </p:cNvPr>
          <p:cNvSpPr/>
          <p:nvPr/>
        </p:nvSpPr>
        <p:spPr>
          <a:xfrm>
            <a:off x="1571088" y="2271385"/>
            <a:ext cx="1959159" cy="1106805"/>
          </a:xfrm>
          <a:prstGeom prst="rect">
            <a:avLst/>
          </a:prstGeom>
          <a:noFill/>
          <a:effectLst/>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6600" b="1" i="0" u="none" strike="noStrike" kern="1200" cap="none" spc="0" normalizeH="0" baseline="0" noProof="0" dirty="0">
                <a:ln>
                  <a:noFill/>
                </a:ln>
                <a:solidFill>
                  <a:prstClr val="white"/>
                </a:solidFill>
                <a:effectLst>
                  <a:outerShdw blurRad="152400" dist="152400" dir="2700000" algn="tl" rotWithShape="0">
                    <a:prstClr val="black">
                      <a:alpha val="60000"/>
                    </a:prstClr>
                  </a:outerShdw>
                </a:effectLst>
                <a:uLnTx/>
                <a:uFillTx/>
                <a:latin typeface="微软雅黑" panose="020B0503020204020204" charset="-122"/>
                <a:ea typeface="微软雅黑" panose="020B0503020204020204" charset="-122"/>
                <a:cs typeface="+mn-cs"/>
              </a:rPr>
              <a:t>目录</a:t>
            </a:r>
          </a:p>
        </p:txBody>
      </p:sp>
      <p:sp>
        <p:nvSpPr>
          <p:cNvPr id="12" name="标题 4">
            <a:extLst>
              <a:ext uri="{FF2B5EF4-FFF2-40B4-BE49-F238E27FC236}">
                <a16:creationId xmlns:a16="http://schemas.microsoft.com/office/drawing/2014/main" id="{2B8570AD-585E-4CE8-A5B7-DEF8056553EE}"/>
              </a:ext>
            </a:extLst>
          </p:cNvPr>
          <p:cNvSpPr txBox="1"/>
          <p:nvPr/>
        </p:nvSpPr>
        <p:spPr>
          <a:xfrm>
            <a:off x="4138847" y="2692037"/>
            <a:ext cx="7554684" cy="1139190"/>
          </a:xfrm>
          <a:prstGeom prst="rect">
            <a:avLst/>
          </a:prstGeom>
        </p:spPr>
        <p:txBody>
          <a:bodyPr vert="horz" lIns="121873" tIns="60936" rIns="121873" bIns="60936"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0" algn="l" defTabSz="1218565" fontAlgn="base">
              <a:spcAft>
                <a:spcPct val="0"/>
              </a:spcAft>
              <a:defRPr/>
            </a:pPr>
            <a:r>
              <a:rPr lang="zh-CN" altLang="en-US" b="1" kern="300" dirty="0">
                <a:solidFill>
                  <a:srgbClr val="FF0000"/>
                </a:solidFill>
                <a:effectLst>
                  <a:reflection blurRad="6350" stA="55000" endA="300" endPos="45500" dir="5400000" sy="-100000" algn="bl" rotWithShape="0"/>
                </a:effectLst>
                <a:latin typeface="微软雅黑" panose="020B0503020204020204" charset="-122"/>
                <a:ea typeface="微软雅黑" panose="020B0503020204020204" charset="-122"/>
                <a:cs typeface="明兰_UI_TC" pitchFamily="2" charset="-122"/>
              </a:rPr>
              <a:t>持续抓好载体</a:t>
            </a:r>
            <a:endParaRPr lang="en-US" altLang="zh-CN" b="1" kern="300" dirty="0">
              <a:solidFill>
                <a:srgbClr val="FF0000"/>
              </a:solidFill>
              <a:effectLst>
                <a:reflection blurRad="6350" stA="55000" endA="300" endPos="45500" dir="5400000" sy="-100000" algn="bl" rotWithShape="0"/>
              </a:effectLst>
              <a:latin typeface="微软雅黑" panose="020B0503020204020204" charset="-122"/>
              <a:ea typeface="微软雅黑" panose="020B0503020204020204" charset="-122"/>
              <a:cs typeface="明兰_UI_TC" pitchFamily="2" charset="-122"/>
            </a:endParaRPr>
          </a:p>
          <a:p>
            <a:pPr lvl="0" algn="l" defTabSz="1218565" fontAlgn="base">
              <a:spcAft>
                <a:spcPct val="0"/>
              </a:spcAft>
              <a:defRPr/>
            </a:pPr>
            <a:r>
              <a:rPr lang="zh-CN" altLang="en-US" b="1" kern="300" dirty="0">
                <a:solidFill>
                  <a:srgbClr val="FF0000"/>
                </a:solidFill>
                <a:effectLst>
                  <a:reflection blurRad="6350" stA="55000" endA="300" endPos="45500" dir="5400000" sy="-100000" algn="bl" rotWithShape="0"/>
                </a:effectLst>
                <a:latin typeface="微软雅黑" panose="020B0503020204020204" charset="-122"/>
                <a:ea typeface="微软雅黑" panose="020B0503020204020204" charset="-122"/>
                <a:cs typeface="明兰_UI_TC" pitchFamily="2" charset="-122"/>
              </a:rPr>
              <a:t>着力夯实基层党建工作 </a:t>
            </a:r>
          </a:p>
        </p:txBody>
      </p:sp>
      <p:sp>
        <p:nvSpPr>
          <p:cNvPr id="13" name="标题 4">
            <a:extLst>
              <a:ext uri="{FF2B5EF4-FFF2-40B4-BE49-F238E27FC236}">
                <a16:creationId xmlns:a16="http://schemas.microsoft.com/office/drawing/2014/main" id="{1D1E8AAB-5DA5-4817-ABEC-746EE9226D4D}"/>
              </a:ext>
            </a:extLst>
          </p:cNvPr>
          <p:cNvSpPr txBox="1"/>
          <p:nvPr/>
        </p:nvSpPr>
        <p:spPr>
          <a:xfrm>
            <a:off x="4138847" y="1552847"/>
            <a:ext cx="7554684" cy="1139190"/>
          </a:xfrm>
          <a:prstGeom prst="rect">
            <a:avLst/>
          </a:prstGeom>
        </p:spPr>
        <p:txBody>
          <a:bodyPr vert="horz" lIns="121873" tIns="60936" rIns="121873" bIns="60936"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l" defTabSz="1218565" rtl="0" eaLnBrk="1" fontAlgn="base" latinLnBrk="0" hangingPunct="1">
              <a:lnSpc>
                <a:spcPct val="100000"/>
              </a:lnSpc>
              <a:spcBef>
                <a:spcPct val="0"/>
              </a:spcBef>
              <a:spcAft>
                <a:spcPct val="0"/>
              </a:spcAft>
              <a:buClrTx/>
              <a:buSzTx/>
              <a:buFontTx/>
              <a:buNone/>
              <a:tabLst/>
              <a:defRPr/>
            </a:pPr>
            <a:r>
              <a:rPr kumimoji="0" lang="zh-CN" altLang="en-US" b="1" i="0" u="none" strike="noStrike" kern="300" cap="none" spc="0" normalizeH="0" baseline="0" noProof="0" dirty="0">
                <a:ln>
                  <a:noFill/>
                </a:ln>
                <a:solidFill>
                  <a:srgbClr val="FF0000"/>
                </a:solidFill>
                <a:effectLst>
                  <a:reflection blurRad="6350" stA="55000" endA="300" endPos="45500" dir="5400000" sy="-100000" algn="bl" rotWithShape="0"/>
                </a:effectLst>
                <a:uLnTx/>
                <a:uFillTx/>
                <a:latin typeface="微软雅黑" panose="020B0503020204020204" charset="-122"/>
                <a:ea typeface="微软雅黑" panose="020B0503020204020204" charset="-122"/>
                <a:cs typeface="明兰_UI_TC" pitchFamily="2" charset="-122"/>
              </a:rPr>
              <a:t>第二部分</a:t>
            </a:r>
          </a:p>
        </p:txBody>
      </p:sp>
      <p:pic>
        <p:nvPicPr>
          <p:cNvPr id="14" name="图片 13">
            <a:extLst>
              <a:ext uri="{FF2B5EF4-FFF2-40B4-BE49-F238E27FC236}">
                <a16:creationId xmlns:a16="http://schemas.microsoft.com/office/drawing/2014/main" id="{2D74C935-408C-45A4-B0D4-FC1D913FB23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98448" y="383489"/>
            <a:ext cx="1838743" cy="766144"/>
          </a:xfrm>
          <a:prstGeom prst="rect">
            <a:avLst/>
          </a:prstGeom>
        </p:spPr>
      </p:pic>
      <p:pic>
        <p:nvPicPr>
          <p:cNvPr id="15" name="图片 14">
            <a:extLst>
              <a:ext uri="{FF2B5EF4-FFF2-40B4-BE49-F238E27FC236}">
                <a16:creationId xmlns:a16="http://schemas.microsoft.com/office/drawing/2014/main" id="{4F5D8326-BF53-4328-A505-684558F11F49}"/>
              </a:ext>
            </a:extLst>
          </p:cNvPr>
          <p:cNvPicPr>
            <a:picLocks noChangeAspect="1"/>
          </p:cNvPicPr>
          <p:nvPr/>
        </p:nvPicPr>
        <p:blipFill>
          <a:blip r:embed="rId4" cstate="print"/>
          <a:stretch>
            <a:fillRect/>
          </a:stretch>
        </p:blipFill>
        <p:spPr>
          <a:xfrm>
            <a:off x="515647" y="384251"/>
            <a:ext cx="1214188" cy="1168596"/>
          </a:xfrm>
          <a:prstGeom prst="rect">
            <a:avLst/>
          </a:prstGeom>
        </p:spPr>
      </p:pic>
    </p:spTree>
    <p:extLst>
      <p:ext uri="{BB962C8B-B14F-4D97-AF65-F5344CB8AC3E}">
        <p14:creationId xmlns:p14="http://schemas.microsoft.com/office/powerpoint/2010/main" val="1397793529"/>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250" fill="hold"/>
                                        <p:tgtEl>
                                          <p:spTgt spid="9"/>
                                        </p:tgtEl>
                                        <p:attrNameLst>
                                          <p:attrName>ppt_w</p:attrName>
                                        </p:attrNameLst>
                                      </p:cBhvr>
                                      <p:tavLst>
                                        <p:tav tm="0">
                                          <p:val>
                                            <p:fltVal val="0"/>
                                          </p:val>
                                        </p:tav>
                                        <p:tav tm="100000">
                                          <p:val>
                                            <p:strVal val="#ppt_w"/>
                                          </p:val>
                                        </p:tav>
                                      </p:tavLst>
                                    </p:anim>
                                    <p:anim calcmode="lin" valueType="num">
                                      <p:cBhvr>
                                        <p:cTn id="8" dur="250" fill="hold"/>
                                        <p:tgtEl>
                                          <p:spTgt spid="9"/>
                                        </p:tgtEl>
                                        <p:attrNameLst>
                                          <p:attrName>ppt_h</p:attrName>
                                        </p:attrNameLst>
                                      </p:cBhvr>
                                      <p:tavLst>
                                        <p:tav tm="0">
                                          <p:val>
                                            <p:fltVal val="0"/>
                                          </p:val>
                                        </p:tav>
                                        <p:tav tm="100000">
                                          <p:val>
                                            <p:strVal val="#ppt_h"/>
                                          </p:val>
                                        </p:tav>
                                      </p:tavLst>
                                    </p:anim>
                                    <p:animEffect transition="in" filter="fade">
                                      <p:cBhvr>
                                        <p:cTn id="9" dur="250"/>
                                        <p:tgtEl>
                                          <p:spTgt spid="9"/>
                                        </p:tgtEl>
                                      </p:cBhvr>
                                    </p:animEffect>
                                  </p:childTnLst>
                                </p:cTn>
                              </p:par>
                              <p:par>
                                <p:cTn id="10" presetID="6" presetClass="emph" presetSubtype="0" decel="100000" fill="hold" grpId="1" nodeType="withEffect">
                                  <p:stCondLst>
                                    <p:cond delay="200"/>
                                  </p:stCondLst>
                                  <p:childTnLst>
                                    <p:animScale>
                                      <p:cBhvr>
                                        <p:cTn id="11" dur="250" fill="hold"/>
                                        <p:tgtEl>
                                          <p:spTgt spid="9"/>
                                        </p:tgtEl>
                                      </p:cBhvr>
                                      <p:by x="120000" y="120000"/>
                                    </p:animScale>
                                  </p:childTnLst>
                                </p:cTn>
                              </p:par>
                              <p:par>
                                <p:cTn id="12" presetID="6" presetClass="emph" presetSubtype="0" decel="100000" fill="hold" grpId="2" nodeType="withEffect">
                                  <p:stCondLst>
                                    <p:cond delay="400"/>
                                  </p:stCondLst>
                                  <p:childTnLst>
                                    <p:animScale>
                                      <p:cBhvr>
                                        <p:cTn id="13" dur="250" fill="hold"/>
                                        <p:tgtEl>
                                          <p:spTgt spid="9"/>
                                        </p:tgtEl>
                                      </p:cBhvr>
                                      <p:by x="83000" y="83000"/>
                                    </p:animScale>
                                  </p:childTnLst>
                                </p:cTn>
                              </p:par>
                              <p:par>
                                <p:cTn id="14" presetID="53" presetClass="entr" presetSubtype="16" fill="hold" grpId="0" nodeType="withEffect">
                                  <p:stCondLst>
                                    <p:cond delay="400"/>
                                  </p:stCondLst>
                                  <p:childTnLst>
                                    <p:set>
                                      <p:cBhvr>
                                        <p:cTn id="15" dur="1" fill="hold">
                                          <p:stCondLst>
                                            <p:cond delay="0"/>
                                          </p:stCondLst>
                                        </p:cTn>
                                        <p:tgtEl>
                                          <p:spTgt spid="10"/>
                                        </p:tgtEl>
                                        <p:attrNameLst>
                                          <p:attrName>style.visibility</p:attrName>
                                        </p:attrNameLst>
                                      </p:cBhvr>
                                      <p:to>
                                        <p:strVal val="visible"/>
                                      </p:to>
                                    </p:set>
                                    <p:anim calcmode="lin" valueType="num">
                                      <p:cBhvr>
                                        <p:cTn id="16" dur="250" fill="hold"/>
                                        <p:tgtEl>
                                          <p:spTgt spid="10"/>
                                        </p:tgtEl>
                                        <p:attrNameLst>
                                          <p:attrName>ppt_w</p:attrName>
                                        </p:attrNameLst>
                                      </p:cBhvr>
                                      <p:tavLst>
                                        <p:tav tm="0">
                                          <p:val>
                                            <p:fltVal val="0"/>
                                          </p:val>
                                        </p:tav>
                                        <p:tav tm="100000">
                                          <p:val>
                                            <p:strVal val="#ppt_w"/>
                                          </p:val>
                                        </p:tav>
                                      </p:tavLst>
                                    </p:anim>
                                    <p:anim calcmode="lin" valueType="num">
                                      <p:cBhvr>
                                        <p:cTn id="17" dur="250" fill="hold"/>
                                        <p:tgtEl>
                                          <p:spTgt spid="10"/>
                                        </p:tgtEl>
                                        <p:attrNameLst>
                                          <p:attrName>ppt_h</p:attrName>
                                        </p:attrNameLst>
                                      </p:cBhvr>
                                      <p:tavLst>
                                        <p:tav tm="0">
                                          <p:val>
                                            <p:fltVal val="0"/>
                                          </p:val>
                                        </p:tav>
                                        <p:tav tm="100000">
                                          <p:val>
                                            <p:strVal val="#ppt_h"/>
                                          </p:val>
                                        </p:tav>
                                      </p:tavLst>
                                    </p:anim>
                                    <p:animEffect transition="in" filter="fade">
                                      <p:cBhvr>
                                        <p:cTn id="18" dur="250"/>
                                        <p:tgtEl>
                                          <p:spTgt spid="10"/>
                                        </p:tgtEl>
                                      </p:cBhvr>
                                    </p:animEffect>
                                  </p:childTnLst>
                                </p:cTn>
                              </p:par>
                              <p:par>
                                <p:cTn id="19" presetID="6" presetClass="emph" presetSubtype="0" decel="100000" fill="hold" grpId="1" nodeType="withEffect">
                                  <p:stCondLst>
                                    <p:cond delay="600"/>
                                  </p:stCondLst>
                                  <p:childTnLst>
                                    <p:animScale>
                                      <p:cBhvr>
                                        <p:cTn id="20" dur="250" fill="hold"/>
                                        <p:tgtEl>
                                          <p:spTgt spid="10"/>
                                        </p:tgtEl>
                                      </p:cBhvr>
                                      <p:by x="120000" y="120000"/>
                                    </p:animScale>
                                  </p:childTnLst>
                                </p:cTn>
                              </p:par>
                              <p:par>
                                <p:cTn id="21" presetID="6" presetClass="emph" presetSubtype="0" decel="100000" fill="hold" grpId="2" nodeType="withEffect">
                                  <p:stCondLst>
                                    <p:cond delay="800"/>
                                  </p:stCondLst>
                                  <p:childTnLst>
                                    <p:animScale>
                                      <p:cBhvr>
                                        <p:cTn id="22" dur="250" fill="hold"/>
                                        <p:tgtEl>
                                          <p:spTgt spid="10"/>
                                        </p:tgtEl>
                                      </p:cBhvr>
                                      <p:by x="83000" y="83000"/>
                                    </p:animScale>
                                  </p:childTnLst>
                                </p:cTn>
                              </p:par>
                              <p:par>
                                <p:cTn id="23" presetID="53" presetClass="entr" presetSubtype="16" fill="hold" grpId="0" nodeType="withEffect">
                                  <p:stCondLst>
                                    <p:cond delay="600"/>
                                  </p:stCondLst>
                                  <p:childTnLst>
                                    <p:set>
                                      <p:cBhvr>
                                        <p:cTn id="24" dur="1" fill="hold">
                                          <p:stCondLst>
                                            <p:cond delay="0"/>
                                          </p:stCondLst>
                                        </p:cTn>
                                        <p:tgtEl>
                                          <p:spTgt spid="11"/>
                                        </p:tgtEl>
                                        <p:attrNameLst>
                                          <p:attrName>style.visibility</p:attrName>
                                        </p:attrNameLst>
                                      </p:cBhvr>
                                      <p:to>
                                        <p:strVal val="visible"/>
                                      </p:to>
                                    </p:set>
                                    <p:anim calcmode="lin" valueType="num">
                                      <p:cBhvr>
                                        <p:cTn id="25" dur="250" fill="hold"/>
                                        <p:tgtEl>
                                          <p:spTgt spid="11"/>
                                        </p:tgtEl>
                                        <p:attrNameLst>
                                          <p:attrName>ppt_w</p:attrName>
                                        </p:attrNameLst>
                                      </p:cBhvr>
                                      <p:tavLst>
                                        <p:tav tm="0">
                                          <p:val>
                                            <p:fltVal val="0"/>
                                          </p:val>
                                        </p:tav>
                                        <p:tav tm="100000">
                                          <p:val>
                                            <p:strVal val="#ppt_w"/>
                                          </p:val>
                                        </p:tav>
                                      </p:tavLst>
                                    </p:anim>
                                    <p:anim calcmode="lin" valueType="num">
                                      <p:cBhvr>
                                        <p:cTn id="26" dur="250" fill="hold"/>
                                        <p:tgtEl>
                                          <p:spTgt spid="11"/>
                                        </p:tgtEl>
                                        <p:attrNameLst>
                                          <p:attrName>ppt_h</p:attrName>
                                        </p:attrNameLst>
                                      </p:cBhvr>
                                      <p:tavLst>
                                        <p:tav tm="0">
                                          <p:val>
                                            <p:fltVal val="0"/>
                                          </p:val>
                                        </p:tav>
                                        <p:tav tm="100000">
                                          <p:val>
                                            <p:strVal val="#ppt_h"/>
                                          </p:val>
                                        </p:tav>
                                      </p:tavLst>
                                    </p:anim>
                                    <p:animEffect transition="in" filter="fade">
                                      <p:cBhvr>
                                        <p:cTn id="27" dur="250"/>
                                        <p:tgtEl>
                                          <p:spTgt spid="11"/>
                                        </p:tgtEl>
                                      </p:cBhvr>
                                    </p:animEffect>
                                  </p:childTnLst>
                                </p:cTn>
                              </p:par>
                              <p:par>
                                <p:cTn id="28" presetID="6" presetClass="emph" presetSubtype="0" decel="100000" fill="hold" grpId="1" nodeType="withEffect">
                                  <p:stCondLst>
                                    <p:cond delay="800"/>
                                  </p:stCondLst>
                                  <p:childTnLst>
                                    <p:animScale>
                                      <p:cBhvr>
                                        <p:cTn id="29" dur="250" fill="hold"/>
                                        <p:tgtEl>
                                          <p:spTgt spid="11"/>
                                        </p:tgtEl>
                                      </p:cBhvr>
                                      <p:by x="120000" y="120000"/>
                                    </p:animScale>
                                  </p:childTnLst>
                                </p:cTn>
                              </p:par>
                              <p:par>
                                <p:cTn id="30" presetID="6" presetClass="emph" presetSubtype="0" decel="100000" fill="hold" grpId="2" nodeType="withEffect">
                                  <p:stCondLst>
                                    <p:cond delay="1000"/>
                                  </p:stCondLst>
                                  <p:childTnLst>
                                    <p:animScale>
                                      <p:cBhvr>
                                        <p:cTn id="31" dur="250" fill="hold"/>
                                        <p:tgtEl>
                                          <p:spTgt spid="11"/>
                                        </p:tgtEl>
                                      </p:cBhvr>
                                      <p:by x="83000" y="83000"/>
                                    </p:animScale>
                                  </p:childTnLst>
                                </p:cTn>
                              </p:par>
                            </p:childTnLst>
                          </p:cTn>
                        </p:par>
                        <p:par>
                          <p:cTn id="32" fill="hold">
                            <p:stCondLst>
                              <p:cond delay="1250"/>
                            </p:stCondLst>
                            <p:childTnLst>
                              <p:par>
                                <p:cTn id="33" presetID="42" presetClass="entr" presetSubtype="0"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1000"/>
                                        <p:tgtEl>
                                          <p:spTgt spid="12"/>
                                        </p:tgtEl>
                                      </p:cBhvr>
                                    </p:animEffect>
                                    <p:anim calcmode="lin" valueType="num">
                                      <p:cBhvr>
                                        <p:cTn id="36" dur="1000" fill="hold"/>
                                        <p:tgtEl>
                                          <p:spTgt spid="12"/>
                                        </p:tgtEl>
                                        <p:attrNameLst>
                                          <p:attrName>ppt_x</p:attrName>
                                        </p:attrNameLst>
                                      </p:cBhvr>
                                      <p:tavLst>
                                        <p:tav tm="0">
                                          <p:val>
                                            <p:strVal val="#ppt_x"/>
                                          </p:val>
                                        </p:tav>
                                        <p:tav tm="100000">
                                          <p:val>
                                            <p:strVal val="#ppt_x"/>
                                          </p:val>
                                        </p:tav>
                                      </p:tavLst>
                                    </p:anim>
                                    <p:anim calcmode="lin" valueType="num">
                                      <p:cBhvr>
                                        <p:cTn id="37" dur="1000" fill="hold"/>
                                        <p:tgtEl>
                                          <p:spTgt spid="12"/>
                                        </p:tgtEl>
                                        <p:attrNameLst>
                                          <p:attrName>ppt_y</p:attrName>
                                        </p:attrNameLst>
                                      </p:cBhvr>
                                      <p:tavLst>
                                        <p:tav tm="0">
                                          <p:val>
                                            <p:strVal val="#ppt_y+.1"/>
                                          </p:val>
                                        </p:tav>
                                        <p:tav tm="100000">
                                          <p:val>
                                            <p:strVal val="#ppt_y"/>
                                          </p:val>
                                        </p:tav>
                                      </p:tavLst>
                                    </p:anim>
                                  </p:childTnLst>
                                </p:cTn>
                              </p:par>
                            </p:childTnLst>
                          </p:cTn>
                        </p:par>
                        <p:par>
                          <p:cTn id="38" fill="hold">
                            <p:stCondLst>
                              <p:cond delay="2250"/>
                            </p:stCondLst>
                            <p:childTnLst>
                              <p:par>
                                <p:cTn id="39" presetID="42" presetClass="entr" presetSubtype="0"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1000"/>
                                        <p:tgtEl>
                                          <p:spTgt spid="13"/>
                                        </p:tgtEl>
                                      </p:cBhvr>
                                    </p:animEffect>
                                    <p:anim calcmode="lin" valueType="num">
                                      <p:cBhvr>
                                        <p:cTn id="42" dur="1000" fill="hold"/>
                                        <p:tgtEl>
                                          <p:spTgt spid="13"/>
                                        </p:tgtEl>
                                        <p:attrNameLst>
                                          <p:attrName>ppt_x</p:attrName>
                                        </p:attrNameLst>
                                      </p:cBhvr>
                                      <p:tavLst>
                                        <p:tav tm="0">
                                          <p:val>
                                            <p:strVal val="#ppt_x"/>
                                          </p:val>
                                        </p:tav>
                                        <p:tav tm="100000">
                                          <p:val>
                                            <p:strVal val="#ppt_x"/>
                                          </p:val>
                                        </p:tav>
                                      </p:tavLst>
                                    </p:anim>
                                    <p:anim calcmode="lin" valueType="num">
                                      <p:cBhvr>
                                        <p:cTn id="43" dur="1000" fill="hold"/>
                                        <p:tgtEl>
                                          <p:spTgt spid="13"/>
                                        </p:tgtEl>
                                        <p:attrNameLst>
                                          <p:attrName>ppt_y</p:attrName>
                                        </p:attrNameLst>
                                      </p:cBhvr>
                                      <p:tavLst>
                                        <p:tav tm="0">
                                          <p:val>
                                            <p:strVal val="#ppt_y+.1"/>
                                          </p:val>
                                        </p:tav>
                                        <p:tav tm="100000">
                                          <p:val>
                                            <p:strVal val="#ppt_y"/>
                                          </p:val>
                                        </p:tav>
                                      </p:tavLst>
                                    </p:anim>
                                  </p:childTnLst>
                                </p:cTn>
                              </p:par>
                              <p:par>
                                <p:cTn id="44" presetID="47" presetClass="entr" presetSubtype="0" fill="hold" nodeType="with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1000"/>
                                        <p:tgtEl>
                                          <p:spTgt spid="15"/>
                                        </p:tgtEl>
                                      </p:cBhvr>
                                    </p:animEffect>
                                    <p:anim calcmode="lin" valueType="num">
                                      <p:cBhvr>
                                        <p:cTn id="47" dur="1000" fill="hold"/>
                                        <p:tgtEl>
                                          <p:spTgt spid="15"/>
                                        </p:tgtEl>
                                        <p:attrNameLst>
                                          <p:attrName>ppt_x</p:attrName>
                                        </p:attrNameLst>
                                      </p:cBhvr>
                                      <p:tavLst>
                                        <p:tav tm="0">
                                          <p:val>
                                            <p:strVal val="#ppt_x"/>
                                          </p:val>
                                        </p:tav>
                                        <p:tav tm="100000">
                                          <p:val>
                                            <p:strVal val="#ppt_x"/>
                                          </p:val>
                                        </p:tav>
                                      </p:tavLst>
                                    </p:anim>
                                    <p:anim calcmode="lin" valueType="num">
                                      <p:cBhvr>
                                        <p:cTn id="48"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9" grpId="1" bldLvl="0" animBg="1"/>
      <p:bldP spid="9" grpId="2" bldLvl="0" animBg="1"/>
      <p:bldP spid="10" grpId="0" bldLvl="0" animBg="1"/>
      <p:bldP spid="10" grpId="1" bldLvl="0" animBg="1"/>
      <p:bldP spid="10" grpId="2" bldLvl="0" animBg="1"/>
      <p:bldP spid="11" grpId="0" bldLvl="0" animBg="1"/>
      <p:bldP spid="11" grpId="1" bldLvl="0" animBg="1"/>
      <p:bldP spid="11" grpId="2" bldLvl="0" animBg="1"/>
      <p:bldP spid="12"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a:extLst>
              <a:ext uri="{FF2B5EF4-FFF2-40B4-BE49-F238E27FC236}">
                <a16:creationId xmlns:a16="http://schemas.microsoft.com/office/drawing/2014/main" id="{93EF99B0-6378-4614-9E82-F64044882251}"/>
              </a:ext>
            </a:extLst>
          </p:cNvPr>
          <p:cNvSpPr/>
          <p:nvPr/>
        </p:nvSpPr>
        <p:spPr>
          <a:xfrm>
            <a:off x="1605287" y="131021"/>
            <a:ext cx="3775393" cy="523220"/>
          </a:xfrm>
          <a:prstGeom prst="rect">
            <a:avLst/>
          </a:prstGeom>
        </p:spPr>
        <p:txBody>
          <a:bodyPr wrap="none">
            <a:spAutoFit/>
          </a:bodyPr>
          <a:lstStyle/>
          <a:p>
            <a:r>
              <a:rPr lang="zh-CN" altLang="en-US" sz="2800" b="1" dirty="0">
                <a:solidFill>
                  <a:srgbClr val="FFC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一、严格落实党建政策</a:t>
            </a:r>
            <a:endParaRPr lang="zh-CN" altLang="en-US" sz="2800" b="1" dirty="0">
              <a:solidFill>
                <a:srgbClr val="FFC000"/>
              </a:solidFill>
              <a:effectLst>
                <a:outerShdw blurRad="38100" dist="38100" dir="2700000" algn="tl">
                  <a:srgbClr val="000000">
                    <a:alpha val="43137"/>
                  </a:srgbClr>
                </a:outerShdw>
              </a:effectLst>
            </a:endParaRPr>
          </a:p>
        </p:txBody>
      </p:sp>
      <p:sp>
        <p:nvSpPr>
          <p:cNvPr id="6" name="矩形: 圆角 5">
            <a:extLst>
              <a:ext uri="{FF2B5EF4-FFF2-40B4-BE49-F238E27FC236}">
                <a16:creationId xmlns:a16="http://schemas.microsoft.com/office/drawing/2014/main" id="{ECC209C5-688E-44E9-955F-B611E13B84E2}"/>
              </a:ext>
            </a:extLst>
          </p:cNvPr>
          <p:cNvSpPr/>
          <p:nvPr/>
        </p:nvSpPr>
        <p:spPr>
          <a:xfrm>
            <a:off x="469733" y="1837602"/>
            <a:ext cx="4535055" cy="1591398"/>
          </a:xfrm>
          <a:prstGeom prst="roundRect">
            <a:avLst>
              <a:gd name="adj" fmla="val 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FFFCE1"/>
                </a:solidFill>
                <a:effectLst/>
                <a:uLnTx/>
                <a:uFillTx/>
                <a:latin typeface="微软雅黑" panose="020B0503020204020204" charset="-122"/>
                <a:ea typeface="微软雅黑" panose="020B0503020204020204" charset="-122"/>
                <a:cs typeface="+mn-cs"/>
              </a:rPr>
              <a:t>一是严格落</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FFFCE1"/>
                </a:solidFill>
                <a:effectLst/>
                <a:uLnTx/>
                <a:uFillTx/>
                <a:latin typeface="微软雅黑" panose="020B0503020204020204" charset="-122"/>
                <a:ea typeface="微软雅黑" panose="020B0503020204020204" charset="-122"/>
                <a:cs typeface="+mn-cs"/>
              </a:rPr>
              <a:t>实党建政策</a:t>
            </a:r>
          </a:p>
        </p:txBody>
      </p:sp>
      <p:sp>
        <p:nvSpPr>
          <p:cNvPr id="10" name="矩形: 圆角 3">
            <a:extLst>
              <a:ext uri="{FF2B5EF4-FFF2-40B4-BE49-F238E27FC236}">
                <a16:creationId xmlns:a16="http://schemas.microsoft.com/office/drawing/2014/main" id="{7BF9C9AA-C5A5-48CC-A380-D3D34FE8DCCB}"/>
              </a:ext>
            </a:extLst>
          </p:cNvPr>
          <p:cNvSpPr/>
          <p:nvPr/>
        </p:nvSpPr>
        <p:spPr>
          <a:xfrm>
            <a:off x="469734" y="3492231"/>
            <a:ext cx="4535055" cy="1591398"/>
          </a:xfrm>
          <a:prstGeom prst="roundRect">
            <a:avLst>
              <a:gd name="adj" fmla="val 0"/>
            </a:avLst>
          </a:prstGeom>
          <a:blipFill dpi="0" rotWithShape="1">
            <a:blip r:embed="rId3">
              <a:extLst>
                <a:ext uri="{28A0092B-C50C-407E-A947-70E740481C1C}">
                  <a14:useLocalDpi xmlns:a14="http://schemas.microsoft.com/office/drawing/2010/main" val="0"/>
                </a:ext>
              </a:extLst>
            </a:blip>
            <a:srcRect/>
            <a:tile tx="0" ty="635000" sx="100000" sy="100000" flip="none" algn="b"/>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矩形: 圆角 11">
            <a:extLst>
              <a:ext uri="{FF2B5EF4-FFF2-40B4-BE49-F238E27FC236}">
                <a16:creationId xmlns:a16="http://schemas.microsoft.com/office/drawing/2014/main" id="{1AB58BBC-742A-46B3-81A7-5738774558FD}"/>
              </a:ext>
            </a:extLst>
          </p:cNvPr>
          <p:cNvSpPr/>
          <p:nvPr/>
        </p:nvSpPr>
        <p:spPr>
          <a:xfrm>
            <a:off x="5174341" y="1837602"/>
            <a:ext cx="6625773" cy="3246027"/>
          </a:xfrm>
          <a:prstGeom prst="roundRect">
            <a:avLst>
              <a:gd name="adj" fmla="val 7407"/>
            </a:avLst>
          </a:prstGeom>
          <a:noFill/>
          <a:ln w="127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矩形 12">
            <a:extLst>
              <a:ext uri="{FF2B5EF4-FFF2-40B4-BE49-F238E27FC236}">
                <a16:creationId xmlns:a16="http://schemas.microsoft.com/office/drawing/2014/main" id="{D9096A74-D522-4A07-BD42-EF51E20F1E3D}"/>
              </a:ext>
            </a:extLst>
          </p:cNvPr>
          <p:cNvSpPr/>
          <p:nvPr/>
        </p:nvSpPr>
        <p:spPr>
          <a:xfrm>
            <a:off x="5380036" y="2043304"/>
            <a:ext cx="6214383" cy="2834622"/>
          </a:xfrm>
          <a:prstGeom prst="rect">
            <a:avLst/>
          </a:prstGeom>
        </p:spPr>
        <p:txBody>
          <a:bodyPr wrap="square">
            <a:spAutoFit/>
          </a:bodyPr>
          <a:lstStyle/>
          <a:p>
            <a:pPr marL="0" marR="0" lvl="0" indent="0" algn="just" defTabSz="914400" rtl="0" eaLnBrk="1" fontAlgn="auto" latinLnBrk="0" hangingPunct="1">
              <a:lnSpc>
                <a:spcPct val="11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95000"/>
                    <a:lumOff val="5000"/>
                  </a:prstClr>
                </a:solidFill>
                <a:effectLst/>
                <a:uLnTx/>
                <a:uFillTx/>
                <a:latin typeface="微软雅黑" panose="020B0503020204020204" charset="-122"/>
                <a:ea typeface="微软雅黑" panose="020B0503020204020204" charset="-122"/>
                <a:cs typeface="+mn-cs"/>
              </a:rPr>
              <a:t>严格按照《市委落实基层党建工作责任制实施办法》，进一步明确了基层党建工作的内容、措施、责任和目标，并把抓基层党建工作责任制的落实情况，作为党政领导班子和领导干部考核的重要内容；按照《基层组织建设考核评价办法》，严格落实考评结果与党组织及其负责人的评优评先、提拔重用挂钩制度，实现党建工作制度和活动开展常态化；坚持党建联席会制度，制定党建工作联席会议事规则，市委办党总支组成人员定期参加党建联席会，集中研究解决党建工作中的各项重大事宜，做好党建落实工作。</a:t>
            </a:r>
          </a:p>
        </p:txBody>
      </p:sp>
    </p:spTree>
    <p:extLst>
      <p:ext uri="{BB962C8B-B14F-4D97-AF65-F5344CB8AC3E}">
        <p14:creationId xmlns:p14="http://schemas.microsoft.com/office/powerpoint/2010/main" val="602782314"/>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125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125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1000" fill="hold"/>
                                        <p:tgtEl>
                                          <p:spTgt spid="10"/>
                                        </p:tgtEl>
                                        <p:attrNameLst>
                                          <p:attrName>ppt_x</p:attrName>
                                        </p:attrNameLst>
                                      </p:cBhvr>
                                      <p:tavLst>
                                        <p:tav tm="0">
                                          <p:val>
                                            <p:strVal val="1+#ppt_w/2"/>
                                          </p:val>
                                        </p:tav>
                                        <p:tav tm="100000">
                                          <p:val>
                                            <p:strVal val="#ppt_x"/>
                                          </p:val>
                                        </p:tav>
                                      </p:tavLst>
                                    </p:anim>
                                    <p:anim calcmode="lin" valueType="num">
                                      <p:cBhvr additive="base">
                                        <p:cTn id="12" dur="1000" fill="hold"/>
                                        <p:tgtEl>
                                          <p:spTgt spid="10"/>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150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par>
                                <p:cTn id="16" presetID="22" presetClass="entr" presetSubtype="1" fill="hold" grpId="0" nodeType="withEffect">
                                  <p:stCondLst>
                                    <p:cond delay="2250"/>
                                  </p:stCondLst>
                                  <p:childTnLst>
                                    <p:set>
                                      <p:cBhvr>
                                        <p:cTn id="17" dur="1" fill="hold">
                                          <p:stCondLst>
                                            <p:cond delay="0"/>
                                          </p:stCondLst>
                                        </p:cTn>
                                        <p:tgtEl>
                                          <p:spTgt spid="13"/>
                                        </p:tgtEl>
                                        <p:attrNameLst>
                                          <p:attrName>style.visibility</p:attrName>
                                        </p:attrNameLst>
                                      </p:cBhvr>
                                      <p:to>
                                        <p:strVal val="visible"/>
                                      </p:to>
                                    </p:set>
                                    <p:animEffect transition="in" filter="wipe(up)">
                                      <p:cBhvr>
                                        <p:cTn id="18" dur="75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10" grpId="0" bldLvl="0" animBg="1"/>
      <p:bldP spid="12" grpId="0" bldLvl="0" animBg="1"/>
      <p:bldP spid="1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2D82A85A-B42D-476A-ADA1-51278171FBA7"/>
  <p:tag name="ISPRING_SCORM_RATE_SLIDES" val="1"/>
  <p:tag name="ISPRINGONLINEFOLDERID" val="0"/>
  <p:tag name="ISPRINGONLINEFOLDERPATH" val="内容列表"/>
  <p:tag name="ISPRINGCLOUDFOLDERID" val="0"/>
  <p:tag name="ISPRINGCLOUDFOLDERPATH" val="资源库"/>
  <p:tag name="ISPRING_PLAYERS_CUSTOMIZATION" val="UEsDBBQAAgAIADiUeEs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4lHhL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DiUeEu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OJR4Sy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OJR4S2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OJR4Sz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OJR4S5r5lmRrAAAAawAAABwAAAB1bml2ZXJzYWwvbG9jYWxfc2V0dGluZ3MueG1ss7GvyM1RKEstKs7Mz7NVMtQzUFJIzUvOT8nMS7dVCg1x07VQUiguScxLSczJz0u1VcrLV1Kwt+OyyclPTswJTi0pASosVijISaxMLQpJzQUySlL9EnOBKp/tmfJ8ya5n09qfr9ivpG/HBQB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OJR4S7CHI/RsAQAA9wIAACkAAAB1bml2ZXJzYWwvc2tpbl9jdXN0b21pemF0aW9uX3NldHRpbmdzLnhtbI1S20okMRB99yuCPzBJKreGdiC3lnlR0QGfm+ns0qyml07EZcnHm3Z3GEdHNPVUdU6doiqnTb/GaJ9Snh7Hv30ep3gXch7jz7Q+Q6jdTQ/TfDOHFHJaHSr3Yxym5038MS21Wk25j0M/D3ZB0xqj7vUhJbVyqmbMMIok89Qr5Dy3FWvANWAr5iix7eqdxD/dOexCzKdV29UR+rFhE1OY8yYO4c8ajtlvoeMNLud+GCsvrQVbouynFseWQIxwyX2hGgAEstwRh4uUjdQEecw4hmIUBQqIcE4aUYikHGrWNaKqMN8IxCRj1BXqae1GWhtHbZHQEKLrNK8aW7rOSIwRIQSYK1xAZzCqbKgaGtRyQHBgQBRtNFGAOtuZjhXvvLAcKeoFxoUZAxgfjnvY7u25DtVvr7M/5xeCJ7/gJLp4a3XCXO3uaZ4reRsefz/0OaBxuDi/ufV3/mqrt5vrq/P/vnz18J61mLVu/am3XwBQSwMEFAACAAgAO5R4S7DdIuDqDAAA1hoAABcAAAB1bml2ZXJzYWwvdW5pdmVyc2FsLnBuZ+2ZaVBTWb7AL0ij0wygLQoIhHEZ9TVNAAcJsg4QoK0WIgYEhBBpmqUJiSIBGgKEdp6gLNKOb0AJkCEIYQ0ie8LidGxS3THQPJYASUAmkkAiiRqTGEKSufQyNTVVU/U+vI/cqlv3d8499/7PfztLnTsXw0PNPzzyIQAA5uc/hV8CgD3BAGDcuc8UrDnOOPwZ+DDKuhQaCNAm7TfAgklqQFgAAPRUmW0nfgCWf3P909gsAHAo3bmNqtbeJAPAEcx5eEDkVwmbAkTHCeUiazUvLM9oDBj8+pMTdpnW8Ogjt7+5Cnc3iwj4xuREZjM8MNDjI+PMeyaHTIJN4SfobgeMp+uJlP9FyO6LYZowjsAwea4rS0I4FI9HREflRmerN7bwUep43gUmlVxE17xmWsLk4wb9Qym3ew8AxOc1ZbbnthNEqyFWOqGjIS0VVCWGJCG71QVPsxyJ/PB9APD48lxAasS776zRfQdBJTpRyh/7vVpodr8BX+XMBXGXC9WCnBMA8HQpyhIlDQGbPNoP2uWP7hEmAAA/uIu7uIu7uIu7uIu7uIu7uIu7uIv//9iHIReqFsE93O/+ctoYACh3joFY+3/DeqcyP83L+xy2y/hInmoxFVblq1oQlfpvr2KpsmjBOJ2cTWSsAcDVURF2Hkd4096qRRdpeSuQflTczLxPkl5G7y6jG6h8mr9Xmd/WehMHUfT2vmpymSbRz+tk1XuBYqXmxZ8scTxLuQtlAINZpCc3zLlHY0m6/coHkCfbLC+vsoSvVm+pLJZlkqJcdlbEuIZzbRIvrIbkrzdytPJxInuNqJOiYVM+iucP0TpJ9GCFGL9cpN20k+otie+ZYUIRq7mFxOJI3OxmdAqyYeRL/tD2j6xsXtbLM7ikFXyVv/795NpIq2aGzv7q/hOYTTFWwnx91nT6NRutf4KSxYbNcBimyoUElUVVU9N6++FUgRyXB6V4QMcV9fI6bFqOsEY2LG6Ig3b8tZ2N2TPCzxPXp1LZG56VV9SHgvond/bWdomRq26Q8rej8sJrmB/nC7KvKObxSfG+Lh+7p/M9/ad4Gw3HazLtGC0dyV3SbvGNSrKY8Ql1mRnPxV5zBZr9ThPefn+Kpy4/u1FdOM/pPam0QYtKKaGhEblUWhkub7LD4xhG2BeOOd5LSrlsNyswxWzaPoDBpXSLYT8obV5rb9Nf8yiwddKF2Wg8BOnwQh/1hvQeiEqi5/tV+JYeslUk1HvLhprMOxJBs4wMRrBdJ+W1tOo8HzLiUPDKM4gIuWlu+iK97fg+uvpO/8+d8FDG5LKLIJT1uonEkNKQC9jIKbsB3gLyHaeN9YVmIcpnduPMZen2Qjly9Qzl0d8/v4CcUDTeTBrmUvWj0h6Byv6cHDuryW+QkXDPpgsWk7UnVa7kz0F1oz8r5D4iVMU04TSpAh8MUq6rUeqOReADkvb028E6EH8XIyTe/Uf9VCHX8wVJMEqa7b7sItvDyRf8K6SvWlasHXgNx61HK4OovFwDlELwbQjM5QFftAa1zW/7UppxDs/pefOtFk3SakMMZf3mhGk6DDfAP10/V3K90hq+0inr0Xo0tTL0x8osuAIPwHZ+m2lc//NX7UU5I3F7WfuDrd09LjIygxw+6sfWfkjZgoaqUR+Fd1h8TQrC68MjUH4W95wUuWUpZ3We250Vcu1sspBeglr5ryWl/fA61t6r/rTxi/Z85Vw0T33rrHSe2UlK5SwXKDg5vvaSuHLK2vX1ofL1ajHF4g7lwwasf3a83ZLQTMa8kfSXmVZlfKYrhJT/Scj7SPys8NK017fZ8Ev1d796IG6TPkxqCvyiIdX2ZG/h1D0FP8TXpWrYZTDOSvemipjhsqKENTKwwPzm7Pj1fIZk/rsdsdCtz/pAK6TvycrIwPX64L+0KeU4bzL8oIguqZdPV8W+I8KP4RNDS95/gJKJaYkmMw9wRa9Cns6uZdOdPCWZcqiLeLSSPnngSim/BpWYEyGQZpK2mlSD4zqsFEPkrTX/JPGY/zjK8amzr2FbAZvgEoQ+MvW4QScS+xs0ojZqwxLBd407rldWSlsVCp9mWsfE3MYNvp+A/iBb8Qqpbq7OHMvgs67c3cp1DtUxkEKMbk6T51tNX6aPLIvFedWTvdCS8oLxT62MTnFHId7K0tczCH+dIVrfRbQWzYSD7u+MLqx5RPD3nB1I/O+AUResHQ09PqbOlwSNHfFf5lUT+vR69TgZ5XdTaCPY2pH6h5JzFz6OFLEn9tYILgqdbDCtyRB23NeRzBhHRgl9tFY0MqkFg9KkLl6db59jzt74Rc6Mt3xkZszavqmkpzHh4xIRO8SKYyc55OpI3H6zuHY8Jf1Bd+pGJWzZk5SybIZUzF9MdEcQWnH1YHipbIOcV4Yy4qwq39S7IZxzb03f/jZ5u1LJwAjqQ31h9Own5aeNw2kEXwtGiduY9yZ+0PypF2qimzP3mP87R8I1SYF18NoUUa8A5VilL/Qn+qsanhu5G3d6d8r2C7we7mhlmfRw6mBwcifLTXfDoRoZHPGf/pst38Nqb/RYxghHKhbafO3OFi2ndVduPalLiUfAnh91VUEr5ccr02Igl3J/6X1bY3W/LM4Zvbm4eDiYnWjrcdwE80Dtwwk/FNwcd4pxm+KwTJCPclyK3pT3nnrWCe3IFPg87aJzhY8xNkLGz9ZDqv2ud2KZ7+8V90z73WwpKbu15ReBPTjJRdZwJ3QZy2bun7eHY5aPSF4/cdPH/KwTMkgg7+H31/EoaQmTl9hn0dyChfhKMsucsu5fzWwUQilxDeEfIHxj5Qz5GGeqSNXLAaOj8H6oYyFe8SfH7RcZRzJNtNndrESu60QutV42YBRDZUEInYUuniHmigZKz6p/RaWqh5Vq8u0ZIH1hMNHfAPzNE4/TmGFZ6/Pfg1lEPjJxo0IeMDeOsZGmbBMaupEBUcx9P2i0YLiM1zgEK/lgOyglbRVt2OKKvt4L8TQj51NwCn7WVH0YEpwpBdlGhrlRSCmKeYOu6ZsBhx3pux+cuvvkH7BaE7mmmjNlP3i+wmqkWaUZC1OEugGHSzm/Wj3xE9YIlVqSRGlVfTN3cWbSzdPCwR60+a8yG1UmuvVQ//Sg1n8R5C08OOT2XDgxzvqSupOg0sVUMnbF0iKKSTN/Cy2baLx2tuJia6N3AS5PkGQZYc4eDWNJ5lk/qSrSxvPoSTEh0yMVQcGILvIV6+ZJrk/SsNNpVnYNEh7he4qu7Kk6XTtLjI8t/c6ZmUqWEw1a0opOlksaXM4vdxI11yR4eV/486bEEkyecyHqfH6L/o93ES30NzyoiwC753ECueDt98PE1r/OTrynebapn9amaMwy+++ha6pi2hW854qoExXsUNe66EG/FIGPdlZ3hVblVUGDOhLy0rdjSpprW+bP16MhUBiNOlDPSk7SJbjvL82HzmZR4hy1tynndcWBhaVptr7KF/o1F+I5pLhG6Jj38h6HaenPx+GztNLAYlJ2d00SvpuFklRd0d17NbG5Rfpxxy05tgb0dNRsV3ksbGppVCMibdI9nw0eDl4pweWlqMEIX6TOZr2OXIPCKNInebVLYblcVK7gjEN0kLURv5Mwat/0y4TUuQKuqvhjLp2xgxBQCYzqWzOXPunqRUrajSlfNd/Ku5l3G8reGNMK5AMzmVrpsX92CbmOsyv+LcJP84V2+fFlgRc4XHVG6Zb4eZYkO/g03CpZ8u9tHQvfTd8aQ+Pn8NKr4Mx92bHgdQDD4u7RspOC1SylA2Ut5N1bQrAFmbFE3/ciRSBds1l5RooUhIDdfNkq/x+8/ABm1tkAer8yoVA5l6Op+n3ZSeXMksDSeXsDQaT3GKFAC0pLD0uow2JzLO0u1HgodsezDmLe6EmXmeCq35tedRi7o67jBQy+6sU19A8/V+t3FlOyap+XyJfcBMJmxp7rtr5afqFaQLJGF/QIXohUqi1p98pHAP/V3/Y6ZqBdWJ7Ko+bZgmw7MEK+EVMMxOlN2ljQjLO6s2VDhCpX6Ilwnr1DcHT/mKXz946G9ywSmOF9leTwsDgFnvvBNsJBTiiDtdEn2Z7VNsXKGK263GKRhlJAepEFNvl4K9R3pxbdnGRgDPhocdMI4taMx80ScQNBllFbOyDaoJkBxddCC68OTLh64Rk5XYkxbHyZZVDVXcqNdkQBYtWHfCz65ay6XPK40QtlOn0Q4ZOZExNReRAOAIPUjj5O/u2kQcxMjcFGXEax6h55+4PoDcvRX9smi0VdFtLzAKC4I9jKCACm4QcAYH/YT0gr1GvEm/vAd/0dELoKzCOGw69HLGP6Lek/j1h426mPB8F2nyIdIpmxVnOv12rQAwfBJXxnmHLKBgePMEeDjhOVu4ylpYK1Q5KdEx49LMPDsLftzzVrbU4nXgHgdT44HE4LvHrzH1BLAwQUAAIACAA8lHhLbVEZO0oAAABqAAAAGwAAAHVuaXZlcnNhbC91bml2ZXJzYWwucG5nLnhtbLOxr8jNUShLLSrOzM+zVTLUM1Cyt+PlsikoSi3LTC1XqACKGekZQICSQiUqtzwzpSTDVsnC0BghlpGamZ5RYqtkZmgAF9QHGgkAUEsBAgAAFAACAAgAOJR4SxUOrShkBAAABxEAAB0AAAAAAAAAAQAAAAAAAAAAAHVuaXZlcnNhbC9jb21tb25fbWVzc2FnZXMubG5nUEsBAgAAFAACAAgAOJR4Swh+CyMpAwAAhgwAACcAAAAAAAAAAQAAAAAAnwQAAHVuaXZlcnNhbC9mbGFzaF9wdWJsaXNoaW5nX3NldHRpbmdzLnhtbFBLAQIAABQAAgAIADiUeEu1/AlkugIAAFUKAAAhAAAAAAAAAAEAAAAAAA0IAAB1bml2ZXJzYWwvZmxhc2hfc2tpbl9zZXR0aW5ncy54bWxQSwECAAAUAAIACAA4lHhLKpYPZ/4CAACXCwAAJgAAAAAAAAABAAAAAAAGCwAAdW5pdmVyc2FsL2h0bWxfcHVibGlzaGluZ19zZXR0aW5ncy54bWxQSwECAAAUAAIACAA4lHhLaHFSkZoBAAAfBgAAHwAAAAAAAAABAAAAAABIDgAAdW5pdmVyc2FsL2h0bWxfc2tpbl9zZXR0aW5ncy5qc1BLAQIAABQAAgAIADiUeEs9PC/RwQAAAOUBAAAaAAAAAAAAAAEAAAAAAB8QAAB1bml2ZXJzYWwvaTE4bl9wcmVzZXRzLnhtbFBLAQIAABQAAgAIADiUeEua+ZZkawAAAGsAAAAcAAAAAAAAAAEAAAAAABgRAAB1bml2ZXJzYWwvbG9jYWxfc2V0dGluZ3MueG1sUEsBAgAAFAACAAgARJRXRyO0Tvv7AgAAsAgAABQAAAAAAAAAAQAAAAAAvREAAHVuaXZlcnNhbC9wbGF5ZXIueG1sUEsBAgAAFAACAAgAOJR4S7CHI/RsAQAA9wIAACkAAAAAAAAAAQAAAAAA6hQAAHVuaXZlcnNhbC9za2luX2N1c3RvbWl6YXRpb25fc2V0dGluZ3MueG1sUEsBAgAAFAACAAgAO5R4S7DdIuDqDAAA1hoAABcAAAAAAAAAAAAAAAAAnRYAAHVuaXZlcnNhbC91bml2ZXJzYWwucG5nUEsBAgAAFAACAAgAPJR4S21RGTtKAAAAagAAABsAAAAAAAAAAQAAAAAAvCMAAHVuaXZlcnNhbC91bml2ZXJzYWwucG5nLnhtbFBLBQYAAAAACwALAEkDAAA/JAAAAAA="/>
  <p:tag name="ISPRING_PRESENTATION_TITLE" val="党政机关党支部党建工作述职述廉PPT模板"/>
  <p:tag name="ISPRING_SCORM_ENDPOINT" val="&lt;endpoint&gt;&lt;enable&gt;0&lt;/enable&gt;&lt;lrs&gt;http://&lt;/lrs&gt;&lt;auth&gt;0&lt;/auth&gt;&lt;login&gt;&lt;/login&gt;&lt;password&gt;&lt;/password&gt;&lt;key&gt;&lt;/key&gt;&lt;name&gt;&lt;/name&gt;&lt;email&gt;&lt;/email&gt;&lt;/endpoint&gt;&#10;"/>
</p:tagLst>
</file>

<file path=ppt/theme/theme1.xml><?xml version="1.0" encoding="utf-8"?>
<a:theme xmlns:a="http://schemas.openxmlformats.org/drawingml/2006/main" name="Office 主题">
  <a:themeElements>
    <a:clrScheme name="自定义 168">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C00000"/>
      </a:hlink>
      <a:folHlink>
        <a:srgbClr val="C000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119</TotalTime>
  <Words>2031</Words>
  <Application>Microsoft Office PowerPoint</Application>
  <PresentationFormat>宽屏</PresentationFormat>
  <Paragraphs>123</Paragraphs>
  <Slides>25</Slides>
  <Notes>25</Notes>
  <HiddenSlides>0</HiddenSlides>
  <MMClips>1</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25</vt:i4>
      </vt:variant>
    </vt:vector>
  </HeadingPairs>
  <TitlesOfParts>
    <vt:vector size="34" baseType="lpstr">
      <vt:lpstr>等线</vt:lpstr>
      <vt:lpstr>明兰_UI_TC</vt:lpstr>
      <vt:lpstr>宋体</vt:lpstr>
      <vt:lpstr>微软雅黑</vt:lpstr>
      <vt:lpstr>叶根友刀锋黑草</vt:lpstr>
      <vt:lpstr>禹卫书法行书简体
</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党政机关党支部党建工作述职述廉PPT模板</dc:title>
  <dc:creator>歉然安可</dc:creator>
  <cp:lastModifiedBy>歉然安可</cp:lastModifiedBy>
  <cp:revision>24</cp:revision>
  <dcterms:created xsi:type="dcterms:W3CDTF">2018-01-09T10:02:01Z</dcterms:created>
  <dcterms:modified xsi:type="dcterms:W3CDTF">2018-01-14T14:23:33Z</dcterms:modified>
</cp:coreProperties>
</file>