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30" y="316865"/>
            <a:ext cx="2078355" cy="1214120"/>
          </a:xfrm>
          <a:prstGeom prst="rect">
            <a:avLst/>
          </a:prstGeom>
        </p:spPr>
      </p:pic>
      <p:pic>
        <p:nvPicPr>
          <p:cNvPr id="3" name="图片 2" descr="E:\素材\国庆\2dc35c21126f2030e1f191fc75934995.png2dc35c21126f2030e1f191fc7593499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871345" y="786130"/>
            <a:ext cx="8185785" cy="330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75" name="文本框 3074"/>
          <p:cNvSpPr txBox="1"/>
          <p:nvPr/>
        </p:nvSpPr>
        <p:spPr>
          <a:xfrm>
            <a:off x="3590043" y="4421470"/>
            <a:ext cx="2110105" cy="33718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ctr" eaLnBrk="0" latinLnBrk="0" hangingPunct="0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xxxxxx</a:t>
            </a:r>
          </a:p>
        </p:txBody>
      </p:sp>
      <p:sp>
        <p:nvSpPr>
          <p:cNvPr id="3076" name="文本框 3075"/>
          <p:cNvSpPr txBox="1"/>
          <p:nvPr/>
        </p:nvSpPr>
        <p:spPr>
          <a:xfrm>
            <a:off x="6933319" y="4438615"/>
            <a:ext cx="2550160" cy="58356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l" eaLnBrk="0" latinLnBrk="0" hangingPunct="0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日期：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xxxxxx</a:t>
            </a:r>
          </a:p>
          <a:p>
            <a:pPr lvl="0" algn="l" eaLnBrk="0" latinLnBrk="0" hangingPunct="0"/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2394" y="3853780"/>
            <a:ext cx="7785735" cy="55308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ctr" eaLnBrk="0" latinLnBrk="0" hangingPunct="0"/>
            <a:r>
              <a:rPr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入党积极分子预备党员入党答辩申请PPT</a:t>
            </a:r>
          </a:p>
        </p:txBody>
      </p:sp>
      <p:sp>
        <p:nvSpPr>
          <p:cNvPr id="20" name="Freeform 15"/>
          <p:cNvSpPr>
            <a:spLocks noEditPoints="1"/>
          </p:cNvSpPr>
          <p:nvPr/>
        </p:nvSpPr>
        <p:spPr bwMode="auto">
          <a:xfrm>
            <a:off x="6693289" y="4444965"/>
            <a:ext cx="247015" cy="255271"/>
          </a:xfrm>
          <a:custGeom>
            <a:avLst/>
            <a:gdLst>
              <a:gd name="T0" fmla="*/ 641 w 792"/>
              <a:gd name="T1" fmla="*/ 278 h 954"/>
              <a:gd name="T2" fmla="*/ 639 w 792"/>
              <a:gd name="T3" fmla="*/ 331 h 954"/>
              <a:gd name="T4" fmla="*/ 623 w 792"/>
              <a:gd name="T5" fmla="*/ 376 h 954"/>
              <a:gd name="T6" fmla="*/ 598 w 792"/>
              <a:gd name="T7" fmla="*/ 403 h 954"/>
              <a:gd name="T8" fmla="*/ 559 w 792"/>
              <a:gd name="T9" fmla="*/ 497 h 954"/>
              <a:gd name="T10" fmla="*/ 516 w 792"/>
              <a:gd name="T11" fmla="*/ 546 h 954"/>
              <a:gd name="T12" fmla="*/ 481 w 792"/>
              <a:gd name="T13" fmla="*/ 567 h 954"/>
              <a:gd name="T14" fmla="*/ 387 w 792"/>
              <a:gd name="T15" fmla="*/ 573 h 954"/>
              <a:gd name="T16" fmla="*/ 313 w 792"/>
              <a:gd name="T17" fmla="*/ 567 h 954"/>
              <a:gd name="T18" fmla="*/ 258 w 792"/>
              <a:gd name="T19" fmla="*/ 534 h 954"/>
              <a:gd name="T20" fmla="*/ 217 w 792"/>
              <a:gd name="T21" fmla="*/ 473 h 954"/>
              <a:gd name="T22" fmla="*/ 182 w 792"/>
              <a:gd name="T23" fmla="*/ 397 h 954"/>
              <a:gd name="T24" fmla="*/ 160 w 792"/>
              <a:gd name="T25" fmla="*/ 364 h 954"/>
              <a:gd name="T26" fmla="*/ 150 w 792"/>
              <a:gd name="T27" fmla="*/ 288 h 954"/>
              <a:gd name="T28" fmla="*/ 164 w 792"/>
              <a:gd name="T29" fmla="*/ 268 h 954"/>
              <a:gd name="T30" fmla="*/ 160 w 792"/>
              <a:gd name="T31" fmla="*/ 161 h 954"/>
              <a:gd name="T32" fmla="*/ 188 w 792"/>
              <a:gd name="T33" fmla="*/ 71 h 954"/>
              <a:gd name="T34" fmla="*/ 240 w 792"/>
              <a:gd name="T35" fmla="*/ 30 h 954"/>
              <a:gd name="T36" fmla="*/ 336 w 792"/>
              <a:gd name="T37" fmla="*/ 4 h 954"/>
              <a:gd name="T38" fmla="*/ 442 w 792"/>
              <a:gd name="T39" fmla="*/ 4 h 954"/>
              <a:gd name="T40" fmla="*/ 539 w 792"/>
              <a:gd name="T41" fmla="*/ 28 h 954"/>
              <a:gd name="T42" fmla="*/ 598 w 792"/>
              <a:gd name="T43" fmla="*/ 71 h 954"/>
              <a:gd name="T44" fmla="*/ 633 w 792"/>
              <a:gd name="T45" fmla="*/ 170 h 954"/>
              <a:gd name="T46" fmla="*/ 623 w 792"/>
              <a:gd name="T47" fmla="*/ 268 h 954"/>
              <a:gd name="T48" fmla="*/ 448 w 792"/>
              <a:gd name="T49" fmla="*/ 819 h 954"/>
              <a:gd name="T50" fmla="*/ 696 w 792"/>
              <a:gd name="T51" fmla="*/ 628 h 954"/>
              <a:gd name="T52" fmla="*/ 743 w 792"/>
              <a:gd name="T53" fmla="*/ 702 h 954"/>
              <a:gd name="T54" fmla="*/ 790 w 792"/>
              <a:gd name="T55" fmla="*/ 864 h 954"/>
              <a:gd name="T56" fmla="*/ 792 w 792"/>
              <a:gd name="T57" fmla="*/ 954 h 954"/>
              <a:gd name="T58" fmla="*/ 6 w 792"/>
              <a:gd name="T59" fmla="*/ 872 h 954"/>
              <a:gd name="T60" fmla="*/ 37 w 792"/>
              <a:gd name="T61" fmla="*/ 735 h 954"/>
              <a:gd name="T62" fmla="*/ 82 w 792"/>
              <a:gd name="T63" fmla="*/ 653 h 954"/>
              <a:gd name="T64" fmla="*/ 362 w 792"/>
              <a:gd name="T65" fmla="*/ 817 h 954"/>
              <a:gd name="T66" fmla="*/ 369 w 792"/>
              <a:gd name="T67" fmla="*/ 616 h 954"/>
              <a:gd name="T68" fmla="*/ 547 w 792"/>
              <a:gd name="T69" fmla="*/ 225 h 954"/>
              <a:gd name="T70" fmla="*/ 446 w 792"/>
              <a:gd name="T71" fmla="*/ 235 h 954"/>
              <a:gd name="T72" fmla="*/ 340 w 792"/>
              <a:gd name="T73" fmla="*/ 209 h 954"/>
              <a:gd name="T74" fmla="*/ 307 w 792"/>
              <a:gd name="T75" fmla="*/ 206 h 954"/>
              <a:gd name="T76" fmla="*/ 246 w 792"/>
              <a:gd name="T77" fmla="*/ 221 h 954"/>
              <a:gd name="T78" fmla="*/ 223 w 792"/>
              <a:gd name="T79" fmla="*/ 299 h 954"/>
              <a:gd name="T80" fmla="*/ 193 w 792"/>
              <a:gd name="T81" fmla="*/ 299 h 954"/>
              <a:gd name="T82" fmla="*/ 195 w 792"/>
              <a:gd name="T83" fmla="*/ 340 h 954"/>
              <a:gd name="T84" fmla="*/ 205 w 792"/>
              <a:gd name="T85" fmla="*/ 364 h 954"/>
              <a:gd name="T86" fmla="*/ 229 w 792"/>
              <a:gd name="T87" fmla="*/ 385 h 954"/>
              <a:gd name="T88" fmla="*/ 262 w 792"/>
              <a:gd name="T89" fmla="*/ 473 h 954"/>
              <a:gd name="T90" fmla="*/ 299 w 792"/>
              <a:gd name="T91" fmla="*/ 518 h 954"/>
              <a:gd name="T92" fmla="*/ 344 w 792"/>
              <a:gd name="T93" fmla="*/ 532 h 954"/>
              <a:gd name="T94" fmla="*/ 455 w 792"/>
              <a:gd name="T95" fmla="*/ 530 h 954"/>
              <a:gd name="T96" fmla="*/ 500 w 792"/>
              <a:gd name="T97" fmla="*/ 507 h 954"/>
              <a:gd name="T98" fmla="*/ 537 w 792"/>
              <a:gd name="T99" fmla="*/ 456 h 954"/>
              <a:gd name="T100" fmla="*/ 563 w 792"/>
              <a:gd name="T101" fmla="*/ 374 h 954"/>
              <a:gd name="T102" fmla="*/ 584 w 792"/>
              <a:gd name="T103" fmla="*/ 362 h 954"/>
              <a:gd name="T104" fmla="*/ 598 w 792"/>
              <a:gd name="T105" fmla="*/ 327 h 954"/>
              <a:gd name="T106" fmla="*/ 596 w 792"/>
              <a:gd name="T107" fmla="*/ 299 h 954"/>
              <a:gd name="T108" fmla="*/ 565 w 792"/>
              <a:gd name="T109" fmla="*/ 28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2" h="954">
                <a:moveTo>
                  <a:pt x="623" y="268"/>
                </a:moveTo>
                <a:lnTo>
                  <a:pt x="623" y="268"/>
                </a:lnTo>
                <a:lnTo>
                  <a:pt x="631" y="272"/>
                </a:lnTo>
                <a:lnTo>
                  <a:pt x="641" y="278"/>
                </a:lnTo>
                <a:lnTo>
                  <a:pt x="641" y="288"/>
                </a:lnTo>
                <a:lnTo>
                  <a:pt x="641" y="288"/>
                </a:lnTo>
                <a:lnTo>
                  <a:pt x="641" y="311"/>
                </a:lnTo>
                <a:lnTo>
                  <a:pt x="639" y="331"/>
                </a:lnTo>
                <a:lnTo>
                  <a:pt x="635" y="348"/>
                </a:lnTo>
                <a:lnTo>
                  <a:pt x="629" y="364"/>
                </a:lnTo>
                <a:lnTo>
                  <a:pt x="629" y="364"/>
                </a:lnTo>
                <a:lnTo>
                  <a:pt x="623" y="376"/>
                </a:lnTo>
                <a:lnTo>
                  <a:pt x="616" y="387"/>
                </a:lnTo>
                <a:lnTo>
                  <a:pt x="608" y="397"/>
                </a:lnTo>
                <a:lnTo>
                  <a:pt x="598" y="403"/>
                </a:lnTo>
                <a:lnTo>
                  <a:pt x="598" y="403"/>
                </a:lnTo>
                <a:lnTo>
                  <a:pt x="590" y="430"/>
                </a:lnTo>
                <a:lnTo>
                  <a:pt x="582" y="454"/>
                </a:lnTo>
                <a:lnTo>
                  <a:pt x="571" y="477"/>
                </a:lnTo>
                <a:lnTo>
                  <a:pt x="559" y="497"/>
                </a:lnTo>
                <a:lnTo>
                  <a:pt x="559" y="497"/>
                </a:lnTo>
                <a:lnTo>
                  <a:pt x="545" y="520"/>
                </a:lnTo>
                <a:lnTo>
                  <a:pt x="526" y="538"/>
                </a:lnTo>
                <a:lnTo>
                  <a:pt x="516" y="546"/>
                </a:lnTo>
                <a:lnTo>
                  <a:pt x="506" y="554"/>
                </a:lnTo>
                <a:lnTo>
                  <a:pt x="494" y="561"/>
                </a:lnTo>
                <a:lnTo>
                  <a:pt x="481" y="567"/>
                </a:lnTo>
                <a:lnTo>
                  <a:pt x="481" y="567"/>
                </a:lnTo>
                <a:lnTo>
                  <a:pt x="465" y="569"/>
                </a:lnTo>
                <a:lnTo>
                  <a:pt x="442" y="573"/>
                </a:lnTo>
                <a:lnTo>
                  <a:pt x="416" y="573"/>
                </a:lnTo>
                <a:lnTo>
                  <a:pt x="387" y="573"/>
                </a:lnTo>
                <a:lnTo>
                  <a:pt x="387" y="573"/>
                </a:lnTo>
                <a:lnTo>
                  <a:pt x="360" y="573"/>
                </a:lnTo>
                <a:lnTo>
                  <a:pt x="334" y="571"/>
                </a:lnTo>
                <a:lnTo>
                  <a:pt x="313" y="567"/>
                </a:lnTo>
                <a:lnTo>
                  <a:pt x="299" y="563"/>
                </a:lnTo>
                <a:lnTo>
                  <a:pt x="299" y="563"/>
                </a:lnTo>
                <a:lnTo>
                  <a:pt x="276" y="550"/>
                </a:lnTo>
                <a:lnTo>
                  <a:pt x="258" y="534"/>
                </a:lnTo>
                <a:lnTo>
                  <a:pt x="242" y="516"/>
                </a:lnTo>
                <a:lnTo>
                  <a:pt x="227" y="493"/>
                </a:lnTo>
                <a:lnTo>
                  <a:pt x="227" y="493"/>
                </a:lnTo>
                <a:lnTo>
                  <a:pt x="217" y="473"/>
                </a:lnTo>
                <a:lnTo>
                  <a:pt x="209" y="450"/>
                </a:lnTo>
                <a:lnTo>
                  <a:pt x="195" y="405"/>
                </a:lnTo>
                <a:lnTo>
                  <a:pt x="195" y="405"/>
                </a:lnTo>
                <a:lnTo>
                  <a:pt x="182" y="397"/>
                </a:lnTo>
                <a:lnTo>
                  <a:pt x="174" y="389"/>
                </a:lnTo>
                <a:lnTo>
                  <a:pt x="166" y="378"/>
                </a:lnTo>
                <a:lnTo>
                  <a:pt x="160" y="364"/>
                </a:lnTo>
                <a:lnTo>
                  <a:pt x="160" y="364"/>
                </a:lnTo>
                <a:lnTo>
                  <a:pt x="156" y="350"/>
                </a:lnTo>
                <a:lnTo>
                  <a:pt x="152" y="331"/>
                </a:lnTo>
                <a:lnTo>
                  <a:pt x="150" y="311"/>
                </a:lnTo>
                <a:lnTo>
                  <a:pt x="150" y="288"/>
                </a:lnTo>
                <a:lnTo>
                  <a:pt x="150" y="278"/>
                </a:lnTo>
                <a:lnTo>
                  <a:pt x="158" y="272"/>
                </a:lnTo>
                <a:lnTo>
                  <a:pt x="158" y="272"/>
                </a:lnTo>
                <a:lnTo>
                  <a:pt x="164" y="268"/>
                </a:lnTo>
                <a:lnTo>
                  <a:pt x="164" y="268"/>
                </a:lnTo>
                <a:lnTo>
                  <a:pt x="162" y="227"/>
                </a:lnTo>
                <a:lnTo>
                  <a:pt x="160" y="192"/>
                </a:lnTo>
                <a:lnTo>
                  <a:pt x="160" y="161"/>
                </a:lnTo>
                <a:lnTo>
                  <a:pt x="164" y="135"/>
                </a:lnTo>
                <a:lnTo>
                  <a:pt x="168" y="112"/>
                </a:lnTo>
                <a:lnTo>
                  <a:pt x="176" y="92"/>
                </a:lnTo>
                <a:lnTo>
                  <a:pt x="188" y="71"/>
                </a:lnTo>
                <a:lnTo>
                  <a:pt x="203" y="53"/>
                </a:lnTo>
                <a:lnTo>
                  <a:pt x="203" y="53"/>
                </a:lnTo>
                <a:lnTo>
                  <a:pt x="219" y="41"/>
                </a:lnTo>
                <a:lnTo>
                  <a:pt x="240" y="30"/>
                </a:lnTo>
                <a:lnTo>
                  <a:pt x="262" y="20"/>
                </a:lnTo>
                <a:lnTo>
                  <a:pt x="285" y="14"/>
                </a:lnTo>
                <a:lnTo>
                  <a:pt x="311" y="8"/>
                </a:lnTo>
                <a:lnTo>
                  <a:pt x="336" y="4"/>
                </a:lnTo>
                <a:lnTo>
                  <a:pt x="362" y="2"/>
                </a:lnTo>
                <a:lnTo>
                  <a:pt x="389" y="0"/>
                </a:lnTo>
                <a:lnTo>
                  <a:pt x="416" y="2"/>
                </a:lnTo>
                <a:lnTo>
                  <a:pt x="442" y="4"/>
                </a:lnTo>
                <a:lnTo>
                  <a:pt x="469" y="8"/>
                </a:lnTo>
                <a:lnTo>
                  <a:pt x="494" y="12"/>
                </a:lnTo>
                <a:lnTo>
                  <a:pt x="518" y="20"/>
                </a:lnTo>
                <a:lnTo>
                  <a:pt x="539" y="28"/>
                </a:lnTo>
                <a:lnTo>
                  <a:pt x="559" y="39"/>
                </a:lnTo>
                <a:lnTo>
                  <a:pt x="577" y="49"/>
                </a:lnTo>
                <a:lnTo>
                  <a:pt x="577" y="49"/>
                </a:lnTo>
                <a:lnTo>
                  <a:pt x="598" y="71"/>
                </a:lnTo>
                <a:lnTo>
                  <a:pt x="612" y="94"/>
                </a:lnTo>
                <a:lnTo>
                  <a:pt x="623" y="116"/>
                </a:lnTo>
                <a:lnTo>
                  <a:pt x="629" y="143"/>
                </a:lnTo>
                <a:lnTo>
                  <a:pt x="633" y="170"/>
                </a:lnTo>
                <a:lnTo>
                  <a:pt x="633" y="200"/>
                </a:lnTo>
                <a:lnTo>
                  <a:pt x="629" y="233"/>
                </a:lnTo>
                <a:lnTo>
                  <a:pt x="623" y="268"/>
                </a:lnTo>
                <a:lnTo>
                  <a:pt x="623" y="268"/>
                </a:lnTo>
                <a:close/>
                <a:moveTo>
                  <a:pt x="440" y="616"/>
                </a:moveTo>
                <a:lnTo>
                  <a:pt x="442" y="643"/>
                </a:lnTo>
                <a:lnTo>
                  <a:pt x="426" y="669"/>
                </a:lnTo>
                <a:lnTo>
                  <a:pt x="448" y="819"/>
                </a:lnTo>
                <a:lnTo>
                  <a:pt x="541" y="618"/>
                </a:lnTo>
                <a:lnTo>
                  <a:pt x="684" y="614"/>
                </a:lnTo>
                <a:lnTo>
                  <a:pt x="684" y="614"/>
                </a:lnTo>
                <a:lnTo>
                  <a:pt x="696" y="628"/>
                </a:lnTo>
                <a:lnTo>
                  <a:pt x="709" y="645"/>
                </a:lnTo>
                <a:lnTo>
                  <a:pt x="721" y="661"/>
                </a:lnTo>
                <a:lnTo>
                  <a:pt x="733" y="681"/>
                </a:lnTo>
                <a:lnTo>
                  <a:pt x="743" y="702"/>
                </a:lnTo>
                <a:lnTo>
                  <a:pt x="754" y="722"/>
                </a:lnTo>
                <a:lnTo>
                  <a:pt x="770" y="769"/>
                </a:lnTo>
                <a:lnTo>
                  <a:pt x="782" y="817"/>
                </a:lnTo>
                <a:lnTo>
                  <a:pt x="790" y="864"/>
                </a:lnTo>
                <a:lnTo>
                  <a:pt x="792" y="911"/>
                </a:lnTo>
                <a:lnTo>
                  <a:pt x="792" y="931"/>
                </a:lnTo>
                <a:lnTo>
                  <a:pt x="792" y="954"/>
                </a:lnTo>
                <a:lnTo>
                  <a:pt x="792" y="954"/>
                </a:lnTo>
                <a:lnTo>
                  <a:pt x="0" y="954"/>
                </a:lnTo>
                <a:lnTo>
                  <a:pt x="0" y="954"/>
                </a:lnTo>
                <a:lnTo>
                  <a:pt x="2" y="915"/>
                </a:lnTo>
                <a:lnTo>
                  <a:pt x="6" y="872"/>
                </a:lnTo>
                <a:lnTo>
                  <a:pt x="12" y="827"/>
                </a:lnTo>
                <a:lnTo>
                  <a:pt x="23" y="782"/>
                </a:lnTo>
                <a:lnTo>
                  <a:pt x="29" y="757"/>
                </a:lnTo>
                <a:lnTo>
                  <a:pt x="37" y="735"/>
                </a:lnTo>
                <a:lnTo>
                  <a:pt x="47" y="712"/>
                </a:lnTo>
                <a:lnTo>
                  <a:pt x="57" y="692"/>
                </a:lnTo>
                <a:lnTo>
                  <a:pt x="68" y="671"/>
                </a:lnTo>
                <a:lnTo>
                  <a:pt x="82" y="653"/>
                </a:lnTo>
                <a:lnTo>
                  <a:pt x="96" y="634"/>
                </a:lnTo>
                <a:lnTo>
                  <a:pt x="113" y="618"/>
                </a:lnTo>
                <a:lnTo>
                  <a:pt x="242" y="620"/>
                </a:lnTo>
                <a:lnTo>
                  <a:pt x="362" y="817"/>
                </a:lnTo>
                <a:lnTo>
                  <a:pt x="385" y="669"/>
                </a:lnTo>
                <a:lnTo>
                  <a:pt x="369" y="643"/>
                </a:lnTo>
                <a:lnTo>
                  <a:pt x="369" y="616"/>
                </a:lnTo>
                <a:lnTo>
                  <a:pt x="369" y="616"/>
                </a:lnTo>
                <a:lnTo>
                  <a:pt x="405" y="614"/>
                </a:lnTo>
                <a:lnTo>
                  <a:pt x="440" y="616"/>
                </a:lnTo>
                <a:lnTo>
                  <a:pt x="440" y="616"/>
                </a:lnTo>
                <a:close/>
                <a:moveTo>
                  <a:pt x="547" y="225"/>
                </a:moveTo>
                <a:lnTo>
                  <a:pt x="547" y="225"/>
                </a:lnTo>
                <a:lnTo>
                  <a:pt x="500" y="231"/>
                </a:lnTo>
                <a:lnTo>
                  <a:pt x="473" y="235"/>
                </a:lnTo>
                <a:lnTo>
                  <a:pt x="446" y="235"/>
                </a:lnTo>
                <a:lnTo>
                  <a:pt x="420" y="233"/>
                </a:lnTo>
                <a:lnTo>
                  <a:pt x="391" y="229"/>
                </a:lnTo>
                <a:lnTo>
                  <a:pt x="365" y="221"/>
                </a:lnTo>
                <a:lnTo>
                  <a:pt x="340" y="209"/>
                </a:lnTo>
                <a:lnTo>
                  <a:pt x="340" y="209"/>
                </a:lnTo>
                <a:lnTo>
                  <a:pt x="330" y="204"/>
                </a:lnTo>
                <a:lnTo>
                  <a:pt x="319" y="204"/>
                </a:lnTo>
                <a:lnTo>
                  <a:pt x="307" y="206"/>
                </a:lnTo>
                <a:lnTo>
                  <a:pt x="295" y="211"/>
                </a:lnTo>
                <a:lnTo>
                  <a:pt x="270" y="217"/>
                </a:lnTo>
                <a:lnTo>
                  <a:pt x="258" y="221"/>
                </a:lnTo>
                <a:lnTo>
                  <a:pt x="246" y="221"/>
                </a:lnTo>
                <a:lnTo>
                  <a:pt x="246" y="221"/>
                </a:lnTo>
                <a:lnTo>
                  <a:pt x="233" y="249"/>
                </a:lnTo>
                <a:lnTo>
                  <a:pt x="225" y="282"/>
                </a:lnTo>
                <a:lnTo>
                  <a:pt x="223" y="299"/>
                </a:lnTo>
                <a:lnTo>
                  <a:pt x="205" y="297"/>
                </a:lnTo>
                <a:lnTo>
                  <a:pt x="205" y="297"/>
                </a:lnTo>
                <a:lnTo>
                  <a:pt x="193" y="299"/>
                </a:lnTo>
                <a:lnTo>
                  <a:pt x="193" y="299"/>
                </a:lnTo>
                <a:lnTo>
                  <a:pt x="188" y="301"/>
                </a:lnTo>
                <a:lnTo>
                  <a:pt x="188" y="301"/>
                </a:lnTo>
                <a:lnTo>
                  <a:pt x="190" y="327"/>
                </a:lnTo>
                <a:lnTo>
                  <a:pt x="195" y="340"/>
                </a:lnTo>
                <a:lnTo>
                  <a:pt x="197" y="350"/>
                </a:lnTo>
                <a:lnTo>
                  <a:pt x="197" y="350"/>
                </a:lnTo>
                <a:lnTo>
                  <a:pt x="201" y="358"/>
                </a:lnTo>
                <a:lnTo>
                  <a:pt x="205" y="364"/>
                </a:lnTo>
                <a:lnTo>
                  <a:pt x="211" y="368"/>
                </a:lnTo>
                <a:lnTo>
                  <a:pt x="217" y="370"/>
                </a:lnTo>
                <a:lnTo>
                  <a:pt x="227" y="374"/>
                </a:lnTo>
                <a:lnTo>
                  <a:pt x="229" y="385"/>
                </a:lnTo>
                <a:lnTo>
                  <a:pt x="229" y="385"/>
                </a:lnTo>
                <a:lnTo>
                  <a:pt x="244" y="432"/>
                </a:lnTo>
                <a:lnTo>
                  <a:pt x="252" y="454"/>
                </a:lnTo>
                <a:lnTo>
                  <a:pt x="262" y="473"/>
                </a:lnTo>
                <a:lnTo>
                  <a:pt x="262" y="473"/>
                </a:lnTo>
                <a:lnTo>
                  <a:pt x="272" y="491"/>
                </a:lnTo>
                <a:lnTo>
                  <a:pt x="285" y="505"/>
                </a:lnTo>
                <a:lnTo>
                  <a:pt x="299" y="518"/>
                </a:lnTo>
                <a:lnTo>
                  <a:pt x="315" y="526"/>
                </a:lnTo>
                <a:lnTo>
                  <a:pt x="315" y="526"/>
                </a:lnTo>
                <a:lnTo>
                  <a:pt x="326" y="530"/>
                </a:lnTo>
                <a:lnTo>
                  <a:pt x="344" y="532"/>
                </a:lnTo>
                <a:lnTo>
                  <a:pt x="387" y="534"/>
                </a:lnTo>
                <a:lnTo>
                  <a:pt x="387" y="534"/>
                </a:lnTo>
                <a:lnTo>
                  <a:pt x="436" y="532"/>
                </a:lnTo>
                <a:lnTo>
                  <a:pt x="455" y="530"/>
                </a:lnTo>
                <a:lnTo>
                  <a:pt x="467" y="528"/>
                </a:lnTo>
                <a:lnTo>
                  <a:pt x="467" y="528"/>
                </a:lnTo>
                <a:lnTo>
                  <a:pt x="485" y="520"/>
                </a:lnTo>
                <a:lnTo>
                  <a:pt x="500" y="507"/>
                </a:lnTo>
                <a:lnTo>
                  <a:pt x="514" y="493"/>
                </a:lnTo>
                <a:lnTo>
                  <a:pt x="526" y="477"/>
                </a:lnTo>
                <a:lnTo>
                  <a:pt x="526" y="477"/>
                </a:lnTo>
                <a:lnTo>
                  <a:pt x="537" y="456"/>
                </a:lnTo>
                <a:lnTo>
                  <a:pt x="545" y="434"/>
                </a:lnTo>
                <a:lnTo>
                  <a:pt x="553" y="409"/>
                </a:lnTo>
                <a:lnTo>
                  <a:pt x="561" y="385"/>
                </a:lnTo>
                <a:lnTo>
                  <a:pt x="563" y="374"/>
                </a:lnTo>
                <a:lnTo>
                  <a:pt x="573" y="370"/>
                </a:lnTo>
                <a:lnTo>
                  <a:pt x="573" y="370"/>
                </a:lnTo>
                <a:lnTo>
                  <a:pt x="580" y="366"/>
                </a:lnTo>
                <a:lnTo>
                  <a:pt x="584" y="362"/>
                </a:lnTo>
                <a:lnTo>
                  <a:pt x="588" y="356"/>
                </a:lnTo>
                <a:lnTo>
                  <a:pt x="592" y="350"/>
                </a:lnTo>
                <a:lnTo>
                  <a:pt x="592" y="350"/>
                </a:lnTo>
                <a:lnTo>
                  <a:pt x="598" y="327"/>
                </a:lnTo>
                <a:lnTo>
                  <a:pt x="600" y="301"/>
                </a:lnTo>
                <a:lnTo>
                  <a:pt x="600" y="301"/>
                </a:lnTo>
                <a:lnTo>
                  <a:pt x="596" y="299"/>
                </a:lnTo>
                <a:lnTo>
                  <a:pt x="596" y="299"/>
                </a:lnTo>
                <a:lnTo>
                  <a:pt x="586" y="297"/>
                </a:lnTo>
                <a:lnTo>
                  <a:pt x="567" y="299"/>
                </a:lnTo>
                <a:lnTo>
                  <a:pt x="565" y="280"/>
                </a:lnTo>
                <a:lnTo>
                  <a:pt x="565" y="280"/>
                </a:lnTo>
                <a:lnTo>
                  <a:pt x="557" y="252"/>
                </a:lnTo>
                <a:lnTo>
                  <a:pt x="547" y="225"/>
                </a:lnTo>
                <a:lnTo>
                  <a:pt x="547" y="22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3586869" y="4473539"/>
            <a:ext cx="309245" cy="203200"/>
          </a:xfrm>
          <a:custGeom>
            <a:avLst/>
            <a:gdLst>
              <a:gd name="T0" fmla="*/ 516 w 962"/>
              <a:gd name="T1" fmla="*/ 0 h 631"/>
              <a:gd name="T2" fmla="*/ 32 w 962"/>
              <a:gd name="T3" fmla="*/ 71 h 631"/>
              <a:gd name="T4" fmla="*/ 32 w 962"/>
              <a:gd name="T5" fmla="*/ 327 h 631"/>
              <a:gd name="T6" fmla="*/ 21 w 962"/>
              <a:gd name="T7" fmla="*/ 338 h 631"/>
              <a:gd name="T8" fmla="*/ 17 w 962"/>
              <a:gd name="T9" fmla="*/ 354 h 631"/>
              <a:gd name="T10" fmla="*/ 17 w 962"/>
              <a:gd name="T11" fmla="*/ 363 h 631"/>
              <a:gd name="T12" fmla="*/ 23 w 962"/>
              <a:gd name="T13" fmla="*/ 375 h 631"/>
              <a:gd name="T14" fmla="*/ 32 w 962"/>
              <a:gd name="T15" fmla="*/ 384 h 631"/>
              <a:gd name="T16" fmla="*/ 44 w 962"/>
              <a:gd name="T17" fmla="*/ 388 h 631"/>
              <a:gd name="T18" fmla="*/ 50 w 962"/>
              <a:gd name="T19" fmla="*/ 390 h 631"/>
              <a:gd name="T20" fmla="*/ 63 w 962"/>
              <a:gd name="T21" fmla="*/ 388 h 631"/>
              <a:gd name="T22" fmla="*/ 76 w 962"/>
              <a:gd name="T23" fmla="*/ 379 h 631"/>
              <a:gd name="T24" fmla="*/ 82 w 962"/>
              <a:gd name="T25" fmla="*/ 369 h 631"/>
              <a:gd name="T26" fmla="*/ 84 w 962"/>
              <a:gd name="T27" fmla="*/ 354 h 631"/>
              <a:gd name="T28" fmla="*/ 84 w 962"/>
              <a:gd name="T29" fmla="*/ 346 h 631"/>
              <a:gd name="T30" fmla="*/ 76 w 962"/>
              <a:gd name="T31" fmla="*/ 331 h 631"/>
              <a:gd name="T32" fmla="*/ 67 w 962"/>
              <a:gd name="T33" fmla="*/ 164 h 631"/>
              <a:gd name="T34" fmla="*/ 962 w 962"/>
              <a:gd name="T35" fmla="*/ 159 h 631"/>
              <a:gd name="T36" fmla="*/ 962 w 962"/>
              <a:gd name="T37" fmla="*/ 71 h 631"/>
              <a:gd name="T38" fmla="*/ 78 w 962"/>
              <a:gd name="T39" fmla="*/ 402 h 631"/>
              <a:gd name="T40" fmla="*/ 50 w 962"/>
              <a:gd name="T41" fmla="*/ 409 h 631"/>
              <a:gd name="T42" fmla="*/ 25 w 962"/>
              <a:gd name="T43" fmla="*/ 402 h 631"/>
              <a:gd name="T44" fmla="*/ 0 w 962"/>
              <a:gd name="T45" fmla="*/ 555 h 631"/>
              <a:gd name="T46" fmla="*/ 17 w 962"/>
              <a:gd name="T47" fmla="*/ 562 h 631"/>
              <a:gd name="T48" fmla="*/ 25 w 962"/>
              <a:gd name="T49" fmla="*/ 564 h 631"/>
              <a:gd name="T50" fmla="*/ 40 w 962"/>
              <a:gd name="T51" fmla="*/ 566 h 631"/>
              <a:gd name="T52" fmla="*/ 61 w 962"/>
              <a:gd name="T53" fmla="*/ 549 h 631"/>
              <a:gd name="T54" fmla="*/ 67 w 962"/>
              <a:gd name="T55" fmla="*/ 566 h 631"/>
              <a:gd name="T56" fmla="*/ 76 w 962"/>
              <a:gd name="T57" fmla="*/ 495 h 631"/>
              <a:gd name="T58" fmla="*/ 86 w 962"/>
              <a:gd name="T59" fmla="*/ 560 h 631"/>
              <a:gd name="T60" fmla="*/ 99 w 962"/>
              <a:gd name="T61" fmla="*/ 555 h 631"/>
              <a:gd name="T62" fmla="*/ 78 w 962"/>
              <a:gd name="T63" fmla="*/ 402 h 631"/>
              <a:gd name="T64" fmla="*/ 176 w 962"/>
              <a:gd name="T65" fmla="*/ 220 h 631"/>
              <a:gd name="T66" fmla="*/ 838 w 962"/>
              <a:gd name="T67" fmla="*/ 218 h 631"/>
              <a:gd name="T68" fmla="*/ 838 w 962"/>
              <a:gd name="T69" fmla="*/ 553 h 631"/>
              <a:gd name="T70" fmla="*/ 757 w 962"/>
              <a:gd name="T71" fmla="*/ 557 h 631"/>
              <a:gd name="T72" fmla="*/ 673 w 962"/>
              <a:gd name="T73" fmla="*/ 572 h 631"/>
              <a:gd name="T74" fmla="*/ 591 w 962"/>
              <a:gd name="T75" fmla="*/ 597 h 631"/>
              <a:gd name="T76" fmla="*/ 509 w 962"/>
              <a:gd name="T77" fmla="*/ 631 h 631"/>
              <a:gd name="T78" fmla="*/ 469 w 962"/>
              <a:gd name="T79" fmla="*/ 612 h 631"/>
              <a:gd name="T80" fmla="*/ 390 w 962"/>
              <a:gd name="T81" fmla="*/ 585 h 631"/>
              <a:gd name="T82" fmla="*/ 306 w 962"/>
              <a:gd name="T83" fmla="*/ 566 h 631"/>
              <a:gd name="T84" fmla="*/ 220 w 962"/>
              <a:gd name="T85" fmla="*/ 557 h 631"/>
              <a:gd name="T86" fmla="*/ 176 w 962"/>
              <a:gd name="T87" fmla="*/ 555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2" h="631">
                <a:moveTo>
                  <a:pt x="962" y="71"/>
                </a:moveTo>
                <a:lnTo>
                  <a:pt x="516" y="0"/>
                </a:lnTo>
                <a:lnTo>
                  <a:pt x="32" y="71"/>
                </a:lnTo>
                <a:lnTo>
                  <a:pt x="32" y="71"/>
                </a:lnTo>
                <a:lnTo>
                  <a:pt x="32" y="327"/>
                </a:lnTo>
                <a:lnTo>
                  <a:pt x="32" y="327"/>
                </a:lnTo>
                <a:lnTo>
                  <a:pt x="25" y="331"/>
                </a:lnTo>
                <a:lnTo>
                  <a:pt x="21" y="338"/>
                </a:lnTo>
                <a:lnTo>
                  <a:pt x="17" y="346"/>
                </a:lnTo>
                <a:lnTo>
                  <a:pt x="17" y="354"/>
                </a:lnTo>
                <a:lnTo>
                  <a:pt x="17" y="354"/>
                </a:lnTo>
                <a:lnTo>
                  <a:pt x="17" y="363"/>
                </a:lnTo>
                <a:lnTo>
                  <a:pt x="19" y="369"/>
                </a:lnTo>
                <a:lnTo>
                  <a:pt x="23" y="375"/>
                </a:lnTo>
                <a:lnTo>
                  <a:pt x="27" y="379"/>
                </a:lnTo>
                <a:lnTo>
                  <a:pt x="32" y="384"/>
                </a:lnTo>
                <a:lnTo>
                  <a:pt x="38" y="388"/>
                </a:lnTo>
                <a:lnTo>
                  <a:pt x="44" y="388"/>
                </a:lnTo>
                <a:lnTo>
                  <a:pt x="50" y="390"/>
                </a:lnTo>
                <a:lnTo>
                  <a:pt x="50" y="390"/>
                </a:lnTo>
                <a:lnTo>
                  <a:pt x="57" y="388"/>
                </a:lnTo>
                <a:lnTo>
                  <a:pt x="63" y="388"/>
                </a:lnTo>
                <a:lnTo>
                  <a:pt x="69" y="384"/>
                </a:lnTo>
                <a:lnTo>
                  <a:pt x="76" y="379"/>
                </a:lnTo>
                <a:lnTo>
                  <a:pt x="80" y="375"/>
                </a:lnTo>
                <a:lnTo>
                  <a:pt x="82" y="369"/>
                </a:lnTo>
                <a:lnTo>
                  <a:pt x="84" y="363"/>
                </a:lnTo>
                <a:lnTo>
                  <a:pt x="84" y="354"/>
                </a:lnTo>
                <a:lnTo>
                  <a:pt x="84" y="354"/>
                </a:lnTo>
                <a:lnTo>
                  <a:pt x="84" y="346"/>
                </a:lnTo>
                <a:lnTo>
                  <a:pt x="80" y="338"/>
                </a:lnTo>
                <a:lnTo>
                  <a:pt x="76" y="331"/>
                </a:lnTo>
                <a:lnTo>
                  <a:pt x="67" y="325"/>
                </a:lnTo>
                <a:lnTo>
                  <a:pt x="67" y="164"/>
                </a:lnTo>
                <a:lnTo>
                  <a:pt x="516" y="229"/>
                </a:lnTo>
                <a:lnTo>
                  <a:pt x="962" y="159"/>
                </a:lnTo>
                <a:lnTo>
                  <a:pt x="962" y="71"/>
                </a:lnTo>
                <a:lnTo>
                  <a:pt x="962" y="71"/>
                </a:lnTo>
                <a:close/>
                <a:moveTo>
                  <a:pt x="78" y="402"/>
                </a:moveTo>
                <a:lnTo>
                  <a:pt x="78" y="402"/>
                </a:lnTo>
                <a:lnTo>
                  <a:pt x="65" y="407"/>
                </a:lnTo>
                <a:lnTo>
                  <a:pt x="50" y="409"/>
                </a:lnTo>
                <a:lnTo>
                  <a:pt x="38" y="407"/>
                </a:lnTo>
                <a:lnTo>
                  <a:pt x="25" y="402"/>
                </a:lnTo>
                <a:lnTo>
                  <a:pt x="25" y="402"/>
                </a:lnTo>
                <a:lnTo>
                  <a:pt x="0" y="555"/>
                </a:lnTo>
                <a:lnTo>
                  <a:pt x="0" y="555"/>
                </a:lnTo>
                <a:lnTo>
                  <a:pt x="17" y="562"/>
                </a:lnTo>
                <a:lnTo>
                  <a:pt x="23" y="545"/>
                </a:lnTo>
                <a:lnTo>
                  <a:pt x="25" y="564"/>
                </a:lnTo>
                <a:lnTo>
                  <a:pt x="25" y="564"/>
                </a:lnTo>
                <a:lnTo>
                  <a:pt x="40" y="566"/>
                </a:lnTo>
                <a:lnTo>
                  <a:pt x="55" y="566"/>
                </a:lnTo>
                <a:lnTo>
                  <a:pt x="61" y="549"/>
                </a:lnTo>
                <a:lnTo>
                  <a:pt x="67" y="566"/>
                </a:lnTo>
                <a:lnTo>
                  <a:pt x="67" y="566"/>
                </a:lnTo>
                <a:lnTo>
                  <a:pt x="71" y="564"/>
                </a:lnTo>
                <a:lnTo>
                  <a:pt x="76" y="495"/>
                </a:lnTo>
                <a:lnTo>
                  <a:pt x="86" y="560"/>
                </a:lnTo>
                <a:lnTo>
                  <a:pt x="86" y="560"/>
                </a:lnTo>
                <a:lnTo>
                  <a:pt x="99" y="555"/>
                </a:lnTo>
                <a:lnTo>
                  <a:pt x="99" y="555"/>
                </a:lnTo>
                <a:lnTo>
                  <a:pt x="78" y="402"/>
                </a:lnTo>
                <a:lnTo>
                  <a:pt x="78" y="402"/>
                </a:lnTo>
                <a:close/>
                <a:moveTo>
                  <a:pt x="176" y="555"/>
                </a:moveTo>
                <a:lnTo>
                  <a:pt x="176" y="220"/>
                </a:lnTo>
                <a:lnTo>
                  <a:pt x="516" y="268"/>
                </a:lnTo>
                <a:lnTo>
                  <a:pt x="838" y="218"/>
                </a:lnTo>
                <a:lnTo>
                  <a:pt x="838" y="553"/>
                </a:lnTo>
                <a:lnTo>
                  <a:pt x="838" y="553"/>
                </a:lnTo>
                <a:lnTo>
                  <a:pt x="796" y="553"/>
                </a:lnTo>
                <a:lnTo>
                  <a:pt x="757" y="557"/>
                </a:lnTo>
                <a:lnTo>
                  <a:pt x="715" y="564"/>
                </a:lnTo>
                <a:lnTo>
                  <a:pt x="673" y="572"/>
                </a:lnTo>
                <a:lnTo>
                  <a:pt x="631" y="585"/>
                </a:lnTo>
                <a:lnTo>
                  <a:pt x="591" y="597"/>
                </a:lnTo>
                <a:lnTo>
                  <a:pt x="549" y="614"/>
                </a:lnTo>
                <a:lnTo>
                  <a:pt x="509" y="631"/>
                </a:lnTo>
                <a:lnTo>
                  <a:pt x="509" y="631"/>
                </a:lnTo>
                <a:lnTo>
                  <a:pt x="469" y="612"/>
                </a:lnTo>
                <a:lnTo>
                  <a:pt x="430" y="597"/>
                </a:lnTo>
                <a:lnTo>
                  <a:pt x="390" y="585"/>
                </a:lnTo>
                <a:lnTo>
                  <a:pt x="348" y="574"/>
                </a:lnTo>
                <a:lnTo>
                  <a:pt x="306" y="566"/>
                </a:lnTo>
                <a:lnTo>
                  <a:pt x="262" y="562"/>
                </a:lnTo>
                <a:lnTo>
                  <a:pt x="220" y="557"/>
                </a:lnTo>
                <a:lnTo>
                  <a:pt x="176" y="555"/>
                </a:lnTo>
                <a:lnTo>
                  <a:pt x="176" y="5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徐鲤 - 片头曲">
            <a:hlinkClick r:id="" action="ppaction://media"/>
            <a:extLst>
              <a:ext uri="{FF2B5EF4-FFF2-40B4-BE49-F238E27FC236}">
                <a16:creationId xmlns:a16="http://schemas.microsoft.com/office/drawing/2014/main" id="{25D3DCF8-407B-4ACF-BCA7-141EB688F5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1765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2"/>
    </mc:Choice>
    <mc:Fallback>
      <p:transition spd="slow" advTm="3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075" grpId="0" bldLvl="0" animBg="1"/>
      <p:bldP spid="3076" grpId="0" bldLvl="0" animBg="1"/>
      <p:bldP spid="11" grpId="0" bldLvl="0" animBg="1"/>
      <p:bldP spid="20" grpId="0" bldLvl="0" animBg="1"/>
      <p:bldP spid="26" grpId="0" bldLvl="0" animBg="1"/>
    </p:bldLst>
  </p:timing>
  <p:extLst>
    <p:ext uri="{E180D4A7-C9FB-4DFB-919C-405C955672EB}">
      <p14:showEvtLst xmlns:p14="http://schemas.microsoft.com/office/powerpoint/2010/main">
        <p14:playEvt time="156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pic>
        <p:nvPicPr>
          <p:cNvPr id="2" name="图片 1" descr="cbfc000a94eaa43f99d1e901b2c473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0" y="374650"/>
            <a:ext cx="4556125" cy="645731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2825750" y="2538730"/>
            <a:ext cx="982980" cy="34702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C80000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200" b="1" dirty="0">
                <a:gradFill>
                  <a:gsLst>
                    <a:gs pos="60000">
                      <a:srgbClr val="D40000"/>
                    </a:gs>
                    <a:gs pos="0">
                      <a:srgbClr val="D40000"/>
                    </a:gs>
                    <a:gs pos="80000">
                      <a:srgbClr val="640000"/>
                    </a:gs>
                    <a:gs pos="100000">
                      <a:srgbClr val="640000"/>
                    </a:gs>
                  </a:gsLst>
                  <a:lin ang="5400000" scaled="0"/>
                </a:gradFill>
              </a:rPr>
              <a:t>八项权利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4245212" y="2089166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245212" y="2089166"/>
            <a:ext cx="7106336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245212" y="3711556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245212" y="3711556"/>
            <a:ext cx="7106336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93220" y="2219038"/>
            <a:ext cx="5262906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对党的决议和政策如有不同意见，在坚决执行的前提下，可以声明保留，并且可以把自己的意见向党的上级组织直至中央提出。</a:t>
            </a:r>
          </a:p>
        </p:txBody>
      </p:sp>
      <p:sp>
        <p:nvSpPr>
          <p:cNvPr id="42" name="矩形 41"/>
          <p:cNvSpPr/>
          <p:nvPr/>
        </p:nvSpPr>
        <p:spPr>
          <a:xfrm>
            <a:off x="5793220" y="3943663"/>
            <a:ext cx="5262906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向党的上级组织直至中央提出请求、申诉和控告，并要求有关组织给以负责的答复。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91">
        <p15:prstTrans prst="peelOff"/>
      </p:transition>
    </mc:Choice>
    <mc:Fallback>
      <p:transition spd="slow" advTm="20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1" grpId="0" bldLvl="0" animBg="1"/>
      <p:bldP spid="37" grpId="0" bldLvl="0" animBg="1"/>
      <p:bldP spid="37" grpId="1" bldLvl="0" animBg="1"/>
      <p:bldP spid="37" grpId="2" bldLvl="0" animBg="1"/>
      <p:bldP spid="38" grpId="0" bldLvl="0" animBg="1"/>
      <p:bldP spid="39" grpId="0" bldLvl="0" animBg="1"/>
      <p:bldP spid="39" grpId="1" bldLvl="0" animBg="1"/>
      <p:bldP spid="39" grpId="2" bldLvl="0" animBg="1"/>
      <p:bldP spid="40" grpId="0" bldLvl="0" animBg="1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08302" y="94170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党员的八项义务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85850" y="1887179"/>
            <a:ext cx="4800600" cy="812800"/>
            <a:chOff x="1085850" y="2075774"/>
            <a:chExt cx="4800600" cy="812800"/>
          </a:xfrm>
        </p:grpSpPr>
        <p:sp>
          <p:nvSpPr>
            <p:cNvPr id="26" name="矩形 25"/>
            <p:cNvSpPr/>
            <p:nvPr/>
          </p:nvSpPr>
          <p:spPr>
            <a:xfrm>
              <a:off x="1085850" y="2075774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60550" y="2075774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81200" y="2128231"/>
              <a:ext cx="3784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认真学习马克思列宁主义、毛泽东思想、邓小平理论、“三个代表”重要思想和科学发展观，学习党的路线、方针、政策和决议，学习党的基本知识，学习科学、文化、法律和业务知识，努力提高为人民服务的本领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05550" y="1887179"/>
            <a:ext cx="4800600" cy="812800"/>
            <a:chOff x="6305550" y="2075774"/>
            <a:chExt cx="4800600" cy="812800"/>
          </a:xfrm>
        </p:grpSpPr>
        <p:sp>
          <p:nvSpPr>
            <p:cNvPr id="30" name="矩形 29"/>
            <p:cNvSpPr/>
            <p:nvPr/>
          </p:nvSpPr>
          <p:spPr>
            <a:xfrm>
              <a:off x="6305550" y="2075774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080250" y="2075774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00900" y="2205175"/>
              <a:ext cx="37846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贯彻执行党的基本路线和各项方针、政策，带头参加改革开放和社会主义现代化建设，带动群众为经济发展和社会进步艰苦奋斗，在生产、工作、学习和社会生活中起先锋模范作用。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85850" y="2937567"/>
            <a:ext cx="4800600" cy="812800"/>
            <a:chOff x="1085850" y="3126162"/>
            <a:chExt cx="4800600" cy="812800"/>
          </a:xfrm>
        </p:grpSpPr>
        <p:sp>
          <p:nvSpPr>
            <p:cNvPr id="34" name="矩形 33"/>
            <p:cNvSpPr/>
            <p:nvPr/>
          </p:nvSpPr>
          <p:spPr>
            <a:xfrm>
              <a:off x="1085850" y="3126162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860550" y="3126162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81200" y="3163230"/>
              <a:ext cx="3784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坚持党和人民的利益高于一切，个人利益服从党和人民的利益，吃苦在前，享受在后，克己奉公，多做贡献。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05550" y="2937567"/>
            <a:ext cx="4800600" cy="812800"/>
            <a:chOff x="6305550" y="3126162"/>
            <a:chExt cx="4800600" cy="812800"/>
          </a:xfrm>
        </p:grpSpPr>
        <p:sp>
          <p:nvSpPr>
            <p:cNvPr id="38" name="矩形 37"/>
            <p:cNvSpPr/>
            <p:nvPr/>
          </p:nvSpPr>
          <p:spPr>
            <a:xfrm>
              <a:off x="6305550" y="3126162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080250" y="3126162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00900" y="3163230"/>
              <a:ext cx="3784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自觉遵守党的纪律，模范遵守国家的法律法规，严格保守党和国家的秘密，执行党的决定，服从组织分配，积极完成党的任务。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85850" y="3987955"/>
            <a:ext cx="4800600" cy="812800"/>
            <a:chOff x="1085850" y="4176550"/>
            <a:chExt cx="4800600" cy="812800"/>
          </a:xfrm>
        </p:grpSpPr>
        <p:sp>
          <p:nvSpPr>
            <p:cNvPr id="42" name="矩形 41"/>
            <p:cNvSpPr/>
            <p:nvPr/>
          </p:nvSpPr>
          <p:spPr>
            <a:xfrm>
              <a:off x="1085850" y="4176550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860550" y="4176550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81200" y="4213618"/>
              <a:ext cx="3784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维护党的团结和统一，对党忠诚老实，言行一致，坚决反对一切派别组织和小集团活动，反对阳奉阴违的两面派行为和一切阴谋诡计。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05550" y="3987955"/>
            <a:ext cx="4800600" cy="812800"/>
            <a:chOff x="6305550" y="4176550"/>
            <a:chExt cx="4800600" cy="812800"/>
          </a:xfrm>
        </p:grpSpPr>
        <p:sp>
          <p:nvSpPr>
            <p:cNvPr id="46" name="矩形 45"/>
            <p:cNvSpPr/>
            <p:nvPr/>
          </p:nvSpPr>
          <p:spPr>
            <a:xfrm>
              <a:off x="6305550" y="4176550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080250" y="4176550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200900" y="4213618"/>
              <a:ext cx="3784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切实开展批评和自我批评，勇于揭露和纠正工作中的缺点、错误，坚决同消极腐败现象作斗争。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05550" y="5038343"/>
            <a:ext cx="4800600" cy="812800"/>
            <a:chOff x="6305550" y="5226938"/>
            <a:chExt cx="4800600" cy="812800"/>
          </a:xfrm>
        </p:grpSpPr>
        <p:sp>
          <p:nvSpPr>
            <p:cNvPr id="50" name="矩形 49"/>
            <p:cNvSpPr/>
            <p:nvPr/>
          </p:nvSpPr>
          <p:spPr>
            <a:xfrm>
              <a:off x="6305550" y="5226938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080250" y="5226938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200900" y="5310173"/>
              <a:ext cx="3784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发扬社会主义新风尚，带头实践社会主义荣辱观，提倡共产主义道德，为了保护国家和人民的利益，在一切困难和危险的时刻挺身而出，英勇斗争，不怕牺牲。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85850" y="5038343"/>
            <a:ext cx="4800600" cy="812800"/>
            <a:chOff x="1085850" y="5226938"/>
            <a:chExt cx="4800600" cy="812800"/>
          </a:xfrm>
        </p:grpSpPr>
        <p:sp>
          <p:nvSpPr>
            <p:cNvPr id="54" name="矩形 53"/>
            <p:cNvSpPr/>
            <p:nvPr/>
          </p:nvSpPr>
          <p:spPr>
            <a:xfrm>
              <a:off x="1085850" y="5226938"/>
              <a:ext cx="812800" cy="81280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860550" y="5226938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81200" y="5264006"/>
              <a:ext cx="3784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密切联系群众，向群众宣传党的主张，遇事同群众商量，及时向党反映群众的意见和要求，维护群众的正当利益。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185">
        <p15:prstTrans prst="peelOff"/>
      </p:transition>
    </mc:Choice>
    <mc:Fallback>
      <p:transition spd="slow" advTm="11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cxnSp>
        <p:nvCxnSpPr>
          <p:cNvPr id="24" name="直接连接符 19"/>
          <p:cNvCxnSpPr>
            <a:cxnSpLocks noChangeShapeType="1"/>
          </p:cNvCxnSpPr>
          <p:nvPr/>
        </p:nvCxnSpPr>
        <p:spPr bwMode="auto">
          <a:xfrm>
            <a:off x="1916049" y="4002405"/>
            <a:ext cx="8258436" cy="0"/>
          </a:xfrm>
          <a:prstGeom prst="line">
            <a:avLst/>
          </a:prstGeom>
          <a:noFill/>
          <a:ln w="28575">
            <a:solidFill>
              <a:srgbClr val="5913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组合 25"/>
          <p:cNvGrpSpPr/>
          <p:nvPr/>
        </p:nvGrpSpPr>
        <p:grpSpPr>
          <a:xfrm>
            <a:off x="1146810" y="3233148"/>
            <a:ext cx="1538478" cy="1538514"/>
            <a:chOff x="1158875" y="2164443"/>
            <a:chExt cx="1538478" cy="1538514"/>
          </a:xfrm>
        </p:grpSpPr>
        <p:sp>
          <p:nvSpPr>
            <p:cNvPr id="27" name="椭圆 20"/>
            <p:cNvSpPr>
              <a:spLocks noChangeArrowheads="1"/>
            </p:cNvSpPr>
            <p:nvPr/>
          </p:nvSpPr>
          <p:spPr bwMode="auto">
            <a:xfrm>
              <a:off x="1158875" y="2164443"/>
              <a:ext cx="1538478" cy="153851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9" name="文本框 25"/>
            <p:cNvSpPr txBox="1">
              <a:spLocks noChangeArrowheads="1"/>
            </p:cNvSpPr>
            <p:nvPr/>
          </p:nvSpPr>
          <p:spPr bwMode="auto">
            <a:xfrm>
              <a:off x="1170877" y="2548980"/>
              <a:ext cx="151447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马克思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列宁主义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5188" y="3233148"/>
            <a:ext cx="1538478" cy="1538514"/>
            <a:chOff x="3067253" y="2164443"/>
            <a:chExt cx="1538478" cy="1538514"/>
          </a:xfrm>
        </p:grpSpPr>
        <p:sp>
          <p:nvSpPr>
            <p:cNvPr id="34" name="椭圆 21"/>
            <p:cNvSpPr>
              <a:spLocks noChangeArrowheads="1"/>
            </p:cNvSpPr>
            <p:nvPr/>
          </p:nvSpPr>
          <p:spPr bwMode="auto">
            <a:xfrm>
              <a:off x="3067253" y="2164443"/>
              <a:ext cx="1538478" cy="153851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35" name="文本框 26"/>
            <p:cNvSpPr txBox="1">
              <a:spLocks noChangeArrowheads="1"/>
            </p:cNvSpPr>
            <p:nvPr/>
          </p:nvSpPr>
          <p:spPr bwMode="auto">
            <a:xfrm>
              <a:off x="3079255" y="2518202"/>
              <a:ext cx="15144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毛泽东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思想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66036" y="3233148"/>
            <a:ext cx="1538478" cy="1538514"/>
            <a:chOff x="7378101" y="2164443"/>
            <a:chExt cx="1538478" cy="1538514"/>
          </a:xfrm>
        </p:grpSpPr>
        <p:sp>
          <p:nvSpPr>
            <p:cNvPr id="37" name="椭圆 23"/>
            <p:cNvSpPr>
              <a:spLocks noChangeArrowheads="1"/>
            </p:cNvSpPr>
            <p:nvPr/>
          </p:nvSpPr>
          <p:spPr bwMode="auto">
            <a:xfrm>
              <a:off x="7378101" y="2164443"/>
              <a:ext cx="1538478" cy="153851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38" name="文本框 28"/>
            <p:cNvSpPr txBox="1">
              <a:spLocks noChangeArrowheads="1"/>
            </p:cNvSpPr>
            <p:nvPr/>
          </p:nvSpPr>
          <p:spPr bwMode="auto">
            <a:xfrm>
              <a:off x="7390103" y="2518202"/>
              <a:ext cx="15144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邓小平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理论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325420" y="3233148"/>
            <a:ext cx="1538478" cy="1538514"/>
            <a:chOff x="9337485" y="2164443"/>
            <a:chExt cx="1538478" cy="1538514"/>
          </a:xfrm>
        </p:grpSpPr>
        <p:sp>
          <p:nvSpPr>
            <p:cNvPr id="45" name="椭圆 24"/>
            <p:cNvSpPr>
              <a:spLocks noChangeArrowheads="1"/>
            </p:cNvSpPr>
            <p:nvPr/>
          </p:nvSpPr>
          <p:spPr bwMode="auto">
            <a:xfrm>
              <a:off x="9337485" y="2164443"/>
              <a:ext cx="1538478" cy="153851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48" name="文本框 29"/>
            <p:cNvSpPr txBox="1">
              <a:spLocks noChangeArrowheads="1"/>
            </p:cNvSpPr>
            <p:nvPr/>
          </p:nvSpPr>
          <p:spPr bwMode="auto">
            <a:xfrm>
              <a:off x="9344724" y="2579757"/>
              <a:ext cx="1524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“三个代表”</a:t>
              </a:r>
              <a:endParaRPr lang="en-US" altLang="zh-CN" sz="2000" b="1">
                <a:solidFill>
                  <a:srgbClr val="FFF6E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charset="-122"/>
                  <a:ea typeface="微软雅黑" panose="020B0503020204020204" charset="-122"/>
                </a:rPr>
                <a:t>重要思想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46810" y="1278255"/>
            <a:ext cx="9666288" cy="1677980"/>
            <a:chOff x="1158875" y="209550"/>
            <a:chExt cx="9666288" cy="1677980"/>
          </a:xfrm>
        </p:grpSpPr>
        <p:sp>
          <p:nvSpPr>
            <p:cNvPr id="54" name="文本框 31"/>
            <p:cNvSpPr txBox="1">
              <a:spLocks noChangeArrowheads="1"/>
            </p:cNvSpPr>
            <p:nvPr/>
          </p:nvSpPr>
          <p:spPr bwMode="auto">
            <a:xfrm>
              <a:off x="1158875" y="825701"/>
              <a:ext cx="9666288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中国共产党的指导思想，是指导中国共产党全部活动的理论体系，是中国共产党的思想建设、组织建设和作风建设的理论基础。</a:t>
              </a:r>
              <a:r>
                <a:rPr lang="en-US" altLang="zh-CN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《</a:t>
              </a:r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中国共产党章程</a:t>
              </a:r>
              <a:r>
                <a:rPr lang="en-US" altLang="zh-CN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》</a:t>
              </a:r>
              <a:r>
                <a:rPr lang="zh-CN" altLang="en-US"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明确规定：“中国共产党以马克思列宁主义、毛泽东思想、邓小平理论和“三个代表”重要思想作为自己的行动指南。”</a:t>
              </a:r>
            </a:p>
          </p:txBody>
        </p:sp>
        <p:sp>
          <p:nvSpPr>
            <p:cNvPr id="55" name="矩形 32"/>
            <p:cNvSpPr>
              <a:spLocks noChangeArrowheads="1"/>
            </p:cNvSpPr>
            <p:nvPr/>
          </p:nvSpPr>
          <p:spPr bwMode="auto">
            <a:xfrm>
              <a:off x="4668580" y="20955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党的指导思想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63977" y="2986405"/>
            <a:ext cx="2031952" cy="2032000"/>
            <a:chOff x="4976042" y="1917700"/>
            <a:chExt cx="2031952" cy="2032000"/>
          </a:xfrm>
        </p:grpSpPr>
        <p:sp>
          <p:nvSpPr>
            <p:cNvPr id="57" name="椭圆 22"/>
            <p:cNvSpPr>
              <a:spLocks noChangeArrowheads="1"/>
            </p:cNvSpPr>
            <p:nvPr/>
          </p:nvSpPr>
          <p:spPr bwMode="auto">
            <a:xfrm>
              <a:off x="4976042" y="1917700"/>
              <a:ext cx="2031952" cy="203200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857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58" name="Freeform 5"/>
            <p:cNvSpPr/>
            <p:nvPr/>
          </p:nvSpPr>
          <p:spPr bwMode="auto">
            <a:xfrm>
              <a:off x="5300526" y="2177109"/>
              <a:ext cx="1535384" cy="1341732"/>
            </a:xfrm>
            <a:custGeom>
              <a:avLst/>
              <a:gdLst>
                <a:gd name="T0" fmla="*/ 778 w 7797"/>
                <a:gd name="T1" fmla="*/ 2674 h 6810"/>
                <a:gd name="T2" fmla="*/ 2420 w 7797"/>
                <a:gd name="T3" fmla="*/ 1093 h 6810"/>
                <a:gd name="T4" fmla="*/ 3519 w 7797"/>
                <a:gd name="T5" fmla="*/ 922 h 6810"/>
                <a:gd name="T6" fmla="*/ 4020 w 7797"/>
                <a:gd name="T7" fmla="*/ 1416 h 6810"/>
                <a:gd name="T8" fmla="*/ 3165 w 7797"/>
                <a:gd name="T9" fmla="*/ 2191 h 6810"/>
                <a:gd name="T10" fmla="*/ 5509 w 7797"/>
                <a:gd name="T11" fmla="*/ 4407 h 6810"/>
                <a:gd name="T12" fmla="*/ 3550 w 7797"/>
                <a:gd name="T13" fmla="*/ 153 h 6810"/>
                <a:gd name="T14" fmla="*/ 6272 w 7797"/>
                <a:gd name="T15" fmla="*/ 5152 h 6810"/>
                <a:gd name="T16" fmla="*/ 6872 w 7797"/>
                <a:gd name="T17" fmla="*/ 5727 h 6810"/>
                <a:gd name="T18" fmla="*/ 6034 w 7797"/>
                <a:gd name="T19" fmla="*/ 6575 h 6810"/>
                <a:gd name="T20" fmla="*/ 5461 w 7797"/>
                <a:gd name="T21" fmla="*/ 6025 h 6810"/>
                <a:gd name="T22" fmla="*/ 1462 w 7797"/>
                <a:gd name="T23" fmla="*/ 5940 h 6810"/>
                <a:gd name="T24" fmla="*/ 1187 w 7797"/>
                <a:gd name="T25" fmla="*/ 5903 h 6810"/>
                <a:gd name="T26" fmla="*/ 412 w 7797"/>
                <a:gd name="T27" fmla="*/ 6465 h 6810"/>
                <a:gd name="T28" fmla="*/ 753 w 7797"/>
                <a:gd name="T29" fmla="*/ 5561 h 6810"/>
                <a:gd name="T30" fmla="*/ 815 w 7797"/>
                <a:gd name="T31" fmla="*/ 5409 h 6810"/>
                <a:gd name="T32" fmla="*/ 430 w 7797"/>
                <a:gd name="T33" fmla="*/ 4908 h 6810"/>
                <a:gd name="T34" fmla="*/ 888 w 7797"/>
                <a:gd name="T35" fmla="*/ 4481 h 6810"/>
                <a:gd name="T36" fmla="*/ 4636 w 7797"/>
                <a:gd name="T37" fmla="*/ 5225 h 6810"/>
                <a:gd name="T38" fmla="*/ 2311 w 7797"/>
                <a:gd name="T39" fmla="*/ 3016 h 6810"/>
                <a:gd name="T40" fmla="*/ 1712 w 7797"/>
                <a:gd name="T41" fmla="*/ 3620 h 6810"/>
                <a:gd name="T42" fmla="*/ 778 w 7797"/>
                <a:gd name="T43" fmla="*/ 2674 h 6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97" h="6810">
                  <a:moveTo>
                    <a:pt x="778" y="2674"/>
                  </a:moveTo>
                  <a:lnTo>
                    <a:pt x="2420" y="1093"/>
                  </a:lnTo>
                  <a:cubicBezTo>
                    <a:pt x="2790" y="1302"/>
                    <a:pt x="3156" y="1199"/>
                    <a:pt x="3519" y="922"/>
                  </a:cubicBezTo>
                  <a:lnTo>
                    <a:pt x="4020" y="1416"/>
                  </a:lnTo>
                  <a:lnTo>
                    <a:pt x="3165" y="2191"/>
                  </a:lnTo>
                  <a:lnTo>
                    <a:pt x="5509" y="4407"/>
                  </a:lnTo>
                  <a:cubicBezTo>
                    <a:pt x="6394" y="2408"/>
                    <a:pt x="5407" y="884"/>
                    <a:pt x="3550" y="153"/>
                  </a:cubicBezTo>
                  <a:cubicBezTo>
                    <a:pt x="6161" y="0"/>
                    <a:pt x="7797" y="3094"/>
                    <a:pt x="6272" y="5152"/>
                  </a:cubicBezTo>
                  <a:lnTo>
                    <a:pt x="6872" y="5727"/>
                  </a:lnTo>
                  <a:lnTo>
                    <a:pt x="6034" y="6575"/>
                  </a:lnTo>
                  <a:lnTo>
                    <a:pt x="5461" y="6025"/>
                  </a:lnTo>
                  <a:cubicBezTo>
                    <a:pt x="4004" y="6810"/>
                    <a:pt x="2676" y="6755"/>
                    <a:pt x="1462" y="5940"/>
                  </a:cubicBezTo>
                  <a:cubicBezTo>
                    <a:pt x="1304" y="5839"/>
                    <a:pt x="1213" y="5827"/>
                    <a:pt x="1187" y="5903"/>
                  </a:cubicBezTo>
                  <a:cubicBezTo>
                    <a:pt x="1286" y="6472"/>
                    <a:pt x="749" y="6704"/>
                    <a:pt x="412" y="6465"/>
                  </a:cubicBezTo>
                  <a:cubicBezTo>
                    <a:pt x="0" y="6132"/>
                    <a:pt x="250" y="5504"/>
                    <a:pt x="753" y="5561"/>
                  </a:cubicBezTo>
                  <a:cubicBezTo>
                    <a:pt x="831" y="5565"/>
                    <a:pt x="884" y="5530"/>
                    <a:pt x="815" y="5409"/>
                  </a:cubicBezTo>
                  <a:cubicBezTo>
                    <a:pt x="712" y="5245"/>
                    <a:pt x="569" y="5076"/>
                    <a:pt x="430" y="4908"/>
                  </a:cubicBezTo>
                  <a:lnTo>
                    <a:pt x="888" y="4481"/>
                  </a:lnTo>
                  <a:cubicBezTo>
                    <a:pt x="2054" y="5440"/>
                    <a:pt x="3296" y="5758"/>
                    <a:pt x="4636" y="5225"/>
                  </a:cubicBezTo>
                  <a:lnTo>
                    <a:pt x="2311" y="3016"/>
                  </a:lnTo>
                  <a:lnTo>
                    <a:pt x="1712" y="3620"/>
                  </a:lnTo>
                  <a:lnTo>
                    <a:pt x="778" y="2674"/>
                  </a:lnTo>
                  <a:close/>
                </a:path>
              </a:pathLst>
            </a:custGeom>
            <a:solidFill>
              <a:srgbClr val="FFFBF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42F0B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434">
        <p15:prstTrans prst="peelOff"/>
      </p:transition>
    </mc:Choice>
    <mc:Fallback>
      <p:transition spd="slow" advTm="14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20" y="317500"/>
            <a:ext cx="2009987" cy="117348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847094" y="2079589"/>
            <a:ext cx="2362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95604" y="2355815"/>
            <a:ext cx="6924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入党动机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4895604" y="3194015"/>
            <a:ext cx="468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单击此处输入您的文本，单击此处输入您的文，本单击此处输入您的文本，本单击此处输入您的文本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259">
        <p15:prstTrans prst="peelOff"/>
      </p:transition>
    </mc:Choice>
    <mc:Fallback>
      <p:transition spd="slow" advTm="32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b2404d1f6253d44bea77a63597a663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800" y="940435"/>
            <a:ext cx="4713605" cy="47136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入党动机</a:t>
            </a:r>
          </a:p>
        </p:txBody>
      </p:sp>
      <p:sp>
        <p:nvSpPr>
          <p:cNvPr id="8" name="矩形 7"/>
          <p:cNvSpPr/>
          <p:nvPr/>
        </p:nvSpPr>
        <p:spPr>
          <a:xfrm>
            <a:off x="1268730" y="2449830"/>
            <a:ext cx="610552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国共产党是一个先进的党，是中国人民历史的必然的选择。只有中国共产党才能带领全国各族人民建设有中国特色的社会主义。中国共产党是中国特色社会主义的核心。加入中国共产党这个先进的政党，不断接受党的教育，提高思想政治觉悟，全心全意为人民服务，为社会主义事业奋斗终身，实现自己的人身价值与社会价值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483614" y="1833160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为什么要入党？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388123" y="1775993"/>
            <a:ext cx="635229" cy="576000"/>
            <a:chOff x="1388123" y="2049678"/>
            <a:chExt cx="635229" cy="576000"/>
          </a:xfrm>
        </p:grpSpPr>
        <p:sp>
          <p:nvSpPr>
            <p:cNvPr id="38" name="矩形: 圆角 6"/>
            <p:cNvSpPr/>
            <p:nvPr/>
          </p:nvSpPr>
          <p:spPr>
            <a:xfrm rot="2678379">
              <a:off x="1388123" y="2049678"/>
              <a:ext cx="576000" cy="576000"/>
            </a:xfrm>
            <a:prstGeom prst="roundRect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1441692" y="2076633"/>
              <a:ext cx="58166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FAF0"/>
                  </a:solidFill>
                  <a:latin typeface="Century Gothic" panose="020B0502020202020204" pitchFamily="34" charset="0"/>
                  <a:ea typeface="微软雅黑" panose="020B0503020204020204" charset="-122"/>
                </a:rPr>
                <a:t>01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00">
        <p15:prstTrans prst="peelOff"/>
      </p:transition>
    </mc:Choice>
    <mc:Fallback>
      <p:transition spd="slow" advTm="3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7.40741E-7 L -0.0707 -0.00185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8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入党动机</a:t>
            </a:r>
          </a:p>
        </p:txBody>
      </p:sp>
      <p:sp>
        <p:nvSpPr>
          <p:cNvPr id="86" name="矩形 85"/>
          <p:cNvSpPr/>
          <p:nvPr/>
        </p:nvSpPr>
        <p:spPr>
          <a:xfrm>
            <a:off x="1268730" y="2137410"/>
            <a:ext cx="610552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人的每一项活动都有他的目的，也就是动机。而对于党员，其动机是很重要的，因为这决定党员的素质和行为。入党，对于我而言就寓示我是一名成年人，我要让我的行动来证明自己，为人民服务，为社会做贡献，从而实现自我的人生价值。加入中国共产党这个先进的政党，不断接受党的教育，提高思想政治觉悟，早日成为一名社会有用人才。</a:t>
            </a:r>
          </a:p>
        </p:txBody>
      </p:sp>
      <p:sp>
        <p:nvSpPr>
          <p:cNvPr id="87" name="矩形 86"/>
          <p:cNvSpPr/>
          <p:nvPr/>
        </p:nvSpPr>
        <p:spPr>
          <a:xfrm>
            <a:off x="2483614" y="1520740"/>
            <a:ext cx="2621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提高思想政治觉悟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1388123" y="1463573"/>
            <a:ext cx="635229" cy="576000"/>
            <a:chOff x="1388123" y="2049678"/>
            <a:chExt cx="635229" cy="576000"/>
          </a:xfrm>
        </p:grpSpPr>
        <p:sp>
          <p:nvSpPr>
            <p:cNvPr id="90" name="矩形: 圆角 6"/>
            <p:cNvSpPr/>
            <p:nvPr/>
          </p:nvSpPr>
          <p:spPr>
            <a:xfrm rot="2678379">
              <a:off x="1388123" y="2049678"/>
              <a:ext cx="576000" cy="576000"/>
            </a:xfrm>
            <a:prstGeom prst="roundRect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91" name="矩形 90"/>
            <p:cNvSpPr/>
            <p:nvPr/>
          </p:nvSpPr>
          <p:spPr>
            <a:xfrm>
              <a:off x="1441692" y="2076633"/>
              <a:ext cx="58166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FAF0"/>
                  </a:solidFill>
                  <a:latin typeface="Century Gothic" panose="020B0502020202020204" pitchFamily="34" charset="0"/>
                  <a:ea typeface="微软雅黑" panose="020B0503020204020204" charset="-122"/>
                </a:rPr>
                <a:t>02</a:t>
              </a:r>
            </a:p>
          </p:txBody>
        </p:sp>
      </p:grpSp>
      <p:pic>
        <p:nvPicPr>
          <p:cNvPr id="2" name="图片 1" descr="2b2404d1f6253d44bea77a63597a663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940435"/>
            <a:ext cx="4713605" cy="4713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52">
        <p15:prstTrans prst="peelOff"/>
      </p:transition>
    </mc:Choice>
    <mc:Fallback>
      <p:transition spd="slow" advTm="33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7.40741E-7 L -0.0707 -0.00185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86" grpId="0"/>
      <p:bldP spid="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20" y="317500"/>
            <a:ext cx="2009987" cy="117348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847094" y="2079589"/>
            <a:ext cx="2362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03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95604" y="2355815"/>
            <a:ext cx="6924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模范带头作用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4895604" y="3194015"/>
            <a:ext cx="468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单击此处输入您的文本，单击此处输入您的文，本单击此处输入您的文本，本单击此处输入您的文本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99">
        <p15:prstTrans prst="peelOff"/>
      </p:transition>
    </mc:Choice>
    <mc:Fallback>
      <p:transition spd="slow" advTm="33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2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模范带头作用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51824" y="94170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我做到了模范作用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50888" y="2059110"/>
            <a:ext cx="3284537" cy="548076"/>
            <a:chOff x="750888" y="2628705"/>
            <a:chExt cx="3284537" cy="548076"/>
          </a:xfrm>
        </p:grpSpPr>
        <p:sp>
          <p:nvSpPr>
            <p:cNvPr id="28" name="矩形 14"/>
            <p:cNvSpPr>
              <a:spLocks noChangeArrowheads="1"/>
            </p:cNvSpPr>
            <p:nvPr/>
          </p:nvSpPr>
          <p:spPr bwMode="auto">
            <a:xfrm>
              <a:off x="750888" y="2628705"/>
              <a:ext cx="3284537" cy="54807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1685270" y="267191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BF3"/>
                  </a:solidFill>
                  <a:ea typeface="微软雅黑" panose="020B0503020204020204" charset="-122"/>
                </a:rPr>
                <a:t>在学习上</a:t>
              </a:r>
            </a:p>
          </p:txBody>
        </p:sp>
      </p:grpSp>
      <p:sp>
        <p:nvSpPr>
          <p:cNvPr id="30" name="文本框 16"/>
          <p:cNvSpPr txBox="1">
            <a:spLocks noChangeArrowheads="1"/>
          </p:cNvSpPr>
          <p:nvPr/>
        </p:nvSpPr>
        <p:spPr bwMode="auto">
          <a:xfrm>
            <a:off x="1093789" y="2876991"/>
            <a:ext cx="255031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努力学习专业知识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提高自己的科学文化素质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帮助其他同学解决学习问题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大一第一学期综合测评第五名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574382" y="2059110"/>
            <a:ext cx="3284537" cy="548076"/>
            <a:chOff x="4574382" y="2628705"/>
            <a:chExt cx="3284537" cy="548076"/>
          </a:xfrm>
        </p:grpSpPr>
        <p:sp>
          <p:nvSpPr>
            <p:cNvPr id="32" name="矩形 18"/>
            <p:cNvSpPr>
              <a:spLocks noChangeArrowheads="1"/>
            </p:cNvSpPr>
            <p:nvPr/>
          </p:nvSpPr>
          <p:spPr bwMode="auto">
            <a:xfrm>
              <a:off x="4574382" y="2628705"/>
              <a:ext cx="3284537" cy="54807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33" name="文本框 19"/>
            <p:cNvSpPr txBox="1">
              <a:spLocks noChangeArrowheads="1"/>
            </p:cNvSpPr>
            <p:nvPr/>
          </p:nvSpPr>
          <p:spPr bwMode="auto">
            <a:xfrm>
              <a:off x="5200988" y="2671911"/>
              <a:ext cx="20313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BF3"/>
                  </a:solidFill>
                  <a:ea typeface="微软雅黑" panose="020B0503020204020204" charset="-122"/>
                </a:rPr>
                <a:t>在班级事务上</a:t>
              </a:r>
            </a:p>
          </p:txBody>
        </p:sp>
      </p:grpSp>
      <p:sp>
        <p:nvSpPr>
          <p:cNvPr id="34" name="文本框 20"/>
          <p:cNvSpPr txBox="1">
            <a:spLocks noChangeArrowheads="1"/>
          </p:cNvSpPr>
          <p:nvPr/>
        </p:nvSpPr>
        <p:spPr bwMode="auto">
          <a:xfrm>
            <a:off x="4917283" y="2876991"/>
            <a:ext cx="2550318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担任班长，积极帮助班级同学 </a:t>
            </a:r>
          </a:p>
          <a:p>
            <a:pPr marL="285750" indent="-28575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成为师生沟通的桥梁</a:t>
            </a:r>
          </a:p>
          <a:p>
            <a:pPr marL="285750" indent="-28575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优秀团支部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8397082" y="2059110"/>
            <a:ext cx="3284537" cy="548076"/>
            <a:chOff x="8397082" y="2628705"/>
            <a:chExt cx="3284537" cy="548076"/>
          </a:xfrm>
        </p:grpSpPr>
        <p:sp>
          <p:nvSpPr>
            <p:cNvPr id="36" name="矩形 22"/>
            <p:cNvSpPr>
              <a:spLocks noChangeArrowheads="1"/>
            </p:cNvSpPr>
            <p:nvPr/>
          </p:nvSpPr>
          <p:spPr bwMode="auto">
            <a:xfrm>
              <a:off x="8397082" y="2628705"/>
              <a:ext cx="3284537" cy="54807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37" name="文本框 23"/>
            <p:cNvSpPr txBox="1">
              <a:spLocks noChangeArrowheads="1"/>
            </p:cNvSpPr>
            <p:nvPr/>
          </p:nvSpPr>
          <p:spPr bwMode="auto">
            <a:xfrm>
              <a:off x="9331464" y="267191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BF3"/>
                  </a:solidFill>
                  <a:ea typeface="微软雅黑" panose="020B0503020204020204" charset="-122"/>
                </a:rPr>
                <a:t>在生活上</a:t>
              </a:r>
            </a:p>
          </p:txBody>
        </p:sp>
      </p:grpSp>
      <p:sp>
        <p:nvSpPr>
          <p:cNvPr id="50" name="文本框 24"/>
          <p:cNvSpPr txBox="1">
            <a:spLocks noChangeArrowheads="1"/>
          </p:cNvSpPr>
          <p:nvPr/>
        </p:nvSpPr>
        <p:spPr bwMode="auto">
          <a:xfrm>
            <a:off x="8739983" y="2876991"/>
            <a:ext cx="255031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自律意识增强，作息规律，并督促宿舍同学。</a:t>
            </a: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学习党的先进理论，加强自身思想道德修养，自觉接受组织考察</a:t>
            </a:r>
          </a:p>
        </p:txBody>
      </p:sp>
      <p:sp>
        <p:nvSpPr>
          <p:cNvPr id="51" name="矩形 14"/>
          <p:cNvSpPr>
            <a:spLocks noChangeArrowheads="1"/>
          </p:cNvSpPr>
          <p:nvPr/>
        </p:nvSpPr>
        <p:spPr bwMode="auto">
          <a:xfrm>
            <a:off x="750888" y="2605209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52" name="矩形 18"/>
          <p:cNvSpPr>
            <a:spLocks noChangeArrowheads="1"/>
          </p:cNvSpPr>
          <p:nvPr/>
        </p:nvSpPr>
        <p:spPr bwMode="auto">
          <a:xfrm>
            <a:off x="4574382" y="2605209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53" name="矩形 22"/>
          <p:cNvSpPr>
            <a:spLocks noChangeArrowheads="1"/>
          </p:cNvSpPr>
          <p:nvPr/>
        </p:nvSpPr>
        <p:spPr bwMode="auto">
          <a:xfrm>
            <a:off x="8397082" y="2605209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46">
        <p15:prstTrans prst="peelOff"/>
      </p:transition>
    </mc:Choice>
    <mc:Fallback>
      <p:transition spd="slow" advTm="2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6" grpId="0"/>
      <p:bldP spid="30" grpId="0"/>
      <p:bldP spid="34" grpId="0"/>
      <p:bldP spid="50" grpId="0"/>
      <p:bldP spid="51" grpId="0" bldLvl="0" animBg="1"/>
      <p:bldP spid="52" grpId="0" bldLvl="0" animBg="1"/>
      <p:bldP spid="5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20" y="317500"/>
            <a:ext cx="2009987" cy="117348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847094" y="2079589"/>
            <a:ext cx="2362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95604" y="2355815"/>
            <a:ext cx="6924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不足和改进之处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4895604" y="3194015"/>
            <a:ext cx="468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单击此处输入您的文本，单击此处输入您的文，本单击此处输入您的文本，本单击此处输入您的文本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46">
        <p15:prstTrans prst="peelOff"/>
      </p:transition>
    </mc:Choice>
    <mc:Fallback>
      <p:transition spd="slow" advTm="33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2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不足和改进之处</a:t>
            </a:r>
          </a:p>
        </p:txBody>
      </p:sp>
      <p:pic>
        <p:nvPicPr>
          <p:cNvPr id="2" name="图片 1" descr="412223b294ace2c9360620b90e61a9a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80" y="35560"/>
            <a:ext cx="3532505" cy="6256020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9618980" y="1855470"/>
            <a:ext cx="798195" cy="314769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C80000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4000" b="1" dirty="0">
                <a:gradFill>
                  <a:gsLst>
                    <a:gs pos="60000">
                      <a:srgbClr val="D40000"/>
                    </a:gs>
                    <a:gs pos="0">
                      <a:srgbClr val="D40000"/>
                    </a:gs>
                    <a:gs pos="80000">
                      <a:srgbClr val="640000"/>
                    </a:gs>
                    <a:gs pos="100000">
                      <a:srgbClr val="640000"/>
                    </a:gs>
                  </a:gsLst>
                  <a:lin ang="5400000" scaled="0"/>
                </a:gradFill>
              </a:rPr>
              <a:t> 不足之处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363437" y="136288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363436" y="136288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363437" y="2854514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363436" y="2854514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363437" y="434613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363436" y="434613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97379" y="1540386"/>
            <a:ext cx="5530256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政治学习和专业知识学习计划性不明显</a:t>
            </a:r>
          </a:p>
        </p:txBody>
      </p:sp>
      <p:sp>
        <p:nvSpPr>
          <p:cNvPr id="11" name="矩形 10"/>
          <p:cNvSpPr/>
          <p:nvPr/>
        </p:nvSpPr>
        <p:spPr>
          <a:xfrm>
            <a:off x="2897379" y="3263672"/>
            <a:ext cx="553025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当工作学习繁忙时有厌烦心态</a:t>
            </a:r>
          </a:p>
        </p:txBody>
      </p:sp>
      <p:sp>
        <p:nvSpPr>
          <p:cNvPr id="12" name="矩形 11"/>
          <p:cNvSpPr/>
          <p:nvPr/>
        </p:nvSpPr>
        <p:spPr>
          <a:xfrm>
            <a:off x="2897379" y="4668303"/>
            <a:ext cx="553025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在生活中，不能充分发扬先进性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402">
        <p15:prstTrans prst="peelOff"/>
      </p:transition>
    </mc:Choice>
    <mc:Fallback>
      <p:transition spd="slow" advTm="1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1" grpId="0" bldLvl="0" animBg="1"/>
      <p:bldP spid="3" grpId="0" bldLvl="0" animBg="1"/>
      <p:bldP spid="3" grpId="1" bldLvl="0" animBg="1"/>
      <p:bldP spid="3" grpId="2" bldLvl="0" animBg="1"/>
      <p:bldP spid="5" grpId="0" bldLvl="0" animBg="1"/>
      <p:bldP spid="6" grpId="0" bldLvl="0" animBg="1"/>
      <p:bldP spid="6" grpId="1" bldLvl="0" animBg="1"/>
      <p:bldP spid="6" grpId="2" bldLvl="0" animBg="1"/>
      <p:bldP spid="7" grpId="0" bldLvl="0" animBg="1"/>
      <p:bldP spid="8" grpId="0" bldLvl="0" animBg="1"/>
      <p:bldP spid="8" grpId="1" bldLvl="0" animBg="1"/>
      <p:bldP spid="8" grpId="2" bldLvl="0" animBg="1"/>
      <p:bldP spid="9" grpId="0" bldLvl="0" animBg="1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" y="316865"/>
            <a:ext cx="2078355" cy="121412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165725" y="933450"/>
            <a:ext cx="2153920" cy="217868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8768" y="3695953"/>
            <a:ext cx="53344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系别：某某大学某某学院</a:t>
            </a: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班级：某某专业1班</a:t>
            </a: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姓名：张某某</a:t>
            </a: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学号：12030XXXX</a:t>
            </a:r>
          </a:p>
        </p:txBody>
      </p:sp>
      <p:sp>
        <p:nvSpPr>
          <p:cNvPr id="9" name="矩形 8"/>
          <p:cNvSpPr/>
          <p:nvPr/>
        </p:nvSpPr>
        <p:spPr>
          <a:xfrm>
            <a:off x="3303905" y="3112135"/>
            <a:ext cx="558419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自我介绍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Tm="3968">
        <p15:prstTrans prst="origami"/>
      </p:transition>
    </mc:Choice>
    <mc:Fallback>
      <p:transition spd="slow" advTm="39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不足和改进之处</a:t>
            </a:r>
          </a:p>
        </p:txBody>
      </p:sp>
      <p:pic>
        <p:nvPicPr>
          <p:cNvPr id="2" name="图片 1" descr="412223b294ace2c9360620b90e61a9a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80" y="35560"/>
            <a:ext cx="3532505" cy="6256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18980" y="1855470"/>
            <a:ext cx="798195" cy="314769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C80000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4000" b="1" dirty="0">
                <a:gradFill>
                  <a:gsLst>
                    <a:gs pos="60000">
                      <a:srgbClr val="D40000"/>
                    </a:gs>
                    <a:gs pos="0">
                      <a:srgbClr val="D40000"/>
                    </a:gs>
                    <a:gs pos="80000">
                      <a:srgbClr val="640000"/>
                    </a:gs>
                    <a:gs pos="100000">
                      <a:srgbClr val="640000"/>
                    </a:gs>
                  </a:gsLst>
                  <a:lin ang="5400000" scaled="0"/>
                </a:gradFill>
              </a:rPr>
              <a:t>改进之处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1363437" y="1406704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1363436" y="1406704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1363437" y="289832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1363436" y="289832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1363437" y="4389954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1363436" y="4389954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897505" y="1555115"/>
            <a:ext cx="563181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 今后我将会对每一件事情在时间上做出相应的规划，拓展深层次的理论研究。</a:t>
            </a:r>
          </a:p>
        </p:txBody>
      </p:sp>
      <p:sp>
        <p:nvSpPr>
          <p:cNvPr id="70" name="矩形 69"/>
          <p:cNvSpPr/>
          <p:nvPr/>
        </p:nvSpPr>
        <p:spPr>
          <a:xfrm>
            <a:off x="2897505" y="3190875"/>
            <a:ext cx="563181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 以后我将改正我的懒惰性，在计划制定后能按时按量的完成，不会拖拉。</a:t>
            </a:r>
          </a:p>
        </p:txBody>
      </p:sp>
      <p:sp>
        <p:nvSpPr>
          <p:cNvPr id="71" name="矩形 70"/>
          <p:cNvSpPr/>
          <p:nvPr/>
        </p:nvSpPr>
        <p:spPr>
          <a:xfrm>
            <a:off x="2897505" y="4683125"/>
            <a:ext cx="563181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 往后我会注重细节，在每个细节中尽量起到模范带头作用。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474">
        <p15:prstTrans prst="peelOff"/>
      </p:transition>
    </mc:Choice>
    <mc:Fallback>
      <p:transition spd="slow" advTm="14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3" grpId="0" bldLvl="0" animBg="1"/>
      <p:bldP spid="63" grpId="1" bldLvl="0" animBg="1"/>
      <p:bldP spid="63" grpId="2" bldLvl="0" animBg="1"/>
      <p:bldP spid="47" grpId="0" bldLvl="0" animBg="1"/>
      <p:bldP spid="65" grpId="0" bldLvl="0" animBg="1"/>
      <p:bldP spid="65" grpId="1" bldLvl="0" animBg="1"/>
      <p:bldP spid="65" grpId="2" bldLvl="0" animBg="1"/>
      <p:bldP spid="48" grpId="0" bldLvl="0" animBg="1"/>
      <p:bldP spid="67" grpId="0" bldLvl="0" animBg="1"/>
      <p:bldP spid="67" grpId="1" bldLvl="0" animBg="1"/>
      <p:bldP spid="67" grpId="2" bldLvl="0" animBg="1"/>
      <p:bldP spid="68" grpId="0" bldLvl="0" animBg="1"/>
      <p:bldP spid="69" grpId="0"/>
      <p:bldP spid="70" grpId="0"/>
      <p:bldP spid="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不足和改进之处</a:t>
            </a:r>
          </a:p>
        </p:txBody>
      </p:sp>
      <p:sp>
        <p:nvSpPr>
          <p:cNvPr id="31" name="矩形 30"/>
          <p:cNvSpPr/>
          <p:nvPr/>
        </p:nvSpPr>
        <p:spPr>
          <a:xfrm>
            <a:off x="1416685" y="1688788"/>
            <a:ext cx="5598746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如果我有幸通过组织的审核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416685" y="3544570"/>
            <a:ext cx="5950585" cy="1737360"/>
          </a:xfrm>
          <a:prstGeom prst="roundRect">
            <a:avLst/>
          </a:prstGeom>
          <a:noFill/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416975" y="2477971"/>
            <a:ext cx="5950832" cy="832558"/>
          </a:xfrm>
          <a:prstGeom prst="roundRect">
            <a:avLst/>
          </a:prstGeom>
          <a:noFill/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6685" y="3239135"/>
            <a:ext cx="717931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也会树立正确的入党动机，有一个新的政治追求，要把入党动机体现到自己的实际行动中，忠贞不渝的朝着这个目标，按照党员标准，找出差距，明确自己的努力方向，以实际行动争取早日加入党组织，报效祖国。</a:t>
            </a:r>
          </a:p>
        </p:txBody>
      </p:sp>
      <p:sp>
        <p:nvSpPr>
          <p:cNvPr id="35" name="矩形 34"/>
          <p:cNvSpPr/>
          <p:nvPr/>
        </p:nvSpPr>
        <p:spPr>
          <a:xfrm>
            <a:off x="1416685" y="2334895"/>
            <a:ext cx="717931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我将继续保持自己正确的，积极向上的思想，一步步前进。</a:t>
            </a:r>
          </a:p>
        </p:txBody>
      </p:sp>
      <p:pic>
        <p:nvPicPr>
          <p:cNvPr id="2" name="图片 1" descr="412223b294ace2c9360620b90e61a9a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80" y="35560"/>
            <a:ext cx="3532505" cy="6256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872">
        <p15:prstTrans prst="peelOff"/>
      </p:transition>
    </mc:Choice>
    <mc:Fallback>
      <p:transition spd="slow" advTm="28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1" grpId="0"/>
      <p:bldP spid="32" grpId="0" bldLvl="0" animBg="1"/>
      <p:bldP spid="33" grpId="0" bldLvl="0" animBg="1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19595" y="2828890"/>
            <a:ext cx="819848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感谢您的观看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65515" y="4276690"/>
            <a:ext cx="2110105" cy="33718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ctr" eaLnBrk="0" latinLnBrk="0" hangingPunct="0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xxxxxx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08791" y="4293835"/>
            <a:ext cx="2550160" cy="58356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l" eaLnBrk="0" latinLnBrk="0" hangingPunct="0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日期：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xxxxxx</a:t>
            </a:r>
          </a:p>
          <a:p>
            <a:pPr lvl="0" algn="l" eaLnBrk="0" latinLnBrk="0" hangingPunct="0"/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7866" y="3855050"/>
            <a:ext cx="7785735" cy="39878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anchor="t">
            <a:spAutoFit/>
          </a:bodyPr>
          <a:lstStyle/>
          <a:p>
            <a:pPr lvl="0" algn="ctr" eaLnBrk="0" latinLnBrk="0" hangingPunct="0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charset="-128"/>
                <a:ea typeface="Meiryo" panose="020B0604030504040204" charset="-128"/>
              </a:rPr>
              <a:t> THE PROFESSIONAL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charset="-128"/>
                <a:ea typeface="Meiryo" panose="020B0604030504040204" charset="-128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charset="-128"/>
                <a:ea typeface="Meiryo" panose="020B0604030504040204" charset="-128"/>
              </a:rPr>
              <a:t>POWERPOINT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charset="-128"/>
                <a:ea typeface="Meiryo" panose="020B0604030504040204" charset="-128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charset="-128"/>
                <a:ea typeface="Meiryo" panose="020B0604030504040204" charset="-128"/>
              </a:rPr>
              <a:t>TEMPLATES</a:t>
            </a:r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auto">
          <a:xfrm>
            <a:off x="6868760" y="4300185"/>
            <a:ext cx="247015" cy="255271"/>
          </a:xfrm>
          <a:custGeom>
            <a:avLst/>
            <a:gdLst>
              <a:gd name="T0" fmla="*/ 641 w 792"/>
              <a:gd name="T1" fmla="*/ 278 h 954"/>
              <a:gd name="T2" fmla="*/ 639 w 792"/>
              <a:gd name="T3" fmla="*/ 331 h 954"/>
              <a:gd name="T4" fmla="*/ 623 w 792"/>
              <a:gd name="T5" fmla="*/ 376 h 954"/>
              <a:gd name="T6" fmla="*/ 598 w 792"/>
              <a:gd name="T7" fmla="*/ 403 h 954"/>
              <a:gd name="T8" fmla="*/ 559 w 792"/>
              <a:gd name="T9" fmla="*/ 497 h 954"/>
              <a:gd name="T10" fmla="*/ 516 w 792"/>
              <a:gd name="T11" fmla="*/ 546 h 954"/>
              <a:gd name="T12" fmla="*/ 481 w 792"/>
              <a:gd name="T13" fmla="*/ 567 h 954"/>
              <a:gd name="T14" fmla="*/ 387 w 792"/>
              <a:gd name="T15" fmla="*/ 573 h 954"/>
              <a:gd name="T16" fmla="*/ 313 w 792"/>
              <a:gd name="T17" fmla="*/ 567 h 954"/>
              <a:gd name="T18" fmla="*/ 258 w 792"/>
              <a:gd name="T19" fmla="*/ 534 h 954"/>
              <a:gd name="T20" fmla="*/ 217 w 792"/>
              <a:gd name="T21" fmla="*/ 473 h 954"/>
              <a:gd name="T22" fmla="*/ 182 w 792"/>
              <a:gd name="T23" fmla="*/ 397 h 954"/>
              <a:gd name="T24" fmla="*/ 160 w 792"/>
              <a:gd name="T25" fmla="*/ 364 h 954"/>
              <a:gd name="T26" fmla="*/ 150 w 792"/>
              <a:gd name="T27" fmla="*/ 288 h 954"/>
              <a:gd name="T28" fmla="*/ 164 w 792"/>
              <a:gd name="T29" fmla="*/ 268 h 954"/>
              <a:gd name="T30" fmla="*/ 160 w 792"/>
              <a:gd name="T31" fmla="*/ 161 h 954"/>
              <a:gd name="T32" fmla="*/ 188 w 792"/>
              <a:gd name="T33" fmla="*/ 71 h 954"/>
              <a:gd name="T34" fmla="*/ 240 w 792"/>
              <a:gd name="T35" fmla="*/ 30 h 954"/>
              <a:gd name="T36" fmla="*/ 336 w 792"/>
              <a:gd name="T37" fmla="*/ 4 h 954"/>
              <a:gd name="T38" fmla="*/ 442 w 792"/>
              <a:gd name="T39" fmla="*/ 4 h 954"/>
              <a:gd name="T40" fmla="*/ 539 w 792"/>
              <a:gd name="T41" fmla="*/ 28 h 954"/>
              <a:gd name="T42" fmla="*/ 598 w 792"/>
              <a:gd name="T43" fmla="*/ 71 h 954"/>
              <a:gd name="T44" fmla="*/ 633 w 792"/>
              <a:gd name="T45" fmla="*/ 170 h 954"/>
              <a:gd name="T46" fmla="*/ 623 w 792"/>
              <a:gd name="T47" fmla="*/ 268 h 954"/>
              <a:gd name="T48" fmla="*/ 448 w 792"/>
              <a:gd name="T49" fmla="*/ 819 h 954"/>
              <a:gd name="T50" fmla="*/ 696 w 792"/>
              <a:gd name="T51" fmla="*/ 628 h 954"/>
              <a:gd name="T52" fmla="*/ 743 w 792"/>
              <a:gd name="T53" fmla="*/ 702 h 954"/>
              <a:gd name="T54" fmla="*/ 790 w 792"/>
              <a:gd name="T55" fmla="*/ 864 h 954"/>
              <a:gd name="T56" fmla="*/ 792 w 792"/>
              <a:gd name="T57" fmla="*/ 954 h 954"/>
              <a:gd name="T58" fmla="*/ 6 w 792"/>
              <a:gd name="T59" fmla="*/ 872 h 954"/>
              <a:gd name="T60" fmla="*/ 37 w 792"/>
              <a:gd name="T61" fmla="*/ 735 h 954"/>
              <a:gd name="T62" fmla="*/ 82 w 792"/>
              <a:gd name="T63" fmla="*/ 653 h 954"/>
              <a:gd name="T64" fmla="*/ 362 w 792"/>
              <a:gd name="T65" fmla="*/ 817 h 954"/>
              <a:gd name="T66" fmla="*/ 369 w 792"/>
              <a:gd name="T67" fmla="*/ 616 h 954"/>
              <a:gd name="T68" fmla="*/ 547 w 792"/>
              <a:gd name="T69" fmla="*/ 225 h 954"/>
              <a:gd name="T70" fmla="*/ 446 w 792"/>
              <a:gd name="T71" fmla="*/ 235 h 954"/>
              <a:gd name="T72" fmla="*/ 340 w 792"/>
              <a:gd name="T73" fmla="*/ 209 h 954"/>
              <a:gd name="T74" fmla="*/ 307 w 792"/>
              <a:gd name="T75" fmla="*/ 206 h 954"/>
              <a:gd name="T76" fmla="*/ 246 w 792"/>
              <a:gd name="T77" fmla="*/ 221 h 954"/>
              <a:gd name="T78" fmla="*/ 223 w 792"/>
              <a:gd name="T79" fmla="*/ 299 h 954"/>
              <a:gd name="T80" fmla="*/ 193 w 792"/>
              <a:gd name="T81" fmla="*/ 299 h 954"/>
              <a:gd name="T82" fmla="*/ 195 w 792"/>
              <a:gd name="T83" fmla="*/ 340 h 954"/>
              <a:gd name="T84" fmla="*/ 205 w 792"/>
              <a:gd name="T85" fmla="*/ 364 h 954"/>
              <a:gd name="T86" fmla="*/ 229 w 792"/>
              <a:gd name="T87" fmla="*/ 385 h 954"/>
              <a:gd name="T88" fmla="*/ 262 w 792"/>
              <a:gd name="T89" fmla="*/ 473 h 954"/>
              <a:gd name="T90" fmla="*/ 299 w 792"/>
              <a:gd name="T91" fmla="*/ 518 h 954"/>
              <a:gd name="T92" fmla="*/ 344 w 792"/>
              <a:gd name="T93" fmla="*/ 532 h 954"/>
              <a:gd name="T94" fmla="*/ 455 w 792"/>
              <a:gd name="T95" fmla="*/ 530 h 954"/>
              <a:gd name="T96" fmla="*/ 500 w 792"/>
              <a:gd name="T97" fmla="*/ 507 h 954"/>
              <a:gd name="T98" fmla="*/ 537 w 792"/>
              <a:gd name="T99" fmla="*/ 456 h 954"/>
              <a:gd name="T100" fmla="*/ 563 w 792"/>
              <a:gd name="T101" fmla="*/ 374 h 954"/>
              <a:gd name="T102" fmla="*/ 584 w 792"/>
              <a:gd name="T103" fmla="*/ 362 h 954"/>
              <a:gd name="T104" fmla="*/ 598 w 792"/>
              <a:gd name="T105" fmla="*/ 327 h 954"/>
              <a:gd name="T106" fmla="*/ 596 w 792"/>
              <a:gd name="T107" fmla="*/ 299 h 954"/>
              <a:gd name="T108" fmla="*/ 565 w 792"/>
              <a:gd name="T109" fmla="*/ 28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2" h="954">
                <a:moveTo>
                  <a:pt x="623" y="268"/>
                </a:moveTo>
                <a:lnTo>
                  <a:pt x="623" y="268"/>
                </a:lnTo>
                <a:lnTo>
                  <a:pt x="631" y="272"/>
                </a:lnTo>
                <a:lnTo>
                  <a:pt x="641" y="278"/>
                </a:lnTo>
                <a:lnTo>
                  <a:pt x="641" y="288"/>
                </a:lnTo>
                <a:lnTo>
                  <a:pt x="641" y="288"/>
                </a:lnTo>
                <a:lnTo>
                  <a:pt x="641" y="311"/>
                </a:lnTo>
                <a:lnTo>
                  <a:pt x="639" y="331"/>
                </a:lnTo>
                <a:lnTo>
                  <a:pt x="635" y="348"/>
                </a:lnTo>
                <a:lnTo>
                  <a:pt x="629" y="364"/>
                </a:lnTo>
                <a:lnTo>
                  <a:pt x="629" y="364"/>
                </a:lnTo>
                <a:lnTo>
                  <a:pt x="623" y="376"/>
                </a:lnTo>
                <a:lnTo>
                  <a:pt x="616" y="387"/>
                </a:lnTo>
                <a:lnTo>
                  <a:pt x="608" y="397"/>
                </a:lnTo>
                <a:lnTo>
                  <a:pt x="598" y="403"/>
                </a:lnTo>
                <a:lnTo>
                  <a:pt x="598" y="403"/>
                </a:lnTo>
                <a:lnTo>
                  <a:pt x="590" y="430"/>
                </a:lnTo>
                <a:lnTo>
                  <a:pt x="582" y="454"/>
                </a:lnTo>
                <a:lnTo>
                  <a:pt x="571" y="477"/>
                </a:lnTo>
                <a:lnTo>
                  <a:pt x="559" y="497"/>
                </a:lnTo>
                <a:lnTo>
                  <a:pt x="559" y="497"/>
                </a:lnTo>
                <a:lnTo>
                  <a:pt x="545" y="520"/>
                </a:lnTo>
                <a:lnTo>
                  <a:pt x="526" y="538"/>
                </a:lnTo>
                <a:lnTo>
                  <a:pt x="516" y="546"/>
                </a:lnTo>
                <a:lnTo>
                  <a:pt x="506" y="554"/>
                </a:lnTo>
                <a:lnTo>
                  <a:pt x="494" y="561"/>
                </a:lnTo>
                <a:lnTo>
                  <a:pt x="481" y="567"/>
                </a:lnTo>
                <a:lnTo>
                  <a:pt x="481" y="567"/>
                </a:lnTo>
                <a:lnTo>
                  <a:pt x="465" y="569"/>
                </a:lnTo>
                <a:lnTo>
                  <a:pt x="442" y="573"/>
                </a:lnTo>
                <a:lnTo>
                  <a:pt x="416" y="573"/>
                </a:lnTo>
                <a:lnTo>
                  <a:pt x="387" y="573"/>
                </a:lnTo>
                <a:lnTo>
                  <a:pt x="387" y="573"/>
                </a:lnTo>
                <a:lnTo>
                  <a:pt x="360" y="573"/>
                </a:lnTo>
                <a:lnTo>
                  <a:pt x="334" y="571"/>
                </a:lnTo>
                <a:lnTo>
                  <a:pt x="313" y="567"/>
                </a:lnTo>
                <a:lnTo>
                  <a:pt x="299" y="563"/>
                </a:lnTo>
                <a:lnTo>
                  <a:pt x="299" y="563"/>
                </a:lnTo>
                <a:lnTo>
                  <a:pt x="276" y="550"/>
                </a:lnTo>
                <a:lnTo>
                  <a:pt x="258" y="534"/>
                </a:lnTo>
                <a:lnTo>
                  <a:pt x="242" y="516"/>
                </a:lnTo>
                <a:lnTo>
                  <a:pt x="227" y="493"/>
                </a:lnTo>
                <a:lnTo>
                  <a:pt x="227" y="493"/>
                </a:lnTo>
                <a:lnTo>
                  <a:pt x="217" y="473"/>
                </a:lnTo>
                <a:lnTo>
                  <a:pt x="209" y="450"/>
                </a:lnTo>
                <a:lnTo>
                  <a:pt x="195" y="405"/>
                </a:lnTo>
                <a:lnTo>
                  <a:pt x="195" y="405"/>
                </a:lnTo>
                <a:lnTo>
                  <a:pt x="182" y="397"/>
                </a:lnTo>
                <a:lnTo>
                  <a:pt x="174" y="389"/>
                </a:lnTo>
                <a:lnTo>
                  <a:pt x="166" y="378"/>
                </a:lnTo>
                <a:lnTo>
                  <a:pt x="160" y="364"/>
                </a:lnTo>
                <a:lnTo>
                  <a:pt x="160" y="364"/>
                </a:lnTo>
                <a:lnTo>
                  <a:pt x="156" y="350"/>
                </a:lnTo>
                <a:lnTo>
                  <a:pt x="152" y="331"/>
                </a:lnTo>
                <a:lnTo>
                  <a:pt x="150" y="311"/>
                </a:lnTo>
                <a:lnTo>
                  <a:pt x="150" y="288"/>
                </a:lnTo>
                <a:lnTo>
                  <a:pt x="150" y="278"/>
                </a:lnTo>
                <a:lnTo>
                  <a:pt x="158" y="272"/>
                </a:lnTo>
                <a:lnTo>
                  <a:pt x="158" y="272"/>
                </a:lnTo>
                <a:lnTo>
                  <a:pt x="164" y="268"/>
                </a:lnTo>
                <a:lnTo>
                  <a:pt x="164" y="268"/>
                </a:lnTo>
                <a:lnTo>
                  <a:pt x="162" y="227"/>
                </a:lnTo>
                <a:lnTo>
                  <a:pt x="160" y="192"/>
                </a:lnTo>
                <a:lnTo>
                  <a:pt x="160" y="161"/>
                </a:lnTo>
                <a:lnTo>
                  <a:pt x="164" y="135"/>
                </a:lnTo>
                <a:lnTo>
                  <a:pt x="168" y="112"/>
                </a:lnTo>
                <a:lnTo>
                  <a:pt x="176" y="92"/>
                </a:lnTo>
                <a:lnTo>
                  <a:pt x="188" y="71"/>
                </a:lnTo>
                <a:lnTo>
                  <a:pt x="203" y="53"/>
                </a:lnTo>
                <a:lnTo>
                  <a:pt x="203" y="53"/>
                </a:lnTo>
                <a:lnTo>
                  <a:pt x="219" y="41"/>
                </a:lnTo>
                <a:lnTo>
                  <a:pt x="240" y="30"/>
                </a:lnTo>
                <a:lnTo>
                  <a:pt x="262" y="20"/>
                </a:lnTo>
                <a:lnTo>
                  <a:pt x="285" y="14"/>
                </a:lnTo>
                <a:lnTo>
                  <a:pt x="311" y="8"/>
                </a:lnTo>
                <a:lnTo>
                  <a:pt x="336" y="4"/>
                </a:lnTo>
                <a:lnTo>
                  <a:pt x="362" y="2"/>
                </a:lnTo>
                <a:lnTo>
                  <a:pt x="389" y="0"/>
                </a:lnTo>
                <a:lnTo>
                  <a:pt x="416" y="2"/>
                </a:lnTo>
                <a:lnTo>
                  <a:pt x="442" y="4"/>
                </a:lnTo>
                <a:lnTo>
                  <a:pt x="469" y="8"/>
                </a:lnTo>
                <a:lnTo>
                  <a:pt x="494" y="12"/>
                </a:lnTo>
                <a:lnTo>
                  <a:pt x="518" y="20"/>
                </a:lnTo>
                <a:lnTo>
                  <a:pt x="539" y="28"/>
                </a:lnTo>
                <a:lnTo>
                  <a:pt x="559" y="39"/>
                </a:lnTo>
                <a:lnTo>
                  <a:pt x="577" y="49"/>
                </a:lnTo>
                <a:lnTo>
                  <a:pt x="577" y="49"/>
                </a:lnTo>
                <a:lnTo>
                  <a:pt x="598" y="71"/>
                </a:lnTo>
                <a:lnTo>
                  <a:pt x="612" y="94"/>
                </a:lnTo>
                <a:lnTo>
                  <a:pt x="623" y="116"/>
                </a:lnTo>
                <a:lnTo>
                  <a:pt x="629" y="143"/>
                </a:lnTo>
                <a:lnTo>
                  <a:pt x="633" y="170"/>
                </a:lnTo>
                <a:lnTo>
                  <a:pt x="633" y="200"/>
                </a:lnTo>
                <a:lnTo>
                  <a:pt x="629" y="233"/>
                </a:lnTo>
                <a:lnTo>
                  <a:pt x="623" y="268"/>
                </a:lnTo>
                <a:lnTo>
                  <a:pt x="623" y="268"/>
                </a:lnTo>
                <a:close/>
                <a:moveTo>
                  <a:pt x="440" y="616"/>
                </a:moveTo>
                <a:lnTo>
                  <a:pt x="442" y="643"/>
                </a:lnTo>
                <a:lnTo>
                  <a:pt x="426" y="669"/>
                </a:lnTo>
                <a:lnTo>
                  <a:pt x="448" y="819"/>
                </a:lnTo>
                <a:lnTo>
                  <a:pt x="541" y="618"/>
                </a:lnTo>
                <a:lnTo>
                  <a:pt x="684" y="614"/>
                </a:lnTo>
                <a:lnTo>
                  <a:pt x="684" y="614"/>
                </a:lnTo>
                <a:lnTo>
                  <a:pt x="696" y="628"/>
                </a:lnTo>
                <a:lnTo>
                  <a:pt x="709" y="645"/>
                </a:lnTo>
                <a:lnTo>
                  <a:pt x="721" y="661"/>
                </a:lnTo>
                <a:lnTo>
                  <a:pt x="733" y="681"/>
                </a:lnTo>
                <a:lnTo>
                  <a:pt x="743" y="702"/>
                </a:lnTo>
                <a:lnTo>
                  <a:pt x="754" y="722"/>
                </a:lnTo>
                <a:lnTo>
                  <a:pt x="770" y="769"/>
                </a:lnTo>
                <a:lnTo>
                  <a:pt x="782" y="817"/>
                </a:lnTo>
                <a:lnTo>
                  <a:pt x="790" y="864"/>
                </a:lnTo>
                <a:lnTo>
                  <a:pt x="792" y="911"/>
                </a:lnTo>
                <a:lnTo>
                  <a:pt x="792" y="931"/>
                </a:lnTo>
                <a:lnTo>
                  <a:pt x="792" y="954"/>
                </a:lnTo>
                <a:lnTo>
                  <a:pt x="792" y="954"/>
                </a:lnTo>
                <a:lnTo>
                  <a:pt x="0" y="954"/>
                </a:lnTo>
                <a:lnTo>
                  <a:pt x="0" y="954"/>
                </a:lnTo>
                <a:lnTo>
                  <a:pt x="2" y="915"/>
                </a:lnTo>
                <a:lnTo>
                  <a:pt x="6" y="872"/>
                </a:lnTo>
                <a:lnTo>
                  <a:pt x="12" y="827"/>
                </a:lnTo>
                <a:lnTo>
                  <a:pt x="23" y="782"/>
                </a:lnTo>
                <a:lnTo>
                  <a:pt x="29" y="757"/>
                </a:lnTo>
                <a:lnTo>
                  <a:pt x="37" y="735"/>
                </a:lnTo>
                <a:lnTo>
                  <a:pt x="47" y="712"/>
                </a:lnTo>
                <a:lnTo>
                  <a:pt x="57" y="692"/>
                </a:lnTo>
                <a:lnTo>
                  <a:pt x="68" y="671"/>
                </a:lnTo>
                <a:lnTo>
                  <a:pt x="82" y="653"/>
                </a:lnTo>
                <a:lnTo>
                  <a:pt x="96" y="634"/>
                </a:lnTo>
                <a:lnTo>
                  <a:pt x="113" y="618"/>
                </a:lnTo>
                <a:lnTo>
                  <a:pt x="242" y="620"/>
                </a:lnTo>
                <a:lnTo>
                  <a:pt x="362" y="817"/>
                </a:lnTo>
                <a:lnTo>
                  <a:pt x="385" y="669"/>
                </a:lnTo>
                <a:lnTo>
                  <a:pt x="369" y="643"/>
                </a:lnTo>
                <a:lnTo>
                  <a:pt x="369" y="616"/>
                </a:lnTo>
                <a:lnTo>
                  <a:pt x="369" y="616"/>
                </a:lnTo>
                <a:lnTo>
                  <a:pt x="405" y="614"/>
                </a:lnTo>
                <a:lnTo>
                  <a:pt x="440" y="616"/>
                </a:lnTo>
                <a:lnTo>
                  <a:pt x="440" y="616"/>
                </a:lnTo>
                <a:close/>
                <a:moveTo>
                  <a:pt x="547" y="225"/>
                </a:moveTo>
                <a:lnTo>
                  <a:pt x="547" y="225"/>
                </a:lnTo>
                <a:lnTo>
                  <a:pt x="500" y="231"/>
                </a:lnTo>
                <a:lnTo>
                  <a:pt x="473" y="235"/>
                </a:lnTo>
                <a:lnTo>
                  <a:pt x="446" y="235"/>
                </a:lnTo>
                <a:lnTo>
                  <a:pt x="420" y="233"/>
                </a:lnTo>
                <a:lnTo>
                  <a:pt x="391" y="229"/>
                </a:lnTo>
                <a:lnTo>
                  <a:pt x="365" y="221"/>
                </a:lnTo>
                <a:lnTo>
                  <a:pt x="340" y="209"/>
                </a:lnTo>
                <a:lnTo>
                  <a:pt x="340" y="209"/>
                </a:lnTo>
                <a:lnTo>
                  <a:pt x="330" y="204"/>
                </a:lnTo>
                <a:lnTo>
                  <a:pt x="319" y="204"/>
                </a:lnTo>
                <a:lnTo>
                  <a:pt x="307" y="206"/>
                </a:lnTo>
                <a:lnTo>
                  <a:pt x="295" y="211"/>
                </a:lnTo>
                <a:lnTo>
                  <a:pt x="270" y="217"/>
                </a:lnTo>
                <a:lnTo>
                  <a:pt x="258" y="221"/>
                </a:lnTo>
                <a:lnTo>
                  <a:pt x="246" y="221"/>
                </a:lnTo>
                <a:lnTo>
                  <a:pt x="246" y="221"/>
                </a:lnTo>
                <a:lnTo>
                  <a:pt x="233" y="249"/>
                </a:lnTo>
                <a:lnTo>
                  <a:pt x="225" y="282"/>
                </a:lnTo>
                <a:lnTo>
                  <a:pt x="223" y="299"/>
                </a:lnTo>
                <a:lnTo>
                  <a:pt x="205" y="297"/>
                </a:lnTo>
                <a:lnTo>
                  <a:pt x="205" y="297"/>
                </a:lnTo>
                <a:lnTo>
                  <a:pt x="193" y="299"/>
                </a:lnTo>
                <a:lnTo>
                  <a:pt x="193" y="299"/>
                </a:lnTo>
                <a:lnTo>
                  <a:pt x="188" y="301"/>
                </a:lnTo>
                <a:lnTo>
                  <a:pt x="188" y="301"/>
                </a:lnTo>
                <a:lnTo>
                  <a:pt x="190" y="327"/>
                </a:lnTo>
                <a:lnTo>
                  <a:pt x="195" y="340"/>
                </a:lnTo>
                <a:lnTo>
                  <a:pt x="197" y="350"/>
                </a:lnTo>
                <a:lnTo>
                  <a:pt x="197" y="350"/>
                </a:lnTo>
                <a:lnTo>
                  <a:pt x="201" y="358"/>
                </a:lnTo>
                <a:lnTo>
                  <a:pt x="205" y="364"/>
                </a:lnTo>
                <a:lnTo>
                  <a:pt x="211" y="368"/>
                </a:lnTo>
                <a:lnTo>
                  <a:pt x="217" y="370"/>
                </a:lnTo>
                <a:lnTo>
                  <a:pt x="227" y="374"/>
                </a:lnTo>
                <a:lnTo>
                  <a:pt x="229" y="385"/>
                </a:lnTo>
                <a:lnTo>
                  <a:pt x="229" y="385"/>
                </a:lnTo>
                <a:lnTo>
                  <a:pt x="244" y="432"/>
                </a:lnTo>
                <a:lnTo>
                  <a:pt x="252" y="454"/>
                </a:lnTo>
                <a:lnTo>
                  <a:pt x="262" y="473"/>
                </a:lnTo>
                <a:lnTo>
                  <a:pt x="262" y="473"/>
                </a:lnTo>
                <a:lnTo>
                  <a:pt x="272" y="491"/>
                </a:lnTo>
                <a:lnTo>
                  <a:pt x="285" y="505"/>
                </a:lnTo>
                <a:lnTo>
                  <a:pt x="299" y="518"/>
                </a:lnTo>
                <a:lnTo>
                  <a:pt x="315" y="526"/>
                </a:lnTo>
                <a:lnTo>
                  <a:pt x="315" y="526"/>
                </a:lnTo>
                <a:lnTo>
                  <a:pt x="326" y="530"/>
                </a:lnTo>
                <a:lnTo>
                  <a:pt x="344" y="532"/>
                </a:lnTo>
                <a:lnTo>
                  <a:pt x="387" y="534"/>
                </a:lnTo>
                <a:lnTo>
                  <a:pt x="387" y="534"/>
                </a:lnTo>
                <a:lnTo>
                  <a:pt x="436" y="532"/>
                </a:lnTo>
                <a:lnTo>
                  <a:pt x="455" y="530"/>
                </a:lnTo>
                <a:lnTo>
                  <a:pt x="467" y="528"/>
                </a:lnTo>
                <a:lnTo>
                  <a:pt x="467" y="528"/>
                </a:lnTo>
                <a:lnTo>
                  <a:pt x="485" y="520"/>
                </a:lnTo>
                <a:lnTo>
                  <a:pt x="500" y="507"/>
                </a:lnTo>
                <a:lnTo>
                  <a:pt x="514" y="493"/>
                </a:lnTo>
                <a:lnTo>
                  <a:pt x="526" y="477"/>
                </a:lnTo>
                <a:lnTo>
                  <a:pt x="526" y="477"/>
                </a:lnTo>
                <a:lnTo>
                  <a:pt x="537" y="456"/>
                </a:lnTo>
                <a:lnTo>
                  <a:pt x="545" y="434"/>
                </a:lnTo>
                <a:lnTo>
                  <a:pt x="553" y="409"/>
                </a:lnTo>
                <a:lnTo>
                  <a:pt x="561" y="385"/>
                </a:lnTo>
                <a:lnTo>
                  <a:pt x="563" y="374"/>
                </a:lnTo>
                <a:lnTo>
                  <a:pt x="573" y="370"/>
                </a:lnTo>
                <a:lnTo>
                  <a:pt x="573" y="370"/>
                </a:lnTo>
                <a:lnTo>
                  <a:pt x="580" y="366"/>
                </a:lnTo>
                <a:lnTo>
                  <a:pt x="584" y="362"/>
                </a:lnTo>
                <a:lnTo>
                  <a:pt x="588" y="356"/>
                </a:lnTo>
                <a:lnTo>
                  <a:pt x="592" y="350"/>
                </a:lnTo>
                <a:lnTo>
                  <a:pt x="592" y="350"/>
                </a:lnTo>
                <a:lnTo>
                  <a:pt x="598" y="327"/>
                </a:lnTo>
                <a:lnTo>
                  <a:pt x="600" y="301"/>
                </a:lnTo>
                <a:lnTo>
                  <a:pt x="600" y="301"/>
                </a:lnTo>
                <a:lnTo>
                  <a:pt x="596" y="299"/>
                </a:lnTo>
                <a:lnTo>
                  <a:pt x="596" y="299"/>
                </a:lnTo>
                <a:lnTo>
                  <a:pt x="586" y="297"/>
                </a:lnTo>
                <a:lnTo>
                  <a:pt x="567" y="299"/>
                </a:lnTo>
                <a:lnTo>
                  <a:pt x="565" y="280"/>
                </a:lnTo>
                <a:lnTo>
                  <a:pt x="565" y="280"/>
                </a:lnTo>
                <a:lnTo>
                  <a:pt x="557" y="252"/>
                </a:lnTo>
                <a:lnTo>
                  <a:pt x="547" y="225"/>
                </a:lnTo>
                <a:lnTo>
                  <a:pt x="547" y="22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3762340" y="4328759"/>
            <a:ext cx="309245" cy="203200"/>
          </a:xfrm>
          <a:custGeom>
            <a:avLst/>
            <a:gdLst>
              <a:gd name="T0" fmla="*/ 516 w 962"/>
              <a:gd name="T1" fmla="*/ 0 h 631"/>
              <a:gd name="T2" fmla="*/ 32 w 962"/>
              <a:gd name="T3" fmla="*/ 71 h 631"/>
              <a:gd name="T4" fmla="*/ 32 w 962"/>
              <a:gd name="T5" fmla="*/ 327 h 631"/>
              <a:gd name="T6" fmla="*/ 21 w 962"/>
              <a:gd name="T7" fmla="*/ 338 h 631"/>
              <a:gd name="T8" fmla="*/ 17 w 962"/>
              <a:gd name="T9" fmla="*/ 354 h 631"/>
              <a:gd name="T10" fmla="*/ 17 w 962"/>
              <a:gd name="T11" fmla="*/ 363 h 631"/>
              <a:gd name="T12" fmla="*/ 23 w 962"/>
              <a:gd name="T13" fmla="*/ 375 h 631"/>
              <a:gd name="T14" fmla="*/ 32 w 962"/>
              <a:gd name="T15" fmla="*/ 384 h 631"/>
              <a:gd name="T16" fmla="*/ 44 w 962"/>
              <a:gd name="T17" fmla="*/ 388 h 631"/>
              <a:gd name="T18" fmla="*/ 50 w 962"/>
              <a:gd name="T19" fmla="*/ 390 h 631"/>
              <a:gd name="T20" fmla="*/ 63 w 962"/>
              <a:gd name="T21" fmla="*/ 388 h 631"/>
              <a:gd name="T22" fmla="*/ 76 w 962"/>
              <a:gd name="T23" fmla="*/ 379 h 631"/>
              <a:gd name="T24" fmla="*/ 82 w 962"/>
              <a:gd name="T25" fmla="*/ 369 h 631"/>
              <a:gd name="T26" fmla="*/ 84 w 962"/>
              <a:gd name="T27" fmla="*/ 354 h 631"/>
              <a:gd name="T28" fmla="*/ 84 w 962"/>
              <a:gd name="T29" fmla="*/ 346 h 631"/>
              <a:gd name="T30" fmla="*/ 76 w 962"/>
              <a:gd name="T31" fmla="*/ 331 h 631"/>
              <a:gd name="T32" fmla="*/ 67 w 962"/>
              <a:gd name="T33" fmla="*/ 164 h 631"/>
              <a:gd name="T34" fmla="*/ 962 w 962"/>
              <a:gd name="T35" fmla="*/ 159 h 631"/>
              <a:gd name="T36" fmla="*/ 962 w 962"/>
              <a:gd name="T37" fmla="*/ 71 h 631"/>
              <a:gd name="T38" fmla="*/ 78 w 962"/>
              <a:gd name="T39" fmla="*/ 402 h 631"/>
              <a:gd name="T40" fmla="*/ 50 w 962"/>
              <a:gd name="T41" fmla="*/ 409 h 631"/>
              <a:gd name="T42" fmla="*/ 25 w 962"/>
              <a:gd name="T43" fmla="*/ 402 h 631"/>
              <a:gd name="T44" fmla="*/ 0 w 962"/>
              <a:gd name="T45" fmla="*/ 555 h 631"/>
              <a:gd name="T46" fmla="*/ 17 w 962"/>
              <a:gd name="T47" fmla="*/ 562 h 631"/>
              <a:gd name="T48" fmla="*/ 25 w 962"/>
              <a:gd name="T49" fmla="*/ 564 h 631"/>
              <a:gd name="T50" fmla="*/ 40 w 962"/>
              <a:gd name="T51" fmla="*/ 566 h 631"/>
              <a:gd name="T52" fmla="*/ 61 w 962"/>
              <a:gd name="T53" fmla="*/ 549 h 631"/>
              <a:gd name="T54" fmla="*/ 67 w 962"/>
              <a:gd name="T55" fmla="*/ 566 h 631"/>
              <a:gd name="T56" fmla="*/ 76 w 962"/>
              <a:gd name="T57" fmla="*/ 495 h 631"/>
              <a:gd name="T58" fmla="*/ 86 w 962"/>
              <a:gd name="T59" fmla="*/ 560 h 631"/>
              <a:gd name="T60" fmla="*/ 99 w 962"/>
              <a:gd name="T61" fmla="*/ 555 h 631"/>
              <a:gd name="T62" fmla="*/ 78 w 962"/>
              <a:gd name="T63" fmla="*/ 402 h 631"/>
              <a:gd name="T64" fmla="*/ 176 w 962"/>
              <a:gd name="T65" fmla="*/ 220 h 631"/>
              <a:gd name="T66" fmla="*/ 838 w 962"/>
              <a:gd name="T67" fmla="*/ 218 h 631"/>
              <a:gd name="T68" fmla="*/ 838 w 962"/>
              <a:gd name="T69" fmla="*/ 553 h 631"/>
              <a:gd name="T70" fmla="*/ 757 w 962"/>
              <a:gd name="T71" fmla="*/ 557 h 631"/>
              <a:gd name="T72" fmla="*/ 673 w 962"/>
              <a:gd name="T73" fmla="*/ 572 h 631"/>
              <a:gd name="T74" fmla="*/ 591 w 962"/>
              <a:gd name="T75" fmla="*/ 597 h 631"/>
              <a:gd name="T76" fmla="*/ 509 w 962"/>
              <a:gd name="T77" fmla="*/ 631 h 631"/>
              <a:gd name="T78" fmla="*/ 469 w 962"/>
              <a:gd name="T79" fmla="*/ 612 h 631"/>
              <a:gd name="T80" fmla="*/ 390 w 962"/>
              <a:gd name="T81" fmla="*/ 585 h 631"/>
              <a:gd name="T82" fmla="*/ 306 w 962"/>
              <a:gd name="T83" fmla="*/ 566 h 631"/>
              <a:gd name="T84" fmla="*/ 220 w 962"/>
              <a:gd name="T85" fmla="*/ 557 h 631"/>
              <a:gd name="T86" fmla="*/ 176 w 962"/>
              <a:gd name="T87" fmla="*/ 555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2" h="631">
                <a:moveTo>
                  <a:pt x="962" y="71"/>
                </a:moveTo>
                <a:lnTo>
                  <a:pt x="516" y="0"/>
                </a:lnTo>
                <a:lnTo>
                  <a:pt x="32" y="71"/>
                </a:lnTo>
                <a:lnTo>
                  <a:pt x="32" y="71"/>
                </a:lnTo>
                <a:lnTo>
                  <a:pt x="32" y="327"/>
                </a:lnTo>
                <a:lnTo>
                  <a:pt x="32" y="327"/>
                </a:lnTo>
                <a:lnTo>
                  <a:pt x="25" y="331"/>
                </a:lnTo>
                <a:lnTo>
                  <a:pt x="21" y="338"/>
                </a:lnTo>
                <a:lnTo>
                  <a:pt x="17" y="346"/>
                </a:lnTo>
                <a:lnTo>
                  <a:pt x="17" y="354"/>
                </a:lnTo>
                <a:lnTo>
                  <a:pt x="17" y="354"/>
                </a:lnTo>
                <a:lnTo>
                  <a:pt x="17" y="363"/>
                </a:lnTo>
                <a:lnTo>
                  <a:pt x="19" y="369"/>
                </a:lnTo>
                <a:lnTo>
                  <a:pt x="23" y="375"/>
                </a:lnTo>
                <a:lnTo>
                  <a:pt x="27" y="379"/>
                </a:lnTo>
                <a:lnTo>
                  <a:pt x="32" y="384"/>
                </a:lnTo>
                <a:lnTo>
                  <a:pt x="38" y="388"/>
                </a:lnTo>
                <a:lnTo>
                  <a:pt x="44" y="388"/>
                </a:lnTo>
                <a:lnTo>
                  <a:pt x="50" y="390"/>
                </a:lnTo>
                <a:lnTo>
                  <a:pt x="50" y="390"/>
                </a:lnTo>
                <a:lnTo>
                  <a:pt x="57" y="388"/>
                </a:lnTo>
                <a:lnTo>
                  <a:pt x="63" y="388"/>
                </a:lnTo>
                <a:lnTo>
                  <a:pt x="69" y="384"/>
                </a:lnTo>
                <a:lnTo>
                  <a:pt x="76" y="379"/>
                </a:lnTo>
                <a:lnTo>
                  <a:pt x="80" y="375"/>
                </a:lnTo>
                <a:lnTo>
                  <a:pt x="82" y="369"/>
                </a:lnTo>
                <a:lnTo>
                  <a:pt x="84" y="363"/>
                </a:lnTo>
                <a:lnTo>
                  <a:pt x="84" y="354"/>
                </a:lnTo>
                <a:lnTo>
                  <a:pt x="84" y="354"/>
                </a:lnTo>
                <a:lnTo>
                  <a:pt x="84" y="346"/>
                </a:lnTo>
                <a:lnTo>
                  <a:pt x="80" y="338"/>
                </a:lnTo>
                <a:lnTo>
                  <a:pt x="76" y="331"/>
                </a:lnTo>
                <a:lnTo>
                  <a:pt x="67" y="325"/>
                </a:lnTo>
                <a:lnTo>
                  <a:pt x="67" y="164"/>
                </a:lnTo>
                <a:lnTo>
                  <a:pt x="516" y="229"/>
                </a:lnTo>
                <a:lnTo>
                  <a:pt x="962" y="159"/>
                </a:lnTo>
                <a:lnTo>
                  <a:pt x="962" y="71"/>
                </a:lnTo>
                <a:lnTo>
                  <a:pt x="962" y="71"/>
                </a:lnTo>
                <a:close/>
                <a:moveTo>
                  <a:pt x="78" y="402"/>
                </a:moveTo>
                <a:lnTo>
                  <a:pt x="78" y="402"/>
                </a:lnTo>
                <a:lnTo>
                  <a:pt x="65" y="407"/>
                </a:lnTo>
                <a:lnTo>
                  <a:pt x="50" y="409"/>
                </a:lnTo>
                <a:lnTo>
                  <a:pt x="38" y="407"/>
                </a:lnTo>
                <a:lnTo>
                  <a:pt x="25" y="402"/>
                </a:lnTo>
                <a:lnTo>
                  <a:pt x="25" y="402"/>
                </a:lnTo>
                <a:lnTo>
                  <a:pt x="0" y="555"/>
                </a:lnTo>
                <a:lnTo>
                  <a:pt x="0" y="555"/>
                </a:lnTo>
                <a:lnTo>
                  <a:pt x="17" y="562"/>
                </a:lnTo>
                <a:lnTo>
                  <a:pt x="23" y="545"/>
                </a:lnTo>
                <a:lnTo>
                  <a:pt x="25" y="564"/>
                </a:lnTo>
                <a:lnTo>
                  <a:pt x="25" y="564"/>
                </a:lnTo>
                <a:lnTo>
                  <a:pt x="40" y="566"/>
                </a:lnTo>
                <a:lnTo>
                  <a:pt x="55" y="566"/>
                </a:lnTo>
                <a:lnTo>
                  <a:pt x="61" y="549"/>
                </a:lnTo>
                <a:lnTo>
                  <a:pt x="67" y="566"/>
                </a:lnTo>
                <a:lnTo>
                  <a:pt x="67" y="566"/>
                </a:lnTo>
                <a:lnTo>
                  <a:pt x="71" y="564"/>
                </a:lnTo>
                <a:lnTo>
                  <a:pt x="76" y="495"/>
                </a:lnTo>
                <a:lnTo>
                  <a:pt x="86" y="560"/>
                </a:lnTo>
                <a:lnTo>
                  <a:pt x="86" y="560"/>
                </a:lnTo>
                <a:lnTo>
                  <a:pt x="99" y="555"/>
                </a:lnTo>
                <a:lnTo>
                  <a:pt x="99" y="555"/>
                </a:lnTo>
                <a:lnTo>
                  <a:pt x="78" y="402"/>
                </a:lnTo>
                <a:lnTo>
                  <a:pt x="78" y="402"/>
                </a:lnTo>
                <a:close/>
                <a:moveTo>
                  <a:pt x="176" y="555"/>
                </a:moveTo>
                <a:lnTo>
                  <a:pt x="176" y="220"/>
                </a:lnTo>
                <a:lnTo>
                  <a:pt x="516" y="268"/>
                </a:lnTo>
                <a:lnTo>
                  <a:pt x="838" y="218"/>
                </a:lnTo>
                <a:lnTo>
                  <a:pt x="838" y="553"/>
                </a:lnTo>
                <a:lnTo>
                  <a:pt x="838" y="553"/>
                </a:lnTo>
                <a:lnTo>
                  <a:pt x="796" y="553"/>
                </a:lnTo>
                <a:lnTo>
                  <a:pt x="757" y="557"/>
                </a:lnTo>
                <a:lnTo>
                  <a:pt x="715" y="564"/>
                </a:lnTo>
                <a:lnTo>
                  <a:pt x="673" y="572"/>
                </a:lnTo>
                <a:lnTo>
                  <a:pt x="631" y="585"/>
                </a:lnTo>
                <a:lnTo>
                  <a:pt x="591" y="597"/>
                </a:lnTo>
                <a:lnTo>
                  <a:pt x="549" y="614"/>
                </a:lnTo>
                <a:lnTo>
                  <a:pt x="509" y="631"/>
                </a:lnTo>
                <a:lnTo>
                  <a:pt x="509" y="631"/>
                </a:lnTo>
                <a:lnTo>
                  <a:pt x="469" y="612"/>
                </a:lnTo>
                <a:lnTo>
                  <a:pt x="430" y="597"/>
                </a:lnTo>
                <a:lnTo>
                  <a:pt x="390" y="585"/>
                </a:lnTo>
                <a:lnTo>
                  <a:pt x="348" y="574"/>
                </a:lnTo>
                <a:lnTo>
                  <a:pt x="306" y="566"/>
                </a:lnTo>
                <a:lnTo>
                  <a:pt x="262" y="562"/>
                </a:lnTo>
                <a:lnTo>
                  <a:pt x="220" y="557"/>
                </a:lnTo>
                <a:lnTo>
                  <a:pt x="176" y="555"/>
                </a:lnTo>
                <a:lnTo>
                  <a:pt x="176" y="5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图片 8" descr="E:\素材\国庆\588ku_68ce4d6e4980ed8a107659b9be461b96\5372 3.png5372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25586" y="730850"/>
            <a:ext cx="3284855" cy="265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908">
        <p14:vortex dir="r"/>
      </p:transition>
    </mc:Choice>
    <mc:Fallback>
      <p:transition spd="slow" advTm="39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" y="316865"/>
            <a:ext cx="2078355" cy="121412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5161946" y="799430"/>
            <a:ext cx="1868837" cy="1868837"/>
          </a:xfrm>
          <a:prstGeom prst="ellipse">
            <a:avLst/>
          </a:pr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39" y="1139474"/>
            <a:ext cx="1397649" cy="1188748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>
          <a:xfrm>
            <a:off x="5178611" y="2523372"/>
            <a:ext cx="1835507" cy="420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B40000"/>
              </a:gs>
            </a:gsLst>
            <a:lin ang="5400000" scaled="1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178289" y="2533774"/>
            <a:ext cx="183615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D40000"/>
                </a:solidFill>
                <a:effectLst/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所获奖励</a:t>
            </a:r>
          </a:p>
        </p:txBody>
      </p:sp>
      <p:sp>
        <p:nvSpPr>
          <p:cNvPr id="7" name="矩形 6"/>
          <p:cNvSpPr/>
          <p:nvPr/>
        </p:nvSpPr>
        <p:spPr>
          <a:xfrm>
            <a:off x="3429132" y="3139058"/>
            <a:ext cx="5334465" cy="1950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2012 被评为“优秀共青团员”称号</a:t>
            </a:r>
          </a:p>
          <a:p>
            <a:pPr algn="ctr">
              <a:lnSpc>
                <a:spcPct val="110000"/>
              </a:lnSpc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2013 被评为 “优秀学生干部”</a:t>
            </a:r>
          </a:p>
          <a:p>
            <a:pPr algn="ctr">
              <a:lnSpc>
                <a:spcPct val="110000"/>
              </a:lnSpc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2014 荣获“全国大学生英语竞赛三等奖”</a:t>
            </a:r>
          </a:p>
          <a:p>
            <a:pPr algn="ctr">
              <a:lnSpc>
                <a:spcPct val="110000"/>
              </a:lnSpc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2015 荣获优秀学生一等奖学金</a:t>
            </a:r>
          </a:p>
          <a:p>
            <a:pPr algn="ctr">
              <a:lnSpc>
                <a:spcPct val="110000"/>
              </a:lnSpc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2016 荣获“国家励志奖学金”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68">
        <p14:vortex dir="r"/>
      </p:transition>
    </mc:Choice>
    <mc:Fallback>
      <p:transition spd="slow" advTm="33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1" grpId="0" bldLvl="0" animBg="1"/>
      <p:bldP spid="32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492841" y="1675942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对党的认识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92841" y="2552876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入党动机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36225" y="1670227"/>
            <a:ext cx="719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01</a:t>
            </a:r>
            <a:endParaRPr lang="en-US" altLang="zh-CN" sz="3200" b="1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Impact" panose="020B0806030902050204" pitchFamily="3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11777" y="2524936"/>
            <a:ext cx="7683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02</a:t>
            </a:r>
            <a:endParaRPr lang="en-US" altLang="zh-CN" sz="3200" b="1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Impact" panose="020B0806030902050204" pitchFamily="3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2841" y="3498391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模范带头作用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92841" y="4376596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不足和改进之处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46703" y="3466007"/>
            <a:ext cx="698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03</a:t>
            </a:r>
            <a:endParaRPr lang="en-US" altLang="zh-CN" sz="3200" b="1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Impact" panose="020B0806030902050204" pitchFamily="3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8445" y="4349927"/>
            <a:ext cx="755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04</a:t>
            </a:r>
            <a:endParaRPr lang="en-US" altLang="zh-CN" sz="3200" b="1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Impact" panose="020B0806030902050204" pitchFamily="34" charset="0"/>
              <a:ea typeface="方正舒体" panose="02010601030101010101" pitchFamily="2" charset="-122"/>
              <a:sym typeface="+mn-ea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20" y="317500"/>
            <a:ext cx="2009987" cy="117348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3368706" y="1986245"/>
            <a:ext cx="1868837" cy="1868837"/>
          </a:xfrm>
          <a:prstGeom prst="ellipse">
            <a:avLst/>
          </a:pr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299" y="2326289"/>
            <a:ext cx="1397649" cy="1188748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>
          <a:xfrm>
            <a:off x="3385371" y="3710187"/>
            <a:ext cx="1835507" cy="420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B40000"/>
              </a:gs>
            </a:gsLst>
            <a:lin ang="5400000" scaled="1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385049" y="3720589"/>
            <a:ext cx="183615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D40000"/>
                </a:solidFill>
                <a:effectLst/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演讲内容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714">
        <p14:ripple/>
      </p:transition>
    </mc:Choice>
    <mc:Fallback>
      <p:transition spd="slow" advTm="27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35" grpId="0"/>
      <p:bldP spid="36" grpId="0"/>
      <p:bldP spid="5" grpId="0"/>
      <p:bldP spid="6" grpId="0"/>
      <p:bldP spid="9" grpId="0"/>
      <p:bldP spid="10" grpId="0"/>
      <p:bldP spid="29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20" y="317500"/>
            <a:ext cx="2009987" cy="117348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847094" y="2079589"/>
            <a:ext cx="2362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Impact" panose="020B0806030902050204" pitchFamily="34" charset="0"/>
                <a:ea typeface="方正舒体" panose="02010601030101010101" pitchFamily="2" charset="-122"/>
                <a:sym typeface="+mn-ea"/>
              </a:rPr>
              <a:t>01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95604" y="2355815"/>
            <a:ext cx="6924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对党的认识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4895604" y="3194015"/>
            <a:ext cx="468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单击此处输入您的文本，单击此处输入您的文，本单击此处输入您的文本，本单击此处输入您的文本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13">
        <p15:prstTrans prst="peelOff"/>
      </p:transition>
    </mc:Choice>
    <mc:Fallback>
      <p:transition spd="slow" advTm="33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99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pic>
        <p:nvPicPr>
          <p:cNvPr id="2" name="图片 1" descr="cbfc000a94eaa43f99d1e901b2c473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0" y="374650"/>
            <a:ext cx="4556125" cy="6457315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3601720" y="2158365"/>
            <a:ext cx="7664450" cy="357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国共产党是中国工人阶级的先锋队，同时是中国人民和中华民族的先锋队，是中国特色社会主义事业的领导核心，代表中国先进生产力的发展要求，代表中国先进文化的前进方向，代表中国最广大人民的根本利益。党的最高理想和最终目标是实现共产主义。中国共产党以马克思列宁主义、毛泽东思想、邓小平理论和“三个代表”重要思想作为自己的行动指南。中国共产党在社会主义初级阶段的基本路线是：领导和团结全国各族人民，以经济建设为中心，坚持四项基本原则，坚持改革开放，自力更生，艰苦创业，为把我国建设成为富强、民主、文明、和谐的社会主义现代化国家而奋斗。</a:t>
            </a:r>
          </a:p>
        </p:txBody>
      </p:sp>
      <p:sp>
        <p:nvSpPr>
          <p:cNvPr id="48" name="矩形: 圆角 10"/>
          <p:cNvSpPr/>
          <p:nvPr/>
        </p:nvSpPr>
        <p:spPr>
          <a:xfrm>
            <a:off x="3487420" y="1407160"/>
            <a:ext cx="5687060" cy="58928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AF0"/>
                </a:solidFill>
                <a:latin typeface="微软雅黑" panose="020B0503020204020204" charset="-122"/>
                <a:ea typeface="微软雅黑" panose="020B0503020204020204" charset="-122"/>
              </a:rPr>
              <a:t>对党的认识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656">
        <p15:prstTrans prst="peelOff"/>
      </p:transition>
    </mc:Choice>
    <mc:Fallback>
      <p:transition spd="slow" advTm="46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8.33333E-7 -7.40741E-7 L 0.21615 0.00116 " pathEditMode="relative" rAng="0" ptsTypes="AA">
                                      <p:cBhvr>
                                        <p:cTn id="12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7" y="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4" grpId="0"/>
      <p:bldP spid="48" grpId="0" bldLvl="0" animBg="1"/>
      <p:bldP spid="48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516489" y="1173418"/>
            <a:ext cx="5873495" cy="982051"/>
            <a:chOff x="1722229" y="1466153"/>
            <a:chExt cx="5873495" cy="982051"/>
          </a:xfrm>
        </p:grpSpPr>
        <p:sp>
          <p:nvSpPr>
            <p:cNvPr id="30" name="文本框 29"/>
            <p:cNvSpPr txBox="1"/>
            <p:nvPr/>
          </p:nvSpPr>
          <p:spPr>
            <a:xfrm>
              <a:off x="2794410" y="1839232"/>
              <a:ext cx="48013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我的各个年龄段对党的认识</a:t>
              </a: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722229" y="1466153"/>
              <a:ext cx="1098986" cy="982051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33753" y="1867807"/>
            <a:ext cx="8984107" cy="3709459"/>
            <a:chOff x="2039493" y="2394857"/>
            <a:chExt cx="8984107" cy="3709459"/>
          </a:xfrm>
        </p:grpSpPr>
        <p:sp>
          <p:nvSpPr>
            <p:cNvPr id="33" name="文本框 32"/>
            <p:cNvSpPr txBox="1"/>
            <p:nvPr/>
          </p:nvSpPr>
          <p:spPr>
            <a:xfrm>
              <a:off x="4044043" y="2835729"/>
              <a:ext cx="697955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幼儿的时候只是知道八路军，游击队，中国共产党，抗日战争，但在脑海里的只是一个个名词，并不清楚这些到底是什么概念。这些对我只是很模糊，很遥远的红色记忆。</a:t>
              </a:r>
            </a:p>
          </p:txBody>
        </p:sp>
        <p:cxnSp>
          <p:nvCxnSpPr>
            <p:cNvPr id="34" name="直接连接符 33"/>
            <p:cNvCxnSpPr>
              <a:endCxn id="38" idx="0"/>
            </p:cNvCxnSpPr>
            <p:nvPr/>
          </p:nvCxnSpPr>
          <p:spPr>
            <a:xfrm>
              <a:off x="2271722" y="2394857"/>
              <a:ext cx="0" cy="3031444"/>
            </a:xfrm>
            <a:prstGeom prst="line">
              <a:avLst/>
            </a:prstGeom>
            <a:ln w="28575">
              <a:solidFill>
                <a:srgbClr val="5913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2039493" y="2844385"/>
              <a:ext cx="464458" cy="464458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039493" y="3705024"/>
              <a:ext cx="464458" cy="464458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039493" y="4565663"/>
              <a:ext cx="464458" cy="464458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039493" y="5426301"/>
              <a:ext cx="464458" cy="464458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2794000" y="2851150"/>
              <a:ext cx="1190625" cy="447675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幼儿时期</a:t>
              </a: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794000" y="3712331"/>
              <a:ext cx="1190625" cy="447675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小学时期</a:t>
              </a: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794000" y="4573512"/>
              <a:ext cx="1190625" cy="447675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中学时期</a:t>
              </a: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794000" y="5434693"/>
              <a:ext cx="1190625" cy="447675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大学时期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44043" y="5319486"/>
              <a:ext cx="697955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在的大学生活让我更加深入了解中国共产党，我有意愿加入这个先进的政党，在中国共产党的熏陶下不断提高思想觉悟，端正入党动机，争取早日加入中共党。积极践行中国共产党的宗旨，全心全意为人民服务，为社会主义奋斗终身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044043" y="3679372"/>
              <a:ext cx="69795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上小学带上红领巾只是觉得胸前飘着一团红色的火焰，很自豪，但究竟也不知道是为什么自豪。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044043" y="4381500"/>
              <a:ext cx="697955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中学的时候我加入了共青团。还是没什么感觉，只是知道要交团费。当我开始接触中国历史，了解中国共产党的艰辛历程，我才开始了解这是一个什么样的政党，它的性质、指导思想、宗旨、纲领、基本路线、组织原则等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891">
        <p15:prstTrans prst="peelOff"/>
      </p:transition>
    </mc:Choice>
    <mc:Fallback>
      <p:transition spd="slow" advTm="38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pic>
        <p:nvPicPr>
          <p:cNvPr id="2" name="图片 1" descr="cbfc000a94eaa43f99d1e901b2c473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0" y="374650"/>
            <a:ext cx="4556125" cy="645731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2825750" y="2538730"/>
            <a:ext cx="982980" cy="34702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C80000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200" b="1" dirty="0">
                <a:gradFill>
                  <a:gsLst>
                    <a:gs pos="60000">
                      <a:srgbClr val="D40000"/>
                    </a:gs>
                    <a:gs pos="0">
                      <a:srgbClr val="D40000"/>
                    </a:gs>
                    <a:gs pos="80000">
                      <a:srgbClr val="640000"/>
                    </a:gs>
                    <a:gs pos="100000">
                      <a:srgbClr val="640000"/>
                    </a:gs>
                  </a:gsLst>
                  <a:lin ang="5400000" scaled="0"/>
                </a:gradFill>
              </a:rPr>
              <a:t>八项权利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4147277" y="149496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147276" y="149496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4147277" y="2986594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147276" y="2986594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147277" y="447821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4147276" y="447821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681219" y="1829311"/>
            <a:ext cx="5530256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参加党的有关会议，阅读党的有关文件，接受党的教育和培训。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681219" y="3320936"/>
            <a:ext cx="5530256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在党的会议上和党报党刊上，参加关于党的政策问题的讨论。</a:t>
            </a:r>
          </a:p>
        </p:txBody>
      </p:sp>
      <p:sp>
        <p:nvSpPr>
          <p:cNvPr id="71" name="矩形 70"/>
          <p:cNvSpPr/>
          <p:nvPr/>
        </p:nvSpPr>
        <p:spPr>
          <a:xfrm>
            <a:off x="5681219" y="4812561"/>
            <a:ext cx="5530256" cy="47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</a:rPr>
              <a:t>对党的工作提出建议和倡议。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551">
        <p15:prstTrans prst="peelOff"/>
      </p:transition>
    </mc:Choice>
    <mc:Fallback>
      <p:transition spd="slow" advTm="15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1" grpId="0" bldLvl="0" animBg="1"/>
      <p:bldP spid="63" grpId="0" bldLvl="0" animBg="1"/>
      <p:bldP spid="63" grpId="1" bldLvl="0" animBg="1"/>
      <p:bldP spid="63" grpId="2" bldLvl="0" animBg="1"/>
      <p:bldP spid="64" grpId="0" bldLvl="0" animBg="1"/>
      <p:bldP spid="65" grpId="0" bldLvl="0" animBg="1"/>
      <p:bldP spid="65" grpId="1" bldLvl="0" animBg="1"/>
      <p:bldP spid="65" grpId="2" bldLvl="0" animBg="1"/>
      <p:bldP spid="66" grpId="0" bldLvl="0" animBg="1"/>
      <p:bldP spid="67" grpId="0" bldLvl="0" animBg="1"/>
      <p:bldP spid="67" grpId="1" bldLvl="0" animBg="1"/>
      <p:bldP spid="67" grpId="2" bldLvl="0" animBg="1"/>
      <p:bldP spid="68" grpId="0" bldLvl="0" animBg="1"/>
      <p:bldP spid="69" grpId="0"/>
      <p:bldP spid="70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2" y="340025"/>
            <a:ext cx="603251" cy="600431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147106" y="374675"/>
            <a:ext cx="4988185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4" rIns="121892" bIns="60944">
            <a:spAutoFit/>
          </a:bodyPr>
          <a:lstStyle>
            <a:defPPr>
              <a:defRPr lang="zh-CN"/>
            </a:defPPr>
            <a:lvl1pPr eaLnBrk="1" hangingPunct="1">
              <a:defRPr sz="3465" i="0" spc="-1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0" dirty="0">
                <a:latin typeface="微软雅黑" panose="020B0503020204020204" charset="-122"/>
                <a:ea typeface="微软雅黑" panose="020B0503020204020204" charset="-122"/>
                <a:sym typeface="+mn-lt"/>
              </a:rPr>
              <a:t>对党的认识</a:t>
            </a:r>
          </a:p>
        </p:txBody>
      </p:sp>
      <p:pic>
        <p:nvPicPr>
          <p:cNvPr id="2" name="图片 1" descr="cbfc000a94eaa43f99d1e901b2c473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0" y="374650"/>
            <a:ext cx="4556125" cy="645731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2825750" y="2538730"/>
            <a:ext cx="982980" cy="347027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C80000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200" b="1" dirty="0">
                <a:gradFill>
                  <a:gsLst>
                    <a:gs pos="60000">
                      <a:srgbClr val="D40000"/>
                    </a:gs>
                    <a:gs pos="0">
                      <a:srgbClr val="D40000"/>
                    </a:gs>
                    <a:gs pos="80000">
                      <a:srgbClr val="640000"/>
                    </a:gs>
                    <a:gs pos="100000">
                      <a:srgbClr val="640000"/>
                    </a:gs>
                  </a:gsLst>
                  <a:lin ang="5400000" scaled="0"/>
                </a:gradFill>
              </a:rPr>
              <a:t>八项权利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4147277" y="139209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4147276" y="139209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4147277" y="2883724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147276" y="2883724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147277" y="4375349"/>
            <a:ext cx="1274247" cy="12742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4147276" y="4375349"/>
            <a:ext cx="7303287" cy="1274247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681219" y="1467361"/>
            <a:ext cx="5530256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在党的会议上有根据地批评党的任何组织和任何党员，向党负责地揭发、检举党的任何组织和任何党员违法乱纪的事实，要求处分违法乱纪的党员，要求罢免或撤换不称职的干部。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681219" y="3336697"/>
            <a:ext cx="5530256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行使表决权、选举权，有被选举权。</a:t>
            </a:r>
          </a:p>
        </p:txBody>
      </p:sp>
      <p:sp>
        <p:nvSpPr>
          <p:cNvPr id="71" name="矩形 70"/>
          <p:cNvSpPr/>
          <p:nvPr/>
        </p:nvSpPr>
        <p:spPr>
          <a:xfrm>
            <a:off x="5681219" y="4551463"/>
            <a:ext cx="5530256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在党组织讨论决定对党员的党纪处分或作出鉴定时，本人有权参加和进行申辩，其他党员可以为他作证和辩护。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760">
        <p15:prstTrans prst="peelOff"/>
      </p:transition>
    </mc:Choice>
    <mc:Fallback>
      <p:transition spd="slow" advTm="47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1" grpId="0" bldLvl="0" animBg="1"/>
      <p:bldP spid="63" grpId="0" bldLvl="0" animBg="1"/>
      <p:bldP spid="63" grpId="1" bldLvl="0" animBg="1"/>
      <p:bldP spid="63" grpId="2" bldLvl="0" animBg="1"/>
      <p:bldP spid="21" grpId="0" bldLvl="0" animBg="1"/>
      <p:bldP spid="65" grpId="0" bldLvl="0" animBg="1"/>
      <p:bldP spid="65" grpId="1" bldLvl="0" animBg="1"/>
      <p:bldP spid="65" grpId="2" bldLvl="0" animBg="1"/>
      <p:bldP spid="22" grpId="0" bldLvl="0" animBg="1"/>
      <p:bldP spid="67" grpId="0" bldLvl="0" animBg="1"/>
      <p:bldP spid="67" grpId="1" bldLvl="0" animBg="1"/>
      <p:bldP spid="67" grpId="2" bldLvl="0" animBg="1"/>
      <p:bldP spid="68" grpId="0" bldLvl="0" animBg="1"/>
      <p:bldP spid="69" grpId="0"/>
      <p:bldP spid="70" grpId="0"/>
      <p:bldP spid="7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1434</Words>
  <Application>Microsoft Office PowerPoint</Application>
  <PresentationFormat>宽屏</PresentationFormat>
  <Paragraphs>149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方正舒体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2017-10-22T12:14:00Z</dcterms:created>
  <dcterms:modified xsi:type="dcterms:W3CDTF">2017-10-26T07:41:38Z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