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56" r:id="rId2"/>
    <p:sldId id="258" r:id="rId3"/>
    <p:sldId id="265" r:id="rId4"/>
    <p:sldId id="266" r:id="rId5"/>
    <p:sldId id="267" r:id="rId6"/>
    <p:sldId id="268" r:id="rId7"/>
    <p:sldId id="257" r:id="rId8"/>
    <p:sldId id="259" r:id="rId9"/>
    <p:sldId id="260"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Lst>
  <p:sldSz cx="5759450" cy="3240088"/>
  <p:notesSz cx="6858000" cy="9144000"/>
  <p:defaultTextStyle>
    <a:defPPr>
      <a:defRPr lang="en-US"/>
    </a:defPPr>
    <a:lvl1pPr marL="0" algn="l" defTabSz="431963" rtl="0" eaLnBrk="1" latinLnBrk="0" hangingPunct="1">
      <a:defRPr sz="850" kern="1200">
        <a:solidFill>
          <a:schemeClr val="tx1"/>
        </a:solidFill>
        <a:latin typeface="+mn-lt"/>
        <a:ea typeface="+mn-ea"/>
        <a:cs typeface="+mn-cs"/>
      </a:defRPr>
    </a:lvl1pPr>
    <a:lvl2pPr marL="215981" algn="l" defTabSz="431963" rtl="0" eaLnBrk="1" latinLnBrk="0" hangingPunct="1">
      <a:defRPr sz="850" kern="1200">
        <a:solidFill>
          <a:schemeClr val="tx1"/>
        </a:solidFill>
        <a:latin typeface="+mn-lt"/>
        <a:ea typeface="+mn-ea"/>
        <a:cs typeface="+mn-cs"/>
      </a:defRPr>
    </a:lvl2pPr>
    <a:lvl3pPr marL="431963" algn="l" defTabSz="431963" rtl="0" eaLnBrk="1" latinLnBrk="0" hangingPunct="1">
      <a:defRPr sz="850" kern="1200">
        <a:solidFill>
          <a:schemeClr val="tx1"/>
        </a:solidFill>
        <a:latin typeface="+mn-lt"/>
        <a:ea typeface="+mn-ea"/>
        <a:cs typeface="+mn-cs"/>
      </a:defRPr>
    </a:lvl3pPr>
    <a:lvl4pPr marL="647944" algn="l" defTabSz="431963" rtl="0" eaLnBrk="1" latinLnBrk="0" hangingPunct="1">
      <a:defRPr sz="850" kern="1200">
        <a:solidFill>
          <a:schemeClr val="tx1"/>
        </a:solidFill>
        <a:latin typeface="+mn-lt"/>
        <a:ea typeface="+mn-ea"/>
        <a:cs typeface="+mn-cs"/>
      </a:defRPr>
    </a:lvl4pPr>
    <a:lvl5pPr marL="863925" algn="l" defTabSz="431963" rtl="0" eaLnBrk="1" latinLnBrk="0" hangingPunct="1">
      <a:defRPr sz="850" kern="1200">
        <a:solidFill>
          <a:schemeClr val="tx1"/>
        </a:solidFill>
        <a:latin typeface="+mn-lt"/>
        <a:ea typeface="+mn-ea"/>
        <a:cs typeface="+mn-cs"/>
      </a:defRPr>
    </a:lvl5pPr>
    <a:lvl6pPr marL="1079906" algn="l" defTabSz="431963" rtl="0" eaLnBrk="1" latinLnBrk="0" hangingPunct="1">
      <a:defRPr sz="850" kern="1200">
        <a:solidFill>
          <a:schemeClr val="tx1"/>
        </a:solidFill>
        <a:latin typeface="+mn-lt"/>
        <a:ea typeface="+mn-ea"/>
        <a:cs typeface="+mn-cs"/>
      </a:defRPr>
    </a:lvl6pPr>
    <a:lvl7pPr marL="1295888" algn="l" defTabSz="431963" rtl="0" eaLnBrk="1" latinLnBrk="0" hangingPunct="1">
      <a:defRPr sz="850" kern="1200">
        <a:solidFill>
          <a:schemeClr val="tx1"/>
        </a:solidFill>
        <a:latin typeface="+mn-lt"/>
        <a:ea typeface="+mn-ea"/>
        <a:cs typeface="+mn-cs"/>
      </a:defRPr>
    </a:lvl7pPr>
    <a:lvl8pPr marL="1511869" algn="l" defTabSz="431963" rtl="0" eaLnBrk="1" latinLnBrk="0" hangingPunct="1">
      <a:defRPr sz="850" kern="1200">
        <a:solidFill>
          <a:schemeClr val="tx1"/>
        </a:solidFill>
        <a:latin typeface="+mn-lt"/>
        <a:ea typeface="+mn-ea"/>
        <a:cs typeface="+mn-cs"/>
      </a:defRPr>
    </a:lvl8pPr>
    <a:lvl9pPr marL="1727850" algn="l" defTabSz="431963" rtl="0" eaLnBrk="1" latinLnBrk="0" hangingPunct="1">
      <a:defRPr sz="85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050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37"/>
  </p:normalViewPr>
  <p:slideViewPr>
    <p:cSldViewPr snapToGrid="0" snapToObjects="1">
      <p:cViewPr>
        <p:scale>
          <a:sx n="75" d="100"/>
          <a:sy n="75" d="100"/>
        </p:scale>
        <p:origin x="-678" y="-420"/>
      </p:cViewPr>
      <p:guideLst>
        <p:guide orient="horz" pos="1020"/>
        <p:guide pos="1814"/>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49B4AA-9888-E34F-9D37-8FC71B5FE582}" type="datetimeFigureOut">
              <a:rPr lang="en-US" smtClean="0"/>
              <a:pPr/>
              <a:t>2/27/2018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9914A1-859F-B84E-988A-D803FB6D0DFE}" type="slidenum">
              <a:rPr lang="en-US" smtClean="0"/>
              <a:pPr/>
              <a:t>‹#›</a:t>
            </a:fld>
            <a:endParaRPr lang="en-US"/>
          </a:p>
        </p:txBody>
      </p:sp>
    </p:spTree>
    <p:extLst>
      <p:ext uri="{BB962C8B-B14F-4D97-AF65-F5344CB8AC3E}">
        <p14:creationId xmlns="" xmlns:p14="http://schemas.microsoft.com/office/powerpoint/2010/main" val="183246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9914A1-859F-B84E-988A-D803FB6D0DFE}" type="slidenum">
              <a:rPr lang="en-US" smtClean="0"/>
              <a:pPr/>
              <a:t>2</a:t>
            </a:fld>
            <a:endParaRPr lang="en-US"/>
          </a:p>
        </p:txBody>
      </p:sp>
    </p:spTree>
    <p:extLst>
      <p:ext uri="{BB962C8B-B14F-4D97-AF65-F5344CB8AC3E}">
        <p14:creationId xmlns="" xmlns:p14="http://schemas.microsoft.com/office/powerpoint/2010/main" val="1110003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9914A1-859F-B84E-988A-D803FB6D0DFE}" type="slidenum">
              <a:rPr lang="en-US" smtClean="0"/>
              <a:pPr/>
              <a:t>3</a:t>
            </a:fld>
            <a:endParaRPr lang="en-US"/>
          </a:p>
        </p:txBody>
      </p:sp>
    </p:spTree>
    <p:extLst>
      <p:ext uri="{BB962C8B-B14F-4D97-AF65-F5344CB8AC3E}">
        <p14:creationId xmlns="" xmlns:p14="http://schemas.microsoft.com/office/powerpoint/2010/main" val="515444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9914A1-859F-B84E-988A-D803FB6D0DFE}" type="slidenum">
              <a:rPr lang="en-US" smtClean="0"/>
              <a:pPr/>
              <a:t>4</a:t>
            </a:fld>
            <a:endParaRPr lang="en-US"/>
          </a:p>
        </p:txBody>
      </p:sp>
    </p:spTree>
    <p:extLst>
      <p:ext uri="{BB962C8B-B14F-4D97-AF65-F5344CB8AC3E}">
        <p14:creationId xmlns="" xmlns:p14="http://schemas.microsoft.com/office/powerpoint/2010/main" val="326292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9914A1-859F-B84E-988A-D803FB6D0DFE}" type="slidenum">
              <a:rPr lang="en-US" smtClean="0"/>
              <a:pPr/>
              <a:t>5</a:t>
            </a:fld>
            <a:endParaRPr lang="en-US"/>
          </a:p>
        </p:txBody>
      </p:sp>
    </p:spTree>
    <p:extLst>
      <p:ext uri="{BB962C8B-B14F-4D97-AF65-F5344CB8AC3E}">
        <p14:creationId xmlns="" xmlns:p14="http://schemas.microsoft.com/office/powerpoint/2010/main" val="1122362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9914A1-859F-B84E-988A-D803FB6D0DFE}" type="slidenum">
              <a:rPr lang="en-US" smtClean="0"/>
              <a:pPr/>
              <a:t>6</a:t>
            </a:fld>
            <a:endParaRPr lang="en-US"/>
          </a:p>
        </p:txBody>
      </p:sp>
    </p:spTree>
    <p:extLst>
      <p:ext uri="{BB962C8B-B14F-4D97-AF65-F5344CB8AC3E}">
        <p14:creationId xmlns="" xmlns:p14="http://schemas.microsoft.com/office/powerpoint/2010/main" val="1485253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19931" y="530264"/>
            <a:ext cx="4319588" cy="1128031"/>
          </a:xfrm>
        </p:spPr>
        <p:txBody>
          <a:bodyPr anchor="b"/>
          <a:lstStyle>
            <a:lvl1pPr algn="ctr">
              <a:defRPr sz="2834"/>
            </a:lvl1pPr>
          </a:lstStyle>
          <a:p>
            <a:r>
              <a:rPr lang="en-US" altLang="zh-CN" smtClean="0"/>
              <a:t>Click to edit Master title style</a:t>
            </a:r>
            <a:endParaRPr lang="en-US" dirty="0"/>
          </a:p>
        </p:txBody>
      </p:sp>
      <p:sp>
        <p:nvSpPr>
          <p:cNvPr id="3" name="Subtitle 2"/>
          <p:cNvSpPr>
            <a:spLocks noGrp="1"/>
          </p:cNvSpPr>
          <p:nvPr>
            <p:ph type="subTitle" idx="1"/>
          </p:nvPr>
        </p:nvSpPr>
        <p:spPr>
          <a:xfrm>
            <a:off x="719931" y="1701796"/>
            <a:ext cx="4319588" cy="782271"/>
          </a:xfrm>
        </p:spPr>
        <p:txBody>
          <a:bodyPr/>
          <a:lstStyle>
            <a:lvl1pPr marL="0" indent="0" algn="ctr">
              <a:buNone/>
              <a:defRPr sz="1134"/>
            </a:lvl1pPr>
            <a:lvl2pPr marL="215981" indent="0" algn="ctr">
              <a:buNone/>
              <a:defRPr sz="945"/>
            </a:lvl2pPr>
            <a:lvl3pPr marL="431963" indent="0" algn="ctr">
              <a:buNone/>
              <a:defRPr sz="850"/>
            </a:lvl3pPr>
            <a:lvl4pPr marL="647944" indent="0" algn="ctr">
              <a:buNone/>
              <a:defRPr sz="756"/>
            </a:lvl4pPr>
            <a:lvl5pPr marL="863925" indent="0" algn="ctr">
              <a:buNone/>
              <a:defRPr sz="756"/>
            </a:lvl5pPr>
            <a:lvl6pPr marL="1079906" indent="0" algn="ctr">
              <a:buNone/>
              <a:defRPr sz="756"/>
            </a:lvl6pPr>
            <a:lvl7pPr marL="1295888" indent="0" algn="ctr">
              <a:buNone/>
              <a:defRPr sz="756"/>
            </a:lvl7pPr>
            <a:lvl8pPr marL="1511869" indent="0" algn="ctr">
              <a:buNone/>
              <a:defRPr sz="756"/>
            </a:lvl8pPr>
            <a:lvl9pPr marL="1727850" indent="0" algn="ctr">
              <a:buNone/>
              <a:defRPr sz="756"/>
            </a:lvl9pPr>
          </a:lstStyle>
          <a:p>
            <a:r>
              <a:rPr lang="en-US" altLang="zh-CN" smtClean="0"/>
              <a:t>Click to edit Master subtitle style</a:t>
            </a:r>
            <a:endParaRPr lang="en-US" dirty="0"/>
          </a:p>
        </p:txBody>
      </p:sp>
      <p:sp>
        <p:nvSpPr>
          <p:cNvPr id="4" name="Date Placeholder 3"/>
          <p:cNvSpPr>
            <a:spLocks noGrp="1"/>
          </p:cNvSpPr>
          <p:nvPr>
            <p:ph type="dt" sz="half" idx="10"/>
          </p:nvPr>
        </p:nvSpPr>
        <p:spPr/>
        <p:txBody>
          <a:bodyPr/>
          <a:lstStyle/>
          <a:p>
            <a:fld id="{76916724-FCCF-294E-BD48-9F87456A5299}" type="datetimeFigureOut">
              <a:rPr lang="en-US" smtClean="0"/>
              <a:pPr/>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65054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76916724-FCCF-294E-BD48-9F87456A5299}" type="datetimeFigureOut">
              <a:rPr lang="en-US" smtClean="0"/>
              <a:pPr/>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902318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07" y="172505"/>
            <a:ext cx="1241881" cy="2745825"/>
          </a:xfrm>
        </p:spPr>
        <p:txBody>
          <a:bodyPr vert="eaVert"/>
          <a:lstStyle/>
          <a:p>
            <a:r>
              <a:rPr lang="en-US" altLang="zh-CN" smtClean="0"/>
              <a:t>Click to edit Master title style</a:t>
            </a:r>
            <a:endParaRPr lang="en-US" dirty="0"/>
          </a:p>
        </p:txBody>
      </p:sp>
      <p:sp>
        <p:nvSpPr>
          <p:cNvPr id="3" name="Vertical Text Placeholder 2"/>
          <p:cNvSpPr>
            <a:spLocks noGrp="1"/>
          </p:cNvSpPr>
          <p:nvPr>
            <p:ph type="body" orient="vert" idx="1"/>
          </p:nvPr>
        </p:nvSpPr>
        <p:spPr>
          <a:xfrm>
            <a:off x="395962" y="172505"/>
            <a:ext cx="3653651" cy="2745825"/>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76916724-FCCF-294E-BD48-9F87456A5299}" type="datetimeFigureOut">
              <a:rPr lang="en-US" smtClean="0"/>
              <a:pPr/>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882140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76916724-FCCF-294E-BD48-9F87456A5299}" type="datetimeFigureOut">
              <a:rPr lang="en-US" smtClean="0"/>
              <a:pPr/>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855156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92962" y="807773"/>
            <a:ext cx="4967526" cy="1347786"/>
          </a:xfrm>
        </p:spPr>
        <p:txBody>
          <a:bodyPr anchor="b"/>
          <a:lstStyle>
            <a:lvl1pPr>
              <a:defRPr sz="2834"/>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392962" y="2168309"/>
            <a:ext cx="4967526" cy="708769"/>
          </a:xfrm>
        </p:spPr>
        <p:txBody>
          <a:bodyPr/>
          <a:lstStyle>
            <a:lvl1pPr marL="0" indent="0">
              <a:buNone/>
              <a:defRPr sz="1134">
                <a:solidFill>
                  <a:schemeClr val="tx1">
                    <a:tint val="75000"/>
                  </a:schemeClr>
                </a:solidFill>
              </a:defRPr>
            </a:lvl1pPr>
            <a:lvl2pPr marL="215981" indent="0">
              <a:buNone/>
              <a:defRPr sz="945">
                <a:solidFill>
                  <a:schemeClr val="tx1">
                    <a:tint val="75000"/>
                  </a:schemeClr>
                </a:solidFill>
              </a:defRPr>
            </a:lvl2pPr>
            <a:lvl3pPr marL="431963" indent="0">
              <a:buNone/>
              <a:defRPr sz="850">
                <a:solidFill>
                  <a:schemeClr val="tx1">
                    <a:tint val="75000"/>
                  </a:schemeClr>
                </a:solidFill>
              </a:defRPr>
            </a:lvl3pPr>
            <a:lvl4pPr marL="647944" indent="0">
              <a:buNone/>
              <a:defRPr sz="756">
                <a:solidFill>
                  <a:schemeClr val="tx1">
                    <a:tint val="75000"/>
                  </a:schemeClr>
                </a:solidFill>
              </a:defRPr>
            </a:lvl4pPr>
            <a:lvl5pPr marL="863925" indent="0">
              <a:buNone/>
              <a:defRPr sz="756">
                <a:solidFill>
                  <a:schemeClr val="tx1">
                    <a:tint val="75000"/>
                  </a:schemeClr>
                </a:solidFill>
              </a:defRPr>
            </a:lvl5pPr>
            <a:lvl6pPr marL="1079906" indent="0">
              <a:buNone/>
              <a:defRPr sz="756">
                <a:solidFill>
                  <a:schemeClr val="tx1">
                    <a:tint val="75000"/>
                  </a:schemeClr>
                </a:solidFill>
              </a:defRPr>
            </a:lvl6pPr>
            <a:lvl7pPr marL="1295888" indent="0">
              <a:buNone/>
              <a:defRPr sz="756">
                <a:solidFill>
                  <a:schemeClr val="tx1">
                    <a:tint val="75000"/>
                  </a:schemeClr>
                </a:solidFill>
              </a:defRPr>
            </a:lvl7pPr>
            <a:lvl8pPr marL="1511869" indent="0">
              <a:buNone/>
              <a:defRPr sz="756">
                <a:solidFill>
                  <a:schemeClr val="tx1">
                    <a:tint val="75000"/>
                  </a:schemeClr>
                </a:solidFill>
              </a:defRPr>
            </a:lvl8pPr>
            <a:lvl9pPr marL="1727850" indent="0">
              <a:buNone/>
              <a:defRPr sz="756">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76916724-FCCF-294E-BD48-9F87456A5299}" type="datetimeFigureOut">
              <a:rPr lang="en-US" smtClean="0"/>
              <a:pPr/>
              <a:t>2/27/2018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648074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sz="half" idx="1"/>
          </p:nvPr>
        </p:nvSpPr>
        <p:spPr>
          <a:xfrm>
            <a:off x="395962" y="862523"/>
            <a:ext cx="2447766" cy="2055806"/>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Content Placeholder 3"/>
          <p:cNvSpPr>
            <a:spLocks noGrp="1"/>
          </p:cNvSpPr>
          <p:nvPr>
            <p:ph sz="half" idx="2"/>
          </p:nvPr>
        </p:nvSpPr>
        <p:spPr>
          <a:xfrm>
            <a:off x="2915722" y="862523"/>
            <a:ext cx="2447766" cy="2055806"/>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76916724-FCCF-294E-BD48-9F87456A5299}" type="datetimeFigureOut">
              <a:rPr lang="en-US" smtClean="0"/>
              <a:pPr/>
              <a:t>2/27/2018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939067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96712" y="172505"/>
            <a:ext cx="4967526" cy="62626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396713" y="794272"/>
            <a:ext cx="2436517" cy="389260"/>
          </a:xfrm>
        </p:spPr>
        <p:txBody>
          <a:bodyPr anchor="b"/>
          <a:lstStyle>
            <a:lvl1pPr marL="0" indent="0">
              <a:buNone/>
              <a:defRPr sz="1134" b="1"/>
            </a:lvl1pPr>
            <a:lvl2pPr marL="215981" indent="0">
              <a:buNone/>
              <a:defRPr sz="945" b="1"/>
            </a:lvl2pPr>
            <a:lvl3pPr marL="431963" indent="0">
              <a:buNone/>
              <a:defRPr sz="850" b="1"/>
            </a:lvl3pPr>
            <a:lvl4pPr marL="647944" indent="0">
              <a:buNone/>
              <a:defRPr sz="756" b="1"/>
            </a:lvl4pPr>
            <a:lvl5pPr marL="863925" indent="0">
              <a:buNone/>
              <a:defRPr sz="756" b="1"/>
            </a:lvl5pPr>
            <a:lvl6pPr marL="1079906" indent="0">
              <a:buNone/>
              <a:defRPr sz="756" b="1"/>
            </a:lvl6pPr>
            <a:lvl7pPr marL="1295888" indent="0">
              <a:buNone/>
              <a:defRPr sz="756" b="1"/>
            </a:lvl7pPr>
            <a:lvl8pPr marL="1511869" indent="0">
              <a:buNone/>
              <a:defRPr sz="756" b="1"/>
            </a:lvl8pPr>
            <a:lvl9pPr marL="1727850" indent="0">
              <a:buNone/>
              <a:defRPr sz="756" b="1"/>
            </a:lvl9pPr>
          </a:lstStyle>
          <a:p>
            <a:pPr lvl="0"/>
            <a:r>
              <a:rPr lang="en-US" altLang="zh-CN" smtClean="0"/>
              <a:t>Click to edit Master text styles</a:t>
            </a:r>
          </a:p>
        </p:txBody>
      </p:sp>
      <p:sp>
        <p:nvSpPr>
          <p:cNvPr id="4" name="Content Placeholder 3"/>
          <p:cNvSpPr>
            <a:spLocks noGrp="1"/>
          </p:cNvSpPr>
          <p:nvPr>
            <p:ph sz="half" idx="2"/>
          </p:nvPr>
        </p:nvSpPr>
        <p:spPr>
          <a:xfrm>
            <a:off x="396713" y="1183532"/>
            <a:ext cx="2436517" cy="174079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5" name="Text Placeholder 4"/>
          <p:cNvSpPr>
            <a:spLocks noGrp="1"/>
          </p:cNvSpPr>
          <p:nvPr>
            <p:ph type="body" sz="quarter" idx="3"/>
          </p:nvPr>
        </p:nvSpPr>
        <p:spPr>
          <a:xfrm>
            <a:off x="2915722" y="794272"/>
            <a:ext cx="2448516" cy="389260"/>
          </a:xfrm>
        </p:spPr>
        <p:txBody>
          <a:bodyPr anchor="b"/>
          <a:lstStyle>
            <a:lvl1pPr marL="0" indent="0">
              <a:buNone/>
              <a:defRPr sz="1134" b="1"/>
            </a:lvl1pPr>
            <a:lvl2pPr marL="215981" indent="0">
              <a:buNone/>
              <a:defRPr sz="945" b="1"/>
            </a:lvl2pPr>
            <a:lvl3pPr marL="431963" indent="0">
              <a:buNone/>
              <a:defRPr sz="850" b="1"/>
            </a:lvl3pPr>
            <a:lvl4pPr marL="647944" indent="0">
              <a:buNone/>
              <a:defRPr sz="756" b="1"/>
            </a:lvl4pPr>
            <a:lvl5pPr marL="863925" indent="0">
              <a:buNone/>
              <a:defRPr sz="756" b="1"/>
            </a:lvl5pPr>
            <a:lvl6pPr marL="1079906" indent="0">
              <a:buNone/>
              <a:defRPr sz="756" b="1"/>
            </a:lvl6pPr>
            <a:lvl7pPr marL="1295888" indent="0">
              <a:buNone/>
              <a:defRPr sz="756" b="1"/>
            </a:lvl7pPr>
            <a:lvl8pPr marL="1511869" indent="0">
              <a:buNone/>
              <a:defRPr sz="756" b="1"/>
            </a:lvl8pPr>
            <a:lvl9pPr marL="1727850" indent="0">
              <a:buNone/>
              <a:defRPr sz="756" b="1"/>
            </a:lvl9pPr>
          </a:lstStyle>
          <a:p>
            <a:pPr lvl="0"/>
            <a:r>
              <a:rPr lang="en-US" altLang="zh-CN" smtClean="0"/>
              <a:t>Click to edit Master text styles</a:t>
            </a:r>
          </a:p>
        </p:txBody>
      </p:sp>
      <p:sp>
        <p:nvSpPr>
          <p:cNvPr id="6" name="Content Placeholder 5"/>
          <p:cNvSpPr>
            <a:spLocks noGrp="1"/>
          </p:cNvSpPr>
          <p:nvPr>
            <p:ph sz="quarter" idx="4"/>
          </p:nvPr>
        </p:nvSpPr>
        <p:spPr>
          <a:xfrm>
            <a:off x="2915722" y="1183532"/>
            <a:ext cx="2448516" cy="174079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76916724-FCCF-294E-BD48-9F87456A5299}" type="datetimeFigureOut">
              <a:rPr lang="en-US" smtClean="0"/>
              <a:pPr/>
              <a:t>2/27/2018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052201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76916724-FCCF-294E-BD48-9F87456A5299}" type="datetimeFigureOut">
              <a:rPr lang="en-US" smtClean="0"/>
              <a:pPr/>
              <a:t>2/27/2018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964395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16724-FCCF-294E-BD48-9F87456A5299}" type="datetimeFigureOut">
              <a:rPr lang="en-US" smtClean="0"/>
              <a:pPr/>
              <a:t>2/27/2018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80890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6713" y="216006"/>
            <a:ext cx="1857572" cy="756021"/>
          </a:xfrm>
        </p:spPr>
        <p:txBody>
          <a:bodyPr anchor="b"/>
          <a:lstStyle>
            <a:lvl1pPr>
              <a:defRPr sz="1512"/>
            </a:lvl1pPr>
          </a:lstStyle>
          <a:p>
            <a:r>
              <a:rPr lang="en-US" altLang="zh-CN" smtClean="0"/>
              <a:t>Click to edit Master title style</a:t>
            </a:r>
            <a:endParaRPr lang="en-US" dirty="0"/>
          </a:p>
        </p:txBody>
      </p:sp>
      <p:sp>
        <p:nvSpPr>
          <p:cNvPr id="3" name="Content Placeholder 2"/>
          <p:cNvSpPr>
            <a:spLocks noGrp="1"/>
          </p:cNvSpPr>
          <p:nvPr>
            <p:ph idx="1"/>
          </p:nvPr>
        </p:nvSpPr>
        <p:spPr>
          <a:xfrm>
            <a:off x="2448516" y="466513"/>
            <a:ext cx="2915722" cy="2302563"/>
          </a:xfrm>
        </p:spPr>
        <p:txBody>
          <a:bodyPr/>
          <a:lstStyle>
            <a:lvl1pPr>
              <a:defRPr sz="1512"/>
            </a:lvl1pPr>
            <a:lvl2pPr>
              <a:defRPr sz="1323"/>
            </a:lvl2pPr>
            <a:lvl3pPr>
              <a:defRPr sz="1134"/>
            </a:lvl3pPr>
            <a:lvl4pPr>
              <a:defRPr sz="945"/>
            </a:lvl4pPr>
            <a:lvl5pPr>
              <a:defRPr sz="945"/>
            </a:lvl5pPr>
            <a:lvl6pPr>
              <a:defRPr sz="945"/>
            </a:lvl6pPr>
            <a:lvl7pPr>
              <a:defRPr sz="945"/>
            </a:lvl7pPr>
            <a:lvl8pPr>
              <a:defRPr sz="945"/>
            </a:lvl8pPr>
            <a:lvl9pPr>
              <a:defRPr sz="945"/>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Text Placeholder 3"/>
          <p:cNvSpPr>
            <a:spLocks noGrp="1"/>
          </p:cNvSpPr>
          <p:nvPr>
            <p:ph type="body" sz="half" idx="2"/>
          </p:nvPr>
        </p:nvSpPr>
        <p:spPr>
          <a:xfrm>
            <a:off x="396713" y="972026"/>
            <a:ext cx="1857572" cy="1800799"/>
          </a:xfrm>
        </p:spPr>
        <p:txBody>
          <a:bodyPr/>
          <a:lstStyle>
            <a:lvl1pPr marL="0" indent="0">
              <a:buNone/>
              <a:defRPr sz="756"/>
            </a:lvl1pPr>
            <a:lvl2pPr marL="215981" indent="0">
              <a:buNone/>
              <a:defRPr sz="661"/>
            </a:lvl2pPr>
            <a:lvl3pPr marL="431963" indent="0">
              <a:buNone/>
              <a:defRPr sz="567"/>
            </a:lvl3pPr>
            <a:lvl4pPr marL="647944" indent="0">
              <a:buNone/>
              <a:defRPr sz="472"/>
            </a:lvl4pPr>
            <a:lvl5pPr marL="863925" indent="0">
              <a:buNone/>
              <a:defRPr sz="472"/>
            </a:lvl5pPr>
            <a:lvl6pPr marL="1079906" indent="0">
              <a:buNone/>
              <a:defRPr sz="472"/>
            </a:lvl6pPr>
            <a:lvl7pPr marL="1295888" indent="0">
              <a:buNone/>
              <a:defRPr sz="472"/>
            </a:lvl7pPr>
            <a:lvl8pPr marL="1511869" indent="0">
              <a:buNone/>
              <a:defRPr sz="472"/>
            </a:lvl8pPr>
            <a:lvl9pPr marL="1727850" indent="0">
              <a:buNone/>
              <a:defRPr sz="472"/>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76916724-FCCF-294E-BD48-9F87456A5299}" type="datetimeFigureOut">
              <a:rPr lang="en-US" smtClean="0"/>
              <a:pPr/>
              <a:t>2/27/2018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536180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6713" y="216006"/>
            <a:ext cx="1857572" cy="756021"/>
          </a:xfrm>
        </p:spPr>
        <p:txBody>
          <a:bodyPr anchor="b"/>
          <a:lstStyle>
            <a:lvl1pPr>
              <a:defRPr sz="1512"/>
            </a:lvl1pPr>
          </a:lstStyle>
          <a:p>
            <a:r>
              <a:rPr lang="en-US" altLang="zh-CN" smtClean="0"/>
              <a:t>Click to edit Master title style</a:t>
            </a:r>
            <a:endParaRPr lang="en-US" dirty="0"/>
          </a:p>
        </p:txBody>
      </p:sp>
      <p:sp>
        <p:nvSpPr>
          <p:cNvPr id="3" name="Picture Placeholder 2"/>
          <p:cNvSpPr>
            <a:spLocks noGrp="1" noChangeAspect="1"/>
          </p:cNvSpPr>
          <p:nvPr>
            <p:ph type="pic" idx="1"/>
          </p:nvPr>
        </p:nvSpPr>
        <p:spPr>
          <a:xfrm>
            <a:off x="2448516" y="466513"/>
            <a:ext cx="2915722" cy="2302563"/>
          </a:xfrm>
        </p:spPr>
        <p:txBody>
          <a:bodyPr anchor="t"/>
          <a:lstStyle>
            <a:lvl1pPr marL="0" indent="0">
              <a:buNone/>
              <a:defRPr sz="1512"/>
            </a:lvl1pPr>
            <a:lvl2pPr marL="215981" indent="0">
              <a:buNone/>
              <a:defRPr sz="1323"/>
            </a:lvl2pPr>
            <a:lvl3pPr marL="431963" indent="0">
              <a:buNone/>
              <a:defRPr sz="1134"/>
            </a:lvl3pPr>
            <a:lvl4pPr marL="647944" indent="0">
              <a:buNone/>
              <a:defRPr sz="945"/>
            </a:lvl4pPr>
            <a:lvl5pPr marL="863925" indent="0">
              <a:buNone/>
              <a:defRPr sz="945"/>
            </a:lvl5pPr>
            <a:lvl6pPr marL="1079906" indent="0">
              <a:buNone/>
              <a:defRPr sz="945"/>
            </a:lvl6pPr>
            <a:lvl7pPr marL="1295888" indent="0">
              <a:buNone/>
              <a:defRPr sz="945"/>
            </a:lvl7pPr>
            <a:lvl8pPr marL="1511869" indent="0">
              <a:buNone/>
              <a:defRPr sz="945"/>
            </a:lvl8pPr>
            <a:lvl9pPr marL="1727850" indent="0">
              <a:buNone/>
              <a:defRPr sz="945"/>
            </a:lvl9pPr>
          </a:lstStyle>
          <a:p>
            <a:r>
              <a:rPr lang="en-US" altLang="zh-CN" smtClean="0"/>
              <a:t>Drag picture to placeholder or click icon to add</a:t>
            </a:r>
            <a:endParaRPr lang="en-US" dirty="0"/>
          </a:p>
        </p:txBody>
      </p:sp>
      <p:sp>
        <p:nvSpPr>
          <p:cNvPr id="4" name="Text Placeholder 3"/>
          <p:cNvSpPr>
            <a:spLocks noGrp="1"/>
          </p:cNvSpPr>
          <p:nvPr>
            <p:ph type="body" sz="half" idx="2"/>
          </p:nvPr>
        </p:nvSpPr>
        <p:spPr>
          <a:xfrm>
            <a:off x="396713" y="972026"/>
            <a:ext cx="1857572" cy="1800799"/>
          </a:xfrm>
        </p:spPr>
        <p:txBody>
          <a:bodyPr/>
          <a:lstStyle>
            <a:lvl1pPr marL="0" indent="0">
              <a:buNone/>
              <a:defRPr sz="756"/>
            </a:lvl1pPr>
            <a:lvl2pPr marL="215981" indent="0">
              <a:buNone/>
              <a:defRPr sz="661"/>
            </a:lvl2pPr>
            <a:lvl3pPr marL="431963" indent="0">
              <a:buNone/>
              <a:defRPr sz="567"/>
            </a:lvl3pPr>
            <a:lvl4pPr marL="647944" indent="0">
              <a:buNone/>
              <a:defRPr sz="472"/>
            </a:lvl4pPr>
            <a:lvl5pPr marL="863925" indent="0">
              <a:buNone/>
              <a:defRPr sz="472"/>
            </a:lvl5pPr>
            <a:lvl6pPr marL="1079906" indent="0">
              <a:buNone/>
              <a:defRPr sz="472"/>
            </a:lvl6pPr>
            <a:lvl7pPr marL="1295888" indent="0">
              <a:buNone/>
              <a:defRPr sz="472"/>
            </a:lvl7pPr>
            <a:lvl8pPr marL="1511869" indent="0">
              <a:buNone/>
              <a:defRPr sz="472"/>
            </a:lvl8pPr>
            <a:lvl9pPr marL="1727850" indent="0">
              <a:buNone/>
              <a:defRPr sz="472"/>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76916724-FCCF-294E-BD48-9F87456A5299}" type="datetimeFigureOut">
              <a:rPr lang="en-US" smtClean="0"/>
              <a:pPr/>
              <a:t>2/27/2018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537931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172505"/>
            <a:ext cx="4967526" cy="626267"/>
          </a:xfrm>
          <a:prstGeom prst="rect">
            <a:avLst/>
          </a:prstGeom>
        </p:spPr>
        <p:txBody>
          <a:bodyPr vert="horz" lIns="91440" tIns="45720" rIns="91440" bIns="45720" rtlCol="0" anchor="ctr">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395962" y="862523"/>
            <a:ext cx="4967526" cy="2055806"/>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dirty="0"/>
          </a:p>
        </p:txBody>
      </p:sp>
      <p:sp>
        <p:nvSpPr>
          <p:cNvPr id="4" name="Date Placeholder 3"/>
          <p:cNvSpPr>
            <a:spLocks noGrp="1"/>
          </p:cNvSpPr>
          <p:nvPr>
            <p:ph type="dt" sz="half" idx="2"/>
          </p:nvPr>
        </p:nvSpPr>
        <p:spPr>
          <a:xfrm>
            <a:off x="395962" y="3003082"/>
            <a:ext cx="1295876" cy="172505"/>
          </a:xfrm>
          <a:prstGeom prst="rect">
            <a:avLst/>
          </a:prstGeom>
        </p:spPr>
        <p:txBody>
          <a:bodyPr vert="horz" lIns="91440" tIns="45720" rIns="91440" bIns="45720" rtlCol="0" anchor="ctr"/>
          <a:lstStyle>
            <a:lvl1pPr algn="l">
              <a:defRPr sz="567">
                <a:solidFill>
                  <a:schemeClr val="tx1">
                    <a:tint val="75000"/>
                  </a:schemeClr>
                </a:solidFill>
              </a:defRPr>
            </a:lvl1pPr>
          </a:lstStyle>
          <a:p>
            <a:fld id="{76916724-FCCF-294E-BD48-9F87456A5299}" type="datetimeFigureOut">
              <a:rPr lang="en-US" smtClean="0"/>
              <a:pPr/>
              <a:t>2/27/2018</a:t>
            </a:fld>
            <a:endParaRPr lang="en-US"/>
          </a:p>
        </p:txBody>
      </p:sp>
      <p:sp>
        <p:nvSpPr>
          <p:cNvPr id="5" name="Footer Placeholder 4"/>
          <p:cNvSpPr>
            <a:spLocks noGrp="1"/>
          </p:cNvSpPr>
          <p:nvPr>
            <p:ph type="ftr" sz="quarter" idx="3"/>
          </p:nvPr>
        </p:nvSpPr>
        <p:spPr>
          <a:xfrm>
            <a:off x="1907818" y="3003082"/>
            <a:ext cx="1943814" cy="172505"/>
          </a:xfrm>
          <a:prstGeom prst="rect">
            <a:avLst/>
          </a:prstGeom>
        </p:spPr>
        <p:txBody>
          <a:bodyPr vert="horz" lIns="91440" tIns="45720" rIns="91440" bIns="45720" rtlCol="0" anchor="ctr"/>
          <a:lstStyle>
            <a:lvl1pPr algn="ctr">
              <a:defRPr sz="567">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067612" y="3003082"/>
            <a:ext cx="1295876" cy="172505"/>
          </a:xfrm>
          <a:prstGeom prst="rect">
            <a:avLst/>
          </a:prstGeom>
        </p:spPr>
        <p:txBody>
          <a:bodyPr vert="horz" lIns="91440" tIns="45720" rIns="91440" bIns="45720" rtlCol="0" anchor="ctr"/>
          <a:lstStyle>
            <a:lvl1pPr algn="r">
              <a:defRPr sz="567">
                <a:solidFill>
                  <a:schemeClr val="tx1">
                    <a:tint val="75000"/>
                  </a:schemeClr>
                </a:solidFill>
              </a:defRPr>
            </a:lvl1pPr>
          </a:lstStyle>
          <a:p>
            <a:fld id="{29F8958D-04CB-5344-9169-25CC483F5612}" type="slidenum">
              <a:rPr lang="en-US" smtClean="0"/>
              <a:pPr/>
              <a:t>‹#›</a:t>
            </a:fld>
            <a:endParaRPr lang="en-US"/>
          </a:p>
        </p:txBody>
      </p:sp>
    </p:spTree>
    <p:extLst>
      <p:ext uri="{BB962C8B-B14F-4D97-AF65-F5344CB8AC3E}">
        <p14:creationId xmlns="" xmlns:p14="http://schemas.microsoft.com/office/powerpoint/2010/main" val="1146675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31963" rtl="0" eaLnBrk="1" latinLnBrk="0" hangingPunct="1">
        <a:lnSpc>
          <a:spcPct val="90000"/>
        </a:lnSpc>
        <a:spcBef>
          <a:spcPct val="0"/>
        </a:spcBef>
        <a:buNone/>
        <a:defRPr sz="2079" kern="1200">
          <a:solidFill>
            <a:schemeClr val="tx1"/>
          </a:solidFill>
          <a:latin typeface="+mj-lt"/>
          <a:ea typeface="+mj-ea"/>
          <a:cs typeface="+mj-cs"/>
        </a:defRPr>
      </a:lvl1pPr>
    </p:titleStyle>
    <p:bodyStyle>
      <a:lvl1pPr marL="107991" indent="-107991" algn="l" defTabSz="431963" rtl="0" eaLnBrk="1" latinLnBrk="0" hangingPunct="1">
        <a:lnSpc>
          <a:spcPct val="90000"/>
        </a:lnSpc>
        <a:spcBef>
          <a:spcPts val="472"/>
        </a:spcBef>
        <a:buFont typeface="Arial" panose="020B0604020202020204" pitchFamily="34" charset="0"/>
        <a:buChar char="•"/>
        <a:defRPr sz="1323" kern="1200">
          <a:solidFill>
            <a:schemeClr val="tx1"/>
          </a:solidFill>
          <a:latin typeface="+mn-lt"/>
          <a:ea typeface="+mn-ea"/>
          <a:cs typeface="+mn-cs"/>
        </a:defRPr>
      </a:lvl1pPr>
      <a:lvl2pPr marL="323972" indent="-107991" algn="l" defTabSz="431963" rtl="0" eaLnBrk="1" latinLnBrk="0" hangingPunct="1">
        <a:lnSpc>
          <a:spcPct val="90000"/>
        </a:lnSpc>
        <a:spcBef>
          <a:spcPts val="236"/>
        </a:spcBef>
        <a:buFont typeface="Arial" panose="020B0604020202020204" pitchFamily="34" charset="0"/>
        <a:buChar char="•"/>
        <a:defRPr sz="1134" kern="1200">
          <a:solidFill>
            <a:schemeClr val="tx1"/>
          </a:solidFill>
          <a:latin typeface="+mn-lt"/>
          <a:ea typeface="+mn-ea"/>
          <a:cs typeface="+mn-cs"/>
        </a:defRPr>
      </a:lvl2pPr>
      <a:lvl3pPr marL="539953" indent="-107991" algn="l" defTabSz="431963" rtl="0" eaLnBrk="1" latinLnBrk="0" hangingPunct="1">
        <a:lnSpc>
          <a:spcPct val="90000"/>
        </a:lnSpc>
        <a:spcBef>
          <a:spcPts val="236"/>
        </a:spcBef>
        <a:buFont typeface="Arial" panose="020B0604020202020204" pitchFamily="34" charset="0"/>
        <a:buChar char="•"/>
        <a:defRPr sz="945" kern="1200">
          <a:solidFill>
            <a:schemeClr val="tx1"/>
          </a:solidFill>
          <a:latin typeface="+mn-lt"/>
          <a:ea typeface="+mn-ea"/>
          <a:cs typeface="+mn-cs"/>
        </a:defRPr>
      </a:lvl3pPr>
      <a:lvl4pPr marL="755934" indent="-107991" algn="l" defTabSz="431963" rtl="0" eaLnBrk="1" latinLnBrk="0" hangingPunct="1">
        <a:lnSpc>
          <a:spcPct val="90000"/>
        </a:lnSpc>
        <a:spcBef>
          <a:spcPts val="236"/>
        </a:spcBef>
        <a:buFont typeface="Arial" panose="020B0604020202020204" pitchFamily="34" charset="0"/>
        <a:buChar char="•"/>
        <a:defRPr sz="850" kern="1200">
          <a:solidFill>
            <a:schemeClr val="tx1"/>
          </a:solidFill>
          <a:latin typeface="+mn-lt"/>
          <a:ea typeface="+mn-ea"/>
          <a:cs typeface="+mn-cs"/>
        </a:defRPr>
      </a:lvl4pPr>
      <a:lvl5pPr marL="971916" indent="-107991" algn="l" defTabSz="431963" rtl="0" eaLnBrk="1" latinLnBrk="0" hangingPunct="1">
        <a:lnSpc>
          <a:spcPct val="90000"/>
        </a:lnSpc>
        <a:spcBef>
          <a:spcPts val="236"/>
        </a:spcBef>
        <a:buFont typeface="Arial" panose="020B0604020202020204" pitchFamily="34" charset="0"/>
        <a:buChar char="•"/>
        <a:defRPr sz="850" kern="1200">
          <a:solidFill>
            <a:schemeClr val="tx1"/>
          </a:solidFill>
          <a:latin typeface="+mn-lt"/>
          <a:ea typeface="+mn-ea"/>
          <a:cs typeface="+mn-cs"/>
        </a:defRPr>
      </a:lvl5pPr>
      <a:lvl6pPr marL="1187897" indent="-107991" algn="l" defTabSz="431963" rtl="0" eaLnBrk="1" latinLnBrk="0" hangingPunct="1">
        <a:lnSpc>
          <a:spcPct val="90000"/>
        </a:lnSpc>
        <a:spcBef>
          <a:spcPts val="236"/>
        </a:spcBef>
        <a:buFont typeface="Arial" panose="020B0604020202020204" pitchFamily="34" charset="0"/>
        <a:buChar char="•"/>
        <a:defRPr sz="850" kern="1200">
          <a:solidFill>
            <a:schemeClr val="tx1"/>
          </a:solidFill>
          <a:latin typeface="+mn-lt"/>
          <a:ea typeface="+mn-ea"/>
          <a:cs typeface="+mn-cs"/>
        </a:defRPr>
      </a:lvl6pPr>
      <a:lvl7pPr marL="1403878" indent="-107991" algn="l" defTabSz="431963" rtl="0" eaLnBrk="1" latinLnBrk="0" hangingPunct="1">
        <a:lnSpc>
          <a:spcPct val="90000"/>
        </a:lnSpc>
        <a:spcBef>
          <a:spcPts val="236"/>
        </a:spcBef>
        <a:buFont typeface="Arial" panose="020B0604020202020204" pitchFamily="34" charset="0"/>
        <a:buChar char="•"/>
        <a:defRPr sz="850" kern="1200">
          <a:solidFill>
            <a:schemeClr val="tx1"/>
          </a:solidFill>
          <a:latin typeface="+mn-lt"/>
          <a:ea typeface="+mn-ea"/>
          <a:cs typeface="+mn-cs"/>
        </a:defRPr>
      </a:lvl7pPr>
      <a:lvl8pPr marL="1619860" indent="-107991" algn="l" defTabSz="431963" rtl="0" eaLnBrk="1" latinLnBrk="0" hangingPunct="1">
        <a:lnSpc>
          <a:spcPct val="90000"/>
        </a:lnSpc>
        <a:spcBef>
          <a:spcPts val="236"/>
        </a:spcBef>
        <a:buFont typeface="Arial" panose="020B0604020202020204" pitchFamily="34" charset="0"/>
        <a:buChar char="•"/>
        <a:defRPr sz="850" kern="1200">
          <a:solidFill>
            <a:schemeClr val="tx1"/>
          </a:solidFill>
          <a:latin typeface="+mn-lt"/>
          <a:ea typeface="+mn-ea"/>
          <a:cs typeface="+mn-cs"/>
        </a:defRPr>
      </a:lvl8pPr>
      <a:lvl9pPr marL="1835841" indent="-107991" algn="l" defTabSz="431963" rtl="0" eaLnBrk="1" latinLnBrk="0" hangingPunct="1">
        <a:lnSpc>
          <a:spcPct val="90000"/>
        </a:lnSpc>
        <a:spcBef>
          <a:spcPts val="236"/>
        </a:spcBef>
        <a:buFont typeface="Arial" panose="020B0604020202020204" pitchFamily="34" charset="0"/>
        <a:buChar char="•"/>
        <a:defRPr sz="850" kern="1200">
          <a:solidFill>
            <a:schemeClr val="tx1"/>
          </a:solidFill>
          <a:latin typeface="+mn-lt"/>
          <a:ea typeface="+mn-ea"/>
          <a:cs typeface="+mn-cs"/>
        </a:defRPr>
      </a:lvl9pPr>
    </p:bodyStyle>
    <p:otherStyle>
      <a:defPPr>
        <a:defRPr lang="en-US"/>
      </a:defPPr>
      <a:lvl1pPr marL="0" algn="l" defTabSz="431963" rtl="0" eaLnBrk="1" latinLnBrk="0" hangingPunct="1">
        <a:defRPr sz="850" kern="1200">
          <a:solidFill>
            <a:schemeClr val="tx1"/>
          </a:solidFill>
          <a:latin typeface="+mn-lt"/>
          <a:ea typeface="+mn-ea"/>
          <a:cs typeface="+mn-cs"/>
        </a:defRPr>
      </a:lvl1pPr>
      <a:lvl2pPr marL="215981" algn="l" defTabSz="431963" rtl="0" eaLnBrk="1" latinLnBrk="0" hangingPunct="1">
        <a:defRPr sz="850" kern="1200">
          <a:solidFill>
            <a:schemeClr val="tx1"/>
          </a:solidFill>
          <a:latin typeface="+mn-lt"/>
          <a:ea typeface="+mn-ea"/>
          <a:cs typeface="+mn-cs"/>
        </a:defRPr>
      </a:lvl2pPr>
      <a:lvl3pPr marL="431963" algn="l" defTabSz="431963" rtl="0" eaLnBrk="1" latinLnBrk="0" hangingPunct="1">
        <a:defRPr sz="850" kern="1200">
          <a:solidFill>
            <a:schemeClr val="tx1"/>
          </a:solidFill>
          <a:latin typeface="+mn-lt"/>
          <a:ea typeface="+mn-ea"/>
          <a:cs typeface="+mn-cs"/>
        </a:defRPr>
      </a:lvl3pPr>
      <a:lvl4pPr marL="647944" algn="l" defTabSz="431963" rtl="0" eaLnBrk="1" latinLnBrk="0" hangingPunct="1">
        <a:defRPr sz="850" kern="1200">
          <a:solidFill>
            <a:schemeClr val="tx1"/>
          </a:solidFill>
          <a:latin typeface="+mn-lt"/>
          <a:ea typeface="+mn-ea"/>
          <a:cs typeface="+mn-cs"/>
        </a:defRPr>
      </a:lvl4pPr>
      <a:lvl5pPr marL="863925" algn="l" defTabSz="431963" rtl="0" eaLnBrk="1" latinLnBrk="0" hangingPunct="1">
        <a:defRPr sz="850" kern="1200">
          <a:solidFill>
            <a:schemeClr val="tx1"/>
          </a:solidFill>
          <a:latin typeface="+mn-lt"/>
          <a:ea typeface="+mn-ea"/>
          <a:cs typeface="+mn-cs"/>
        </a:defRPr>
      </a:lvl5pPr>
      <a:lvl6pPr marL="1079906" algn="l" defTabSz="431963" rtl="0" eaLnBrk="1" latinLnBrk="0" hangingPunct="1">
        <a:defRPr sz="850" kern="1200">
          <a:solidFill>
            <a:schemeClr val="tx1"/>
          </a:solidFill>
          <a:latin typeface="+mn-lt"/>
          <a:ea typeface="+mn-ea"/>
          <a:cs typeface="+mn-cs"/>
        </a:defRPr>
      </a:lvl6pPr>
      <a:lvl7pPr marL="1295888" algn="l" defTabSz="431963" rtl="0" eaLnBrk="1" latinLnBrk="0" hangingPunct="1">
        <a:defRPr sz="850" kern="1200">
          <a:solidFill>
            <a:schemeClr val="tx1"/>
          </a:solidFill>
          <a:latin typeface="+mn-lt"/>
          <a:ea typeface="+mn-ea"/>
          <a:cs typeface="+mn-cs"/>
        </a:defRPr>
      </a:lvl7pPr>
      <a:lvl8pPr marL="1511869" algn="l" defTabSz="431963" rtl="0" eaLnBrk="1" latinLnBrk="0" hangingPunct="1">
        <a:defRPr sz="850" kern="1200">
          <a:solidFill>
            <a:schemeClr val="tx1"/>
          </a:solidFill>
          <a:latin typeface="+mn-lt"/>
          <a:ea typeface="+mn-ea"/>
          <a:cs typeface="+mn-cs"/>
        </a:defRPr>
      </a:lvl8pPr>
      <a:lvl9pPr marL="1727850" algn="l" defTabSz="431963" rtl="0" eaLnBrk="1" latinLnBrk="0" hangingPunct="1">
        <a:defRPr sz="8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media1.mp3"/><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 xmlns:a14="http://schemas.microsoft.com/office/drawing/2010/main" val="0"/>
              </a:ext>
            </a:extLst>
          </a:blip>
          <a:srcRect l="-625" t="-6284" r="932" b="13259"/>
          <a:stretch/>
        </p:blipFill>
        <p:spPr>
          <a:xfrm>
            <a:off x="-39681" y="-231498"/>
            <a:ext cx="5799131" cy="3607047"/>
          </a:xfrm>
          <a:prstGeom prst="rect">
            <a:avLst/>
          </a:prstGeom>
        </p:spPr>
      </p:pic>
      <p:sp>
        <p:nvSpPr>
          <p:cNvPr id="16" name="Rectangle 15"/>
          <p:cNvSpPr/>
          <p:nvPr/>
        </p:nvSpPr>
        <p:spPr>
          <a:xfrm>
            <a:off x="0" y="1094344"/>
            <a:ext cx="5759450" cy="1019423"/>
          </a:xfrm>
          <a:prstGeom prst="rect">
            <a:avLst/>
          </a:prstGeom>
          <a:solidFill>
            <a:srgbClr val="C0000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3196" tIns="21598" rIns="43196" bIns="21598" numCol="1" spcCol="0" rtlCol="0" fromWordArt="0" anchor="ctr" anchorCtr="0" forceAA="0" compatLnSpc="1">
            <a:prstTxWarp prst="textNoShape">
              <a:avLst/>
            </a:prstTxWarp>
            <a:noAutofit/>
          </a:bodyPr>
          <a:lstStyle/>
          <a:p>
            <a:pPr algn="ctr"/>
            <a:endParaRPr lang="en-US" sz="402"/>
          </a:p>
        </p:txBody>
      </p:sp>
      <p:sp>
        <p:nvSpPr>
          <p:cNvPr id="2" name="Title 1"/>
          <p:cNvSpPr>
            <a:spLocks noGrp="1"/>
          </p:cNvSpPr>
          <p:nvPr>
            <p:ph type="ctrTitle"/>
          </p:nvPr>
        </p:nvSpPr>
        <p:spPr>
          <a:xfrm>
            <a:off x="719931" y="606871"/>
            <a:ext cx="4319588" cy="1128031"/>
          </a:xfrm>
        </p:spPr>
        <p:txBody>
          <a:bodyPr>
            <a:normAutofit/>
          </a:bodyPr>
          <a:lstStyle/>
          <a:p>
            <a:r>
              <a:rPr lang="zh-CN" altLang="en-US" sz="2800" b="1" dirty="0">
                <a:solidFill>
                  <a:schemeClr val="bg1"/>
                </a:solidFill>
                <a:latin typeface="Microsoft YaHei" charset="-122"/>
                <a:ea typeface="Microsoft YaHei" charset="-122"/>
                <a:cs typeface="Microsoft YaHei" charset="-122"/>
              </a:rPr>
              <a:t>作风建设永远在路上</a:t>
            </a:r>
            <a:endParaRPr lang="en-US" sz="2800" b="1" dirty="0">
              <a:solidFill>
                <a:schemeClr val="bg1"/>
              </a:solidFill>
              <a:latin typeface="Microsoft YaHei" charset="-122"/>
              <a:ea typeface="Microsoft YaHei" charset="-122"/>
              <a:cs typeface="Microsoft YaHei" charset="-122"/>
            </a:endParaRPr>
          </a:p>
        </p:txBody>
      </p:sp>
      <p:sp>
        <p:nvSpPr>
          <p:cNvPr id="3" name="Subtitle 2"/>
          <p:cNvSpPr>
            <a:spLocks noGrp="1"/>
          </p:cNvSpPr>
          <p:nvPr>
            <p:ph type="subTitle" idx="1"/>
          </p:nvPr>
        </p:nvSpPr>
        <p:spPr/>
        <p:txBody>
          <a:bodyPr>
            <a:normAutofit/>
          </a:bodyPr>
          <a:lstStyle/>
          <a:p>
            <a:r>
              <a:rPr lang="zh-CN" altLang="en-US" sz="1400" dirty="0" smtClean="0">
                <a:solidFill>
                  <a:schemeClr val="bg1"/>
                </a:solidFill>
                <a:latin typeface="Microsoft YaHei" charset="-122"/>
                <a:ea typeface="Microsoft YaHei" charset="-122"/>
                <a:cs typeface="Microsoft YaHei" charset="-122"/>
              </a:rPr>
              <a:t>汇报人：</a:t>
            </a:r>
            <a:r>
              <a:rPr lang="en-US" altLang="zh-CN" sz="1400" dirty="0" smtClean="0">
                <a:solidFill>
                  <a:schemeClr val="bg1"/>
                </a:solidFill>
                <a:latin typeface="Microsoft YaHei" charset="-122"/>
                <a:ea typeface="Microsoft YaHei" charset="-122"/>
                <a:cs typeface="Microsoft YaHei" charset="-122"/>
              </a:rPr>
              <a:t>XXX</a:t>
            </a:r>
            <a:endParaRPr lang="en-US" sz="1400" dirty="0">
              <a:solidFill>
                <a:schemeClr val="bg1"/>
              </a:solidFill>
              <a:latin typeface="Microsoft YaHei" charset="-122"/>
              <a:ea typeface="Microsoft YaHei" charset="-122"/>
              <a:cs typeface="Microsoft YaHei" charset="-122"/>
            </a:endParaRPr>
          </a:p>
        </p:txBody>
      </p:sp>
      <p:pic>
        <p:nvPicPr>
          <p:cNvPr id="4" name="中国人民解放军军乐团 - 三大纪律八项注意.mp3">
            <a:hlinkClick r:id="" action="ppaction://media"/>
          </p:cNvPr>
          <p:cNvPicPr>
            <a:picLocks noChangeAspect="1"/>
          </p:cNvPicPr>
          <p:nvPr>
            <a:audioFile r:link="rId1"/>
            <p:extLst>
              <p:ext uri="{DAA4B4D4-6D71-4841-9C94-3DE7FCFB9230}">
                <p14:media xmlns="" xmlns:p14="http://schemas.microsoft.com/office/powerpoint/2010/main" r:embed="rId4"/>
              </p:ext>
            </p:extLst>
          </p:nvPr>
        </p:nvPicPr>
        <p:blipFill>
          <a:blip r:embed="rId5"/>
          <a:stretch>
            <a:fillRect/>
          </a:stretch>
        </p:blipFill>
        <p:spPr>
          <a:xfrm>
            <a:off x="4351362" y="-812800"/>
            <a:ext cx="812800" cy="812800"/>
          </a:xfrm>
          <a:prstGeom prst="rect">
            <a:avLst/>
          </a:prstGeom>
        </p:spPr>
      </p:pic>
    </p:spTree>
    <p:extLst>
      <p:ext uri="{BB962C8B-B14F-4D97-AF65-F5344CB8AC3E}">
        <p14:creationId xmlns="" xmlns:p14="http://schemas.microsoft.com/office/powerpoint/2010/main" val="22360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45372"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00000"/>
                </a:solidFill>
                <a:latin typeface="Microsoft YaHei" charset="-122"/>
                <a:ea typeface="Microsoft YaHei" charset="-122"/>
                <a:cs typeface="Microsoft YaHei" charset="-122"/>
              </a:rPr>
              <a:t>明确作风内涵</a:t>
            </a:r>
            <a:endParaRPr lang="zh-CN" altLang="en-US" sz="1800" b="1" dirty="0">
              <a:solidFill>
                <a:srgbClr val="C00000"/>
              </a:solidFill>
              <a:latin typeface="Microsoft YaHei" charset="-122"/>
              <a:ea typeface="Microsoft YaHei" charset="-122"/>
              <a:cs typeface="Microsoft YaHei" charset="-122"/>
            </a:endParaRPr>
          </a:p>
        </p:txBody>
      </p:sp>
      <p:sp>
        <p:nvSpPr>
          <p:cNvPr id="3" name="Rectangle 2"/>
          <p:cNvSpPr/>
          <p:nvPr/>
        </p:nvSpPr>
        <p:spPr>
          <a:xfrm>
            <a:off x="5590728" y="2428906"/>
            <a:ext cx="168722" cy="81118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19274" y="696286"/>
            <a:ext cx="4345497"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文本框 6"/>
          <p:cNvSpPr txBox="1"/>
          <p:nvPr/>
        </p:nvSpPr>
        <p:spPr>
          <a:xfrm>
            <a:off x="419274" y="1247147"/>
            <a:ext cx="1489997" cy="350865"/>
          </a:xfrm>
          <a:prstGeom prst="rect">
            <a:avLst/>
          </a:prstGeom>
          <a:noFill/>
          <a:ln w="25400">
            <a:noFill/>
          </a:ln>
        </p:spPr>
        <p:txBody>
          <a:bodyPr wrap="square" rtlCol="0">
            <a:spAutoFit/>
          </a:bodyPr>
          <a:lstStyle/>
          <a:p>
            <a:pPr algn="ctr">
              <a:lnSpc>
                <a:spcPct val="120000"/>
              </a:lnSpc>
              <a:defRPr/>
            </a:pPr>
            <a:r>
              <a:rPr lang="zh-CN" altLang="en-US" sz="1400" b="1" dirty="0" smtClean="0">
                <a:solidFill>
                  <a:srgbClr val="CC0000"/>
                </a:solidFill>
                <a:latin typeface="微软雅黑" panose="020B0503020204020204" pitchFamily="34" charset="-122"/>
                <a:ea typeface="微软雅黑" panose="020B0503020204020204" pitchFamily="34" charset="-122"/>
              </a:rPr>
              <a:t>思想作风</a:t>
            </a:r>
            <a:endParaRPr lang="zh-CN" altLang="en-US" sz="1400" b="1" dirty="0">
              <a:solidFill>
                <a:srgbClr val="CC0000"/>
              </a:solidFill>
              <a:latin typeface="微软雅黑" panose="020B0503020204020204" pitchFamily="34" charset="-122"/>
              <a:ea typeface="微软雅黑" panose="020B0503020204020204" pitchFamily="34" charset="-122"/>
            </a:endParaRPr>
          </a:p>
        </p:txBody>
      </p:sp>
      <p:sp>
        <p:nvSpPr>
          <p:cNvPr id="7" name="文本框 8"/>
          <p:cNvSpPr txBox="1"/>
          <p:nvPr/>
        </p:nvSpPr>
        <p:spPr>
          <a:xfrm>
            <a:off x="1811413" y="1211698"/>
            <a:ext cx="2854553" cy="387798"/>
          </a:xfrm>
          <a:prstGeom prst="rect">
            <a:avLst/>
          </a:prstGeom>
          <a:noFill/>
          <a:ln>
            <a:solidFill>
              <a:srgbClr val="CC0000"/>
            </a:solidFill>
          </a:ln>
        </p:spPr>
        <p:txBody>
          <a:bodyPr wrap="square" rtlCol="0">
            <a:spAutoFit/>
          </a:bodyPr>
          <a:lstStyle/>
          <a:p>
            <a:pPr>
              <a:lnSpc>
                <a:spcPct val="120000"/>
              </a:lnSpc>
              <a:defRPr/>
            </a:pPr>
            <a:r>
              <a:rPr lang="zh-CN" altLang="en-US" sz="800" dirty="0" smtClean="0">
                <a:latin typeface="微软雅黑" panose="020B0503020204020204" pitchFamily="34" charset="-122"/>
                <a:ea typeface="微软雅黑" panose="020B0503020204020204" pitchFamily="34" charset="-122"/>
              </a:rPr>
              <a:t>在思想和意识形态表现中思想风格。比如：实事求是，一厢情愿，崇拜个人，依靠群众，好高骛远，脚踏实地等等。</a:t>
            </a:r>
            <a:endParaRPr lang="zh-CN" altLang="en-US" sz="800" dirty="0">
              <a:latin typeface="微软雅黑" panose="020B0503020204020204" pitchFamily="34" charset="-122"/>
              <a:ea typeface="微软雅黑" panose="020B0503020204020204" pitchFamily="34" charset="-122"/>
            </a:endParaRPr>
          </a:p>
        </p:txBody>
      </p:sp>
      <p:sp>
        <p:nvSpPr>
          <p:cNvPr id="8" name="文本框 11"/>
          <p:cNvSpPr txBox="1"/>
          <p:nvPr/>
        </p:nvSpPr>
        <p:spPr>
          <a:xfrm>
            <a:off x="698195" y="1728325"/>
            <a:ext cx="922386" cy="350865"/>
          </a:xfrm>
          <a:prstGeom prst="rect">
            <a:avLst/>
          </a:prstGeom>
          <a:noFill/>
          <a:ln>
            <a:noFill/>
          </a:ln>
        </p:spPr>
        <p:txBody>
          <a:bodyPr wrap="square" rtlCol="0">
            <a:spAutoFit/>
          </a:bodyPr>
          <a:lstStyle/>
          <a:p>
            <a:pPr algn="ctr">
              <a:lnSpc>
                <a:spcPct val="120000"/>
              </a:lnSpc>
              <a:defRPr/>
            </a:pPr>
            <a:r>
              <a:rPr lang="zh-CN" altLang="en-US" sz="1400" b="1" dirty="0" smtClean="0">
                <a:solidFill>
                  <a:srgbClr val="CC0000"/>
                </a:solidFill>
                <a:latin typeface="微软雅黑" panose="020B0503020204020204" pitchFamily="34" charset="-122"/>
                <a:ea typeface="微软雅黑" panose="020B0503020204020204" pitchFamily="34" charset="-122"/>
              </a:rPr>
              <a:t>工作作风</a:t>
            </a:r>
            <a:endParaRPr lang="zh-CN" altLang="en-US" sz="1400" b="1" dirty="0">
              <a:solidFill>
                <a:srgbClr val="CC0000"/>
              </a:solidFill>
              <a:latin typeface="微软雅黑" panose="020B0503020204020204" pitchFamily="34" charset="-122"/>
              <a:ea typeface="微软雅黑" panose="020B0503020204020204" pitchFamily="34" charset="-122"/>
            </a:endParaRPr>
          </a:p>
        </p:txBody>
      </p:sp>
      <p:sp>
        <p:nvSpPr>
          <p:cNvPr id="11" name="文本框 12"/>
          <p:cNvSpPr txBox="1"/>
          <p:nvPr/>
        </p:nvSpPr>
        <p:spPr>
          <a:xfrm>
            <a:off x="1811414" y="1736854"/>
            <a:ext cx="2854552" cy="387798"/>
          </a:xfrm>
          <a:prstGeom prst="rect">
            <a:avLst/>
          </a:prstGeom>
          <a:noFill/>
          <a:ln>
            <a:solidFill>
              <a:srgbClr val="CC0000"/>
            </a:solidFill>
          </a:ln>
        </p:spPr>
        <p:txBody>
          <a:bodyPr wrap="square" rtlCol="0">
            <a:spAutoFit/>
          </a:bodyPr>
          <a:lstStyle/>
          <a:p>
            <a:pPr>
              <a:lnSpc>
                <a:spcPct val="120000"/>
              </a:lnSpc>
              <a:defRPr/>
            </a:pPr>
            <a:r>
              <a:rPr lang="zh-CN" altLang="en-US" sz="800" dirty="0" smtClean="0">
                <a:latin typeface="微软雅黑" panose="020B0503020204020204" pitchFamily="34" charset="-122"/>
                <a:ea typeface="微软雅黑" panose="020B0503020204020204" pitchFamily="34" charset="-122"/>
              </a:rPr>
              <a:t>在工作中所表现的比较稳定的做派和风格。比如：大胆泼辣，稳健平实，粗枝大叶，严谨细致，举重若轻等等。</a:t>
            </a:r>
            <a:endParaRPr lang="zh-CN" altLang="en-US" sz="800" dirty="0">
              <a:latin typeface="微软雅黑" panose="020B0503020204020204" pitchFamily="34" charset="-122"/>
              <a:ea typeface="微软雅黑" panose="020B0503020204020204" pitchFamily="34" charset="-122"/>
            </a:endParaRPr>
          </a:p>
        </p:txBody>
      </p:sp>
      <p:sp>
        <p:nvSpPr>
          <p:cNvPr id="12" name="文本框 13"/>
          <p:cNvSpPr txBox="1"/>
          <p:nvPr/>
        </p:nvSpPr>
        <p:spPr>
          <a:xfrm>
            <a:off x="698195" y="2253473"/>
            <a:ext cx="922386" cy="350865"/>
          </a:xfrm>
          <a:prstGeom prst="rect">
            <a:avLst/>
          </a:prstGeom>
          <a:noFill/>
          <a:ln>
            <a:noFill/>
          </a:ln>
        </p:spPr>
        <p:txBody>
          <a:bodyPr wrap="square" rtlCol="0">
            <a:spAutoFit/>
          </a:bodyPr>
          <a:lstStyle/>
          <a:p>
            <a:pPr algn="ctr">
              <a:lnSpc>
                <a:spcPct val="120000"/>
              </a:lnSpc>
              <a:defRPr/>
            </a:pPr>
            <a:r>
              <a:rPr lang="zh-CN" altLang="en-US" sz="1400" b="1" dirty="0" smtClean="0">
                <a:solidFill>
                  <a:srgbClr val="CC0000"/>
                </a:solidFill>
                <a:latin typeface="微软雅黑" panose="020B0503020204020204" pitchFamily="34" charset="-122"/>
                <a:ea typeface="微软雅黑" panose="020B0503020204020204" pitchFamily="34" charset="-122"/>
              </a:rPr>
              <a:t>生活作风</a:t>
            </a:r>
            <a:endParaRPr lang="zh-CN" altLang="en-US" sz="1400" b="1" dirty="0">
              <a:solidFill>
                <a:srgbClr val="CC0000"/>
              </a:solidFill>
              <a:latin typeface="微软雅黑" panose="020B0503020204020204" pitchFamily="34" charset="-122"/>
              <a:ea typeface="微软雅黑" panose="020B0503020204020204" pitchFamily="34" charset="-122"/>
            </a:endParaRPr>
          </a:p>
        </p:txBody>
      </p:sp>
      <p:sp>
        <p:nvSpPr>
          <p:cNvPr id="13" name="文本框 14"/>
          <p:cNvSpPr txBox="1"/>
          <p:nvPr/>
        </p:nvSpPr>
        <p:spPr>
          <a:xfrm>
            <a:off x="1811413" y="2257209"/>
            <a:ext cx="2854553" cy="387798"/>
          </a:xfrm>
          <a:prstGeom prst="rect">
            <a:avLst/>
          </a:prstGeom>
          <a:noFill/>
          <a:ln>
            <a:solidFill>
              <a:srgbClr val="CC0000"/>
            </a:solidFill>
          </a:ln>
        </p:spPr>
        <p:txBody>
          <a:bodyPr wrap="square" rtlCol="0">
            <a:spAutoFit/>
          </a:bodyPr>
          <a:lstStyle/>
          <a:p>
            <a:pPr>
              <a:lnSpc>
                <a:spcPct val="120000"/>
              </a:lnSpc>
              <a:defRPr/>
            </a:pPr>
            <a:r>
              <a:rPr lang="zh-CN" altLang="en-US" sz="800" dirty="0" smtClean="0">
                <a:latin typeface="微软雅黑" panose="020B0503020204020204" pitchFamily="34" charset="-122"/>
                <a:ea typeface="微软雅黑" panose="020B0503020204020204" pitchFamily="34" charset="-122"/>
              </a:rPr>
              <a:t>在生活上所表现出的比较稳定的做派和风格。比如：浪漫，踏实，热情，冷淡，亲切，孤僻，打扮时尚，衣着朴实等等。</a:t>
            </a:r>
            <a:endParaRPr lang="zh-CN" altLang="en-US" sz="800" dirty="0">
              <a:latin typeface="微软雅黑" panose="020B0503020204020204" pitchFamily="34" charset="-122"/>
              <a:ea typeface="微软雅黑" panose="020B0503020204020204" pitchFamily="34" charset="-122"/>
            </a:endParaRPr>
          </a:p>
        </p:txBody>
      </p:sp>
      <p:sp>
        <p:nvSpPr>
          <p:cNvPr id="14" name="Rectangle 13"/>
          <p:cNvSpPr/>
          <p:nvPr/>
        </p:nvSpPr>
        <p:spPr>
          <a:xfrm>
            <a:off x="419274" y="404422"/>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554696" y="1041344"/>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646976" y="1657818"/>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182310" y="2628362"/>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264323124"/>
      </p:ext>
    </p:extLst>
  </p:cSld>
  <p:clrMapOvr>
    <a:masterClrMapping/>
  </p:clrMapOvr>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 presetClass="entr" presetSubtype="8" fill="hold" grpId="0" nodeType="afterEffect" p14:presetBounceEnd="40000">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14:bounceEnd="40000">
                                          <p:cBhvr additive="base">
                                            <p:cTn id="16"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 presetClass="entr" presetSubtype="8" fill="hold" grpId="0" nodeType="afterEffect" p14:presetBounceEnd="40000">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14:bounceEnd="40000">
                                          <p:cBhvr additive="base">
                                            <p:cTn id="25"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11" grpId="0" animBg="1"/>
          <p:bldP spid="12" grpId="0"/>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11" grpId="0" animBg="1"/>
          <p:bldP spid="12" grpId="0"/>
          <p:bldP spid="1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41814" y="353474"/>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00000"/>
                </a:solidFill>
                <a:latin typeface="Microsoft YaHei" charset="-122"/>
                <a:ea typeface="Microsoft YaHei" charset="-122"/>
                <a:cs typeface="Microsoft YaHei" charset="-122"/>
              </a:rPr>
              <a:t>明确作风内涵</a:t>
            </a:r>
            <a:endParaRPr lang="zh-CN" altLang="en-US" sz="1800" b="1" dirty="0">
              <a:solidFill>
                <a:srgbClr val="C00000"/>
              </a:solidFill>
              <a:latin typeface="Microsoft YaHei" charset="-122"/>
              <a:ea typeface="Microsoft YaHei" charset="-122"/>
              <a:cs typeface="Microsoft YaHei" charset="-122"/>
            </a:endParaRPr>
          </a:p>
        </p:txBody>
      </p:sp>
      <p:sp>
        <p:nvSpPr>
          <p:cNvPr id="3" name="Rectangle 2"/>
          <p:cNvSpPr/>
          <p:nvPr/>
        </p:nvSpPr>
        <p:spPr>
          <a:xfrm>
            <a:off x="5590728" y="2428906"/>
            <a:ext cx="168722" cy="81118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19274" y="696286"/>
            <a:ext cx="4345497"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文本框 2"/>
          <p:cNvSpPr txBox="1"/>
          <p:nvPr/>
        </p:nvSpPr>
        <p:spPr>
          <a:xfrm>
            <a:off x="832264" y="968055"/>
            <a:ext cx="1598668" cy="313932"/>
          </a:xfrm>
          <a:prstGeom prst="rect">
            <a:avLst/>
          </a:prstGeom>
          <a:noFill/>
          <a:ln>
            <a:noFill/>
          </a:ln>
        </p:spPr>
        <p:txBody>
          <a:bodyPr wrap="square" rtlCol="0">
            <a:spAutoFit/>
          </a:bodyPr>
          <a:lstStyle/>
          <a:p>
            <a:pPr algn="ctr">
              <a:lnSpc>
                <a:spcPct val="120000"/>
              </a:lnSpc>
              <a:defRPr/>
            </a:pPr>
            <a:r>
              <a:rPr lang="zh-CN" altLang="en-US" sz="1200" b="1" dirty="0" smtClean="0">
                <a:solidFill>
                  <a:srgbClr val="CC0000"/>
                </a:solidFill>
                <a:latin typeface="微软雅黑" panose="020B0503020204020204" pitchFamily="34" charset="-122"/>
                <a:ea typeface="微软雅黑" panose="020B0503020204020204" pitchFamily="34" charset="-122"/>
              </a:rPr>
              <a:t>政党的作风</a:t>
            </a:r>
            <a:r>
              <a:rPr lang="en-US" altLang="zh-CN" sz="1200" b="1" dirty="0" smtClean="0">
                <a:solidFill>
                  <a:srgbClr val="CC0000"/>
                </a:solidFill>
                <a:latin typeface="微软雅黑" panose="020B0503020204020204" pitchFamily="34" charset="-122"/>
                <a:ea typeface="微软雅黑" panose="020B0503020204020204" pitchFamily="34" charset="-122"/>
              </a:rPr>
              <a:t>——</a:t>
            </a:r>
            <a:r>
              <a:rPr lang="zh-CN" altLang="en-US" sz="1200" b="1" dirty="0" smtClean="0">
                <a:solidFill>
                  <a:srgbClr val="CC0000"/>
                </a:solidFill>
                <a:latin typeface="微软雅黑" panose="020B0503020204020204" pitchFamily="34" charset="-122"/>
                <a:ea typeface="微软雅黑" panose="020B0503020204020204" pitchFamily="34" charset="-122"/>
              </a:rPr>
              <a:t>党风</a:t>
            </a:r>
            <a:endParaRPr lang="zh-CN" altLang="en-US" sz="1200" b="1" dirty="0">
              <a:solidFill>
                <a:srgbClr val="CC0000"/>
              </a:solidFill>
              <a:latin typeface="微软雅黑" panose="020B0503020204020204" pitchFamily="34" charset="-122"/>
              <a:ea typeface="微软雅黑" panose="020B0503020204020204" pitchFamily="34" charset="-122"/>
            </a:endParaRPr>
          </a:p>
        </p:txBody>
      </p:sp>
      <p:sp>
        <p:nvSpPr>
          <p:cNvPr id="15" name="文本框 3"/>
          <p:cNvSpPr txBox="1"/>
          <p:nvPr/>
        </p:nvSpPr>
        <p:spPr>
          <a:xfrm>
            <a:off x="903827" y="1365876"/>
            <a:ext cx="3817082" cy="1200329"/>
          </a:xfrm>
          <a:prstGeom prst="rect">
            <a:avLst/>
          </a:prstGeom>
          <a:solidFill>
            <a:srgbClr val="CC0000"/>
          </a:solidFill>
          <a:ln>
            <a:solidFill>
              <a:srgbClr val="CC0000"/>
            </a:solidFill>
          </a:ln>
        </p:spPr>
        <p:txBody>
          <a:bodyPr wrap="square" rtlCol="0">
            <a:spAutoFit/>
          </a:bodyPr>
          <a:lstStyle/>
          <a:p>
            <a:pPr>
              <a:lnSpc>
                <a:spcPct val="150000"/>
              </a:lnSpc>
              <a:defRPr/>
            </a:pPr>
            <a:r>
              <a:rPr lang="zh-CN" altLang="en-US" sz="800" dirty="0" smtClean="0">
                <a:solidFill>
                  <a:schemeClr val="bg1"/>
                </a:solidFill>
                <a:latin typeface="微软雅黑" panose="020B0503020204020204" pitchFamily="34" charset="-122"/>
                <a:ea typeface="微软雅黑" panose="020B0503020204020204" pitchFamily="34" charset="-122"/>
              </a:rPr>
              <a:t>政党的作风即党风，是党在工作与生活中的表现，是全党包括党的各级组织和党员个人在政治、思想、组织、工作、生活等方面体现党性原则的一贯的态度和行为，具体体现着党的精神风貌。</a:t>
            </a:r>
            <a:endParaRPr lang="en-US" altLang="zh-CN" sz="800" dirty="0" smtClean="0">
              <a:solidFill>
                <a:schemeClr val="bg1"/>
              </a:solidFill>
              <a:latin typeface="微软雅黑" panose="020B0503020204020204" pitchFamily="34" charset="-122"/>
              <a:ea typeface="微软雅黑" panose="020B0503020204020204" pitchFamily="34" charset="-122"/>
            </a:endParaRPr>
          </a:p>
          <a:p>
            <a:pPr>
              <a:lnSpc>
                <a:spcPct val="150000"/>
              </a:lnSpc>
              <a:defRPr/>
            </a:pPr>
            <a:endParaRPr lang="en-US" altLang="zh-CN" sz="800" dirty="0" smtClean="0">
              <a:solidFill>
                <a:schemeClr val="bg1"/>
              </a:solidFill>
              <a:latin typeface="微软雅黑" panose="020B0503020204020204" pitchFamily="34" charset="-122"/>
              <a:ea typeface="微软雅黑" panose="020B0503020204020204" pitchFamily="34" charset="-122"/>
            </a:endParaRPr>
          </a:p>
          <a:p>
            <a:pPr>
              <a:lnSpc>
                <a:spcPct val="150000"/>
              </a:lnSpc>
              <a:defRPr/>
            </a:pPr>
            <a:r>
              <a:rPr lang="zh-CN" altLang="en-US" sz="800" dirty="0" smtClean="0">
                <a:solidFill>
                  <a:schemeClr val="bg1"/>
                </a:solidFill>
                <a:latin typeface="微软雅黑" panose="020B0503020204020204" pitchFamily="34" charset="-122"/>
                <a:ea typeface="微软雅黑" panose="020B0503020204020204" pitchFamily="34" charset="-122"/>
              </a:rPr>
              <a:t>世界上任何政党都有体现其性质的作风，所不同的是，由于各个政党所处的社会环境不同，文化背景不同，历史传统不同，阶级立场不同，政治态度不同。</a:t>
            </a:r>
            <a:endParaRPr lang="en-US" altLang="zh-CN" sz="800" dirty="0" smtClean="0">
              <a:solidFill>
                <a:schemeClr val="bg1"/>
              </a:solidFill>
              <a:latin typeface="微软雅黑" panose="020B0503020204020204" pitchFamily="34" charset="-122"/>
              <a:ea typeface="微软雅黑" panose="020B0503020204020204" pitchFamily="34" charset="-122"/>
            </a:endParaRPr>
          </a:p>
        </p:txBody>
      </p:sp>
      <p:sp>
        <p:nvSpPr>
          <p:cNvPr id="16" name="Rectangle 15"/>
          <p:cNvSpPr/>
          <p:nvPr/>
        </p:nvSpPr>
        <p:spPr>
          <a:xfrm>
            <a:off x="419274" y="404422"/>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09639" y="2454935"/>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894653369"/>
      </p:ext>
    </p:extLst>
  </p:cSld>
  <p:clrMapOvr>
    <a:masterClrMapping/>
  </p:clrMapOvr>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4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3000"/>
            <a:extLst>
              <a:ext uri="{28A0092B-C50C-407E-A947-70E740481C1C}">
                <a14:useLocalDpi xmlns="" xmlns:a14="http://schemas.microsoft.com/office/drawing/2010/main" val="0"/>
              </a:ext>
            </a:extLst>
          </a:blip>
          <a:stretch>
            <a:fillRect/>
          </a:stretch>
        </p:blipFill>
        <p:spPr>
          <a:xfrm>
            <a:off x="0" y="0"/>
            <a:ext cx="5759450" cy="3240088"/>
          </a:xfrm>
          <a:prstGeom prst="rect">
            <a:avLst/>
          </a:prstGeom>
        </p:spPr>
      </p:pic>
      <p:sp>
        <p:nvSpPr>
          <p:cNvPr id="2" name="TextBox 1"/>
          <p:cNvSpPr txBox="1"/>
          <p:nvPr/>
        </p:nvSpPr>
        <p:spPr bwMode="auto">
          <a:xfrm>
            <a:off x="1186572" y="1278262"/>
            <a:ext cx="4185761" cy="461665"/>
          </a:xfrm>
          <a:prstGeom prst="rect">
            <a:avLst/>
          </a:prstGeom>
          <a:noFill/>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当前加强作风建设的实际意义</a:t>
            </a:r>
          </a:p>
        </p:txBody>
      </p:sp>
      <p:sp>
        <p:nvSpPr>
          <p:cNvPr id="3" name="TextBox 2"/>
          <p:cNvSpPr txBox="1"/>
          <p:nvPr/>
        </p:nvSpPr>
        <p:spPr>
          <a:xfrm>
            <a:off x="860638" y="1247484"/>
            <a:ext cx="347133" cy="523220"/>
          </a:xfrm>
          <a:prstGeom prst="rect">
            <a:avLst/>
          </a:prstGeom>
          <a:noFill/>
        </p:spPr>
        <p:txBody>
          <a:bodyPr wrap="square" rtlCol="0">
            <a:spAutoFit/>
          </a:bodyPr>
          <a:lstStyle/>
          <a:p>
            <a:r>
              <a:rPr lang="en-US" altLang="zh-CN" sz="2800" dirty="0" smtClean="0">
                <a:solidFill>
                  <a:srgbClr val="C00000"/>
                </a:solidFill>
                <a:latin typeface="Microsoft YaHei Light" charset="-122"/>
                <a:ea typeface="Microsoft YaHei Light" charset="-122"/>
                <a:cs typeface="Microsoft YaHei Light" charset="-122"/>
              </a:rPr>
              <a:t>2</a:t>
            </a:r>
            <a:endParaRPr lang="en-US" sz="2800" dirty="0">
              <a:solidFill>
                <a:srgbClr val="C00000"/>
              </a:solidFill>
              <a:latin typeface="Microsoft YaHei Light" charset="-122"/>
              <a:ea typeface="Microsoft YaHei Light" charset="-122"/>
              <a:cs typeface="Microsoft YaHei Light" charset="-122"/>
            </a:endParaRPr>
          </a:p>
        </p:txBody>
      </p:sp>
      <p:cxnSp>
        <p:nvCxnSpPr>
          <p:cNvPr id="6" name="Straight Connector 5"/>
          <p:cNvCxnSpPr/>
          <p:nvPr/>
        </p:nvCxnSpPr>
        <p:spPr>
          <a:xfrm>
            <a:off x="794737" y="1247484"/>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590728" y="2428906"/>
            <a:ext cx="168722" cy="81118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8336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89710"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a:solidFill>
                  <a:srgbClr val="CC0000"/>
                </a:solidFill>
                <a:latin typeface="微软雅黑" pitchFamily="34" charset="-122"/>
                <a:ea typeface="微软雅黑" pitchFamily="34" charset="-122"/>
              </a:rPr>
              <a:t>作风建设的主要内容</a:t>
            </a:r>
          </a:p>
        </p:txBody>
      </p:sp>
      <p:sp>
        <p:nvSpPr>
          <p:cNvPr id="3" name="Rectangle 2"/>
          <p:cNvSpPr/>
          <p:nvPr/>
        </p:nvSpPr>
        <p:spPr>
          <a:xfrm>
            <a:off x="5590728" y="2428906"/>
            <a:ext cx="168722" cy="811181"/>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112789" y="1743866"/>
            <a:ext cx="3554627"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08490" y="351441"/>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6"/>
          <p:cNvSpPr/>
          <p:nvPr/>
        </p:nvSpPr>
        <p:spPr>
          <a:xfrm>
            <a:off x="1048616" y="1181183"/>
            <a:ext cx="848427" cy="252542"/>
          </a:xfrm>
          <a:prstGeom prst="rect">
            <a:avLst/>
          </a:prstGeom>
          <a:noFill/>
        </p:spPr>
        <p:txBody>
          <a:bodyPr wrap="square" lIns="68589" tIns="34295" rIns="68589" bIns="34295" anchor="ctr">
            <a:noAutofit/>
          </a:bodyPr>
          <a:lstStyle/>
          <a:p>
            <a:pPr lvl="0" algn="ctr" defTabSz="685653">
              <a:spcBef>
                <a:spcPct val="0"/>
              </a:spcBef>
              <a:defRPr/>
            </a:pPr>
            <a:r>
              <a:rPr lang="zh-CN" altLang="en-US" sz="1400" b="1" kern="0" noProof="1" smtClean="0">
                <a:solidFill>
                  <a:srgbClr val="C00000"/>
                </a:solidFill>
                <a:latin typeface="微软雅黑" pitchFamily="34" charset="-122"/>
                <a:ea typeface="微软雅黑" pitchFamily="34" charset="-122"/>
                <a:cs typeface="Lato Light" panose="020F0402020204030203" pitchFamily="34" charset="0"/>
              </a:rPr>
              <a:t>主要内容</a:t>
            </a:r>
            <a:endParaRPr lang="zh-CN" altLang="en-US" sz="1400" b="1" kern="0" noProof="1">
              <a:solidFill>
                <a:srgbClr val="C00000"/>
              </a:solidFill>
              <a:latin typeface="微软雅黑" pitchFamily="34" charset="-122"/>
              <a:ea typeface="微软雅黑" pitchFamily="34" charset="-122"/>
              <a:cs typeface="Lato Light" panose="020F0402020204030203" pitchFamily="34" charset="0"/>
            </a:endParaRPr>
          </a:p>
        </p:txBody>
      </p:sp>
      <p:sp>
        <p:nvSpPr>
          <p:cNvPr id="10" name="Rectangle 8"/>
          <p:cNvSpPr/>
          <p:nvPr/>
        </p:nvSpPr>
        <p:spPr>
          <a:xfrm>
            <a:off x="1048616" y="1755246"/>
            <a:ext cx="3742322" cy="807924"/>
          </a:xfrm>
          <a:prstGeom prst="rect">
            <a:avLst/>
          </a:prstGeom>
        </p:spPr>
        <p:txBody>
          <a:bodyPr wrap="square" lIns="68589" tIns="34295" rIns="68589" bIns="34295">
            <a:spAutoFit/>
          </a:bodyPr>
          <a:lstStyle/>
          <a:p>
            <a:pPr marL="0" marR="0" lvl="0" indent="0" defTabSz="914400" eaLnBrk="1" fontAlgn="auto" latinLnBrk="0" hangingPunct="1">
              <a:lnSpc>
                <a:spcPct val="150000"/>
              </a:lnSpc>
              <a:spcBef>
                <a:spcPts val="0"/>
              </a:spcBef>
              <a:spcAft>
                <a:spcPts val="0"/>
              </a:spcAft>
              <a:buClr>
                <a:srgbClr val="E24848"/>
              </a:buClr>
              <a:buSzTx/>
              <a:buFontTx/>
              <a:buNone/>
              <a:tabLst/>
              <a:defRPr/>
            </a:pPr>
            <a:r>
              <a:rPr lang="zh-CN" altLang="en-US" sz="800" kern="0" noProof="1" smtClean="0">
                <a:solidFill>
                  <a:schemeClr val="bg2">
                    <a:lumMod val="50000"/>
                  </a:schemeClr>
                </a:solidFill>
                <a:latin typeface="微软雅黑" panose="020B0503020204020204" pitchFamily="34" charset="-122"/>
                <a:ea typeface="微软雅黑" panose="020B0503020204020204" pitchFamily="34" charset="-122"/>
                <a:cs typeface="Arial" charset="0"/>
              </a:rPr>
              <a:t>抓作风建设，首先要从中央政治局做起，要求别人做到的自己先要做到，要求别人不做的自己坚决不做，以良好党风带动政风民风，真正赢得群众的信任和拥护。要下大决心改进作风，切实解决群众反映强烈的问题，始终保持同人民群众的血肉联系。</a:t>
            </a:r>
            <a:endParaRPr lang="en-US" altLang="zh-CN" sz="800" kern="0" noProof="1" smtClean="0">
              <a:solidFill>
                <a:schemeClr val="bg2">
                  <a:lumMod val="50000"/>
                </a:schemeClr>
              </a:solidFill>
              <a:latin typeface="微软雅黑" panose="020B0503020204020204" pitchFamily="34" charset="-122"/>
              <a:ea typeface="微软雅黑" panose="020B0503020204020204" pitchFamily="34" charset="-122"/>
              <a:cs typeface="Arial" charset="0"/>
            </a:endParaRPr>
          </a:p>
        </p:txBody>
      </p:sp>
      <p:sp>
        <p:nvSpPr>
          <p:cNvPr id="11" name="Rectangle 6"/>
          <p:cNvSpPr/>
          <p:nvPr/>
        </p:nvSpPr>
        <p:spPr>
          <a:xfrm>
            <a:off x="2074728" y="1005946"/>
            <a:ext cx="2716210" cy="749300"/>
          </a:xfrm>
          <a:prstGeom prst="rect">
            <a:avLst/>
          </a:prstGeom>
          <a:noFill/>
        </p:spPr>
        <p:txBody>
          <a:bodyPr wrap="square" lIns="68589" tIns="34295" rIns="68589" bIns="34295" anchor="ctr">
            <a:noAutofit/>
          </a:bodyPr>
          <a:lstStyle/>
          <a:p>
            <a:pPr lvl="0" defTabSz="685653">
              <a:spcBef>
                <a:spcPct val="0"/>
              </a:spcBef>
              <a:defRPr/>
            </a:pPr>
            <a:r>
              <a:rPr lang="zh-CN" altLang="en-US" sz="1200" kern="0" noProof="1" smtClean="0">
                <a:solidFill>
                  <a:srgbClr val="C00000"/>
                </a:solidFill>
                <a:latin typeface="微软雅黑" pitchFamily="34" charset="-122"/>
                <a:ea typeface="微软雅黑" pitchFamily="34" charset="-122"/>
                <a:cs typeface="Lato Light" panose="020F0402020204030203" pitchFamily="34" charset="0"/>
              </a:rPr>
              <a:t>中央政治局</a:t>
            </a:r>
            <a:r>
              <a:rPr lang="en-US" altLang="zh-CN" sz="1200" kern="0" noProof="1" smtClean="0">
                <a:solidFill>
                  <a:srgbClr val="C00000"/>
                </a:solidFill>
                <a:latin typeface="微软雅黑" pitchFamily="34" charset="-122"/>
                <a:ea typeface="微软雅黑" pitchFamily="34" charset="-122"/>
                <a:cs typeface="Lato Light" panose="020F0402020204030203" pitchFamily="34" charset="0"/>
              </a:rPr>
              <a:t>《</a:t>
            </a:r>
            <a:r>
              <a:rPr lang="zh-CN" altLang="en-US" sz="1200" kern="0" noProof="1" smtClean="0">
                <a:solidFill>
                  <a:srgbClr val="C00000"/>
                </a:solidFill>
                <a:latin typeface="微软雅黑" pitchFamily="34" charset="-122"/>
                <a:ea typeface="微软雅黑" pitchFamily="34" charset="-122"/>
                <a:cs typeface="Lato Light" panose="020F0402020204030203" pitchFamily="34" charset="0"/>
              </a:rPr>
              <a:t>关于改进工作作风、密切联系群众的有关规定</a:t>
            </a:r>
            <a:r>
              <a:rPr lang="en-US" altLang="zh-CN" sz="1200" kern="0" noProof="1" smtClean="0">
                <a:solidFill>
                  <a:srgbClr val="C00000"/>
                </a:solidFill>
                <a:latin typeface="微软雅黑" pitchFamily="34" charset="-122"/>
                <a:ea typeface="微软雅黑" pitchFamily="34" charset="-122"/>
                <a:cs typeface="Lato Light" panose="020F0402020204030203" pitchFamily="34" charset="0"/>
              </a:rPr>
              <a:t>》</a:t>
            </a:r>
            <a:endParaRPr lang="zh-CN" altLang="en-US" sz="1200" kern="0" noProof="1">
              <a:solidFill>
                <a:srgbClr val="C00000"/>
              </a:solidFill>
              <a:latin typeface="微软雅黑" pitchFamily="34" charset="-122"/>
              <a:ea typeface="微软雅黑" pitchFamily="34" charset="-122"/>
              <a:cs typeface="Lato Light" panose="020F0402020204030203" pitchFamily="34" charset="0"/>
            </a:endParaRPr>
          </a:p>
        </p:txBody>
      </p:sp>
      <p:pic>
        <p:nvPicPr>
          <p:cNvPr id="17"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2042572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6950"/>
                            </p:stCondLst>
                            <p:childTnLst>
                              <p:par>
                                <p:cTn id="20" presetID="2" presetClass="entr" presetSubtype="2"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89710"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a:solidFill>
                  <a:srgbClr val="CC0000"/>
                </a:solidFill>
                <a:latin typeface="微软雅黑" pitchFamily="34" charset="-122"/>
                <a:ea typeface="微软雅黑" pitchFamily="34" charset="-122"/>
              </a:rPr>
              <a:t>作风建设</a:t>
            </a:r>
            <a:r>
              <a:rPr lang="zh-CN" altLang="en-US" sz="1800" b="1" dirty="0" smtClean="0">
                <a:solidFill>
                  <a:srgbClr val="CC0000"/>
                </a:solidFill>
                <a:latin typeface="微软雅黑" pitchFamily="34" charset="-122"/>
                <a:ea typeface="微软雅黑" pitchFamily="34" charset="-122"/>
              </a:rPr>
              <a:t>的实际意义</a:t>
            </a:r>
            <a:endParaRPr lang="zh-CN" altLang="en-US" sz="1800" b="1" dirty="0">
              <a:solidFill>
                <a:srgbClr val="CC0000"/>
              </a:solidFill>
              <a:latin typeface="微软雅黑" pitchFamily="34" charset="-122"/>
              <a:ea typeface="微软雅黑" pitchFamily="34" charset="-122"/>
            </a:endParaRPr>
          </a:p>
        </p:txBody>
      </p:sp>
      <p:sp>
        <p:nvSpPr>
          <p:cNvPr id="3" name="Rectangle 2"/>
          <p:cNvSpPr/>
          <p:nvPr/>
        </p:nvSpPr>
        <p:spPr>
          <a:xfrm>
            <a:off x="5590728" y="2428906"/>
            <a:ext cx="168722" cy="811181"/>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508490" y="351441"/>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550503" y="1216550"/>
            <a:ext cx="914400" cy="914400"/>
          </a:xfrm>
          <a:prstGeom prst="rect">
            <a:avLst/>
          </a:prstGeom>
          <a:solidFill>
            <a:srgbClr val="BA05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latin typeface="Microsoft YaHei" charset="-122"/>
                <a:ea typeface="Microsoft YaHei" charset="-122"/>
                <a:cs typeface="Microsoft YaHei" charset="-122"/>
              </a:rPr>
              <a:t>作风</a:t>
            </a:r>
            <a:endParaRPr lang="en-US" altLang="zh-CN" sz="2800" b="1" dirty="0" smtClean="0">
              <a:latin typeface="Microsoft YaHei" charset="-122"/>
              <a:ea typeface="Microsoft YaHei" charset="-122"/>
              <a:cs typeface="Microsoft YaHei" charset="-122"/>
            </a:endParaRPr>
          </a:p>
          <a:p>
            <a:pPr algn="ctr"/>
            <a:r>
              <a:rPr lang="zh-CN" altLang="en-US" sz="2800" b="1" dirty="0" smtClean="0">
                <a:latin typeface="Microsoft YaHei" charset="-122"/>
                <a:ea typeface="Microsoft YaHei" charset="-122"/>
                <a:cs typeface="Microsoft YaHei" charset="-122"/>
              </a:rPr>
              <a:t>建设</a:t>
            </a:r>
            <a:endParaRPr lang="en-US" sz="2800" b="1" dirty="0">
              <a:latin typeface="Microsoft YaHei" charset="-122"/>
              <a:ea typeface="Microsoft YaHei" charset="-122"/>
              <a:cs typeface="Microsoft YaHei" charset="-122"/>
            </a:endParaRPr>
          </a:p>
        </p:txBody>
      </p:sp>
      <p:sp>
        <p:nvSpPr>
          <p:cNvPr id="12" name="TextBox 24"/>
          <p:cNvSpPr txBox="1"/>
          <p:nvPr/>
        </p:nvSpPr>
        <p:spPr>
          <a:xfrm>
            <a:off x="2526728" y="1216550"/>
            <a:ext cx="1894670" cy="246221"/>
          </a:xfrm>
          <a:prstGeom prst="rect">
            <a:avLst/>
          </a:prstGeom>
          <a:noFill/>
          <a:ln>
            <a:solidFill>
              <a:srgbClr val="CC0000"/>
            </a:solidFill>
          </a:ln>
        </p:spPr>
        <p:txBody>
          <a:bodyPr wrap="square" lIns="0" tIns="0" rIns="0" bIns="0" rtlCol="0">
            <a:spAutoFit/>
          </a:bodyPr>
          <a:lstStyle/>
          <a:p>
            <a:pPr algn="ctr" defTabSz="914400"/>
            <a:r>
              <a:rPr lang="zh-CN" altLang="en-US" sz="1600" dirty="0" smtClean="0">
                <a:solidFill>
                  <a:srgbClr val="CC0000"/>
                </a:solidFill>
                <a:latin typeface="微软雅黑" panose="020B0503020204020204" pitchFamily="34" charset="-122"/>
                <a:ea typeface="微软雅黑" panose="020B0503020204020204" pitchFamily="34" charset="-122"/>
              </a:rPr>
              <a:t>执政之基</a:t>
            </a:r>
            <a:endParaRPr lang="zh-CN" altLang="en-US" sz="1600" dirty="0">
              <a:solidFill>
                <a:srgbClr val="CC0000"/>
              </a:solidFill>
              <a:latin typeface="微软雅黑" panose="020B0503020204020204" pitchFamily="34" charset="-122"/>
              <a:ea typeface="微软雅黑" panose="020B0503020204020204" pitchFamily="34" charset="-122"/>
            </a:endParaRPr>
          </a:p>
        </p:txBody>
      </p:sp>
      <p:sp>
        <p:nvSpPr>
          <p:cNvPr id="13" name="TextBox 24"/>
          <p:cNvSpPr txBox="1"/>
          <p:nvPr/>
        </p:nvSpPr>
        <p:spPr>
          <a:xfrm>
            <a:off x="2526728" y="1546507"/>
            <a:ext cx="1894670" cy="246221"/>
          </a:xfrm>
          <a:prstGeom prst="rect">
            <a:avLst/>
          </a:prstGeom>
          <a:noFill/>
          <a:ln>
            <a:solidFill>
              <a:srgbClr val="CC0000"/>
            </a:solidFill>
          </a:ln>
        </p:spPr>
        <p:txBody>
          <a:bodyPr wrap="square" lIns="0" tIns="0" rIns="0" bIns="0" rtlCol="0">
            <a:spAutoFit/>
          </a:bodyPr>
          <a:lstStyle/>
          <a:p>
            <a:pPr algn="ctr" defTabSz="914400"/>
            <a:r>
              <a:rPr lang="zh-CN" altLang="en-US" sz="1600" dirty="0" smtClean="0">
                <a:solidFill>
                  <a:srgbClr val="CC0000"/>
                </a:solidFill>
                <a:latin typeface="微软雅黑" panose="020B0503020204020204" pitchFamily="34" charset="-122"/>
                <a:ea typeface="微软雅黑" panose="020B0503020204020204" pitchFamily="34" charset="-122"/>
              </a:rPr>
              <a:t>民心所向</a:t>
            </a:r>
            <a:endParaRPr lang="zh-CN" altLang="en-US" sz="1600" dirty="0">
              <a:solidFill>
                <a:srgbClr val="CC0000"/>
              </a:solidFill>
              <a:latin typeface="微软雅黑" panose="020B0503020204020204" pitchFamily="34" charset="-122"/>
              <a:ea typeface="微软雅黑" panose="020B0503020204020204" pitchFamily="34" charset="-122"/>
            </a:endParaRPr>
          </a:p>
        </p:txBody>
      </p:sp>
      <p:sp>
        <p:nvSpPr>
          <p:cNvPr id="14" name="TextBox 24"/>
          <p:cNvSpPr txBox="1"/>
          <p:nvPr/>
        </p:nvSpPr>
        <p:spPr>
          <a:xfrm>
            <a:off x="2526728" y="1876464"/>
            <a:ext cx="1894670" cy="246221"/>
          </a:xfrm>
          <a:prstGeom prst="rect">
            <a:avLst/>
          </a:prstGeom>
          <a:noFill/>
          <a:ln>
            <a:solidFill>
              <a:srgbClr val="CC0000"/>
            </a:solidFill>
          </a:ln>
        </p:spPr>
        <p:txBody>
          <a:bodyPr wrap="square" lIns="0" tIns="0" rIns="0" bIns="0" rtlCol="0">
            <a:spAutoFit/>
          </a:bodyPr>
          <a:lstStyle/>
          <a:p>
            <a:pPr algn="ctr" defTabSz="914400"/>
            <a:r>
              <a:rPr lang="zh-CN" altLang="en-US" sz="1600" dirty="0" smtClean="0">
                <a:solidFill>
                  <a:srgbClr val="CC0000"/>
                </a:solidFill>
                <a:latin typeface="微软雅黑" panose="020B0503020204020204" pitchFamily="34" charset="-122"/>
                <a:ea typeface="微软雅黑" panose="020B0503020204020204" pitchFamily="34" charset="-122"/>
              </a:rPr>
              <a:t>发展之要</a:t>
            </a:r>
            <a:endParaRPr lang="zh-CN" altLang="en-US" sz="1600" dirty="0">
              <a:solidFill>
                <a:srgbClr val="CC0000"/>
              </a:solidFill>
              <a:latin typeface="微软雅黑" panose="020B0503020204020204" pitchFamily="34" charset="-122"/>
              <a:ea typeface="微软雅黑" panose="020B0503020204020204" pitchFamily="34" charset="-122"/>
            </a:endParaRPr>
          </a:p>
        </p:txBody>
      </p:sp>
      <p:pic>
        <p:nvPicPr>
          <p:cNvPr id="15"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167334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89710"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C0000"/>
                </a:solidFill>
                <a:latin typeface="微软雅黑" pitchFamily="34" charset="-122"/>
                <a:ea typeface="微软雅黑" pitchFamily="34" charset="-122"/>
              </a:rPr>
              <a:t>八项规定</a:t>
            </a:r>
            <a:endParaRPr lang="zh-CN" altLang="en-US" sz="1800" b="1" dirty="0">
              <a:solidFill>
                <a:srgbClr val="CC0000"/>
              </a:solidFill>
              <a:latin typeface="微软雅黑" pitchFamily="34" charset="-122"/>
              <a:ea typeface="微软雅黑" pitchFamily="34" charset="-122"/>
            </a:endParaRPr>
          </a:p>
        </p:txBody>
      </p:sp>
      <p:sp>
        <p:nvSpPr>
          <p:cNvPr id="3" name="Rectangle 2"/>
          <p:cNvSpPr/>
          <p:nvPr/>
        </p:nvSpPr>
        <p:spPr>
          <a:xfrm>
            <a:off x="5590728" y="2428906"/>
            <a:ext cx="168722" cy="811181"/>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508490" y="351441"/>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文本框 28"/>
          <p:cNvSpPr txBox="1"/>
          <p:nvPr/>
        </p:nvSpPr>
        <p:spPr>
          <a:xfrm>
            <a:off x="1298811" y="1158552"/>
            <a:ext cx="3470618" cy="338554"/>
          </a:xfrm>
          <a:prstGeom prst="rect">
            <a:avLst/>
          </a:prstGeom>
          <a:noFill/>
        </p:spPr>
        <p:txBody>
          <a:bodyPr wrap="square" rtlCol="0">
            <a:spAutoFit/>
          </a:bodyPr>
          <a:lstStyle/>
          <a:p>
            <a:pPr>
              <a:buClr>
                <a:srgbClr val="C00000"/>
              </a:buClr>
              <a:defRPr/>
            </a:pPr>
            <a:r>
              <a:rPr lang="zh-CN" altLang="en-US" sz="800" dirty="0" smtClean="0">
                <a:latin typeface="Microsoft YaHei Light" charset="-122"/>
                <a:ea typeface="Microsoft YaHei Light" charset="-122"/>
                <a:cs typeface="Microsoft YaHei Light" charset="-122"/>
              </a:rPr>
              <a:t>改进调查研究，切忌走过场，搞形式主义。轻车简从，减少陪同，简化接待。</a:t>
            </a:r>
            <a:endParaRPr lang="en-US" altLang="zh-CN" sz="800" dirty="0" smtClean="0">
              <a:latin typeface="Microsoft YaHei Light" charset="-122"/>
              <a:ea typeface="Microsoft YaHei Light" charset="-122"/>
              <a:cs typeface="Microsoft YaHei Light" charset="-122"/>
            </a:endParaRPr>
          </a:p>
        </p:txBody>
      </p:sp>
      <p:cxnSp>
        <p:nvCxnSpPr>
          <p:cNvPr id="16" name="Straight Connector 15"/>
          <p:cNvCxnSpPr/>
          <p:nvPr/>
        </p:nvCxnSpPr>
        <p:spPr>
          <a:xfrm flipH="1">
            <a:off x="1247035" y="1158552"/>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35867" y="998463"/>
            <a:ext cx="170562" cy="307777"/>
          </a:xfrm>
          <a:prstGeom prst="rect">
            <a:avLst/>
          </a:prstGeom>
          <a:noFill/>
        </p:spPr>
        <p:txBody>
          <a:bodyPr wrap="square" rtlCol="0">
            <a:spAutoFit/>
          </a:bodyPr>
          <a:lstStyle/>
          <a:p>
            <a:r>
              <a:rPr lang="en-US" altLang="zh-CN" sz="1400" dirty="0" smtClean="0">
                <a:solidFill>
                  <a:srgbClr val="C00000"/>
                </a:solidFill>
              </a:rPr>
              <a:t>1</a:t>
            </a:r>
            <a:endParaRPr lang="en-US" sz="1400" dirty="0">
              <a:solidFill>
                <a:srgbClr val="C00000"/>
              </a:solidFill>
            </a:endParaRPr>
          </a:p>
        </p:txBody>
      </p:sp>
      <p:sp>
        <p:nvSpPr>
          <p:cNvPr id="17" name="文本框 28"/>
          <p:cNvSpPr txBox="1"/>
          <p:nvPr/>
        </p:nvSpPr>
        <p:spPr>
          <a:xfrm>
            <a:off x="1298811" y="1513251"/>
            <a:ext cx="3351122" cy="338554"/>
          </a:xfrm>
          <a:prstGeom prst="rect">
            <a:avLst/>
          </a:prstGeom>
          <a:noFill/>
        </p:spPr>
        <p:txBody>
          <a:bodyPr wrap="square" rtlCol="0">
            <a:spAutoFit/>
          </a:bodyPr>
          <a:lstStyle/>
          <a:p>
            <a:pPr>
              <a:buClr>
                <a:srgbClr val="C00000"/>
              </a:buClr>
              <a:defRPr/>
            </a:pPr>
            <a:r>
              <a:rPr lang="zh-CN" altLang="en-US" sz="800" dirty="0">
                <a:latin typeface="Microsoft YaHei Light" charset="-122"/>
                <a:ea typeface="Microsoft YaHei Light" charset="-122"/>
                <a:cs typeface="Microsoft YaHei Light" charset="-122"/>
              </a:rPr>
              <a:t>精简会议活动，切实改进会风，提高会议实效，开短会，讲短话、力戒空话套话。</a:t>
            </a:r>
            <a:endParaRPr lang="en-US" altLang="zh-CN" sz="800" dirty="0">
              <a:latin typeface="Microsoft YaHei Light" charset="-122"/>
              <a:ea typeface="Microsoft YaHei Light" charset="-122"/>
              <a:cs typeface="Microsoft YaHei Light" charset="-122"/>
            </a:endParaRPr>
          </a:p>
        </p:txBody>
      </p:sp>
      <p:sp>
        <p:nvSpPr>
          <p:cNvPr id="19" name="TextBox 18"/>
          <p:cNvSpPr txBox="1"/>
          <p:nvPr/>
        </p:nvSpPr>
        <p:spPr>
          <a:xfrm>
            <a:off x="1135867" y="1376924"/>
            <a:ext cx="170562" cy="307777"/>
          </a:xfrm>
          <a:prstGeom prst="rect">
            <a:avLst/>
          </a:prstGeom>
          <a:noFill/>
        </p:spPr>
        <p:txBody>
          <a:bodyPr wrap="square" rtlCol="0">
            <a:spAutoFit/>
          </a:bodyPr>
          <a:lstStyle/>
          <a:p>
            <a:r>
              <a:rPr lang="en-US" altLang="zh-CN" sz="1400" dirty="0" smtClean="0">
                <a:solidFill>
                  <a:srgbClr val="C00000"/>
                </a:solidFill>
              </a:rPr>
              <a:t>2</a:t>
            </a:r>
            <a:endParaRPr lang="en-US" sz="1400" dirty="0">
              <a:solidFill>
                <a:srgbClr val="C00000"/>
              </a:solidFill>
            </a:endParaRPr>
          </a:p>
        </p:txBody>
      </p:sp>
      <p:sp>
        <p:nvSpPr>
          <p:cNvPr id="20" name="文本框 28"/>
          <p:cNvSpPr txBox="1"/>
          <p:nvPr/>
        </p:nvSpPr>
        <p:spPr>
          <a:xfrm>
            <a:off x="1298810" y="1890871"/>
            <a:ext cx="3470618" cy="338554"/>
          </a:xfrm>
          <a:prstGeom prst="rect">
            <a:avLst/>
          </a:prstGeom>
          <a:noFill/>
        </p:spPr>
        <p:txBody>
          <a:bodyPr wrap="square" rtlCol="0">
            <a:spAutoFit/>
          </a:bodyPr>
          <a:lstStyle/>
          <a:p>
            <a:pPr>
              <a:buClr>
                <a:srgbClr val="C00000"/>
              </a:buClr>
              <a:defRPr/>
            </a:pPr>
            <a:r>
              <a:rPr lang="zh-CN" altLang="en-US" sz="800" dirty="0">
                <a:latin typeface="Microsoft YaHei Light" charset="-122"/>
                <a:ea typeface="Microsoft YaHei Light" charset="-122"/>
                <a:cs typeface="Microsoft YaHei Light" charset="-122"/>
              </a:rPr>
              <a:t>精简文件简报，切实改进文风，没有实质内容，可发可不发的文件、简报，一律不</a:t>
            </a:r>
            <a:r>
              <a:rPr lang="zh-CN" altLang="en-US" sz="800" dirty="0" smtClean="0">
                <a:latin typeface="Microsoft YaHei Light" charset="-122"/>
                <a:ea typeface="Microsoft YaHei Light" charset="-122"/>
                <a:cs typeface="Microsoft YaHei Light" charset="-122"/>
              </a:rPr>
              <a:t>发</a:t>
            </a:r>
            <a:r>
              <a:rPr lang="zh-CN" altLang="en-US" sz="800" dirty="0" smtClean="0">
                <a:latin typeface="Microsoft YaHei Light" charset="-122"/>
                <a:ea typeface="Microsoft YaHei Light" charset="-122"/>
                <a:cs typeface="Microsoft YaHei Light" charset="-122"/>
              </a:rPr>
              <a:t>。</a:t>
            </a:r>
            <a:endParaRPr lang="en-US" altLang="zh-CN" sz="800" dirty="0">
              <a:solidFill>
                <a:schemeClr val="bg1"/>
              </a:solidFill>
              <a:latin typeface="Microsoft YaHei Light" charset="-122"/>
              <a:ea typeface="Microsoft YaHei Light" charset="-122"/>
              <a:cs typeface="Microsoft YaHei Light" charset="-122"/>
            </a:endParaRPr>
          </a:p>
        </p:txBody>
      </p:sp>
      <p:sp>
        <p:nvSpPr>
          <p:cNvPr id="22" name="TextBox 21"/>
          <p:cNvSpPr txBox="1"/>
          <p:nvPr/>
        </p:nvSpPr>
        <p:spPr>
          <a:xfrm>
            <a:off x="1126338" y="1753746"/>
            <a:ext cx="170562" cy="307777"/>
          </a:xfrm>
          <a:prstGeom prst="rect">
            <a:avLst/>
          </a:prstGeom>
          <a:noFill/>
        </p:spPr>
        <p:txBody>
          <a:bodyPr wrap="square" rtlCol="0">
            <a:spAutoFit/>
          </a:bodyPr>
          <a:lstStyle/>
          <a:p>
            <a:r>
              <a:rPr lang="en-US" altLang="zh-CN" sz="1400" dirty="0" smtClean="0">
                <a:solidFill>
                  <a:srgbClr val="C00000"/>
                </a:solidFill>
              </a:rPr>
              <a:t>3</a:t>
            </a:r>
            <a:endParaRPr lang="en-US" sz="1400" dirty="0">
              <a:solidFill>
                <a:srgbClr val="C00000"/>
              </a:solidFill>
            </a:endParaRPr>
          </a:p>
        </p:txBody>
      </p:sp>
      <p:sp>
        <p:nvSpPr>
          <p:cNvPr id="23" name="文本框 28"/>
          <p:cNvSpPr txBox="1"/>
          <p:nvPr/>
        </p:nvSpPr>
        <p:spPr>
          <a:xfrm>
            <a:off x="1298810" y="2262952"/>
            <a:ext cx="3351122" cy="276999"/>
          </a:xfrm>
          <a:prstGeom prst="rect">
            <a:avLst/>
          </a:prstGeom>
          <a:noFill/>
        </p:spPr>
        <p:txBody>
          <a:bodyPr wrap="square" rtlCol="0">
            <a:spAutoFit/>
          </a:bodyPr>
          <a:lstStyle/>
          <a:p>
            <a:pPr>
              <a:lnSpc>
                <a:spcPct val="150000"/>
              </a:lnSpc>
              <a:buClr>
                <a:srgbClr val="C00000"/>
              </a:buClr>
              <a:defRPr/>
            </a:pPr>
            <a:r>
              <a:rPr lang="zh-CN" altLang="en-US" sz="800" dirty="0">
                <a:latin typeface="Microsoft YaHei Light" charset="-122"/>
                <a:ea typeface="Microsoft YaHei Light" charset="-122"/>
                <a:cs typeface="Microsoft YaHei Light" charset="-122"/>
              </a:rPr>
              <a:t>规范出访活动，严格控制出访随行人员，严格按照规定乘坐交通工具</a:t>
            </a:r>
            <a:r>
              <a:rPr lang="zh-CN" altLang="en-US" sz="800" dirty="0" smtClean="0">
                <a:latin typeface="Microsoft YaHei Light" charset="-122"/>
                <a:ea typeface="Microsoft YaHei Light" charset="-122"/>
                <a:cs typeface="Microsoft YaHei Light" charset="-122"/>
              </a:rPr>
              <a:t>。</a:t>
            </a:r>
            <a:endParaRPr lang="en-US" altLang="zh-CN" sz="800" dirty="0">
              <a:latin typeface="Microsoft YaHei Light" charset="-122"/>
              <a:ea typeface="Microsoft YaHei Light" charset="-122"/>
              <a:cs typeface="Microsoft YaHei Light" charset="-122"/>
            </a:endParaRPr>
          </a:p>
        </p:txBody>
      </p:sp>
      <p:sp>
        <p:nvSpPr>
          <p:cNvPr id="25" name="TextBox 24"/>
          <p:cNvSpPr txBox="1"/>
          <p:nvPr/>
        </p:nvSpPr>
        <p:spPr>
          <a:xfrm>
            <a:off x="1135867" y="2150169"/>
            <a:ext cx="170562" cy="307777"/>
          </a:xfrm>
          <a:prstGeom prst="rect">
            <a:avLst/>
          </a:prstGeom>
          <a:noFill/>
        </p:spPr>
        <p:txBody>
          <a:bodyPr wrap="square" rtlCol="0">
            <a:spAutoFit/>
          </a:bodyPr>
          <a:lstStyle/>
          <a:p>
            <a:r>
              <a:rPr lang="en-US" altLang="zh-CN" sz="1400" dirty="0" smtClean="0">
                <a:solidFill>
                  <a:srgbClr val="C00000"/>
                </a:solidFill>
              </a:rPr>
              <a:t>4</a:t>
            </a:r>
            <a:endParaRPr lang="en-US" sz="1400" dirty="0">
              <a:solidFill>
                <a:srgbClr val="C00000"/>
              </a:solidFill>
            </a:endParaRPr>
          </a:p>
        </p:txBody>
      </p:sp>
      <p:cxnSp>
        <p:nvCxnSpPr>
          <p:cNvPr id="28" name="Straight Connector 27"/>
          <p:cNvCxnSpPr/>
          <p:nvPr/>
        </p:nvCxnSpPr>
        <p:spPr>
          <a:xfrm flipH="1">
            <a:off x="1251289" y="1524197"/>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1247035" y="1907634"/>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1247035" y="2304057"/>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31"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70695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1000"/>
                                        <p:tgtEl>
                                          <p:spTgt spid="17"/>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1000"/>
                                        <p:tgtEl>
                                          <p:spTgt spid="23"/>
                                        </p:tgtEl>
                                      </p:cBhvr>
                                    </p:animEffect>
                                  </p:childTnLst>
                                </p:cTn>
                              </p:par>
                            </p:childTnLst>
                          </p:cTn>
                        </p:par>
                        <p:par>
                          <p:cTn id="20" fill="hold">
                            <p:stCondLst>
                              <p:cond delay="4000"/>
                            </p:stCondLst>
                            <p:childTnLst>
                              <p:par>
                                <p:cTn id="21" presetID="2" presetClass="entr" presetSubtype="2"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1+#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0"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89710"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C0000"/>
                </a:solidFill>
                <a:latin typeface="微软雅黑" pitchFamily="34" charset="-122"/>
                <a:ea typeface="微软雅黑" pitchFamily="34" charset="-122"/>
              </a:rPr>
              <a:t>八项规定</a:t>
            </a:r>
            <a:endParaRPr lang="zh-CN" altLang="en-US" sz="1800" b="1" dirty="0">
              <a:solidFill>
                <a:srgbClr val="CC0000"/>
              </a:solidFill>
              <a:latin typeface="微软雅黑" pitchFamily="34" charset="-122"/>
              <a:ea typeface="微软雅黑" pitchFamily="34" charset="-122"/>
            </a:endParaRPr>
          </a:p>
        </p:txBody>
      </p:sp>
      <p:sp>
        <p:nvSpPr>
          <p:cNvPr id="3" name="Rectangle 2"/>
          <p:cNvSpPr/>
          <p:nvPr/>
        </p:nvSpPr>
        <p:spPr>
          <a:xfrm>
            <a:off x="5590728" y="2428906"/>
            <a:ext cx="168722" cy="811181"/>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508490" y="351441"/>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文本框 28"/>
          <p:cNvSpPr txBox="1"/>
          <p:nvPr/>
        </p:nvSpPr>
        <p:spPr>
          <a:xfrm>
            <a:off x="1298810" y="1158552"/>
            <a:ext cx="3715331" cy="276999"/>
          </a:xfrm>
          <a:prstGeom prst="rect">
            <a:avLst/>
          </a:prstGeom>
          <a:noFill/>
        </p:spPr>
        <p:txBody>
          <a:bodyPr wrap="square" rtlCol="0">
            <a:spAutoFit/>
          </a:bodyPr>
          <a:lstStyle/>
          <a:p>
            <a:pPr>
              <a:lnSpc>
                <a:spcPct val="150000"/>
              </a:lnSpc>
              <a:buClr>
                <a:srgbClr val="C00000"/>
              </a:buClr>
              <a:defRPr/>
            </a:pPr>
            <a:r>
              <a:rPr lang="zh-CN" altLang="en-US" sz="800" dirty="0">
                <a:latin typeface="Microsoft YaHei Light" charset="-122"/>
                <a:ea typeface="Microsoft YaHei Light" charset="-122"/>
                <a:cs typeface="Microsoft YaHei Light" charset="-122"/>
              </a:rPr>
              <a:t>改进警卫工作，减少交通管制，一般情况下不封路，不清场闭馆。</a:t>
            </a:r>
            <a:endParaRPr lang="en-US" altLang="zh-CN" sz="800" dirty="0">
              <a:latin typeface="Microsoft YaHei Light" charset="-122"/>
              <a:ea typeface="Microsoft YaHei Light" charset="-122"/>
              <a:cs typeface="Microsoft YaHei Light" charset="-122"/>
            </a:endParaRPr>
          </a:p>
        </p:txBody>
      </p:sp>
      <p:cxnSp>
        <p:nvCxnSpPr>
          <p:cNvPr id="16" name="Straight Connector 15"/>
          <p:cNvCxnSpPr/>
          <p:nvPr/>
        </p:nvCxnSpPr>
        <p:spPr>
          <a:xfrm flipH="1">
            <a:off x="1247035" y="1158552"/>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35867" y="998463"/>
            <a:ext cx="170562" cy="307777"/>
          </a:xfrm>
          <a:prstGeom prst="rect">
            <a:avLst/>
          </a:prstGeom>
          <a:noFill/>
        </p:spPr>
        <p:txBody>
          <a:bodyPr wrap="square" rtlCol="0">
            <a:spAutoFit/>
          </a:bodyPr>
          <a:lstStyle/>
          <a:p>
            <a:r>
              <a:rPr lang="en-US" altLang="zh-CN" sz="1400" dirty="0" smtClean="0">
                <a:solidFill>
                  <a:srgbClr val="C00000"/>
                </a:solidFill>
              </a:rPr>
              <a:t>5</a:t>
            </a:r>
            <a:endParaRPr lang="en-US" sz="1400" dirty="0">
              <a:solidFill>
                <a:srgbClr val="C00000"/>
              </a:solidFill>
            </a:endParaRPr>
          </a:p>
        </p:txBody>
      </p:sp>
      <p:sp>
        <p:nvSpPr>
          <p:cNvPr id="17" name="文本框 28"/>
          <p:cNvSpPr txBox="1"/>
          <p:nvPr/>
        </p:nvSpPr>
        <p:spPr>
          <a:xfrm>
            <a:off x="1298810" y="1513251"/>
            <a:ext cx="3351122" cy="338554"/>
          </a:xfrm>
          <a:prstGeom prst="rect">
            <a:avLst/>
          </a:prstGeom>
          <a:noFill/>
        </p:spPr>
        <p:txBody>
          <a:bodyPr wrap="square" rtlCol="0">
            <a:spAutoFit/>
          </a:bodyPr>
          <a:lstStyle/>
          <a:p>
            <a:pPr>
              <a:buClr>
                <a:srgbClr val="C00000"/>
              </a:buClr>
              <a:defRPr/>
            </a:pPr>
            <a:r>
              <a:rPr lang="zh-CN" altLang="en-US" sz="800" dirty="0">
                <a:latin typeface="Microsoft YaHei Light" charset="-122"/>
                <a:ea typeface="Microsoft YaHei Light" charset="-122"/>
                <a:cs typeface="Microsoft YaHei Light" charset="-122"/>
              </a:rPr>
              <a:t>改进新闻报道，中央政治局同志出席会议和活动，根据工作需要、新闻价值、社会效果是否报道，压缩报道数量、字数、时长。</a:t>
            </a:r>
            <a:endParaRPr lang="en-US" altLang="zh-CN" sz="800" dirty="0">
              <a:latin typeface="Microsoft YaHei Light" charset="-122"/>
              <a:ea typeface="Microsoft YaHei Light" charset="-122"/>
              <a:cs typeface="Microsoft YaHei Light" charset="-122"/>
            </a:endParaRPr>
          </a:p>
        </p:txBody>
      </p:sp>
      <p:sp>
        <p:nvSpPr>
          <p:cNvPr id="19" name="TextBox 18"/>
          <p:cNvSpPr txBox="1"/>
          <p:nvPr/>
        </p:nvSpPr>
        <p:spPr>
          <a:xfrm>
            <a:off x="1135867" y="1376924"/>
            <a:ext cx="170562" cy="307777"/>
          </a:xfrm>
          <a:prstGeom prst="rect">
            <a:avLst/>
          </a:prstGeom>
          <a:noFill/>
        </p:spPr>
        <p:txBody>
          <a:bodyPr wrap="square" rtlCol="0">
            <a:spAutoFit/>
          </a:bodyPr>
          <a:lstStyle/>
          <a:p>
            <a:r>
              <a:rPr lang="en-US" altLang="zh-CN" sz="1400" dirty="0" smtClean="0">
                <a:solidFill>
                  <a:srgbClr val="C00000"/>
                </a:solidFill>
              </a:rPr>
              <a:t>6</a:t>
            </a:r>
            <a:endParaRPr lang="en-US" sz="1400" dirty="0">
              <a:solidFill>
                <a:srgbClr val="C00000"/>
              </a:solidFill>
            </a:endParaRPr>
          </a:p>
        </p:txBody>
      </p:sp>
      <p:sp>
        <p:nvSpPr>
          <p:cNvPr id="20" name="文本框 28"/>
          <p:cNvSpPr txBox="1"/>
          <p:nvPr/>
        </p:nvSpPr>
        <p:spPr>
          <a:xfrm>
            <a:off x="1298810" y="1890871"/>
            <a:ext cx="3584918" cy="338554"/>
          </a:xfrm>
          <a:prstGeom prst="rect">
            <a:avLst/>
          </a:prstGeom>
          <a:noFill/>
        </p:spPr>
        <p:txBody>
          <a:bodyPr wrap="square" rtlCol="0">
            <a:spAutoFit/>
          </a:bodyPr>
          <a:lstStyle/>
          <a:p>
            <a:pPr>
              <a:buClr>
                <a:srgbClr val="C00000"/>
              </a:buClr>
              <a:defRPr/>
            </a:pPr>
            <a:r>
              <a:rPr lang="zh-CN" altLang="en-US" sz="800" dirty="0">
                <a:latin typeface="Microsoft YaHei Light" charset="-122"/>
                <a:ea typeface="Microsoft YaHei Light" charset="-122"/>
                <a:cs typeface="Microsoft YaHei Light" charset="-122"/>
              </a:rPr>
              <a:t>严格文稿发表，除中央统一安排外，个人不做公开出版著作、讲话单行本、不发贺信、贺电，不题词、题字</a:t>
            </a:r>
            <a:r>
              <a:rPr lang="zh-CN" altLang="en-US" sz="800" dirty="0" smtClean="0">
                <a:latin typeface="Microsoft YaHei Light" charset="-122"/>
                <a:ea typeface="Microsoft YaHei Light" charset="-122"/>
                <a:cs typeface="Microsoft YaHei Light" charset="-122"/>
              </a:rPr>
              <a:t>。</a:t>
            </a:r>
            <a:endParaRPr lang="en-US" altLang="zh-CN" sz="800" dirty="0">
              <a:solidFill>
                <a:schemeClr val="bg1"/>
              </a:solidFill>
              <a:latin typeface="Microsoft YaHei Light" charset="-122"/>
              <a:ea typeface="Microsoft YaHei Light" charset="-122"/>
              <a:cs typeface="Microsoft YaHei Light" charset="-122"/>
            </a:endParaRPr>
          </a:p>
        </p:txBody>
      </p:sp>
      <p:sp>
        <p:nvSpPr>
          <p:cNvPr id="22" name="TextBox 21"/>
          <p:cNvSpPr txBox="1"/>
          <p:nvPr/>
        </p:nvSpPr>
        <p:spPr>
          <a:xfrm>
            <a:off x="1126338" y="1753746"/>
            <a:ext cx="170562" cy="307777"/>
          </a:xfrm>
          <a:prstGeom prst="rect">
            <a:avLst/>
          </a:prstGeom>
          <a:noFill/>
        </p:spPr>
        <p:txBody>
          <a:bodyPr wrap="square" rtlCol="0">
            <a:spAutoFit/>
          </a:bodyPr>
          <a:lstStyle/>
          <a:p>
            <a:r>
              <a:rPr lang="en-US" altLang="zh-CN" sz="1400" dirty="0" smtClean="0">
                <a:solidFill>
                  <a:srgbClr val="C00000"/>
                </a:solidFill>
              </a:rPr>
              <a:t>7</a:t>
            </a:r>
            <a:endParaRPr lang="en-US" sz="1400" dirty="0">
              <a:solidFill>
                <a:srgbClr val="C00000"/>
              </a:solidFill>
            </a:endParaRPr>
          </a:p>
        </p:txBody>
      </p:sp>
      <p:sp>
        <p:nvSpPr>
          <p:cNvPr id="23" name="文本框 28"/>
          <p:cNvSpPr txBox="1"/>
          <p:nvPr/>
        </p:nvSpPr>
        <p:spPr>
          <a:xfrm>
            <a:off x="1298810" y="2262952"/>
            <a:ext cx="3351122" cy="461665"/>
          </a:xfrm>
          <a:prstGeom prst="rect">
            <a:avLst/>
          </a:prstGeom>
          <a:noFill/>
        </p:spPr>
        <p:txBody>
          <a:bodyPr wrap="square" rtlCol="0">
            <a:spAutoFit/>
          </a:bodyPr>
          <a:lstStyle/>
          <a:p>
            <a:pPr>
              <a:lnSpc>
                <a:spcPct val="150000"/>
              </a:lnSpc>
              <a:buClr>
                <a:srgbClr val="C00000"/>
              </a:buClr>
              <a:defRPr/>
            </a:pPr>
            <a:r>
              <a:rPr lang="zh-CN" altLang="en-US" sz="800" dirty="0">
                <a:latin typeface="Microsoft YaHei Light" charset="-122"/>
                <a:ea typeface="Microsoft YaHei Light" charset="-122"/>
                <a:cs typeface="Microsoft YaHei Light" charset="-122"/>
              </a:rPr>
              <a:t>要厉行勤俭节约，严格执行住房、车辆配备等有关工作和生活待遇的规定。</a:t>
            </a:r>
            <a:endParaRPr lang="en-US" altLang="zh-CN" sz="800" dirty="0">
              <a:latin typeface="Microsoft YaHei Light" charset="-122"/>
              <a:ea typeface="Microsoft YaHei Light" charset="-122"/>
              <a:cs typeface="Microsoft YaHei Light" charset="-122"/>
            </a:endParaRPr>
          </a:p>
        </p:txBody>
      </p:sp>
      <p:sp>
        <p:nvSpPr>
          <p:cNvPr id="25" name="TextBox 24"/>
          <p:cNvSpPr txBox="1"/>
          <p:nvPr/>
        </p:nvSpPr>
        <p:spPr>
          <a:xfrm>
            <a:off x="1135867" y="2150169"/>
            <a:ext cx="170562" cy="307777"/>
          </a:xfrm>
          <a:prstGeom prst="rect">
            <a:avLst/>
          </a:prstGeom>
          <a:noFill/>
        </p:spPr>
        <p:txBody>
          <a:bodyPr wrap="square" rtlCol="0">
            <a:spAutoFit/>
          </a:bodyPr>
          <a:lstStyle/>
          <a:p>
            <a:r>
              <a:rPr lang="en-US" altLang="zh-CN" sz="1400" dirty="0" smtClean="0">
                <a:solidFill>
                  <a:srgbClr val="C00000"/>
                </a:solidFill>
              </a:rPr>
              <a:t>8</a:t>
            </a:r>
            <a:endParaRPr lang="en-US" sz="1400" dirty="0">
              <a:solidFill>
                <a:srgbClr val="C00000"/>
              </a:solidFill>
            </a:endParaRPr>
          </a:p>
        </p:txBody>
      </p:sp>
      <p:cxnSp>
        <p:nvCxnSpPr>
          <p:cNvPr id="28" name="Straight Connector 27"/>
          <p:cNvCxnSpPr/>
          <p:nvPr/>
        </p:nvCxnSpPr>
        <p:spPr>
          <a:xfrm flipH="1">
            <a:off x="1251289" y="1524197"/>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1247035" y="1907634"/>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1247035" y="2304057"/>
            <a:ext cx="170561" cy="13849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18"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572972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1000"/>
                                        <p:tgtEl>
                                          <p:spTgt spid="17"/>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1000"/>
                                        <p:tgtEl>
                                          <p:spTgt spid="23"/>
                                        </p:tgtEl>
                                      </p:cBhvr>
                                    </p:animEffect>
                                  </p:childTnLst>
                                </p:cTn>
                              </p:par>
                            </p:childTnLst>
                          </p:cTn>
                        </p:par>
                        <p:par>
                          <p:cTn id="20" fill="hold">
                            <p:stCondLst>
                              <p:cond delay="4000"/>
                            </p:stCondLst>
                            <p:childTnLst>
                              <p:par>
                                <p:cTn id="21" presetID="2" presetClass="entr" presetSubtype="2"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1+#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0"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89710"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C0000"/>
                </a:solidFill>
                <a:latin typeface="微软雅黑" pitchFamily="34" charset="-122"/>
                <a:ea typeface="微软雅黑" pitchFamily="34" charset="-122"/>
              </a:rPr>
              <a:t>六项禁令</a:t>
            </a:r>
            <a:endParaRPr lang="zh-CN" altLang="en-US" sz="1800" b="1" dirty="0">
              <a:solidFill>
                <a:srgbClr val="CC0000"/>
              </a:solidFill>
              <a:latin typeface="微软雅黑" pitchFamily="34" charset="-122"/>
              <a:ea typeface="微软雅黑" pitchFamily="34" charset="-122"/>
            </a:endParaRPr>
          </a:p>
        </p:txBody>
      </p:sp>
      <p:sp>
        <p:nvSpPr>
          <p:cNvPr id="3" name="Rectangle 2"/>
          <p:cNvSpPr/>
          <p:nvPr/>
        </p:nvSpPr>
        <p:spPr>
          <a:xfrm>
            <a:off x="5590728" y="2428906"/>
            <a:ext cx="168722" cy="811181"/>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508490" y="351441"/>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Multiply 3"/>
          <p:cNvSpPr/>
          <p:nvPr/>
        </p:nvSpPr>
        <p:spPr>
          <a:xfrm>
            <a:off x="950768" y="1054677"/>
            <a:ext cx="353291" cy="337704"/>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15"/>
          <p:cNvSpPr/>
          <p:nvPr/>
        </p:nvSpPr>
        <p:spPr>
          <a:xfrm>
            <a:off x="1304059" y="1115028"/>
            <a:ext cx="1687409" cy="217001"/>
          </a:xfrm>
          <a:prstGeom prst="rect">
            <a:avLst/>
          </a:prstGeom>
        </p:spPr>
        <p:txBody>
          <a:bodyPr wrap="square" lIns="68598" tIns="34299" rIns="68598" bIns="34299">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严禁向上级部门赠送土特产。</a:t>
            </a:r>
            <a:endParaRPr kumimoji="0" lang="zh-CN" altLang="en-US" sz="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21" name="Multiply 20"/>
          <p:cNvSpPr/>
          <p:nvPr/>
        </p:nvSpPr>
        <p:spPr>
          <a:xfrm>
            <a:off x="950768" y="1449881"/>
            <a:ext cx="353291" cy="337704"/>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15"/>
          <p:cNvSpPr/>
          <p:nvPr/>
        </p:nvSpPr>
        <p:spPr>
          <a:xfrm>
            <a:off x="1304059" y="1449881"/>
            <a:ext cx="1687409" cy="364733"/>
          </a:xfrm>
          <a:prstGeom prst="rect">
            <a:avLst/>
          </a:prstGeom>
        </p:spPr>
        <p:txBody>
          <a:bodyPr wrap="square" lIns="68598" tIns="34299" rIns="68598" bIns="34299">
            <a:spAutoFit/>
          </a:bodyPr>
          <a:lstStyle/>
          <a:p>
            <a:pPr defTabSz="914400">
              <a:lnSpc>
                <a:spcPct val="120000"/>
              </a:lnSpc>
            </a:pPr>
            <a:r>
              <a:rPr lang="zh-CN" altLang="en-US" sz="800" kern="0" dirty="0">
                <a:solidFill>
                  <a:schemeClr val="tx1">
                    <a:lumMod val="65000"/>
                    <a:lumOff val="35000"/>
                  </a:schemeClr>
                </a:solidFill>
                <a:latin typeface="微软雅黑" pitchFamily="34" charset="-122"/>
                <a:ea typeface="微软雅黑" pitchFamily="34" charset="-122"/>
              </a:rPr>
              <a:t>严禁滥发钱物，进排场、比阔报，搞铺张浪费。</a:t>
            </a:r>
          </a:p>
        </p:txBody>
      </p:sp>
      <p:sp>
        <p:nvSpPr>
          <p:cNvPr id="26" name="Multiply 25"/>
          <p:cNvSpPr/>
          <p:nvPr/>
        </p:nvSpPr>
        <p:spPr>
          <a:xfrm>
            <a:off x="950768" y="1845086"/>
            <a:ext cx="353291" cy="337704"/>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矩形 15"/>
          <p:cNvSpPr/>
          <p:nvPr/>
        </p:nvSpPr>
        <p:spPr>
          <a:xfrm>
            <a:off x="1304058" y="1905437"/>
            <a:ext cx="1687409" cy="217001"/>
          </a:xfrm>
          <a:prstGeom prst="rect">
            <a:avLst/>
          </a:prstGeom>
        </p:spPr>
        <p:txBody>
          <a:bodyPr wrap="square" lIns="68598" tIns="34299" rIns="68598" bIns="34299">
            <a:spAutoFit/>
          </a:bodyPr>
          <a:lstStyle/>
          <a:p>
            <a:pPr defTabSz="914400">
              <a:lnSpc>
                <a:spcPct val="120000"/>
              </a:lnSpc>
            </a:pPr>
            <a:r>
              <a:rPr lang="zh-CN" altLang="en-US" sz="800" kern="0" dirty="0">
                <a:solidFill>
                  <a:schemeClr val="tx1">
                    <a:lumMod val="65000"/>
                    <a:lumOff val="35000"/>
                  </a:schemeClr>
                </a:solidFill>
                <a:latin typeface="微软雅黑" pitchFamily="34" charset="-122"/>
                <a:ea typeface="微软雅黑" pitchFamily="34" charset="-122"/>
              </a:rPr>
              <a:t>严禁组织和参与赌博</a:t>
            </a:r>
            <a:r>
              <a:rPr lang="zh-CN" altLang="en-US" sz="800" kern="0" dirty="0" smtClean="0">
                <a:solidFill>
                  <a:schemeClr val="tx1">
                    <a:lumMod val="65000"/>
                    <a:lumOff val="35000"/>
                  </a:schemeClr>
                </a:solidFill>
                <a:latin typeface="微软雅黑" pitchFamily="34" charset="-122"/>
                <a:ea typeface="微软雅黑" pitchFamily="34" charset="-122"/>
              </a:rPr>
              <a:t>活动。</a:t>
            </a:r>
            <a:endParaRPr lang="zh-CN" altLang="en-US" sz="800" kern="0" dirty="0">
              <a:solidFill>
                <a:schemeClr val="tx1">
                  <a:lumMod val="65000"/>
                  <a:lumOff val="35000"/>
                </a:schemeClr>
              </a:solidFill>
              <a:latin typeface="微软雅黑" pitchFamily="34" charset="-122"/>
              <a:ea typeface="微软雅黑" pitchFamily="34" charset="-122"/>
            </a:endParaRPr>
          </a:p>
        </p:txBody>
      </p:sp>
      <p:sp>
        <p:nvSpPr>
          <p:cNvPr id="31" name="Multiply 30"/>
          <p:cNvSpPr/>
          <p:nvPr/>
        </p:nvSpPr>
        <p:spPr>
          <a:xfrm>
            <a:off x="2869622" y="1054677"/>
            <a:ext cx="353291" cy="337704"/>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矩形 15"/>
          <p:cNvSpPr/>
          <p:nvPr/>
        </p:nvSpPr>
        <p:spPr>
          <a:xfrm>
            <a:off x="3222913" y="1052682"/>
            <a:ext cx="1687409" cy="364733"/>
          </a:xfrm>
          <a:prstGeom prst="rect">
            <a:avLst/>
          </a:prstGeom>
        </p:spPr>
        <p:txBody>
          <a:bodyPr wrap="square" lIns="68598" tIns="34299" rIns="68598" bIns="34299">
            <a:spAutoFit/>
          </a:bodyPr>
          <a:lstStyle/>
          <a:p>
            <a:pPr lvl="0" defTabSz="914400">
              <a:lnSpc>
                <a:spcPct val="120000"/>
              </a:lnSpc>
              <a:defRPr/>
            </a:pPr>
            <a:r>
              <a:rPr lang="zh-CN" altLang="en-US" sz="800" kern="0" dirty="0">
                <a:solidFill>
                  <a:schemeClr val="tx1">
                    <a:lumMod val="65000"/>
                    <a:lumOff val="35000"/>
                  </a:schemeClr>
                </a:solidFill>
                <a:latin typeface="微软雅黑" pitchFamily="34" charset="-122"/>
                <a:ea typeface="微软雅黑" pitchFamily="34" charset="-122"/>
              </a:rPr>
              <a:t>严禁用公款搞相互走访、送礼、宴请等拜年活动。</a:t>
            </a:r>
          </a:p>
        </p:txBody>
      </p:sp>
      <p:sp>
        <p:nvSpPr>
          <p:cNvPr id="33" name="Multiply 32"/>
          <p:cNvSpPr/>
          <p:nvPr/>
        </p:nvSpPr>
        <p:spPr>
          <a:xfrm>
            <a:off x="2869622" y="1449881"/>
            <a:ext cx="353291" cy="337704"/>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矩形 15"/>
          <p:cNvSpPr/>
          <p:nvPr/>
        </p:nvSpPr>
        <p:spPr>
          <a:xfrm>
            <a:off x="3222913" y="1449881"/>
            <a:ext cx="1687409" cy="364733"/>
          </a:xfrm>
          <a:prstGeom prst="rect">
            <a:avLst/>
          </a:prstGeom>
        </p:spPr>
        <p:txBody>
          <a:bodyPr wrap="square" lIns="68598" tIns="34299" rIns="68598" bIns="34299">
            <a:spAutoFit/>
          </a:bodyPr>
          <a:lstStyle/>
          <a:p>
            <a:pPr defTabSz="914400">
              <a:lnSpc>
                <a:spcPct val="120000"/>
              </a:lnSpc>
            </a:pPr>
            <a:r>
              <a:rPr lang="zh-CN" altLang="en-US" sz="800" kern="0" dirty="0">
                <a:solidFill>
                  <a:schemeClr val="tx1">
                    <a:lumMod val="65000"/>
                    <a:lumOff val="35000"/>
                  </a:schemeClr>
                </a:solidFill>
                <a:latin typeface="微软雅黑" pitchFamily="34" charset="-122"/>
                <a:ea typeface="微软雅黑" pitchFamily="34" charset="-122"/>
              </a:rPr>
              <a:t>严禁违反规定收送礼品、礼金、有价证券、支付凭证和商业</a:t>
            </a:r>
            <a:r>
              <a:rPr lang="zh-CN" altLang="en-US" sz="800" kern="0" dirty="0" smtClean="0">
                <a:solidFill>
                  <a:schemeClr val="tx1">
                    <a:lumMod val="65000"/>
                    <a:lumOff val="35000"/>
                  </a:schemeClr>
                </a:solidFill>
                <a:latin typeface="微软雅黑" pitchFamily="34" charset="-122"/>
                <a:ea typeface="微软雅黑" pitchFamily="34" charset="-122"/>
              </a:rPr>
              <a:t>预付卡。</a:t>
            </a:r>
            <a:endParaRPr lang="zh-CN" altLang="en-US" sz="800" kern="0" dirty="0">
              <a:solidFill>
                <a:schemeClr val="tx1">
                  <a:lumMod val="65000"/>
                  <a:lumOff val="35000"/>
                </a:schemeClr>
              </a:solidFill>
              <a:latin typeface="微软雅黑" pitchFamily="34" charset="-122"/>
              <a:ea typeface="微软雅黑" pitchFamily="34" charset="-122"/>
            </a:endParaRPr>
          </a:p>
        </p:txBody>
      </p:sp>
      <p:sp>
        <p:nvSpPr>
          <p:cNvPr id="35" name="Multiply 34"/>
          <p:cNvSpPr/>
          <p:nvPr/>
        </p:nvSpPr>
        <p:spPr>
          <a:xfrm>
            <a:off x="2869622" y="1845086"/>
            <a:ext cx="353291" cy="337704"/>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矩形 15"/>
          <p:cNvSpPr/>
          <p:nvPr/>
        </p:nvSpPr>
        <p:spPr>
          <a:xfrm>
            <a:off x="3222912" y="1905437"/>
            <a:ext cx="1687409" cy="217001"/>
          </a:xfrm>
          <a:prstGeom prst="rect">
            <a:avLst/>
          </a:prstGeom>
        </p:spPr>
        <p:txBody>
          <a:bodyPr wrap="square" lIns="68598" tIns="34299" rIns="68598" bIns="34299">
            <a:spAutoFit/>
          </a:bodyPr>
          <a:lstStyle/>
          <a:p>
            <a:pPr defTabSz="914400">
              <a:lnSpc>
                <a:spcPct val="120000"/>
              </a:lnSpc>
            </a:pPr>
            <a:r>
              <a:rPr lang="zh-CN" altLang="en-US" sz="800" kern="0" dirty="0">
                <a:solidFill>
                  <a:schemeClr val="tx1">
                    <a:lumMod val="65000"/>
                    <a:lumOff val="35000"/>
                  </a:schemeClr>
                </a:solidFill>
                <a:latin typeface="微软雅黑" pitchFamily="34" charset="-122"/>
                <a:ea typeface="微软雅黑" pitchFamily="34" charset="-122"/>
              </a:rPr>
              <a:t>严禁超标准接待。</a:t>
            </a:r>
          </a:p>
        </p:txBody>
      </p:sp>
      <p:pic>
        <p:nvPicPr>
          <p:cNvPr id="37"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153135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250"/>
                                        <p:tgtEl>
                                          <p:spTgt spid="18"/>
                                        </p:tgtEl>
                                      </p:cBhvr>
                                    </p:animEffect>
                                  </p:childTnLst>
                                </p:cTn>
                              </p:par>
                            </p:childTnLst>
                          </p:cTn>
                        </p:par>
                        <p:par>
                          <p:cTn id="8" fill="hold">
                            <p:stCondLst>
                              <p:cond delay="250"/>
                            </p:stCondLst>
                            <p:childTnLst>
                              <p:par>
                                <p:cTn id="9" presetID="14"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250"/>
                                        <p:tgtEl>
                                          <p:spTgt spid="24"/>
                                        </p:tgtEl>
                                      </p:cBhvr>
                                    </p:animEffect>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randombar(horizontal)">
                                      <p:cBhvr>
                                        <p:cTn id="15" dur="250"/>
                                        <p:tgtEl>
                                          <p:spTgt spid="27"/>
                                        </p:tgtEl>
                                      </p:cBhvr>
                                    </p:animEffect>
                                  </p:childTnLst>
                                </p:cTn>
                              </p:par>
                            </p:childTnLst>
                          </p:cTn>
                        </p:par>
                        <p:par>
                          <p:cTn id="16" fill="hold">
                            <p:stCondLst>
                              <p:cond delay="750"/>
                            </p:stCondLst>
                            <p:childTnLst>
                              <p:par>
                                <p:cTn id="17" presetID="14" presetClass="entr" presetSubtype="1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randombar(horizontal)">
                                      <p:cBhvr>
                                        <p:cTn id="19" dur="250"/>
                                        <p:tgtEl>
                                          <p:spTgt spid="32"/>
                                        </p:tgtEl>
                                      </p:cBhvr>
                                    </p:animEffect>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randombar(horizontal)">
                                      <p:cBhvr>
                                        <p:cTn id="23" dur="250"/>
                                        <p:tgtEl>
                                          <p:spTgt spid="34"/>
                                        </p:tgtEl>
                                      </p:cBhvr>
                                    </p:animEffect>
                                  </p:childTnLst>
                                </p:cTn>
                              </p:par>
                            </p:childTnLst>
                          </p:cTn>
                        </p:par>
                        <p:par>
                          <p:cTn id="24" fill="hold">
                            <p:stCondLst>
                              <p:cond delay="1250"/>
                            </p:stCondLst>
                            <p:childTnLst>
                              <p:par>
                                <p:cTn id="25" presetID="14" presetClass="entr" presetSubtype="1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randombar(horizontal)">
                                      <p:cBhvr>
                                        <p:cTn id="27" dur="250"/>
                                        <p:tgtEl>
                                          <p:spTgt spid="36"/>
                                        </p:tgtEl>
                                      </p:cBhvr>
                                    </p:animEffect>
                                  </p:childTnLst>
                                </p:cTn>
                              </p:par>
                            </p:childTnLst>
                          </p:cTn>
                        </p:par>
                        <p:par>
                          <p:cTn id="28" fill="hold">
                            <p:stCondLst>
                              <p:cond delay="1500"/>
                            </p:stCondLst>
                            <p:childTnLst>
                              <p:par>
                                <p:cTn id="29" presetID="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1+#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7" grpId="0"/>
      <p:bldP spid="32" grpId="0"/>
      <p:bldP spid="34"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89710"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C0000"/>
                </a:solidFill>
                <a:latin typeface="微软雅黑" pitchFamily="34" charset="-122"/>
                <a:ea typeface="微软雅黑" pitchFamily="34" charset="-122"/>
              </a:rPr>
              <a:t>群众对干部有七盼</a:t>
            </a:r>
            <a:endParaRPr lang="zh-CN" altLang="en-US" sz="1800" b="1" dirty="0">
              <a:solidFill>
                <a:srgbClr val="CC0000"/>
              </a:solidFill>
              <a:latin typeface="微软雅黑" pitchFamily="34" charset="-122"/>
              <a:ea typeface="微软雅黑" pitchFamily="34" charset="-122"/>
            </a:endParaRPr>
          </a:p>
        </p:txBody>
      </p:sp>
      <p:sp>
        <p:nvSpPr>
          <p:cNvPr id="3" name="Rectangle 2"/>
          <p:cNvSpPr/>
          <p:nvPr/>
        </p:nvSpPr>
        <p:spPr>
          <a:xfrm>
            <a:off x="5590728" y="2428906"/>
            <a:ext cx="168722" cy="811181"/>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508490" y="351441"/>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矩形 73"/>
          <p:cNvSpPr/>
          <p:nvPr/>
        </p:nvSpPr>
        <p:spPr>
          <a:xfrm>
            <a:off x="2621034" y="1117809"/>
            <a:ext cx="1903523" cy="1958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rPr>
              <a:t>一盼多讲真话，少说空话</a:t>
            </a:r>
          </a:p>
        </p:txBody>
      </p:sp>
      <p:sp>
        <p:nvSpPr>
          <p:cNvPr id="19" name="矩形 85"/>
          <p:cNvSpPr/>
          <p:nvPr/>
        </p:nvSpPr>
        <p:spPr>
          <a:xfrm>
            <a:off x="3166557" y="1313641"/>
            <a:ext cx="1903523" cy="195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rgbClr val="CC0000"/>
                </a:solidFill>
                <a:latin typeface="微软雅黑" panose="020B0503020204020204" pitchFamily="34" charset="-122"/>
                <a:ea typeface="微软雅黑" panose="020B0503020204020204" pitchFamily="34" charset="-122"/>
              </a:rPr>
              <a:t>二盼多挑担子，少撂挑子</a:t>
            </a:r>
          </a:p>
        </p:txBody>
      </p:sp>
      <p:sp>
        <p:nvSpPr>
          <p:cNvPr id="20" name="矩形 86"/>
          <p:cNvSpPr/>
          <p:nvPr/>
        </p:nvSpPr>
        <p:spPr>
          <a:xfrm>
            <a:off x="2621034" y="1509473"/>
            <a:ext cx="1903523" cy="1958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rPr>
              <a:t>三盼多干实事，少走过场</a:t>
            </a:r>
          </a:p>
        </p:txBody>
      </p:sp>
      <p:sp>
        <p:nvSpPr>
          <p:cNvPr id="22" name="矩形 87"/>
          <p:cNvSpPr/>
          <p:nvPr/>
        </p:nvSpPr>
        <p:spPr>
          <a:xfrm>
            <a:off x="3166556" y="1709746"/>
            <a:ext cx="1903523" cy="195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rgbClr val="CC0000"/>
                </a:solidFill>
                <a:latin typeface="微软雅黑" panose="020B0503020204020204" pitchFamily="34" charset="-122"/>
                <a:ea typeface="微软雅黑" panose="020B0503020204020204" pitchFamily="34" charset="-122"/>
              </a:rPr>
              <a:t>四盼多解难题，少踢皮球</a:t>
            </a:r>
          </a:p>
        </p:txBody>
      </p:sp>
      <p:sp>
        <p:nvSpPr>
          <p:cNvPr id="23" name="矩形 88"/>
          <p:cNvSpPr/>
          <p:nvPr/>
        </p:nvSpPr>
        <p:spPr>
          <a:xfrm>
            <a:off x="2621033" y="1901137"/>
            <a:ext cx="1903523" cy="1958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rPr>
              <a:t>五盼多接地气，少些官气</a:t>
            </a:r>
          </a:p>
        </p:txBody>
      </p:sp>
      <p:sp>
        <p:nvSpPr>
          <p:cNvPr id="25" name="矩形 89"/>
          <p:cNvSpPr/>
          <p:nvPr/>
        </p:nvSpPr>
        <p:spPr>
          <a:xfrm>
            <a:off x="3166555" y="2096969"/>
            <a:ext cx="1903523" cy="195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rgbClr val="CC0000"/>
                </a:solidFill>
                <a:latin typeface="微软雅黑" panose="020B0503020204020204" pitchFamily="34" charset="-122"/>
                <a:ea typeface="微软雅黑" panose="020B0503020204020204" pitchFamily="34" charset="-122"/>
              </a:rPr>
              <a:t>六盼多点公心，少谋私</a:t>
            </a:r>
            <a:r>
              <a:rPr lang="zh-CN" altLang="en-US" sz="800" dirty="0" smtClean="0">
                <a:solidFill>
                  <a:srgbClr val="CC0000"/>
                </a:solidFill>
                <a:latin typeface="微软雅黑" panose="020B0503020204020204" pitchFamily="34" charset="-122"/>
                <a:ea typeface="微软雅黑" panose="020B0503020204020204" pitchFamily="34" charset="-122"/>
              </a:rPr>
              <a:t>利</a:t>
            </a:r>
            <a:endParaRPr lang="zh-CN" altLang="en-US" sz="800" dirty="0">
              <a:solidFill>
                <a:srgbClr val="CC0000"/>
              </a:solidFill>
              <a:latin typeface="微软雅黑" panose="020B0503020204020204" pitchFamily="34" charset="-122"/>
              <a:ea typeface="微软雅黑" panose="020B0503020204020204" pitchFamily="34" charset="-122"/>
            </a:endParaRPr>
          </a:p>
        </p:txBody>
      </p:sp>
      <p:sp>
        <p:nvSpPr>
          <p:cNvPr id="28" name="矩形 90"/>
          <p:cNvSpPr/>
          <p:nvPr/>
        </p:nvSpPr>
        <p:spPr>
          <a:xfrm>
            <a:off x="2621033" y="2288360"/>
            <a:ext cx="1903523" cy="1958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53" tIns="25727" rIns="51453" bIns="25727" rtlCol="0" anchor="ctr"/>
          <a:lstStyle/>
          <a:p>
            <a:pPr algn="ctr"/>
            <a:r>
              <a:rPr lang="zh-CN" altLang="en-US" sz="800" dirty="0">
                <a:solidFill>
                  <a:schemeClr val="bg1"/>
                </a:solidFill>
                <a:latin typeface="微软雅黑" panose="020B0503020204020204" pitchFamily="34" charset="-122"/>
                <a:ea typeface="微软雅黑" panose="020B0503020204020204" pitchFamily="34" charset="-122"/>
              </a:rPr>
              <a:t>七盼多些关怀，少点冷漠</a:t>
            </a:r>
          </a:p>
        </p:txBody>
      </p:sp>
      <p:pic>
        <p:nvPicPr>
          <p:cNvPr id="29"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pic>
        <p:nvPicPr>
          <p:cNvPr id="30" name="Picture 2" descr="d:\users\pc\appdata\roaming\360se6\User Data\temp\U11556P1T1D31026809F21DT20141022095239.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85702" y="1117809"/>
            <a:ext cx="2222725" cy="13663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590317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outVertical)">
                                      <p:cBhvr>
                                        <p:cTn id="11" dur="500"/>
                                        <p:tgtEl>
                                          <p:spTgt spid="19"/>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outVertical)">
                                      <p:cBhvr>
                                        <p:cTn id="15" dur="500"/>
                                        <p:tgtEl>
                                          <p:spTgt spid="20"/>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outVertical)">
                                      <p:cBhvr>
                                        <p:cTn id="19" dur="500"/>
                                        <p:tgtEl>
                                          <p:spTgt spid="22"/>
                                        </p:tgtEl>
                                      </p:cBhvr>
                                    </p:animEffect>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2500"/>
                            </p:stCondLst>
                            <p:childTnLst>
                              <p:par>
                                <p:cTn id="25" presetID="16" presetClass="entr" presetSubtype="37"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barn(outVertical)">
                                      <p:cBhvr>
                                        <p:cTn id="27" dur="500"/>
                                        <p:tgtEl>
                                          <p:spTgt spid="25"/>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arn(outVertical)">
                                      <p:cBhvr>
                                        <p:cTn id="31" dur="500"/>
                                        <p:tgtEl>
                                          <p:spTgt spid="28"/>
                                        </p:tgtEl>
                                      </p:cBhvr>
                                    </p:animEffect>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1+#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0" grpId="0" animBg="1"/>
      <p:bldP spid="22" grpId="0" animBg="1"/>
      <p:bldP spid="23" grpId="0" animBg="1"/>
      <p:bldP spid="25"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3000"/>
            <a:extLst>
              <a:ext uri="{28A0092B-C50C-407E-A947-70E740481C1C}">
                <a14:useLocalDpi xmlns="" xmlns:a14="http://schemas.microsoft.com/office/drawing/2010/main" val="0"/>
              </a:ext>
            </a:extLst>
          </a:blip>
          <a:stretch>
            <a:fillRect/>
          </a:stretch>
        </p:blipFill>
        <p:spPr>
          <a:xfrm>
            <a:off x="0" y="0"/>
            <a:ext cx="5759450" cy="3240088"/>
          </a:xfrm>
          <a:prstGeom prst="rect">
            <a:avLst/>
          </a:prstGeom>
        </p:spPr>
      </p:pic>
      <p:sp>
        <p:nvSpPr>
          <p:cNvPr id="2" name="TextBox 1"/>
          <p:cNvSpPr txBox="1"/>
          <p:nvPr/>
        </p:nvSpPr>
        <p:spPr bwMode="auto">
          <a:xfrm>
            <a:off x="947421" y="1292330"/>
            <a:ext cx="4493538" cy="461665"/>
          </a:xfrm>
          <a:prstGeom prst="rect">
            <a:avLst/>
          </a:prstGeom>
          <a:noFill/>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目前干部作风方面存在突出问题</a:t>
            </a:r>
          </a:p>
        </p:txBody>
      </p:sp>
      <p:sp>
        <p:nvSpPr>
          <p:cNvPr id="3" name="TextBox 2"/>
          <p:cNvSpPr txBox="1"/>
          <p:nvPr/>
        </p:nvSpPr>
        <p:spPr>
          <a:xfrm>
            <a:off x="621487" y="1261552"/>
            <a:ext cx="347133" cy="523220"/>
          </a:xfrm>
          <a:prstGeom prst="rect">
            <a:avLst/>
          </a:prstGeom>
          <a:noFill/>
        </p:spPr>
        <p:txBody>
          <a:bodyPr wrap="square" rtlCol="0">
            <a:spAutoFit/>
          </a:bodyPr>
          <a:lstStyle/>
          <a:p>
            <a:r>
              <a:rPr lang="en-US" altLang="zh-CN" sz="2800" dirty="0" smtClean="0">
                <a:solidFill>
                  <a:srgbClr val="C00000"/>
                </a:solidFill>
                <a:latin typeface="Microsoft YaHei Light" charset="-122"/>
                <a:ea typeface="Microsoft YaHei Light" charset="-122"/>
                <a:cs typeface="Microsoft YaHei Light" charset="-122"/>
              </a:rPr>
              <a:t>3</a:t>
            </a:r>
            <a:endParaRPr lang="en-US" sz="2800" dirty="0">
              <a:solidFill>
                <a:srgbClr val="C00000"/>
              </a:solidFill>
              <a:latin typeface="Microsoft YaHei Light" charset="-122"/>
              <a:ea typeface="Microsoft YaHei Light" charset="-122"/>
              <a:cs typeface="Microsoft YaHei Light" charset="-122"/>
            </a:endParaRPr>
          </a:p>
        </p:txBody>
      </p:sp>
      <p:cxnSp>
        <p:nvCxnSpPr>
          <p:cNvPr id="6" name="Straight Connector 5"/>
          <p:cNvCxnSpPr/>
          <p:nvPr/>
        </p:nvCxnSpPr>
        <p:spPr>
          <a:xfrm>
            <a:off x="555586" y="1261552"/>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440959" y="0"/>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73639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4548" y="145318"/>
            <a:ext cx="473116" cy="1815882"/>
          </a:xfrm>
          <a:prstGeom prst="rect">
            <a:avLst/>
          </a:prstGeom>
          <a:noFill/>
        </p:spPr>
        <p:txBody>
          <a:bodyPr wrap="square" rtlCol="0">
            <a:spAutoFit/>
          </a:bodyPr>
          <a:lstStyle/>
          <a:p>
            <a:r>
              <a:rPr lang="zh-CN" altLang="en-US" sz="2800" b="1" dirty="0" smtClean="0">
                <a:solidFill>
                  <a:srgbClr val="C00000"/>
                </a:solidFill>
                <a:latin typeface="Microsoft YaHei" charset="-122"/>
                <a:ea typeface="Microsoft YaHei" charset="-122"/>
                <a:cs typeface="Microsoft YaHei" charset="-122"/>
              </a:rPr>
              <a:t>作风建设</a:t>
            </a:r>
            <a:endParaRPr lang="en-US" sz="2800" b="1" dirty="0">
              <a:solidFill>
                <a:srgbClr val="C00000"/>
              </a:solidFill>
              <a:latin typeface="Microsoft YaHei" charset="-122"/>
              <a:ea typeface="Microsoft YaHei" charset="-122"/>
              <a:cs typeface="Microsoft YaHei" charset="-122"/>
            </a:endParaRPr>
          </a:p>
        </p:txBody>
      </p:sp>
      <p:sp>
        <p:nvSpPr>
          <p:cNvPr id="3" name="Rectangle 2"/>
          <p:cNvSpPr/>
          <p:nvPr/>
        </p:nvSpPr>
        <p:spPr>
          <a:xfrm>
            <a:off x="748703" y="0"/>
            <a:ext cx="5010747" cy="3240088"/>
          </a:xfrm>
          <a:prstGeom prst="rect">
            <a:avLst/>
          </a:prstGeom>
          <a:solidFill>
            <a:srgbClr val="BA050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4" descr="C:\Users\Thinkpad\Desktop\5.jpg"/>
          <p:cNvPicPr>
            <a:picLocks noChangeAspect="1" noChangeArrowheads="1"/>
          </p:cNvPicPr>
          <p:nvPr/>
        </p:nvPicPr>
        <p:blipFill>
          <a:blip r:embed="rId3">
            <a:alphaModFix amt="27000"/>
            <a:extLst>
              <a:ext uri="{28A0092B-C50C-407E-A947-70E740481C1C}">
                <a14:useLocalDpi xmlns="" xmlns:a14="http://schemas.microsoft.com/office/drawing/2010/main" val="0"/>
              </a:ext>
            </a:extLst>
          </a:blip>
          <a:srcRect/>
          <a:stretch>
            <a:fillRect/>
          </a:stretch>
        </p:blipFill>
        <p:spPr bwMode="auto">
          <a:xfrm>
            <a:off x="748703" y="0"/>
            <a:ext cx="5010747" cy="28243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821300" y="1779705"/>
            <a:ext cx="801889" cy="1583164"/>
          </a:xfrm>
          <a:prstGeom prst="rect">
            <a:avLst/>
          </a:prstGeom>
        </p:spPr>
      </p:pic>
      <p:sp>
        <p:nvSpPr>
          <p:cNvPr id="4" name="文本框 6"/>
          <p:cNvSpPr txBox="1"/>
          <p:nvPr/>
        </p:nvSpPr>
        <p:spPr>
          <a:xfrm>
            <a:off x="1523103" y="1158379"/>
            <a:ext cx="3190801" cy="923330"/>
          </a:xfrm>
          <a:prstGeom prst="rect">
            <a:avLst/>
          </a:prstGeom>
          <a:noFill/>
        </p:spPr>
        <p:txBody>
          <a:bodyPr wrap="square" rtlCol="0">
            <a:spAutoFit/>
          </a:bodyPr>
          <a:lstStyle/>
          <a:p>
            <a:pPr algn="ctr">
              <a:lnSpc>
                <a:spcPct val="150000"/>
              </a:lnSpc>
            </a:pPr>
            <a:r>
              <a:rPr lang="zh-CN" altLang="en-US" sz="1800" b="1" spc="-150" dirty="0">
                <a:solidFill>
                  <a:schemeClr val="bg1"/>
                </a:solidFill>
                <a:latin typeface="Microsoft YaHei" charset="-122"/>
                <a:ea typeface="Microsoft YaHei" charset="-122"/>
                <a:cs typeface="Microsoft YaHei" charset="-122"/>
              </a:rPr>
              <a:t>严以修身，严以用权，严以律己</a:t>
            </a:r>
          </a:p>
          <a:p>
            <a:pPr algn="ctr">
              <a:lnSpc>
                <a:spcPct val="150000"/>
              </a:lnSpc>
            </a:pPr>
            <a:r>
              <a:rPr lang="zh-CN" altLang="en-US" sz="1800" b="1" spc="-150" dirty="0">
                <a:solidFill>
                  <a:schemeClr val="bg1"/>
                </a:solidFill>
                <a:latin typeface="Microsoft YaHei" charset="-122"/>
                <a:ea typeface="Microsoft YaHei" charset="-122"/>
                <a:cs typeface="Microsoft YaHei" charset="-122"/>
              </a:rPr>
              <a:t>谋事要实，创业要实，做人要实</a:t>
            </a:r>
          </a:p>
        </p:txBody>
      </p:sp>
    </p:spTree>
    <p:extLst>
      <p:ext uri="{BB962C8B-B14F-4D97-AF65-F5344CB8AC3E}">
        <p14:creationId xmlns="" xmlns:p14="http://schemas.microsoft.com/office/powerpoint/2010/main" val="48662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1250"/>
                            </p:stCondLst>
                            <p:childTnLst>
                              <p:par>
                                <p:cTn id="9" presetID="24" presetClass="emph" presetSubtype="0" fill="hold" grpId="1" nodeType="afterEffect">
                                  <p:stCondLst>
                                    <p:cond delay="0"/>
                                  </p:stCondLst>
                                  <p:iterate type="wd">
                                    <p:tmPct val="0"/>
                                  </p:iterate>
                                  <p:childTnLst>
                                    <p:animClr clrSpc="hsl" dir="cw">
                                      <p:cBhvr override="childStyle">
                                        <p:cTn id="10" dur="500" fill="hold"/>
                                        <p:tgtEl>
                                          <p:spTgt spid="4"/>
                                        </p:tgtEl>
                                        <p:attrNameLst>
                                          <p:attrName>style.color</p:attrName>
                                        </p:attrNameLst>
                                      </p:cBhvr>
                                      <p:by>
                                        <p:hsl h="0" s="-12549" l="-25098"/>
                                      </p:by>
                                    </p:animClr>
                                    <p:animClr clrSpc="hsl" dir="cw">
                                      <p:cBhvr>
                                        <p:cTn id="11" dur="500" fill="hold"/>
                                        <p:tgtEl>
                                          <p:spTgt spid="4"/>
                                        </p:tgtEl>
                                        <p:attrNameLst>
                                          <p:attrName>fillcolor</p:attrName>
                                        </p:attrNameLst>
                                      </p:cBhvr>
                                      <p:by>
                                        <p:hsl h="0" s="-12549" l="-25098"/>
                                      </p:by>
                                    </p:animClr>
                                    <p:animClr clrSpc="hsl" dir="cw">
                                      <p:cBhvr>
                                        <p:cTn id="12" dur="500" fill="hold"/>
                                        <p:tgtEl>
                                          <p:spTgt spid="4"/>
                                        </p:tgtEl>
                                        <p:attrNameLst>
                                          <p:attrName>stroke.color</p:attrName>
                                        </p:attrNameLst>
                                      </p:cBhvr>
                                      <p:by>
                                        <p:hsl h="0" s="-12549" l="-25098"/>
                                      </p:by>
                                    </p:animClr>
                                    <p:set>
                                      <p:cBhvr>
                                        <p:cTn id="13" dur="500" fill="hold"/>
                                        <p:tgtEl>
                                          <p:spTgt spid="4"/>
                                        </p:tgtEl>
                                        <p:attrNameLst>
                                          <p:attrName>fill.type</p:attrName>
                                        </p:attrNameLst>
                                      </p:cBhvr>
                                      <p:to>
                                        <p:strVal val="solid"/>
                                      </p:to>
                                    </p:set>
                                  </p:childTnLst>
                                </p:cTn>
                              </p:par>
                              <p:par>
                                <p:cTn id="14" presetID="42"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67678" y="428813"/>
            <a:ext cx="3658733"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pPr algn="r"/>
            <a:r>
              <a:rPr lang="zh-CN" altLang="en-US" sz="1800" b="1" dirty="0">
                <a:solidFill>
                  <a:srgbClr val="CC0000"/>
                </a:solidFill>
                <a:latin typeface="微软雅黑" pitchFamily="34" charset="-122"/>
                <a:ea typeface="微软雅黑" pitchFamily="34" charset="-122"/>
              </a:rPr>
              <a:t>目前干部作风方面存在的突出问题</a:t>
            </a:r>
          </a:p>
        </p:txBody>
      </p:sp>
      <p:sp>
        <p:nvSpPr>
          <p:cNvPr id="12" name="Rectangle 11"/>
          <p:cNvSpPr/>
          <p:nvPr/>
        </p:nvSpPr>
        <p:spPr>
          <a:xfrm>
            <a:off x="5440959" y="0"/>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p:cNvCxnSpPr/>
          <p:nvPr/>
        </p:nvCxnSpPr>
        <p:spPr>
          <a:xfrm>
            <a:off x="316523" y="351441"/>
            <a:ext cx="879231" cy="0"/>
          </a:xfrm>
          <a:prstGeom prst="line">
            <a:avLst/>
          </a:prstGeom>
          <a:ln w="63500">
            <a:solidFill>
              <a:srgbClr val="FFC000"/>
            </a:solidFill>
          </a:ln>
        </p:spPr>
        <p:style>
          <a:lnRef idx="1">
            <a:schemeClr val="accent1"/>
          </a:lnRef>
          <a:fillRef idx="0">
            <a:schemeClr val="accent1"/>
          </a:fillRef>
          <a:effectRef idx="0">
            <a:schemeClr val="accent1"/>
          </a:effectRef>
          <a:fontRef idx="minor">
            <a:schemeClr val="tx1"/>
          </a:fontRef>
        </p:style>
      </p:cxnSp>
      <p:sp>
        <p:nvSpPr>
          <p:cNvPr id="15" name="矩形 19"/>
          <p:cNvSpPr/>
          <p:nvPr/>
        </p:nvSpPr>
        <p:spPr>
          <a:xfrm>
            <a:off x="983958" y="934919"/>
            <a:ext cx="3827193" cy="660199"/>
          </a:xfrm>
          <a:prstGeom prst="rect">
            <a:avLst/>
          </a:prstGeom>
        </p:spPr>
        <p:txBody>
          <a:bodyPr wrap="square" lIns="68598" tIns="34299" rIns="68598" bIns="34299">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800" b="0" i="0" u="none" strike="noStrike" kern="0" cap="none" spc="0" normalizeH="0" baseline="0" noProof="0" dirty="0" smtClean="0">
                <a:ln>
                  <a:noFill/>
                </a:ln>
                <a:solidFill>
                  <a:schemeClr val="bg1">
                    <a:lumMod val="65000"/>
                  </a:schemeClr>
                </a:solidFill>
                <a:effectLst/>
                <a:uLnTx/>
                <a:uFillTx/>
                <a:latin typeface="微软雅黑" pitchFamily="34" charset="-122"/>
                <a:ea typeface="微软雅黑" pitchFamily="34" charset="-122"/>
              </a:rPr>
              <a:t>2014</a:t>
            </a:r>
            <a:r>
              <a:rPr kumimoji="0" lang="zh-CN" altLang="en-US" sz="800" b="0" i="0" u="none" strike="noStrike" kern="0" cap="none" spc="0" normalizeH="0" baseline="0" noProof="0" dirty="0" smtClean="0">
                <a:ln>
                  <a:noFill/>
                </a:ln>
                <a:solidFill>
                  <a:schemeClr val="bg1">
                    <a:lumMod val="65000"/>
                  </a:schemeClr>
                </a:solidFill>
                <a:effectLst/>
                <a:uLnTx/>
                <a:uFillTx/>
                <a:latin typeface="微软雅黑" pitchFamily="34" charset="-122"/>
                <a:ea typeface="微软雅黑" pitchFamily="34" charset="-122"/>
              </a:rPr>
              <a:t>年</a:t>
            </a:r>
            <a:r>
              <a:rPr kumimoji="0" lang="en-US" altLang="zh-CN" sz="800" b="0" i="0" u="none" strike="noStrike" kern="0" cap="none" spc="0" normalizeH="0" baseline="0" noProof="0" dirty="0" smtClean="0">
                <a:ln>
                  <a:noFill/>
                </a:ln>
                <a:solidFill>
                  <a:schemeClr val="bg1">
                    <a:lumMod val="65000"/>
                  </a:schemeClr>
                </a:solidFill>
                <a:effectLst/>
                <a:uLnTx/>
                <a:uFillTx/>
                <a:latin typeface="微软雅黑" pitchFamily="34" charset="-122"/>
                <a:ea typeface="微软雅黑" pitchFamily="34" charset="-122"/>
              </a:rPr>
              <a:t>3</a:t>
            </a:r>
            <a:r>
              <a:rPr kumimoji="0" lang="zh-CN" altLang="en-US" sz="800" b="0" i="0" u="none" strike="noStrike" kern="0" cap="none" spc="0" normalizeH="0" baseline="0" noProof="0" dirty="0" smtClean="0">
                <a:ln>
                  <a:noFill/>
                </a:ln>
                <a:solidFill>
                  <a:schemeClr val="bg1">
                    <a:lumMod val="65000"/>
                  </a:schemeClr>
                </a:solidFill>
                <a:effectLst/>
                <a:uLnTx/>
                <a:uFillTx/>
                <a:latin typeface="微软雅黑" pitchFamily="34" charset="-122"/>
                <a:ea typeface="微软雅黑" pitchFamily="34" charset="-122"/>
              </a:rPr>
              <a:t>月</a:t>
            </a:r>
            <a:r>
              <a:rPr kumimoji="0" lang="en-US" altLang="zh-CN" sz="800" b="0" i="0" u="none" strike="noStrike" kern="0" cap="none" spc="0" normalizeH="0" baseline="0" noProof="0" dirty="0" smtClean="0">
                <a:ln>
                  <a:noFill/>
                </a:ln>
                <a:solidFill>
                  <a:schemeClr val="bg1">
                    <a:lumMod val="65000"/>
                  </a:schemeClr>
                </a:solidFill>
                <a:effectLst/>
                <a:uLnTx/>
                <a:uFillTx/>
                <a:latin typeface="微软雅黑" pitchFamily="34" charset="-122"/>
                <a:ea typeface="微软雅黑" pitchFamily="34" charset="-122"/>
              </a:rPr>
              <a:t>9</a:t>
            </a:r>
            <a:r>
              <a:rPr kumimoji="0" lang="zh-CN" altLang="en-US" sz="800" b="0" i="0" u="none" strike="noStrike" kern="0" cap="none" spc="0" normalizeH="0" baseline="0" noProof="0" dirty="0" smtClean="0">
                <a:ln>
                  <a:noFill/>
                </a:ln>
                <a:solidFill>
                  <a:schemeClr val="bg1">
                    <a:lumMod val="65000"/>
                  </a:schemeClr>
                </a:solidFill>
                <a:effectLst/>
                <a:uLnTx/>
                <a:uFillTx/>
                <a:latin typeface="微软雅黑" pitchFamily="34" charset="-122"/>
                <a:ea typeface="微软雅黑" pitchFamily="34" charset="-122"/>
              </a:rPr>
              <a:t>日下午，中共中央总书记、国家主席、中央军委主席习近平在十二届全国人大二次会议安徽代表团参加审议。在参加审议过程中，习近平总书记就深入推进作风建设，对各级领导干部提出“严以修身、严以用权、严以律已，谋事要实、创业要实、做人要实”的要求</a:t>
            </a:r>
            <a:r>
              <a:rPr lang="zh-CN" altLang="en-US" sz="800" kern="0" dirty="0">
                <a:solidFill>
                  <a:schemeClr val="bg1">
                    <a:lumMod val="65000"/>
                  </a:schemeClr>
                </a:solidFill>
                <a:latin typeface="微软雅黑" pitchFamily="34" charset="-122"/>
                <a:ea typeface="微软雅黑" pitchFamily="34" charset="-122"/>
              </a:rPr>
              <a:t>。</a:t>
            </a:r>
            <a:endParaRPr kumimoji="0" lang="zh-CN" altLang="en-US" sz="800" b="0" i="0" u="none" strike="noStrike" kern="0" cap="none" spc="0" normalizeH="0" baseline="0" noProof="0" dirty="0">
              <a:ln>
                <a:noFill/>
              </a:ln>
              <a:solidFill>
                <a:schemeClr val="bg1">
                  <a:lumMod val="65000"/>
                </a:schemeClr>
              </a:solidFill>
              <a:effectLst/>
              <a:uLnTx/>
              <a:uFillTx/>
              <a:latin typeface="微软雅黑" pitchFamily="34" charset="-122"/>
              <a:ea typeface="微软雅黑" pitchFamily="34" charset="-122"/>
            </a:endParaRPr>
          </a:p>
        </p:txBody>
      </p:sp>
      <p:sp>
        <p:nvSpPr>
          <p:cNvPr id="6" name="Rectangle 5"/>
          <p:cNvSpPr/>
          <p:nvPr/>
        </p:nvSpPr>
        <p:spPr>
          <a:xfrm>
            <a:off x="1044136" y="1661045"/>
            <a:ext cx="3668542" cy="2266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Clr>
                <a:srgbClr val="FF0000"/>
              </a:buClr>
              <a:buSzPct val="70000"/>
            </a:pPr>
            <a:r>
              <a:rPr lang="zh-CN" altLang="en-US" dirty="0">
                <a:solidFill>
                  <a:srgbClr val="C00000"/>
                </a:solidFill>
                <a:latin typeface="微软雅黑" panose="020B0503020204020204" pitchFamily="34" charset="-122"/>
                <a:ea typeface="微软雅黑" panose="020B0503020204020204" pitchFamily="34" charset="-122"/>
              </a:rPr>
              <a:t>思想作风方面</a:t>
            </a:r>
            <a:endParaRPr lang="zh-CN" altLang="en-US" dirty="0">
              <a:solidFill>
                <a:srgbClr val="C00000"/>
              </a:solidFill>
            </a:endParaRPr>
          </a:p>
        </p:txBody>
      </p:sp>
      <p:sp>
        <p:nvSpPr>
          <p:cNvPr id="35" name="Rectangle 34"/>
          <p:cNvSpPr/>
          <p:nvPr/>
        </p:nvSpPr>
        <p:spPr>
          <a:xfrm>
            <a:off x="1044136" y="1926042"/>
            <a:ext cx="3668542" cy="2266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Clr>
                <a:srgbClr val="FF0000"/>
              </a:buClr>
              <a:buSzPct val="70000"/>
            </a:pPr>
            <a:r>
              <a:rPr lang="zh-CN" altLang="en-US" dirty="0">
                <a:solidFill>
                  <a:srgbClr val="CC0000"/>
                </a:solidFill>
                <a:latin typeface="微软雅黑" panose="020B0503020204020204" pitchFamily="34" charset="-122"/>
                <a:ea typeface="微软雅黑" panose="020B0503020204020204" pitchFamily="34" charset="-122"/>
              </a:rPr>
              <a:t>工作作风方面</a:t>
            </a:r>
          </a:p>
        </p:txBody>
      </p:sp>
      <p:sp>
        <p:nvSpPr>
          <p:cNvPr id="36" name="Rectangle 35"/>
          <p:cNvSpPr/>
          <p:nvPr/>
        </p:nvSpPr>
        <p:spPr>
          <a:xfrm>
            <a:off x="1044136" y="2191039"/>
            <a:ext cx="3668542" cy="2266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Clr>
                <a:srgbClr val="FF0000"/>
              </a:buClr>
              <a:buSzPct val="70000"/>
            </a:pPr>
            <a:r>
              <a:rPr lang="zh-CN" altLang="en-US" dirty="0">
                <a:solidFill>
                  <a:srgbClr val="C00000"/>
                </a:solidFill>
                <a:latin typeface="微软雅黑" panose="020B0503020204020204" pitchFamily="34" charset="-122"/>
                <a:ea typeface="微软雅黑" panose="020B0503020204020204" pitchFamily="34" charset="-122"/>
              </a:rPr>
              <a:t>生活作风方面</a:t>
            </a:r>
          </a:p>
        </p:txBody>
      </p:sp>
      <p:sp>
        <p:nvSpPr>
          <p:cNvPr id="37" name="Rectangle 36"/>
          <p:cNvSpPr/>
          <p:nvPr/>
        </p:nvSpPr>
        <p:spPr>
          <a:xfrm>
            <a:off x="1044136" y="2450566"/>
            <a:ext cx="3668542" cy="2266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buClr>
                <a:srgbClr val="FF0000"/>
              </a:buClr>
              <a:buSzPct val="70000"/>
            </a:pPr>
            <a:r>
              <a:rPr lang="zh-CN" altLang="en-US" dirty="0">
                <a:solidFill>
                  <a:srgbClr val="CC0000"/>
                </a:solidFill>
                <a:latin typeface="微软雅黑" panose="020B0503020204020204" pitchFamily="34" charset="-122"/>
                <a:ea typeface="微软雅黑" panose="020B0503020204020204" pitchFamily="34" charset="-122"/>
              </a:rPr>
              <a:t>领导作风方面</a:t>
            </a:r>
          </a:p>
        </p:txBody>
      </p:sp>
      <p:pic>
        <p:nvPicPr>
          <p:cNvPr id="38"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90212" y="2563890"/>
            <a:ext cx="506744" cy="506743"/>
          </a:xfrm>
          <a:prstGeom prst="rect">
            <a:avLst/>
          </a:prstGeom>
        </p:spPr>
      </p:pic>
    </p:spTree>
    <p:extLst>
      <p:ext uri="{BB962C8B-B14F-4D97-AF65-F5344CB8AC3E}">
        <p14:creationId xmlns="" xmlns:p14="http://schemas.microsoft.com/office/powerpoint/2010/main" val="85782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1+#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3000"/>
            <a:extLst>
              <a:ext uri="{28A0092B-C50C-407E-A947-70E740481C1C}">
                <a14:useLocalDpi xmlns="" xmlns:a14="http://schemas.microsoft.com/office/drawing/2010/main" val="0"/>
              </a:ext>
            </a:extLst>
          </a:blip>
          <a:stretch>
            <a:fillRect/>
          </a:stretch>
        </p:blipFill>
        <p:spPr>
          <a:xfrm>
            <a:off x="0" y="0"/>
            <a:ext cx="5759450" cy="3240088"/>
          </a:xfrm>
          <a:prstGeom prst="rect">
            <a:avLst/>
          </a:prstGeom>
        </p:spPr>
      </p:pic>
      <p:sp>
        <p:nvSpPr>
          <p:cNvPr id="2" name="TextBox 1"/>
          <p:cNvSpPr txBox="1"/>
          <p:nvPr/>
        </p:nvSpPr>
        <p:spPr bwMode="auto">
          <a:xfrm>
            <a:off x="1109200" y="1292330"/>
            <a:ext cx="4185761" cy="461665"/>
          </a:xfrm>
          <a:prstGeom prst="rect">
            <a:avLst/>
          </a:prstGeom>
          <a:noFill/>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关于作风建设的一些理性思考</a:t>
            </a:r>
          </a:p>
        </p:txBody>
      </p:sp>
      <p:sp>
        <p:nvSpPr>
          <p:cNvPr id="3" name="TextBox 2"/>
          <p:cNvSpPr txBox="1"/>
          <p:nvPr/>
        </p:nvSpPr>
        <p:spPr>
          <a:xfrm>
            <a:off x="783266" y="1261552"/>
            <a:ext cx="347133" cy="523220"/>
          </a:xfrm>
          <a:prstGeom prst="rect">
            <a:avLst/>
          </a:prstGeom>
          <a:noFill/>
        </p:spPr>
        <p:txBody>
          <a:bodyPr wrap="square" rtlCol="0">
            <a:spAutoFit/>
          </a:bodyPr>
          <a:lstStyle/>
          <a:p>
            <a:r>
              <a:rPr lang="en-US" altLang="zh-CN" sz="2800" dirty="0" smtClean="0">
                <a:solidFill>
                  <a:srgbClr val="C00000"/>
                </a:solidFill>
                <a:latin typeface="Microsoft YaHei Light" charset="-122"/>
                <a:ea typeface="Microsoft YaHei Light" charset="-122"/>
                <a:cs typeface="Microsoft YaHei Light" charset="-122"/>
              </a:rPr>
              <a:t>4</a:t>
            </a:r>
            <a:endParaRPr lang="en-US" sz="2800" dirty="0">
              <a:solidFill>
                <a:srgbClr val="C00000"/>
              </a:solidFill>
              <a:latin typeface="Microsoft YaHei Light" charset="-122"/>
              <a:ea typeface="Microsoft YaHei Light" charset="-122"/>
              <a:cs typeface="Microsoft YaHei Light" charset="-122"/>
            </a:endParaRPr>
          </a:p>
        </p:txBody>
      </p:sp>
      <p:cxnSp>
        <p:nvCxnSpPr>
          <p:cNvPr id="6" name="Straight Connector 5"/>
          <p:cNvCxnSpPr/>
          <p:nvPr/>
        </p:nvCxnSpPr>
        <p:spPr>
          <a:xfrm>
            <a:off x="717365" y="1261552"/>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440959" y="0"/>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32903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23949" y="428813"/>
            <a:ext cx="3658733"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a:solidFill>
                  <a:srgbClr val="CC0000"/>
                </a:solidFill>
                <a:latin typeface="微软雅黑" pitchFamily="34" charset="-122"/>
                <a:ea typeface="微软雅黑" pitchFamily="34" charset="-122"/>
              </a:rPr>
              <a:t>关于作风建设的一些理性思考</a:t>
            </a:r>
          </a:p>
        </p:txBody>
      </p:sp>
      <p:cxnSp>
        <p:nvCxnSpPr>
          <p:cNvPr id="5" name="Straight Connector 4"/>
          <p:cNvCxnSpPr/>
          <p:nvPr/>
        </p:nvCxnSpPr>
        <p:spPr>
          <a:xfrm>
            <a:off x="2391508" y="794573"/>
            <a:ext cx="879231"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0" y="3080826"/>
            <a:ext cx="1053807" cy="15926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10"/>
          <p:cNvSpPr txBox="1"/>
          <p:nvPr/>
        </p:nvSpPr>
        <p:spPr>
          <a:xfrm>
            <a:off x="1053807" y="1165302"/>
            <a:ext cx="1589503" cy="430887"/>
          </a:xfrm>
          <a:prstGeom prst="rect">
            <a:avLst/>
          </a:prstGeom>
          <a:noFill/>
        </p:spPr>
        <p:txBody>
          <a:bodyPr wrap="square" lIns="0" tIns="0" rIns="0" bIns="0" rtlCol="0" anchor="t">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写</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好“</a:t>
            </a:r>
            <a:r>
              <a:rPr lang="zh-CN" altLang="en-US" sz="1600" b="1" dirty="0">
                <a:solidFill>
                  <a:srgbClr val="C00000"/>
                </a:solidFill>
                <a:latin typeface="微软雅黑" panose="020B0503020204020204" pitchFamily="34" charset="-122"/>
                <a:ea typeface="微软雅黑" panose="020B0503020204020204" pitchFamily="34" charset="-122"/>
              </a:rPr>
              <a:t>学</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用心</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工作</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4" name="TextBox 110"/>
          <p:cNvSpPr txBox="1"/>
          <p:nvPr/>
        </p:nvSpPr>
        <p:spPr>
          <a:xfrm>
            <a:off x="1053806" y="1669030"/>
            <a:ext cx="1589503" cy="446276"/>
          </a:xfrm>
          <a:prstGeom prst="rect">
            <a:avLst/>
          </a:prstGeom>
          <a:noFill/>
        </p:spPr>
        <p:txBody>
          <a:bodyPr wrap="square" lIns="0" tIns="0" rIns="0" bIns="0" rtlCol="0" anchor="t">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写</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好“</a:t>
            </a:r>
            <a:r>
              <a:rPr lang="zh-CN" altLang="en-US" sz="1600" b="1" dirty="0">
                <a:solidFill>
                  <a:srgbClr val="C00000"/>
                </a:solidFill>
                <a:latin typeface="微软雅黑" panose="020B0503020204020204" pitchFamily="34" charset="-122"/>
                <a:ea typeface="微软雅黑" panose="020B0503020204020204" pitchFamily="34" charset="-122"/>
              </a:rPr>
              <a:t>担</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用情</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工作</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6" name="TextBox 110"/>
          <p:cNvSpPr txBox="1"/>
          <p:nvPr/>
        </p:nvSpPr>
        <p:spPr>
          <a:xfrm>
            <a:off x="1053806" y="2176988"/>
            <a:ext cx="1589503" cy="446276"/>
          </a:xfrm>
          <a:prstGeom prst="rect">
            <a:avLst/>
          </a:prstGeom>
          <a:noFill/>
        </p:spPr>
        <p:txBody>
          <a:bodyPr wrap="square" lIns="0" tIns="0" rIns="0" bIns="0" rtlCol="0" anchor="t">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写好“</a:t>
            </a:r>
            <a:r>
              <a:rPr lang="zh-CN" altLang="en-US" sz="1600" b="1" dirty="0">
                <a:solidFill>
                  <a:srgbClr val="C00000"/>
                </a:solidFill>
                <a:latin typeface="微软雅黑" panose="020B0503020204020204" pitchFamily="34" charset="-122"/>
                <a:ea typeface="微软雅黑" panose="020B0503020204020204" pitchFamily="34" charset="-122"/>
              </a:rPr>
              <a:t>带</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用理</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工作</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7" name="TextBox 110"/>
          <p:cNvSpPr txBox="1"/>
          <p:nvPr/>
        </p:nvSpPr>
        <p:spPr>
          <a:xfrm>
            <a:off x="2902194" y="1165302"/>
            <a:ext cx="1589503" cy="430887"/>
          </a:xfrm>
          <a:prstGeom prst="rect">
            <a:avLst/>
          </a:prstGeom>
          <a:noFill/>
        </p:spPr>
        <p:txBody>
          <a:bodyPr wrap="square" lIns="0" tIns="0" rIns="0" bIns="0" rtlCol="0" anchor="t">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写</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好“</a:t>
            </a:r>
            <a:r>
              <a:rPr lang="zh-CN" altLang="en-US" sz="1600" b="1" dirty="0">
                <a:solidFill>
                  <a:srgbClr val="C00000"/>
                </a:solidFill>
                <a:latin typeface="微软雅黑" panose="020B0503020204020204" pitchFamily="34" charset="-122"/>
                <a:ea typeface="微软雅黑" panose="020B0503020204020204" pitchFamily="34" charset="-122"/>
              </a:rPr>
              <a:t>践</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用力</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工作。</a:t>
            </a:r>
          </a:p>
        </p:txBody>
      </p:sp>
      <p:sp>
        <p:nvSpPr>
          <p:cNvPr id="18" name="TextBox 110"/>
          <p:cNvSpPr txBox="1"/>
          <p:nvPr/>
        </p:nvSpPr>
        <p:spPr>
          <a:xfrm>
            <a:off x="2902193" y="1669030"/>
            <a:ext cx="1589503" cy="446276"/>
          </a:xfrm>
          <a:prstGeom prst="rect">
            <a:avLst/>
          </a:prstGeom>
          <a:noFill/>
        </p:spPr>
        <p:txBody>
          <a:bodyPr wrap="square" lIns="0" tIns="0" rIns="0" bIns="0" rtlCol="0" anchor="t">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写</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好“</a:t>
            </a:r>
            <a:r>
              <a:rPr lang="zh-CN" altLang="en-US" sz="1600" b="1" dirty="0">
                <a:solidFill>
                  <a:srgbClr val="C00000"/>
                </a:solidFill>
                <a:latin typeface="微软雅黑" panose="020B0503020204020204" pitchFamily="34" charset="-122"/>
                <a:ea typeface="微软雅黑" panose="020B0503020204020204" pitchFamily="34" charset="-122"/>
              </a:rPr>
              <a:t>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用义</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工作</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9" name="TextBox 110"/>
          <p:cNvSpPr txBox="1"/>
          <p:nvPr/>
        </p:nvSpPr>
        <p:spPr>
          <a:xfrm>
            <a:off x="2902192" y="2192377"/>
            <a:ext cx="1589503" cy="430887"/>
          </a:xfrm>
          <a:prstGeom prst="rect">
            <a:avLst/>
          </a:prstGeom>
          <a:noFill/>
        </p:spPr>
        <p:txBody>
          <a:bodyPr wrap="square" lIns="0" tIns="0" rIns="0" bIns="0" rtlCol="0" anchor="t">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写好“</a:t>
            </a:r>
            <a:r>
              <a:rPr lang="zh-CN" altLang="en-US" sz="1600" b="1" dirty="0">
                <a:solidFill>
                  <a:srgbClr val="C00000"/>
                </a:solidFill>
                <a:latin typeface="微软雅黑" panose="020B0503020204020204" pitchFamily="34" charset="-122"/>
                <a:ea typeface="微软雅黑" panose="020B0503020204020204" pitchFamily="34" charset="-122"/>
              </a:rPr>
              <a:t>廉</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用</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廉工作。</a:t>
            </a:r>
          </a:p>
        </p:txBody>
      </p:sp>
      <p:pic>
        <p:nvPicPr>
          <p:cNvPr id="26"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12394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500"/>
                                        <p:tgtEl>
                                          <p:spTgt spid="1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1+#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23949" y="428813"/>
            <a:ext cx="3658733"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a:solidFill>
                  <a:srgbClr val="CC0000"/>
                </a:solidFill>
                <a:latin typeface="微软雅黑" pitchFamily="34" charset="-122"/>
                <a:ea typeface="微软雅黑" pitchFamily="34" charset="-122"/>
              </a:rPr>
              <a:t>继承和发扬党的优良传统作风</a:t>
            </a:r>
          </a:p>
        </p:txBody>
      </p:sp>
      <p:cxnSp>
        <p:nvCxnSpPr>
          <p:cNvPr id="5" name="Straight Connector 4"/>
          <p:cNvCxnSpPr/>
          <p:nvPr/>
        </p:nvCxnSpPr>
        <p:spPr>
          <a:xfrm>
            <a:off x="2391508" y="794573"/>
            <a:ext cx="879231" cy="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0" y="3080826"/>
            <a:ext cx="1053807" cy="15926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0"/>
          <p:cNvSpPr txBox="1"/>
          <p:nvPr/>
        </p:nvSpPr>
        <p:spPr>
          <a:xfrm>
            <a:off x="935489" y="1286058"/>
            <a:ext cx="1681090" cy="738664"/>
          </a:xfrm>
          <a:prstGeom prst="rect">
            <a:avLst/>
          </a:prstGeom>
          <a:noFill/>
        </p:spPr>
        <p:txBody>
          <a:bodyPr wrap="square" lIns="0" tIns="0" rIns="0" bIns="0" rtlCol="0" anchor="t">
            <a:spAutoFit/>
          </a:bodyPr>
          <a:lstStyle/>
          <a:p>
            <a:pPr>
              <a:lnSpc>
                <a:spcPct val="150000"/>
              </a:lnSpc>
            </a:pPr>
            <a:r>
              <a:rPr lang="zh-CN" altLang="en-US" sz="800" dirty="0" smtClean="0">
                <a:latin typeface="微软雅黑" panose="020B0503020204020204" pitchFamily="34" charset="-122"/>
                <a:ea typeface="微软雅黑" panose="020B0503020204020204" pitchFamily="34" charset="-122"/>
              </a:rPr>
              <a:t>党的优良传玄参作风，是由我们党的性质和宗旨决定的，是党的本质特点的反映，同时又是共产党员党性原则的具体表现，是党的作风的主流。</a:t>
            </a:r>
            <a:endParaRPr lang="en-US" altLang="zh-CN" sz="800" dirty="0" smtClean="0">
              <a:latin typeface="微软雅黑" panose="020B0503020204020204" pitchFamily="34" charset="-122"/>
              <a:ea typeface="微软雅黑" panose="020B0503020204020204" pitchFamily="34" charset="-122"/>
            </a:endParaRPr>
          </a:p>
        </p:txBody>
      </p:sp>
      <p:sp>
        <p:nvSpPr>
          <p:cNvPr id="15" name="矩形 9"/>
          <p:cNvSpPr/>
          <p:nvPr/>
        </p:nvSpPr>
        <p:spPr>
          <a:xfrm>
            <a:off x="2869649" y="1219095"/>
            <a:ext cx="2026066" cy="830997"/>
          </a:xfrm>
          <a:prstGeom prst="rect">
            <a:avLst/>
          </a:prstGeom>
        </p:spPr>
        <p:txBody>
          <a:bodyPr wrap="square">
            <a:spAutoFit/>
          </a:bodyPr>
          <a:lstStyle/>
          <a:p>
            <a:pPr>
              <a:lnSpc>
                <a:spcPct val="150000"/>
              </a:lnSpc>
            </a:pPr>
            <a:r>
              <a:rPr lang="zh-CN" altLang="en-US" sz="800" dirty="0">
                <a:latin typeface="微软雅黑" panose="020B0503020204020204" pitchFamily="34" charset="-122"/>
                <a:ea typeface="微软雅黑" panose="020B0503020204020204" pitchFamily="34" charset="-122"/>
              </a:rPr>
              <a:t>中国共产党在全国各族人民中的崇高威望，很大程度上是依靠党的优良传统作风树立起来的。加强和改进党的作风建设，首先要继承和发扬党的优良传统作风。</a:t>
            </a:r>
          </a:p>
        </p:txBody>
      </p:sp>
      <p:cxnSp>
        <p:nvCxnSpPr>
          <p:cNvPr id="20" name="Straight Connector 19"/>
          <p:cNvCxnSpPr/>
          <p:nvPr/>
        </p:nvCxnSpPr>
        <p:spPr>
          <a:xfrm>
            <a:off x="2757181" y="1201022"/>
            <a:ext cx="0" cy="867142"/>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Text Box 6"/>
          <p:cNvSpPr txBox="1">
            <a:spLocks noChangeArrowheads="1"/>
          </p:cNvSpPr>
          <p:nvPr/>
        </p:nvSpPr>
        <p:spPr bwMode="auto">
          <a:xfrm>
            <a:off x="756138" y="2214220"/>
            <a:ext cx="4149969" cy="338554"/>
          </a:xfrm>
          <a:prstGeom prst="rect">
            <a:avLst/>
          </a:prstGeom>
          <a:noFill/>
          <a:ln>
            <a:noFill/>
          </a:ln>
          <a:effectLst>
            <a:prstShdw prst="shdw17" dist="17961" dir="2700000">
              <a:schemeClr val="accent1">
                <a:gamma/>
                <a:shade val="60000"/>
                <a:invGamma/>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square">
            <a:spAutoFit/>
          </a:bodyPr>
          <a:lstStyle/>
          <a:p>
            <a:r>
              <a:rPr lang="zh-CN" altLang="en-US" sz="800" dirty="0" smtClean="0">
                <a:solidFill>
                  <a:schemeClr val="bg1">
                    <a:lumMod val="65000"/>
                  </a:schemeClr>
                </a:solidFill>
                <a:latin typeface="Microsoft YaHei Light" charset="-122"/>
                <a:ea typeface="Microsoft YaHei Light" charset="-122"/>
                <a:cs typeface="Microsoft YaHei Light" charset="-122"/>
              </a:rPr>
              <a:t>“</a:t>
            </a:r>
            <a:r>
              <a:rPr lang="zh-CN" altLang="en-US" sz="800" dirty="0">
                <a:solidFill>
                  <a:schemeClr val="bg1">
                    <a:lumMod val="65000"/>
                  </a:schemeClr>
                </a:solidFill>
                <a:latin typeface="Microsoft YaHei Light" charset="-122"/>
                <a:ea typeface="Microsoft YaHei Light" charset="-122"/>
                <a:cs typeface="Microsoft YaHei Light" charset="-122"/>
              </a:rPr>
              <a:t>工作作风上的问题绝对不是小事，如果不坚决纠正不良风气，任其发展下去，就会像一座无形的墙把我们党和人民群众隔开，我们党就会失去根基、失去血脉、失去力量。</a:t>
            </a:r>
            <a:r>
              <a:rPr lang="zh-CN" altLang="en-US" sz="800" dirty="0" smtClean="0">
                <a:solidFill>
                  <a:schemeClr val="bg1">
                    <a:lumMod val="65000"/>
                  </a:schemeClr>
                </a:solidFill>
                <a:latin typeface="Microsoft YaHei Light" charset="-122"/>
                <a:ea typeface="Microsoft YaHei Light" charset="-122"/>
                <a:cs typeface="Microsoft YaHei Light" charset="-122"/>
              </a:rPr>
              <a:t>”</a:t>
            </a:r>
            <a:endParaRPr lang="zh-CN" altLang="en-US" sz="800" dirty="0">
              <a:solidFill>
                <a:schemeClr val="bg1">
                  <a:lumMod val="65000"/>
                </a:schemeClr>
              </a:solidFill>
              <a:latin typeface="Microsoft YaHei Light" charset="-122"/>
              <a:ea typeface="Microsoft YaHei Light" charset="-122"/>
              <a:cs typeface="Microsoft YaHei Light" charset="-122"/>
            </a:endParaRPr>
          </a:p>
        </p:txBody>
      </p:sp>
      <p:sp>
        <p:nvSpPr>
          <p:cNvPr id="22" name="矩形 2"/>
          <p:cNvSpPr/>
          <p:nvPr/>
        </p:nvSpPr>
        <p:spPr>
          <a:xfrm>
            <a:off x="2757181" y="2601356"/>
            <a:ext cx="2412464" cy="215444"/>
          </a:xfrm>
          <a:prstGeom prst="rect">
            <a:avLst/>
          </a:prstGeom>
        </p:spPr>
        <p:txBody>
          <a:bodyPr wrap="square">
            <a:spAutoFit/>
          </a:bodyPr>
          <a:lstStyle/>
          <a:p>
            <a:r>
              <a:rPr lang="en-US" altLang="zh-CN" sz="800" dirty="0">
                <a:solidFill>
                  <a:schemeClr val="bg1">
                    <a:lumMod val="65000"/>
                  </a:schemeClr>
                </a:solidFill>
                <a:latin typeface="微软雅黑" panose="020B0503020204020204" pitchFamily="34" charset="-122"/>
                <a:ea typeface="微软雅黑" panose="020B0503020204020204" pitchFamily="34" charset="-122"/>
              </a:rPr>
              <a:t> ——</a:t>
            </a:r>
            <a:r>
              <a:rPr lang="zh-CN" altLang="en-US" sz="800" dirty="0">
                <a:solidFill>
                  <a:schemeClr val="bg1">
                    <a:lumMod val="65000"/>
                  </a:schemeClr>
                </a:solidFill>
                <a:latin typeface="微软雅黑" panose="020B0503020204020204" pitchFamily="34" charset="-122"/>
                <a:ea typeface="微软雅黑" panose="020B0503020204020204" pitchFamily="34" charset="-122"/>
              </a:rPr>
              <a:t>习近平在十八届中央纪委二次全会上的讲话</a:t>
            </a:r>
            <a:endParaRPr lang="zh-CN" altLang="en-US" sz="800" dirty="0">
              <a:solidFill>
                <a:schemeClr val="bg1">
                  <a:lumMod val="65000"/>
                </a:schemeClr>
              </a:solidFill>
            </a:endParaRPr>
          </a:p>
        </p:txBody>
      </p:sp>
      <p:pic>
        <p:nvPicPr>
          <p:cNvPr id="23"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103021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5300"/>
                            </p:stCondLst>
                            <p:childTnLst>
                              <p:par>
                                <p:cTn id="19" presetID="42"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6300"/>
                            </p:stCondLst>
                            <p:childTnLst>
                              <p:par>
                                <p:cTn id="25" presetID="2" presetClass="entr" presetSubtype="2"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t="-3" b="17271"/>
          <a:stretch/>
        </p:blipFill>
        <p:spPr>
          <a:xfrm>
            <a:off x="0" y="0"/>
            <a:ext cx="5759450" cy="3240000"/>
          </a:xfrm>
          <a:prstGeom prst="rect">
            <a:avLst/>
          </a:prstGeom>
        </p:spPr>
      </p:pic>
      <p:sp>
        <p:nvSpPr>
          <p:cNvPr id="2" name="Title 1"/>
          <p:cNvSpPr>
            <a:spLocks noGrp="1"/>
          </p:cNvSpPr>
          <p:nvPr>
            <p:ph type="ctrTitle"/>
          </p:nvPr>
        </p:nvSpPr>
        <p:spPr>
          <a:xfrm>
            <a:off x="1761131" y="1314747"/>
            <a:ext cx="2249785" cy="475605"/>
          </a:xfrm>
        </p:spPr>
        <p:txBody>
          <a:bodyPr>
            <a:normAutofit fontScale="90000"/>
          </a:bodyPr>
          <a:lstStyle/>
          <a:p>
            <a:r>
              <a:rPr lang="zh-CN" altLang="en-US" b="1" dirty="0" smtClean="0">
                <a:solidFill>
                  <a:srgbClr val="C00000"/>
                </a:solidFill>
                <a:latin typeface="Microsoft YaHei" charset="-122"/>
                <a:ea typeface="Microsoft YaHei" charset="-122"/>
                <a:cs typeface="Microsoft YaHei" charset="-122"/>
              </a:rPr>
              <a:t>谢谢学习</a:t>
            </a:r>
            <a:endParaRPr lang="en-US" sz="1701" b="1" dirty="0">
              <a:solidFill>
                <a:srgbClr val="C00000"/>
              </a:solidFill>
              <a:latin typeface="Microsoft YaHei" charset="-122"/>
              <a:ea typeface="Microsoft YaHei" charset="-122"/>
              <a:cs typeface="Microsoft YaHei" charset="-122"/>
            </a:endParaRPr>
          </a:p>
        </p:txBody>
      </p:sp>
    </p:spTree>
    <p:extLst>
      <p:ext uri="{BB962C8B-B14F-4D97-AF65-F5344CB8AC3E}">
        <p14:creationId xmlns="" xmlns:p14="http://schemas.microsoft.com/office/powerpoint/2010/main" val="4017375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294743" cy="3240088"/>
          </a:xfrm>
          <a:prstGeom prst="rect">
            <a:avLst/>
          </a:prstGeom>
          <a:solidFill>
            <a:srgbClr val="BA050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15"/>
          <p:cNvSpPr/>
          <p:nvPr/>
        </p:nvSpPr>
        <p:spPr>
          <a:xfrm>
            <a:off x="696150" y="789047"/>
            <a:ext cx="1856415" cy="830997"/>
          </a:xfrm>
          <a:prstGeom prst="rect">
            <a:avLst/>
          </a:prstGeom>
        </p:spPr>
        <p:txBody>
          <a:bodyPr wrap="square">
            <a:spAutoFit/>
          </a:bodyPr>
          <a:lstStyle/>
          <a:p>
            <a:pPr>
              <a:lnSpc>
                <a:spcPct val="150000"/>
              </a:lnSpc>
            </a:pPr>
            <a:r>
              <a:rPr lang="zh-CN" altLang="en-US" sz="800" dirty="0" smtClean="0">
                <a:solidFill>
                  <a:schemeClr val="bg1"/>
                </a:solidFill>
                <a:latin typeface="微软雅黑" panose="020B0503020204020204" pitchFamily="34" charset="-122"/>
                <a:ea typeface="微软雅黑" panose="020B0503020204020204" pitchFamily="34" charset="-122"/>
              </a:rPr>
              <a:t>有</a:t>
            </a:r>
            <a:r>
              <a:rPr lang="zh-CN" altLang="en-US" sz="800" dirty="0">
                <a:solidFill>
                  <a:schemeClr val="bg1"/>
                </a:solidFill>
                <a:latin typeface="微软雅黑" panose="020B0503020204020204" pitchFamily="34" charset="-122"/>
                <a:ea typeface="微软雅黑" panose="020B0503020204020204" pitchFamily="34" charset="-122"/>
              </a:rPr>
              <a:t>心细的同志曾作过这样的统计，十八大以来，习近平总书记先后在</a:t>
            </a:r>
            <a:r>
              <a:rPr lang="en-US" altLang="zh-CN" sz="800" dirty="0">
                <a:solidFill>
                  <a:schemeClr val="bg1"/>
                </a:solidFill>
                <a:latin typeface="微软雅黑" panose="020B0503020204020204" pitchFamily="34" charset="-122"/>
                <a:ea typeface="微软雅黑" panose="020B0503020204020204" pitchFamily="34" charset="-122"/>
              </a:rPr>
              <a:t>30</a:t>
            </a:r>
            <a:r>
              <a:rPr lang="zh-CN" altLang="en-US" sz="800" dirty="0">
                <a:solidFill>
                  <a:schemeClr val="bg1"/>
                </a:solidFill>
                <a:latin typeface="微软雅黑" panose="020B0503020204020204" pitchFamily="34" charset="-122"/>
                <a:ea typeface="微软雅黑" panose="020B0503020204020204" pitchFamily="34" charset="-122"/>
              </a:rPr>
              <a:t>余篇署名文章和</a:t>
            </a:r>
            <a:r>
              <a:rPr lang="en-US" altLang="zh-CN" sz="800" dirty="0">
                <a:solidFill>
                  <a:schemeClr val="bg1"/>
                </a:solidFill>
                <a:latin typeface="微软雅黑" panose="020B0503020204020204" pitchFamily="34" charset="-122"/>
                <a:ea typeface="微软雅黑" panose="020B0503020204020204" pitchFamily="34" charset="-122"/>
              </a:rPr>
              <a:t>50</a:t>
            </a:r>
            <a:r>
              <a:rPr lang="zh-CN" altLang="en-US" sz="800" dirty="0">
                <a:solidFill>
                  <a:schemeClr val="bg1"/>
                </a:solidFill>
                <a:latin typeface="微软雅黑" panose="020B0503020204020204" pitchFamily="34" charset="-122"/>
                <a:ea typeface="微软雅黑" panose="020B0503020204020204" pitchFamily="34" charset="-122"/>
              </a:rPr>
              <a:t>余次重要讲话中，就作风建设作出了一系列重要论述。</a:t>
            </a:r>
          </a:p>
        </p:txBody>
      </p:sp>
      <p:sp>
        <p:nvSpPr>
          <p:cNvPr id="9" name="矩形 1"/>
          <p:cNvSpPr/>
          <p:nvPr/>
        </p:nvSpPr>
        <p:spPr>
          <a:xfrm>
            <a:off x="650122" y="1832761"/>
            <a:ext cx="1902443" cy="523220"/>
          </a:xfrm>
          <a:prstGeom prst="rect">
            <a:avLst/>
          </a:prstGeom>
        </p:spPr>
        <p:txBody>
          <a:bodyPr wrap="square">
            <a:spAutoFit/>
          </a:bodyPr>
          <a:lstStyle/>
          <a:p>
            <a:pPr algn="ctr">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rPr>
              <a:t>习近平总书记就作风建设作出</a:t>
            </a:r>
            <a:r>
              <a:rPr lang="zh-CN" altLang="en-US" sz="1400" b="1" dirty="0" smtClean="0">
                <a:solidFill>
                  <a:schemeClr val="bg1"/>
                </a:solidFill>
                <a:latin typeface="微软雅黑" panose="020B0503020204020204" pitchFamily="34" charset="-122"/>
                <a:ea typeface="微软雅黑" panose="020B0503020204020204" pitchFamily="34" charset="-122"/>
              </a:rPr>
              <a:t>的重要</a:t>
            </a:r>
            <a:r>
              <a:rPr lang="zh-CN" altLang="en-US" sz="1400" b="1" dirty="0">
                <a:solidFill>
                  <a:schemeClr val="bg1"/>
                </a:solidFill>
                <a:latin typeface="微软雅黑" panose="020B0503020204020204" pitchFamily="34" charset="-122"/>
                <a:ea typeface="微软雅黑" panose="020B0503020204020204" pitchFamily="34" charset="-122"/>
              </a:rPr>
              <a:t>论述</a:t>
            </a:r>
          </a:p>
        </p:txBody>
      </p:sp>
      <p:pic>
        <p:nvPicPr>
          <p:cNvPr id="5" name="Picture 4"/>
          <p:cNvPicPr>
            <a:picLocks noChangeAspect="1"/>
          </p:cNvPicPr>
          <p:nvPr/>
        </p:nvPicPr>
        <p:blipFill rotWithShape="1">
          <a:blip r:embed="rId3">
            <a:extLst>
              <a:ext uri="{28A0092B-C50C-407E-A947-70E740481C1C}">
                <a14:useLocalDpi xmlns="" xmlns:a14="http://schemas.microsoft.com/office/drawing/2010/main" val="0"/>
              </a:ext>
            </a:extLst>
          </a:blip>
          <a:srcRect l="1" r="29926"/>
          <a:stretch/>
        </p:blipFill>
        <p:spPr>
          <a:xfrm>
            <a:off x="3294743" y="876742"/>
            <a:ext cx="2484000" cy="2363346"/>
          </a:xfrm>
          <a:prstGeom prst="rect">
            <a:avLst/>
          </a:prstGeom>
        </p:spPr>
      </p:pic>
      <p:pic>
        <p:nvPicPr>
          <p:cNvPr id="10" name="图片 8"/>
          <p:cNvPicPr>
            <a:picLocks noChangeAspect="1"/>
          </p:cNvPicPr>
          <p:nvPr/>
        </p:nvPicPr>
        <p:blipFill>
          <a:blip r:embed="rId4" cstate="print">
            <a:extLst>
              <a:ext uri="{BEBA8EAE-BF5A-486C-A8C5-ECC9F3942E4B}">
                <a14:imgProps xmlns="" xmlns:a14="http://schemas.microsoft.com/office/drawing/2010/main">
                  <a14:imgLayer r:embed="rId5">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107268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600"/>
                                        <p:tgtEl>
                                          <p:spTgt spid="8"/>
                                        </p:tgtEl>
                                      </p:cBhvr>
                                    </p:animEffect>
                                  </p:childTnLst>
                                </p:cTn>
                              </p:par>
                            </p:childTnLst>
                          </p:cTn>
                        </p:par>
                        <p:par>
                          <p:cTn id="8" fill="hold">
                            <p:stCondLst>
                              <p:cond delay="26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31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 xmlns:a14="http://schemas.microsoft.com/office/drawing/2010/main" val="0"/>
              </a:ext>
            </a:extLst>
          </a:blip>
          <a:srcRect b="15624"/>
          <a:stretch/>
        </p:blipFill>
        <p:spPr>
          <a:xfrm>
            <a:off x="0" y="0"/>
            <a:ext cx="5759450" cy="3240000"/>
          </a:xfrm>
          <a:prstGeom prst="rect">
            <a:avLst/>
          </a:prstGeom>
        </p:spPr>
      </p:pic>
      <p:sp>
        <p:nvSpPr>
          <p:cNvPr id="5" name="文本占位符 2"/>
          <p:cNvSpPr>
            <a:spLocks/>
          </p:cNvSpPr>
          <p:nvPr/>
        </p:nvSpPr>
        <p:spPr bwMode="auto">
          <a:xfrm>
            <a:off x="994176" y="1061047"/>
            <a:ext cx="4301979" cy="186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200" b="1" kern="0" dirty="0" smtClean="0">
                <a:solidFill>
                  <a:srgbClr val="CC0000"/>
                </a:solidFill>
                <a:latin typeface="微软雅黑" panose="020B0503020204020204" pitchFamily="34" charset="-122"/>
                <a:ea typeface="微软雅黑" panose="020B0503020204020204" pitchFamily="34" charset="-122"/>
              </a:rPr>
              <a:t>党</a:t>
            </a:r>
            <a:r>
              <a:rPr lang="zh-CN" altLang="en-US" sz="1200" b="1" kern="0" dirty="0">
                <a:solidFill>
                  <a:srgbClr val="CC0000"/>
                </a:solidFill>
                <a:latin typeface="微软雅黑" panose="020B0503020204020204" pitchFamily="34" charset="-122"/>
                <a:ea typeface="微软雅黑" panose="020B0503020204020204" pitchFamily="34" charset="-122"/>
              </a:rPr>
              <a:t>的作风关系党的形象，关系人心向背，关系党的生死存亡</a:t>
            </a:r>
            <a:r>
              <a:rPr lang="zh-CN" altLang="en-US" sz="1200" b="1" kern="0" dirty="0" smtClean="0">
                <a:solidFill>
                  <a:srgbClr val="CC0000"/>
                </a:solidFill>
                <a:latin typeface="微软雅黑" panose="020B0503020204020204" pitchFamily="34" charset="-122"/>
                <a:ea typeface="微软雅黑" panose="020B0503020204020204" pitchFamily="34" charset="-122"/>
              </a:rPr>
              <a:t>。</a:t>
            </a:r>
            <a:endParaRPr lang="en-US" altLang="zh-CN" sz="1200" b="1" kern="0" dirty="0" smtClean="0">
              <a:solidFill>
                <a:srgbClr val="CC0000"/>
              </a:solidFill>
              <a:latin typeface="微软雅黑" panose="020B0503020204020204" pitchFamily="34" charset="-122"/>
              <a:ea typeface="微软雅黑" panose="020B0503020204020204" pitchFamily="34" charset="-122"/>
            </a:endParaRPr>
          </a:p>
          <a:p>
            <a:pPr>
              <a:lnSpc>
                <a:spcPct val="150000"/>
              </a:lnSpc>
              <a:buNone/>
            </a:pP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rPr>
              <a:t>领导</a:t>
            </a: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rPr>
              <a:t>干部特别是高级干部作风如何，对党风政风乃至整个社会风气的走向具有重要影响。“欲影正者端其表，欲下廉者先己身”，群众对干部总是要听其言、观其行的。（在党的十八届一中全会上的讲话）</a:t>
            </a:r>
            <a:endParaRPr lang="en-US" altLang="zh-CN" sz="800"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buNone/>
            </a:pP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文本占位符 2"/>
          <p:cNvSpPr>
            <a:spLocks/>
          </p:cNvSpPr>
          <p:nvPr/>
        </p:nvSpPr>
        <p:spPr bwMode="auto">
          <a:xfrm>
            <a:off x="994175" y="-234865"/>
            <a:ext cx="4301979" cy="186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200" b="1" dirty="0">
                <a:solidFill>
                  <a:srgbClr val="CC0000"/>
                </a:solidFill>
                <a:latin typeface="微软雅黑" panose="020B0503020204020204" pitchFamily="34" charset="-122"/>
                <a:ea typeface="微软雅黑" panose="020B0503020204020204" pitchFamily="34" charset="-122"/>
              </a:rPr>
              <a:t>打铁还需自身硬</a:t>
            </a:r>
            <a:r>
              <a:rPr lang="zh-CN" altLang="en-US" sz="1200" b="1" dirty="0" smtClean="0">
                <a:solidFill>
                  <a:srgbClr val="CC0000"/>
                </a:solidFill>
                <a:latin typeface="微软雅黑" panose="020B0503020204020204" pitchFamily="34" charset="-122"/>
                <a:ea typeface="微软雅黑" panose="020B0503020204020204" pitchFamily="34" charset="-122"/>
              </a:rPr>
              <a:t>。</a:t>
            </a:r>
            <a:endParaRPr lang="en-US" altLang="zh-CN" sz="1200" b="1" dirty="0" smtClean="0">
              <a:solidFill>
                <a:srgbClr val="CC0000"/>
              </a:solidFill>
              <a:latin typeface="微软雅黑" panose="020B0503020204020204" pitchFamily="34" charset="-122"/>
              <a:ea typeface="微软雅黑" panose="020B0503020204020204" pitchFamily="34" charset="-122"/>
            </a:endParaRPr>
          </a:p>
          <a:p>
            <a:pPr>
              <a:lnSpc>
                <a:spcPct val="150000"/>
              </a:lnSpc>
              <a:buNone/>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我们的责任，就是同全党同志一道，坚持党要管党，从严治党，切实解决自身存在的突出问题，切实改革工作作风，密切联系群众，使我们党始终成为中国特色社会主义事业的坚强领导核心。（</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2012</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15</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日新一届中央领导与记者见面会上的讲话</a:t>
            </a: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Rectangle 1"/>
          <p:cNvSpPr/>
          <p:nvPr/>
        </p:nvSpPr>
        <p:spPr>
          <a:xfrm>
            <a:off x="717367" y="784246"/>
            <a:ext cx="276807" cy="276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icrosoft YaHei Light" charset="-122"/>
                <a:ea typeface="Microsoft YaHei Light" charset="-122"/>
                <a:cs typeface="Microsoft YaHei Light" charset="-122"/>
              </a:rPr>
              <a:t>1</a:t>
            </a:r>
            <a:endParaRPr lang="en-US" sz="1400" dirty="0">
              <a:latin typeface="Microsoft YaHei Light" charset="-122"/>
              <a:ea typeface="Microsoft YaHei Light" charset="-122"/>
              <a:cs typeface="Microsoft YaHei Light" charset="-122"/>
            </a:endParaRPr>
          </a:p>
        </p:txBody>
      </p:sp>
      <p:sp>
        <p:nvSpPr>
          <p:cNvPr id="11" name="Rectangle 10"/>
          <p:cNvSpPr/>
          <p:nvPr/>
        </p:nvSpPr>
        <p:spPr>
          <a:xfrm>
            <a:off x="717367" y="1717695"/>
            <a:ext cx="276807" cy="276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icrosoft YaHei Light" charset="-122"/>
                <a:ea typeface="Microsoft YaHei Light" charset="-122"/>
                <a:cs typeface="Microsoft YaHei Light" charset="-122"/>
              </a:rPr>
              <a:t>2</a:t>
            </a:r>
            <a:endParaRPr lang="en-US" sz="1400" dirty="0">
              <a:latin typeface="Microsoft YaHei Light" charset="-122"/>
              <a:ea typeface="Microsoft YaHei Light" charset="-122"/>
              <a:cs typeface="Microsoft YaHei Light" charset="-122"/>
            </a:endParaRPr>
          </a:p>
        </p:txBody>
      </p:sp>
    </p:spTree>
    <p:extLst>
      <p:ext uri="{BB962C8B-B14F-4D97-AF65-F5344CB8AC3E}">
        <p14:creationId xmlns="" xmlns:p14="http://schemas.microsoft.com/office/powerpoint/2010/main" val="140058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 xmlns:a14="http://schemas.microsoft.com/office/drawing/2010/main" val="0"/>
              </a:ext>
            </a:extLst>
          </a:blip>
          <a:srcRect b="15624"/>
          <a:stretch/>
        </p:blipFill>
        <p:spPr>
          <a:xfrm>
            <a:off x="0" y="0"/>
            <a:ext cx="5759450" cy="3240000"/>
          </a:xfrm>
          <a:prstGeom prst="rect">
            <a:avLst/>
          </a:prstGeom>
        </p:spPr>
      </p:pic>
      <p:sp>
        <p:nvSpPr>
          <p:cNvPr id="5" name="文本占位符 2"/>
          <p:cNvSpPr>
            <a:spLocks/>
          </p:cNvSpPr>
          <p:nvPr/>
        </p:nvSpPr>
        <p:spPr bwMode="auto">
          <a:xfrm>
            <a:off x="994176" y="1110142"/>
            <a:ext cx="4301979" cy="186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200" b="1" kern="0" dirty="0">
                <a:solidFill>
                  <a:srgbClr val="CC0000"/>
                </a:solidFill>
                <a:latin typeface="微软雅黑" panose="020B0503020204020204" pitchFamily="34" charset="-122"/>
                <a:ea typeface="微软雅黑" panose="020B0503020204020204" pitchFamily="34" charset="-122"/>
              </a:rPr>
              <a:t>抓作风建设，首先要坚定理想信念，牢记党的性质和宗旨，牢记党对干部的要求</a:t>
            </a:r>
            <a:r>
              <a:rPr lang="zh-CN" altLang="en-US" sz="1200" b="1" kern="0" dirty="0" smtClean="0">
                <a:solidFill>
                  <a:srgbClr val="CC0000"/>
                </a:solidFill>
                <a:latin typeface="微软雅黑" panose="020B0503020204020204" pitchFamily="34" charset="-122"/>
                <a:ea typeface="微软雅黑" panose="020B0503020204020204" pitchFamily="34" charset="-122"/>
              </a:rPr>
              <a:t>。</a:t>
            </a:r>
            <a:endParaRPr lang="en-US" altLang="zh-CN" sz="1200" b="1" kern="0" dirty="0" smtClean="0">
              <a:solidFill>
                <a:srgbClr val="CC0000"/>
              </a:solidFill>
              <a:latin typeface="微软雅黑" panose="020B0503020204020204" pitchFamily="34" charset="-122"/>
              <a:ea typeface="微软雅黑" panose="020B0503020204020204" pitchFamily="34" charset="-122"/>
            </a:endParaRPr>
          </a:p>
          <a:p>
            <a:pPr>
              <a:lnSpc>
                <a:spcPct val="150000"/>
              </a:lnSpc>
              <a:buNone/>
            </a:pP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rPr>
              <a:t>公款</a:t>
            </a: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rPr>
              <a:t>姓公，一分一厘都不能乱花；公权为民，一丝一毫都不能私用。（在十八届中央纪委三次全会上的讲话）</a:t>
            </a:r>
          </a:p>
          <a:p>
            <a:pPr>
              <a:lnSpc>
                <a:spcPct val="150000"/>
              </a:lnSpc>
              <a:buNone/>
            </a:pP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文本占位符 2"/>
          <p:cNvSpPr>
            <a:spLocks/>
          </p:cNvSpPr>
          <p:nvPr/>
        </p:nvSpPr>
        <p:spPr bwMode="auto">
          <a:xfrm>
            <a:off x="994174" y="-339128"/>
            <a:ext cx="4301979" cy="186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200" b="1" dirty="0">
                <a:solidFill>
                  <a:srgbClr val="CC0000"/>
                </a:solidFill>
                <a:latin typeface="微软雅黑" panose="020B0503020204020204" pitchFamily="34" charset="-122"/>
                <a:ea typeface="微软雅黑" panose="020B0503020204020204" pitchFamily="34" charset="-122"/>
              </a:rPr>
              <a:t>八项规定既不是最高标准，更不是最终目的，只是我们改进作风的第一步，是我们作为共产党员应该做到的基本要求</a:t>
            </a:r>
            <a:r>
              <a:rPr lang="zh-CN" altLang="en-US" sz="1200" b="1" dirty="0" smtClean="0">
                <a:solidFill>
                  <a:srgbClr val="CC0000"/>
                </a:solidFill>
                <a:latin typeface="微软雅黑" panose="020B0503020204020204" pitchFamily="34" charset="-122"/>
                <a:ea typeface="微软雅黑" panose="020B0503020204020204" pitchFamily="34" charset="-122"/>
              </a:rPr>
              <a:t>。</a:t>
            </a:r>
            <a:endParaRPr lang="en-US" altLang="zh-CN" sz="1200" b="1" dirty="0" smtClean="0">
              <a:solidFill>
                <a:srgbClr val="CC0000"/>
              </a:solidFill>
              <a:latin typeface="微软雅黑" panose="020B0503020204020204" pitchFamily="34" charset="-122"/>
              <a:ea typeface="微软雅黑" panose="020B0503020204020204" pitchFamily="34" charset="-122"/>
            </a:endParaRPr>
          </a:p>
          <a:p>
            <a:pPr>
              <a:lnSpc>
                <a:spcPct val="150000"/>
              </a:lnSpc>
              <a:buNone/>
            </a:pP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在十八届中央纪委二次全会上的讲话）</a:t>
            </a:r>
          </a:p>
        </p:txBody>
      </p:sp>
      <p:sp>
        <p:nvSpPr>
          <p:cNvPr id="2" name="Rectangle 1"/>
          <p:cNvSpPr/>
          <p:nvPr/>
        </p:nvSpPr>
        <p:spPr>
          <a:xfrm>
            <a:off x="717367" y="784246"/>
            <a:ext cx="276807" cy="276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icrosoft YaHei Light" charset="-122"/>
                <a:ea typeface="Microsoft YaHei Light" charset="-122"/>
                <a:cs typeface="Microsoft YaHei Light" charset="-122"/>
              </a:rPr>
              <a:t>3</a:t>
            </a:r>
            <a:endParaRPr lang="en-US" sz="1400" dirty="0">
              <a:latin typeface="Microsoft YaHei Light" charset="-122"/>
              <a:ea typeface="Microsoft YaHei Light" charset="-122"/>
              <a:cs typeface="Microsoft YaHei Light" charset="-122"/>
            </a:endParaRPr>
          </a:p>
        </p:txBody>
      </p:sp>
      <p:sp>
        <p:nvSpPr>
          <p:cNvPr id="11" name="Rectangle 10"/>
          <p:cNvSpPr/>
          <p:nvPr/>
        </p:nvSpPr>
        <p:spPr>
          <a:xfrm>
            <a:off x="717367" y="1717695"/>
            <a:ext cx="276807" cy="276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icrosoft YaHei Light" charset="-122"/>
                <a:ea typeface="Microsoft YaHei Light" charset="-122"/>
                <a:cs typeface="Microsoft YaHei Light" charset="-122"/>
              </a:rPr>
              <a:t>4</a:t>
            </a:r>
            <a:endParaRPr lang="en-US" sz="1400" dirty="0">
              <a:latin typeface="Microsoft YaHei Light" charset="-122"/>
              <a:ea typeface="Microsoft YaHei Light" charset="-122"/>
              <a:cs typeface="Microsoft YaHei Light" charset="-122"/>
            </a:endParaRPr>
          </a:p>
        </p:txBody>
      </p:sp>
    </p:spTree>
    <p:extLst>
      <p:ext uri="{BB962C8B-B14F-4D97-AF65-F5344CB8AC3E}">
        <p14:creationId xmlns="" xmlns:p14="http://schemas.microsoft.com/office/powerpoint/2010/main" val="12464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 xmlns:a14="http://schemas.microsoft.com/office/drawing/2010/main" val="0"/>
              </a:ext>
            </a:extLst>
          </a:blip>
          <a:srcRect b="15624"/>
          <a:stretch/>
        </p:blipFill>
        <p:spPr>
          <a:xfrm>
            <a:off x="0" y="0"/>
            <a:ext cx="5759450" cy="3240000"/>
          </a:xfrm>
          <a:prstGeom prst="rect">
            <a:avLst/>
          </a:prstGeom>
        </p:spPr>
      </p:pic>
      <p:sp>
        <p:nvSpPr>
          <p:cNvPr id="5" name="文本占位符 2"/>
          <p:cNvSpPr>
            <a:spLocks/>
          </p:cNvSpPr>
          <p:nvPr/>
        </p:nvSpPr>
        <p:spPr bwMode="auto">
          <a:xfrm>
            <a:off x="994176" y="1294250"/>
            <a:ext cx="4455403" cy="186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200" b="1" kern="0" dirty="0">
                <a:solidFill>
                  <a:srgbClr val="CC0000"/>
                </a:solidFill>
                <a:latin typeface="微软雅黑" panose="020B0503020204020204" pitchFamily="34" charset="-122"/>
                <a:ea typeface="微软雅黑" panose="020B0503020204020204" pitchFamily="34" charset="-122"/>
              </a:rPr>
              <a:t>作风问题具有顽固性和反复性，形成优良作风不可能一劳永逸，克服不良作风也不可能一蹴而就</a:t>
            </a:r>
            <a:r>
              <a:rPr lang="zh-CN" altLang="en-US" sz="1200" b="1" kern="0" dirty="0" smtClean="0">
                <a:solidFill>
                  <a:srgbClr val="CC0000"/>
                </a:solidFill>
                <a:latin typeface="微软雅黑" panose="020B0503020204020204" pitchFamily="34" charset="-122"/>
                <a:ea typeface="微软雅黑" panose="020B0503020204020204" pitchFamily="34" charset="-122"/>
              </a:rPr>
              <a:t>。</a:t>
            </a:r>
            <a:endParaRPr lang="en-US" altLang="zh-CN" sz="1200" b="1" kern="0" dirty="0" smtClean="0">
              <a:solidFill>
                <a:srgbClr val="CC0000"/>
              </a:solidFill>
              <a:latin typeface="微软雅黑" panose="020B0503020204020204" pitchFamily="34" charset="-122"/>
              <a:ea typeface="微软雅黑" panose="020B0503020204020204" pitchFamily="34" charset="-122"/>
            </a:endParaRPr>
          </a:p>
          <a:p>
            <a:pPr>
              <a:lnSpc>
                <a:spcPct val="150000"/>
              </a:lnSpc>
              <a:buNone/>
            </a:pPr>
            <a:r>
              <a:rPr lang="zh-CN" altLang="en-US" sz="800" kern="0" dirty="0" smtClean="0">
                <a:solidFill>
                  <a:schemeClr val="tx1">
                    <a:lumMod val="50000"/>
                    <a:lumOff val="50000"/>
                  </a:schemeClr>
                </a:solidFill>
                <a:latin typeface="微软雅黑" panose="020B0503020204020204" pitchFamily="34" charset="-122"/>
                <a:ea typeface="微软雅黑" panose="020B0503020204020204" pitchFamily="34" charset="-122"/>
              </a:rPr>
              <a:t>以往</a:t>
            </a:r>
            <a:r>
              <a:rPr lang="zh-CN" altLang="en-US" sz="800" kern="0" dirty="0">
                <a:solidFill>
                  <a:schemeClr val="tx1">
                    <a:lumMod val="50000"/>
                    <a:lumOff val="50000"/>
                  </a:schemeClr>
                </a:solidFill>
                <a:latin typeface="微软雅黑" panose="020B0503020204020204" pitchFamily="34" charset="-122"/>
                <a:ea typeface="微软雅黑" panose="020B0503020204020204" pitchFamily="34" charset="-122"/>
              </a:rPr>
              <a:t>的经验告诉我们，纠风之难，难在防止反弹。“由俭入奢易，由奢入俭难。”教育活动有限期，但贯彻群众路线没有何止符，作风建设永远在路上。（在教育实践活动第一批总结暨第二批部署会议上的讲话）</a:t>
            </a:r>
          </a:p>
          <a:p>
            <a:pPr>
              <a:lnSpc>
                <a:spcPct val="150000"/>
              </a:lnSpc>
              <a:buNone/>
            </a:pP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文本占位符 2"/>
          <p:cNvSpPr>
            <a:spLocks/>
          </p:cNvSpPr>
          <p:nvPr/>
        </p:nvSpPr>
        <p:spPr bwMode="auto">
          <a:xfrm>
            <a:off x="994174" y="-339128"/>
            <a:ext cx="4301979" cy="186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50000"/>
              </a:lnSpc>
              <a:buNone/>
            </a:pPr>
            <a:r>
              <a:rPr lang="zh-CN" altLang="en-US" sz="1200" b="1" dirty="0">
                <a:solidFill>
                  <a:srgbClr val="CC0000"/>
                </a:solidFill>
                <a:latin typeface="微软雅黑" panose="020B0503020204020204" pitchFamily="34" charset="-122"/>
                <a:ea typeface="微软雅黑" panose="020B0503020204020204" pitchFamily="34" charset="-122"/>
              </a:rPr>
              <a:t>各级领导干部都要树立和发扬好的作风，既严以修身、严以用权、严以律己，又谋事要实、创业要实、做人要实</a:t>
            </a:r>
            <a:r>
              <a:rPr lang="zh-CN" altLang="en-US" sz="1200" b="1" dirty="0" smtClean="0">
                <a:solidFill>
                  <a:srgbClr val="CC0000"/>
                </a:solidFill>
                <a:latin typeface="微软雅黑" panose="020B0503020204020204" pitchFamily="34" charset="-122"/>
                <a:ea typeface="微软雅黑" panose="020B0503020204020204" pitchFamily="34" charset="-122"/>
              </a:rPr>
              <a:t>。</a:t>
            </a:r>
            <a:endParaRPr lang="en-US" altLang="zh-CN" sz="1200" b="1" dirty="0" smtClean="0">
              <a:solidFill>
                <a:srgbClr val="CC0000"/>
              </a:solidFill>
              <a:latin typeface="微软雅黑" panose="020B0503020204020204" pitchFamily="34" charset="-122"/>
              <a:ea typeface="微软雅黑" panose="020B0503020204020204" pitchFamily="34" charset="-122"/>
            </a:endParaRPr>
          </a:p>
          <a:p>
            <a:pPr>
              <a:lnSpc>
                <a:spcPct val="150000"/>
              </a:lnSpc>
              <a:buNone/>
            </a:pPr>
            <a:r>
              <a:rPr lang="zh-CN" altLang="en-US" sz="8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在参加十二届全国人大二次会议安徽代表团审议时的讲话）</a:t>
            </a:r>
          </a:p>
        </p:txBody>
      </p:sp>
      <p:sp>
        <p:nvSpPr>
          <p:cNvPr id="2" name="Rectangle 1"/>
          <p:cNvSpPr/>
          <p:nvPr/>
        </p:nvSpPr>
        <p:spPr>
          <a:xfrm>
            <a:off x="717367" y="784246"/>
            <a:ext cx="276807" cy="276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icrosoft YaHei Light" charset="-122"/>
                <a:ea typeface="Microsoft YaHei Light" charset="-122"/>
                <a:cs typeface="Microsoft YaHei Light" charset="-122"/>
              </a:rPr>
              <a:t>5</a:t>
            </a:r>
            <a:endParaRPr lang="en-US" sz="1400" dirty="0">
              <a:latin typeface="Microsoft YaHei Light" charset="-122"/>
              <a:ea typeface="Microsoft YaHei Light" charset="-122"/>
              <a:cs typeface="Microsoft YaHei Light" charset="-122"/>
            </a:endParaRPr>
          </a:p>
        </p:txBody>
      </p:sp>
      <p:sp>
        <p:nvSpPr>
          <p:cNvPr id="11" name="Rectangle 10"/>
          <p:cNvSpPr/>
          <p:nvPr/>
        </p:nvSpPr>
        <p:spPr>
          <a:xfrm>
            <a:off x="717367" y="1717695"/>
            <a:ext cx="276807" cy="2768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Microsoft YaHei Light" charset="-122"/>
                <a:ea typeface="Microsoft YaHei Light" charset="-122"/>
                <a:cs typeface="Microsoft YaHei Light" charset="-122"/>
              </a:rPr>
              <a:t>6</a:t>
            </a:r>
            <a:endParaRPr lang="en-US" sz="1400" dirty="0">
              <a:latin typeface="Microsoft YaHei Light" charset="-122"/>
              <a:ea typeface="Microsoft YaHei Light" charset="-122"/>
              <a:cs typeface="Microsoft YaHei Light" charset="-122"/>
            </a:endParaRPr>
          </a:p>
        </p:txBody>
      </p:sp>
    </p:spTree>
    <p:extLst>
      <p:ext uri="{BB962C8B-B14F-4D97-AF65-F5344CB8AC3E}">
        <p14:creationId xmlns="" xmlns:p14="http://schemas.microsoft.com/office/powerpoint/2010/main" val="1833250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227449" y="0"/>
            <a:ext cx="1994113" cy="3240088"/>
          </a:xfrm>
          <a:prstGeom prst="rect">
            <a:avLst/>
          </a:prstGeom>
          <a:solidFill>
            <a:srgbClr val="BA050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981924" y="182139"/>
            <a:ext cx="777526" cy="954107"/>
          </a:xfrm>
          <a:prstGeom prst="rect">
            <a:avLst/>
          </a:prstGeom>
          <a:noFill/>
        </p:spPr>
        <p:txBody>
          <a:bodyPr wrap="square" rtlCol="0">
            <a:spAutoFit/>
          </a:bodyPr>
          <a:lstStyle/>
          <a:p>
            <a:r>
              <a:rPr lang="zh-CN" altLang="en-US" sz="2800" b="1" dirty="0">
                <a:solidFill>
                  <a:srgbClr val="C00000"/>
                </a:solidFill>
                <a:latin typeface="Microsoft YaHei" charset="-122"/>
                <a:ea typeface="Microsoft YaHei" charset="-122"/>
                <a:cs typeface="Microsoft YaHei" charset="-122"/>
              </a:rPr>
              <a:t>目录</a:t>
            </a:r>
            <a:endParaRPr lang="en-US" sz="2800" b="1" dirty="0">
              <a:solidFill>
                <a:srgbClr val="C00000"/>
              </a:solidFill>
              <a:latin typeface="Microsoft YaHei" charset="-122"/>
              <a:ea typeface="Microsoft YaHei" charset="-122"/>
              <a:cs typeface="Microsoft YaHei" charset="-122"/>
            </a:endParaRPr>
          </a:p>
        </p:txBody>
      </p:sp>
      <p:pic>
        <p:nvPicPr>
          <p:cNvPr id="3" name="Picture 2"/>
          <p:cNvPicPr>
            <a:picLocks noChangeAspect="1"/>
          </p:cNvPicPr>
          <p:nvPr/>
        </p:nvPicPr>
        <p:blipFill rotWithShape="1">
          <a:blip r:embed="rId2">
            <a:extLst>
              <a:ext uri="{28A0092B-C50C-407E-A947-70E740481C1C}">
                <a14:useLocalDpi xmlns="" xmlns:a14="http://schemas.microsoft.com/office/drawing/2010/main" val="0"/>
              </a:ext>
            </a:extLst>
          </a:blip>
          <a:srcRect l="38975" r="10216" b="3652"/>
          <a:stretch/>
        </p:blipFill>
        <p:spPr>
          <a:xfrm>
            <a:off x="0" y="424334"/>
            <a:ext cx="1908000" cy="2412000"/>
          </a:xfrm>
          <a:prstGeom prst="rect">
            <a:avLst/>
          </a:prstGeom>
        </p:spPr>
      </p:pic>
      <p:sp>
        <p:nvSpPr>
          <p:cNvPr id="11" name="TextBox 10"/>
          <p:cNvSpPr txBox="1"/>
          <p:nvPr/>
        </p:nvSpPr>
        <p:spPr bwMode="auto">
          <a:xfrm>
            <a:off x="2796710" y="2062103"/>
            <a:ext cx="2185214" cy="276999"/>
          </a:xfrm>
          <a:prstGeom prst="rect">
            <a:avLst/>
          </a:prstGeom>
          <a:noFill/>
        </p:spPr>
        <p:txBody>
          <a:bodyPr wrap="none">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rPr>
              <a:t>关于作风建设的一些理性思考</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2796710" y="977834"/>
            <a:ext cx="1107996" cy="276999"/>
          </a:xfrm>
          <a:prstGeom prst="rect">
            <a:avLst/>
          </a:prstGeom>
          <a:noFill/>
        </p:spPr>
        <p:txBody>
          <a:bodyPr wrap="none">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rPr>
              <a:t>明确作风内涵</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15" name="TextBox 14"/>
          <p:cNvSpPr txBox="1"/>
          <p:nvPr/>
        </p:nvSpPr>
        <p:spPr bwMode="auto">
          <a:xfrm>
            <a:off x="2796710" y="1335302"/>
            <a:ext cx="2236510" cy="276999"/>
          </a:xfrm>
          <a:prstGeom prst="rect">
            <a:avLst/>
          </a:prstGeom>
          <a:noFill/>
        </p:spPr>
        <p:txBody>
          <a:bodyPr wrap="none">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rPr>
              <a:t>当前加强作风建设的实际意义</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2796710" y="1692771"/>
            <a:ext cx="2339102" cy="276999"/>
          </a:xfrm>
          <a:prstGeom prst="rect">
            <a:avLst/>
          </a:prstGeom>
          <a:noFill/>
        </p:spPr>
        <p:txBody>
          <a:bodyPr wrap="none">
            <a:spAutoFit/>
          </a:bodyPr>
          <a:lstStyle/>
          <a:p>
            <a:r>
              <a:rPr lang="zh-CN" altLang="en-US" sz="1200" b="1" dirty="0" smtClean="0">
                <a:solidFill>
                  <a:srgbClr val="C00000"/>
                </a:solidFill>
                <a:latin typeface="微软雅黑" panose="020B0503020204020204" pitchFamily="34" charset="-122"/>
                <a:ea typeface="微软雅黑" panose="020B0503020204020204" pitchFamily="34" charset="-122"/>
              </a:rPr>
              <a:t>目前干部作风方面存在突出问题</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578253" y="931667"/>
            <a:ext cx="347133" cy="369332"/>
          </a:xfrm>
          <a:prstGeom prst="rect">
            <a:avLst/>
          </a:prstGeom>
          <a:noFill/>
        </p:spPr>
        <p:txBody>
          <a:bodyPr wrap="square" rtlCol="0">
            <a:spAutoFit/>
          </a:bodyPr>
          <a:lstStyle/>
          <a:p>
            <a:r>
              <a:rPr lang="en-US" altLang="zh-CN" sz="1800" dirty="0" smtClean="0">
                <a:solidFill>
                  <a:srgbClr val="C00000"/>
                </a:solidFill>
                <a:latin typeface="Microsoft YaHei Light" charset="-122"/>
                <a:ea typeface="Microsoft YaHei Light" charset="-122"/>
                <a:cs typeface="Microsoft YaHei Light" charset="-122"/>
              </a:rPr>
              <a:t>1</a:t>
            </a:r>
            <a:endParaRPr lang="en-US" sz="1800" dirty="0">
              <a:solidFill>
                <a:srgbClr val="C00000"/>
              </a:solidFill>
              <a:latin typeface="Microsoft YaHei Light" charset="-122"/>
              <a:ea typeface="Microsoft YaHei Light" charset="-122"/>
              <a:cs typeface="Microsoft YaHei Light" charset="-122"/>
            </a:endParaRPr>
          </a:p>
        </p:txBody>
      </p:sp>
      <p:sp>
        <p:nvSpPr>
          <p:cNvPr id="20" name="TextBox 19"/>
          <p:cNvSpPr txBox="1"/>
          <p:nvPr/>
        </p:nvSpPr>
        <p:spPr>
          <a:xfrm>
            <a:off x="2578253" y="1289135"/>
            <a:ext cx="347133" cy="369332"/>
          </a:xfrm>
          <a:prstGeom prst="rect">
            <a:avLst/>
          </a:prstGeom>
          <a:noFill/>
        </p:spPr>
        <p:txBody>
          <a:bodyPr wrap="square" rtlCol="0">
            <a:spAutoFit/>
          </a:bodyPr>
          <a:lstStyle/>
          <a:p>
            <a:r>
              <a:rPr lang="en-US" altLang="zh-CN" sz="1800" dirty="0" smtClean="0">
                <a:solidFill>
                  <a:srgbClr val="C00000"/>
                </a:solidFill>
                <a:latin typeface="Microsoft YaHei Light" charset="-122"/>
                <a:ea typeface="Microsoft YaHei Light" charset="-122"/>
                <a:cs typeface="Microsoft YaHei Light" charset="-122"/>
              </a:rPr>
              <a:t>2</a:t>
            </a:r>
            <a:endParaRPr lang="en-US" sz="1800" dirty="0">
              <a:solidFill>
                <a:srgbClr val="C00000"/>
              </a:solidFill>
              <a:latin typeface="Microsoft YaHei Light" charset="-122"/>
              <a:ea typeface="Microsoft YaHei Light" charset="-122"/>
              <a:cs typeface="Microsoft YaHei Light" charset="-122"/>
            </a:endParaRPr>
          </a:p>
        </p:txBody>
      </p:sp>
      <p:sp>
        <p:nvSpPr>
          <p:cNvPr id="21" name="TextBox 20"/>
          <p:cNvSpPr txBox="1"/>
          <p:nvPr/>
        </p:nvSpPr>
        <p:spPr>
          <a:xfrm>
            <a:off x="2578253" y="1646604"/>
            <a:ext cx="347133" cy="369332"/>
          </a:xfrm>
          <a:prstGeom prst="rect">
            <a:avLst/>
          </a:prstGeom>
          <a:noFill/>
        </p:spPr>
        <p:txBody>
          <a:bodyPr wrap="square" rtlCol="0">
            <a:spAutoFit/>
          </a:bodyPr>
          <a:lstStyle/>
          <a:p>
            <a:r>
              <a:rPr lang="en-US" altLang="zh-CN" sz="1800" dirty="0" smtClean="0">
                <a:solidFill>
                  <a:srgbClr val="C00000"/>
                </a:solidFill>
                <a:latin typeface="Microsoft YaHei Light" charset="-122"/>
                <a:ea typeface="Microsoft YaHei Light" charset="-122"/>
                <a:cs typeface="Microsoft YaHei Light" charset="-122"/>
              </a:rPr>
              <a:t>3</a:t>
            </a:r>
            <a:endParaRPr lang="en-US" sz="1800" dirty="0">
              <a:solidFill>
                <a:srgbClr val="C00000"/>
              </a:solidFill>
              <a:latin typeface="Microsoft YaHei Light" charset="-122"/>
              <a:ea typeface="Microsoft YaHei Light" charset="-122"/>
              <a:cs typeface="Microsoft YaHei Light" charset="-122"/>
            </a:endParaRPr>
          </a:p>
        </p:txBody>
      </p:sp>
      <p:sp>
        <p:nvSpPr>
          <p:cNvPr id="22" name="TextBox 21"/>
          <p:cNvSpPr txBox="1"/>
          <p:nvPr/>
        </p:nvSpPr>
        <p:spPr>
          <a:xfrm>
            <a:off x="2578253" y="2015936"/>
            <a:ext cx="347133" cy="369332"/>
          </a:xfrm>
          <a:prstGeom prst="rect">
            <a:avLst/>
          </a:prstGeom>
          <a:noFill/>
        </p:spPr>
        <p:txBody>
          <a:bodyPr wrap="square" rtlCol="0">
            <a:spAutoFit/>
          </a:bodyPr>
          <a:lstStyle/>
          <a:p>
            <a:r>
              <a:rPr lang="en-US" altLang="zh-CN" sz="1800" dirty="0" smtClean="0">
                <a:solidFill>
                  <a:srgbClr val="C00000"/>
                </a:solidFill>
                <a:latin typeface="Microsoft YaHei Light" charset="-122"/>
                <a:ea typeface="Microsoft YaHei Light" charset="-122"/>
                <a:cs typeface="Microsoft YaHei Light" charset="-122"/>
              </a:rPr>
              <a:t>4</a:t>
            </a:r>
            <a:endParaRPr lang="en-US" sz="1800" dirty="0">
              <a:solidFill>
                <a:srgbClr val="C00000"/>
              </a:solidFill>
              <a:latin typeface="Microsoft YaHei Light" charset="-122"/>
              <a:ea typeface="Microsoft YaHei Light" charset="-122"/>
              <a:cs typeface="Microsoft YaHei Light" charset="-122"/>
            </a:endParaRPr>
          </a:p>
        </p:txBody>
      </p:sp>
      <p:pic>
        <p:nvPicPr>
          <p:cNvPr id="18" name="图片 8"/>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90212" y="2563890"/>
            <a:ext cx="506744" cy="506743"/>
          </a:xfrm>
          <a:prstGeom prst="rect">
            <a:avLst/>
          </a:prstGeom>
        </p:spPr>
      </p:pic>
    </p:spTree>
    <p:extLst>
      <p:ext uri="{BB962C8B-B14F-4D97-AF65-F5344CB8AC3E}">
        <p14:creationId xmlns="" xmlns:p14="http://schemas.microsoft.com/office/powerpoint/2010/main" val="1690261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6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20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alphaModFix amt="43000"/>
            <a:extLst>
              <a:ext uri="{28A0092B-C50C-407E-A947-70E740481C1C}">
                <a14:useLocalDpi xmlns="" xmlns:a14="http://schemas.microsoft.com/office/drawing/2010/main" val="0"/>
              </a:ext>
            </a:extLst>
          </a:blip>
          <a:stretch>
            <a:fillRect/>
          </a:stretch>
        </p:blipFill>
        <p:spPr>
          <a:xfrm>
            <a:off x="0" y="0"/>
            <a:ext cx="5759450" cy="3240088"/>
          </a:xfrm>
          <a:prstGeom prst="rect">
            <a:avLst/>
          </a:prstGeom>
        </p:spPr>
      </p:pic>
      <p:sp>
        <p:nvSpPr>
          <p:cNvPr id="2" name="TextBox 1"/>
          <p:cNvSpPr txBox="1"/>
          <p:nvPr/>
        </p:nvSpPr>
        <p:spPr bwMode="auto">
          <a:xfrm>
            <a:off x="2191756" y="1278261"/>
            <a:ext cx="2031325" cy="461665"/>
          </a:xfrm>
          <a:prstGeom prst="rect">
            <a:avLst/>
          </a:prstGeom>
          <a:noFill/>
        </p:spPr>
        <p:txBody>
          <a:bodyPr wrap="none">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明确作风内涵</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870454" y="1247484"/>
            <a:ext cx="347133" cy="523220"/>
          </a:xfrm>
          <a:prstGeom prst="rect">
            <a:avLst/>
          </a:prstGeom>
          <a:noFill/>
        </p:spPr>
        <p:txBody>
          <a:bodyPr wrap="square" rtlCol="0">
            <a:spAutoFit/>
          </a:bodyPr>
          <a:lstStyle/>
          <a:p>
            <a:r>
              <a:rPr lang="en-US" altLang="zh-CN" sz="2800" dirty="0" smtClean="0">
                <a:solidFill>
                  <a:srgbClr val="C00000"/>
                </a:solidFill>
                <a:latin typeface="Microsoft YaHei Light" charset="-122"/>
                <a:ea typeface="Microsoft YaHei Light" charset="-122"/>
                <a:cs typeface="Microsoft YaHei Light" charset="-122"/>
              </a:rPr>
              <a:t>1</a:t>
            </a:r>
            <a:endParaRPr lang="en-US" sz="2800" dirty="0">
              <a:solidFill>
                <a:srgbClr val="C00000"/>
              </a:solidFill>
              <a:latin typeface="Microsoft YaHei Light" charset="-122"/>
              <a:ea typeface="Microsoft YaHei Light" charset="-122"/>
              <a:cs typeface="Microsoft YaHei Light" charset="-122"/>
            </a:endParaRPr>
          </a:p>
        </p:txBody>
      </p:sp>
      <p:cxnSp>
        <p:nvCxnSpPr>
          <p:cNvPr id="6" name="Straight Connector 5"/>
          <p:cNvCxnSpPr/>
          <p:nvPr/>
        </p:nvCxnSpPr>
        <p:spPr>
          <a:xfrm>
            <a:off x="1804553" y="1247484"/>
            <a:ext cx="0" cy="523220"/>
          </a:xfrm>
          <a:prstGeom prst="line">
            <a:avLst/>
          </a:prstGeom>
          <a:ln w="635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5590728" y="2428906"/>
            <a:ext cx="168722" cy="81118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358338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45364" y="351441"/>
            <a:ext cx="3396958" cy="428735"/>
          </a:xfrm>
          <a:prstGeom prst="rect">
            <a:avLst/>
          </a:prstGeom>
        </p:spPr>
        <p:txBody>
          <a:bodyPr/>
          <a:lstStyle>
            <a:lvl1pPr algn="l" defTabSz="431963" rtl="0" eaLnBrk="1" latinLnBrk="0" hangingPunct="1">
              <a:lnSpc>
                <a:spcPct val="90000"/>
              </a:lnSpc>
              <a:spcBef>
                <a:spcPct val="0"/>
              </a:spcBef>
              <a:buNone/>
              <a:defRPr sz="2079" kern="1200">
                <a:solidFill>
                  <a:schemeClr val="tx1"/>
                </a:solidFill>
                <a:latin typeface="+mj-lt"/>
                <a:ea typeface="+mj-ea"/>
                <a:cs typeface="+mj-cs"/>
              </a:defRPr>
            </a:lvl1pPr>
          </a:lstStyle>
          <a:p>
            <a:r>
              <a:rPr lang="zh-CN" altLang="en-US" sz="1800" b="1" dirty="0" smtClean="0">
                <a:solidFill>
                  <a:srgbClr val="C00000"/>
                </a:solidFill>
                <a:latin typeface="Microsoft YaHei" charset="-122"/>
                <a:ea typeface="Microsoft YaHei" charset="-122"/>
                <a:cs typeface="Microsoft YaHei" charset="-122"/>
              </a:rPr>
              <a:t>明确作风内涵</a:t>
            </a:r>
            <a:endParaRPr lang="zh-CN" altLang="en-US" sz="1800" b="1" dirty="0">
              <a:solidFill>
                <a:srgbClr val="C00000"/>
              </a:solidFill>
              <a:latin typeface="Microsoft YaHei" charset="-122"/>
              <a:ea typeface="Microsoft YaHei" charset="-122"/>
              <a:cs typeface="Microsoft YaHei" charset="-122"/>
            </a:endParaRPr>
          </a:p>
        </p:txBody>
      </p:sp>
      <p:sp>
        <p:nvSpPr>
          <p:cNvPr id="3" name="Rectangle 2"/>
          <p:cNvSpPr/>
          <p:nvPr/>
        </p:nvSpPr>
        <p:spPr>
          <a:xfrm>
            <a:off x="5590728" y="2428906"/>
            <a:ext cx="168722" cy="811181"/>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419274" y="696286"/>
            <a:ext cx="4345497"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TextBox 4"/>
          <p:cNvSpPr txBox="1"/>
          <p:nvPr/>
        </p:nvSpPr>
        <p:spPr>
          <a:xfrm>
            <a:off x="922438" y="1297827"/>
            <a:ext cx="3842333" cy="1131079"/>
          </a:xfrm>
          <a:prstGeom prst="rect">
            <a:avLst/>
          </a:prstGeom>
          <a:noFill/>
          <a:ln>
            <a:noFill/>
          </a:ln>
        </p:spPr>
        <p:txBody>
          <a:bodyPr wrap="square" rtlCol="0">
            <a:spAutoFit/>
          </a:bodyPr>
          <a:lstStyle/>
          <a:p>
            <a:pPr marL="285750" indent="-285750">
              <a:lnSpc>
                <a:spcPct val="150000"/>
              </a:lnSpc>
              <a:buClr>
                <a:srgbClr val="CC0000"/>
              </a:buClr>
              <a:buFont typeface="Wingdings" panose="05000000000000000000" pitchFamily="2" charset="2"/>
              <a:buChar char="u"/>
            </a:pPr>
            <a:r>
              <a:rPr lang="zh-CN" altLang="en-US" sz="800" dirty="0" smtClean="0">
                <a:latin typeface="微软雅黑" pitchFamily="34" charset="-122"/>
                <a:ea typeface="微软雅黑" pitchFamily="34" charset="-122"/>
              </a:rPr>
              <a:t>所谓</a:t>
            </a:r>
            <a:r>
              <a:rPr lang="zh-CN" altLang="en-US" sz="800" dirty="0">
                <a:latin typeface="微软雅黑" pitchFamily="34" charset="-122"/>
                <a:ea typeface="微软雅黑" pitchFamily="34" charset="-122"/>
              </a:rPr>
              <a:t>作风，就是大至一个党、小至一个人，在自己的思维和活动中表现出来的行为取向和风格特点，反映的是按什么样的思维方式研究问题、用什么样的态度学习理论、在什么样的精神状态下工作、用什么样的方式将自己的理想和主张付诸实施，以及向外部世界展示什么样的形象和物质等</a:t>
            </a:r>
            <a:r>
              <a:rPr lang="zh-CN" altLang="en-US" sz="800" dirty="0" smtClean="0">
                <a:latin typeface="微软雅黑" pitchFamily="34" charset="-122"/>
                <a:ea typeface="微软雅黑" pitchFamily="34" charset="-122"/>
              </a:rPr>
              <a:t>。</a:t>
            </a:r>
            <a:endParaRPr lang="en-US" altLang="zh-CN" sz="800" dirty="0" smtClean="0">
              <a:latin typeface="微软雅黑" pitchFamily="34" charset="-122"/>
              <a:ea typeface="微软雅黑" pitchFamily="34" charset="-122"/>
            </a:endParaRPr>
          </a:p>
          <a:p>
            <a:pPr marL="285750" indent="-285750">
              <a:lnSpc>
                <a:spcPct val="150000"/>
              </a:lnSpc>
              <a:buClr>
                <a:srgbClr val="CC0000"/>
              </a:buClr>
              <a:buFont typeface="Wingdings" panose="05000000000000000000" pitchFamily="2" charset="2"/>
              <a:buChar char="u"/>
            </a:pPr>
            <a:endParaRPr lang="en-US" altLang="zh-CN" sz="1300" dirty="0">
              <a:solidFill>
                <a:schemeClr val="tx1">
                  <a:lumMod val="50000"/>
                  <a:lumOff val="50000"/>
                </a:schemeClr>
              </a:solidFill>
              <a:latin typeface="微软雅黑" pitchFamily="34" charset="-122"/>
              <a:ea typeface="微软雅黑" pitchFamily="34" charset="-122"/>
            </a:endParaRPr>
          </a:p>
        </p:txBody>
      </p:sp>
      <p:sp>
        <p:nvSpPr>
          <p:cNvPr id="6" name="Rectangle 5"/>
          <p:cNvSpPr/>
          <p:nvPr/>
        </p:nvSpPr>
        <p:spPr>
          <a:xfrm>
            <a:off x="419274" y="404422"/>
            <a:ext cx="222540" cy="2225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 8"/>
          <p:cNvPicPr>
            <a:picLocks noChangeAspect="1"/>
          </p:cNvPicPr>
          <p:nvPr/>
        </p:nvPicPr>
        <p:blipFill>
          <a:blip r:embed="rId2" cstate="print">
            <a:extLst>
              <a:ext uri="{BEBA8EAE-BF5A-486C-A8C5-ECC9F3942E4B}">
                <a14:imgProps xmlns="" xmlns:a14="http://schemas.microsoft.com/office/drawing/2010/main">
                  <a14:imgLayer r:embed="rId3">
                    <a14:imgEffect>
                      <a14:brightnessContrast bright="-10000" contrast="20000"/>
                    </a14:imgEffect>
                  </a14:imgLayer>
                </a14:imgProps>
              </a:ext>
              <a:ext uri="{28A0092B-C50C-407E-A947-70E740481C1C}">
                <a14:useLocalDpi xmlns="" xmlns:a14="http://schemas.microsoft.com/office/drawing/2010/main" val="0"/>
              </a:ext>
            </a:extLst>
          </a:blip>
          <a:stretch>
            <a:fillRect/>
          </a:stretch>
        </p:blipFill>
        <p:spPr>
          <a:xfrm>
            <a:off x="5070079" y="77120"/>
            <a:ext cx="506744" cy="506743"/>
          </a:xfrm>
          <a:prstGeom prst="rect">
            <a:avLst/>
          </a:prstGeom>
        </p:spPr>
      </p:pic>
    </p:spTree>
    <p:extLst>
      <p:ext uri="{BB962C8B-B14F-4D97-AF65-F5344CB8AC3E}">
        <p14:creationId xmlns="" xmlns:p14="http://schemas.microsoft.com/office/powerpoint/2010/main" val="942829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342</TotalTime>
  <Words>1571</Words>
  <Application>Microsoft Office PowerPoint</Application>
  <PresentationFormat>自定义</PresentationFormat>
  <Paragraphs>129</Paragraphs>
  <Slides>24</Slides>
  <Notes>5</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Theme</vt:lpstr>
      <vt:lpstr>作风建设永远在路上</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谢谢学习</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作风建设永远在路上</dc:title>
  <dc:creator>bt582</dc:creator>
  <cp:lastModifiedBy>hlf</cp:lastModifiedBy>
  <cp:revision>57</cp:revision>
  <dcterms:created xsi:type="dcterms:W3CDTF">2017-07-05T08:25:14Z</dcterms:created>
  <dcterms:modified xsi:type="dcterms:W3CDTF">2018-02-27T08:50:58Z</dcterms:modified>
</cp:coreProperties>
</file>